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4" r:id="rId1"/>
    <p:sldMasterId id="2147483876" r:id="rId2"/>
    <p:sldMasterId id="2147483888" r:id="rId3"/>
    <p:sldMasterId id="2147483900" r:id="rId4"/>
    <p:sldMasterId id="2147483912" r:id="rId5"/>
    <p:sldMasterId id="2147483924" r:id="rId6"/>
    <p:sldMasterId id="2147483936" r:id="rId7"/>
    <p:sldMasterId id="2147483948" r:id="rId8"/>
    <p:sldMasterId id="2147483960" r:id="rId9"/>
    <p:sldMasterId id="2147483972" r:id="rId10"/>
    <p:sldMasterId id="2147483984" r:id="rId11"/>
    <p:sldMasterId id="2147483996" r:id="rId12"/>
    <p:sldMasterId id="2147484008" r:id="rId13"/>
    <p:sldMasterId id="2147484020" r:id="rId14"/>
    <p:sldMasterId id="2147484032" r:id="rId15"/>
    <p:sldMasterId id="2147484044" r:id="rId16"/>
    <p:sldMasterId id="2147484056" r:id="rId17"/>
    <p:sldMasterId id="2147484068" r:id="rId18"/>
    <p:sldMasterId id="2147484080" r:id="rId19"/>
    <p:sldMasterId id="2147484296" r:id="rId20"/>
    <p:sldMasterId id="2147484392" r:id="rId21"/>
    <p:sldMasterId id="2147484729" r:id="rId22"/>
    <p:sldMasterId id="2147484512" r:id="rId23"/>
  </p:sldMasterIdLst>
  <p:notesMasterIdLst>
    <p:notesMasterId r:id="rId30"/>
  </p:notesMasterIdLst>
  <p:handoutMasterIdLst>
    <p:handoutMasterId r:id="rId31"/>
  </p:handoutMasterIdLst>
  <p:sldIdLst>
    <p:sldId id="256" r:id="rId24"/>
    <p:sldId id="364" r:id="rId25"/>
    <p:sldId id="365" r:id="rId26"/>
    <p:sldId id="366" r:id="rId27"/>
    <p:sldId id="367" r:id="rId28"/>
    <p:sldId id="368" r:id="rId29"/>
  </p:sldIdLst>
  <p:sldSz cx="13004800" cy="97536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Palatino" pitchFamily="-110" charset="0"/>
        <a:ea typeface="ヒラギノ明朝 ProN W3" pitchFamily="-110" charset="-128"/>
        <a:cs typeface="+mn-cs"/>
        <a:sym typeface="Palatino" pitchFamily="-110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Palatino" pitchFamily="-110" charset="0"/>
        <a:ea typeface="ヒラギノ明朝 ProN W3" pitchFamily="-110" charset="-128"/>
        <a:cs typeface="+mn-cs"/>
        <a:sym typeface="Palatino" pitchFamily="-110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Palatino" pitchFamily="-110" charset="0"/>
        <a:ea typeface="ヒラギノ明朝 ProN W3" pitchFamily="-110" charset="-128"/>
        <a:cs typeface="+mn-cs"/>
        <a:sym typeface="Palatino" pitchFamily="-110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Palatino" pitchFamily="-110" charset="0"/>
        <a:ea typeface="ヒラギノ明朝 ProN W3" pitchFamily="-110" charset="-128"/>
        <a:cs typeface="+mn-cs"/>
        <a:sym typeface="Palatino" pitchFamily="-110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Palatino" pitchFamily="-110" charset="0"/>
        <a:ea typeface="ヒラギノ明朝 ProN W3" pitchFamily="-110" charset="-128"/>
        <a:cs typeface="+mn-cs"/>
        <a:sym typeface="Palatino" pitchFamily="-110" charset="0"/>
      </a:defRPr>
    </a:lvl5pPr>
    <a:lvl6pPr marL="2286000" algn="l" defTabSz="914400" rtl="0" eaLnBrk="1" latinLnBrk="0" hangingPunct="1">
      <a:defRPr sz="4000" kern="1200">
        <a:solidFill>
          <a:srgbClr val="3F3F3F"/>
        </a:solidFill>
        <a:latin typeface="Palatino" pitchFamily="-110" charset="0"/>
        <a:ea typeface="ヒラギノ明朝 ProN W3" pitchFamily="-110" charset="-128"/>
        <a:cs typeface="+mn-cs"/>
        <a:sym typeface="Palatino" pitchFamily="-110" charset="0"/>
      </a:defRPr>
    </a:lvl6pPr>
    <a:lvl7pPr marL="2743200" algn="l" defTabSz="914400" rtl="0" eaLnBrk="1" latinLnBrk="0" hangingPunct="1">
      <a:defRPr sz="4000" kern="1200">
        <a:solidFill>
          <a:srgbClr val="3F3F3F"/>
        </a:solidFill>
        <a:latin typeface="Palatino" pitchFamily="-110" charset="0"/>
        <a:ea typeface="ヒラギノ明朝 ProN W3" pitchFamily="-110" charset="-128"/>
        <a:cs typeface="+mn-cs"/>
        <a:sym typeface="Palatino" pitchFamily="-110" charset="0"/>
      </a:defRPr>
    </a:lvl7pPr>
    <a:lvl8pPr marL="3200400" algn="l" defTabSz="914400" rtl="0" eaLnBrk="1" latinLnBrk="0" hangingPunct="1">
      <a:defRPr sz="4000" kern="1200">
        <a:solidFill>
          <a:srgbClr val="3F3F3F"/>
        </a:solidFill>
        <a:latin typeface="Palatino" pitchFamily="-110" charset="0"/>
        <a:ea typeface="ヒラギノ明朝 ProN W3" pitchFamily="-110" charset="-128"/>
        <a:cs typeface="+mn-cs"/>
        <a:sym typeface="Palatino" pitchFamily="-110" charset="0"/>
      </a:defRPr>
    </a:lvl8pPr>
    <a:lvl9pPr marL="3657600" algn="l" defTabSz="914400" rtl="0" eaLnBrk="1" latinLnBrk="0" hangingPunct="1">
      <a:defRPr sz="4000" kern="1200">
        <a:solidFill>
          <a:srgbClr val="3F3F3F"/>
        </a:solidFill>
        <a:latin typeface="Palatino" pitchFamily="-110" charset="0"/>
        <a:ea typeface="ヒラギノ明朝 ProN W3" pitchFamily="-110" charset="-128"/>
        <a:cs typeface="+mn-cs"/>
        <a:sym typeface="Palatino" pitchFamily="-11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anni Magrotti" initials="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FF00"/>
    <a:srgbClr val="000099"/>
    <a:srgbClr val="CC3300"/>
    <a:srgbClr val="0065B0"/>
    <a:srgbClr val="CE6220"/>
    <a:srgbClr val="DB9413"/>
    <a:srgbClr val="EFC285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833" autoAdjust="0"/>
  </p:normalViewPr>
  <p:slideViewPr>
    <p:cSldViewPr>
      <p:cViewPr varScale="1">
        <p:scale>
          <a:sx n="63" d="100"/>
          <a:sy n="63" d="100"/>
        </p:scale>
        <p:origin x="1431" y="4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-2688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Palatino" charset="0"/>
                <a:ea typeface="ヒラギノ明朝 ProN W3" charset="-128"/>
                <a:cs typeface="ヒラギノ明朝 ProN W3" charset="-128"/>
                <a:sym typeface="Palatino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E85A1BE-9B10-4B55-BB3F-81C044E4B345}" type="datetime1">
              <a:rPr lang="it-IT"/>
              <a:pPr/>
              <a:t>09/07/2019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Palatino" charset="0"/>
                <a:ea typeface="ヒラギノ明朝 ProN W3" charset="-128"/>
                <a:cs typeface="ヒラギノ明朝 ProN W3" charset="-128"/>
                <a:sym typeface="Palatino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E11DC53-6DA0-4D5A-8AD2-0CEA7271E79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0848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Palatino" charset="0"/>
                <a:ea typeface="ヒラギノ明朝 ProN W3" charset="-128"/>
                <a:cs typeface="ヒラギノ明朝 ProN W3" charset="-128"/>
                <a:sym typeface="Palatino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0F3EEEA-CE8F-4DA0-ABBD-02BE897E655D}" type="datetime1">
              <a:rPr lang="it-IT"/>
              <a:pPr/>
              <a:t>09/07/2019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Palatino" charset="0"/>
                <a:ea typeface="ヒラギノ明朝 ProN W3" charset="-128"/>
                <a:cs typeface="ヒラギノ明朝 ProN W3" charset="-128"/>
                <a:sym typeface="Palatino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0AAC036-E313-45AB-87AB-29696B1F867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81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244475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7150" y="2616200"/>
            <a:ext cx="244475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73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73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244475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7150" y="2616200"/>
            <a:ext cx="244475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59700" y="7797800"/>
            <a:ext cx="244475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356850" y="7797800"/>
            <a:ext cx="244475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01225" y="7797800"/>
            <a:ext cx="3000375" cy="16383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00100" y="7797800"/>
            <a:ext cx="8848725" cy="16383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200900" y="7467600"/>
            <a:ext cx="276860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121900" y="7467600"/>
            <a:ext cx="276860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787400"/>
            <a:ext cx="5156200" cy="817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787400"/>
            <a:ext cx="5156200" cy="817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468100" y="698500"/>
            <a:ext cx="1422400" cy="8407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200900" y="698500"/>
            <a:ext cx="4114800" cy="840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59700" y="7797800"/>
            <a:ext cx="244475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356850" y="7797800"/>
            <a:ext cx="2444750" cy="163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01225" y="7797800"/>
            <a:ext cx="3000375" cy="16383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00100" y="7797800"/>
            <a:ext cx="8848725" cy="16383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72400" y="2616200"/>
            <a:ext cx="19050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829800" y="2616200"/>
            <a:ext cx="19050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4" name="Immagine 3" descr="DSC_3425.jpg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328" y="-19744"/>
            <a:ext cx="1365534" cy="97930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Copperplate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73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73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4" name="Immagine 3" descr="DSC_3425.jpg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328" y="-19744"/>
            <a:ext cx="1365534" cy="97930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Copperplate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5756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5756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73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73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4" name="Immagine 3" descr="DSC_3425.jpg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328" y="-19744"/>
            <a:ext cx="1365534" cy="97930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5" name="Segnaposto contenuto 7" descr="unipv logo.png"/>
          <p:cNvPicPr>
            <a:picLocks noChangeAspect="1"/>
          </p:cNvPicPr>
          <p:nvPr userDrawn="1"/>
        </p:nvPicPr>
        <p:blipFill>
          <a:blip r:embed="rId3" cstate="print">
            <a:alphaModFix amt="24000"/>
          </a:blip>
          <a:srcRect l="-6460" r="-37286"/>
          <a:stretch>
            <a:fillRect/>
          </a:stretch>
        </p:blipFill>
        <p:spPr>
          <a:xfrm>
            <a:off x="7078464" y="32875"/>
            <a:ext cx="7540146" cy="503566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  <a:scene3d>
            <a:camera prst="orthographicFront">
              <a:rot lat="1787041" lon="19489397" rev="20442272"/>
            </a:camera>
            <a:lightRig rig="threePt" dir="t"/>
          </a:scene3d>
        </p:spPr>
      </p:pic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Copperplate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73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73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09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09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Copperplate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044700"/>
            <a:ext cx="2616200" cy="40767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044700"/>
            <a:ext cx="7696200" cy="40767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Copperplate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976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2075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Copperplate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598150" y="1409700"/>
            <a:ext cx="1466850" cy="668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197600" y="1409700"/>
            <a:ext cx="4248150" cy="668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Copperplate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Copperplate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>
                <a:sym typeface="Palatino" pitchFamily="-110" charset="0"/>
              </a:rPr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629400"/>
            <a:ext cx="10464800" cy="212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16200"/>
            <a:ext cx="5041900" cy="628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Palatino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Palatino" pitchFamily="-110" charset="0"/>
              </a:rPr>
              <a:t>Secondo livello</a:t>
            </a:r>
          </a:p>
          <a:p>
            <a:pPr lvl="2"/>
            <a:r>
              <a:rPr lang="it-IT">
                <a:sym typeface="Palatino" pitchFamily="-110" charset="0"/>
              </a:rPr>
              <a:t>Terzo livello</a:t>
            </a:r>
          </a:p>
          <a:p>
            <a:pPr lvl="3"/>
            <a:r>
              <a:rPr lang="it-IT">
                <a:sym typeface="Palatino" pitchFamily="-110" charset="0"/>
              </a:rPr>
              <a:t>Quarto livello</a:t>
            </a:r>
          </a:p>
          <a:p>
            <a:pPr lvl="4"/>
            <a:r>
              <a:rPr lang="it-IT">
                <a:sym typeface="Palatino" pitchFamily="-110" charset="0"/>
              </a:rPr>
              <a:t>Quinto livello</a:t>
            </a:r>
            <a:endParaRPr lang="en-US">
              <a:sym typeface="Palatino" pitchFamily="-110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>
            <a:solidFill>
              <a:srgbClr val="A5A59F"/>
            </a:solidFill>
            <a:round/>
            <a:headEnd/>
            <a:tailEnd/>
          </a:ln>
          <a:effectLst>
            <a:outerShdw dist="12699" dir="5400000" algn="ctr" rotWithShape="0">
              <a:schemeClr val="bg2">
                <a:alpha val="81998"/>
              </a:schemeClr>
            </a:outerShdw>
          </a:effec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792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1pPr>
      <a:lvl2pPr marL="12366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2pPr>
      <a:lvl3pPr marL="1681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3pPr>
      <a:lvl4pPr marL="21256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4pPr>
      <a:lvl5pPr marL="2570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5pPr>
      <a:lvl6pPr marL="30273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6pPr>
      <a:lvl7pPr marL="34845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7pPr>
      <a:lvl8pPr marL="39417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8pPr>
      <a:lvl9pPr marL="43989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16200"/>
            <a:ext cx="10464800" cy="628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Palatino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Palatino" pitchFamily="-110" charset="0"/>
              </a:rPr>
              <a:t>Secondo livello</a:t>
            </a:r>
          </a:p>
          <a:p>
            <a:pPr lvl="2"/>
            <a:r>
              <a:rPr lang="it-IT">
                <a:sym typeface="Palatino" pitchFamily="-110" charset="0"/>
              </a:rPr>
              <a:t>Terzo livello</a:t>
            </a:r>
          </a:p>
          <a:p>
            <a:pPr lvl="3"/>
            <a:r>
              <a:rPr lang="it-IT">
                <a:sym typeface="Palatino" pitchFamily="-110" charset="0"/>
              </a:rPr>
              <a:t>Quarto livello</a:t>
            </a:r>
          </a:p>
          <a:p>
            <a:pPr lvl="4"/>
            <a:r>
              <a:rPr lang="it-IT">
                <a:sym typeface="Palatino" pitchFamily="-110" charset="0"/>
              </a:rPr>
              <a:t>Quinto livello</a:t>
            </a:r>
            <a:endParaRPr lang="en-US">
              <a:sym typeface="Palatino" pitchFamily="-110" charset="0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>
            <a:solidFill>
              <a:srgbClr val="A5A59F"/>
            </a:solidFill>
            <a:round/>
            <a:headEnd/>
            <a:tailEnd/>
          </a:ln>
          <a:effectLst>
            <a:outerShdw dist="12699" dir="5400000" algn="ctr" rotWithShape="0">
              <a:schemeClr val="bg2">
                <a:alpha val="81998"/>
              </a:schemeClr>
            </a:outerShdw>
          </a:effec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792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1pPr>
      <a:lvl2pPr marL="12366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2pPr>
      <a:lvl3pPr marL="1681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3pPr>
      <a:lvl4pPr marL="21256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4pPr>
      <a:lvl5pPr marL="2570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5pPr>
      <a:lvl6pPr marL="30273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6pPr>
      <a:lvl7pPr marL="34845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7pPr>
      <a:lvl8pPr marL="39417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8pPr>
      <a:lvl9pPr marL="43989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16200"/>
            <a:ext cx="5041900" cy="628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Palatino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Palatino" pitchFamily="-110" charset="0"/>
              </a:rPr>
              <a:t>Secondo livello</a:t>
            </a:r>
          </a:p>
          <a:p>
            <a:pPr lvl="2"/>
            <a:r>
              <a:rPr lang="it-IT">
                <a:sym typeface="Palatino" pitchFamily="-110" charset="0"/>
              </a:rPr>
              <a:t>Terzo livello</a:t>
            </a:r>
          </a:p>
          <a:p>
            <a:pPr lvl="3"/>
            <a:r>
              <a:rPr lang="it-IT">
                <a:sym typeface="Palatino" pitchFamily="-110" charset="0"/>
              </a:rPr>
              <a:t>Quarto livello</a:t>
            </a:r>
          </a:p>
          <a:p>
            <a:pPr lvl="4"/>
            <a:r>
              <a:rPr lang="it-IT">
                <a:sym typeface="Palatino" pitchFamily="-110" charset="0"/>
              </a:rPr>
              <a:t>Quinto livello</a:t>
            </a:r>
            <a:endParaRPr lang="en-US">
              <a:sym typeface="Palatino" pitchFamily="-110" charset="0"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>
            <a:solidFill>
              <a:srgbClr val="A5A59F"/>
            </a:solidFill>
            <a:round/>
            <a:headEnd/>
            <a:tailEnd/>
          </a:ln>
          <a:effectLst>
            <a:outerShdw dist="12699" dir="5400000" algn="ctr" rotWithShape="0">
              <a:schemeClr val="bg2">
                <a:alpha val="81998"/>
              </a:schemeClr>
            </a:outerShdw>
          </a:effec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792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1pPr>
      <a:lvl2pPr marL="12366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2pPr>
      <a:lvl3pPr marL="1681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3pPr>
      <a:lvl4pPr marL="21256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4pPr>
      <a:lvl5pPr marL="2570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5pPr>
      <a:lvl6pPr marL="30273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6pPr>
      <a:lvl7pPr marL="34845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7pPr>
      <a:lvl8pPr marL="39417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8pPr>
      <a:lvl9pPr marL="43989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7797800"/>
            <a:ext cx="6350000" cy="16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59700" y="7797800"/>
            <a:ext cx="5041900" cy="16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Palatino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Palatino" pitchFamily="-110" charset="0"/>
              </a:rPr>
              <a:t>Secondo livello</a:t>
            </a:r>
          </a:p>
          <a:p>
            <a:pPr lvl="2"/>
            <a:r>
              <a:rPr lang="it-IT">
                <a:sym typeface="Palatino" pitchFamily="-110" charset="0"/>
              </a:rPr>
              <a:t>Terzo livello</a:t>
            </a:r>
          </a:p>
          <a:p>
            <a:pPr lvl="3"/>
            <a:r>
              <a:rPr lang="it-IT">
                <a:sym typeface="Palatino" pitchFamily="-110" charset="0"/>
              </a:rPr>
              <a:t>Quarto livello</a:t>
            </a:r>
          </a:p>
          <a:p>
            <a:pPr lvl="4"/>
            <a:r>
              <a:rPr lang="it-IT">
                <a:sym typeface="Palatino" pitchFamily="-110" charset="0"/>
              </a:rPr>
              <a:t>Quinto livello</a:t>
            </a:r>
            <a:endParaRPr lang="en-US">
              <a:sym typeface="Palatino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/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0900" y="698500"/>
            <a:ext cx="5689600" cy="16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0" y="7467600"/>
            <a:ext cx="5689600" cy="16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Palatino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Palatino" pitchFamily="-110" charset="0"/>
              </a:rPr>
              <a:t>Secondo livello</a:t>
            </a:r>
          </a:p>
          <a:p>
            <a:pPr lvl="2"/>
            <a:r>
              <a:rPr lang="it-IT">
                <a:sym typeface="Palatino" pitchFamily="-110" charset="0"/>
              </a:rPr>
              <a:t>Terzo livello</a:t>
            </a:r>
          </a:p>
          <a:p>
            <a:pPr lvl="3"/>
            <a:r>
              <a:rPr lang="it-IT">
                <a:sym typeface="Palatino" pitchFamily="-110" charset="0"/>
              </a:rPr>
              <a:t>Quarto livello</a:t>
            </a:r>
          </a:p>
          <a:p>
            <a:pPr lvl="4"/>
            <a:r>
              <a:rPr lang="it-IT">
                <a:sym typeface="Palatino" pitchFamily="-110" charset="0"/>
              </a:rPr>
              <a:t>Quinto livello</a:t>
            </a:r>
            <a:endParaRPr lang="en-US">
              <a:sym typeface="Palatino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/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+mj-lt"/>
          <a:ea typeface="+mj-ea"/>
          <a:cs typeface="+mj-cs"/>
          <a:sym typeface="Copperplate" pitchFamily="-11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1A1A1A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7797800"/>
            <a:ext cx="6350000" cy="16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59700" y="7797800"/>
            <a:ext cx="5041900" cy="16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Palatino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Palatino" pitchFamily="-110" charset="0"/>
              </a:rPr>
              <a:t>Secondo livello</a:t>
            </a:r>
          </a:p>
          <a:p>
            <a:pPr lvl="2"/>
            <a:r>
              <a:rPr lang="it-IT">
                <a:sym typeface="Palatino" pitchFamily="-110" charset="0"/>
              </a:rPr>
              <a:t>Terzo livello</a:t>
            </a:r>
          </a:p>
          <a:p>
            <a:pPr lvl="3"/>
            <a:r>
              <a:rPr lang="it-IT">
                <a:sym typeface="Palatino" pitchFamily="-110" charset="0"/>
              </a:rPr>
              <a:t>Quarto livello</a:t>
            </a:r>
          </a:p>
          <a:p>
            <a:pPr lvl="4"/>
            <a:r>
              <a:rPr lang="it-IT">
                <a:sym typeface="Palatino" pitchFamily="-110" charset="0"/>
              </a:rPr>
              <a:t>Quinto livello</a:t>
            </a:r>
            <a:endParaRPr lang="en-US">
              <a:sym typeface="Palatino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/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/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/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7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616200"/>
            <a:ext cx="3962400" cy="628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Palatino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Palatino" pitchFamily="-110" charset="0"/>
              </a:rPr>
              <a:t>Secondo livello</a:t>
            </a:r>
          </a:p>
          <a:p>
            <a:pPr lvl="2"/>
            <a:r>
              <a:rPr lang="it-IT">
                <a:sym typeface="Palatino" pitchFamily="-110" charset="0"/>
              </a:rPr>
              <a:t>Terzo livello</a:t>
            </a:r>
          </a:p>
          <a:p>
            <a:pPr lvl="3"/>
            <a:r>
              <a:rPr lang="it-IT">
                <a:sym typeface="Palatino" pitchFamily="-110" charset="0"/>
              </a:rPr>
              <a:t>Quarto livello</a:t>
            </a:r>
          </a:p>
          <a:p>
            <a:pPr lvl="4"/>
            <a:r>
              <a:rPr lang="it-IT">
                <a:sym typeface="Palatino" pitchFamily="-110" charset="0"/>
              </a:rPr>
              <a:t>Quinto livello</a:t>
            </a:r>
            <a:endParaRPr lang="en-US">
              <a:sym typeface="Palatino" pitchFamily="-110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>
            <a:solidFill>
              <a:srgbClr val="A5A59F"/>
            </a:solidFill>
            <a:round/>
            <a:headEnd/>
            <a:tailEnd/>
          </a:ln>
          <a:effectLst>
            <a:outerShdw dist="12699" dir="5400000" algn="ctr" rotWithShape="0">
              <a:schemeClr val="bg2">
                <a:alpha val="81998"/>
              </a:schemeClr>
            </a:outerShdw>
          </a:effec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792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1pPr>
      <a:lvl2pPr marL="12366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2pPr>
      <a:lvl3pPr marL="1681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3pPr>
      <a:lvl4pPr marL="21256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4pPr>
      <a:lvl5pPr marL="25701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5pPr>
      <a:lvl6pPr marL="30273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6pPr>
      <a:lvl7pPr marL="34845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7pPr>
      <a:lvl8pPr marL="39417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8pPr>
      <a:lvl9pPr marL="4398963" indent="-525463" algn="l" rtl="0" eaLnBrk="1" fontAlgn="base" hangingPunct="1">
        <a:spcBef>
          <a:spcPts val="3000"/>
        </a:spcBef>
        <a:spcAft>
          <a:spcPct val="0"/>
        </a:spcAft>
        <a:buSzPct val="100000"/>
        <a:buFont typeface="Palatino" pitchFamily="-110" charset="0"/>
        <a:buChar char="•"/>
        <a:defRPr sz="36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629400"/>
            <a:ext cx="10464800" cy="212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87400"/>
            <a:ext cx="10464800" cy="817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Palatino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Palatino" pitchFamily="-110" charset="0"/>
              </a:rPr>
              <a:t>Secondo livello</a:t>
            </a:r>
          </a:p>
          <a:p>
            <a:pPr lvl="2"/>
            <a:r>
              <a:rPr lang="it-IT">
                <a:sym typeface="Palatino" pitchFamily="-110" charset="0"/>
              </a:rPr>
              <a:t>Terzo livello</a:t>
            </a:r>
          </a:p>
          <a:p>
            <a:pPr lvl="3"/>
            <a:r>
              <a:rPr lang="it-IT">
                <a:sym typeface="Palatino" pitchFamily="-110" charset="0"/>
              </a:rPr>
              <a:t>Quarto livello</a:t>
            </a:r>
          </a:p>
          <a:p>
            <a:pPr lvl="4"/>
            <a:r>
              <a:rPr lang="it-IT">
                <a:sym typeface="Palatino" pitchFamily="-110" charset="0"/>
              </a:rPr>
              <a:t>Quinto livello</a:t>
            </a:r>
            <a:endParaRPr lang="en-US">
              <a:sym typeface="Palatino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838200" indent="-571500" algn="l" rtl="0" eaLnBrk="1" fontAlgn="base" hangingPunct="1">
        <a:spcBef>
          <a:spcPts val="4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1pPr>
      <a:lvl2pPr marL="1282700" indent="-571500" algn="l" rtl="0" eaLnBrk="1" fontAlgn="base" hangingPunct="1">
        <a:spcBef>
          <a:spcPts val="4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2pPr>
      <a:lvl3pPr marL="1727200" indent="-571500" algn="l" rtl="0" eaLnBrk="1" fontAlgn="base" hangingPunct="1">
        <a:spcBef>
          <a:spcPts val="4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3pPr>
      <a:lvl4pPr marL="2171700" indent="-571500" algn="l" rtl="0" eaLnBrk="1" fontAlgn="base" hangingPunct="1">
        <a:spcBef>
          <a:spcPts val="4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4pPr>
      <a:lvl5pPr marL="2616200" indent="-571500" algn="l" rtl="0" eaLnBrk="1" fontAlgn="base" hangingPunct="1">
        <a:spcBef>
          <a:spcPts val="4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5pPr>
      <a:lvl6pPr marL="3073400" indent="-571500" algn="l" rtl="0" eaLnBrk="1" fontAlgn="base" hangingPunct="1">
        <a:spcBef>
          <a:spcPts val="4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6pPr>
      <a:lvl7pPr marL="3530600" indent="-571500" algn="l" rtl="0" eaLnBrk="1" fontAlgn="base" hangingPunct="1">
        <a:spcBef>
          <a:spcPts val="4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7pPr>
      <a:lvl8pPr marL="3987800" indent="-571500" algn="l" rtl="0" eaLnBrk="1" fontAlgn="base" hangingPunct="1">
        <a:spcBef>
          <a:spcPts val="4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8pPr>
      <a:lvl9pPr marL="4445000" indent="-571500" algn="l" rtl="0" eaLnBrk="1" fontAlgn="base" hangingPunct="1">
        <a:spcBef>
          <a:spcPts val="4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629400"/>
            <a:ext cx="10464800" cy="212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728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8890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1pPr>
      <a:lvl2pPr marL="13335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2pPr>
      <a:lvl3pPr marL="17780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3pPr>
      <a:lvl4pPr marL="22225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4pPr>
      <a:lvl5pPr marL="26670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5pPr>
      <a:lvl6pPr marL="31242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6pPr>
      <a:lvl7pPr marL="35814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7pPr>
      <a:lvl8pPr marL="40386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8pPr>
      <a:lvl9pPr marL="44958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4397-18D4-4EF4-B688-C040E7396FC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CD36-703F-4D60-B2BB-D852C8759FE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  <p:sldLayoutId id="2147484737" r:id="rId8"/>
    <p:sldLayoutId id="2147484738" r:id="rId9"/>
    <p:sldLayoutId id="2147484739" r:id="rId10"/>
    <p:sldLayoutId id="2147484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629400"/>
            <a:ext cx="10464800" cy="212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44700"/>
            <a:ext cx="104648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09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Copperplate" pitchFamily="-110" charset="0"/>
              </a:rPr>
              <a:t>Secondo livello</a:t>
            </a:r>
          </a:p>
          <a:p>
            <a:pPr lvl="2"/>
            <a:r>
              <a:rPr lang="it-IT">
                <a:sym typeface="Copperplate" pitchFamily="-110" charset="0"/>
              </a:rPr>
              <a:t>Terzo livello</a:t>
            </a:r>
          </a:p>
          <a:p>
            <a:pPr lvl="3"/>
            <a:r>
              <a:rPr lang="it-IT">
                <a:sym typeface="Copperplate" pitchFamily="-110" charset="0"/>
              </a:rPr>
              <a:t>Quarto livello</a:t>
            </a:r>
          </a:p>
          <a:p>
            <a:pPr lvl="4"/>
            <a:r>
              <a:rPr lang="it-IT">
                <a:sym typeface="Copperplate" pitchFamily="-110" charset="0"/>
              </a:rPr>
              <a:t>Quinto livello</a:t>
            </a:r>
            <a:endParaRPr lang="en-US">
              <a:sym typeface="Copperplate" pitchFamily="-110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Copperplate" pitchFamily="-110" charset="0"/>
              </a:rPr>
              <a:t>Secondo livello</a:t>
            </a:r>
          </a:p>
          <a:p>
            <a:pPr lvl="2"/>
            <a:r>
              <a:rPr lang="it-IT">
                <a:sym typeface="Copperplate" pitchFamily="-110" charset="0"/>
              </a:rPr>
              <a:t>Terzo livello</a:t>
            </a:r>
          </a:p>
          <a:p>
            <a:pPr lvl="3"/>
            <a:r>
              <a:rPr lang="it-IT">
                <a:sym typeface="Copperplate" pitchFamily="-110" charset="0"/>
              </a:rPr>
              <a:t>Quarto livello</a:t>
            </a:r>
          </a:p>
          <a:p>
            <a:pPr lvl="4"/>
            <a:r>
              <a:rPr lang="it-IT">
                <a:sym typeface="Copperplate" pitchFamily="-110" charset="0"/>
              </a:rPr>
              <a:t>Quinto livello</a:t>
            </a:r>
            <a:endParaRPr lang="en-US">
              <a:sym typeface="Copperplate" pitchFamily="-110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976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76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Copperplate" pitchFamily="-110" charset="0"/>
              </a:rPr>
              <a:t>Secondo livello</a:t>
            </a:r>
          </a:p>
          <a:p>
            <a:pPr lvl="2"/>
            <a:r>
              <a:rPr lang="it-IT">
                <a:sym typeface="Copperplate" pitchFamily="-110" charset="0"/>
              </a:rPr>
              <a:t>Terzo livello</a:t>
            </a:r>
          </a:p>
          <a:p>
            <a:pPr lvl="3"/>
            <a:r>
              <a:rPr lang="it-IT">
                <a:sym typeface="Copperplate" pitchFamily="-110" charset="0"/>
              </a:rPr>
              <a:t>Quarto livello</a:t>
            </a:r>
          </a:p>
          <a:p>
            <a:pPr lvl="4"/>
            <a:r>
              <a:rPr lang="it-IT">
                <a:sym typeface="Copperplate" pitchFamily="-110" charset="0"/>
              </a:rPr>
              <a:t>Quinto livello</a:t>
            </a:r>
            <a:endParaRPr lang="en-US">
              <a:sym typeface="Copperplate" pitchFamily="-110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16200"/>
            <a:ext cx="10464800" cy="628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Palatino" pitchFamily="-110" charset="0"/>
              </a:rPr>
              <a:t>Fare clic per modificare stili del testo dello schema</a:t>
            </a:r>
          </a:p>
          <a:p>
            <a:pPr lvl="1"/>
            <a:r>
              <a:rPr lang="it-IT">
                <a:sym typeface="Palatino" pitchFamily="-110" charset="0"/>
              </a:rPr>
              <a:t>Secondo livello</a:t>
            </a:r>
          </a:p>
          <a:p>
            <a:pPr lvl="2"/>
            <a:r>
              <a:rPr lang="it-IT">
                <a:sym typeface="Palatino" pitchFamily="-110" charset="0"/>
              </a:rPr>
              <a:t>Terzo livello</a:t>
            </a:r>
          </a:p>
          <a:p>
            <a:pPr lvl="3"/>
            <a:r>
              <a:rPr lang="it-IT">
                <a:sym typeface="Palatino" pitchFamily="-110" charset="0"/>
              </a:rPr>
              <a:t>Quarto livello</a:t>
            </a:r>
          </a:p>
          <a:p>
            <a:pPr lvl="4"/>
            <a:r>
              <a:rPr lang="it-IT">
                <a:sym typeface="Palatino" pitchFamily="-110" charset="0"/>
              </a:rPr>
              <a:t>Quinto livello</a:t>
            </a:r>
            <a:endParaRPr lang="en-US">
              <a:sym typeface="Palatino" pitchFamily="-110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>
            <a:solidFill>
              <a:srgbClr val="A5A59F"/>
            </a:solidFill>
            <a:round/>
            <a:headEnd/>
            <a:tailEnd/>
          </a:ln>
          <a:effectLst>
            <a:outerShdw dist="12699" dir="5400000" algn="ctr" rotWithShape="0">
              <a:schemeClr val="bg2">
                <a:alpha val="81998"/>
              </a:schemeClr>
            </a:outerShdw>
          </a:effec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8382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1pPr>
      <a:lvl2pPr marL="12827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2pPr>
      <a:lvl3pPr marL="17272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3pPr>
      <a:lvl4pPr marL="21717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4pPr>
      <a:lvl5pPr marL="26162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5pPr>
      <a:lvl6pPr marL="30734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6pPr>
      <a:lvl7pPr marL="35306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7pPr>
      <a:lvl8pPr marL="39878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8pPr>
      <a:lvl9pPr marL="44450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743200"/>
            <a:ext cx="10464800" cy="426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DFDFDF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Copperplate" pitchFamily="-110" charset="0"/>
              </a:rPr>
              <a:t>Fare clic per modificare lo stile del titolo</a:t>
            </a:r>
            <a:endParaRPr lang="en-US">
              <a:sym typeface="Copperplate" pitchFamily="-110" charset="0"/>
            </a:endParaRP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>
            <a:solidFill>
              <a:srgbClr val="A5A59F"/>
            </a:solidFill>
            <a:round/>
            <a:headEnd/>
            <a:tailEnd/>
          </a:ln>
          <a:effectLst>
            <a:outerShdw dist="12699" dir="5400000" algn="ctr" rotWithShape="0">
              <a:schemeClr val="bg2">
                <a:alpha val="81998"/>
              </a:schemeClr>
            </a:outerShdw>
          </a:effec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8890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1pPr>
      <a:lvl2pPr marL="13335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2pPr>
      <a:lvl3pPr marL="17780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3pPr>
      <a:lvl4pPr marL="22225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4pPr>
      <a:lvl5pPr marL="26670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5pPr>
      <a:lvl6pPr marL="31242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6pPr>
      <a:lvl7pPr marL="35814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7pPr>
      <a:lvl8pPr marL="40386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8pPr>
      <a:lvl9pPr marL="44958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pitchFamily="-110" charset="0"/>
          <a:ea typeface="ヒラギノ明朝 ProN W3" pitchFamily="-110" charset="-128"/>
          <a:cs typeface="ヒラギノ明朝 ProN W3" pitchFamily="-110" charset="-128"/>
          <a:sym typeface="Copperplate" pitchFamily="-110" charset="0"/>
        </a:defRPr>
      </a:lvl9pPr>
    </p:titleStyle>
    <p:bodyStyle>
      <a:lvl1pPr marL="8890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1pPr>
      <a:lvl2pPr marL="13335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2pPr>
      <a:lvl3pPr marL="17780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3pPr>
      <a:lvl4pPr marL="22225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4pPr>
      <a:lvl5pPr marL="26670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5pPr>
      <a:lvl6pPr marL="31242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6pPr>
      <a:lvl7pPr marL="35814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7pPr>
      <a:lvl8pPr marL="40386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8pPr>
      <a:lvl9pPr marL="4495800" indent="-571500" algn="l" rtl="0" eaLnBrk="1" fontAlgn="base" hangingPunct="1">
        <a:spcBef>
          <a:spcPts val="1800"/>
        </a:spcBef>
        <a:spcAft>
          <a:spcPct val="0"/>
        </a:spcAft>
        <a:buSzPct val="100000"/>
        <a:buFont typeface="Palatino" pitchFamily="-110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pitchFamily="-110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2397944" y="1804966"/>
            <a:ext cx="7621065" cy="3071834"/>
          </a:xfrm>
          <a:prstGeom prst="rect">
            <a:avLst/>
          </a:prstGeom>
          <a:effectLst/>
        </p:spPr>
        <p:txBody>
          <a:bodyPr lIns="0" tIns="0" rIns="0" bIns="0"/>
          <a:lstStyle/>
          <a:p>
            <a:pPr lvl="0">
              <a:defRPr/>
            </a:pPr>
            <a:r>
              <a:rPr lang="it-IT" sz="4800" b="1" kern="1200" dirty="0">
                <a:solidFill>
                  <a:srgbClr val="0000FF"/>
                </a:solidFill>
                <a:latin typeface="Calibri" pitchFamily="34" charset="0"/>
              </a:rPr>
              <a:t>CHNet - NICHE</a:t>
            </a:r>
            <a:br>
              <a:rPr lang="it-IT" sz="4400" b="1" kern="1200" dirty="0">
                <a:solidFill>
                  <a:srgbClr val="0000FF"/>
                </a:solidFill>
                <a:latin typeface="Calibri" pitchFamily="34" charset="0"/>
              </a:rPr>
            </a:br>
            <a:r>
              <a:rPr lang="it-IT" sz="3600" b="1" kern="1200" dirty="0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it-IT" sz="3600" kern="1200" dirty="0">
                <a:solidFill>
                  <a:srgbClr val="0000FF"/>
                </a:solidFill>
                <a:latin typeface="Calibri" pitchFamily="34" charset="0"/>
              </a:rPr>
              <a:t>ultural</a:t>
            </a:r>
            <a:r>
              <a:rPr lang="it-IT" sz="3600" b="1" kern="1200" dirty="0">
                <a:solidFill>
                  <a:srgbClr val="0000FF"/>
                </a:solidFill>
                <a:latin typeface="Calibri" pitchFamily="34" charset="0"/>
              </a:rPr>
              <a:t> H</a:t>
            </a:r>
            <a:r>
              <a:rPr lang="it-IT" sz="3600" kern="1200" dirty="0">
                <a:solidFill>
                  <a:srgbClr val="0000FF"/>
                </a:solidFill>
                <a:latin typeface="Calibri" pitchFamily="34" charset="0"/>
              </a:rPr>
              <a:t>eritage</a:t>
            </a:r>
            <a:r>
              <a:rPr lang="it-IT" sz="3600" b="1" kern="1200" dirty="0">
                <a:solidFill>
                  <a:srgbClr val="0000FF"/>
                </a:solidFill>
                <a:latin typeface="Calibri" pitchFamily="34" charset="0"/>
              </a:rPr>
              <a:t> Net</a:t>
            </a:r>
            <a:r>
              <a:rPr lang="it-IT" sz="3600" kern="1200" dirty="0">
                <a:solidFill>
                  <a:srgbClr val="0000FF"/>
                </a:solidFill>
                <a:latin typeface="Calibri" pitchFamily="34" charset="0"/>
              </a:rPr>
              <a:t>work – </a:t>
            </a:r>
            <a:br>
              <a:rPr lang="it-IT" sz="3600" kern="1200" dirty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3600" b="1" kern="1200" dirty="0">
                <a:solidFill>
                  <a:srgbClr val="0000FF"/>
                </a:solidFill>
                <a:latin typeface="Calibri" pitchFamily="34" charset="0"/>
              </a:rPr>
              <a:t>N</a:t>
            </a:r>
            <a:r>
              <a:rPr lang="en-US" sz="3600" kern="1200" dirty="0">
                <a:solidFill>
                  <a:srgbClr val="0000FF"/>
                </a:solidFill>
                <a:latin typeface="Calibri" pitchFamily="34" charset="0"/>
              </a:rPr>
              <a:t>eutron </a:t>
            </a:r>
            <a:r>
              <a:rPr lang="en-US" sz="3600" b="1" kern="1200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3600" kern="1200" dirty="0">
                <a:solidFill>
                  <a:srgbClr val="0000FF"/>
                </a:solidFill>
                <a:latin typeface="Calibri" pitchFamily="34" charset="0"/>
              </a:rPr>
              <a:t>maging for </a:t>
            </a:r>
            <a:r>
              <a:rPr lang="en-US" sz="3600" b="1" kern="1200" dirty="0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en-US" sz="3600" kern="1200" dirty="0">
                <a:solidFill>
                  <a:srgbClr val="0000FF"/>
                </a:solidFill>
                <a:latin typeface="Calibri" pitchFamily="34" charset="0"/>
              </a:rPr>
              <a:t>ultural </a:t>
            </a:r>
            <a:r>
              <a:rPr lang="en-US" sz="3600" b="1" kern="1200" dirty="0" err="1">
                <a:solidFill>
                  <a:srgbClr val="0000FF"/>
                </a:solidFill>
                <a:latin typeface="Calibri" pitchFamily="34" charset="0"/>
              </a:rPr>
              <a:t>HE</a:t>
            </a:r>
            <a:r>
              <a:rPr lang="en-US" sz="3600" kern="1200" dirty="0" err="1">
                <a:solidFill>
                  <a:srgbClr val="0000FF"/>
                </a:solidFill>
                <a:latin typeface="Calibri" pitchFamily="34" charset="0"/>
              </a:rPr>
              <a:t>ritage</a:t>
            </a:r>
            <a:br>
              <a:rPr lang="it-IT" sz="3600" kern="1200" dirty="0">
                <a:solidFill>
                  <a:srgbClr val="0000FF"/>
                </a:solidFill>
                <a:latin typeface="Calibri" pitchFamily="34" charset="0"/>
              </a:rPr>
            </a:br>
            <a:br>
              <a:rPr lang="it-IT" sz="3600" kern="1200" dirty="0">
                <a:solidFill>
                  <a:srgbClr val="0000FF"/>
                </a:solidFill>
                <a:latin typeface="Calibri" pitchFamily="34" charset="0"/>
              </a:rPr>
            </a:br>
            <a:r>
              <a:rPr lang="it-IT" sz="3600" i="1" kern="1200" dirty="0">
                <a:solidFill>
                  <a:srgbClr val="0000FF"/>
                </a:solidFill>
                <a:latin typeface="Calibri" pitchFamily="34" charset="0"/>
              </a:rPr>
              <a:t>Sezione di Pavia</a:t>
            </a:r>
            <a:br>
              <a:rPr lang="it-IT" sz="4400" b="1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Preventivi scientifici – finanziari  2020</a:t>
            </a:r>
            <a:br>
              <a:rPr lang="it-IT" sz="4800" dirty="0">
                <a:solidFill>
                  <a:schemeClr val="tx1"/>
                </a:solidFill>
                <a:latin typeface="Calibri"/>
                <a:cs typeface="Calibri"/>
              </a:rPr>
            </a:br>
            <a:endParaRPr lang="it-IT" sz="44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cxnSp>
        <p:nvCxnSpPr>
          <p:cNvPr id="10" name="Connettore 1 9"/>
          <p:cNvCxnSpPr/>
          <p:nvPr/>
        </p:nvCxnSpPr>
        <p:spPr bwMode="auto">
          <a:xfrm rot="10800000">
            <a:off x="616104" y="5524872"/>
            <a:ext cx="11287204" cy="1588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ttore 1 10"/>
          <p:cNvCxnSpPr/>
          <p:nvPr/>
        </p:nvCxnSpPr>
        <p:spPr bwMode="auto">
          <a:xfrm rot="10800000" flipV="1">
            <a:off x="597744" y="1615624"/>
            <a:ext cx="11287204" cy="57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0" y="6519874"/>
            <a:ext cx="13004800" cy="2786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2800" b="1" dirty="0">
              <a:solidFill>
                <a:srgbClr val="000099"/>
              </a:solidFill>
              <a:latin typeface="Calibri" pitchFamily="34" charset="0"/>
              <a:ea typeface="+mj-ea"/>
              <a:cs typeface="+mj-cs"/>
              <a:sym typeface="Copperplate" pitchFamily="-110" charset="0"/>
            </a:endParaRPr>
          </a:p>
          <a:p>
            <a:pPr algn="ctr">
              <a:defRPr/>
            </a:pPr>
            <a:r>
              <a:rPr lang="it-IT" sz="2800" b="1" dirty="0">
                <a:solidFill>
                  <a:srgbClr val="000099"/>
                </a:solidFill>
                <a:latin typeface="Calibri" pitchFamily="34" charset="0"/>
                <a:sym typeface="Copperplate" pitchFamily="-110" charset="0"/>
              </a:rPr>
              <a:t>Daniele Alloni </a:t>
            </a:r>
            <a:r>
              <a:rPr lang="it-IT" sz="2800" dirty="0">
                <a:solidFill>
                  <a:srgbClr val="000099"/>
                </a:solidFill>
                <a:latin typeface="Calibri" pitchFamily="34" charset="0"/>
                <a:sym typeface="Copperplate" pitchFamily="-110" charset="0"/>
              </a:rPr>
              <a:t>(LENA e INFN PV - Responsabile Locale)</a:t>
            </a:r>
          </a:p>
          <a:p>
            <a:pPr algn="ctr">
              <a:defRPr/>
            </a:pPr>
            <a:endParaRPr lang="it-IT" sz="2800" dirty="0">
              <a:solidFill>
                <a:srgbClr val="000099"/>
              </a:solidFill>
              <a:latin typeface="Calibri" pitchFamily="34" charset="0"/>
              <a:sym typeface="Copperplate" pitchFamily="-110" charset="0"/>
            </a:endParaRPr>
          </a:p>
          <a:p>
            <a:pPr lvl="0" algn="ctr">
              <a:defRPr/>
            </a:pPr>
            <a:r>
              <a:rPr lang="it-IT" sz="2800" dirty="0">
                <a:solidFill>
                  <a:srgbClr val="000099"/>
                </a:solidFill>
                <a:latin typeface="Calibri" pitchFamily="34" charset="0"/>
                <a:sym typeface="Copperplate" pitchFamily="-110" charset="0"/>
              </a:rPr>
              <a:t>Consiglio di Sezione INFN – Pavia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i="1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  <a:sym typeface="Copperplate" pitchFamily="-110" charset="0"/>
              </a:rPr>
              <a:t>10 luglio 2019</a:t>
            </a:r>
          </a:p>
        </p:txBody>
      </p:sp>
      <p:pic>
        <p:nvPicPr>
          <p:cNvPr id="15" name="Picture 4" descr="LE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36" y="342145"/>
            <a:ext cx="1430302" cy="89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6C064DD-6B66-44E6-A5AC-EB056336DE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71" t="17095" r="65504" b="64765"/>
          <a:stretch/>
        </p:blipFill>
        <p:spPr>
          <a:xfrm>
            <a:off x="10534848" y="342145"/>
            <a:ext cx="1659963" cy="899706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02FCC3C-B1B5-4CB8-8B4E-2D05CB9F9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13727"/>
              </p:ext>
            </p:extLst>
          </p:nvPr>
        </p:nvGraphicFramePr>
        <p:xfrm>
          <a:off x="907607" y="6145530"/>
          <a:ext cx="11287204" cy="435780"/>
        </p:xfrm>
        <a:graphic>
          <a:graphicData uri="http://schemas.openxmlformats.org/drawingml/2006/table">
            <a:tbl>
              <a:tblPr/>
              <a:tblGrid>
                <a:gridCol w="11287204">
                  <a:extLst>
                    <a:ext uri="{9D8B030D-6E8A-4147-A177-3AD203B41FA5}">
                      <a16:colId xmlns:a16="http://schemas.microsoft.com/office/drawing/2014/main" val="1065616181"/>
                    </a:ext>
                  </a:extLst>
                </a:gridCol>
              </a:tblGrid>
              <a:tr h="435780">
                <a:tc>
                  <a:txBody>
                    <a:bodyPr/>
                    <a:lstStyle/>
                    <a:p>
                      <a:pPr algn="l" fontAlgn="t"/>
                      <a:r>
                        <a:rPr lang="it-IT" sz="2800" b="1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Francesco </a:t>
                      </a:r>
                      <a:r>
                        <a:rPr lang="it-IT" sz="2800" b="1" dirty="0" err="1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Grazzi</a:t>
                      </a:r>
                      <a:r>
                        <a:rPr lang="it-IT" sz="2800" b="1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it-IT" sz="2800" b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(Responsabile Nazionale), </a:t>
                      </a:r>
                      <a:r>
                        <a:rPr lang="it-IT" sz="2800" b="0" dirty="0" err="1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Dip</a:t>
                      </a:r>
                      <a:r>
                        <a:rPr lang="it-IT" sz="2800" b="0" dirty="0">
                          <a:solidFill>
                            <a:srgbClr val="202124"/>
                          </a:solidFill>
                          <a:effectLst/>
                          <a:latin typeface="Roboto" panose="02000000000000000000" pitchFamily="2" charset="0"/>
                        </a:rPr>
                        <a:t>. Fisica e INFN, Torino</a:t>
                      </a:r>
                      <a:endParaRPr lang="it-IT" sz="2800" b="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86667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33064D1-001A-4AFB-A514-B68005B80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20" y="1492424"/>
            <a:ext cx="11809312" cy="7920880"/>
          </a:xfrm>
        </p:spPr>
        <p:txBody>
          <a:bodyPr/>
          <a:lstStyle/>
          <a:p>
            <a:pPr marL="317500" indent="0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Le tecniche di imaging con neutroni risultano di grande interesse nel settore dei beni culturali, in quanto sono in grado di fornire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un’analisi diagnostica morfologica non distruttiva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del campione esaminato.</a:t>
            </a:r>
          </a:p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Obiettivo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: sviluppo di una linea di fascio per imaging e tomografia con neutroni termici preso il LENA</a:t>
            </a:r>
          </a:p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Unità coinvolte: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Fi,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Pv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Bo,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MiB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To</a:t>
            </a:r>
          </a:p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Durata dell’esperimento: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2 anni</a:t>
            </a:r>
          </a:p>
          <a:p>
            <a:pPr algn="just"/>
            <a:r>
              <a:rPr lang="it-IT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valorizzare al massimo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la facility gia esistente presso il LENA (ed attualmente impiegata per la PGNAA - vedi CHNet TANDEM) in ambito di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imaging di neutroni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realizzando presso di esso la prima facility di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radiografia e tomografia neutronica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in Italia utilizzabile anche da utenti esterni e, in particolare, fruibile per le analisi di opere, reperti storici e manufatti nell’ambito dei beni culturali.</a:t>
            </a:r>
          </a:p>
          <a:p>
            <a:pPr algn="just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Questa nuova facility di imaging integrerà la strumentazione di diagnostica già patrimonio della rete per i Beni Culturali CHNet, ampliando il ventaglio delle tecnologie e delle attrezzatture a disposizione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5D8A909-E0ED-459E-B172-14634FAA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101899"/>
          </a:xfrm>
        </p:spPr>
        <p:txBody>
          <a:bodyPr/>
          <a:lstStyle/>
          <a:p>
            <a:r>
              <a:rPr lang="it-IT" dirty="0"/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9731766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E2255F-361A-423B-A10F-07D71EC5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44" y="400279"/>
            <a:ext cx="12296253" cy="1749971"/>
          </a:xfrm>
        </p:spPr>
        <p:txBody>
          <a:bodyPr/>
          <a:lstStyle/>
          <a:p>
            <a:r>
              <a:rPr lang="it-IT" sz="3600" dirty="0"/>
              <a:t>Neutron Imaging:</a:t>
            </a:r>
            <a:br>
              <a:rPr lang="it-IT" sz="3600" dirty="0"/>
            </a:br>
            <a:r>
              <a:rPr lang="it-IT" sz="3600" dirty="0"/>
              <a:t>Allestimento per la configurazione di base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50D66D6-4514-49C7-B7C0-90FB8F4C0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0" t="31297" r="39479" b="11610"/>
          <a:stretch/>
        </p:blipFill>
        <p:spPr>
          <a:xfrm>
            <a:off x="5134248" y="1636440"/>
            <a:ext cx="6624736" cy="417646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4E0B185-ECAB-488E-BCA3-1202480DD36A}"/>
              </a:ext>
            </a:extLst>
          </p:cNvPr>
          <p:cNvSpPr/>
          <p:nvPr/>
        </p:nvSpPr>
        <p:spPr>
          <a:xfrm>
            <a:off x="4638597" y="5887184"/>
            <a:ext cx="7967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latin typeface="Calibri" panose="020F0502020204030204" pitchFamily="34" charset="0"/>
              </a:rPr>
              <a:t>Il sistema verrà realizzato in modo che la geometria non sia rigida: l’accoppiamento ottico tra l’immagine del fascio sullo scintillatore, lo specchio e il sistema obiettivo-telecamera deve essere regolabile, in modo da ottenere la migliore </a:t>
            </a:r>
            <a:r>
              <a:rPr lang="it-IT" sz="2800" dirty="0" err="1">
                <a:latin typeface="Calibri" panose="020F0502020204030204" pitchFamily="34" charset="0"/>
              </a:rPr>
              <a:t>illuminanza</a:t>
            </a:r>
            <a:r>
              <a:rPr lang="it-IT" sz="2800" dirty="0">
                <a:latin typeface="Calibri" panose="020F0502020204030204" pitchFamily="34" charset="0"/>
              </a:rPr>
              <a:t> e la massima risoluzione possibili.</a:t>
            </a:r>
            <a:endParaRPr lang="it-IT" sz="2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5EF995D-A2B2-4500-9AE8-77301358D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71603" y="3351312"/>
            <a:ext cx="7181056" cy="40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345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0E52A-B49B-4751-BD33-C84664F1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957883"/>
          </a:xfrm>
        </p:spPr>
        <p:txBody>
          <a:bodyPr/>
          <a:lstStyle/>
          <a:p>
            <a:r>
              <a:rPr lang="it-IT" sz="5400" dirty="0"/>
              <a:t>L’esperimento: articolazione e obiettivi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75A5AA1-A886-476E-94DA-47E445E0363F}"/>
              </a:ext>
            </a:extLst>
          </p:cNvPr>
          <p:cNvSpPr/>
          <p:nvPr/>
        </p:nvSpPr>
        <p:spPr>
          <a:xfrm>
            <a:off x="813768" y="1852464"/>
            <a:ext cx="117030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WP1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valutazione delle caratteristiche del sistema di imaging di base, margini di miglioramento delle performances, standard di procedura consigliati dalla IAEA, per ottenere una valutazione certificata della risoluzione dello strumento [progetto IAEA 08CT14309]</a:t>
            </a:r>
          </a:p>
          <a:p>
            <a:pPr algn="just"/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WP2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: Caratterizzazione del fascio di neutroni, misure e simulazioni</a:t>
            </a:r>
          </a:p>
          <a:p>
            <a:pPr algn="just"/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WP3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ottimizzazione dei vari componenti. Realizzazione delle schermature sugli elementi più delicati, in primis, appunto, il chip della telecamera. Realizzazione una schermatura a più strati (paraffina, boro, cadmio, piombo) per cercare di limitare il danneggiamento da radiazione, cosa che successivamente consentirà l’acquisto di una telecamera più performante.</a:t>
            </a:r>
          </a:p>
          <a:p>
            <a:pPr algn="just"/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WP4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implementazione del sistema con componenti aggiuntivi. Realizzazione di un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limiter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per diminuire l’irraggiamento dell’ambiente e minimizzare il fondo dovuto all’effetto di irraggiamento indiretto del campione</a:t>
            </a:r>
          </a:p>
          <a:p>
            <a:pPr algn="just"/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WP5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applicazione su un caso di studio che sfrutta le peculiarità dell’imaging con neutroni.</a:t>
            </a:r>
          </a:p>
        </p:txBody>
      </p:sp>
    </p:spTree>
    <p:extLst>
      <p:ext uri="{BB962C8B-B14F-4D97-AF65-F5344CB8AC3E}">
        <p14:creationId xmlns:p14="http://schemas.microsoft.com/office/powerpoint/2010/main" val="16038187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AC4E62-4756-4006-A0B6-DDB9DEBE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307909"/>
            <a:ext cx="11703050" cy="885875"/>
          </a:xfrm>
        </p:spPr>
        <p:txBody>
          <a:bodyPr/>
          <a:lstStyle/>
          <a:p>
            <a:r>
              <a:rPr lang="it-IT" sz="4800" b="1" dirty="0">
                <a:latin typeface="Calibri,Bold"/>
              </a:rPr>
              <a:t>Milestones</a:t>
            </a:r>
            <a:r>
              <a:rPr lang="it-IT" sz="4800" dirty="0">
                <a:latin typeface="Calibri" panose="020F0502020204030204" pitchFamily="34" charset="0"/>
              </a:rPr>
              <a:t>:</a:t>
            </a:r>
            <a:br>
              <a:rPr lang="it-IT" sz="6600" dirty="0">
                <a:latin typeface="Calibri" panose="020F0502020204030204" pitchFamily="34" charset="0"/>
              </a:rPr>
            </a:b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3B7B5F3-F051-4783-83EF-E46B6AAFFA5F}"/>
              </a:ext>
            </a:extLst>
          </p:cNvPr>
          <p:cNvSpPr/>
          <p:nvPr/>
        </p:nvSpPr>
        <p:spPr>
          <a:xfrm>
            <a:off x="309712" y="1276400"/>
            <a:ext cx="1188132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600" b="1" dirty="0">
                <a:latin typeface="Calibri" panose="020F0502020204030204" pitchFamily="34" charset="0"/>
              </a:rPr>
              <a:t>Milestone 1 (mese 6)</a:t>
            </a:r>
            <a:r>
              <a:rPr lang="it-IT" sz="3600" dirty="0">
                <a:latin typeface="Calibri" panose="020F0502020204030204" pitchFamily="34" charset="0"/>
              </a:rPr>
              <a:t>: completamento delle simulazioni e messa a punto di un sistema di misura preliminare (FI &amp; PV)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600" b="1" dirty="0">
                <a:latin typeface="Calibri" panose="020F0502020204030204" pitchFamily="34" charset="0"/>
              </a:rPr>
              <a:t>Milestone 2 (mese 12): </a:t>
            </a:r>
            <a:r>
              <a:rPr lang="it-IT" sz="3600" dirty="0">
                <a:latin typeface="Calibri" panose="020F0502020204030204" pitchFamily="34" charset="0"/>
              </a:rPr>
              <a:t>completamento di test sperimentali (FI, TO, PV)  e ottimizzazione del sistema di misura, definizione preliminare delle leggi empiriche per l’attenuazione (FI, BO). Prima applicazione su un reperto di interesse artistico/archeologico (FI, BO, TO).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600" b="1" dirty="0">
                <a:latin typeface="Calibri" panose="020F0502020204030204" pitchFamily="34" charset="0"/>
              </a:rPr>
              <a:t>Milestone 3 (mese 18): </a:t>
            </a:r>
            <a:r>
              <a:rPr lang="it-IT" sz="3600" dirty="0">
                <a:latin typeface="Calibri" panose="020F0502020204030204" pitchFamily="34" charset="0"/>
              </a:rPr>
              <a:t>realizzazione del </a:t>
            </a:r>
            <a:r>
              <a:rPr lang="it-IT" sz="3600" dirty="0" err="1">
                <a:latin typeface="Calibri" panose="020F0502020204030204" pitchFamily="34" charset="0"/>
              </a:rPr>
              <a:t>beam</a:t>
            </a:r>
            <a:r>
              <a:rPr lang="it-IT" sz="3600" dirty="0">
                <a:latin typeface="Calibri" panose="020F0502020204030204" pitchFamily="34" charset="0"/>
              </a:rPr>
              <a:t> </a:t>
            </a:r>
            <a:r>
              <a:rPr lang="it-IT" sz="3600" dirty="0" err="1">
                <a:latin typeface="Calibri" panose="020F0502020204030204" pitchFamily="34" charset="0"/>
              </a:rPr>
              <a:t>limiter</a:t>
            </a:r>
            <a:r>
              <a:rPr lang="it-IT" sz="3600" dirty="0">
                <a:latin typeface="Calibri" panose="020F0502020204030204" pitchFamily="34" charset="0"/>
              </a:rPr>
              <a:t> e completamento delle punto misura con schermaggi e motorizzazione (FI, MIB, PV). Definizione definitiva delle leggi empiriche per l’attenuazione (FI, TO, BO).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600" b="1" dirty="0">
                <a:latin typeface="Calibri" panose="020F0502020204030204" pitchFamily="34" charset="0"/>
              </a:rPr>
              <a:t>Milestone 4 (mese 24): </a:t>
            </a:r>
            <a:r>
              <a:rPr lang="it-IT" sz="3600" dirty="0">
                <a:latin typeface="Calibri" panose="020F0502020204030204" pitchFamily="34" charset="0"/>
              </a:rPr>
              <a:t>applicazione a campioni reali ed elaborazione digitale dei dati (FI, TO, BO). Confronto con tomografia X (BO).</a:t>
            </a:r>
          </a:p>
          <a:p>
            <a:endParaRPr lang="it-IT" sz="3600" dirty="0">
              <a:latin typeface="Calibri" panose="020F0502020204030204" pitchFamily="34" charset="0"/>
            </a:endParaRP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0855909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22CB2FA0-B863-4D97-9720-E1F005870023}"/>
              </a:ext>
            </a:extLst>
          </p:cNvPr>
          <p:cNvSpPr/>
          <p:nvPr/>
        </p:nvSpPr>
        <p:spPr>
          <a:xfrm>
            <a:off x="165696" y="412304"/>
            <a:ext cx="12457384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PREVENTIVI</a:t>
            </a:r>
          </a:p>
          <a:p>
            <a:r>
              <a:rPr lang="it-IT" sz="3200" b="1" dirty="0">
                <a:latin typeface="Calibri" panose="020F0502020204030204" pitchFamily="34" charset="0"/>
              </a:rPr>
              <a:t>Consumabili: </a:t>
            </a:r>
            <a:r>
              <a:rPr lang="it-IT" sz="3200" dirty="0">
                <a:latin typeface="Calibri" panose="020F0502020204030204" pitchFamily="34" charset="0"/>
              </a:rPr>
              <a:t>6 </a:t>
            </a:r>
            <a:r>
              <a:rPr lang="it-IT" sz="3200" dirty="0" err="1">
                <a:latin typeface="Calibri" panose="020F0502020204030204" pitchFamily="34" charset="0"/>
              </a:rPr>
              <a:t>keuro</a:t>
            </a:r>
            <a:r>
              <a:rPr lang="it-IT" sz="3200" dirty="0">
                <a:latin typeface="Calibri" panose="020F0502020204030204" pitchFamily="34" charset="0"/>
              </a:rPr>
              <a:t> (targhette e standard per caratterizzazione fascio)</a:t>
            </a:r>
          </a:p>
          <a:p>
            <a:r>
              <a:rPr lang="it-IT" sz="3200" b="1" dirty="0">
                <a:latin typeface="Calibri" panose="020F0502020204030204" pitchFamily="34" charset="0"/>
              </a:rPr>
              <a:t>Inventariabile: </a:t>
            </a:r>
            <a:r>
              <a:rPr lang="it-IT" sz="3200" dirty="0">
                <a:latin typeface="Calibri" panose="020F0502020204030204" pitchFamily="34" charset="0"/>
              </a:rPr>
              <a:t>6</a:t>
            </a:r>
            <a:r>
              <a:rPr lang="it-IT" sz="3200" b="1" dirty="0">
                <a:latin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</a:rPr>
              <a:t>keuro</a:t>
            </a:r>
            <a:r>
              <a:rPr lang="it-IT" sz="3200" b="1" dirty="0">
                <a:latin typeface="Calibri" panose="020F0502020204030204" pitchFamily="34" charset="0"/>
              </a:rPr>
              <a:t> (</a:t>
            </a:r>
            <a:r>
              <a:rPr lang="it-IT" sz="3200" dirty="0">
                <a:latin typeface="Calibri" panose="020F0502020204030204" pitchFamily="34" charset="0"/>
              </a:rPr>
              <a:t>server per repository codici monte </a:t>
            </a:r>
            <a:r>
              <a:rPr lang="it-IT" sz="3200" dirty="0" err="1">
                <a:latin typeface="Calibri" panose="020F0502020204030204" pitchFamily="34" charset="0"/>
              </a:rPr>
              <a:t>carlo</a:t>
            </a:r>
            <a:r>
              <a:rPr lang="it-IT" sz="3200" dirty="0">
                <a:latin typeface="Calibri" panose="020F0502020204030204" pitchFamily="34" charset="0"/>
              </a:rPr>
              <a:t>/elaborazione dati e database, laser per posizionamento campioni, supporto automatico regolabile porta campioni)</a:t>
            </a:r>
          </a:p>
          <a:p>
            <a:r>
              <a:rPr lang="it-IT" sz="3200" b="1" dirty="0">
                <a:latin typeface="Calibri" panose="020F0502020204030204" pitchFamily="34" charset="0"/>
              </a:rPr>
              <a:t>Viaggi/trasferte </a:t>
            </a:r>
            <a:r>
              <a:rPr lang="it-IT" sz="3200" dirty="0">
                <a:latin typeface="Calibri" panose="020F0502020204030204" pitchFamily="34" charset="0"/>
              </a:rPr>
              <a:t>3 </a:t>
            </a:r>
            <a:r>
              <a:rPr lang="it-IT" sz="3200" dirty="0" err="1">
                <a:latin typeface="Calibri" panose="020F0502020204030204" pitchFamily="34" charset="0"/>
              </a:rPr>
              <a:t>keuro</a:t>
            </a:r>
            <a:endParaRPr lang="it-IT" sz="3200" dirty="0">
              <a:latin typeface="Calibri" panose="020F0502020204030204" pitchFamily="34" charset="0"/>
            </a:endParaRPr>
          </a:p>
          <a:p>
            <a:r>
              <a:rPr lang="it-IT" sz="3200" b="1" dirty="0">
                <a:latin typeface="Calibri" panose="020F0502020204030204" pitchFamily="34" charset="0"/>
              </a:rPr>
              <a:t>Officina: </a:t>
            </a:r>
            <a:r>
              <a:rPr lang="it-IT" sz="3200" dirty="0">
                <a:latin typeface="Calibri" panose="020F0502020204030204" pitchFamily="34" charset="0"/>
              </a:rPr>
              <a:t>1 mese/uomo</a:t>
            </a:r>
          </a:p>
          <a:p>
            <a:endParaRPr lang="it-IT" sz="3200" dirty="0">
              <a:latin typeface="Calibri" panose="020F0502020204030204" pitchFamily="34" charset="0"/>
            </a:endParaRPr>
          </a:p>
          <a:p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ANAGRAFICA</a:t>
            </a:r>
          </a:p>
          <a:p>
            <a:r>
              <a:rPr lang="it-IT" sz="3200" i="1" dirty="0">
                <a:latin typeface="Calibri" panose="020F0502020204030204" pitchFamily="34" charset="0"/>
              </a:rPr>
              <a:t>Sezione di Pavia </a:t>
            </a:r>
            <a:r>
              <a:rPr lang="it-IT" sz="3200" i="1" dirty="0" err="1">
                <a:latin typeface="Calibri" panose="020F0502020204030204" pitchFamily="34" charset="0"/>
              </a:rPr>
              <a:t>CHNet_NICHE</a:t>
            </a:r>
            <a:endParaRPr lang="it-IT" sz="3200" i="1" dirty="0">
              <a:latin typeface="Calibri" panose="020F0502020204030204" pitchFamily="34" charset="0"/>
            </a:endParaRPr>
          </a:p>
          <a:p>
            <a:r>
              <a:rPr lang="it-IT" sz="3200" b="1" dirty="0">
                <a:latin typeface="Calibri" panose="020F0502020204030204" pitchFamily="34" charset="0"/>
              </a:rPr>
              <a:t>Alloni D 30% (RESP. LOCALE)</a:t>
            </a:r>
          </a:p>
          <a:p>
            <a:r>
              <a:rPr lang="it-IT" sz="3200" dirty="0">
                <a:latin typeface="Calibri" panose="020F0502020204030204" pitchFamily="34" charset="0"/>
              </a:rPr>
              <a:t>Protti N 20 %</a:t>
            </a:r>
          </a:p>
          <a:p>
            <a:r>
              <a:rPr lang="it-IT" sz="3200" dirty="0">
                <a:latin typeface="Calibri" panose="020F0502020204030204" pitchFamily="34" charset="0"/>
              </a:rPr>
              <a:t>Salvini A 30 %</a:t>
            </a:r>
          </a:p>
          <a:p>
            <a:r>
              <a:rPr lang="it-IT" sz="3200" dirty="0">
                <a:latin typeface="Calibri" panose="020F0502020204030204" pitchFamily="34" charset="0"/>
              </a:rPr>
              <a:t>Strada L 20 %</a:t>
            </a:r>
          </a:p>
          <a:p>
            <a:r>
              <a:rPr lang="it-IT" sz="3200" dirty="0">
                <a:latin typeface="Calibri" panose="020F0502020204030204" pitchFamily="34" charset="0"/>
              </a:rPr>
              <a:t>Oddone M 20 %</a:t>
            </a:r>
          </a:p>
          <a:p>
            <a:r>
              <a:rPr lang="it-IT" sz="3200" dirty="0" err="1">
                <a:latin typeface="Calibri" panose="020F0502020204030204" pitchFamily="34" charset="0"/>
              </a:rPr>
              <a:t>ChunHui</a:t>
            </a:r>
            <a:r>
              <a:rPr lang="it-IT" sz="3200" dirty="0">
                <a:latin typeface="Calibri" panose="020F0502020204030204" pitchFamily="34" charset="0"/>
              </a:rPr>
              <a:t> 20 %</a:t>
            </a:r>
          </a:p>
          <a:p>
            <a:r>
              <a:rPr lang="it-IT" sz="3200" b="1" dirty="0">
                <a:latin typeface="Calibri" panose="020F0502020204030204" pitchFamily="34" charset="0"/>
              </a:rPr>
              <a:t>FTE: 1.4</a:t>
            </a:r>
          </a:p>
        </p:txBody>
      </p:sp>
    </p:spTree>
    <p:extLst>
      <p:ext uri="{BB962C8B-B14F-4D97-AF65-F5344CB8AC3E}">
        <p14:creationId xmlns:p14="http://schemas.microsoft.com/office/powerpoint/2010/main" val="182026599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PPT LENA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96B2FF"/>
      </a:accent1>
      <a:accent2>
        <a:srgbClr val="333399"/>
      </a:accent2>
      <a:accent3>
        <a:srgbClr val="AAAAAA"/>
      </a:accent3>
      <a:accent4>
        <a:srgbClr val="A3A3A3"/>
      </a:accent4>
      <a:accent5>
        <a:srgbClr val="C9D5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itle &amp; Bullets - Left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itle &amp; Bullets - 2 Column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itle, Bullets &amp; Photo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Photo - Horizontal Alt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Alt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Photo - Horizontal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Photo - Vertical Alt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Alt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Photo - Vertical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Photo - Panoramic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Panoramic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Photo - Panoram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Photo - Square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Square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Photo - Squa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Photo - Big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Title &amp; Bullets - Right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emaPPT LENA 2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96B2FF"/>
      </a:accent1>
      <a:accent2>
        <a:srgbClr val="333399"/>
      </a:accent2>
      <a:accent3>
        <a:srgbClr val="AAAAAA"/>
      </a:accent3>
      <a:accent4>
        <a:srgbClr val="A3A3A3"/>
      </a:accent4>
      <a:accent5>
        <a:srgbClr val="C9D5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ullets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emaPPT LENA 3">
  <a:themeElements>
    <a:clrScheme name="Personalizzato 1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9CEF1"/>
      </a:accent1>
      <a:accent2>
        <a:srgbClr val="333399"/>
      </a:accent2>
      <a:accent3>
        <a:srgbClr val="AAAAAA"/>
      </a:accent3>
      <a:accent4>
        <a:srgbClr val="A3A3A3"/>
      </a:accent4>
      <a:accent5>
        <a:srgbClr val="C9D5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Blank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emaPPT LENA 4">
  <a:themeElements>
    <a:clrScheme name="Personalizzato 3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AE2F0"/>
      </a:accent1>
      <a:accent2>
        <a:srgbClr val="333399"/>
      </a:accent2>
      <a:accent3>
        <a:srgbClr val="AAAAAA"/>
      </a:accent3>
      <a:accent4>
        <a:srgbClr val="A3A3A3"/>
      </a:accent4>
      <a:accent5>
        <a:srgbClr val="C9D5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itle &amp; Subtitle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hoto - Vertical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hoto - Vertical Left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Left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Photo - Vertical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itle &amp; Bullets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 - Center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itle - Top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pitchFamily="-110" charset="0"/>
            <a:ea typeface="ヒラギノ明朝 ProN W3" pitchFamily="-110" charset="-128"/>
            <a:cs typeface="ヒラギノ明朝 ProN W3" pitchFamily="-110" charset="-128"/>
            <a:sym typeface="Palatino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20926</TotalTime>
  <Pages>0</Pages>
  <Words>649</Words>
  <Characters>0</Characters>
  <Application>Microsoft Office PowerPoint</Application>
  <PresentationFormat>Personalizzato</PresentationFormat>
  <Lines>0</Lines>
  <Paragraphs>46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23</vt:i4>
      </vt:variant>
      <vt:variant>
        <vt:lpstr>Titoli diapositive</vt:lpstr>
      </vt:variant>
      <vt:variant>
        <vt:i4>6</vt:i4>
      </vt:variant>
    </vt:vector>
  </HeadingPairs>
  <TitlesOfParts>
    <vt:vector size="35" baseType="lpstr">
      <vt:lpstr>Arial</vt:lpstr>
      <vt:lpstr>Calibri</vt:lpstr>
      <vt:lpstr>Calibri,Bold</vt:lpstr>
      <vt:lpstr>Copperplate</vt:lpstr>
      <vt:lpstr>Palatino</vt:lpstr>
      <vt:lpstr>Roboto</vt:lpstr>
      <vt:lpstr>TemaPPT LENA</vt:lpstr>
      <vt:lpstr>1_Bullets</vt:lpstr>
      <vt:lpstr>1_Title &amp; Subtitle</vt:lpstr>
      <vt:lpstr>1_Photo - Vertical</vt:lpstr>
      <vt:lpstr>1_Photo - Vertical Left</vt:lpstr>
      <vt:lpstr>1_Title &amp; Bullets</vt:lpstr>
      <vt:lpstr>1_Title - Center</vt:lpstr>
      <vt:lpstr>1_Title - Top</vt:lpstr>
      <vt:lpstr>1_Blank</vt:lpstr>
      <vt:lpstr>1_Title &amp; Bullets - Left</vt:lpstr>
      <vt:lpstr>1_Title &amp; Bullets - 2 Column</vt:lpstr>
      <vt:lpstr>1_Title, Bullets &amp; Photo</vt:lpstr>
      <vt:lpstr>1_Photo - Horizontal Alt</vt:lpstr>
      <vt:lpstr>1_Photo - Vertical Alt</vt:lpstr>
      <vt:lpstr>1_Photo - Panoramic</vt:lpstr>
      <vt:lpstr>1_Photo - Square</vt:lpstr>
      <vt:lpstr>1_Photo - Big</vt:lpstr>
      <vt:lpstr>1_Title &amp; Bullets - Right</vt:lpstr>
      <vt:lpstr>TemaPPT LENA 2</vt:lpstr>
      <vt:lpstr>TemaPPT LENA 3</vt:lpstr>
      <vt:lpstr>3_Blank</vt:lpstr>
      <vt:lpstr>Personalizza struttura</vt:lpstr>
      <vt:lpstr>TemaPPT LENA 4</vt:lpstr>
      <vt:lpstr>CHNet - NICHE Cultural Heritage Network –  Neutron Imaging for Cultural HEritage  Sezione di Pavia Preventivi scientifici – finanziari  2020 </vt:lpstr>
      <vt:lpstr>Introduzione</vt:lpstr>
      <vt:lpstr>Neutron Imaging: Allestimento per la configurazione di base</vt:lpstr>
      <vt:lpstr>L’esperimento: articolazione e obiettivi</vt:lpstr>
      <vt:lpstr>Milestones: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SISN 2014</dc:title>
  <dc:creator>"Michele Prata" &lt;michele.prata@unipv.it&gt;</dc:creator>
  <cp:lastModifiedBy>daniele alloni</cp:lastModifiedBy>
  <cp:revision>614</cp:revision>
  <dcterms:created xsi:type="dcterms:W3CDTF">2011-02-09T09:16:28Z</dcterms:created>
  <dcterms:modified xsi:type="dcterms:W3CDTF">2019-07-10T07:45:05Z</dcterms:modified>
</cp:coreProperties>
</file>