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3" r:id="rId2"/>
    <p:sldMasterId id="2147483685" r:id="rId3"/>
    <p:sldMasterId id="2147483722" r:id="rId4"/>
    <p:sldMasterId id="2147483735" r:id="rId5"/>
    <p:sldMasterId id="2147483748" r:id="rId6"/>
    <p:sldMasterId id="2147483761" r:id="rId7"/>
  </p:sldMasterIdLst>
  <p:notesMasterIdLst>
    <p:notesMasterId r:id="rId58"/>
  </p:notesMasterIdLst>
  <p:handoutMasterIdLst>
    <p:handoutMasterId r:id="rId59"/>
  </p:handoutMasterIdLst>
  <p:sldIdLst>
    <p:sldId id="261" r:id="rId8"/>
    <p:sldId id="272" r:id="rId9"/>
    <p:sldId id="273" r:id="rId10"/>
    <p:sldId id="335" r:id="rId11"/>
    <p:sldId id="334" r:id="rId12"/>
    <p:sldId id="333" r:id="rId13"/>
    <p:sldId id="338" r:id="rId14"/>
    <p:sldId id="342" r:id="rId15"/>
    <p:sldId id="354" r:id="rId16"/>
    <p:sldId id="353" r:id="rId17"/>
    <p:sldId id="352" r:id="rId18"/>
    <p:sldId id="351" r:id="rId19"/>
    <p:sldId id="350" r:id="rId20"/>
    <p:sldId id="349" r:id="rId21"/>
    <p:sldId id="348" r:id="rId22"/>
    <p:sldId id="347" r:id="rId23"/>
    <p:sldId id="346" r:id="rId24"/>
    <p:sldId id="345" r:id="rId25"/>
    <p:sldId id="344" r:id="rId26"/>
    <p:sldId id="358" r:id="rId27"/>
    <p:sldId id="357" r:id="rId28"/>
    <p:sldId id="356" r:id="rId29"/>
    <p:sldId id="355" r:id="rId30"/>
    <p:sldId id="362" r:id="rId31"/>
    <p:sldId id="361" r:id="rId32"/>
    <p:sldId id="360" r:id="rId33"/>
    <p:sldId id="337" r:id="rId34"/>
    <p:sldId id="343" r:id="rId35"/>
    <p:sldId id="359" r:id="rId36"/>
    <p:sldId id="341" r:id="rId37"/>
    <p:sldId id="340" r:id="rId38"/>
    <p:sldId id="339" r:id="rId39"/>
    <p:sldId id="336" r:id="rId40"/>
    <p:sldId id="366" r:id="rId41"/>
    <p:sldId id="365" r:id="rId42"/>
    <p:sldId id="364" r:id="rId43"/>
    <p:sldId id="363" r:id="rId44"/>
    <p:sldId id="368" r:id="rId45"/>
    <p:sldId id="367" r:id="rId46"/>
    <p:sldId id="369" r:id="rId47"/>
    <p:sldId id="374" r:id="rId48"/>
    <p:sldId id="373" r:id="rId49"/>
    <p:sldId id="372" r:id="rId50"/>
    <p:sldId id="371" r:id="rId51"/>
    <p:sldId id="370" r:id="rId52"/>
    <p:sldId id="375" r:id="rId53"/>
    <p:sldId id="376" r:id="rId54"/>
    <p:sldId id="332" r:id="rId55"/>
    <p:sldId id="328" r:id="rId56"/>
    <p:sldId id="331" r:id="rId57"/>
  </p:sldIdLst>
  <p:sldSz cx="9144000" cy="6858000" type="screen4x3"/>
  <p:notesSz cx="6743700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48" autoAdjust="0"/>
    <p:restoredTop sz="94567" autoAdjust="0"/>
  </p:normalViewPr>
  <p:slideViewPr>
    <p:cSldViewPr>
      <p:cViewPr varScale="1">
        <p:scale>
          <a:sx n="64" d="100"/>
          <a:sy n="64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-2148" y="-126"/>
      </p:cViewPr>
      <p:guideLst>
        <p:guide orient="horz" pos="3120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631BD-192D-4FB6-ACE4-0BFDD2123F8C}" type="datetimeFigureOut">
              <a:rPr lang="it-IT" smtClean="0"/>
              <a:pPr/>
              <a:t>10/07/2019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9525" y="9409113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4C22F-4CB7-403F-9B99-6459B6666E7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8FB02-D3A0-43B6-8F92-AC065E347400}" type="datetimeFigureOut">
              <a:rPr lang="en-US" smtClean="0"/>
              <a:pPr/>
              <a:t>7/10/2019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4370" y="4705350"/>
            <a:ext cx="539496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2227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9869" y="9408981"/>
            <a:ext cx="292227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E4E31-CB9B-4120-934A-799466B26A04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601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1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5" y="1535113"/>
            <a:ext cx="4041531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5" y="2174875"/>
            <a:ext cx="4041531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7" y="1535113"/>
            <a:ext cx="4041531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7" y="2174875"/>
            <a:ext cx="4041531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601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481" y="273633"/>
            <a:ext cx="8215200" cy="1129079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15360" cy="457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82880" cy="457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15360" cy="457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29DCAA-7B85-41BE-9EBE-8918396760D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1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5" y="1535113"/>
            <a:ext cx="4041531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5" y="2174875"/>
            <a:ext cx="4041531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481" y="273633"/>
            <a:ext cx="8215200" cy="1129079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15360" cy="457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82880" cy="457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15360" cy="457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29DCAA-7B85-41BE-9EBE-8918396760D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7" y="1535113"/>
            <a:ext cx="4041531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7" y="2174875"/>
            <a:ext cx="4041531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9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4" y="1535113"/>
            <a:ext cx="4041531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4" y="2174875"/>
            <a:ext cx="4041531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Wingdings" charset="0"/>
              <a:buNone/>
              <a:defRPr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481" y="273633"/>
            <a:ext cx="8215200" cy="1129079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15360" cy="457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82880" cy="457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15360" cy="4579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29DCAA-7B85-41BE-9EBE-8918396760D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4"/>
            <a:ext cx="4044462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6" y="1535113"/>
            <a:ext cx="4041531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6" y="2174875"/>
            <a:ext cx="4041531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6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6400805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601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8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it-IT" smtClean="0"/>
              <a:t>10 luglio 2019</a:t>
            </a:r>
            <a:endParaRPr lang="en-US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8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it-IT" smtClean="0"/>
              <a:t>Consiglio di Sezione - A. Lanza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8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5891830-6044-4982-8A8D-E4E398486D53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200763" y="234434"/>
            <a:ext cx="8743950" cy="36933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1286607" y="6543686"/>
            <a:ext cx="6406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it-IT" sz="1000" b="1" u="none" dirty="0" smtClean="0">
                <a:solidFill>
                  <a:srgbClr val="FF6600"/>
                </a:solidFill>
                <a:latin typeface="Comic Sans MS" charset="0"/>
                <a:sym typeface="Wingdings" charset="0"/>
              </a:rPr>
              <a:t>Consiglio di Sezione, 13 luglio 2015</a:t>
            </a:r>
            <a:endParaRPr lang="it-IT" sz="1000" b="1" u="none" dirty="0" smtClean="0">
              <a:solidFill>
                <a:srgbClr val="FF6600"/>
              </a:solidFill>
              <a:latin typeface="Comic Sans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400" u="none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 u="none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  <p:sp>
        <p:nvSpPr>
          <p:cNvPr id="13317" name="Rectangle 70"/>
          <p:cNvSpPr>
            <a:spLocks noChangeArrowheads="1"/>
          </p:cNvSpPr>
          <p:nvPr/>
        </p:nvSpPr>
        <p:spPr bwMode="auto">
          <a:xfrm flipH="1">
            <a:off x="1488837" y="2710934"/>
            <a:ext cx="18473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4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200763" y="234434"/>
            <a:ext cx="8743950" cy="36933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1286607" y="6543686"/>
            <a:ext cx="6406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it-IT" sz="1000" b="1" u="none" dirty="0" smtClean="0">
                <a:solidFill>
                  <a:srgbClr val="FF6600"/>
                </a:solidFill>
                <a:latin typeface="Comic Sans MS" charset="0"/>
                <a:sym typeface="Wingdings" charset="0"/>
              </a:rPr>
              <a:t>Consiglio di Sezione, 4 luglio 2016</a:t>
            </a:r>
            <a:endParaRPr lang="it-IT" sz="1000" b="1" u="none" dirty="0" smtClean="0">
              <a:solidFill>
                <a:srgbClr val="FF6600"/>
              </a:solidFill>
              <a:latin typeface="Comic Sans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400" u="none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 u="none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  <p:sp>
        <p:nvSpPr>
          <p:cNvPr id="13317" name="Rectangle 70"/>
          <p:cNvSpPr>
            <a:spLocks noChangeArrowheads="1"/>
          </p:cNvSpPr>
          <p:nvPr/>
        </p:nvSpPr>
        <p:spPr bwMode="auto">
          <a:xfrm flipH="1">
            <a:off x="1488837" y="2710934"/>
            <a:ext cx="18473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200762" y="234434"/>
            <a:ext cx="8743950" cy="36933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1286607" y="6543684"/>
            <a:ext cx="6406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it-IT" sz="1000" b="1" u="none" dirty="0" smtClean="0">
                <a:solidFill>
                  <a:srgbClr val="FF6600"/>
                </a:solidFill>
                <a:latin typeface="Comic Sans MS" charset="0"/>
                <a:sym typeface="Wingdings" charset="0"/>
              </a:rPr>
              <a:t>Consiglio di Sezione, 4 luglio 2016</a:t>
            </a:r>
            <a:endParaRPr lang="it-IT" sz="1000" b="1" u="none" dirty="0" smtClean="0">
              <a:solidFill>
                <a:srgbClr val="FF6600"/>
              </a:solidFill>
              <a:latin typeface="Comic Sans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400" u="none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10 luglio 2019</a:t>
            </a:r>
            <a:endParaRPr lang="en-GB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 u="none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it-IT" smtClean="0"/>
              <a:t>Consiglio di Sezione - A. Lanza</a:t>
            </a:r>
            <a:endParaRPr lang="en-GB"/>
          </a:p>
        </p:txBody>
      </p:sp>
      <p:sp>
        <p:nvSpPr>
          <p:cNvPr id="13317" name="Rectangle 70"/>
          <p:cNvSpPr>
            <a:spLocks noChangeArrowheads="1"/>
          </p:cNvSpPr>
          <p:nvPr/>
        </p:nvSpPr>
        <p:spPr bwMode="auto">
          <a:xfrm flipH="1">
            <a:off x="1488836" y="2710934"/>
            <a:ext cx="18473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46.xml"/><Relationship Id="rId3" Type="http://schemas.openxmlformats.org/officeDocument/2006/relationships/slide" Target="slide3.xml"/><Relationship Id="rId7" Type="http://schemas.openxmlformats.org/officeDocument/2006/relationships/slide" Target="slide27.xml"/><Relationship Id="rId12" Type="http://schemas.openxmlformats.org/officeDocument/2006/relationships/slide" Target="slide4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Relationship Id="rId6" Type="http://schemas.openxmlformats.org/officeDocument/2006/relationships/slide" Target="slide23.xml"/><Relationship Id="rId11" Type="http://schemas.openxmlformats.org/officeDocument/2006/relationships/slide" Target="slide36.xml"/><Relationship Id="rId5" Type="http://schemas.openxmlformats.org/officeDocument/2006/relationships/slide" Target="slide19.xml"/><Relationship Id="rId10" Type="http://schemas.openxmlformats.org/officeDocument/2006/relationships/slide" Target="slide33.xml"/><Relationship Id="rId4" Type="http://schemas.openxmlformats.org/officeDocument/2006/relationships/slide" Target="slide8.xml"/><Relationship Id="rId9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6864" cy="2304256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 smtClean="0"/>
              <a:t>Preventivi</a:t>
            </a:r>
            <a:r>
              <a:rPr lang="en-US" sz="6600" dirty="0" smtClean="0"/>
              <a:t> 2020</a:t>
            </a:r>
            <a:br>
              <a:rPr lang="en-US" sz="6600" dirty="0" smtClean="0"/>
            </a:br>
            <a:r>
              <a:rPr lang="en-US" sz="6600" dirty="0" smtClean="0"/>
              <a:t>CSN5</a:t>
            </a:r>
            <a:endParaRPr lang="en-US" sz="6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55576" y="4221088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marL="457200" indent="-457200" algn="ctr">
              <a:buAutoNum type="alphaUcPeriod"/>
            </a:pP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Lanza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marL="457200" indent="-457200" algn="ctr"/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marL="457200" indent="-457200" algn="ctr"/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CdS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, 10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luglio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2019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preventivi_ARCADIA_2020_PV_Pagina_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preventivi_ARCADIA_2020_PV_Pagina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preventivi_ARCADIA_2020_PV_Pagina_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preventivi_ARCADIA_2020_PV_Pagina_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preventivi_ARCADIA_2020_PV_Pagina_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preventivi_ARCADIA_2020_PV_Pagina_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preventivi_ARCADIA_2020_PV_Pagina_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preventivi_ARCADIA_2020_PV_Pagina_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preventivi_ARCADIA_2020_PV_Pagina_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  <p:sp>
        <p:nvSpPr>
          <p:cNvPr id="8" name="Freccia in su 7">
            <a:hlinkClick r:id="rId3" action="ppaction://hlinksldjump"/>
          </p:cNvPr>
          <p:cNvSpPr/>
          <p:nvPr/>
        </p:nvSpPr>
        <p:spPr bwMode="auto">
          <a:xfrm>
            <a:off x="7812360" y="5733256"/>
            <a:ext cx="288032" cy="57606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it-IT" sz="1600" b="0" i="0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preventivi_ASAP_2020_PV_Pagin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Situazione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sigle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</a:t>
            </a:r>
            <a:r>
              <a:rPr lang="en-US" sz="4000" b="1" dirty="0" smtClean="0"/>
              <a:t> CSN5</a:t>
            </a:r>
            <a:endParaRPr lang="en-US" sz="40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836712"/>
            <a:ext cx="8424936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 smtClean="0"/>
              <a:t>Sigle che continuano nel 2020:</a:t>
            </a:r>
          </a:p>
          <a:p>
            <a:pPr lvl="1">
              <a:buFont typeface="Wingdings" pitchFamily="2" charset="2"/>
              <a:buChar char="§"/>
            </a:pPr>
            <a:r>
              <a:rPr lang="it-IT" sz="1400" dirty="0" smtClean="0"/>
              <a:t> </a:t>
            </a:r>
            <a:r>
              <a:rPr lang="it-IT" sz="1400" dirty="0" smtClean="0">
                <a:hlinkClick r:id="rId3" action="ppaction://hlinksldjump"/>
              </a:rPr>
              <a:t>ANET</a:t>
            </a:r>
            <a:r>
              <a:rPr lang="it-IT" sz="1400" dirty="0" smtClean="0"/>
              <a:t> (RN: M. Costa, TO; RL: S. </a:t>
            </a:r>
            <a:r>
              <a:rPr lang="it-IT" sz="1400" dirty="0" err="1" smtClean="0"/>
              <a:t>Altieri</a:t>
            </a:r>
            <a:r>
              <a:rPr lang="it-IT" sz="1400" dirty="0" smtClean="0"/>
              <a:t>);</a:t>
            </a:r>
          </a:p>
          <a:p>
            <a:pPr lvl="1">
              <a:buFont typeface="Wingdings" pitchFamily="2" charset="2"/>
              <a:buChar char="§"/>
            </a:pPr>
            <a:r>
              <a:rPr lang="it-IT" sz="1400" dirty="0" smtClean="0"/>
              <a:t> </a:t>
            </a:r>
            <a:r>
              <a:rPr lang="it-IT" sz="1400" dirty="0" smtClean="0">
                <a:hlinkClick r:id="rId4" action="ppaction://hlinksldjump"/>
              </a:rPr>
              <a:t>ARCADIA</a:t>
            </a:r>
            <a:r>
              <a:rPr lang="it-IT" sz="1400" dirty="0" smtClean="0"/>
              <a:t> (RN: M. Da </a:t>
            </a:r>
            <a:r>
              <a:rPr lang="it-IT" sz="1400" dirty="0" err="1" smtClean="0"/>
              <a:t>Rocha</a:t>
            </a:r>
            <a:r>
              <a:rPr lang="it-IT" sz="1400" dirty="0" smtClean="0"/>
              <a:t> </a:t>
            </a:r>
            <a:r>
              <a:rPr lang="it-IT" sz="1400" dirty="0" err="1" smtClean="0"/>
              <a:t>Rolo</a:t>
            </a:r>
            <a:r>
              <a:rPr lang="it-IT" sz="1400" dirty="0" smtClean="0"/>
              <a:t>, TO; RL: G. Traversi); </a:t>
            </a:r>
          </a:p>
          <a:p>
            <a:pPr lvl="1">
              <a:buFont typeface="Wingdings" pitchFamily="2" charset="2"/>
              <a:buChar char="§"/>
            </a:pPr>
            <a:r>
              <a:rPr lang="it-IT" sz="1400" dirty="0" smtClean="0"/>
              <a:t> </a:t>
            </a:r>
            <a:r>
              <a:rPr lang="it-IT" sz="1400" dirty="0" smtClean="0">
                <a:hlinkClick r:id="rId5" action="ppaction://hlinksldjump"/>
              </a:rPr>
              <a:t>ASAP</a:t>
            </a:r>
            <a:r>
              <a:rPr lang="it-IT" sz="1400" dirty="0" smtClean="0"/>
              <a:t> (RN: S, </a:t>
            </a:r>
            <a:r>
              <a:rPr lang="it-IT" sz="1400" dirty="0" err="1" smtClean="0"/>
              <a:t>Marrocchesi</a:t>
            </a:r>
            <a:r>
              <a:rPr lang="it-IT" sz="1400" dirty="0" smtClean="0"/>
              <a:t>, PI; RL: L. Ratti);</a:t>
            </a:r>
          </a:p>
          <a:p>
            <a:pPr lvl="1">
              <a:buFont typeface="Wingdings" pitchFamily="2" charset="2"/>
              <a:buChar char="§"/>
            </a:pPr>
            <a:r>
              <a:rPr lang="it-IT" sz="1400" dirty="0" smtClean="0">
                <a:hlinkClick r:id="rId6" action="ppaction://hlinksldjump"/>
              </a:rPr>
              <a:t> FINFET16V2 </a:t>
            </a:r>
            <a:r>
              <a:rPr lang="it-IT" sz="1400" dirty="0" smtClean="0"/>
              <a:t>(RN: A. </a:t>
            </a:r>
            <a:r>
              <a:rPr lang="it-IT" sz="1400" dirty="0" err="1" smtClean="0"/>
              <a:t>Baschirotto</a:t>
            </a:r>
            <a:r>
              <a:rPr lang="it-IT" sz="1400" dirty="0" smtClean="0"/>
              <a:t>, MIB; RL: P. </a:t>
            </a:r>
            <a:r>
              <a:rPr lang="it-IT" sz="1400" dirty="0" err="1" smtClean="0"/>
              <a:t>Malcovati</a:t>
            </a:r>
            <a:r>
              <a:rPr lang="it-IT" sz="1400" dirty="0" smtClean="0"/>
              <a:t>);</a:t>
            </a:r>
          </a:p>
          <a:p>
            <a:pPr lvl="1">
              <a:buFont typeface="Wingdings" pitchFamily="2" charset="2"/>
              <a:buChar char="§"/>
            </a:pPr>
            <a:r>
              <a:rPr lang="it-IT" sz="1400" dirty="0" smtClean="0"/>
              <a:t> </a:t>
            </a:r>
            <a:r>
              <a:rPr lang="it-IT" sz="1400" dirty="0" smtClean="0">
                <a:hlinkClick r:id="rId7" action="ppaction://hlinksldjump"/>
              </a:rPr>
              <a:t>FTM_NEXT</a:t>
            </a:r>
            <a:r>
              <a:rPr lang="it-IT" sz="1400" dirty="0" smtClean="0"/>
              <a:t> (RN: P. </a:t>
            </a:r>
            <a:r>
              <a:rPr lang="it-IT" sz="1400" dirty="0" err="1" smtClean="0"/>
              <a:t>Verwilligen</a:t>
            </a:r>
            <a:r>
              <a:rPr lang="it-IT" sz="1400" dirty="0" smtClean="0"/>
              <a:t>, BA; RL: I. Vai);</a:t>
            </a:r>
          </a:p>
          <a:p>
            <a:pPr lvl="1">
              <a:buFont typeface="Wingdings" pitchFamily="2" charset="2"/>
              <a:buChar char="§"/>
            </a:pPr>
            <a:r>
              <a:rPr lang="it-IT" sz="1400" dirty="0" smtClean="0"/>
              <a:t> </a:t>
            </a:r>
            <a:r>
              <a:rPr lang="it-IT" sz="1400" dirty="0" smtClean="0">
                <a:hlinkClick r:id="rId8" action="ppaction://hlinksldjump"/>
              </a:rPr>
              <a:t>IT_STARTS</a:t>
            </a:r>
            <a:r>
              <a:rPr lang="it-IT" sz="1400" dirty="0" smtClean="0"/>
              <a:t> </a:t>
            </a:r>
            <a:r>
              <a:rPr lang="it-IT" sz="1400" dirty="0" smtClean="0"/>
              <a:t>(RN: I. Postuma);</a:t>
            </a:r>
          </a:p>
          <a:p>
            <a:pPr lvl="1">
              <a:buFont typeface="Wingdings" pitchFamily="2" charset="2"/>
              <a:buChar char="§"/>
            </a:pPr>
            <a:r>
              <a:rPr lang="it-IT" sz="1400" dirty="0" smtClean="0">
                <a:hlinkClick r:id="rId9" action="ppaction://hlinksldjump"/>
              </a:rPr>
              <a:t> </a:t>
            </a:r>
            <a:r>
              <a:rPr lang="it-IT" sz="1400" dirty="0" err="1" smtClean="0">
                <a:hlinkClick r:id="rId9" action="ppaction://hlinksldjump"/>
              </a:rPr>
              <a:t>MC_INFN</a:t>
            </a:r>
            <a:r>
              <a:rPr lang="it-IT" sz="1400" dirty="0" smtClean="0">
                <a:hlinkClick r:id="rId9" action="ppaction://hlinksldjump"/>
              </a:rPr>
              <a:t> </a:t>
            </a:r>
            <a:r>
              <a:rPr lang="it-IT" sz="1400" dirty="0" smtClean="0"/>
              <a:t>(RN: P. Sala, </a:t>
            </a:r>
            <a:r>
              <a:rPr lang="it-IT" sz="1400" dirty="0" err="1" smtClean="0"/>
              <a:t>MI</a:t>
            </a:r>
            <a:r>
              <a:rPr lang="it-IT" sz="1400" dirty="0" smtClean="0"/>
              <a:t> e P. </a:t>
            </a:r>
            <a:r>
              <a:rPr lang="it-IT" sz="1400" dirty="0" err="1" smtClean="0"/>
              <a:t>Cirrone</a:t>
            </a:r>
            <a:r>
              <a:rPr lang="it-IT" sz="1400" dirty="0" smtClean="0"/>
              <a:t>, LNS; RL: A. Fontana);</a:t>
            </a:r>
          </a:p>
          <a:p>
            <a:pPr lvl="1">
              <a:buFont typeface="Wingdings" pitchFamily="2" charset="2"/>
              <a:buChar char="§"/>
            </a:pPr>
            <a:r>
              <a:rPr lang="it-IT" sz="1400" dirty="0" smtClean="0"/>
              <a:t> </a:t>
            </a:r>
            <a:r>
              <a:rPr lang="it-IT" sz="1400" dirty="0" smtClean="0">
                <a:hlinkClick r:id="rId10" action="ppaction://hlinksldjump"/>
              </a:rPr>
              <a:t>METRICS</a:t>
            </a:r>
            <a:r>
              <a:rPr lang="it-IT" sz="1400" dirty="0" smtClean="0"/>
              <a:t> (RN: J. Esposito, LNL; RL: A. Fontana);</a:t>
            </a:r>
          </a:p>
          <a:p>
            <a:pPr lvl="1">
              <a:buFont typeface="Wingdings" pitchFamily="2" charset="2"/>
              <a:buChar char="§"/>
            </a:pPr>
            <a:r>
              <a:rPr lang="it-IT" sz="1400" dirty="0" smtClean="0">
                <a:hlinkClick r:id="rId11" action="ppaction://hlinksldjump"/>
              </a:rPr>
              <a:t> NEPTUNE </a:t>
            </a:r>
            <a:r>
              <a:rPr lang="it-IT" sz="1400" dirty="0" smtClean="0"/>
              <a:t>(RN: G. </a:t>
            </a:r>
            <a:r>
              <a:rPr lang="it-IT" sz="1400" dirty="0" err="1" smtClean="0"/>
              <a:t>Cuttone</a:t>
            </a:r>
            <a:r>
              <a:rPr lang="it-IT" sz="1400" dirty="0" smtClean="0"/>
              <a:t>, LNS; RL: S. </a:t>
            </a:r>
            <a:r>
              <a:rPr lang="it-IT" sz="1400" dirty="0" err="1" smtClean="0"/>
              <a:t>Bortolussi</a:t>
            </a:r>
            <a:r>
              <a:rPr lang="it-IT" sz="1400" dirty="0" smtClean="0"/>
              <a:t>).</a:t>
            </a:r>
          </a:p>
          <a:p>
            <a:endParaRPr lang="it-IT" sz="600" dirty="0" smtClean="0"/>
          </a:p>
          <a:p>
            <a:r>
              <a:rPr lang="it-IT" sz="1500" dirty="0" smtClean="0"/>
              <a:t>Sigle nuove:</a:t>
            </a:r>
          </a:p>
          <a:p>
            <a:pPr lvl="1">
              <a:buFont typeface="Wingdings" pitchFamily="2" charset="2"/>
              <a:buChar char="§"/>
            </a:pPr>
            <a:r>
              <a:rPr lang="it-IT" sz="1500" dirty="0" smtClean="0"/>
              <a:t> </a:t>
            </a:r>
            <a:r>
              <a:rPr lang="it-IT" sz="1400" dirty="0" err="1" smtClean="0"/>
              <a:t>CHNET_NICHE</a:t>
            </a:r>
            <a:r>
              <a:rPr lang="it-IT" sz="1400" dirty="0" smtClean="0"/>
              <a:t> (RN</a:t>
            </a:r>
            <a:r>
              <a:rPr lang="it-IT" sz="1400" dirty="0" smtClean="0"/>
              <a:t>: F. </a:t>
            </a:r>
            <a:r>
              <a:rPr lang="it-IT" sz="1400" dirty="0" err="1" smtClean="0"/>
              <a:t>Grazzi</a:t>
            </a:r>
            <a:r>
              <a:rPr lang="it-IT" sz="1400" dirty="0" smtClean="0"/>
              <a:t> e N. Gelli, FI; RL</a:t>
            </a:r>
            <a:r>
              <a:rPr lang="it-IT" sz="1400" dirty="0" smtClean="0"/>
              <a:t>: </a:t>
            </a:r>
            <a:r>
              <a:rPr lang="it-IT" sz="1400" dirty="0" smtClean="0"/>
              <a:t>D. </a:t>
            </a:r>
            <a:r>
              <a:rPr lang="it-IT" sz="1400" dirty="0" err="1" smtClean="0"/>
              <a:t>Alloni</a:t>
            </a:r>
            <a:r>
              <a:rPr lang="it-IT" sz="1400" dirty="0" smtClean="0"/>
              <a:t>);</a:t>
            </a:r>
            <a:endParaRPr lang="it-IT" sz="1400" dirty="0" smtClean="0"/>
          </a:p>
          <a:p>
            <a:pPr lvl="1">
              <a:buFont typeface="Wingdings" pitchFamily="2" charset="2"/>
              <a:buChar char="§"/>
            </a:pPr>
            <a:r>
              <a:rPr lang="it-IT" sz="1400" dirty="0" smtClean="0"/>
              <a:t> </a:t>
            </a:r>
            <a:r>
              <a:rPr lang="it-IT" sz="1400" dirty="0" err="1" smtClean="0"/>
              <a:t>ENTER_BNCT</a:t>
            </a:r>
            <a:r>
              <a:rPr lang="it-IT" sz="1400" dirty="0" smtClean="0"/>
              <a:t> </a:t>
            </a:r>
            <a:r>
              <a:rPr lang="it-IT" sz="1400" dirty="0" smtClean="0"/>
              <a:t>(RN</a:t>
            </a:r>
            <a:r>
              <a:rPr lang="it-IT" sz="1400" dirty="0" smtClean="0"/>
              <a:t>: S. </a:t>
            </a:r>
            <a:r>
              <a:rPr lang="it-IT" sz="1400" dirty="0" err="1" smtClean="0"/>
              <a:t>Altieri</a:t>
            </a:r>
            <a:r>
              <a:rPr lang="it-IT" sz="1400" dirty="0" smtClean="0"/>
              <a:t>; RL</a:t>
            </a:r>
            <a:r>
              <a:rPr lang="it-IT" sz="1400" dirty="0" smtClean="0"/>
              <a:t>: </a:t>
            </a:r>
            <a:r>
              <a:rPr lang="it-IT" sz="1400" dirty="0" smtClean="0"/>
              <a:t>S. </a:t>
            </a:r>
            <a:r>
              <a:rPr lang="it-IT" sz="1400" dirty="0" err="1" smtClean="0"/>
              <a:t>Bortolussi</a:t>
            </a:r>
            <a:r>
              <a:rPr lang="it-IT" sz="1400" dirty="0" smtClean="0"/>
              <a:t>);</a:t>
            </a:r>
            <a:endParaRPr lang="it-IT" sz="1400" dirty="0" smtClean="0"/>
          </a:p>
          <a:p>
            <a:pPr lvl="1">
              <a:buFont typeface="Wingdings" pitchFamily="2" charset="2"/>
              <a:buChar char="§"/>
            </a:pPr>
            <a:r>
              <a:rPr lang="it-IT" sz="1400" dirty="0" smtClean="0"/>
              <a:t> </a:t>
            </a:r>
            <a:r>
              <a:rPr lang="it-IT" sz="1400" dirty="0" err="1" smtClean="0"/>
              <a:t>ISOLPHARM_EIRA</a:t>
            </a:r>
            <a:r>
              <a:rPr lang="it-IT" sz="1400" dirty="0" smtClean="0"/>
              <a:t> (RN</a:t>
            </a:r>
            <a:r>
              <a:rPr lang="it-IT" sz="1400" dirty="0" smtClean="0"/>
              <a:t>: A. </a:t>
            </a:r>
            <a:r>
              <a:rPr lang="it-IT" sz="1400" dirty="0" err="1" smtClean="0"/>
              <a:t>Andrighetto</a:t>
            </a:r>
            <a:r>
              <a:rPr lang="it-IT" sz="1400" dirty="0" smtClean="0"/>
              <a:t>, LNL; RL</a:t>
            </a:r>
            <a:r>
              <a:rPr lang="it-IT" sz="1400" dirty="0" smtClean="0"/>
              <a:t>: A. </a:t>
            </a:r>
            <a:r>
              <a:rPr lang="it-IT" sz="1400" dirty="0" err="1" smtClean="0"/>
              <a:t>Zenoni</a:t>
            </a:r>
            <a:r>
              <a:rPr lang="it-IT" sz="1400" dirty="0" smtClean="0"/>
              <a:t>);</a:t>
            </a:r>
          </a:p>
          <a:p>
            <a:pPr lvl="1">
              <a:buFont typeface="Wingdings" pitchFamily="2" charset="2"/>
              <a:buChar char="§"/>
            </a:pPr>
            <a:r>
              <a:rPr lang="it-IT" sz="1400" dirty="0" smtClean="0"/>
              <a:t> </a:t>
            </a:r>
            <a:r>
              <a:rPr lang="it-IT" sz="1400" dirty="0" err="1" smtClean="0"/>
              <a:t>OCCHIO_BIONICO</a:t>
            </a:r>
            <a:r>
              <a:rPr lang="it-IT" sz="1400" dirty="0" smtClean="0"/>
              <a:t> (RN: P. W. Cattaneo);</a:t>
            </a:r>
            <a:endParaRPr lang="it-IT" sz="1400" dirty="0" smtClean="0"/>
          </a:p>
          <a:p>
            <a:pPr lvl="1">
              <a:buFont typeface="Wingdings" pitchFamily="2" charset="2"/>
              <a:buChar char="§"/>
            </a:pPr>
            <a:r>
              <a:rPr lang="it-IT" sz="1400" dirty="0" smtClean="0"/>
              <a:t> </a:t>
            </a:r>
            <a:r>
              <a:rPr lang="it-IT" sz="1400" dirty="0" smtClean="0"/>
              <a:t>PROTHYP </a:t>
            </a:r>
            <a:r>
              <a:rPr lang="it-IT" sz="1400" dirty="0" smtClean="0"/>
              <a:t>(RN: A. </a:t>
            </a:r>
            <a:r>
              <a:rPr lang="it-IT" sz="1400" dirty="0" err="1" smtClean="0"/>
              <a:t>Lascialfari</a:t>
            </a:r>
            <a:r>
              <a:rPr lang="it-IT" sz="1400" dirty="0" smtClean="0"/>
              <a:t>, </a:t>
            </a:r>
            <a:r>
              <a:rPr lang="it-IT" sz="1400" dirty="0" err="1" smtClean="0"/>
              <a:t>MI</a:t>
            </a:r>
            <a:r>
              <a:rPr lang="it-IT" sz="1400" dirty="0" smtClean="0"/>
              <a:t>, RL: M. Mariani);</a:t>
            </a:r>
            <a:endParaRPr lang="it-IT" sz="1400" dirty="0" smtClean="0"/>
          </a:p>
          <a:p>
            <a:pPr lvl="1">
              <a:buFont typeface="Wingdings" pitchFamily="2" charset="2"/>
              <a:buChar char="§"/>
            </a:pPr>
            <a:r>
              <a:rPr lang="it-IT" sz="1400" dirty="0" smtClean="0"/>
              <a:t> WIRES (RN: V. </a:t>
            </a:r>
            <a:r>
              <a:rPr lang="it-IT" sz="1400" dirty="0" err="1" smtClean="0"/>
              <a:t>Bellani</a:t>
            </a:r>
            <a:r>
              <a:rPr lang="it-IT" sz="1400" dirty="0" smtClean="0"/>
              <a:t>).</a:t>
            </a:r>
          </a:p>
          <a:p>
            <a:pPr lvl="1">
              <a:buFont typeface="Wingdings" pitchFamily="2" charset="2"/>
              <a:buChar char="§"/>
            </a:pPr>
            <a:endParaRPr lang="it-IT" sz="600" dirty="0" smtClean="0"/>
          </a:p>
          <a:p>
            <a:r>
              <a:rPr lang="it-IT" sz="1500" dirty="0" err="1" smtClean="0"/>
              <a:t>Call</a:t>
            </a:r>
            <a:r>
              <a:rPr lang="it-IT" sz="15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it-IT" sz="1400" dirty="0" smtClean="0"/>
              <a:t> nessuna.</a:t>
            </a:r>
          </a:p>
          <a:p>
            <a:pPr lvl="1">
              <a:buFont typeface="Wingdings" pitchFamily="2" charset="2"/>
              <a:buChar char="§"/>
            </a:pPr>
            <a:endParaRPr lang="it-IT" sz="600" dirty="0" smtClean="0"/>
          </a:p>
          <a:p>
            <a:r>
              <a:rPr lang="it-IT" sz="1500" dirty="0" smtClean="0"/>
              <a:t>Grant giovani:</a:t>
            </a:r>
          </a:p>
          <a:p>
            <a:pPr lvl="1">
              <a:buFont typeface="Wingdings" pitchFamily="2" charset="2"/>
              <a:buChar char="§"/>
            </a:pPr>
            <a:r>
              <a:rPr lang="it-IT" sz="1500" dirty="0" smtClean="0"/>
              <a:t> </a:t>
            </a:r>
            <a:r>
              <a:rPr lang="it-IT" sz="1400" dirty="0" smtClean="0"/>
              <a:t>Chiusura bando 18 luglio. </a:t>
            </a:r>
            <a:endParaRPr lang="it-IT" sz="15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067944" y="472514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 smtClean="0"/>
              <a:t>Fuori CSN5, Progetti Speciali:</a:t>
            </a:r>
          </a:p>
          <a:p>
            <a:pPr lvl="1">
              <a:buFont typeface="Wingdings" pitchFamily="2" charset="2"/>
              <a:buChar char="§"/>
            </a:pPr>
            <a:r>
              <a:rPr lang="it-IT" sz="1500" dirty="0" smtClean="0"/>
              <a:t> </a:t>
            </a:r>
            <a:r>
              <a:rPr lang="it-IT" sz="1400" dirty="0" smtClean="0">
                <a:hlinkClick r:id="rId12" action="ppaction://hlinksldjump"/>
              </a:rPr>
              <a:t>INFN_E</a:t>
            </a:r>
            <a:r>
              <a:rPr lang="it-IT" sz="1400" dirty="0" smtClean="0"/>
              <a:t> (RN: M. </a:t>
            </a:r>
            <a:r>
              <a:rPr lang="it-IT" sz="1400" dirty="0" err="1" smtClean="0"/>
              <a:t>Ripani</a:t>
            </a:r>
            <a:r>
              <a:rPr lang="it-IT" sz="1400" dirty="0" smtClean="0"/>
              <a:t>, RL: M. </a:t>
            </a:r>
            <a:r>
              <a:rPr lang="it-IT" sz="1400" dirty="0" err="1" smtClean="0"/>
              <a:t>Prata</a:t>
            </a:r>
            <a:r>
              <a:rPr lang="it-IT" sz="1400" dirty="0" smtClean="0"/>
              <a:t>).</a:t>
            </a:r>
            <a:endParaRPr lang="it-IT" sz="1500" dirty="0" smtClean="0"/>
          </a:p>
          <a:p>
            <a:endParaRPr lang="it-IT" sz="1400" dirty="0" smtClean="0"/>
          </a:p>
          <a:p>
            <a:r>
              <a:rPr lang="it-IT" sz="1400" dirty="0" smtClean="0"/>
              <a:t>Fuori CSN5, TT:</a:t>
            </a:r>
          </a:p>
          <a:p>
            <a:pPr lvl="1">
              <a:buFont typeface="Wingdings" pitchFamily="2" charset="2"/>
              <a:buChar char="§"/>
            </a:pPr>
            <a:r>
              <a:rPr lang="it-IT" sz="1400" dirty="0" smtClean="0"/>
              <a:t> </a:t>
            </a:r>
            <a:r>
              <a:rPr lang="it-IT" sz="1400" dirty="0" smtClean="0">
                <a:hlinkClick r:id="rId13" action="ppaction://hlinksldjump"/>
              </a:rPr>
              <a:t>TT_INFN_CHNET</a:t>
            </a:r>
            <a:r>
              <a:rPr lang="it-IT" sz="1400" dirty="0" smtClean="0"/>
              <a:t> (RN: F. </a:t>
            </a:r>
            <a:r>
              <a:rPr lang="it-IT" sz="1400" dirty="0" err="1" smtClean="0"/>
              <a:t>Taccetti</a:t>
            </a:r>
            <a:r>
              <a:rPr lang="it-IT" sz="1400" dirty="0" smtClean="0"/>
              <a:t>, FI; RL; ??)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preventivi_ASAP_2020_PV_Pagina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preventivi_ASAP_2020_PV_Pagina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preventivi_ASAP_2020_PV_Pagina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  <p:sp>
        <p:nvSpPr>
          <p:cNvPr id="8" name="Freccia in su 7">
            <a:hlinkClick r:id="rId3" action="ppaction://hlinksldjump"/>
          </p:cNvPr>
          <p:cNvSpPr/>
          <p:nvPr/>
        </p:nvSpPr>
        <p:spPr bwMode="auto">
          <a:xfrm>
            <a:off x="7884368" y="5733256"/>
            <a:ext cx="288032" cy="57606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it-IT" sz="1600" b="0" i="0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FinFET16_2020_Pagin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911"/>
            <a:ext cx="9144000" cy="6462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24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FinFET16_2020_Pagina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911"/>
            <a:ext cx="9144000" cy="6462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25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FinFET16_2020_Pagina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911"/>
            <a:ext cx="9144000" cy="6462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26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FinFET16_2020_Pagina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911"/>
            <a:ext cx="9144000" cy="6462177"/>
          </a:xfrm>
          <a:prstGeom prst="rect">
            <a:avLst/>
          </a:prstGeom>
        </p:spPr>
      </p:pic>
      <p:sp>
        <p:nvSpPr>
          <p:cNvPr id="8" name="Freccia in su 7">
            <a:hlinkClick r:id="rId3" action="ppaction://hlinksldjump"/>
          </p:cNvPr>
          <p:cNvSpPr/>
          <p:nvPr/>
        </p:nvSpPr>
        <p:spPr bwMode="auto">
          <a:xfrm>
            <a:off x="8244408" y="5949280"/>
            <a:ext cx="288032" cy="57606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it-IT" sz="1600" b="0" i="0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27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FTM_next_10072019_Pagin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28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FTM_next_10072019_Pagina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5142857"/>
          </a:xfrm>
          <a:prstGeom prst="rect">
            <a:avLst/>
          </a:prstGeom>
        </p:spPr>
      </p:pic>
      <p:sp>
        <p:nvSpPr>
          <p:cNvPr id="8" name="Freccia in su 7">
            <a:hlinkClick r:id="rId3" action="ppaction://hlinksldjump"/>
          </p:cNvPr>
          <p:cNvSpPr/>
          <p:nvPr/>
        </p:nvSpPr>
        <p:spPr bwMode="auto">
          <a:xfrm>
            <a:off x="7884368" y="5589240"/>
            <a:ext cx="288032" cy="57606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it-IT" sz="1600" b="0" i="0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29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IT_STARTS_Preventivi_2020_Pagin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magine 7" descr="ANET CDS PV 10 luglio 2019 - 1_Pagin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492"/>
            <a:ext cx="9144000" cy="646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30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IT_STARTS_Preventivi_2020_Pagina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31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IT_STARTS_Preventivi_2020_Pagina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sp>
        <p:nvSpPr>
          <p:cNvPr id="8" name="Freccia in su 7">
            <a:hlinkClick r:id="rId3" action="ppaction://hlinksldjump"/>
          </p:cNvPr>
          <p:cNvSpPr/>
          <p:nvPr/>
        </p:nvSpPr>
        <p:spPr bwMode="auto">
          <a:xfrm>
            <a:off x="8460432" y="5949280"/>
            <a:ext cx="288032" cy="57606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it-IT" sz="1600" b="0" i="0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32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PreventivoFlukaPV20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8" name="Freccia in su 7">
            <a:hlinkClick r:id="rId3" action="ppaction://hlinksldjump"/>
          </p:cNvPr>
          <p:cNvSpPr/>
          <p:nvPr/>
        </p:nvSpPr>
        <p:spPr bwMode="auto">
          <a:xfrm>
            <a:off x="8172400" y="5949280"/>
            <a:ext cx="288032" cy="57606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it-IT" sz="1600" b="0" i="0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33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PreventivoMETRICSPV2020_CdSPV_Pagin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34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PreventivoMETRICSPV2020_CdSPV_Pagina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35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PreventivoMETRICSPV2020_CdSPV_Pagina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  <p:sp>
        <p:nvSpPr>
          <p:cNvPr id="8" name="Freccia in su 7">
            <a:hlinkClick r:id="rId3" action="ppaction://hlinksldjump"/>
          </p:cNvPr>
          <p:cNvSpPr/>
          <p:nvPr/>
        </p:nvSpPr>
        <p:spPr bwMode="auto">
          <a:xfrm>
            <a:off x="7596336" y="5877272"/>
            <a:ext cx="288032" cy="57606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it-IT" sz="1600" b="0" i="0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36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NeptuneCdS-Preventivi2020_Pagin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37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NeptuneCdS-Preventivi2020_Pagina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38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NeptuneCdS-Preventivi2020_Pagina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39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NeptuneCdS-Preventivi2020_Pagina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  <p:sp>
        <p:nvSpPr>
          <p:cNvPr id="8" name="Freccia in su 7">
            <a:hlinkClick r:id="rId3" action="ppaction://hlinksldjump"/>
          </p:cNvPr>
          <p:cNvSpPr/>
          <p:nvPr/>
        </p:nvSpPr>
        <p:spPr bwMode="auto">
          <a:xfrm>
            <a:off x="7956376" y="5589240"/>
            <a:ext cx="288032" cy="57606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it-IT" sz="1600" b="0" i="0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magine 7" descr="ANET CDS PV 10 luglio 2019 - 1_Pagina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492"/>
            <a:ext cx="9144000" cy="646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40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magine 7" descr="2019_07_10 Preventivi 2020 INFN_E_Pagin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41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2019_07_10 Preventivi 2020 INFN_E_Pagina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42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2019_07_10 Preventivi 2020 INFN_E_Pagina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43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2019_07_10 Preventivi 2020 INFN_E_Pagina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44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2019_07_10 Preventivi 2020 INFN_E_Pagina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45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2019_07_10 Preventivi 2020 INFN_E_Pagina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Freccia in su 7">
            <a:hlinkClick r:id="rId3" action="ppaction://hlinksldjump"/>
          </p:cNvPr>
          <p:cNvSpPr/>
          <p:nvPr/>
        </p:nvSpPr>
        <p:spPr bwMode="auto">
          <a:xfrm>
            <a:off x="8172400" y="5877272"/>
            <a:ext cx="288032" cy="57606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it-IT" sz="1600" b="0" i="0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46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TT_INFN_CHN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5067"/>
            <a:ext cx="9144000" cy="380786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51720" y="26064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TT_INFN_CHNET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47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1844824"/>
            <a:ext cx="543609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Alloni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30 %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Smilgys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30%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Prata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20 %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De Bari 30 %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800" dirty="0" smtClean="0"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FTE: 1.1</a:t>
            </a:r>
            <a:endParaRPr kumimoji="0" lang="it-I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907704" y="836712"/>
            <a:ext cx="5265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smtClean="0"/>
              <a:t>TT_INFN_CHNET - Anagrafica</a:t>
            </a:r>
            <a:endParaRPr lang="it-IT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54452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Responsabile locale??</a:t>
            </a:r>
            <a:endParaRPr lang="it-IT" sz="2400" dirty="0"/>
          </a:p>
        </p:txBody>
      </p:sp>
      <p:sp>
        <p:nvSpPr>
          <p:cNvPr id="9" name="Freccia in su 8">
            <a:hlinkClick r:id="rId2" action="ppaction://hlinksldjump"/>
          </p:cNvPr>
          <p:cNvSpPr/>
          <p:nvPr/>
        </p:nvSpPr>
        <p:spPr bwMode="auto">
          <a:xfrm>
            <a:off x="8172400" y="5589240"/>
            <a:ext cx="288032" cy="57606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it-IT" sz="1600" b="0" i="0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000000"/>
                </a:solidFill>
              </a:rPr>
              <a:t>Ricercatori CSN5 - Pavia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48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magine 10" descr="ric-p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8000"/>
            <a:ext cx="9135239" cy="5097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sz="2800" b="1" dirty="0" smtClean="0">
                <a:solidFill>
                  <a:srgbClr val="000000"/>
                </a:solidFill>
              </a:rPr>
              <a:t>Tecnologi CSN5 - Pavia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49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mmagine 11" descr="tecn-p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" y="1171856"/>
            <a:ext cx="9082667" cy="4694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magine 7" descr="ANET CDS PV 10 luglio 2019 - 1_Pagina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720"/>
            <a:ext cx="9144000" cy="6462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000000"/>
                </a:solidFill>
              </a:rPr>
              <a:t>Richieste finanziarie </a:t>
            </a:r>
            <a:r>
              <a:rPr lang="it-IT" sz="2800" b="1" dirty="0" smtClean="0">
                <a:solidFill>
                  <a:srgbClr val="000000"/>
                </a:solidFill>
              </a:rPr>
              <a:t>2020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50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magine 10" descr="ric-f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99" y="1457566"/>
            <a:ext cx="9035714" cy="453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magine 7" descr="ANET CDS PV 10 luglio 2019 - 1_Pagina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461"/>
            <a:ext cx="9144000" cy="6461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magine 7" descr="ANET CDS PV 10 luglio 2019 - 1_Pagina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720"/>
            <a:ext cx="9144000" cy="6462559"/>
          </a:xfrm>
          <a:prstGeom prst="rect">
            <a:avLst/>
          </a:prstGeom>
        </p:spPr>
      </p:pic>
      <p:sp>
        <p:nvSpPr>
          <p:cNvPr id="9" name="Freccia in su 8">
            <a:hlinkClick r:id="rId3" action="ppaction://hlinksldjump"/>
          </p:cNvPr>
          <p:cNvSpPr/>
          <p:nvPr/>
        </p:nvSpPr>
        <p:spPr bwMode="auto">
          <a:xfrm>
            <a:off x="7452320" y="5661248"/>
            <a:ext cx="288032" cy="57606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it-IT" sz="1600" b="0" i="0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preventivi_ARCADIA_2020_PV_Pagina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356360"/>
            <a:ext cx="2133600" cy="365125"/>
          </a:xfrm>
        </p:spPr>
        <p:txBody>
          <a:bodyPr/>
          <a:lstStyle/>
          <a:p>
            <a:r>
              <a:rPr lang="it-IT" smtClean="0">
                <a:solidFill>
                  <a:schemeClr val="tx1"/>
                </a:solidFill>
              </a:rPr>
              <a:t>10 luglio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31840" y="6408000"/>
            <a:ext cx="2895600" cy="352127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Consiglio di Sezione - A. Lanza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8172400" y="6381328"/>
            <a:ext cx="576064" cy="476672"/>
          </a:xfrm>
          <a:prstGeom prst="rect">
            <a:avLst/>
          </a:prstGeom>
        </p:spPr>
        <p:txBody>
          <a:bodyPr/>
          <a:lstStyle/>
          <a:p>
            <a:fld id="{55891830-6044-4982-8A8D-E4E398486D53}" type="slidenum">
              <a:rPr lang="en-US" sz="1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preventivi_ARCADIA_2020_PV_Pagina_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256"/>
            <a:ext cx="9144000" cy="632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3">
  <a:themeElements>
    <a:clrScheme name="1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7">
  <a:themeElements>
    <a:clrScheme name="1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ema7">
  <a:themeElements>
    <a:clrScheme name="1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0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14001</TotalTime>
  <Words>891</Words>
  <Application>Microsoft Office PowerPoint</Application>
  <PresentationFormat>Presentazione su schermo (4:3)</PresentationFormat>
  <Paragraphs>198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Titoli diapositive</vt:lpstr>
      </vt:variant>
      <vt:variant>
        <vt:i4>50</vt:i4>
      </vt:variant>
    </vt:vector>
  </HeadingPairs>
  <TitlesOfParts>
    <vt:vector size="57" baseType="lpstr">
      <vt:lpstr>Astro</vt:lpstr>
      <vt:lpstr>Tema3</vt:lpstr>
      <vt:lpstr>Personalizza struttura</vt:lpstr>
      <vt:lpstr>Tema7</vt:lpstr>
      <vt:lpstr>1_Personalizza struttura</vt:lpstr>
      <vt:lpstr>1_Tema7</vt:lpstr>
      <vt:lpstr>2_Personalizza struttura</vt:lpstr>
      <vt:lpstr>Preventivi 2020 CSN5</vt:lpstr>
      <vt:lpstr>Situazione sigle di CSN5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Attivita’ 2012</dc:title>
  <dc:creator>Agostino Lanza</dc:creator>
  <cp:lastModifiedBy>Agostino Lanza</cp:lastModifiedBy>
  <cp:revision>888</cp:revision>
  <dcterms:created xsi:type="dcterms:W3CDTF">2012-11-07T00:15:10Z</dcterms:created>
  <dcterms:modified xsi:type="dcterms:W3CDTF">2019-07-09T23:49:55Z</dcterms:modified>
</cp:coreProperties>
</file>