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99" r:id="rId3"/>
    <p:sldId id="397" r:id="rId4"/>
    <p:sldId id="368" r:id="rId5"/>
    <p:sldId id="369" r:id="rId6"/>
    <p:sldId id="293" r:id="rId7"/>
    <p:sldId id="393" r:id="rId8"/>
    <p:sldId id="394" r:id="rId9"/>
    <p:sldId id="395" r:id="rId10"/>
    <p:sldId id="396" r:id="rId11"/>
    <p:sldId id="307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295" r:id="rId20"/>
    <p:sldId id="400" r:id="rId21"/>
    <p:sldId id="401" r:id="rId22"/>
    <p:sldId id="402" r:id="rId23"/>
    <p:sldId id="403" r:id="rId24"/>
    <p:sldId id="40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257" r:id="rId37"/>
    <p:sldId id="372" r:id="rId38"/>
    <p:sldId id="373" r:id="rId39"/>
    <p:sldId id="374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24" r:id="rId48"/>
    <p:sldId id="33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7BF"/>
    <a:srgbClr val="FF6600"/>
    <a:srgbClr val="CC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769F-6FD0-44E9-A6EC-024CFE02AAC4}" type="datetimeFigureOut">
              <a:rPr lang="en-US" smtClean="0"/>
              <a:t>09-Jul-19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875-F4FA-4F12-BB4A-FECB0F80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BB7922DA-399F-4E64-9ECF-96D5FD46E038}" type="slidenum">
              <a:rPr lang="it-IT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it-IT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967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0D9E4C05-1EB5-4DAA-9EEE-175F0DF6D51C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20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4478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41F49FF3-E8D1-4A94-B234-6237038C90C3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21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2302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B7EA1F1B-4885-4F1E-949B-06D4FD235270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22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1544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A3493A20-604B-461F-9579-B09B8E8210E1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23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7388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1159CDCF-58BF-4F10-B6CF-0B2926039333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24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54570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Nuclear Technology</a:t>
            </a:r>
          </a:p>
          <a:p>
            <a:pPr marL="342900" indent="-34290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Nuclear Astrophysics </a:t>
            </a:r>
          </a:p>
          <a:p>
            <a:pPr marL="342900" indent="-34290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Medical Physics</a:t>
            </a:r>
          </a:p>
          <a:p>
            <a:pPr marL="342900" indent="-34290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Fundamental Nuclear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Physics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02735-DD34-344F-82C2-47DD05496925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057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Nuclear Technology</a:t>
            </a:r>
          </a:p>
          <a:p>
            <a:pPr marL="342900" indent="-34290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Nuclear Astrophysics </a:t>
            </a:r>
          </a:p>
          <a:p>
            <a:pPr marL="342900" indent="-34290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Medical Physics</a:t>
            </a:r>
          </a:p>
          <a:p>
            <a:pPr marL="342900" indent="-34290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Fundamental Nuclear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Physics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02735-DD34-344F-82C2-47DD05496925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58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9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5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5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5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09-Jul-19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2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09-Jul-19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09-Jul-19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09-Jul-19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09-Jul-19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4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09-Jul-19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3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EAB9-747D-4C6A-BD01-8DF7C20B5821}" type="datetimeFigureOut">
              <a:rPr lang="en-US" smtClean="0"/>
              <a:t>09-Jul-19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4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342" y="409074"/>
            <a:ext cx="325441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Pavia, 10 luglio 2019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7755" y="409074"/>
            <a:ext cx="592341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Preventivi per il 2020, esperimenti GR3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825" y="2816222"/>
            <a:ext cx="2577949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AEGIS</a:t>
            </a:r>
          </a:p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</a:p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ASACUSA</a:t>
            </a:r>
          </a:p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FAMU</a:t>
            </a:r>
          </a:p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JLAB12</a:t>
            </a:r>
          </a:p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MAMBO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445" y="4047328"/>
            <a:ext cx="17703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1D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N_TOF</a:t>
            </a:r>
            <a:endParaRPr lang="it-IT" sz="4000" dirty="0">
              <a:solidFill>
                <a:srgbClr val="1D07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7790" y="1768012"/>
            <a:ext cx="455765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1D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nuova partecipazione</a:t>
            </a:r>
            <a:endParaRPr lang="en-US" sz="4000" dirty="0">
              <a:solidFill>
                <a:srgbClr val="1D07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039" y="1754653"/>
            <a:ext cx="363952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attivita’ in corso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9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3173" y="570515"/>
            <a:ext cx="7554516" cy="602754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RICHIESTE 2019"/>
          <p:cNvSpPr txBox="1"/>
          <p:nvPr/>
        </p:nvSpPr>
        <p:spPr>
          <a:xfrm>
            <a:off x="1498121" y="134047"/>
            <a:ext cx="134331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>
                <a:solidFill>
                  <a:schemeClr val="accent5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1266" dirty="0"/>
              <a:t>RICHIESTE 20</a:t>
            </a:r>
            <a:r>
              <a:rPr lang="it-IT" sz="1266" dirty="0"/>
              <a:t>20</a:t>
            </a:r>
            <a:endParaRPr sz="1266" dirty="0"/>
          </a:p>
        </p:txBody>
      </p:sp>
      <p:sp>
        <p:nvSpPr>
          <p:cNvPr id="53" name="Rectangle"/>
          <p:cNvSpPr/>
          <p:nvPr/>
        </p:nvSpPr>
        <p:spPr>
          <a:xfrm>
            <a:off x="4012703" y="934042"/>
            <a:ext cx="2744889" cy="5415746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54" name="Rectangle"/>
          <p:cNvSpPr/>
          <p:nvPr/>
        </p:nvSpPr>
        <p:spPr>
          <a:xfrm>
            <a:off x="7175061" y="926387"/>
            <a:ext cx="1987398" cy="5415745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55" name="[membro del Collaboration Board]"/>
          <p:cNvSpPr txBox="1"/>
          <p:nvPr/>
        </p:nvSpPr>
        <p:spPr>
          <a:xfrm>
            <a:off x="3163418" y="2033584"/>
            <a:ext cx="2228175" cy="245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6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125" dirty="0"/>
              <a:t>[</a:t>
            </a:r>
            <a:r>
              <a:rPr sz="1125" dirty="0" err="1"/>
              <a:t>membro</a:t>
            </a:r>
            <a:r>
              <a:rPr sz="1125" dirty="0"/>
              <a:t> del Collaboration Board]</a:t>
            </a:r>
          </a:p>
        </p:txBody>
      </p:sp>
      <p:sp>
        <p:nvSpPr>
          <p:cNvPr id="56" name="RICHIESTE…"/>
          <p:cNvSpPr txBox="1"/>
          <p:nvPr/>
        </p:nvSpPr>
        <p:spPr>
          <a:xfrm>
            <a:off x="4148272" y="3216367"/>
            <a:ext cx="1559722" cy="111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3200"/>
            </a:pPr>
            <a:r>
              <a:rPr sz="2250">
                <a:solidFill>
                  <a:schemeClr val="accent5"/>
                </a:solidFill>
              </a:rPr>
              <a:t>RICHIESTE</a:t>
            </a:r>
          </a:p>
          <a:p>
            <a:pPr>
              <a:defRPr sz="3200"/>
            </a:pPr>
            <a:r>
              <a:rPr sz="2250">
                <a:solidFill>
                  <a:schemeClr val="accent5"/>
                </a:solidFill>
              </a:rPr>
              <a:t>FINANZIARIE</a:t>
            </a:r>
          </a:p>
          <a:p>
            <a:pPr>
              <a:defRPr sz="3200"/>
            </a:pPr>
            <a:r>
              <a:rPr sz="2250">
                <a:solidFill>
                  <a:schemeClr val="accent5"/>
                </a:solidFill>
              </a:rPr>
              <a:t>(standard)</a:t>
            </a:r>
          </a:p>
        </p:txBody>
      </p:sp>
    </p:spTree>
    <p:extLst>
      <p:ext uri="{BB962C8B-B14F-4D97-AF65-F5344CB8AC3E}">
        <p14:creationId xmlns:p14="http://schemas.microsoft.com/office/powerpoint/2010/main" val="26799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9231" y="2828836"/>
            <a:ext cx="449353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ASACUSA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mtClean="0">
                <a:solidFill>
                  <a:srgbClr val="333333"/>
                </a:solidFill>
                <a:latin typeface="CMBX12" charset="0"/>
              </a:rPr>
              <a:t>10/07/2019 CdS INFN Pavia </a:t>
            </a:r>
          </a:p>
        </p:txBody>
      </p:sp>
      <p:sp>
        <p:nvSpPr>
          <p:cNvPr id="614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B2AE53-283B-4929-863F-E432C36A0B5E}" type="slidenum">
              <a:rPr lang="it-IT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en-US" smtClean="0">
              <a:latin typeface="Times New Roman" panose="02020603050405020304" pitchFamily="18" charset="0"/>
            </a:endParaRPr>
          </a:p>
        </p:txBody>
      </p:sp>
      <p:sp>
        <p:nvSpPr>
          <p:cNvPr id="6148" name="Rectangle 115"/>
          <p:cNvSpPr>
            <a:spLocks noChangeArrowheads="1"/>
          </p:cNvSpPr>
          <p:nvPr/>
        </p:nvSpPr>
        <p:spPr bwMode="auto">
          <a:xfrm>
            <a:off x="1905000" y="1524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3200">
                <a:solidFill>
                  <a:srgbClr val="FF0000"/>
                </a:solidFill>
                <a:latin typeface="Arial" panose="020B0604020202020204" pitchFamily="34" charset="0"/>
              </a:rPr>
              <a:t>ASACUSA Measurements 2018</a:t>
            </a:r>
            <a:r>
              <a:rPr lang="it-IT" altLang="en-US" sz="24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 b="86911"/>
          <a:stretch>
            <a:fillRect/>
          </a:stretch>
        </p:blipFill>
        <p:spPr bwMode="auto">
          <a:xfrm>
            <a:off x="1966913" y="1209676"/>
            <a:ext cx="7700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18"/>
          <p:cNvSpPr>
            <a:spLocks noChangeArrowheads="1"/>
          </p:cNvSpPr>
          <p:nvPr/>
        </p:nvSpPr>
        <p:spPr bwMode="auto">
          <a:xfrm>
            <a:off x="1792288" y="1112838"/>
            <a:ext cx="8716962" cy="4108450"/>
          </a:xfrm>
          <a:prstGeom prst="rect">
            <a:avLst/>
          </a:prstGeom>
          <a:noFill/>
          <a:ln w="1905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51" name="Text Box 20"/>
          <p:cNvSpPr txBox="1">
            <a:spLocks noChangeArrowheads="1"/>
          </p:cNvSpPr>
          <p:nvPr/>
        </p:nvSpPr>
        <p:spPr bwMode="auto">
          <a:xfrm>
            <a:off x="1947864" y="1906589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chemeClr val="tx2"/>
                </a:solidFill>
              </a:rPr>
              <a:t>1)</a:t>
            </a:r>
          </a:p>
        </p:txBody>
      </p:sp>
      <p:sp>
        <p:nvSpPr>
          <p:cNvPr id="6152" name="Text Box 21"/>
          <p:cNvSpPr txBox="1">
            <a:spLocks noChangeArrowheads="1"/>
          </p:cNvSpPr>
          <p:nvPr/>
        </p:nvSpPr>
        <p:spPr bwMode="auto">
          <a:xfrm>
            <a:off x="1905000" y="3097214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chemeClr val="tx2"/>
                </a:solidFill>
              </a:rPr>
              <a:t>2)</a:t>
            </a:r>
          </a:p>
        </p:txBody>
      </p:sp>
      <p:pic>
        <p:nvPicPr>
          <p:cNvPr id="6153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8" r="61943" b="43979"/>
          <a:stretch>
            <a:fillRect/>
          </a:stretch>
        </p:blipFill>
        <p:spPr bwMode="auto">
          <a:xfrm>
            <a:off x="9204326" y="1849438"/>
            <a:ext cx="12303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4" name="Gruppo 112"/>
          <p:cNvGrpSpPr>
            <a:grpSpLocks/>
          </p:cNvGrpSpPr>
          <p:nvPr/>
        </p:nvGrpSpPr>
        <p:grpSpPr bwMode="auto">
          <a:xfrm>
            <a:off x="2259013" y="3052763"/>
            <a:ext cx="7859712" cy="893762"/>
            <a:chOff x="787400" y="1736725"/>
            <a:chExt cx="7859778" cy="893763"/>
          </a:xfrm>
        </p:grpSpPr>
        <p:pic>
          <p:nvPicPr>
            <p:cNvPr id="6160" name="Picture 1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81" r="1224" b="18353"/>
            <a:stretch>
              <a:fillRect/>
            </a:stretch>
          </p:blipFill>
          <p:spPr bwMode="auto">
            <a:xfrm>
              <a:off x="787400" y="1768475"/>
              <a:ext cx="7691438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91"/>
            <a:stretch>
              <a:fillRect/>
            </a:stretch>
          </p:blipFill>
          <p:spPr bwMode="auto">
            <a:xfrm>
              <a:off x="7261290" y="1736725"/>
              <a:ext cx="1385888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2" name="Rettangolo 115"/>
            <p:cNvSpPr>
              <a:spLocks noChangeArrowheads="1"/>
            </p:cNvSpPr>
            <p:nvPr/>
          </p:nvSpPr>
          <p:spPr bwMode="auto">
            <a:xfrm>
              <a:off x="5178056" y="2115879"/>
              <a:ext cx="2317897" cy="435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6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t="30280" r="13361" b="61040"/>
          <a:stretch>
            <a:fillRect/>
          </a:stretch>
        </p:blipFill>
        <p:spPr bwMode="auto">
          <a:xfrm>
            <a:off x="2619375" y="1795464"/>
            <a:ext cx="55499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38290" r="66537" b="55865"/>
          <a:stretch>
            <a:fillRect/>
          </a:stretch>
        </p:blipFill>
        <p:spPr bwMode="auto">
          <a:xfrm>
            <a:off x="2640013" y="2325689"/>
            <a:ext cx="22860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0" r="95576" b="54625"/>
          <a:stretch>
            <a:fillRect/>
          </a:stretch>
        </p:blipFill>
        <p:spPr bwMode="auto">
          <a:xfrm>
            <a:off x="2286000" y="1852613"/>
            <a:ext cx="3444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Rectangle 115"/>
          <p:cNvSpPr>
            <a:spLocks noChangeArrowheads="1"/>
          </p:cNvSpPr>
          <p:nvPr/>
        </p:nvSpPr>
        <p:spPr bwMode="auto">
          <a:xfrm>
            <a:off x="1936750" y="542925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3200">
                <a:solidFill>
                  <a:srgbClr val="FF0000"/>
                </a:solidFill>
                <a:latin typeface="Arial" panose="020B0604020202020204" pitchFamily="34" charset="0"/>
              </a:rPr>
              <a:t>In 2019-2020 NO BEAM (LS2)</a:t>
            </a:r>
            <a:r>
              <a:rPr lang="it-IT" alt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59" name="CasellaDiTesto 1"/>
          <p:cNvSpPr txBox="1">
            <a:spLocks noChangeArrowheads="1"/>
          </p:cNvSpPr>
          <p:nvPr/>
        </p:nvSpPr>
        <p:spPr bwMode="auto">
          <a:xfrm>
            <a:off x="1947864" y="4202114"/>
            <a:ext cx="7680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Gill Sans MT" panose="020B0502020104020203" pitchFamily="34" charset="0"/>
                <a:cs typeface="Times New Roman" panose="02020603050405020304" pitchFamily="18" charset="0"/>
              </a:rPr>
              <a:t>3)  Fragmentation studies in antiproton‐nucleus annihilations</a:t>
            </a:r>
          </a:p>
        </p:txBody>
      </p:sp>
    </p:spTree>
    <p:extLst>
      <p:ext uri="{BB962C8B-B14F-4D97-AF65-F5344CB8AC3E}">
        <p14:creationId xmlns:p14="http://schemas.microsoft.com/office/powerpoint/2010/main" val="10139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mtClean="0">
                <a:solidFill>
                  <a:srgbClr val="333333"/>
                </a:solidFill>
                <a:latin typeface="CMBX12" charset="0"/>
              </a:rPr>
              <a:t>10/07/2019 CdS INFN Pavia </a:t>
            </a:r>
          </a:p>
        </p:txBody>
      </p:sp>
      <p:sp>
        <p:nvSpPr>
          <p:cNvPr id="7171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E6277-97A9-4AA4-B4E7-AFEB367EC677}" type="slidenum">
              <a:rPr lang="it-IT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en-US" smtClean="0">
              <a:latin typeface="Times New Roman" panose="02020603050405020304" pitchFamily="18" charset="0"/>
            </a:endParaRPr>
          </a:p>
        </p:txBody>
      </p:sp>
      <p:sp>
        <p:nvSpPr>
          <p:cNvPr id="7172" name="CasellaDiTesto 3"/>
          <p:cNvSpPr txBox="1">
            <a:spLocks noChangeArrowheads="1"/>
          </p:cNvSpPr>
          <p:nvPr/>
        </p:nvSpPr>
        <p:spPr bwMode="auto">
          <a:xfrm>
            <a:off x="1958976" y="3702050"/>
            <a:ext cx="80565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In 2018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Measurement of two-photon transitions of </a:t>
            </a:r>
            <a:r>
              <a:rPr lang="en-US" altLang="en-US">
                <a:solidFill>
                  <a:srgbClr val="000000"/>
                </a:solidFill>
                <a:latin typeface="Helvetica" panose="020B0604020202020204" pitchFamily="34" charset="0"/>
              </a:rPr>
              <a:t>p̅ 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He</a:t>
            </a:r>
            <a:r>
              <a:rPr lang="en-US" altLang="en-US" baseline="30000">
                <a:solidFill>
                  <a:schemeClr val="tx2"/>
                </a:solidFill>
                <a:latin typeface="Arial" panose="020B0604020202020204" pitchFamily="34" charset="0"/>
              </a:rPr>
              <a:t>+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cooled to T = 1.5 K. In principle 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ratio </a:t>
            </a:r>
            <a:r>
              <a:rPr lang="en-US" altLang="en-US">
                <a:solidFill>
                  <a:srgbClr val="000000"/>
                </a:solidFill>
                <a:latin typeface="Helvetica" panose="020B0604020202020204" pitchFamily="34" charset="0"/>
              </a:rPr>
              <a:t>M </a:t>
            </a:r>
            <a:r>
              <a:rPr lang="en-US" altLang="en-US" baseline="-25000">
                <a:solidFill>
                  <a:srgbClr val="000000"/>
                </a:solidFill>
                <a:latin typeface="Helvetica" panose="020B0604020202020204" pitchFamily="34" charset="0"/>
              </a:rPr>
              <a:t>p̅</a:t>
            </a:r>
            <a:r>
              <a:rPr lang="en-US" altLang="en-US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/m</a:t>
            </a:r>
            <a:r>
              <a:rPr lang="en-US" altLang="en-US" baseline="-25000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with a fractional precision of 3 x 10</a:t>
            </a:r>
            <a:r>
              <a:rPr lang="en-US" altLang="en-US" baseline="30000">
                <a:solidFill>
                  <a:schemeClr val="tx2"/>
                </a:solidFill>
                <a:latin typeface="Arial" panose="020B0604020202020204" pitchFamily="34" charset="0"/>
              </a:rPr>
              <a:t>−10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lum bright="-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18575" r="8180" b="2740"/>
          <a:stretch>
            <a:fillRect/>
          </a:stretch>
        </p:blipFill>
        <p:spPr bwMode="auto">
          <a:xfrm>
            <a:off x="2203450" y="1092201"/>
            <a:ext cx="42433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4" name="Object 2"/>
          <p:cNvGraphicFramePr>
            <a:graphicFrameLocks noChangeAspect="1"/>
          </p:cNvGraphicFramePr>
          <p:nvPr/>
        </p:nvGraphicFramePr>
        <p:xfrm>
          <a:off x="2041525" y="233364"/>
          <a:ext cx="143033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381000" imgH="228600" progId="Equation.DSMT4">
                  <p:embed/>
                </p:oleObj>
              </mc:Choice>
              <mc:Fallback>
                <p:oleObj name="Equation" r:id="rId4" imgW="381000" imgH="228600" progId="Equation.DSMT4">
                  <p:embed/>
                  <p:pic>
                    <p:nvPicPr>
                      <p:cNvPr id="71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33364"/>
                        <a:ext cx="1430338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6" y="438150"/>
            <a:ext cx="357822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CasellaDiTesto 7"/>
          <p:cNvSpPr txBox="1">
            <a:spLocks noChangeArrowheads="1"/>
          </p:cNvSpPr>
          <p:nvPr/>
        </p:nvSpPr>
        <p:spPr bwMode="auto">
          <a:xfrm>
            <a:off x="3976470" y="5714561"/>
            <a:ext cx="42531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2021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with ELENA in principle possible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to improve precision by factor 100</a:t>
            </a:r>
            <a:endParaRPr lang="it-IT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7" name="CasellaDiTesto 3"/>
          <p:cNvSpPr txBox="1">
            <a:spLocks noChangeArrowheads="1"/>
          </p:cNvSpPr>
          <p:nvPr/>
        </p:nvSpPr>
        <p:spPr bwMode="auto">
          <a:xfrm>
            <a:off x="1941514" y="4597401"/>
            <a:ext cx="84978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In 2020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Data analysis and preparation for 2021 beamtime 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(new induction decelerator for pbar, new He3 target, new lasers, …)</a:t>
            </a:r>
          </a:p>
        </p:txBody>
      </p:sp>
    </p:spTree>
    <p:extLst>
      <p:ext uri="{BB962C8B-B14F-4D97-AF65-F5344CB8AC3E}">
        <p14:creationId xmlns:p14="http://schemas.microsoft.com/office/powerpoint/2010/main" val="24220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mtClean="0">
                <a:solidFill>
                  <a:srgbClr val="333333"/>
                </a:solidFill>
                <a:latin typeface="CMBX12" charset="0"/>
              </a:rPr>
              <a:t>10/07/2019 CdS INFN Pavia </a:t>
            </a:r>
          </a:p>
        </p:txBody>
      </p:sp>
      <p:sp>
        <p:nvSpPr>
          <p:cNvPr id="8195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745D45-9DED-4B9A-B5DF-E94BD4795F00}" type="slidenum">
              <a:rPr lang="it-IT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en-US" smtClean="0">
              <a:latin typeface="Times New Roman" panose="02020603050405020304" pitchFamily="18" charset="0"/>
            </a:endParaRPr>
          </a:p>
        </p:txBody>
      </p:sp>
      <p:sp>
        <p:nvSpPr>
          <p:cNvPr id="8196" name="CasellaDiTesto 3"/>
          <p:cNvSpPr txBox="1">
            <a:spLocks noChangeArrowheads="1"/>
          </p:cNvSpPr>
          <p:nvPr/>
        </p:nvSpPr>
        <p:spPr bwMode="auto">
          <a:xfrm>
            <a:off x="5448300" y="316209"/>
            <a:ext cx="5616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>
                <a:solidFill>
                  <a:schemeClr val="tx2"/>
                </a:solidFill>
                <a:latin typeface="HelveticaNeue-Medium"/>
              </a:rPr>
              <a:t>Toward </a:t>
            </a:r>
            <a:r>
              <a:rPr lang="it-IT" altLang="en-US" sz="2400" dirty="0" smtClean="0">
                <a:solidFill>
                  <a:schemeClr val="tx2"/>
                </a:solidFill>
                <a:latin typeface="LucidaGrande-Bold"/>
              </a:rPr>
              <a:t>Hbar  </a:t>
            </a:r>
            <a:r>
              <a:rPr lang="it-IT" altLang="en-US" sz="2400" b="1" dirty="0" smtClean="0">
                <a:solidFill>
                  <a:schemeClr val="tx2"/>
                </a:solidFill>
                <a:latin typeface="HelveticaNeue-Medium"/>
              </a:rPr>
              <a:t>Ground State HyperFine Splitting </a:t>
            </a:r>
            <a:r>
              <a:rPr lang="it-IT" altLang="en-US" sz="2400" dirty="0" smtClean="0">
                <a:solidFill>
                  <a:schemeClr val="tx2"/>
                </a:solidFill>
                <a:latin typeface="HelveticaNeue-Medium"/>
              </a:rPr>
              <a:t>spectroscopy</a:t>
            </a:r>
            <a:endParaRPr lang="it-IT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7" name="Object 2"/>
          <p:cNvGraphicFramePr>
            <a:graphicFrameLocks noChangeAspect="1"/>
          </p:cNvGraphicFramePr>
          <p:nvPr/>
        </p:nvGraphicFramePr>
        <p:xfrm>
          <a:off x="1962151" y="120651"/>
          <a:ext cx="8032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zione" r:id="rId3" imgW="190417" imgH="190417" progId="Equation.3">
                  <p:embed/>
                </p:oleObj>
              </mc:Choice>
              <mc:Fallback>
                <p:oleObj name="Equazione" r:id="rId3" imgW="190417" imgH="190417" progId="Equation.3">
                  <p:embed/>
                  <p:pic>
                    <p:nvPicPr>
                      <p:cNvPr id="81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1" y="120651"/>
                        <a:ext cx="803275" cy="8032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CasellaDiTesto 5"/>
          <p:cNvSpPr txBox="1">
            <a:spLocks noChangeArrowheads="1"/>
          </p:cNvSpPr>
          <p:nvPr/>
        </p:nvSpPr>
        <p:spPr bwMode="auto">
          <a:xfrm>
            <a:off x="3354389" y="266700"/>
            <a:ext cx="1898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800">
                <a:solidFill>
                  <a:schemeClr val="tx2"/>
                </a:solidFill>
                <a:latin typeface="Arial" panose="020B0604020202020204" pitchFamily="34" charset="0"/>
              </a:rPr>
              <a:t>ASACUSA</a:t>
            </a:r>
          </a:p>
        </p:txBody>
      </p:sp>
      <p:pic>
        <p:nvPicPr>
          <p:cNvPr id="8199" name="Picture 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/>
          <a:stretch>
            <a:fillRect/>
          </a:stretch>
        </p:blipFill>
        <p:spPr bwMode="auto">
          <a:xfrm>
            <a:off x="1654175" y="1879636"/>
            <a:ext cx="37211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847887"/>
            <a:ext cx="30241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" descr="C:\Users\Luca\Documents\AeroFS\transport\ASACUSA\riconoscimenti_fascioHbar\DipartimentoDII\asacusa_Dra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b="3572"/>
          <a:stretch>
            <a:fillRect/>
          </a:stretch>
        </p:blipFill>
        <p:spPr bwMode="auto">
          <a:xfrm>
            <a:off x="8466139" y="1414498"/>
            <a:ext cx="20224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CasellaDiTesto 9"/>
          <p:cNvSpPr txBox="1">
            <a:spLocks noChangeArrowheads="1"/>
          </p:cNvSpPr>
          <p:nvPr/>
        </p:nvSpPr>
        <p:spPr bwMode="auto">
          <a:xfrm>
            <a:off x="7248524" y="2422562"/>
            <a:ext cx="42177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solidFill>
                  <a:schemeClr val="tx2"/>
                </a:solidFill>
                <a:latin typeface="HelveticaNeue-Medium"/>
              </a:rPr>
              <a:t>Two accessible transitions: </a:t>
            </a:r>
            <a:r>
              <a:rPr lang="it-IT" altLang="en-US" dirty="0">
                <a:solidFill>
                  <a:schemeClr val="tx2"/>
                </a:solidFill>
                <a:latin typeface="Symbol" panose="05050102010706020507" pitchFamily="18" charset="2"/>
              </a:rPr>
              <a:t>s</a:t>
            </a:r>
            <a:r>
              <a:rPr lang="it-IT" altLang="en-US" baseline="-25000" dirty="0">
                <a:solidFill>
                  <a:schemeClr val="tx2"/>
                </a:solidFill>
                <a:latin typeface="HelveticaNeue-Medium"/>
              </a:rPr>
              <a:t>1</a:t>
            </a:r>
            <a:r>
              <a:rPr lang="it-IT" altLang="en-US" dirty="0">
                <a:solidFill>
                  <a:schemeClr val="tx2"/>
                </a:solidFill>
                <a:latin typeface="HelveticaNeue-Medium"/>
              </a:rPr>
              <a:t> &amp; </a:t>
            </a:r>
            <a:r>
              <a:rPr lang="it-IT" altLang="en-US" dirty="0">
                <a:solidFill>
                  <a:schemeClr val="tx2"/>
                </a:solidFill>
                <a:latin typeface="Symbol" panose="05050102010706020507" pitchFamily="18" charset="2"/>
              </a:rPr>
              <a:t>p</a:t>
            </a:r>
            <a:r>
              <a:rPr lang="it-IT" altLang="en-US" baseline="-25000" dirty="0">
                <a:solidFill>
                  <a:schemeClr val="tx2"/>
                </a:solidFill>
                <a:latin typeface="HelveticaNeue-Medium"/>
              </a:rPr>
              <a:t>1</a:t>
            </a:r>
          </a:p>
        </p:txBody>
      </p:sp>
      <p:sp>
        <p:nvSpPr>
          <p:cNvPr id="8203" name="CasellaDiTesto 10"/>
          <p:cNvSpPr txBox="1">
            <a:spLocks noChangeArrowheads="1"/>
          </p:cNvSpPr>
          <p:nvPr/>
        </p:nvSpPr>
        <p:spPr bwMode="auto">
          <a:xfrm>
            <a:off x="9336088" y="2998823"/>
            <a:ext cx="1078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solidFill>
                  <a:schemeClr val="tx2"/>
                </a:solidFill>
                <a:latin typeface="Arial" panose="020B0604020202020204" pitchFamily="34" charset="0"/>
              </a:rPr>
              <a:t>CPT test</a:t>
            </a:r>
          </a:p>
        </p:txBody>
      </p:sp>
      <p:sp>
        <p:nvSpPr>
          <p:cNvPr id="8204" name="CasellaDiTesto 11"/>
          <p:cNvSpPr txBox="1">
            <a:spLocks noChangeArrowheads="1"/>
          </p:cNvSpPr>
          <p:nvPr/>
        </p:nvSpPr>
        <p:spPr bwMode="auto">
          <a:xfrm>
            <a:off x="2154069" y="5404138"/>
            <a:ext cx="8143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2018</a:t>
            </a:r>
            <a:endParaRPr lang="en-US" altLang="en-US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   </a:t>
            </a:r>
            <a:r>
              <a:rPr lang="en-US" alt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panose="020B0604020202020204" pitchFamily="34" charset="0"/>
              </a:rPr>
              <a:t>bar</a:t>
            </a:r>
            <a:r>
              <a:rPr lang="en-US" altLang="en-US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beam optimization → ground-state hyperfine spectroscopy</a:t>
            </a:r>
          </a:p>
        </p:txBody>
      </p:sp>
      <p:pic>
        <p:nvPicPr>
          <p:cNvPr id="82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47" y="4051607"/>
            <a:ext cx="377031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CasellaDiTesto 11"/>
          <p:cNvSpPr txBox="1">
            <a:spLocks noChangeArrowheads="1"/>
          </p:cNvSpPr>
          <p:nvPr/>
        </p:nvSpPr>
        <p:spPr bwMode="auto">
          <a:xfrm>
            <a:off x="5591176" y="4149762"/>
            <a:ext cx="5103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</a:rPr>
              <a:t>Hydrogen beam result (2.7 ppb) with ASACUSA set-up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</a:rPr>
              <a:t> 8000 ground state </a:t>
            </a:r>
            <a:r>
              <a:rPr lang="en-US" alt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dirty="0" err="1" smtClean="0">
                <a:solidFill>
                  <a:srgbClr val="000000"/>
                </a:solidFill>
                <a:latin typeface="Helvetica" panose="020B0604020202020204" pitchFamily="34" charset="0"/>
              </a:rPr>
              <a:t>bar</a:t>
            </a:r>
            <a:r>
              <a:rPr lang="en-US" alt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</a:rPr>
              <a:t>at 50 K will give 1 ppm  precision</a:t>
            </a:r>
          </a:p>
        </p:txBody>
      </p:sp>
    </p:spTree>
    <p:extLst>
      <p:ext uri="{BB962C8B-B14F-4D97-AF65-F5344CB8AC3E}">
        <p14:creationId xmlns:p14="http://schemas.microsoft.com/office/powerpoint/2010/main" val="4929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mtClean="0">
                <a:solidFill>
                  <a:srgbClr val="333333"/>
                </a:solidFill>
                <a:latin typeface="CMBX12" charset="0"/>
              </a:rPr>
              <a:t>10/07/2019 CdS INFN Pavia </a:t>
            </a:r>
          </a:p>
        </p:txBody>
      </p:sp>
      <p:sp>
        <p:nvSpPr>
          <p:cNvPr id="921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AFF3E8-CB3B-4DB9-9C7A-BE496D34183B}" type="slidenum">
              <a:rPr lang="it-IT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en-US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9221" name="Object 2"/>
          <p:cNvGraphicFramePr>
            <a:graphicFrameLocks noChangeAspect="1"/>
          </p:cNvGraphicFramePr>
          <p:nvPr/>
        </p:nvGraphicFramePr>
        <p:xfrm>
          <a:off x="1962151" y="120651"/>
          <a:ext cx="8032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zione" r:id="rId3" imgW="190417" imgH="190417" progId="Equation.3">
                  <p:embed/>
                </p:oleObj>
              </mc:Choice>
              <mc:Fallback>
                <p:oleObj name="Equazione" r:id="rId3" imgW="190417" imgH="190417" progId="Equation.3">
                  <p:embed/>
                  <p:pic>
                    <p:nvPicPr>
                      <p:cNvPr id="92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1" y="120651"/>
                        <a:ext cx="803275" cy="8032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CasellaDiTesto 5"/>
          <p:cNvSpPr txBox="1">
            <a:spLocks noChangeArrowheads="1"/>
          </p:cNvSpPr>
          <p:nvPr/>
        </p:nvSpPr>
        <p:spPr bwMode="auto">
          <a:xfrm>
            <a:off x="3354389" y="266700"/>
            <a:ext cx="1898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800">
                <a:solidFill>
                  <a:schemeClr val="tx2"/>
                </a:solidFill>
                <a:latin typeface="Arial" panose="020B0604020202020204" pitchFamily="34" charset="0"/>
              </a:rPr>
              <a:t>ASACUSA</a:t>
            </a:r>
          </a:p>
        </p:txBody>
      </p:sp>
      <p:sp>
        <p:nvSpPr>
          <p:cNvPr id="9223" name="CasellaDiTesto 3"/>
          <p:cNvSpPr txBox="1">
            <a:spLocks noChangeArrowheads="1"/>
          </p:cNvSpPr>
          <p:nvPr/>
        </p:nvSpPr>
        <p:spPr bwMode="auto">
          <a:xfrm>
            <a:off x="548640" y="1270001"/>
            <a:ext cx="1142296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In 2020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moving our control systems out of the hut inside of the AD hall into bat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93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en-US" sz="24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update of our data acquisition and control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system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studies of new ideas on the antiproton-positron mixing to reduce the positron and antihydrogen temperature (antiprotons kept for longer periods in the mixing trap with the positrons injected; moving the mixing region from the non-uniform field in the Cusp trap to the more uniform </a:t>
            </a:r>
            <a:r>
              <a:rPr lang="en-US" altLang="en-US" sz="2400" dirty="0" err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firld</a:t>
            </a:r>
            <a:r>
              <a:rPr lang="en-US" altLang="en-US" sz="2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in the MUSASHI;  </a:t>
            </a:r>
            <a:r>
              <a:rPr lang="en-US" altLang="en-US" sz="2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use of matter to investigate the mixing process.</a:t>
            </a:r>
          </a:p>
        </p:txBody>
      </p:sp>
      <p:sp>
        <p:nvSpPr>
          <p:cNvPr id="8" name="CasellaDiTesto 3"/>
          <p:cNvSpPr txBox="1">
            <a:spLocks noChangeArrowheads="1"/>
          </p:cNvSpPr>
          <p:nvPr/>
        </p:nvSpPr>
        <p:spPr bwMode="auto">
          <a:xfrm>
            <a:off x="5448300" y="316209"/>
            <a:ext cx="5616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>
                <a:solidFill>
                  <a:schemeClr val="tx2"/>
                </a:solidFill>
                <a:latin typeface="HelveticaNeue-Medium"/>
              </a:rPr>
              <a:t>Toward </a:t>
            </a:r>
            <a:r>
              <a:rPr lang="it-IT" altLang="en-US" sz="2400" dirty="0" smtClean="0">
                <a:solidFill>
                  <a:schemeClr val="tx2"/>
                </a:solidFill>
                <a:latin typeface="LucidaGrande-Bold"/>
              </a:rPr>
              <a:t>Hbar  </a:t>
            </a:r>
            <a:r>
              <a:rPr lang="it-IT" altLang="en-US" sz="2400" b="1" dirty="0" smtClean="0">
                <a:solidFill>
                  <a:schemeClr val="tx2"/>
                </a:solidFill>
                <a:latin typeface="HelveticaNeue-Medium"/>
              </a:rPr>
              <a:t>Ground State HyperFine Splitting </a:t>
            </a:r>
            <a:r>
              <a:rPr lang="it-IT" altLang="en-US" sz="2400" dirty="0" smtClean="0">
                <a:solidFill>
                  <a:schemeClr val="tx2"/>
                </a:solidFill>
                <a:latin typeface="HelveticaNeue-Medium"/>
              </a:rPr>
              <a:t>spectroscopy</a:t>
            </a:r>
            <a:endParaRPr lang="it-IT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mtClean="0">
                <a:solidFill>
                  <a:srgbClr val="333333"/>
                </a:solidFill>
                <a:latin typeface="CMBX12" charset="0"/>
              </a:rPr>
              <a:t>10/07/2019 CdS INFN Pavia </a:t>
            </a:r>
          </a:p>
        </p:txBody>
      </p:sp>
      <p:sp>
        <p:nvSpPr>
          <p:cNvPr id="1024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6439FF-989D-4889-A54E-E961C12E8926}" type="slidenum">
              <a:rPr lang="it-IT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en-US" smtClean="0">
              <a:latin typeface="Times New Roman" panose="02020603050405020304" pitchFamily="18" charset="0"/>
            </a:endParaRPr>
          </a:p>
        </p:txBody>
      </p:sp>
      <p:sp>
        <p:nvSpPr>
          <p:cNvPr id="10244" name="CasellaDiTesto 5"/>
          <p:cNvSpPr txBox="1">
            <a:spLocks noChangeArrowheads="1"/>
          </p:cNvSpPr>
          <p:nvPr/>
        </p:nvSpPr>
        <p:spPr bwMode="auto">
          <a:xfrm>
            <a:off x="2181225" y="146051"/>
            <a:ext cx="845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 studies in antiproton‐nucleus annihilations</a:t>
            </a:r>
            <a:endParaRPr lang="it-IT" alt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CasellaDiTesto 7"/>
          <p:cNvSpPr txBox="1">
            <a:spLocks noChangeArrowheads="1"/>
          </p:cNvSpPr>
          <p:nvPr/>
        </p:nvSpPr>
        <p:spPr bwMode="auto">
          <a:xfrm>
            <a:off x="2757488" y="862014"/>
            <a:ext cx="3319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en-US" sz="2800"/>
              <a:t>First results in 2018</a:t>
            </a:r>
          </a:p>
        </p:txBody>
      </p:sp>
      <p:sp>
        <p:nvSpPr>
          <p:cNvPr id="10246" name="CasellaDiTesto 8"/>
          <p:cNvSpPr txBox="1">
            <a:spLocks noChangeArrowheads="1"/>
          </p:cNvSpPr>
          <p:nvPr/>
        </p:nvSpPr>
        <p:spPr bwMode="auto">
          <a:xfrm>
            <a:off x="2665414" y="2981325"/>
            <a:ext cx="4924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• 7 shifts: 100‘000 annihilations per foil C, Mo, Au</a:t>
            </a:r>
            <a:endParaRPr lang="it-IT" altLang="en-US"/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2643189" y="3351213"/>
            <a:ext cx="3105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AT" altLang="en-US"/>
              <a:t>Thickness Au: 1µm, C, Mo: 2µm</a:t>
            </a:r>
          </a:p>
        </p:txBody>
      </p:sp>
      <p:pic>
        <p:nvPicPr>
          <p:cNvPr id="10248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1" y="1381125"/>
            <a:ext cx="585946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CasellaDiTesto 3"/>
          <p:cNvSpPr txBox="1">
            <a:spLocks noChangeArrowheads="1"/>
          </p:cNvSpPr>
          <p:nvPr/>
        </p:nvSpPr>
        <p:spPr bwMode="auto">
          <a:xfrm>
            <a:off x="2357439" y="4259264"/>
            <a:ext cx="7896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In 2020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and simulations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mtClean="0">
                <a:solidFill>
                  <a:srgbClr val="333333"/>
                </a:solidFill>
                <a:latin typeface="CMBX12" charset="0"/>
              </a:rPr>
              <a:t>10/07/2019 CdS INFN Pavia </a:t>
            </a:r>
            <a:endParaRPr lang="it-IT" altLang="en-US" smtClean="0">
              <a:latin typeface="Times New Roman" panose="02020603050405020304" pitchFamily="18" charset="0"/>
            </a:endParaRPr>
          </a:p>
        </p:txBody>
      </p:sp>
      <p:sp>
        <p:nvSpPr>
          <p:cNvPr id="11267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F2D669-557E-447C-83CD-0908F819F185}" type="slidenum">
              <a:rPr lang="it-IT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en-US" smtClean="0">
              <a:latin typeface="Times New Roman" panose="02020603050405020304" pitchFamily="18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464730" y="296863"/>
            <a:ext cx="3314700" cy="58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anagrafica 2020</a:t>
            </a:r>
          </a:p>
        </p:txBody>
      </p:sp>
      <p:sp>
        <p:nvSpPr>
          <p:cNvPr id="11269" name="Text Box 39"/>
          <p:cNvSpPr txBox="1">
            <a:spLocks noChangeArrowheads="1"/>
          </p:cNvSpPr>
          <p:nvPr/>
        </p:nvSpPr>
        <p:spPr bwMode="auto">
          <a:xfrm>
            <a:off x="1670538" y="1273674"/>
            <a:ext cx="885092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ASACUSA  Italia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cognome nome	 TIPO 	Ricercatori        	Tecnologi </a:t>
            </a: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FTE</a:t>
            </a: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--------------------------------------------------------------------------------------------------</a:t>
            </a:r>
            <a:endParaRPr lang="it-IT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Baù Marco		ass 	Assegnista			 </a:t>
            </a: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Corradini Maurizio   	ass</a:t>
            </a: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In pensione			  0</a:t>
            </a:r>
            <a:endParaRPr lang="it-IT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  </a:t>
            </a: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(ex-Evans </a:t>
            </a: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Craig)	ass.  	assegnista			</a:t>
            </a: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it-IT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</a:t>
            </a:r>
            <a:endParaRPr lang="it-IT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Ferrari  Marco	</a:t>
            </a: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ass</a:t>
            </a: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Prof. </a:t>
            </a: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Associato			50</a:t>
            </a:r>
            <a:endParaRPr lang="it-IT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Ferrari  </a:t>
            </a: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Vittorio	</a:t>
            </a: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ass.	Prof. Ordinario		 	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Mascagna Valerio 	ass. 	Ric.TDA 			</a:t>
            </a: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it-IT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Leali Marco </a:t>
            </a: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ass.    	</a:t>
            </a: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Tecn.Laureato		</a:t>
            </a: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it-IT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Venturelli Luca   	ass. 	Prof. </a:t>
            </a: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Ordinario	</a:t>
            </a:r>
            <a:r>
              <a:rPr lang="it-IT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it-IT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CasellaDiTesto 1"/>
          <p:cNvSpPr txBox="1">
            <a:spLocks noChangeArrowheads="1"/>
          </p:cNvSpPr>
          <p:nvPr/>
        </p:nvSpPr>
        <p:spPr bwMode="auto">
          <a:xfrm>
            <a:off x="4474699" y="5447175"/>
            <a:ext cx="3262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Anagrafica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dentica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al 2019</a:t>
            </a:r>
          </a:p>
        </p:txBody>
      </p:sp>
    </p:spTree>
    <p:extLst>
      <p:ext uri="{BB962C8B-B14F-4D97-AF65-F5344CB8AC3E}">
        <p14:creationId xmlns:p14="http://schemas.microsoft.com/office/powerpoint/2010/main" val="16094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mtClean="0">
                <a:solidFill>
                  <a:srgbClr val="333333"/>
                </a:solidFill>
                <a:latin typeface="CMBX12" charset="0"/>
              </a:rPr>
              <a:t>10/07/2019 CdS INFN Pavia </a:t>
            </a:r>
            <a:endParaRPr lang="it-IT" altLang="en-US" smtClean="0">
              <a:latin typeface="Times New Roman" panose="02020603050405020304" pitchFamily="18" charset="0"/>
            </a:endParaRP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93B15-7B07-4C40-950E-EC188317C556}" type="slidenum">
              <a:rPr lang="it-IT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en-US" smtClean="0">
              <a:latin typeface="Times New Roman" panose="02020603050405020304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58975" y="928689"/>
            <a:ext cx="851535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solidFill>
                  <a:schemeClr val="tx2"/>
                </a:solidFill>
                <a:latin typeface="Arial" panose="020B0604020202020204" pitchFamily="34" charset="0"/>
              </a:rPr>
              <a:t>				 ANNO 2020 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solidFill>
                  <a:schemeClr val="tx2"/>
                </a:solidFill>
                <a:latin typeface="Arial" panose="020B0604020202020204" pitchFamily="34" charset="0"/>
              </a:rPr>
              <a:t>				 			keuro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solidFill>
                  <a:schemeClr val="tx2"/>
                </a:solidFill>
                <a:latin typeface="Arial" panose="020B0604020202020204" pitchFamily="34" charset="0"/>
              </a:rPr>
              <a:t>RICHIESTE MISSIONI  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solidFill>
                  <a:schemeClr val="tx2"/>
                </a:solidFill>
                <a:latin typeface="Arial" panose="020B0604020202020204" pitchFamily="34" charset="0"/>
              </a:rPr>
              <a:t>Riunioni Collaborazione 	  				 2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solidFill>
                  <a:schemeClr val="tx2"/>
                </a:solidFill>
                <a:latin typeface="Arial" panose="020B0604020202020204" pitchFamily="34" charset="0"/>
              </a:rPr>
              <a:t>Preparazione nuova area sperimentale +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solidFill>
                  <a:schemeClr val="tx2"/>
                </a:solidFill>
                <a:latin typeface="Arial" panose="020B0604020202020204" pitchFamily="34" charset="0"/>
              </a:rPr>
              <a:t>Trasferimento a nuova Counting Room		       	 </a:t>
            </a:r>
            <a:r>
              <a:rPr lang="it-IT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4</a:t>
            </a:r>
            <a:endParaRPr lang="it-IT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solidFill>
                  <a:schemeClr val="tx2"/>
                </a:solidFill>
                <a:latin typeface="Arial" panose="020B0604020202020204" pitchFamily="34" charset="0"/>
              </a:rPr>
              <a:t>            					 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solidFill>
                  <a:schemeClr val="tx2"/>
                </a:solidFill>
                <a:latin typeface="Arial" panose="020B0604020202020204" pitchFamily="34" charset="0"/>
              </a:rPr>
              <a:t>							 6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solidFill>
                  <a:schemeClr val="tx2"/>
                </a:solidFill>
                <a:latin typeface="Arial" panose="020B0604020202020204" pitchFamily="34" charset="0"/>
              </a:rPr>
              <a:t>TRASPORTI 						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solidFill>
                  <a:schemeClr val="tx2"/>
                </a:solidFill>
                <a:latin typeface="Arial" panose="020B0604020202020204" pitchFamily="34" charset="0"/>
              </a:rPr>
              <a:t>CONSUMO  (metabolismo)		 		</a:t>
            </a:r>
            <a:r>
              <a:rPr lang="it-IT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  1</a:t>
            </a:r>
            <a:endParaRPr lang="it-IT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solidFill>
                  <a:schemeClr val="tx2"/>
                </a:solidFill>
                <a:latin typeface="Arial" panose="020B0604020202020204" pitchFamily="34" charset="0"/>
              </a:rPr>
              <a:t>SPSERVIZI (common fund)				</a:t>
            </a:r>
            <a:r>
              <a:rPr lang="it-IT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  8</a:t>
            </a:r>
            <a:endParaRPr lang="it-IT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solidFill>
                  <a:schemeClr val="tx2"/>
                </a:solidFill>
                <a:latin typeface="Arial" panose="020B0604020202020204" pitchFamily="34" charset="0"/>
              </a:rPr>
              <a:t>					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solidFill>
                  <a:schemeClr val="tx2"/>
                </a:solidFill>
                <a:latin typeface="Arial" panose="020B0604020202020204" pitchFamily="34" charset="0"/>
              </a:rPr>
              <a:t>						      TOT    16        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35188" y="200026"/>
            <a:ext cx="80899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ASACUSA preventivi finanziari 2020</a:t>
            </a:r>
          </a:p>
        </p:txBody>
      </p:sp>
    </p:spTree>
    <p:extLst>
      <p:ext uri="{BB962C8B-B14F-4D97-AF65-F5344CB8AC3E}">
        <p14:creationId xmlns:p14="http://schemas.microsoft.com/office/powerpoint/2010/main" val="3360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4241" y="2828836"/>
            <a:ext cx="278351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FAMU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4321" y="2828836"/>
            <a:ext cx="290335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AEGIS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076450" y="188914"/>
            <a:ext cx="7620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FAMU: stato e prospettive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524000" y="1196976"/>
            <a:ext cx="892810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29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x-none" sz="2000" dirty="0">
                <a:solidFill>
                  <a:srgbClr val="000000"/>
                </a:solidFill>
                <a:latin typeface="+mn-lt"/>
              </a:rPr>
              <a:t>La dipendenza </a:t>
            </a:r>
            <a:r>
              <a:rPr lang="it-IT" altLang="x-none" sz="2000" dirty="0" smtClean="0">
                <a:solidFill>
                  <a:srgbClr val="000000"/>
                </a:solidFill>
                <a:latin typeface="+mn-lt"/>
              </a:rPr>
              <a:t>dall’energia del </a:t>
            </a:r>
            <a:r>
              <a:rPr lang="it-IT" altLang="x-none" sz="2000" dirty="0">
                <a:solidFill>
                  <a:srgbClr val="000000"/>
                </a:solidFill>
                <a:latin typeface="+mn-lt"/>
              </a:rPr>
              <a:t>rate di trasferimento dei muoni ad </a:t>
            </a:r>
            <a:r>
              <a:rPr lang="it-IT" altLang="x-none" sz="2000" dirty="0" smtClean="0">
                <a:solidFill>
                  <a:srgbClr val="000000"/>
                </a:solidFill>
                <a:latin typeface="+mn-lt"/>
              </a:rPr>
              <a:t>ossigeno </a:t>
            </a:r>
            <a:r>
              <a:rPr lang="it-IT" altLang="x-none" sz="2000" dirty="0">
                <a:solidFill>
                  <a:srgbClr val="000000"/>
                </a:solidFill>
                <a:latin typeface="+mn-lt"/>
              </a:rPr>
              <a:t>è stato dimostrato per la prima volta su un range di temperature da 100K a 300K.</a:t>
            </a: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altLang="x-none" sz="2000" dirty="0">
              <a:solidFill>
                <a:srgbClr val="000000"/>
              </a:solidFill>
              <a:latin typeface="+mn-lt"/>
            </a:endParaRP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x-none" sz="2000" dirty="0">
                <a:solidFill>
                  <a:schemeClr val="tx1"/>
                </a:solidFill>
                <a:latin typeface="+mn-lt"/>
              </a:rPr>
              <a:t>In corso pubblicazione i primi risultati sulla rate di trasferimento su ossigeno in funzione della temperatura, runs 2016-17: </a:t>
            </a:r>
            <a:r>
              <a:rPr lang="it-IT" altLang="x-none" sz="2000" b="1" i="1" dirty="0">
                <a:solidFill>
                  <a:schemeClr val="tx1"/>
                </a:solidFill>
                <a:latin typeface="+mn-lt"/>
              </a:rPr>
              <a:t>arXiv:1905.02049.</a:t>
            </a: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altLang="x-none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5232401" y="3429000"/>
            <a:ext cx="52562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29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x-none" sz="2000" dirty="0">
                <a:solidFill>
                  <a:srgbClr val="000000"/>
                </a:solidFill>
                <a:latin typeface="+mn-lt"/>
              </a:rPr>
              <a:t>Tempi maturi per il primo run di fisica con il laser IR per la misura di HFP di </a:t>
            </a:r>
            <a:r>
              <a:rPr lang="it-IT" altLang="x-none" sz="2000" dirty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it-IT" altLang="x-none" sz="2000" dirty="0">
                <a:solidFill>
                  <a:srgbClr val="000000"/>
                </a:solidFill>
                <a:latin typeface="+mn-lt"/>
              </a:rPr>
              <a:t>p: </a:t>
            </a: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altLang="x-none" sz="2000" dirty="0">
              <a:solidFill>
                <a:srgbClr val="000000"/>
              </a:solidFill>
              <a:latin typeface="+mn-lt"/>
            </a:endParaRPr>
          </a:p>
          <a:p>
            <a:pPr lvl="1"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x-none" sz="2000" dirty="0">
                <a:solidFill>
                  <a:srgbClr val="000000"/>
                </a:solidFill>
                <a:latin typeface="+mn-lt"/>
              </a:rPr>
              <a:t>Primo test run a fine 2019.</a:t>
            </a:r>
          </a:p>
          <a:p>
            <a:pPr lvl="1"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x-none" sz="2000" dirty="0">
                <a:solidFill>
                  <a:srgbClr val="000000"/>
                </a:solidFill>
                <a:latin typeface="+mn-lt"/>
              </a:rPr>
              <a:t>Due run di fisica nel 2020 (12 + 12 giorni).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976563"/>
            <a:ext cx="352901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43163" y="7756525"/>
            <a:ext cx="3160712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Submitted to Physical Review A</a:t>
            </a:r>
          </a:p>
        </p:txBody>
      </p:sp>
    </p:spTree>
    <p:extLst>
      <p:ext uri="{BB962C8B-B14F-4D97-AF65-F5344CB8AC3E}">
        <p14:creationId xmlns:p14="http://schemas.microsoft.com/office/powerpoint/2010/main" val="4125916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147888" y="11588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FAMU-PV: Attività 2020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703388" y="1700213"/>
            <a:ext cx="8748712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29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x-none" sz="2000" dirty="0">
                <a:solidFill>
                  <a:srgbClr val="000000"/>
                </a:solidFill>
                <a:latin typeface="+mn-lt"/>
                <a:cs typeface="Times New Roman" pitchFamily="16" charset="0"/>
              </a:rPr>
              <a:t>Le attività 2020 riguardano essenzialmente la partecipazione ai due run spettroscopici per la misura HFS. Il gruppo di Pavia collabora all’installazione e al setup delle seguenti parti dell’esperimento:</a:t>
            </a: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altLang="x-none" sz="2000" dirty="0">
              <a:solidFill>
                <a:srgbClr val="000000"/>
              </a:solidFill>
              <a:latin typeface="+mn-lt"/>
              <a:cs typeface="Times New Roman" pitchFamily="16" charset="0"/>
            </a:endParaRPr>
          </a:p>
          <a:p>
            <a:pPr lvl="1"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x-none" sz="2000" dirty="0">
                <a:solidFill>
                  <a:srgbClr val="000000"/>
                </a:solidFill>
                <a:latin typeface="+mn-lt"/>
                <a:cs typeface="Times New Roman" pitchFamily="16" charset="0"/>
              </a:rPr>
              <a:t>Ottica per la concentrazione del fascio di muoni all’interno del bersaglio.</a:t>
            </a:r>
          </a:p>
          <a:p>
            <a:pPr lvl="1"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x-none" sz="2000" dirty="0">
                <a:solidFill>
                  <a:srgbClr val="000000"/>
                </a:solidFill>
                <a:latin typeface="+mn-lt"/>
                <a:cs typeface="Times New Roman" pitchFamily="16" charset="0"/>
              </a:rPr>
              <a:t>Odoscopi a fibre scintillanti con lettura a SiPM.</a:t>
            </a:r>
          </a:p>
          <a:p>
            <a:pPr lvl="1"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x-none" sz="2000" dirty="0">
                <a:solidFill>
                  <a:srgbClr val="000000"/>
                </a:solidFill>
                <a:latin typeface="+mn-lt"/>
                <a:cs typeface="Times New Roman" pitchFamily="16" charset="0"/>
              </a:rPr>
              <a:t>Rivelatori LaBr3:Ce letti da SiPM.</a:t>
            </a: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altLang="x-none" sz="2000" dirty="0">
              <a:solidFill>
                <a:srgbClr val="000000"/>
              </a:solidFill>
              <a:latin typeface="+mn-lt"/>
              <a:cs typeface="Times New Roman" pitchFamily="16" charset="0"/>
            </a:endParaRP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x-none" sz="2000" dirty="0">
                <a:solidFill>
                  <a:srgbClr val="000000"/>
                </a:solidFill>
                <a:latin typeface="+mn-lt"/>
                <a:cs typeface="Times New Roman" pitchFamily="16" charset="0"/>
              </a:rPr>
              <a:t>Per questo le richieste 2020 riguardano essenzialmente il capitolo missioni e una parte di materiale di consumo e inventariabile come spare da tenere a RAL durante i run spettroscopici.</a:t>
            </a:r>
            <a:endParaRPr lang="it-IT" altLang="x-none" sz="2000" dirty="0">
              <a:solidFill>
                <a:srgbClr val="2F2B20"/>
              </a:solidFill>
              <a:latin typeface="+mn-lt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0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620000" cy="417512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FAMU-PV: anagrafica 2020</a:t>
            </a:r>
          </a:p>
        </p:txBody>
      </p:sp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1703388" y="1784350"/>
          <a:ext cx="8785224" cy="294124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95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4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Nome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114307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Ruolo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114307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FTE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114307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Note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114307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de Bari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36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Ricerc. Universitario</a:t>
                      </a:r>
                      <a:endParaRPr kumimoji="0" lang="it-IT" altLang="x-non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36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it-IT" altLang="x-non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36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57255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37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de Vecchi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195511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Tecnologo INFN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195511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195511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183630" marB="4572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9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Menegolli</a:t>
                      </a:r>
                      <a:endParaRPr kumimoji="0" lang="it-IT" altLang="x-non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36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Ricerc. Universitario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36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it-IT" altLang="x-non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36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Responsabile locale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36" marB="4572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9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 Rossella</a:t>
                      </a:r>
                      <a:endParaRPr kumimoji="0" lang="it-IT" altLang="x-non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36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Primo Tecnologo INFN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36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36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36" marB="4572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274195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57255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274195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57255" marB="4572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515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130175"/>
            <a:ext cx="7620000" cy="4191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FAMU-PV: dettaglio richieste 2020</a:t>
            </a:r>
          </a:p>
        </p:txBody>
      </p:sp>
      <p:graphicFrame>
        <p:nvGraphicFramePr>
          <p:cNvPr id="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20558"/>
              </p:ext>
            </p:extLst>
          </p:nvPr>
        </p:nvGraphicFramePr>
        <p:xfrm>
          <a:off x="1703389" y="836613"/>
          <a:ext cx="4105275" cy="359137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5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Missioni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67" marR="91467" marT="114258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it-IT" altLang="x-none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€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67" marR="91467" marT="114258" marB="4570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1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it-IT" altLang="x-non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Run di fisica 2020 al RIKEN-RAL</a:t>
                      </a:r>
                      <a:r>
                        <a:rPr lang="it-IT" altLang="x-none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 persone per 12 + 12 giorni)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67" marR="91467" marT="279119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11.5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67" marR="91467" marT="279119" marB="4570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77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it-IT" altLang="x-non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Meeting di Collaborazione.	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67" marR="91467" marT="279119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67" marR="91467" marT="279119" marB="4570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0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it-IT" altLang="x-non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Incontri di lavoro</a:t>
                      </a:r>
                      <a:r>
                        <a:rPr lang="it-IT" altLang="x-none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(MiB, INAF-Brera).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67" marR="91467" marT="279119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67" marR="91467" marT="279119" marB="4570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0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Partecipazione a conferenze</a:t>
                      </a:r>
                    </a:p>
                  </a:txBody>
                  <a:tcPr marL="91467" marR="91467" marT="279119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4.0</a:t>
                      </a:r>
                    </a:p>
                  </a:txBody>
                  <a:tcPr marL="91467" marR="91467" marT="279119" marB="4570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88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7" marR="91467" marT="274081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20.5</a:t>
                      </a:r>
                    </a:p>
                  </a:txBody>
                  <a:tcPr marL="91467" marR="91467" marT="257147" marB="4570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60745"/>
              </p:ext>
            </p:extLst>
          </p:nvPr>
        </p:nvGraphicFramePr>
        <p:xfrm>
          <a:off x="5880100" y="836613"/>
          <a:ext cx="4679950" cy="302072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31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Consumo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114261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it-IT" altLang="x-none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€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114261" marB="4570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0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it-IT" altLang="x-none" sz="1600" dirty="0" smtClean="0">
                          <a:solidFill>
                            <a:srgbClr val="FF0000"/>
                          </a:solidFill>
                          <a:latin typeface="Times New Roman" pitchFamily="16" charset="0"/>
                        </a:rPr>
                        <a:t>Materiale spare per stampante 3D (odoscopio e supporti cristalli).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27912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2.0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279124" marB="4570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62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93000"/>
                        </a:lnSpc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it-IT" altLang="x-none" sz="1600" dirty="0" smtClean="0">
                          <a:solidFill>
                            <a:srgbClr val="FF0000"/>
                          </a:solidFill>
                          <a:latin typeface="Times New Roman" pitchFamily="16" charset="0"/>
                        </a:rPr>
                        <a:t>Material</a:t>
                      </a:r>
                      <a:r>
                        <a:rPr lang="it-IT" altLang="x-none" sz="1600" baseline="0" dirty="0" smtClean="0">
                          <a:solidFill>
                            <a:srgbClr val="FF0000"/>
                          </a:solidFill>
                          <a:latin typeface="Times New Roman" pitchFamily="16" charset="0"/>
                        </a:rPr>
                        <a:t>e spare per </a:t>
                      </a:r>
                      <a:r>
                        <a:rPr lang="it-IT" altLang="x-none" sz="1600" dirty="0" smtClean="0">
                          <a:solidFill>
                            <a:srgbClr val="FF0000"/>
                          </a:solidFill>
                          <a:latin typeface="Times New Roman" pitchFamily="16" charset="0"/>
                        </a:rPr>
                        <a:t>elettronica Germani e odooscopi (circuiti stampati e componenti):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195432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91429" marR="91429" marT="195432" marB="4570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2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93000"/>
                        </a:lnSpc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it-IT" altLang="x-none" sz="1600" dirty="0" smtClean="0">
                          <a:solidFill>
                            <a:srgbClr val="FF0000"/>
                          </a:solidFill>
                          <a:latin typeface="Times New Roman" pitchFamily="16" charset="0"/>
                        </a:rPr>
                        <a:t>Materiale</a:t>
                      </a:r>
                      <a:r>
                        <a:rPr lang="it-IT" altLang="x-none" sz="1600" baseline="0" dirty="0" smtClean="0">
                          <a:solidFill>
                            <a:srgbClr val="FF0000"/>
                          </a:solidFill>
                          <a:latin typeface="Times New Roman" pitchFamily="16" charset="0"/>
                        </a:rPr>
                        <a:t> </a:t>
                      </a:r>
                      <a:r>
                        <a:rPr lang="it-IT" altLang="x-none" sz="1600" dirty="0" smtClean="0">
                          <a:solidFill>
                            <a:srgbClr val="FF0000"/>
                          </a:solidFill>
                          <a:latin typeface="Times New Roman" pitchFamily="16" charset="0"/>
                        </a:rPr>
                        <a:t>da vuoto per ottiche (tombak,</a:t>
                      </a:r>
                      <a:r>
                        <a:rPr lang="it-IT" altLang="x-none" sz="1600" baseline="0" dirty="0" smtClean="0">
                          <a:solidFill>
                            <a:srgbClr val="FF0000"/>
                          </a:solidFill>
                          <a:latin typeface="Times New Roman" pitchFamily="16" charset="0"/>
                        </a:rPr>
                        <a:t> </a:t>
                      </a:r>
                      <a:r>
                        <a:rPr lang="it-IT" altLang="x-none" sz="1600" dirty="0" smtClean="0">
                          <a:solidFill>
                            <a:srgbClr val="FF0000"/>
                          </a:solidFill>
                          <a:latin typeface="Times New Roman" pitchFamily="16" charset="0"/>
                        </a:rPr>
                        <a:t>adattatori, valvole, supporti).	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27912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3.5</a:t>
                      </a:r>
                    </a:p>
                  </a:txBody>
                  <a:tcPr marL="91429" marR="91429" marT="279124" marB="4570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88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274086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7.5</a:t>
                      </a:r>
                    </a:p>
                  </a:txBody>
                  <a:tcPr marL="91429" marR="91429" marT="257153" marB="4570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12825"/>
              </p:ext>
            </p:extLst>
          </p:nvPr>
        </p:nvGraphicFramePr>
        <p:xfrm>
          <a:off x="1703389" y="4797425"/>
          <a:ext cx="4105275" cy="17252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36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Inventariabile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70" marR="91470" marT="114212" marB="456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it-IT" altLang="x-none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€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70" marR="91470" marT="114212" marB="4568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8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Multichannel analyzer CAEN DT5780</a:t>
                      </a:r>
                    </a:p>
                  </a:txBody>
                  <a:tcPr marL="91470" marR="91470" marT="279005" marB="456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3.5</a:t>
                      </a:r>
                    </a:p>
                  </a:txBody>
                  <a:tcPr marL="91470" marR="91470" marT="279005" marB="4568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TOTALE </a:t>
                      </a:r>
                    </a:p>
                  </a:txBody>
                  <a:tcPr marL="91470" marR="91470" marT="279005" marB="456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3.5</a:t>
                      </a:r>
                    </a:p>
                  </a:txBody>
                  <a:tcPr marL="91470" marR="91470" marT="279005" marB="4568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34903"/>
              </p:ext>
            </p:extLst>
          </p:nvPr>
        </p:nvGraphicFramePr>
        <p:xfrm>
          <a:off x="5880100" y="4797426"/>
          <a:ext cx="4679950" cy="8985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31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26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Trasporti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114147" marB="45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it-IT" altLang="x-none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€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114147" marB="4565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2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it-IT" altLang="x-none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Trasporti</a:t>
                      </a:r>
                      <a:r>
                        <a:rPr lang="it-IT" altLang="x-none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materiale a RAL.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278845" marB="45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1.5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278845" marB="4565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47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7620000" cy="8636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>
                <a:latin typeface="Times New Roman" panose="02020603050405020304" pitchFamily="18" charset="0"/>
              </a:rPr>
              <a:t>FAMU-PV: riassunto e servizi 2020</a:t>
            </a:r>
          </a:p>
        </p:txBody>
      </p:sp>
      <p:graphicFrame>
        <p:nvGraphicFramePr>
          <p:cNvPr id="10242" name="Group 2"/>
          <p:cNvGraphicFramePr>
            <a:graphicFrameLocks noGrp="1"/>
          </p:cNvGraphicFramePr>
          <p:nvPr/>
        </p:nvGraphicFramePr>
        <p:xfrm>
          <a:off x="1620838" y="1557339"/>
          <a:ext cx="5122862" cy="383540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6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Capitolo</a:t>
                      </a:r>
                      <a:endParaRPr kumimoji="0" lang="it-IT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80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Richiesta (k€)</a:t>
                      </a:r>
                      <a:endParaRPr kumimoji="0" lang="it-IT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801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Missioni</a:t>
                      </a:r>
                      <a:endParaRPr kumimoji="0" lang="it-IT" altLang="x-non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20.5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Consumo</a:t>
                      </a:r>
                      <a:endParaRPr kumimoji="0" lang="it-IT" altLang="x-non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7.5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Inventariabile </a:t>
                      </a:r>
                      <a:endParaRPr kumimoji="0" lang="it-IT" altLang="x-non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Trasporti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 </a:t>
                      </a:r>
                      <a:endParaRPr kumimoji="0" lang="it-IT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407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33.0</a:t>
                      </a:r>
                      <a:endParaRPr kumimoji="0" lang="it-IT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407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5" name="Group 2"/>
          <p:cNvGraphicFramePr>
            <a:graphicFrameLocks noGrp="1"/>
          </p:cNvGraphicFramePr>
          <p:nvPr/>
        </p:nvGraphicFramePr>
        <p:xfrm>
          <a:off x="6816726" y="2276476"/>
          <a:ext cx="3743325" cy="206528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5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5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Servizi</a:t>
                      </a:r>
                      <a:endParaRPr kumimoji="0" lang="it-IT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13" marR="91413" marT="114365" marB="4574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m.u.</a:t>
                      </a:r>
                      <a:endParaRPr kumimoji="0" lang="it-IT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13" marR="91413" marT="114365" marB="4574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5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Officina meccanica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13" marR="91413" marT="279377" marB="4574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13" marR="91413" marT="279377" marB="4574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6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Servizio elettronica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3" marR="91413" marT="274335" marB="4574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13" marR="91413" marT="257386" marB="4574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6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Calcolo</a:t>
                      </a:r>
                    </a:p>
                  </a:txBody>
                  <a:tcPr marL="91413" marR="91413" marT="274335" marB="4574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13" marR="91413" marT="257386" marB="4574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157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68777" y="2828836"/>
            <a:ext cx="331372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JLAB12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103600" y="1289160"/>
            <a:ext cx="8363160" cy="473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" sz="2000" b="1">
                <a:solidFill>
                  <a:srgbClr val="000000"/>
                </a:solidFill>
                <a:latin typeface="Arial"/>
              </a:rPr>
              <a:t>Elettroni polarizzati con</a:t>
            </a:r>
            <a:r>
              <a:rPr lang="en" sz="2000">
                <a:solidFill>
                  <a:srgbClr val="000000"/>
                </a:solidFill>
                <a:latin typeface="Arial"/>
              </a:rPr>
              <a:t> E fino a 12 GeV dopo il recente upgrade della struttura.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" sz="2000">
                <a:solidFill>
                  <a:srgbClr val="000000"/>
                </a:solidFill>
                <a:latin typeface="Arial"/>
              </a:rPr>
              <a:t>Ibrido anello-lineare (acc. nelle sezioni lineari)</a:t>
            </a:r>
            <a:endParaRPr/>
          </a:p>
          <a:p>
            <a:pPr>
              <a:lnSpc>
                <a:spcPct val="100000"/>
              </a:lnSpc>
            </a:pPr>
            <a:r>
              <a:rPr lang="en" sz="2000">
                <a:solidFill>
                  <a:srgbClr val="000000"/>
                </a:solidFill>
                <a:latin typeface="Arial"/>
              </a:rPr>
              <a:t>--&gt; Fascio </a:t>
            </a:r>
            <a:r>
              <a:rPr lang="en" sz="2000" b="1">
                <a:solidFill>
                  <a:srgbClr val="000000"/>
                </a:solidFill>
                <a:latin typeface="Arial"/>
              </a:rPr>
              <a:t>quasi-continuo </a:t>
            </a:r>
            <a:r>
              <a:rPr lang="en" sz="2000">
                <a:solidFill>
                  <a:srgbClr val="000000"/>
                </a:solidFill>
                <a:latin typeface="Arial"/>
              </a:rPr>
              <a:t>con</a:t>
            </a:r>
            <a:r>
              <a:rPr lang="en" sz="2000" b="1">
                <a:solidFill>
                  <a:srgbClr val="000000"/>
                </a:solidFill>
                <a:latin typeface="Arial"/>
              </a:rPr>
              <a:t> alta luminosità</a:t>
            </a:r>
            <a:r>
              <a:rPr lang="en" sz="2000">
                <a:solidFill>
                  <a:srgbClr val="000000"/>
                </a:solidFill>
                <a:latin typeface="Arial"/>
              </a:rPr>
              <a:t> </a:t>
            </a:r>
            <a:r>
              <a:rPr lang="en">
                <a:solidFill>
                  <a:srgbClr val="000000"/>
                </a:solidFill>
                <a:latin typeface="Arial"/>
              </a:rPr>
              <a:t>(es. 10</a:t>
            </a:r>
            <a:r>
              <a:rPr lang="en" baseline="33000">
                <a:solidFill>
                  <a:srgbClr val="000000"/>
                </a:solidFill>
                <a:latin typeface="Arial"/>
              </a:rPr>
              <a:t>35</a:t>
            </a:r>
            <a:r>
              <a:rPr lang="en">
                <a:solidFill>
                  <a:srgbClr val="000000"/>
                </a:solidFill>
                <a:latin typeface="Arial"/>
              </a:rPr>
              <a:t> s</a:t>
            </a:r>
            <a:r>
              <a:rPr lang="en" baseline="30000">
                <a:solidFill>
                  <a:srgbClr val="000000"/>
                </a:solidFill>
                <a:latin typeface="Arial"/>
              </a:rPr>
              <a:t>-1</a:t>
            </a:r>
            <a:r>
              <a:rPr lang="en">
                <a:solidFill>
                  <a:srgbClr val="000000"/>
                </a:solidFill>
                <a:latin typeface="Arial"/>
              </a:rPr>
              <a:t> cm</a:t>
            </a:r>
            <a:r>
              <a:rPr lang="en" baseline="33000">
                <a:solidFill>
                  <a:srgbClr val="000000"/>
                </a:solidFill>
                <a:latin typeface="Arial"/>
              </a:rPr>
              <a:t>-2</a:t>
            </a:r>
            <a:r>
              <a:rPr lang="en">
                <a:solidFill>
                  <a:srgbClr val="000000"/>
                </a:solidFill>
                <a:latin typeface="Arial"/>
              </a:rPr>
              <a:t> su spessore 5 cm  LH2) </a:t>
            </a:r>
            <a:endParaRPr/>
          </a:p>
          <a:p>
            <a:pPr>
              <a:lnSpc>
                <a:spcPct val="100000"/>
              </a:lnSpc>
            </a:pPr>
            <a:r>
              <a:rPr lang="en" sz="2000">
                <a:solidFill>
                  <a:srgbClr val="000000"/>
                </a:solidFill>
                <a:latin typeface="Arial"/>
              </a:rPr>
              <a:t>--&gt; </a:t>
            </a:r>
            <a:r>
              <a:rPr lang="en" sz="2000" b="1">
                <a:solidFill>
                  <a:srgbClr val="000000"/>
                </a:solidFill>
                <a:latin typeface="Arial"/>
              </a:rPr>
              <a:t>Alta statistica di eventi rari</a:t>
            </a:r>
            <a:r>
              <a:rPr lang="en" sz="2000">
                <a:solidFill>
                  <a:srgbClr val="000000"/>
                </a:solidFill>
                <a:latin typeface="Arial"/>
              </a:rPr>
              <a:t> </a:t>
            </a:r>
            <a:r>
              <a:rPr lang="en">
                <a:solidFill>
                  <a:srgbClr val="000000"/>
                </a:solidFill>
                <a:latin typeface="Arial"/>
              </a:rPr>
              <a:t>(es. fattori di forma em del protone spinti a molti GeV)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" sz="2000" b="1">
                <a:solidFill>
                  <a:srgbClr val="000000"/>
                </a:solidFill>
                <a:latin typeface="Arial"/>
              </a:rPr>
              <a:t>Bersagli </a:t>
            </a:r>
            <a:r>
              <a:rPr lang="en" sz="2000">
                <a:solidFill>
                  <a:srgbClr val="000000"/>
                </a:solidFill>
                <a:latin typeface="Arial"/>
              </a:rPr>
              <a:t>p, d (n), e nucleari con</a:t>
            </a:r>
            <a:r>
              <a:rPr lang="en" sz="2000" b="1">
                <a:solidFill>
                  <a:srgbClr val="000000"/>
                </a:solidFill>
                <a:latin typeface="Arial"/>
              </a:rPr>
              <a:t> polarizzazioni sia long che trasverse.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" sz="2000" b="1">
                <a:solidFill>
                  <a:srgbClr val="000000"/>
                </a:solidFill>
                <a:latin typeface="Arial"/>
              </a:rPr>
              <a:t>4 sale sperimentali</a:t>
            </a:r>
            <a:r>
              <a:rPr lang="en" sz="2000">
                <a:solidFill>
                  <a:srgbClr val="000000"/>
                </a:solidFill>
                <a:latin typeface="Arial"/>
              </a:rPr>
              <a:t> A, B, C, D prendono dati in simultaneo  </a:t>
            </a:r>
            <a:endParaRPr/>
          </a:p>
          <a:p>
            <a:pPr>
              <a:lnSpc>
                <a:spcPct val="100000"/>
              </a:lnSpc>
            </a:pPr>
            <a:r>
              <a:rPr lang="en" sz="2000">
                <a:solidFill>
                  <a:srgbClr val="000000"/>
                </a:solidFill>
                <a:latin typeface="Arial"/>
              </a:rPr>
              <a:t>--&gt; grande </a:t>
            </a:r>
            <a:r>
              <a:rPr lang="en" sz="2000" b="1">
                <a:solidFill>
                  <a:srgbClr val="000000"/>
                </a:solidFill>
                <a:latin typeface="Arial"/>
              </a:rPr>
              <a:t>varietà di misure.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1904880" y="304920"/>
            <a:ext cx="8991360" cy="60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" sz="2800" b="1" dirty="0">
                <a:solidFill>
                  <a:srgbClr val="FF3333"/>
                </a:solidFill>
                <a:latin typeface="Calibri"/>
              </a:rPr>
              <a:t>Caratteristiche peculiari dell'acceleratore Cebaf del Jlab: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82" name="TextShape 3"/>
          <p:cNvSpPr txBox="1"/>
          <p:nvPr/>
        </p:nvSpPr>
        <p:spPr>
          <a:xfrm>
            <a:off x="4553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" sz="1200">
                <a:solidFill>
                  <a:srgbClr val="8B8B8B"/>
                </a:solidFill>
                <a:latin typeface="Calibri"/>
              </a:rPr>
              <a:t>10/7/2018 CdS INFN-PV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73215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2164080" y="290520"/>
            <a:ext cx="7886520" cy="54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2600" b="1">
                <a:solidFill>
                  <a:srgbClr val="FF3333"/>
                </a:solidFill>
                <a:latin typeface="Arial"/>
              </a:rPr>
              <a:t>Collaborazioni</a:t>
            </a:r>
            <a:r>
              <a:rPr lang="en-US" sz="2600" b="1">
                <a:solidFill>
                  <a:srgbClr val="FF3333"/>
                </a:solidFill>
                <a:latin typeface="Calibri"/>
              </a:rPr>
              <a:t> </a:t>
            </a:r>
            <a:r>
              <a:rPr lang="en-US" sz="2600" b="1">
                <a:solidFill>
                  <a:srgbClr val="FF3333"/>
                </a:solidFill>
                <a:latin typeface="Arial"/>
              </a:rPr>
              <a:t>in Jlab12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2175240" y="1281960"/>
            <a:ext cx="7863840" cy="4915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">
                <a:latin typeface="Arial"/>
              </a:rPr>
              <a:t>La </a:t>
            </a:r>
            <a:r>
              <a:rPr lang="en" b="1">
                <a:latin typeface="Arial"/>
              </a:rPr>
              <a:t>sigla Jlab12</a:t>
            </a:r>
            <a:r>
              <a:rPr lang="en">
                <a:latin typeface="Arial"/>
              </a:rPr>
              <a:t> è un “ombrello” per il sostegno a </a:t>
            </a:r>
            <a:r>
              <a:rPr lang="en" b="1">
                <a:latin typeface="Arial"/>
              </a:rPr>
              <a:t>tutte le attività con partecipazione italiana presso il Jlab. </a:t>
            </a:r>
            <a:endParaRPr/>
          </a:p>
          <a:p>
            <a:endParaRPr/>
          </a:p>
          <a:p>
            <a:r>
              <a:rPr lang="en">
                <a:latin typeface="Arial"/>
              </a:rPr>
              <a:t>Ricadono in questa sigla diverse collaborazioni sperimentali operanti nelle 4 sale. </a:t>
            </a:r>
            <a:endParaRPr/>
          </a:p>
          <a:p>
            <a:endParaRPr/>
          </a:p>
          <a:p>
            <a:r>
              <a:rPr lang="en">
                <a:latin typeface="Arial"/>
              </a:rPr>
              <a:t>Attualmente l'INFN di Pavia è coinvolto in:  </a:t>
            </a:r>
            <a:endParaRPr/>
          </a:p>
          <a:p>
            <a:endParaRPr/>
          </a:p>
          <a:p>
            <a:r>
              <a:rPr lang="en" b="1">
                <a:latin typeface="Arial"/>
              </a:rPr>
              <a:t>CLAS12</a:t>
            </a:r>
            <a:r>
              <a:rPr lang="en">
                <a:latin typeface="Arial"/>
              </a:rPr>
              <a:t> (struttura del nucleone da electron scattering)</a:t>
            </a:r>
            <a:endParaRPr/>
          </a:p>
          <a:p>
            <a:endParaRPr/>
          </a:p>
          <a:p>
            <a:r>
              <a:rPr lang="en" b="1">
                <a:latin typeface="Arial"/>
              </a:rPr>
              <a:t>BDX</a:t>
            </a:r>
            <a:r>
              <a:rPr lang="en">
                <a:latin typeface="Arial"/>
              </a:rPr>
              <a:t> (ricerca di nuove particelle tipo dark matter leggera)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15245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2152560" y="365040"/>
            <a:ext cx="7886520" cy="73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2600" b="1">
                <a:solidFill>
                  <a:srgbClr val="FF3333"/>
                </a:solidFill>
                <a:latin typeface="Calibri"/>
              </a:rPr>
              <a:t>CLAS12 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2438400" y="1645920"/>
            <a:ext cx="7406640" cy="41857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" dirty="0">
                <a:latin typeface="Arial"/>
              </a:rPr>
              <a:t>L'insieme di misure già approvate per questa collaborazione è molto ampio ed eterogeneo, includendo ad esempio (su protone e neutrone e con bersagli polarizzati L/T):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Fattori di forma. 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Semi-Inclusive Deep Inelastic Scattering. 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Deeply Virtual e timelike Compton Scattering. 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Spettroscopia adronica in foto- ed elettro-produzione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Color transparency (in fotoproduzione)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Shadowing (EMC etc)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0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152560" y="365040"/>
            <a:ext cx="7886520" cy="640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2600" b="1">
                <a:solidFill>
                  <a:srgbClr val="FF3333"/>
                </a:solidFill>
                <a:latin typeface="Calibri"/>
              </a:rPr>
              <a:t>CLAS12 - PV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2202600" y="1005840"/>
            <a:ext cx="7093800" cy="1006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" sz="2000" dirty="0">
                <a:solidFill>
                  <a:srgbClr val="000000"/>
                </a:solidFill>
                <a:latin typeface="Calibri"/>
              </a:rPr>
              <a:t>Prese dati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" sz="2000" dirty="0">
                <a:solidFill>
                  <a:srgbClr val="000000"/>
                </a:solidFill>
                <a:latin typeface="Calibri"/>
              </a:rPr>
              <a:t>Analisi dati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" sz="2000" dirty="0">
                <a:solidFill>
                  <a:srgbClr val="000000"/>
                </a:solidFill>
                <a:latin typeface="Calibri"/>
              </a:rPr>
              <a:t>Attività di servizio (calibrazioni, referaggi interni, software generale, …) </a:t>
            </a:r>
            <a:endParaRPr sz="2000" dirty="0"/>
          </a:p>
        </p:txBody>
      </p:sp>
      <p:sp>
        <p:nvSpPr>
          <p:cNvPr id="89" name="TextShape 3"/>
          <p:cNvSpPr txBox="1"/>
          <p:nvPr/>
        </p:nvSpPr>
        <p:spPr>
          <a:xfrm>
            <a:off x="2255520" y="2560320"/>
            <a:ext cx="7589520" cy="31618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" b="1">
                <a:latin typeface="Arial"/>
              </a:rPr>
              <a:t>Prese dati.</a:t>
            </a:r>
            <a:r>
              <a:rPr lang="en">
                <a:latin typeface="Arial"/>
              </a:rPr>
              <a:t>  </a:t>
            </a:r>
            <a:endParaRPr/>
          </a:p>
          <a:p>
            <a:endParaRPr/>
          </a:p>
          <a:p>
            <a:r>
              <a:rPr lang="en">
                <a:latin typeface="Arial"/>
              </a:rPr>
              <a:t>Per poter partecipare alle prese dati, un gruppo deve essere raggiungere il livello “Term member”, che richiede un “probation period” di alcuni mesi. </a:t>
            </a:r>
            <a:endParaRPr/>
          </a:p>
          <a:p>
            <a:r>
              <a:rPr lang="en">
                <a:latin typeface="Arial"/>
              </a:rPr>
              <a:t>Il nostro gruppo ha iniziato la trafila di ingresso nella collaborazione CLAS12 a fine primavera 2018, la richiesta è stata discussa ed accettata nel CM di novembre 2019. </a:t>
            </a:r>
            <a:endParaRPr/>
          </a:p>
          <a:p>
            <a:endParaRPr/>
          </a:p>
          <a:p>
            <a:r>
              <a:rPr lang="en">
                <a:latin typeface="Arial"/>
              </a:rPr>
              <a:t>La qualfica di Term Member per A.Bianconi, C.Evans, M.Leali, V.Mascagna, L.Venturelli, è arrivata nel CM di marzo 2019. Da quel momento siamo nel database per gli shift di CLAS, a cui parteciparemo nel 2020.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51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12191999" cy="6669360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/>
              <a:t>Attività</a:t>
            </a:r>
            <a:r>
              <a:rPr lang="en-US" sz="2000" dirty="0"/>
              <a:t> </a:t>
            </a:r>
            <a:r>
              <a:rPr lang="en-US" sz="2000" dirty="0" err="1"/>
              <a:t>prevista</a:t>
            </a:r>
            <a:r>
              <a:rPr lang="en-US" sz="2000" dirty="0"/>
              <a:t> per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smtClean="0"/>
              <a:t>2019</a:t>
            </a:r>
            <a:endParaRPr lang="en-US" sz="2000" dirty="0"/>
          </a:p>
          <a:p>
            <a:pPr algn="just"/>
            <a:r>
              <a:rPr lang="en-US" sz="2000" dirty="0"/>
              <a:t>La </a:t>
            </a:r>
            <a:r>
              <a:rPr lang="en-US" sz="2000" dirty="0" err="1"/>
              <a:t>presa</a:t>
            </a:r>
            <a:r>
              <a:rPr lang="en-US" sz="2000" dirty="0"/>
              <a:t> </a:t>
            </a:r>
            <a:r>
              <a:rPr lang="en-US" sz="2000" dirty="0" err="1"/>
              <a:t>dati</a:t>
            </a:r>
            <a:r>
              <a:rPr lang="en-US" sz="2000" dirty="0"/>
              <a:t> con </a:t>
            </a:r>
            <a:r>
              <a:rPr lang="en-US" sz="2000" dirty="0" err="1"/>
              <a:t>antiprotoni</a:t>
            </a:r>
            <a:r>
              <a:rPr lang="en-US" sz="2000" dirty="0"/>
              <a:t> </a:t>
            </a:r>
            <a:r>
              <a:rPr lang="en-US" sz="2000" dirty="0" err="1"/>
              <a:t>sarà</a:t>
            </a:r>
            <a:r>
              <a:rPr lang="en-US" sz="2000" dirty="0"/>
              <a:t> </a:t>
            </a:r>
            <a:r>
              <a:rPr lang="en-US" sz="2000" dirty="0" err="1" smtClean="0"/>
              <a:t>ferma</a:t>
            </a:r>
            <a:r>
              <a:rPr lang="en-US" sz="2000" dirty="0" smtClean="0"/>
              <a:t> </a:t>
            </a:r>
            <a:r>
              <a:rPr lang="en-US" sz="2000" dirty="0" err="1"/>
              <a:t>anche</a:t>
            </a:r>
            <a:r>
              <a:rPr lang="en-US" sz="2000" dirty="0"/>
              <a:t> </a:t>
            </a:r>
            <a:r>
              <a:rPr lang="en-US" sz="2000" dirty="0" err="1"/>
              <a:t>nel</a:t>
            </a:r>
            <a:r>
              <a:rPr lang="en-US" sz="2000" dirty="0"/>
              <a:t> 2020 a causa del </a:t>
            </a:r>
            <a:r>
              <a:rPr lang="en-US" sz="2000" dirty="0" smtClean="0"/>
              <a:t>LS2. Si </a:t>
            </a:r>
            <a:r>
              <a:rPr lang="en-US" sz="2000" dirty="0" err="1"/>
              <a:t>sta</a:t>
            </a:r>
            <a:r>
              <a:rPr lang="en-US" sz="2000" dirty="0"/>
              <a:t> </a:t>
            </a:r>
            <a:r>
              <a:rPr lang="en-US" sz="2000" dirty="0" err="1"/>
              <a:t>valutando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da </a:t>
            </a:r>
            <a:r>
              <a:rPr lang="en-US" sz="2000" dirty="0" err="1"/>
              <a:t>farsi</a:t>
            </a:r>
            <a:r>
              <a:rPr lang="en-US" sz="2000" dirty="0"/>
              <a:t> </a:t>
            </a:r>
            <a:r>
              <a:rPr lang="en-US" sz="2000" dirty="0" err="1"/>
              <a:t>dopo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2021</a:t>
            </a:r>
            <a:r>
              <a:rPr lang="en-US" sz="2000" dirty="0" smtClean="0"/>
              <a:t>.</a:t>
            </a:r>
            <a:endParaRPr lang="en-US" sz="2000" dirty="0"/>
          </a:p>
          <a:p>
            <a:pPr algn="ctr"/>
            <a:r>
              <a:rPr lang="it-IT" sz="2000" dirty="0"/>
              <a:t>Gruppo di Pavia (e Brescia)</a:t>
            </a:r>
          </a:p>
          <a:p>
            <a:pPr algn="just">
              <a:lnSpc>
                <a:spcPct val="120000"/>
              </a:lnSpc>
            </a:pPr>
            <a:r>
              <a:rPr lang="en-US" sz="2000" dirty="0"/>
              <a:t>Il </a:t>
            </a:r>
            <a:r>
              <a:rPr lang="en-US" sz="2000" dirty="0" err="1"/>
              <a:t>gruppo</a:t>
            </a:r>
            <a:r>
              <a:rPr lang="en-US" sz="2000" dirty="0"/>
              <a:t> ha la </a:t>
            </a:r>
            <a:r>
              <a:rPr lang="en-US" sz="2000" dirty="0" err="1"/>
              <a:t>responsabilità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Data </a:t>
            </a:r>
            <a:r>
              <a:rPr lang="en-US" sz="2000" dirty="0" err="1"/>
              <a:t>AcQuisition</a:t>
            </a:r>
            <a:r>
              <a:rPr lang="en-US" sz="2000" dirty="0"/>
              <a:t>, </a:t>
            </a:r>
            <a:r>
              <a:rPr lang="en-US" sz="2000" dirty="0" err="1"/>
              <a:t>incluso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software per </a:t>
            </a:r>
            <a:r>
              <a:rPr lang="en-US" sz="2000" dirty="0" err="1"/>
              <a:t>l’analisi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dati</a:t>
            </a:r>
            <a:r>
              <a:rPr lang="en-US" sz="2000" dirty="0"/>
              <a:t>, </a:t>
            </a:r>
            <a:r>
              <a:rPr lang="en-US" sz="2000" dirty="0" err="1"/>
              <a:t>sia</a:t>
            </a:r>
            <a:r>
              <a:rPr lang="en-US" sz="2000" dirty="0"/>
              <a:t> online </a:t>
            </a:r>
            <a:r>
              <a:rPr lang="en-US" sz="2000" dirty="0" err="1"/>
              <a:t>che</a:t>
            </a:r>
            <a:r>
              <a:rPr lang="en-US" sz="2000" dirty="0"/>
              <a:t> offline, </a:t>
            </a:r>
            <a:r>
              <a:rPr lang="en-US" sz="2000" dirty="0" err="1"/>
              <a:t>oltre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la </a:t>
            </a:r>
            <a:r>
              <a:rPr lang="en-US" sz="2000" dirty="0" err="1"/>
              <a:t>responsabilità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rivelatori</a:t>
            </a:r>
            <a:r>
              <a:rPr lang="en-US" sz="2000" dirty="0"/>
              <a:t> </a:t>
            </a:r>
            <a:r>
              <a:rPr lang="en-US" sz="2000" dirty="0" err="1"/>
              <a:t>esterni</a:t>
            </a:r>
            <a:r>
              <a:rPr lang="en-US" sz="2000" dirty="0"/>
              <a:t> (</a:t>
            </a:r>
            <a:r>
              <a:rPr lang="en-US" sz="2000" dirty="0" err="1"/>
              <a:t>sistema</a:t>
            </a:r>
            <a:r>
              <a:rPr lang="en-US" sz="2000" dirty="0"/>
              <a:t> di </a:t>
            </a:r>
            <a:r>
              <a:rPr lang="en-US" sz="2000" dirty="0" err="1"/>
              <a:t>scintillatori</a:t>
            </a:r>
            <a:r>
              <a:rPr lang="en-US" sz="2000" dirty="0"/>
              <a:t>). </a:t>
            </a:r>
            <a:endParaRPr lang="it-IT" sz="2000" dirty="0"/>
          </a:p>
          <a:p>
            <a:pPr algn="just">
              <a:lnSpc>
                <a:spcPct val="120000"/>
              </a:lnSpc>
            </a:pPr>
            <a:r>
              <a:rPr lang="it-IT" sz="2000" dirty="0"/>
              <a:t>In particolare, se si decide di proseguire, continueranno a essere sviluppate le 4 linee di attività che hanno caratterizzato gli anni precedenti:</a:t>
            </a:r>
            <a:endParaRPr lang="en-US" sz="2000" dirty="0"/>
          </a:p>
          <a:p>
            <a:pPr lvl="0" algn="just">
              <a:lnSpc>
                <a:spcPct val="120000"/>
              </a:lnSpc>
            </a:pPr>
            <a:r>
              <a:rPr lang="it-IT" sz="2000" dirty="0"/>
              <a:t>1) Gestione del sistema di trigger e di monitor della linea di fascio.</a:t>
            </a:r>
            <a:endParaRPr lang="en-US" sz="2000" dirty="0"/>
          </a:p>
          <a:p>
            <a:pPr algn="just">
              <a:lnSpc>
                <a:spcPct val="120000"/>
              </a:lnSpc>
            </a:pPr>
            <a:r>
              <a:rPr lang="it-IT" sz="2000" dirty="0"/>
              <a:t>Il gruppo ha fornito gli HPD (</a:t>
            </a:r>
            <a:r>
              <a:rPr lang="it-IT" sz="2000" dirty="0" err="1"/>
              <a:t>Hybrid</a:t>
            </a:r>
            <a:r>
              <a:rPr lang="it-IT" sz="2000" dirty="0"/>
              <a:t> Photo </a:t>
            </a:r>
            <a:r>
              <a:rPr lang="it-IT" sz="2000" dirty="0" err="1"/>
              <a:t>Diode</a:t>
            </a:r>
            <a:r>
              <a:rPr lang="it-IT" sz="2000" dirty="0"/>
              <a:t>) e il sistema di 24 fotomoltiplicatori con l’elettronica associata (HV, </a:t>
            </a:r>
            <a:r>
              <a:rPr lang="it-IT" sz="2000" dirty="0" err="1"/>
              <a:t>ADCs</a:t>
            </a:r>
            <a:r>
              <a:rPr lang="it-IT" sz="2000" dirty="0"/>
              <a:t> e </a:t>
            </a:r>
            <a:r>
              <a:rPr lang="it-IT" sz="2000" dirty="0" err="1"/>
              <a:t>digitisers</a:t>
            </a:r>
            <a:r>
              <a:rPr lang="it-IT" sz="2000" dirty="0"/>
              <a:t>). Il sistema è stato completamente installato e periodicamente calibrato con raggi cosmici.</a:t>
            </a:r>
          </a:p>
          <a:p>
            <a:pPr algn="just">
              <a:lnSpc>
                <a:spcPct val="120000"/>
              </a:lnSpc>
            </a:pPr>
            <a:r>
              <a:rPr lang="it-IT" sz="2000" dirty="0"/>
              <a:t>2) Sviluppo del sistema di DAQ e del software di analisi online ed offline (</a:t>
            </a:r>
            <a:r>
              <a:rPr lang="it-IT" sz="2000" dirty="0" err="1"/>
              <a:t>gAn</a:t>
            </a:r>
            <a:r>
              <a:rPr lang="it-IT" sz="2000" dirty="0"/>
              <a:t>)</a:t>
            </a:r>
            <a:endParaRPr lang="en-US" sz="2000" dirty="0"/>
          </a:p>
          <a:p>
            <a:pPr lvl="0" algn="just">
              <a:lnSpc>
                <a:spcPct val="120000"/>
              </a:lnSpc>
            </a:pPr>
            <a:r>
              <a:rPr lang="it-IT" sz="2000" dirty="0"/>
              <a:t>3) Simulazioni monte-carlo di tutti i rivelatori dell’esperimento (tramite Geant4) e sviluppo del software di analisi </a:t>
            </a:r>
            <a:r>
              <a:rPr lang="it-IT" sz="2000" dirty="0" smtClean="0"/>
              <a:t>offline</a:t>
            </a:r>
            <a:endParaRPr lang="it-IT" sz="2000" dirty="0"/>
          </a:p>
          <a:p>
            <a:pPr lvl="0" algn="just">
              <a:lnSpc>
                <a:spcPct val="120000"/>
              </a:lnSpc>
            </a:pPr>
            <a:r>
              <a:rPr lang="en-US" sz="2000" dirty="0"/>
              <a:t>4) </a:t>
            </a:r>
            <a:r>
              <a:rPr lang="en-US" sz="2000" dirty="0" err="1"/>
              <a:t>Simulazione</a:t>
            </a:r>
            <a:r>
              <a:rPr lang="en-US" sz="2000" dirty="0"/>
              <a:t> </a:t>
            </a:r>
            <a:r>
              <a:rPr lang="en-US" sz="2000" dirty="0" err="1"/>
              <a:t>monte-carlo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produzionedi</a:t>
            </a:r>
            <a:r>
              <a:rPr lang="en-US" sz="2000" dirty="0"/>
              <a:t> </a:t>
            </a:r>
            <a:r>
              <a:rPr lang="en-US" sz="2000" dirty="0" err="1"/>
              <a:t>positronio</a:t>
            </a:r>
            <a:r>
              <a:rPr lang="en-US" sz="2000" dirty="0"/>
              <a:t> e </a:t>
            </a:r>
            <a:r>
              <a:rPr lang="en-US" sz="2000" dirty="0" err="1"/>
              <a:t>dell’eccitazione</a:t>
            </a:r>
            <a:r>
              <a:rPr lang="en-US" sz="2000" dirty="0"/>
              <a:t> del </a:t>
            </a:r>
            <a:r>
              <a:rPr lang="en-US" sz="2000" dirty="0" err="1"/>
              <a:t>positronio</a:t>
            </a:r>
            <a:r>
              <a:rPr lang="en-US" sz="2000" dirty="0"/>
              <a:t> Rydberg </a:t>
            </a:r>
            <a:r>
              <a:rPr lang="en-US" sz="2000" dirty="0" err="1"/>
              <a:t>nella</a:t>
            </a:r>
            <a:r>
              <a:rPr lang="en-US" sz="2000" dirty="0"/>
              <a:t> </a:t>
            </a:r>
            <a:r>
              <a:rPr lang="en-US" sz="2000" dirty="0" err="1"/>
              <a:t>regione</a:t>
            </a:r>
            <a:r>
              <a:rPr lang="en-US" sz="2000" dirty="0"/>
              <a:t> 1 tesla</a:t>
            </a:r>
          </a:p>
        </p:txBody>
      </p:sp>
    </p:spTree>
    <p:extLst>
      <p:ext uri="{BB962C8B-B14F-4D97-AF65-F5344CB8AC3E}">
        <p14:creationId xmlns:p14="http://schemas.microsoft.com/office/powerpoint/2010/main" val="562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2152560" y="365040"/>
            <a:ext cx="7886520" cy="457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2600" b="1">
                <a:solidFill>
                  <a:srgbClr val="FF3333"/>
                </a:solidFill>
                <a:latin typeface="Calibri"/>
              </a:rPr>
              <a:t>CLAS12 - PV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2346960" y="1014840"/>
            <a:ext cx="7406640" cy="52945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" b="1" dirty="0">
                <a:latin typeface="Arial"/>
              </a:rPr>
              <a:t>Analisi dati (ambito meson spectroscopy):</a:t>
            </a:r>
            <a:r>
              <a:rPr lang="en" dirty="0">
                <a:latin typeface="Arial"/>
              </a:rPr>
              <a:t> Visto il carattere ancora incompleto dei dati disponibili, il primo progetto riguarda dati provenienti dai rivelatori forward, in modo da inquadrarsi nelle attività di messa a punto dei rivelatori stessi.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Asimmetria da polarizzazione del fotone in </a:t>
            </a:r>
            <a:r>
              <a:rPr lang="en" dirty="0" smtClean="0">
                <a:latin typeface="Arial"/>
              </a:rPr>
              <a:t>quasi-fotoproduzione </a:t>
            </a:r>
            <a:r>
              <a:rPr lang="en" dirty="0">
                <a:latin typeface="Arial"/>
              </a:rPr>
              <a:t>di pione (inclusivo rispetto p finale): 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e + p  -&gt;  e' + </a:t>
            </a:r>
            <a:r>
              <a:rPr lang="en" dirty="0">
                <a:latin typeface="DejaVu Sans"/>
                <a:ea typeface="DejaVu Sans"/>
              </a:rPr>
              <a:t>γ</a:t>
            </a:r>
            <a:r>
              <a:rPr lang="en" dirty="0">
                <a:latin typeface="Arial"/>
              </a:rPr>
              <a:t>* + p  -&gt;  e' + </a:t>
            </a:r>
            <a:r>
              <a:rPr lang="en" dirty="0">
                <a:latin typeface="DejaVu Sans"/>
                <a:ea typeface="DejaVu Sans"/>
              </a:rPr>
              <a:t>π</a:t>
            </a:r>
            <a:r>
              <a:rPr lang="en" baseline="101000" dirty="0">
                <a:latin typeface="Arial"/>
              </a:rPr>
              <a:t>0</a:t>
            </a:r>
            <a:r>
              <a:rPr lang="en" dirty="0">
                <a:latin typeface="Arial"/>
              </a:rPr>
              <a:t> + p  -&gt;  </a:t>
            </a:r>
            <a:r>
              <a:rPr lang="en" b="1" dirty="0">
                <a:latin typeface="Arial"/>
              </a:rPr>
              <a:t>e' + </a:t>
            </a:r>
            <a:r>
              <a:rPr lang="en" b="1" dirty="0">
                <a:latin typeface="DejaVu Sans"/>
                <a:ea typeface="DejaVu Sans"/>
              </a:rPr>
              <a:t>γ</a:t>
            </a:r>
            <a:r>
              <a:rPr lang="en" b="1" dirty="0">
                <a:latin typeface="Arial"/>
              </a:rPr>
              <a:t> + </a:t>
            </a:r>
            <a:r>
              <a:rPr lang="en" b="1" dirty="0">
                <a:latin typeface="DejaVu Sans"/>
                <a:ea typeface="DejaVu Sans"/>
              </a:rPr>
              <a:t>γ</a:t>
            </a:r>
            <a:r>
              <a:rPr lang="en" dirty="0">
                <a:latin typeface="Arial"/>
              </a:rPr>
              <a:t> + p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Asimmetria -&gt; no problem normalizzazione 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Pione diffrattivo -&gt; eventi in avanti -&gt; solo forward detectors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Misura resa interessante per disaccordo tra dati SLAC e Gluex. 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Passo successivo: lo stesso con mesone </a:t>
            </a:r>
            <a:r>
              <a:rPr lang="en" sz="2200" dirty="0">
                <a:solidFill>
                  <a:srgbClr val="111111"/>
                </a:solidFill>
                <a:latin typeface="DejaVu Sans"/>
                <a:ea typeface="DejaVu Sans"/>
              </a:rPr>
              <a:t>η 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-&gt; pesante, coinvolgerà anche i detectors centrali. </a:t>
            </a:r>
            <a:endParaRPr dirty="0"/>
          </a:p>
          <a:p>
            <a:r>
              <a:rPr lang="en" dirty="0">
                <a:latin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7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2152560" y="365040"/>
            <a:ext cx="7886520" cy="82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2600" b="1">
                <a:solidFill>
                  <a:srgbClr val="FF3333"/>
                </a:solidFill>
                <a:latin typeface="Calibri"/>
              </a:rPr>
              <a:t>CLAS12 - PV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2529840" y="1341720"/>
            <a:ext cx="7315200" cy="4528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" b="1">
                <a:latin typeface="Arial"/>
              </a:rPr>
              <a:t>Calibrazioni:</a:t>
            </a:r>
            <a:r>
              <a:rPr lang="en">
                <a:latin typeface="Arial"/>
              </a:rPr>
              <a:t> Partecipiamo con continuità alla calibrazione del LTCC (Low Threshold Cherenkov Counter). </a:t>
            </a:r>
            <a:endParaRPr/>
          </a:p>
          <a:p>
            <a:endParaRPr/>
          </a:p>
          <a:p>
            <a:r>
              <a:rPr lang="en">
                <a:latin typeface="Arial"/>
              </a:rPr>
              <a:t>Una frazione di eventi CLAS viene raccolta “random trigger” e va a costituire una riserva per le successive calibrazioni. Lavorando su questi, ci siamo occupati dei parametri del fotomoltiplicatori del LTCC, che vanno ricontrollati con cadenza settimanale. </a:t>
            </a:r>
            <a:endParaRPr/>
          </a:p>
          <a:p>
            <a:endParaRPr/>
          </a:p>
          <a:p>
            <a:endParaRPr/>
          </a:p>
          <a:p>
            <a:r>
              <a:rPr lang="en">
                <a:latin typeface="Arial"/>
              </a:rPr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3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2152560" y="365040"/>
            <a:ext cx="7886520" cy="73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2600" b="1">
                <a:solidFill>
                  <a:srgbClr val="FF3333"/>
                </a:solidFill>
                <a:latin typeface="Calibri"/>
              </a:rPr>
              <a:t>BDX – light dark matter 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2438400" y="1280160"/>
            <a:ext cx="7315200" cy="4663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" dirty="0">
                <a:latin typeface="Arial"/>
              </a:rPr>
              <a:t>L'esperimento sfrutta il grande numero di eventi causati dal fascio nel beam </a:t>
            </a:r>
            <a:r>
              <a:rPr lang="en" dirty="0" smtClean="0">
                <a:latin typeface="Arial"/>
              </a:rPr>
              <a:t>dump </a:t>
            </a:r>
            <a:r>
              <a:rPr lang="en" dirty="0">
                <a:latin typeface="Arial"/>
              </a:rPr>
              <a:t>a valle degli apparati di misura. 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L'idea (teorie varie) è che rari eventi di brehmsstralung producano un bosone anomalo massa ordine 1 GeV. Questo decade in altre particelle anomale molti metri a valle del </a:t>
            </a:r>
            <a:r>
              <a:rPr lang="en" dirty="0" smtClean="0">
                <a:latin typeface="Arial"/>
              </a:rPr>
              <a:t>dump. </a:t>
            </a:r>
            <a:r>
              <a:rPr lang="en" dirty="0">
                <a:latin typeface="Arial"/>
              </a:rPr>
              <a:t>Raramente, una di queste particelle scattera un elettrone o un nucleo. 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Rivelatore riciclerà i cristalli di BaBar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Difficoltà: rivelazione di questo scattering finale vs background cosmici + neutrini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Fase attuale: </a:t>
            </a:r>
            <a:r>
              <a:rPr lang="en" b="1" dirty="0">
                <a:latin typeface="Arial"/>
              </a:rPr>
              <a:t>Prototipo</a:t>
            </a:r>
            <a:r>
              <a:rPr lang="en" dirty="0">
                <a:latin typeface="Arial"/>
              </a:rPr>
              <a:t> dimensioni 1 m </a:t>
            </a:r>
            <a:endParaRPr dirty="0"/>
          </a:p>
          <a:p>
            <a:endParaRPr dirty="0"/>
          </a:p>
          <a:p>
            <a:r>
              <a:rPr lang="en" dirty="0">
                <a:latin typeface="Arial"/>
              </a:rPr>
              <a:t>Per apparato finale, si attende esito FOA (=  bando di sostegno economico) da DOE USA (estate 2019).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59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2152560" y="365040"/>
            <a:ext cx="7886520" cy="73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2600" b="1">
                <a:solidFill>
                  <a:srgbClr val="FF3333"/>
                </a:solidFill>
                <a:latin typeface="Calibri"/>
              </a:rPr>
              <a:t>BDX – light dark matter </a:t>
            </a:r>
            <a:endParaRPr/>
          </a:p>
        </p:txBody>
      </p:sp>
      <p:sp>
        <p:nvSpPr>
          <p:cNvPr id="97" name="TextShape 2"/>
          <p:cNvSpPr txBox="1"/>
          <p:nvPr/>
        </p:nvSpPr>
        <p:spPr>
          <a:xfrm>
            <a:off x="2255520" y="1371600"/>
            <a:ext cx="7772400" cy="32425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" sz="2000">
                <a:latin typeface="Arial"/>
              </a:rPr>
              <a:t>Abbiamo partecipato alla messa a punto di parti del prototipo detector (a Genova), e ai test per i sistemi di veto per i cosmici. 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" sz="2000">
                <a:latin typeface="Arial"/>
              </a:rPr>
              <a:t>Al Jlab, partecipato all'istallazione prototipo. 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" sz="2000">
                <a:latin typeface="Arial"/>
              </a:rPr>
              <a:t>Adesso il lavoro si è spostato sul software per la futura analisi dati. 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" sz="2000">
                <a:latin typeface="Arial"/>
              </a:rPr>
              <a:t>Sub-Judice all'approvazione della FOA, la collaborazione richiede un contributo PV 15 Keuro per realizzare un modulo del detector finale in 2 anni (spesa totale nazionale 150 Keuro ripartiti su due anni)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67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171640" y="297000"/>
            <a:ext cx="8089560" cy="577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" sz="3200" b="1">
                <a:solidFill>
                  <a:srgbClr val="FF0000"/>
                </a:solidFill>
                <a:latin typeface="Times New Roman"/>
              </a:rPr>
              <a:t> Anagrafica 2020 – JLAB12 PV</a:t>
            </a: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2328600" y="1132920"/>
            <a:ext cx="7881840" cy="44550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" sz="2400" dirty="0">
                <a:solidFill>
                  <a:srgbClr val="000000"/>
                </a:solidFill>
                <a:latin typeface="Calibri"/>
              </a:rPr>
              <a:t>JLAB12 Pavia   </a:t>
            </a:r>
            <a:r>
              <a:rPr lang="en" dirty="0">
                <a:solidFill>
                  <a:srgbClr val="000000"/>
                </a:solidFill>
                <a:latin typeface="Calibri"/>
              </a:rPr>
              <a:t>Resp.Locale Andrea Bianconi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Calibri"/>
              </a:rPr>
              <a:t>cognome nome	      Tipo 	Ruolo				 	FTE%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Calibri"/>
              </a:rPr>
              <a:t>---------------------------------------------------------------------------------------------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Calibri"/>
              </a:rPr>
              <a:t>Bianconi Andrea 	assoc 	Prof.Associato 			100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Calibri"/>
              </a:rPr>
              <a:t>(xxx) Craig Evans 	assoc. 	Assegnista			  50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Calibri"/>
              </a:rPr>
              <a:t>Leali Marco 	</a:t>
            </a:r>
            <a:r>
              <a:rPr lang="en" dirty="0" smtClean="0">
                <a:solidFill>
                  <a:srgbClr val="000000"/>
                </a:solidFill>
                <a:latin typeface="Calibri"/>
              </a:rPr>
              <a:t>assoc </a:t>
            </a:r>
            <a:r>
              <a:rPr lang="en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" dirty="0" smtClean="0">
                <a:solidFill>
                  <a:srgbClr val="000000"/>
                </a:solidFill>
                <a:latin typeface="Calibri"/>
              </a:rPr>
              <a:t>Tecn.Laureato	       </a:t>
            </a:r>
            <a:r>
              <a:rPr lang="en" dirty="0">
                <a:solidFill>
                  <a:srgbClr val="000000"/>
                </a:solidFill>
                <a:latin typeface="Calibri"/>
              </a:rPr>
              <a:t>		  50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Calibri"/>
              </a:rPr>
              <a:t>Mascagna Valerio 	assoc. 	RTDA (Como) 			  10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Calibri"/>
              </a:rPr>
              <a:t>Solazzi Luigi 	</a:t>
            </a:r>
            <a:r>
              <a:rPr lang="en" dirty="0" smtClean="0">
                <a:solidFill>
                  <a:srgbClr val="000000"/>
                </a:solidFill>
                <a:latin typeface="Calibri"/>
              </a:rPr>
              <a:t>assoc </a:t>
            </a:r>
            <a:r>
              <a:rPr lang="en" dirty="0">
                <a:solidFill>
                  <a:srgbClr val="000000"/>
                </a:solidFill>
                <a:latin typeface="Calibri"/>
              </a:rPr>
              <a:t>	Ric. Univ 				  50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Calibri"/>
              </a:rPr>
              <a:t>Venturelli Luca 	</a:t>
            </a:r>
            <a:r>
              <a:rPr lang="en" dirty="0" smtClean="0">
                <a:solidFill>
                  <a:srgbClr val="000000"/>
                </a:solidFill>
                <a:latin typeface="Calibri"/>
              </a:rPr>
              <a:t>assoc </a:t>
            </a:r>
            <a:r>
              <a:rPr lang="en" dirty="0">
                <a:solidFill>
                  <a:srgbClr val="000000"/>
                </a:solidFill>
                <a:latin typeface="Calibri"/>
              </a:rPr>
              <a:t>	Prof.Ordinario  			  30</a:t>
            </a:r>
            <a:endParaRPr dirty="0"/>
          </a:p>
        </p:txBody>
      </p:sp>
      <p:sp>
        <p:nvSpPr>
          <p:cNvPr id="100" name="CustomShape 3"/>
          <p:cNvSpPr/>
          <p:nvPr/>
        </p:nvSpPr>
        <p:spPr>
          <a:xfrm>
            <a:off x="7853448" y="4838112"/>
            <a:ext cx="23101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">
                <a:solidFill>
                  <a:srgbClr val="000000"/>
                </a:solidFill>
                <a:latin typeface="Calibri"/>
              </a:rPr>
              <a:t>TOTALE = 2.9 FTE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45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958880" y="928800"/>
            <a:ext cx="8515080" cy="501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" dirty="0">
                <a:solidFill>
                  <a:srgbClr val="44546A"/>
                </a:solidFill>
                <a:latin typeface="Arial"/>
              </a:rPr>
              <a:t> 							 		keuro    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Arial"/>
              </a:rPr>
              <a:t>RICHIESTE MISSIONI  				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Arial"/>
              </a:rPr>
              <a:t>Riunioni Collaborazione				  2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Arial"/>
              </a:rPr>
              <a:t>Prese dati  (4 persone x 7.5 keuro)			30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Arial"/>
              </a:rPr>
              <a:t>					         -----------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Arial"/>
              </a:rPr>
              <a:t>						32	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Arial"/>
              </a:rPr>
              <a:t>APPARATI					15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Arial"/>
              </a:rPr>
              <a:t>CONSUMO  				 	  1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Arial"/>
              </a:rPr>
              <a:t>				-------------------------------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Arial"/>
              </a:rPr>
              <a:t>					 TOT       48    </a:t>
            </a:r>
            <a:r>
              <a:rPr lang="en" dirty="0">
                <a:solidFill>
                  <a:srgbClr val="2C001E"/>
                </a:solidFill>
                <a:latin typeface="Arial"/>
              </a:rPr>
              <a:t>     </a:t>
            </a:r>
            <a:endParaRPr dirty="0"/>
          </a:p>
        </p:txBody>
      </p:sp>
      <p:sp>
        <p:nvSpPr>
          <p:cNvPr id="102" name="CustomShape 2"/>
          <p:cNvSpPr/>
          <p:nvPr/>
        </p:nvSpPr>
        <p:spPr>
          <a:xfrm>
            <a:off x="2135280" y="200160"/>
            <a:ext cx="8089560" cy="577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" sz="3200" b="1">
                <a:solidFill>
                  <a:srgbClr val="FF0000"/>
                </a:solidFill>
                <a:latin typeface="Times New Roman"/>
              </a:rPr>
              <a:t>Preventivi finanziari 2020 – JLAB12 - PV</a:t>
            </a:r>
            <a:endParaRPr/>
          </a:p>
        </p:txBody>
      </p:sp>
      <p:sp>
        <p:nvSpPr>
          <p:cNvPr id="103" name="CustomShape 3"/>
          <p:cNvSpPr/>
          <p:nvPr/>
        </p:nvSpPr>
        <p:spPr>
          <a:xfrm>
            <a:off x="1803000" y="6200712"/>
            <a:ext cx="4933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" dirty="0">
                <a:solidFill>
                  <a:srgbClr val="000000"/>
                </a:solidFill>
                <a:latin typeface="Calibri"/>
              </a:rPr>
              <a:t>N.B. Richieste ai servizi INFN-PV: nessuna</a:t>
            </a:r>
            <a:endParaRPr dirty="0"/>
          </a:p>
        </p:txBody>
      </p:sp>
      <p:sp>
        <p:nvSpPr>
          <p:cNvPr id="104" name="CustomShape 4"/>
          <p:cNvSpPr/>
          <p:nvPr/>
        </p:nvSpPr>
        <p:spPr>
          <a:xfrm>
            <a:off x="3203040" y="5120640"/>
            <a:ext cx="5874840" cy="6994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" sz="2000">
                <a:solidFill>
                  <a:srgbClr val="000000"/>
                </a:solidFill>
                <a:latin typeface="Calibri"/>
              </a:rPr>
              <a:t>RICHIESTE DA DISCUTERE NELLA PROSSIMA </a:t>
            </a:r>
            <a:endParaRPr/>
          </a:p>
          <a:p>
            <a:pPr>
              <a:lnSpc>
                <a:spcPct val="100000"/>
              </a:lnSpc>
            </a:pPr>
            <a:r>
              <a:rPr lang="en" sz="2000">
                <a:solidFill>
                  <a:srgbClr val="000000"/>
                </a:solidFill>
                <a:latin typeface="Calibri"/>
              </a:rPr>
              <a:t>RIUNIONE NAZIONALE DI JLAB12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84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8304" y="2828836"/>
            <a:ext cx="377539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MAMBO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835656" y="1294576"/>
            <a:ext cx="38884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000000"/>
                </a:solidFill>
                <a:latin typeface="Comic Sans MS" pitchFamily="66" charset="0"/>
              </a:rPr>
              <a:t>A.Braghieri</a:t>
            </a:r>
            <a:r>
              <a:rPr lang="en-GB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latin typeface="Comic Sans MS" pitchFamily="66" charset="0"/>
              </a:rPr>
              <a:t>(30</a:t>
            </a:r>
            <a:r>
              <a:rPr lang="it-IT" sz="2000" b="1" dirty="0">
                <a:solidFill>
                  <a:srgbClr val="000000"/>
                </a:solidFill>
                <a:latin typeface="Comic Sans MS" pitchFamily="66" charset="0"/>
              </a:rPr>
              <a:t>%)</a:t>
            </a:r>
            <a:r>
              <a:rPr lang="en-GB" sz="2000" b="1" dirty="0">
                <a:solidFill>
                  <a:srgbClr val="000000"/>
                </a:solidFill>
                <a:latin typeface="Comic Sans MS" pitchFamily="66" charset="0"/>
              </a:rPr>
              <a:t>,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000000"/>
                </a:solidFill>
                <a:latin typeface="Comic Sans MS" pitchFamily="66" charset="0"/>
              </a:rPr>
              <a:t>S.Costanza</a:t>
            </a:r>
            <a:r>
              <a:rPr lang="en-GB" sz="20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it-IT" sz="2000" b="1" dirty="0" smtClean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it-IT" sz="2000" b="1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it-IT" sz="2000" b="1" dirty="0" smtClean="0">
                <a:solidFill>
                  <a:srgbClr val="000000"/>
                </a:solidFill>
                <a:latin typeface="Comic Sans MS" pitchFamily="66" charset="0"/>
              </a:rPr>
              <a:t>0</a:t>
            </a:r>
            <a:r>
              <a:rPr lang="it-IT" sz="2000" b="1" dirty="0">
                <a:solidFill>
                  <a:srgbClr val="000000"/>
                </a:solidFill>
                <a:latin typeface="Comic Sans MS" pitchFamily="66" charset="0"/>
              </a:rPr>
              <a:t>%)</a:t>
            </a:r>
            <a:r>
              <a:rPr lang="en-GB" sz="2000" b="1" dirty="0" smtClean="0">
                <a:solidFill>
                  <a:srgbClr val="000000"/>
                </a:solidFill>
                <a:latin typeface="Comic Sans MS" pitchFamily="66" charset="0"/>
              </a:rPr>
              <a:t>,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 smtClean="0">
                <a:solidFill>
                  <a:srgbClr val="000000"/>
                </a:solidFill>
                <a:latin typeface="Comic Sans MS" pitchFamily="66" charset="0"/>
              </a:rPr>
              <a:t>P.Montagna</a:t>
            </a:r>
            <a:r>
              <a:rPr lang="en-GB" sz="2000" b="1" dirty="0" smtClean="0">
                <a:solidFill>
                  <a:srgbClr val="000000"/>
                </a:solidFill>
                <a:latin typeface="Comic Sans MS" pitchFamily="66" charset="0"/>
              </a:rPr>
              <a:t>  (</a:t>
            </a:r>
            <a:r>
              <a:rPr lang="en-GB" sz="2000" b="1" dirty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GB" sz="2000" b="1" dirty="0" smtClean="0">
                <a:solidFill>
                  <a:srgbClr val="000000"/>
                </a:solidFill>
                <a:latin typeface="Comic Sans MS" pitchFamily="66" charset="0"/>
              </a:rPr>
              <a:t>0%)</a:t>
            </a:r>
            <a:endParaRPr lang="en-GB" sz="20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000000"/>
                </a:solidFill>
                <a:latin typeface="Comic Sans MS" pitchFamily="66" charset="0"/>
              </a:rPr>
              <a:t>P.Pedroni</a:t>
            </a:r>
            <a:r>
              <a:rPr lang="en-GB" sz="2000" b="1" dirty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en-GB" sz="2000" b="1" dirty="0" smtClean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GB" sz="2000" b="1" dirty="0">
                <a:solidFill>
                  <a:srgbClr val="000000"/>
                </a:solidFill>
                <a:latin typeface="Comic Sans MS" pitchFamily="66" charset="0"/>
              </a:rPr>
              <a:t>100%)</a:t>
            </a:r>
          </a:p>
        </p:txBody>
      </p:sp>
      <p:sp>
        <p:nvSpPr>
          <p:cNvPr id="4" name="Titolo 3"/>
          <p:cNvSpPr txBox="1">
            <a:spLocks/>
          </p:cNvSpPr>
          <p:nvPr/>
        </p:nvSpPr>
        <p:spPr>
          <a:xfrm>
            <a:off x="2209800" y="142877"/>
            <a:ext cx="7772400" cy="785813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>
                <a:solidFill>
                  <a:srgbClr val="FF0000"/>
                </a:solidFill>
                <a:ea typeface="+mj-ea"/>
                <a:cs typeface="+mj-cs"/>
              </a:rPr>
              <a:t>Manpower </a:t>
            </a:r>
            <a:r>
              <a:rPr lang="it-IT" sz="3200" b="1" dirty="0" smtClean="0">
                <a:solidFill>
                  <a:srgbClr val="FF0000"/>
                </a:solidFill>
                <a:ea typeface="+mj-ea"/>
                <a:cs typeface="+mj-cs"/>
              </a:rPr>
              <a:t>2020</a:t>
            </a:r>
            <a:endParaRPr lang="it-IT" sz="32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24000" y="1340779"/>
            <a:ext cx="8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PV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652792" y="764707"/>
            <a:ext cx="8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FTE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652792" y="1527180"/>
            <a:ext cx="8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</a:rPr>
              <a:t>1.8</a:t>
            </a:r>
            <a:endParaRPr lang="it-IT" sz="2400" b="1" dirty="0">
              <a:solidFill>
                <a:srgbClr val="0000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03511" y="2852947"/>
            <a:ext cx="710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Altre Sezioni : LNF, RM1 (ISS), RM2, TO 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877221" y="3498562"/>
            <a:ext cx="396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TOTALE: 14 ricercatori; circa 10 FTE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5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4"/>
          <p:cNvSpPr txBox="1">
            <a:spLocks/>
          </p:cNvSpPr>
          <p:nvPr/>
        </p:nvSpPr>
        <p:spPr>
          <a:xfrm>
            <a:off x="769679" y="830438"/>
            <a:ext cx="10229247" cy="6077322"/>
          </a:xfrm>
          <a:prstGeom prst="rect">
            <a:avLst/>
          </a:prstGeom>
        </p:spPr>
        <p:txBody>
          <a:bodyPr/>
          <a:lstStyle/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MAMI (Mainz):</a:t>
            </a:r>
          </a:p>
          <a:p>
            <a:r>
              <a:rPr lang="it-IT" sz="2400" dirty="0"/>
              <a:t> </a:t>
            </a:r>
          </a:p>
          <a:p>
            <a:r>
              <a:rPr lang="it-IT" sz="2200" b="1" dirty="0">
                <a:solidFill>
                  <a:srgbClr val="0000FF"/>
                </a:solidFill>
                <a:latin typeface="Comic Sans MS" pitchFamily="66" charset="0"/>
              </a:rPr>
              <a:t>=) </a:t>
            </a:r>
            <a:r>
              <a:rPr lang="it-IT" sz="2200" b="1" dirty="0" smtClean="0">
                <a:solidFill>
                  <a:srgbClr val="0000CC"/>
                </a:solidFill>
                <a:latin typeface="Comic Sans MS" pitchFamily="66" charset="0"/>
              </a:rPr>
              <a:t>Prosecuzione </a:t>
            </a:r>
            <a:r>
              <a:rPr lang="it-IT" sz="2200" b="1" dirty="0" err="1" smtClean="0">
                <a:solidFill>
                  <a:srgbClr val="0000CC"/>
                </a:solidFill>
                <a:latin typeface="Comic Sans MS" pitchFamily="66" charset="0"/>
              </a:rPr>
              <a:t>runs</a:t>
            </a:r>
            <a:r>
              <a:rPr lang="it-IT" sz="2200" b="1" dirty="0" smtClean="0">
                <a:solidFill>
                  <a:srgbClr val="0000CC"/>
                </a:solidFill>
                <a:latin typeface="Comic Sans MS" pitchFamily="66" charset="0"/>
              </a:rPr>
              <a:t> di misura in fascio (TFF mesone </a:t>
            </a:r>
            <a:r>
              <a:rPr lang="it-IT" sz="2200" b="1" dirty="0" smtClean="0">
                <a:solidFill>
                  <a:srgbClr val="0000CC"/>
                </a:solidFill>
                <a:latin typeface="Comic Sans MS" pitchFamily="66" charset="0"/>
                <a:sym typeface="Symbol" panose="05050102010706020507" pitchFamily="18" charset="2"/>
              </a:rPr>
              <a:t>, </a:t>
            </a:r>
            <a:r>
              <a:rPr lang="it-IT" sz="2200" b="1" dirty="0" err="1" smtClean="0">
                <a:solidFill>
                  <a:srgbClr val="0000CC"/>
                </a:solidFill>
                <a:latin typeface="Comic Sans MS" pitchFamily="66" charset="0"/>
                <a:sym typeface="Symbol" panose="05050102010706020507" pitchFamily="18" charset="2"/>
              </a:rPr>
              <a:t>fotoproduzione</a:t>
            </a:r>
            <a:r>
              <a:rPr lang="it-IT" sz="2200" b="1" dirty="0" smtClean="0">
                <a:solidFill>
                  <a:srgbClr val="0000CC"/>
                </a:solidFill>
                <a:latin typeface="Comic Sans MS" pitchFamily="66" charset="0"/>
                <a:sym typeface="Symbol" panose="05050102010706020507" pitchFamily="18" charset="2"/>
              </a:rPr>
              <a:t>  	</a:t>
            </a:r>
            <a:r>
              <a:rPr lang="it-IT" sz="2200" b="1" dirty="0" err="1" smtClean="0">
                <a:solidFill>
                  <a:srgbClr val="0000CC"/>
                </a:solidFill>
                <a:latin typeface="Comic Sans MS" pitchFamily="66" charset="0"/>
                <a:sym typeface="Symbol" panose="05050102010706020507" pitchFamily="18" charset="2"/>
              </a:rPr>
              <a:t>pionica</a:t>
            </a:r>
            <a:r>
              <a:rPr lang="it-IT" sz="2200" b="1" dirty="0" smtClean="0">
                <a:solidFill>
                  <a:srgbClr val="0000CC"/>
                </a:solidFill>
                <a:latin typeface="Comic Sans MS" pitchFamily="66" charset="0"/>
                <a:sym typeface="Symbol" panose="05050102010706020507" pitchFamily="18" charset="2"/>
              </a:rPr>
              <a:t> con bersagli polarizzati trasversalmente al fascio, …)</a:t>
            </a:r>
            <a:endParaRPr lang="it-IT" sz="2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it-IT" sz="2200" b="1" dirty="0" smtClean="0">
                <a:solidFill>
                  <a:srgbClr val="0000FF"/>
                </a:solidFill>
                <a:latin typeface="Comic Sans MS" pitchFamily="66" charset="0"/>
              </a:rPr>
              <a:t>=) </a:t>
            </a:r>
            <a:r>
              <a:rPr lang="it-IT" sz="2200" b="1" dirty="0">
                <a:solidFill>
                  <a:srgbClr val="0000FF"/>
                </a:solidFill>
                <a:latin typeface="Comic Sans MS" pitchFamily="66" charset="0"/>
              </a:rPr>
              <a:t>Manutenzione camere a fili </a:t>
            </a:r>
            <a:endParaRPr lang="it-IT" sz="2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it-IT" sz="22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endParaRPr lang="it-IT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ELSA (Bonn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):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it-IT" sz="2200" b="1" dirty="0" smtClean="0">
                <a:solidFill>
                  <a:srgbClr val="0000CC"/>
                </a:solidFill>
                <a:latin typeface="Comic Sans MS" pitchFamily="66" charset="0"/>
              </a:rPr>
              <a:t>=) Prosecuzione </a:t>
            </a:r>
            <a:r>
              <a:rPr lang="it-IT" sz="2200" b="1" dirty="0" err="1">
                <a:solidFill>
                  <a:srgbClr val="0000CC"/>
                </a:solidFill>
                <a:latin typeface="Comic Sans MS" pitchFamily="66" charset="0"/>
              </a:rPr>
              <a:t>runs</a:t>
            </a:r>
            <a:r>
              <a:rPr lang="it-IT" sz="2200" b="1" dirty="0">
                <a:solidFill>
                  <a:srgbClr val="0000CC"/>
                </a:solidFill>
                <a:latin typeface="Comic Sans MS" pitchFamily="66" charset="0"/>
              </a:rPr>
              <a:t> di misura in </a:t>
            </a:r>
            <a:r>
              <a:rPr lang="it-IT" sz="2200" b="1" dirty="0" smtClean="0">
                <a:solidFill>
                  <a:srgbClr val="0000CC"/>
                </a:solidFill>
                <a:latin typeface="Comic Sans MS" pitchFamily="66" charset="0"/>
              </a:rPr>
              <a:t>fascio (</a:t>
            </a:r>
            <a:r>
              <a:rPr lang="it-IT" sz="2200" b="1" dirty="0" err="1" smtClean="0">
                <a:solidFill>
                  <a:srgbClr val="0000CC"/>
                </a:solidFill>
                <a:latin typeface="Comic Sans MS" pitchFamily="66" charset="0"/>
              </a:rPr>
              <a:t>fotoproduzione</a:t>
            </a:r>
            <a:r>
              <a:rPr lang="it-IT" sz="2200" b="1" dirty="0" smtClean="0">
                <a:solidFill>
                  <a:srgbClr val="0000CC"/>
                </a:solidFill>
                <a:latin typeface="Comic Sans MS" pitchFamily="66" charset="0"/>
              </a:rPr>
              <a:t> K</a:t>
            </a:r>
            <a:r>
              <a:rPr lang="it-IT" sz="2200" b="1" dirty="0" smtClean="0">
                <a:solidFill>
                  <a:srgbClr val="0000CC"/>
                </a:solidFill>
                <a:latin typeface="Comic Sans MS" pitchFamily="66" charset="0"/>
                <a:sym typeface="Symbol" panose="05050102010706020507" pitchFamily="18" charset="2"/>
              </a:rPr>
              <a:t>,’, ….)</a:t>
            </a:r>
            <a:endParaRPr lang="it-IT" sz="2200" b="1" dirty="0">
              <a:solidFill>
                <a:srgbClr val="0000CC"/>
              </a:solidFill>
              <a:latin typeface="Comic Sans MS" pitchFamily="66" charset="0"/>
            </a:endParaRP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it-IT" sz="2200" b="1" dirty="0" smtClean="0">
                <a:solidFill>
                  <a:srgbClr val="0000FF"/>
                </a:solidFill>
                <a:latin typeface="Comic Sans MS" pitchFamily="66" charset="0"/>
              </a:rPr>
              <a:t>=) </a:t>
            </a:r>
            <a:r>
              <a:rPr lang="it-IT" sz="2200" b="1" dirty="0">
                <a:solidFill>
                  <a:srgbClr val="0000FF"/>
                </a:solidFill>
                <a:latin typeface="Comic Sans MS" pitchFamily="66" charset="0"/>
              </a:rPr>
              <a:t>Manutenzione camere a fili 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it-IT" sz="2400" b="1" dirty="0">
                <a:latin typeface="Comic Sans MS" pitchFamily="66" charset="0"/>
              </a:rPr>
              <a:t> </a:t>
            </a:r>
            <a:r>
              <a:rPr lang="it-IT" sz="2400" b="1" dirty="0" smtClean="0">
                <a:latin typeface="Comic Sans MS" pitchFamily="66" charset="0"/>
              </a:rPr>
              <a:t> </a:t>
            </a:r>
            <a:endParaRPr lang="it-IT" sz="2200" b="1" dirty="0">
              <a:latin typeface="Comic Sans MS" pitchFamily="66" charset="0"/>
            </a:endParaRPr>
          </a:p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it-IT" sz="2400" b="1" dirty="0">
                <a:solidFill>
                  <a:srgbClr val="7030A0"/>
                </a:solidFill>
                <a:latin typeface="Comic Sans MS" pitchFamily="66" charset="0"/>
              </a:rPr>
              <a:t>  </a:t>
            </a:r>
            <a:endParaRPr lang="it-IT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it-IT" sz="24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it-IT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2209800" y="44625"/>
            <a:ext cx="7772400" cy="785813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Attività </a:t>
            </a:r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2020</a:t>
            </a:r>
            <a:endParaRPr lang="it-IT" sz="3200" b="1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37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724401" y="-26988"/>
            <a:ext cx="40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0000"/>
                </a:solidFill>
              </a:rPr>
              <a:t>Richieste </a:t>
            </a:r>
            <a:r>
              <a:rPr lang="it-IT" sz="2800" b="1" dirty="0" smtClean="0">
                <a:solidFill>
                  <a:srgbClr val="FF0000"/>
                </a:solidFill>
              </a:rPr>
              <a:t>2020  </a:t>
            </a:r>
            <a:r>
              <a:rPr lang="it-IT" sz="2400" b="1" dirty="0">
                <a:solidFill>
                  <a:srgbClr val="FF0000"/>
                </a:solidFill>
              </a:rPr>
              <a:t>(in </a:t>
            </a:r>
            <a:r>
              <a:rPr lang="it-IT" sz="2400" b="1" dirty="0" err="1">
                <a:solidFill>
                  <a:srgbClr val="FF0000"/>
                </a:solidFill>
              </a:rPr>
              <a:t>kEuro</a:t>
            </a:r>
            <a:r>
              <a:rPr lang="it-IT" sz="2400" b="1" dirty="0">
                <a:solidFill>
                  <a:srgbClr val="FF0000"/>
                </a:solidFill>
              </a:rPr>
              <a:t>)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60513" y="381004"/>
            <a:ext cx="91440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 sz="2400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sz="2400" dirty="0">
                <a:solidFill>
                  <a:srgbClr val="3333CC"/>
                </a:solidFill>
              </a:rPr>
              <a:t> Missioni                                 </a:t>
            </a:r>
            <a:r>
              <a:rPr lang="it-IT" sz="2400" dirty="0" smtClean="0">
                <a:solidFill>
                  <a:srgbClr val="3333CC"/>
                </a:solidFill>
              </a:rPr>
              <a:t> 25 </a:t>
            </a:r>
            <a:r>
              <a:rPr lang="it-IT" dirty="0">
                <a:solidFill>
                  <a:srgbClr val="000000"/>
                </a:solidFill>
              </a:rPr>
              <a:t>(Principalmente per prese dati Mainz e Bonn )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dirty="0">
                <a:solidFill>
                  <a:srgbClr val="000000"/>
                </a:solidFill>
              </a:rPr>
              <a:t>                                        </a:t>
            </a:r>
            <a:endParaRPr lang="it-IT" sz="24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>
                <a:solidFill>
                  <a:srgbClr val="3333CC"/>
                </a:solidFill>
              </a:rPr>
              <a:t>Materiale consumo              </a:t>
            </a:r>
            <a:r>
              <a:rPr lang="it-IT" sz="2400" dirty="0" smtClean="0">
                <a:solidFill>
                  <a:srgbClr val="3333CC"/>
                </a:solidFill>
              </a:rPr>
              <a:t> 1 </a:t>
            </a:r>
            <a:r>
              <a:rPr lang="it-IT" dirty="0" smtClean="0">
                <a:solidFill>
                  <a:srgbClr val="3333CC"/>
                </a:solidFill>
              </a:rPr>
              <a:t>(Metabolismo)</a:t>
            </a:r>
            <a:r>
              <a:rPr lang="it-IT" sz="2400" dirty="0" smtClean="0">
                <a:solidFill>
                  <a:srgbClr val="3333CC"/>
                </a:solidFill>
              </a:rPr>
              <a:t> </a:t>
            </a:r>
            <a:endParaRPr lang="it-IT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3333CC"/>
                </a:solidFill>
              </a:rPr>
              <a:t>	</a:t>
            </a:r>
            <a:endParaRPr lang="it-IT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>
                <a:solidFill>
                  <a:srgbClr val="3333CC"/>
                </a:solidFill>
              </a:rPr>
              <a:t>Materiale Inventariabile      </a:t>
            </a:r>
            <a:r>
              <a:rPr lang="it-IT" sz="2400" dirty="0" smtClean="0">
                <a:solidFill>
                  <a:srgbClr val="3333CC"/>
                </a:solidFill>
              </a:rPr>
              <a:t>11  </a:t>
            </a:r>
            <a:r>
              <a:rPr lang="it-IT" dirty="0" smtClean="0">
                <a:solidFill>
                  <a:srgbClr val="3333CC"/>
                </a:solidFill>
              </a:rPr>
              <a:t>(1 Modulo ADC-V1725 16 canali CAEN per Bonn)</a:t>
            </a:r>
            <a:endParaRPr lang="it-IT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3333CC"/>
                </a:solidFill>
              </a:rPr>
              <a:t>                                                     </a:t>
            </a:r>
            <a:endParaRPr lang="it-IT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3333CC"/>
                </a:solidFill>
              </a:rPr>
              <a:t>                                                 </a:t>
            </a:r>
            <a:endParaRPr lang="it-IT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000000"/>
                </a:solidFill>
              </a:rPr>
              <a:t>                                 TOTALE        </a:t>
            </a:r>
            <a:r>
              <a:rPr lang="it-IT" sz="2400" dirty="0" smtClean="0">
                <a:solidFill>
                  <a:srgbClr val="000000"/>
                </a:solidFill>
              </a:rPr>
              <a:t>37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Keuro</a:t>
            </a:r>
            <a:endParaRPr lang="it-IT" sz="24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it-IT" sz="24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3333CC"/>
                </a:solidFill>
              </a:rPr>
              <a:t>1</a:t>
            </a:r>
            <a:r>
              <a:rPr lang="it-IT" sz="2400" dirty="0" smtClean="0">
                <a:solidFill>
                  <a:srgbClr val="3333CC"/>
                </a:solidFill>
              </a:rPr>
              <a:t> mese/uomo </a:t>
            </a:r>
            <a:r>
              <a:rPr lang="it-IT" sz="2400" dirty="0">
                <a:solidFill>
                  <a:srgbClr val="3333CC"/>
                </a:solidFill>
              </a:rPr>
              <a:t>officina meccanica  </a:t>
            </a:r>
            <a:r>
              <a:rPr lang="it-IT" sz="2400" dirty="0" smtClean="0">
                <a:solidFill>
                  <a:srgbClr val="3333CC"/>
                </a:solidFill>
              </a:rPr>
              <a:t>3 </a:t>
            </a:r>
            <a:r>
              <a:rPr lang="it-IT" sz="2400" dirty="0">
                <a:solidFill>
                  <a:srgbClr val="3333CC"/>
                </a:solidFill>
              </a:rPr>
              <a:t>mesi/uomo </a:t>
            </a:r>
            <a:r>
              <a:rPr lang="it-IT" sz="2400" dirty="0" err="1">
                <a:solidFill>
                  <a:srgbClr val="3333CC"/>
                </a:solidFill>
              </a:rPr>
              <a:t>serv</a:t>
            </a:r>
            <a:r>
              <a:rPr lang="it-IT" sz="2400" dirty="0">
                <a:solidFill>
                  <a:srgbClr val="3333CC"/>
                </a:solidFill>
              </a:rPr>
              <a:t>. elettronico</a:t>
            </a:r>
            <a:endParaRPr lang="en-GB" sz="24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25234"/>
      </p:ext>
    </p:extLst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2207568" y="214691"/>
            <a:ext cx="792088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dirty="0">
                <a:solidFill>
                  <a:srgbClr val="D1282E"/>
                </a:solidFill>
                <a:latin typeface="Apple Chancery"/>
                <a:cs typeface="Apple Chancery"/>
              </a:rPr>
              <a:t>Aegis-</a:t>
            </a:r>
            <a:r>
              <a:rPr lang="it-IT" sz="2800" dirty="0" err="1">
                <a:solidFill>
                  <a:srgbClr val="D1282E"/>
                </a:solidFill>
                <a:latin typeface="Apple Chancery"/>
                <a:cs typeface="Apple Chancery"/>
              </a:rPr>
              <a:t>pv</a:t>
            </a:r>
            <a:r>
              <a:rPr lang="it-IT" sz="2800" dirty="0">
                <a:solidFill>
                  <a:srgbClr val="D1282E"/>
                </a:solidFill>
                <a:latin typeface="Apple Chancery"/>
                <a:cs typeface="Apple Chancery"/>
              </a:rPr>
              <a:t> 2020: IMPEGNI E RICHIESTE FINANZIARIE</a:t>
            </a:r>
          </a:p>
        </p:txBody>
      </p:sp>
      <p:sp>
        <p:nvSpPr>
          <p:cNvPr id="6" name="CasellaDiTesto 2"/>
          <p:cNvSpPr/>
          <p:nvPr/>
        </p:nvSpPr>
        <p:spPr>
          <a:xfrm>
            <a:off x="2783632" y="1412776"/>
            <a:ext cx="7056784" cy="38561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8360">
            <a:solidFill>
              <a:srgbClr val="2300DC"/>
            </a:solidFill>
            <a:prstDash val="solid"/>
          </a:ln>
        </p:spPr>
        <p:txBody>
          <a:bodyPr vert="horz" wrap="square" lIns="89803" tIns="48983" rIns="89803" bIns="48983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r>
              <a:rPr lang="en-US" sz="2000" b="1" cap="all" dirty="0" err="1" smtClean="0">
                <a:solidFill>
                  <a:srgbClr val="C00000"/>
                </a:solidFill>
                <a:ea typeface="DejaVu LGC Sans" pitchFamily="2"/>
                <a:cs typeface="Arial" pitchFamily="34"/>
              </a:rPr>
              <a:t>RespONSABILE</a:t>
            </a:r>
            <a:r>
              <a:rPr lang="en-US" sz="2000" b="1" cap="all" dirty="0" smtClean="0">
                <a:solidFill>
                  <a:srgbClr val="C00000"/>
                </a:solidFill>
                <a:ea typeface="DejaVu LGC Sans" pitchFamily="2"/>
                <a:cs typeface="Arial" pitchFamily="34"/>
              </a:rPr>
              <a:t> </a:t>
            </a:r>
            <a:r>
              <a:rPr lang="en-US" sz="2000" b="1" cap="all" dirty="0" err="1">
                <a:solidFill>
                  <a:srgbClr val="C00000"/>
                </a:solidFill>
                <a:ea typeface="DejaVu LGC Sans" pitchFamily="2"/>
                <a:cs typeface="Arial" pitchFamily="34"/>
              </a:rPr>
              <a:t>LocALE</a:t>
            </a: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: NICOLA Zurlo (PAVIA &amp; BRESCIA)</a:t>
            </a:r>
          </a:p>
          <a:p>
            <a:pPr hangingPunct="0">
              <a:buFont typeface="StarSymbol"/>
              <a:buNone/>
            </a:pPr>
            <a:endParaRPr lang="en-US" sz="2000" b="1" cap="all" dirty="0">
              <a:solidFill>
                <a:srgbClr val="DC2300"/>
              </a:solidFill>
              <a:ea typeface="DejaVu LGC Sans" pitchFamily="2"/>
              <a:cs typeface="Arial" pitchFamily="34"/>
            </a:endParaRPr>
          </a:p>
          <a:p>
            <a:pPr hangingPunct="0">
              <a:buFont typeface="StarSymbol"/>
              <a:buNone/>
            </a:pPr>
            <a:r>
              <a:rPr lang="en-US" sz="2000" b="1" cap="all" dirty="0" err="1">
                <a:solidFill>
                  <a:srgbClr val="C00000"/>
                </a:solidFill>
                <a:ea typeface="DejaVu LGC Sans" pitchFamily="2"/>
                <a:cs typeface="Arial" pitchFamily="34"/>
              </a:rPr>
              <a:t>Personale</a:t>
            </a:r>
            <a:r>
              <a:rPr lang="en-US" sz="2000" b="1" cap="all" dirty="0">
                <a:solidFill>
                  <a:srgbClr val="C00000"/>
                </a:solidFill>
                <a:ea typeface="DejaVu LGC Sans" pitchFamily="2"/>
                <a:cs typeface="Arial" pitchFamily="34"/>
              </a:rPr>
              <a:t>	    		FTE 2020 </a:t>
            </a:r>
          </a:p>
          <a:p>
            <a:pPr hangingPunct="0">
              <a:buFont typeface="StarSymbol"/>
              <a:buNone/>
            </a:pPr>
            <a:endParaRPr lang="en-US" sz="2000" b="1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Font typeface="StarSymbol"/>
              <a:buNone/>
            </a:pPr>
            <a:r>
              <a:rPr lang="en-US" sz="2000" b="1" cap="all" dirty="0" err="1">
                <a:solidFill>
                  <a:srgbClr val="C00000"/>
                </a:solidFill>
                <a:ea typeface="DejaVu LGC Sans" pitchFamily="2"/>
                <a:cs typeface="Arial" pitchFamily="34"/>
              </a:rPr>
              <a:t>Ricercatori</a:t>
            </a:r>
            <a:endParaRPr lang="en-US" sz="2000" b="1" cap="all" dirty="0">
              <a:solidFill>
                <a:srgbClr val="C00000"/>
              </a:solidFill>
              <a:ea typeface="DejaVu LGC Sans" pitchFamily="2"/>
              <a:cs typeface="Arial" pitchFamily="34"/>
            </a:endParaRPr>
          </a:p>
          <a:p>
            <a:pPr hangingPunct="0">
              <a:buFont typeface="StarSymbol"/>
              <a:buNone/>
            </a:pP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G. </a:t>
            </a:r>
            <a:r>
              <a:rPr lang="en-US" sz="20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Bonomi</a:t>
            </a: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 	PA		0.3</a:t>
            </a:r>
          </a:p>
          <a:p>
            <a:pPr hangingPunct="0">
              <a:buNone/>
            </a:pP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D. PAGANO    	RTDB	</a:t>
            </a:r>
            <a:r>
              <a:rPr lang="en-US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	0.3</a:t>
            </a:r>
            <a:endParaRPr lang="en-US" sz="20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Font typeface="StarSymbol"/>
              <a:buNone/>
            </a:pP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A, </a:t>
            </a:r>
            <a:r>
              <a:rPr lang="en-US" sz="20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Rotondi</a:t>
            </a: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  	PO	</a:t>
            </a:r>
            <a:r>
              <a:rPr lang="en-US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	0.3</a:t>
            </a:r>
            <a:endParaRPr lang="en-US" sz="20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Font typeface="StarSymbol"/>
              <a:buNone/>
            </a:pP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N. ZURLO	</a:t>
            </a:r>
            <a:r>
              <a:rPr lang="en-US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RU</a:t>
            </a: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	</a:t>
            </a:r>
            <a:r>
              <a:rPr lang="en-US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	0.3</a:t>
            </a:r>
            <a:endParaRPr lang="en-US" sz="20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Font typeface="StarSymbol"/>
              <a:buNone/>
            </a:pPr>
            <a:endParaRPr lang="en-US" sz="20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2000" b="1" cap="all" dirty="0" err="1">
                <a:solidFill>
                  <a:srgbClr val="C00000"/>
                </a:solidFill>
                <a:ea typeface="DejaVu LGC Sans" pitchFamily="2"/>
                <a:cs typeface="Arial" pitchFamily="34"/>
              </a:rPr>
              <a:t>Totale</a:t>
            </a:r>
            <a:r>
              <a:rPr lang="en-US" sz="2000" b="1" cap="all" dirty="0">
                <a:solidFill>
                  <a:srgbClr val="C00000"/>
                </a:solidFill>
                <a:ea typeface="DejaVu LGC Sans" pitchFamily="2"/>
                <a:cs typeface="Arial" pitchFamily="34"/>
              </a:rPr>
              <a:t> FTE PAVIA 	</a:t>
            </a:r>
            <a:r>
              <a:rPr lang="en-US" sz="2000" b="1" cap="all" dirty="0" smtClean="0">
                <a:solidFill>
                  <a:srgbClr val="C00000"/>
                </a:solidFill>
                <a:ea typeface="DejaVu LGC Sans" pitchFamily="2"/>
                <a:cs typeface="Arial" pitchFamily="34"/>
              </a:rPr>
              <a:t>	1.2</a:t>
            </a:r>
            <a:endParaRPr lang="en-US" sz="2000" b="1" cap="all" dirty="0">
              <a:solidFill>
                <a:srgbClr val="C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2000" cap="all" dirty="0">
                <a:solidFill>
                  <a:srgbClr val="C00000"/>
                </a:solidFill>
                <a:ea typeface="DejaVu LGC Sans" pitchFamily="2"/>
                <a:cs typeface="Arial" pitchFamily="34"/>
              </a:rPr>
              <a:t>(INVARIATI RISPETTO AL 2019</a:t>
            </a:r>
            <a:r>
              <a:rPr lang="en-US" sz="2000" cap="all" dirty="0" smtClean="0">
                <a:solidFill>
                  <a:srgbClr val="C00000"/>
                </a:solidFill>
                <a:ea typeface="DejaVu LGC Sans" pitchFamily="2"/>
                <a:cs typeface="Arial" pitchFamily="34"/>
              </a:rPr>
              <a:t>)</a:t>
            </a:r>
            <a:endParaRPr lang="en-US" sz="2000" cap="all" dirty="0">
              <a:solidFill>
                <a:srgbClr val="C00000"/>
              </a:solidFill>
              <a:ea typeface="DejaVu LGC Sans" pitchFamily="2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693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0363" y="2016049"/>
            <a:ext cx="739817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7200" dirty="0">
                <a:solidFill>
                  <a:srgbClr val="1D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7200" dirty="0" smtClean="0">
                <a:solidFill>
                  <a:srgbClr val="1D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_TOF</a:t>
            </a:r>
          </a:p>
          <a:p>
            <a:pPr algn="ctr"/>
            <a:r>
              <a:rPr lang="it-IT" sz="5400" dirty="0" smtClean="0">
                <a:solidFill>
                  <a:srgbClr val="1D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nuovo gruppo a Pavia</a:t>
            </a:r>
          </a:p>
          <a:p>
            <a:pPr algn="ctr"/>
            <a:r>
              <a:rPr lang="it-IT" sz="5400" dirty="0" smtClean="0">
                <a:solidFill>
                  <a:srgbClr val="1D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chiede apertura </a:t>
            </a:r>
            <a:r>
              <a:rPr lang="it-IT" sz="5400" smtClean="0">
                <a:solidFill>
                  <a:srgbClr val="1D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DOT3</a:t>
            </a:r>
            <a:endParaRPr lang="en-US" sz="5400" dirty="0">
              <a:solidFill>
                <a:srgbClr val="1D07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shred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716429" y="4033545"/>
            <a:ext cx="5341600" cy="2189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16429" y="1581691"/>
            <a:ext cx="3858208" cy="19884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6075"/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sz="2000" b="1" dirty="0">
              <a:solidFill>
                <a:srgbClr val="000000"/>
              </a:solidFill>
            </a:endParaRPr>
          </a:p>
          <a:p>
            <a:pPr algn="l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0"/>
            <a:ext cx="9144000" cy="620688"/>
          </a:xfrm>
          <a:prstGeom prst="rect">
            <a:avLst/>
          </a:prstGeom>
          <a:solidFill>
            <a:srgbClr val="3861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91544" y="0"/>
            <a:ext cx="867645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err="1">
                <a:solidFill>
                  <a:srgbClr val="000090"/>
                </a:solidFill>
                <a:latin typeface="Calibri" pitchFamily="34" charset="0"/>
              </a:rPr>
              <a:t>n_TOF</a:t>
            </a:r>
            <a:r>
              <a:rPr lang="en-GB" sz="3600" dirty="0">
                <a:solidFill>
                  <a:srgbClr val="000090"/>
                </a:solidFill>
                <a:latin typeface="Calibri" pitchFamily="34" charset="0"/>
              </a:rPr>
              <a:t> Collaboration </a:t>
            </a:r>
          </a:p>
        </p:txBody>
      </p:sp>
      <p:sp>
        <p:nvSpPr>
          <p:cNvPr id="14" name="Rectangle 13"/>
          <p:cNvSpPr/>
          <p:nvPr/>
        </p:nvSpPr>
        <p:spPr>
          <a:xfrm flipV="1">
            <a:off x="1524000" y="646978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2087329" y="801049"/>
            <a:ext cx="7907020" cy="4596130"/>
            <a:chOff x="576000" y="575999"/>
            <a:chExt cx="7907020" cy="4596130"/>
          </a:xfrm>
        </p:grpSpPr>
        <p:grpSp>
          <p:nvGrpSpPr>
            <p:cNvPr id="28" name="Gruppo 27"/>
            <p:cNvGrpSpPr>
              <a:grpSpLocks noChangeAspect="1"/>
            </p:cNvGrpSpPr>
            <p:nvPr/>
          </p:nvGrpSpPr>
          <p:grpSpPr bwMode="auto">
            <a:xfrm>
              <a:off x="576000" y="575999"/>
              <a:ext cx="7907020" cy="4596130"/>
              <a:chOff x="0" y="0"/>
              <a:chExt cx="11320" cy="6580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320" cy="6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1" y="5899"/>
                <a:ext cx="980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Stella a 5 punte 28"/>
            <p:cNvSpPr>
              <a:spLocks noChangeAspect="1"/>
            </p:cNvSpPr>
            <p:nvPr/>
          </p:nvSpPr>
          <p:spPr>
            <a:xfrm>
              <a:off x="4194000" y="3726000"/>
              <a:ext cx="121497" cy="1188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2" name="CasellaDiTesto 31"/>
          <p:cNvSpPr txBox="1"/>
          <p:nvPr/>
        </p:nvSpPr>
        <p:spPr>
          <a:xfrm>
            <a:off x="2382926" y="5421442"/>
            <a:ext cx="774330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38 </a:t>
            </a:r>
            <a:r>
              <a:rPr lang="it-IT" dirty="0" err="1">
                <a:latin typeface="Century Gothic" panose="020B0502020202020204" pitchFamily="34" charset="0"/>
              </a:rPr>
              <a:t>Instituti</a:t>
            </a:r>
            <a:r>
              <a:rPr lang="it-IT" dirty="0">
                <a:latin typeface="Century Gothic" panose="020B0502020202020204" pitchFamily="34" charset="0"/>
              </a:rPr>
              <a:t> partecipanti: EU (34), Giappone (2), India (1), Australia (1)</a:t>
            </a:r>
          </a:p>
          <a:p>
            <a:pPr>
              <a:spcBef>
                <a:spcPts val="600"/>
              </a:spcBef>
            </a:pPr>
            <a:r>
              <a:rPr lang="it-IT" dirty="0">
                <a:latin typeface="Century Gothic" panose="020B0502020202020204" pitchFamily="34" charset="0"/>
              </a:rPr>
              <a:t>125 ricercatori</a:t>
            </a:r>
          </a:p>
        </p:txBody>
      </p:sp>
      <p:sp>
        <p:nvSpPr>
          <p:cNvPr id="15" name="Rectangle 15"/>
          <p:cNvSpPr/>
          <p:nvPr/>
        </p:nvSpPr>
        <p:spPr>
          <a:xfrm>
            <a:off x="2639616" y="6237312"/>
            <a:ext cx="8028384" cy="620688"/>
          </a:xfrm>
          <a:prstGeom prst="rect">
            <a:avLst/>
          </a:prstGeom>
          <a:gradFill flip="none" rotWithShape="1">
            <a:gsLst>
              <a:gs pos="0">
                <a:srgbClr val="3861AA">
                  <a:alpha val="3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Rectangle 16"/>
          <p:cNvSpPr/>
          <p:nvPr/>
        </p:nvSpPr>
        <p:spPr>
          <a:xfrm flipV="1">
            <a:off x="1524000" y="6237313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7" name="Picture 17" descr="tof_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86636" y="6279233"/>
            <a:ext cx="999784" cy="57876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150" y="6283032"/>
            <a:ext cx="877540" cy="574969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EA98E5-7E4B-7541-A375-C6541303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Consiglio</a:t>
            </a:r>
            <a:r>
              <a:rPr lang="en-US" b="1" dirty="0">
                <a:solidFill>
                  <a:schemeClr val="tx2"/>
                </a:solidFill>
              </a:rPr>
              <a:t> di </a:t>
            </a:r>
            <a:r>
              <a:rPr lang="en-US" b="1" dirty="0" err="1">
                <a:solidFill>
                  <a:schemeClr val="tx2"/>
                </a:solidFill>
              </a:rPr>
              <a:t>Sezione</a:t>
            </a:r>
            <a:r>
              <a:rPr lang="en-US" b="1" dirty="0">
                <a:solidFill>
                  <a:schemeClr val="tx2"/>
                </a:solidFill>
              </a:rPr>
              <a:t> 10/07/2019</a:t>
            </a:r>
          </a:p>
        </p:txBody>
      </p:sp>
    </p:spTree>
    <p:extLst>
      <p:ext uri="{BB962C8B-B14F-4D97-AF65-F5344CB8AC3E}">
        <p14:creationId xmlns:p14="http://schemas.microsoft.com/office/powerpoint/2010/main" val="35637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 descr="cartinaital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7301" y="1307654"/>
            <a:ext cx="3873500" cy="45307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8496302" y="1581379"/>
            <a:ext cx="504825" cy="519351"/>
          </a:xfrm>
          <a:prstGeom prst="ellipse">
            <a:avLst/>
          </a:prstGeom>
          <a:solidFill>
            <a:srgbClr val="CC0000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7794625" y="1572871"/>
            <a:ext cx="395289" cy="519351"/>
          </a:xfrm>
          <a:prstGeom prst="ellipse">
            <a:avLst/>
          </a:prstGeom>
          <a:solidFill>
            <a:srgbClr val="CC0000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7564440" y="2008640"/>
            <a:ext cx="519111" cy="519351"/>
          </a:xfrm>
          <a:prstGeom prst="ellipse">
            <a:avLst/>
          </a:prstGeom>
          <a:solidFill>
            <a:srgbClr val="CC0000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" name="Oval 20"/>
          <p:cNvSpPr>
            <a:spLocks noChangeArrowheads="1"/>
          </p:cNvSpPr>
          <p:nvPr/>
        </p:nvSpPr>
        <p:spPr bwMode="auto">
          <a:xfrm>
            <a:off x="9274176" y="3633223"/>
            <a:ext cx="431800" cy="519351"/>
          </a:xfrm>
          <a:prstGeom prst="ellipse">
            <a:avLst/>
          </a:prstGeom>
          <a:solidFill>
            <a:srgbClr val="CC0000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Oval 20"/>
          <p:cNvSpPr>
            <a:spLocks noChangeArrowheads="1"/>
          </p:cNvSpPr>
          <p:nvPr/>
        </p:nvSpPr>
        <p:spPr bwMode="auto">
          <a:xfrm>
            <a:off x="8654308" y="5170828"/>
            <a:ext cx="400793" cy="519351"/>
          </a:xfrm>
          <a:prstGeom prst="ellipse">
            <a:avLst/>
          </a:prstGeom>
          <a:solidFill>
            <a:srgbClr val="CC0000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7992519" y="2804895"/>
            <a:ext cx="504825" cy="519351"/>
          </a:xfrm>
          <a:prstGeom prst="ellipse">
            <a:avLst/>
          </a:prstGeom>
          <a:solidFill>
            <a:srgbClr val="CC0000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5608" y="2457450"/>
            <a:ext cx="4508493" cy="1231106"/>
          </a:xfrm>
          <a:prstGeom prst="rect">
            <a:avLst/>
          </a:prstGeom>
          <a:solidFill>
            <a:srgbClr val="1E28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chemeClr val="bg1"/>
                </a:solidFill>
                <a:latin typeface="Verdana"/>
                <a:cs typeface="Verdana"/>
              </a:rPr>
              <a:t>n_TOF</a:t>
            </a:r>
            <a:r>
              <a:rPr lang="it-IT" sz="2000" b="1" dirty="0">
                <a:solidFill>
                  <a:schemeClr val="bg1"/>
                </a:solidFill>
                <a:latin typeface="Verdana"/>
                <a:cs typeface="Verdana"/>
              </a:rPr>
              <a:t> Italia </a:t>
            </a:r>
            <a:endParaRPr lang="it-IT" dirty="0">
              <a:solidFill>
                <a:schemeClr val="bg1"/>
              </a:solidFill>
              <a:latin typeface="Verdana"/>
              <a:cs typeface="Verdana"/>
            </a:endParaRPr>
          </a:p>
          <a:p>
            <a:r>
              <a:rPr lang="it-IT" dirty="0">
                <a:solidFill>
                  <a:schemeClr val="bg1"/>
                </a:solidFill>
                <a:latin typeface="Verdana"/>
                <a:cs typeface="Verdana"/>
              </a:rPr>
              <a:t>28 ricercatori (INFN, Università) </a:t>
            </a:r>
          </a:p>
          <a:p>
            <a:r>
              <a:rPr lang="it-IT" dirty="0">
                <a:solidFill>
                  <a:schemeClr val="bg1"/>
                </a:solidFill>
                <a:latin typeface="Verdana"/>
                <a:cs typeface="Verdana"/>
              </a:rPr>
              <a:t>17.5 FTE</a:t>
            </a:r>
          </a:p>
          <a:p>
            <a:endParaRPr lang="it-IT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4195" y="2255674"/>
            <a:ext cx="1591733" cy="646331"/>
          </a:xfrm>
          <a:prstGeom prst="rect">
            <a:avLst/>
          </a:prstGeom>
          <a:noFill/>
          <a:ln w="28575" cmpd="sng">
            <a:solidFill>
              <a:srgbClr val="1D1E5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1D1E58"/>
                </a:solidFill>
                <a:latin typeface="Verdana"/>
                <a:cs typeface="Verdana"/>
              </a:rPr>
              <a:t>9 sezioni INFN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91544" y="4328562"/>
            <a:ext cx="370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D0004"/>
                </a:solidFill>
                <a:latin typeface="Verdana"/>
                <a:cs typeface="Verdana"/>
              </a:rPr>
              <a:t>Stretta collaborazioni con ENEA-Bologna, INAF-Teramo, CNR-Bari</a:t>
            </a:r>
          </a:p>
        </p:txBody>
      </p:sp>
      <p:sp>
        <p:nvSpPr>
          <p:cNvPr id="22" name="Rectangle 11"/>
          <p:cNvSpPr/>
          <p:nvPr/>
        </p:nvSpPr>
        <p:spPr>
          <a:xfrm>
            <a:off x="1524000" y="0"/>
            <a:ext cx="9144000" cy="620688"/>
          </a:xfrm>
          <a:prstGeom prst="rect">
            <a:avLst/>
          </a:prstGeom>
          <a:solidFill>
            <a:srgbClr val="3861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991544" y="0"/>
            <a:ext cx="867645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err="1">
                <a:solidFill>
                  <a:srgbClr val="000090"/>
                </a:solidFill>
                <a:latin typeface="Calibri" pitchFamily="34" charset="0"/>
              </a:rPr>
              <a:t>n_TOF</a:t>
            </a:r>
            <a:r>
              <a:rPr lang="en-GB" sz="3600" dirty="0">
                <a:solidFill>
                  <a:srgbClr val="000090"/>
                </a:solidFill>
                <a:latin typeface="Calibri" pitchFamily="34" charset="0"/>
              </a:rPr>
              <a:t> Italia </a:t>
            </a:r>
          </a:p>
        </p:txBody>
      </p:sp>
      <p:sp>
        <p:nvSpPr>
          <p:cNvPr id="26" name="Rectangle 13"/>
          <p:cNvSpPr/>
          <p:nvPr/>
        </p:nvSpPr>
        <p:spPr>
          <a:xfrm flipV="1">
            <a:off x="1524000" y="646978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Oval 19">
            <a:extLst>
              <a:ext uri="{FF2B5EF4-FFF2-40B4-BE49-F238E27FC236}">
                <a16:creationId xmlns:a16="http://schemas.microsoft.com/office/drawing/2014/main" id="{A80CD3A7-0352-FC4E-A31B-5995FFB84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099" y="1772162"/>
            <a:ext cx="519111" cy="519351"/>
          </a:xfrm>
          <a:prstGeom prst="ellipse">
            <a:avLst/>
          </a:prstGeom>
          <a:solidFill>
            <a:srgbClr val="CC0000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Oval 19">
            <a:extLst>
              <a:ext uri="{FF2B5EF4-FFF2-40B4-BE49-F238E27FC236}">
                <a16:creationId xmlns:a16="http://schemas.microsoft.com/office/drawing/2014/main" id="{E3F109F9-3214-5D4F-AD20-2E3390DC2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197" y="3239746"/>
            <a:ext cx="519111" cy="519351"/>
          </a:xfrm>
          <a:prstGeom prst="ellipse">
            <a:avLst/>
          </a:prstGeom>
          <a:solidFill>
            <a:srgbClr val="CC0000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78602908-0EAA-DA4D-9E33-3E3BE6C27A64}"/>
              </a:ext>
            </a:extLst>
          </p:cNvPr>
          <p:cNvSpPr/>
          <p:nvPr/>
        </p:nvSpPr>
        <p:spPr>
          <a:xfrm>
            <a:off x="2639616" y="6237312"/>
            <a:ext cx="8028384" cy="620688"/>
          </a:xfrm>
          <a:prstGeom prst="rect">
            <a:avLst/>
          </a:prstGeom>
          <a:gradFill flip="none" rotWithShape="1">
            <a:gsLst>
              <a:gs pos="0">
                <a:srgbClr val="3861AA">
                  <a:alpha val="3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63EDE280-3790-F645-B98D-A6063397AD6E}"/>
              </a:ext>
            </a:extLst>
          </p:cNvPr>
          <p:cNvSpPr/>
          <p:nvPr/>
        </p:nvSpPr>
        <p:spPr>
          <a:xfrm flipV="1">
            <a:off x="1524000" y="6237313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0" name="Picture 17" descr="tof_small.jpg">
            <a:extLst>
              <a:ext uri="{FF2B5EF4-FFF2-40B4-BE49-F238E27FC236}">
                <a16:creationId xmlns:a16="http://schemas.microsoft.com/office/drawing/2014/main" id="{E1C19EE6-F7FE-2545-9A9C-6CDF0888E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6636" y="6279233"/>
            <a:ext cx="999784" cy="578767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6140C3FD-7E9C-8E4B-B7B6-A75816C18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150" y="6283032"/>
            <a:ext cx="877540" cy="574969"/>
          </a:xfrm>
          <a:prstGeom prst="rect">
            <a:avLst/>
          </a:prstGeom>
        </p:spPr>
      </p:pic>
      <p:sp>
        <p:nvSpPr>
          <p:cNvPr id="42" name="Segnaposto piè di pagina 1">
            <a:extLst>
              <a:ext uri="{FF2B5EF4-FFF2-40B4-BE49-F238E27FC236}">
                <a16:creationId xmlns:a16="http://schemas.microsoft.com/office/drawing/2014/main" id="{86E7DF88-A593-B14B-97DA-8BD36952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Consiglio</a:t>
            </a:r>
            <a:r>
              <a:rPr lang="en-US" b="1" dirty="0">
                <a:solidFill>
                  <a:schemeClr val="tx2"/>
                </a:solidFill>
              </a:rPr>
              <a:t> di </a:t>
            </a:r>
            <a:r>
              <a:rPr lang="en-US" b="1" dirty="0" err="1">
                <a:solidFill>
                  <a:schemeClr val="tx2"/>
                </a:solidFill>
              </a:rPr>
              <a:t>Sezione</a:t>
            </a:r>
            <a:r>
              <a:rPr lang="en-US" b="1" dirty="0">
                <a:solidFill>
                  <a:schemeClr val="tx2"/>
                </a:solidFill>
              </a:rPr>
              <a:t> 10/07/2019</a:t>
            </a:r>
          </a:p>
        </p:txBody>
      </p:sp>
    </p:spTree>
    <p:extLst>
      <p:ext uri="{BB962C8B-B14F-4D97-AF65-F5344CB8AC3E}">
        <p14:creationId xmlns:p14="http://schemas.microsoft.com/office/powerpoint/2010/main" val="29295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716429" y="4033545"/>
            <a:ext cx="5341600" cy="2189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16429" y="1581691"/>
            <a:ext cx="3858208" cy="19884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6075"/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sz="2000" b="1" dirty="0">
              <a:solidFill>
                <a:srgbClr val="000000"/>
              </a:solidFill>
            </a:endParaRPr>
          </a:p>
          <a:p>
            <a:pPr algn="l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28045" y="887677"/>
            <a:ext cx="787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Obiettivo: Sezioni d’urto ad alta accuratezza di reazioni indotte da </a:t>
            </a:r>
            <a:r>
              <a:rPr lang="it-IT" dirty="0"/>
              <a:t> </a:t>
            </a:r>
            <a:r>
              <a:rPr lang="it-IT" b="1" dirty="0"/>
              <a:t>neutroni per</a:t>
            </a:r>
            <a:r>
              <a:rPr lang="it-IT" dirty="0"/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0"/>
            <a:ext cx="9144000" cy="620688"/>
          </a:xfrm>
          <a:prstGeom prst="rect">
            <a:avLst/>
          </a:prstGeom>
          <a:solidFill>
            <a:srgbClr val="3861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91544" y="0"/>
            <a:ext cx="867645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err="1">
                <a:solidFill>
                  <a:srgbClr val="000090"/>
                </a:solidFill>
                <a:latin typeface="Calibri" pitchFamily="34" charset="0"/>
              </a:rPr>
              <a:t>Motivazioni</a:t>
            </a:r>
            <a:r>
              <a:rPr lang="en-GB" sz="3600" dirty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GB" sz="3600" dirty="0" err="1">
                <a:solidFill>
                  <a:srgbClr val="000090"/>
                </a:solidFill>
                <a:latin typeface="Calibri" pitchFamily="34" charset="0"/>
              </a:rPr>
              <a:t>Scientifiche</a:t>
            </a:r>
            <a:endParaRPr lang="en-GB" sz="3600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1524000" y="646978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7" name="CasellaDiTesto 2"/>
          <p:cNvSpPr txBox="1"/>
          <p:nvPr/>
        </p:nvSpPr>
        <p:spPr>
          <a:xfrm>
            <a:off x="6644487" y="2704728"/>
            <a:ext cx="135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Astrophysics</a:t>
            </a:r>
            <a:endParaRPr lang="it-IT" dirty="0"/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512530"/>
            <a:ext cx="6646947" cy="449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e 5"/>
          <p:cNvSpPr/>
          <p:nvPr/>
        </p:nvSpPr>
        <p:spPr>
          <a:xfrm rot="19740000">
            <a:off x="3218239" y="3474709"/>
            <a:ext cx="3380859" cy="21298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6"/>
          <p:cNvSpPr/>
          <p:nvPr/>
        </p:nvSpPr>
        <p:spPr>
          <a:xfrm rot="19629961">
            <a:off x="6438340" y="2303750"/>
            <a:ext cx="1071535" cy="24031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7"/>
          <p:cNvSpPr txBox="1"/>
          <p:nvPr/>
        </p:nvSpPr>
        <p:spPr>
          <a:xfrm>
            <a:off x="2711354" y="1940711"/>
            <a:ext cx="1903633" cy="1116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b="1" dirty="0"/>
              <a:t> Astrofisica</a:t>
            </a:r>
          </a:p>
          <a:p>
            <a:pPr algn="ctr"/>
            <a:r>
              <a:rPr lang="it-IT" b="1" dirty="0"/>
              <a:t>Nucleare</a:t>
            </a:r>
          </a:p>
          <a:p>
            <a:pPr algn="ctr"/>
            <a:r>
              <a:rPr lang="it-IT" sz="1600" dirty="0"/>
              <a:t>(</a:t>
            </a:r>
            <a:r>
              <a:rPr lang="it-IT" sz="1600" dirty="0" err="1"/>
              <a:t>nucleosintesi</a:t>
            </a:r>
            <a:r>
              <a:rPr lang="it-IT" sz="1600" dirty="0"/>
              <a:t>)</a:t>
            </a:r>
          </a:p>
        </p:txBody>
      </p:sp>
      <p:cxnSp>
        <p:nvCxnSpPr>
          <p:cNvPr id="42" name="Connettore 2 9"/>
          <p:cNvCxnSpPr/>
          <p:nvPr/>
        </p:nvCxnSpPr>
        <p:spPr>
          <a:xfrm flipH="1" flipV="1">
            <a:off x="4537438" y="3062910"/>
            <a:ext cx="740208" cy="226477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12"/>
          <p:cNvSpPr txBox="1"/>
          <p:nvPr/>
        </p:nvSpPr>
        <p:spPr>
          <a:xfrm>
            <a:off x="4696358" y="1529083"/>
            <a:ext cx="2064730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Tecnologie Nucleari</a:t>
            </a:r>
          </a:p>
          <a:p>
            <a:pPr algn="ctr"/>
            <a:r>
              <a:rPr lang="it-IT" sz="1600" dirty="0"/>
              <a:t>(prodotti di fissione  &amp;</a:t>
            </a:r>
          </a:p>
          <a:p>
            <a:pPr algn="ctr"/>
            <a:r>
              <a:rPr lang="it-IT" sz="1600" dirty="0"/>
              <a:t>Materiali strutturali)</a:t>
            </a:r>
          </a:p>
        </p:txBody>
      </p:sp>
      <p:sp>
        <p:nvSpPr>
          <p:cNvPr id="44" name="CasellaDiTesto 3"/>
          <p:cNvSpPr txBox="1"/>
          <p:nvPr/>
        </p:nvSpPr>
        <p:spPr>
          <a:xfrm>
            <a:off x="6984588" y="2674605"/>
            <a:ext cx="2070503" cy="881641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b="1" dirty="0"/>
              <a:t>Reattori di nuova </a:t>
            </a:r>
            <a:r>
              <a:rPr lang="it-IT" b="1" dirty="0" err="1"/>
              <a:t>generazine</a:t>
            </a:r>
            <a:endParaRPr lang="it-IT" b="1" dirty="0"/>
          </a:p>
          <a:p>
            <a:pPr algn="ctr"/>
            <a:r>
              <a:rPr lang="it-IT" sz="1600" dirty="0"/>
              <a:t>(attinidi)</a:t>
            </a:r>
          </a:p>
        </p:txBody>
      </p:sp>
      <p:cxnSp>
        <p:nvCxnSpPr>
          <p:cNvPr id="45" name="Connettore 2 14"/>
          <p:cNvCxnSpPr/>
          <p:nvPr/>
        </p:nvCxnSpPr>
        <p:spPr>
          <a:xfrm>
            <a:off x="7149689" y="2420160"/>
            <a:ext cx="571902" cy="254445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17"/>
          <p:cNvCxnSpPr/>
          <p:nvPr/>
        </p:nvCxnSpPr>
        <p:spPr>
          <a:xfrm flipV="1">
            <a:off x="5277646" y="2379969"/>
            <a:ext cx="63720" cy="841197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e 20"/>
          <p:cNvSpPr/>
          <p:nvPr/>
        </p:nvSpPr>
        <p:spPr>
          <a:xfrm rot="19629961">
            <a:off x="2853419" y="4631860"/>
            <a:ext cx="482221" cy="19282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7"/>
          <p:cNvSpPr txBox="1"/>
          <p:nvPr/>
        </p:nvSpPr>
        <p:spPr>
          <a:xfrm>
            <a:off x="3871544" y="4531317"/>
            <a:ext cx="1903634" cy="451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b="1" dirty="0"/>
              <a:t>Fisica Medica</a:t>
            </a:r>
          </a:p>
        </p:txBody>
      </p:sp>
      <p:cxnSp>
        <p:nvCxnSpPr>
          <p:cNvPr id="36" name="Connettore 2 14"/>
          <p:cNvCxnSpPr>
            <a:endCxn id="35" idx="1"/>
          </p:cNvCxnSpPr>
          <p:nvPr/>
        </p:nvCxnSpPr>
        <p:spPr>
          <a:xfrm flipV="1">
            <a:off x="3118330" y="4757278"/>
            <a:ext cx="753214" cy="98737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17"/>
          <p:cNvCxnSpPr/>
          <p:nvPr/>
        </p:nvCxnSpPr>
        <p:spPr>
          <a:xfrm flipV="1">
            <a:off x="3118330" y="3062910"/>
            <a:ext cx="233020" cy="1448857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721591" y="3881398"/>
            <a:ext cx="3148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b="1" dirty="0" err="1">
                <a:solidFill>
                  <a:srgbClr val="000000"/>
                </a:solidFill>
              </a:rPr>
              <a:t>Fissione</a:t>
            </a:r>
            <a:r>
              <a:rPr lang="en-US" sz="1600" b="1" dirty="0">
                <a:solidFill>
                  <a:srgbClr val="000000"/>
                </a:solidFill>
              </a:rPr>
              <a:t>: (</a:t>
            </a:r>
            <a:r>
              <a:rPr lang="en-US" sz="1600" b="1" dirty="0" err="1">
                <a:solidFill>
                  <a:srgbClr val="000000"/>
                </a:solidFill>
              </a:rPr>
              <a:t>n,f</a:t>
            </a:r>
            <a:r>
              <a:rPr lang="en-US" sz="1600" b="1" dirty="0">
                <a:solidFill>
                  <a:srgbClr val="000000"/>
                </a:solidFill>
              </a:rPr>
              <a:t>)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       (</a:t>
            </a:r>
            <a:r>
              <a:rPr lang="en-US" sz="1600" b="1" dirty="0" err="1">
                <a:solidFill>
                  <a:srgbClr val="000000"/>
                </a:solidFill>
              </a:rPr>
              <a:t>attinidi</a:t>
            </a:r>
            <a:r>
              <a:rPr lang="en-US" sz="1600" b="1" dirty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Cattura</a:t>
            </a:r>
            <a:r>
              <a:rPr lang="en-US" sz="1600" dirty="0">
                <a:solidFill>
                  <a:srgbClr val="000000"/>
                </a:solidFill>
              </a:rPr>
              <a:t>: (</a:t>
            </a:r>
            <a:r>
              <a:rPr lang="en-US" sz="1600" dirty="0" err="1">
                <a:solidFill>
                  <a:srgbClr val="000000"/>
                </a:solidFill>
              </a:rPr>
              <a:t>n,</a:t>
            </a:r>
            <a:r>
              <a:rPr lang="en-US" sz="16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dirty="0">
                <a:solidFill>
                  <a:srgbClr val="000000"/>
                </a:solidFill>
              </a:rPr>
              <a:t>) 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Particelle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cariche</a:t>
            </a:r>
            <a:r>
              <a:rPr lang="en-US" sz="1600" dirty="0">
                <a:solidFill>
                  <a:srgbClr val="000000"/>
                </a:solidFill>
              </a:rPr>
              <a:t>: (</a:t>
            </a:r>
            <a:r>
              <a:rPr lang="en-US" sz="1600" dirty="0" err="1">
                <a:solidFill>
                  <a:srgbClr val="000000"/>
                </a:solidFill>
              </a:rPr>
              <a:t>n,cp</a:t>
            </a:r>
            <a:r>
              <a:rPr lang="en-US" sz="1600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C5BDFF14-B31F-C643-8826-5B664D2D0BA7}"/>
              </a:ext>
            </a:extLst>
          </p:cNvPr>
          <p:cNvSpPr/>
          <p:nvPr/>
        </p:nvSpPr>
        <p:spPr>
          <a:xfrm>
            <a:off x="2639616" y="6237312"/>
            <a:ext cx="8028384" cy="620688"/>
          </a:xfrm>
          <a:prstGeom prst="rect">
            <a:avLst/>
          </a:prstGeom>
          <a:gradFill flip="none" rotWithShape="1">
            <a:gsLst>
              <a:gs pos="0">
                <a:srgbClr val="3861AA">
                  <a:alpha val="3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DEAEBF40-3B16-DE42-BECD-19C67CA3BEC9}"/>
              </a:ext>
            </a:extLst>
          </p:cNvPr>
          <p:cNvSpPr/>
          <p:nvPr/>
        </p:nvSpPr>
        <p:spPr>
          <a:xfrm flipV="1">
            <a:off x="1524000" y="6237313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0" name="Picture 17" descr="tof_small.jpg">
            <a:extLst>
              <a:ext uri="{FF2B5EF4-FFF2-40B4-BE49-F238E27FC236}">
                <a16:creationId xmlns:a16="http://schemas.microsoft.com/office/drawing/2014/main" id="{306056D6-AD82-3240-B8AB-33C215212C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86636" y="6279233"/>
            <a:ext cx="999784" cy="578767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920F7CF2-1572-984F-AD56-83B23F8CD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150" y="6283032"/>
            <a:ext cx="877540" cy="574969"/>
          </a:xfrm>
          <a:prstGeom prst="rect">
            <a:avLst/>
          </a:prstGeom>
        </p:spPr>
      </p:pic>
      <p:sp>
        <p:nvSpPr>
          <p:cNvPr id="52" name="Segnaposto piè di pagina 1">
            <a:extLst>
              <a:ext uri="{FF2B5EF4-FFF2-40B4-BE49-F238E27FC236}">
                <a16:creationId xmlns:a16="http://schemas.microsoft.com/office/drawing/2014/main" id="{2B2A5E05-DADD-6347-993E-C5F002AA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Consiglio</a:t>
            </a:r>
            <a:r>
              <a:rPr lang="en-US" b="1" dirty="0">
                <a:solidFill>
                  <a:schemeClr val="tx2"/>
                </a:solidFill>
              </a:rPr>
              <a:t> di </a:t>
            </a:r>
            <a:r>
              <a:rPr lang="en-US" b="1" dirty="0" err="1">
                <a:solidFill>
                  <a:schemeClr val="tx2"/>
                </a:solidFill>
              </a:rPr>
              <a:t>Sezione</a:t>
            </a:r>
            <a:r>
              <a:rPr lang="en-US" b="1" dirty="0">
                <a:solidFill>
                  <a:schemeClr val="tx2"/>
                </a:solidFill>
              </a:rPr>
              <a:t> 10/07/2019</a:t>
            </a:r>
          </a:p>
        </p:txBody>
      </p:sp>
    </p:spTree>
    <p:extLst>
      <p:ext uri="{BB962C8B-B14F-4D97-AF65-F5344CB8AC3E}">
        <p14:creationId xmlns:p14="http://schemas.microsoft.com/office/powerpoint/2010/main" val="29118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3" grpId="0" animBg="1"/>
      <p:bldP spid="44" grpId="0" animBg="1"/>
      <p:bldP spid="47" grpId="0" animBg="1"/>
      <p:bldP spid="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8" y="71443"/>
            <a:ext cx="7713133" cy="75829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CD0004"/>
                </a:solidFill>
                <a:latin typeface="Lucida Grande"/>
                <a:cs typeface="Lucida Grande"/>
              </a:rPr>
              <a:t>Astrofisica</a:t>
            </a:r>
            <a:r>
              <a:rPr lang="en-US" dirty="0">
                <a:solidFill>
                  <a:srgbClr val="CD0004"/>
                </a:solidFill>
                <a:latin typeface="Lucida Grande"/>
                <a:cs typeface="Lucida Grande"/>
              </a:rPr>
              <a:t> </a:t>
            </a:r>
            <a:r>
              <a:rPr lang="en-US" dirty="0" err="1">
                <a:solidFill>
                  <a:srgbClr val="CD0004"/>
                </a:solidFill>
                <a:latin typeface="Lucida Grande"/>
                <a:cs typeface="Lucida Grande"/>
              </a:rPr>
              <a:t>Nucleare</a:t>
            </a:r>
            <a:endParaRPr lang="en-US" dirty="0">
              <a:solidFill>
                <a:srgbClr val="CD0004"/>
              </a:solidFill>
              <a:latin typeface="Lucida Grande"/>
              <a:cs typeface="Lucida Grand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5" y="-1688"/>
            <a:ext cx="101603" cy="848374"/>
          </a:xfrm>
          <a:prstGeom prst="rect">
            <a:avLst/>
          </a:prstGeom>
          <a:solidFill>
            <a:srgbClr val="1D1E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24001" y="829754"/>
            <a:ext cx="9093201" cy="16933"/>
          </a:xfrm>
          <a:prstGeom prst="line">
            <a:avLst/>
          </a:prstGeom>
          <a:ln w="3175" cap="flat" cmpd="sng">
            <a:solidFill>
              <a:srgbClr val="1D1E5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PFiMac_HD:Users:finox:Desktop:PF:FINOCCHIARO:multimedia:INFN-LOGO:2017-06-26_INFN_logo_new:LOGO_INFN_SIGLA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8776" y="91669"/>
            <a:ext cx="1299210" cy="65786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30D6BE34-ACBA-5A4B-892C-B3F05D238D9C}"/>
              </a:ext>
            </a:extLst>
          </p:cNvPr>
          <p:cNvSpPr txBox="1">
            <a:spLocks/>
          </p:cNvSpPr>
          <p:nvPr/>
        </p:nvSpPr>
        <p:spPr>
          <a:xfrm>
            <a:off x="1620358" y="3093157"/>
            <a:ext cx="7713133" cy="758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CD0004"/>
                </a:solidFill>
                <a:latin typeface="Lucida Grande"/>
                <a:cs typeface="Lucida Grande"/>
              </a:rPr>
              <a:t>Applicazioni</a:t>
            </a:r>
            <a:r>
              <a:rPr lang="en-US" sz="4000" dirty="0">
                <a:solidFill>
                  <a:srgbClr val="CD0004"/>
                </a:solidFill>
                <a:latin typeface="Lucida Grande"/>
                <a:cs typeface="Lucida Grande"/>
              </a:rPr>
              <a:t> </a:t>
            </a:r>
            <a:r>
              <a:rPr lang="en-US" sz="4000" dirty="0" err="1">
                <a:solidFill>
                  <a:srgbClr val="CD0004"/>
                </a:solidFill>
                <a:latin typeface="Lucida Grande"/>
                <a:cs typeface="Lucida Grande"/>
              </a:rPr>
              <a:t>Nucleari</a:t>
            </a:r>
            <a:endParaRPr lang="en-US" sz="4000" dirty="0">
              <a:solidFill>
                <a:srgbClr val="CD0004"/>
              </a:solidFill>
              <a:latin typeface="Lucida Grande"/>
              <a:cs typeface="Lucida Grande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0144DE6D-04B8-3442-8519-9876B79DB557}"/>
              </a:ext>
            </a:extLst>
          </p:cNvPr>
          <p:cNvSpPr/>
          <p:nvPr/>
        </p:nvSpPr>
        <p:spPr>
          <a:xfrm>
            <a:off x="1518755" y="3020026"/>
            <a:ext cx="101603" cy="848374"/>
          </a:xfrm>
          <a:prstGeom prst="rect">
            <a:avLst/>
          </a:prstGeom>
          <a:solidFill>
            <a:srgbClr val="1D1E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AA26F1E2-D34F-0F42-87B3-BAC65BF24C2A}"/>
              </a:ext>
            </a:extLst>
          </p:cNvPr>
          <p:cNvCxnSpPr/>
          <p:nvPr/>
        </p:nvCxnSpPr>
        <p:spPr>
          <a:xfrm flipV="1">
            <a:off x="1518751" y="3851468"/>
            <a:ext cx="9093201" cy="16933"/>
          </a:xfrm>
          <a:prstGeom prst="line">
            <a:avLst/>
          </a:prstGeom>
          <a:ln w="3175" cap="flat" cmpd="sng">
            <a:solidFill>
              <a:srgbClr val="1D1E5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PFiMac_HD:Users:finox:Desktop:PF:FINOCCHIARO:multimedia:INFN-LOGO:2017-06-26_INFN_logo_new:LOGO_INFN_SIGLA.png">
            <a:extLst>
              <a:ext uri="{FF2B5EF4-FFF2-40B4-BE49-F238E27FC236}">
                <a16:creationId xmlns:a16="http://schemas.microsoft.com/office/drawing/2014/main" id="{BC28CB6F-3184-1B47-B74C-7E6FC8D80BC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3526" y="3113383"/>
            <a:ext cx="1299210" cy="65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9B5BE7A-ACFA-A84E-92B4-1450E58B4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49" y="890878"/>
            <a:ext cx="5071236" cy="96259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0FFAE4A-FC40-B941-A91B-517166741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345" y="4167232"/>
            <a:ext cx="5274431" cy="731838"/>
          </a:xfrm>
          <a:prstGeom prst="rect">
            <a:avLst/>
          </a:prstGeom>
        </p:spPr>
      </p:pic>
      <p:pic>
        <p:nvPicPr>
          <p:cNvPr id="32" name="Immagine 31" descr="Immagine che contiene colorato&#10;&#10;Descrizione generata automaticamente">
            <a:extLst>
              <a:ext uri="{FF2B5EF4-FFF2-40B4-BE49-F238E27FC236}">
                <a16:creationId xmlns:a16="http://schemas.microsoft.com/office/drawing/2014/main" id="{0F89CD29-BC0C-CA4F-8C68-01971AA4F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387" y="3920316"/>
            <a:ext cx="2900855" cy="1902477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51CB0CB-3671-0843-BC40-706BAF55EA70}"/>
              </a:ext>
            </a:extLst>
          </p:cNvPr>
          <p:cNvSpPr txBox="1"/>
          <p:nvPr/>
        </p:nvSpPr>
        <p:spPr>
          <a:xfrm>
            <a:off x="7662041" y="5798039"/>
            <a:ext cx="274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Rapporto fra la sezione d’urto misurata a </a:t>
            </a:r>
            <a:r>
              <a:rPr lang="it-IT" sz="1000" dirty="0" err="1"/>
              <a:t>n_TOF</a:t>
            </a:r>
            <a:r>
              <a:rPr lang="it-IT" sz="1000" dirty="0"/>
              <a:t> e le cinque librerie di riferimento.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0546094-148F-F34F-B86A-A8543BE65B22}"/>
              </a:ext>
            </a:extLst>
          </p:cNvPr>
          <p:cNvSpPr txBox="1"/>
          <p:nvPr/>
        </p:nvSpPr>
        <p:spPr>
          <a:xfrm>
            <a:off x="7831757" y="2696778"/>
            <a:ext cx="2794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Confronto fra sezione d’urto ridotta della reazione </a:t>
            </a:r>
            <a:r>
              <a:rPr lang="it-IT" sz="1000" baseline="30000" dirty="0"/>
              <a:t>7</a:t>
            </a:r>
            <a:r>
              <a:rPr lang="it-IT" sz="1000" dirty="0"/>
              <a:t>Be(</a:t>
            </a:r>
            <a:r>
              <a:rPr lang="it-IT" sz="1000" dirty="0" err="1"/>
              <a:t>n,p</a:t>
            </a:r>
            <a:r>
              <a:rPr lang="it-IT" sz="1000" dirty="0"/>
              <a:t>)</a:t>
            </a:r>
            <a:r>
              <a:rPr lang="it-IT" sz="1000" baseline="30000" dirty="0"/>
              <a:t>7</a:t>
            </a:r>
            <a:r>
              <a:rPr lang="it-IT" sz="1000" dirty="0"/>
              <a:t>Li misurata  a n_TOF e misure precedenti</a:t>
            </a: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9CE0D355-9AC7-864D-8D2D-A41F6EFF7B40}"/>
              </a:ext>
            </a:extLst>
          </p:cNvPr>
          <p:cNvSpPr txBox="1"/>
          <p:nvPr/>
        </p:nvSpPr>
        <p:spPr>
          <a:xfrm>
            <a:off x="1970201" y="4954510"/>
            <a:ext cx="5429084" cy="12464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bg1"/>
                </a:solidFill>
              </a:rPr>
              <a:t>Misurata la sezione d’urto di una delle più importanti reazioni d’urto (STANDARD), la </a:t>
            </a:r>
            <a:r>
              <a:rPr lang="it-IT" sz="1400" baseline="30000" dirty="0">
                <a:solidFill>
                  <a:schemeClr val="bg1"/>
                </a:solidFill>
              </a:rPr>
              <a:t>235</a:t>
            </a:r>
            <a:r>
              <a:rPr lang="it-IT" sz="1400" dirty="0">
                <a:solidFill>
                  <a:schemeClr val="bg1"/>
                </a:solidFill>
              </a:rPr>
              <a:t>U(</a:t>
            </a:r>
            <a:r>
              <a:rPr lang="it-IT" sz="1400" dirty="0" err="1">
                <a:solidFill>
                  <a:schemeClr val="bg1"/>
                </a:solidFill>
              </a:rPr>
              <a:t>n,f</a:t>
            </a:r>
            <a:r>
              <a:rPr lang="it-IT" sz="1400" dirty="0">
                <a:solidFill>
                  <a:schemeClr val="bg1"/>
                </a:solidFill>
              </a:rPr>
              <a:t>), in un ampio </a:t>
            </a:r>
            <a:r>
              <a:rPr lang="it-IT" sz="1400" dirty="0" err="1">
                <a:solidFill>
                  <a:schemeClr val="bg1"/>
                </a:solidFill>
              </a:rPr>
              <a:t>range</a:t>
            </a:r>
            <a:r>
              <a:rPr lang="it-IT" sz="1400" dirty="0">
                <a:solidFill>
                  <a:schemeClr val="bg1"/>
                </a:solidFill>
              </a:rPr>
              <a:t> energetico e con una accuratezza del 1-2% (mai raggiunta in precedenza).</a:t>
            </a:r>
          </a:p>
          <a:p>
            <a:pPr algn="just">
              <a:spcBef>
                <a:spcPts val="600"/>
              </a:spcBef>
            </a:pPr>
            <a:r>
              <a:rPr lang="it-IT" sz="1400" dirty="0">
                <a:solidFill>
                  <a:schemeClr val="bg1"/>
                </a:solidFill>
              </a:rPr>
              <a:t>Alta accuratezza ottenuta grazie al nuovo setup sperimentale (realizzato ai Laboratori Nazionali del Sud), e a tecniche innovative di analisi dati.</a:t>
            </a: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54895B58-84E5-D74D-9521-205019A0CEF1}"/>
              </a:ext>
            </a:extLst>
          </p:cNvPr>
          <p:cNvSpPr txBox="1"/>
          <p:nvPr/>
        </p:nvSpPr>
        <p:spPr>
          <a:xfrm>
            <a:off x="1880867" y="1966077"/>
            <a:ext cx="5655049" cy="116955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bg1"/>
                </a:solidFill>
              </a:rPr>
              <a:t>Misurata per la prima volta la sezione d’urto della reazione </a:t>
            </a:r>
            <a:r>
              <a:rPr lang="it-IT" sz="1400" baseline="30000" dirty="0">
                <a:solidFill>
                  <a:schemeClr val="bg1"/>
                </a:solidFill>
              </a:rPr>
              <a:t>7</a:t>
            </a:r>
            <a:r>
              <a:rPr lang="it-IT" sz="1400" dirty="0">
                <a:solidFill>
                  <a:schemeClr val="bg1"/>
                </a:solidFill>
              </a:rPr>
              <a:t>Be(</a:t>
            </a:r>
            <a:r>
              <a:rPr lang="it-IT" sz="1400" dirty="0" err="1">
                <a:solidFill>
                  <a:schemeClr val="bg1"/>
                </a:solidFill>
              </a:rPr>
              <a:t>n,p</a:t>
            </a:r>
            <a:r>
              <a:rPr lang="it-IT" sz="1400" dirty="0">
                <a:solidFill>
                  <a:schemeClr val="bg1"/>
                </a:solidFill>
              </a:rPr>
              <a:t>)</a:t>
            </a:r>
            <a:r>
              <a:rPr lang="it-IT" sz="1400" baseline="30000" dirty="0">
                <a:solidFill>
                  <a:schemeClr val="bg1"/>
                </a:solidFill>
              </a:rPr>
              <a:t>7</a:t>
            </a:r>
            <a:r>
              <a:rPr lang="it-IT" sz="1400" dirty="0">
                <a:solidFill>
                  <a:schemeClr val="bg1"/>
                </a:solidFill>
              </a:rPr>
              <a:t>Li nel </a:t>
            </a:r>
            <a:r>
              <a:rPr lang="it-IT" sz="1400" dirty="0" err="1">
                <a:solidFill>
                  <a:schemeClr val="bg1"/>
                </a:solidFill>
              </a:rPr>
              <a:t>range</a:t>
            </a:r>
            <a:r>
              <a:rPr lang="it-IT" sz="1400" dirty="0">
                <a:solidFill>
                  <a:schemeClr val="bg1"/>
                </a:solidFill>
              </a:rPr>
              <a:t> d’energie di interesse per la Big Bang </a:t>
            </a:r>
            <a:r>
              <a:rPr lang="it-IT" sz="1400" dirty="0" err="1">
                <a:solidFill>
                  <a:schemeClr val="bg1"/>
                </a:solidFill>
              </a:rPr>
              <a:t>Nucleosynthesis</a:t>
            </a:r>
            <a:r>
              <a:rPr lang="it-IT" sz="1400" dirty="0">
                <a:solidFill>
                  <a:schemeClr val="bg1"/>
                </a:solidFill>
              </a:rPr>
              <a:t>. I risultati ottenuti hanno permesso di abbassare del 10% l’abbondanza di litio primordiale, e chiarito definitivamente che questa reazione non risolve il Problema del Litio Cosmologico (</a:t>
            </a:r>
            <a:r>
              <a:rPr lang="it-IT" sz="1400" dirty="0" err="1">
                <a:solidFill>
                  <a:schemeClr val="bg1"/>
                </a:solidFill>
              </a:rPr>
              <a:t>CLiP</a:t>
            </a:r>
            <a:r>
              <a:rPr lang="it-IT" sz="1400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11" name="Immagine 10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EE52D489-7696-A244-88E6-7183A07DC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977" y="902867"/>
            <a:ext cx="3045063" cy="18613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88532" y="3899348"/>
            <a:ext cx="1228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tx2"/>
                </a:solidFill>
              </a:rPr>
              <a:t>EPJ A, in press</a:t>
            </a: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B7EC23E0-20EF-874C-AA53-B348E754610B}"/>
              </a:ext>
            </a:extLst>
          </p:cNvPr>
          <p:cNvSpPr/>
          <p:nvPr/>
        </p:nvSpPr>
        <p:spPr>
          <a:xfrm>
            <a:off x="2639616" y="6237312"/>
            <a:ext cx="8028384" cy="620688"/>
          </a:xfrm>
          <a:prstGeom prst="rect">
            <a:avLst/>
          </a:prstGeom>
          <a:gradFill flip="none" rotWithShape="1">
            <a:gsLst>
              <a:gs pos="0">
                <a:srgbClr val="3861AA">
                  <a:alpha val="3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AEDED1D1-598F-C44D-9C04-ADCB89A0C05A}"/>
              </a:ext>
            </a:extLst>
          </p:cNvPr>
          <p:cNvSpPr/>
          <p:nvPr/>
        </p:nvSpPr>
        <p:spPr>
          <a:xfrm flipV="1">
            <a:off x="1524000" y="6237313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7" name="Picture 17" descr="tof_small.jpg">
            <a:extLst>
              <a:ext uri="{FF2B5EF4-FFF2-40B4-BE49-F238E27FC236}">
                <a16:creationId xmlns:a16="http://schemas.microsoft.com/office/drawing/2014/main" id="{2B5B02B5-E9D6-C645-80C3-9344ED8F402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86636" y="6279233"/>
            <a:ext cx="999784" cy="578767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0AE4610A-69A8-3D42-A4F4-70E13C4531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150" y="6283032"/>
            <a:ext cx="877540" cy="574969"/>
          </a:xfrm>
          <a:prstGeom prst="rect">
            <a:avLst/>
          </a:prstGeom>
        </p:spPr>
      </p:pic>
      <p:sp>
        <p:nvSpPr>
          <p:cNvPr id="38" name="Segnaposto piè di pagina 1">
            <a:extLst>
              <a:ext uri="{FF2B5EF4-FFF2-40B4-BE49-F238E27FC236}">
                <a16:creationId xmlns:a16="http://schemas.microsoft.com/office/drawing/2014/main" id="{32F139E9-0B8E-4C4A-9B0F-008F64CA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Consiglio</a:t>
            </a:r>
            <a:r>
              <a:rPr lang="en-US" b="1" dirty="0">
                <a:solidFill>
                  <a:schemeClr val="tx2"/>
                </a:solidFill>
              </a:rPr>
              <a:t> di </a:t>
            </a:r>
            <a:r>
              <a:rPr lang="en-US" b="1" dirty="0" err="1">
                <a:solidFill>
                  <a:schemeClr val="tx2"/>
                </a:solidFill>
              </a:rPr>
              <a:t>Sezione</a:t>
            </a:r>
            <a:r>
              <a:rPr lang="en-US" b="1" dirty="0">
                <a:solidFill>
                  <a:schemeClr val="tx2"/>
                </a:solidFill>
              </a:rPr>
              <a:t> 10/07/2019</a:t>
            </a:r>
          </a:p>
        </p:txBody>
      </p:sp>
    </p:spTree>
    <p:extLst>
      <p:ext uri="{BB962C8B-B14F-4D97-AF65-F5344CB8AC3E}">
        <p14:creationId xmlns:p14="http://schemas.microsoft.com/office/powerpoint/2010/main" val="40146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1524000" y="0"/>
            <a:ext cx="9144000" cy="620688"/>
          </a:xfrm>
          <a:prstGeom prst="rect">
            <a:avLst/>
          </a:prstGeom>
          <a:solidFill>
            <a:srgbClr val="3861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91544" y="0"/>
            <a:ext cx="867645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600" dirty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Attività </a:t>
            </a:r>
            <a:r>
              <a:rPr lang="it-IT" sz="3600" dirty="0" err="1">
                <a:solidFill>
                  <a:srgbClr val="000090"/>
                </a:solidFill>
                <a:latin typeface="Calibri" pitchFamily="34" charset="0"/>
              </a:rPr>
              <a:t>n_TOF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 PV 2020</a:t>
            </a:r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/>
          <p:nvPr/>
        </p:nvSpPr>
        <p:spPr>
          <a:xfrm flipV="1">
            <a:off x="1524000" y="646978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164E6D2D-BF09-2647-A3E4-F74D7C4446A2}"/>
              </a:ext>
            </a:extLst>
          </p:cNvPr>
          <p:cNvSpPr/>
          <p:nvPr/>
        </p:nvSpPr>
        <p:spPr>
          <a:xfrm>
            <a:off x="2639616" y="6237312"/>
            <a:ext cx="8028384" cy="620688"/>
          </a:xfrm>
          <a:prstGeom prst="rect">
            <a:avLst/>
          </a:prstGeom>
          <a:gradFill flip="none" rotWithShape="1">
            <a:gsLst>
              <a:gs pos="0">
                <a:srgbClr val="3861AA">
                  <a:alpha val="3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CC65706D-E708-854E-BA3D-F6104E11A495}"/>
              </a:ext>
            </a:extLst>
          </p:cNvPr>
          <p:cNvSpPr/>
          <p:nvPr/>
        </p:nvSpPr>
        <p:spPr>
          <a:xfrm flipV="1">
            <a:off x="1524000" y="6237313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9" name="Picture 17" descr="tof_small.jpg">
            <a:extLst>
              <a:ext uri="{FF2B5EF4-FFF2-40B4-BE49-F238E27FC236}">
                <a16:creationId xmlns:a16="http://schemas.microsoft.com/office/drawing/2014/main" id="{66D02513-3700-F640-AF2C-4A41362343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6636" y="6279233"/>
            <a:ext cx="999784" cy="57876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6B21DFE-4303-104C-9591-AB0F2A251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150" y="6283032"/>
            <a:ext cx="877540" cy="574969"/>
          </a:xfrm>
          <a:prstGeom prst="rect">
            <a:avLst/>
          </a:prstGeom>
        </p:spPr>
      </p:pic>
      <p:sp>
        <p:nvSpPr>
          <p:cNvPr id="21" name="Segnaposto piè di pagina 1">
            <a:extLst>
              <a:ext uri="{FF2B5EF4-FFF2-40B4-BE49-F238E27FC236}">
                <a16:creationId xmlns:a16="http://schemas.microsoft.com/office/drawing/2014/main" id="{7648D942-EF8E-B847-9CD2-E95C5E82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Consiglio</a:t>
            </a:r>
            <a:r>
              <a:rPr lang="en-US" b="1" dirty="0">
                <a:solidFill>
                  <a:schemeClr val="tx2"/>
                </a:solidFill>
              </a:rPr>
              <a:t> di </a:t>
            </a:r>
            <a:r>
              <a:rPr lang="en-US" b="1" dirty="0" err="1">
                <a:solidFill>
                  <a:schemeClr val="tx2"/>
                </a:solidFill>
              </a:rPr>
              <a:t>Sezione</a:t>
            </a:r>
            <a:r>
              <a:rPr lang="en-US" b="1" dirty="0">
                <a:solidFill>
                  <a:schemeClr val="tx2"/>
                </a:solidFill>
              </a:rPr>
              <a:t> 10/07/2019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DB92BAA-0D75-5345-BB0B-691442224C19}"/>
              </a:ext>
            </a:extLst>
          </p:cNvPr>
          <p:cNvSpPr/>
          <p:nvPr/>
        </p:nvSpPr>
        <p:spPr>
          <a:xfrm>
            <a:off x="1743386" y="1447216"/>
            <a:ext cx="84431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Partecipazione alla caratterizzazione del fascio di neutroni nelle due aree sperimentali, compresa la nuova NEAR station, dopo l'installazione del nuovo bersaglio di spallazione.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222222"/>
                </a:solidFill>
                <a:latin typeface="Arial" panose="020B0604020202020204" pitchFamily="34" charset="0"/>
              </a:rPr>
              <a:t>Caratterizzazione 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di rivelatori con fasci di neutroni termici presso il reattore LENA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Partecipazione alle  misure di sezioni d'urto </a:t>
            </a:r>
          </a:p>
        </p:txBody>
      </p:sp>
    </p:spTree>
    <p:extLst>
      <p:ext uri="{BB962C8B-B14F-4D97-AF65-F5344CB8AC3E}">
        <p14:creationId xmlns:p14="http://schemas.microsoft.com/office/powerpoint/2010/main" val="1521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1822" y="3878356"/>
            <a:ext cx="8550717" cy="2279384"/>
          </a:xfrm>
          <a:ln>
            <a:solidFill>
              <a:srgbClr val="1F497D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Missioni                                         6.5 k€</a:t>
            </a:r>
          </a:p>
          <a:p>
            <a:r>
              <a:rPr lang="it-IT" dirty="0"/>
              <a:t>Consumo (inclusi M&amp;O)             2.0 k€</a:t>
            </a:r>
          </a:p>
          <a:p>
            <a:r>
              <a:rPr lang="it-IT" dirty="0"/>
              <a:t>Servizi (reattore)                          5.0 k€</a:t>
            </a:r>
          </a:p>
        </p:txBody>
      </p:sp>
      <p:sp>
        <p:nvSpPr>
          <p:cNvPr id="4" name="Rectangle 11"/>
          <p:cNvSpPr/>
          <p:nvPr/>
        </p:nvSpPr>
        <p:spPr>
          <a:xfrm>
            <a:off x="1524000" y="0"/>
            <a:ext cx="9144000" cy="620688"/>
          </a:xfrm>
          <a:prstGeom prst="rect">
            <a:avLst/>
          </a:prstGeom>
          <a:solidFill>
            <a:srgbClr val="3861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1544" y="0"/>
            <a:ext cx="867645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600" dirty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Richieste  </a:t>
            </a:r>
            <a:r>
              <a:rPr lang="it-IT" sz="3600" dirty="0" err="1">
                <a:solidFill>
                  <a:srgbClr val="000090"/>
                </a:solidFill>
                <a:latin typeface="Calibri" pitchFamily="34" charset="0"/>
              </a:rPr>
              <a:t>n_TOF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 PV 2020</a:t>
            </a:r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 flipV="1">
            <a:off x="1524000" y="646978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1901822" y="822708"/>
            <a:ext cx="4112674" cy="305564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>
                <a:solidFill>
                  <a:srgbClr val="0000FF"/>
                </a:solidFill>
              </a:rPr>
              <a:t>Partecipanti</a:t>
            </a:r>
          </a:p>
          <a:p>
            <a:r>
              <a:rPr lang="it-IT" dirty="0"/>
              <a:t>S. Altieri       20</a:t>
            </a:r>
            <a:r>
              <a:rPr lang="it-IT"/>
              <a:t>% </a:t>
            </a:r>
            <a:endParaRPr lang="it-IT" dirty="0"/>
          </a:p>
          <a:p>
            <a:r>
              <a:rPr lang="it-IT" dirty="0"/>
              <a:t>N. Protti       20%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FTE     0.4                                   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025829" y="822558"/>
            <a:ext cx="4426710" cy="3055648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>
                <a:solidFill>
                  <a:srgbClr val="0000FF"/>
                </a:solidFill>
              </a:rPr>
              <a:t>Supporto Tecnico</a:t>
            </a:r>
          </a:p>
          <a:p>
            <a:r>
              <a:rPr lang="it-IT" sz="2800" dirty="0"/>
              <a:t>Off. Meccanica     0.3</a:t>
            </a:r>
          </a:p>
          <a:p>
            <a:r>
              <a:rPr lang="it-IT" sz="2800" dirty="0"/>
              <a:t>Off. </a:t>
            </a:r>
            <a:r>
              <a:rPr lang="it-IT" sz="2800" dirty="0" smtClean="0"/>
              <a:t>Elettronica      </a:t>
            </a:r>
            <a:r>
              <a:rPr lang="it-IT" sz="2800" dirty="0"/>
              <a:t>0.3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FF9FFAA0-4EB4-E64C-8C55-95962FB44D5E}"/>
              </a:ext>
            </a:extLst>
          </p:cNvPr>
          <p:cNvSpPr/>
          <p:nvPr/>
        </p:nvSpPr>
        <p:spPr>
          <a:xfrm>
            <a:off x="2639616" y="6237312"/>
            <a:ext cx="8028384" cy="620688"/>
          </a:xfrm>
          <a:prstGeom prst="rect">
            <a:avLst/>
          </a:prstGeom>
          <a:gradFill flip="none" rotWithShape="1">
            <a:gsLst>
              <a:gs pos="0">
                <a:srgbClr val="3861AA">
                  <a:alpha val="3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A0C16ECE-DBAF-484E-AE27-D55A8035A5E8}"/>
              </a:ext>
            </a:extLst>
          </p:cNvPr>
          <p:cNvSpPr/>
          <p:nvPr/>
        </p:nvSpPr>
        <p:spPr>
          <a:xfrm flipV="1">
            <a:off x="1524000" y="6237313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1" name="Picture 17" descr="tof_small.jpg">
            <a:extLst>
              <a:ext uri="{FF2B5EF4-FFF2-40B4-BE49-F238E27FC236}">
                <a16:creationId xmlns:a16="http://schemas.microsoft.com/office/drawing/2014/main" id="{43BBDE0E-0B1D-3045-AD84-A9A9FCBCB3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6636" y="6279233"/>
            <a:ext cx="999784" cy="578767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B79DC85-D22D-3746-8FCD-632271154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150" y="6283032"/>
            <a:ext cx="877540" cy="574969"/>
          </a:xfrm>
          <a:prstGeom prst="rect">
            <a:avLst/>
          </a:prstGeom>
        </p:spPr>
      </p:pic>
      <p:sp>
        <p:nvSpPr>
          <p:cNvPr id="23" name="Segnaposto piè di pagina 1">
            <a:extLst>
              <a:ext uri="{FF2B5EF4-FFF2-40B4-BE49-F238E27FC236}">
                <a16:creationId xmlns:a16="http://schemas.microsoft.com/office/drawing/2014/main" id="{99E482F6-70BC-D44F-967B-3A4CA346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Consiglio</a:t>
            </a:r>
            <a:r>
              <a:rPr lang="en-US" b="1" dirty="0">
                <a:solidFill>
                  <a:schemeClr val="tx2"/>
                </a:solidFill>
              </a:rPr>
              <a:t> di </a:t>
            </a:r>
            <a:r>
              <a:rPr lang="en-US" b="1" dirty="0" err="1">
                <a:solidFill>
                  <a:schemeClr val="tx2"/>
                </a:solidFill>
              </a:rPr>
              <a:t>Sezione</a:t>
            </a:r>
            <a:r>
              <a:rPr lang="en-US" b="1" dirty="0">
                <a:solidFill>
                  <a:schemeClr val="tx2"/>
                </a:solidFill>
              </a:rPr>
              <a:t> 10/07/2019</a:t>
            </a:r>
          </a:p>
        </p:txBody>
      </p:sp>
    </p:spTree>
    <p:extLst>
      <p:ext uri="{BB962C8B-B14F-4D97-AF65-F5344CB8AC3E}">
        <p14:creationId xmlns:p14="http://schemas.microsoft.com/office/powerpoint/2010/main" val="780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724401" y="-26988"/>
            <a:ext cx="40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0000"/>
                </a:solidFill>
              </a:rPr>
              <a:t>Richieste </a:t>
            </a:r>
            <a:r>
              <a:rPr lang="it-IT" sz="2800" b="1" dirty="0" smtClean="0">
                <a:solidFill>
                  <a:srgbClr val="FF0000"/>
                </a:solidFill>
              </a:rPr>
              <a:t>2019  </a:t>
            </a:r>
            <a:r>
              <a:rPr lang="it-IT" sz="2400" b="1" dirty="0">
                <a:solidFill>
                  <a:srgbClr val="FF0000"/>
                </a:solidFill>
              </a:rPr>
              <a:t>(in </a:t>
            </a:r>
            <a:r>
              <a:rPr lang="it-IT" sz="2400" b="1" dirty="0" err="1">
                <a:solidFill>
                  <a:srgbClr val="FF0000"/>
                </a:solidFill>
              </a:rPr>
              <a:t>kEuro</a:t>
            </a:r>
            <a:r>
              <a:rPr lang="it-IT" sz="2400" b="1" dirty="0">
                <a:solidFill>
                  <a:srgbClr val="FF0000"/>
                </a:solidFill>
              </a:rPr>
              <a:t>)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5468" y="465667"/>
            <a:ext cx="1205653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rgbClr val="1D07BF"/>
                </a:solidFill>
              </a:rPr>
              <a:t> </a:t>
            </a:r>
            <a:r>
              <a:rPr lang="it-IT" sz="2400" b="1" dirty="0">
                <a:solidFill>
                  <a:srgbClr val="1D07BF"/>
                </a:solidFill>
              </a:rPr>
              <a:t>Missioni</a:t>
            </a:r>
            <a:r>
              <a:rPr lang="it-IT" sz="2400" dirty="0">
                <a:solidFill>
                  <a:srgbClr val="1D07BF"/>
                </a:solidFill>
              </a:rPr>
              <a:t>                                 2</a:t>
            </a:r>
            <a:r>
              <a:rPr lang="it-IT" sz="2400" dirty="0" smtClean="0">
                <a:solidFill>
                  <a:srgbClr val="1D07BF"/>
                </a:solidFill>
              </a:rPr>
              <a:t>5 (2.5 MU/FTE; Prese </a:t>
            </a:r>
            <a:r>
              <a:rPr lang="it-IT" sz="2400" dirty="0">
                <a:solidFill>
                  <a:srgbClr val="1D07BF"/>
                </a:solidFill>
              </a:rPr>
              <a:t>dati Mainz </a:t>
            </a:r>
            <a:r>
              <a:rPr lang="it-IT" sz="2400" dirty="0" smtClean="0">
                <a:solidFill>
                  <a:srgbClr val="1D07BF"/>
                </a:solidFill>
              </a:rPr>
              <a:t>e Bonn)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rgbClr val="1D07BF"/>
                </a:solidFill>
              </a:rPr>
              <a:t> </a:t>
            </a:r>
            <a:r>
              <a:rPr lang="it-IT" sz="2400" b="1" dirty="0" smtClean="0">
                <a:solidFill>
                  <a:srgbClr val="1D07BF"/>
                </a:solidFill>
              </a:rPr>
              <a:t>Materiale consumo               </a:t>
            </a:r>
            <a:r>
              <a:rPr lang="it-IT" sz="2400" dirty="0" smtClean="0">
                <a:solidFill>
                  <a:srgbClr val="1D07BF"/>
                </a:solidFill>
              </a:rPr>
              <a:t>1 (Metabolismo) </a:t>
            </a:r>
            <a:endParaRPr lang="it-IT" sz="2400" dirty="0">
              <a:solidFill>
                <a:srgbClr val="1D07BF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sz="2400" dirty="0">
                <a:solidFill>
                  <a:srgbClr val="1D07BF"/>
                </a:solidFill>
              </a:rPr>
              <a:t> </a:t>
            </a:r>
            <a:r>
              <a:rPr lang="it-IT" sz="2400" b="1" dirty="0">
                <a:solidFill>
                  <a:srgbClr val="1D07BF"/>
                </a:solidFill>
              </a:rPr>
              <a:t>Materiale Inventariabile    </a:t>
            </a:r>
            <a:r>
              <a:rPr lang="it-IT" sz="2400" b="1" dirty="0" smtClean="0">
                <a:solidFill>
                  <a:srgbClr val="1D07BF"/>
                </a:solidFill>
              </a:rPr>
              <a:t> </a:t>
            </a:r>
            <a:r>
              <a:rPr lang="it-IT" sz="2400" dirty="0" smtClean="0">
                <a:solidFill>
                  <a:srgbClr val="1D07BF"/>
                </a:solidFill>
              </a:rPr>
              <a:t>20  (1 Modulo TDC-VME 128 canali CAEN V1180A  per Mainz)</a:t>
            </a:r>
            <a:endParaRPr lang="it-IT" sz="2400" dirty="0">
              <a:solidFill>
                <a:srgbClr val="1D07B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1D07BF"/>
                </a:solidFill>
              </a:rPr>
              <a:t>                                                     </a:t>
            </a:r>
            <a:r>
              <a:rPr lang="it-IT" sz="2400" dirty="0" smtClean="0">
                <a:solidFill>
                  <a:srgbClr val="1D07BF"/>
                </a:solidFill>
              </a:rPr>
              <a:t>        (</a:t>
            </a:r>
            <a:r>
              <a:rPr lang="it-IT" sz="2400" dirty="0">
                <a:solidFill>
                  <a:srgbClr val="1D07BF"/>
                </a:solidFill>
              </a:rPr>
              <a:t>1 Modulo </a:t>
            </a:r>
            <a:r>
              <a:rPr lang="it-IT" sz="2400" dirty="0" smtClean="0">
                <a:solidFill>
                  <a:srgbClr val="1D07BF"/>
                </a:solidFill>
              </a:rPr>
              <a:t>ADC-VME </a:t>
            </a:r>
            <a:r>
              <a:rPr lang="it-IT" sz="2400" dirty="0">
                <a:solidFill>
                  <a:srgbClr val="1D07BF"/>
                </a:solidFill>
              </a:rPr>
              <a:t>128 canali CAEN </a:t>
            </a:r>
            <a:r>
              <a:rPr lang="it-IT" sz="2400" dirty="0" smtClean="0">
                <a:solidFill>
                  <a:srgbClr val="1D07BF"/>
                </a:solidFill>
              </a:rPr>
              <a:t>V1725+software analisi 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1D07BF"/>
                </a:solidFill>
              </a:rPr>
              <a:t> </a:t>
            </a:r>
            <a:r>
              <a:rPr lang="it-IT" sz="2400" dirty="0" smtClean="0">
                <a:solidFill>
                  <a:srgbClr val="1D07BF"/>
                </a:solidFill>
              </a:rPr>
              <a:t>                                                              per Bonn)</a:t>
            </a:r>
            <a:endParaRPr lang="it-IT" sz="2400" dirty="0">
              <a:solidFill>
                <a:srgbClr val="1D07B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1D07BF"/>
                </a:solidFill>
              </a:rPr>
              <a:t>                    </a:t>
            </a:r>
            <a:r>
              <a:rPr lang="it-IT" sz="2400" dirty="0" smtClean="0">
                <a:solidFill>
                  <a:srgbClr val="1D07BF"/>
                </a:solidFill>
              </a:rPr>
              <a:t>                                  </a:t>
            </a:r>
            <a:r>
              <a:rPr lang="it-IT" sz="2400" b="1" dirty="0" smtClean="0">
                <a:solidFill>
                  <a:srgbClr val="1D07BF"/>
                </a:solidFill>
              </a:rPr>
              <a:t>TOTALE        46 Keuro</a:t>
            </a:r>
            <a:endParaRPr lang="it-IT" sz="2400" b="1" dirty="0">
              <a:solidFill>
                <a:srgbClr val="1D07B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1D07BF"/>
                </a:solidFill>
              </a:rPr>
              <a:t>1</a:t>
            </a:r>
            <a:r>
              <a:rPr lang="it-IT" sz="2400" b="1" dirty="0" smtClean="0">
                <a:solidFill>
                  <a:srgbClr val="1D07BF"/>
                </a:solidFill>
              </a:rPr>
              <a:t> mese/uomo </a:t>
            </a:r>
            <a:r>
              <a:rPr lang="it-IT" sz="2400" b="1" dirty="0">
                <a:solidFill>
                  <a:srgbClr val="1D07BF"/>
                </a:solidFill>
              </a:rPr>
              <a:t>officina </a:t>
            </a:r>
            <a:r>
              <a:rPr lang="it-IT" sz="2400" b="1" dirty="0" smtClean="0">
                <a:solidFill>
                  <a:srgbClr val="1D07BF"/>
                </a:solidFill>
              </a:rPr>
              <a:t>meccanica       </a:t>
            </a:r>
            <a:r>
              <a:rPr lang="it-IT" sz="2400" dirty="0" smtClean="0">
                <a:solidFill>
                  <a:srgbClr val="1D07BF"/>
                </a:solidFill>
              </a:rPr>
              <a:t>costruzione nuovo catodo per camere a fili (da valutare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1D07BF"/>
                </a:solidFill>
              </a:rPr>
              <a:t> </a:t>
            </a:r>
            <a:r>
              <a:rPr lang="it-IT" sz="2400" dirty="0" smtClean="0">
                <a:solidFill>
                  <a:srgbClr val="1D07BF"/>
                </a:solidFill>
              </a:rPr>
              <a:t>   la reale necessita’ in base alle prese dati a Mainz e Bonn in corso e nel prossimo futuro)</a:t>
            </a:r>
          </a:p>
          <a:p>
            <a:pPr>
              <a:spcBef>
                <a:spcPct val="50000"/>
              </a:spcBef>
              <a:defRPr/>
            </a:pPr>
            <a:r>
              <a:rPr lang="it-IT" sz="2400" b="1" dirty="0" smtClean="0">
                <a:solidFill>
                  <a:srgbClr val="1D07BF"/>
                </a:solidFill>
              </a:rPr>
              <a:t>3 </a:t>
            </a:r>
            <a:r>
              <a:rPr lang="it-IT" sz="2400" b="1" dirty="0">
                <a:solidFill>
                  <a:srgbClr val="1D07BF"/>
                </a:solidFill>
              </a:rPr>
              <a:t>mesi/uomo serv. </a:t>
            </a:r>
            <a:r>
              <a:rPr lang="it-IT" sz="2400" b="1" dirty="0" smtClean="0">
                <a:solidFill>
                  <a:srgbClr val="1D07BF"/>
                </a:solidFill>
              </a:rPr>
              <a:t>Elettronico :</a:t>
            </a:r>
            <a:r>
              <a:rPr lang="it-IT" sz="2400" dirty="0" smtClean="0">
                <a:solidFill>
                  <a:srgbClr val="1D07BF"/>
                </a:solidFill>
              </a:rPr>
              <a:t>        per commissioning/test nuove schede preamplificatori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1D07BF"/>
                </a:solidFill>
              </a:rPr>
              <a:t> </a:t>
            </a:r>
            <a:r>
              <a:rPr lang="it-IT" sz="2400" dirty="0" smtClean="0">
                <a:solidFill>
                  <a:srgbClr val="1D07BF"/>
                </a:solidFill>
              </a:rPr>
              <a:t>                                                                camere a fili a Bonn.</a:t>
            </a:r>
            <a:endParaRPr lang="en-GB" sz="2400" dirty="0">
              <a:solidFill>
                <a:srgbClr val="1D07B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265852" y="6175134"/>
            <a:ext cx="1080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 rispetto a 2018 richieste MI , stabile richiesta INV.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1317" y="2439369"/>
            <a:ext cx="610936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Riassunto totale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3718" y="240151"/>
            <a:ext cx="8244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Esperimenti di GR3-Pavia, sommario richieste per 2020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142470"/>
              </p:ext>
            </p:extLst>
          </p:nvPr>
        </p:nvGraphicFramePr>
        <p:xfrm>
          <a:off x="0" y="1271365"/>
          <a:ext cx="12191998" cy="5571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057">
                  <a:extLst>
                    <a:ext uri="{9D8B030D-6E8A-4147-A177-3AD203B41FA5}">
                      <a16:colId xmlns:a16="http://schemas.microsoft.com/office/drawing/2014/main" val="3314847442"/>
                    </a:ext>
                  </a:extLst>
                </a:gridCol>
                <a:gridCol w="1449010">
                  <a:extLst>
                    <a:ext uri="{9D8B030D-6E8A-4147-A177-3AD203B41FA5}">
                      <a16:colId xmlns:a16="http://schemas.microsoft.com/office/drawing/2014/main" val="4208380257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12038088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348056704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30279525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17603714"/>
                    </a:ext>
                  </a:extLst>
                </a:gridCol>
                <a:gridCol w="1388533">
                  <a:extLst>
                    <a:ext uri="{9D8B030D-6E8A-4147-A177-3AD203B41FA5}">
                      <a16:colId xmlns:a16="http://schemas.microsoft.com/office/drawing/2014/main" val="3005633126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1058554327"/>
                    </a:ext>
                  </a:extLst>
                </a:gridCol>
                <a:gridCol w="1032933">
                  <a:extLst>
                    <a:ext uri="{9D8B030D-6E8A-4147-A177-3AD203B41FA5}">
                      <a16:colId xmlns:a16="http://schemas.microsoft.com/office/drawing/2014/main" val="2132536635"/>
                    </a:ext>
                  </a:extLst>
                </a:gridCol>
                <a:gridCol w="1015998">
                  <a:extLst>
                    <a:ext uri="{9D8B030D-6E8A-4147-A177-3AD203B41FA5}">
                      <a16:colId xmlns:a16="http://schemas.microsoft.com/office/drawing/2014/main" val="1590621647"/>
                    </a:ext>
                  </a:extLst>
                </a:gridCol>
              </a:tblGrid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Sigla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FTE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(kE)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(kE)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(kE)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altro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(kE)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totale 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richieste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(kE)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Serv.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Offic.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(m.u.)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Serv.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Elett.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(m.u.)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Serv.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Calc.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(m.u.)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086456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AEGIS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1?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169289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ALICE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27.9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803303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ASACUSA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r>
                        <a:rPr lang="it-IT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(+0.5?)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239962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122543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JLAB12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02448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MAMBO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004973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1D07B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n_TOF</a:t>
                      </a:r>
                      <a:endParaRPr lang="en-US" sz="2400" dirty="0">
                        <a:solidFill>
                          <a:srgbClr val="1D07B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solidFill>
                            <a:srgbClr val="1D07B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400" dirty="0" smtClean="0">
                        <a:solidFill>
                          <a:srgbClr val="1D07B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1D07B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  <a:endParaRPr lang="en-US" sz="2400" dirty="0">
                        <a:solidFill>
                          <a:srgbClr val="1D07B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1D07B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1D07B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695145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(tutti gli esp.)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16.8</a:t>
                      </a:r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(+0.5)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126.8</a:t>
                      </a:r>
                      <a:endParaRPr lang="it-IT" sz="24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</a:t>
                      </a:r>
                      <a:endParaRPr lang="it-IT" sz="24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33.5</a:t>
                      </a:r>
                      <a:endParaRPr lang="it-IT" sz="24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190.9</a:t>
                      </a:r>
                      <a:endParaRPr lang="it-IT" sz="24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2.3+1</a:t>
                      </a:r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</a:t>
                      </a:r>
                      <a:endParaRPr lang="it-IT" sz="24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24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806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7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/>
          <p:nvPr/>
        </p:nvSpPr>
        <p:spPr>
          <a:xfrm>
            <a:off x="524933" y="977356"/>
            <a:ext cx="11125199" cy="51084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8360">
            <a:solidFill>
              <a:srgbClr val="2300DC"/>
            </a:solidFill>
            <a:prstDash val="solid"/>
          </a:ln>
        </p:spPr>
        <p:txBody>
          <a:bodyPr vert="horz" wrap="square" lIns="89803" tIns="48983" rIns="89803" bIns="48983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2000" b="1" cap="all" dirty="0">
                <a:solidFill>
                  <a:srgbClr val="0070C0"/>
                </a:solidFill>
                <a:ea typeface="DejaVu LGC Sans" pitchFamily="2"/>
                <a:cs typeface="Arial" pitchFamily="34"/>
              </a:rPr>
              <a:t>					</a:t>
            </a:r>
            <a:r>
              <a:rPr lang="en-US" sz="2000" b="1" cap="all" dirty="0" smtClean="0">
                <a:solidFill>
                  <a:srgbClr val="0070C0"/>
                </a:solidFill>
                <a:ea typeface="DejaVu LGC Sans" pitchFamily="2"/>
                <a:cs typeface="Arial" pitchFamily="34"/>
              </a:rPr>
              <a:t>		</a:t>
            </a:r>
            <a:r>
              <a:rPr lang="en-US" sz="2000" b="1" dirty="0" smtClean="0">
                <a:solidFill>
                  <a:srgbClr val="C00000"/>
                </a:solidFill>
              </a:rPr>
              <a:t>k</a:t>
            </a:r>
            <a:r>
              <a:rPr lang="en-US" sz="2000" b="1" cap="all" dirty="0">
                <a:solidFill>
                  <a:srgbClr val="C00000"/>
                </a:solidFill>
                <a:ea typeface="DejaVu LGC Sans" pitchFamily="2"/>
                <a:cs typeface="Arial" pitchFamily="34"/>
              </a:rPr>
              <a:t>€</a:t>
            </a:r>
          </a:p>
          <a:p>
            <a:pPr hangingPunct="0">
              <a:buNone/>
            </a:pPr>
            <a:r>
              <a:rPr lang="en-US" sz="2000" b="1" cap="all" dirty="0">
                <a:solidFill>
                  <a:srgbClr val="C00000"/>
                </a:solidFill>
                <a:ea typeface="DejaVu LGC Sans" pitchFamily="2"/>
                <a:cs typeface="Arial" pitchFamily="34"/>
              </a:rPr>
              <a:t>MISSIONI</a:t>
            </a:r>
            <a:r>
              <a:rPr lang="en-US" sz="2000" b="1" cap="all" dirty="0">
                <a:solidFill>
                  <a:srgbClr val="0070C0"/>
                </a:solidFill>
                <a:ea typeface="DejaVu LGC Sans" pitchFamily="2"/>
                <a:cs typeface="Arial" pitchFamily="34"/>
              </a:rPr>
              <a:t>				</a:t>
            </a:r>
          </a:p>
          <a:p>
            <a:pPr hangingPunct="0">
              <a:buNone/>
            </a:pP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Meetings di </a:t>
            </a:r>
            <a:r>
              <a:rPr lang="en-US" sz="20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collaborazione</a:t>
            </a: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 CERN		</a:t>
            </a:r>
            <a:r>
              <a:rPr lang="en-US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	2.0</a:t>
            </a:r>
            <a:endParaRPr lang="en-US" sz="20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20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Riunioni</a:t>
            </a: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 </a:t>
            </a:r>
            <a:r>
              <a:rPr lang="en-US" sz="20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collaboratori</a:t>
            </a: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 </a:t>
            </a:r>
            <a:r>
              <a:rPr lang="en-US" sz="20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italiani</a:t>
            </a: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		</a:t>
            </a:r>
            <a:r>
              <a:rPr lang="en-US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	1.0</a:t>
            </a:r>
            <a:endParaRPr lang="en-US" sz="20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MISSIONI CERN PER </a:t>
            </a:r>
            <a:r>
              <a:rPr lang="en-US" sz="20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Smontaggio</a:t>
            </a: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/MONTAGGIO	</a:t>
            </a:r>
            <a:r>
              <a:rPr lang="en-US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	5.0</a:t>
            </a:r>
            <a:endParaRPr lang="en-US" sz="20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CONFERENZE				</a:t>
            </a:r>
            <a:r>
              <a:rPr lang="en-US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		4.0</a:t>
            </a:r>
          </a:p>
          <a:p>
            <a:pPr hangingPunct="0">
              <a:buNone/>
            </a:pPr>
            <a:r>
              <a:rPr lang="it-IT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 </a:t>
            </a:r>
            <a:r>
              <a:rPr lang="it-IT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                                                                                                         ---------------</a:t>
            </a:r>
            <a:endParaRPr lang="en-US" sz="20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2000" b="1" cap="all" dirty="0" smtClean="0">
                <a:solidFill>
                  <a:srgbClr val="C00000"/>
                </a:solidFill>
                <a:ea typeface="DejaVu LGC Sans" pitchFamily="2"/>
                <a:cs typeface="Arial" pitchFamily="34"/>
              </a:rPr>
              <a:t>                                                                                                              </a:t>
            </a:r>
            <a:r>
              <a:rPr lang="en-US" sz="2000" b="1" cap="all" dirty="0" smtClean="0">
                <a:ea typeface="DejaVu LGC Sans" pitchFamily="2"/>
                <a:cs typeface="Arial" pitchFamily="34"/>
              </a:rPr>
              <a:t>12.0</a:t>
            </a:r>
          </a:p>
          <a:p>
            <a:pPr hangingPunct="0">
              <a:buNone/>
            </a:pPr>
            <a:r>
              <a:rPr lang="en-US" sz="2000" b="1" cap="all" dirty="0" smtClean="0">
                <a:solidFill>
                  <a:srgbClr val="C00000"/>
                </a:solidFill>
                <a:ea typeface="DejaVu LGC Sans" pitchFamily="2"/>
                <a:cs typeface="Arial" pitchFamily="34"/>
              </a:rPr>
              <a:t>CONSUMO</a:t>
            </a:r>
            <a:endParaRPr lang="en-US" sz="2000" b="1" cap="all" dirty="0">
              <a:solidFill>
                <a:srgbClr val="C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METABOLISMO				</a:t>
            </a:r>
            <a:r>
              <a:rPr lang="en-US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		</a:t>
            </a:r>
            <a:r>
              <a:rPr lang="en-US" sz="2000" b="1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0,5</a:t>
            </a:r>
            <a:r>
              <a:rPr lang="en-US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 (-50%)</a:t>
            </a:r>
            <a:endParaRPr lang="en-US" sz="20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endParaRPr lang="en-US" sz="2000" b="1" cap="all" dirty="0">
              <a:solidFill>
                <a:srgbClr val="0070C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2000" b="1" cap="all" dirty="0" smtClean="0">
                <a:solidFill>
                  <a:srgbClr val="C00000"/>
                </a:solidFill>
                <a:ea typeface="DejaVu LGC Sans" pitchFamily="2"/>
                <a:cs typeface="Arial" pitchFamily="34"/>
              </a:rPr>
              <a:t>LICENZE </a:t>
            </a:r>
            <a:r>
              <a:rPr lang="en-US" sz="2000" b="1" cap="all" dirty="0">
                <a:solidFill>
                  <a:srgbClr val="C00000"/>
                </a:solidFill>
                <a:ea typeface="DejaVu LGC Sans" pitchFamily="2"/>
                <a:cs typeface="Arial" pitchFamily="34"/>
              </a:rPr>
              <a:t>SOFTWARE</a:t>
            </a:r>
          </a:p>
          <a:p>
            <a:pPr hangingPunct="0">
              <a:buNone/>
            </a:pP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1 NETWORK License per </a:t>
            </a:r>
            <a:r>
              <a:rPr lang="en-US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MATHEMATICA  12	</a:t>
            </a: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	</a:t>
            </a:r>
            <a:r>
              <a:rPr lang="en-US" sz="2000" b="1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1.0</a:t>
            </a:r>
          </a:p>
          <a:p>
            <a:pPr hangingPunct="0">
              <a:buNone/>
            </a:pPr>
            <a:r>
              <a:rPr lang="en-US" sz="2000" b="1" cap="all" dirty="0" smtClean="0">
                <a:solidFill>
                  <a:srgbClr val="C00000"/>
                </a:solidFill>
                <a:ea typeface="DejaVu LGC Sans" pitchFamily="2"/>
                <a:cs typeface="Arial" pitchFamily="34"/>
              </a:rPr>
              <a:t>SPESE </a:t>
            </a:r>
            <a:r>
              <a:rPr lang="en-US" sz="2000" b="1" cap="all" dirty="0">
                <a:solidFill>
                  <a:srgbClr val="C00000"/>
                </a:solidFill>
                <a:ea typeface="DejaVu LGC Sans" pitchFamily="2"/>
                <a:cs typeface="Arial" pitchFamily="34"/>
              </a:rPr>
              <a:t>PER SERVIZI</a:t>
            </a:r>
          </a:p>
          <a:p>
            <a:pPr hangingPunct="0">
              <a:buNone/>
            </a:pP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NOLEGGIO </a:t>
            </a:r>
            <a:r>
              <a:rPr lang="en-US" sz="20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ELETTRoNICA</a:t>
            </a: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 al POOL DEL CERN	</a:t>
            </a:r>
            <a:r>
              <a:rPr lang="en-US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	</a:t>
            </a:r>
            <a:r>
              <a:rPr lang="en-US" sz="2000" b="1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2.0</a:t>
            </a:r>
            <a:r>
              <a:rPr lang="en-US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 </a:t>
            </a:r>
            <a:r>
              <a:rPr lang="en-US" sz="20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(-50</a:t>
            </a:r>
            <a:r>
              <a:rPr lang="en-US" sz="20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%)</a:t>
            </a:r>
            <a:endParaRPr lang="en-US" sz="20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2000" b="1" cap="all" dirty="0">
                <a:solidFill>
                  <a:srgbClr val="C00000"/>
                </a:solidFill>
                <a:ea typeface="DejaVu LGC Sans" pitchFamily="2"/>
                <a:cs typeface="Arial" pitchFamily="34"/>
              </a:rPr>
              <a:t>TOTALE					</a:t>
            </a:r>
            <a:r>
              <a:rPr lang="en-US" sz="2000" b="1" cap="all" dirty="0" smtClean="0">
                <a:solidFill>
                  <a:srgbClr val="C00000"/>
                </a:solidFill>
                <a:ea typeface="DejaVu LGC Sans" pitchFamily="2"/>
                <a:cs typeface="Arial" pitchFamily="34"/>
              </a:rPr>
              <a:t>		15.5</a:t>
            </a:r>
            <a:endParaRPr lang="en-US" sz="2000" b="1" cap="all" dirty="0">
              <a:solidFill>
                <a:srgbClr val="C00000"/>
              </a:solidFill>
              <a:ea typeface="DejaVu LGC Sans" pitchFamily="2"/>
              <a:cs typeface="Arial" pitchFamily="34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06395" y="214691"/>
            <a:ext cx="11364686" cy="626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dirty="0">
                <a:solidFill>
                  <a:srgbClr val="D1282E"/>
                </a:solidFill>
                <a:latin typeface="Apple Chancery"/>
                <a:cs typeface="Apple Chancery"/>
              </a:rPr>
              <a:t>Aegis-</a:t>
            </a:r>
            <a:r>
              <a:rPr lang="it-IT" sz="2800" dirty="0" err="1">
                <a:solidFill>
                  <a:srgbClr val="D1282E"/>
                </a:solidFill>
                <a:latin typeface="Apple Chancery"/>
                <a:cs typeface="Apple Chancery"/>
              </a:rPr>
              <a:t>pv</a:t>
            </a:r>
            <a:r>
              <a:rPr lang="it-IT" sz="2800" dirty="0">
                <a:solidFill>
                  <a:srgbClr val="D1282E"/>
                </a:solidFill>
                <a:latin typeface="Apple Chancery"/>
                <a:cs typeface="Apple Chancery"/>
              </a:rPr>
              <a:t> 2019: IMPEGNI E RICHIESTE FINANZIARIE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2249" y="1165608"/>
            <a:ext cx="42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Cifre</a:t>
            </a:r>
            <a:r>
              <a:rPr lang="en-US" dirty="0"/>
              <a:t> in </a:t>
            </a:r>
            <a:r>
              <a:rPr lang="en-US" dirty="0" err="1"/>
              <a:t>diminuzione</a:t>
            </a:r>
            <a:r>
              <a:rPr lang="en-US" dirty="0"/>
              <a:t> </a:t>
            </a:r>
            <a:r>
              <a:rPr lang="en-US" dirty="0" err="1"/>
              <a:t>rispetto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valori</a:t>
            </a:r>
            <a:r>
              <a:rPr lang="en-US" dirty="0"/>
              <a:t> 2019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338" y="6286533"/>
            <a:ext cx="721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+ 1 M.U. di </a:t>
            </a:r>
            <a:r>
              <a:rPr lang="en-US" sz="2000" dirty="0" err="1"/>
              <a:t>Officina</a:t>
            </a:r>
            <a:r>
              <a:rPr lang="en-US" sz="2000" dirty="0"/>
              <a:t> </a:t>
            </a:r>
            <a:r>
              <a:rPr lang="en-US" sz="2000" dirty="0" err="1"/>
              <a:t>Meccanica</a:t>
            </a:r>
            <a:r>
              <a:rPr lang="en-US" sz="2000" dirty="0"/>
              <a:t> (per </a:t>
            </a:r>
            <a:r>
              <a:rPr lang="en-US" sz="2000" dirty="0" err="1"/>
              <a:t>eventuale</a:t>
            </a:r>
            <a:r>
              <a:rPr lang="en-US" sz="2000" dirty="0"/>
              <a:t> </a:t>
            </a:r>
            <a:r>
              <a:rPr lang="en-US" sz="2000" dirty="0" err="1"/>
              <a:t>smontaggio</a:t>
            </a:r>
            <a:r>
              <a:rPr lang="en-US" sz="2000" dirty="0"/>
              <a:t> </a:t>
            </a:r>
            <a:r>
              <a:rPr lang="en-US" sz="2000" dirty="0" err="1"/>
              <a:t>apparati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67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4321" y="2828836"/>
            <a:ext cx="290335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23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Four_Colors_Logo.pdf" descr="Four_Colors_Log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5058" y="1602251"/>
            <a:ext cx="1169790" cy="1526977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A Large Ion Collider Experiment"/>
          <p:cNvSpPr txBox="1"/>
          <p:nvPr/>
        </p:nvSpPr>
        <p:spPr>
          <a:xfrm>
            <a:off x="2096019" y="1642448"/>
            <a:ext cx="2139544" cy="270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 defTabSz="647700">
              <a:buClr>
                <a:srgbClr val="1A1818"/>
              </a:buClr>
              <a:defRPr sz="2000">
                <a:solidFill>
                  <a:srgbClr val="283A44"/>
                </a:solidFill>
                <a:uFill>
                  <a:solidFill>
                    <a:srgbClr val="283A44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406"/>
              <a:t>A Large Ion Collider Experiment</a:t>
            </a:r>
          </a:p>
        </p:txBody>
      </p:sp>
      <p:sp>
        <p:nvSpPr>
          <p:cNvPr id="39" name="Line"/>
          <p:cNvSpPr/>
          <p:nvPr/>
        </p:nvSpPr>
        <p:spPr>
          <a:xfrm>
            <a:off x="2131738" y="2154424"/>
            <a:ext cx="6500813" cy="1"/>
          </a:xfrm>
          <a:prstGeom prst="line">
            <a:avLst/>
          </a:prstGeom>
          <a:ln w="19050">
            <a:solidFill>
              <a:srgbClr val="D8232A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0" name="Gianluigi Boca, Germano Bonomi, Susanna Costanza,…"/>
          <p:cNvSpPr txBox="1"/>
          <p:nvPr/>
        </p:nvSpPr>
        <p:spPr>
          <a:xfrm>
            <a:off x="1530843" y="3211244"/>
            <a:ext cx="9130314" cy="111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320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250" dirty="0"/>
              <a:t>Gianluigi Boca, </a:t>
            </a:r>
            <a:r>
              <a:rPr sz="2250" dirty="0" err="1"/>
              <a:t>Germano</a:t>
            </a:r>
            <a:r>
              <a:rPr sz="2250" dirty="0"/>
              <a:t> Bonomi, Susanna </a:t>
            </a:r>
            <a:r>
              <a:rPr sz="2250" dirty="0" err="1"/>
              <a:t>Costanza</a:t>
            </a:r>
            <a:r>
              <a:rPr sz="2250" dirty="0"/>
              <a:t>, </a:t>
            </a:r>
          </a:p>
          <a:p>
            <a:pPr>
              <a:defRPr sz="320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250" dirty="0" err="1"/>
              <a:t>Davide</a:t>
            </a:r>
            <a:r>
              <a:rPr sz="2250" dirty="0"/>
              <a:t> Pagano, Jacopo </a:t>
            </a:r>
            <a:r>
              <a:rPr sz="2250" dirty="0" err="1"/>
              <a:t>Pazzini</a:t>
            </a:r>
            <a:r>
              <a:rPr sz="2250" dirty="0"/>
              <a:t>, Alberto </a:t>
            </a:r>
            <a:r>
              <a:rPr sz="2250" dirty="0" err="1"/>
              <a:t>Rotondi</a:t>
            </a:r>
            <a:r>
              <a:rPr sz="2250" dirty="0"/>
              <a:t>, </a:t>
            </a:r>
            <a:br>
              <a:rPr sz="2250" dirty="0"/>
            </a:br>
            <a:r>
              <a:rPr sz="2250" dirty="0" err="1"/>
              <a:t>Nicolò</a:t>
            </a:r>
            <a:r>
              <a:rPr sz="2250" dirty="0"/>
              <a:t> Valle, Nicola </a:t>
            </a:r>
            <a:r>
              <a:rPr sz="2250" dirty="0" err="1"/>
              <a:t>Zurlo</a:t>
            </a:r>
            <a:endParaRPr sz="2250" dirty="0"/>
          </a:p>
        </p:txBody>
      </p:sp>
      <p:sp>
        <p:nvSpPr>
          <p:cNvPr id="6" name="Gianluigi Boca, Germano Bonomi, Susanna Costanza,…"/>
          <p:cNvSpPr txBox="1"/>
          <p:nvPr/>
        </p:nvSpPr>
        <p:spPr>
          <a:xfrm>
            <a:off x="1528498" y="5023632"/>
            <a:ext cx="9130314" cy="111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320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250" dirty="0" smtClean="0"/>
              <a:t>Responsabile locale : </a:t>
            </a:r>
            <a:r>
              <a:rPr sz="2250" dirty="0" err="1" smtClean="0"/>
              <a:t>Germano</a:t>
            </a:r>
            <a:r>
              <a:rPr sz="2250" dirty="0" smtClean="0"/>
              <a:t> Bonomi</a:t>
            </a:r>
            <a:endParaRPr lang="it-IT" sz="2250" dirty="0" smtClean="0"/>
          </a:p>
          <a:p>
            <a:pPr>
              <a:defRPr sz="3200" i="1">
                <a:latin typeface="Helvetica"/>
                <a:ea typeface="Helvetica"/>
                <a:cs typeface="Helvetica"/>
                <a:sym typeface="Helvetica"/>
              </a:defRPr>
            </a:pPr>
            <a:endParaRPr lang="it-IT" sz="2250" dirty="0"/>
          </a:p>
          <a:p>
            <a:pPr>
              <a:defRPr sz="320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250" dirty="0" smtClean="0"/>
              <a:t>Nuovo responsabile locale a partire dal </a:t>
            </a:r>
            <a:r>
              <a:rPr lang="it-IT" sz="2250" dirty="0" smtClean="0"/>
              <a:t> 2020  :  </a:t>
            </a:r>
            <a:r>
              <a:rPr sz="2250" dirty="0" err="1" smtClean="0"/>
              <a:t>Davide</a:t>
            </a:r>
            <a:r>
              <a:rPr sz="2250" dirty="0" smtClean="0"/>
              <a:t> Pagano</a:t>
            </a: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3711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TTIVITÀ 2020"/>
          <p:cNvSpPr txBox="1"/>
          <p:nvPr/>
        </p:nvSpPr>
        <p:spPr>
          <a:xfrm>
            <a:off x="1498121" y="134047"/>
            <a:ext cx="117897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>
                <a:solidFill>
                  <a:schemeClr val="accent5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1266"/>
              <a:t>ATTIVITÀ 2020</a:t>
            </a:r>
          </a:p>
        </p:txBody>
      </p:sp>
      <p:sp>
        <p:nvSpPr>
          <p:cNvPr id="43" name="principali attività in cui abbiamo iniziato a contribuire e che…"/>
          <p:cNvSpPr txBox="1"/>
          <p:nvPr/>
        </p:nvSpPr>
        <p:spPr>
          <a:xfrm>
            <a:off x="1602210" y="704682"/>
            <a:ext cx="8987582" cy="5248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algn="l">
              <a:lnSpc>
                <a:spcPct val="130000"/>
              </a:lnSpc>
              <a:defRPr sz="3200"/>
            </a:pPr>
            <a:r>
              <a:rPr sz="2250" dirty="0" err="1">
                <a:solidFill>
                  <a:schemeClr val="accent5"/>
                </a:solidFill>
              </a:rPr>
              <a:t>principali</a:t>
            </a:r>
            <a:r>
              <a:rPr sz="2250" dirty="0">
                <a:solidFill>
                  <a:schemeClr val="accent5"/>
                </a:solidFill>
              </a:rPr>
              <a:t> </a:t>
            </a:r>
            <a:r>
              <a:rPr sz="2250" dirty="0" err="1">
                <a:solidFill>
                  <a:schemeClr val="accent5"/>
                </a:solidFill>
              </a:rPr>
              <a:t>attività</a:t>
            </a:r>
            <a:r>
              <a:rPr sz="2250" dirty="0">
                <a:solidFill>
                  <a:schemeClr val="accent5"/>
                </a:solidFill>
              </a:rPr>
              <a:t> in cui </a:t>
            </a:r>
            <a:r>
              <a:rPr sz="2250" dirty="0" err="1">
                <a:solidFill>
                  <a:schemeClr val="accent5"/>
                </a:solidFill>
              </a:rPr>
              <a:t>abbiamo</a:t>
            </a:r>
            <a:r>
              <a:rPr sz="2250" dirty="0">
                <a:solidFill>
                  <a:schemeClr val="accent5"/>
                </a:solidFill>
              </a:rPr>
              <a:t> </a:t>
            </a:r>
            <a:r>
              <a:rPr sz="2250" dirty="0" err="1">
                <a:solidFill>
                  <a:schemeClr val="accent5"/>
                </a:solidFill>
              </a:rPr>
              <a:t>iniziato</a:t>
            </a:r>
            <a:r>
              <a:rPr sz="2250" dirty="0">
                <a:solidFill>
                  <a:schemeClr val="accent5"/>
                </a:solidFill>
              </a:rPr>
              <a:t> a </a:t>
            </a:r>
            <a:r>
              <a:rPr sz="2250" dirty="0" err="1">
                <a:solidFill>
                  <a:schemeClr val="accent5"/>
                </a:solidFill>
              </a:rPr>
              <a:t>contribuire</a:t>
            </a:r>
            <a:r>
              <a:rPr sz="2250" dirty="0">
                <a:solidFill>
                  <a:schemeClr val="accent5"/>
                </a:solidFill>
              </a:rPr>
              <a:t> e </a:t>
            </a:r>
            <a:r>
              <a:rPr sz="2250" dirty="0" err="1">
                <a:solidFill>
                  <a:schemeClr val="accent5"/>
                </a:solidFill>
              </a:rPr>
              <a:t>che</a:t>
            </a:r>
            <a:r>
              <a:rPr sz="2250" dirty="0">
                <a:solidFill>
                  <a:schemeClr val="accent5"/>
                </a:solidFill>
              </a:rPr>
              <a:t> </a:t>
            </a:r>
          </a:p>
          <a:p>
            <a:pPr algn="l">
              <a:lnSpc>
                <a:spcPct val="130000"/>
              </a:lnSpc>
              <a:defRPr sz="3200"/>
            </a:pPr>
            <a:r>
              <a:rPr sz="2250" dirty="0" err="1">
                <a:solidFill>
                  <a:schemeClr val="accent5"/>
                </a:solidFill>
              </a:rPr>
              <a:t>continueremo</a:t>
            </a:r>
            <a:r>
              <a:rPr sz="2250" dirty="0">
                <a:solidFill>
                  <a:schemeClr val="accent5"/>
                </a:solidFill>
              </a:rPr>
              <a:t> a </a:t>
            </a:r>
            <a:r>
              <a:rPr sz="2250" dirty="0" err="1">
                <a:solidFill>
                  <a:schemeClr val="accent5"/>
                </a:solidFill>
              </a:rPr>
              <a:t>seguire</a:t>
            </a:r>
            <a:r>
              <a:rPr sz="2250" dirty="0">
                <a:solidFill>
                  <a:schemeClr val="accent5"/>
                </a:solidFill>
              </a:rPr>
              <a:t> </a:t>
            </a:r>
            <a:r>
              <a:rPr sz="2250" dirty="0" err="1">
                <a:solidFill>
                  <a:schemeClr val="accent5"/>
                </a:solidFill>
              </a:rPr>
              <a:t>nel</a:t>
            </a:r>
            <a:r>
              <a:rPr sz="2250" dirty="0">
                <a:solidFill>
                  <a:schemeClr val="accent5"/>
                </a:solidFill>
              </a:rPr>
              <a:t> 2020: </a:t>
            </a:r>
            <a:br>
              <a:rPr sz="2250" dirty="0">
                <a:solidFill>
                  <a:schemeClr val="accent5"/>
                </a:solidFill>
              </a:rPr>
            </a:br>
            <a:r>
              <a:rPr sz="2250" dirty="0">
                <a:solidFill>
                  <a:schemeClr val="accent5"/>
                </a:solidFill>
              </a:rPr>
              <a:t>-</a:t>
            </a:r>
            <a:r>
              <a:rPr sz="1687" dirty="0">
                <a:solidFill>
                  <a:schemeClr val="accent5"/>
                </a:solidFill>
              </a:rPr>
              <a:t> </a:t>
            </a:r>
            <a:r>
              <a:rPr sz="1687" dirty="0" err="1"/>
              <a:t>analisi</a:t>
            </a:r>
            <a:r>
              <a:rPr sz="1687" dirty="0"/>
              <a:t> </a:t>
            </a:r>
            <a:r>
              <a:rPr sz="1687" dirty="0" err="1"/>
              <a:t>dei</a:t>
            </a:r>
            <a:r>
              <a:rPr sz="1687" dirty="0"/>
              <a:t> </a:t>
            </a:r>
            <a:r>
              <a:rPr sz="1687" dirty="0" err="1"/>
              <a:t>dati</a:t>
            </a:r>
            <a:r>
              <a:rPr sz="1687" dirty="0"/>
              <a:t> (</a:t>
            </a:r>
            <a:r>
              <a:rPr sz="1687" dirty="0" err="1"/>
              <a:t>decadimento</a:t>
            </a:r>
            <a:r>
              <a:rPr sz="1687" dirty="0"/>
              <a:t> di </a:t>
            </a:r>
            <a:r>
              <a:rPr sz="1687" dirty="0" err="1"/>
              <a:t>mesoni</a:t>
            </a:r>
            <a:r>
              <a:rPr sz="1687" dirty="0"/>
              <a:t> </a:t>
            </a:r>
            <a:r>
              <a:rPr sz="1687" dirty="0" err="1"/>
              <a:t>charmati</a:t>
            </a:r>
            <a:r>
              <a:rPr sz="1687" dirty="0"/>
              <a:t> D</a:t>
            </a:r>
            <a:r>
              <a:rPr sz="1687" baseline="31999" dirty="0"/>
              <a:t>0</a:t>
            </a:r>
            <a:r>
              <a:rPr sz="1687" dirty="0"/>
              <a:t>) </a:t>
            </a:r>
          </a:p>
          <a:p>
            <a:pPr algn="just">
              <a:lnSpc>
                <a:spcPct val="130000"/>
              </a:lnSpc>
              <a:defRPr sz="3200"/>
            </a:pPr>
            <a:r>
              <a:rPr sz="1687" dirty="0"/>
              <a:t>  [pp@8 </a:t>
            </a:r>
            <a:r>
              <a:rPr sz="1687" dirty="0" err="1"/>
              <a:t>TeV</a:t>
            </a:r>
            <a:r>
              <a:rPr sz="1687" dirty="0"/>
              <a:t> </a:t>
            </a:r>
            <a:r>
              <a:rPr sz="1687" b="1" dirty="0" err="1">
                <a:latin typeface="Helvetica"/>
                <a:ea typeface="Helvetica"/>
                <a:cs typeface="Helvetica"/>
                <a:sym typeface="Helvetica"/>
              </a:rPr>
              <a:t>articolo</a:t>
            </a:r>
            <a:r>
              <a:rPr sz="1687" b="1" dirty="0">
                <a:latin typeface="Helvetica"/>
                <a:ea typeface="Helvetica"/>
                <a:cs typeface="Helvetica"/>
                <a:sym typeface="Helvetica"/>
              </a:rPr>
              <a:t> in </a:t>
            </a:r>
            <a:r>
              <a:rPr sz="1687" b="1" dirty="0" err="1">
                <a:latin typeface="Helvetica"/>
                <a:ea typeface="Helvetica"/>
                <a:cs typeface="Helvetica"/>
                <a:sym typeface="Helvetica"/>
              </a:rPr>
              <a:t>preparazione</a:t>
            </a:r>
            <a:r>
              <a:rPr sz="1687" dirty="0"/>
              <a:t> -&gt; pp@13TeV da </a:t>
            </a:r>
            <a:r>
              <a:rPr sz="1687" dirty="0" err="1"/>
              <a:t>completare</a:t>
            </a:r>
            <a:r>
              <a:rPr sz="1687" dirty="0"/>
              <a:t> </a:t>
            </a:r>
            <a:r>
              <a:rPr sz="1687" dirty="0" err="1"/>
              <a:t>nel</a:t>
            </a:r>
            <a:r>
              <a:rPr sz="1687" dirty="0"/>
              <a:t> 2020 con </a:t>
            </a:r>
            <a:r>
              <a:rPr sz="1687" dirty="0" err="1"/>
              <a:t>aggiunta</a:t>
            </a:r>
            <a:r>
              <a:rPr sz="1687" dirty="0"/>
              <a:t/>
            </a:r>
            <a:br>
              <a:rPr sz="1687" dirty="0"/>
            </a:br>
            <a:r>
              <a:rPr sz="1687" dirty="0"/>
              <a:t>   </a:t>
            </a:r>
            <a:r>
              <a:rPr sz="1687" dirty="0" err="1"/>
              <a:t>dei</a:t>
            </a:r>
            <a:r>
              <a:rPr sz="1687" dirty="0"/>
              <a:t> </a:t>
            </a:r>
            <a:r>
              <a:rPr sz="1687" dirty="0" err="1"/>
              <a:t>dati</a:t>
            </a:r>
            <a:r>
              <a:rPr sz="1687" dirty="0"/>
              <a:t> 2017/18]</a:t>
            </a:r>
          </a:p>
          <a:p>
            <a:pPr algn="just">
              <a:lnSpc>
                <a:spcPct val="130000"/>
              </a:lnSpc>
              <a:defRPr sz="3200"/>
            </a:pPr>
            <a:r>
              <a:rPr sz="2250" dirty="0">
                <a:solidFill>
                  <a:schemeClr val="accent5"/>
                </a:solidFill>
              </a:rPr>
              <a:t>- </a:t>
            </a:r>
            <a:r>
              <a:rPr sz="1687" dirty="0" err="1"/>
              <a:t>calcolo</a:t>
            </a:r>
            <a:r>
              <a:rPr sz="1687" dirty="0"/>
              <a:t> </a:t>
            </a:r>
            <a:r>
              <a:rPr sz="1687" dirty="0" err="1"/>
              <a:t>della</a:t>
            </a:r>
            <a:r>
              <a:rPr sz="1687" dirty="0"/>
              <a:t> </a:t>
            </a:r>
            <a:r>
              <a:rPr sz="1687" dirty="0" err="1"/>
              <a:t>sezione</a:t>
            </a:r>
            <a:r>
              <a:rPr sz="1687" dirty="0"/>
              <a:t> </a:t>
            </a:r>
            <a:r>
              <a:rPr sz="1687" dirty="0" err="1"/>
              <a:t>d’urto</a:t>
            </a:r>
            <a:r>
              <a:rPr sz="1687" dirty="0"/>
              <a:t> di </a:t>
            </a:r>
            <a:r>
              <a:rPr sz="1687" dirty="0" err="1"/>
              <a:t>produzione</a:t>
            </a:r>
            <a:r>
              <a:rPr sz="1687" dirty="0"/>
              <a:t> di 𝑍</a:t>
            </a:r>
            <a:r>
              <a:rPr sz="1687" baseline="30000" dirty="0"/>
              <a:t>0</a:t>
            </a:r>
            <a:r>
              <a:rPr sz="1687" dirty="0"/>
              <a:t>→𝜇𝜇 in </a:t>
            </a:r>
            <a:r>
              <a:rPr sz="1687" dirty="0" err="1"/>
              <a:t>collisioni</a:t>
            </a:r>
            <a:r>
              <a:rPr sz="1687" dirty="0"/>
              <a:t> </a:t>
            </a:r>
            <a:r>
              <a:rPr sz="1687" dirty="0" err="1"/>
              <a:t>PbPb</a:t>
            </a:r>
            <a:endParaRPr sz="1687" dirty="0"/>
          </a:p>
          <a:p>
            <a:pPr algn="just">
              <a:lnSpc>
                <a:spcPct val="130000"/>
              </a:lnSpc>
              <a:defRPr sz="2400"/>
            </a:pPr>
            <a:r>
              <a:rPr sz="2250" dirty="0">
                <a:solidFill>
                  <a:schemeClr val="accent5"/>
                </a:solidFill>
              </a:rPr>
              <a:t>-</a:t>
            </a:r>
            <a:r>
              <a:rPr sz="1687" dirty="0">
                <a:solidFill>
                  <a:schemeClr val="accent5"/>
                </a:solidFill>
              </a:rPr>
              <a:t> </a:t>
            </a:r>
            <a:r>
              <a:rPr sz="1687" dirty="0" err="1"/>
              <a:t>analisi</a:t>
            </a:r>
            <a:r>
              <a:rPr sz="1687" dirty="0"/>
              <a:t> </a:t>
            </a:r>
            <a:r>
              <a:rPr sz="1687" dirty="0" err="1"/>
              <a:t>nel</a:t>
            </a:r>
            <a:r>
              <a:rPr sz="1687" dirty="0"/>
              <a:t> </a:t>
            </a:r>
            <a:r>
              <a:rPr sz="1687" dirty="0" err="1"/>
              <a:t>canale</a:t>
            </a:r>
            <a:r>
              <a:rPr sz="1687" dirty="0"/>
              <a:t> </a:t>
            </a:r>
            <a:r>
              <a:rPr sz="1687" dirty="0" err="1">
                <a:latin typeface="Lucida Grande"/>
                <a:ea typeface="Lucida Grande"/>
                <a:cs typeface="Lucida Grande"/>
                <a:sym typeface="Lucida Grande"/>
              </a:rPr>
              <a:t>μμ</a:t>
            </a:r>
            <a:r>
              <a:rPr sz="1687" dirty="0"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  <a:r>
              <a:rPr sz="1687" dirty="0"/>
              <a:t>per la </a:t>
            </a:r>
            <a:r>
              <a:rPr sz="1687" dirty="0" err="1"/>
              <a:t>ricerca</a:t>
            </a:r>
            <a:r>
              <a:rPr sz="1687" dirty="0"/>
              <a:t> di </a:t>
            </a:r>
            <a:r>
              <a:rPr sz="1687" dirty="0" err="1"/>
              <a:t>nuove</a:t>
            </a:r>
            <a:r>
              <a:rPr sz="1687" dirty="0"/>
              <a:t> </a:t>
            </a:r>
            <a:r>
              <a:rPr sz="1687" dirty="0" err="1"/>
              <a:t>risonanze</a:t>
            </a:r>
            <a:r>
              <a:rPr sz="1687" dirty="0"/>
              <a:t> </a:t>
            </a:r>
            <a:r>
              <a:rPr sz="1687" dirty="0" err="1"/>
              <a:t>alla</a:t>
            </a:r>
            <a:r>
              <a:rPr sz="1687" dirty="0"/>
              <a:t> </a:t>
            </a:r>
            <a:r>
              <a:rPr sz="1687" dirty="0" err="1"/>
              <a:t>scala</a:t>
            </a:r>
            <a:r>
              <a:rPr sz="1687" dirty="0"/>
              <a:t> del GeV/c</a:t>
            </a:r>
            <a:r>
              <a:rPr sz="1687" baseline="31999" dirty="0"/>
              <a:t>2</a:t>
            </a:r>
            <a:r>
              <a:rPr sz="1687" dirty="0"/>
              <a:t> [</a:t>
            </a:r>
            <a:r>
              <a:rPr sz="1687" dirty="0" err="1"/>
              <a:t>fisica</a:t>
            </a:r>
            <a:r>
              <a:rPr sz="1687" dirty="0"/>
              <a:t> BSM]</a:t>
            </a:r>
            <a:endParaRPr lang="it-IT" sz="1687" dirty="0"/>
          </a:p>
          <a:p>
            <a:pPr algn="just">
              <a:lnSpc>
                <a:spcPct val="130000"/>
              </a:lnSpc>
              <a:defRPr sz="2400"/>
            </a:pPr>
            <a:endParaRPr sz="1687" dirty="0"/>
          </a:p>
          <a:p>
            <a:pPr algn="just">
              <a:lnSpc>
                <a:spcPct val="130000"/>
              </a:lnSpc>
              <a:defRPr sz="3200"/>
            </a:pPr>
            <a:r>
              <a:rPr sz="2250" dirty="0">
                <a:solidFill>
                  <a:schemeClr val="accent5"/>
                </a:solidFill>
              </a:rPr>
              <a:t>- </a:t>
            </a:r>
            <a:r>
              <a:rPr sz="1687" dirty="0" err="1"/>
              <a:t>attività</a:t>
            </a:r>
            <a:r>
              <a:rPr sz="1687" dirty="0"/>
              <a:t> di </a:t>
            </a:r>
            <a:r>
              <a:rPr sz="1687" dirty="0" err="1"/>
              <a:t>servizio</a:t>
            </a:r>
            <a:r>
              <a:rPr sz="1687" dirty="0"/>
              <a:t> in </a:t>
            </a:r>
            <a:r>
              <a:rPr sz="1687" dirty="0" err="1"/>
              <a:t>relazione</a:t>
            </a:r>
            <a:r>
              <a:rPr sz="1687" dirty="0"/>
              <a:t> al </a:t>
            </a:r>
            <a:r>
              <a:rPr sz="1687" dirty="0" err="1"/>
              <a:t>nuovo</a:t>
            </a:r>
            <a:r>
              <a:rPr sz="1687" dirty="0"/>
              <a:t> Inner Tracking System (ITS)  </a:t>
            </a:r>
          </a:p>
          <a:p>
            <a:pPr algn="just">
              <a:lnSpc>
                <a:spcPct val="130000"/>
              </a:lnSpc>
              <a:defRPr sz="3200"/>
            </a:pPr>
            <a:r>
              <a:rPr sz="1687" dirty="0"/>
              <a:t>   [</a:t>
            </a:r>
            <a:r>
              <a:rPr sz="1687" dirty="0" err="1"/>
              <a:t>partecipazione</a:t>
            </a:r>
            <a:r>
              <a:rPr sz="1687" dirty="0"/>
              <a:t> </a:t>
            </a:r>
            <a:r>
              <a:rPr sz="1687" dirty="0" err="1"/>
              <a:t>ai</a:t>
            </a:r>
            <a:r>
              <a:rPr sz="1687" dirty="0"/>
              <a:t> </a:t>
            </a:r>
            <a:r>
              <a:rPr sz="1687" dirty="0" err="1"/>
              <a:t>turni</a:t>
            </a:r>
            <a:r>
              <a:rPr sz="1687" dirty="0"/>
              <a:t> di </a:t>
            </a:r>
            <a:r>
              <a:rPr sz="1687" dirty="0" err="1"/>
              <a:t>presa</a:t>
            </a:r>
            <a:r>
              <a:rPr sz="1687" dirty="0"/>
              <a:t> </a:t>
            </a:r>
            <a:r>
              <a:rPr sz="1687" dirty="0" err="1"/>
              <a:t>dati</a:t>
            </a:r>
            <a:r>
              <a:rPr sz="1687" dirty="0"/>
              <a:t> per </a:t>
            </a:r>
            <a:r>
              <a:rPr sz="1687" dirty="0" err="1"/>
              <a:t>il</a:t>
            </a:r>
            <a:r>
              <a:rPr sz="1687" dirty="0"/>
              <a:t> commissioning </a:t>
            </a:r>
            <a:r>
              <a:rPr sz="1687" dirty="0" err="1"/>
              <a:t>dell’ITS</a:t>
            </a:r>
            <a:r>
              <a:rPr sz="1687" dirty="0"/>
              <a:t>]</a:t>
            </a:r>
          </a:p>
          <a:p>
            <a:pPr algn="just">
              <a:lnSpc>
                <a:spcPct val="130000"/>
              </a:lnSpc>
              <a:defRPr sz="3200"/>
            </a:pPr>
            <a:r>
              <a:rPr sz="1687" dirty="0"/>
              <a:t>   [</a:t>
            </a:r>
            <a:r>
              <a:rPr sz="1687" dirty="0" err="1"/>
              <a:t>contributo</a:t>
            </a:r>
            <a:r>
              <a:rPr sz="1687" dirty="0"/>
              <a:t> </a:t>
            </a:r>
            <a:r>
              <a:rPr sz="1687" dirty="0" err="1"/>
              <a:t>alla</a:t>
            </a:r>
            <a:r>
              <a:rPr sz="1687" dirty="0"/>
              <a:t> </a:t>
            </a:r>
            <a:r>
              <a:rPr sz="1687" dirty="0" err="1"/>
              <a:t>fase</a:t>
            </a:r>
            <a:r>
              <a:rPr sz="1687" dirty="0"/>
              <a:t> di </a:t>
            </a:r>
            <a:r>
              <a:rPr sz="1687" dirty="0" err="1"/>
              <a:t>installazione</a:t>
            </a:r>
            <a:r>
              <a:rPr sz="1687" dirty="0"/>
              <a:t>]</a:t>
            </a:r>
          </a:p>
          <a:p>
            <a:pPr algn="just">
              <a:lnSpc>
                <a:spcPct val="130000"/>
              </a:lnSpc>
              <a:defRPr sz="3200"/>
            </a:pPr>
            <a:endParaRPr sz="1687" dirty="0"/>
          </a:p>
          <a:p>
            <a:pPr algn="just">
              <a:lnSpc>
                <a:spcPct val="130000"/>
              </a:lnSpc>
              <a:defRPr sz="2400"/>
            </a:pPr>
            <a:r>
              <a:rPr sz="2250" dirty="0">
                <a:solidFill>
                  <a:schemeClr val="accent5"/>
                </a:solidFill>
              </a:rPr>
              <a:t>-</a:t>
            </a:r>
            <a:r>
              <a:rPr sz="1687" dirty="0">
                <a:solidFill>
                  <a:schemeClr val="accent5"/>
                </a:solidFill>
              </a:rPr>
              <a:t> </a:t>
            </a:r>
            <a:r>
              <a:rPr sz="1687" dirty="0"/>
              <a:t>QA </a:t>
            </a:r>
            <a:r>
              <a:rPr sz="1687" dirty="0" err="1"/>
              <a:t>delle</a:t>
            </a:r>
            <a:r>
              <a:rPr sz="1687" dirty="0"/>
              <a:t> </a:t>
            </a:r>
            <a:r>
              <a:rPr sz="1687" dirty="0" err="1"/>
              <a:t>produzioni</a:t>
            </a:r>
            <a:r>
              <a:rPr sz="1687" dirty="0"/>
              <a:t> MC e di </a:t>
            </a:r>
            <a:r>
              <a:rPr sz="1687" dirty="0" err="1"/>
              <a:t>ricostruzione</a:t>
            </a:r>
            <a:r>
              <a:rPr sz="1687" dirty="0"/>
              <a:t> relative </a:t>
            </a:r>
            <a:r>
              <a:rPr sz="1687" dirty="0" err="1"/>
              <a:t>all’ITS</a:t>
            </a:r>
            <a:r>
              <a:rPr sz="1687" dirty="0"/>
              <a:t>  </a:t>
            </a:r>
          </a:p>
        </p:txBody>
      </p:sp>
      <p:sp>
        <p:nvSpPr>
          <p:cNvPr id="45" name="NEW"/>
          <p:cNvSpPr txBox="1"/>
          <p:nvPr/>
        </p:nvSpPr>
        <p:spPr>
          <a:xfrm>
            <a:off x="8323252" y="5418086"/>
            <a:ext cx="39914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defRPr>
            </a:lvl1pPr>
          </a:lstStyle>
          <a:p>
            <a:r>
              <a:rPr sz="1266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3993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TE 2019"/>
          <p:cNvSpPr txBox="1"/>
          <p:nvPr/>
        </p:nvSpPr>
        <p:spPr>
          <a:xfrm>
            <a:off x="1498121" y="134047"/>
            <a:ext cx="78386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>
                <a:solidFill>
                  <a:schemeClr val="accent5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1266" dirty="0"/>
              <a:t>FTE 20</a:t>
            </a:r>
            <a:r>
              <a:rPr lang="it-IT" sz="1266" dirty="0"/>
              <a:t>20</a:t>
            </a:r>
            <a:endParaRPr sz="1266" dirty="0"/>
          </a:p>
        </p:txBody>
      </p:sp>
      <p:sp>
        <p:nvSpPr>
          <p:cNvPr id="48" name="- (dal 2018) percentuale &gt;= 70% per pagamento MOFA (salvo dottorandi) e diritto di firma…"/>
          <p:cNvSpPr txBox="1"/>
          <p:nvPr/>
        </p:nvSpPr>
        <p:spPr>
          <a:xfrm>
            <a:off x="1690140" y="4502774"/>
            <a:ext cx="7862003" cy="18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algn="just">
              <a:defRPr sz="2000"/>
            </a:pPr>
            <a:r>
              <a:rPr sz="1406"/>
              <a:t>- (dal 2018) percentuale &gt;= 70% per pagamento MOFA (salvo dottorandi) e diritto di firma</a:t>
            </a:r>
          </a:p>
          <a:p>
            <a:pPr algn="l">
              <a:defRPr sz="2000"/>
            </a:pPr>
            <a:endParaRPr sz="1406"/>
          </a:p>
          <a:p>
            <a:pPr algn="l">
              <a:defRPr sz="2000"/>
            </a:pPr>
            <a:r>
              <a:rPr sz="1406"/>
              <a:t>-1 MOFA = 10 crediti di turni di presa dati (generalmente 10 giorni di presa dati)</a:t>
            </a:r>
          </a:p>
          <a:p>
            <a:pPr algn="l">
              <a:defRPr sz="2000"/>
            </a:pPr>
            <a:endParaRPr sz="1406"/>
          </a:p>
          <a:p>
            <a:pPr algn="l">
              <a:defRPr sz="2000"/>
            </a:pPr>
            <a:r>
              <a:rPr sz="1406"/>
              <a:t>- quindi per PV pagamento di 7 MOFA</a:t>
            </a:r>
          </a:p>
          <a:p>
            <a:pPr algn="l">
              <a:defRPr sz="2000"/>
            </a:pPr>
            <a:endParaRPr sz="1406"/>
          </a:p>
          <a:p>
            <a:pPr algn="l">
              <a:defRPr sz="2000"/>
            </a:pPr>
            <a:r>
              <a:rPr sz="1406"/>
              <a:t>- </a:t>
            </a:r>
            <a:r>
              <a:rPr sz="1406" b="1">
                <a:latin typeface="Helvetica"/>
                <a:ea typeface="Helvetica"/>
                <a:cs typeface="Helvetica"/>
                <a:sym typeface="Helvetica"/>
              </a:rPr>
              <a:t>Numeri in crescita:</a:t>
            </a:r>
          </a:p>
          <a:p>
            <a:pPr algn="l">
              <a:defRPr sz="2000"/>
            </a:pPr>
            <a:r>
              <a:rPr sz="1406" b="1">
                <a:latin typeface="Helvetica"/>
                <a:ea typeface="Helvetica"/>
                <a:cs typeface="Helvetica"/>
                <a:sym typeface="Helvetica"/>
              </a:rPr>
              <a:t>  Siamo passati da 3.1 FTE nel 2016, anno in cui siamo entrati, a 6.2 FTE</a:t>
            </a:r>
          </a:p>
        </p:txBody>
      </p:sp>
      <p:pic>
        <p:nvPicPr>
          <p:cNvPr id="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246" y="623349"/>
            <a:ext cx="8209790" cy="36530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18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2496</Words>
  <Application>Microsoft Office PowerPoint</Application>
  <PresentationFormat>Widescreen</PresentationFormat>
  <Paragraphs>604</Paragraphs>
  <Slides>48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73" baseType="lpstr">
      <vt:lpstr>Apple Chancery</vt:lpstr>
      <vt:lpstr>Arial</vt:lpstr>
      <vt:lpstr>Arial Narrow</vt:lpstr>
      <vt:lpstr>Calibri</vt:lpstr>
      <vt:lpstr>Calibri Light</vt:lpstr>
      <vt:lpstr>Century Gothic</vt:lpstr>
      <vt:lpstr>Chalkduster</vt:lpstr>
      <vt:lpstr>CMBX12</vt:lpstr>
      <vt:lpstr>Comic Sans MS</vt:lpstr>
      <vt:lpstr>DejaVu LGC Sans</vt:lpstr>
      <vt:lpstr>DejaVu Sans</vt:lpstr>
      <vt:lpstr>Droid Sans Fallback</vt:lpstr>
      <vt:lpstr>Gill Sans MT</vt:lpstr>
      <vt:lpstr>Helvetica</vt:lpstr>
      <vt:lpstr>HelveticaNeue-Medium</vt:lpstr>
      <vt:lpstr>Lucida Grande</vt:lpstr>
      <vt:lpstr>LucidaGrande-Bold</vt:lpstr>
      <vt:lpstr>StarSymbol</vt:lpstr>
      <vt:lpstr>Symbol</vt:lpstr>
      <vt:lpstr>Times New Roman</vt:lpstr>
      <vt:lpstr>Verdana</vt:lpstr>
      <vt:lpstr>Wingdings</vt:lpstr>
      <vt:lpstr>Office Theme</vt:lpstr>
      <vt:lpstr>Equation</vt:lpstr>
      <vt:lpstr>Equazione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FAMU-PV: anagrafica 2020</vt:lpstr>
      <vt:lpstr>FAMU-PV: dettaglio richieste 2020</vt:lpstr>
      <vt:lpstr>FAMU-PV: riassunto e servizi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Astrofisica Nucleare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boca</dc:creator>
  <cp:lastModifiedBy>boca</cp:lastModifiedBy>
  <cp:revision>171</cp:revision>
  <dcterms:created xsi:type="dcterms:W3CDTF">2018-04-30T19:46:42Z</dcterms:created>
  <dcterms:modified xsi:type="dcterms:W3CDTF">2019-07-09T20:55:09Z</dcterms:modified>
</cp:coreProperties>
</file>