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8" r:id="rId4"/>
    <p:sldId id="263" r:id="rId5"/>
    <p:sldId id="265" r:id="rId6"/>
    <p:sldId id="266" r:id="rId7"/>
    <p:sldId id="268" r:id="rId8"/>
    <p:sldId id="261" r:id="rId9"/>
    <p:sldId id="262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1"/>
    <p:restoredTop sz="96303" autoAdjust="0"/>
  </p:normalViewPr>
  <p:slideViewPr>
    <p:cSldViewPr>
      <p:cViewPr varScale="1">
        <p:scale>
          <a:sx n="94" d="100"/>
          <a:sy n="94" d="100"/>
        </p:scale>
        <p:origin x="48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88C9-2350-481E-98A2-EAD405CF9158}" type="datetimeFigureOut">
              <a:rPr lang="en-US" smtClean="0"/>
              <a:pPr/>
              <a:t>7/7/19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1A07-87E3-4137-AB38-C1DE023A9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88C9-2350-481E-98A2-EAD405CF9158}" type="datetimeFigureOut">
              <a:rPr lang="en-US" smtClean="0"/>
              <a:pPr/>
              <a:t>7/7/19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1A07-87E3-4137-AB38-C1DE023A9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2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88C9-2350-481E-98A2-EAD405CF9158}" type="datetimeFigureOut">
              <a:rPr lang="en-US" smtClean="0"/>
              <a:pPr/>
              <a:t>7/7/19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1A07-87E3-4137-AB38-C1DE023A9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4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88C9-2350-481E-98A2-EAD405CF9158}" type="datetimeFigureOut">
              <a:rPr lang="en-US" smtClean="0"/>
              <a:pPr/>
              <a:t>7/7/19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1A07-87E3-4137-AB38-C1DE023A9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7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88C9-2350-481E-98A2-EAD405CF9158}" type="datetimeFigureOut">
              <a:rPr lang="en-US" smtClean="0"/>
              <a:pPr/>
              <a:t>7/7/19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1A07-87E3-4137-AB38-C1DE023A9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3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88C9-2350-481E-98A2-EAD405CF9158}" type="datetimeFigureOut">
              <a:rPr lang="en-US" smtClean="0"/>
              <a:pPr/>
              <a:t>7/7/19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1A07-87E3-4137-AB38-C1DE023A9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88C9-2350-481E-98A2-EAD405CF9158}" type="datetimeFigureOut">
              <a:rPr lang="en-US" smtClean="0"/>
              <a:pPr/>
              <a:t>7/7/19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1A07-87E3-4137-AB38-C1DE023A9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6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88C9-2350-481E-98A2-EAD405CF9158}" type="datetimeFigureOut">
              <a:rPr lang="en-US" smtClean="0"/>
              <a:pPr/>
              <a:t>7/7/19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1A07-87E3-4137-AB38-C1DE023A9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1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88C9-2350-481E-98A2-EAD405CF9158}" type="datetimeFigureOut">
              <a:rPr lang="en-US" smtClean="0"/>
              <a:pPr/>
              <a:t>7/7/19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1A07-87E3-4137-AB38-C1DE023A9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43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88C9-2350-481E-98A2-EAD405CF9158}" type="datetimeFigureOut">
              <a:rPr lang="en-US" smtClean="0"/>
              <a:pPr/>
              <a:t>7/7/19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1A07-87E3-4137-AB38-C1DE023A9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51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88C9-2350-481E-98A2-EAD405CF9158}" type="datetimeFigureOut">
              <a:rPr lang="en-US" smtClean="0"/>
              <a:pPr/>
              <a:t>7/7/19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1A07-87E3-4137-AB38-C1DE023A9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5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588C9-2350-481E-98A2-EAD405CF9158}" type="datetimeFigureOut">
              <a:rPr lang="en-US" smtClean="0"/>
              <a:pPr/>
              <a:t>7/7/19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A1A07-87E3-4137-AB38-C1DE023A9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0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Slides</a:t>
            </a:r>
            <a:r>
              <a:rPr lang="it-IT" dirty="0"/>
              <a:t> per i </a:t>
            </a:r>
            <a:r>
              <a:rPr lang="it-IT" dirty="0" err="1"/>
              <a:t>referees</a:t>
            </a:r>
            <a:endParaRPr lang="it-IT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30BE1A-3F71-9B46-B20D-EF90810F3C56}"/>
              </a:ext>
            </a:extLst>
          </p:cNvPr>
          <p:cNvSpPr txBox="1"/>
          <p:nvPr/>
        </p:nvSpPr>
        <p:spPr>
          <a:xfrm>
            <a:off x="1763688" y="1556792"/>
            <a:ext cx="63628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err="1"/>
              <a:t>Raffreddamento</a:t>
            </a:r>
            <a:r>
              <a:rPr lang="en-GB" sz="4400" dirty="0"/>
              <a:t> Laser Hut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319D45-2DCF-3846-933E-C482C82D1B4A}"/>
              </a:ext>
            </a:extLst>
          </p:cNvPr>
          <p:cNvSpPr txBox="1"/>
          <p:nvPr/>
        </p:nvSpPr>
        <p:spPr>
          <a:xfrm>
            <a:off x="4528964" y="4293096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7/7/19</a:t>
            </a:r>
          </a:p>
        </p:txBody>
      </p:sp>
    </p:spTree>
    <p:extLst>
      <p:ext uri="{BB962C8B-B14F-4D97-AF65-F5344CB8AC3E}">
        <p14:creationId xmlns:p14="http://schemas.microsoft.com/office/powerpoint/2010/main" val="945391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1196752"/>
            <a:ext cx="806489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dirty="0" err="1"/>
              <a:t>Even for a stabilization of the EH, due to the limited thermal exchange of the LH with the EH, any addition/removal of electrical components in LH will imply a new thermal equilibrium point which can result in loss of alignment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dirty="0" err="1"/>
              <a:t>Last but not least, working at T&gt;30 degrees for few hours is not healthy for the operators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Moreover, the thermal load added to the EH by conditioning the LH is small </a:t>
            </a:r>
            <a:r>
              <a:rPr lang="en-US" dirty="0" err="1"/>
              <a:t>wrt</a:t>
            </a:r>
            <a:r>
              <a:rPr lang="en-US" dirty="0"/>
              <a:t> to the general one, at most 1kW more than the heat produced in the LH</a:t>
            </a:r>
          </a:p>
          <a:p>
            <a:pPr marL="285750" indent="-285750">
              <a:buFont typeface="Arial"/>
              <a:buChar char="•"/>
            </a:pPr>
            <a:endParaRPr lang="en-US" dirty="0" err="1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983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548681"/>
            <a:ext cx="8136904" cy="5632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Environmental factors (temperature stability, humidity,…) are very important in defining correct operating procedure in scientific laboratories. In particular when laser systems , electro-optical components and fiber optics alignment are involved.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Temperature stabilization (to +/- 1°C in standard industrial or academic labs, better in metrology labs) are common practice in most laser laboratories.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Several recommendations exist for standard laboratories in different countries and institutions. As an example, the ISA Corporate Partnership Program in his 2006 Technical Report (ISA-TR52.00.01-2006, Recommended Environments for Standards Laboratories) defines 3 types of laboratories for calibration and standards. </a:t>
            </a:r>
            <a:r>
              <a:rPr lang="en-US" sz="2400" dirty="0">
                <a:solidFill>
                  <a:srgbClr val="FF0000"/>
                </a:solidFill>
              </a:rPr>
              <a:t>The recommended temperature in the less stringent case is 23°C +/- 1.5°C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779912" y="522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820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620688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4.7 Temperature</a:t>
            </a:r>
          </a:p>
          <a:p>
            <a:r>
              <a:rPr lang="en-US" dirty="0"/>
              <a:t>See also NCSL RP-14, Section 3.</a:t>
            </a:r>
          </a:p>
          <a:p>
            <a:endParaRPr lang="en-US" dirty="0"/>
          </a:p>
          <a:p>
            <a:r>
              <a:rPr lang="en-US" dirty="0"/>
              <a:t>4.7.1 Applicable laboratory: Dimensional and optical</a:t>
            </a:r>
          </a:p>
          <a:p>
            <a:r>
              <a:rPr lang="en-US" dirty="0"/>
              <a:t>Requirements:</a:t>
            </a:r>
          </a:p>
          <a:p>
            <a:r>
              <a:rPr lang="en-US" dirty="0"/>
              <a:t>Type I: 20 ±0.3°C</a:t>
            </a:r>
          </a:p>
          <a:p>
            <a:r>
              <a:rPr lang="en-US" dirty="0"/>
              <a:t>20 ±0.1°</a:t>
            </a:r>
            <a:r>
              <a:rPr lang="en-US" dirty="0" err="1"/>
              <a:t>C at</a:t>
            </a:r>
            <a:r>
              <a:rPr lang="en-US" dirty="0"/>
              <a:t> gaging point</a:t>
            </a:r>
          </a:p>
          <a:p>
            <a:r>
              <a:rPr lang="en-US" dirty="0"/>
              <a:t>Type II: 20 ±1°C</a:t>
            </a:r>
          </a:p>
          <a:p>
            <a:r>
              <a:rPr lang="en-US" dirty="0"/>
              <a:t>20 ±0.3°C at </a:t>
            </a:r>
            <a:r>
              <a:rPr lang="en-US" dirty="0" err="1"/>
              <a:t>gaging</a:t>
            </a:r>
            <a:r>
              <a:rPr lang="en-US" dirty="0"/>
              <a:t> point</a:t>
            </a:r>
          </a:p>
          <a:p>
            <a:endParaRPr lang="en-US" dirty="0"/>
          </a:p>
          <a:p>
            <a:r>
              <a:rPr lang="en-US" dirty="0"/>
              <a:t>4.7.2 Applicable laboratory: Temperature, acceleration, dc, low-frequency, and pressure-vacuum</a:t>
            </a:r>
          </a:p>
          <a:p>
            <a:r>
              <a:rPr lang="en-US" dirty="0"/>
              <a:t>Requirements:</a:t>
            </a:r>
          </a:p>
          <a:p>
            <a:r>
              <a:rPr lang="en-US" dirty="0"/>
              <a:t>Type I: 23 ±1°C</a:t>
            </a:r>
          </a:p>
          <a:p>
            <a:r>
              <a:rPr lang="en-US" dirty="0"/>
              <a:t>Type II: 23 ±1.5°C</a:t>
            </a:r>
          </a:p>
          <a:p>
            <a:endParaRPr lang="en-US" dirty="0"/>
          </a:p>
          <a:p>
            <a:r>
              <a:rPr lang="en-US" dirty="0"/>
              <a:t>4.7.3 Applicable laboratory: Flow, force, high-frequency, and microwave</a:t>
            </a:r>
          </a:p>
          <a:p>
            <a:r>
              <a:rPr lang="en-US" dirty="0"/>
              <a:t>Requirements:</a:t>
            </a:r>
          </a:p>
          <a:p>
            <a:r>
              <a:rPr lang="en-US" dirty="0"/>
              <a:t>Type I: 23 ±1.5°C</a:t>
            </a:r>
          </a:p>
          <a:p>
            <a:r>
              <a:rPr lang="en-US" dirty="0"/>
              <a:t>Type II: 23 ±1.5°C</a:t>
            </a:r>
          </a:p>
        </p:txBody>
      </p:sp>
    </p:spTree>
    <p:extLst>
      <p:ext uri="{BB962C8B-B14F-4D97-AF65-F5344CB8AC3E}">
        <p14:creationId xmlns:p14="http://schemas.microsoft.com/office/powerpoint/2010/main" val="1058563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226122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La richiesta della climatizzazione specifica per la Laser </a:t>
            </a:r>
            <a:r>
              <a:rPr lang="it-IT" sz="2000" dirty="0" err="1"/>
              <a:t>Hut</a:t>
            </a:r>
            <a:r>
              <a:rPr lang="it-IT" sz="2000" dirty="0"/>
              <a:t> (LH) derivano sia dalle specifiche delle teste laser che da richieste sulla stabilità del sistema ottico, tenuto conto dei problemi generali di climatizzazione della </a:t>
            </a:r>
            <a:r>
              <a:rPr lang="it-IT" sz="2000" dirty="0" err="1"/>
              <a:t>Experimental</a:t>
            </a:r>
            <a:r>
              <a:rPr lang="it-IT" sz="2000" dirty="0"/>
              <a:t> Hall finora riscontrati</a:t>
            </a:r>
          </a:p>
          <a:p>
            <a:r>
              <a:rPr lang="it-IT" sz="2000" b="1" i="1" dirty="0">
                <a:solidFill>
                  <a:srgbClr val="FF0000"/>
                </a:solidFill>
              </a:rPr>
              <a:t>NEWS: malfunzionamento di una testa laser dovuto all’alta temperatura (evento accaduto nei primi di Luglio) 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/>
          <a:srcRect l="31099" t="34600" r="16139" b="51400"/>
          <a:stretch/>
        </p:blipFill>
        <p:spPr>
          <a:xfrm>
            <a:off x="261180" y="3283244"/>
            <a:ext cx="8609654" cy="1285023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483768" y="3388150"/>
            <a:ext cx="2998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From </a:t>
            </a:r>
            <a:r>
              <a:rPr lang="it-IT" dirty="0" err="1">
                <a:solidFill>
                  <a:srgbClr val="FF0000"/>
                </a:solidFill>
              </a:rPr>
              <a:t>Picoquant</a:t>
            </a:r>
            <a:r>
              <a:rPr lang="it-IT" dirty="0">
                <a:solidFill>
                  <a:srgbClr val="FF0000"/>
                </a:solidFill>
              </a:rPr>
              <a:t> website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233" y="2420888"/>
            <a:ext cx="2390120" cy="1410171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611560" y="4718088"/>
            <a:ext cx="62384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2) </a:t>
            </a:r>
            <a:r>
              <a:rPr lang="it-IT" dirty="0" err="1"/>
              <a:t>Requirement</a:t>
            </a:r>
            <a:r>
              <a:rPr lang="it-IT" dirty="0"/>
              <a:t> on </a:t>
            </a:r>
            <a:r>
              <a:rPr lang="it-IT" b="1" dirty="0" err="1">
                <a:solidFill>
                  <a:srgbClr val="FF0000"/>
                </a:solidFill>
              </a:rPr>
              <a:t>optical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laboratory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/>
              <a:t>temperature:</a:t>
            </a:r>
          </a:p>
          <a:p>
            <a:r>
              <a:rPr lang="it-IT" dirty="0"/>
              <a:t>Ambient temperature </a:t>
            </a:r>
            <a:r>
              <a:rPr lang="it-IT" dirty="0" err="1"/>
              <a:t>should</a:t>
            </a:r>
            <a:r>
              <a:rPr lang="it-IT" dirty="0"/>
              <a:t> be </a:t>
            </a:r>
            <a:r>
              <a:rPr lang="it-IT" dirty="0" err="1"/>
              <a:t>at</a:t>
            </a:r>
            <a:r>
              <a:rPr lang="it-IT" dirty="0"/>
              <a:t> a </a:t>
            </a:r>
            <a:r>
              <a:rPr lang="it-IT" dirty="0" err="1">
                <a:solidFill>
                  <a:srgbClr val="FF0000"/>
                </a:solidFill>
              </a:rPr>
              <a:t>constant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value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(</a:t>
            </a:r>
            <a:r>
              <a:rPr lang="it-IT" dirty="0" err="1"/>
              <a:t>tipycally</a:t>
            </a:r>
            <a:r>
              <a:rPr lang="it-IT" dirty="0"/>
              <a:t> 21-23°C) to </a:t>
            </a:r>
            <a:r>
              <a:rPr lang="it-IT" dirty="0" err="1"/>
              <a:t>within</a:t>
            </a:r>
            <a:r>
              <a:rPr lang="it-IT" dirty="0"/>
              <a:t> +/- 1°C (or </a:t>
            </a:r>
            <a:r>
              <a:rPr lang="it-IT" dirty="0" err="1"/>
              <a:t>better</a:t>
            </a:r>
            <a:r>
              <a:rPr lang="it-IT" dirty="0"/>
              <a:t>, </a:t>
            </a:r>
            <a:r>
              <a:rPr lang="it-IT" dirty="0" err="1"/>
              <a:t>depending</a:t>
            </a:r>
            <a:r>
              <a:rPr lang="it-IT" dirty="0"/>
              <a:t> on the </a:t>
            </a:r>
            <a:r>
              <a:rPr lang="it-IT" dirty="0" err="1"/>
              <a:t>application</a:t>
            </a:r>
            <a:r>
              <a:rPr lang="it-IT" dirty="0"/>
              <a:t>). </a:t>
            </a:r>
          </a:p>
          <a:p>
            <a:r>
              <a:rPr lang="it-IT" dirty="0"/>
              <a:t>Optical </a:t>
            </a:r>
            <a:r>
              <a:rPr lang="it-IT" dirty="0" err="1"/>
              <a:t>alignment</a:t>
            </a:r>
            <a:r>
              <a:rPr lang="it-IT" dirty="0"/>
              <a:t>, </a:t>
            </a:r>
            <a:r>
              <a:rPr lang="it-IT" dirty="0" err="1"/>
              <a:t>expecially</a:t>
            </a:r>
            <a:r>
              <a:rPr lang="it-IT" dirty="0"/>
              <a:t> </a:t>
            </a:r>
            <a:r>
              <a:rPr lang="it-IT" dirty="0" err="1"/>
              <a:t>fibers</a:t>
            </a:r>
            <a:r>
              <a:rPr lang="it-IT" dirty="0"/>
              <a:t>, </a:t>
            </a:r>
            <a:r>
              <a:rPr lang="it-IT" dirty="0" err="1"/>
              <a:t>degrade</a:t>
            </a:r>
            <a:r>
              <a:rPr lang="it-IT" dirty="0"/>
              <a:t> </a:t>
            </a:r>
            <a:r>
              <a:rPr lang="it-IT" dirty="0" err="1"/>
              <a:t>rapidly</a:t>
            </a:r>
            <a:r>
              <a:rPr lang="it-IT" dirty="0"/>
              <a:t> (=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values</a:t>
            </a:r>
            <a:r>
              <a:rPr lang="it-IT" dirty="0"/>
              <a:t> of laser </a:t>
            </a:r>
            <a:r>
              <a:rPr lang="it-IT" dirty="0" err="1"/>
              <a:t>power</a:t>
            </a:r>
            <a:r>
              <a:rPr lang="it-IT" dirty="0"/>
              <a:t> </a:t>
            </a:r>
            <a:r>
              <a:rPr lang="it-IT" dirty="0" err="1"/>
              <a:t>change</a:t>
            </a:r>
            <a:r>
              <a:rPr lang="it-IT" dirty="0"/>
              <a:t> due to </a:t>
            </a:r>
            <a:r>
              <a:rPr lang="it-IT" dirty="0" err="1"/>
              <a:t>alignment</a:t>
            </a:r>
            <a:r>
              <a:rPr lang="it-IT" dirty="0"/>
              <a:t> </a:t>
            </a:r>
            <a:r>
              <a:rPr lang="it-IT" dirty="0" err="1"/>
              <a:t>changes</a:t>
            </a:r>
            <a:r>
              <a:rPr lang="it-IT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/>
              <p:cNvSpPr txBox="1"/>
              <p:nvPr/>
            </p:nvSpPr>
            <p:spPr>
              <a:xfrm>
                <a:off x="611560" y="2064129"/>
                <a:ext cx="72728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/>
                  <a:t>1) </a:t>
                </a:r>
                <a:r>
                  <a:rPr lang="it-IT" dirty="0" err="1"/>
                  <a:t>Requirement</a:t>
                </a:r>
                <a:r>
                  <a:rPr lang="it-IT" dirty="0"/>
                  <a:t> on </a:t>
                </a:r>
                <a:r>
                  <a:rPr lang="it-IT" b="1" dirty="0">
                    <a:solidFill>
                      <a:srgbClr val="FF0000"/>
                    </a:solidFill>
                  </a:rPr>
                  <a:t>laser head </a:t>
                </a:r>
                <a:r>
                  <a:rPr lang="it-IT" dirty="0"/>
                  <a:t>temperature: </a:t>
                </a:r>
                <a:r>
                  <a:rPr lang="it-IT" dirty="0" err="1"/>
                  <a:t>stability</a:t>
                </a:r>
                <a:r>
                  <a:rPr lang="it-IT" dirty="0"/>
                  <a:t> of the head temperature </a:t>
                </a:r>
                <a:r>
                  <a:rPr lang="it-IT" dirty="0" err="1"/>
                  <a:t>needs</a:t>
                </a:r>
                <a:r>
                  <a:rPr lang="it-IT" dirty="0"/>
                  <a:t>: </a:t>
                </a:r>
                <a14:m>
                  <m:oMath xmlns:m="http://schemas.openxmlformats.org/officeDocument/2006/math">
                    <m:r>
                      <a:rPr lang="it-IT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15°</m:t>
                    </m:r>
                    <m:r>
                      <a:rPr lang="it-IT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it-IT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&lt;</m:t>
                    </m:r>
                    <m:r>
                      <a:rPr lang="it-IT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it-IT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&lt;30°</m:t>
                    </m:r>
                    <m:r>
                      <a:rPr lang="it-IT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endParaRPr lang="it-IT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CasellaDiTes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064129"/>
                <a:ext cx="7272808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671" t="-5660" b="-1415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1424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437613F-5A7F-914C-8956-F8E2C7FBE7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04" y="3244768"/>
            <a:ext cx="4663527" cy="349764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815162" y="69278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Temperature nella Laser </a:t>
            </a:r>
            <a:r>
              <a:rPr lang="it-IT" sz="2400" b="1" dirty="0" err="1"/>
              <a:t>Hut</a:t>
            </a:r>
            <a:r>
              <a:rPr lang="it-IT" sz="2400" b="1" dirty="0"/>
              <a:t> 2019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923" y="2780928"/>
            <a:ext cx="4267836" cy="394880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755576" y="387627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2019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3B664DF-475D-1548-B1F6-79EB3D2423FF}"/>
              </a:ext>
            </a:extLst>
          </p:cNvPr>
          <p:cNvCxnSpPr/>
          <p:nvPr/>
        </p:nvCxnSpPr>
        <p:spPr>
          <a:xfrm>
            <a:off x="611560" y="5795972"/>
            <a:ext cx="3528392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796551F-D718-9D4E-8AD5-B810E94956C8}"/>
              </a:ext>
            </a:extLst>
          </p:cNvPr>
          <p:cNvSpPr txBox="1"/>
          <p:nvPr/>
        </p:nvSpPr>
        <p:spPr>
          <a:xfrm>
            <a:off x="2402553" y="5795972"/>
            <a:ext cx="1737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Soglia</a:t>
            </a:r>
            <a:r>
              <a:rPr lang="en-GB" dirty="0"/>
              <a:t> </a:t>
            </a:r>
            <a:r>
              <a:rPr lang="en-GB" dirty="0" err="1"/>
              <a:t>tollerabile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8C6D70-A5F0-DE40-8AEE-3CD4BFE1C5AD}"/>
              </a:ext>
            </a:extLst>
          </p:cNvPr>
          <p:cNvSpPr/>
          <p:nvPr/>
        </p:nvSpPr>
        <p:spPr>
          <a:xfrm>
            <a:off x="6388056" y="5733256"/>
            <a:ext cx="1885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zoom ultimi giorni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1B516F-6544-F349-B485-C4138F11ED77}"/>
              </a:ext>
            </a:extLst>
          </p:cNvPr>
          <p:cNvSpPr txBox="1"/>
          <p:nvPr/>
        </p:nvSpPr>
        <p:spPr>
          <a:xfrm>
            <a:off x="5652120" y="3604582"/>
            <a:ext cx="15700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hood=</a:t>
            </a:r>
            <a:r>
              <a:rPr lang="en-GB" sz="1400" dirty="0" err="1"/>
              <a:t>tavolo</a:t>
            </a:r>
            <a:r>
              <a:rPr lang="en-GB" sz="1400" dirty="0"/>
              <a:t> </a:t>
            </a:r>
            <a:r>
              <a:rPr lang="en-GB" sz="1400" dirty="0" err="1"/>
              <a:t>ottico</a:t>
            </a:r>
            <a:endParaRPr lang="en-GB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A799323-CE3E-984F-94A0-E7D610CE2F14}"/>
              </a:ext>
            </a:extLst>
          </p:cNvPr>
          <p:cNvSpPr txBox="1"/>
          <p:nvPr/>
        </p:nvSpPr>
        <p:spPr>
          <a:xfrm>
            <a:off x="299018" y="583356"/>
            <a:ext cx="87209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Nonostante</a:t>
            </a:r>
            <a:r>
              <a:rPr lang="en-GB" dirty="0"/>
              <a:t> le </a:t>
            </a:r>
            <a:r>
              <a:rPr lang="en-GB" dirty="0" err="1"/>
              <a:t>nostre</a:t>
            </a:r>
            <a:r>
              <a:rPr lang="en-GB" dirty="0"/>
              <a:t> </a:t>
            </a:r>
            <a:r>
              <a:rPr lang="en-GB" dirty="0" err="1"/>
              <a:t>richieste</a:t>
            </a:r>
            <a:r>
              <a:rPr lang="en-GB" dirty="0"/>
              <a:t> di un </a:t>
            </a:r>
            <a:r>
              <a:rPr lang="en-GB" dirty="0" err="1"/>
              <a:t>condizionamento</a:t>
            </a:r>
            <a:r>
              <a:rPr lang="en-GB" dirty="0"/>
              <a:t> </a:t>
            </a:r>
            <a:r>
              <a:rPr lang="en-GB" dirty="0" err="1"/>
              <a:t>della</a:t>
            </a:r>
            <a:r>
              <a:rPr lang="en-GB" dirty="0"/>
              <a:t> LH </a:t>
            </a:r>
            <a:r>
              <a:rPr lang="en-GB" dirty="0" err="1"/>
              <a:t>si</a:t>
            </a:r>
            <a:r>
              <a:rPr lang="en-GB" dirty="0"/>
              <a:t> e’ </a:t>
            </a:r>
            <a:r>
              <a:rPr lang="en-GB" dirty="0" err="1"/>
              <a:t>sempre</a:t>
            </a:r>
            <a:r>
              <a:rPr lang="en-GB" dirty="0"/>
              <a:t> </a:t>
            </a:r>
            <a:r>
              <a:rPr lang="en-GB" dirty="0" err="1"/>
              <a:t>postposta</a:t>
            </a:r>
            <a:r>
              <a:rPr lang="en-GB" dirty="0"/>
              <a:t> la </a:t>
            </a:r>
            <a:r>
              <a:rPr lang="en-GB" dirty="0" err="1"/>
              <a:t>climatizzazione</a:t>
            </a:r>
            <a:r>
              <a:rPr lang="en-GB" dirty="0"/>
              <a:t> </a:t>
            </a:r>
            <a:r>
              <a:rPr lang="en-GB" dirty="0" err="1"/>
              <a:t>della</a:t>
            </a:r>
            <a:r>
              <a:rPr lang="en-GB" dirty="0"/>
              <a:t> LH </a:t>
            </a:r>
            <a:r>
              <a:rPr lang="en-GB" dirty="0" err="1"/>
              <a:t>principalmente</a:t>
            </a:r>
            <a:r>
              <a:rPr lang="en-GB" dirty="0"/>
              <a:t> per due </a:t>
            </a:r>
            <a:r>
              <a:rPr lang="en-GB" dirty="0" err="1"/>
              <a:t>motivi</a:t>
            </a:r>
            <a:r>
              <a:rPr lang="en-GB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Dare </a:t>
            </a:r>
            <a:r>
              <a:rPr lang="en-GB" dirty="0" err="1"/>
              <a:t>priorita</a:t>
            </a:r>
            <a:r>
              <a:rPr lang="en-GB" dirty="0"/>
              <a:t>’ </a:t>
            </a:r>
            <a:r>
              <a:rPr lang="en-GB" dirty="0" err="1"/>
              <a:t>alla</a:t>
            </a:r>
            <a:r>
              <a:rPr lang="en-GB" dirty="0"/>
              <a:t> </a:t>
            </a:r>
            <a:r>
              <a:rPr lang="en-GB" dirty="0" err="1"/>
              <a:t>climatizzazione</a:t>
            </a:r>
            <a:r>
              <a:rPr lang="en-GB" dirty="0"/>
              <a:t> </a:t>
            </a:r>
            <a:r>
              <a:rPr lang="en-GB" dirty="0" err="1"/>
              <a:t>della</a:t>
            </a:r>
            <a:r>
              <a:rPr lang="en-GB" dirty="0"/>
              <a:t> Hall (non </a:t>
            </a:r>
            <a:r>
              <a:rPr lang="en-GB" dirty="0" err="1"/>
              <a:t>ancora</a:t>
            </a:r>
            <a:r>
              <a:rPr lang="en-GB" dirty="0"/>
              <a:t> </a:t>
            </a:r>
            <a:r>
              <a:rPr lang="en-GB" dirty="0" err="1"/>
              <a:t>completata</a:t>
            </a:r>
            <a:r>
              <a:rPr lang="en-GB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Cercare</a:t>
            </a:r>
            <a:r>
              <a:rPr lang="en-GB" dirty="0"/>
              <a:t> </a:t>
            </a:r>
            <a:r>
              <a:rPr lang="en-GB" dirty="0" err="1"/>
              <a:t>una</a:t>
            </a:r>
            <a:r>
              <a:rPr lang="en-GB" dirty="0"/>
              <a:t> </a:t>
            </a:r>
            <a:r>
              <a:rPr lang="en-GB" dirty="0" err="1"/>
              <a:t>soluzione</a:t>
            </a:r>
            <a:r>
              <a:rPr lang="en-GB" dirty="0"/>
              <a:t> </a:t>
            </a:r>
            <a:r>
              <a:rPr lang="en-GB" dirty="0" err="1"/>
              <a:t>integrata</a:t>
            </a:r>
            <a:r>
              <a:rPr lang="en-GB" dirty="0"/>
              <a:t> con la </a:t>
            </a:r>
            <a:r>
              <a:rPr lang="en-GB" dirty="0" err="1"/>
              <a:t>climatizzazione</a:t>
            </a:r>
            <a:r>
              <a:rPr lang="en-GB" dirty="0"/>
              <a:t> </a:t>
            </a:r>
            <a:r>
              <a:rPr lang="en-GB" dirty="0" err="1"/>
              <a:t>della</a:t>
            </a:r>
            <a:r>
              <a:rPr lang="en-GB" dirty="0"/>
              <a:t> Hall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Purtroppo</a:t>
            </a:r>
            <a:r>
              <a:rPr lang="en-GB" dirty="0"/>
              <a:t> la </a:t>
            </a:r>
            <a:r>
              <a:rPr lang="en-GB" dirty="0" err="1"/>
              <a:t>scorsa</a:t>
            </a:r>
            <a:r>
              <a:rPr lang="en-GB" dirty="0"/>
              <a:t> </a:t>
            </a:r>
            <a:r>
              <a:rPr lang="en-GB" dirty="0" err="1"/>
              <a:t>settimana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e’ </a:t>
            </a:r>
            <a:r>
              <a:rPr lang="en-GB" dirty="0" err="1"/>
              <a:t>verificato</a:t>
            </a:r>
            <a:r>
              <a:rPr lang="en-GB" dirty="0"/>
              <a:t> </a:t>
            </a:r>
            <a:r>
              <a:rPr lang="en-GB" dirty="0" err="1"/>
              <a:t>il</a:t>
            </a:r>
            <a:r>
              <a:rPr lang="en-GB" dirty="0"/>
              <a:t> </a:t>
            </a:r>
            <a:r>
              <a:rPr lang="en-GB" dirty="0" err="1"/>
              <a:t>il</a:t>
            </a:r>
            <a:r>
              <a:rPr lang="en-GB" dirty="0"/>
              <a:t> </a:t>
            </a:r>
            <a:r>
              <a:rPr lang="en-GB" dirty="0" err="1"/>
              <a:t>malfunzionamento</a:t>
            </a:r>
            <a:r>
              <a:rPr lang="en-GB" dirty="0"/>
              <a:t> di </a:t>
            </a:r>
            <a:r>
              <a:rPr lang="en-GB" dirty="0" err="1"/>
              <a:t>una</a:t>
            </a:r>
            <a:r>
              <a:rPr lang="en-GB" dirty="0"/>
              <a:t> </a:t>
            </a:r>
            <a:r>
              <a:rPr lang="en-GB" dirty="0" err="1"/>
              <a:t>testa</a:t>
            </a:r>
            <a:r>
              <a:rPr lang="en-GB" dirty="0"/>
              <a:t> laser (da </a:t>
            </a:r>
            <a:r>
              <a:rPr lang="en-GB" dirty="0" err="1"/>
              <a:t>attribuire</a:t>
            </a:r>
            <a:r>
              <a:rPr lang="en-GB" dirty="0"/>
              <a:t> </a:t>
            </a:r>
            <a:r>
              <a:rPr lang="en-GB" dirty="0" err="1"/>
              <a:t>alla</a:t>
            </a:r>
            <a:r>
              <a:rPr lang="en-GB" dirty="0"/>
              <a:t> temperature </a:t>
            </a:r>
            <a:r>
              <a:rPr lang="en-GB" dirty="0" err="1"/>
              <a:t>alta</a:t>
            </a:r>
            <a:r>
              <a:rPr lang="en-GB" dirty="0"/>
              <a:t>) </a:t>
            </a:r>
            <a:r>
              <a:rPr lang="en-GB" dirty="0" err="1"/>
              <a:t>che</a:t>
            </a:r>
            <a:r>
              <a:rPr lang="en-GB" dirty="0"/>
              <a:t> ha </a:t>
            </a:r>
            <a:r>
              <a:rPr lang="en-GB" dirty="0" err="1"/>
              <a:t>reso</a:t>
            </a:r>
            <a:r>
              <a:rPr lang="en-GB" dirty="0"/>
              <a:t> la </a:t>
            </a:r>
            <a:r>
              <a:rPr lang="en-GB" dirty="0" err="1"/>
              <a:t>climatizzazione</a:t>
            </a:r>
            <a:r>
              <a:rPr lang="en-GB" dirty="0"/>
              <a:t> </a:t>
            </a:r>
            <a:r>
              <a:rPr lang="en-GB" dirty="0" err="1"/>
              <a:t>della</a:t>
            </a:r>
            <a:r>
              <a:rPr lang="en-GB" dirty="0"/>
              <a:t> LH </a:t>
            </a:r>
            <a:r>
              <a:rPr lang="en-GB" dirty="0" err="1"/>
              <a:t>necessaria</a:t>
            </a:r>
            <a:r>
              <a:rPr lang="en-GB" dirty="0"/>
              <a:t> </a:t>
            </a:r>
            <a:r>
              <a:rPr lang="en-GB" dirty="0" err="1"/>
              <a:t>ed</a:t>
            </a:r>
            <a:r>
              <a:rPr lang="en-GB" dirty="0"/>
              <a:t> </a:t>
            </a:r>
            <a:r>
              <a:rPr lang="en-GB" dirty="0" err="1"/>
              <a:t>urgente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466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27584" y="980728"/>
            <a:ext cx="76328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Un sistema ridondante  di </a:t>
            </a:r>
            <a:r>
              <a:rPr lang="it-IT" dirty="0" err="1"/>
              <a:t>cooling</a:t>
            </a:r>
            <a:r>
              <a:rPr lang="it-IT" dirty="0"/>
              <a:t> della Laser </a:t>
            </a:r>
            <a:r>
              <a:rPr lang="it-IT" dirty="0" err="1"/>
              <a:t>Hut</a:t>
            </a:r>
            <a:r>
              <a:rPr lang="it-IT" dirty="0"/>
              <a:t> (ed indipendente dal sistema di raffreddamento della hall) </a:t>
            </a:r>
            <a:r>
              <a:rPr lang="it-IT" dirty="0" err="1"/>
              <a:t>e’</a:t>
            </a:r>
            <a:r>
              <a:rPr lang="it-IT" dirty="0"/>
              <a:t> necessario per:</a:t>
            </a:r>
          </a:p>
          <a:p>
            <a:pPr marL="342900" indent="-342900">
              <a:buAutoNum type="arabicParenR"/>
            </a:pPr>
            <a:r>
              <a:rPr lang="it-IT" dirty="0"/>
              <a:t>Mantenere costante (+/- 1°C) la temperatura (nel </a:t>
            </a:r>
            <a:r>
              <a:rPr lang="it-IT" dirty="0" err="1"/>
              <a:t>range</a:t>
            </a:r>
            <a:r>
              <a:rPr lang="it-IT" dirty="0"/>
              <a:t> 20-25 °C), indipendentemente dalla stagione</a:t>
            </a:r>
          </a:p>
          <a:p>
            <a:pPr marL="342900" indent="-342900">
              <a:buAutoNum type="arabicParenR"/>
            </a:pPr>
            <a:r>
              <a:rPr lang="it-IT" dirty="0"/>
              <a:t>proteggere il sistema laser da eventuali </a:t>
            </a:r>
            <a:r>
              <a:rPr lang="it-IT" dirty="0" err="1"/>
              <a:t>failures</a:t>
            </a:r>
            <a:r>
              <a:rPr lang="it-IT" dirty="0"/>
              <a:t> dovuti all’eccessiva temperatura</a:t>
            </a:r>
          </a:p>
          <a:p>
            <a:pPr marL="342900" indent="-342900">
              <a:buAutoNum type="arabicParenR"/>
            </a:pPr>
            <a:r>
              <a:rPr lang="it-IT" dirty="0"/>
              <a:t>Eliminare eventuali gradienti/offset di temperatura presenti in eccesso fra la Laser </a:t>
            </a:r>
            <a:r>
              <a:rPr lang="it-IT" dirty="0" err="1"/>
              <a:t>Hut</a:t>
            </a:r>
            <a:r>
              <a:rPr lang="it-IT" dirty="0"/>
              <a:t> e l’ambiente circostante  </a:t>
            </a:r>
          </a:p>
          <a:p>
            <a:pPr marL="342900" indent="-342900">
              <a:buAutoNum type="arabicParenR"/>
            </a:pPr>
            <a:r>
              <a:rPr lang="it-IT" dirty="0"/>
              <a:t>Rendere l’ambiente «vivibile»</a:t>
            </a:r>
          </a:p>
          <a:p>
            <a:pPr marL="342900" indent="-342900">
              <a:buAutoNum type="arabicParenR"/>
            </a:pPr>
            <a:endParaRPr lang="it-IT" dirty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Siamo</a:t>
            </a:r>
            <a:r>
              <a:rPr lang="en-GB" dirty="0"/>
              <a:t> </a:t>
            </a:r>
            <a:r>
              <a:rPr lang="en-GB" dirty="0" err="1"/>
              <a:t>d’accordo</a:t>
            </a:r>
            <a:r>
              <a:rPr lang="en-GB" dirty="0"/>
              <a:t> con </a:t>
            </a:r>
            <a:r>
              <a:rPr lang="en-GB" dirty="0" err="1"/>
              <a:t>gli</a:t>
            </a:r>
            <a:r>
              <a:rPr lang="en-GB" dirty="0"/>
              <a:t> </a:t>
            </a:r>
            <a:r>
              <a:rPr lang="en-GB" dirty="0" err="1"/>
              <a:t>americani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l’intervento</a:t>
            </a:r>
            <a:r>
              <a:rPr lang="en-GB" dirty="0"/>
              <a:t> </a:t>
            </a:r>
            <a:r>
              <a:rPr lang="en-GB" dirty="0" err="1"/>
              <a:t>verra</a:t>
            </a:r>
            <a:r>
              <a:rPr lang="en-GB" dirty="0"/>
              <a:t>’ </a:t>
            </a:r>
            <a:r>
              <a:rPr lang="en-GB" dirty="0" err="1"/>
              <a:t>fatto</a:t>
            </a:r>
            <a:r>
              <a:rPr lang="en-GB" dirty="0"/>
              <a:t> </a:t>
            </a:r>
            <a:r>
              <a:rPr lang="en-GB" dirty="0" err="1"/>
              <a:t>durante</a:t>
            </a:r>
            <a:r>
              <a:rPr lang="en-GB" dirty="0"/>
              <a:t> lo shutdown </a:t>
            </a:r>
            <a:r>
              <a:rPr lang="en-GB" dirty="0" err="1"/>
              <a:t>estivo</a:t>
            </a:r>
            <a:r>
              <a:rPr lang="en-GB" dirty="0"/>
              <a:t> </a:t>
            </a:r>
            <a:r>
              <a:rPr lang="en-GB" dirty="0">
                <a:sym typeface="Wingdings" pitchFamily="2" charset="2"/>
              </a:rPr>
              <a:t> </a:t>
            </a:r>
            <a:r>
              <a:rPr lang="en-GB" dirty="0" err="1">
                <a:sym typeface="Wingdings" pitchFamily="2" charset="2"/>
              </a:rPr>
              <a:t>Chiediamo</a:t>
            </a:r>
            <a:r>
              <a:rPr lang="en-GB" dirty="0">
                <a:sym typeface="Wingdings" pitchFamily="2" charset="2"/>
              </a:rPr>
              <a:t> lo </a:t>
            </a:r>
            <a:r>
              <a:rPr lang="en-GB" dirty="0" err="1">
                <a:sym typeface="Wingdings" pitchFamily="2" charset="2"/>
              </a:rPr>
              <a:t>sblocco</a:t>
            </a:r>
            <a:r>
              <a:rPr lang="en-GB" dirty="0">
                <a:sym typeface="Wingdings" pitchFamily="2" charset="2"/>
              </a:rPr>
              <a:t> SJ </a:t>
            </a:r>
            <a:r>
              <a:rPr lang="en-GB" dirty="0" err="1">
                <a:sym typeface="Wingdings" pitchFamily="2" charset="2"/>
              </a:rPr>
              <a:t>apparati</a:t>
            </a:r>
            <a:r>
              <a:rPr lang="en-GB" dirty="0">
                <a:sym typeface="Wingdings" pitchFamily="2" charset="2"/>
              </a:rPr>
              <a:t> Pisa “</a:t>
            </a:r>
            <a:r>
              <a:rPr lang="en-GB" dirty="0" err="1">
                <a:sym typeface="Wingdings" pitchFamily="2" charset="2"/>
              </a:rPr>
              <a:t>manutenzioni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impreviste</a:t>
            </a:r>
            <a:r>
              <a:rPr lang="en-GB" dirty="0">
                <a:sym typeface="Wingdings" pitchFamily="2" charset="2"/>
              </a:rPr>
              <a:t>”. Ci </a:t>
            </a:r>
            <a:r>
              <a:rPr lang="en-GB" dirty="0" err="1">
                <a:sym typeface="Wingdings" pitchFamily="2" charset="2"/>
              </a:rPr>
              <a:t>si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aspetta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che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il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costo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previsto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sia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minore</a:t>
            </a:r>
            <a:r>
              <a:rPr lang="en-GB" dirty="0">
                <a:sym typeface="Wingdings" pitchFamily="2" charset="2"/>
              </a:rPr>
              <a:t> di 15kE e </a:t>
            </a:r>
            <a:r>
              <a:rPr lang="en-GB" dirty="0" err="1">
                <a:sym typeface="Wingdings" pitchFamily="2" charset="2"/>
              </a:rPr>
              <a:t>sara</a:t>
            </a:r>
            <a:r>
              <a:rPr lang="en-GB" dirty="0">
                <a:sym typeface="Wingdings" pitchFamily="2" charset="2"/>
              </a:rPr>
              <a:t>’ </a:t>
            </a:r>
            <a:r>
              <a:rPr lang="en-GB" dirty="0" err="1">
                <a:sym typeface="Wingdings" pitchFamily="2" charset="2"/>
              </a:rPr>
              <a:t>quantificato</a:t>
            </a:r>
            <a:r>
              <a:rPr lang="en-GB" dirty="0">
                <a:sym typeface="Wingdings" pitchFamily="2" charset="2"/>
              </a:rPr>
              <a:t> non </a:t>
            </a:r>
            <a:r>
              <a:rPr lang="en-GB" dirty="0" err="1">
                <a:sym typeface="Wingdings" pitchFamily="2" charset="2"/>
              </a:rPr>
              <a:t>appena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si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avra</a:t>
            </a:r>
            <a:r>
              <a:rPr lang="en-GB" dirty="0">
                <a:sym typeface="Wingdings" pitchFamily="2" charset="2"/>
              </a:rPr>
              <a:t>’  </a:t>
            </a:r>
            <a:r>
              <a:rPr lang="en-GB" dirty="0" err="1">
                <a:sym typeface="Wingdings" pitchFamily="2" charset="2"/>
              </a:rPr>
              <a:t>una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quotazione</a:t>
            </a:r>
            <a:r>
              <a:rPr lang="en-GB" dirty="0">
                <a:sym typeface="Wingdings" pitchFamily="2" charset="2"/>
              </a:rPr>
              <a:t> (ad </a:t>
            </a:r>
            <a:r>
              <a:rPr lang="en-GB" dirty="0" err="1">
                <a:sym typeface="Wingdings" pitchFamily="2" charset="2"/>
              </a:rPr>
              <a:t>oggi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mancante</a:t>
            </a:r>
            <a:r>
              <a:rPr lang="en-GB" dirty="0">
                <a:sym typeface="Wingdings" pitchFamily="2" charset="2"/>
              </a:rPr>
              <a:t>). </a:t>
            </a:r>
            <a:r>
              <a:rPr lang="en-GB" dirty="0" err="1">
                <a:sym typeface="Wingdings" pitchFamily="2" charset="2"/>
              </a:rPr>
              <a:t>Eventuali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resi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si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discuteranno</a:t>
            </a:r>
            <a:r>
              <a:rPr lang="en-GB" dirty="0">
                <a:sym typeface="Wingdings" pitchFamily="2" charset="2"/>
              </a:rPr>
              <a:t>/</a:t>
            </a:r>
            <a:r>
              <a:rPr lang="en-GB" dirty="0" err="1">
                <a:sym typeface="Wingdings" pitchFamily="2" charset="2"/>
              </a:rPr>
              <a:t>restituiranno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nella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riunione</a:t>
            </a:r>
            <a:r>
              <a:rPr lang="en-GB" dirty="0">
                <a:sym typeface="Wingdings" pitchFamily="2" charset="2"/>
              </a:rPr>
              <a:t> di </a:t>
            </a:r>
            <a:r>
              <a:rPr lang="en-GB" dirty="0" err="1">
                <a:sym typeface="Wingdings" pitchFamily="2" charset="2"/>
              </a:rPr>
              <a:t>Settembre</a:t>
            </a:r>
            <a:r>
              <a:rPr lang="en-GB" dirty="0">
                <a:sym typeface="Wingdings" pitchFamily="2" charset="2"/>
              </a:rPr>
              <a:t>.</a:t>
            </a:r>
            <a:endParaRPr lang="en-GB" dirty="0"/>
          </a:p>
          <a:p>
            <a:pPr marL="342900" indent="-342900">
              <a:buAutoNum type="arabicParenR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indent="-342900">
              <a:buAutoNum type="arabicParenR"/>
            </a:pPr>
            <a:endParaRPr lang="it-IT" dirty="0"/>
          </a:p>
          <a:p>
            <a:endParaRPr lang="it-IT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5A0BFB-7BBA-A44B-A45E-C8ADD322442F}"/>
              </a:ext>
            </a:extLst>
          </p:cNvPr>
          <p:cNvSpPr txBox="1"/>
          <p:nvPr/>
        </p:nvSpPr>
        <p:spPr>
          <a:xfrm>
            <a:off x="2012229" y="188640"/>
            <a:ext cx="5263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/>
              <a:t>Necessita</a:t>
            </a:r>
            <a:r>
              <a:rPr lang="en-GB" sz="2400" b="1" dirty="0"/>
              <a:t>’ Sistema di </a:t>
            </a:r>
            <a:r>
              <a:rPr lang="en-GB" sz="2400" b="1" dirty="0" err="1"/>
              <a:t>climatizzazione</a:t>
            </a:r>
            <a:r>
              <a:rPr lang="en-GB" sz="2400" b="1" dirty="0"/>
              <a:t> LH</a:t>
            </a:r>
          </a:p>
        </p:txBody>
      </p:sp>
    </p:spTree>
    <p:extLst>
      <p:ext uri="{BB962C8B-B14F-4D97-AF65-F5344CB8AC3E}">
        <p14:creationId xmlns:p14="http://schemas.microsoft.com/office/powerpoint/2010/main" val="1950413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6D4DE9-1F39-644F-AD4A-7A8C14205683}"/>
              </a:ext>
            </a:extLst>
          </p:cNvPr>
          <p:cNvSpPr txBox="1"/>
          <p:nvPr/>
        </p:nvSpPr>
        <p:spPr>
          <a:xfrm>
            <a:off x="3203848" y="2204864"/>
            <a:ext cx="18575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SPARES</a:t>
            </a:r>
          </a:p>
        </p:txBody>
      </p:sp>
    </p:spTree>
    <p:extLst>
      <p:ext uri="{BB962C8B-B14F-4D97-AF65-F5344CB8AC3E}">
        <p14:creationId xmlns:p14="http://schemas.microsoft.com/office/powerpoint/2010/main" val="1052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2880320"/>
          </a:xfrm>
        </p:spPr>
        <p:txBody>
          <a:bodyPr>
            <a:normAutofit/>
          </a:bodyPr>
          <a:lstStyle/>
          <a:p>
            <a:r>
              <a:rPr lang="en-US" sz="2000" dirty="0"/>
              <a:t>Laser Hut (LH) has a limited thermal exchange with the Experimental Hall (EH), and temperatures are 3-5 degrees higher</a:t>
            </a:r>
          </a:p>
          <a:p>
            <a:r>
              <a:rPr lang="en-US" sz="2000" dirty="0"/>
              <a:t>Temperature in LH varied by ~8 degrees in Run1 (see also next slide)</a:t>
            </a:r>
          </a:p>
          <a:p>
            <a:r>
              <a:rPr lang="en-US" sz="2000" dirty="0"/>
              <a:t>Temperatures so high, and with such a fluctuation, do not guarantee a correct operation of the laser and of the light distribution system</a:t>
            </a:r>
          </a:p>
          <a:p>
            <a:r>
              <a:rPr lang="en-US" sz="2000" dirty="0"/>
              <a:t>thermal expansion of  post holders, mirror mounts, fiber couplers… can cause a misalignment of the distribution system and a variation of the laser power with time</a:t>
            </a:r>
          </a:p>
        </p:txBody>
      </p:sp>
      <p:pic>
        <p:nvPicPr>
          <p:cNvPr id="4" name="Immagine 3" descr="Screenshot 2019-01-18 at 08.24.47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528392"/>
            <a:ext cx="4165751" cy="3356992"/>
          </a:xfrm>
          <a:prstGeom prst="rect">
            <a:avLst/>
          </a:prstGeom>
        </p:spPr>
      </p:pic>
      <p:pic>
        <p:nvPicPr>
          <p:cNvPr id="5" name="Immagine 4" descr="Screenshot 2019-01-18 at 08.24.59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501008"/>
            <a:ext cx="4252619" cy="335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671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magine 3" descr="Screenshot 2019-01-16 at 09.37.3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627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967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2509</TotalTime>
  <Words>811</Words>
  <Application>Microsoft Macintosh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Wingdings</vt:lpstr>
      <vt:lpstr>Tema di Office</vt:lpstr>
      <vt:lpstr>Slides per i referees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Andrea</dc:creator>
  <cp:lastModifiedBy>Microsoft Office User</cp:lastModifiedBy>
  <cp:revision>56</cp:revision>
  <dcterms:created xsi:type="dcterms:W3CDTF">2019-01-16T10:21:14Z</dcterms:created>
  <dcterms:modified xsi:type="dcterms:W3CDTF">2019-07-07T14:11:39Z</dcterms:modified>
</cp:coreProperties>
</file>