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  <p:sldMasterId id="2147483694" r:id="rId3"/>
    <p:sldMasterId id="2147483704" r:id="rId4"/>
    <p:sldMasterId id="2147483714" r:id="rId5"/>
    <p:sldMasterId id="2147483733" r:id="rId6"/>
    <p:sldMasterId id="2147483757" r:id="rId7"/>
    <p:sldMasterId id="2147483774" r:id="rId8"/>
    <p:sldMasterId id="2147483786" r:id="rId9"/>
    <p:sldMasterId id="2147483805" r:id="rId10"/>
    <p:sldMasterId id="2147483815" r:id="rId11"/>
    <p:sldMasterId id="2147483875" r:id="rId12"/>
    <p:sldMasterId id="2147483947" r:id="rId13"/>
    <p:sldMasterId id="2147484185" r:id="rId14"/>
  </p:sldMasterIdLst>
  <p:notesMasterIdLst>
    <p:notesMasterId r:id="rId53"/>
  </p:notesMasterIdLst>
  <p:sldIdLst>
    <p:sldId id="256" r:id="rId15"/>
    <p:sldId id="259" r:id="rId16"/>
    <p:sldId id="385" r:id="rId17"/>
    <p:sldId id="386" r:id="rId18"/>
    <p:sldId id="388" r:id="rId19"/>
    <p:sldId id="389" r:id="rId20"/>
    <p:sldId id="387" r:id="rId21"/>
    <p:sldId id="390" r:id="rId22"/>
    <p:sldId id="383" r:id="rId23"/>
    <p:sldId id="391" r:id="rId24"/>
    <p:sldId id="260" r:id="rId25"/>
    <p:sldId id="263" r:id="rId26"/>
    <p:sldId id="283" r:id="rId27"/>
    <p:sldId id="405" r:id="rId28"/>
    <p:sldId id="258" r:id="rId29"/>
    <p:sldId id="395" r:id="rId30"/>
    <p:sldId id="265" r:id="rId31"/>
    <p:sldId id="396" r:id="rId32"/>
    <p:sldId id="392" r:id="rId33"/>
    <p:sldId id="270" r:id="rId34"/>
    <p:sldId id="362" r:id="rId35"/>
    <p:sldId id="275" r:id="rId36"/>
    <p:sldId id="298" r:id="rId37"/>
    <p:sldId id="294" r:id="rId38"/>
    <p:sldId id="397" r:id="rId39"/>
    <p:sldId id="295" r:id="rId40"/>
    <p:sldId id="404" r:id="rId41"/>
    <p:sldId id="393" r:id="rId42"/>
    <p:sldId id="417" r:id="rId43"/>
    <p:sldId id="394" r:id="rId44"/>
    <p:sldId id="421" r:id="rId45"/>
    <p:sldId id="398" r:id="rId46"/>
    <p:sldId id="399" r:id="rId47"/>
    <p:sldId id="400" r:id="rId48"/>
    <p:sldId id="401" r:id="rId49"/>
    <p:sldId id="402" r:id="rId50"/>
    <p:sldId id="403" r:id="rId51"/>
    <p:sldId id="406" r:id="rId5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1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E3328-8C2D-BE40-907E-24AED23BED22}" type="datetimeFigureOut">
              <a:t>02/07/19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3D291-5BB0-834A-8FF3-E950A2D6F87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19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5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3D291-5BB0-834A-8FF3-E950A2D6F87E}" type="slidenum"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81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7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73FA4-860A-4286-AAA8-92D221B8FD90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19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3D291-5BB0-834A-8FF3-E950A2D6F87E}" type="slidenum">
              <a:rPr lang="it-IT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29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7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fld id="{B8B87EF4-3E8F-6D4B-8593-729C14E98FF9}" type="datetime1">
              <a:t>02/07/19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8153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6BA16-85D3-C946-8DC5-7F25FBA46A6D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54447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1F32-2FB4-0344-BBE4-E6AF8A550993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47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H="1" flipV="1">
            <a:off x="6350" y="6526213"/>
            <a:ext cx="9140825" cy="3333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7724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2133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96479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735" y="397931"/>
            <a:ext cx="5367866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893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608263" y="398463"/>
            <a:ext cx="53673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9pPr>
          </a:lstStyle>
          <a:p>
            <a:pPr defTabSz="914400">
              <a:defRPr/>
            </a:pPr>
            <a:r>
              <a:rPr lang="it-IT">
                <a:solidFill>
                  <a:srgbClr val="969696"/>
                </a:solidFill>
              </a:rPr>
              <a:t>Click to edit Master title style</a:t>
            </a:r>
            <a:endParaRPr lang="en-US">
              <a:solidFill>
                <a:srgbClr val="96969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28725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28725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400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052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331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782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9181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8602"/>
            <a:ext cx="2228850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28602"/>
            <a:ext cx="6534150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61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02420" y="168275"/>
            <a:ext cx="8695583" cy="57607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241101">
              <a:def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202420" y="956313"/>
            <a:ext cx="8695583" cy="508349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indent="-171450" defTabSz="241101">
              <a:spcBef>
                <a:spcPts val="300"/>
              </a:spcBef>
              <a:buClr>
                <a:srgbClr val="50505F"/>
              </a:buClr>
              <a:buSzPct val="100000"/>
              <a:buFont typeface="Arial"/>
              <a:defRPr sz="19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342900" indent="-171450" defTabSz="241101">
              <a:spcBef>
                <a:spcPts val="300"/>
              </a:spcBef>
              <a:buSzPct val="100000"/>
              <a:buFont typeface="Arial"/>
              <a:buChar char="-"/>
              <a:defRPr sz="16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514350" indent="-171450" defTabSz="241101">
              <a:spcBef>
                <a:spcPts val="300"/>
              </a:spcBef>
              <a:buClr>
                <a:srgbClr val="50505F"/>
              </a:buClr>
              <a:buSzPct val="100000"/>
              <a:buFont typeface="Arial"/>
              <a:defRPr sz="15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685800" indent="-171450" defTabSz="241101">
              <a:spcBef>
                <a:spcPts val="300"/>
              </a:spcBef>
              <a:buSzPct val="100000"/>
              <a:buFont typeface="Arial"/>
              <a:buChar char="-"/>
              <a:defRPr sz="13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857250" indent="-171450" defTabSz="241101">
              <a:spcBef>
                <a:spcPts val="300"/>
              </a:spcBef>
              <a:buClr>
                <a:srgbClr val="50505F"/>
              </a:buClr>
              <a:buSzPct val="100000"/>
              <a:buFont typeface="Arial"/>
              <a:defRPr sz="1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420" y="6496050"/>
            <a:ext cx="335757" cy="18415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241101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434" y="6200973"/>
            <a:ext cx="8695583" cy="28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34056" y="95676"/>
            <a:ext cx="872247" cy="825483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6/13/19    Sudeshna Ganguly | UIUC | Measuring the Anomalous Magnetic Moment of the Muon"/>
          <p:cNvSpPr txBox="1"/>
          <p:nvPr/>
        </p:nvSpPr>
        <p:spPr>
          <a:xfrm>
            <a:off x="441670" y="6497716"/>
            <a:ext cx="3435236" cy="180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675" dirty="0"/>
              <a:t>6/13/19    Sudeshna Ganguly | UIUC | </a:t>
            </a:r>
            <a:r>
              <a:rPr lang="en-US" sz="675" dirty="0"/>
              <a:t>Measuring the Muon Magnetic Anomaly to High Precision</a:t>
            </a:r>
            <a:endParaRPr sz="675" dirty="0"/>
          </a:p>
        </p:txBody>
      </p:sp>
    </p:spTree>
    <p:extLst>
      <p:ext uri="{BB962C8B-B14F-4D97-AF65-F5344CB8AC3E}">
        <p14:creationId xmlns:p14="http://schemas.microsoft.com/office/powerpoint/2010/main" val="305250617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28725"/>
            <a:ext cx="8915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629025"/>
            <a:ext cx="8915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7140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28725"/>
            <a:ext cx="43815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28725"/>
            <a:ext cx="43815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77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9071" y="177271"/>
            <a:ext cx="8839200" cy="762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199" y="1258887"/>
            <a:ext cx="8421757" cy="4947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9240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6" y="126536"/>
            <a:ext cx="1218833" cy="64029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28" y="126536"/>
            <a:ext cx="1218833" cy="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230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DEBBC43F-A66E-164F-B1D8-AD9437D29ED8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6" y="126536"/>
            <a:ext cx="1218833" cy="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478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2A9C4480-D41D-5341-92B3-199F81246006}" type="datetime1">
              <a:t>02/07/19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48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A1866952-C3A1-E64E-B1DA-F7AF5937A176}" type="datetime1">
              <a:t>02/07/19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445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3E227543-9890-6840-9C8D-C673D0F5C7D2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929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fld id="{5A1BBED6-DDD3-7C4E-B5E7-54AECC31A88B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760646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AD70F-29F3-604B-941D-F8DC588F5177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7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24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2B45-1BA0-4E43-9336-DCE870646EEC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6186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6288-A06B-3348-9446-BD5165002CB3}" type="datetime1">
              <a:t>02/07/19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6" y="126536"/>
            <a:ext cx="1218833" cy="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520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4C27A5-C747-2E43-AFE4-FBA5D50ED80E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8773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7724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2133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54896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44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674958DB-3676-3247-833E-537937996C27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4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AB2B6592-5A51-6E44-871E-0B9651823DC8}" type="datetime1">
              <a:t>02/07/19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269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81331C74-EE14-954C-B98C-258B0F059357}" type="datetime1">
              <a:t>02/07/19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20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0E4E5F67-08B9-054E-BCEA-8EC59B78CF9A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362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fld id="{670E41EE-50A3-2C40-A734-FFE983E25A0B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9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9D63796-51C3-E548-92E4-080D8C55EE04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07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7884-DB0B-2D43-88BE-BB5F40C43F40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29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80069-1E6D-6A47-98C5-23A1015E675E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5911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E1A0-EA22-2C41-92E8-BE759607394B}" type="datetime1">
              <a:t>02/07/19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7988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2C34FA-325F-164D-BDFD-C0F221633D6B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8679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fld id="{223E730D-0BBF-9B44-9426-C06DECB348C2}" type="datetime1">
              <a:t>02/07/19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2033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7724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2133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12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E96FA6F-B63C-F04C-A80D-233F3C0B72FF}" type="datetime1">
              <a:t>02/07/19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62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2ECA94D-74BC-FB45-AB0B-1FB5B935CFFB}" type="datetime1">
              <a:t>02/07/19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62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B45A21-7AF0-4D4C-B219-11085E08FE7A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36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8E84142-69DD-8A4B-9287-177151C36CAE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202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8F7DCA-783E-E34E-9224-E816F6F3537B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128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2C76-8AA1-634E-ABA2-D15397E36483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7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A8DCD06-C0A5-D24E-BC94-E98E1BBAD94B}" type="datetime1">
              <a:t>02/07/19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05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DFF1F91F-A742-714D-9AE6-78241EDADDD6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09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53F77D4D-21B8-7D4C-88CD-2D7007B6A2AC}" type="datetime1">
              <a:t>02/07/19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97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1949C856-F616-0542-854D-DEDB9C34A78F}" type="datetime1">
              <a:t>02/07/19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63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9F2D19-B3EF-8248-A8EC-01443EB0770E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05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fld id="{D59D1BF9-83CF-7143-8A52-F97112743479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74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3713-87A6-3540-8BDD-FECB9C7025BB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187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C453-B2FF-9B45-9346-09647A76A068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68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1E-3BD8-3B4A-A0C7-9FDA93C70B53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72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1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A4A45DB2-52E0-944E-A5C0-200A8EEF322B}" type="datetime1">
              <a:t>02/07/19</a:t>
            </a:fld>
            <a:endParaRPr lang="it-IT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95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6C8136-647A-B14C-A6C0-7695F8EE75D6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82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D7BE860-7BB3-4448-B97A-8ED6A2672B07}" type="datetime1">
              <a:t>02/07/19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504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1113C348-1E37-F24A-AA48-4BF287A46620}" type="datetime1">
              <a:t>02/07/19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54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743D47C-9002-A243-A9EA-F566CB59CE6D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87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887C71A0-15FC-4E4B-B505-FE8CED6A970E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2413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E65560-65F6-A249-9733-E765833B570F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13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586D-50EB-1044-B3A2-EB481773D303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58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8A66-E195-DD4A-B4C2-01DBBED30158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07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4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AFC987D-A08E-8B42-A1A9-4DD1F4F154BB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39E3321F-D099-B945-ACDE-C4247138A6B6}" type="datetime1">
              <a:t>02/07/19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936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CD2A649-F3A9-9C4D-B19F-974F7F873404}" type="datetime1">
              <a:t>02/07/19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8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C565DF14-AECA-D947-A1E2-0B9CD706190F}" type="datetime1">
              <a:t>02/07/19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2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F77AF41-D4DE-CD45-B595-BF9E8E9C6A3D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42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D2AC2DE8-3AC2-494C-AC51-8EC572252BC8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09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83901-F511-B740-AB44-13A5955F3524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894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BE7C-D5FA-0B4B-8668-C9AAB477F9A3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9251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1A85-D3DE-5D49-81CA-C4E5443B2199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20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H="1" flipV="1">
            <a:off x="6350" y="6526213"/>
            <a:ext cx="9140825" cy="3333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7724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2133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8625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735" y="397931"/>
            <a:ext cx="5367866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33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608263" y="398463"/>
            <a:ext cx="53673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9pPr>
          </a:lstStyle>
          <a:p>
            <a:pPr defTabSz="914400">
              <a:defRPr/>
            </a:pPr>
            <a:r>
              <a:rPr lang="it-IT">
                <a:solidFill>
                  <a:srgbClr val="969696"/>
                </a:solidFill>
              </a:rPr>
              <a:t>Click to edit Master title style</a:t>
            </a:r>
            <a:endParaRPr lang="en-US">
              <a:solidFill>
                <a:srgbClr val="96969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28725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28725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80DAF798-57DE-D844-A4F0-38CC073397AA}" type="datetime1">
              <a:t>02/07/19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85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87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22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4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97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8602"/>
            <a:ext cx="2228850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28602"/>
            <a:ext cx="6534150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8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28725"/>
            <a:ext cx="8915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629025"/>
            <a:ext cx="8915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37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28725"/>
            <a:ext cx="43815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28725"/>
            <a:ext cx="43815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12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9071" y="177271"/>
            <a:ext cx="8839200" cy="762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199" y="1258887"/>
            <a:ext cx="8421757" cy="4947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75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95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2F161912-F9B8-9045-9C17-61BB26E8508F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fld id="{68014DCD-7BD1-604A-8A39-67E60F400D30}" type="datetime1">
              <a:t>02/07/19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828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ECBBDC34-3C54-4A41-A22B-5CC1293DFBA4}" type="datetime1">
              <a:t>02/07/19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74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F4D95652-0F89-7B46-87E1-E572A889FF60}" type="datetime1">
              <a:t>02/07/19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97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ECDC9B3-33C8-5D42-9B2C-934C22B45A81}" type="datetime1">
              <a:t>02/07/19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79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fld id="{31C50EB9-18D9-5D44-A21B-136007E66555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CE007-8B67-904F-8C70-1BAA0181E644}" type="datetime1">
              <a:t>02/07/19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85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6" y="126536"/>
            <a:ext cx="1218833" cy="64029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28" y="126536"/>
            <a:ext cx="1218833" cy="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0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EDAB2BF8-5F03-9447-9B47-9558115BA8EE}" type="datetime1">
              <a:t>02/07/19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6" y="126536"/>
            <a:ext cx="1218833" cy="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99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C7F69F06-030B-E849-8923-90E432D35360}" type="datetime1">
              <a:t>02/07/19</a:t>
            </a:fld>
            <a:endParaRPr lang="it-IT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fld id="{0F8A00BB-2FEB-A649-9484-426212BF99B4}" type="datetime1">
              <a:t>02/07/19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46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B96D0793-A9C6-A74F-8D72-29F0C0EC358C}" type="datetime1">
              <a:t>02/07/19</a:t>
            </a:fld>
            <a:endParaRPr lang="it-IT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0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476AB-A4AC-9D4A-8969-7519D022A1CC}" type="datetime1">
              <a:t>02/07/19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24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fld id="{172BBBF3-86A0-DD44-9A3C-7B2675B09B37}" type="datetime1">
              <a:t>02/07/19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24029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AF5E3-9A9D-A94F-B801-1397FF9014C1}" type="datetime1">
              <a:t>02/07/19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381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1424-2CB7-7847-B69F-1B3B885D36D7}" type="datetime1">
              <a:t>02/07/19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25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260D8-52B5-B542-B832-793B5FBA2F80}" type="datetime1">
              <a:t>02/07/19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666" y="126536"/>
            <a:ext cx="1218833" cy="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66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48900-1475-2844-B95E-6DD411D8AB49}" type="datetime1">
              <a:t>02/07/19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4420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FF2A3-2717-BA46-90EC-C0CF66000683}" type="datetime1">
              <a:t>02/07/19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704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3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99B8FE5-4B42-E447-9985-C207E70F8AF4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352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AE8AB0A-8915-8247-99FE-D121658B3224}" type="datetime1">
              <a:t>02/07/19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18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55DB64AF-708F-8742-92BA-238B3313217F}" type="datetime1">
              <a:t>02/07/19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EE7A-7F43-4F4E-A58C-4AFE507B0D32}" type="datetime1">
              <a:t>02/07/19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6972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B0C96D9-556F-9E4B-B8B8-8012EA7AE179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81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BBCB469-6859-7844-921F-DFB2D913D0C8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5622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9CC40-7F81-4042-8D35-A68A118820BB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78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8E5-F401-554E-A41E-4D33B36496DD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326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664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DF87E13-1096-004A-8534-1453EFFD03C7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655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75B5F7E-7B83-444B-8D6B-9C0282A703EB}" type="datetime1">
              <a:t>02/07/19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02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CD5A871D-4093-1B48-A0E3-7270A272E442}" type="datetime1">
              <a:t>02/07/19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82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33F5720-9F04-3945-AF87-7FB63331903F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619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08DC75B1-3184-9340-8384-E63ACBD57E78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460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493DF8-0CB4-0741-8C04-146467656A02}" type="datetime1">
              <a:t>02/07/19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6368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591628-8A23-9847-A69E-8601C4E83164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03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6760-83CC-8443-82D2-915F2C26F97F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02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88BA-421B-9741-9777-A445CC9CE6E3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707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  <p:sp>
        <p:nvSpPr>
          <p:cNvPr id="10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356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482E525-0852-3741-AC7A-E9958514E22D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53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50BEC10-0A3F-2749-9DB6-38A9106876ED}" type="datetime1">
              <a:t>02/07/19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49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3EFCAE3-C206-EF41-B5EB-64D5D5C3F3F9}" type="datetime1">
              <a:t>02/07/19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549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FB13F5B-5CC2-ED4C-AFB2-847585F4E10A}" type="datetime1">
              <a:t>02/07/19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516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E06B12B-EBE1-A941-AD0D-BF5C6E3631DB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36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9B3CF7-154A-8B43-9490-93DC3242BE22}" type="datetime1">
              <a:t>02/07/19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80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2687CDCB-31D5-BD43-A4CE-721A4601AA61}" type="datetime1">
              <a:t>02/07/19</a:t>
            </a:fld>
            <a:endParaRPr lang="it-IT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6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  <p:sldLayoutId id="2147484198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23B36AB-2B18-B945-B356-C6423C8ACF42}" type="datetime1">
              <a:t>02/07/19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4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0271743E-17D0-3D47-8B7E-405948D20D5B}" type="datetime1">
              <a:t>02/07/19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6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11138"/>
            <a:ext cx="7132638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28725"/>
            <a:ext cx="8915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8" descr="AMS02-logo.p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944" r="4424" b="5664"/>
          <a:stretch>
            <a:fillRect/>
          </a:stretch>
        </p:blipFill>
        <p:spPr bwMode="auto">
          <a:xfrm>
            <a:off x="8364538" y="338138"/>
            <a:ext cx="5635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86800" y="6475413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pic>
        <p:nvPicPr>
          <p:cNvPr id="3" name="Immagine 2" descr="INFN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0" y="338138"/>
            <a:ext cx="780700" cy="4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485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2"/>
        <a:defRPr kumimoji="1" sz="2400">
          <a:solidFill>
            <a:srgbClr val="000090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y"/>
        <a:defRPr kumimoji="1" sz="2400">
          <a:solidFill>
            <a:srgbClr val="000090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400">
          <a:solidFill>
            <a:srgbClr val="000090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000">
          <a:solidFill>
            <a:srgbClr val="000090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000">
          <a:solidFill>
            <a:srgbClr val="000090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BB04D50B-A8EA-144C-9A2B-90C7FF48EBD3}" type="datetime1">
              <a:t>02/07/19</a:t>
            </a:fld>
            <a:endParaRPr lang="it-IT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2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BA7522CC-EFED-A547-B154-932E2002C0EC}" type="datetime1">
              <a:t>02/07/19</a:t>
            </a:fld>
            <a:endParaRPr lang="it-IT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4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F9B5420-EDC3-7748-B9F8-1D9BCAD0C471}" type="datetime1">
              <a:t>02/07/19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2A4CC151-C044-1241-8F06-E2D168C3CD7E}" type="datetime1">
              <a:t>02/07/19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0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80A1B1F-8836-6A4A-ADC1-B83EA369F60A}" type="datetime1">
              <a:t>02/07/19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4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FFA312C-037B-3148-9A91-E5F7E5BE6A91}" type="datetime1">
              <a:t>02/07/19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11138"/>
            <a:ext cx="7132638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28725"/>
            <a:ext cx="8915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Fare clic per modificare gli stili del testo dello schema</a:t>
            </a:r>
          </a:p>
          <a:p>
            <a:pPr lvl="1"/>
            <a:r>
              <a:rPr lang="en-US" altLang="en-US"/>
              <a:t>Secondo livello</a:t>
            </a:r>
          </a:p>
          <a:p>
            <a:pPr lvl="2"/>
            <a:r>
              <a:rPr lang="en-US" altLang="en-US"/>
              <a:t>Terzo livello</a:t>
            </a:r>
          </a:p>
          <a:p>
            <a:pPr lvl="3"/>
            <a:r>
              <a:rPr lang="en-US" altLang="en-US"/>
              <a:t>Quarto livello</a:t>
            </a:r>
          </a:p>
          <a:p>
            <a:pPr lvl="4"/>
            <a:r>
              <a:rPr lang="en-US" altLang="en-US"/>
              <a:t>Quinto livello</a:t>
            </a:r>
          </a:p>
        </p:txBody>
      </p:sp>
      <p:pic>
        <p:nvPicPr>
          <p:cNvPr id="1029" name="Picture 8" descr="AMS02-logo.png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538" y="338138"/>
            <a:ext cx="5635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86800" y="6475413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pic>
        <p:nvPicPr>
          <p:cNvPr id="3" name="Immagine 2" descr="INFN-logo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50" y="338138"/>
            <a:ext cx="780700" cy="4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153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2"/>
        <a:defRPr kumimoji="1" sz="2400">
          <a:solidFill>
            <a:srgbClr val="000090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y"/>
        <a:defRPr kumimoji="1" sz="2400">
          <a:solidFill>
            <a:srgbClr val="000090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400">
          <a:solidFill>
            <a:srgbClr val="000090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000">
          <a:solidFill>
            <a:srgbClr val="000090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000">
          <a:solidFill>
            <a:srgbClr val="000090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B889DA8-3FD8-824F-86D0-B7E3A0EF0457}" type="datetime1">
              <a:t>02/07/19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0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21674392-8753-E745-AC42-7240FA21457E}" type="datetime1">
              <a:t>02/07/19</a:t>
            </a:fld>
            <a:endParaRPr lang="it-IT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it-IT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743EDA9A-8589-E747-8FD6-088189267523}" type="slidenum">
              <a:t>‹#›</a:t>
            </a:fld>
            <a:endParaRPr lang="it-IT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9F1870F-AEFD-464E-8FCD-422FA5E29BB8}" type="datetime1">
              <a:t>02/07/19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048D4-CB2A-D448-A294-3FC8B72B5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Marco Incagli – INFN Pisa</a:t>
            </a:r>
          </a:p>
          <a:p>
            <a:endParaRPr lang="it-IT"/>
          </a:p>
          <a:p>
            <a:r>
              <a:rPr lang="it-IT"/>
              <a:t>Pisa, 2 July 2019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5969C6-EC20-804F-A6A5-71DE078F5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Status of </a:t>
            </a:r>
            <a:r>
              <a:rPr lang="it-IT" i="1"/>
              <a:t>a</a:t>
            </a:r>
            <a:r>
              <a:rPr lang="it-IT" i="1" baseline="-25000">
                <a:latin typeface="Symbol" pitchFamily="2" charset="2"/>
              </a:rPr>
              <a:t>m</a:t>
            </a:r>
            <a:r>
              <a:rPr lang="it-IT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209275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767F3-32A0-C847-81C1-4EB56E801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In Run1, data have been taken in different Quad and Kicker conditions, while optimizing Storage Ring operations (Run2 data are much more uniform)</a:t>
            </a:r>
          </a:p>
          <a:p>
            <a:r>
              <a:rPr lang="it-IT"/>
              <a:t>Six datasets identified:</a:t>
            </a:r>
          </a:p>
        </p:txBody>
      </p:sp>
      <p:sp>
        <p:nvSpPr>
          <p:cNvPr id="528" name="Run 1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Run 1 Overview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512" name="Rectangle"/>
          <p:cNvSpPr/>
          <p:nvPr/>
        </p:nvSpPr>
        <p:spPr>
          <a:xfrm>
            <a:off x="1770730" y="4288850"/>
            <a:ext cx="691959" cy="391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1458F22-2731-2444-A97F-ABED04E22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209282"/>
              </p:ext>
            </p:extLst>
          </p:nvPr>
        </p:nvGraphicFramePr>
        <p:xfrm>
          <a:off x="636588" y="2602557"/>
          <a:ext cx="7213002" cy="3572611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1722507">
                  <a:extLst>
                    <a:ext uri="{9D8B030D-6E8A-4147-A177-3AD203B41FA5}">
                      <a16:colId xmlns:a16="http://schemas.microsoft.com/office/drawing/2014/main" val="3231741223"/>
                    </a:ext>
                  </a:extLst>
                </a:gridCol>
                <a:gridCol w="1744039">
                  <a:extLst>
                    <a:ext uri="{9D8B030D-6E8A-4147-A177-3AD203B41FA5}">
                      <a16:colId xmlns:a16="http://schemas.microsoft.com/office/drawing/2014/main" val="4160737453"/>
                    </a:ext>
                  </a:extLst>
                </a:gridCol>
                <a:gridCol w="1123937">
                  <a:extLst>
                    <a:ext uri="{9D8B030D-6E8A-4147-A177-3AD203B41FA5}">
                      <a16:colId xmlns:a16="http://schemas.microsoft.com/office/drawing/2014/main" val="1829903819"/>
                    </a:ext>
                  </a:extLst>
                </a:gridCol>
                <a:gridCol w="1382314">
                  <a:extLst>
                    <a:ext uri="{9D8B030D-6E8A-4147-A177-3AD203B41FA5}">
                      <a16:colId xmlns:a16="http://schemas.microsoft.com/office/drawing/2014/main" val="3342667536"/>
                    </a:ext>
                  </a:extLst>
                </a:gridCol>
                <a:gridCol w="1240205">
                  <a:extLst>
                    <a:ext uri="{9D8B030D-6E8A-4147-A177-3AD203B41FA5}">
                      <a16:colId xmlns:a16="http://schemas.microsoft.com/office/drawing/2014/main" val="844963629"/>
                    </a:ext>
                  </a:extLst>
                </a:gridCol>
              </a:tblGrid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Name</a:t>
                      </a:r>
                      <a:endParaRPr lang="it-IT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Date acquired</a:t>
                      </a:r>
                      <a:endParaRPr lang="it-IT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Quad n</a:t>
                      </a:r>
                      <a:endParaRPr lang="it-IT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Kicker [kV]</a:t>
                      </a:r>
                      <a:endParaRPr lang="it-IT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Positrons</a:t>
                      </a:r>
                      <a:endParaRPr lang="it-IT" sz="2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6609484"/>
                  </a:ext>
                </a:extLst>
              </a:tr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60 hour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22-25 / 4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0.108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128-132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1.0B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604312"/>
                  </a:ext>
                </a:extLst>
              </a:tr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High Kick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26/4 - 2/5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0.120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136-138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1.2B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4792541"/>
                  </a:ext>
                </a:extLst>
              </a:tr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9 day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4-12 / 5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0.120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128-132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2.4B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6625507"/>
                  </a:ext>
                </a:extLst>
              </a:tr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Low Kick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17-19 / 5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0.120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123-127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1.2B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5271268"/>
                  </a:ext>
                </a:extLst>
              </a:tr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Superlow Kick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2-6 / 6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0.108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117-119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0.5B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4241457"/>
                  </a:ext>
                </a:extLst>
              </a:tr>
              <a:tr h="5103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End Game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6-29 / 6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0.108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122-127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4.0B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3374793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434E005E-69D0-BA43-941D-A1DAC8C4BEDE}"/>
              </a:ext>
            </a:extLst>
          </p:cNvPr>
          <p:cNvSpPr/>
          <p:nvPr/>
        </p:nvSpPr>
        <p:spPr>
          <a:xfrm>
            <a:off x="403765" y="3020662"/>
            <a:ext cx="7790212" cy="657713"/>
          </a:xfrm>
          <a:prstGeom prst="ellipse">
            <a:avLst/>
          </a:prstGeom>
          <a:solidFill>
            <a:srgbClr val="C00000">
              <a:alpha val="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34B35-D3AB-3C4B-9D08-955E1062D08E}"/>
              </a:ext>
            </a:extLst>
          </p:cNvPr>
          <p:cNvSpPr txBox="1"/>
          <p:nvPr/>
        </p:nvSpPr>
        <p:spPr>
          <a:xfrm>
            <a:off x="7889969" y="2511737"/>
            <a:ext cx="118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Relative</a:t>
            </a:r>
          </a:p>
          <a:p>
            <a:r>
              <a:rPr lang="it-IT">
                <a:solidFill>
                  <a:srgbClr val="FF0000"/>
                </a:solidFill>
              </a:rPr>
              <a:t>unblinding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3031AED-34E8-6745-A330-1C663A418B69}"/>
              </a:ext>
            </a:extLst>
          </p:cNvPr>
          <p:cNvCxnSpPr>
            <a:cxnSpLocks/>
          </p:cNvCxnSpPr>
          <p:nvPr/>
        </p:nvCxnSpPr>
        <p:spPr>
          <a:xfrm flipH="1">
            <a:off x="7992098" y="3086818"/>
            <a:ext cx="130626" cy="1558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10103-C627-604D-BEB4-C3723B00F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F77AA4-D7F6-2E4D-8EFC-5F9B401D1D3E}" type="datetime1">
              <a:t>02/07/19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EA069-DF85-9E4A-8BF4-7873E1BDF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</p:spTree>
    <p:extLst>
      <p:ext uri="{BB962C8B-B14F-4D97-AF65-F5344CB8AC3E}">
        <p14:creationId xmlns:p14="http://schemas.microsoft.com/office/powerpoint/2010/main" val="202567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96B7B88-ECE7-C042-A088-03803F453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1" y="2422364"/>
            <a:ext cx="4497785" cy="3031718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301911"/>
          </a:xfrm>
          <a:effectLst/>
        </p:spPr>
        <p:txBody>
          <a:bodyPr/>
          <a:lstStyle/>
          <a:p>
            <a:r>
              <a:rPr lang="en-US"/>
              <a:t>Two main problems observed in storing muons:</a:t>
            </a:r>
          </a:p>
          <a:p>
            <a:pPr lvl="1"/>
            <a:r>
              <a:rPr lang="en-US"/>
              <a:t>bad resistor (QUAD) </a:t>
            </a:r>
          </a:p>
          <a:p>
            <a:pPr lvl="1"/>
            <a:r>
              <a:rPr lang="en-US"/>
              <a:t>low current (KICKER)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268C05-9942-7D48-9329-ADE22F01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Problems related to Storage Ring in Run1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effectLst/>
        </p:spPr>
        <p:txBody>
          <a:bodyPr/>
          <a:lstStyle/>
          <a:p>
            <a:fld id="{B26E63FA-1666-FE4E-BFE5-8FDEBDCB1D77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effectLst/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effectLst/>
        </p:spPr>
        <p:txBody>
          <a:bodyPr/>
          <a:lstStyle/>
          <a:p>
            <a:fld id="{81F9E992-5C80-364F-AEA9-92E2C8B57E3F}" type="slidenum">
              <a:rPr lang="nb-NO"/>
              <a:t>11</a:t>
            </a:fld>
            <a:endParaRPr lang="nb-NO"/>
          </a:p>
        </p:txBody>
      </p:sp>
      <p:sp>
        <p:nvSpPr>
          <p:cNvPr id="9" name="TextBox 22"/>
          <p:cNvSpPr txBox="1"/>
          <p:nvPr/>
        </p:nvSpPr>
        <p:spPr>
          <a:xfrm>
            <a:off x="273813" y="5513804"/>
            <a:ext cx="4086299" cy="73866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Two resistors providing HV to the vertical plates of QUAD1-L  had a slow recovery time (fixed for Run2)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The beam slowly moved vertically during fill.</a:t>
            </a:r>
          </a:p>
        </p:txBody>
      </p:sp>
      <p:pic>
        <p:nvPicPr>
          <p:cNvPr id="25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224" y="2227757"/>
            <a:ext cx="4086299" cy="3041105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6379837" y="5136251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r-coordinate (mm)</a:t>
            </a:r>
          </a:p>
        </p:txBody>
      </p:sp>
      <p:sp>
        <p:nvSpPr>
          <p:cNvPr id="27" name="CasellaDiTesto 26"/>
          <p:cNvSpPr txBox="1"/>
          <p:nvPr/>
        </p:nvSpPr>
        <p:spPr>
          <a:xfrm rot="16200000">
            <a:off x="4133593" y="3407632"/>
            <a:ext cx="153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intensity (a.u.)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1884814" y="5020987"/>
            <a:ext cx="10531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Time (ns)</a:t>
            </a:r>
          </a:p>
        </p:txBody>
      </p:sp>
      <p:sp>
        <p:nvSpPr>
          <p:cNvPr id="30" name="CasellaDiTesto 29"/>
          <p:cNvSpPr txBox="1"/>
          <p:nvPr/>
        </p:nvSpPr>
        <p:spPr>
          <a:xfrm rot="16200000">
            <a:off x="-273662" y="3383883"/>
            <a:ext cx="13692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High Voltage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273813" y="2279572"/>
            <a:ext cx="4086299" cy="3234232"/>
          </a:xfrm>
          <a:prstGeom prst="rect">
            <a:avLst/>
          </a:prstGeom>
          <a:noFill/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2"/>
          <p:cNvSpPr txBox="1"/>
          <p:nvPr/>
        </p:nvSpPr>
        <p:spPr>
          <a:xfrm>
            <a:off x="4645893" y="5507693"/>
            <a:ext cx="4455630" cy="73866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Radial profile corresponding to a ring acceptance </a:t>
            </a:r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400" b="1" dirty="0">
                <a:solidFill>
                  <a:srgbClr val="FF0000"/>
                </a:solidFill>
              </a:rPr>
              <a:t>p = ±0.5%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Asymmetry due to not perfect kick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4645893" y="2273461"/>
            <a:ext cx="4455630" cy="3234232"/>
          </a:xfrm>
          <a:prstGeom prst="rect">
            <a:avLst/>
          </a:prstGeom>
          <a:noFill/>
          <a:ln w="127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9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8601" y="3871728"/>
            <a:ext cx="4749938" cy="2159185"/>
          </a:xfrm>
        </p:spPr>
        <p:txBody>
          <a:bodyPr/>
          <a:lstStyle/>
          <a:p>
            <a:r>
              <a:rPr lang="en-US" sz="2000"/>
              <a:t>spin rotates faster than momentum in costant B</a:t>
            </a:r>
          </a:p>
          <a:p>
            <a:r>
              <a:rPr lang="en-US" sz="2000"/>
              <a:t>positron direction correlated with muon spin direction</a:t>
            </a:r>
          </a:p>
          <a:p>
            <a:r>
              <a:rPr lang="en-US" sz="2000"/>
              <a:t>correlation depends on </a:t>
            </a:r>
            <a:r>
              <a:rPr lang="en-US" sz="2000" i="1"/>
              <a:t>positron momentum</a:t>
            </a:r>
            <a:r>
              <a:rPr lang="en-US" sz="2000"/>
              <a:t> : </a:t>
            </a:r>
            <a:r>
              <a:rPr lang="en-US" sz="2000" u="sng"/>
              <a:t>the Asymmetry A(E) can be positive, null or negative</a:t>
            </a:r>
            <a:r>
              <a:rPr lang="en-US" sz="2000"/>
              <a:t> 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ymbol" pitchFamily="2" charset="2"/>
              </a:rPr>
              <a:t>w</a:t>
            </a:r>
            <a:r>
              <a:rPr lang="en-US" baseline="-25000"/>
              <a:t>a</a:t>
            </a:r>
            <a:r>
              <a:rPr lang="en-US"/>
              <a:t> principle of measurement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17975B5-F33C-F847-82B5-ED8895758951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12</a:t>
            </a:fld>
            <a:endParaRPr lang="nb-NO"/>
          </a:p>
        </p:txBody>
      </p:sp>
      <p:grpSp>
        <p:nvGrpSpPr>
          <p:cNvPr id="55" name="Gruppo 54"/>
          <p:cNvGrpSpPr/>
          <p:nvPr/>
        </p:nvGrpSpPr>
        <p:grpSpPr>
          <a:xfrm>
            <a:off x="3607724" y="1254915"/>
            <a:ext cx="2456582" cy="1819937"/>
            <a:chOff x="3420114" y="2381400"/>
            <a:chExt cx="2456582" cy="1819937"/>
          </a:xfrm>
        </p:grpSpPr>
        <p:cxnSp>
          <p:nvCxnSpPr>
            <p:cNvPr id="10" name="Connettore 2 9"/>
            <p:cNvCxnSpPr/>
            <p:nvPr/>
          </p:nvCxnSpPr>
          <p:spPr>
            <a:xfrm flipH="1">
              <a:off x="4382965" y="2929463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headEnd type="arrow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flipH="1">
              <a:off x="3815070" y="3023529"/>
              <a:ext cx="479703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/>
            <p:cNvCxnSpPr/>
            <p:nvPr/>
          </p:nvCxnSpPr>
          <p:spPr>
            <a:xfrm flipH="1">
              <a:off x="3815070" y="2835397"/>
              <a:ext cx="479704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>
              <a:off x="3871454" y="2729114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headEnd type="arrow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flipH="1">
              <a:off x="3871454" y="3128439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tailEnd type="arrow" w="med" len="lg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21"/>
            <p:cNvSpPr/>
            <p:nvPr/>
          </p:nvSpPr>
          <p:spPr>
            <a:xfrm>
              <a:off x="4382965" y="2752630"/>
              <a:ext cx="335128" cy="335128"/>
            </a:xfrm>
            <a:prstGeom prst="ellipse">
              <a:avLst/>
            </a:prstGeom>
            <a:noFill/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3" name="Connettore 2 22"/>
            <p:cNvCxnSpPr/>
            <p:nvPr/>
          </p:nvCxnSpPr>
          <p:spPr>
            <a:xfrm flipH="1" flipV="1">
              <a:off x="4778833" y="2929007"/>
              <a:ext cx="724165" cy="456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/>
            <p:cNvCxnSpPr/>
            <p:nvPr/>
          </p:nvCxnSpPr>
          <p:spPr>
            <a:xfrm flipH="1">
              <a:off x="4961160" y="2822724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headEnd type="arrow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/>
            <p:cNvSpPr txBox="1"/>
            <p:nvPr/>
          </p:nvSpPr>
          <p:spPr>
            <a:xfrm>
              <a:off x="4388805" y="2381400"/>
              <a:ext cx="402123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>
                  <a:solidFill>
                    <a:srgbClr val="FF0000"/>
                  </a:solidFill>
                  <a:latin typeface="Symbol" charset="2"/>
                  <a:cs typeface="Symbol" charset="2"/>
                </a:rPr>
                <a:t>+</a:t>
              </a:r>
            </a:p>
          </p:txBody>
        </p:sp>
        <p:cxnSp>
          <p:nvCxnSpPr>
            <p:cNvPr id="27" name="Connettore 2 26"/>
            <p:cNvCxnSpPr/>
            <p:nvPr/>
          </p:nvCxnSpPr>
          <p:spPr>
            <a:xfrm flipH="1">
              <a:off x="4399609" y="3690373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headEnd type="arrow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/>
            <p:cNvCxnSpPr/>
            <p:nvPr/>
          </p:nvCxnSpPr>
          <p:spPr>
            <a:xfrm flipH="1">
              <a:off x="4504502" y="3972571"/>
              <a:ext cx="14400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/>
            <p:cNvCxnSpPr/>
            <p:nvPr/>
          </p:nvCxnSpPr>
          <p:spPr>
            <a:xfrm flipH="1" flipV="1">
              <a:off x="3656518" y="3689917"/>
              <a:ext cx="684000" cy="45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/>
            <p:cNvCxnSpPr/>
            <p:nvPr/>
          </p:nvCxnSpPr>
          <p:spPr>
            <a:xfrm flipH="1">
              <a:off x="3815070" y="3583634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headEnd type="arrow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/>
            <p:cNvCxnSpPr/>
            <p:nvPr/>
          </p:nvCxnSpPr>
          <p:spPr>
            <a:xfrm flipH="1">
              <a:off x="4407435" y="4112757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tailEnd type="arrow" w="med" len="lg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e 31"/>
            <p:cNvSpPr/>
            <p:nvPr/>
          </p:nvSpPr>
          <p:spPr>
            <a:xfrm>
              <a:off x="4399609" y="3513540"/>
              <a:ext cx="335128" cy="335128"/>
            </a:xfrm>
            <a:prstGeom prst="ellipse">
              <a:avLst/>
            </a:prstGeom>
            <a:noFill/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3" name="Connettore 2 32"/>
            <p:cNvCxnSpPr/>
            <p:nvPr/>
          </p:nvCxnSpPr>
          <p:spPr>
            <a:xfrm flipH="1">
              <a:off x="4795478" y="3689917"/>
              <a:ext cx="707520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 flipH="1">
              <a:off x="4977804" y="3583634"/>
              <a:ext cx="335128" cy="0"/>
            </a:xfrm>
            <a:prstGeom prst="straightConnector1">
              <a:avLst/>
            </a:prstGeom>
            <a:ln w="38100" cmpd="dbl">
              <a:solidFill>
                <a:srgbClr val="008000"/>
              </a:solidFill>
              <a:headEnd type="arrow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/>
            <p:cNvSpPr txBox="1"/>
            <p:nvPr/>
          </p:nvSpPr>
          <p:spPr>
            <a:xfrm>
              <a:off x="5492719" y="2689016"/>
              <a:ext cx="38397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Symbol" charset="2"/>
                </a:rPr>
                <a:t>e</a:t>
              </a:r>
              <a:r>
                <a:rPr lang="en-US" baseline="30000">
                  <a:solidFill>
                    <a:srgbClr val="FF0000"/>
                  </a:solidFill>
                  <a:latin typeface="Symbol" charset="2"/>
                  <a:cs typeface="Symbol" charset="2"/>
                </a:rPr>
                <a:t>+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3469331" y="2856060"/>
              <a:ext cx="30492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charset="2"/>
                  <a:cs typeface="Symbol" charset="2"/>
                </a:rPr>
                <a:t>n</a:t>
              </a:r>
              <a:endParaRPr lang="en-US" baseline="3000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3467551" y="2564500"/>
              <a:ext cx="30492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charset="2"/>
                  <a:cs typeface="Symbol" charset="2"/>
                </a:rPr>
                <a:t>n</a:t>
              </a:r>
              <a:endParaRPr lang="en-US" baseline="3000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4087327" y="3832005"/>
              <a:ext cx="38397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cs typeface="Symbol" charset="2"/>
                </a:rPr>
                <a:t>e</a:t>
              </a:r>
              <a:r>
                <a:rPr lang="en-US" baseline="30000">
                  <a:solidFill>
                    <a:srgbClr val="FF0000"/>
                  </a:solidFill>
                  <a:latin typeface="Symbol" charset="2"/>
                  <a:cs typeface="Symbol" charset="2"/>
                </a:rPr>
                <a:t>+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3420114" y="3466665"/>
              <a:ext cx="30492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charset="2"/>
                  <a:cs typeface="Symbol" charset="2"/>
                </a:rPr>
                <a:t>n</a:t>
              </a:r>
              <a:endParaRPr lang="en-US" baseline="3000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5500104" y="3460190"/>
              <a:ext cx="304929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Symbol" charset="2"/>
                  <a:cs typeface="Symbol" charset="2"/>
                </a:rPr>
                <a:t>n</a:t>
              </a:r>
              <a:endParaRPr lang="en-US" baseline="3000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45" name="Connettore 2 44"/>
            <p:cNvCxnSpPr/>
            <p:nvPr/>
          </p:nvCxnSpPr>
          <p:spPr>
            <a:xfrm flipH="1">
              <a:off x="5591399" y="3596334"/>
              <a:ext cx="116402" cy="0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/>
            <p:cNvCxnSpPr/>
            <p:nvPr/>
          </p:nvCxnSpPr>
          <p:spPr>
            <a:xfrm flipH="1">
              <a:off x="3558561" y="2993091"/>
              <a:ext cx="116402" cy="0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asellaDiTesto 49"/>
          <p:cNvSpPr txBox="1"/>
          <p:nvPr/>
        </p:nvSpPr>
        <p:spPr>
          <a:xfrm>
            <a:off x="3840083" y="96939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>
                <a:solidFill>
                  <a:srgbClr val="FF0000"/>
                </a:solidFill>
              </a:rPr>
              <a:t>Center of Mass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5980548" y="1550436"/>
            <a:ext cx="2497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Maximum p : parallel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Minimum p : antiparallel</a:t>
            </a:r>
          </a:p>
        </p:txBody>
      </p:sp>
      <p:graphicFrame>
        <p:nvGraphicFramePr>
          <p:cNvPr id="58" name="Oggetto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566920"/>
              </p:ext>
            </p:extLst>
          </p:nvPr>
        </p:nvGraphicFramePr>
        <p:xfrm>
          <a:off x="5483898" y="3139700"/>
          <a:ext cx="3132150" cy="442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3" imgW="2070100" imgH="292100" progId="Equation.3">
                  <p:embed/>
                </p:oleObj>
              </mc:Choice>
              <mc:Fallback>
                <p:oleObj name="Equation" r:id="rId3" imgW="2070100" imgH="292100" progId="Equation.3">
                  <p:embed/>
                  <p:pic>
                    <p:nvPicPr>
                      <p:cNvPr id="58" name="Oggetto 5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3898" y="3139700"/>
                        <a:ext cx="3132150" cy="44210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Immagine 16" descr="Screen Shot 2018-09-02 at 21.45.55.png">
            <a:extLst>
              <a:ext uri="{FF2B5EF4-FFF2-40B4-BE49-F238E27FC236}">
                <a16:creationId xmlns:a16="http://schemas.microsoft.com/office/drawing/2014/main" id="{8F46B73E-7E76-DB40-87F9-365C9ABB59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90" y="3911525"/>
            <a:ext cx="4085293" cy="2937585"/>
          </a:xfrm>
          <a:prstGeom prst="rect">
            <a:avLst/>
          </a:prstGeom>
        </p:spPr>
      </p:pic>
      <p:pic>
        <p:nvPicPr>
          <p:cNvPr id="7" name="Immagine 6" descr="Screen Shot 2018-09-02 at 09.04.59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18" y="992685"/>
            <a:ext cx="3021334" cy="256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7459076"/>
              </p:ext>
            </p:extLst>
          </p:nvPr>
        </p:nvGraphicFramePr>
        <p:xfrm>
          <a:off x="310697" y="3548513"/>
          <a:ext cx="867251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CU (Cornell)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T,E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UW (Washington)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T,A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595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Europa (INFN+UK)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West/Europa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T,A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931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SJTU (Shangai)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T,E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414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 (Boston)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T,R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79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Uky (Kentucky)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269677"/>
                  </a:ext>
                </a:extLst>
              </a:tr>
            </a:tbl>
          </a:graphicData>
        </a:graphic>
      </p:graphicFrame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wa analysis strategy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2CE59E4-82DD-314F-9ACC-6C9BEDB18DB6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13</a:t>
            </a:fld>
            <a:endParaRPr lang="nb-NO"/>
          </a:p>
        </p:txBody>
      </p:sp>
      <p:sp>
        <p:nvSpPr>
          <p:cNvPr id="8" name="CasellaDiTesto 7"/>
          <p:cNvSpPr txBox="1"/>
          <p:nvPr/>
        </p:nvSpPr>
        <p:spPr>
          <a:xfrm>
            <a:off x="399143" y="870857"/>
            <a:ext cx="8495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6 independent analysis groups using different </a:t>
            </a:r>
            <a:r>
              <a:rPr lang="en-US" sz="2400" i="1"/>
              <a:t>Reconstruction algorythms</a:t>
            </a:r>
            <a:r>
              <a:rPr lang="en-US" sz="2400"/>
              <a:t> and different </a:t>
            </a:r>
            <a:r>
              <a:rPr lang="en-US" sz="2400" i="1"/>
              <a:t>Fit methods</a:t>
            </a:r>
            <a:r>
              <a:rPr lang="en-US" sz="240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One method is completely different from all others (Q-method); it has a larger error </a:t>
            </a:r>
            <a:r>
              <a:rPr lang="en-US" sz="2400">
                <a:sym typeface="Wingdings" pitchFamily="2" charset="2"/>
              </a:rPr>
              <a:t> used as crosscheck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/>
              <a:t>2 Independent Reconstruction algorythms developed (East, West); the Europa team contributes to both algos providing the SiPM gain functions 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341001" y="4661950"/>
            <a:ext cx="8062988" cy="38704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1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D541F4-9C15-6F4E-B03D-ABEA8CFC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INFN contribution to SiPM gain corrections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71851-DA49-C54A-8AC6-55D7B31D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733"/>
            <a:ext cx="4664769" cy="23730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74E6D-7224-174D-8246-B0BFCB2B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8383"/>
            <a:ext cx="4268783" cy="28018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170DCA-FC30-4246-8931-8E10F9E88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345" y="3351199"/>
            <a:ext cx="4483492" cy="282906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53291F-6115-9744-80DE-B77892A6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756" y="840922"/>
            <a:ext cx="4263241" cy="1605394"/>
          </a:xfrm>
        </p:spPr>
        <p:txBody>
          <a:bodyPr/>
          <a:lstStyle/>
          <a:p>
            <a:r>
              <a:rPr lang="it-IT">
                <a:solidFill>
                  <a:srgbClr val="0070C0"/>
                </a:solidFill>
              </a:rPr>
              <a:t>the gain corrections due to «muon splash» or to «close-by» positrons is an evident contribution of the INFN component to the g-2 analysis</a:t>
            </a:r>
          </a:p>
          <a:p>
            <a:endParaRPr lang="it-IT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28F3-D842-D645-8C12-9D11C80532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0921B5-0288-8D43-AA57-F092865A7E9D}" type="datetime1">
              <a:t>02/07/19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6473-AD06-D64C-B88B-079332706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339650-19FB-AF4B-AC3A-53480CBFD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486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D4718C-0239-0E4B-94A7-14EC1F6FA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FC3F9B-D084-974C-99FE-9634490F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The wa-europa </a:t>
            </a:r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a</a:t>
            </a:r>
            <a:r>
              <a:rPr lang="it-IT"/>
              <a:t> analysis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878AB-02E4-BB40-AB37-071E31569D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0A6E9D3-3666-314F-8A7F-9F442E66D378}" type="datetime1">
              <a:t>02/07/19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9F708-A707-EA4E-A746-1194CE501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CDBF5-B696-494C-97D4-4F7C1EB80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4C539-AF39-3A4C-96E3-32D3B360D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562"/>
            <a:ext cx="9144000" cy="48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9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54F007-C427-F149-8847-477B6353F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462980"/>
            <a:ext cx="8672513" cy="2567933"/>
          </a:xfrm>
        </p:spPr>
        <p:txBody>
          <a:bodyPr/>
          <a:lstStyle/>
          <a:p>
            <a:r>
              <a:rPr lang="it-IT" b="1"/>
              <a:t>T-method</a:t>
            </a:r>
            <a:r>
              <a:rPr lang="it-IT"/>
              <a:t>: count all positrons with E&gt;1.7GeV and plot them vs time to get the </a:t>
            </a:r>
            <a:r>
              <a:rPr lang="it-IT" i="1"/>
              <a:t>«Wiggle plot»</a:t>
            </a:r>
            <a:r>
              <a:rPr lang="it-IT"/>
              <a:t> ; reference method </a:t>
            </a:r>
          </a:p>
          <a:p>
            <a:r>
              <a:rPr lang="it-IT" b="1"/>
              <a:t>E-method</a:t>
            </a:r>
            <a:r>
              <a:rPr lang="it-IT"/>
              <a:t> (Energy binned) : fit each energy slice, combine the resulting values for wa</a:t>
            </a:r>
          </a:p>
          <a:p>
            <a:r>
              <a:rPr lang="it-IT" b="1"/>
              <a:t>A-method</a:t>
            </a:r>
            <a:r>
              <a:rPr lang="it-IT"/>
              <a:t> (Asimmetry weighted) : weight each event with its own contribution to asimmetry A(E). From the statistical point of view, this method uses most of the information.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98DF55-681B-694C-B586-2FC03566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The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242F6-6432-144E-B56B-88034EDADF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5BF8711-C5FA-B244-9456-0A194E9D90D7}" type="datetime1">
              <a:t>02/07/19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10BBE-26FC-CD45-BB92-C243C8E23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22644-4616-E04B-BCE0-6C65283FE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F3C9C-B1B7-2D4A-8C48-744E01E6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23" y="267110"/>
            <a:ext cx="3751544" cy="31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8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Ratio method: randomly split dataset in 2 subsets shifted by ±half a g-2 period </a:t>
            </a:r>
          </a:p>
          <a:p>
            <a:r>
              <a:rPr lang="en-US"/>
              <a:t>Build combinations of the 2 subsets which eliminates the exponential behaviour and leaves just a sinusoidal term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R-method (Ratio)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FA2147F-EA0F-1D47-95E2-A09FCFC5B0F5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17</a:t>
            </a:fld>
            <a:endParaRPr lang="nb-NO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/>
          </p:nvPr>
        </p:nvGraphicFramePr>
        <p:xfrm>
          <a:off x="4857750" y="3422650"/>
          <a:ext cx="2305050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" name="Equation" r:id="rId3" imgW="1193800" imgH="685800" progId="Equation.3">
                  <p:embed/>
                </p:oleObj>
              </mc:Choice>
              <mc:Fallback>
                <p:oleObj name="Equation" r:id="rId3" imgW="1193800" imgH="685800" progId="Equation.3">
                  <p:embed/>
                  <p:pic>
                    <p:nvPicPr>
                      <p:cNvPr id="7" name="Oggetto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7750" y="3422650"/>
                        <a:ext cx="2305050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27A30F3A-842F-9E4D-A582-D4843CFB0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26" y="5107698"/>
            <a:ext cx="6588400" cy="83115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27" y="2987019"/>
            <a:ext cx="3998988" cy="213412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087644" y="5938850"/>
            <a:ext cx="604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3 parameters fit: less sensitive to slow effects which divide out</a:t>
            </a:r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/>
          </p:nvPr>
        </p:nvGraphicFramePr>
        <p:xfrm>
          <a:off x="2388907" y="2292231"/>
          <a:ext cx="5793660" cy="777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0" name="Equation" r:id="rId7" imgW="3492500" imgH="469900" progId="Equation.3">
                  <p:embed/>
                </p:oleObj>
              </mc:Choice>
              <mc:Fallback>
                <p:oleObj name="Equation" r:id="rId7" imgW="3492500" imgH="469900" progId="Equation.3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88907" y="2292231"/>
                        <a:ext cx="5793660" cy="777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ccia curva 11"/>
          <p:cNvSpPr/>
          <p:nvPr/>
        </p:nvSpPr>
        <p:spPr>
          <a:xfrm rot="10800000">
            <a:off x="7173984" y="3104179"/>
            <a:ext cx="769881" cy="78822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9EE4C7-9C8A-704F-B561-375FA2389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3286496" cy="5215494"/>
          </a:xfrm>
        </p:spPr>
        <p:txBody>
          <a:bodyPr/>
          <a:lstStyle/>
          <a:p>
            <a:r>
              <a:rPr lang="it-IT"/>
              <a:t>No clustering: just integrate energy above threshold (in theory no threshold should be applied) for each crystal</a:t>
            </a:r>
          </a:p>
          <a:p>
            <a:r>
              <a:rPr lang="it-IT"/>
              <a:t>To reduce the amount of data stored offline, time bins are summed up in groups of 60</a:t>
            </a:r>
          </a:p>
          <a:p>
            <a:r>
              <a:rPr lang="it-IT" u="sng">
                <a:solidFill>
                  <a:srgbClr val="FF0000"/>
                </a:solidFill>
              </a:rPr>
              <a:t>The total energy per event fluctuates with </a:t>
            </a:r>
            <a:r>
              <a:rPr lang="it-IT" u="sng">
                <a:solidFill>
                  <a:srgbClr val="FF0000"/>
                </a:solidFill>
                <a:latin typeface="Symbol" pitchFamily="2" charset="2"/>
              </a:rPr>
              <a:t>w</a:t>
            </a:r>
            <a:r>
              <a:rPr lang="it-IT" u="sng" baseline="-25000">
                <a:solidFill>
                  <a:srgbClr val="FF0000"/>
                </a:solidFill>
              </a:rPr>
              <a:t>a</a:t>
            </a:r>
            <a:r>
              <a:rPr lang="it-IT" u="sng">
                <a:solidFill>
                  <a:srgbClr val="FF0000"/>
                </a:solidFill>
              </a:rPr>
              <a:t> frequency</a:t>
            </a:r>
          </a:p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96C12-D426-6F4F-BEC4-3A6EE84E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Q-method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AD82F-37C9-E047-9079-2637561237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7817" y="686315"/>
            <a:ext cx="6065759" cy="3445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F1A6D-B218-0247-9210-0B4695127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88" y="4190703"/>
            <a:ext cx="5128591" cy="207385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593CE-BD30-E14B-8ED7-A1542F4697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53F9E84-E75F-9345-A3C8-FC58FC0E0824}" type="datetime1">
              <a:t>02/07/19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84C0C-32DE-E24A-AD5C-E9D7D568B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15D1E-C93D-3B42-8BD8-90F265283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206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A3BFA8E-77A8-3144-AFE6-CB2FC38EF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/>
                  <a:t>The collected events are plot as a function of the </a:t>
                </a:r>
                <a:r>
                  <a:rPr lang="it-IT" b="1"/>
                  <a:t>muon decay time</a:t>
                </a:r>
                <a:r>
                  <a:rPr lang="it-IT"/>
                  <a:t> (clock) and of the </a:t>
                </a:r>
                <a:r>
                  <a:rPr lang="it-IT" b="1"/>
                  <a:t>positron energy</a:t>
                </a:r>
                <a:r>
                  <a:rPr lang="it-IT"/>
                  <a:t> (polarimeter)</a:t>
                </a:r>
              </a:p>
              <a:p>
                <a:endParaRPr lang="it-IT"/>
              </a:p>
              <a:p>
                <a:endParaRPr lang="it-IT"/>
              </a:p>
              <a:p>
                <a:endParaRPr lang="it-IT"/>
              </a:p>
              <a:p>
                <a:endParaRPr lang="it-IT"/>
              </a:p>
              <a:p>
                <a:endParaRPr lang="it-IT"/>
              </a:p>
              <a:p>
                <a:endParaRPr lang="it-IT"/>
              </a:p>
              <a:p>
                <a:pPr marL="0" indent="0">
                  <a:buNone/>
                </a:pPr>
                <a:endParaRPr lang="it-IT"/>
              </a:p>
              <a:p>
                <a:r>
                  <a:rPr lang="it-IT"/>
                  <a:t>Note that the </a:t>
                </a:r>
                <a:r>
                  <a:rPr lang="it-IT" i="1"/>
                  <a:t>phase</a:t>
                </a:r>
                <a:r>
                  <a:rPr lang="it-IT"/>
                  <a:t> depends on the positron energy </a:t>
                </a:r>
              </a:p>
              <a:p>
                <a:r>
                  <a:rPr lang="it-IT"/>
                  <a:t>If the energy threshold varies during the </a:t>
                </a:r>
                <a:r>
                  <a:rPr lang="it-IT" i="1"/>
                  <a:t>muon fill </a:t>
                </a:r>
                <a:r>
                  <a:rPr lang="it-IT"/>
                  <a:t>then wa is systematically shifted: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(</m:t>
                    </m:r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en-US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′)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>
                    <a:solidFill>
                      <a:srgbClr val="FF0000"/>
                    </a:solidFill>
                  </a:rPr>
                  <a:t> </a:t>
                </a:r>
                <a:endParaRPr lang="it-IT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A3BFA8E-77A8-3144-AFE6-CB2FC38EF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01" t="-1754" r="-585" b="-35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84CC947-6DA0-AC42-B1FD-C43E6138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Building the histogram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B3284-759A-FF44-9987-3C2CC8251B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A1670EA-4F6B-9C49-8CB8-C66BCA1D15A6}" type="datetime1">
              <a:t>02/07/19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6F72-E11E-144D-A0AD-CCDE6CDCB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DC5F6-E771-D44B-A21C-0A8FAFD56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Immagine 16" descr="Screen Shot 2018-09-02 at 21.45.55.png">
            <a:extLst>
              <a:ext uri="{FF2B5EF4-FFF2-40B4-BE49-F238E27FC236}">
                <a16:creationId xmlns:a16="http://schemas.microsoft.com/office/drawing/2014/main" id="{842C979E-20E0-4140-91CE-E3CDC04CBD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707" y="1923803"/>
            <a:ext cx="4085293" cy="2937585"/>
          </a:xfrm>
          <a:prstGeom prst="rect">
            <a:avLst/>
          </a:prstGeom>
        </p:spPr>
      </p:pic>
      <p:pic>
        <p:nvPicPr>
          <p:cNvPr id="8" name="Immagine 7" descr="Screen Shot 2018-09-02 at 11.24.16.png">
            <a:extLst>
              <a:ext uri="{FF2B5EF4-FFF2-40B4-BE49-F238E27FC236}">
                <a16:creationId xmlns:a16="http://schemas.microsoft.com/office/drawing/2014/main" id="{BCF121EF-85FA-164F-A15C-18B06D74C3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5555"/>
            <a:ext cx="4533747" cy="2845399"/>
          </a:xfrm>
          <a:prstGeom prst="rect">
            <a:avLst/>
          </a:prstGeom>
          <a:effectLst/>
        </p:spPr>
      </p:pic>
      <p:cxnSp>
        <p:nvCxnSpPr>
          <p:cNvPr id="9" name="Connettore 2 11">
            <a:extLst>
              <a:ext uri="{FF2B5EF4-FFF2-40B4-BE49-F238E27FC236}">
                <a16:creationId xmlns:a16="http://schemas.microsoft.com/office/drawing/2014/main" id="{A69CEE10-1B23-0748-9289-AF8F1ADFEF4E}"/>
              </a:ext>
            </a:extLst>
          </p:cNvPr>
          <p:cNvCxnSpPr/>
          <p:nvPr/>
        </p:nvCxnSpPr>
        <p:spPr>
          <a:xfrm flipV="1">
            <a:off x="4381309" y="2663731"/>
            <a:ext cx="1102420" cy="406346"/>
          </a:xfrm>
          <a:prstGeom prst="straightConnector1">
            <a:avLst/>
          </a:prstGeom>
          <a:ln w="3175" cmpd="sng">
            <a:solidFill>
              <a:srgbClr val="FC00C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18">
            <a:extLst>
              <a:ext uri="{FF2B5EF4-FFF2-40B4-BE49-F238E27FC236}">
                <a16:creationId xmlns:a16="http://schemas.microsoft.com/office/drawing/2014/main" id="{0D3FED26-51E3-3841-AF71-8D7814B6B7C9}"/>
              </a:ext>
            </a:extLst>
          </p:cNvPr>
          <p:cNvCxnSpPr/>
          <p:nvPr/>
        </p:nvCxnSpPr>
        <p:spPr>
          <a:xfrm>
            <a:off x="565368" y="3008254"/>
            <a:ext cx="3815941" cy="48"/>
          </a:xfrm>
          <a:prstGeom prst="straightConnector1">
            <a:avLst/>
          </a:prstGeom>
          <a:ln>
            <a:solidFill>
              <a:srgbClr val="CCFFCC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9">
            <a:extLst>
              <a:ext uri="{FF2B5EF4-FFF2-40B4-BE49-F238E27FC236}">
                <a16:creationId xmlns:a16="http://schemas.microsoft.com/office/drawing/2014/main" id="{E45D7728-C669-7442-81E5-6380C77626D9}"/>
              </a:ext>
            </a:extLst>
          </p:cNvPr>
          <p:cNvCxnSpPr/>
          <p:nvPr/>
        </p:nvCxnSpPr>
        <p:spPr>
          <a:xfrm>
            <a:off x="599068" y="3196376"/>
            <a:ext cx="3815941" cy="48"/>
          </a:xfrm>
          <a:prstGeom prst="straightConnector1">
            <a:avLst/>
          </a:prstGeom>
          <a:ln>
            <a:solidFill>
              <a:srgbClr val="CCFFCC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20">
            <a:extLst>
              <a:ext uri="{FF2B5EF4-FFF2-40B4-BE49-F238E27FC236}">
                <a16:creationId xmlns:a16="http://schemas.microsoft.com/office/drawing/2014/main" id="{51C7459F-8055-3848-A34C-4FBBBC451F96}"/>
              </a:ext>
            </a:extLst>
          </p:cNvPr>
          <p:cNvCxnSpPr/>
          <p:nvPr/>
        </p:nvCxnSpPr>
        <p:spPr>
          <a:xfrm>
            <a:off x="516713" y="3813513"/>
            <a:ext cx="3815941" cy="48"/>
          </a:xfrm>
          <a:prstGeom prst="straightConnector1">
            <a:avLst/>
          </a:prstGeom>
          <a:ln>
            <a:solidFill>
              <a:srgbClr val="CCFFCC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22">
            <a:extLst>
              <a:ext uri="{FF2B5EF4-FFF2-40B4-BE49-F238E27FC236}">
                <a16:creationId xmlns:a16="http://schemas.microsoft.com/office/drawing/2014/main" id="{6901E827-C8D7-1E41-B0B4-BFD7FBBDDD0A}"/>
              </a:ext>
            </a:extLst>
          </p:cNvPr>
          <p:cNvCxnSpPr/>
          <p:nvPr/>
        </p:nvCxnSpPr>
        <p:spPr>
          <a:xfrm>
            <a:off x="550413" y="4001635"/>
            <a:ext cx="3815941" cy="48"/>
          </a:xfrm>
          <a:prstGeom prst="straightConnector1">
            <a:avLst/>
          </a:prstGeom>
          <a:ln>
            <a:solidFill>
              <a:srgbClr val="CCFFCC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24">
            <a:extLst>
              <a:ext uri="{FF2B5EF4-FFF2-40B4-BE49-F238E27FC236}">
                <a16:creationId xmlns:a16="http://schemas.microsoft.com/office/drawing/2014/main" id="{CA2BA02E-AD91-7E49-B649-249BBE1F1FF6}"/>
              </a:ext>
            </a:extLst>
          </p:cNvPr>
          <p:cNvCxnSpPr/>
          <p:nvPr/>
        </p:nvCxnSpPr>
        <p:spPr>
          <a:xfrm>
            <a:off x="565368" y="4228859"/>
            <a:ext cx="3815941" cy="48"/>
          </a:xfrm>
          <a:prstGeom prst="straightConnector1">
            <a:avLst/>
          </a:prstGeom>
          <a:ln>
            <a:solidFill>
              <a:srgbClr val="CCFFCC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25">
            <a:extLst>
              <a:ext uri="{FF2B5EF4-FFF2-40B4-BE49-F238E27FC236}">
                <a16:creationId xmlns:a16="http://schemas.microsoft.com/office/drawing/2014/main" id="{0F393345-E849-AA42-8D46-719FA4A5A9A3}"/>
              </a:ext>
            </a:extLst>
          </p:cNvPr>
          <p:cNvCxnSpPr/>
          <p:nvPr/>
        </p:nvCxnSpPr>
        <p:spPr>
          <a:xfrm>
            <a:off x="599068" y="4405223"/>
            <a:ext cx="3815941" cy="48"/>
          </a:xfrm>
          <a:prstGeom prst="straightConnector1">
            <a:avLst/>
          </a:prstGeom>
          <a:ln>
            <a:solidFill>
              <a:srgbClr val="CCFFCC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26">
            <a:extLst>
              <a:ext uri="{FF2B5EF4-FFF2-40B4-BE49-F238E27FC236}">
                <a16:creationId xmlns:a16="http://schemas.microsoft.com/office/drawing/2014/main" id="{D282BBA8-941E-474F-AA02-A3C1AC3160FF}"/>
              </a:ext>
            </a:extLst>
          </p:cNvPr>
          <p:cNvCxnSpPr/>
          <p:nvPr/>
        </p:nvCxnSpPr>
        <p:spPr>
          <a:xfrm flipV="1">
            <a:off x="4381309" y="3196376"/>
            <a:ext cx="1470376" cy="698876"/>
          </a:xfrm>
          <a:prstGeom prst="straightConnector1">
            <a:avLst/>
          </a:prstGeom>
          <a:ln w="31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27">
            <a:extLst>
              <a:ext uri="{FF2B5EF4-FFF2-40B4-BE49-F238E27FC236}">
                <a16:creationId xmlns:a16="http://schemas.microsoft.com/office/drawing/2014/main" id="{A0CA0E0A-CEA8-1840-BF98-D91A68D27A13}"/>
              </a:ext>
            </a:extLst>
          </p:cNvPr>
          <p:cNvCxnSpPr/>
          <p:nvPr/>
        </p:nvCxnSpPr>
        <p:spPr>
          <a:xfrm flipV="1">
            <a:off x="4415009" y="3684568"/>
            <a:ext cx="1436676" cy="605608"/>
          </a:xfrm>
          <a:prstGeom prst="straightConnector1">
            <a:avLst/>
          </a:prstGeom>
          <a:ln w="3175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13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spin vector projection on momentum angle in presence of static </a:t>
            </a:r>
            <a:r>
              <a:rPr lang="en-US" b="1"/>
              <a:t>B</a:t>
            </a:r>
            <a:r>
              <a:rPr lang="en-US"/>
              <a:t> and </a:t>
            </a:r>
            <a:r>
              <a:rPr lang="en-US" b="1"/>
              <a:t>E</a:t>
            </a:r>
            <a:r>
              <a:rPr lang="en-US"/>
              <a:t> fields changes with time according to: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neglecting beam size and oscillations, assuming that all muons momentum is </a:t>
            </a:r>
            <a:r>
              <a:rPr lang="en-US" i="1"/>
              <a:t>p</a:t>
            </a:r>
            <a:r>
              <a:rPr lang="en-US" i="1" baseline="-25000"/>
              <a:t>magic</a:t>
            </a:r>
            <a:r>
              <a:rPr lang="en-US" i="1"/>
              <a:t>=3.01GeV/c</a:t>
            </a:r>
            <a:r>
              <a:rPr lang="en-US"/>
              <a:t> and is perpendicular to B, than the above expression greatly simplifies to: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from which: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spin equation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96A3FE-45A1-144D-8899-9B4649211EF8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2</a:t>
            </a:fld>
            <a:endParaRPr lang="nb-NO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/>
          </p:nvPr>
        </p:nvGraphicFramePr>
        <p:xfrm>
          <a:off x="2170113" y="3676650"/>
          <a:ext cx="339725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Equation" r:id="rId3" imgW="1358900" imgH="406400" progId="Equation.3">
                  <p:embed/>
                </p:oleObj>
              </mc:Choice>
              <mc:Fallback>
                <p:oleObj name="Equation" r:id="rId3" imgW="1358900" imgH="406400" progId="Equation.3">
                  <p:embed/>
                  <p:pic>
                    <p:nvPicPr>
                      <p:cNvPr id="8" name="Oggetto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0113" y="3676650"/>
                        <a:ext cx="339725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/>
          <p:cNvGraphicFramePr>
            <a:graphicFrameLocks noChangeAspect="1"/>
          </p:cNvGraphicFramePr>
          <p:nvPr>
            <p:extLst/>
          </p:nvPr>
        </p:nvGraphicFramePr>
        <p:xfrm>
          <a:off x="1233488" y="5046663"/>
          <a:ext cx="6665912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Equation" r:id="rId5" imgW="3200400" imgH="508000" progId="Equation.3">
                  <p:embed/>
                </p:oleObj>
              </mc:Choice>
              <mc:Fallback>
                <p:oleObj name="Equation" r:id="rId5" imgW="3200400" imgH="508000" progId="Equation.3">
                  <p:embed/>
                  <p:pic>
                    <p:nvPicPr>
                      <p:cNvPr id="9" name="Oggetto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33488" y="5046663"/>
                        <a:ext cx="6665912" cy="105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magine 9" descr="Screen Shot 2018-09-04 at 14.08.5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043" y="1695148"/>
            <a:ext cx="5233514" cy="75595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6899393" y="3925365"/>
            <a:ext cx="181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>
                <a:solidFill>
                  <a:srgbClr val="FF0000"/>
                </a:solidFill>
              </a:rPr>
              <a:t>,p</a:t>
            </a:r>
            <a:r>
              <a:rPr lang="en-US">
                <a:solidFill>
                  <a:srgbClr val="FF0000"/>
                </a:solidFill>
              </a:rPr>
              <a:t> = precession</a:t>
            </a:r>
          </a:p>
          <a:p>
            <a:r>
              <a:rPr lang="en-US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baseline="-25000">
                <a:solidFill>
                  <a:srgbClr val="FF0000"/>
                </a:solidFill>
              </a:rPr>
              <a:t>c</a:t>
            </a:r>
            <a:r>
              <a:rPr lang="en-US">
                <a:solidFill>
                  <a:srgbClr val="FF0000"/>
                </a:solidFill>
              </a:rPr>
              <a:t> = cyclotron</a:t>
            </a:r>
          </a:p>
        </p:txBody>
      </p:sp>
      <p:sp>
        <p:nvSpPr>
          <p:cNvPr id="7" name="Parentesi quadra aperta 6"/>
          <p:cNvSpPr/>
          <p:nvPr/>
        </p:nvSpPr>
        <p:spPr>
          <a:xfrm>
            <a:off x="4648200" y="1905000"/>
            <a:ext cx="101600" cy="685800"/>
          </a:xfrm>
          <a:prstGeom prst="leftBracket">
            <a:avLst/>
          </a:prstGeom>
          <a:ln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entesi quadra aperta 12"/>
          <p:cNvSpPr/>
          <p:nvPr/>
        </p:nvSpPr>
        <p:spPr>
          <a:xfrm>
            <a:off x="5816600" y="2006600"/>
            <a:ext cx="101600" cy="685800"/>
          </a:xfrm>
          <a:prstGeom prst="leftBracket">
            <a:avLst/>
          </a:prstGeom>
          <a:ln>
            <a:solidFill>
              <a:srgbClr val="FF0000"/>
            </a:solidFill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4394200" y="2222500"/>
            <a:ext cx="655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pitch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511800" y="2324100"/>
            <a:ext cx="73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magic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01F348-EA74-714D-B7CA-53235497A8A7}"/>
              </a:ext>
            </a:extLst>
          </p:cNvPr>
          <p:cNvSpPr/>
          <p:nvPr/>
        </p:nvSpPr>
        <p:spPr>
          <a:xfrm>
            <a:off x="5391397" y="5118266"/>
            <a:ext cx="1413035" cy="115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658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SiPM gain variations during fill, due to initial “splash” or to the overlap of close-in-time events, mixes different energies in the same plot </a:t>
            </a:r>
            <a:r>
              <a:rPr lang="en-US" sz="2000">
                <a:sym typeface="Wingdings" pitchFamily="2" charset="2"/>
              </a:rPr>
              <a:t> phase variation effect corresponding to bias on wa</a:t>
            </a:r>
          </a:p>
          <a:p>
            <a:r>
              <a:rPr lang="en-US" sz="2000">
                <a:sym typeface="Wingdings" pitchFamily="2" charset="2"/>
              </a:rPr>
              <a:t>A 1 per mille uncorrected gain variation causes a 100 ppb shift of wa</a:t>
            </a:r>
            <a:endParaRPr lang="en-US" sz="2000"/>
          </a:p>
          <a:p>
            <a:r>
              <a:rPr lang="en-US" sz="2000"/>
              <a:t>The laser system measures and corrects for this gain sag effect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Gain stability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pic>
        <p:nvPicPr>
          <p:cNvPr id="7" name="Immagine 6" descr="Screen Shot 2018-09-02 at 21.42.2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69"/>
          <a:stretch/>
        </p:blipFill>
        <p:spPr>
          <a:xfrm>
            <a:off x="4572000" y="3430223"/>
            <a:ext cx="4595749" cy="3328899"/>
          </a:xfrm>
          <a:prstGeom prst="rect">
            <a:avLst/>
          </a:prstGeom>
        </p:spPr>
      </p:pic>
      <p:pic>
        <p:nvPicPr>
          <p:cNvPr id="9" name="Immagine 8" descr="Screen Shot 2018-09-02 at 21.41.12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625" y="3134193"/>
            <a:ext cx="4812557" cy="30963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F3170-1E8E-2246-814F-1E2BD1457B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8904FD-2F15-B24D-821D-7C187C6E3C26}" type="datetime1">
              <a:t>02/07/19</a:t>
            </a:fld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F8C7A-8B52-9742-977C-15E696BE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836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49C4B0E-8794-7948-9FA5-9DA594DF69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/>
                  <a:t>If the average muon phase varies during the fill, then wa is sistematically shifted: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(</m:t>
                    </m:r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it-IT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′)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it-IT"/>
              </a:p>
              <a:p>
                <a:r>
                  <a:rPr lang="it-IT"/>
                  <a:t>This can happen in case of phase-momentum correlation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49C4B0E-8794-7948-9FA5-9DA594DF69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01" t="-17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CC6F638-A367-1C4E-9A68-AABB0D8B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Phase-Momentum Coupling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1339C06-78C8-ED44-8415-14C34D281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F026D9-85BC-1C42-B47F-F3A405D23E6D}"/>
                  </a:ext>
                </a:extLst>
              </p:cNvPr>
              <p:cNvSpPr txBox="1"/>
              <p:nvPr/>
            </p:nvSpPr>
            <p:spPr>
              <a:xfrm>
                <a:off x="1666151" y="2222938"/>
                <a:ext cx="6252747" cy="67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/>
                      <m:t>Bias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in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sz="24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𝐚</m:t>
                    </m:r>
                    <m:r>
                      <a:rPr lang="en-US" sz="24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 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l-GR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𝛚</m:t>
                    </m:r>
                    <m:r>
                      <a:rPr lang="en-US" sz="2400" b="1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𝐚</m:t>
                    </m:r>
                    <m:r>
                      <m:rPr>
                        <m:nor/>
                      </m:rPr>
                      <a:rPr lang="en-US" sz="2400" dirty="0"/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24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&gt;</m:t>
                        </m:r>
                      </m:den>
                    </m:f>
                  </m:oMath>
                </a14:m>
                <a:r>
                  <a:rPr lang="en-US" sz="24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&gt; 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F026D9-85BC-1C42-B47F-F3A405D23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151" y="2222938"/>
                <a:ext cx="6252747" cy="670055"/>
              </a:xfrm>
              <a:prstGeom prst="rect">
                <a:avLst/>
              </a:prstGeom>
              <a:blipFill>
                <a:blip r:embed="rId4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1D874866-32B8-0C4D-8440-8D0672FD590A}"/>
              </a:ext>
            </a:extLst>
          </p:cNvPr>
          <p:cNvSpPr/>
          <p:nvPr/>
        </p:nvSpPr>
        <p:spPr>
          <a:xfrm>
            <a:off x="4960118" y="2106268"/>
            <a:ext cx="783771" cy="973300"/>
          </a:xfrm>
          <a:prstGeom prst="ellipse">
            <a:avLst/>
          </a:prstGeom>
          <a:solidFill>
            <a:srgbClr val="C00000">
              <a:alpha val="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1BB4D6-955A-4B4D-8619-1A68AC7845A8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5629108" y="2937032"/>
            <a:ext cx="701038" cy="57544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34B8F3-90E5-E644-A7C9-C6934FEF99B1}"/>
              </a:ext>
            </a:extLst>
          </p:cNvPr>
          <p:cNvSpPr txBox="1"/>
          <p:nvPr/>
        </p:nvSpPr>
        <p:spPr>
          <a:xfrm>
            <a:off x="5795160" y="3485261"/>
            <a:ext cx="279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Measured with dedicated systematic runs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E59407-A7D9-4147-B73B-ABD0CD363B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2" t="4098" r="2514" b="7063"/>
          <a:stretch/>
        </p:blipFill>
        <p:spPr>
          <a:xfrm>
            <a:off x="358482" y="3340613"/>
            <a:ext cx="4434043" cy="2524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F4AA9B-FEEB-B140-AA27-FC7A4AFD0794}"/>
              </a:ext>
            </a:extLst>
          </p:cNvPr>
          <p:cNvSpPr/>
          <p:nvPr/>
        </p:nvSpPr>
        <p:spPr>
          <a:xfrm>
            <a:off x="4492604" y="4289022"/>
            <a:ext cx="47838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Take data at higher than nominal momentum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Compare higher momentum phase to nominal momentum phase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CA125-5B0B-3548-848C-1B090B00F750}"/>
              </a:ext>
            </a:extLst>
          </p:cNvPr>
          <p:cNvSpPr txBox="1"/>
          <p:nvPr/>
        </p:nvSpPr>
        <p:spPr>
          <a:xfrm>
            <a:off x="2810547" y="5734314"/>
            <a:ext cx="1710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/>
              <a:t>phase shift (rad)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9BB2EF-FE37-E144-A834-9E505D0B04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B8F1CE5-89FA-D049-85E8-70F4C44F655B}" type="datetime1">
              <a:t>02/07/19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639935-439E-0543-B449-F01E87CF0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</p:spTree>
    <p:extLst>
      <p:ext uri="{BB962C8B-B14F-4D97-AF65-F5344CB8AC3E}">
        <p14:creationId xmlns:p14="http://schemas.microsoft.com/office/powerpoint/2010/main" val="3533968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8600" y="769675"/>
            <a:ext cx="8672513" cy="5059363"/>
          </a:xfrm>
        </p:spPr>
        <p:txBody>
          <a:bodyPr/>
          <a:lstStyle/>
          <a:p>
            <a:r>
              <a:rPr lang="en-US"/>
              <a:t>Simple (ideal) positron oscillation: </a:t>
            </a:r>
          </a:p>
          <a:p>
            <a:endParaRPr lang="en-US" sz="2000" i="1"/>
          </a:p>
          <a:p>
            <a:endParaRPr lang="en-US" sz="2000" i="1"/>
          </a:p>
          <a:p>
            <a:r>
              <a:rPr lang="en-US"/>
              <a:t>This simple fit is clearly not sufficient and typical resonances are observed in the residuals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60h dataset: 5-par fit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4CCD18E-11B3-5346-9726-D824B5047C3D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22</a:t>
            </a:fld>
            <a:endParaRPr lang="nb-NO"/>
          </a:p>
        </p:txBody>
      </p:sp>
      <p:pic>
        <p:nvPicPr>
          <p:cNvPr id="7" name="Immagine 6" descr="Screen Shot 2018-09-03 at 20.36.1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62" y="2648858"/>
            <a:ext cx="4786977" cy="3535594"/>
          </a:xfrm>
          <a:prstGeom prst="rect">
            <a:avLst/>
          </a:prstGeom>
        </p:spPr>
      </p:pic>
      <p:pic>
        <p:nvPicPr>
          <p:cNvPr id="8" name="Immagine 7" descr="Screen Shot 2018-09-03 at 20.36.2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902" y="3604384"/>
            <a:ext cx="4584098" cy="235629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381170" y="3044813"/>
            <a:ext cx="227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NOTE: blinding on </a:t>
            </a:r>
            <a:r>
              <a:rPr lang="en-US">
                <a:latin typeface="Symbol" charset="2"/>
                <a:cs typeface="Symbol" charset="2"/>
              </a:rPr>
              <a:t>w</a:t>
            </a:r>
            <a:r>
              <a:rPr lang="en-US" baseline="-25000"/>
              <a:t>a</a:t>
            </a:r>
            <a:r>
              <a:rPr lang="en-US"/>
              <a:t>!</a:t>
            </a:r>
          </a:p>
        </p:txBody>
      </p:sp>
      <p:cxnSp>
        <p:nvCxnSpPr>
          <p:cNvPr id="11" name="Connettore 2 10"/>
          <p:cNvCxnSpPr>
            <a:cxnSpLocks/>
            <a:stCxn id="9" idx="1"/>
          </p:cNvCxnSpPr>
          <p:nvPr/>
        </p:nvCxnSpPr>
        <p:spPr>
          <a:xfrm flipH="1">
            <a:off x="4354286" y="3229479"/>
            <a:ext cx="1026884" cy="2418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48381" y="2648858"/>
            <a:ext cx="1064381" cy="266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 descr="Screen Shot 2018-09-06 at 09.01.5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443" y="73598"/>
            <a:ext cx="879278" cy="849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4D71E5-2938-AA44-AD69-4CFE51766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507" y="1255305"/>
            <a:ext cx="5741555" cy="444287"/>
          </a:xfrm>
          <a:prstGeom prst="rect">
            <a:avLst/>
          </a:prstGeom>
        </p:spPr>
      </p:pic>
      <p:cxnSp>
        <p:nvCxnSpPr>
          <p:cNvPr id="16" name="Connettore 2 10">
            <a:extLst>
              <a:ext uri="{FF2B5EF4-FFF2-40B4-BE49-F238E27FC236}">
                <a16:creationId xmlns:a16="http://schemas.microsoft.com/office/drawing/2014/main" id="{5F8D908A-03C7-1241-9390-9E413D6A0F24}"/>
              </a:ext>
            </a:extLst>
          </p:cNvPr>
          <p:cNvCxnSpPr>
            <a:cxnSpLocks/>
          </p:cNvCxnSpPr>
          <p:nvPr/>
        </p:nvCxnSpPr>
        <p:spPr>
          <a:xfrm flipH="1">
            <a:off x="4619013" y="2975501"/>
            <a:ext cx="1026884" cy="2418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8">
            <a:extLst>
              <a:ext uri="{FF2B5EF4-FFF2-40B4-BE49-F238E27FC236}">
                <a16:creationId xmlns:a16="http://schemas.microsoft.com/office/drawing/2014/main" id="{A87877AE-3D80-1042-B1A0-5CE6B30D750F}"/>
              </a:ext>
            </a:extLst>
          </p:cNvPr>
          <p:cNvSpPr txBox="1"/>
          <p:nvPr/>
        </p:nvSpPr>
        <p:spPr>
          <a:xfrm>
            <a:off x="5596929" y="2734727"/>
            <a:ext cx="2250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muon lifetime: </a:t>
            </a:r>
            <a:r>
              <a:rPr lang="en-US">
                <a:latin typeface="Symbol" pitchFamily="2" charset="2"/>
              </a:rPr>
              <a:t>g</a:t>
            </a:r>
            <a:r>
              <a:rPr lang="en-US"/>
              <a:t>=29.3</a:t>
            </a:r>
          </a:p>
        </p:txBody>
      </p:sp>
    </p:spTree>
    <p:extLst>
      <p:ext uri="{BB962C8B-B14F-4D97-AF65-F5344CB8AC3E}">
        <p14:creationId xmlns:p14="http://schemas.microsoft.com/office/powerpoint/2010/main" val="741669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684811-085A-1443-AF21-8E2FBEEF7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The betatron oscillations depend on the beam parameters </a:t>
            </a:r>
            <a:r>
              <a:rPr lang="it-IT">
                <a:sym typeface="Wingdings" pitchFamily="2" charset="2"/>
              </a:rPr>
              <a:t> different for each Run1 dataset  datasets cannot be combined and must be fitted separately</a:t>
            </a:r>
            <a:endParaRPr lang="it-IT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C01A80-D397-8944-9AD7-E26C4BC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Residuals for two datasets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D13E-959C-8341-AF9E-78A29A92E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869B79-7A02-8643-8442-54E9A3FE61FF}" type="datetime1">
              <a:t>02/07/19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44333-1FBD-0347-9B1F-F7E9BF994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8F9AF-941C-EA4E-8147-21BEE7EBC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it-IT"/>
              <a:t>23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F5DF1-16EA-444A-85FC-6C9A73F8D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 t="16477" r="18171"/>
          <a:stretch/>
        </p:blipFill>
        <p:spPr>
          <a:xfrm>
            <a:off x="242887" y="2141033"/>
            <a:ext cx="7239581" cy="41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4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600"/>
              </a:spcAft>
              <a:buFontTx/>
              <a:buChar char="•"/>
            </a:pPr>
            <a:r>
              <a:rPr lang="en-US" kern="0" dirty="0"/>
              <a:t>Coherent Betatron Oscillations (CBO) sampled by each detector at one point around the ring </a:t>
            </a:r>
          </a:p>
          <a:p>
            <a:pPr lvl="0">
              <a:spcAft>
                <a:spcPts val="600"/>
              </a:spcAft>
              <a:buFontTx/>
              <a:buChar char="•"/>
            </a:pPr>
            <a:endParaRPr lang="en-US" kern="0" dirty="0"/>
          </a:p>
          <a:p>
            <a:pPr lvl="0">
              <a:spcAft>
                <a:spcPts val="600"/>
              </a:spcAft>
              <a:buFontTx/>
              <a:buChar char="•"/>
            </a:pPr>
            <a:endParaRPr lang="en-US" kern="0" dirty="0"/>
          </a:p>
          <a:p>
            <a:pPr lvl="0">
              <a:spcAft>
                <a:spcPts val="600"/>
              </a:spcAft>
              <a:buFontTx/>
              <a:buChar char="•"/>
            </a:pPr>
            <a:endParaRPr lang="en-US" kern="0" dirty="0"/>
          </a:p>
          <a:p>
            <a:pPr lvl="0">
              <a:spcAft>
                <a:spcPts val="600"/>
              </a:spcAft>
              <a:buFontTx/>
              <a:buChar char="•"/>
            </a:pPr>
            <a:endParaRPr lang="en-US" kern="0" dirty="0"/>
          </a:p>
          <a:p>
            <a:pPr lvl="0">
              <a:spcAft>
                <a:spcPts val="600"/>
              </a:spcAft>
              <a:buFontTx/>
              <a:buChar char="•"/>
            </a:pPr>
            <a:endParaRPr lang="en-US" kern="0" dirty="0"/>
          </a:p>
          <a:p>
            <a:pPr lvl="0">
              <a:spcAft>
                <a:spcPts val="600"/>
              </a:spcAft>
              <a:buFontTx/>
              <a:buChar char="•"/>
            </a:pPr>
            <a:endParaRPr lang="en-US" kern="0" dirty="0"/>
          </a:p>
          <a:p>
            <a:pPr>
              <a:spcAft>
                <a:spcPts val="600"/>
              </a:spcAft>
            </a:pPr>
            <a:r>
              <a:rPr lang="en-US" kern="0" dirty="0"/>
              <a:t>Beating effect: the frequency measured by any one detector is f</a:t>
            </a:r>
            <a:r>
              <a:rPr lang="en-US" kern="0" baseline="-25000" dirty="0"/>
              <a:t>CBO</a:t>
            </a:r>
            <a:r>
              <a:rPr lang="en-US" kern="0" dirty="0"/>
              <a:t> = </a:t>
            </a:r>
            <a:r>
              <a:rPr lang="en-US" kern="0" dirty="0" err="1"/>
              <a:t>f</a:t>
            </a:r>
            <a:r>
              <a:rPr lang="en-US" kern="0" baseline="-25000" dirty="0" err="1"/>
              <a:t>C</a:t>
            </a:r>
            <a:r>
              <a:rPr lang="en-US" kern="0" dirty="0"/>
              <a:t> - </a:t>
            </a:r>
            <a:r>
              <a:rPr lang="en-US" kern="0" dirty="0" err="1"/>
              <a:t>f</a:t>
            </a:r>
            <a:r>
              <a:rPr lang="en-US" kern="0" baseline="-25000" dirty="0" err="1"/>
              <a:t>x</a:t>
            </a:r>
            <a:r>
              <a:rPr lang="en-US" kern="0" dirty="0"/>
              <a:t> (much smaller than both individual </a:t>
            </a:r>
            <a:r>
              <a:rPr lang="en-US" kern="0" dirty="0" err="1"/>
              <a:t>freqs</a:t>
            </a:r>
            <a:r>
              <a:rPr lang="en-US" kern="0" dirty="0"/>
              <a:t>)</a:t>
            </a:r>
          </a:p>
          <a:p>
            <a:pPr>
              <a:spcAft>
                <a:spcPts val="600"/>
              </a:spcAft>
            </a:pPr>
            <a:r>
              <a:rPr lang="en-US" kern="0" dirty="0"/>
              <a:t>Similar effect in vertical direction</a:t>
            </a:r>
          </a:p>
          <a:p>
            <a:endParaRPr lang="en-US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in residual: Beam Oscillations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852705C-E0BD-4D01-BB8E-A6252E615FE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8100392" y="6525344"/>
            <a:ext cx="10080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2705C-E0BD-4D01-BB8E-A6252E615F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E0F1B-7EB7-724C-8DFE-B2824EF25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21"/>
          <a:stretch/>
        </p:blipFill>
        <p:spPr>
          <a:xfrm>
            <a:off x="1905207" y="2838203"/>
            <a:ext cx="5364088" cy="1725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9D23E-B87D-9741-84E5-6F3FD38B6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604" y="2249885"/>
            <a:ext cx="2046726" cy="2399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C2E6E-764A-B443-9B8F-ABD218785A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58292C-E6DC-864A-9DA1-41201182CD5C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59035-95E6-4343-97BB-65B3D0434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</p:spTree>
    <p:extLst>
      <p:ext uri="{BB962C8B-B14F-4D97-AF65-F5344CB8AC3E}">
        <p14:creationId xmlns:p14="http://schemas.microsoft.com/office/powerpoint/2010/main" val="28511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F32D7-F628-DA40-A3B3-9912D22F3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028207"/>
            <a:ext cx="8672513" cy="3002705"/>
          </a:xfrm>
        </p:spPr>
        <p:txBody>
          <a:bodyPr/>
          <a:lstStyle/>
          <a:p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CBO</a:t>
            </a:r>
            <a:r>
              <a:rPr lang="it-IT"/>
              <a:t> and </a:t>
            </a:r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VW </a:t>
            </a:r>
            <a:r>
              <a:rPr lang="it-IT"/>
              <a:t>are not constant due to QUAD HV faulty resistor: </a:t>
            </a:r>
          </a:p>
          <a:p>
            <a:pPr lvl="1"/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CBO</a:t>
            </a:r>
            <a:r>
              <a:rPr lang="it-IT"/>
              <a:t>(t) = </a:t>
            </a:r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CBO</a:t>
            </a:r>
            <a:r>
              <a:rPr lang="it-IT"/>
              <a:t>(0) * (1 + </a:t>
            </a:r>
            <a:r>
              <a:rPr lang="it-IT">
                <a:latin typeface="Symbol" pitchFamily="2" charset="2"/>
              </a:rPr>
              <a:t>d</a:t>
            </a:r>
            <a:r>
              <a:rPr lang="it-IT" baseline="-25000"/>
              <a:t>CBO</a:t>
            </a:r>
            <a:r>
              <a:rPr lang="it-IT"/>
              <a:t>(t) )</a:t>
            </a:r>
          </a:p>
          <a:p>
            <a:r>
              <a:rPr lang="it-IT"/>
              <a:t>(similar for </a:t>
            </a:r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VW</a:t>
            </a:r>
            <a:r>
              <a:rPr lang="it-IT"/>
              <a:t>). The number of parameters depends on the parametrization of the correction </a:t>
            </a:r>
            <a:r>
              <a:rPr lang="it-IT">
                <a:latin typeface="Symbol" pitchFamily="2" charset="2"/>
              </a:rPr>
              <a:t>d</a:t>
            </a:r>
            <a:r>
              <a:rPr lang="it-IT" baseline="-25000"/>
              <a:t>CBO</a:t>
            </a:r>
            <a:endParaRPr lang="it-IT"/>
          </a:p>
          <a:p>
            <a:r>
              <a:rPr lang="it-IT"/>
              <a:t>The first term in parenthesis corresponds to the lost muons term </a:t>
            </a:r>
            <a:r>
              <a:rPr lang="it-IT">
                <a:sym typeface="Wingdings" pitchFamily="2" charset="2"/>
              </a:rPr>
              <a:t> next slide</a:t>
            </a:r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0786D2-D137-E342-9E60-8A80E18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Typical 18 (or 22) parameters fit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177D2-5627-264D-A87D-340598AD0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" y="933400"/>
            <a:ext cx="8672514" cy="676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CD2E3-8AFE-3D45-BA42-9D010617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37" y="1689841"/>
            <a:ext cx="6111421" cy="9496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63080-ECCF-2749-93C2-6045446C82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506F04A-4F21-5D47-BDAA-186F089D6F4A}" type="datetime1">
              <a:t>02/07/19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68202-B7B6-DB40-9A07-C52553EB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E06CE0-B6CE-8947-91CD-DC6A9BF85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671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8600" y="971551"/>
            <a:ext cx="7965373" cy="1713592"/>
          </a:xfrm>
        </p:spPr>
        <p:txBody>
          <a:bodyPr/>
          <a:lstStyle/>
          <a:p>
            <a:r>
              <a:rPr lang="en-US" sz="2000"/>
              <a:t>Muons with </a:t>
            </a:r>
            <a:r>
              <a:rPr lang="en-US" sz="2000" i="1"/>
              <a:t>r &gt; 45mm</a:t>
            </a:r>
            <a:r>
              <a:rPr lang="en-US" sz="2000"/>
              <a:t> wrt magic radius hit the collimators and bend (tipically) inward</a:t>
            </a:r>
          </a:p>
          <a:p>
            <a:r>
              <a:rPr lang="en-US" sz="2000"/>
              <a:t>Correction to "wiggle function” :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Lost muons selected as MIP particles which hit 2 (or 3) calos with </a:t>
            </a:r>
            <a:r>
              <a:rPr lang="en-US" sz="2000">
                <a:latin typeface="Symbol" charset="2"/>
                <a:cs typeface="Symbol" charset="2"/>
              </a:rPr>
              <a:t>D</a:t>
            </a:r>
            <a:r>
              <a:rPr lang="en-US" sz="2000"/>
              <a:t>t=6.2 ns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Fraction of lost muons for t&gt;30</a:t>
            </a:r>
            <a:r>
              <a:rPr lang="en-US" sz="2000">
                <a:latin typeface="Symbol" charset="2"/>
                <a:cs typeface="Symbol" charset="2"/>
              </a:rPr>
              <a:t>m</a:t>
            </a:r>
            <a:r>
              <a:rPr lang="en-US" sz="2000"/>
              <a:t>s is  &lt;10</a:t>
            </a:r>
            <a:r>
              <a:rPr lang="en-US" sz="2000" baseline="30000"/>
              <a:t>-4</a:t>
            </a:r>
          </a:p>
          <a:p>
            <a:r>
              <a:rPr lang="en-US" sz="2000" i="1"/>
              <a:t>wa-europa: Di Falco, Sorbara, Gioiosa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Distorting muon life time: lost muons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2B37331-8621-E74C-9E73-2B6D4E0F490C}" type="datetime1">
              <a:t>02/07/19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26</a:t>
            </a:fld>
            <a:endParaRPr lang="nb-NO"/>
          </a:p>
        </p:txBody>
      </p:sp>
      <p:pic>
        <p:nvPicPr>
          <p:cNvPr id="10" name="Immagine 9" descr="Screen Shot 2018-09-03 at 16.18.1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3575993"/>
            <a:ext cx="4713503" cy="1383392"/>
          </a:xfrm>
          <a:prstGeom prst="rect">
            <a:avLst/>
          </a:prstGeom>
        </p:spPr>
      </p:pic>
      <p:pic>
        <p:nvPicPr>
          <p:cNvPr id="12" name="Immagine 11" descr="Screen Shot 2018-09-07 at 12.13.4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092" y="3564235"/>
            <a:ext cx="3461908" cy="22606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 rot="16200000">
            <a:off x="4640478" y="4140216"/>
            <a:ext cx="1849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Numero di Lost Muons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745293" y="5735934"/>
            <a:ext cx="3328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0         20        40        60        80       100     120     140</a:t>
            </a:r>
          </a:p>
          <a:p>
            <a:r>
              <a:rPr lang="en-US" sz="1200">
                <a:solidFill>
                  <a:srgbClr val="FF0000"/>
                </a:solidFill>
              </a:rPr>
              <a:t>					time (</a:t>
            </a:r>
            <a:r>
              <a:rPr lang="en-US" sz="120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>
                <a:solidFill>
                  <a:srgbClr val="FF0000"/>
                </a:solidFill>
              </a:rPr>
              <a:t>sec)      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4623292" y="5144196"/>
            <a:ext cx="691722" cy="538843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34">
            <a:extLst>
              <a:ext uri="{FF2B5EF4-FFF2-40B4-BE49-F238E27FC236}">
                <a16:creationId xmlns:a16="http://schemas.microsoft.com/office/drawing/2014/main" id="{729663C1-0E5C-F747-9D5C-C65E64AFB849}"/>
              </a:ext>
            </a:extLst>
          </p:cNvPr>
          <p:cNvCxnSpPr>
            <a:cxnSpLocks/>
          </p:cNvCxnSpPr>
          <p:nvPr/>
        </p:nvCxnSpPr>
        <p:spPr>
          <a:xfrm>
            <a:off x="5143388" y="5144196"/>
            <a:ext cx="1747316" cy="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34">
            <a:extLst>
              <a:ext uri="{FF2B5EF4-FFF2-40B4-BE49-F238E27FC236}">
                <a16:creationId xmlns:a16="http://schemas.microsoft.com/office/drawing/2014/main" id="{729663C1-0E5C-F747-9D5C-C65E64AFB849}"/>
              </a:ext>
            </a:extLst>
          </p:cNvPr>
          <p:cNvCxnSpPr>
            <a:cxnSpLocks/>
          </p:cNvCxnSpPr>
          <p:nvPr/>
        </p:nvCxnSpPr>
        <p:spPr>
          <a:xfrm flipV="1">
            <a:off x="6490899" y="3575993"/>
            <a:ext cx="0" cy="2424524"/>
          </a:xfrm>
          <a:prstGeom prst="straightConnector1">
            <a:avLst/>
          </a:prstGeom>
          <a:ln w="12700" cmpd="sng">
            <a:solidFill>
              <a:schemeClr val="accent3">
                <a:lumMod val="75000"/>
              </a:schemeClr>
            </a:solidFill>
            <a:prstDash val="dash"/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67E76-DE09-044C-B3AA-850802874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809" y="2034799"/>
            <a:ext cx="2610370" cy="5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03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53291F-6115-9744-80DE-B77892A6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427878"/>
          </a:xfrm>
        </p:spPr>
        <p:txBody>
          <a:bodyPr/>
          <a:lstStyle/>
          <a:p>
            <a:endParaRPr lang="it-IT"/>
          </a:p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541F4-9C15-6F4E-B03D-ABEA8CFC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Internal Note on Lost Muons Corrections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0DE8C-FD9C-2148-9CB3-C7272FA3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12" y="906237"/>
            <a:ext cx="6704192" cy="504552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D2AD4-AEE8-B046-A00D-21EE0714C6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88A734-D098-9A4D-B186-79A6BAF519C4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1E2F1-6539-E54F-9DC1-E257F2F98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85CD-1861-6F4A-9723-9C16655F3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427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2935B9-B038-CF48-BB3A-6A6047923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02CEDF9-7DD7-7B45-8BA6-6E8F422C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8D4C6-C112-1F45-8105-7F433927B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1D5893E-131E-DE42-B50D-95EBBE10DA6C}" type="datetime1">
              <a:t>02/07/19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875E4-FA18-EB4D-9363-A3D8F8F45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3087C-42EB-404F-8FFA-CCF622EF4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9DC76-2AAB-184B-AB83-BE3C3DC1E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610"/>
            <a:ext cx="9144000" cy="41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02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4D23A8-CB0F-B147-B70C-C3886BF9B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3" y="890649"/>
            <a:ext cx="8672513" cy="1126404"/>
          </a:xfrm>
        </p:spPr>
        <p:txBody>
          <a:bodyPr/>
          <a:lstStyle/>
          <a:p>
            <a:r>
              <a:rPr lang="it-IT"/>
              <a:t>Due to blinding, we do not measure directly wa, but a variable R which is a fractional offset (in ppm) from some unkown (blinded)  value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86C962-EFA2-3B47-B5FE-A642FD939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 vs positron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F1521-B371-5D40-9437-823989951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10" y="2044682"/>
            <a:ext cx="6187043" cy="392266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9FCAC7-0B28-2E4E-A956-250323C005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A0F087-4C74-864B-A4CF-713C511C5B8F}" type="datetime1">
              <a:t>02/07/19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E809DB-B3BC-214D-A32F-D20478325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168DCA-D0A3-2542-ABB8-C71D37CA2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25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B3EF01-B844-DE4C-B980-43398BE5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055A1C-8132-AE4D-AB2E-51500323B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D216D-A6E6-A949-A05D-0986179689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54" y="0"/>
            <a:ext cx="9138263" cy="7683500"/>
          </a:xfrm>
          <a:prstGeom prst="rect">
            <a:avLst/>
          </a:prstGeom>
          <a:solidFill>
            <a:srgbClr val="F2F2F2"/>
          </a:solidFill>
          <a:ln w="28575"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06A07F-521E-F944-9169-9906CED2FF16}"/>
              </a:ext>
            </a:extLst>
          </p:cNvPr>
          <p:cNvCxnSpPr/>
          <p:nvPr/>
        </p:nvCxnSpPr>
        <p:spPr>
          <a:xfrm flipH="1" flipV="1">
            <a:off x="2628558" y="2266659"/>
            <a:ext cx="900367" cy="56186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6EC4A5-925E-DE49-B998-7C703D212484}"/>
              </a:ext>
            </a:extLst>
          </p:cNvPr>
          <p:cNvCxnSpPr/>
          <p:nvPr/>
        </p:nvCxnSpPr>
        <p:spPr>
          <a:xfrm flipH="1" flipV="1">
            <a:off x="3261425" y="2099581"/>
            <a:ext cx="596288" cy="811869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BB78B0-C3EE-0B47-9973-D27573E5F00F}"/>
              </a:ext>
            </a:extLst>
          </p:cNvPr>
          <p:cNvCxnSpPr/>
          <p:nvPr/>
        </p:nvCxnSpPr>
        <p:spPr>
          <a:xfrm flipH="1" flipV="1">
            <a:off x="3919481" y="1941855"/>
            <a:ext cx="241841" cy="888362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635480-E354-5448-AEBB-61747E7601B2}"/>
              </a:ext>
            </a:extLst>
          </p:cNvPr>
          <p:cNvCxnSpPr/>
          <p:nvPr/>
        </p:nvCxnSpPr>
        <p:spPr>
          <a:xfrm flipH="1" flipV="1">
            <a:off x="4540324" y="1950042"/>
            <a:ext cx="23105" cy="929675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2E984C-65CD-B945-B362-E3D0F83CBC4C}"/>
              </a:ext>
            </a:extLst>
          </p:cNvPr>
          <p:cNvCxnSpPr/>
          <p:nvPr/>
        </p:nvCxnSpPr>
        <p:spPr>
          <a:xfrm flipV="1">
            <a:off x="4756761" y="1950042"/>
            <a:ext cx="435776" cy="944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78F229-5B42-5044-84F6-398D3D175F86}"/>
              </a:ext>
            </a:extLst>
          </p:cNvPr>
          <p:cNvCxnSpPr/>
          <p:nvPr/>
        </p:nvCxnSpPr>
        <p:spPr>
          <a:xfrm flipV="1">
            <a:off x="5094345" y="2067849"/>
            <a:ext cx="736263" cy="811868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AF822A-BACD-9443-BCB7-C6DC201DAEAB}"/>
              </a:ext>
            </a:extLst>
          </p:cNvPr>
          <p:cNvCxnSpPr/>
          <p:nvPr/>
        </p:nvCxnSpPr>
        <p:spPr>
          <a:xfrm flipV="1">
            <a:off x="5352200" y="2266659"/>
            <a:ext cx="1093353" cy="604735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17BC3BB-0D61-D14B-B3BB-99CC544A64FB}"/>
              </a:ext>
            </a:extLst>
          </p:cNvPr>
          <p:cNvSpPr/>
          <p:nvPr/>
        </p:nvSpPr>
        <p:spPr>
          <a:xfrm rot="2166072">
            <a:off x="3850560" y="421637"/>
            <a:ext cx="1607400" cy="355600"/>
          </a:xfrm>
          <a:prstGeom prst="rightArrow">
            <a:avLst/>
          </a:prstGeom>
          <a:solidFill>
            <a:srgbClr val="1E6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EF9021-3A48-B449-BBB3-3EE11EA35FB6}"/>
              </a:ext>
            </a:extLst>
          </p:cNvPr>
          <p:cNvSpPr txBox="1"/>
          <p:nvPr/>
        </p:nvSpPr>
        <p:spPr>
          <a:xfrm rot="2241014">
            <a:off x="4087761" y="549619"/>
            <a:ext cx="160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muons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27147-4C2D-9B40-BC7B-59457B840E19}"/>
              </a:ext>
            </a:extLst>
          </p:cNvPr>
          <p:cNvSpPr txBox="1"/>
          <p:nvPr/>
        </p:nvSpPr>
        <p:spPr>
          <a:xfrm>
            <a:off x="2391613" y="2915415"/>
            <a:ext cx="4833363" cy="338554"/>
          </a:xfrm>
          <a:prstGeom prst="rect">
            <a:avLst/>
          </a:prstGeom>
          <a:solidFill>
            <a:srgbClr val="E1FF6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Calorimeters + 2 trackers located all around the ring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922475-A6CF-7844-9D7F-1E4E5150B9AB}"/>
              </a:ext>
            </a:extLst>
          </p:cNvPr>
          <p:cNvCxnSpPr/>
          <p:nvPr/>
        </p:nvCxnSpPr>
        <p:spPr>
          <a:xfrm>
            <a:off x="5048011" y="4767954"/>
            <a:ext cx="1702646" cy="130108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A244D4-19D8-A24D-BB14-B0673BED40CB}"/>
              </a:ext>
            </a:extLst>
          </p:cNvPr>
          <p:cNvCxnSpPr/>
          <p:nvPr/>
        </p:nvCxnSpPr>
        <p:spPr>
          <a:xfrm>
            <a:off x="4998554" y="4767954"/>
            <a:ext cx="1378392" cy="1402258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9AF8D9-019D-7549-8C1F-07DB0C5BDB6A}"/>
              </a:ext>
            </a:extLst>
          </p:cNvPr>
          <p:cNvCxnSpPr/>
          <p:nvPr/>
        </p:nvCxnSpPr>
        <p:spPr>
          <a:xfrm>
            <a:off x="5128451" y="4756342"/>
            <a:ext cx="2266262" cy="91634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B9EEBA-1E4D-814C-8332-229296D8496F}"/>
              </a:ext>
            </a:extLst>
          </p:cNvPr>
          <p:cNvCxnSpPr/>
          <p:nvPr/>
        </p:nvCxnSpPr>
        <p:spPr>
          <a:xfrm>
            <a:off x="5208891" y="4744730"/>
            <a:ext cx="2909391" cy="23224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D54A87-F79A-C248-8A0E-3B80979181EF}"/>
              </a:ext>
            </a:extLst>
          </p:cNvPr>
          <p:cNvCxnSpPr/>
          <p:nvPr/>
        </p:nvCxnSpPr>
        <p:spPr>
          <a:xfrm>
            <a:off x="4974649" y="4779913"/>
            <a:ext cx="377551" cy="163679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CD7859-839A-B540-A83B-CDB313948A47}"/>
              </a:ext>
            </a:extLst>
          </p:cNvPr>
          <p:cNvCxnSpPr/>
          <p:nvPr/>
        </p:nvCxnSpPr>
        <p:spPr>
          <a:xfrm flipH="1">
            <a:off x="3748344" y="4756342"/>
            <a:ext cx="1151112" cy="173474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B272BE-002B-CD48-BA8D-B7B1F24F45FF}"/>
              </a:ext>
            </a:extLst>
          </p:cNvPr>
          <p:cNvCxnSpPr/>
          <p:nvPr/>
        </p:nvCxnSpPr>
        <p:spPr>
          <a:xfrm flipH="1">
            <a:off x="4398178" y="4761782"/>
            <a:ext cx="561209" cy="1654921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9CB4E1C-5EAD-5341-8055-C7902E7A7FE1}"/>
              </a:ext>
            </a:extLst>
          </p:cNvPr>
          <p:cNvSpPr txBox="1"/>
          <p:nvPr/>
        </p:nvSpPr>
        <p:spPr>
          <a:xfrm>
            <a:off x="2391613" y="4379685"/>
            <a:ext cx="5015685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NMR probes and electronics located all around the ring</a:t>
            </a:r>
          </a:p>
        </p:txBody>
      </p:sp>
      <p:cxnSp>
        <p:nvCxnSpPr>
          <p:cNvPr id="30" name="Straight Arrow Connector 24">
            <a:extLst>
              <a:ext uri="{FF2B5EF4-FFF2-40B4-BE49-F238E27FC236}">
                <a16:creationId xmlns:a16="http://schemas.microsoft.com/office/drawing/2014/main" id="{EA645DCD-6B1F-5B4E-9E85-FA0499E98BD4}"/>
              </a:ext>
            </a:extLst>
          </p:cNvPr>
          <p:cNvCxnSpPr/>
          <p:nvPr/>
        </p:nvCxnSpPr>
        <p:spPr>
          <a:xfrm flipH="1">
            <a:off x="6750657" y="825500"/>
            <a:ext cx="158144" cy="9017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5">
            <a:extLst>
              <a:ext uri="{FF2B5EF4-FFF2-40B4-BE49-F238E27FC236}">
                <a16:creationId xmlns:a16="http://schemas.microsoft.com/office/drawing/2014/main" id="{947FB94E-50F7-CC40-AFCE-66812677E3A1}"/>
              </a:ext>
            </a:extLst>
          </p:cNvPr>
          <p:cNvSpPr txBox="1"/>
          <p:nvPr/>
        </p:nvSpPr>
        <p:spPr>
          <a:xfrm>
            <a:off x="6375400" y="467900"/>
            <a:ext cx="1133613" cy="338554"/>
          </a:xfrm>
          <a:prstGeom prst="rect">
            <a:avLst/>
          </a:prstGeom>
          <a:solidFill>
            <a:srgbClr val="DF6E74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Inflector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E537F032-C074-C845-89BF-992A8D9327EB}"/>
              </a:ext>
            </a:extLst>
          </p:cNvPr>
          <p:cNvSpPr txBox="1"/>
          <p:nvPr/>
        </p:nvSpPr>
        <p:spPr>
          <a:xfrm>
            <a:off x="7922572" y="6184282"/>
            <a:ext cx="113361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Kicker</a:t>
            </a:r>
          </a:p>
        </p:txBody>
      </p:sp>
      <p:cxnSp>
        <p:nvCxnSpPr>
          <p:cNvPr id="33" name="Straight Arrow Connector 24">
            <a:extLst>
              <a:ext uri="{FF2B5EF4-FFF2-40B4-BE49-F238E27FC236}">
                <a16:creationId xmlns:a16="http://schemas.microsoft.com/office/drawing/2014/main" id="{5554F8FD-7780-B949-936E-5DA813053ED2}"/>
              </a:ext>
            </a:extLst>
          </p:cNvPr>
          <p:cNvCxnSpPr>
            <a:stCxn id="32" idx="0"/>
          </p:cNvCxnSpPr>
          <p:nvPr/>
        </p:nvCxnSpPr>
        <p:spPr>
          <a:xfrm flipV="1">
            <a:off x="8489379" y="5410200"/>
            <a:ext cx="0" cy="7740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">
            <a:extLst>
              <a:ext uri="{FF2B5EF4-FFF2-40B4-BE49-F238E27FC236}">
                <a16:creationId xmlns:a16="http://schemas.microsoft.com/office/drawing/2014/main" id="{D7F24A06-A848-0640-8AAE-72A1D170EC57}"/>
              </a:ext>
            </a:extLst>
          </p:cNvPr>
          <p:cNvSpPr txBox="1"/>
          <p:nvPr/>
        </p:nvSpPr>
        <p:spPr>
          <a:xfrm>
            <a:off x="7922572" y="878093"/>
            <a:ext cx="113361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QUADS</a:t>
            </a:r>
          </a:p>
        </p:txBody>
      </p:sp>
      <p:cxnSp>
        <p:nvCxnSpPr>
          <p:cNvPr id="35" name="Straight Arrow Connector 24">
            <a:extLst>
              <a:ext uri="{FF2B5EF4-FFF2-40B4-BE49-F238E27FC236}">
                <a16:creationId xmlns:a16="http://schemas.microsoft.com/office/drawing/2014/main" id="{76F300A9-97E3-2B4B-88A8-D647698BBCBC}"/>
              </a:ext>
            </a:extLst>
          </p:cNvPr>
          <p:cNvCxnSpPr/>
          <p:nvPr/>
        </p:nvCxnSpPr>
        <p:spPr>
          <a:xfrm flipH="1">
            <a:off x="3365500" y="1216647"/>
            <a:ext cx="4910927" cy="150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24">
            <a:extLst>
              <a:ext uri="{FF2B5EF4-FFF2-40B4-BE49-F238E27FC236}">
                <a16:creationId xmlns:a16="http://schemas.microsoft.com/office/drawing/2014/main" id="{668B4D62-B01A-344B-BEA7-132963D4E030}"/>
              </a:ext>
            </a:extLst>
          </p:cNvPr>
          <p:cNvCxnSpPr/>
          <p:nvPr/>
        </p:nvCxnSpPr>
        <p:spPr>
          <a:xfrm flipH="1">
            <a:off x="6604000" y="1216647"/>
            <a:ext cx="1824827" cy="5400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24">
            <a:extLst>
              <a:ext uri="{FF2B5EF4-FFF2-40B4-BE49-F238E27FC236}">
                <a16:creationId xmlns:a16="http://schemas.microsoft.com/office/drawing/2014/main" id="{4FCEC6E2-D6E1-8B42-AC21-0F0FD81020EA}"/>
              </a:ext>
            </a:extLst>
          </p:cNvPr>
          <p:cNvCxnSpPr/>
          <p:nvPr/>
        </p:nvCxnSpPr>
        <p:spPr>
          <a:xfrm flipH="1">
            <a:off x="838200" y="1216647"/>
            <a:ext cx="7438227" cy="2225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4">
            <a:extLst>
              <a:ext uri="{FF2B5EF4-FFF2-40B4-BE49-F238E27FC236}">
                <a16:creationId xmlns:a16="http://schemas.microsoft.com/office/drawing/2014/main" id="{DF279A08-485D-FC42-9D36-40A144AC7B77}"/>
              </a:ext>
            </a:extLst>
          </p:cNvPr>
          <p:cNvCxnSpPr/>
          <p:nvPr/>
        </p:nvCxnSpPr>
        <p:spPr>
          <a:xfrm>
            <a:off x="8428827" y="1216647"/>
            <a:ext cx="207173" cy="20373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5">
            <a:extLst>
              <a:ext uri="{FF2B5EF4-FFF2-40B4-BE49-F238E27FC236}">
                <a16:creationId xmlns:a16="http://schemas.microsoft.com/office/drawing/2014/main" id="{0EF305FF-4323-CF44-ADD4-2BBFD26C82AE}"/>
              </a:ext>
            </a:extLst>
          </p:cNvPr>
          <p:cNvSpPr txBox="1"/>
          <p:nvPr/>
        </p:nvSpPr>
        <p:spPr>
          <a:xfrm>
            <a:off x="103087" y="157967"/>
            <a:ext cx="1304294" cy="338554"/>
          </a:xfrm>
          <a:prstGeom prst="rect">
            <a:avLst/>
          </a:prstGeom>
          <a:solidFill>
            <a:srgbClr val="DF6E74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RING</a:t>
            </a: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AC672802-1714-814D-80D8-4C77988B4022}"/>
              </a:ext>
            </a:extLst>
          </p:cNvPr>
          <p:cNvSpPr txBox="1"/>
          <p:nvPr/>
        </p:nvSpPr>
        <p:spPr>
          <a:xfrm>
            <a:off x="99775" y="517545"/>
            <a:ext cx="1307606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BA140760-0467-E346-BBF7-AE189CB6534A}"/>
              </a:ext>
            </a:extLst>
          </p:cNvPr>
          <p:cNvSpPr txBox="1"/>
          <p:nvPr/>
        </p:nvSpPr>
        <p:spPr>
          <a:xfrm>
            <a:off x="105721" y="877729"/>
            <a:ext cx="1301660" cy="338554"/>
          </a:xfrm>
          <a:prstGeom prst="rect">
            <a:avLst/>
          </a:prstGeom>
          <a:solidFill>
            <a:srgbClr val="E1FF6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1C98A-17F4-A747-83DF-567ADFDCF0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80BA288-2547-1947-AAAD-3FE41A13639C}" type="datetime1">
              <a:t>02/07/19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C0AA53-33D5-0C4C-A238-DC13BB2DA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7439A-5A73-2544-867C-29B1DD502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426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707FF5-7BB5-0443-BC49-A0379A363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81550"/>
            <a:ext cx="8672513" cy="1652897"/>
          </a:xfrm>
        </p:spPr>
        <p:txBody>
          <a:bodyPr/>
          <a:lstStyle/>
          <a:p>
            <a:r>
              <a:rPr lang="it-IT"/>
              <a:t>In Elba Physics Week, results presented separately by the different analysis groups on wa and wp have been compared for the first dataset (the 60h dataset) </a:t>
            </a:r>
          </a:p>
          <a:p>
            <a:r>
              <a:rPr lang="it-IT"/>
              <a:t>The T-method is used as a reference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337E5C-D743-134B-A22C-1743B90E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First combination of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4E441-0124-6A45-B1E8-AA97559CE7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394C02D-9CC4-1743-ADD5-41A6A05DABA2}" type="datetime1">
              <a:t>02/07/19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5B80F-7BC8-3540-8F30-487968464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3D0A-53CB-734C-B440-AC951CB66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EC0EC-6D56-7F42-ABE2-381679C21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82" y="2402526"/>
            <a:ext cx="654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08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24DC8-0DFC-6947-9F61-FB7A9242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Combining </a:t>
            </a:r>
            <a:r>
              <a:rPr lang="it-IT">
                <a:latin typeface="Symbol" pitchFamily="2" charset="2"/>
              </a:rPr>
              <a:t>w</a:t>
            </a:r>
            <a:r>
              <a:rPr lang="it-IT" baseline="-25000"/>
              <a:t>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E7293-1456-2848-AFD8-BE41BCAF56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8DCD06-C0A5-D24E-BC94-E98E1BBAD94B}" type="datetime1">
              <a:rPr lang="it-IT"/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82360-060A-3E47-A4CA-94D505EF7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4B284-BE2B-0647-ABE2-120C8523F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31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1730D-9E13-1E45-8B96-78DF46A3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864176"/>
            <a:ext cx="7113319" cy="512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60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4E4DA4-5B02-0B4B-A208-93ABCEF8B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772896" cy="1332263"/>
          </a:xfrm>
        </p:spPr>
        <p:txBody>
          <a:bodyPr/>
          <a:lstStyle/>
          <a:p>
            <a:r>
              <a:rPr lang="it-IT"/>
              <a:t>Two trolley runs, one before and one after the 60h dataset, fix the magnetic field: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B7216-797D-CC4A-B221-7CA7F6B5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What about wp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07C6D-BF4A-8545-8FB8-DE0ECCFA9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86"/>
            <a:ext cx="9144000" cy="403689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98B32-6C37-8E42-ACD7-48E1E93FFD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01CEE58-FD98-5149-8EA9-867BEF281161}" type="datetime1">
              <a:t>02/07/19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95759-BA41-FB41-8B03-9289724CB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95B61-D4B7-2D47-AE9B-8E9892213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7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3EA15-06D4-EA44-AE7F-CA4903E9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Multiple expansion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184B2-DCDB-0443-9213-400DC992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827087"/>
            <a:ext cx="9144000" cy="486696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4AA7B7-F1E3-7349-8AAC-193BC08F51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5206EE-B979-1C44-9EA1-B649F3E3914C}" type="datetime1">
              <a:t>02/07/19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B33F02-2D9B-D446-9B97-479BF33B4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56BDF-DC21-9648-AF73-39A9BB8E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780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1E6DDA-B137-7E4A-AAAA-3E28D8B60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72242"/>
          </a:xfrm>
        </p:spPr>
        <p:txBody>
          <a:bodyPr/>
          <a:lstStyle/>
          <a:p>
            <a:r>
              <a:rPr lang="it-IT"/>
              <a:t>Fixed probes are used to extrapolate, but </a:t>
            </a:r>
          </a:p>
          <a:p>
            <a:pPr lvl="1"/>
            <a:r>
              <a:rPr lang="it-IT"/>
              <a:t>far from beam center</a:t>
            </a:r>
          </a:p>
          <a:p>
            <a:pPr lvl="1"/>
            <a:r>
              <a:rPr lang="it-IT"/>
              <a:t>4 or 6 probes per station: only first multiples tracked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3EA15-06D4-EA44-AE7F-CA4903E9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How to extrapolate during 60h?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06ACE-06BD-4049-B3C7-CF89C23B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24" y="2778826"/>
            <a:ext cx="3744404" cy="261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AD8D9-DCF7-E64E-B01B-E69A8359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460" y="2565069"/>
            <a:ext cx="4197540" cy="42162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5F108-0F1E-1D43-8741-2EB8837CF8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C27D98-F2AF-B941-A243-F3B925367E56}" type="datetime1">
              <a:t>02/07/19</a:t>
            </a:fld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6A2AE5-D6BC-8849-8617-3603BED81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474D52-A8F3-234B-8E14-C65A5546F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138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C30EAA-4CAE-FE4D-B5F9-718E9981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486642"/>
          </a:xfrm>
        </p:spPr>
        <p:txBody>
          <a:bodyPr/>
          <a:lstStyle/>
          <a:p>
            <a:r>
              <a:rPr lang="it-IT"/>
              <a:t>Interpolating between two trolley runs using fixed probe stations is the largest source of incertitude in B measurement</a:t>
            </a:r>
          </a:p>
          <a:p>
            <a:r>
              <a:rPr lang="it-IT"/>
              <a:t>x yellow crosses = trolley probes; blue point = fixed probes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7B594-9A47-7A44-ABC3-AEC8ED26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Interpolation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CEE52-66CB-284D-836A-0D4C099D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93" y="2458193"/>
            <a:ext cx="6115792" cy="370122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E3D033-EFFA-0A4C-9ADE-9453DB0314D0}"/>
              </a:ext>
            </a:extLst>
          </p:cNvPr>
          <p:cNvCxnSpPr/>
          <p:nvPr/>
        </p:nvCxnSpPr>
        <p:spPr>
          <a:xfrm>
            <a:off x="2963840" y="2896689"/>
            <a:ext cx="0" cy="209005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0BA36-9F02-8041-AD06-024F9D4B0BDF}"/>
              </a:ext>
            </a:extLst>
          </p:cNvPr>
          <p:cNvCxnSpPr/>
          <p:nvPr/>
        </p:nvCxnSpPr>
        <p:spPr>
          <a:xfrm>
            <a:off x="6203825" y="2896689"/>
            <a:ext cx="0" cy="209005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CADB0D-6D4D-3C43-A2C9-E3E22C3E2B68}"/>
              </a:ext>
            </a:extLst>
          </p:cNvPr>
          <p:cNvCxnSpPr/>
          <p:nvPr/>
        </p:nvCxnSpPr>
        <p:spPr>
          <a:xfrm>
            <a:off x="2963840" y="3146070"/>
            <a:ext cx="325383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714337-6AFE-5045-A7EF-67912AB539DB}"/>
              </a:ext>
            </a:extLst>
          </p:cNvPr>
          <p:cNvSpPr txBox="1"/>
          <p:nvPr/>
        </p:nvSpPr>
        <p:spPr>
          <a:xfrm>
            <a:off x="3962400" y="3102182"/>
            <a:ext cx="128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70C0"/>
                </a:solidFill>
              </a:rPr>
              <a:t>60h dataset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8FE97-5493-CB48-A80D-1BA2E0B39C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92F6E2-CD1A-1E4B-B822-38F8E8EFBCDE}" type="datetime1">
              <a:t>02/07/19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BADA9-C761-314D-B16F-B059CA2B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7181D-345C-F944-826F-A4E907787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25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31E9B1-DBF8-D74A-9A91-B660B0412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790989"/>
          </a:xfrm>
        </p:spPr>
        <p:txBody>
          <a:bodyPr/>
          <a:lstStyle/>
          <a:p>
            <a:r>
              <a:rPr lang="it-IT"/>
              <a:t>Three independent analyses performed on wp</a:t>
            </a:r>
          </a:p>
          <a:p>
            <a:r>
              <a:rPr lang="it-IT"/>
              <a:t>Not authorized to show unblinding here 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AFC70F-7ABD-2F46-BBB9-DA181ECD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Blinded comparison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D6148-6AE4-4445-88EB-5CFBFE97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460"/>
            <a:ext cx="9144000" cy="4143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71C8D-0724-A943-B6DD-CF69C914A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661" y="1367044"/>
            <a:ext cx="1714500" cy="5524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8A04C-9282-1B42-8677-4C6A6B1496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DF6BF9A-A4B2-4F42-9B88-E2AC832C9700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AD727-0064-4D4D-A693-8DF8FE3C5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B282C-73D6-164D-813F-75974A261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400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3C33E6-6F9F-3442-9C30-4A1641672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Analysis of Run1 going on</a:t>
            </a:r>
          </a:p>
          <a:p>
            <a:r>
              <a:rPr lang="it-IT"/>
              <a:t>6 datasets to be studied independently and combined</a:t>
            </a:r>
          </a:p>
          <a:p>
            <a:r>
              <a:rPr lang="it-IT"/>
              <a:t>1 analysis completed (60h), 2 well advanced (9d + endgame), corresponding to ~70% of Run1</a:t>
            </a:r>
          </a:p>
          <a:p>
            <a:r>
              <a:rPr lang="it-IT"/>
              <a:t>High visibility of INFN contribution to the analysis</a:t>
            </a:r>
          </a:p>
          <a:p>
            <a:pPr lvl="1"/>
            <a:r>
              <a:rPr lang="it-IT"/>
              <a:t>many analysis tools, mostly, but not only, related to gain functions</a:t>
            </a:r>
          </a:p>
          <a:p>
            <a:pPr lvl="1"/>
            <a:r>
              <a:rPr lang="it-IT"/>
              <a:t>leading role in data production and reconstruction (Anna Driutti)</a:t>
            </a:r>
          </a:p>
          <a:p>
            <a:pPr lvl="1"/>
            <a:r>
              <a:rPr lang="it-IT"/>
              <a:t>leading role in wa analysis (wa-europa)</a:t>
            </a:r>
          </a:p>
          <a:p>
            <a:pPr lvl="1"/>
            <a:r>
              <a:rPr lang="it-IT"/>
              <a:t>reviewer of wp analysis (M.I.)</a:t>
            </a:r>
          </a:p>
          <a:p>
            <a:pPr lvl="1"/>
            <a:r>
              <a:rPr lang="it-IT"/>
              <a:t>important role in Data Quality Control</a:t>
            </a:r>
          </a:p>
          <a:p>
            <a:pPr lvl="1"/>
            <a:r>
              <a:rPr lang="it-IT"/>
              <a:t>slow control monitoring (Antonio Gioiosa) </a:t>
            </a:r>
          </a:p>
          <a:p>
            <a:pPr lvl="1"/>
            <a:r>
              <a:rPr lang="it-IT"/>
              <a:t>...</a:t>
            </a:r>
          </a:p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B9911-8B02-2A47-A19C-C5D51B58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Summary - 1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B3320-31F4-6044-B142-6DD971EA82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09EC0E-EE87-9948-8BB0-972DCD986A4A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E070E-F35A-5643-9A57-4BE02D830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E2832-2AC9-F74C-ACF4-A96A4E1A3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397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3C33E6-6F9F-3442-9C30-4A1641672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Publication expected by calendar year 2019 ...  but ... should we wait for Run2? </a:t>
            </a:r>
          </a:p>
          <a:p>
            <a:pPr lvl="1"/>
            <a:r>
              <a:rPr lang="it-IT"/>
              <a:t>more stable conditions</a:t>
            </a:r>
          </a:p>
          <a:p>
            <a:pPr lvl="1"/>
            <a:r>
              <a:rPr lang="it-IT"/>
              <a:t>no competition</a:t>
            </a:r>
          </a:p>
          <a:p>
            <a:pPr lvl="1"/>
            <a:r>
              <a:rPr lang="it-IT"/>
              <a:t>must be sure to do it right</a:t>
            </a:r>
          </a:p>
          <a:p>
            <a:r>
              <a:rPr lang="it-IT"/>
              <a:t>... tough decision</a:t>
            </a:r>
          </a:p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B9911-8B02-2A47-A19C-C5D51B58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Summary - 2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CA126-C37F-D043-B36F-26FD64EA46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D1644EB-5FCF-C04C-8A95-3714BE85A220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3E00-B56B-5D46-9E93-3191F0E8E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2867B-1BBB-2C46-B3D5-64C691F67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592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25D7B9-9834-8E43-9B6D-1723C0932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369135" cy="5059363"/>
          </a:xfrm>
        </p:spPr>
        <p:txBody>
          <a:bodyPr/>
          <a:lstStyle/>
          <a:p>
            <a:r>
              <a:rPr lang="it-IT"/>
              <a:t>Three different communities converging to measure a</a:t>
            </a:r>
            <a:r>
              <a:rPr lang="it-IT" baseline="-25000">
                <a:latin typeface="Symbol" pitchFamily="2" charset="2"/>
              </a:rPr>
              <a:t>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5E7ABD-89BB-A04C-B539-754524F9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EF6422-75E6-3E4A-9D1D-01D6717B1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699" y="1521772"/>
            <a:ext cx="4786865" cy="45754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8D1C1-27FB-B342-8F32-BC44C9877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35B573A-462C-EF46-B12F-E45A3ED470AB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5A27F-9E3F-A342-918D-BA8BD5551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5076B-9D00-1749-8602-3B049564D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63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DE8090-6B83-5E4A-830D-5629A4D3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60058A-32CD-F24D-875C-A86A2FB4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Muon beam storage and focusing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A8FD4-4F79-D14F-9C17-553A5DEF6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220"/>
            <a:ext cx="9144000" cy="42028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91FD6F-87AE-4641-89BF-18AFA45728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B93FEFE-9262-DF40-8F6D-758167936179}" type="datetime1">
              <a:t>02/07/19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1CC4D-8CD0-5149-952F-DE7B3E2DF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92721-5EA4-4541-A84C-E587C292D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47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34739-B078-554D-B94D-C0AF8DB9B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60058A-32CD-F24D-875C-A86A2FB4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Muon beam storage and focusing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CB422-79C9-954A-972D-6B01E640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841"/>
            <a:ext cx="9144000" cy="44343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BFDD86-413B-DE47-8CAE-8FF05C870E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657460E-3FE0-F146-9CC0-D8FBFEE183FC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8D5F4-5FB1-4647-ABA0-042D6AA21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519E8-7C98-A14A-946B-C74924AC9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21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74D340-C247-6747-91A5-F4B582418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Systematics related to knowledge of beam position and spread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7717E-1092-AD4E-8FE7-234FB4C9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Effects of Beam Dynamics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10CF9-4608-FF42-B5FD-97B269020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754"/>
            <a:ext cx="9144000" cy="46259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14B26-0813-EC4F-921C-704F15570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0B6581-EF87-D14A-BA96-4B73A63A476F}" type="datetime1">
              <a:t>02/07/19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0CC40-AF4A-114C-9280-13982BA16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CB317-4FD8-1249-9C44-9EA99E5EF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3EDA9A-8589-E747-8FD6-088189267523}" type="slidenum">
              <a:rPr lang="it-IT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64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AFEFD-F794-A342-A1FA-8975CE90D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2758F-844A-4A40-95E7-C952EC13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Beam Dynamic Corrections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88AF-DD1F-E948-9A76-1AC6AB546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789F87-89DA-2049-A072-F7AA51BE1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2" y="1162370"/>
            <a:ext cx="6143691" cy="282787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9DEF78-5358-C245-A8BA-6A5CD285DC8E}"/>
              </a:ext>
            </a:extLst>
          </p:cNvPr>
          <p:cNvSpPr/>
          <p:nvPr/>
        </p:nvSpPr>
        <p:spPr>
          <a:xfrm>
            <a:off x="1347134" y="3206475"/>
            <a:ext cx="5433676" cy="370314"/>
          </a:xfrm>
          <a:prstGeom prst="roundRect">
            <a:avLst/>
          </a:prstGeom>
          <a:solidFill>
            <a:srgbClr val="FFFFFF">
              <a:alpha val="18000"/>
            </a:srgbClr>
          </a:solidFill>
          <a:ln w="28575" cap="flat">
            <a:solidFill>
              <a:srgbClr val="82D2E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defTabSz="241101" hangingPunct="0"/>
            <a:endParaRPr lang="en-US" sz="1725">
              <a:solidFill>
                <a:srgbClr val="404040"/>
              </a:solidFill>
              <a:uFill>
                <a:solidFill>
                  <a:srgbClr val="404040"/>
                </a:solidFill>
              </a:uFill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BF85D-0C59-384D-8857-FE0C81773139}"/>
                  </a:ext>
                </a:extLst>
              </p:cNvPr>
              <p:cNvSpPr txBox="1"/>
              <p:nvPr/>
            </p:nvSpPr>
            <p:spPr>
              <a:xfrm>
                <a:off x="1235511" y="4096226"/>
                <a:ext cx="5319668" cy="14273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anchor="ctr">
                <a:spAutoFit/>
              </a:bodyPr>
              <a:lstStyle/>
              <a:p>
                <a:r>
                  <a:rPr lang="en-US" sz="225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Current estimated C</a:t>
                </a:r>
                <a:r>
                  <a:rPr lang="en-US" sz="2250" baseline="-2500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E </a:t>
                </a:r>
                <a:r>
                  <a:rPr lang="en-US" sz="2250" dirty="0">
                    <a:ea typeface="+mj-ea"/>
                  </a:rPr>
                  <a:t>systematic </a:t>
                </a:r>
                <a14:m>
                  <m:oMath xmlns:m="http://schemas.openxmlformats.org/officeDocument/2006/math">
                    <m:r>
                      <a:rPr lang="en-US" sz="22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250" baseline="-2500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 </a:t>
                </a:r>
                <a:r>
                  <a:rPr lang="en-US" sz="2250" dirty="0">
                    <a:ea typeface="+mj-ea"/>
                  </a:rPr>
                  <a:t>50</a:t>
                </a:r>
                <a:r>
                  <a:rPr lang="en-US" sz="225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 ppb</a:t>
                </a:r>
              </a:p>
              <a:p>
                <a:pPr defTabSz="241101" hangingPunct="0">
                  <a:lnSpc>
                    <a:spcPct val="120000"/>
                  </a:lnSpc>
                </a:pPr>
                <a:r>
                  <a:rPr lang="en-US" sz="225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Current estimated  </a:t>
                </a:r>
                <a:r>
                  <a:rPr lang="en-US" sz="2250" dirty="0" err="1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C</a:t>
                </a:r>
                <a:r>
                  <a:rPr lang="en-US" sz="2250" baseline="-25000" dirty="0" err="1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p</a:t>
                </a:r>
                <a:r>
                  <a:rPr lang="en-US" sz="2250" baseline="-2500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  </a:t>
                </a:r>
                <a:r>
                  <a:rPr lang="en-US" sz="2250" dirty="0">
                    <a:ea typeface="+mj-ea"/>
                  </a:rPr>
                  <a:t>s</a:t>
                </a:r>
                <a:r>
                  <a:rPr lang="en-US" sz="2250" dirty="0">
                    <a:solidFill>
                      <a:srgbClr val="0061A8"/>
                    </a:solidFill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ystematic </a:t>
                </a:r>
                <a14:m>
                  <m:oMath xmlns:m="http://schemas.openxmlformats.org/officeDocument/2006/math">
                    <m:r>
                      <a:rPr lang="en-US" sz="2250" i="1">
                        <a:latin typeface="Cambria Math" panose="02040503050406030204" pitchFamily="18" charset="0"/>
                        <a:ea typeface="+mj-ea"/>
                      </a:rPr>
                      <m:t>~</m:t>
                    </m:r>
                    <m:r>
                      <a:rPr lang="en-US" sz="2250">
                        <a:latin typeface="Cambria Math" panose="02040503050406030204" pitchFamily="18" charset="0"/>
                        <a:ea typeface="+mj-ea"/>
                      </a:rPr>
                      <m:t>15</m:t>
                    </m:r>
                    <m:r>
                      <a:rPr lang="en-US" sz="2250">
                        <a:solidFill>
                          <a:srgbClr val="0061A8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ea typeface="+mj-ea"/>
                        <a:sym typeface="Helvetica"/>
                      </a:rPr>
                      <m:t> </m:t>
                    </m:r>
                    <m:r>
                      <m:rPr>
                        <m:sty m:val="p"/>
                      </m:rPr>
                      <a:rPr lang="en-US" sz="2250">
                        <a:solidFill>
                          <a:srgbClr val="0061A8"/>
                        </a:solidFill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ea typeface="+mj-ea"/>
                        <a:sym typeface="Helvetica"/>
                      </a:rPr>
                      <m:t>ppb</m:t>
                    </m:r>
                  </m:oMath>
                </a14:m>
                <a:endParaRPr lang="en-US" sz="2250" dirty="0">
                  <a:solidFill>
                    <a:srgbClr val="0061A8"/>
                  </a:solidFill>
                  <a:uFill>
                    <a:solidFill>
                      <a:srgbClr val="074184"/>
                    </a:solidFill>
                  </a:uFill>
                  <a:ea typeface="+mj-ea"/>
                  <a:sym typeface="Helvetica"/>
                </a:endParaRPr>
              </a:p>
              <a:p>
                <a:pPr defTabSz="241101" hangingPunct="0">
                  <a:lnSpc>
                    <a:spcPct val="120000"/>
                  </a:lnSpc>
                </a:pPr>
                <a:endParaRPr lang="en-US" sz="2250" dirty="0">
                  <a:solidFill>
                    <a:srgbClr val="0061A8"/>
                  </a:solidFill>
                  <a:uFill>
                    <a:solidFill>
                      <a:srgbClr val="074184"/>
                    </a:solidFill>
                  </a:uFill>
                  <a:ea typeface="+mj-ea"/>
                  <a:sym typeface="Helvetica"/>
                </a:endParaRPr>
              </a:p>
              <a:p>
                <a:pPr defTabSz="241101" hangingPunct="0">
                  <a:lnSpc>
                    <a:spcPct val="120000"/>
                  </a:lnSpc>
                </a:pPr>
                <a:endParaRPr lang="en-US" sz="938" dirty="0">
                  <a:solidFill>
                    <a:srgbClr val="0061A8"/>
                  </a:solidFill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BF85D-0C59-384D-8857-FE0C81773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511" y="4096226"/>
                <a:ext cx="5319668" cy="1427378"/>
              </a:xfrm>
              <a:prstGeom prst="rect">
                <a:avLst/>
              </a:prstGeom>
              <a:blipFill>
                <a:blip r:embed="rId4"/>
                <a:stretch>
                  <a:fillRect l="-2381" t="-265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0EE19F8-2F61-3446-86F2-B6875804E232}"/>
              </a:ext>
            </a:extLst>
          </p:cNvPr>
          <p:cNvSpPr txBox="1"/>
          <p:nvPr/>
        </p:nvSpPr>
        <p:spPr>
          <a:xfrm>
            <a:off x="6933903" y="4303623"/>
            <a:ext cx="1949173" cy="381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241101" hangingPunct="0">
              <a:lnSpc>
                <a:spcPct val="120000"/>
              </a:lnSpc>
            </a:pPr>
            <a:r>
              <a:rPr lang="en-US" sz="1650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sym typeface="Helvetica"/>
              </a:rPr>
              <a:t>For </a:t>
            </a:r>
            <a:r>
              <a:rPr lang="en-US" sz="1650" dirty="0"/>
              <a:t>0.3</a:t>
            </a:r>
            <a:r>
              <a:rPr lang="en-US" sz="1650" dirty="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sym typeface="Helvetica"/>
              </a:rPr>
              <a:t>X BNL statistics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4BCB860-7DC7-774B-BB9A-18EA298485DA}"/>
              </a:ext>
            </a:extLst>
          </p:cNvPr>
          <p:cNvSpPr/>
          <p:nvPr/>
        </p:nvSpPr>
        <p:spPr>
          <a:xfrm>
            <a:off x="6418733" y="4196300"/>
            <a:ext cx="214313" cy="587958"/>
          </a:xfrm>
          <a:prstGeom prst="rightBrace">
            <a:avLst/>
          </a:prstGeom>
          <a:noFill/>
          <a:ln w="53975" cap="flat">
            <a:solidFill>
              <a:srgbClr val="0070C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defTabSz="342900" latinLnBrk="1" hangingPunct="0"/>
            <a:endParaRPr lang="en-US" sz="675">
              <a:solidFill>
                <a:srgbClr val="00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1BD65-460A-1F4E-8A63-308B408964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63C54D-E610-F64E-A263-EE3A75FF5A3B}" type="datetime1">
              <a:t>02/07/19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64E23-0373-7749-B6AB-80AB217D4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</p:spTree>
    <p:extLst>
      <p:ext uri="{BB962C8B-B14F-4D97-AF65-F5344CB8AC3E}">
        <p14:creationId xmlns:p14="http://schemas.microsoft.com/office/powerpoint/2010/main" val="87817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Data taking period: April—July 2018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algn="just">
              <a:lnSpc>
                <a:spcPct val="120000"/>
              </a:lnSpc>
              <a:defRPr sz="4500"/>
            </a:pPr>
            <a:r>
              <a:rPr sz="2000" dirty="0">
                <a:latin typeface="+mn-lt"/>
              </a:rPr>
              <a:t>Data taking period: April—July 2018 </a:t>
            </a:r>
          </a:p>
          <a:p>
            <a:pPr algn="just">
              <a:lnSpc>
                <a:spcPct val="120000"/>
              </a:lnSpc>
              <a:defRPr sz="4500"/>
            </a:pPr>
            <a:r>
              <a:rPr sz="2000" dirty="0">
                <a:latin typeface="+mn-lt"/>
              </a:rPr>
              <a:t>Accumulated ~ 1.</a:t>
            </a:r>
            <a:r>
              <a:rPr lang="en-US" sz="2000" dirty="0">
                <a:latin typeface="+mn-lt"/>
              </a:rPr>
              <a:t>3</a:t>
            </a:r>
            <a:r>
              <a:rPr sz="2000" dirty="0">
                <a:latin typeface="+mn-lt"/>
              </a:rPr>
              <a:t> x BNL statistics (after data quality cuts) — </a:t>
            </a:r>
            <a:r>
              <a:rPr sz="2000" b="1" dirty="0" err="1">
                <a:solidFill>
                  <a:srgbClr val="002060"/>
                </a:solidFill>
                <a:latin typeface="+mn-lt"/>
              </a:rPr>
              <a:t>δω</a:t>
            </a:r>
            <a:r>
              <a:rPr sz="2000" b="1" baseline="-5999" dirty="0" err="1">
                <a:solidFill>
                  <a:srgbClr val="002060"/>
                </a:solidFill>
                <a:latin typeface="+mn-lt"/>
              </a:rPr>
              <a:t>a</a:t>
            </a:r>
            <a:r>
              <a:rPr sz="2000" b="1" dirty="0">
                <a:solidFill>
                  <a:srgbClr val="002060"/>
                </a:solidFill>
                <a:latin typeface="+mn-lt"/>
              </a:rPr>
              <a:t>(stat) ~ 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350</a:t>
            </a:r>
            <a:r>
              <a:rPr sz="2000" b="1" dirty="0">
                <a:solidFill>
                  <a:srgbClr val="002060"/>
                </a:solidFill>
                <a:latin typeface="+mn-lt"/>
              </a:rPr>
              <a:t> ppb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(BNL </a:t>
            </a:r>
            <a:r>
              <a:rPr lang="el-GR" sz="2000" b="1" dirty="0">
                <a:solidFill>
                  <a:srgbClr val="002060"/>
                </a:solidFill>
                <a:latin typeface="+mn-lt"/>
              </a:rPr>
              <a:t>δω</a:t>
            </a:r>
            <a:r>
              <a:rPr lang="en-US" sz="2000" b="1" baseline="-5999" dirty="0">
                <a:solidFill>
                  <a:srgbClr val="002060"/>
                </a:solidFill>
                <a:latin typeface="+mn-lt"/>
              </a:rPr>
              <a:t>a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(stat) ~ 460 ppb)</a:t>
            </a:r>
            <a:endParaRPr sz="2000" b="1" dirty="0">
              <a:solidFill>
                <a:srgbClr val="002060"/>
              </a:solidFill>
              <a:latin typeface="+mn-lt"/>
            </a:endParaRPr>
          </a:p>
          <a:p>
            <a:pPr algn="just">
              <a:lnSpc>
                <a:spcPct val="120000"/>
              </a:lnSpc>
              <a:defRPr sz="4500"/>
            </a:pPr>
            <a:r>
              <a:rPr sz="2000" dirty="0">
                <a:latin typeface="+mn-lt"/>
              </a:rPr>
              <a:t>Field uniformity ~ 2x better than BNL</a:t>
            </a:r>
          </a:p>
        </p:txBody>
      </p:sp>
      <p:sp>
        <p:nvSpPr>
          <p:cNvPr id="528" name="Run 1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Run 1 Overview</a:t>
            </a:r>
          </a:p>
        </p:txBody>
      </p:sp>
      <p:sp>
        <p:nvSpPr>
          <p:cNvPr id="511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12" name="Rectangle"/>
          <p:cNvSpPr/>
          <p:nvPr/>
        </p:nvSpPr>
        <p:spPr>
          <a:xfrm>
            <a:off x="1770730" y="4146350"/>
            <a:ext cx="691959" cy="391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09563"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6DCA6-AF91-264F-981C-6508F07B91AA}"/>
              </a:ext>
            </a:extLst>
          </p:cNvPr>
          <p:cNvGrpSpPr/>
          <p:nvPr/>
        </p:nvGrpSpPr>
        <p:grpSpPr>
          <a:xfrm>
            <a:off x="1693987" y="2934053"/>
            <a:ext cx="4936290" cy="2815824"/>
            <a:chOff x="12386081" y="405264"/>
            <a:chExt cx="9089150" cy="6461751"/>
          </a:xfrm>
        </p:grpSpPr>
        <p:pic>
          <p:nvPicPr>
            <p:cNvPr id="510" name="CTAG-Run1.png" descr="CTAG-Run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386081" y="831759"/>
              <a:ext cx="9034072" cy="59595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4" name="Accumulated statistics"/>
            <p:cNvSpPr txBox="1"/>
            <p:nvPr/>
          </p:nvSpPr>
          <p:spPr>
            <a:xfrm>
              <a:off x="13181173" y="455770"/>
              <a:ext cx="3438610" cy="5519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9050" tIns="19050" rIns="19050" bIns="19050" anchor="ctr">
              <a:spAutoFit/>
            </a:bodyPr>
            <a:lstStyle>
              <a:lvl1pPr algn="ctr" defTabSz="825500">
                <a:lnSpc>
                  <a:spcPct val="100000"/>
                </a:lnSpc>
                <a:defRPr sz="3500" b="1">
                  <a:solidFill>
                    <a:srgbClr val="EE220C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313" dirty="0">
                  <a:solidFill>
                    <a:srgbClr val="002060"/>
                  </a:solidFill>
                </a:rPr>
                <a:t>Accumulated statistics</a:t>
              </a:r>
            </a:p>
          </p:txBody>
        </p:sp>
        <p:sp>
          <p:nvSpPr>
            <p:cNvPr id="525" name="Rectangle"/>
            <p:cNvSpPr/>
            <p:nvPr/>
          </p:nvSpPr>
          <p:spPr>
            <a:xfrm>
              <a:off x="12386081" y="405264"/>
              <a:ext cx="9089150" cy="6461751"/>
            </a:xfrm>
            <a:prstGeom prst="rect">
              <a:avLst/>
            </a:prstGeom>
            <a:ln w="50800">
              <a:solidFill>
                <a:srgbClr val="002060"/>
              </a:solidFill>
            </a:ln>
          </p:spPr>
          <p:txBody>
            <a:bodyPr tIns="34290" bIns="34290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 sz="1725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04EA04-F026-154C-B841-0420D4B53D67}"/>
              </a:ext>
            </a:extLst>
          </p:cNvPr>
          <p:cNvCxnSpPr/>
          <p:nvPr/>
        </p:nvCxnSpPr>
        <p:spPr>
          <a:xfrm>
            <a:off x="1282535" y="3951726"/>
            <a:ext cx="6092042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8FA4454-6916-8143-AB34-CE589568065B}"/>
              </a:ext>
            </a:extLst>
          </p:cNvPr>
          <p:cNvSpPr txBox="1"/>
          <p:nvPr/>
        </p:nvSpPr>
        <p:spPr>
          <a:xfrm>
            <a:off x="6851375" y="361784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0070C0"/>
                </a:solidFill>
              </a:rPr>
              <a:t>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668EE-16C7-0947-B832-0F918ABD02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55C7563-D16F-764E-AE30-4E879605D9D6}" type="datetime1">
              <a:t>02/07/19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5359C-51C1-6A40-A1B4-5AABCC9C6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Marco Incagli - INFN Pisa</a:t>
            </a:r>
          </a:p>
        </p:txBody>
      </p:sp>
    </p:spTree>
    <p:extLst>
      <p:ext uri="{BB962C8B-B14F-4D97-AF65-F5344CB8AC3E}">
        <p14:creationId xmlns:p14="http://schemas.microsoft.com/office/powerpoint/2010/main" val="383317262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Gm2" id="{C2D2C541-E05C-B449-B260-894B9CB100A5}" vid="{F8BFEAF2-2ADD-534A-A94E-0512D8B6BDEF}"/>
    </a:ext>
  </a:extLst>
</a:theme>
</file>

<file path=ppt/theme/theme10.xml><?xml version="1.0" encoding="utf-8"?>
<a:theme xmlns:a="http://schemas.openxmlformats.org/drawingml/2006/main" name="10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11.xml><?xml version="1.0" encoding="utf-8"?>
<a:theme xmlns:a="http://schemas.openxmlformats.org/drawingml/2006/main" name="11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12.xml><?xml version="1.0" encoding="utf-8"?>
<a:theme xmlns:a="http://schemas.openxmlformats.org/drawingml/2006/main" name="4_Pisa_5yearsAMS_gen2017">
  <a:themeElements>
    <a:clrScheme name="Custom 5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MUONE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14.xml><?xml version="1.0" encoding="utf-8"?>
<a:theme xmlns:a="http://schemas.openxmlformats.org/drawingml/2006/main" name="29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Gm2" id="{C2D2C541-E05C-B449-B260-894B9CB100A5}" vid="{F8BFEAF2-2ADD-534A-A94E-0512D8B6BDEF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3.xml><?xml version="1.0" encoding="utf-8"?>
<a:theme xmlns:a="http://schemas.openxmlformats.org/drawingml/2006/main" name="2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4.xml><?xml version="1.0" encoding="utf-8"?>
<a:theme xmlns:a="http://schemas.openxmlformats.org/drawingml/2006/main" name="3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5.xml><?xml version="1.0" encoding="utf-8"?>
<a:theme xmlns:a="http://schemas.openxmlformats.org/drawingml/2006/main" name="4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6.xml><?xml version="1.0" encoding="utf-8"?>
<a:theme xmlns:a="http://schemas.openxmlformats.org/drawingml/2006/main" name="Pisa_5yearsAMS_gen2017">
  <a:themeElements>
    <a:clrScheme name="Custom 5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8.xml><?xml version="1.0" encoding="utf-8"?>
<a:theme xmlns:a="http://schemas.openxmlformats.org/drawingml/2006/main" name="MUONE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9.xml><?xml version="1.0" encoding="utf-8"?>
<a:theme xmlns:a="http://schemas.openxmlformats.org/drawingml/2006/main" name="8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FermilabGm2</Template>
  <TotalTime>8054</TotalTime>
  <Words>1837</Words>
  <Application>Microsoft Macintosh PowerPoint</Application>
  <PresentationFormat>On-screen Show (4:3)</PresentationFormat>
  <Paragraphs>365</Paragraphs>
  <Slides>38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3" baseType="lpstr">
      <vt:lpstr>Arial</vt:lpstr>
      <vt:lpstr>Calibri</vt:lpstr>
      <vt:lpstr>Cambria Math</vt:lpstr>
      <vt:lpstr>Helvetica</vt:lpstr>
      <vt:lpstr>Helvetica Neue</vt:lpstr>
      <vt:lpstr>Helvetica Neue Medium</vt:lpstr>
      <vt:lpstr>Marlett</vt:lpstr>
      <vt:lpstr>Monotype Sorts</vt:lpstr>
      <vt:lpstr>Symbol</vt:lpstr>
      <vt:lpstr>Tahoma</vt:lpstr>
      <vt:lpstr>FermilabGm2</vt:lpstr>
      <vt:lpstr>1_FermilabGm2</vt:lpstr>
      <vt:lpstr>2_FermilabGm2</vt:lpstr>
      <vt:lpstr>3_FermilabGm2</vt:lpstr>
      <vt:lpstr>4_FermilabGm2</vt:lpstr>
      <vt:lpstr>Pisa_5yearsAMS_gen2017</vt:lpstr>
      <vt:lpstr>6_FermilabGm2</vt:lpstr>
      <vt:lpstr>MUONE</vt:lpstr>
      <vt:lpstr>8_FermilabGm2</vt:lpstr>
      <vt:lpstr>10_FermilabGm2</vt:lpstr>
      <vt:lpstr>11_FermilabGm2</vt:lpstr>
      <vt:lpstr>4_Pisa_5yearsAMS_gen2017</vt:lpstr>
      <vt:lpstr>1_MUONE</vt:lpstr>
      <vt:lpstr>29_FermilabGm2</vt:lpstr>
      <vt:lpstr>Equation</vt:lpstr>
      <vt:lpstr>PowerPoint Presentation</vt:lpstr>
      <vt:lpstr>The spin equation</vt:lpstr>
      <vt:lpstr>PowerPoint Presentation</vt:lpstr>
      <vt:lpstr>PowerPoint Presentation</vt:lpstr>
      <vt:lpstr>Muon beam storage and focusing</vt:lpstr>
      <vt:lpstr>Muon beam storage and focusing</vt:lpstr>
      <vt:lpstr>Effects of Beam Dynamics</vt:lpstr>
      <vt:lpstr>Other Beam Dynamic Corrections</vt:lpstr>
      <vt:lpstr>Run 1 Overview</vt:lpstr>
      <vt:lpstr>Run 1 Overview</vt:lpstr>
      <vt:lpstr>Problems related to Storage Ring in Run1</vt:lpstr>
      <vt:lpstr>wa principle of measurement</vt:lpstr>
      <vt:lpstr>The wa analysis strategy</vt:lpstr>
      <vt:lpstr>INFN contribution to SiPM gain corrections</vt:lpstr>
      <vt:lpstr>The wa-europa wa analysis group</vt:lpstr>
      <vt:lpstr>The methods</vt:lpstr>
      <vt:lpstr>R-method (Ratio)</vt:lpstr>
      <vt:lpstr>Q-method</vt:lpstr>
      <vt:lpstr>Building the histogram</vt:lpstr>
      <vt:lpstr>Gain stability</vt:lpstr>
      <vt:lpstr>Muon Phase-Momentum Coupling</vt:lpstr>
      <vt:lpstr>The 60h dataset: 5-par fit</vt:lpstr>
      <vt:lpstr>Residuals for two datasets</vt:lpstr>
      <vt:lpstr>Structure in residual: Beam Oscillations</vt:lpstr>
      <vt:lpstr>Typical 18 (or 22) parameters fit function</vt:lpstr>
      <vt:lpstr>Distorting muon life time: lost muons</vt:lpstr>
      <vt:lpstr>Internal Note on Lost Muons Corrections</vt:lpstr>
      <vt:lpstr>PowerPoint Presentation</vt:lpstr>
      <vt:lpstr>R vs positron energy</vt:lpstr>
      <vt:lpstr>First combination of results</vt:lpstr>
      <vt:lpstr>Combining wa</vt:lpstr>
      <vt:lpstr>What about wp ?</vt:lpstr>
      <vt:lpstr>Multiple expansion</vt:lpstr>
      <vt:lpstr>How to extrapolate during 60h?</vt:lpstr>
      <vt:lpstr>Interpolation effect</vt:lpstr>
      <vt:lpstr>Blinded comparison</vt:lpstr>
      <vt:lpstr>Summary - 1</vt:lpstr>
      <vt:lpstr>Summary - 2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incagli</dc:creator>
  <cp:lastModifiedBy>marco incagli</cp:lastModifiedBy>
  <cp:revision>82</cp:revision>
  <cp:lastPrinted>2019-07-02T12:07:40Z</cp:lastPrinted>
  <dcterms:created xsi:type="dcterms:W3CDTF">2019-06-26T12:41:41Z</dcterms:created>
  <dcterms:modified xsi:type="dcterms:W3CDTF">2019-07-02T12:09:20Z</dcterms:modified>
</cp:coreProperties>
</file>