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59"/>
  </p:notesMasterIdLst>
  <p:handoutMasterIdLst>
    <p:handoutMasterId r:id="rId60"/>
  </p:handoutMasterIdLst>
  <p:sldIdLst>
    <p:sldId id="294" r:id="rId5"/>
    <p:sldId id="286" r:id="rId6"/>
    <p:sldId id="310" r:id="rId7"/>
    <p:sldId id="459" r:id="rId8"/>
    <p:sldId id="456" r:id="rId9"/>
    <p:sldId id="325" r:id="rId10"/>
    <p:sldId id="469" r:id="rId11"/>
    <p:sldId id="343" r:id="rId12"/>
    <p:sldId id="335" r:id="rId13"/>
    <p:sldId id="344" r:id="rId14"/>
    <p:sldId id="345" r:id="rId15"/>
    <p:sldId id="347" r:id="rId16"/>
    <p:sldId id="348" r:id="rId17"/>
    <p:sldId id="327" r:id="rId18"/>
    <p:sldId id="417" r:id="rId19"/>
    <p:sldId id="276" r:id="rId20"/>
    <p:sldId id="467" r:id="rId21"/>
    <p:sldId id="434" r:id="rId22"/>
    <p:sldId id="433" r:id="rId23"/>
    <p:sldId id="432" r:id="rId24"/>
    <p:sldId id="426" r:id="rId25"/>
    <p:sldId id="429" r:id="rId26"/>
    <p:sldId id="430" r:id="rId27"/>
    <p:sldId id="431" r:id="rId28"/>
    <p:sldId id="338" r:id="rId29"/>
    <p:sldId id="449" r:id="rId30"/>
    <p:sldId id="436" r:id="rId31"/>
    <p:sldId id="450" r:id="rId32"/>
    <p:sldId id="437" r:id="rId33"/>
    <p:sldId id="451" r:id="rId34"/>
    <p:sldId id="452" r:id="rId35"/>
    <p:sldId id="439" r:id="rId36"/>
    <p:sldId id="357" r:id="rId37"/>
    <p:sldId id="440" r:id="rId38"/>
    <p:sldId id="387" r:id="rId39"/>
    <p:sldId id="390" r:id="rId40"/>
    <p:sldId id="331" r:id="rId41"/>
    <p:sldId id="473" r:id="rId42"/>
    <p:sldId id="406" r:id="rId43"/>
    <p:sldId id="391" r:id="rId44"/>
    <p:sldId id="392" r:id="rId45"/>
    <p:sldId id="468" r:id="rId46"/>
    <p:sldId id="471" r:id="rId47"/>
    <p:sldId id="472" r:id="rId48"/>
    <p:sldId id="394" r:id="rId49"/>
    <p:sldId id="466" r:id="rId50"/>
    <p:sldId id="396" r:id="rId51"/>
    <p:sldId id="442" r:id="rId52"/>
    <p:sldId id="397" r:id="rId53"/>
    <p:sldId id="398" r:id="rId54"/>
    <p:sldId id="404" r:id="rId55"/>
    <p:sldId id="399" r:id="rId56"/>
    <p:sldId id="470" r:id="rId57"/>
    <p:sldId id="288" r:id="rId58"/>
  </p:sldIdLst>
  <p:sldSz cx="12192000" cy="6858000"/>
  <p:notesSz cx="6797675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7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Godinho" initials="AG" lastIdx="34" clrIdx="0">
    <p:extLst/>
  </p:cmAuthor>
  <p:cmAuthor id="2" name="Microsoft Office User" initials="MOU" lastIdx="4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3030"/>
    <a:srgbClr val="6E2466"/>
    <a:srgbClr val="61C5D3"/>
    <a:srgbClr val="00559F"/>
    <a:srgbClr val="0033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079EED-0A79-4E29-B9ED-101970118F23}" v="254" dt="2019-08-26T20:44:39.320"/>
  </p1510:revLst>
</p1510:revInfo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41" autoAdjust="0"/>
    <p:restoredTop sz="81087"/>
  </p:normalViewPr>
  <p:slideViewPr>
    <p:cSldViewPr snapToGrid="0" snapToObjects="1">
      <p:cViewPr varScale="1">
        <p:scale>
          <a:sx n="132" d="100"/>
          <a:sy n="132" d="100"/>
        </p:scale>
        <p:origin x="3576" y="132"/>
      </p:cViewPr>
      <p:guideLst>
        <p:guide orient="horz" pos="3770"/>
        <p:guide pos="3863"/>
      </p:guideLst>
    </p:cSldViewPr>
  </p:slideViewPr>
  <p:outlineViewPr>
    <p:cViewPr>
      <p:scale>
        <a:sx n="33" d="100"/>
        <a:sy n="33" d="100"/>
      </p:scale>
      <p:origin x="0" y="-13112"/>
    </p:cViewPr>
  </p:outlineViewPr>
  <p:notesTextViewPr>
    <p:cViewPr>
      <p:scale>
        <a:sx n="70" d="100"/>
        <a:sy n="7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145" d="100"/>
          <a:sy n="145" d="100"/>
        </p:scale>
        <p:origin x="387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handoutMaster" Target="handoutMasters/handout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C39703-269F-43BE-B49B-3495E9CF347D}" type="doc">
      <dgm:prSet loTypeId="urn:microsoft.com/office/officeart/2005/8/layout/cycle3" loCatId="cycle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en-US"/>
        </a:p>
      </dgm:t>
    </dgm:pt>
    <dgm:pt modelId="{5D91220C-4284-4388-A3C1-315849CCC704}">
      <dgm:prSet phldrT="[Text]"/>
      <dgm:spPr/>
      <dgm:t>
        <a:bodyPr/>
        <a:lstStyle/>
        <a:p>
          <a:r>
            <a:rPr lang="en-US" dirty="0" err="1"/>
            <a:t>Ordine</a:t>
          </a:r>
          <a:r>
            <a:rPr lang="en-US" dirty="0"/>
            <a:t>/</a:t>
          </a:r>
          <a:r>
            <a:rPr lang="en-US" dirty="0" err="1"/>
            <a:t>contratto</a:t>
          </a:r>
          <a:r>
            <a:rPr lang="en-US" dirty="0"/>
            <a:t> </a:t>
          </a:r>
          <a:r>
            <a:rPr lang="en-US" dirty="0" err="1"/>
            <a:t>ricevuto</a:t>
          </a:r>
          <a:r>
            <a:rPr lang="en-US" dirty="0"/>
            <a:t> dal CERN</a:t>
          </a:r>
        </a:p>
      </dgm:t>
    </dgm:pt>
    <dgm:pt modelId="{EB3D5B3C-8F91-4DC4-AD0E-B542443717ED}" type="parTrans" cxnId="{B78BC472-401B-46F5-B0DA-37B7EF3F6823}">
      <dgm:prSet/>
      <dgm:spPr/>
      <dgm:t>
        <a:bodyPr/>
        <a:lstStyle/>
        <a:p>
          <a:endParaRPr lang="en-US"/>
        </a:p>
      </dgm:t>
    </dgm:pt>
    <dgm:pt modelId="{ECFD12C3-09DF-42CD-A15B-FCC92CC08885}" type="sibTrans" cxnId="{B78BC472-401B-46F5-B0DA-37B7EF3F6823}">
      <dgm:prSet/>
      <dgm:spPr/>
      <dgm:t>
        <a:bodyPr/>
        <a:lstStyle/>
        <a:p>
          <a:endParaRPr lang="en-US"/>
        </a:p>
      </dgm:t>
    </dgm:pt>
    <dgm:pt modelId="{8897874C-492C-444A-980C-7D004F733489}">
      <dgm:prSet phldrT="[Text]"/>
      <dgm:spPr/>
      <dgm:t>
        <a:bodyPr/>
        <a:lstStyle/>
        <a:p>
          <a:r>
            <a:rPr lang="en-US" dirty="0" err="1"/>
            <a:t>Aumento</a:t>
          </a:r>
          <a:r>
            <a:rPr lang="en-US" dirty="0"/>
            <a:t> </a:t>
          </a:r>
          <a:r>
            <a:rPr lang="en-US" dirty="0" err="1"/>
            <a:t>della</a:t>
          </a:r>
          <a:r>
            <a:rPr lang="en-US" dirty="0"/>
            <a:t> </a:t>
          </a:r>
          <a:r>
            <a:rPr lang="en-US" dirty="0" err="1"/>
            <a:t>Ricerca</a:t>
          </a:r>
          <a:r>
            <a:rPr lang="en-US" dirty="0"/>
            <a:t> e </a:t>
          </a:r>
          <a:r>
            <a:rPr lang="en-US" dirty="0" err="1"/>
            <a:t>Sviluppo</a:t>
          </a:r>
          <a:r>
            <a:rPr lang="en-US" dirty="0"/>
            <a:t> </a:t>
          </a:r>
        </a:p>
      </dgm:t>
    </dgm:pt>
    <dgm:pt modelId="{3DD17EA5-9102-4D2B-8F27-38DE5B4CD470}" type="parTrans" cxnId="{725B27A2-387D-4531-8AB9-1D437E0F6C13}">
      <dgm:prSet/>
      <dgm:spPr/>
      <dgm:t>
        <a:bodyPr/>
        <a:lstStyle/>
        <a:p>
          <a:endParaRPr lang="en-US"/>
        </a:p>
      </dgm:t>
    </dgm:pt>
    <dgm:pt modelId="{BC4829B6-E37A-40D1-9676-6C8FA6AB87C8}" type="sibTrans" cxnId="{725B27A2-387D-4531-8AB9-1D437E0F6C13}">
      <dgm:prSet/>
      <dgm:spPr/>
      <dgm:t>
        <a:bodyPr/>
        <a:lstStyle/>
        <a:p>
          <a:endParaRPr lang="en-US"/>
        </a:p>
      </dgm:t>
    </dgm:pt>
    <dgm:pt modelId="{C06B0B85-BC43-4A63-8BF6-C111314A7E03}">
      <dgm:prSet phldrT="[Text]"/>
      <dgm:spPr/>
      <dgm:t>
        <a:bodyPr/>
        <a:lstStyle/>
        <a:p>
          <a:r>
            <a:rPr lang="en-US" dirty="0" err="1"/>
            <a:t>Innovazioni</a:t>
          </a:r>
          <a:endParaRPr lang="en-US" dirty="0"/>
        </a:p>
      </dgm:t>
    </dgm:pt>
    <dgm:pt modelId="{F5DB8C0F-C95C-4F2B-A5FD-58F2DDE6362F}" type="parTrans" cxnId="{F9D32F30-9D16-449E-9FAD-FA90A5C5B50A}">
      <dgm:prSet/>
      <dgm:spPr/>
      <dgm:t>
        <a:bodyPr/>
        <a:lstStyle/>
        <a:p>
          <a:endParaRPr lang="en-US"/>
        </a:p>
      </dgm:t>
    </dgm:pt>
    <dgm:pt modelId="{0A39E392-0208-4167-A39E-41AD4DFA6D9E}" type="sibTrans" cxnId="{F9D32F30-9D16-449E-9FAD-FA90A5C5B50A}">
      <dgm:prSet/>
      <dgm:spPr/>
      <dgm:t>
        <a:bodyPr/>
        <a:lstStyle/>
        <a:p>
          <a:endParaRPr lang="en-US"/>
        </a:p>
      </dgm:t>
    </dgm:pt>
    <dgm:pt modelId="{CFBEA8FF-DA9B-43AB-96E3-7442EC7BCDF1}">
      <dgm:prSet phldrT="[Text]"/>
      <dgm:spPr/>
      <dgm:t>
        <a:bodyPr/>
        <a:lstStyle/>
        <a:p>
          <a:r>
            <a:rPr lang="en-US" dirty="0" err="1"/>
            <a:t>Crescita</a:t>
          </a:r>
          <a:r>
            <a:rPr lang="en-US" dirty="0"/>
            <a:t> </a:t>
          </a:r>
          <a:r>
            <a:rPr lang="en-US" dirty="0" err="1"/>
            <a:t>della</a:t>
          </a:r>
          <a:r>
            <a:rPr lang="en-US" dirty="0"/>
            <a:t> </a:t>
          </a:r>
          <a:r>
            <a:rPr lang="en-US" dirty="0" err="1"/>
            <a:t>Produttività</a:t>
          </a:r>
          <a:endParaRPr lang="en-US" dirty="0"/>
        </a:p>
      </dgm:t>
    </dgm:pt>
    <dgm:pt modelId="{6859466D-1A65-4CDF-82FF-4264E6DAB713}" type="parTrans" cxnId="{E578FFD6-6B1B-4E13-BADF-3DC5C7C9DDF2}">
      <dgm:prSet/>
      <dgm:spPr/>
      <dgm:t>
        <a:bodyPr/>
        <a:lstStyle/>
        <a:p>
          <a:endParaRPr lang="en-US"/>
        </a:p>
      </dgm:t>
    </dgm:pt>
    <dgm:pt modelId="{E5497B11-2ABF-4C95-ABB3-8308432CEA63}" type="sibTrans" cxnId="{E578FFD6-6B1B-4E13-BADF-3DC5C7C9DDF2}">
      <dgm:prSet/>
      <dgm:spPr/>
      <dgm:t>
        <a:bodyPr/>
        <a:lstStyle/>
        <a:p>
          <a:endParaRPr lang="en-US"/>
        </a:p>
      </dgm:t>
    </dgm:pt>
    <dgm:pt modelId="{ECCAF47D-70C7-48DF-9798-E038DA68A17B}">
      <dgm:prSet phldrT="[Text]"/>
      <dgm:spPr/>
      <dgm:t>
        <a:bodyPr/>
        <a:lstStyle/>
        <a:p>
          <a:r>
            <a:rPr lang="en-US" dirty="0" err="1"/>
            <a:t>Crescita</a:t>
          </a:r>
          <a:r>
            <a:rPr lang="en-US" dirty="0"/>
            <a:t> </a:t>
          </a:r>
          <a:r>
            <a:rPr lang="en-US" dirty="0" err="1"/>
            <a:t>delle</a:t>
          </a:r>
          <a:r>
            <a:rPr lang="en-US" dirty="0"/>
            <a:t> </a:t>
          </a:r>
          <a:r>
            <a:rPr lang="en-US" dirty="0" err="1"/>
            <a:t>entrate</a:t>
          </a:r>
          <a:r>
            <a:rPr lang="en-US" dirty="0"/>
            <a:t> e </a:t>
          </a:r>
          <a:r>
            <a:rPr lang="en-US" dirty="0" err="1"/>
            <a:t>redditività</a:t>
          </a:r>
          <a:endParaRPr lang="en-US" dirty="0"/>
        </a:p>
      </dgm:t>
    </dgm:pt>
    <dgm:pt modelId="{99808347-3FF9-49E4-8937-2F476B757C18}" type="parTrans" cxnId="{5FE31DB8-A079-40F7-AFA0-DD3FBAEBBA99}">
      <dgm:prSet/>
      <dgm:spPr/>
      <dgm:t>
        <a:bodyPr/>
        <a:lstStyle/>
        <a:p>
          <a:endParaRPr lang="en-US"/>
        </a:p>
      </dgm:t>
    </dgm:pt>
    <dgm:pt modelId="{517BF81E-CA3B-4D32-9117-E426B98F0DF0}" type="sibTrans" cxnId="{5FE31DB8-A079-40F7-AFA0-DD3FBAEBBA99}">
      <dgm:prSet/>
      <dgm:spPr/>
      <dgm:t>
        <a:bodyPr/>
        <a:lstStyle/>
        <a:p>
          <a:endParaRPr lang="en-US"/>
        </a:p>
      </dgm:t>
    </dgm:pt>
    <dgm:pt modelId="{ADB00DB6-332F-4C5F-A32F-9855B507C688}" type="pres">
      <dgm:prSet presAssocID="{A5C39703-269F-43BE-B49B-3495E9CF347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C053BA0-7181-4B17-9D5D-E85991F7575D}" type="pres">
      <dgm:prSet presAssocID="{A5C39703-269F-43BE-B49B-3495E9CF347D}" presName="cycle" presStyleCnt="0"/>
      <dgm:spPr/>
    </dgm:pt>
    <dgm:pt modelId="{252C7F37-A4E2-4819-ACAF-78937604F712}" type="pres">
      <dgm:prSet presAssocID="{5D91220C-4284-4388-A3C1-315849CCC704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96B2D7-F017-4EAE-A85B-FAB2792A06FB}" type="pres">
      <dgm:prSet presAssocID="{ECFD12C3-09DF-42CD-A15B-FCC92CC08885}" presName="sibTransFirstNode" presStyleLbl="bgShp" presStyleIdx="0" presStyleCnt="1" custLinFactNeighborX="-3596" custLinFactNeighborY="1618"/>
      <dgm:spPr/>
      <dgm:t>
        <a:bodyPr/>
        <a:lstStyle/>
        <a:p>
          <a:endParaRPr lang="en-US"/>
        </a:p>
      </dgm:t>
    </dgm:pt>
    <dgm:pt modelId="{61F7B717-E0C5-4C4B-807E-8FDB4D2509D3}" type="pres">
      <dgm:prSet presAssocID="{8897874C-492C-444A-980C-7D004F733489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F59C87-1B2E-4E97-B480-BD4CD96BA015}" type="pres">
      <dgm:prSet presAssocID="{C06B0B85-BC43-4A63-8BF6-C111314A7E03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2A5910-DACF-4D74-9488-3FBE3FFE5B7A}" type="pres">
      <dgm:prSet presAssocID="{CFBEA8FF-DA9B-43AB-96E3-7442EC7BCDF1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17103E-9EF9-4BF6-8306-1CCE6E0E5B0C}" type="pres">
      <dgm:prSet presAssocID="{ECCAF47D-70C7-48DF-9798-E038DA68A17B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8CC98DB-4A4C-6840-AE8B-9C7B32CE4ECA}" type="presOf" srcId="{A5C39703-269F-43BE-B49B-3495E9CF347D}" destId="{ADB00DB6-332F-4C5F-A32F-9855B507C688}" srcOrd="0" destOrd="0" presId="urn:microsoft.com/office/officeart/2005/8/layout/cycle3"/>
    <dgm:cxn modelId="{B78BC472-401B-46F5-B0DA-37B7EF3F6823}" srcId="{A5C39703-269F-43BE-B49B-3495E9CF347D}" destId="{5D91220C-4284-4388-A3C1-315849CCC704}" srcOrd="0" destOrd="0" parTransId="{EB3D5B3C-8F91-4DC4-AD0E-B542443717ED}" sibTransId="{ECFD12C3-09DF-42CD-A15B-FCC92CC08885}"/>
    <dgm:cxn modelId="{F9D32F30-9D16-449E-9FAD-FA90A5C5B50A}" srcId="{A5C39703-269F-43BE-B49B-3495E9CF347D}" destId="{C06B0B85-BC43-4A63-8BF6-C111314A7E03}" srcOrd="2" destOrd="0" parTransId="{F5DB8C0F-C95C-4F2B-A5FD-58F2DDE6362F}" sibTransId="{0A39E392-0208-4167-A39E-41AD4DFA6D9E}"/>
    <dgm:cxn modelId="{8BABE394-29E6-5742-8D35-F5F41CB4770E}" type="presOf" srcId="{5D91220C-4284-4388-A3C1-315849CCC704}" destId="{252C7F37-A4E2-4819-ACAF-78937604F712}" srcOrd="0" destOrd="0" presId="urn:microsoft.com/office/officeart/2005/8/layout/cycle3"/>
    <dgm:cxn modelId="{E044DC45-AC43-5E4D-88E6-3AC5FD70531A}" type="presOf" srcId="{CFBEA8FF-DA9B-43AB-96E3-7442EC7BCDF1}" destId="{382A5910-DACF-4D74-9488-3FBE3FFE5B7A}" srcOrd="0" destOrd="0" presId="urn:microsoft.com/office/officeart/2005/8/layout/cycle3"/>
    <dgm:cxn modelId="{5FE31DB8-A079-40F7-AFA0-DD3FBAEBBA99}" srcId="{A5C39703-269F-43BE-B49B-3495E9CF347D}" destId="{ECCAF47D-70C7-48DF-9798-E038DA68A17B}" srcOrd="4" destOrd="0" parTransId="{99808347-3FF9-49E4-8937-2F476B757C18}" sibTransId="{517BF81E-CA3B-4D32-9117-E426B98F0DF0}"/>
    <dgm:cxn modelId="{E578FFD6-6B1B-4E13-BADF-3DC5C7C9DDF2}" srcId="{A5C39703-269F-43BE-B49B-3495E9CF347D}" destId="{CFBEA8FF-DA9B-43AB-96E3-7442EC7BCDF1}" srcOrd="3" destOrd="0" parTransId="{6859466D-1A65-4CDF-82FF-4264E6DAB713}" sibTransId="{E5497B11-2ABF-4C95-ABB3-8308432CEA63}"/>
    <dgm:cxn modelId="{2FB71CD9-BECC-E54D-9B8E-3388374890B2}" type="presOf" srcId="{ECFD12C3-09DF-42CD-A15B-FCC92CC08885}" destId="{9996B2D7-F017-4EAE-A85B-FAB2792A06FB}" srcOrd="0" destOrd="0" presId="urn:microsoft.com/office/officeart/2005/8/layout/cycle3"/>
    <dgm:cxn modelId="{2F52EA76-C44F-F644-9950-937D307F975D}" type="presOf" srcId="{8897874C-492C-444A-980C-7D004F733489}" destId="{61F7B717-E0C5-4C4B-807E-8FDB4D2509D3}" srcOrd="0" destOrd="0" presId="urn:microsoft.com/office/officeart/2005/8/layout/cycle3"/>
    <dgm:cxn modelId="{C35B7180-E903-8445-AE09-86BCD88E601A}" type="presOf" srcId="{ECCAF47D-70C7-48DF-9798-E038DA68A17B}" destId="{9117103E-9EF9-4BF6-8306-1CCE6E0E5B0C}" srcOrd="0" destOrd="0" presId="urn:microsoft.com/office/officeart/2005/8/layout/cycle3"/>
    <dgm:cxn modelId="{44E6C61A-DFD7-BA46-B8E4-62C315ED47B8}" type="presOf" srcId="{C06B0B85-BC43-4A63-8BF6-C111314A7E03}" destId="{5CF59C87-1B2E-4E97-B480-BD4CD96BA015}" srcOrd="0" destOrd="0" presId="urn:microsoft.com/office/officeart/2005/8/layout/cycle3"/>
    <dgm:cxn modelId="{725B27A2-387D-4531-8AB9-1D437E0F6C13}" srcId="{A5C39703-269F-43BE-B49B-3495E9CF347D}" destId="{8897874C-492C-444A-980C-7D004F733489}" srcOrd="1" destOrd="0" parTransId="{3DD17EA5-9102-4D2B-8F27-38DE5B4CD470}" sibTransId="{BC4829B6-E37A-40D1-9676-6C8FA6AB87C8}"/>
    <dgm:cxn modelId="{D7D2F478-C607-9B4C-8C76-D531FD7D3F8B}" type="presParOf" srcId="{ADB00DB6-332F-4C5F-A32F-9855B507C688}" destId="{9C053BA0-7181-4B17-9D5D-E85991F7575D}" srcOrd="0" destOrd="0" presId="urn:microsoft.com/office/officeart/2005/8/layout/cycle3"/>
    <dgm:cxn modelId="{158256E4-CB9D-B74F-A0D7-25AB847918C3}" type="presParOf" srcId="{9C053BA0-7181-4B17-9D5D-E85991F7575D}" destId="{252C7F37-A4E2-4819-ACAF-78937604F712}" srcOrd="0" destOrd="0" presId="urn:microsoft.com/office/officeart/2005/8/layout/cycle3"/>
    <dgm:cxn modelId="{0AA1170E-1244-2149-9A59-432841ECCC57}" type="presParOf" srcId="{9C053BA0-7181-4B17-9D5D-E85991F7575D}" destId="{9996B2D7-F017-4EAE-A85B-FAB2792A06FB}" srcOrd="1" destOrd="0" presId="urn:microsoft.com/office/officeart/2005/8/layout/cycle3"/>
    <dgm:cxn modelId="{A8A8F41E-86C7-7D4E-8482-D8BA6C8B5170}" type="presParOf" srcId="{9C053BA0-7181-4B17-9D5D-E85991F7575D}" destId="{61F7B717-E0C5-4C4B-807E-8FDB4D2509D3}" srcOrd="2" destOrd="0" presId="urn:microsoft.com/office/officeart/2005/8/layout/cycle3"/>
    <dgm:cxn modelId="{5B4B758E-ADD2-D940-96F7-CD39BE6AE3C4}" type="presParOf" srcId="{9C053BA0-7181-4B17-9D5D-E85991F7575D}" destId="{5CF59C87-1B2E-4E97-B480-BD4CD96BA015}" srcOrd="3" destOrd="0" presId="urn:microsoft.com/office/officeart/2005/8/layout/cycle3"/>
    <dgm:cxn modelId="{A7F4E14F-3873-1E4E-A2B0-9C1DC4FB5E97}" type="presParOf" srcId="{9C053BA0-7181-4B17-9D5D-E85991F7575D}" destId="{382A5910-DACF-4D74-9488-3FBE3FFE5B7A}" srcOrd="4" destOrd="0" presId="urn:microsoft.com/office/officeart/2005/8/layout/cycle3"/>
    <dgm:cxn modelId="{B46B2738-CF8A-8E4B-A68F-4BDE52BA691C}" type="presParOf" srcId="{9C053BA0-7181-4B17-9D5D-E85991F7575D}" destId="{9117103E-9EF9-4BF6-8306-1CCE6E0E5B0C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96B2D7-F017-4EAE-A85B-FAB2792A06FB}">
      <dsp:nvSpPr>
        <dsp:cNvPr id="0" name=""/>
        <dsp:cNvSpPr/>
      </dsp:nvSpPr>
      <dsp:spPr>
        <a:xfrm>
          <a:off x="444741" y="32428"/>
          <a:ext cx="2794350" cy="2794350"/>
        </a:xfrm>
        <a:prstGeom prst="circularArrow">
          <a:avLst>
            <a:gd name="adj1" fmla="val 5544"/>
            <a:gd name="adj2" fmla="val 330680"/>
            <a:gd name="adj3" fmla="val 13915004"/>
            <a:gd name="adj4" fmla="val 17301891"/>
            <a:gd name="adj5" fmla="val 5757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2C7F37-A4E2-4819-ACAF-78937604F712}">
      <dsp:nvSpPr>
        <dsp:cNvPr id="0" name=""/>
        <dsp:cNvSpPr/>
      </dsp:nvSpPr>
      <dsp:spPr>
        <a:xfrm>
          <a:off x="1327813" y="942"/>
          <a:ext cx="1229176" cy="614588"/>
        </a:xfrm>
        <a:prstGeom prst="round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err="1"/>
            <a:t>Ordine</a:t>
          </a:r>
          <a:r>
            <a:rPr lang="en-US" sz="1100" kern="1200" dirty="0"/>
            <a:t>/</a:t>
          </a:r>
          <a:r>
            <a:rPr lang="en-US" sz="1100" kern="1200" dirty="0" err="1"/>
            <a:t>contratto</a:t>
          </a:r>
          <a:r>
            <a:rPr lang="en-US" sz="1100" kern="1200" dirty="0"/>
            <a:t> </a:t>
          </a:r>
          <a:r>
            <a:rPr lang="en-US" sz="1100" kern="1200" dirty="0" err="1"/>
            <a:t>ricevuto</a:t>
          </a:r>
          <a:r>
            <a:rPr lang="en-US" sz="1100" kern="1200" dirty="0"/>
            <a:t> dal CERN</a:t>
          </a:r>
        </a:p>
      </dsp:txBody>
      <dsp:txXfrm>
        <a:off x="1357815" y="30944"/>
        <a:ext cx="1169172" cy="554584"/>
      </dsp:txXfrm>
    </dsp:sp>
    <dsp:sp modelId="{61F7B717-E0C5-4C4B-807E-8FDB4D2509D3}">
      <dsp:nvSpPr>
        <dsp:cNvPr id="0" name=""/>
        <dsp:cNvSpPr/>
      </dsp:nvSpPr>
      <dsp:spPr>
        <a:xfrm>
          <a:off x="2461112" y="824332"/>
          <a:ext cx="1229176" cy="614588"/>
        </a:xfrm>
        <a:prstGeom prst="roundRect">
          <a:avLst/>
        </a:prstGeom>
        <a:solidFill>
          <a:schemeClr val="accent5">
            <a:shade val="80000"/>
            <a:hueOff val="43427"/>
            <a:satOff val="-10277"/>
            <a:lumOff val="943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err="1"/>
            <a:t>Aumento</a:t>
          </a:r>
          <a:r>
            <a:rPr lang="en-US" sz="1100" kern="1200" dirty="0"/>
            <a:t> </a:t>
          </a:r>
          <a:r>
            <a:rPr lang="en-US" sz="1100" kern="1200" dirty="0" err="1"/>
            <a:t>della</a:t>
          </a:r>
          <a:r>
            <a:rPr lang="en-US" sz="1100" kern="1200" dirty="0"/>
            <a:t> </a:t>
          </a:r>
          <a:r>
            <a:rPr lang="en-US" sz="1100" kern="1200" dirty="0" err="1"/>
            <a:t>Ricerca</a:t>
          </a:r>
          <a:r>
            <a:rPr lang="en-US" sz="1100" kern="1200" dirty="0"/>
            <a:t> e </a:t>
          </a:r>
          <a:r>
            <a:rPr lang="en-US" sz="1100" kern="1200" dirty="0" err="1"/>
            <a:t>Sviluppo</a:t>
          </a:r>
          <a:r>
            <a:rPr lang="en-US" sz="1100" kern="1200" dirty="0"/>
            <a:t> </a:t>
          </a:r>
        </a:p>
      </dsp:txBody>
      <dsp:txXfrm>
        <a:off x="2491114" y="854334"/>
        <a:ext cx="1169172" cy="554584"/>
      </dsp:txXfrm>
    </dsp:sp>
    <dsp:sp modelId="{5CF59C87-1B2E-4E97-B480-BD4CD96BA015}">
      <dsp:nvSpPr>
        <dsp:cNvPr id="0" name=""/>
        <dsp:cNvSpPr/>
      </dsp:nvSpPr>
      <dsp:spPr>
        <a:xfrm>
          <a:off x="2028230" y="2156604"/>
          <a:ext cx="1229176" cy="614588"/>
        </a:xfrm>
        <a:prstGeom prst="roundRect">
          <a:avLst/>
        </a:prstGeom>
        <a:solidFill>
          <a:schemeClr val="accent5">
            <a:shade val="80000"/>
            <a:hueOff val="86853"/>
            <a:satOff val="-20555"/>
            <a:lumOff val="188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err="1"/>
            <a:t>Innovazioni</a:t>
          </a:r>
          <a:endParaRPr lang="en-US" sz="1100" kern="1200" dirty="0"/>
        </a:p>
      </dsp:txBody>
      <dsp:txXfrm>
        <a:off x="2058232" y="2186606"/>
        <a:ext cx="1169172" cy="554584"/>
      </dsp:txXfrm>
    </dsp:sp>
    <dsp:sp modelId="{382A5910-DACF-4D74-9488-3FBE3FFE5B7A}">
      <dsp:nvSpPr>
        <dsp:cNvPr id="0" name=""/>
        <dsp:cNvSpPr/>
      </dsp:nvSpPr>
      <dsp:spPr>
        <a:xfrm>
          <a:off x="627396" y="2156604"/>
          <a:ext cx="1229176" cy="614588"/>
        </a:xfrm>
        <a:prstGeom prst="roundRect">
          <a:avLst/>
        </a:prstGeom>
        <a:solidFill>
          <a:schemeClr val="accent5">
            <a:shade val="80000"/>
            <a:hueOff val="130280"/>
            <a:satOff val="-30832"/>
            <a:lumOff val="283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err="1"/>
            <a:t>Crescita</a:t>
          </a:r>
          <a:r>
            <a:rPr lang="en-US" sz="1100" kern="1200" dirty="0"/>
            <a:t> </a:t>
          </a:r>
          <a:r>
            <a:rPr lang="en-US" sz="1100" kern="1200" dirty="0" err="1"/>
            <a:t>della</a:t>
          </a:r>
          <a:r>
            <a:rPr lang="en-US" sz="1100" kern="1200" dirty="0"/>
            <a:t> </a:t>
          </a:r>
          <a:r>
            <a:rPr lang="en-US" sz="1100" kern="1200" dirty="0" err="1"/>
            <a:t>Produttività</a:t>
          </a:r>
          <a:endParaRPr lang="en-US" sz="1100" kern="1200" dirty="0"/>
        </a:p>
      </dsp:txBody>
      <dsp:txXfrm>
        <a:off x="657398" y="2186606"/>
        <a:ext cx="1169172" cy="554584"/>
      </dsp:txXfrm>
    </dsp:sp>
    <dsp:sp modelId="{9117103E-9EF9-4BF6-8306-1CCE6E0E5B0C}">
      <dsp:nvSpPr>
        <dsp:cNvPr id="0" name=""/>
        <dsp:cNvSpPr/>
      </dsp:nvSpPr>
      <dsp:spPr>
        <a:xfrm>
          <a:off x="194515" y="824332"/>
          <a:ext cx="1229176" cy="614588"/>
        </a:xfrm>
        <a:prstGeom prst="roundRect">
          <a:avLst/>
        </a:prstGeom>
        <a:solidFill>
          <a:schemeClr val="accent5">
            <a:shade val="80000"/>
            <a:hueOff val="173707"/>
            <a:satOff val="-41110"/>
            <a:lumOff val="377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err="1"/>
            <a:t>Crescita</a:t>
          </a:r>
          <a:r>
            <a:rPr lang="en-US" sz="1100" kern="1200" dirty="0"/>
            <a:t> </a:t>
          </a:r>
          <a:r>
            <a:rPr lang="en-US" sz="1100" kern="1200" dirty="0" err="1"/>
            <a:t>delle</a:t>
          </a:r>
          <a:r>
            <a:rPr lang="en-US" sz="1100" kern="1200" dirty="0"/>
            <a:t> </a:t>
          </a:r>
          <a:r>
            <a:rPr lang="en-US" sz="1100" kern="1200" dirty="0" err="1"/>
            <a:t>entrate</a:t>
          </a:r>
          <a:r>
            <a:rPr lang="en-US" sz="1100" kern="1200" dirty="0"/>
            <a:t> e </a:t>
          </a:r>
          <a:r>
            <a:rPr lang="en-US" sz="1100" kern="1200" dirty="0" err="1"/>
            <a:t>redditività</a:t>
          </a:r>
          <a:endParaRPr lang="en-US" sz="1100" kern="1200" dirty="0"/>
        </a:p>
      </dsp:txBody>
      <dsp:txXfrm>
        <a:off x="224517" y="854334"/>
        <a:ext cx="1169172" cy="5545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CB0CAB-A528-CD45-8F12-922B94DEC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7AD8C8-453F-104C-B81F-526301CF40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72EAA-2733-D14F-950A-8F4240385864}" type="datetimeFigureOut">
              <a:rPr lang="en-US" smtClean="0">
                <a:latin typeface="Arial" panose="020B0604020202020204" pitchFamily="34" charset="0"/>
              </a:rPr>
              <a:t>9/19/2019</a:t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EBBD38-63DF-604F-9396-6BB8561251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48731-E0D0-B242-9967-4E9E135D8D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9750F-00B8-E148-9878-D197EE9CB895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3004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D4DD062E-52F7-A14D-A443-1F3854784447}" type="datetimeFigureOut">
              <a:rPr lang="en-US" smtClean="0"/>
              <a:pPr/>
              <a:t>9/19/2019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8CB0EE9E-52B8-AA4F-8DD5-ED0FB4E5CB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294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0647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4774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3846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6563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3452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9592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825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7185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4804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5884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891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872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 err="1"/>
              <a:t>Average</a:t>
            </a:r>
            <a:r>
              <a:rPr lang="it-IT" sz="1200" dirty="0"/>
              <a:t> </a:t>
            </a:r>
            <a:r>
              <a:rPr lang="it-IT" sz="1200" dirty="0" err="1"/>
              <a:t>number</a:t>
            </a:r>
            <a:r>
              <a:rPr lang="it-IT" sz="1200" dirty="0"/>
              <a:t> of </a:t>
            </a:r>
            <a:r>
              <a:rPr lang="it-IT" sz="1200" dirty="0" err="1"/>
              <a:t>patents</a:t>
            </a:r>
            <a:r>
              <a:rPr lang="it-IT" sz="1200" dirty="0"/>
              <a:t> </a:t>
            </a:r>
            <a:r>
              <a:rPr lang="it-IT" sz="1200" dirty="0" err="1"/>
              <a:t>filed</a:t>
            </a:r>
            <a:r>
              <a:rPr lang="it-IT" sz="1200" dirty="0"/>
              <a:t> </a:t>
            </a:r>
            <a:r>
              <a:rPr lang="it-IT" sz="1200" dirty="0" err="1"/>
              <a:t>before</a:t>
            </a:r>
            <a:r>
              <a:rPr lang="it-IT" sz="1200" dirty="0"/>
              <a:t> and </a:t>
            </a:r>
            <a:r>
              <a:rPr lang="it-IT" sz="1200" dirty="0" err="1"/>
              <a:t>after</a:t>
            </a:r>
            <a:r>
              <a:rPr lang="it-IT" sz="1200" dirty="0"/>
              <a:t> the </a:t>
            </a:r>
            <a:r>
              <a:rPr lang="it-IT" sz="1200" dirty="0" err="1"/>
              <a:t>beginning</a:t>
            </a:r>
            <a:r>
              <a:rPr lang="it-IT" sz="1200" dirty="0"/>
              <a:t> of the </a:t>
            </a:r>
            <a:r>
              <a:rPr lang="it-IT" sz="1200" dirty="0" err="1"/>
              <a:t>procurement</a:t>
            </a:r>
            <a:r>
              <a:rPr lang="it-IT" sz="1200" dirty="0"/>
              <a:t> </a:t>
            </a:r>
            <a:r>
              <a:rPr lang="it-IT" sz="1200" dirty="0" err="1"/>
              <a:t>relationship</a:t>
            </a:r>
            <a:r>
              <a:rPr lang="it-IT" sz="1200" dirty="0"/>
              <a:t> with CERN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The X-</a:t>
            </a:r>
            <a:r>
              <a:rPr lang="it-IT" dirty="0" err="1"/>
              <a:t>axis</a:t>
            </a:r>
            <a:r>
              <a:rPr lang="it-IT" dirty="0"/>
              <a:t> shows the «relative </a:t>
            </a:r>
            <a:r>
              <a:rPr lang="it-IT" dirty="0" err="1"/>
              <a:t>years</a:t>
            </a:r>
            <a:r>
              <a:rPr lang="it-IT" dirty="0"/>
              <a:t>», </a:t>
            </a:r>
            <a:r>
              <a:rPr lang="it-IT" dirty="0" err="1"/>
              <a:t>that</a:t>
            </a:r>
            <a:r>
              <a:rPr lang="it-IT" dirty="0"/>
              <a:t> are the </a:t>
            </a:r>
            <a:r>
              <a:rPr lang="it-IT" dirty="0" err="1"/>
              <a:t>difference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a </a:t>
            </a:r>
            <a:r>
              <a:rPr lang="it-IT" dirty="0" err="1"/>
              <a:t>given</a:t>
            </a:r>
            <a:r>
              <a:rPr lang="it-IT" dirty="0"/>
              <a:t> </a:t>
            </a:r>
            <a:r>
              <a:rPr lang="it-IT" dirty="0" err="1"/>
              <a:t>year</a:t>
            </a:r>
            <a:r>
              <a:rPr lang="it-IT" dirty="0"/>
              <a:t> and the </a:t>
            </a:r>
            <a:r>
              <a:rPr lang="it-IT" dirty="0" err="1"/>
              <a:t>year</a:t>
            </a:r>
            <a:r>
              <a:rPr lang="it-IT" dirty="0"/>
              <a:t> the first </a:t>
            </a:r>
            <a:r>
              <a:rPr lang="it-IT" dirty="0" err="1"/>
              <a:t>order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received</a:t>
            </a:r>
            <a:r>
              <a:rPr lang="it-IT" dirty="0"/>
              <a:t>. </a:t>
            </a:r>
            <a:r>
              <a:rPr lang="it-IT" dirty="0" err="1"/>
              <a:t>Therefore</a:t>
            </a:r>
            <a:r>
              <a:rPr lang="it-IT" dirty="0"/>
              <a:t>, CERN(0) </a:t>
            </a:r>
            <a:r>
              <a:rPr lang="it-IT" dirty="0" err="1"/>
              <a:t>is</a:t>
            </a:r>
            <a:r>
              <a:rPr lang="it-IT" dirty="0"/>
              <a:t>, for </a:t>
            </a:r>
            <a:r>
              <a:rPr lang="it-IT" dirty="0" err="1"/>
              <a:t>each</a:t>
            </a:r>
            <a:r>
              <a:rPr lang="it-IT" dirty="0"/>
              <a:t> company, the </a:t>
            </a:r>
            <a:r>
              <a:rPr lang="it-IT" dirty="0" err="1"/>
              <a:t>year</a:t>
            </a:r>
            <a:r>
              <a:rPr lang="it-IT" dirty="0"/>
              <a:t> of </a:t>
            </a:r>
            <a:r>
              <a:rPr lang="it-IT" dirty="0" err="1"/>
              <a:t>beginning</a:t>
            </a:r>
            <a:r>
              <a:rPr lang="it-IT" dirty="0"/>
              <a:t> of the </a:t>
            </a:r>
            <a:r>
              <a:rPr lang="it-IT" dirty="0" err="1"/>
              <a:t>procurement</a:t>
            </a:r>
            <a:r>
              <a:rPr lang="it-IT" dirty="0"/>
              <a:t> </a:t>
            </a:r>
            <a:r>
              <a:rPr lang="it-IT" dirty="0" err="1"/>
              <a:t>relationship</a:t>
            </a:r>
            <a:r>
              <a:rPr lang="it-IT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3390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4694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key message here is that CERN is an open institution: open to its </a:t>
            </a:r>
            <a:r>
              <a:rPr lang="en-US" dirty="0" err="1"/>
              <a:t>neighbours</a:t>
            </a:r>
            <a:r>
              <a:rPr lang="en-US" dirty="0"/>
              <a:t>, and open to citizens from across the globe. We welcome them to CERN and go out to meet them</a:t>
            </a:r>
          </a:p>
          <a:p>
            <a:endParaRPr lang="en-US" dirty="0"/>
          </a:p>
          <a:p>
            <a:r>
              <a:rPr lang="en-US" dirty="0"/>
              <a:t>This slides </a:t>
            </a:r>
            <a:r>
              <a:rPr lang="en-US" dirty="0" err="1"/>
              <a:t>summarises</a:t>
            </a:r>
            <a:r>
              <a:rPr lang="en-US" dirty="0"/>
              <a:t> the outreach activities carried out by CERN.</a:t>
            </a:r>
          </a:p>
          <a:p>
            <a:r>
              <a:rPr lang="en-US" dirty="0"/>
              <a:t>It also includes a mention of CERN’s fundraising activities, for projects that are not part of CERN’s core activity. These fall into three categories: education &amp; outreach, culture and creativity, innovation and knowledge exchange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1277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250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speaker can highlight CERN’s second mission as stated when it was established: to foster peaceful collaborations between nations that had recently been at war.</a:t>
            </a:r>
          </a:p>
          <a:p>
            <a:endParaRPr lang="en-US" dirty="0"/>
          </a:p>
          <a:p>
            <a:r>
              <a:rPr lang="en-US" dirty="0"/>
              <a:t>This slide will have information on the country of the visiting delegation: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Location on the world map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Date of accession (if Member State or Associate Member State)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For information: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Member States – Austria, Belgium, Bulgaria, Czech Republic, Denmark, Finland, France, Germany, Greece, Hungary, Israel, Italy, Netherlands, Norway, Poland, Portugal, Romania, Slovak Republic, Spain, Sweden, Switzerland, United Kingdom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Associate Member States in the pre-stage to membership – Cyprus, Serbia, Slovenia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Associate Member States – India, Lithuania, Pakistan, Turkey, Ukraine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Observers – USA, Russia, Japan, (EU, JINR, UNESCO)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05940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982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881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028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882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439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403" y="2169047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0538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588863-2E7B-784C-BD2D-8C3D0E7E1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0"/>
            <a:ext cx="6024562" cy="631798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19/09/2019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Jérôme Pierlot - Italy @ CERN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71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19/09/2019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Jérôme Pierlot - Italy @ CERN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159226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8" y="396970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036724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19/09/2019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Jérôme Pierlot - Italy @ CERN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3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1" y="396970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407050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2225" y="2416175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19/09/2019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Jérôme Pierlot - Italy @ CERN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83181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38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5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2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19/09/2019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Jérôme Pierlot - Italy @ CERN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8353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26434" y="160137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6" y="2732442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19/09/2019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Jérôme Pierlot - Italy @ CERN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0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0823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18842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29665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55020737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19/09/2019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Jérôme Pierlot - Italy @ CERN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56855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19/09/2019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Jérôme Pierlot - Italy @ CERN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8390618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FEBF6-CE90-CC4E-8695-4D9E4AF1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19/09/2019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BCDCA-F2B2-9249-AB85-06169E64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Jérôme Pierlot - Italy @ CERN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3233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8F7083-D188-D543-8008-F25F138E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19/09/2019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980EB7-C2CB-9D4D-8C5E-3EB09317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Jérôme Pierlot - Italy @ CERN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708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9B3E2A-0B0F-434E-B8B5-23D05F72C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19/09/2019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CECA80-B569-3D47-B163-138B2BA81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Jérôme Pierlot - Italy @ CERN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8CA65-7C13-A442-AF74-D3BBDBCB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425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63763-5414-8544-AF6D-F8D5C9B1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19/09/2019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8A5D0-906E-0046-B0F3-96283308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Jérôme Pierlot - Italy @ CERN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437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 userDrawn="1"/>
        </p:nvSpPr>
        <p:spPr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dirty="0" err="1"/>
              <a:t>home.cern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FB6B8F-D55B-5A41-9E0F-093D943344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39938" y="2512611"/>
            <a:ext cx="1741337" cy="174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736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1 horizonta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19/09/2019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Jérôme Pierlot - Italy @ CERN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 dirty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12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695999" y="2690036"/>
            <a:ext cx="10799999" cy="2494871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 dirty="0"/>
              <a:t>Faire glisser l'image vers l'espace réservé ou cliquer sur l'icône pour l'ajouter</a:t>
            </a:r>
          </a:p>
        </p:txBody>
      </p:sp>
    </p:spTree>
    <p:extLst>
      <p:ext uri="{BB962C8B-B14F-4D97-AF65-F5344CB8AC3E}">
        <p14:creationId xmlns:p14="http://schemas.microsoft.com/office/powerpoint/2010/main" val="12904463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19/09/2019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96000" y="6316306"/>
            <a:ext cx="3608877" cy="365125"/>
          </a:xfrm>
        </p:spPr>
        <p:txBody>
          <a:bodyPr/>
          <a:lstStyle/>
          <a:p>
            <a:r>
              <a:rPr lang="fr-FR"/>
              <a:t>Jérôme Pierlot - Italy @ CERN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0299" y="6316305"/>
            <a:ext cx="205699" cy="365125"/>
          </a:xfr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026189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6130" y="710117"/>
            <a:ext cx="1990424" cy="19704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2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89429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19/09/2019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Jérôme Pierlot - Italy @ CERN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367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19/09/2019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Jérôme Pierlot - Italy @ CERN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512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19/09/2019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Jérôme Pierlot - Italy @ CERN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913320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0B53359-C582-6844-9EA4-4D6212D59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41987"/>
            <a:ext cx="12192000" cy="6351588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075613" y="1592263"/>
            <a:ext cx="3708400" cy="4608512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5613" y="373593"/>
            <a:ext cx="3708400" cy="10657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19/09/2019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Jérôme Pierlot - Italy @ CERN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001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2264"/>
            <a:ext cx="5616575" cy="46085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592264"/>
            <a:ext cx="5611813" cy="4608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19/09/2019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Jérôme Pierlot - Italy @ CERN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222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7" y="2427287"/>
            <a:ext cx="5616575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19/09/2019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Jérôme Pierlot - Italy @ CERN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08615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ADCD28F-2889-914B-9BC8-A12E155CCC4A}"/>
              </a:ext>
            </a:extLst>
          </p:cNvPr>
          <p:cNvSpPr/>
          <p:nvPr userDrawn="1"/>
        </p:nvSpPr>
        <p:spPr>
          <a:xfrm>
            <a:off x="0" y="6315998"/>
            <a:ext cx="12192000" cy="542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F905B6-30CE-0743-B100-799C7E7345BE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476741" y="6403399"/>
            <a:ext cx="394885" cy="39059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3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19/09/2019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B22024-69B4-1F4F-8860-CB954517F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Jérôme Pierlot - Italy @ CERN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86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62" r:id="rId3"/>
    <p:sldLayoutId id="2147483650" r:id="rId4"/>
    <p:sldLayoutId id="2147483665" r:id="rId5"/>
    <p:sldLayoutId id="2147483668" r:id="rId6"/>
    <p:sldLayoutId id="2147483672" r:id="rId7"/>
    <p:sldLayoutId id="2147483652" r:id="rId8"/>
    <p:sldLayoutId id="2147483653" r:id="rId9"/>
    <p:sldLayoutId id="2147483661" r:id="rId10"/>
    <p:sldLayoutId id="2147483666" r:id="rId11"/>
    <p:sldLayoutId id="2147483667" r:id="rId12"/>
    <p:sldLayoutId id="2147483658" r:id="rId13"/>
    <p:sldLayoutId id="2147483659" r:id="rId14"/>
    <p:sldLayoutId id="2147483673" r:id="rId15"/>
    <p:sldLayoutId id="2147483660" r:id="rId16"/>
    <p:sldLayoutId id="2147483671" r:id="rId17"/>
    <p:sldLayoutId id="2147483651" r:id="rId18"/>
    <p:sldLayoutId id="2147483654" r:id="rId19"/>
    <p:sldLayoutId id="2147483669" r:id="rId20"/>
    <p:sldLayoutId id="2147483655" r:id="rId21"/>
    <p:sldLayoutId id="2147483675" r:id="rId22"/>
    <p:sldLayoutId id="2147483676" r:id="rId2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800"/>
        </a:spcBef>
        <a:spcAft>
          <a:spcPts val="400"/>
        </a:spcAft>
        <a:buFont typeface="Arial"/>
        <a:buNone/>
        <a:tabLst/>
        <a:defRPr sz="2100" b="1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32385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charset="0"/>
        <a:buChar char="•"/>
        <a:tabLst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648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972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23" userDrawn="1">
          <p15:clr>
            <a:srgbClr val="F26B43"/>
          </p15:clr>
        </p15:guide>
        <p15:guide id="4" pos="257" userDrawn="1">
          <p15:clr>
            <a:srgbClr val="F26B43"/>
          </p15:clr>
        </p15:guide>
        <p15:guide id="6" pos="3795" userDrawn="1">
          <p15:clr>
            <a:srgbClr val="F26B43"/>
          </p15:clr>
        </p15:guide>
        <p15:guide id="7" pos="3885" userDrawn="1">
          <p15:clr>
            <a:srgbClr val="F26B43"/>
          </p15:clr>
        </p15:guide>
        <p15:guide id="8" pos="5087" userDrawn="1">
          <p15:clr>
            <a:srgbClr val="F26B43"/>
          </p15:clr>
        </p15:guide>
        <p15:guide id="9" pos="4997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2593" userDrawn="1">
          <p15:clr>
            <a:srgbClr val="F26B43"/>
          </p15:clr>
        </p15:guide>
        <p15:guide id="12" orient="horz" pos="3906" userDrawn="1">
          <p15:clr>
            <a:srgbClr val="F26B43"/>
          </p15:clr>
        </p15:guide>
        <p15:guide id="13" orient="horz" pos="2409" userDrawn="1">
          <p15:clr>
            <a:srgbClr val="F26B43"/>
          </p15:clr>
        </p15:guide>
        <p15:guide id="14" orient="horz" pos="913" userDrawn="1">
          <p15:clr>
            <a:srgbClr val="F26B43"/>
          </p15:clr>
        </p15:guide>
        <p15:guide id="15" orient="horz" pos="1003" userDrawn="1">
          <p15:clr>
            <a:srgbClr val="F26B43"/>
          </p15:clr>
        </p15:guide>
        <p15:guide id="16" orient="horz" pos="2500" userDrawn="1">
          <p15:clr>
            <a:srgbClr val="F26B43"/>
          </p15:clr>
        </p15:guide>
        <p15:guide id="17" pos="6312" userDrawn="1">
          <p15:clr>
            <a:srgbClr val="F26B43"/>
          </p15:clr>
        </p15:guide>
        <p15:guide id="18" pos="6221" userDrawn="1">
          <p15:clr>
            <a:srgbClr val="F26B43"/>
          </p15:clr>
        </p15:guide>
        <p15:guide id="19" pos="3940" userDrawn="1">
          <p15:clr>
            <a:srgbClr val="F26B43"/>
          </p15:clr>
        </p15:guide>
        <p15:guide id="20" pos="1481" userDrawn="1">
          <p15:clr>
            <a:srgbClr val="F26B43"/>
          </p15:clr>
        </p15:guide>
        <p15:guide id="21" pos="136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procurement.web.cern.ch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found.cern.ch/java-ext/found/CFTSearch.do" TargetMode="Externa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procurement.web.cern.ch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rocurement.web.cern.ch/en/Supplierdb.Support@cern.ch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procurement.web.cern.ch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0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E51C5-3272-6249-822A-715EFFE0D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7" y="3139189"/>
            <a:ext cx="11376025" cy="1731502"/>
          </a:xfrm>
        </p:spPr>
        <p:txBody>
          <a:bodyPr/>
          <a:lstStyle/>
          <a:p>
            <a:pPr algn="ctr"/>
            <a:r>
              <a:rPr lang="en-US" altLang="fr-FR" sz="4800" dirty="0"/>
              <a:t/>
            </a:r>
            <a:br>
              <a:rPr lang="en-US" altLang="fr-FR" sz="4800" dirty="0"/>
            </a:br>
            <a:r>
              <a:rPr lang="en-US" altLang="fr-FR" sz="4800" dirty="0" err="1"/>
              <a:t>Collaborare</a:t>
            </a:r>
            <a:r>
              <a:rPr lang="en-US" altLang="fr-FR" sz="4800" dirty="0"/>
              <a:t> con </a:t>
            </a:r>
            <a:r>
              <a:rPr lang="en-US" altLang="fr-FR" sz="4800" dirty="0" err="1"/>
              <a:t>il</a:t>
            </a:r>
            <a:r>
              <a:rPr lang="en-US" altLang="fr-FR" sz="4800" dirty="0"/>
              <a:t> CERN</a:t>
            </a:r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999459-0238-C64F-8F4D-7EA3594535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389164"/>
            <a:ext cx="11376026" cy="803787"/>
          </a:xfrm>
        </p:spPr>
        <p:txBody>
          <a:bodyPr/>
          <a:lstStyle/>
          <a:p>
            <a:pPr>
              <a:defRPr/>
            </a:pPr>
            <a:r>
              <a:rPr lang="sv-SE" sz="2400" b="1" dirty="0"/>
              <a:t>Italy @ CERN – 19 Settembre 2019</a:t>
            </a:r>
            <a:endParaRPr lang="en-GB" sz="2400" dirty="0"/>
          </a:p>
          <a:p>
            <a:pPr>
              <a:defRPr/>
            </a:pPr>
            <a:r>
              <a:rPr lang="en-US" sz="1600" dirty="0" err="1"/>
              <a:t>Jérôme</a:t>
            </a:r>
            <a:r>
              <a:rPr lang="en-US" sz="1600" dirty="0"/>
              <a:t> Pierlot</a:t>
            </a:r>
          </a:p>
        </p:txBody>
      </p:sp>
      <p:pic>
        <p:nvPicPr>
          <p:cNvPr id="5" name="Espace réservé du contenu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8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D5D41DC-FD78-E343-A6E7-27A4612808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3252"/>
            <a:ext cx="12192000" cy="6350851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85228" y="6484201"/>
            <a:ext cx="631160" cy="365125"/>
          </a:xfrm>
        </p:spPr>
        <p:txBody>
          <a:bodyPr/>
          <a:lstStyle/>
          <a:p>
            <a:r>
              <a:rPr lang="en-US"/>
              <a:t>19/09/2019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259262" y="6480175"/>
            <a:ext cx="6572221" cy="365125"/>
          </a:xfrm>
        </p:spPr>
        <p:txBody>
          <a:bodyPr/>
          <a:lstStyle/>
          <a:p>
            <a:r>
              <a:rPr lang="en-US"/>
              <a:t>Jérôme Pierlot - Italy @ CERN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107546" y="6480175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EFCC37A-3974-3F4D-821B-7EE7260498D6}"/>
              </a:ext>
            </a:extLst>
          </p:cNvPr>
          <p:cNvSpPr/>
          <p:nvPr/>
        </p:nvSpPr>
        <p:spPr>
          <a:xfrm>
            <a:off x="7932738" y="-33252"/>
            <a:ext cx="4259262" cy="6350851"/>
          </a:xfrm>
          <a:prstGeom prst="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08169" y="1584326"/>
            <a:ext cx="3708400" cy="4290952"/>
          </a:xfrm>
        </p:spPr>
        <p:txBody>
          <a:bodyPr/>
          <a:lstStyle/>
          <a:p>
            <a:pPr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altLang="en-US" dirty="0">
                <a:ea typeface="Calibri" charset="0"/>
                <a:cs typeface="Arial" panose="020B0604020202020204" pitchFamily="34" charset="0"/>
              </a:rPr>
              <a:t>Informatica</a:t>
            </a:r>
          </a:p>
          <a:p>
            <a:pPr lvl="1"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Font typeface="Arial" charset="0"/>
              <a:buChar char="•"/>
            </a:pPr>
            <a:endParaRPr lang="en-US" altLang="en-US" dirty="0">
              <a:ea typeface="Calibri" charset="0"/>
              <a:cs typeface="Arial" panose="020B0604020202020204" pitchFamily="34" charset="0"/>
            </a:endParaRPr>
          </a:p>
          <a:p>
            <a:pPr lvl="1"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altLang="en-US" dirty="0" err="1">
                <a:ea typeface="Calibri" charset="0"/>
                <a:cs typeface="Arial" panose="020B0604020202020204" pitchFamily="34" charset="0"/>
              </a:rPr>
              <a:t>Sistemi</a:t>
            </a:r>
            <a:r>
              <a:rPr lang="en-US" altLang="en-US" dirty="0">
                <a:ea typeface="Calibri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ea typeface="Calibri" charset="0"/>
                <a:cs typeface="Arial" panose="020B0604020202020204" pitchFamily="34" charset="0"/>
              </a:rPr>
              <a:t>informatici</a:t>
            </a:r>
            <a:endParaRPr lang="en-US" altLang="en-US" dirty="0">
              <a:ea typeface="Calibri" charset="0"/>
              <a:cs typeface="Arial" panose="020B0604020202020204" pitchFamily="34" charset="0"/>
            </a:endParaRPr>
          </a:p>
          <a:p>
            <a:pPr lvl="1"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altLang="en-US" dirty="0">
                <a:ea typeface="Calibri" charset="0"/>
                <a:cs typeface="Arial" panose="020B0604020202020204" pitchFamily="34" charset="0"/>
              </a:rPr>
              <a:t>Servers</a:t>
            </a:r>
          </a:p>
          <a:p>
            <a:pPr lvl="1"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altLang="en-US" dirty="0">
                <a:ea typeface="Calibri" charset="0"/>
                <a:cs typeface="Arial" panose="020B0604020202020204" pitchFamily="34" charset="0"/>
              </a:rPr>
              <a:t>Software</a:t>
            </a:r>
          </a:p>
          <a:p>
            <a:pPr lvl="1"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altLang="en-US" dirty="0" err="1" smtClean="0">
                <a:ea typeface="Calibri" charset="0"/>
                <a:cs typeface="Arial" panose="020B0604020202020204" pitchFamily="34" charset="0"/>
              </a:rPr>
              <a:t>Attrezzatura</a:t>
            </a:r>
            <a:r>
              <a:rPr lang="en-US" altLang="en-US" dirty="0" smtClean="0">
                <a:ea typeface="Calibri" charset="0"/>
                <a:cs typeface="Arial" panose="020B0604020202020204" pitchFamily="34" charset="0"/>
              </a:rPr>
              <a:t> </a:t>
            </a:r>
            <a:r>
              <a:rPr lang="en-US" altLang="en-US" dirty="0">
                <a:ea typeface="Calibri" charset="0"/>
                <a:cs typeface="Arial" panose="020B0604020202020204" pitchFamily="34" charset="0"/>
              </a:rPr>
              <a:t>di rete</a:t>
            </a:r>
          </a:p>
          <a:p>
            <a:pPr lvl="1"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altLang="en-US" dirty="0" err="1">
                <a:ea typeface="Calibri" charset="0"/>
                <a:cs typeface="Arial" panose="020B0604020202020204" pitchFamily="34" charset="0"/>
              </a:rPr>
              <a:t>Apparecchiature</a:t>
            </a:r>
            <a:r>
              <a:rPr lang="en-US" altLang="en-US" dirty="0">
                <a:ea typeface="Calibri" charset="0"/>
                <a:cs typeface="Arial" panose="020B0604020202020204" pitchFamily="34" charset="0"/>
              </a:rPr>
              <a:t> per personal computer</a:t>
            </a:r>
          </a:p>
          <a:p>
            <a:pPr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Font typeface="Arial" charset="0"/>
              <a:buChar char="•"/>
            </a:pPr>
            <a:endParaRPr lang="en-US" altLang="en-US" dirty="0"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11" name="Title 11">
            <a:extLst>
              <a:ext uri="{FF2B5EF4-FFF2-40B4-BE49-F238E27FC236}">
                <a16:creationId xmlns:a16="http://schemas.microsoft.com/office/drawing/2014/main" id="{3B5A1CA8-4341-42DF-8FD2-303A0FC07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5612" y="373593"/>
            <a:ext cx="3438144" cy="4663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Cosa </a:t>
            </a:r>
            <a:r>
              <a:rPr lang="en-US" dirty="0" err="1"/>
              <a:t>Acquistiamo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07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024C9B6-F1A1-4F4B-8D4A-D2693404DB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-14165"/>
            <a:ext cx="12192000" cy="6341866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85228" y="6484201"/>
            <a:ext cx="631160" cy="365125"/>
          </a:xfrm>
        </p:spPr>
        <p:txBody>
          <a:bodyPr/>
          <a:lstStyle/>
          <a:p>
            <a:r>
              <a:rPr lang="en-US"/>
              <a:t>19/09/2019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259262" y="6489700"/>
            <a:ext cx="6572221" cy="365125"/>
          </a:xfrm>
        </p:spPr>
        <p:txBody>
          <a:bodyPr/>
          <a:lstStyle/>
          <a:p>
            <a:r>
              <a:rPr lang="en-US"/>
              <a:t>Jérôme Pierlot - Italy @ CERN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107546" y="6480175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FCC37A-3974-3F4D-821B-7EE7260498D6}"/>
              </a:ext>
            </a:extLst>
          </p:cNvPr>
          <p:cNvSpPr/>
          <p:nvPr/>
        </p:nvSpPr>
        <p:spPr>
          <a:xfrm>
            <a:off x="7932738" y="-23150"/>
            <a:ext cx="4259262" cy="6350851"/>
          </a:xfrm>
          <a:prstGeom prst="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80400" y="1321322"/>
            <a:ext cx="3708400" cy="4608512"/>
          </a:xfrm>
        </p:spPr>
        <p:txBody>
          <a:bodyPr/>
          <a:lstStyle/>
          <a:p>
            <a:pPr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altLang="en-US" dirty="0" err="1">
                <a:ea typeface="Calibri" charset="0"/>
                <a:cs typeface="Arial" panose="020B0604020202020204" pitchFamily="34" charset="0"/>
              </a:rPr>
              <a:t>Ingegneria</a:t>
            </a:r>
            <a:r>
              <a:rPr lang="en-US" altLang="en-US" dirty="0">
                <a:ea typeface="Calibri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ea typeface="Calibri" charset="0"/>
                <a:cs typeface="Arial" panose="020B0604020202020204" pitchFamily="34" charset="0"/>
              </a:rPr>
              <a:t>meccanica</a:t>
            </a:r>
            <a:r>
              <a:rPr lang="en-US" altLang="en-US" dirty="0">
                <a:ea typeface="Calibri" charset="0"/>
                <a:cs typeface="Arial" panose="020B0604020202020204" pitchFamily="34" charset="0"/>
              </a:rPr>
              <a:t> e </a:t>
            </a:r>
            <a:r>
              <a:rPr lang="en-US" altLang="en-US" dirty="0" err="1">
                <a:ea typeface="Calibri" charset="0"/>
                <a:cs typeface="Arial" panose="020B0604020202020204" pitchFamily="34" charset="0"/>
              </a:rPr>
              <a:t>materie</a:t>
            </a:r>
            <a:r>
              <a:rPr lang="en-US" altLang="en-US" dirty="0">
                <a:ea typeface="Calibri" charset="0"/>
                <a:cs typeface="Arial" panose="020B0604020202020204" pitchFamily="34" charset="0"/>
              </a:rPr>
              <a:t> prime:</a:t>
            </a:r>
          </a:p>
          <a:p>
            <a:pPr lvl="1"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Font typeface="Arial" charset="0"/>
              <a:buChar char="•"/>
            </a:pPr>
            <a:endParaRPr lang="en-US" altLang="en-US" dirty="0">
              <a:ea typeface="Calibri" charset="0"/>
              <a:cs typeface="Arial" panose="020B0604020202020204" pitchFamily="34" charset="0"/>
            </a:endParaRPr>
          </a:p>
          <a:p>
            <a:pPr lvl="1"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altLang="en-US" dirty="0" err="1">
                <a:ea typeface="Calibri" charset="0"/>
                <a:cs typeface="Arial" panose="020B0604020202020204" pitchFamily="34" charset="0"/>
              </a:rPr>
              <a:t>Macchinari</a:t>
            </a:r>
            <a:endParaRPr lang="en-US" altLang="en-US" dirty="0">
              <a:ea typeface="Calibri" charset="0"/>
              <a:cs typeface="Arial" panose="020B0604020202020204" pitchFamily="34" charset="0"/>
            </a:endParaRPr>
          </a:p>
          <a:p>
            <a:pPr lvl="1"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altLang="en-US" dirty="0" err="1">
                <a:ea typeface="Calibri" charset="0"/>
                <a:cs typeface="Arial" panose="020B0604020202020204" pitchFamily="34" charset="0"/>
              </a:rPr>
              <a:t>Lavorazione</a:t>
            </a:r>
            <a:r>
              <a:rPr lang="en-US" altLang="en-US" dirty="0">
                <a:ea typeface="Calibri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ea typeface="Calibri" charset="0"/>
                <a:cs typeface="Arial" panose="020B0604020202020204" pitchFamily="34" charset="0"/>
              </a:rPr>
              <a:t>della</a:t>
            </a:r>
            <a:r>
              <a:rPr lang="en-US" altLang="en-US" dirty="0">
                <a:ea typeface="Calibri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ea typeface="Calibri" charset="0"/>
                <a:cs typeface="Arial" panose="020B0604020202020204" pitchFamily="34" charset="0"/>
              </a:rPr>
              <a:t>lamiera</a:t>
            </a:r>
            <a:r>
              <a:rPr lang="en-US" altLang="en-US" dirty="0">
                <a:ea typeface="Calibri" charset="0"/>
                <a:cs typeface="Arial" panose="020B0604020202020204" pitchFamily="34" charset="0"/>
              </a:rPr>
              <a:t> e </a:t>
            </a:r>
            <a:r>
              <a:rPr lang="en-US" altLang="en-US" dirty="0" err="1">
                <a:ea typeface="Calibri" charset="0"/>
                <a:cs typeface="Arial" panose="020B0604020202020204" pitchFamily="34" charset="0"/>
              </a:rPr>
              <a:t>saldatura</a:t>
            </a:r>
            <a:r>
              <a:rPr lang="en-US" altLang="en-US" dirty="0">
                <a:ea typeface="Calibri" charset="0"/>
                <a:cs typeface="Arial" panose="020B0604020202020204" pitchFamily="34" charset="0"/>
              </a:rPr>
              <a:t> ad </a:t>
            </a:r>
            <a:r>
              <a:rPr lang="en-US" altLang="en-US" dirty="0" err="1">
                <a:ea typeface="Calibri" charset="0"/>
                <a:cs typeface="Arial" panose="020B0604020202020204" pitchFamily="34" charset="0"/>
              </a:rPr>
              <a:t>arco</a:t>
            </a:r>
            <a:endParaRPr lang="en-US" altLang="en-US" dirty="0">
              <a:ea typeface="Calibri" charset="0"/>
              <a:cs typeface="Arial" panose="020B0604020202020204" pitchFamily="34" charset="0"/>
            </a:endParaRPr>
          </a:p>
          <a:p>
            <a:pPr lvl="1"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altLang="en-US" dirty="0" err="1">
                <a:ea typeface="Calibri" charset="0"/>
                <a:cs typeface="Arial" panose="020B0604020202020204" pitchFamily="34" charset="0"/>
              </a:rPr>
              <a:t>Tecniche</a:t>
            </a:r>
            <a:r>
              <a:rPr lang="en-US" altLang="en-US" dirty="0">
                <a:ea typeface="Calibri" charset="0"/>
                <a:cs typeface="Arial" panose="020B0604020202020204" pitchFamily="34" charset="0"/>
              </a:rPr>
              <a:t> di </a:t>
            </a:r>
            <a:r>
              <a:rPr lang="en-US" altLang="en-US" dirty="0" err="1">
                <a:ea typeface="Calibri" charset="0"/>
                <a:cs typeface="Arial" panose="020B0604020202020204" pitchFamily="34" charset="0"/>
              </a:rPr>
              <a:t>fabbricazione</a:t>
            </a:r>
            <a:r>
              <a:rPr lang="en-US" altLang="en-US" dirty="0">
                <a:ea typeface="Calibri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ea typeface="Calibri" charset="0"/>
                <a:cs typeface="Arial" panose="020B0604020202020204" pitchFamily="34" charset="0"/>
              </a:rPr>
              <a:t>speciali</a:t>
            </a:r>
            <a:endParaRPr lang="en-US" altLang="en-US" dirty="0">
              <a:ea typeface="Calibri" charset="0"/>
              <a:cs typeface="Arial" panose="020B0604020202020204" pitchFamily="34" charset="0"/>
            </a:endParaRPr>
          </a:p>
          <a:p>
            <a:pPr lvl="1"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altLang="en-US" dirty="0" err="1">
                <a:ea typeface="Calibri" charset="0"/>
                <a:cs typeface="Arial" panose="020B0604020202020204" pitchFamily="34" charset="0"/>
              </a:rPr>
              <a:t>Materie</a:t>
            </a:r>
            <a:r>
              <a:rPr lang="en-US" altLang="en-US" dirty="0">
                <a:ea typeface="Calibri" charset="0"/>
                <a:cs typeface="Arial" panose="020B0604020202020204" pitchFamily="34" charset="0"/>
              </a:rPr>
              <a:t> prime, </a:t>
            </a:r>
            <a:r>
              <a:rPr lang="en-US" altLang="en-US" dirty="0" err="1">
                <a:ea typeface="Calibri" charset="0"/>
                <a:cs typeface="Arial" panose="020B0604020202020204" pitchFamily="34" charset="0"/>
              </a:rPr>
              <a:t>prodotti</a:t>
            </a:r>
            <a:r>
              <a:rPr lang="en-US" altLang="en-US" dirty="0">
                <a:ea typeface="Calibri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ea typeface="Calibri" charset="0"/>
                <a:cs typeface="Arial" panose="020B0604020202020204" pitchFamily="34" charset="0"/>
              </a:rPr>
              <a:t>finiti</a:t>
            </a:r>
            <a:r>
              <a:rPr lang="en-US" altLang="en-US" dirty="0">
                <a:ea typeface="Calibri" charset="0"/>
                <a:cs typeface="Arial" panose="020B0604020202020204" pitchFamily="34" charset="0"/>
              </a:rPr>
              <a:t> e </a:t>
            </a:r>
            <a:r>
              <a:rPr lang="en-US" altLang="en-US" dirty="0" err="1">
                <a:ea typeface="Calibri" charset="0"/>
                <a:cs typeface="Arial" panose="020B0604020202020204" pitchFamily="34" charset="0"/>
              </a:rPr>
              <a:t>semilavorati</a:t>
            </a:r>
            <a:r>
              <a:rPr lang="en-US" altLang="en-US" dirty="0">
                <a:ea typeface="Calibri" charset="0"/>
                <a:cs typeface="Arial" panose="020B0604020202020204" pitchFamily="34" charset="0"/>
              </a:rPr>
              <a:t> (piastre, </a:t>
            </a:r>
            <a:r>
              <a:rPr lang="en-US" altLang="en-US" dirty="0" err="1">
                <a:ea typeface="Calibri" charset="0"/>
                <a:cs typeface="Arial" panose="020B0604020202020204" pitchFamily="34" charset="0"/>
              </a:rPr>
              <a:t>tubi</a:t>
            </a:r>
            <a:r>
              <a:rPr lang="en-US" altLang="en-US" dirty="0">
                <a:ea typeface="Calibri" charset="0"/>
                <a:cs typeface="Arial" panose="020B0604020202020204" pitchFamily="34" charset="0"/>
              </a:rPr>
              <a:t>, </a:t>
            </a:r>
            <a:r>
              <a:rPr lang="en-US" altLang="en-US" dirty="0" err="1">
                <a:ea typeface="Calibri" charset="0"/>
                <a:cs typeface="Arial" panose="020B0604020202020204" pitchFamily="34" charset="0"/>
              </a:rPr>
              <a:t>ecc</a:t>
            </a:r>
            <a:r>
              <a:rPr lang="en-US" altLang="en-US" dirty="0">
                <a:ea typeface="Calibri" charset="0"/>
                <a:cs typeface="Arial" panose="020B0604020202020204" pitchFamily="34" charset="0"/>
              </a:rPr>
              <a:t>.)</a:t>
            </a:r>
          </a:p>
          <a:p>
            <a:pPr lvl="1"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altLang="en-US" dirty="0" err="1">
                <a:ea typeface="Calibri" charset="0"/>
                <a:cs typeface="Arial" panose="020B0604020202020204" pitchFamily="34" charset="0"/>
              </a:rPr>
              <a:t>Ingegneria</a:t>
            </a:r>
            <a:r>
              <a:rPr lang="en-US" altLang="en-US" dirty="0">
                <a:ea typeface="Calibri" charset="0"/>
                <a:cs typeface="Arial" panose="020B0604020202020204" pitchFamily="34" charset="0"/>
              </a:rPr>
              <a:t> e </a:t>
            </a:r>
            <a:r>
              <a:rPr lang="en-US" altLang="en-US" dirty="0" err="1">
                <a:ea typeface="Calibri" charset="0"/>
                <a:cs typeface="Arial" panose="020B0604020202020204" pitchFamily="34" charset="0"/>
              </a:rPr>
              <a:t>collaudo</a:t>
            </a:r>
            <a:r>
              <a:rPr lang="en-US" altLang="en-US" dirty="0">
                <a:ea typeface="Calibri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ea typeface="Calibri" charset="0"/>
                <a:cs typeface="Arial" panose="020B0604020202020204" pitchFamily="34" charset="0"/>
              </a:rPr>
              <a:t>fuori</a:t>
            </a:r>
            <a:r>
              <a:rPr lang="en-US" altLang="en-US" dirty="0">
                <a:ea typeface="Calibri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ea typeface="Calibri" charset="0"/>
                <a:cs typeface="Arial" panose="020B0604020202020204" pitchFamily="34" charset="0"/>
              </a:rPr>
              <a:t>sede</a:t>
            </a:r>
            <a:endParaRPr lang="en-US" altLang="en-US" dirty="0">
              <a:ea typeface="Calibri" charset="0"/>
              <a:cs typeface="Arial" panose="020B0604020202020204" pitchFamily="34" charset="0"/>
            </a:endParaRPr>
          </a:p>
          <a:p>
            <a:pPr>
              <a:lnSpc>
                <a:spcPts val="2600"/>
              </a:lnSpc>
              <a:spcBef>
                <a:spcPts val="80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11" name="Title 11">
            <a:extLst>
              <a:ext uri="{FF2B5EF4-FFF2-40B4-BE49-F238E27FC236}">
                <a16:creationId xmlns:a16="http://schemas.microsoft.com/office/drawing/2014/main" id="{1D7E4B58-7939-47A0-8469-9ABF223F1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5612" y="373593"/>
            <a:ext cx="3438144" cy="4663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Cosa </a:t>
            </a:r>
            <a:r>
              <a:rPr lang="en-US" dirty="0" err="1"/>
              <a:t>Acquistiamo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15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95DBACEC-2B80-1145-B373-6E0C205E19D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6626"/>
            <a:ext cx="12192000" cy="6351588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85228" y="6484201"/>
            <a:ext cx="631160" cy="365125"/>
          </a:xfrm>
        </p:spPr>
        <p:txBody>
          <a:bodyPr/>
          <a:lstStyle/>
          <a:p>
            <a:r>
              <a:rPr lang="en-US"/>
              <a:t>19/09/2019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259262" y="6480175"/>
            <a:ext cx="6572221" cy="365125"/>
          </a:xfrm>
        </p:spPr>
        <p:txBody>
          <a:bodyPr/>
          <a:lstStyle/>
          <a:p>
            <a:r>
              <a:rPr lang="en-US"/>
              <a:t>Jérôme Pierlot - Italy @ CERN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107546" y="6480175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FCC37A-3974-3F4D-821B-7EE7260498D6}"/>
              </a:ext>
            </a:extLst>
          </p:cNvPr>
          <p:cNvSpPr/>
          <p:nvPr/>
        </p:nvSpPr>
        <p:spPr>
          <a:xfrm>
            <a:off x="7932738" y="-16626"/>
            <a:ext cx="4259262" cy="6350851"/>
          </a:xfrm>
          <a:prstGeom prst="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08169" y="1592263"/>
            <a:ext cx="3708400" cy="4608512"/>
          </a:xfrm>
        </p:spPr>
        <p:txBody>
          <a:bodyPr/>
          <a:lstStyle/>
          <a:p>
            <a:r>
              <a:rPr lang="fr-CH" altLang="en-US" dirty="0" err="1">
                <a:latin typeface="+mj-lt"/>
                <a:cs typeface="Arial" panose="020B0604020202020204" pitchFamily="34" charset="0"/>
              </a:rPr>
              <a:t>Elettronica</a:t>
            </a:r>
            <a:r>
              <a:rPr lang="fr-CH" altLang="en-US" dirty="0">
                <a:latin typeface="+mj-lt"/>
                <a:cs typeface="Arial" panose="020B0604020202020204" pitchFamily="34" charset="0"/>
              </a:rPr>
              <a:t> e </a:t>
            </a:r>
            <a:r>
              <a:rPr lang="fr-CH" altLang="en-US" dirty="0" err="1">
                <a:latin typeface="+mj-lt"/>
                <a:cs typeface="Arial" panose="020B0604020202020204" pitchFamily="34" charset="0"/>
              </a:rPr>
              <a:t>Radiofrequenza</a:t>
            </a:r>
            <a:r>
              <a:rPr lang="fr-CH" altLang="en-US" dirty="0">
                <a:latin typeface="+mj-lt"/>
                <a:cs typeface="Arial" panose="020B0604020202020204" pitchFamily="34" charset="0"/>
              </a:rPr>
              <a:t>: </a:t>
            </a:r>
          </a:p>
          <a:p>
            <a:pPr lvl="1"/>
            <a:endParaRPr lang="fr-CH" altLang="en-US" dirty="0">
              <a:latin typeface="+mj-lt"/>
              <a:cs typeface="Arial" panose="020B0604020202020204" pitchFamily="34" charset="0"/>
            </a:endParaRPr>
          </a:p>
          <a:p>
            <a:pPr lvl="1"/>
            <a:r>
              <a:rPr lang="fr-CH" altLang="en-US" dirty="0" err="1">
                <a:latin typeface="+mj-lt"/>
                <a:cs typeface="Arial" panose="020B0604020202020204" pitchFamily="34" charset="0"/>
              </a:rPr>
              <a:t>Componenti</a:t>
            </a:r>
            <a:r>
              <a:rPr lang="fr-CH" altLang="en-US" dirty="0">
                <a:latin typeface="+mj-lt"/>
                <a:cs typeface="Arial" panose="020B0604020202020204" pitchFamily="34" charset="0"/>
              </a:rPr>
              <a:t> </a:t>
            </a:r>
            <a:r>
              <a:rPr lang="fr-CH" altLang="en-US" dirty="0" err="1">
                <a:latin typeface="+mj-lt"/>
                <a:cs typeface="Arial" panose="020B0604020202020204" pitchFamily="34" charset="0"/>
              </a:rPr>
              <a:t>elettronici</a:t>
            </a:r>
            <a:r>
              <a:rPr lang="fr-CH" altLang="en-US" dirty="0">
                <a:latin typeface="+mj-lt"/>
                <a:cs typeface="Arial" panose="020B0604020202020204" pitchFamily="34" charset="0"/>
              </a:rPr>
              <a:t> (</a:t>
            </a:r>
            <a:r>
              <a:rPr lang="fr-CH" altLang="en-US" dirty="0" err="1">
                <a:latin typeface="+mj-lt"/>
                <a:cs typeface="Arial" panose="020B0604020202020204" pitchFamily="34" charset="0"/>
              </a:rPr>
              <a:t>attivi</a:t>
            </a:r>
            <a:r>
              <a:rPr lang="fr-CH" altLang="en-US" dirty="0">
                <a:latin typeface="+mj-lt"/>
                <a:cs typeface="Arial" panose="020B0604020202020204" pitchFamily="34" charset="0"/>
              </a:rPr>
              <a:t>, </a:t>
            </a:r>
            <a:r>
              <a:rPr lang="fr-CH" altLang="en-US" dirty="0" err="1">
                <a:latin typeface="+mj-lt"/>
                <a:cs typeface="Arial" panose="020B0604020202020204" pitchFamily="34" charset="0"/>
              </a:rPr>
              <a:t>passivi</a:t>
            </a:r>
            <a:r>
              <a:rPr lang="fr-CH" altLang="en-US" dirty="0">
                <a:latin typeface="+mj-lt"/>
                <a:cs typeface="Arial" panose="020B0604020202020204" pitchFamily="34" charset="0"/>
              </a:rPr>
              <a:t>)</a:t>
            </a:r>
          </a:p>
          <a:p>
            <a:pPr lvl="1"/>
            <a:r>
              <a:rPr lang="fr-CH" altLang="en-US" dirty="0">
                <a:latin typeface="+mj-lt"/>
                <a:cs typeface="Arial" panose="020B0604020202020204" pitchFamily="34" charset="0"/>
              </a:rPr>
              <a:t>PCB e </a:t>
            </a:r>
            <a:r>
              <a:rPr lang="fr-CH" altLang="en-US" dirty="0" err="1">
                <a:latin typeface="+mj-lt"/>
                <a:cs typeface="Arial" panose="020B0604020202020204" pitchFamily="34" charset="0"/>
              </a:rPr>
              <a:t>schede</a:t>
            </a:r>
            <a:r>
              <a:rPr lang="fr-CH" altLang="en-US" dirty="0">
                <a:latin typeface="+mj-lt"/>
                <a:cs typeface="Arial" panose="020B0604020202020204" pitchFamily="34" charset="0"/>
              </a:rPr>
              <a:t> </a:t>
            </a:r>
            <a:r>
              <a:rPr lang="fr-CH" altLang="en-US" dirty="0" err="1">
                <a:latin typeface="+mj-lt"/>
                <a:cs typeface="Arial" panose="020B0604020202020204" pitchFamily="34" charset="0"/>
              </a:rPr>
              <a:t>assemblate</a:t>
            </a:r>
            <a:endParaRPr lang="fr-CH" altLang="en-US" dirty="0">
              <a:latin typeface="+mj-lt"/>
              <a:cs typeface="Arial" panose="020B0604020202020204" pitchFamily="34" charset="0"/>
            </a:endParaRPr>
          </a:p>
          <a:p>
            <a:pPr lvl="1"/>
            <a:r>
              <a:rPr lang="fr-CH" altLang="en-US" dirty="0" err="1">
                <a:latin typeface="+mj-lt"/>
                <a:cs typeface="Arial" panose="020B0604020202020204" pitchFamily="34" charset="0"/>
              </a:rPr>
              <a:t>Alimentatori</a:t>
            </a:r>
            <a:r>
              <a:rPr lang="fr-CH" altLang="en-US" dirty="0">
                <a:latin typeface="+mj-lt"/>
                <a:cs typeface="Arial" panose="020B0604020202020204" pitchFamily="34" charset="0"/>
              </a:rPr>
              <a:t> LV e HV</a:t>
            </a:r>
          </a:p>
          <a:p>
            <a:pPr lvl="1"/>
            <a:r>
              <a:rPr lang="fr-CH" altLang="en-US" dirty="0" err="1">
                <a:latin typeface="+mj-lt"/>
                <a:cs typeface="Arial" panose="020B0604020202020204" pitchFamily="34" charset="0"/>
              </a:rPr>
              <a:t>Apparecchiature</a:t>
            </a:r>
            <a:r>
              <a:rPr lang="fr-CH" altLang="en-US" dirty="0">
                <a:latin typeface="+mj-lt"/>
                <a:cs typeface="Arial" panose="020B0604020202020204" pitchFamily="34" charset="0"/>
              </a:rPr>
              <a:t> a </a:t>
            </a:r>
            <a:r>
              <a:rPr lang="fr-CH" altLang="en-US" dirty="0" err="1">
                <a:latin typeface="+mj-lt"/>
                <a:cs typeface="Arial" panose="020B0604020202020204" pitchFamily="34" charset="0"/>
              </a:rPr>
              <a:t>radiofrequenza</a:t>
            </a:r>
            <a:endParaRPr lang="fr-CH" altLang="en-US" dirty="0">
              <a:latin typeface="+mj-lt"/>
              <a:cs typeface="Arial" panose="020B0604020202020204" pitchFamily="34" charset="0"/>
            </a:endParaRPr>
          </a:p>
          <a:p>
            <a:pPr lvl="1"/>
            <a:r>
              <a:rPr lang="fr-CH" altLang="en-US" dirty="0" err="1">
                <a:latin typeface="+mj-lt"/>
                <a:cs typeface="Arial" panose="020B0604020202020204" pitchFamily="34" charset="0"/>
              </a:rPr>
              <a:t>Amplificatori</a:t>
            </a:r>
            <a:endParaRPr lang="fr-CH" alt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FF078160-7326-4AAA-B7B0-9694464B1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5612" y="373593"/>
            <a:ext cx="3438144" cy="4663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Cosa </a:t>
            </a:r>
            <a:r>
              <a:rPr lang="en-US" dirty="0" err="1"/>
              <a:t>Acquistiamo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10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79A0CA9-5136-1941-B63B-A575C2952C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80"/>
          <a:stretch/>
        </p:blipFill>
        <p:spPr>
          <a:xfrm>
            <a:off x="0" y="-65"/>
            <a:ext cx="12348094" cy="6345351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85228" y="6484201"/>
            <a:ext cx="631160" cy="365125"/>
          </a:xfrm>
        </p:spPr>
        <p:txBody>
          <a:bodyPr/>
          <a:lstStyle/>
          <a:p>
            <a:r>
              <a:rPr lang="en-US"/>
              <a:t>19/09/2019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259262" y="6489700"/>
            <a:ext cx="6572221" cy="365125"/>
          </a:xfrm>
        </p:spPr>
        <p:txBody>
          <a:bodyPr/>
          <a:lstStyle/>
          <a:p>
            <a:r>
              <a:rPr lang="en-US"/>
              <a:t>Jérôme Pierlot - Italy @ CERN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107546" y="648970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FCC37A-3974-3F4D-821B-7EE7260498D6}"/>
              </a:ext>
            </a:extLst>
          </p:cNvPr>
          <p:cNvSpPr/>
          <p:nvPr/>
        </p:nvSpPr>
        <p:spPr>
          <a:xfrm>
            <a:off x="7932738" y="-2814"/>
            <a:ext cx="4259262" cy="6350851"/>
          </a:xfrm>
          <a:prstGeom prst="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80400" y="1288355"/>
            <a:ext cx="3708400" cy="4608512"/>
          </a:xfrm>
        </p:spPr>
        <p:txBody>
          <a:bodyPr/>
          <a:lstStyle/>
          <a:p>
            <a:pPr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altLang="en-US" dirty="0" err="1">
                <a:ea typeface="Calibri" charset="0"/>
                <a:cs typeface="Arial" panose="020B0604020202020204" pitchFamily="34" charset="0"/>
              </a:rPr>
              <a:t>Acquistiamo</a:t>
            </a:r>
            <a:r>
              <a:rPr lang="en-US" altLang="en-US" dirty="0">
                <a:ea typeface="Calibri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ea typeface="Calibri" charset="0"/>
                <a:cs typeface="Arial" panose="020B0604020202020204" pitchFamily="34" charset="0"/>
              </a:rPr>
              <a:t>anche</a:t>
            </a:r>
            <a:r>
              <a:rPr lang="en-US" altLang="en-US" dirty="0">
                <a:ea typeface="Calibri" charset="0"/>
                <a:cs typeface="Arial" panose="020B0604020202020204" pitchFamily="34" charset="0"/>
              </a:rPr>
              <a:t>: </a:t>
            </a:r>
          </a:p>
          <a:p>
            <a:pPr lvl="1"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Font typeface="Arial" charset="0"/>
              <a:buChar char="•"/>
            </a:pPr>
            <a:endParaRPr lang="en-US" altLang="en-US" dirty="0">
              <a:ea typeface="Calibri" charset="0"/>
              <a:cs typeface="Arial" panose="020B0604020202020204" pitchFamily="34" charset="0"/>
            </a:endParaRPr>
          </a:p>
          <a:p>
            <a:pPr lvl="1"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altLang="en-US" dirty="0" err="1">
                <a:ea typeface="Calibri" charset="0"/>
                <a:cs typeface="Arial" panose="020B0604020202020204" pitchFamily="34" charset="0"/>
              </a:rPr>
              <a:t>Apparecchiatura</a:t>
            </a:r>
            <a:r>
              <a:rPr lang="en-US" altLang="en-US" dirty="0">
                <a:ea typeface="Calibri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ea typeface="Calibri" charset="0"/>
                <a:cs typeface="Arial" panose="020B0604020202020204" pitchFamily="34" charset="0"/>
              </a:rPr>
              <a:t>criogenica</a:t>
            </a:r>
            <a:r>
              <a:rPr lang="en-US" altLang="en-US" dirty="0">
                <a:ea typeface="Calibri" charset="0"/>
                <a:cs typeface="Arial" panose="020B0604020202020204" pitchFamily="34" charset="0"/>
              </a:rPr>
              <a:t> e sotto </a:t>
            </a:r>
            <a:r>
              <a:rPr lang="en-US" altLang="en-US" dirty="0" err="1">
                <a:ea typeface="Calibri" charset="0"/>
                <a:cs typeface="Arial" panose="020B0604020202020204" pitchFamily="34" charset="0"/>
              </a:rPr>
              <a:t>vuoto</a:t>
            </a:r>
            <a:endParaRPr lang="en-US" altLang="en-US" dirty="0">
              <a:ea typeface="Calibri" charset="0"/>
              <a:cs typeface="Arial" panose="020B0604020202020204" pitchFamily="34" charset="0"/>
            </a:endParaRPr>
          </a:p>
          <a:p>
            <a:pPr lvl="1"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altLang="en-US" dirty="0" err="1">
                <a:ea typeface="Calibri" charset="0"/>
                <a:cs typeface="Arial" panose="020B0604020202020204" pitchFamily="34" charset="0"/>
              </a:rPr>
              <a:t>Ottica</a:t>
            </a:r>
            <a:r>
              <a:rPr lang="en-US" altLang="en-US" dirty="0">
                <a:ea typeface="Calibri" charset="0"/>
                <a:cs typeface="Arial" panose="020B0604020202020204" pitchFamily="34" charset="0"/>
              </a:rPr>
              <a:t> e </a:t>
            </a:r>
            <a:r>
              <a:rPr lang="en-US" altLang="en-US" dirty="0" err="1">
                <a:ea typeface="Calibri" charset="0"/>
                <a:cs typeface="Arial" panose="020B0604020202020204" pitchFamily="34" charset="0"/>
              </a:rPr>
              <a:t>fotonica</a:t>
            </a:r>
            <a:endParaRPr lang="en-US" altLang="en-US" dirty="0">
              <a:ea typeface="Calibri" charset="0"/>
              <a:cs typeface="Arial" panose="020B0604020202020204" pitchFamily="34" charset="0"/>
            </a:endParaRPr>
          </a:p>
          <a:p>
            <a:pPr lvl="1"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altLang="en-US" dirty="0" err="1">
                <a:ea typeface="Calibri" charset="0"/>
                <a:cs typeface="Arial" panose="020B0604020202020204" pitchFamily="34" charset="0"/>
              </a:rPr>
              <a:t>Rivelatori</a:t>
            </a:r>
            <a:r>
              <a:rPr lang="en-US" altLang="en-US" dirty="0">
                <a:ea typeface="Calibri" charset="0"/>
                <a:cs typeface="Arial" panose="020B0604020202020204" pitchFamily="34" charset="0"/>
              </a:rPr>
              <a:t> di </a:t>
            </a:r>
            <a:r>
              <a:rPr lang="en-US" altLang="en-US" dirty="0" err="1">
                <a:ea typeface="Calibri" charset="0"/>
                <a:cs typeface="Arial" panose="020B0604020202020204" pitchFamily="34" charset="0"/>
              </a:rPr>
              <a:t>particelle</a:t>
            </a:r>
            <a:r>
              <a:rPr lang="en-US" altLang="en-US" dirty="0">
                <a:ea typeface="Calibri" charset="0"/>
                <a:cs typeface="Arial" panose="020B0604020202020204" pitchFamily="34" charset="0"/>
              </a:rPr>
              <a:t> e </a:t>
            </a:r>
            <a:r>
              <a:rPr lang="en-US" altLang="en-US" dirty="0" err="1">
                <a:ea typeface="Calibri" charset="0"/>
                <a:cs typeface="Arial" panose="020B0604020202020204" pitchFamily="34" charset="0"/>
              </a:rPr>
              <a:t>fotoni</a:t>
            </a:r>
            <a:endParaRPr lang="en-US" altLang="en-US" dirty="0">
              <a:ea typeface="Calibri" charset="0"/>
              <a:cs typeface="Arial" panose="020B0604020202020204" pitchFamily="34" charset="0"/>
            </a:endParaRPr>
          </a:p>
          <a:p>
            <a:pPr lvl="1"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altLang="en-US" dirty="0" err="1">
                <a:ea typeface="Calibri" charset="0"/>
                <a:cs typeface="Arial" panose="020B0604020202020204" pitchFamily="34" charset="0"/>
              </a:rPr>
              <a:t>Attrezzature</a:t>
            </a:r>
            <a:r>
              <a:rPr lang="en-US" altLang="en-US" dirty="0">
                <a:ea typeface="Calibri" charset="0"/>
                <a:cs typeface="Arial" panose="020B0604020202020204" pitchFamily="34" charset="0"/>
              </a:rPr>
              <a:t> per la salute e </a:t>
            </a:r>
            <a:r>
              <a:rPr lang="en-US" altLang="en-US" dirty="0" err="1">
                <a:ea typeface="Calibri" charset="0"/>
                <a:cs typeface="Arial" panose="020B0604020202020204" pitchFamily="34" charset="0"/>
              </a:rPr>
              <a:t>sicurezza</a:t>
            </a:r>
            <a:r>
              <a:rPr lang="en-US" altLang="en-US" dirty="0">
                <a:ea typeface="Calibri" charset="0"/>
                <a:cs typeface="Arial" panose="020B0604020202020204" pitchFamily="34" charset="0"/>
              </a:rPr>
              <a:t>, </a:t>
            </a:r>
          </a:p>
          <a:p>
            <a:pPr lvl="1"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altLang="en-US" dirty="0" err="1">
                <a:ea typeface="Calibri" charset="0"/>
                <a:cs typeface="Arial" panose="020B0604020202020204" pitchFamily="34" charset="0"/>
              </a:rPr>
              <a:t>Trasporto</a:t>
            </a:r>
            <a:r>
              <a:rPr lang="en-US" altLang="en-US" dirty="0">
                <a:ea typeface="Calibri" charset="0"/>
                <a:cs typeface="Arial" panose="020B0604020202020204" pitchFamily="34" charset="0"/>
              </a:rPr>
              <a:t> e </a:t>
            </a:r>
            <a:r>
              <a:rPr lang="en-US" altLang="en-US" dirty="0" err="1">
                <a:ea typeface="Calibri" charset="0"/>
                <a:cs typeface="Arial" panose="020B0604020202020204" pitchFamily="34" charset="0"/>
              </a:rPr>
              <a:t>movimentazione</a:t>
            </a:r>
            <a:endParaRPr lang="en-US" altLang="en-US" dirty="0">
              <a:ea typeface="Calibri" charset="0"/>
              <a:cs typeface="Arial" panose="020B0604020202020204" pitchFamily="34" charset="0"/>
            </a:endParaRPr>
          </a:p>
          <a:p>
            <a:pPr lvl="1"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altLang="en-US" dirty="0" err="1">
                <a:ea typeface="Calibri" charset="0"/>
                <a:cs typeface="Arial" panose="020B0604020202020204" pitchFamily="34" charset="0"/>
              </a:rPr>
              <a:t>Forniture</a:t>
            </a:r>
            <a:r>
              <a:rPr lang="en-US" altLang="en-US" dirty="0">
                <a:ea typeface="Calibri" charset="0"/>
                <a:cs typeface="Arial" panose="020B0604020202020204" pitchFamily="34" charset="0"/>
              </a:rPr>
              <a:t> per </a:t>
            </a:r>
            <a:r>
              <a:rPr lang="en-US" altLang="en-US" dirty="0" err="1">
                <a:ea typeface="Calibri" charset="0"/>
                <a:cs typeface="Arial" panose="020B0604020202020204" pitchFamily="34" charset="0"/>
              </a:rPr>
              <a:t>ufficio</a:t>
            </a:r>
            <a:r>
              <a:rPr lang="en-US" altLang="en-US" dirty="0">
                <a:ea typeface="Calibri" charset="0"/>
                <a:cs typeface="Arial" panose="020B0604020202020204" pitchFamily="34" charset="0"/>
              </a:rPr>
              <a:t>, </a:t>
            </a:r>
            <a:r>
              <a:rPr lang="en-US" altLang="en-US" dirty="0" err="1">
                <a:ea typeface="Calibri" charset="0"/>
                <a:cs typeface="Arial" panose="020B0604020202020204" pitchFamily="34" charset="0"/>
              </a:rPr>
              <a:t>mobili</a:t>
            </a:r>
            <a:endParaRPr lang="en-US" altLang="en-US" dirty="0">
              <a:ea typeface="Calibri" charset="0"/>
              <a:cs typeface="Arial" panose="020B0604020202020204" pitchFamily="34" charset="0"/>
            </a:endParaRPr>
          </a:p>
          <a:p>
            <a:pPr lvl="1"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altLang="en-US" dirty="0" err="1">
                <a:ea typeface="Calibri" charset="0"/>
                <a:cs typeface="Arial" panose="020B0604020202020204" pitchFamily="34" charset="0"/>
              </a:rPr>
              <a:t>Servizi</a:t>
            </a:r>
            <a:r>
              <a:rPr lang="en-US" altLang="en-US" dirty="0">
                <a:ea typeface="Calibri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ea typeface="Calibri" charset="0"/>
                <a:cs typeface="Arial" panose="020B0604020202020204" pitchFamily="34" charset="0"/>
              </a:rPr>
              <a:t>industriali</a:t>
            </a:r>
            <a:r>
              <a:rPr lang="en-US" altLang="en-US" dirty="0">
                <a:ea typeface="Calibri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ea typeface="Calibri" charset="0"/>
                <a:cs typeface="Arial" panose="020B0604020202020204" pitchFamily="34" charset="0"/>
              </a:rPr>
              <a:t>sul</a:t>
            </a:r>
            <a:r>
              <a:rPr lang="en-US" altLang="en-US" dirty="0">
                <a:ea typeface="Calibri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ea typeface="Calibri" charset="0"/>
                <a:cs typeface="Arial" panose="020B0604020202020204" pitchFamily="34" charset="0"/>
              </a:rPr>
              <a:t>sito</a:t>
            </a:r>
            <a:r>
              <a:rPr lang="en-US" altLang="en-US" dirty="0">
                <a:ea typeface="Calibri" charset="0"/>
                <a:cs typeface="Arial" panose="020B0604020202020204" pitchFamily="34" charset="0"/>
              </a:rPr>
              <a:t> del CERN</a:t>
            </a:r>
          </a:p>
          <a:p>
            <a:pPr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Font typeface="Arial" charset="0"/>
              <a:buChar char="•"/>
            </a:pPr>
            <a:endParaRPr lang="en-US" altLang="en-US" dirty="0">
              <a:ea typeface="Calibri" charset="0"/>
              <a:cs typeface="Arial" panose="020B0604020202020204" pitchFamily="34" charset="0"/>
            </a:endParaRPr>
          </a:p>
          <a:p>
            <a:pPr>
              <a:lnSpc>
                <a:spcPts val="2600"/>
              </a:lnSpc>
              <a:spcBef>
                <a:spcPts val="80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11" name="Title 11">
            <a:extLst>
              <a:ext uri="{FF2B5EF4-FFF2-40B4-BE49-F238E27FC236}">
                <a16:creationId xmlns:a16="http://schemas.microsoft.com/office/drawing/2014/main" id="{8283ABA6-F114-419C-806A-1237B4864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5612" y="373593"/>
            <a:ext cx="3438144" cy="4663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Cosa </a:t>
            </a:r>
            <a:r>
              <a:rPr lang="en-US" dirty="0" err="1"/>
              <a:t>Acquistiamo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78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EF21ABD-7B31-5041-AAC5-67BB4A56E0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4" t="1302" r="261" b="2025"/>
          <a:stretch/>
        </p:blipFill>
        <p:spPr>
          <a:xfrm>
            <a:off x="1256741" y="1326169"/>
            <a:ext cx="9689672" cy="497815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7CCAF69-69A7-4644-93CA-917F0008C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83118"/>
            <a:ext cx="11376025" cy="1065742"/>
          </a:xfrm>
        </p:spPr>
        <p:txBody>
          <a:bodyPr/>
          <a:lstStyle/>
          <a:p>
            <a:r>
              <a:rPr lang="en-US" sz="4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Spese</a:t>
            </a:r>
            <a:r>
              <a:rPr lang="en-US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di </a:t>
            </a:r>
            <a:r>
              <a:rPr lang="en-US" sz="4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Acquisizione</a:t>
            </a:r>
            <a:endParaRPr lang="en-US" sz="4000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203AB4-AC56-814B-9797-66BB3A0E29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484201"/>
            <a:ext cx="631160" cy="365125"/>
          </a:xfrm>
        </p:spPr>
        <p:txBody>
          <a:bodyPr/>
          <a:lstStyle/>
          <a:p>
            <a:r>
              <a:rPr lang="en-US"/>
              <a:t>19/09/2019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C353BE-AD74-7243-93C1-9EB2ABD9E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489700"/>
            <a:ext cx="6572221" cy="365125"/>
          </a:xfrm>
        </p:spPr>
        <p:txBody>
          <a:bodyPr/>
          <a:lstStyle/>
          <a:p>
            <a:r>
              <a:rPr lang="en-US"/>
              <a:t>Jérôme Pierlot - Italy @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55CE2-22C0-1F4D-A2FD-20443A92F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48970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2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10E12114-BF9D-4C4C-B8C8-515468126AF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4590"/>
            <a:ext cx="12192000" cy="6351588"/>
          </a:xfrm>
        </p:spPr>
      </p:pic>
      <p:sp>
        <p:nvSpPr>
          <p:cNvPr id="10" name="Larme 10">
            <a:extLst>
              <a:ext uri="{FF2B5EF4-FFF2-40B4-BE49-F238E27FC236}">
                <a16:creationId xmlns:a16="http://schemas.microsoft.com/office/drawing/2014/main" id="{7A41CE79-283F-FE44-BD24-F0CBEF3EA0E8}"/>
              </a:ext>
            </a:extLst>
          </p:cNvPr>
          <p:cNvSpPr/>
          <p:nvPr/>
        </p:nvSpPr>
        <p:spPr>
          <a:xfrm>
            <a:off x="7780842" y="841436"/>
            <a:ext cx="4411157" cy="4411157"/>
          </a:xfrm>
          <a:prstGeom prst="teardrop">
            <a:avLst/>
          </a:prstGeom>
          <a:solidFill>
            <a:schemeClr val="accent2">
              <a:alpha val="52000"/>
            </a:schemeClr>
          </a:solidFill>
          <a:ln>
            <a:noFill/>
          </a:ln>
          <a:scene3d>
            <a:camera prst="orthographicFront">
              <a:rot lat="0" lon="21299996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Larme 11">
            <a:extLst>
              <a:ext uri="{FF2B5EF4-FFF2-40B4-BE49-F238E27FC236}">
                <a16:creationId xmlns:a16="http://schemas.microsoft.com/office/drawing/2014/main" id="{0C7A08C9-875A-C243-9AAA-D3B04FE7DFE6}"/>
              </a:ext>
            </a:extLst>
          </p:cNvPr>
          <p:cNvSpPr/>
          <p:nvPr/>
        </p:nvSpPr>
        <p:spPr>
          <a:xfrm>
            <a:off x="7191375" y="841436"/>
            <a:ext cx="5000625" cy="491166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3">
            <a:extLst>
              <a:ext uri="{FF2B5EF4-FFF2-40B4-BE49-F238E27FC236}">
                <a16:creationId xmlns:a16="http://schemas.microsoft.com/office/drawing/2014/main" id="{53FC6B7E-B965-1B4E-9027-921D3F1AB1FB}"/>
              </a:ext>
            </a:extLst>
          </p:cNvPr>
          <p:cNvSpPr txBox="1"/>
          <p:nvPr/>
        </p:nvSpPr>
        <p:spPr>
          <a:xfrm>
            <a:off x="6857999" y="2526427"/>
            <a:ext cx="5333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ACQUISTI</a:t>
            </a:r>
            <a:endParaRPr lang="en-US" sz="3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@CERN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76BD87-609F-694D-901C-43D68C9A0D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378" y="2421705"/>
            <a:ext cx="5869438" cy="2214411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485228" y="6488734"/>
            <a:ext cx="631160" cy="365125"/>
          </a:xfrm>
        </p:spPr>
        <p:txBody>
          <a:bodyPr/>
          <a:lstStyle/>
          <a:p>
            <a:r>
              <a:rPr lang="en-US"/>
              <a:t>19/09/2019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259262" y="6494233"/>
            <a:ext cx="6572221" cy="365125"/>
          </a:xfrm>
        </p:spPr>
        <p:txBody>
          <a:bodyPr/>
          <a:lstStyle/>
          <a:p>
            <a:r>
              <a:rPr lang="en-US"/>
              <a:t>Jérôme Pierlot - Italy @ CERN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1107546" y="6494233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69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94A06-598E-874C-8DAE-8BAD560C1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Il </a:t>
            </a:r>
            <a:r>
              <a:rPr lang="en-US" sz="4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Servizio</a:t>
            </a:r>
            <a:r>
              <a:rPr lang="en-US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Acquisti</a:t>
            </a:r>
            <a:endParaRPr lang="en-US" sz="4000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B2460-E934-4E4F-9D65-87CE6B6694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987" y="1665333"/>
            <a:ext cx="11526838" cy="506367"/>
          </a:xfrm>
        </p:spPr>
        <p:txBody>
          <a:bodyPr/>
          <a:lstStyle/>
          <a:p>
            <a:r>
              <a:rPr lang="en-GB" sz="2000" dirty="0">
                <a:solidFill>
                  <a:schemeClr val="tx1"/>
                </a:solidFill>
              </a:rPr>
              <a:t>La </a:t>
            </a:r>
            <a:r>
              <a:rPr lang="en-GB" sz="2000" dirty="0" err="1">
                <a:solidFill>
                  <a:schemeClr val="tx1"/>
                </a:solidFill>
              </a:rPr>
              <a:t>missione</a:t>
            </a:r>
            <a:r>
              <a:rPr lang="en-GB" sz="2000" dirty="0">
                <a:solidFill>
                  <a:schemeClr val="tx1"/>
                </a:solidFill>
              </a:rPr>
              <a:t> del </a:t>
            </a:r>
            <a:r>
              <a:rPr lang="en-GB" sz="2000" dirty="0" err="1">
                <a:solidFill>
                  <a:schemeClr val="tx1"/>
                </a:solidFill>
              </a:rPr>
              <a:t>Servizio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Acquisti</a:t>
            </a:r>
            <a:r>
              <a:rPr lang="en-GB" sz="2000" dirty="0">
                <a:solidFill>
                  <a:schemeClr val="tx1"/>
                </a:solidFill>
              </a:rPr>
              <a:t> è di </a:t>
            </a:r>
            <a:r>
              <a:rPr lang="en-GB" sz="2000" dirty="0" err="1">
                <a:solidFill>
                  <a:schemeClr val="tx1"/>
                </a:solidFill>
              </a:rPr>
              <a:t>procurare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tutte</a:t>
            </a:r>
            <a:r>
              <a:rPr lang="en-GB" sz="2000" dirty="0">
                <a:solidFill>
                  <a:schemeClr val="tx1"/>
                </a:solidFill>
              </a:rPr>
              <a:t> le </a:t>
            </a:r>
            <a:r>
              <a:rPr lang="en-GB" sz="2000" dirty="0" err="1">
                <a:solidFill>
                  <a:schemeClr val="tx1"/>
                </a:solidFill>
              </a:rPr>
              <a:t>forniture</a:t>
            </a:r>
            <a:r>
              <a:rPr lang="en-GB" sz="2000" dirty="0">
                <a:solidFill>
                  <a:schemeClr val="tx1"/>
                </a:solidFill>
              </a:rPr>
              <a:t> e </a:t>
            </a:r>
            <a:r>
              <a:rPr lang="en-GB" sz="2000" dirty="0" err="1">
                <a:solidFill>
                  <a:schemeClr val="tx1"/>
                </a:solidFill>
              </a:rPr>
              <a:t>servizi</a:t>
            </a:r>
            <a:r>
              <a:rPr lang="en-GB" sz="2000" dirty="0">
                <a:solidFill>
                  <a:schemeClr val="tx1"/>
                </a:solidFill>
              </a:rPr>
              <a:t> per </a:t>
            </a:r>
            <a:r>
              <a:rPr lang="en-GB" sz="2000" dirty="0" err="1">
                <a:solidFill>
                  <a:schemeClr val="tx1"/>
                </a:solidFill>
              </a:rPr>
              <a:t>il</a:t>
            </a:r>
            <a:r>
              <a:rPr lang="en-GB" sz="2000" dirty="0">
                <a:solidFill>
                  <a:schemeClr val="tx1"/>
                </a:solidFill>
              </a:rPr>
              <a:t> CERN</a:t>
            </a:r>
            <a:endParaRPr lang="en-US" dirty="0"/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6C1863-12FB-D644-88C8-971502480B68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485228" y="6484201"/>
            <a:ext cx="631160" cy="365125"/>
          </a:xfrm>
        </p:spPr>
        <p:txBody>
          <a:bodyPr/>
          <a:lstStyle/>
          <a:p>
            <a:r>
              <a:rPr lang="en-US"/>
              <a:t>19/09/2019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A5BE0B-CA52-5441-B05F-9324706BBE6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259262" y="6489700"/>
            <a:ext cx="6572221" cy="365125"/>
          </a:xfrm>
        </p:spPr>
        <p:txBody>
          <a:bodyPr/>
          <a:lstStyle/>
          <a:p>
            <a:r>
              <a:rPr lang="en-US"/>
              <a:t>Jérôme Pierlot - Italy @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8047A-5275-7649-A733-0A42379D686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48970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1F46DD-9DD1-8644-8FBE-3C6B3F026EF7}"/>
              </a:ext>
            </a:extLst>
          </p:cNvPr>
          <p:cNvSpPr txBox="1"/>
          <p:nvPr/>
        </p:nvSpPr>
        <p:spPr>
          <a:xfrm>
            <a:off x="1449208" y="2435798"/>
            <a:ext cx="4469405" cy="1693985"/>
          </a:xfrm>
          <a:prstGeom prst="rect">
            <a:avLst/>
          </a:prstGeom>
          <a:solidFill>
            <a:schemeClr val="accent2"/>
          </a:solidFill>
        </p:spPr>
        <p:txBody>
          <a:bodyPr vert="horz" wrap="square" rtlCol="0" anchor="ctr" anchorCtr="0">
            <a:noAutofit/>
          </a:bodyPr>
          <a:lstStyle/>
          <a:p>
            <a:pPr algn="ctr"/>
            <a:r>
              <a:rPr lang="en-GB" b="1" dirty="0" err="1">
                <a:solidFill>
                  <a:schemeClr val="bg1"/>
                </a:solidFill>
              </a:rPr>
              <a:t>Rispettando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tutti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i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requisiti</a:t>
            </a:r>
            <a:r>
              <a:rPr lang="en-GB" b="1" dirty="0">
                <a:solidFill>
                  <a:schemeClr val="bg1"/>
                </a:solidFill>
              </a:rPr>
              <a:t>:</a:t>
            </a:r>
          </a:p>
          <a:p>
            <a:pPr algn="ctr"/>
            <a:endParaRPr lang="en-GB" dirty="0">
              <a:solidFill>
                <a:schemeClr val="bg1"/>
              </a:solidFill>
            </a:endParaRPr>
          </a:p>
          <a:p>
            <a:pPr algn="ctr"/>
            <a:r>
              <a:rPr lang="en-GB" dirty="0" err="1">
                <a:solidFill>
                  <a:schemeClr val="bg1"/>
                </a:solidFill>
              </a:rPr>
              <a:t>Tecniche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specifiche</a:t>
            </a:r>
            <a:r>
              <a:rPr lang="en-GB" dirty="0">
                <a:solidFill>
                  <a:schemeClr val="bg1"/>
                </a:solidFill>
              </a:rPr>
              <a:t> e </a:t>
            </a:r>
            <a:r>
              <a:rPr lang="en-GB" dirty="0" err="1">
                <a:solidFill>
                  <a:schemeClr val="bg1"/>
                </a:solidFill>
              </a:rPr>
              <a:t>contrattuali</a:t>
            </a:r>
            <a:r>
              <a:rPr lang="en-GB" dirty="0">
                <a:solidFill>
                  <a:schemeClr val="bg1"/>
                </a:solidFill>
              </a:rPr>
              <a:t> , </a:t>
            </a:r>
            <a:r>
              <a:rPr lang="en-GB" dirty="0" err="1">
                <a:solidFill>
                  <a:schemeClr val="bg1"/>
                </a:solidFill>
              </a:rPr>
              <a:t>consegna</a:t>
            </a:r>
            <a:r>
              <a:rPr lang="en-GB" dirty="0">
                <a:solidFill>
                  <a:schemeClr val="bg1"/>
                </a:solidFill>
              </a:rPr>
              <a:t>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e </a:t>
            </a:r>
            <a:r>
              <a:rPr lang="en-GB" dirty="0" err="1">
                <a:solidFill>
                  <a:schemeClr val="bg1"/>
                </a:solidFill>
              </a:rPr>
              <a:t>requisiti</a:t>
            </a:r>
            <a:r>
              <a:rPr lang="en-GB" dirty="0">
                <a:solidFill>
                  <a:schemeClr val="bg1"/>
                </a:solidFill>
              </a:rPr>
              <a:t> di </a:t>
            </a:r>
            <a:r>
              <a:rPr lang="en-GB" dirty="0" err="1">
                <a:solidFill>
                  <a:schemeClr val="bg1"/>
                </a:solidFill>
              </a:rPr>
              <a:t>prestazione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1BFE7D-FC32-264A-AF00-3B2A7EE923C0}"/>
              </a:ext>
            </a:extLst>
          </p:cNvPr>
          <p:cNvSpPr txBox="1"/>
          <p:nvPr/>
        </p:nvSpPr>
        <p:spPr>
          <a:xfrm>
            <a:off x="6336898" y="2435798"/>
            <a:ext cx="4511898" cy="1693985"/>
          </a:xfrm>
          <a:prstGeom prst="rect">
            <a:avLst/>
          </a:prstGeom>
          <a:solidFill>
            <a:schemeClr val="accent2"/>
          </a:solidFill>
        </p:spPr>
        <p:txBody>
          <a:bodyPr vert="horz" wrap="square" rtlCol="0" anchor="ctr" anchorCtr="0">
            <a:no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Al </a:t>
            </a:r>
            <a:r>
              <a:rPr lang="en-GB" b="1" dirty="0" err="1" smtClean="0">
                <a:solidFill>
                  <a:schemeClr val="bg1"/>
                </a:solidFill>
              </a:rPr>
              <a:t>prezzo</a:t>
            </a:r>
            <a:r>
              <a:rPr lang="en-GB" b="1" dirty="0" smtClean="0">
                <a:solidFill>
                  <a:schemeClr val="bg1"/>
                </a:solidFill>
              </a:rPr>
              <a:t> </a:t>
            </a:r>
            <a:r>
              <a:rPr lang="en-GB" b="1" dirty="0" err="1" smtClean="0">
                <a:solidFill>
                  <a:schemeClr val="bg1"/>
                </a:solidFill>
              </a:rPr>
              <a:t>più</a:t>
            </a:r>
            <a:r>
              <a:rPr lang="en-GB" b="1" dirty="0" smtClean="0">
                <a:solidFill>
                  <a:schemeClr val="bg1"/>
                </a:solidFill>
              </a:rPr>
              <a:t> basso </a:t>
            </a:r>
            <a:r>
              <a:rPr lang="en-GB" b="1" dirty="0" err="1" smtClean="0">
                <a:solidFill>
                  <a:schemeClr val="bg1"/>
                </a:solidFill>
              </a:rPr>
              <a:t>possibile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0C0DA9-3F75-5940-A192-7E2E1A84A481}"/>
              </a:ext>
            </a:extLst>
          </p:cNvPr>
          <p:cNvSpPr txBox="1"/>
          <p:nvPr/>
        </p:nvSpPr>
        <p:spPr>
          <a:xfrm>
            <a:off x="1449208" y="4798318"/>
            <a:ext cx="4275317" cy="1360636"/>
          </a:xfrm>
          <a:prstGeom prst="rect">
            <a:avLst/>
          </a:prstGeom>
          <a:solidFill>
            <a:schemeClr val="accent2"/>
          </a:solidFill>
        </p:spPr>
        <p:txBody>
          <a:bodyPr vert="horz" wrap="square" rtlCol="0" anchor="ctr" anchorCtr="0">
            <a:noAutofit/>
          </a:bodyPr>
          <a:lstStyle/>
          <a:p>
            <a:pPr algn="ctr"/>
            <a:r>
              <a:rPr lang="en-GB" b="1" dirty="0" err="1">
                <a:solidFill>
                  <a:schemeClr val="bg1"/>
                </a:solidFill>
              </a:rPr>
              <a:t>Viene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ottenuto</a:t>
            </a:r>
            <a:r>
              <a:rPr lang="en-GB" b="1" dirty="0">
                <a:solidFill>
                  <a:schemeClr val="bg1"/>
                </a:solidFill>
              </a:rPr>
              <a:t> un </a:t>
            </a:r>
            <a:r>
              <a:rPr lang="en-GB" b="1" dirty="0" err="1">
                <a:solidFill>
                  <a:schemeClr val="bg1"/>
                </a:solidFill>
              </a:rPr>
              <a:t>ritorno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industriale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equilibrato</a:t>
            </a:r>
            <a:r>
              <a:rPr lang="en-GB" b="1" dirty="0">
                <a:solidFill>
                  <a:schemeClr val="bg1"/>
                </a:solidFill>
              </a:rPr>
              <a:t> per </a:t>
            </a:r>
            <a:r>
              <a:rPr lang="en-GB" b="1" dirty="0" err="1">
                <a:solidFill>
                  <a:schemeClr val="bg1"/>
                </a:solidFill>
              </a:rPr>
              <a:t>gli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Stati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Membri</a:t>
            </a:r>
            <a:r>
              <a:rPr lang="en-GB" b="1" dirty="0">
                <a:solidFill>
                  <a:schemeClr val="bg1"/>
                </a:solidFill>
              </a:rPr>
              <a:t> del CERN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C60059-AE24-2541-8796-3094669408F1}"/>
              </a:ext>
            </a:extLst>
          </p:cNvPr>
          <p:cNvSpPr txBox="1"/>
          <p:nvPr/>
        </p:nvSpPr>
        <p:spPr>
          <a:xfrm>
            <a:off x="6336898" y="4798318"/>
            <a:ext cx="4494584" cy="1360636"/>
          </a:xfrm>
          <a:prstGeom prst="rect">
            <a:avLst/>
          </a:prstGeom>
          <a:solidFill>
            <a:schemeClr val="accent2"/>
          </a:solidFill>
        </p:spPr>
        <p:txBody>
          <a:bodyPr vert="horz" wrap="square" rtlCol="0" anchor="ctr" anchorCtr="0">
            <a:noAutofit/>
          </a:bodyPr>
          <a:lstStyle/>
          <a:p>
            <a:pPr algn="ctr"/>
            <a:r>
              <a:rPr lang="en-GB" b="1" dirty="0" err="1">
                <a:solidFill>
                  <a:schemeClr val="bg1"/>
                </a:solidFill>
              </a:rPr>
              <a:t>Vengono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rispettate</a:t>
            </a:r>
            <a:r>
              <a:rPr lang="en-GB" b="1" dirty="0">
                <a:solidFill>
                  <a:schemeClr val="bg1"/>
                </a:solidFill>
              </a:rPr>
              <a:t> le </a:t>
            </a:r>
            <a:r>
              <a:rPr lang="en-GB" b="1" dirty="0" err="1">
                <a:solidFill>
                  <a:schemeClr val="bg1"/>
                </a:solidFill>
              </a:rPr>
              <a:t>regole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 smtClean="0">
                <a:solidFill>
                  <a:schemeClr val="bg1"/>
                </a:solidFill>
              </a:rPr>
              <a:t>degli</a:t>
            </a:r>
            <a:r>
              <a:rPr lang="en-GB" b="1" dirty="0" smtClean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acquisti</a:t>
            </a:r>
            <a:r>
              <a:rPr lang="en-GB" b="1" dirty="0">
                <a:solidFill>
                  <a:schemeClr val="bg1"/>
                </a:solidFill>
              </a:rPr>
              <a:t> del CERN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1BFE7D-FC32-264A-AF00-3B2A7EE923C0}"/>
              </a:ext>
            </a:extLst>
          </p:cNvPr>
          <p:cNvSpPr txBox="1"/>
          <p:nvPr/>
        </p:nvSpPr>
        <p:spPr>
          <a:xfrm>
            <a:off x="1449207" y="4424225"/>
            <a:ext cx="9382275" cy="322055"/>
          </a:xfrm>
          <a:prstGeom prst="rect">
            <a:avLst/>
          </a:prstGeom>
          <a:solidFill>
            <a:schemeClr val="accent2"/>
          </a:solidFill>
        </p:spPr>
        <p:txBody>
          <a:bodyPr vert="horz" wrap="square" rtlCol="0" anchor="ctr" anchorCtr="0">
            <a:noAutofit/>
          </a:bodyPr>
          <a:lstStyle/>
          <a:p>
            <a:pPr algn="ctr"/>
            <a:r>
              <a:rPr lang="en-GB" dirty="0" err="1" smtClean="0">
                <a:solidFill>
                  <a:schemeClr val="bg1"/>
                </a:solidFill>
              </a:rPr>
              <a:t>Mentre</a:t>
            </a:r>
            <a:r>
              <a:rPr lang="en-GB" dirty="0" smtClean="0">
                <a:solidFill>
                  <a:schemeClr val="bg1"/>
                </a:solidFill>
              </a:rPr>
              <a:t>: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44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9FD7D-3E54-374D-862A-BA884939E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76" y="383646"/>
            <a:ext cx="11376024" cy="1065742"/>
          </a:xfrm>
        </p:spPr>
        <p:txBody>
          <a:bodyPr/>
          <a:lstStyle/>
          <a:p>
            <a:r>
              <a:rPr lang="en-US" sz="4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Principi</a:t>
            </a:r>
            <a:r>
              <a:rPr lang="en-US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e </a:t>
            </a:r>
            <a:r>
              <a:rPr lang="en-US" sz="4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Regole</a:t>
            </a:r>
            <a:r>
              <a:rPr lang="en-US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di </a:t>
            </a:r>
            <a:r>
              <a:rPr lang="en-US" sz="4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Approvigionamento</a:t>
            </a:r>
            <a:r>
              <a:rPr lang="en-US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al CERN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303D6-1931-BB49-8BE7-FC18BE7E099F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485228" y="6484201"/>
            <a:ext cx="631160" cy="365125"/>
          </a:xfrm>
        </p:spPr>
        <p:txBody>
          <a:bodyPr/>
          <a:lstStyle/>
          <a:p>
            <a:r>
              <a:rPr lang="en-US"/>
              <a:t>19/09/2019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56402-A1DA-754C-863B-CCB35F0EBC2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259262" y="6489700"/>
            <a:ext cx="6572221" cy="365125"/>
          </a:xfrm>
        </p:spPr>
        <p:txBody>
          <a:bodyPr/>
          <a:lstStyle/>
          <a:p>
            <a:r>
              <a:rPr lang="en-US"/>
              <a:t>Jérôme Pierlot - Italy @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32B07-E895-A846-90AF-5BD7AEDC38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48970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17</a:t>
            </a:fld>
            <a:endParaRPr lang="en-US" dirty="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CE3F8A3-81F0-D04E-9BF8-45ECEE3B320F}"/>
              </a:ext>
            </a:extLst>
          </p:cNvPr>
          <p:cNvGrpSpPr/>
          <p:nvPr/>
        </p:nvGrpSpPr>
        <p:grpSpPr>
          <a:xfrm>
            <a:off x="1236957" y="3260472"/>
            <a:ext cx="4432323" cy="984656"/>
            <a:chOff x="4254476" y="3166679"/>
            <a:chExt cx="7529537" cy="1364068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6A76111-A9D9-0C46-970E-87203F46212F}"/>
                </a:ext>
              </a:extLst>
            </p:cNvPr>
            <p:cNvSpPr/>
            <p:nvPr/>
          </p:nvSpPr>
          <p:spPr>
            <a:xfrm>
              <a:off x="4254476" y="3166679"/>
              <a:ext cx="7529537" cy="13640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  <a:effectLst>
              <a:outerShdw blurRad="38100" sx="102000" sy="102000" algn="ctr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6E0B8AC-A2CA-3943-9388-5E6C4889B69A}"/>
                </a:ext>
              </a:extLst>
            </p:cNvPr>
            <p:cNvSpPr txBox="1"/>
            <p:nvPr/>
          </p:nvSpPr>
          <p:spPr>
            <a:xfrm>
              <a:off x="4695737" y="3621481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746506D-5069-6F42-8185-7D1930A38F55}"/>
                </a:ext>
              </a:extLst>
            </p:cNvPr>
            <p:cNvSpPr txBox="1"/>
            <p:nvPr/>
          </p:nvSpPr>
          <p:spPr>
            <a:xfrm>
              <a:off x="6167439" y="3580901"/>
              <a:ext cx="5422027" cy="575600"/>
            </a:xfrm>
            <a:prstGeom prst="rect">
              <a:avLst/>
            </a:prstGeom>
            <a:noFill/>
          </p:spPr>
          <p:txBody>
            <a:bodyPr wrap="square" lIns="0" rtlCol="0" anchor="ctr" anchorCtr="0">
              <a:spAutoFit/>
            </a:bodyPr>
            <a:lstStyle/>
            <a:p>
              <a:r>
                <a:rPr lang="en-US" sz="2100" b="1" dirty="0"/>
                <a:t>Gare </a:t>
              </a:r>
              <a:r>
                <a:rPr lang="en-US" sz="2100" b="1" dirty="0" err="1"/>
                <a:t>d’appalto</a:t>
              </a:r>
              <a:r>
                <a:rPr lang="en-US" sz="2100" b="1" dirty="0"/>
                <a:t> </a:t>
              </a:r>
              <a:r>
                <a:rPr lang="en-US" sz="2100" b="1" dirty="0" err="1"/>
                <a:t>limitate</a:t>
              </a:r>
              <a:endParaRPr lang="en-US" sz="2100" b="1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B1E4B80-B53F-2D47-9C67-F9F34C715E6F}"/>
              </a:ext>
            </a:extLst>
          </p:cNvPr>
          <p:cNvGrpSpPr/>
          <p:nvPr/>
        </p:nvGrpSpPr>
        <p:grpSpPr>
          <a:xfrm>
            <a:off x="1242816" y="4872220"/>
            <a:ext cx="4427769" cy="1061829"/>
            <a:chOff x="4254476" y="4824510"/>
            <a:chExt cx="7529537" cy="1470978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E161466-C9E4-124D-943D-07A6AB8DB0FA}"/>
                </a:ext>
              </a:extLst>
            </p:cNvPr>
            <p:cNvSpPr/>
            <p:nvPr/>
          </p:nvSpPr>
          <p:spPr>
            <a:xfrm>
              <a:off x="4254476" y="4844226"/>
              <a:ext cx="7529537" cy="13640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  <a:effectLst>
              <a:outerShdw blurRad="38100" sx="102000" sy="102000" algn="ctr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F2B0949-878A-F440-AB0C-42E32A7ED078}"/>
                </a:ext>
              </a:extLst>
            </p:cNvPr>
            <p:cNvSpPr txBox="1"/>
            <p:nvPr/>
          </p:nvSpPr>
          <p:spPr>
            <a:xfrm>
              <a:off x="6167439" y="4824510"/>
              <a:ext cx="5422027" cy="1470978"/>
            </a:xfrm>
            <a:prstGeom prst="rect">
              <a:avLst/>
            </a:prstGeom>
            <a:noFill/>
          </p:spPr>
          <p:txBody>
            <a:bodyPr wrap="square" lIns="0" rtlCol="0" anchor="ctr" anchorCtr="0">
              <a:spAutoFit/>
            </a:bodyPr>
            <a:lstStyle/>
            <a:p>
              <a:r>
                <a:rPr lang="en-US" sz="2100" b="1" dirty="0" err="1"/>
                <a:t>Obbietività</a:t>
              </a:r>
              <a:r>
                <a:rPr lang="en-US" sz="2100" b="1" dirty="0"/>
                <a:t> e </a:t>
              </a:r>
              <a:r>
                <a:rPr lang="en-US" sz="2100" b="1" dirty="0" err="1"/>
                <a:t>parità</a:t>
              </a:r>
              <a:r>
                <a:rPr lang="en-US" sz="2100" b="1" dirty="0"/>
                <a:t> di </a:t>
              </a:r>
              <a:r>
                <a:rPr lang="en-US" sz="2100" b="1" dirty="0" err="1"/>
                <a:t>trattamento</a:t>
              </a:r>
              <a:r>
                <a:rPr lang="en-US" sz="2100" b="1" dirty="0"/>
                <a:t> / </a:t>
              </a:r>
              <a:r>
                <a:rPr lang="en-US" sz="2100" b="1" dirty="0" err="1"/>
                <a:t>Competizione</a:t>
              </a:r>
              <a:r>
                <a:rPr lang="en-US" sz="2100" b="1" dirty="0"/>
                <a:t> </a:t>
              </a:r>
              <a:r>
                <a:rPr lang="en-US" sz="2100" b="1" dirty="0" err="1"/>
                <a:t>leale</a:t>
              </a:r>
              <a:endParaRPr lang="en-US" sz="2100" b="1" dirty="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CE3F8A3-81F0-D04E-9BF8-45ECEE3B320F}"/>
              </a:ext>
            </a:extLst>
          </p:cNvPr>
          <p:cNvGrpSpPr/>
          <p:nvPr/>
        </p:nvGrpSpPr>
        <p:grpSpPr>
          <a:xfrm>
            <a:off x="1236957" y="1634490"/>
            <a:ext cx="4432321" cy="984656"/>
            <a:chOff x="2327794" y="3155249"/>
            <a:chExt cx="7529535" cy="1364068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6A76111-A9D9-0C46-970E-87203F46212F}"/>
                </a:ext>
              </a:extLst>
            </p:cNvPr>
            <p:cNvSpPr/>
            <p:nvPr/>
          </p:nvSpPr>
          <p:spPr>
            <a:xfrm>
              <a:off x="2327794" y="3155249"/>
              <a:ext cx="7529535" cy="13640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  <a:effectLst>
              <a:outerShdw blurRad="38100" sx="102000" sy="102000" algn="ctr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6E0B8AC-A2CA-3943-9388-5E6C4889B69A}"/>
                </a:ext>
              </a:extLst>
            </p:cNvPr>
            <p:cNvSpPr txBox="1"/>
            <p:nvPr/>
          </p:nvSpPr>
          <p:spPr>
            <a:xfrm>
              <a:off x="4695737" y="3621481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746506D-5069-6F42-8185-7D1930A38F55}"/>
                </a:ext>
              </a:extLst>
            </p:cNvPr>
            <p:cNvSpPr txBox="1"/>
            <p:nvPr/>
          </p:nvSpPr>
          <p:spPr>
            <a:xfrm>
              <a:off x="4264664" y="3345626"/>
              <a:ext cx="5422024" cy="1023289"/>
            </a:xfrm>
            <a:prstGeom prst="rect">
              <a:avLst/>
            </a:prstGeom>
            <a:noFill/>
          </p:spPr>
          <p:txBody>
            <a:bodyPr wrap="square" lIns="0" rtlCol="0" anchor="ctr" anchorCtr="0">
              <a:spAutoFit/>
            </a:bodyPr>
            <a:lstStyle/>
            <a:p>
              <a:r>
                <a:rPr lang="en-US" sz="2100" b="1" dirty="0" err="1"/>
                <a:t>Trasparenza</a:t>
              </a:r>
              <a:r>
                <a:rPr lang="en-US" sz="2100" b="1" dirty="0"/>
                <a:t> e </a:t>
              </a:r>
              <a:r>
                <a:rPr lang="en-US" sz="2100" b="1" dirty="0" err="1"/>
                <a:t>Imparzialità</a:t>
              </a:r>
              <a:endParaRPr lang="en-US" sz="21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CE3F8A3-81F0-D04E-9BF8-45ECEE3B320F}"/>
              </a:ext>
            </a:extLst>
          </p:cNvPr>
          <p:cNvGrpSpPr/>
          <p:nvPr/>
        </p:nvGrpSpPr>
        <p:grpSpPr>
          <a:xfrm>
            <a:off x="6464277" y="3264282"/>
            <a:ext cx="4432323" cy="984656"/>
            <a:chOff x="4254476" y="3166679"/>
            <a:chExt cx="7529537" cy="1364068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76A76111-A9D9-0C46-970E-87203F46212F}"/>
                </a:ext>
              </a:extLst>
            </p:cNvPr>
            <p:cNvSpPr/>
            <p:nvPr/>
          </p:nvSpPr>
          <p:spPr>
            <a:xfrm>
              <a:off x="4254476" y="3166679"/>
              <a:ext cx="7529537" cy="13640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  <a:effectLst>
              <a:outerShdw blurRad="38100" sx="102000" sy="102000" algn="ctr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6E0B8AC-A2CA-3943-9388-5E6C4889B69A}"/>
                </a:ext>
              </a:extLst>
            </p:cNvPr>
            <p:cNvSpPr txBox="1"/>
            <p:nvPr/>
          </p:nvSpPr>
          <p:spPr>
            <a:xfrm>
              <a:off x="4695737" y="3621481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746506D-5069-6F42-8185-7D1930A38F55}"/>
                </a:ext>
              </a:extLst>
            </p:cNvPr>
            <p:cNvSpPr txBox="1"/>
            <p:nvPr/>
          </p:nvSpPr>
          <p:spPr>
            <a:xfrm>
              <a:off x="6167439" y="3580901"/>
              <a:ext cx="5422027" cy="575600"/>
            </a:xfrm>
            <a:prstGeom prst="rect">
              <a:avLst/>
            </a:prstGeom>
            <a:noFill/>
          </p:spPr>
          <p:txBody>
            <a:bodyPr wrap="square" lIns="0" rtlCol="0" anchor="ctr" anchorCtr="0">
              <a:spAutoFit/>
            </a:bodyPr>
            <a:lstStyle/>
            <a:p>
              <a:r>
                <a:rPr lang="en-US" sz="2100" b="1" dirty="0" err="1"/>
                <a:t>Riservatezza</a:t>
              </a:r>
              <a:endParaRPr lang="en-US" sz="2100" b="1" dirty="0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B1E4B80-B53F-2D47-9C67-F9F34C715E6F}"/>
              </a:ext>
            </a:extLst>
          </p:cNvPr>
          <p:cNvGrpSpPr/>
          <p:nvPr/>
        </p:nvGrpSpPr>
        <p:grpSpPr>
          <a:xfrm>
            <a:off x="6470136" y="4890263"/>
            <a:ext cx="4427769" cy="984656"/>
            <a:chOff x="4254476" y="4844226"/>
            <a:chExt cx="7529537" cy="1364068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E161466-C9E4-124D-943D-07A6AB8DB0FA}"/>
                </a:ext>
              </a:extLst>
            </p:cNvPr>
            <p:cNvSpPr/>
            <p:nvPr/>
          </p:nvSpPr>
          <p:spPr>
            <a:xfrm>
              <a:off x="4254476" y="4844226"/>
              <a:ext cx="7529537" cy="13640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  <a:effectLst>
              <a:outerShdw blurRad="38100" sx="102000" sy="102000" algn="ctr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F2B0949-878A-F440-AB0C-42E32A7ED078}"/>
                </a:ext>
              </a:extLst>
            </p:cNvPr>
            <p:cNvSpPr txBox="1"/>
            <p:nvPr/>
          </p:nvSpPr>
          <p:spPr>
            <a:xfrm>
              <a:off x="6167439" y="5272197"/>
              <a:ext cx="5422027" cy="575600"/>
            </a:xfrm>
            <a:prstGeom prst="rect">
              <a:avLst/>
            </a:prstGeom>
            <a:noFill/>
          </p:spPr>
          <p:txBody>
            <a:bodyPr wrap="square" lIns="0" rtlCol="0" anchor="ctr" anchorCtr="0">
              <a:spAutoFit/>
            </a:bodyPr>
            <a:lstStyle/>
            <a:p>
              <a:r>
                <a:rPr lang="en-US" sz="2100" b="1" dirty="0" err="1"/>
                <a:t>Basi</a:t>
              </a:r>
              <a:r>
                <a:rPr lang="en-US" sz="2100" b="1" dirty="0"/>
                <a:t> di </a:t>
              </a:r>
              <a:r>
                <a:rPr lang="en-US" sz="2100" b="1" dirty="0" err="1"/>
                <a:t>Aggiudicazioni</a:t>
              </a:r>
              <a:endParaRPr lang="en-US" sz="2100" b="1" dirty="0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3CE3F8A3-81F0-D04E-9BF8-45ECEE3B320F}"/>
              </a:ext>
            </a:extLst>
          </p:cNvPr>
          <p:cNvGrpSpPr/>
          <p:nvPr/>
        </p:nvGrpSpPr>
        <p:grpSpPr>
          <a:xfrm>
            <a:off x="6464277" y="1638300"/>
            <a:ext cx="4432321" cy="984656"/>
            <a:chOff x="2327794" y="3155249"/>
            <a:chExt cx="7529535" cy="1364068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76A76111-A9D9-0C46-970E-87203F46212F}"/>
                </a:ext>
              </a:extLst>
            </p:cNvPr>
            <p:cNvSpPr/>
            <p:nvPr/>
          </p:nvSpPr>
          <p:spPr>
            <a:xfrm>
              <a:off x="2327794" y="3155249"/>
              <a:ext cx="7529535" cy="13640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  <a:effectLst>
              <a:outerShdw blurRad="38100" sx="102000" sy="102000" algn="ctr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26E0B8AC-A2CA-3943-9388-5E6C4889B69A}"/>
                </a:ext>
              </a:extLst>
            </p:cNvPr>
            <p:cNvSpPr txBox="1"/>
            <p:nvPr/>
          </p:nvSpPr>
          <p:spPr>
            <a:xfrm>
              <a:off x="4695737" y="3621481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746506D-5069-6F42-8185-7D1930A38F55}"/>
                </a:ext>
              </a:extLst>
            </p:cNvPr>
            <p:cNvSpPr txBox="1"/>
            <p:nvPr/>
          </p:nvSpPr>
          <p:spPr>
            <a:xfrm>
              <a:off x="4264664" y="3345626"/>
              <a:ext cx="5422024" cy="1023289"/>
            </a:xfrm>
            <a:prstGeom prst="rect">
              <a:avLst/>
            </a:prstGeom>
            <a:noFill/>
          </p:spPr>
          <p:txBody>
            <a:bodyPr wrap="square" lIns="0" rtlCol="0" anchor="ctr" anchorCtr="0">
              <a:spAutoFit/>
            </a:bodyPr>
            <a:lstStyle/>
            <a:p>
              <a:r>
                <a:rPr lang="en-US" sz="2100" b="1" dirty="0" err="1"/>
                <a:t>Procedura</a:t>
              </a:r>
              <a:r>
                <a:rPr lang="en-US" sz="2100" b="1" dirty="0"/>
                <a:t> di </a:t>
              </a:r>
              <a:r>
                <a:rPr lang="en-US" sz="2100" b="1" dirty="0" err="1"/>
                <a:t>gara</a:t>
              </a:r>
              <a:r>
                <a:rPr lang="en-US" sz="2100" b="1" dirty="0"/>
                <a:t> </a:t>
              </a:r>
              <a:r>
                <a:rPr lang="en-US" sz="2100" b="1" dirty="0" err="1"/>
                <a:t>selettiva</a:t>
              </a:r>
              <a:endParaRPr lang="en-US" sz="2100" dirty="0"/>
            </a:p>
          </p:txBody>
        </p:sp>
      </p:grpSp>
      <p:sp>
        <p:nvSpPr>
          <p:cNvPr id="66" name="Oval 65">
            <a:extLst>
              <a:ext uri="{FF2B5EF4-FFF2-40B4-BE49-F238E27FC236}">
                <a16:creationId xmlns:a16="http://schemas.microsoft.com/office/drawing/2014/main" id="{BEAB1B18-4A6D-D447-9D77-4076D0D3EBC0}"/>
              </a:ext>
            </a:extLst>
          </p:cNvPr>
          <p:cNvSpPr/>
          <p:nvPr/>
        </p:nvSpPr>
        <p:spPr>
          <a:xfrm>
            <a:off x="1318919" y="1778468"/>
            <a:ext cx="728769" cy="72876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A810F3D-2DAF-F343-B605-CF0984068105}"/>
              </a:ext>
            </a:extLst>
          </p:cNvPr>
          <p:cNvSpPr txBox="1"/>
          <p:nvPr/>
        </p:nvSpPr>
        <p:spPr>
          <a:xfrm>
            <a:off x="1483907" y="188124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BEAB1B18-4A6D-D447-9D77-4076D0D3EBC0}"/>
              </a:ext>
            </a:extLst>
          </p:cNvPr>
          <p:cNvSpPr/>
          <p:nvPr/>
        </p:nvSpPr>
        <p:spPr>
          <a:xfrm>
            <a:off x="1318919" y="3393625"/>
            <a:ext cx="728769" cy="72876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A810F3D-2DAF-F343-B605-CF0984068105}"/>
              </a:ext>
            </a:extLst>
          </p:cNvPr>
          <p:cNvSpPr txBox="1"/>
          <p:nvPr/>
        </p:nvSpPr>
        <p:spPr>
          <a:xfrm>
            <a:off x="1483907" y="349639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BEAB1B18-4A6D-D447-9D77-4076D0D3EBC0}"/>
              </a:ext>
            </a:extLst>
          </p:cNvPr>
          <p:cNvSpPr/>
          <p:nvPr/>
        </p:nvSpPr>
        <p:spPr>
          <a:xfrm>
            <a:off x="1319874" y="5047554"/>
            <a:ext cx="728769" cy="72876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A810F3D-2DAF-F343-B605-CF0984068105}"/>
              </a:ext>
            </a:extLst>
          </p:cNvPr>
          <p:cNvSpPr txBox="1"/>
          <p:nvPr/>
        </p:nvSpPr>
        <p:spPr>
          <a:xfrm>
            <a:off x="1484862" y="515032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BEAB1B18-4A6D-D447-9D77-4076D0D3EBC0}"/>
              </a:ext>
            </a:extLst>
          </p:cNvPr>
          <p:cNvSpPr/>
          <p:nvPr/>
        </p:nvSpPr>
        <p:spPr>
          <a:xfrm>
            <a:off x="6539998" y="1769888"/>
            <a:ext cx="728769" cy="72876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A810F3D-2DAF-F343-B605-CF0984068105}"/>
              </a:ext>
            </a:extLst>
          </p:cNvPr>
          <p:cNvSpPr txBox="1"/>
          <p:nvPr/>
        </p:nvSpPr>
        <p:spPr>
          <a:xfrm>
            <a:off x="6704986" y="187266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BEAB1B18-4A6D-D447-9D77-4076D0D3EBC0}"/>
              </a:ext>
            </a:extLst>
          </p:cNvPr>
          <p:cNvSpPr/>
          <p:nvPr/>
        </p:nvSpPr>
        <p:spPr>
          <a:xfrm>
            <a:off x="6539998" y="3385045"/>
            <a:ext cx="728769" cy="72876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A810F3D-2DAF-F343-B605-CF0984068105}"/>
              </a:ext>
            </a:extLst>
          </p:cNvPr>
          <p:cNvSpPr txBox="1"/>
          <p:nvPr/>
        </p:nvSpPr>
        <p:spPr>
          <a:xfrm>
            <a:off x="6704986" y="348781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BEAB1B18-4A6D-D447-9D77-4076D0D3EBC0}"/>
              </a:ext>
            </a:extLst>
          </p:cNvPr>
          <p:cNvSpPr/>
          <p:nvPr/>
        </p:nvSpPr>
        <p:spPr>
          <a:xfrm>
            <a:off x="6540953" y="5038974"/>
            <a:ext cx="728769" cy="72876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A810F3D-2DAF-F343-B605-CF0984068105}"/>
              </a:ext>
            </a:extLst>
          </p:cNvPr>
          <p:cNvSpPr txBox="1"/>
          <p:nvPr/>
        </p:nvSpPr>
        <p:spPr>
          <a:xfrm>
            <a:off x="6705941" y="514174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40467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9FD7D-3E54-374D-862A-BA884939E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76" y="383646"/>
            <a:ext cx="11376024" cy="1065742"/>
          </a:xfrm>
        </p:spPr>
        <p:txBody>
          <a:bodyPr/>
          <a:lstStyle/>
          <a:p>
            <a:r>
              <a:rPr lang="en-US" sz="4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Principi</a:t>
            </a:r>
            <a:r>
              <a:rPr lang="en-US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e </a:t>
            </a:r>
            <a:r>
              <a:rPr lang="en-US" sz="4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Regole</a:t>
            </a:r>
            <a:r>
              <a:rPr lang="en-US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di </a:t>
            </a:r>
            <a:r>
              <a:rPr lang="en-US" sz="4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Approvigionamento</a:t>
            </a:r>
            <a:r>
              <a:rPr lang="en-US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al CERN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303D6-1931-BB49-8BE7-FC18BE7E099F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485228" y="6484201"/>
            <a:ext cx="631160" cy="365125"/>
          </a:xfrm>
        </p:spPr>
        <p:txBody>
          <a:bodyPr/>
          <a:lstStyle/>
          <a:p>
            <a:r>
              <a:rPr lang="en-US"/>
              <a:t>19/09/2019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56402-A1DA-754C-863B-CCB35F0EBC2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259262" y="6489700"/>
            <a:ext cx="6572221" cy="365125"/>
          </a:xfrm>
        </p:spPr>
        <p:txBody>
          <a:bodyPr/>
          <a:lstStyle/>
          <a:p>
            <a:r>
              <a:rPr lang="en-US"/>
              <a:t>Jérôme Pierlot - Italy @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32B07-E895-A846-90AF-5BD7AEDC38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48970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18</a:t>
            </a:fld>
            <a:endParaRPr lang="en-US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3E4049E-1CEF-DB48-9262-A22E50FAF757}"/>
              </a:ext>
            </a:extLst>
          </p:cNvPr>
          <p:cNvGrpSpPr/>
          <p:nvPr/>
        </p:nvGrpSpPr>
        <p:grpSpPr>
          <a:xfrm>
            <a:off x="4254476" y="1592263"/>
            <a:ext cx="7529537" cy="1364068"/>
            <a:chOff x="4254476" y="1592263"/>
            <a:chExt cx="7529537" cy="1364068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1883A14-4496-5947-BFB6-F81E1169B5A1}"/>
                </a:ext>
              </a:extLst>
            </p:cNvPr>
            <p:cNvSpPr/>
            <p:nvPr/>
          </p:nvSpPr>
          <p:spPr>
            <a:xfrm>
              <a:off x="4254476" y="1592263"/>
              <a:ext cx="7529537" cy="136406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1C5D3"/>
              </a:solidFill>
            </a:ln>
            <a:effectLst>
              <a:outerShdw blurRad="38100" sx="102000" sy="102000" algn="ctr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EAB1B18-4A6D-D447-9D77-4076D0D3EBC0}"/>
                </a:ext>
              </a:extLst>
            </p:cNvPr>
            <p:cNvSpPr/>
            <p:nvPr/>
          </p:nvSpPr>
          <p:spPr>
            <a:xfrm>
              <a:off x="4530749" y="1909913"/>
              <a:ext cx="728769" cy="72876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A810F3D-2DAF-F343-B605-CF0984068105}"/>
                </a:ext>
              </a:extLst>
            </p:cNvPr>
            <p:cNvSpPr txBox="1"/>
            <p:nvPr/>
          </p:nvSpPr>
          <p:spPr>
            <a:xfrm>
              <a:off x="4695737" y="2012687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FA33441-3835-034B-9248-0D3ADB80E0F4}"/>
                </a:ext>
              </a:extLst>
            </p:cNvPr>
            <p:cNvSpPr txBox="1"/>
            <p:nvPr/>
          </p:nvSpPr>
          <p:spPr>
            <a:xfrm>
              <a:off x="6167438" y="2100284"/>
              <a:ext cx="5422027" cy="415498"/>
            </a:xfrm>
            <a:prstGeom prst="rect">
              <a:avLst/>
            </a:prstGeom>
            <a:noFill/>
          </p:spPr>
          <p:txBody>
            <a:bodyPr wrap="square" lIns="0" rtlCol="0" anchor="ctr" anchorCtr="0">
              <a:spAutoFit/>
            </a:bodyPr>
            <a:lstStyle/>
            <a:p>
              <a:r>
                <a:rPr lang="en-US" sz="2100" b="1" dirty="0" err="1"/>
                <a:t>Trasparenza</a:t>
              </a:r>
              <a:r>
                <a:rPr lang="en-US" sz="2100" b="1" dirty="0"/>
                <a:t> e </a:t>
              </a:r>
              <a:r>
                <a:rPr lang="en-US" sz="2100" b="1" dirty="0" err="1"/>
                <a:t>Imparzialità</a:t>
              </a:r>
              <a:endParaRPr lang="en-US" sz="21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995350" y="3692710"/>
            <a:ext cx="6210876" cy="2016125"/>
            <a:chOff x="407988" y="3968750"/>
            <a:chExt cx="6210876" cy="2016125"/>
          </a:xfrm>
        </p:grpSpPr>
        <p:sp>
          <p:nvSpPr>
            <p:cNvPr id="22" name="Pentagon 21">
              <a:extLst>
                <a:ext uri="{FF2B5EF4-FFF2-40B4-BE49-F238E27FC236}">
                  <a16:creationId xmlns:a16="http://schemas.microsoft.com/office/drawing/2014/main" id="{406CC4B1-86F6-FD49-B37A-AE0F38F8D83C}"/>
                </a:ext>
              </a:extLst>
            </p:cNvPr>
            <p:cNvSpPr/>
            <p:nvPr/>
          </p:nvSpPr>
          <p:spPr>
            <a:xfrm>
              <a:off x="407988" y="3968750"/>
              <a:ext cx="6210876" cy="2016125"/>
            </a:xfrm>
            <a:prstGeom prst="homePlate">
              <a:avLst>
                <a:gd name="adj" fmla="val 22102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lIns="914400" tIns="0" rIns="91440" bIns="91440" rtlCol="0" anchor="ctr" anchorCtr="0"/>
            <a:lstStyle/>
            <a:p>
              <a:endParaRPr lang="en-US" sz="1333" dirty="0">
                <a:solidFill>
                  <a:srgbClr val="FFFFFF"/>
                </a:solidFill>
                <a:latin typeface="Source Sans Pro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AFD1A99-3E5F-004E-8B60-E4FDE13B2A60}"/>
                </a:ext>
              </a:extLst>
            </p:cNvPr>
            <p:cNvSpPr txBox="1"/>
            <p:nvPr/>
          </p:nvSpPr>
          <p:spPr>
            <a:xfrm>
              <a:off x="866478" y="4376647"/>
              <a:ext cx="5293896" cy="1200329"/>
            </a:xfrm>
            <a:prstGeom prst="rect">
              <a:avLst/>
            </a:prstGeom>
            <a:noFill/>
          </p:spPr>
          <p:txBody>
            <a:bodyPr wrap="square" lIns="0" rtlCol="0" anchor="ctr" anchorCtr="0">
              <a:spAutoFit/>
            </a:bodyPr>
            <a:lstStyle/>
            <a:p>
              <a:pPr marL="0" lvl="1" indent="0">
                <a:buClr>
                  <a:schemeClr val="bg2">
                    <a:lumMod val="10000"/>
                  </a:schemeClr>
                </a:buClr>
                <a:buFont typeface="Arial" panose="020B0604020202020204" pitchFamily="34" charset="0"/>
                <a:buNone/>
                <a:defRPr/>
              </a:pPr>
              <a:r>
                <a:rPr lang="en-US" sz="2400" dirty="0">
                  <a:solidFill>
                    <a:schemeClr val="bg1"/>
                  </a:solidFill>
                </a:rPr>
                <a:t>Il CERN </a:t>
              </a:r>
              <a:r>
                <a:rPr lang="en-US" sz="2400" dirty="0" err="1">
                  <a:solidFill>
                    <a:schemeClr val="bg1"/>
                  </a:solidFill>
                </a:rPr>
                <a:t>acquista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forniture</a:t>
              </a:r>
              <a:r>
                <a:rPr lang="en-US" sz="2400" dirty="0">
                  <a:solidFill>
                    <a:schemeClr val="bg1"/>
                  </a:solidFill>
                </a:rPr>
                <a:t> e </a:t>
              </a:r>
              <a:r>
                <a:rPr lang="en-US" sz="2400" dirty="0" err="1">
                  <a:solidFill>
                    <a:schemeClr val="bg1"/>
                  </a:solidFill>
                </a:rPr>
                <a:t>servizi</a:t>
              </a:r>
              <a:r>
                <a:rPr lang="en-US" sz="2400" dirty="0">
                  <a:solidFill>
                    <a:schemeClr val="bg1"/>
                  </a:solidFill>
                </a:rPr>
                <a:t> e </a:t>
              </a:r>
              <a:r>
                <a:rPr lang="en-US" sz="2400" dirty="0" err="1">
                  <a:solidFill>
                    <a:schemeClr val="bg1"/>
                  </a:solidFill>
                </a:rPr>
                <a:t>aggiudica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contratti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nel</a:t>
              </a:r>
              <a:r>
                <a:rPr lang="en-US" sz="2400" dirty="0">
                  <a:solidFill>
                    <a:schemeClr val="bg1"/>
                  </a:solidFill>
                </a:rPr>
                <a:t> rispetto </a:t>
              </a:r>
              <a:r>
                <a:rPr lang="en-US" sz="2400" dirty="0" err="1">
                  <a:solidFill>
                    <a:schemeClr val="bg1"/>
                  </a:solidFill>
                </a:rPr>
                <a:t>dei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principi</a:t>
              </a:r>
              <a:r>
                <a:rPr lang="en-US" sz="2400" dirty="0">
                  <a:solidFill>
                    <a:schemeClr val="bg1"/>
                  </a:solidFill>
                </a:rPr>
                <a:t> di </a:t>
              </a:r>
              <a:r>
                <a:rPr lang="en-US" sz="2400" dirty="0" err="1">
                  <a:solidFill>
                    <a:schemeClr val="bg1"/>
                  </a:solidFill>
                </a:rPr>
                <a:t>trasparenza</a:t>
              </a:r>
              <a:r>
                <a:rPr lang="en-US" sz="2400" dirty="0">
                  <a:solidFill>
                    <a:schemeClr val="bg1"/>
                  </a:solidFill>
                </a:rPr>
                <a:t> e </a:t>
              </a:r>
              <a:r>
                <a:rPr lang="en-US" sz="2400" dirty="0" err="1">
                  <a:solidFill>
                    <a:schemeClr val="bg1"/>
                  </a:solidFill>
                </a:rPr>
                <a:t>imparzialità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913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9FD7D-3E54-374D-862A-BA884939E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76" y="383646"/>
            <a:ext cx="11376024" cy="1065742"/>
          </a:xfrm>
        </p:spPr>
        <p:txBody>
          <a:bodyPr/>
          <a:lstStyle/>
          <a:p>
            <a:r>
              <a:rPr lang="en-US" sz="4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Principi</a:t>
            </a:r>
            <a:r>
              <a:rPr lang="en-US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e </a:t>
            </a:r>
            <a:r>
              <a:rPr lang="en-US" sz="4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Regole</a:t>
            </a:r>
            <a:r>
              <a:rPr lang="en-US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di </a:t>
            </a:r>
            <a:r>
              <a:rPr lang="en-US" sz="4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Approvigionamento</a:t>
            </a:r>
            <a:r>
              <a:rPr lang="en-US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al CERN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303D6-1931-BB49-8BE7-FC18BE7E099F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485228" y="6484201"/>
            <a:ext cx="631160" cy="365125"/>
          </a:xfrm>
        </p:spPr>
        <p:txBody>
          <a:bodyPr/>
          <a:lstStyle/>
          <a:p>
            <a:r>
              <a:rPr lang="en-US"/>
              <a:t>19/09/2019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56402-A1DA-754C-863B-CCB35F0EBC2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259262" y="6489700"/>
            <a:ext cx="6572221" cy="365125"/>
          </a:xfrm>
        </p:spPr>
        <p:txBody>
          <a:bodyPr/>
          <a:lstStyle/>
          <a:p>
            <a:r>
              <a:rPr lang="en-US"/>
              <a:t>Jérôme Pierlot - Italy @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32B07-E895-A846-90AF-5BD7AEDC38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48970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19</a:t>
            </a:fld>
            <a:endParaRPr lang="en-US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3E4049E-1CEF-DB48-9262-A22E50FAF757}"/>
              </a:ext>
            </a:extLst>
          </p:cNvPr>
          <p:cNvGrpSpPr/>
          <p:nvPr/>
        </p:nvGrpSpPr>
        <p:grpSpPr>
          <a:xfrm>
            <a:off x="4254476" y="1592263"/>
            <a:ext cx="7529537" cy="1364068"/>
            <a:chOff x="4254476" y="1592263"/>
            <a:chExt cx="7529537" cy="1364068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1883A14-4496-5947-BFB6-F81E1169B5A1}"/>
                </a:ext>
              </a:extLst>
            </p:cNvPr>
            <p:cNvSpPr/>
            <p:nvPr/>
          </p:nvSpPr>
          <p:spPr>
            <a:xfrm>
              <a:off x="4254476" y="1592263"/>
              <a:ext cx="7529537" cy="136406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1C5D3"/>
              </a:solidFill>
            </a:ln>
            <a:effectLst>
              <a:outerShdw blurRad="38100" sx="102000" sy="102000" algn="ctr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EAB1B18-4A6D-D447-9D77-4076D0D3EBC0}"/>
                </a:ext>
              </a:extLst>
            </p:cNvPr>
            <p:cNvSpPr/>
            <p:nvPr/>
          </p:nvSpPr>
          <p:spPr>
            <a:xfrm>
              <a:off x="4530749" y="1909913"/>
              <a:ext cx="728769" cy="72876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A810F3D-2DAF-F343-B605-CF0984068105}"/>
                </a:ext>
              </a:extLst>
            </p:cNvPr>
            <p:cNvSpPr txBox="1"/>
            <p:nvPr/>
          </p:nvSpPr>
          <p:spPr>
            <a:xfrm>
              <a:off x="4695737" y="2012687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FA33441-3835-034B-9248-0D3ADB80E0F4}"/>
                </a:ext>
              </a:extLst>
            </p:cNvPr>
            <p:cNvSpPr txBox="1"/>
            <p:nvPr/>
          </p:nvSpPr>
          <p:spPr>
            <a:xfrm>
              <a:off x="6167438" y="2100284"/>
              <a:ext cx="5422027" cy="415498"/>
            </a:xfrm>
            <a:prstGeom prst="rect">
              <a:avLst/>
            </a:prstGeom>
            <a:noFill/>
          </p:spPr>
          <p:txBody>
            <a:bodyPr wrap="square" lIns="0" rtlCol="0" anchor="ctr" anchorCtr="0">
              <a:spAutoFit/>
            </a:bodyPr>
            <a:lstStyle/>
            <a:p>
              <a:r>
                <a:rPr lang="en-US" sz="2100" b="1" dirty="0"/>
                <a:t>Gare </a:t>
              </a:r>
              <a:r>
                <a:rPr lang="en-US" sz="2100" b="1" dirty="0" err="1"/>
                <a:t>d’appalto</a:t>
              </a:r>
              <a:r>
                <a:rPr lang="en-US" sz="2100" b="1" dirty="0"/>
                <a:t> </a:t>
              </a:r>
              <a:r>
                <a:rPr lang="en-US" sz="2100" b="1" dirty="0" err="1"/>
                <a:t>limitate</a:t>
              </a:r>
              <a:endParaRPr lang="en-US" sz="2100" b="1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995350" y="3692710"/>
            <a:ext cx="6210876" cy="2135707"/>
            <a:chOff x="407988" y="3968750"/>
            <a:chExt cx="6210876" cy="2135707"/>
          </a:xfrm>
        </p:grpSpPr>
        <p:sp>
          <p:nvSpPr>
            <p:cNvPr id="22" name="Pentagon 21">
              <a:extLst>
                <a:ext uri="{FF2B5EF4-FFF2-40B4-BE49-F238E27FC236}">
                  <a16:creationId xmlns:a16="http://schemas.microsoft.com/office/drawing/2014/main" id="{406CC4B1-86F6-FD49-B37A-AE0F38F8D83C}"/>
                </a:ext>
              </a:extLst>
            </p:cNvPr>
            <p:cNvSpPr/>
            <p:nvPr/>
          </p:nvSpPr>
          <p:spPr>
            <a:xfrm>
              <a:off x="407988" y="3968750"/>
              <a:ext cx="6210876" cy="2016125"/>
            </a:xfrm>
            <a:prstGeom prst="homePlate">
              <a:avLst>
                <a:gd name="adj" fmla="val 22102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lIns="914400" tIns="0" rIns="91440" bIns="91440" rtlCol="0" anchor="ctr" anchorCtr="0"/>
            <a:lstStyle/>
            <a:p>
              <a:endParaRPr lang="en-US" sz="1333" dirty="0">
                <a:solidFill>
                  <a:srgbClr val="FFFFFF"/>
                </a:solidFill>
                <a:latin typeface="Source Sans Pro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AFD1A99-3E5F-004E-8B60-E4FDE13B2A60}"/>
                </a:ext>
              </a:extLst>
            </p:cNvPr>
            <p:cNvSpPr txBox="1"/>
            <p:nvPr/>
          </p:nvSpPr>
          <p:spPr>
            <a:xfrm>
              <a:off x="829877" y="4211631"/>
              <a:ext cx="5293896" cy="1892826"/>
            </a:xfrm>
            <a:prstGeom prst="rect">
              <a:avLst/>
            </a:prstGeom>
            <a:noFill/>
          </p:spPr>
          <p:txBody>
            <a:bodyPr wrap="square" lIns="0" rtlCol="0" anchor="ctr" anchorCtr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I </a:t>
              </a:r>
              <a:r>
                <a:rPr lang="en-US" sz="2400" dirty="0" err="1">
                  <a:solidFill>
                    <a:schemeClr val="bg1"/>
                  </a:solidFill>
                </a:rPr>
                <a:t>bandi</a:t>
              </a:r>
              <a:r>
                <a:rPr lang="en-US" sz="2400" dirty="0">
                  <a:solidFill>
                    <a:schemeClr val="bg1"/>
                  </a:solidFill>
                </a:rPr>
                <a:t> del CERN (</a:t>
              </a:r>
              <a:r>
                <a:rPr lang="en-US" sz="2400" dirty="0" err="1">
                  <a:solidFill>
                    <a:schemeClr val="bg1"/>
                  </a:solidFill>
                </a:rPr>
                <a:t>Richieste</a:t>
              </a:r>
              <a:r>
                <a:rPr lang="en-US" sz="2400" dirty="0">
                  <a:solidFill>
                    <a:schemeClr val="bg1"/>
                  </a:solidFill>
                </a:rPr>
                <a:t> di </a:t>
              </a:r>
              <a:r>
                <a:rPr lang="en-US" sz="2400" dirty="0" err="1">
                  <a:solidFill>
                    <a:schemeClr val="bg1"/>
                  </a:solidFill>
                </a:rPr>
                <a:t>prezzi</a:t>
              </a:r>
              <a:r>
                <a:rPr lang="en-US" sz="2400" dirty="0">
                  <a:solidFill>
                    <a:schemeClr val="bg1"/>
                  </a:solidFill>
                </a:rPr>
                <a:t> e </a:t>
              </a:r>
              <a:r>
                <a:rPr lang="en-US" sz="2400" dirty="0" err="1" smtClean="0">
                  <a:solidFill>
                    <a:schemeClr val="bg1"/>
                  </a:solidFill>
                </a:rPr>
                <a:t>inviti</a:t>
              </a:r>
              <a:r>
                <a:rPr lang="en-US" sz="2400" dirty="0" smtClean="0">
                  <a:solidFill>
                    <a:schemeClr val="bg1"/>
                  </a:solidFill>
                </a:rPr>
                <a:t> </a:t>
              </a:r>
              <a:r>
                <a:rPr lang="en-US" sz="2400" dirty="0">
                  <a:solidFill>
                    <a:schemeClr val="bg1"/>
                  </a:solidFill>
                </a:rPr>
                <a:t>a </a:t>
              </a:r>
              <a:r>
                <a:rPr lang="en-US" sz="2400" dirty="0" err="1">
                  <a:solidFill>
                    <a:schemeClr val="bg1"/>
                  </a:solidFill>
                </a:rPr>
                <a:t>presentare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offerte</a:t>
              </a:r>
              <a:r>
                <a:rPr lang="en-US" sz="2400" dirty="0">
                  <a:solidFill>
                    <a:schemeClr val="bg1"/>
                  </a:solidFill>
                </a:rPr>
                <a:t>) </a:t>
              </a:r>
              <a:r>
                <a:rPr lang="en-US" sz="2400" dirty="0" err="1">
                  <a:solidFill>
                    <a:schemeClr val="bg1"/>
                  </a:solidFill>
                </a:rPr>
                <a:t>sono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limitati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alle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imprese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stabilite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negli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</a:rPr>
                <a:t>Stati</a:t>
              </a:r>
              <a:r>
                <a:rPr lang="en-US" sz="2400" dirty="0" smtClean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Membri</a:t>
              </a:r>
              <a:r>
                <a:rPr lang="en-US" sz="2400" dirty="0">
                  <a:solidFill>
                    <a:schemeClr val="bg1"/>
                  </a:solidFill>
                </a:rPr>
                <a:t> e </a:t>
              </a:r>
              <a:r>
                <a:rPr lang="en-US" sz="2400" dirty="0" err="1">
                  <a:solidFill>
                    <a:schemeClr val="bg1"/>
                  </a:solidFill>
                </a:rPr>
                <a:t>negli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Stati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Membri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associati</a:t>
              </a:r>
              <a:endParaRPr lang="en-US" sz="2400" dirty="0">
                <a:solidFill>
                  <a:schemeClr val="bg1"/>
                </a:solidFill>
              </a:endParaRPr>
            </a:p>
            <a:p>
              <a:endParaRPr lang="en-US" sz="2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914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FEE683DB-1868-DB4C-8988-CB9FA22A8DE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41987"/>
            <a:ext cx="12192000" cy="6392838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EFCC37A-3974-3F4D-821B-7EE7260498D6}"/>
              </a:ext>
            </a:extLst>
          </p:cNvPr>
          <p:cNvSpPr/>
          <p:nvPr/>
        </p:nvSpPr>
        <p:spPr>
          <a:xfrm>
            <a:off x="7932738" y="0"/>
            <a:ext cx="4259262" cy="6350851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DF000-D2C7-0B4C-BC01-60A9ED6C5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5612" y="1152938"/>
            <a:ext cx="3944109" cy="4608512"/>
          </a:xfrm>
        </p:spPr>
        <p:txBody>
          <a:bodyPr/>
          <a:lstStyle/>
          <a:p>
            <a:r>
              <a:rPr lang="en-US" dirty="0" err="1"/>
              <a:t>Introduzione</a:t>
            </a:r>
            <a:endParaRPr lang="en-US" dirty="0"/>
          </a:p>
          <a:p>
            <a:pPr lvl="2"/>
            <a:r>
              <a:rPr lang="en-US" dirty="0" err="1"/>
              <a:t>Quadro</a:t>
            </a:r>
            <a:r>
              <a:rPr lang="en-US" dirty="0"/>
              <a:t> </a:t>
            </a:r>
            <a:r>
              <a:rPr lang="en-US" dirty="0" err="1"/>
              <a:t>g</a:t>
            </a:r>
            <a:r>
              <a:rPr lang="en-US" dirty="0" err="1" smtClean="0"/>
              <a:t>iuridico</a:t>
            </a:r>
            <a:endParaRPr lang="en-US" dirty="0"/>
          </a:p>
          <a:p>
            <a:pPr lvl="2"/>
            <a:r>
              <a:rPr lang="en-US" dirty="0"/>
              <a:t>Budget</a:t>
            </a:r>
          </a:p>
          <a:p>
            <a:pPr lvl="2"/>
            <a:r>
              <a:rPr lang="en-US" dirty="0"/>
              <a:t>Cosa </a:t>
            </a:r>
            <a:r>
              <a:rPr lang="en-US" dirty="0" err="1"/>
              <a:t>acquistiamo</a:t>
            </a:r>
            <a:endParaRPr lang="en-US" dirty="0"/>
          </a:p>
          <a:p>
            <a:r>
              <a:rPr lang="en-US" dirty="0" err="1"/>
              <a:t>Approvigionamento</a:t>
            </a:r>
            <a:r>
              <a:rPr lang="en-US" dirty="0"/>
              <a:t> al CERN</a:t>
            </a:r>
          </a:p>
          <a:p>
            <a:pPr lvl="2"/>
            <a:r>
              <a:rPr lang="en-US" dirty="0" err="1"/>
              <a:t>Servizio</a:t>
            </a:r>
            <a:r>
              <a:rPr lang="en-US" dirty="0"/>
              <a:t> </a:t>
            </a:r>
            <a:r>
              <a:rPr lang="en-US" dirty="0" err="1"/>
              <a:t>Acquisti</a:t>
            </a:r>
            <a:endParaRPr lang="en-US" dirty="0"/>
          </a:p>
          <a:p>
            <a:pPr lvl="2"/>
            <a:r>
              <a:rPr lang="en-US" dirty="0" err="1"/>
              <a:t>Principi</a:t>
            </a:r>
            <a:endParaRPr lang="en-US" dirty="0"/>
          </a:p>
          <a:p>
            <a:pPr lvl="2"/>
            <a:r>
              <a:rPr lang="en-US" dirty="0"/>
              <a:t>Procedure</a:t>
            </a:r>
          </a:p>
          <a:p>
            <a:r>
              <a:rPr lang="en-US" dirty="0"/>
              <a:t>Il Website </a:t>
            </a:r>
            <a:r>
              <a:rPr lang="en-US" dirty="0" err="1"/>
              <a:t>Acquisti</a:t>
            </a:r>
            <a:endParaRPr lang="en-US" dirty="0"/>
          </a:p>
          <a:p>
            <a:r>
              <a:rPr lang="en-US" dirty="0" err="1" smtClean="0"/>
              <a:t>L’impatto</a:t>
            </a:r>
            <a:r>
              <a:rPr lang="en-US" dirty="0" smtClean="0"/>
              <a:t>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collaborazione</a:t>
            </a:r>
            <a:r>
              <a:rPr lang="en-US" dirty="0"/>
              <a:t> con </a:t>
            </a:r>
            <a:r>
              <a:rPr lang="en-US" dirty="0" err="1"/>
              <a:t>il</a:t>
            </a:r>
            <a:r>
              <a:rPr lang="en-US" dirty="0"/>
              <a:t> CERN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7C7AA44-3B72-F141-83E5-B92055FA1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5880" y="548432"/>
            <a:ext cx="1892978" cy="408832"/>
          </a:xfrm>
        </p:spPr>
        <p:txBody>
          <a:bodyPr/>
          <a:lstStyle/>
          <a:p>
            <a:r>
              <a:rPr lang="en-US" sz="3200" dirty="0"/>
              <a:t>AGENDA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07318-EF38-5A4E-919B-49000D7AE5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492256"/>
            <a:ext cx="631160" cy="365125"/>
          </a:xfrm>
        </p:spPr>
        <p:txBody>
          <a:bodyPr/>
          <a:lstStyle/>
          <a:p>
            <a:r>
              <a:rPr lang="en-US"/>
              <a:t>19/09/2019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A56DEF-4CFF-CA4E-88EA-D9D3BC7BF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531271"/>
            <a:ext cx="6572221" cy="365125"/>
          </a:xfrm>
        </p:spPr>
        <p:txBody>
          <a:bodyPr/>
          <a:lstStyle/>
          <a:p>
            <a:pPr>
              <a:defRPr/>
            </a:pPr>
            <a:r>
              <a:rPr lang="en-US"/>
              <a:t>Jérôme Pierlot - Italy @ CERN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4288E2-D5F8-AC40-8C7F-C23722B3A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480175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90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9FD7D-3E54-374D-862A-BA884939E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76" y="383646"/>
            <a:ext cx="11376024" cy="1065742"/>
          </a:xfrm>
        </p:spPr>
        <p:txBody>
          <a:bodyPr/>
          <a:lstStyle/>
          <a:p>
            <a:r>
              <a:rPr lang="en-US" sz="4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Principi</a:t>
            </a:r>
            <a:r>
              <a:rPr lang="en-US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e </a:t>
            </a:r>
            <a:r>
              <a:rPr lang="en-US" sz="4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Regole</a:t>
            </a:r>
            <a:r>
              <a:rPr lang="en-US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di </a:t>
            </a:r>
            <a:r>
              <a:rPr lang="en-US" sz="4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Approvigionamento</a:t>
            </a:r>
            <a:r>
              <a:rPr lang="en-US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al CERN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303D6-1931-BB49-8BE7-FC18BE7E099F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485228" y="6484201"/>
            <a:ext cx="631160" cy="365125"/>
          </a:xfrm>
        </p:spPr>
        <p:txBody>
          <a:bodyPr/>
          <a:lstStyle/>
          <a:p>
            <a:r>
              <a:rPr lang="en-US"/>
              <a:t>19/09/2019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56402-A1DA-754C-863B-CCB35F0EBC2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259262" y="6489700"/>
            <a:ext cx="6572221" cy="365125"/>
          </a:xfrm>
        </p:spPr>
        <p:txBody>
          <a:bodyPr/>
          <a:lstStyle/>
          <a:p>
            <a:r>
              <a:rPr lang="en-US"/>
              <a:t>Jérôme Pierlot - Italy @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32B07-E895-A846-90AF-5BD7AEDC38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48970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20</a:t>
            </a:fld>
            <a:endParaRPr lang="en-US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3E4049E-1CEF-DB48-9262-A22E50FAF757}"/>
              </a:ext>
            </a:extLst>
          </p:cNvPr>
          <p:cNvGrpSpPr/>
          <p:nvPr/>
        </p:nvGrpSpPr>
        <p:grpSpPr>
          <a:xfrm>
            <a:off x="4254476" y="1592263"/>
            <a:ext cx="7529537" cy="1364068"/>
            <a:chOff x="4254476" y="1592263"/>
            <a:chExt cx="7529537" cy="1364068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1883A14-4496-5947-BFB6-F81E1169B5A1}"/>
                </a:ext>
              </a:extLst>
            </p:cNvPr>
            <p:cNvSpPr/>
            <p:nvPr/>
          </p:nvSpPr>
          <p:spPr>
            <a:xfrm>
              <a:off x="4254476" y="1592263"/>
              <a:ext cx="7529537" cy="136406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1C5D3"/>
              </a:solidFill>
            </a:ln>
            <a:effectLst>
              <a:outerShdw blurRad="38100" sx="102000" sy="102000" algn="ctr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EAB1B18-4A6D-D447-9D77-4076D0D3EBC0}"/>
                </a:ext>
              </a:extLst>
            </p:cNvPr>
            <p:cNvSpPr/>
            <p:nvPr/>
          </p:nvSpPr>
          <p:spPr>
            <a:xfrm>
              <a:off x="4530749" y="1909913"/>
              <a:ext cx="728769" cy="72876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A810F3D-2DAF-F343-B605-CF0984068105}"/>
                </a:ext>
              </a:extLst>
            </p:cNvPr>
            <p:cNvSpPr txBox="1"/>
            <p:nvPr/>
          </p:nvSpPr>
          <p:spPr>
            <a:xfrm>
              <a:off x="4695737" y="2012687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FA33441-3835-034B-9248-0D3ADB80E0F4}"/>
                </a:ext>
              </a:extLst>
            </p:cNvPr>
            <p:cNvSpPr txBox="1"/>
            <p:nvPr/>
          </p:nvSpPr>
          <p:spPr>
            <a:xfrm>
              <a:off x="6167438" y="1938701"/>
              <a:ext cx="5422027" cy="738664"/>
            </a:xfrm>
            <a:prstGeom prst="rect">
              <a:avLst/>
            </a:prstGeom>
            <a:noFill/>
          </p:spPr>
          <p:txBody>
            <a:bodyPr wrap="square" lIns="0" rtlCol="0" anchor="ctr" anchorCtr="0">
              <a:spAutoFit/>
            </a:bodyPr>
            <a:lstStyle/>
            <a:p>
              <a:r>
                <a:rPr lang="en-US" sz="2100" b="1" dirty="0" err="1"/>
                <a:t>Obbietività</a:t>
              </a:r>
              <a:r>
                <a:rPr lang="en-US" sz="2100" b="1" dirty="0"/>
                <a:t> e </a:t>
              </a:r>
              <a:r>
                <a:rPr lang="en-US" sz="2100" b="1" dirty="0" err="1"/>
                <a:t>parità</a:t>
              </a:r>
              <a:r>
                <a:rPr lang="en-US" sz="2100" b="1" dirty="0"/>
                <a:t> di </a:t>
              </a:r>
              <a:r>
                <a:rPr lang="en-US" sz="2100" b="1" dirty="0" err="1"/>
                <a:t>trattamento</a:t>
              </a:r>
              <a:r>
                <a:rPr lang="en-US" sz="2100" b="1" dirty="0"/>
                <a:t> / </a:t>
              </a:r>
              <a:r>
                <a:rPr lang="en-US" sz="2100" b="1" dirty="0" err="1"/>
                <a:t>Competizione</a:t>
              </a:r>
              <a:r>
                <a:rPr lang="en-US" sz="2100" b="1" dirty="0"/>
                <a:t> </a:t>
              </a:r>
              <a:r>
                <a:rPr lang="en-US" sz="2100" b="1" dirty="0" err="1"/>
                <a:t>leale</a:t>
              </a:r>
              <a:endParaRPr lang="en-US" sz="2100" b="1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995350" y="3692710"/>
            <a:ext cx="6210876" cy="2016125"/>
            <a:chOff x="407988" y="3968750"/>
            <a:chExt cx="6210876" cy="2016125"/>
          </a:xfrm>
        </p:grpSpPr>
        <p:sp>
          <p:nvSpPr>
            <p:cNvPr id="22" name="Pentagon 21">
              <a:extLst>
                <a:ext uri="{FF2B5EF4-FFF2-40B4-BE49-F238E27FC236}">
                  <a16:creationId xmlns:a16="http://schemas.microsoft.com/office/drawing/2014/main" id="{406CC4B1-86F6-FD49-B37A-AE0F38F8D83C}"/>
                </a:ext>
              </a:extLst>
            </p:cNvPr>
            <p:cNvSpPr/>
            <p:nvPr/>
          </p:nvSpPr>
          <p:spPr>
            <a:xfrm>
              <a:off x="407988" y="3968750"/>
              <a:ext cx="6210876" cy="2016125"/>
            </a:xfrm>
            <a:prstGeom prst="homePlate">
              <a:avLst>
                <a:gd name="adj" fmla="val 22102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lIns="914400" tIns="0" rIns="91440" bIns="91440" rtlCol="0" anchor="ctr" anchorCtr="0"/>
            <a:lstStyle/>
            <a:p>
              <a:endParaRPr lang="en-US" sz="1333" dirty="0">
                <a:solidFill>
                  <a:srgbClr val="FFFFFF"/>
                </a:solidFill>
                <a:latin typeface="Source Sans Pro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AFD1A99-3E5F-004E-8B60-E4FDE13B2A60}"/>
                </a:ext>
              </a:extLst>
            </p:cNvPr>
            <p:cNvSpPr txBox="1"/>
            <p:nvPr/>
          </p:nvSpPr>
          <p:spPr>
            <a:xfrm>
              <a:off x="866478" y="4376647"/>
              <a:ext cx="5293896" cy="1200329"/>
            </a:xfrm>
            <a:prstGeom prst="rect">
              <a:avLst/>
            </a:prstGeom>
            <a:noFill/>
          </p:spPr>
          <p:txBody>
            <a:bodyPr wrap="square" lIns="0" rtlCol="0" anchor="ctr" anchorCtr="0">
              <a:spAutoFit/>
            </a:bodyPr>
            <a:lstStyle/>
            <a:p>
              <a:pPr marL="0" lvl="1">
                <a:buClr>
                  <a:schemeClr val="bg2">
                    <a:lumMod val="10000"/>
                  </a:schemeClr>
                </a:buClr>
                <a:defRPr/>
              </a:pPr>
              <a:r>
                <a:rPr lang="en-US" sz="2400" dirty="0">
                  <a:solidFill>
                    <a:schemeClr val="bg1"/>
                  </a:solidFill>
                </a:rPr>
                <a:t>Al CERN </a:t>
              </a:r>
              <a:r>
                <a:rPr lang="en-US" sz="2400" dirty="0" err="1">
                  <a:solidFill>
                    <a:schemeClr val="bg1"/>
                  </a:solidFill>
                </a:rPr>
                <a:t>i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documenti</a:t>
              </a:r>
              <a:r>
                <a:rPr lang="en-US" sz="2400" dirty="0">
                  <a:solidFill>
                    <a:schemeClr val="bg1"/>
                  </a:solidFill>
                </a:rPr>
                <a:t> di </a:t>
              </a:r>
              <a:r>
                <a:rPr lang="en-US" sz="2400" dirty="0" err="1">
                  <a:solidFill>
                    <a:schemeClr val="bg1"/>
                  </a:solidFill>
                </a:rPr>
                <a:t>gara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sono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redatti</a:t>
              </a:r>
              <a:r>
                <a:rPr lang="en-US" sz="2400" dirty="0">
                  <a:solidFill>
                    <a:schemeClr val="bg1"/>
                  </a:solidFill>
                </a:rPr>
                <a:t> in modo </a:t>
              </a:r>
              <a:r>
                <a:rPr lang="en-US" sz="2400" dirty="0" err="1">
                  <a:solidFill>
                    <a:schemeClr val="bg1"/>
                  </a:solidFill>
                </a:rPr>
                <a:t>obbiettivo</a:t>
              </a:r>
              <a:r>
                <a:rPr lang="en-US" sz="2400" dirty="0">
                  <a:solidFill>
                    <a:schemeClr val="bg1"/>
                  </a:solidFill>
                </a:rPr>
                <a:t> per </a:t>
              </a:r>
              <a:r>
                <a:rPr lang="en-US" sz="2400" dirty="0" err="1">
                  <a:solidFill>
                    <a:schemeClr val="bg1"/>
                  </a:solidFill>
                </a:rPr>
                <a:t>garantire</a:t>
              </a:r>
              <a:r>
                <a:rPr lang="en-US" sz="2400" dirty="0">
                  <a:solidFill>
                    <a:schemeClr val="bg1"/>
                  </a:solidFill>
                </a:rPr>
                <a:t> una </a:t>
              </a:r>
              <a:r>
                <a:rPr lang="en-US" sz="2400" dirty="0" err="1">
                  <a:solidFill>
                    <a:schemeClr val="bg1"/>
                  </a:solidFill>
                </a:rPr>
                <a:t>concorrenza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leale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171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9FD7D-3E54-374D-862A-BA884939E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76" y="383646"/>
            <a:ext cx="11376024" cy="1065742"/>
          </a:xfrm>
        </p:spPr>
        <p:txBody>
          <a:bodyPr/>
          <a:lstStyle/>
          <a:p>
            <a:r>
              <a:rPr lang="en-US" sz="4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Principi</a:t>
            </a:r>
            <a:r>
              <a:rPr lang="en-US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e </a:t>
            </a:r>
            <a:r>
              <a:rPr lang="en-US" sz="4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Regole</a:t>
            </a:r>
            <a:r>
              <a:rPr lang="en-US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di </a:t>
            </a:r>
            <a:r>
              <a:rPr lang="en-US" sz="4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Approvigionamento</a:t>
            </a:r>
            <a:r>
              <a:rPr lang="en-US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al CERN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303D6-1931-BB49-8BE7-FC18BE7E099F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485228" y="6484201"/>
            <a:ext cx="631160" cy="365125"/>
          </a:xfrm>
        </p:spPr>
        <p:txBody>
          <a:bodyPr/>
          <a:lstStyle/>
          <a:p>
            <a:r>
              <a:rPr lang="en-US"/>
              <a:t>19/09/2019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56402-A1DA-754C-863B-CCB35F0EBC2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259262" y="6489700"/>
            <a:ext cx="6572221" cy="365125"/>
          </a:xfrm>
        </p:spPr>
        <p:txBody>
          <a:bodyPr/>
          <a:lstStyle/>
          <a:p>
            <a:r>
              <a:rPr lang="en-US"/>
              <a:t>Jérôme Pierlot - Italy @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32B07-E895-A846-90AF-5BD7AEDC38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48970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21</a:t>
            </a:fld>
            <a:endParaRPr lang="en-US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3E4049E-1CEF-DB48-9262-A22E50FAF757}"/>
              </a:ext>
            </a:extLst>
          </p:cNvPr>
          <p:cNvGrpSpPr/>
          <p:nvPr/>
        </p:nvGrpSpPr>
        <p:grpSpPr>
          <a:xfrm>
            <a:off x="4254476" y="1592263"/>
            <a:ext cx="7529537" cy="1364068"/>
            <a:chOff x="4254476" y="1592263"/>
            <a:chExt cx="7529537" cy="1364068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1883A14-4496-5947-BFB6-F81E1169B5A1}"/>
                </a:ext>
              </a:extLst>
            </p:cNvPr>
            <p:cNvSpPr/>
            <p:nvPr/>
          </p:nvSpPr>
          <p:spPr>
            <a:xfrm>
              <a:off x="4254476" y="1592263"/>
              <a:ext cx="7529537" cy="136406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1C5D3"/>
              </a:solidFill>
            </a:ln>
            <a:effectLst>
              <a:outerShdw blurRad="38100" sx="102000" sy="102000" algn="ctr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EAB1B18-4A6D-D447-9D77-4076D0D3EBC0}"/>
                </a:ext>
              </a:extLst>
            </p:cNvPr>
            <p:cNvSpPr/>
            <p:nvPr/>
          </p:nvSpPr>
          <p:spPr>
            <a:xfrm>
              <a:off x="4530749" y="1909913"/>
              <a:ext cx="728769" cy="72876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A810F3D-2DAF-F343-B605-CF0984068105}"/>
                </a:ext>
              </a:extLst>
            </p:cNvPr>
            <p:cNvSpPr txBox="1"/>
            <p:nvPr/>
          </p:nvSpPr>
          <p:spPr>
            <a:xfrm>
              <a:off x="4695737" y="2012687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FA33441-3835-034B-9248-0D3ADB80E0F4}"/>
                </a:ext>
              </a:extLst>
            </p:cNvPr>
            <p:cNvSpPr txBox="1"/>
            <p:nvPr/>
          </p:nvSpPr>
          <p:spPr>
            <a:xfrm>
              <a:off x="6167438" y="2100284"/>
              <a:ext cx="5422027" cy="415498"/>
            </a:xfrm>
            <a:prstGeom prst="rect">
              <a:avLst/>
            </a:prstGeom>
            <a:noFill/>
          </p:spPr>
          <p:txBody>
            <a:bodyPr wrap="square" lIns="0" rtlCol="0" anchor="ctr" anchorCtr="0">
              <a:spAutoFit/>
            </a:bodyPr>
            <a:lstStyle/>
            <a:p>
              <a:r>
                <a:rPr lang="en-US" sz="2100" b="1" dirty="0" err="1"/>
                <a:t>Procedura</a:t>
              </a:r>
              <a:r>
                <a:rPr lang="en-US" sz="2100" b="1" dirty="0"/>
                <a:t> di </a:t>
              </a:r>
              <a:r>
                <a:rPr lang="en-US" sz="2100" b="1" dirty="0" err="1"/>
                <a:t>gara</a:t>
              </a:r>
              <a:r>
                <a:rPr lang="en-US" sz="2100" b="1" dirty="0"/>
                <a:t> </a:t>
              </a:r>
              <a:r>
                <a:rPr lang="en-US" sz="2100" b="1" dirty="0" err="1"/>
                <a:t>selettiva</a:t>
              </a:r>
              <a:endParaRPr lang="en-US" sz="21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995350" y="3692710"/>
            <a:ext cx="6210876" cy="2016125"/>
            <a:chOff x="407988" y="3968750"/>
            <a:chExt cx="6210876" cy="2016125"/>
          </a:xfrm>
        </p:grpSpPr>
        <p:sp>
          <p:nvSpPr>
            <p:cNvPr id="22" name="Pentagon 21">
              <a:extLst>
                <a:ext uri="{FF2B5EF4-FFF2-40B4-BE49-F238E27FC236}">
                  <a16:creationId xmlns:a16="http://schemas.microsoft.com/office/drawing/2014/main" id="{406CC4B1-86F6-FD49-B37A-AE0F38F8D83C}"/>
                </a:ext>
              </a:extLst>
            </p:cNvPr>
            <p:cNvSpPr/>
            <p:nvPr/>
          </p:nvSpPr>
          <p:spPr>
            <a:xfrm>
              <a:off x="407988" y="3968750"/>
              <a:ext cx="6210876" cy="2016125"/>
            </a:xfrm>
            <a:prstGeom prst="homePlate">
              <a:avLst>
                <a:gd name="adj" fmla="val 22102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lIns="914400" tIns="0" rIns="91440" bIns="91440" rtlCol="0" anchor="ctr" anchorCtr="0"/>
            <a:lstStyle/>
            <a:p>
              <a:endParaRPr lang="en-US" sz="1333" dirty="0">
                <a:solidFill>
                  <a:srgbClr val="FFFFFF"/>
                </a:solidFill>
                <a:latin typeface="Source Sans Pro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AFD1A99-3E5F-004E-8B60-E4FDE13B2A60}"/>
                </a:ext>
              </a:extLst>
            </p:cNvPr>
            <p:cNvSpPr txBox="1"/>
            <p:nvPr/>
          </p:nvSpPr>
          <p:spPr>
            <a:xfrm>
              <a:off x="866478" y="4376647"/>
              <a:ext cx="5293896" cy="1200329"/>
            </a:xfrm>
            <a:prstGeom prst="rect">
              <a:avLst/>
            </a:prstGeom>
            <a:noFill/>
          </p:spPr>
          <p:txBody>
            <a:bodyPr wrap="square" lIns="0" rtlCol="0" anchor="ctr" anchorCtr="0">
              <a:spAutoFit/>
            </a:bodyPr>
            <a:lstStyle/>
            <a:p>
              <a:pPr marL="0" lvl="1" indent="0">
                <a:buClr>
                  <a:schemeClr val="bg2">
                    <a:lumMod val="10000"/>
                  </a:schemeClr>
                </a:buClr>
                <a:buFont typeface="Arial" panose="020B0604020202020204" pitchFamily="34" charset="0"/>
                <a:buNone/>
                <a:defRPr/>
              </a:pPr>
              <a:r>
                <a:rPr lang="en-US" sz="2400" dirty="0">
                  <a:solidFill>
                    <a:schemeClr val="bg1"/>
                  </a:solidFill>
                </a:rPr>
                <a:t>Al CERN le procedure di </a:t>
              </a:r>
              <a:r>
                <a:rPr lang="en-US" sz="2400" dirty="0" err="1">
                  <a:solidFill>
                    <a:schemeClr val="bg1"/>
                  </a:solidFill>
                </a:rPr>
                <a:t>gara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sono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selettive</a:t>
              </a:r>
              <a:r>
                <a:rPr lang="en-US" sz="2400" dirty="0">
                  <a:solidFill>
                    <a:schemeClr val="bg1"/>
                  </a:solidFill>
                </a:rPr>
                <a:t> e non </a:t>
              </a:r>
              <a:r>
                <a:rPr lang="en-US" sz="2400" dirty="0" err="1">
                  <a:solidFill>
                    <a:schemeClr val="bg1"/>
                  </a:solidFill>
                </a:rPr>
                <a:t>sono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aperte</a:t>
              </a:r>
              <a:r>
                <a:rPr lang="en-US" sz="2400" dirty="0">
                  <a:solidFill>
                    <a:schemeClr val="bg1"/>
                  </a:solidFill>
                </a:rPr>
                <a:t> a </a:t>
              </a:r>
              <a:r>
                <a:rPr lang="en-US" sz="2400" dirty="0" err="1">
                  <a:solidFill>
                    <a:schemeClr val="bg1"/>
                  </a:solidFill>
                </a:rPr>
                <a:t>tutte</a:t>
              </a:r>
              <a:r>
                <a:rPr lang="en-US" sz="2400" dirty="0">
                  <a:solidFill>
                    <a:schemeClr val="bg1"/>
                  </a:solidFill>
                </a:rPr>
                <a:t> le </a:t>
              </a:r>
              <a:r>
                <a:rPr lang="en-US" sz="2400" dirty="0" err="1">
                  <a:solidFill>
                    <a:schemeClr val="bg1"/>
                  </a:solidFill>
                </a:rPr>
                <a:t>imprese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interessate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944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9FD7D-3E54-374D-862A-BA884939E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76" y="383646"/>
            <a:ext cx="11376024" cy="1065742"/>
          </a:xfrm>
        </p:spPr>
        <p:txBody>
          <a:bodyPr/>
          <a:lstStyle/>
          <a:p>
            <a:r>
              <a:rPr lang="en-US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Principles of the CERN Procurement Rules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303D6-1931-BB49-8BE7-FC18BE7E099F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485228" y="6484201"/>
            <a:ext cx="631160" cy="365125"/>
          </a:xfrm>
        </p:spPr>
        <p:txBody>
          <a:bodyPr/>
          <a:lstStyle/>
          <a:p>
            <a:r>
              <a:rPr lang="en-US"/>
              <a:t>19/09/2019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56402-A1DA-754C-863B-CCB35F0EBC2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259262" y="6489700"/>
            <a:ext cx="6572221" cy="365125"/>
          </a:xfrm>
        </p:spPr>
        <p:txBody>
          <a:bodyPr/>
          <a:lstStyle/>
          <a:p>
            <a:r>
              <a:rPr lang="en-US"/>
              <a:t>Jérôme Pierlot - Italy @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32B07-E895-A846-90AF-5BD7AEDC38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48970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22</a:t>
            </a:fld>
            <a:endParaRPr lang="en-US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3E4049E-1CEF-DB48-9262-A22E50FAF757}"/>
              </a:ext>
            </a:extLst>
          </p:cNvPr>
          <p:cNvGrpSpPr/>
          <p:nvPr/>
        </p:nvGrpSpPr>
        <p:grpSpPr>
          <a:xfrm>
            <a:off x="4254476" y="1592263"/>
            <a:ext cx="7529537" cy="1364068"/>
            <a:chOff x="4254476" y="1592263"/>
            <a:chExt cx="7529537" cy="1364068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1883A14-4496-5947-BFB6-F81E1169B5A1}"/>
                </a:ext>
              </a:extLst>
            </p:cNvPr>
            <p:cNvSpPr/>
            <p:nvPr/>
          </p:nvSpPr>
          <p:spPr>
            <a:xfrm>
              <a:off x="4254476" y="1592263"/>
              <a:ext cx="7529537" cy="136406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1C5D3"/>
              </a:solidFill>
            </a:ln>
            <a:effectLst>
              <a:outerShdw blurRad="38100" sx="102000" sy="102000" algn="ctr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EAB1B18-4A6D-D447-9D77-4076D0D3EBC0}"/>
                </a:ext>
              </a:extLst>
            </p:cNvPr>
            <p:cNvSpPr/>
            <p:nvPr/>
          </p:nvSpPr>
          <p:spPr>
            <a:xfrm>
              <a:off x="4530749" y="1909913"/>
              <a:ext cx="728769" cy="72876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A810F3D-2DAF-F343-B605-CF0984068105}"/>
                </a:ext>
              </a:extLst>
            </p:cNvPr>
            <p:cNvSpPr txBox="1"/>
            <p:nvPr/>
          </p:nvSpPr>
          <p:spPr>
            <a:xfrm>
              <a:off x="4695737" y="2012687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FA33441-3835-034B-9248-0D3ADB80E0F4}"/>
                </a:ext>
              </a:extLst>
            </p:cNvPr>
            <p:cNvSpPr txBox="1"/>
            <p:nvPr/>
          </p:nvSpPr>
          <p:spPr>
            <a:xfrm>
              <a:off x="6167438" y="2100284"/>
              <a:ext cx="5422027" cy="415498"/>
            </a:xfrm>
            <a:prstGeom prst="rect">
              <a:avLst/>
            </a:prstGeom>
            <a:noFill/>
          </p:spPr>
          <p:txBody>
            <a:bodyPr wrap="square" lIns="0" rtlCol="0" anchor="ctr" anchorCtr="0">
              <a:spAutoFit/>
            </a:bodyPr>
            <a:lstStyle/>
            <a:p>
              <a:r>
                <a:rPr lang="en-US" sz="2100" b="1" dirty="0" err="1"/>
                <a:t>Riservatezza</a:t>
              </a:r>
              <a:endParaRPr lang="en-US" sz="21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995350" y="3692710"/>
            <a:ext cx="6210876" cy="2016125"/>
            <a:chOff x="407988" y="3968750"/>
            <a:chExt cx="6210876" cy="2016125"/>
          </a:xfrm>
        </p:grpSpPr>
        <p:sp>
          <p:nvSpPr>
            <p:cNvPr id="22" name="Pentagon 21">
              <a:extLst>
                <a:ext uri="{FF2B5EF4-FFF2-40B4-BE49-F238E27FC236}">
                  <a16:creationId xmlns:a16="http://schemas.microsoft.com/office/drawing/2014/main" id="{406CC4B1-86F6-FD49-B37A-AE0F38F8D83C}"/>
                </a:ext>
              </a:extLst>
            </p:cNvPr>
            <p:cNvSpPr/>
            <p:nvPr/>
          </p:nvSpPr>
          <p:spPr>
            <a:xfrm>
              <a:off x="407988" y="3968750"/>
              <a:ext cx="6210876" cy="2016125"/>
            </a:xfrm>
            <a:prstGeom prst="homePlate">
              <a:avLst>
                <a:gd name="adj" fmla="val 22102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lIns="914400" tIns="0" rIns="91440" bIns="91440" rtlCol="0" anchor="ctr" anchorCtr="0"/>
            <a:lstStyle/>
            <a:p>
              <a:endParaRPr lang="en-US" sz="1333" dirty="0">
                <a:solidFill>
                  <a:srgbClr val="FFFFFF"/>
                </a:solidFill>
                <a:latin typeface="Source Sans Pro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AFD1A99-3E5F-004E-8B60-E4FDE13B2A60}"/>
                </a:ext>
              </a:extLst>
            </p:cNvPr>
            <p:cNvSpPr txBox="1"/>
            <p:nvPr/>
          </p:nvSpPr>
          <p:spPr>
            <a:xfrm>
              <a:off x="873542" y="4445897"/>
              <a:ext cx="5293896" cy="1061829"/>
            </a:xfrm>
            <a:prstGeom prst="rect">
              <a:avLst/>
            </a:prstGeom>
            <a:noFill/>
          </p:spPr>
          <p:txBody>
            <a:bodyPr wrap="square" lIns="0" rtlCol="0" anchor="ctr" anchorCtr="0">
              <a:spAutoFit/>
            </a:bodyPr>
            <a:lstStyle/>
            <a:p>
              <a:r>
                <a:rPr lang="en-US" sz="2100" dirty="0" err="1">
                  <a:solidFill>
                    <a:schemeClr val="bg1"/>
                  </a:solidFill>
                </a:rPr>
                <a:t>L’apertura</a:t>
              </a:r>
              <a:r>
                <a:rPr lang="en-US" sz="2100" dirty="0">
                  <a:solidFill>
                    <a:schemeClr val="bg1"/>
                  </a:solidFill>
                </a:rPr>
                <a:t> e la </a:t>
              </a:r>
              <a:r>
                <a:rPr lang="en-US" sz="2100" dirty="0" err="1">
                  <a:solidFill>
                    <a:schemeClr val="bg1"/>
                  </a:solidFill>
                </a:rPr>
                <a:t>valutazione</a:t>
              </a:r>
              <a:r>
                <a:rPr lang="en-US" sz="2100" dirty="0">
                  <a:solidFill>
                    <a:schemeClr val="bg1"/>
                  </a:solidFill>
                </a:rPr>
                <a:t> </a:t>
              </a:r>
              <a:r>
                <a:rPr lang="en-US" sz="2100" dirty="0" err="1">
                  <a:solidFill>
                    <a:schemeClr val="bg1"/>
                  </a:solidFill>
                </a:rPr>
                <a:t>delle</a:t>
              </a:r>
              <a:r>
                <a:rPr lang="en-US" sz="2100" dirty="0">
                  <a:solidFill>
                    <a:schemeClr val="bg1"/>
                  </a:solidFill>
                </a:rPr>
                <a:t> </a:t>
              </a:r>
              <a:r>
                <a:rPr lang="en-US" sz="2100" dirty="0" err="1">
                  <a:solidFill>
                    <a:schemeClr val="bg1"/>
                  </a:solidFill>
                </a:rPr>
                <a:t>offerte</a:t>
              </a:r>
              <a:r>
                <a:rPr lang="en-US" sz="2100" dirty="0">
                  <a:solidFill>
                    <a:schemeClr val="bg1"/>
                  </a:solidFill>
                </a:rPr>
                <a:t> come le </a:t>
              </a:r>
              <a:r>
                <a:rPr lang="en-US" sz="2100" dirty="0" err="1">
                  <a:solidFill>
                    <a:schemeClr val="bg1"/>
                  </a:solidFill>
                </a:rPr>
                <a:t>negoziazioni</a:t>
              </a:r>
              <a:r>
                <a:rPr lang="en-US" sz="2100" dirty="0">
                  <a:solidFill>
                    <a:schemeClr val="bg1"/>
                  </a:solidFill>
                </a:rPr>
                <a:t> </a:t>
              </a:r>
              <a:r>
                <a:rPr lang="en-US" sz="2100" dirty="0" err="1">
                  <a:solidFill>
                    <a:schemeClr val="bg1"/>
                  </a:solidFill>
                </a:rPr>
                <a:t>sono</a:t>
              </a:r>
              <a:r>
                <a:rPr lang="en-US" sz="2100" dirty="0">
                  <a:solidFill>
                    <a:schemeClr val="bg1"/>
                  </a:solidFill>
                </a:rPr>
                <a:t> </a:t>
              </a:r>
              <a:r>
                <a:rPr lang="en-US" sz="2100" dirty="0" err="1">
                  <a:solidFill>
                    <a:schemeClr val="bg1"/>
                  </a:solidFill>
                </a:rPr>
                <a:t>rigorosamente</a:t>
              </a:r>
              <a:r>
                <a:rPr lang="en-US" sz="2100" dirty="0">
                  <a:solidFill>
                    <a:schemeClr val="bg1"/>
                  </a:solidFill>
                </a:rPr>
                <a:t> </a:t>
              </a:r>
              <a:r>
                <a:rPr lang="en-US" sz="2100" dirty="0" err="1">
                  <a:solidFill>
                    <a:schemeClr val="bg1"/>
                  </a:solidFill>
                </a:rPr>
                <a:t>confidenziali</a:t>
              </a:r>
              <a:r>
                <a:rPr lang="en-US" sz="2100" dirty="0">
                  <a:solidFill>
                    <a:schemeClr val="bg1"/>
                  </a:solidFill>
                </a:rPr>
                <a:t> e non </a:t>
              </a:r>
              <a:r>
                <a:rPr lang="en-US" sz="2100" dirty="0" err="1">
                  <a:solidFill>
                    <a:schemeClr val="bg1"/>
                  </a:solidFill>
                </a:rPr>
                <a:t>sono</a:t>
              </a:r>
              <a:r>
                <a:rPr lang="en-US" sz="2100" dirty="0">
                  <a:solidFill>
                    <a:schemeClr val="bg1"/>
                  </a:solidFill>
                </a:rPr>
                <a:t> </a:t>
              </a:r>
              <a:r>
                <a:rPr lang="en-US" sz="2100" dirty="0" err="1">
                  <a:solidFill>
                    <a:schemeClr val="bg1"/>
                  </a:solidFill>
                </a:rPr>
                <a:t>pubbliche</a:t>
              </a:r>
              <a:endParaRPr lang="en-US" sz="2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034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9FD7D-3E54-374D-862A-BA884939E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76" y="383646"/>
            <a:ext cx="11376024" cy="1065742"/>
          </a:xfrm>
        </p:spPr>
        <p:txBody>
          <a:bodyPr/>
          <a:lstStyle/>
          <a:p>
            <a:r>
              <a:rPr lang="en-US" sz="4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Principi</a:t>
            </a:r>
            <a:r>
              <a:rPr lang="en-US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e </a:t>
            </a:r>
            <a:r>
              <a:rPr lang="en-US" sz="4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Regole</a:t>
            </a:r>
            <a:r>
              <a:rPr lang="en-US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di </a:t>
            </a:r>
            <a:r>
              <a:rPr lang="en-US" sz="4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Approvigionamento</a:t>
            </a:r>
            <a:r>
              <a:rPr lang="en-US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al CERN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303D6-1931-BB49-8BE7-FC18BE7E099F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485228" y="6484201"/>
            <a:ext cx="631160" cy="365125"/>
          </a:xfrm>
        </p:spPr>
        <p:txBody>
          <a:bodyPr/>
          <a:lstStyle/>
          <a:p>
            <a:r>
              <a:rPr lang="en-US"/>
              <a:t>19/09/2019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56402-A1DA-754C-863B-CCB35F0EBC2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259262" y="6489700"/>
            <a:ext cx="6572221" cy="365125"/>
          </a:xfrm>
        </p:spPr>
        <p:txBody>
          <a:bodyPr/>
          <a:lstStyle/>
          <a:p>
            <a:r>
              <a:rPr lang="en-US"/>
              <a:t>Jérôme Pierlot - Italy @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32B07-E895-A846-90AF-5BD7AEDC38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48970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23</a:t>
            </a:fld>
            <a:endParaRPr lang="en-US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3E4049E-1CEF-DB48-9262-A22E50FAF757}"/>
              </a:ext>
            </a:extLst>
          </p:cNvPr>
          <p:cNvGrpSpPr/>
          <p:nvPr/>
        </p:nvGrpSpPr>
        <p:grpSpPr>
          <a:xfrm>
            <a:off x="4254476" y="1592263"/>
            <a:ext cx="7529537" cy="1364068"/>
            <a:chOff x="4254476" y="1592263"/>
            <a:chExt cx="7529537" cy="1364068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1883A14-4496-5947-BFB6-F81E1169B5A1}"/>
                </a:ext>
              </a:extLst>
            </p:cNvPr>
            <p:cNvSpPr/>
            <p:nvPr/>
          </p:nvSpPr>
          <p:spPr>
            <a:xfrm>
              <a:off x="4254476" y="1592263"/>
              <a:ext cx="7529537" cy="136406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1C5D3"/>
              </a:solidFill>
            </a:ln>
            <a:effectLst>
              <a:outerShdw blurRad="38100" sx="102000" sy="102000" algn="ctr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EAB1B18-4A6D-D447-9D77-4076D0D3EBC0}"/>
                </a:ext>
              </a:extLst>
            </p:cNvPr>
            <p:cNvSpPr/>
            <p:nvPr/>
          </p:nvSpPr>
          <p:spPr>
            <a:xfrm>
              <a:off x="4530749" y="1909913"/>
              <a:ext cx="728769" cy="72876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A810F3D-2DAF-F343-B605-CF0984068105}"/>
                </a:ext>
              </a:extLst>
            </p:cNvPr>
            <p:cNvSpPr txBox="1"/>
            <p:nvPr/>
          </p:nvSpPr>
          <p:spPr>
            <a:xfrm>
              <a:off x="4695737" y="2012687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6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FA33441-3835-034B-9248-0D3ADB80E0F4}"/>
                </a:ext>
              </a:extLst>
            </p:cNvPr>
            <p:cNvSpPr txBox="1"/>
            <p:nvPr/>
          </p:nvSpPr>
          <p:spPr>
            <a:xfrm>
              <a:off x="6167438" y="2100284"/>
              <a:ext cx="5422027" cy="415498"/>
            </a:xfrm>
            <a:prstGeom prst="rect">
              <a:avLst/>
            </a:prstGeom>
            <a:noFill/>
          </p:spPr>
          <p:txBody>
            <a:bodyPr wrap="square" lIns="0" rtlCol="0" anchor="ctr" anchorCtr="0">
              <a:spAutoFit/>
            </a:bodyPr>
            <a:lstStyle/>
            <a:p>
              <a:r>
                <a:rPr lang="en-US" sz="2100" b="1" dirty="0" err="1"/>
                <a:t>Basi</a:t>
              </a:r>
              <a:r>
                <a:rPr lang="en-US" sz="2100" b="1" dirty="0"/>
                <a:t> di </a:t>
              </a:r>
              <a:r>
                <a:rPr lang="en-US" sz="2100" b="1" dirty="0" err="1"/>
                <a:t>Aggiudicazioni</a:t>
              </a:r>
              <a:endParaRPr lang="en-US" sz="2100" b="1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6E0B8AC-A2CA-3943-9388-5E6C4889B69A}"/>
              </a:ext>
            </a:extLst>
          </p:cNvPr>
          <p:cNvSpPr txBox="1"/>
          <p:nvPr/>
        </p:nvSpPr>
        <p:spPr>
          <a:xfrm>
            <a:off x="3658431" y="4992713"/>
            <a:ext cx="288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3802709" y="3927853"/>
            <a:ext cx="655980" cy="354787"/>
          </a:xfrm>
          <a:prstGeom prst="rightArrow">
            <a:avLst/>
          </a:prstGeom>
          <a:gradFill>
            <a:gsLst>
              <a:gs pos="0">
                <a:schemeClr val="bg1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ource Sans Pro" charset="0"/>
            </a:endParaRPr>
          </a:p>
        </p:txBody>
      </p:sp>
      <p:sp>
        <p:nvSpPr>
          <p:cNvPr id="16" name="Right Arrow 15"/>
          <p:cNvSpPr/>
          <p:nvPr/>
        </p:nvSpPr>
        <p:spPr>
          <a:xfrm flipH="1">
            <a:off x="1249302" y="4628907"/>
            <a:ext cx="655980" cy="354787"/>
          </a:xfrm>
          <a:prstGeom prst="rightArrow">
            <a:avLst/>
          </a:prstGeom>
          <a:gradFill>
            <a:gsLst>
              <a:gs pos="0">
                <a:schemeClr val="bg1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ource Sans Pro" charset="0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4081697" y="5361189"/>
            <a:ext cx="655980" cy="354787"/>
          </a:xfrm>
          <a:prstGeom prst="rightArrow">
            <a:avLst/>
          </a:prstGeom>
          <a:gradFill>
            <a:gsLst>
              <a:gs pos="0">
                <a:schemeClr val="bg1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ource Sans Pro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B13559B-90AB-814F-A9E8-8A97D4485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406" y="4274525"/>
            <a:ext cx="1074479" cy="10744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5359D0B-BAF1-EE40-B28F-A5B3F8334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7154" y="3620305"/>
            <a:ext cx="969884" cy="9698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4E4F8DE-656E-324C-AC5E-6A9EE247B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0217" y="4898185"/>
            <a:ext cx="1264653" cy="126465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741681" y="5356169"/>
            <a:ext cx="1264652" cy="3693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dirty="0" err="1"/>
              <a:t>Consegna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61925" y="4630528"/>
            <a:ext cx="1053320" cy="3693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dirty="0" err="1"/>
              <a:t>Finanza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532581" y="3914776"/>
            <a:ext cx="1091932" cy="3693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dirty="0" err="1"/>
              <a:t>Tecnica</a:t>
            </a:r>
            <a:endParaRPr lang="en-US" dirty="0"/>
          </a:p>
        </p:txBody>
      </p:sp>
      <p:sp>
        <p:nvSpPr>
          <p:cNvPr id="27" name="Chevron 26"/>
          <p:cNvSpPr/>
          <p:nvPr/>
        </p:nvSpPr>
        <p:spPr>
          <a:xfrm>
            <a:off x="5476461" y="4274525"/>
            <a:ext cx="684624" cy="1098346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0C6C6E0-7EDF-3B47-9164-1A6ECD82F4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8112" y="3833199"/>
            <a:ext cx="1630568" cy="1630568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8039100" y="3732241"/>
            <a:ext cx="4092645" cy="2000797"/>
            <a:chOff x="6254750" y="2971219"/>
            <a:chExt cx="5937151" cy="2179417"/>
          </a:xfrm>
        </p:grpSpPr>
        <p:sp>
          <p:nvSpPr>
            <p:cNvPr id="34" name="Chevron 33">
              <a:extLst>
                <a:ext uri="{FF2B5EF4-FFF2-40B4-BE49-F238E27FC236}">
                  <a16:creationId xmlns:a16="http://schemas.microsoft.com/office/drawing/2014/main" id="{C7C5BC94-DA87-714E-9E0C-CBB91F495200}"/>
                </a:ext>
              </a:extLst>
            </p:cNvPr>
            <p:cNvSpPr/>
            <p:nvPr/>
          </p:nvSpPr>
          <p:spPr>
            <a:xfrm>
              <a:off x="6254750" y="2971219"/>
              <a:ext cx="5616575" cy="2016125"/>
            </a:xfrm>
            <a:prstGeom prst="chevron">
              <a:avLst>
                <a:gd name="adj" fmla="val 20758"/>
              </a:avLst>
            </a:prstGeom>
            <a:solidFill>
              <a:schemeClr val="accent2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lIns="365760" tIns="0" rIns="91440" bIns="91440" rtlCol="0" anchor="ctr" anchorCtr="0"/>
            <a:lstStyle/>
            <a:p>
              <a:endParaRPr lang="en-US" sz="1333" dirty="0">
                <a:solidFill>
                  <a:srgbClr val="FFFFFF"/>
                </a:solidFill>
                <a:latin typeface="Source Sans Pro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DFF0F39-F1C2-2845-A757-27F26C5F31C3}"/>
                </a:ext>
              </a:extLst>
            </p:cNvPr>
            <p:cNvSpPr txBox="1"/>
            <p:nvPr/>
          </p:nvSpPr>
          <p:spPr>
            <a:xfrm>
              <a:off x="7021674" y="3088829"/>
              <a:ext cx="5170227" cy="2061807"/>
            </a:xfrm>
            <a:prstGeom prst="rect">
              <a:avLst/>
            </a:prstGeom>
            <a:noFill/>
          </p:spPr>
          <p:txBody>
            <a:bodyPr wrap="square" lIns="0" rtlCol="0" anchor="ctr" anchorCtr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</a:rPr>
                <a:t>Aggiudicazione</a:t>
              </a:r>
              <a:r>
                <a:rPr lang="en-US" sz="2400" b="1" dirty="0">
                  <a:solidFill>
                    <a:schemeClr val="bg1"/>
                  </a:solidFill>
                </a:rPr>
                <a:t> per </a:t>
              </a:r>
              <a:r>
                <a:rPr lang="en-US" sz="2400" b="1" dirty="0" err="1">
                  <a:solidFill>
                    <a:schemeClr val="bg1"/>
                  </a:solidFill>
                </a:rPr>
                <a:t>forniture</a:t>
              </a:r>
              <a:r>
                <a:rPr lang="en-US" sz="2400" b="1" dirty="0">
                  <a:solidFill>
                    <a:schemeClr val="bg1"/>
                  </a:solidFill>
                </a:rPr>
                <a:t>:</a:t>
              </a:r>
            </a:p>
            <a:p>
              <a:r>
                <a:rPr lang="en-US" sz="2400" b="1" dirty="0" err="1" smtClean="0">
                  <a:solidFill>
                    <a:schemeClr val="bg1"/>
                  </a:solidFill>
                </a:rPr>
                <a:t>L’offerta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conforme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più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bassa</a:t>
              </a:r>
              <a:endParaRPr lang="en-US" sz="2400" b="1" dirty="0">
                <a:solidFill>
                  <a:schemeClr val="bg1"/>
                </a:solidFill>
              </a:endParaRPr>
            </a:p>
            <a:p>
              <a:endParaRPr lang="en-US" sz="2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357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9FD7D-3E54-374D-862A-BA884939E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76" y="383646"/>
            <a:ext cx="11376024" cy="1065742"/>
          </a:xfrm>
        </p:spPr>
        <p:txBody>
          <a:bodyPr/>
          <a:lstStyle/>
          <a:p>
            <a:r>
              <a:rPr lang="en-US" sz="4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Principi</a:t>
            </a:r>
            <a:r>
              <a:rPr lang="en-US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e </a:t>
            </a:r>
            <a:r>
              <a:rPr lang="en-US" sz="4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Regole</a:t>
            </a:r>
            <a:r>
              <a:rPr lang="en-US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di </a:t>
            </a:r>
            <a:r>
              <a:rPr lang="en-US" sz="4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Approvigionamento</a:t>
            </a:r>
            <a:r>
              <a:rPr lang="en-US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al CERN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303D6-1931-BB49-8BE7-FC18BE7E099F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485228" y="6484201"/>
            <a:ext cx="631160" cy="365125"/>
          </a:xfrm>
        </p:spPr>
        <p:txBody>
          <a:bodyPr/>
          <a:lstStyle/>
          <a:p>
            <a:r>
              <a:rPr lang="en-US"/>
              <a:t>19/09/2019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56402-A1DA-754C-863B-CCB35F0EBC2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259262" y="6489700"/>
            <a:ext cx="6572221" cy="365125"/>
          </a:xfrm>
        </p:spPr>
        <p:txBody>
          <a:bodyPr/>
          <a:lstStyle/>
          <a:p>
            <a:r>
              <a:rPr lang="en-US"/>
              <a:t>Jérôme Pierlot - Italy @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32B07-E895-A846-90AF-5BD7AEDC38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48970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24</a:t>
            </a:fld>
            <a:endParaRPr lang="en-US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3E4049E-1CEF-DB48-9262-A22E50FAF757}"/>
              </a:ext>
            </a:extLst>
          </p:cNvPr>
          <p:cNvGrpSpPr/>
          <p:nvPr/>
        </p:nvGrpSpPr>
        <p:grpSpPr>
          <a:xfrm>
            <a:off x="4254476" y="1592263"/>
            <a:ext cx="7529537" cy="1364068"/>
            <a:chOff x="4254476" y="1592263"/>
            <a:chExt cx="7529537" cy="1364068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1883A14-4496-5947-BFB6-F81E1169B5A1}"/>
                </a:ext>
              </a:extLst>
            </p:cNvPr>
            <p:cNvSpPr/>
            <p:nvPr/>
          </p:nvSpPr>
          <p:spPr>
            <a:xfrm>
              <a:off x="4254476" y="1592263"/>
              <a:ext cx="7529537" cy="136406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1C5D3"/>
              </a:solidFill>
            </a:ln>
            <a:effectLst>
              <a:outerShdw blurRad="38100" sx="102000" sy="102000" algn="ctr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EAB1B18-4A6D-D447-9D77-4076D0D3EBC0}"/>
                </a:ext>
              </a:extLst>
            </p:cNvPr>
            <p:cNvSpPr/>
            <p:nvPr/>
          </p:nvSpPr>
          <p:spPr>
            <a:xfrm>
              <a:off x="4530749" y="1909913"/>
              <a:ext cx="728769" cy="72876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A810F3D-2DAF-F343-B605-CF0984068105}"/>
                </a:ext>
              </a:extLst>
            </p:cNvPr>
            <p:cNvSpPr txBox="1"/>
            <p:nvPr/>
          </p:nvSpPr>
          <p:spPr>
            <a:xfrm>
              <a:off x="4695737" y="2012687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6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FA33441-3835-034B-9248-0D3ADB80E0F4}"/>
                </a:ext>
              </a:extLst>
            </p:cNvPr>
            <p:cNvSpPr txBox="1"/>
            <p:nvPr/>
          </p:nvSpPr>
          <p:spPr>
            <a:xfrm>
              <a:off x="6167438" y="2100284"/>
              <a:ext cx="5422027" cy="415498"/>
            </a:xfrm>
            <a:prstGeom prst="rect">
              <a:avLst/>
            </a:prstGeom>
            <a:noFill/>
          </p:spPr>
          <p:txBody>
            <a:bodyPr wrap="square" lIns="0" rtlCol="0" anchor="ctr" anchorCtr="0">
              <a:spAutoFit/>
            </a:bodyPr>
            <a:lstStyle/>
            <a:p>
              <a:r>
                <a:rPr lang="en-US" sz="2100" b="1" dirty="0" err="1"/>
                <a:t>Basi</a:t>
              </a:r>
              <a:r>
                <a:rPr lang="en-US" sz="2100" b="1" dirty="0"/>
                <a:t> di </a:t>
              </a:r>
              <a:r>
                <a:rPr lang="en-US" sz="2100" b="1" dirty="0" err="1"/>
                <a:t>Aggiudicazioni</a:t>
              </a:r>
              <a:endParaRPr lang="en-US" sz="2100" b="1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8039100" y="3732241"/>
            <a:ext cx="4092645" cy="2000797"/>
            <a:chOff x="6254750" y="2971219"/>
            <a:chExt cx="5937151" cy="2179417"/>
          </a:xfrm>
        </p:grpSpPr>
        <p:sp>
          <p:nvSpPr>
            <p:cNvPr id="34" name="Chevron 33">
              <a:extLst>
                <a:ext uri="{FF2B5EF4-FFF2-40B4-BE49-F238E27FC236}">
                  <a16:creationId xmlns:a16="http://schemas.microsoft.com/office/drawing/2014/main" id="{C7C5BC94-DA87-714E-9E0C-CBB91F495200}"/>
                </a:ext>
              </a:extLst>
            </p:cNvPr>
            <p:cNvSpPr/>
            <p:nvPr/>
          </p:nvSpPr>
          <p:spPr>
            <a:xfrm>
              <a:off x="6254750" y="2971219"/>
              <a:ext cx="5616575" cy="2016125"/>
            </a:xfrm>
            <a:prstGeom prst="chevron">
              <a:avLst>
                <a:gd name="adj" fmla="val 20758"/>
              </a:avLst>
            </a:prstGeom>
            <a:solidFill>
              <a:schemeClr val="accent2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lIns="365760" tIns="0" rIns="91440" bIns="91440" rtlCol="0" anchor="ctr" anchorCtr="0"/>
            <a:lstStyle/>
            <a:p>
              <a:endParaRPr lang="en-US" sz="1333" dirty="0">
                <a:solidFill>
                  <a:srgbClr val="FFFFFF"/>
                </a:solidFill>
                <a:latin typeface="Source Sans Pro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DFF0F39-F1C2-2845-A757-27F26C5F31C3}"/>
                </a:ext>
              </a:extLst>
            </p:cNvPr>
            <p:cNvSpPr txBox="1"/>
            <p:nvPr/>
          </p:nvSpPr>
          <p:spPr>
            <a:xfrm>
              <a:off x="7021674" y="3088829"/>
              <a:ext cx="5170227" cy="2061807"/>
            </a:xfrm>
            <a:prstGeom prst="rect">
              <a:avLst/>
            </a:prstGeom>
            <a:noFill/>
          </p:spPr>
          <p:txBody>
            <a:bodyPr wrap="square" lIns="0" rtlCol="0" anchor="ctr" anchorCtr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</a:rPr>
                <a:t>Aggiudicazione</a:t>
              </a:r>
              <a:r>
                <a:rPr lang="en-US" sz="2400" b="1" dirty="0">
                  <a:solidFill>
                    <a:schemeClr val="bg1"/>
                  </a:solidFill>
                </a:rPr>
                <a:t> per </a:t>
              </a:r>
              <a:r>
                <a:rPr lang="en-US" sz="2400" b="1" dirty="0" err="1">
                  <a:solidFill>
                    <a:schemeClr val="bg1"/>
                  </a:solidFill>
                </a:rPr>
                <a:t>servizi</a:t>
              </a:r>
              <a:r>
                <a:rPr lang="en-US" sz="2400" b="1" dirty="0">
                  <a:solidFill>
                    <a:schemeClr val="bg1"/>
                  </a:solidFill>
                </a:rPr>
                <a:t>:</a:t>
              </a:r>
            </a:p>
            <a:p>
              <a:r>
                <a:rPr lang="en-US" sz="2400" b="1" dirty="0" err="1" smtClean="0">
                  <a:solidFill>
                    <a:schemeClr val="bg1"/>
                  </a:solidFill>
                </a:rPr>
                <a:t>Migliore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rapporto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qualità-prezzo</a:t>
              </a:r>
              <a:endParaRPr lang="en-US" sz="2400" b="1" dirty="0">
                <a:solidFill>
                  <a:schemeClr val="bg1"/>
                </a:solidFill>
              </a:endParaRPr>
            </a:p>
            <a:p>
              <a:endParaRPr lang="en-US" sz="21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12461781-D347-B743-AB29-8B39FF1B0B6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968" y="3318044"/>
            <a:ext cx="6071679" cy="267928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F7314C6-DD36-9A4A-AA16-47D363510BD8}"/>
              </a:ext>
            </a:extLst>
          </p:cNvPr>
          <p:cNvSpPr txBox="1"/>
          <p:nvPr/>
        </p:nvSpPr>
        <p:spPr>
          <a:xfrm>
            <a:off x="8825130" y="5852827"/>
            <a:ext cx="198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altLang="en-US" dirty="0"/>
              <a:t>No </a:t>
            </a:r>
            <a:r>
              <a:rPr lang="fr-CH" altLang="en-US" dirty="0" err="1"/>
              <a:t>alignment</a:t>
            </a:r>
            <a:r>
              <a:rPr lang="fr-CH" altLang="en-US" dirty="0"/>
              <a:t> </a:t>
            </a:r>
            <a:r>
              <a:rPr lang="fr-CH" altLang="en-US" dirty="0" err="1"/>
              <a:t>rule</a:t>
            </a:r>
            <a:endParaRPr lang="en-GB" alt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A18C8D5-9BC1-C948-9936-74B80DD2C0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57331" y="5883537"/>
            <a:ext cx="318421" cy="28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24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888" y="970736"/>
            <a:ext cx="6479949" cy="4758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E7D6B4-AD10-B548-95EA-51D122907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605611"/>
          </a:xfrm>
        </p:spPr>
        <p:txBody>
          <a:bodyPr/>
          <a:lstStyle/>
          <a:p>
            <a:pPr>
              <a:defRPr/>
            </a:pPr>
            <a:r>
              <a:rPr lang="en-US" altLang="en-US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Cosa </a:t>
            </a:r>
            <a:r>
              <a:rPr lang="en-US" altLang="en-US" sz="4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Acquistiamo</a:t>
            </a:r>
            <a:r>
              <a:rPr lang="en-US" altLang="en-US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? </a:t>
            </a:r>
            <a:endParaRPr lang="en-US" sz="4000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EB7D6C-E5AA-604D-B63E-030827003A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7" y="1323975"/>
            <a:ext cx="5411788" cy="2092411"/>
          </a:xfrm>
        </p:spPr>
        <p:txBody>
          <a:bodyPr/>
          <a:lstStyle/>
          <a:p>
            <a:pPr marL="0" lvl="1">
              <a:buClr>
                <a:srgbClr val="3861AA"/>
              </a:buClr>
            </a:pPr>
            <a:r>
              <a:rPr lang="en-US" altLang="fr-FR" sz="2200" dirty="0" err="1">
                <a:solidFill>
                  <a:schemeClr val="accent1"/>
                </a:solidFill>
              </a:rPr>
              <a:t>Prodotti</a:t>
            </a:r>
            <a:r>
              <a:rPr lang="en-US" altLang="fr-FR" sz="2200" dirty="0">
                <a:solidFill>
                  <a:schemeClr val="accent1"/>
                </a:solidFill>
              </a:rPr>
              <a:t> standard o non standard </a:t>
            </a:r>
            <a:r>
              <a:rPr lang="en-US" altLang="fr-FR" sz="2200" dirty="0" err="1">
                <a:solidFill>
                  <a:schemeClr val="accent1"/>
                </a:solidFill>
              </a:rPr>
              <a:t>che</a:t>
            </a:r>
            <a:r>
              <a:rPr lang="en-US" altLang="fr-FR" sz="2200" dirty="0">
                <a:solidFill>
                  <a:schemeClr val="accent1"/>
                </a:solidFill>
              </a:rPr>
              <a:t> </a:t>
            </a:r>
            <a:r>
              <a:rPr lang="en-US" altLang="fr-FR" sz="2200" dirty="0" err="1">
                <a:solidFill>
                  <a:schemeClr val="accent1"/>
                </a:solidFill>
              </a:rPr>
              <a:t>possono</a:t>
            </a:r>
            <a:r>
              <a:rPr lang="en-US" altLang="fr-FR" sz="2200" dirty="0">
                <a:solidFill>
                  <a:schemeClr val="accent1"/>
                </a:solidFill>
              </a:rPr>
              <a:t> </a:t>
            </a:r>
            <a:r>
              <a:rPr lang="en-US" altLang="fr-FR" sz="2200" dirty="0" err="1">
                <a:solidFill>
                  <a:schemeClr val="accent1"/>
                </a:solidFill>
              </a:rPr>
              <a:t>essere</a:t>
            </a:r>
            <a:r>
              <a:rPr lang="en-US" altLang="fr-FR" sz="2200" dirty="0">
                <a:solidFill>
                  <a:schemeClr val="accent1"/>
                </a:solidFill>
              </a:rPr>
              <a:t> </a:t>
            </a:r>
            <a:r>
              <a:rPr lang="en-US" altLang="fr-FR" sz="2200" dirty="0" err="1">
                <a:solidFill>
                  <a:schemeClr val="accent1"/>
                </a:solidFill>
              </a:rPr>
              <a:t>realizzati</a:t>
            </a:r>
            <a:r>
              <a:rPr lang="en-US" altLang="fr-FR" sz="2200" dirty="0">
                <a:solidFill>
                  <a:schemeClr val="accent1"/>
                </a:solidFill>
              </a:rPr>
              <a:t> con </a:t>
            </a:r>
            <a:r>
              <a:rPr lang="en-US" altLang="fr-FR" sz="2200" dirty="0" err="1">
                <a:solidFill>
                  <a:schemeClr val="accent1"/>
                </a:solidFill>
              </a:rPr>
              <a:t>tecniche</a:t>
            </a:r>
            <a:r>
              <a:rPr lang="en-US" altLang="fr-FR" sz="2200" dirty="0">
                <a:solidFill>
                  <a:schemeClr val="accent1"/>
                </a:solidFill>
              </a:rPr>
              <a:t> o </a:t>
            </a:r>
            <a:r>
              <a:rPr lang="en-US" altLang="fr-FR" sz="2200" dirty="0" err="1">
                <a:solidFill>
                  <a:schemeClr val="accent1"/>
                </a:solidFill>
              </a:rPr>
              <a:t>tecnologie</a:t>
            </a:r>
            <a:r>
              <a:rPr lang="en-US" altLang="fr-FR" sz="2200" dirty="0">
                <a:solidFill>
                  <a:schemeClr val="accent1"/>
                </a:solidFill>
              </a:rPr>
              <a:t> di </a:t>
            </a:r>
            <a:r>
              <a:rPr lang="en-US" altLang="fr-FR" sz="2200" dirty="0" err="1">
                <a:solidFill>
                  <a:schemeClr val="accent1"/>
                </a:solidFill>
              </a:rPr>
              <a:t>produzione</a:t>
            </a:r>
            <a:r>
              <a:rPr lang="en-US" altLang="fr-FR" sz="2200" dirty="0">
                <a:solidFill>
                  <a:schemeClr val="accent1"/>
                </a:solidFill>
              </a:rPr>
              <a:t> </a:t>
            </a:r>
            <a:r>
              <a:rPr lang="en-US" altLang="fr-FR" sz="2200" dirty="0" err="1">
                <a:solidFill>
                  <a:schemeClr val="accent1"/>
                </a:solidFill>
              </a:rPr>
              <a:t>esistenti</a:t>
            </a:r>
            <a:r>
              <a:rPr lang="en-US" altLang="fr-FR" sz="2200" dirty="0">
                <a:solidFill>
                  <a:schemeClr val="accent1"/>
                </a:solidFill>
              </a:rPr>
              <a:t>:</a:t>
            </a:r>
          </a:p>
          <a:p>
            <a:pPr marL="342900" lvl="1" indent="-342900">
              <a:buClrTx/>
              <a:buFont typeface="Arial" panose="020B0604020202020204" pitchFamily="34" charset="0"/>
              <a:buChar char="•"/>
            </a:pPr>
            <a:r>
              <a:rPr lang="en-US" altLang="fr-FR" sz="2200" dirty="0">
                <a:solidFill>
                  <a:schemeClr val="accent1"/>
                </a:solidFill>
              </a:rPr>
              <a:t>=&gt; </a:t>
            </a:r>
            <a:r>
              <a:rPr lang="en-US" altLang="fr-FR" sz="2200" dirty="0" err="1">
                <a:solidFill>
                  <a:schemeClr val="accent1"/>
                </a:solidFill>
              </a:rPr>
              <a:t>Specificazioni</a:t>
            </a:r>
            <a:r>
              <a:rPr lang="en-US" altLang="fr-FR" sz="2200" dirty="0">
                <a:solidFill>
                  <a:schemeClr val="accent1"/>
                </a:solidFill>
              </a:rPr>
              <a:t> </a:t>
            </a:r>
            <a:r>
              <a:rPr lang="en-US" altLang="fr-FR" sz="2200" dirty="0" err="1">
                <a:solidFill>
                  <a:schemeClr val="accent1"/>
                </a:solidFill>
              </a:rPr>
              <a:t>funzionali</a:t>
            </a:r>
            <a:endParaRPr lang="en-US" altLang="fr-FR" sz="2200" dirty="0">
              <a:solidFill>
                <a:schemeClr val="accent1"/>
              </a:solidFill>
            </a:endParaRPr>
          </a:p>
          <a:p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260A7B-CDBC-944E-9F9F-8824F8DC7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07962" y="3571876"/>
            <a:ext cx="5059388" cy="2019299"/>
          </a:xfrm>
        </p:spPr>
        <p:txBody>
          <a:bodyPr/>
          <a:lstStyle/>
          <a:p>
            <a:pPr marL="0" lvl="1">
              <a:buClr>
                <a:srgbClr val="3861AA"/>
              </a:buClr>
            </a:pPr>
            <a:r>
              <a:rPr lang="en-US" altLang="fr-FR" sz="2200" dirty="0" err="1">
                <a:solidFill>
                  <a:schemeClr val="accent1"/>
                </a:solidFill>
              </a:rPr>
              <a:t>Prodotti</a:t>
            </a:r>
            <a:r>
              <a:rPr lang="en-US" altLang="fr-FR" sz="2200" dirty="0">
                <a:solidFill>
                  <a:schemeClr val="accent1"/>
                </a:solidFill>
              </a:rPr>
              <a:t> non standard </a:t>
            </a:r>
            <a:r>
              <a:rPr lang="en-US" altLang="fr-FR" sz="2200" dirty="0" err="1">
                <a:solidFill>
                  <a:schemeClr val="accent1"/>
                </a:solidFill>
              </a:rPr>
              <a:t>nei</a:t>
            </a:r>
            <a:r>
              <a:rPr lang="en-US" altLang="fr-FR" sz="2200" dirty="0">
                <a:solidFill>
                  <a:schemeClr val="accent1"/>
                </a:solidFill>
              </a:rPr>
              <a:t> </a:t>
            </a:r>
            <a:r>
              <a:rPr lang="en-US" altLang="fr-FR" sz="2200" dirty="0" err="1">
                <a:solidFill>
                  <a:schemeClr val="accent1"/>
                </a:solidFill>
              </a:rPr>
              <a:t>casi</a:t>
            </a:r>
            <a:r>
              <a:rPr lang="en-US" altLang="fr-FR" sz="2200" dirty="0">
                <a:solidFill>
                  <a:schemeClr val="accent1"/>
                </a:solidFill>
              </a:rPr>
              <a:t> </a:t>
            </a:r>
            <a:r>
              <a:rPr lang="en-US" altLang="fr-FR" sz="2200" dirty="0" err="1">
                <a:solidFill>
                  <a:schemeClr val="accent1"/>
                </a:solidFill>
              </a:rPr>
              <a:t>l’industria</a:t>
            </a:r>
            <a:r>
              <a:rPr lang="en-US" altLang="fr-FR" sz="2200" dirty="0">
                <a:solidFill>
                  <a:schemeClr val="accent1"/>
                </a:solidFill>
              </a:rPr>
              <a:t> non </a:t>
            </a:r>
            <a:r>
              <a:rPr lang="en-US" altLang="fr-FR" sz="2200" dirty="0" err="1">
                <a:solidFill>
                  <a:schemeClr val="accent1"/>
                </a:solidFill>
              </a:rPr>
              <a:t>abbia</a:t>
            </a:r>
            <a:r>
              <a:rPr lang="en-US" altLang="fr-FR" sz="2200" dirty="0">
                <a:solidFill>
                  <a:schemeClr val="accent1"/>
                </a:solidFill>
              </a:rPr>
              <a:t> né </a:t>
            </a:r>
            <a:r>
              <a:rPr lang="en-US" altLang="fr-FR" sz="2200" dirty="0" err="1">
                <a:solidFill>
                  <a:schemeClr val="accent1"/>
                </a:solidFill>
              </a:rPr>
              <a:t>il</a:t>
            </a:r>
            <a:r>
              <a:rPr lang="en-US" altLang="fr-FR" sz="2200" dirty="0">
                <a:solidFill>
                  <a:schemeClr val="accent1"/>
                </a:solidFill>
              </a:rPr>
              <a:t> know-how </a:t>
            </a:r>
            <a:r>
              <a:rPr lang="en-US" altLang="fr-FR" sz="2200" dirty="0" err="1">
                <a:solidFill>
                  <a:schemeClr val="accent1"/>
                </a:solidFill>
              </a:rPr>
              <a:t>necessario</a:t>
            </a:r>
            <a:r>
              <a:rPr lang="en-US" altLang="fr-FR" sz="2200" dirty="0">
                <a:solidFill>
                  <a:schemeClr val="accent1"/>
                </a:solidFill>
              </a:rPr>
              <a:t> né </a:t>
            </a:r>
            <a:r>
              <a:rPr lang="en-US" altLang="fr-FR" sz="2200" dirty="0" err="1">
                <a:solidFill>
                  <a:schemeClr val="accent1"/>
                </a:solidFill>
              </a:rPr>
              <a:t>l’interesse</a:t>
            </a:r>
            <a:r>
              <a:rPr lang="en-US" altLang="fr-FR" sz="2200" dirty="0">
                <a:solidFill>
                  <a:schemeClr val="accent1"/>
                </a:solidFill>
              </a:rPr>
              <a:t> a </a:t>
            </a:r>
            <a:r>
              <a:rPr lang="en-US" altLang="fr-FR" sz="2200" dirty="0" err="1">
                <a:solidFill>
                  <a:schemeClr val="accent1"/>
                </a:solidFill>
              </a:rPr>
              <a:t>sviluppare</a:t>
            </a:r>
            <a:r>
              <a:rPr lang="en-US" altLang="fr-FR" sz="2200" dirty="0">
                <a:solidFill>
                  <a:schemeClr val="accent1"/>
                </a:solidFill>
              </a:rPr>
              <a:t> e </a:t>
            </a:r>
            <a:r>
              <a:rPr lang="en-US" altLang="fr-FR" sz="2200" dirty="0" err="1">
                <a:solidFill>
                  <a:schemeClr val="accent1"/>
                </a:solidFill>
              </a:rPr>
              <a:t>progettare</a:t>
            </a:r>
            <a:r>
              <a:rPr lang="en-US" altLang="fr-FR" sz="2200" dirty="0">
                <a:solidFill>
                  <a:schemeClr val="accent1"/>
                </a:solidFill>
              </a:rPr>
              <a:t> </a:t>
            </a:r>
            <a:r>
              <a:rPr lang="en-US" altLang="fr-FR" sz="2200" dirty="0" err="1">
                <a:solidFill>
                  <a:schemeClr val="accent1"/>
                </a:solidFill>
              </a:rPr>
              <a:t>i</a:t>
            </a:r>
            <a:r>
              <a:rPr lang="en-US" altLang="fr-FR" sz="2200" dirty="0">
                <a:solidFill>
                  <a:schemeClr val="accent1"/>
                </a:solidFill>
              </a:rPr>
              <a:t> </a:t>
            </a:r>
            <a:r>
              <a:rPr lang="en-US" altLang="fr-FR" sz="2200" dirty="0" err="1">
                <a:solidFill>
                  <a:schemeClr val="accent1"/>
                </a:solidFill>
              </a:rPr>
              <a:t>prodotti</a:t>
            </a:r>
            <a:r>
              <a:rPr lang="en-US" altLang="fr-FR" sz="2200" dirty="0">
                <a:solidFill>
                  <a:schemeClr val="accent1"/>
                </a:solidFill>
              </a:rPr>
              <a:t>:</a:t>
            </a:r>
          </a:p>
          <a:p>
            <a:pPr marL="342900" lvl="1" indent="-342900">
              <a:buClrTx/>
              <a:buFont typeface="Arial" panose="020B0604020202020204" pitchFamily="34" charset="0"/>
              <a:buChar char="•"/>
            </a:pPr>
            <a:r>
              <a:rPr lang="en-US" altLang="fr-FR" sz="2200" dirty="0">
                <a:solidFill>
                  <a:schemeClr val="accent1"/>
                </a:solidFill>
              </a:rPr>
              <a:t>=&gt; </a:t>
            </a:r>
            <a:r>
              <a:rPr lang="en-US" altLang="fr-FR" sz="2200" dirty="0" err="1" smtClean="0">
                <a:solidFill>
                  <a:schemeClr val="accent1"/>
                </a:solidFill>
              </a:rPr>
              <a:t>Specificazioni</a:t>
            </a:r>
            <a:r>
              <a:rPr lang="en-US" altLang="fr-FR" sz="2200" dirty="0" smtClean="0">
                <a:solidFill>
                  <a:schemeClr val="accent1"/>
                </a:solidFill>
              </a:rPr>
              <a:t> Built to Print</a:t>
            </a:r>
            <a:endParaRPr lang="en-US" altLang="fr-FR" sz="2200" dirty="0">
              <a:solidFill>
                <a:schemeClr val="accent1"/>
              </a:solidFill>
              <a:highlight>
                <a:srgbClr val="FFFF00"/>
              </a:highlight>
            </a:endParaRPr>
          </a:p>
          <a:p>
            <a:endParaRPr lang="en-US" sz="3200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7FEE2B-5C8A-B54F-B637-DC9386D8DC2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485228" y="6484201"/>
            <a:ext cx="631160" cy="365125"/>
          </a:xfrm>
        </p:spPr>
        <p:txBody>
          <a:bodyPr/>
          <a:lstStyle/>
          <a:p>
            <a:r>
              <a:rPr lang="en-US"/>
              <a:t>19/09/2019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93047F-B1B4-EC43-B470-58238F86440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259262" y="6489700"/>
            <a:ext cx="6572221" cy="365125"/>
          </a:xfrm>
        </p:spPr>
        <p:txBody>
          <a:bodyPr/>
          <a:lstStyle/>
          <a:p>
            <a:r>
              <a:rPr lang="en-US"/>
              <a:t>Jérôme Pierlot - Italy @ CERN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849293-480C-404E-9D27-8E1E14916FE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107546" y="648970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EC00B3-18D8-D64C-81E2-315F92F9E4FF}"/>
              </a:ext>
            </a:extLst>
          </p:cNvPr>
          <p:cNvSpPr txBox="1"/>
          <p:nvPr/>
        </p:nvSpPr>
        <p:spPr>
          <a:xfrm>
            <a:off x="1868558" y="5794182"/>
            <a:ext cx="992024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en-US" sz="3200" b="1" dirty="0" err="1">
                <a:solidFill>
                  <a:schemeClr val="accent2"/>
                </a:solidFill>
                <a:latin typeface="Arial" panose="020B0604020202020204" pitchFamily="34" charset="0"/>
              </a:rPr>
              <a:t>Prototipi</a:t>
            </a:r>
            <a:r>
              <a:rPr lang="en-US" altLang="en-US" sz="3200" b="1" dirty="0">
                <a:solidFill>
                  <a:schemeClr val="accent2"/>
                </a:solidFill>
                <a:latin typeface="Arial" panose="020B0604020202020204" pitchFamily="34" charset="0"/>
              </a:rPr>
              <a:t> e/o Pre-</a:t>
            </a:r>
            <a:r>
              <a:rPr lang="en-US" altLang="en-US" sz="3200" b="1" dirty="0" err="1">
                <a:solidFill>
                  <a:schemeClr val="accent2"/>
                </a:solidFill>
                <a:latin typeface="Arial" panose="020B0604020202020204" pitchFamily="34" charset="0"/>
              </a:rPr>
              <a:t>serie</a:t>
            </a:r>
            <a:r>
              <a:rPr lang="en-US" altLang="en-US" sz="3200" b="1" dirty="0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/>
                </a:solidFill>
                <a:latin typeface="Arial" panose="020B0604020202020204" pitchFamily="34" charset="0"/>
              </a:rPr>
              <a:t>potrebbero</a:t>
            </a:r>
            <a:r>
              <a:rPr lang="en-US" altLang="en-US" sz="3200" b="1" dirty="0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/>
                </a:solidFill>
                <a:latin typeface="Arial" panose="020B0604020202020204" pitchFamily="34" charset="0"/>
              </a:rPr>
              <a:t>essere</a:t>
            </a:r>
            <a:r>
              <a:rPr lang="en-US" altLang="en-US" sz="3200" b="1" dirty="0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/>
                </a:solidFill>
                <a:latin typeface="Arial" panose="020B0604020202020204" pitchFamily="34" charset="0"/>
              </a:rPr>
              <a:t>richiesti</a:t>
            </a:r>
            <a:endParaRPr lang="en-US" altLang="en-US" sz="3200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85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579100"/>
            <a:ext cx="9848849" cy="559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303D6-1931-BB49-8BE7-FC18BE7E099F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485228" y="6484201"/>
            <a:ext cx="631160" cy="365125"/>
          </a:xfrm>
        </p:spPr>
        <p:txBody>
          <a:bodyPr/>
          <a:lstStyle/>
          <a:p>
            <a:r>
              <a:rPr lang="en-US"/>
              <a:t>19/09/2019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56402-A1DA-754C-863B-CCB35F0EBC2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259262" y="6489700"/>
            <a:ext cx="6572221" cy="365125"/>
          </a:xfrm>
        </p:spPr>
        <p:txBody>
          <a:bodyPr/>
          <a:lstStyle/>
          <a:p>
            <a:r>
              <a:rPr lang="en-US"/>
              <a:t>Jérôme Pierlot - Italy @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32B07-E895-A846-90AF-5BD7AEDC38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48970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90550" y="866775"/>
            <a:ext cx="2171700" cy="5826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895350" y="695325"/>
            <a:ext cx="1933575" cy="6477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A9FD7D-3E54-374D-862A-BA884939E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76" y="383646"/>
            <a:ext cx="11376024" cy="1065742"/>
          </a:xfrm>
        </p:spPr>
        <p:txBody>
          <a:bodyPr/>
          <a:lstStyle/>
          <a:p>
            <a:r>
              <a:rPr lang="en-US" altLang="en-US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Come </a:t>
            </a:r>
            <a:r>
              <a:rPr lang="en-US" altLang="en-US" sz="4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Acquistiamo</a:t>
            </a:r>
            <a:r>
              <a:rPr lang="en-US" altLang="en-US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? </a:t>
            </a:r>
            <a:endParaRPr lang="en-US" sz="4000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11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4AE60A-A4F2-9B4D-A784-6319299EE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2150" y="1714132"/>
            <a:ext cx="7524750" cy="3670668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800" dirty="0">
                <a:solidFill>
                  <a:schemeClr val="accent1"/>
                </a:solidFill>
              </a:rPr>
              <a:t>“</a:t>
            </a:r>
            <a:r>
              <a:rPr lang="en-US" altLang="en-US" sz="2800" dirty="0" err="1">
                <a:solidFill>
                  <a:schemeClr val="accent1"/>
                </a:solidFill>
              </a:rPr>
              <a:t>Richiesta</a:t>
            </a:r>
            <a:r>
              <a:rPr lang="en-US" altLang="en-US" sz="2800" dirty="0">
                <a:solidFill>
                  <a:schemeClr val="accent1"/>
                </a:solidFill>
              </a:rPr>
              <a:t> di </a:t>
            </a:r>
            <a:r>
              <a:rPr lang="en-US" altLang="en-US" sz="2800" dirty="0" err="1">
                <a:solidFill>
                  <a:schemeClr val="accent1"/>
                </a:solidFill>
              </a:rPr>
              <a:t>prezzo</a:t>
            </a:r>
            <a:r>
              <a:rPr lang="en-US" altLang="en-US" sz="2800" dirty="0">
                <a:solidFill>
                  <a:schemeClr val="accent1"/>
                </a:solidFill>
              </a:rPr>
              <a:t>” (DO</a:t>
            </a:r>
            <a:r>
              <a:rPr lang="en-US" altLang="en-US" sz="2800" dirty="0" smtClean="0">
                <a:solidFill>
                  <a:schemeClr val="accent1"/>
                </a:solidFill>
              </a:rPr>
              <a:t>):</a:t>
            </a:r>
            <a:endParaRPr lang="en-US" altLang="en-US" sz="2800" dirty="0">
              <a:solidFill>
                <a:schemeClr val="accent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en-US" sz="1800" dirty="0">
                <a:solidFill>
                  <a:schemeClr val="accent1"/>
                </a:solidFill>
              </a:rPr>
              <a:t> </a:t>
            </a:r>
            <a:endParaRPr lang="en-US" altLang="en-US" sz="1600" dirty="0">
              <a:solidFill>
                <a:schemeClr val="accent1"/>
              </a:solidFill>
            </a:endParaRPr>
          </a:p>
          <a:p>
            <a:pPr marL="823912" lvl="1" indent="-457200">
              <a:buFont typeface="+mj-lt"/>
              <a:buAutoNum type="arabicPeriod"/>
            </a:pPr>
            <a:r>
              <a:rPr lang="en-US" altLang="en-US" sz="2500" dirty="0" err="1">
                <a:solidFill>
                  <a:schemeClr val="accent1"/>
                </a:solidFill>
              </a:rPr>
              <a:t>Richieste</a:t>
            </a:r>
            <a:r>
              <a:rPr lang="en-US" altLang="en-US" sz="2500" dirty="0">
                <a:solidFill>
                  <a:schemeClr val="accent1"/>
                </a:solidFill>
              </a:rPr>
              <a:t> &lt; 10’000 CHF</a:t>
            </a:r>
          </a:p>
          <a:p>
            <a:pPr marL="823912" lvl="1" indent="-457200">
              <a:buFont typeface="+mj-lt"/>
              <a:buAutoNum type="arabicPeriod"/>
            </a:pPr>
            <a:r>
              <a:rPr lang="en-US" altLang="en-US" sz="2500" dirty="0">
                <a:solidFill>
                  <a:schemeClr val="accent1"/>
                </a:solidFill>
              </a:rPr>
              <a:t>10’000 CHF </a:t>
            </a:r>
            <a:r>
              <a:rPr lang="en-US" sz="2500" dirty="0">
                <a:solidFill>
                  <a:schemeClr val="accent1"/>
                </a:solidFill>
              </a:rPr>
              <a:t>≤ </a:t>
            </a:r>
            <a:r>
              <a:rPr lang="en-US" altLang="en-US" sz="2500" dirty="0" err="1">
                <a:solidFill>
                  <a:schemeClr val="accent1"/>
                </a:solidFill>
              </a:rPr>
              <a:t>Richieste</a:t>
            </a:r>
            <a:r>
              <a:rPr lang="en-US" altLang="en-US" sz="2500" dirty="0">
                <a:solidFill>
                  <a:schemeClr val="accent1"/>
                </a:solidFill>
              </a:rPr>
              <a:t> &lt; 200’000 CHF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en-US" sz="1600" dirty="0">
                <a:solidFill>
                  <a:schemeClr val="accent1"/>
                </a:solidFill>
              </a:rPr>
              <a:t> </a:t>
            </a:r>
          </a:p>
          <a:p>
            <a:pPr marL="0" indent="0">
              <a:buNone/>
            </a:pPr>
            <a:r>
              <a:rPr lang="en-US" altLang="en-US" sz="2800" dirty="0">
                <a:solidFill>
                  <a:schemeClr val="accent1"/>
                </a:solidFill>
              </a:rPr>
              <a:t>“Gare </a:t>
            </a:r>
            <a:r>
              <a:rPr lang="en-US" altLang="en-US" sz="2800" dirty="0" err="1">
                <a:solidFill>
                  <a:schemeClr val="accent1"/>
                </a:solidFill>
              </a:rPr>
              <a:t>d’Appalto</a:t>
            </a:r>
            <a:r>
              <a:rPr lang="en-US" altLang="en-US" sz="2800" dirty="0">
                <a:solidFill>
                  <a:schemeClr val="accent1"/>
                </a:solidFill>
              </a:rPr>
              <a:t>” (IT</a:t>
            </a:r>
            <a:r>
              <a:rPr lang="en-US" altLang="en-US" sz="2800" dirty="0" smtClean="0">
                <a:solidFill>
                  <a:schemeClr val="accent1"/>
                </a:solidFill>
              </a:rPr>
              <a:t>): </a:t>
            </a:r>
            <a:endParaRPr lang="en-US" altLang="en-US" sz="2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altLang="en-US" sz="1600" dirty="0">
              <a:solidFill>
                <a:schemeClr val="accent1"/>
              </a:solidFill>
            </a:endParaRPr>
          </a:p>
          <a:p>
            <a:pPr marL="366712" lvl="1" indent="0">
              <a:buNone/>
            </a:pPr>
            <a:r>
              <a:rPr lang="en-US" altLang="en-US" sz="2500" dirty="0">
                <a:solidFill>
                  <a:schemeClr val="accent1"/>
                </a:solidFill>
              </a:rPr>
              <a:t>3.	</a:t>
            </a:r>
            <a:r>
              <a:rPr lang="en-US" altLang="en-US" sz="2500" dirty="0" err="1">
                <a:solidFill>
                  <a:schemeClr val="accent1"/>
                </a:solidFill>
              </a:rPr>
              <a:t>Richieste</a:t>
            </a:r>
            <a:r>
              <a:rPr lang="en-US" altLang="en-US" sz="2500" dirty="0">
                <a:solidFill>
                  <a:schemeClr val="accent1"/>
                </a:solidFill>
              </a:rPr>
              <a:t> </a:t>
            </a:r>
            <a:r>
              <a:rPr lang="en-US" sz="2500" dirty="0">
                <a:solidFill>
                  <a:schemeClr val="accent1"/>
                </a:solidFill>
              </a:rPr>
              <a:t>≥</a:t>
            </a:r>
            <a:r>
              <a:rPr lang="en-US" altLang="en-US" sz="2500" dirty="0">
                <a:solidFill>
                  <a:schemeClr val="accent1"/>
                </a:solidFill>
              </a:rPr>
              <a:t> 200’000 CHF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30AF25-6059-6C48-B673-699FED9DE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fr-FR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3 Tipi di </a:t>
            </a:r>
            <a:r>
              <a:rPr lang="en-US" altLang="fr-FR" sz="4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Richieste</a:t>
            </a:r>
            <a:endParaRPr lang="en-US" sz="4000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98181-D2D9-BC48-9B26-13F2BD7B8B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484201"/>
            <a:ext cx="631160" cy="365125"/>
          </a:xfrm>
        </p:spPr>
        <p:txBody>
          <a:bodyPr/>
          <a:lstStyle/>
          <a:p>
            <a:r>
              <a:rPr lang="en-US"/>
              <a:t>19/09/2019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75167-67B2-4A48-A240-C1FD83E0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489700"/>
            <a:ext cx="6572221" cy="365125"/>
          </a:xfrm>
        </p:spPr>
        <p:txBody>
          <a:bodyPr/>
          <a:lstStyle/>
          <a:p>
            <a:r>
              <a:rPr lang="en-US"/>
              <a:t>Jérôme Pierlot - Italy @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FE579B-4B26-7342-9487-2E90A243F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48970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48D4D3A-DF2F-1D4B-A617-F0B4EBD719F6}"/>
              </a:ext>
            </a:extLst>
          </p:cNvPr>
          <p:cNvSpPr>
            <a:spLocks noEditPoints="1"/>
          </p:cNvSpPr>
          <p:nvPr/>
        </p:nvSpPr>
        <p:spPr bwMode="auto">
          <a:xfrm>
            <a:off x="850694" y="4010669"/>
            <a:ext cx="771905" cy="1974206"/>
          </a:xfrm>
          <a:custGeom>
            <a:avLst/>
            <a:gdLst>
              <a:gd name="T0" fmla="*/ 34 w 69"/>
              <a:gd name="T1" fmla="*/ 33 h 177"/>
              <a:gd name="T2" fmla="*/ 0 w 69"/>
              <a:gd name="T3" fmla="*/ 16 h 177"/>
              <a:gd name="T4" fmla="*/ 34 w 69"/>
              <a:gd name="T5" fmla="*/ 0 h 177"/>
              <a:gd name="T6" fmla="*/ 69 w 69"/>
              <a:gd name="T7" fmla="*/ 16 h 177"/>
              <a:gd name="T8" fmla="*/ 34 w 69"/>
              <a:gd name="T9" fmla="*/ 33 h 177"/>
              <a:gd name="T10" fmla="*/ 34 w 69"/>
              <a:gd name="T11" fmla="*/ 157 h 177"/>
              <a:gd name="T12" fmla="*/ 0 w 69"/>
              <a:gd name="T13" fmla="*/ 141 h 177"/>
              <a:gd name="T14" fmla="*/ 0 w 69"/>
              <a:gd name="T15" fmla="*/ 161 h 177"/>
              <a:gd name="T16" fmla="*/ 34 w 69"/>
              <a:gd name="T17" fmla="*/ 177 h 177"/>
              <a:gd name="T18" fmla="*/ 69 w 69"/>
              <a:gd name="T19" fmla="*/ 161 h 177"/>
              <a:gd name="T20" fmla="*/ 69 w 69"/>
              <a:gd name="T21" fmla="*/ 141 h 177"/>
              <a:gd name="T22" fmla="*/ 34 w 69"/>
              <a:gd name="T23" fmla="*/ 157 h 177"/>
              <a:gd name="T24" fmla="*/ 34 w 69"/>
              <a:gd name="T25" fmla="*/ 128 h 177"/>
              <a:gd name="T26" fmla="*/ 0 w 69"/>
              <a:gd name="T27" fmla="*/ 112 h 177"/>
              <a:gd name="T28" fmla="*/ 0 w 69"/>
              <a:gd name="T29" fmla="*/ 132 h 177"/>
              <a:gd name="T30" fmla="*/ 34 w 69"/>
              <a:gd name="T31" fmla="*/ 148 h 177"/>
              <a:gd name="T32" fmla="*/ 69 w 69"/>
              <a:gd name="T33" fmla="*/ 132 h 177"/>
              <a:gd name="T34" fmla="*/ 69 w 69"/>
              <a:gd name="T35" fmla="*/ 112 h 177"/>
              <a:gd name="T36" fmla="*/ 34 w 69"/>
              <a:gd name="T37" fmla="*/ 128 h 177"/>
              <a:gd name="T38" fmla="*/ 34 w 69"/>
              <a:gd name="T39" fmla="*/ 99 h 177"/>
              <a:gd name="T40" fmla="*/ 0 w 69"/>
              <a:gd name="T41" fmla="*/ 83 h 177"/>
              <a:gd name="T42" fmla="*/ 0 w 69"/>
              <a:gd name="T43" fmla="*/ 103 h 177"/>
              <a:gd name="T44" fmla="*/ 34 w 69"/>
              <a:gd name="T45" fmla="*/ 119 h 177"/>
              <a:gd name="T46" fmla="*/ 69 w 69"/>
              <a:gd name="T47" fmla="*/ 103 h 177"/>
              <a:gd name="T48" fmla="*/ 69 w 69"/>
              <a:gd name="T49" fmla="*/ 83 h 177"/>
              <a:gd name="T50" fmla="*/ 34 w 69"/>
              <a:gd name="T51" fmla="*/ 99 h 177"/>
              <a:gd name="T52" fmla="*/ 34 w 69"/>
              <a:gd name="T53" fmla="*/ 71 h 177"/>
              <a:gd name="T54" fmla="*/ 0 w 69"/>
              <a:gd name="T55" fmla="*/ 54 h 177"/>
              <a:gd name="T56" fmla="*/ 0 w 69"/>
              <a:gd name="T57" fmla="*/ 74 h 177"/>
              <a:gd name="T58" fmla="*/ 34 w 69"/>
              <a:gd name="T59" fmla="*/ 90 h 177"/>
              <a:gd name="T60" fmla="*/ 69 w 69"/>
              <a:gd name="T61" fmla="*/ 74 h 177"/>
              <a:gd name="T62" fmla="*/ 69 w 69"/>
              <a:gd name="T63" fmla="*/ 54 h 177"/>
              <a:gd name="T64" fmla="*/ 34 w 69"/>
              <a:gd name="T65" fmla="*/ 71 h 177"/>
              <a:gd name="T66" fmla="*/ 34 w 69"/>
              <a:gd name="T67" fmla="*/ 42 h 177"/>
              <a:gd name="T68" fmla="*/ 0 w 69"/>
              <a:gd name="T69" fmla="*/ 25 h 177"/>
              <a:gd name="T70" fmla="*/ 0 w 69"/>
              <a:gd name="T71" fmla="*/ 45 h 177"/>
              <a:gd name="T72" fmla="*/ 34 w 69"/>
              <a:gd name="T73" fmla="*/ 61 h 177"/>
              <a:gd name="T74" fmla="*/ 69 w 69"/>
              <a:gd name="T75" fmla="*/ 45 h 177"/>
              <a:gd name="T76" fmla="*/ 69 w 69"/>
              <a:gd name="T77" fmla="*/ 25 h 177"/>
              <a:gd name="T78" fmla="*/ 34 w 69"/>
              <a:gd name="T79" fmla="*/ 42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69" h="177">
                <a:moveTo>
                  <a:pt x="34" y="33"/>
                </a:moveTo>
                <a:cubicBezTo>
                  <a:pt x="15" y="33"/>
                  <a:pt x="0" y="25"/>
                  <a:pt x="0" y="16"/>
                </a:cubicBezTo>
                <a:cubicBezTo>
                  <a:pt x="0" y="7"/>
                  <a:pt x="15" y="0"/>
                  <a:pt x="34" y="0"/>
                </a:cubicBezTo>
                <a:cubicBezTo>
                  <a:pt x="53" y="0"/>
                  <a:pt x="69" y="7"/>
                  <a:pt x="69" y="16"/>
                </a:cubicBezTo>
                <a:cubicBezTo>
                  <a:pt x="69" y="25"/>
                  <a:pt x="53" y="33"/>
                  <a:pt x="34" y="33"/>
                </a:cubicBezTo>
                <a:close/>
                <a:moveTo>
                  <a:pt x="34" y="157"/>
                </a:moveTo>
                <a:cubicBezTo>
                  <a:pt x="15" y="157"/>
                  <a:pt x="0" y="150"/>
                  <a:pt x="0" y="141"/>
                </a:cubicBezTo>
                <a:cubicBezTo>
                  <a:pt x="0" y="161"/>
                  <a:pt x="0" y="161"/>
                  <a:pt x="0" y="161"/>
                </a:cubicBezTo>
                <a:cubicBezTo>
                  <a:pt x="0" y="170"/>
                  <a:pt x="15" y="177"/>
                  <a:pt x="34" y="177"/>
                </a:cubicBezTo>
                <a:cubicBezTo>
                  <a:pt x="53" y="177"/>
                  <a:pt x="69" y="170"/>
                  <a:pt x="69" y="161"/>
                </a:cubicBezTo>
                <a:cubicBezTo>
                  <a:pt x="69" y="141"/>
                  <a:pt x="69" y="141"/>
                  <a:pt x="69" y="141"/>
                </a:cubicBezTo>
                <a:cubicBezTo>
                  <a:pt x="69" y="150"/>
                  <a:pt x="53" y="157"/>
                  <a:pt x="34" y="157"/>
                </a:cubicBezTo>
                <a:close/>
                <a:moveTo>
                  <a:pt x="34" y="128"/>
                </a:moveTo>
                <a:cubicBezTo>
                  <a:pt x="15" y="128"/>
                  <a:pt x="0" y="121"/>
                  <a:pt x="0" y="112"/>
                </a:cubicBezTo>
                <a:cubicBezTo>
                  <a:pt x="0" y="132"/>
                  <a:pt x="0" y="132"/>
                  <a:pt x="0" y="132"/>
                </a:cubicBezTo>
                <a:cubicBezTo>
                  <a:pt x="0" y="141"/>
                  <a:pt x="15" y="148"/>
                  <a:pt x="34" y="148"/>
                </a:cubicBezTo>
                <a:cubicBezTo>
                  <a:pt x="53" y="148"/>
                  <a:pt x="69" y="141"/>
                  <a:pt x="69" y="132"/>
                </a:cubicBezTo>
                <a:cubicBezTo>
                  <a:pt x="69" y="112"/>
                  <a:pt x="69" y="112"/>
                  <a:pt x="69" y="112"/>
                </a:cubicBezTo>
                <a:cubicBezTo>
                  <a:pt x="69" y="121"/>
                  <a:pt x="53" y="128"/>
                  <a:pt x="34" y="128"/>
                </a:cubicBezTo>
                <a:close/>
                <a:moveTo>
                  <a:pt x="34" y="99"/>
                </a:moveTo>
                <a:cubicBezTo>
                  <a:pt x="15" y="99"/>
                  <a:pt x="0" y="92"/>
                  <a:pt x="0" y="83"/>
                </a:cubicBezTo>
                <a:cubicBezTo>
                  <a:pt x="0" y="103"/>
                  <a:pt x="0" y="103"/>
                  <a:pt x="0" y="103"/>
                </a:cubicBezTo>
                <a:cubicBezTo>
                  <a:pt x="0" y="112"/>
                  <a:pt x="15" y="119"/>
                  <a:pt x="34" y="119"/>
                </a:cubicBezTo>
                <a:cubicBezTo>
                  <a:pt x="53" y="119"/>
                  <a:pt x="69" y="112"/>
                  <a:pt x="69" y="103"/>
                </a:cubicBezTo>
                <a:cubicBezTo>
                  <a:pt x="69" y="83"/>
                  <a:pt x="69" y="83"/>
                  <a:pt x="69" y="83"/>
                </a:cubicBezTo>
                <a:cubicBezTo>
                  <a:pt x="69" y="92"/>
                  <a:pt x="53" y="99"/>
                  <a:pt x="34" y="99"/>
                </a:cubicBezTo>
                <a:close/>
                <a:moveTo>
                  <a:pt x="34" y="71"/>
                </a:moveTo>
                <a:cubicBezTo>
                  <a:pt x="15" y="71"/>
                  <a:pt x="0" y="63"/>
                  <a:pt x="0" y="54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83"/>
                  <a:pt x="15" y="90"/>
                  <a:pt x="34" y="90"/>
                </a:cubicBezTo>
                <a:cubicBezTo>
                  <a:pt x="53" y="90"/>
                  <a:pt x="69" y="83"/>
                  <a:pt x="69" y="74"/>
                </a:cubicBezTo>
                <a:cubicBezTo>
                  <a:pt x="69" y="54"/>
                  <a:pt x="69" y="54"/>
                  <a:pt x="69" y="54"/>
                </a:cubicBezTo>
                <a:cubicBezTo>
                  <a:pt x="69" y="63"/>
                  <a:pt x="53" y="71"/>
                  <a:pt x="34" y="71"/>
                </a:cubicBezTo>
                <a:close/>
                <a:moveTo>
                  <a:pt x="34" y="42"/>
                </a:moveTo>
                <a:cubicBezTo>
                  <a:pt x="15" y="42"/>
                  <a:pt x="0" y="34"/>
                  <a:pt x="0" y="25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54"/>
                  <a:pt x="15" y="61"/>
                  <a:pt x="34" y="61"/>
                </a:cubicBezTo>
                <a:cubicBezTo>
                  <a:pt x="53" y="61"/>
                  <a:pt x="69" y="54"/>
                  <a:pt x="69" y="4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34"/>
                  <a:pt x="53" y="42"/>
                  <a:pt x="34" y="4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Source Sans Pro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F622EA-CB84-6245-BD81-8B9D437E7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3524" y="2314207"/>
            <a:ext cx="2270394" cy="264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58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4AE60A-A4F2-9B4D-A784-6319299EE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2579" y="2123684"/>
            <a:ext cx="7621971" cy="4108949"/>
          </a:xfrm>
        </p:spPr>
        <p:txBody>
          <a:bodyPr/>
          <a:lstStyle/>
          <a:p>
            <a:pPr>
              <a:buNone/>
            </a:pPr>
            <a:r>
              <a:rPr lang="en-US" altLang="en-US" sz="2800" dirty="0">
                <a:solidFill>
                  <a:schemeClr val="accent1"/>
                </a:solidFill>
              </a:rPr>
              <a:t>“Price Enquiry” (DO)</a:t>
            </a:r>
            <a:endParaRPr lang="en-AU" altLang="en-US" sz="2800" dirty="0">
              <a:solidFill>
                <a:schemeClr val="accent1"/>
              </a:solidFill>
            </a:endParaRPr>
          </a:p>
          <a:p>
            <a:pPr>
              <a:buFontTx/>
              <a:buChar char="•"/>
            </a:pPr>
            <a:endParaRPr lang="en-GB" sz="2000" dirty="0">
              <a:solidFill>
                <a:schemeClr val="accent1"/>
              </a:solidFill>
              <a:latin typeface="Arial" panose="020B0604020202020204" pitchFamily="34" charset="0"/>
            </a:endParaRPr>
          </a:p>
          <a:p>
            <a:pPr>
              <a:buFontTx/>
              <a:buChar char="•"/>
            </a:pPr>
            <a:r>
              <a:rPr lang="en-GB" sz="2000" dirty="0" err="1">
                <a:solidFill>
                  <a:schemeClr val="accent1"/>
                </a:solidFill>
                <a:latin typeface="Arial" panose="020B0604020202020204" pitchFamily="34" charset="0"/>
              </a:rPr>
              <a:t>Richesta</a:t>
            </a:r>
            <a:r>
              <a:rPr lang="en-GB" sz="2000" dirty="0">
                <a:solidFill>
                  <a:schemeClr val="accent1"/>
                </a:solidFill>
                <a:latin typeface="Arial" panose="020B0604020202020204" pitchFamily="34" charset="0"/>
              </a:rPr>
              <a:t> di Prezzo da </a:t>
            </a:r>
            <a:r>
              <a:rPr lang="en-GB" sz="2000" dirty="0" err="1">
                <a:solidFill>
                  <a:schemeClr val="accent1"/>
                </a:solidFill>
                <a:latin typeface="Arial" panose="020B0604020202020204" pitchFamily="34" charset="0"/>
              </a:rPr>
              <a:t>parte</a:t>
            </a:r>
            <a:r>
              <a:rPr lang="en-GB" sz="2000" dirty="0">
                <a:solidFill>
                  <a:schemeClr val="accent1"/>
                </a:solidFill>
                <a:latin typeface="Arial" panose="020B0604020202020204" pitchFamily="34" charset="0"/>
              </a:rPr>
              <a:t> del </a:t>
            </a:r>
            <a:r>
              <a:rPr lang="en-GB" sz="2000" dirty="0" err="1">
                <a:solidFill>
                  <a:schemeClr val="accent1"/>
                </a:solidFill>
                <a:latin typeface="Arial" panose="020B0604020202020204" pitchFamily="34" charset="0"/>
              </a:rPr>
              <a:t>responsabile</a:t>
            </a:r>
            <a:r>
              <a:rPr lang="en-GB" sz="2000" dirty="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chemeClr val="accent1"/>
                </a:solidFill>
                <a:latin typeface="Arial" panose="020B0604020202020204" pitchFamily="34" charset="0"/>
              </a:rPr>
              <a:t>tecnico</a:t>
            </a:r>
            <a:r>
              <a:rPr lang="en-GB" sz="2000" dirty="0">
                <a:solidFill>
                  <a:schemeClr val="accent1"/>
                </a:solidFill>
                <a:latin typeface="Arial" panose="020B0604020202020204" pitchFamily="34" charset="0"/>
              </a:rPr>
              <a:t> o del </a:t>
            </a:r>
            <a:r>
              <a:rPr lang="en-GB" sz="2000" dirty="0" err="1">
                <a:solidFill>
                  <a:schemeClr val="accent1"/>
                </a:solidFill>
                <a:latin typeface="Arial" panose="020B0604020202020204" pitchFamily="34" charset="0"/>
              </a:rPr>
              <a:t>responsabile</a:t>
            </a:r>
            <a:r>
              <a:rPr lang="en-GB" sz="2000" dirty="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chemeClr val="accent1"/>
                </a:solidFill>
                <a:latin typeface="Arial" panose="020B0604020202020204" pitchFamily="34" charset="0"/>
              </a:rPr>
              <a:t>degli</a:t>
            </a:r>
            <a:r>
              <a:rPr lang="en-GB" sz="2000" dirty="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chemeClr val="accent1"/>
                </a:solidFill>
                <a:latin typeface="Arial" panose="020B0604020202020204" pitchFamily="34" charset="0"/>
              </a:rPr>
              <a:t>acquisti</a:t>
            </a:r>
            <a:r>
              <a:rPr lang="en-GB" sz="2000" dirty="0">
                <a:solidFill>
                  <a:schemeClr val="accent1"/>
                </a:solidFill>
                <a:latin typeface="Arial" panose="020B0604020202020204" pitchFamily="34" charset="0"/>
              </a:rPr>
              <a:t>;</a:t>
            </a:r>
          </a:p>
          <a:p>
            <a:pPr marL="366712" lvl="1" indent="0">
              <a:buNone/>
            </a:pPr>
            <a:r>
              <a:rPr lang="en-GB" altLang="en-US" b="1" dirty="0">
                <a:solidFill>
                  <a:schemeClr val="accent1"/>
                </a:solidFill>
                <a:latin typeface="Arial" panose="020B0604020202020204" pitchFamily="34" charset="0"/>
              </a:rPr>
              <a:t>(</a:t>
            </a:r>
            <a:r>
              <a:rPr lang="en-US" altLang="en-US" b="1" dirty="0" err="1">
                <a:solidFill>
                  <a:schemeClr val="accent1"/>
                </a:solidFill>
                <a:latin typeface="Arial" panose="020B0604020202020204" pitchFamily="34" charset="0"/>
              </a:rPr>
              <a:t>Gli</a:t>
            </a:r>
            <a:r>
              <a:rPr lang="en-US" altLang="en-US" b="1" dirty="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chemeClr val="accent1"/>
                </a:solidFill>
                <a:latin typeface="Arial" panose="020B0604020202020204" pitchFamily="34" charset="0"/>
              </a:rPr>
              <a:t>utenti</a:t>
            </a:r>
            <a:r>
              <a:rPr lang="en-US" altLang="en-US" b="1" dirty="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chemeClr val="accent1"/>
                </a:solidFill>
                <a:latin typeface="Arial" panose="020B0604020202020204" pitchFamily="34" charset="0"/>
              </a:rPr>
              <a:t>possono</a:t>
            </a:r>
            <a:r>
              <a:rPr lang="en-US" altLang="en-US" b="1" dirty="0">
                <a:solidFill>
                  <a:schemeClr val="accent1"/>
                </a:solidFill>
                <a:latin typeface="Arial" panose="020B0604020202020204" pitchFamily="34" charset="0"/>
              </a:rPr>
              <a:t> fare </a:t>
            </a:r>
            <a:r>
              <a:rPr lang="en-US" altLang="en-US" b="1" dirty="0" err="1">
                <a:solidFill>
                  <a:schemeClr val="accent1"/>
                </a:solidFill>
                <a:latin typeface="Arial" panose="020B0604020202020204" pitchFamily="34" charset="0"/>
              </a:rPr>
              <a:t>richieste</a:t>
            </a:r>
            <a:r>
              <a:rPr lang="en-US" altLang="en-US" b="1" dirty="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chemeClr val="accent1"/>
                </a:solidFill>
                <a:latin typeface="Arial" panose="020B0604020202020204" pitchFamily="34" charset="0"/>
              </a:rPr>
              <a:t>direttamente</a:t>
            </a:r>
            <a:r>
              <a:rPr lang="en-US" altLang="en-US" b="1" dirty="0">
                <a:solidFill>
                  <a:schemeClr val="accent1"/>
                </a:solidFill>
                <a:latin typeface="Arial" panose="020B0604020202020204" pitchFamily="34" charset="0"/>
              </a:rPr>
              <a:t> a </a:t>
            </a:r>
            <a:r>
              <a:rPr lang="en-US" altLang="en-US" b="1" dirty="0" err="1">
                <a:solidFill>
                  <a:schemeClr val="accent1"/>
                </a:solidFill>
                <a:latin typeface="Arial" panose="020B0604020202020204" pitchFamily="34" charset="0"/>
              </a:rPr>
              <a:t>condizione</a:t>
            </a:r>
            <a:r>
              <a:rPr lang="en-US" altLang="en-US" b="1" dirty="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chemeClr val="accent1"/>
                </a:solidFill>
                <a:latin typeface="Arial" panose="020B0604020202020204" pitchFamily="34" charset="0"/>
              </a:rPr>
              <a:t>che</a:t>
            </a:r>
            <a:r>
              <a:rPr lang="en-US" altLang="en-US" b="1" dirty="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chemeClr val="accent1"/>
                </a:solidFill>
                <a:latin typeface="Arial" panose="020B0604020202020204" pitchFamily="34" charset="0"/>
              </a:rPr>
              <a:t>vengano</a:t>
            </a:r>
            <a:r>
              <a:rPr lang="en-US" altLang="en-US" b="1" dirty="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chemeClr val="accent1"/>
                </a:solidFill>
                <a:latin typeface="Arial" panose="020B0604020202020204" pitchFamily="34" charset="0"/>
              </a:rPr>
              <a:t>seguite</a:t>
            </a:r>
            <a:r>
              <a:rPr lang="en-US" altLang="en-US" b="1" dirty="0" smtClean="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chemeClr val="accent1"/>
                </a:solidFill>
                <a:latin typeface="Arial" panose="020B0604020202020204" pitchFamily="34" charset="0"/>
              </a:rPr>
              <a:t>le </a:t>
            </a:r>
            <a:r>
              <a:rPr lang="en-US" altLang="en-US" b="1" dirty="0" err="1">
                <a:solidFill>
                  <a:schemeClr val="accent1"/>
                </a:solidFill>
                <a:latin typeface="Arial" panose="020B0604020202020204" pitchFamily="34" charset="0"/>
              </a:rPr>
              <a:t>regole</a:t>
            </a:r>
            <a:r>
              <a:rPr lang="en-US" altLang="en-US" b="1" dirty="0">
                <a:solidFill>
                  <a:schemeClr val="accent1"/>
                </a:solidFill>
                <a:latin typeface="Arial" panose="020B0604020202020204" pitchFamily="34" charset="0"/>
              </a:rPr>
              <a:t> di </a:t>
            </a:r>
            <a:r>
              <a:rPr lang="en-US" altLang="en-US" b="1" dirty="0" err="1">
                <a:solidFill>
                  <a:schemeClr val="accent1"/>
                </a:solidFill>
                <a:latin typeface="Arial" panose="020B0604020202020204" pitchFamily="34" charset="0"/>
              </a:rPr>
              <a:t>approvigionamento</a:t>
            </a:r>
            <a:r>
              <a:rPr lang="en-US" altLang="en-US" b="1" dirty="0">
                <a:solidFill>
                  <a:schemeClr val="accent1"/>
                </a:solidFill>
                <a:latin typeface="Arial" panose="020B0604020202020204" pitchFamily="34" charset="0"/>
              </a:rPr>
              <a:t> del CERN)</a:t>
            </a:r>
          </a:p>
          <a:p>
            <a:pPr>
              <a:buFontTx/>
              <a:buChar char="•"/>
            </a:pPr>
            <a:r>
              <a:rPr lang="en-GB" sz="2000" dirty="0" err="1">
                <a:solidFill>
                  <a:schemeClr val="accent1"/>
                </a:solidFill>
                <a:latin typeface="Arial" panose="020B0604020202020204" pitchFamily="34" charset="0"/>
              </a:rPr>
              <a:t>Sono</a:t>
            </a:r>
            <a:r>
              <a:rPr lang="en-GB" sz="2000" dirty="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chemeClr val="accent1"/>
                </a:solidFill>
                <a:latin typeface="Arial" panose="020B0604020202020204" pitchFamily="34" charset="0"/>
              </a:rPr>
              <a:t>richieste</a:t>
            </a:r>
            <a:r>
              <a:rPr lang="en-GB" sz="2000" dirty="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chemeClr val="accent1"/>
                </a:solidFill>
                <a:latin typeface="Arial" panose="020B0604020202020204" pitchFamily="34" charset="0"/>
              </a:rPr>
              <a:t>almeno</a:t>
            </a:r>
            <a:r>
              <a:rPr lang="en-GB" sz="2000" dirty="0">
                <a:solidFill>
                  <a:schemeClr val="accent1"/>
                </a:solidFill>
                <a:latin typeface="Arial" panose="020B0604020202020204" pitchFamily="34" charset="0"/>
              </a:rPr>
              <a:t> 3 </a:t>
            </a:r>
            <a:r>
              <a:rPr lang="en-GB" sz="2000" dirty="0" err="1">
                <a:solidFill>
                  <a:schemeClr val="accent1"/>
                </a:solidFill>
                <a:latin typeface="Arial" panose="020B0604020202020204" pitchFamily="34" charset="0"/>
              </a:rPr>
              <a:t>offerte</a:t>
            </a:r>
            <a:r>
              <a:rPr lang="en-GB" sz="2000" dirty="0">
                <a:solidFill>
                  <a:schemeClr val="accent1"/>
                </a:solidFill>
                <a:latin typeface="Arial" panose="020B0604020202020204" pitchFamily="34" charset="0"/>
              </a:rPr>
              <a:t>;</a:t>
            </a:r>
          </a:p>
          <a:p>
            <a:pPr>
              <a:buFontTx/>
              <a:buChar char="•"/>
            </a:pPr>
            <a:r>
              <a:rPr lang="en-GB" sz="2000" dirty="0">
                <a:solidFill>
                  <a:schemeClr val="accent1"/>
                </a:solidFill>
                <a:latin typeface="Arial" panose="020B0604020202020204" pitchFamily="34" charset="0"/>
              </a:rPr>
              <a:t>Purchase Order (PO/</a:t>
            </a:r>
            <a:r>
              <a:rPr lang="en-GB" sz="2000" dirty="0" err="1">
                <a:solidFill>
                  <a:schemeClr val="accent1"/>
                </a:solidFill>
                <a:latin typeface="Arial" panose="020B0604020202020204" pitchFamily="34" charset="0"/>
              </a:rPr>
              <a:t>Ordine</a:t>
            </a:r>
            <a:r>
              <a:rPr lang="en-GB" sz="2000" dirty="0">
                <a:solidFill>
                  <a:schemeClr val="accent1"/>
                </a:solidFill>
                <a:latin typeface="Arial" panose="020B0604020202020204" pitchFamily="34" charset="0"/>
              </a:rPr>
              <a:t> di </a:t>
            </a:r>
            <a:r>
              <a:rPr lang="en-GB" sz="2000" dirty="0" err="1">
                <a:solidFill>
                  <a:schemeClr val="accent1"/>
                </a:solidFill>
                <a:latin typeface="Arial" panose="020B0604020202020204" pitchFamily="34" charset="0"/>
              </a:rPr>
              <a:t>Acquisto</a:t>
            </a:r>
            <a:r>
              <a:rPr lang="en-GB" sz="2000" dirty="0" smtClean="0">
                <a:solidFill>
                  <a:schemeClr val="accent1"/>
                </a:solidFill>
                <a:latin typeface="Arial" panose="020B0604020202020204" pitchFamily="34" charset="0"/>
              </a:rPr>
              <a:t>): </a:t>
            </a:r>
            <a:r>
              <a:rPr lang="it-IT" sz="2000" dirty="0">
                <a:solidFill>
                  <a:schemeClr val="accent1"/>
                </a:solidFill>
                <a:latin typeface="Arial" panose="020B0604020202020204" pitchFamily="34" charset="0"/>
              </a:rPr>
              <a:t>Il criterio di aggiudicazione è, a qualità corrispondente ed a data di consegna richiesta, l'offerta più </a:t>
            </a:r>
            <a:r>
              <a:rPr lang="it-IT" sz="2000" dirty="0" smtClean="0">
                <a:solidFill>
                  <a:schemeClr val="accent1"/>
                </a:solidFill>
                <a:latin typeface="Arial" panose="020B0604020202020204" pitchFamily="34" charset="0"/>
              </a:rPr>
              <a:t>bassa</a:t>
            </a:r>
            <a:endParaRPr lang="it-IT" sz="2000" dirty="0">
              <a:solidFill>
                <a:schemeClr val="accent1"/>
              </a:solidFill>
              <a:latin typeface="Arial" panose="020B0604020202020204" pitchFamily="34" charset="0"/>
            </a:endParaRPr>
          </a:p>
          <a:p>
            <a:pPr>
              <a:buFontTx/>
              <a:buChar char="•"/>
            </a:pPr>
            <a:endParaRPr lang="en-AU" altLang="en-US" sz="2000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30AF25-6059-6C48-B673-699FED9DE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fr-FR" sz="4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Richieste</a:t>
            </a:r>
            <a:r>
              <a:rPr lang="en-US" altLang="fr-FR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&lt; 10’000 CHF</a:t>
            </a:r>
            <a:endParaRPr lang="en-US" sz="4000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98181-D2D9-BC48-9B26-13F2BD7B8B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484201"/>
            <a:ext cx="631160" cy="365125"/>
          </a:xfrm>
        </p:spPr>
        <p:txBody>
          <a:bodyPr/>
          <a:lstStyle/>
          <a:p>
            <a:r>
              <a:rPr lang="en-US"/>
              <a:t>19/09/2019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75167-67B2-4A48-A240-C1FD83E0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489700"/>
            <a:ext cx="6572221" cy="365125"/>
          </a:xfrm>
        </p:spPr>
        <p:txBody>
          <a:bodyPr/>
          <a:lstStyle/>
          <a:p>
            <a:r>
              <a:rPr lang="en-US"/>
              <a:t>Jérôme Pierlot - Italy @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FE579B-4B26-7342-9487-2E90A243F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48970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48D4D3A-DF2F-1D4B-A617-F0B4EBD719F6}"/>
              </a:ext>
            </a:extLst>
          </p:cNvPr>
          <p:cNvSpPr>
            <a:spLocks noEditPoints="1"/>
          </p:cNvSpPr>
          <p:nvPr/>
        </p:nvSpPr>
        <p:spPr bwMode="auto">
          <a:xfrm>
            <a:off x="850694" y="4010669"/>
            <a:ext cx="771905" cy="1974206"/>
          </a:xfrm>
          <a:custGeom>
            <a:avLst/>
            <a:gdLst>
              <a:gd name="T0" fmla="*/ 34 w 69"/>
              <a:gd name="T1" fmla="*/ 33 h 177"/>
              <a:gd name="T2" fmla="*/ 0 w 69"/>
              <a:gd name="T3" fmla="*/ 16 h 177"/>
              <a:gd name="T4" fmla="*/ 34 w 69"/>
              <a:gd name="T5" fmla="*/ 0 h 177"/>
              <a:gd name="T6" fmla="*/ 69 w 69"/>
              <a:gd name="T7" fmla="*/ 16 h 177"/>
              <a:gd name="T8" fmla="*/ 34 w 69"/>
              <a:gd name="T9" fmla="*/ 33 h 177"/>
              <a:gd name="T10" fmla="*/ 34 w 69"/>
              <a:gd name="T11" fmla="*/ 157 h 177"/>
              <a:gd name="T12" fmla="*/ 0 w 69"/>
              <a:gd name="T13" fmla="*/ 141 h 177"/>
              <a:gd name="T14" fmla="*/ 0 w 69"/>
              <a:gd name="T15" fmla="*/ 161 h 177"/>
              <a:gd name="T16" fmla="*/ 34 w 69"/>
              <a:gd name="T17" fmla="*/ 177 h 177"/>
              <a:gd name="T18" fmla="*/ 69 w 69"/>
              <a:gd name="T19" fmla="*/ 161 h 177"/>
              <a:gd name="T20" fmla="*/ 69 w 69"/>
              <a:gd name="T21" fmla="*/ 141 h 177"/>
              <a:gd name="T22" fmla="*/ 34 w 69"/>
              <a:gd name="T23" fmla="*/ 157 h 177"/>
              <a:gd name="T24" fmla="*/ 34 w 69"/>
              <a:gd name="T25" fmla="*/ 128 h 177"/>
              <a:gd name="T26" fmla="*/ 0 w 69"/>
              <a:gd name="T27" fmla="*/ 112 h 177"/>
              <a:gd name="T28" fmla="*/ 0 w 69"/>
              <a:gd name="T29" fmla="*/ 132 h 177"/>
              <a:gd name="T30" fmla="*/ 34 w 69"/>
              <a:gd name="T31" fmla="*/ 148 h 177"/>
              <a:gd name="T32" fmla="*/ 69 w 69"/>
              <a:gd name="T33" fmla="*/ 132 h 177"/>
              <a:gd name="T34" fmla="*/ 69 w 69"/>
              <a:gd name="T35" fmla="*/ 112 h 177"/>
              <a:gd name="T36" fmla="*/ 34 w 69"/>
              <a:gd name="T37" fmla="*/ 128 h 177"/>
              <a:gd name="T38" fmla="*/ 34 w 69"/>
              <a:gd name="T39" fmla="*/ 99 h 177"/>
              <a:gd name="T40" fmla="*/ 0 w 69"/>
              <a:gd name="T41" fmla="*/ 83 h 177"/>
              <a:gd name="T42" fmla="*/ 0 w 69"/>
              <a:gd name="T43" fmla="*/ 103 h 177"/>
              <a:gd name="T44" fmla="*/ 34 w 69"/>
              <a:gd name="T45" fmla="*/ 119 h 177"/>
              <a:gd name="T46" fmla="*/ 69 w 69"/>
              <a:gd name="T47" fmla="*/ 103 h 177"/>
              <a:gd name="T48" fmla="*/ 69 w 69"/>
              <a:gd name="T49" fmla="*/ 83 h 177"/>
              <a:gd name="T50" fmla="*/ 34 w 69"/>
              <a:gd name="T51" fmla="*/ 99 h 177"/>
              <a:gd name="T52" fmla="*/ 34 w 69"/>
              <a:gd name="T53" fmla="*/ 71 h 177"/>
              <a:gd name="T54" fmla="*/ 0 w 69"/>
              <a:gd name="T55" fmla="*/ 54 h 177"/>
              <a:gd name="T56" fmla="*/ 0 w 69"/>
              <a:gd name="T57" fmla="*/ 74 h 177"/>
              <a:gd name="T58" fmla="*/ 34 w 69"/>
              <a:gd name="T59" fmla="*/ 90 h 177"/>
              <a:gd name="T60" fmla="*/ 69 w 69"/>
              <a:gd name="T61" fmla="*/ 74 h 177"/>
              <a:gd name="T62" fmla="*/ 69 w 69"/>
              <a:gd name="T63" fmla="*/ 54 h 177"/>
              <a:gd name="T64" fmla="*/ 34 w 69"/>
              <a:gd name="T65" fmla="*/ 71 h 177"/>
              <a:gd name="T66" fmla="*/ 34 w 69"/>
              <a:gd name="T67" fmla="*/ 42 h 177"/>
              <a:gd name="T68" fmla="*/ 0 w 69"/>
              <a:gd name="T69" fmla="*/ 25 h 177"/>
              <a:gd name="T70" fmla="*/ 0 w 69"/>
              <a:gd name="T71" fmla="*/ 45 h 177"/>
              <a:gd name="T72" fmla="*/ 34 w 69"/>
              <a:gd name="T73" fmla="*/ 61 h 177"/>
              <a:gd name="T74" fmla="*/ 69 w 69"/>
              <a:gd name="T75" fmla="*/ 45 h 177"/>
              <a:gd name="T76" fmla="*/ 69 w 69"/>
              <a:gd name="T77" fmla="*/ 25 h 177"/>
              <a:gd name="T78" fmla="*/ 34 w 69"/>
              <a:gd name="T79" fmla="*/ 42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69" h="177">
                <a:moveTo>
                  <a:pt x="34" y="33"/>
                </a:moveTo>
                <a:cubicBezTo>
                  <a:pt x="15" y="33"/>
                  <a:pt x="0" y="25"/>
                  <a:pt x="0" y="16"/>
                </a:cubicBezTo>
                <a:cubicBezTo>
                  <a:pt x="0" y="7"/>
                  <a:pt x="15" y="0"/>
                  <a:pt x="34" y="0"/>
                </a:cubicBezTo>
                <a:cubicBezTo>
                  <a:pt x="53" y="0"/>
                  <a:pt x="69" y="7"/>
                  <a:pt x="69" y="16"/>
                </a:cubicBezTo>
                <a:cubicBezTo>
                  <a:pt x="69" y="25"/>
                  <a:pt x="53" y="33"/>
                  <a:pt x="34" y="33"/>
                </a:cubicBezTo>
                <a:close/>
                <a:moveTo>
                  <a:pt x="34" y="157"/>
                </a:moveTo>
                <a:cubicBezTo>
                  <a:pt x="15" y="157"/>
                  <a:pt x="0" y="150"/>
                  <a:pt x="0" y="141"/>
                </a:cubicBezTo>
                <a:cubicBezTo>
                  <a:pt x="0" y="161"/>
                  <a:pt x="0" y="161"/>
                  <a:pt x="0" y="161"/>
                </a:cubicBezTo>
                <a:cubicBezTo>
                  <a:pt x="0" y="170"/>
                  <a:pt x="15" y="177"/>
                  <a:pt x="34" y="177"/>
                </a:cubicBezTo>
                <a:cubicBezTo>
                  <a:pt x="53" y="177"/>
                  <a:pt x="69" y="170"/>
                  <a:pt x="69" y="161"/>
                </a:cubicBezTo>
                <a:cubicBezTo>
                  <a:pt x="69" y="141"/>
                  <a:pt x="69" y="141"/>
                  <a:pt x="69" y="141"/>
                </a:cubicBezTo>
                <a:cubicBezTo>
                  <a:pt x="69" y="150"/>
                  <a:pt x="53" y="157"/>
                  <a:pt x="34" y="157"/>
                </a:cubicBezTo>
                <a:close/>
                <a:moveTo>
                  <a:pt x="34" y="128"/>
                </a:moveTo>
                <a:cubicBezTo>
                  <a:pt x="15" y="128"/>
                  <a:pt x="0" y="121"/>
                  <a:pt x="0" y="112"/>
                </a:cubicBezTo>
                <a:cubicBezTo>
                  <a:pt x="0" y="132"/>
                  <a:pt x="0" y="132"/>
                  <a:pt x="0" y="132"/>
                </a:cubicBezTo>
                <a:cubicBezTo>
                  <a:pt x="0" y="141"/>
                  <a:pt x="15" y="148"/>
                  <a:pt x="34" y="148"/>
                </a:cubicBezTo>
                <a:cubicBezTo>
                  <a:pt x="53" y="148"/>
                  <a:pt x="69" y="141"/>
                  <a:pt x="69" y="132"/>
                </a:cubicBezTo>
                <a:cubicBezTo>
                  <a:pt x="69" y="112"/>
                  <a:pt x="69" y="112"/>
                  <a:pt x="69" y="112"/>
                </a:cubicBezTo>
                <a:cubicBezTo>
                  <a:pt x="69" y="121"/>
                  <a:pt x="53" y="128"/>
                  <a:pt x="34" y="128"/>
                </a:cubicBezTo>
                <a:close/>
                <a:moveTo>
                  <a:pt x="34" y="99"/>
                </a:moveTo>
                <a:cubicBezTo>
                  <a:pt x="15" y="99"/>
                  <a:pt x="0" y="92"/>
                  <a:pt x="0" y="83"/>
                </a:cubicBezTo>
                <a:cubicBezTo>
                  <a:pt x="0" y="103"/>
                  <a:pt x="0" y="103"/>
                  <a:pt x="0" y="103"/>
                </a:cubicBezTo>
                <a:cubicBezTo>
                  <a:pt x="0" y="112"/>
                  <a:pt x="15" y="119"/>
                  <a:pt x="34" y="119"/>
                </a:cubicBezTo>
                <a:cubicBezTo>
                  <a:pt x="53" y="119"/>
                  <a:pt x="69" y="112"/>
                  <a:pt x="69" y="103"/>
                </a:cubicBezTo>
                <a:cubicBezTo>
                  <a:pt x="69" y="83"/>
                  <a:pt x="69" y="83"/>
                  <a:pt x="69" y="83"/>
                </a:cubicBezTo>
                <a:cubicBezTo>
                  <a:pt x="69" y="92"/>
                  <a:pt x="53" y="99"/>
                  <a:pt x="34" y="99"/>
                </a:cubicBezTo>
                <a:close/>
                <a:moveTo>
                  <a:pt x="34" y="71"/>
                </a:moveTo>
                <a:cubicBezTo>
                  <a:pt x="15" y="71"/>
                  <a:pt x="0" y="63"/>
                  <a:pt x="0" y="54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83"/>
                  <a:pt x="15" y="90"/>
                  <a:pt x="34" y="90"/>
                </a:cubicBezTo>
                <a:cubicBezTo>
                  <a:pt x="53" y="90"/>
                  <a:pt x="69" y="83"/>
                  <a:pt x="69" y="74"/>
                </a:cubicBezTo>
                <a:cubicBezTo>
                  <a:pt x="69" y="54"/>
                  <a:pt x="69" y="54"/>
                  <a:pt x="69" y="54"/>
                </a:cubicBezTo>
                <a:cubicBezTo>
                  <a:pt x="69" y="63"/>
                  <a:pt x="53" y="71"/>
                  <a:pt x="34" y="71"/>
                </a:cubicBezTo>
                <a:close/>
                <a:moveTo>
                  <a:pt x="34" y="42"/>
                </a:moveTo>
                <a:cubicBezTo>
                  <a:pt x="15" y="42"/>
                  <a:pt x="0" y="34"/>
                  <a:pt x="0" y="25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54"/>
                  <a:pt x="15" y="61"/>
                  <a:pt x="34" y="61"/>
                </a:cubicBezTo>
                <a:cubicBezTo>
                  <a:pt x="53" y="61"/>
                  <a:pt x="69" y="54"/>
                  <a:pt x="69" y="4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34"/>
                  <a:pt x="53" y="42"/>
                  <a:pt x="34" y="4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Source Sans Pro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F622EA-CB84-6245-BD81-8B9D437E7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3524" y="2314207"/>
            <a:ext cx="2270394" cy="264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76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4AE60A-A4F2-9B4D-A784-6319299EE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0372" y="1228725"/>
            <a:ext cx="7886700" cy="5066057"/>
          </a:xfrm>
        </p:spPr>
        <p:txBody>
          <a:bodyPr/>
          <a:lstStyle/>
          <a:p>
            <a:pPr>
              <a:buNone/>
            </a:pPr>
            <a:r>
              <a:rPr lang="en-US" altLang="en-US" sz="2800" dirty="0">
                <a:solidFill>
                  <a:schemeClr val="accent1"/>
                </a:solidFill>
              </a:rPr>
              <a:t>“Price Enquiry” (DO)</a:t>
            </a:r>
            <a:endParaRPr lang="en-AU" altLang="en-US" sz="2000" dirty="0">
              <a:solidFill>
                <a:schemeClr val="accent1"/>
              </a:solidFill>
              <a:latin typeface="Arial" panose="020B0604020202020204" pitchFamily="34" charset="0"/>
            </a:endParaRPr>
          </a:p>
          <a:p>
            <a:pPr>
              <a:spcBef>
                <a:spcPts val="1200"/>
              </a:spcBef>
              <a:spcAft>
                <a:spcPts val="300"/>
              </a:spcAft>
              <a:defRPr/>
            </a:pPr>
            <a:r>
              <a:rPr lang="en-GB" sz="2000" dirty="0">
                <a:solidFill>
                  <a:schemeClr val="accent1"/>
                </a:solidFill>
                <a:latin typeface="Arial" panose="020B0604020202020204" pitchFamily="34" charset="0"/>
              </a:rPr>
              <a:t>Richieste di Prezzo </a:t>
            </a:r>
            <a:r>
              <a:rPr lang="en-GB" sz="2000" dirty="0" err="1">
                <a:solidFill>
                  <a:schemeClr val="accent1"/>
                </a:solidFill>
                <a:latin typeface="Arial" panose="020B0604020202020204" pitchFamily="34" charset="0"/>
              </a:rPr>
              <a:t>preparate</a:t>
            </a:r>
            <a:r>
              <a:rPr lang="en-GB" sz="2000" dirty="0">
                <a:solidFill>
                  <a:schemeClr val="accent1"/>
                </a:solidFill>
                <a:latin typeface="Arial" panose="020B0604020202020204" pitchFamily="34" charset="0"/>
              </a:rPr>
              <a:t> / </a:t>
            </a:r>
            <a:r>
              <a:rPr lang="en-GB" sz="2000" dirty="0" err="1">
                <a:solidFill>
                  <a:schemeClr val="accent1"/>
                </a:solidFill>
                <a:latin typeface="Arial" panose="020B0604020202020204" pitchFamily="34" charset="0"/>
              </a:rPr>
              <a:t>amministrate</a:t>
            </a:r>
            <a:r>
              <a:rPr lang="en-GB" sz="2000" dirty="0">
                <a:solidFill>
                  <a:schemeClr val="accent1"/>
                </a:solidFill>
                <a:latin typeface="Arial" panose="020B0604020202020204" pitchFamily="34" charset="0"/>
              </a:rPr>
              <a:t> dal </a:t>
            </a:r>
            <a:r>
              <a:rPr lang="en-GB" sz="2000" dirty="0" err="1">
                <a:solidFill>
                  <a:schemeClr val="accent1"/>
                </a:solidFill>
                <a:latin typeface="Arial" panose="020B0604020202020204" pitchFamily="34" charset="0"/>
              </a:rPr>
              <a:t>responsabile</a:t>
            </a:r>
            <a:r>
              <a:rPr lang="en-GB" sz="2000" dirty="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chemeClr val="accent1"/>
                </a:solidFill>
                <a:latin typeface="Arial" panose="020B0604020202020204" pitchFamily="34" charset="0"/>
              </a:rPr>
              <a:t>degli</a:t>
            </a:r>
            <a:r>
              <a:rPr lang="en-GB" sz="2000" dirty="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chemeClr val="accent1"/>
                </a:solidFill>
                <a:latin typeface="Arial" panose="020B0604020202020204" pitchFamily="34" charset="0"/>
              </a:rPr>
              <a:t>acquisti</a:t>
            </a:r>
            <a:r>
              <a:rPr lang="en-GB" sz="2000" dirty="0">
                <a:solidFill>
                  <a:schemeClr val="accent1"/>
                </a:solidFill>
                <a:latin typeface="Arial" panose="020B0604020202020204" pitchFamily="34" charset="0"/>
              </a:rPr>
              <a:t>;</a:t>
            </a:r>
            <a:endParaRPr lang="en-US" altLang="en-US" sz="2000" dirty="0">
              <a:solidFill>
                <a:schemeClr val="accent1"/>
              </a:solidFill>
              <a:latin typeface="Arial" panose="020B0604020202020204" pitchFamily="34" charset="0"/>
            </a:endParaRPr>
          </a:p>
          <a:p>
            <a:pPr>
              <a:spcBef>
                <a:spcPts val="1200"/>
              </a:spcBef>
              <a:spcAft>
                <a:spcPts val="300"/>
              </a:spcAft>
              <a:buFontTx/>
              <a:buChar char="•"/>
              <a:defRPr/>
            </a:pPr>
            <a:r>
              <a:rPr lang="en-GB" sz="2000" dirty="0" err="1">
                <a:solidFill>
                  <a:schemeClr val="accent1"/>
                </a:solidFill>
                <a:latin typeface="Arial" panose="020B0604020202020204" pitchFamily="34" charset="0"/>
              </a:rPr>
              <a:t>Specifiche</a:t>
            </a:r>
            <a:r>
              <a:rPr lang="en-GB" sz="2000" dirty="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chemeClr val="accent1"/>
                </a:solidFill>
                <a:latin typeface="Arial" panose="020B0604020202020204" pitchFamily="34" charset="0"/>
              </a:rPr>
              <a:t>tecniche</a:t>
            </a:r>
            <a:r>
              <a:rPr lang="en-GB" sz="2000" dirty="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chemeClr val="accent1"/>
                </a:solidFill>
                <a:latin typeface="Arial" panose="020B0604020202020204" pitchFamily="34" charset="0"/>
              </a:rPr>
              <a:t>preparete</a:t>
            </a:r>
            <a:r>
              <a:rPr lang="en-GB" sz="2000" dirty="0">
                <a:solidFill>
                  <a:schemeClr val="accent1"/>
                </a:solidFill>
                <a:latin typeface="Arial" panose="020B0604020202020204" pitchFamily="34" charset="0"/>
              </a:rPr>
              <a:t> dal </a:t>
            </a:r>
            <a:r>
              <a:rPr lang="en-GB" sz="2000" dirty="0" err="1">
                <a:solidFill>
                  <a:schemeClr val="accent1"/>
                </a:solidFill>
                <a:latin typeface="Arial" panose="020B0604020202020204" pitchFamily="34" charset="0"/>
              </a:rPr>
              <a:t>responsabile</a:t>
            </a:r>
            <a:r>
              <a:rPr lang="en-GB" sz="2000" dirty="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chemeClr val="accent1"/>
                </a:solidFill>
                <a:latin typeface="Arial" panose="020B0604020202020204" pitchFamily="34" charset="0"/>
              </a:rPr>
              <a:t>tecnico</a:t>
            </a:r>
            <a:r>
              <a:rPr lang="en-GB" sz="2000" dirty="0">
                <a:solidFill>
                  <a:schemeClr val="accent1"/>
                </a:solidFill>
                <a:latin typeface="Arial" panose="020B0604020202020204" pitchFamily="34" charset="0"/>
              </a:rPr>
              <a:t>;</a:t>
            </a:r>
          </a:p>
          <a:p>
            <a:pPr>
              <a:spcBef>
                <a:spcPts val="1200"/>
              </a:spcBef>
              <a:spcAft>
                <a:spcPts val="300"/>
              </a:spcAft>
              <a:buFontTx/>
              <a:buChar char="•"/>
              <a:defRPr/>
            </a:pPr>
            <a:r>
              <a:rPr lang="en-AU" altLang="en-US" sz="2000" dirty="0" err="1">
                <a:solidFill>
                  <a:schemeClr val="accent1"/>
                </a:solidFill>
                <a:latin typeface="Arial" panose="020B0604020202020204" pitchFamily="34" charset="0"/>
              </a:rPr>
              <a:t>Scadenza</a:t>
            </a:r>
            <a:r>
              <a:rPr lang="en-AU" altLang="en-US" sz="2000" dirty="0">
                <a:solidFill>
                  <a:schemeClr val="accent1"/>
                </a:solidFill>
                <a:latin typeface="Arial" panose="020B0604020202020204" pitchFamily="34" charset="0"/>
              </a:rPr>
              <a:t> per la </a:t>
            </a:r>
            <a:r>
              <a:rPr lang="en-AU" altLang="en-US" sz="2000" dirty="0" err="1">
                <a:solidFill>
                  <a:schemeClr val="accent1"/>
                </a:solidFill>
                <a:latin typeface="Arial" panose="020B0604020202020204" pitchFamily="34" charset="0"/>
              </a:rPr>
              <a:t>presentazione</a:t>
            </a:r>
            <a:r>
              <a:rPr lang="en-AU" altLang="en-US" sz="2000" dirty="0">
                <a:solidFill>
                  <a:schemeClr val="accent1"/>
                </a:solidFill>
                <a:latin typeface="Arial" panose="020B0604020202020204" pitchFamily="34" charset="0"/>
              </a:rPr>
              <a:t>: 4 </a:t>
            </a:r>
            <a:r>
              <a:rPr lang="en-AU" altLang="en-US" sz="2000" dirty="0" err="1">
                <a:solidFill>
                  <a:schemeClr val="accent1"/>
                </a:solidFill>
                <a:latin typeface="Arial" panose="020B0604020202020204" pitchFamily="34" charset="0"/>
              </a:rPr>
              <a:t>settimane</a:t>
            </a:r>
            <a:r>
              <a:rPr lang="en-AU" altLang="en-US" sz="2000" dirty="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en-AU" altLang="en-US" sz="2000" dirty="0" err="1">
                <a:solidFill>
                  <a:schemeClr val="accent1"/>
                </a:solidFill>
                <a:latin typeface="Arial" panose="020B0604020202020204" pitchFamily="34" charset="0"/>
              </a:rPr>
              <a:t>dalla</a:t>
            </a:r>
            <a:r>
              <a:rPr lang="en-AU" altLang="en-US" sz="2000" dirty="0">
                <a:solidFill>
                  <a:schemeClr val="accent1"/>
                </a:solidFill>
                <a:latin typeface="Arial" panose="020B0604020202020204" pitchFamily="34" charset="0"/>
              </a:rPr>
              <a:t> data di </a:t>
            </a:r>
            <a:r>
              <a:rPr lang="en-AU" altLang="en-US" sz="2000" dirty="0" err="1">
                <a:solidFill>
                  <a:schemeClr val="accent1"/>
                </a:solidFill>
                <a:latin typeface="Arial" panose="020B0604020202020204" pitchFamily="34" charset="0"/>
              </a:rPr>
              <a:t>spedizione</a:t>
            </a:r>
            <a:r>
              <a:rPr lang="en-AU" altLang="en-US" sz="2000" dirty="0">
                <a:solidFill>
                  <a:schemeClr val="accent1"/>
                </a:solidFill>
                <a:latin typeface="Arial" panose="020B0604020202020204" pitchFamily="34" charset="0"/>
              </a:rPr>
              <a:t>; </a:t>
            </a:r>
          </a:p>
          <a:p>
            <a:pPr>
              <a:spcBef>
                <a:spcPts val="1200"/>
              </a:spcBef>
              <a:spcAft>
                <a:spcPts val="300"/>
              </a:spcAft>
              <a:buFontTx/>
              <a:buChar char="•"/>
              <a:defRPr/>
            </a:pPr>
            <a:r>
              <a:rPr lang="en-GB" sz="2000" dirty="0" err="1">
                <a:solidFill>
                  <a:schemeClr val="accent1"/>
                </a:solidFill>
                <a:latin typeface="Arial" panose="020B0604020202020204" pitchFamily="34" charset="0"/>
              </a:rPr>
              <a:t>Sono</a:t>
            </a:r>
            <a:r>
              <a:rPr lang="en-GB" sz="2000" dirty="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chemeClr val="accent1"/>
                </a:solidFill>
                <a:latin typeface="Arial" panose="020B0604020202020204" pitchFamily="34" charset="0"/>
              </a:rPr>
              <a:t>richieste</a:t>
            </a:r>
            <a:r>
              <a:rPr lang="en-GB" sz="2000" dirty="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chemeClr val="accent1"/>
                </a:solidFill>
                <a:latin typeface="Arial" panose="020B0604020202020204" pitchFamily="34" charset="0"/>
              </a:rPr>
              <a:t>almeno</a:t>
            </a:r>
            <a:r>
              <a:rPr lang="en-GB" sz="2000" dirty="0">
                <a:solidFill>
                  <a:schemeClr val="accent1"/>
                </a:solidFill>
                <a:latin typeface="Arial" panose="020B0604020202020204" pitchFamily="34" charset="0"/>
              </a:rPr>
              <a:t> 3 </a:t>
            </a:r>
            <a:r>
              <a:rPr lang="en-GB" sz="2000" dirty="0" err="1">
                <a:solidFill>
                  <a:schemeClr val="accent1"/>
                </a:solidFill>
                <a:latin typeface="Arial" panose="020B0604020202020204" pitchFamily="34" charset="0"/>
              </a:rPr>
              <a:t>offerte</a:t>
            </a:r>
            <a:r>
              <a:rPr lang="en-GB" sz="2000" dirty="0">
                <a:solidFill>
                  <a:schemeClr val="accent1"/>
                </a:solidFill>
                <a:latin typeface="Arial" panose="020B0604020202020204" pitchFamily="34" charset="0"/>
              </a:rPr>
              <a:t>;</a:t>
            </a:r>
          </a:p>
          <a:p>
            <a:pPr>
              <a:spcBef>
                <a:spcPts val="1200"/>
              </a:spcBef>
              <a:spcAft>
                <a:spcPts val="300"/>
              </a:spcAft>
              <a:buFontTx/>
              <a:buChar char="•"/>
              <a:defRPr/>
            </a:pPr>
            <a:r>
              <a:rPr lang="en-AU" altLang="en-US" sz="2000" dirty="0" err="1">
                <a:solidFill>
                  <a:schemeClr val="accent1"/>
                </a:solidFill>
                <a:latin typeface="Arial" panose="020B0604020202020204" pitchFamily="34" charset="0"/>
              </a:rPr>
              <a:t>Tutte</a:t>
            </a:r>
            <a:r>
              <a:rPr lang="en-AU" altLang="en-US" sz="2000" dirty="0">
                <a:solidFill>
                  <a:schemeClr val="accent1"/>
                </a:solidFill>
                <a:latin typeface="Arial" panose="020B0604020202020204" pitchFamily="34" charset="0"/>
              </a:rPr>
              <a:t> le </a:t>
            </a:r>
            <a:r>
              <a:rPr lang="en-AU" altLang="en-US" sz="2000" dirty="0" err="1">
                <a:solidFill>
                  <a:schemeClr val="accent1"/>
                </a:solidFill>
                <a:latin typeface="Arial" panose="020B0604020202020204" pitchFamily="34" charset="0"/>
              </a:rPr>
              <a:t>richieste</a:t>
            </a:r>
            <a:r>
              <a:rPr lang="en-AU" altLang="en-US" sz="2000" dirty="0">
                <a:solidFill>
                  <a:schemeClr val="accent1"/>
                </a:solidFill>
                <a:latin typeface="Arial" panose="020B0604020202020204" pitchFamily="34" charset="0"/>
              </a:rPr>
              <a:t> di </a:t>
            </a:r>
            <a:r>
              <a:rPr lang="en-AU" altLang="en-US" sz="2000" dirty="0" err="1">
                <a:solidFill>
                  <a:schemeClr val="accent1"/>
                </a:solidFill>
                <a:latin typeface="Arial" panose="020B0604020202020204" pitchFamily="34" charset="0"/>
              </a:rPr>
              <a:t>prezzi</a:t>
            </a:r>
            <a:r>
              <a:rPr lang="en-AU" altLang="en-US" sz="2000" dirty="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en-AU" altLang="en-US" sz="2000" dirty="0" err="1">
                <a:solidFill>
                  <a:schemeClr val="accent1"/>
                </a:solidFill>
                <a:latin typeface="Arial" panose="020B0604020202020204" pitchFamily="34" charset="0"/>
              </a:rPr>
              <a:t>superiori</a:t>
            </a:r>
            <a:r>
              <a:rPr lang="en-AU" altLang="en-US" sz="2000" dirty="0">
                <a:solidFill>
                  <a:schemeClr val="accent1"/>
                </a:solidFill>
                <a:latin typeface="Arial" panose="020B0604020202020204" pitchFamily="34" charset="0"/>
              </a:rPr>
              <a:t> a 50’000 CHF </a:t>
            </a:r>
            <a:r>
              <a:rPr lang="en-AU" altLang="en-US" sz="2000" dirty="0" err="1">
                <a:solidFill>
                  <a:schemeClr val="accent1"/>
                </a:solidFill>
                <a:latin typeface="Arial" panose="020B0604020202020204" pitchFamily="34" charset="0"/>
              </a:rPr>
              <a:t>vengono</a:t>
            </a:r>
            <a:r>
              <a:rPr lang="en-AU" altLang="en-US" sz="2000" dirty="0">
                <a:solidFill>
                  <a:schemeClr val="accent1"/>
                </a:solidFill>
                <a:latin typeface="Arial" panose="020B0604020202020204" pitchFamily="34" charset="0"/>
              </a:rPr>
              <a:t> mandate </a:t>
            </a:r>
            <a:r>
              <a:rPr lang="en-AU" altLang="en-US" sz="2000" dirty="0" err="1">
                <a:solidFill>
                  <a:schemeClr val="accent1"/>
                </a:solidFill>
                <a:latin typeface="Arial" panose="020B0604020202020204" pitchFamily="34" charset="0"/>
              </a:rPr>
              <a:t>agli</a:t>
            </a:r>
            <a:r>
              <a:rPr lang="en-AU" altLang="en-US" sz="2000" dirty="0">
                <a:solidFill>
                  <a:schemeClr val="accent1"/>
                </a:solidFill>
                <a:latin typeface="Arial" panose="020B0604020202020204" pitchFamily="34" charset="0"/>
              </a:rPr>
              <a:t> Industrial Liaison Officers (ILOs/</a:t>
            </a:r>
            <a:r>
              <a:rPr lang="en-AU" altLang="en-US" sz="2000" dirty="0" err="1">
                <a:solidFill>
                  <a:schemeClr val="accent1"/>
                </a:solidFill>
                <a:latin typeface="Arial" panose="020B0604020202020204" pitchFamily="34" charset="0"/>
              </a:rPr>
              <a:t>Ufficiali</a:t>
            </a:r>
            <a:r>
              <a:rPr lang="en-AU" altLang="en-US" sz="2000" dirty="0">
                <a:solidFill>
                  <a:schemeClr val="accent1"/>
                </a:solidFill>
                <a:latin typeface="Arial" panose="020B0604020202020204" pitchFamily="34" charset="0"/>
              </a:rPr>
              <a:t> di </a:t>
            </a:r>
            <a:r>
              <a:rPr lang="en-AU" altLang="en-US" sz="2000" dirty="0" err="1">
                <a:solidFill>
                  <a:schemeClr val="accent1"/>
                </a:solidFill>
                <a:latin typeface="Arial" panose="020B0604020202020204" pitchFamily="34" charset="0"/>
              </a:rPr>
              <a:t>collegamento</a:t>
            </a:r>
            <a:r>
              <a:rPr lang="en-AU" altLang="en-US" sz="2000" dirty="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en-AU" altLang="en-US" sz="2000" dirty="0" err="1">
                <a:solidFill>
                  <a:schemeClr val="accent1"/>
                </a:solidFill>
                <a:latin typeface="Arial" panose="020B0604020202020204" pitchFamily="34" charset="0"/>
              </a:rPr>
              <a:t>industrali</a:t>
            </a:r>
            <a:r>
              <a:rPr lang="en-AU" altLang="en-US" sz="2000" dirty="0">
                <a:solidFill>
                  <a:schemeClr val="accent1"/>
                </a:solidFill>
                <a:latin typeface="Arial" panose="020B0604020202020204" pitchFamily="34" charset="0"/>
              </a:rPr>
              <a:t>) per </a:t>
            </a:r>
            <a:r>
              <a:rPr lang="en-AU" altLang="en-US" sz="2000" dirty="0" err="1">
                <a:solidFill>
                  <a:schemeClr val="accent1"/>
                </a:solidFill>
                <a:latin typeface="Arial" panose="020B0604020202020204" pitchFamily="34" charset="0"/>
              </a:rPr>
              <a:t>informazione</a:t>
            </a:r>
            <a:r>
              <a:rPr lang="en-AU" altLang="en-US" sz="2000" dirty="0">
                <a:solidFill>
                  <a:schemeClr val="accent1"/>
                </a:solidFill>
                <a:latin typeface="Arial" panose="020B0604020202020204" pitchFamily="34" charset="0"/>
              </a:rPr>
              <a:t>;</a:t>
            </a:r>
          </a:p>
          <a:p>
            <a:pPr>
              <a:spcBef>
                <a:spcPts val="1200"/>
              </a:spcBef>
              <a:spcAft>
                <a:spcPts val="300"/>
              </a:spcAft>
              <a:buFontTx/>
              <a:buChar char="•"/>
              <a:defRPr/>
            </a:pPr>
            <a:r>
              <a:rPr lang="en-GB" sz="2000" dirty="0">
                <a:solidFill>
                  <a:schemeClr val="accent1"/>
                </a:solidFill>
                <a:latin typeface="Arial" panose="020B0604020202020204" pitchFamily="34" charset="0"/>
              </a:rPr>
              <a:t>Purchase Order (PO/</a:t>
            </a:r>
            <a:r>
              <a:rPr lang="en-GB" sz="2000" dirty="0" err="1">
                <a:solidFill>
                  <a:schemeClr val="accent1"/>
                </a:solidFill>
                <a:latin typeface="Arial" panose="020B0604020202020204" pitchFamily="34" charset="0"/>
              </a:rPr>
              <a:t>Ordine</a:t>
            </a:r>
            <a:r>
              <a:rPr lang="en-GB" sz="2000" dirty="0">
                <a:solidFill>
                  <a:schemeClr val="accent1"/>
                </a:solidFill>
                <a:latin typeface="Arial" panose="020B0604020202020204" pitchFamily="34" charset="0"/>
              </a:rPr>
              <a:t> di </a:t>
            </a:r>
            <a:r>
              <a:rPr lang="en-GB" sz="2000" dirty="0" err="1">
                <a:solidFill>
                  <a:schemeClr val="accent1"/>
                </a:solidFill>
                <a:latin typeface="Arial" panose="020B0604020202020204" pitchFamily="34" charset="0"/>
              </a:rPr>
              <a:t>Acquisto</a:t>
            </a:r>
            <a:r>
              <a:rPr lang="en-GB" sz="2000" dirty="0" smtClean="0">
                <a:solidFill>
                  <a:schemeClr val="accent1"/>
                </a:solidFill>
                <a:latin typeface="Arial" panose="020B0604020202020204" pitchFamily="34" charset="0"/>
              </a:rPr>
              <a:t>) </a:t>
            </a:r>
            <a:r>
              <a:rPr lang="it-IT" sz="2000" dirty="0">
                <a:solidFill>
                  <a:schemeClr val="accent1"/>
                </a:solidFill>
                <a:latin typeface="Arial" panose="020B0604020202020204" pitchFamily="34" charset="0"/>
              </a:rPr>
              <a:t>Il criterio di aggiudicazione è, a qualità corrispondente ed a data di consegna richiesta, l'offerta più bassa</a:t>
            </a:r>
          </a:p>
          <a:p>
            <a:pPr>
              <a:buFontTx/>
              <a:buChar char="•"/>
              <a:defRPr/>
            </a:pPr>
            <a:endParaRPr lang="en-AU" altLang="en-US" sz="2000" dirty="0">
              <a:solidFill>
                <a:schemeClr val="accent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30AF25-6059-6C48-B673-699FED9DE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10’000 CHF </a:t>
            </a:r>
            <a:r>
              <a:rPr lang="en-US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≤ </a:t>
            </a:r>
            <a:r>
              <a:rPr lang="en-US" altLang="en-US" sz="4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Richieste</a:t>
            </a:r>
            <a:r>
              <a:rPr lang="en-US" altLang="en-US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&lt; 200’000 CHF</a:t>
            </a:r>
            <a:br>
              <a:rPr lang="en-US" altLang="en-US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</a:br>
            <a:r>
              <a:rPr lang="en-GB" altLang="fr-FR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/>
            </a:r>
            <a:br>
              <a:rPr lang="en-GB" altLang="fr-FR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</a:br>
            <a:endParaRPr lang="en-US" sz="4000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98181-D2D9-BC48-9B26-13F2BD7B8B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484201"/>
            <a:ext cx="631160" cy="365125"/>
          </a:xfrm>
        </p:spPr>
        <p:txBody>
          <a:bodyPr/>
          <a:lstStyle/>
          <a:p>
            <a:r>
              <a:rPr lang="en-US"/>
              <a:t>19/09/2019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75167-67B2-4A48-A240-C1FD83E0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489700"/>
            <a:ext cx="6572221" cy="365125"/>
          </a:xfrm>
        </p:spPr>
        <p:txBody>
          <a:bodyPr/>
          <a:lstStyle/>
          <a:p>
            <a:r>
              <a:rPr lang="en-US"/>
              <a:t>Jérôme Pierlot - Italy @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FE579B-4B26-7342-9487-2E90A243F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48970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48D4D3A-DF2F-1D4B-A617-F0B4EBD719F6}"/>
              </a:ext>
            </a:extLst>
          </p:cNvPr>
          <p:cNvSpPr>
            <a:spLocks noEditPoints="1"/>
          </p:cNvSpPr>
          <p:nvPr/>
        </p:nvSpPr>
        <p:spPr bwMode="auto">
          <a:xfrm>
            <a:off x="850694" y="4010669"/>
            <a:ext cx="771905" cy="1974206"/>
          </a:xfrm>
          <a:custGeom>
            <a:avLst/>
            <a:gdLst>
              <a:gd name="T0" fmla="*/ 34 w 69"/>
              <a:gd name="T1" fmla="*/ 33 h 177"/>
              <a:gd name="T2" fmla="*/ 0 w 69"/>
              <a:gd name="T3" fmla="*/ 16 h 177"/>
              <a:gd name="T4" fmla="*/ 34 w 69"/>
              <a:gd name="T5" fmla="*/ 0 h 177"/>
              <a:gd name="T6" fmla="*/ 69 w 69"/>
              <a:gd name="T7" fmla="*/ 16 h 177"/>
              <a:gd name="T8" fmla="*/ 34 w 69"/>
              <a:gd name="T9" fmla="*/ 33 h 177"/>
              <a:gd name="T10" fmla="*/ 34 w 69"/>
              <a:gd name="T11" fmla="*/ 157 h 177"/>
              <a:gd name="T12" fmla="*/ 0 w 69"/>
              <a:gd name="T13" fmla="*/ 141 h 177"/>
              <a:gd name="T14" fmla="*/ 0 w 69"/>
              <a:gd name="T15" fmla="*/ 161 h 177"/>
              <a:gd name="T16" fmla="*/ 34 w 69"/>
              <a:gd name="T17" fmla="*/ 177 h 177"/>
              <a:gd name="T18" fmla="*/ 69 w 69"/>
              <a:gd name="T19" fmla="*/ 161 h 177"/>
              <a:gd name="T20" fmla="*/ 69 w 69"/>
              <a:gd name="T21" fmla="*/ 141 h 177"/>
              <a:gd name="T22" fmla="*/ 34 w 69"/>
              <a:gd name="T23" fmla="*/ 157 h 177"/>
              <a:gd name="T24" fmla="*/ 34 w 69"/>
              <a:gd name="T25" fmla="*/ 128 h 177"/>
              <a:gd name="T26" fmla="*/ 0 w 69"/>
              <a:gd name="T27" fmla="*/ 112 h 177"/>
              <a:gd name="T28" fmla="*/ 0 w 69"/>
              <a:gd name="T29" fmla="*/ 132 h 177"/>
              <a:gd name="T30" fmla="*/ 34 w 69"/>
              <a:gd name="T31" fmla="*/ 148 h 177"/>
              <a:gd name="T32" fmla="*/ 69 w 69"/>
              <a:gd name="T33" fmla="*/ 132 h 177"/>
              <a:gd name="T34" fmla="*/ 69 w 69"/>
              <a:gd name="T35" fmla="*/ 112 h 177"/>
              <a:gd name="T36" fmla="*/ 34 w 69"/>
              <a:gd name="T37" fmla="*/ 128 h 177"/>
              <a:gd name="T38" fmla="*/ 34 w 69"/>
              <a:gd name="T39" fmla="*/ 99 h 177"/>
              <a:gd name="T40" fmla="*/ 0 w 69"/>
              <a:gd name="T41" fmla="*/ 83 h 177"/>
              <a:gd name="T42" fmla="*/ 0 w 69"/>
              <a:gd name="T43" fmla="*/ 103 h 177"/>
              <a:gd name="T44" fmla="*/ 34 w 69"/>
              <a:gd name="T45" fmla="*/ 119 h 177"/>
              <a:gd name="T46" fmla="*/ 69 w 69"/>
              <a:gd name="T47" fmla="*/ 103 h 177"/>
              <a:gd name="T48" fmla="*/ 69 w 69"/>
              <a:gd name="T49" fmla="*/ 83 h 177"/>
              <a:gd name="T50" fmla="*/ 34 w 69"/>
              <a:gd name="T51" fmla="*/ 99 h 177"/>
              <a:gd name="T52" fmla="*/ 34 w 69"/>
              <a:gd name="T53" fmla="*/ 71 h 177"/>
              <a:gd name="T54" fmla="*/ 0 w 69"/>
              <a:gd name="T55" fmla="*/ 54 h 177"/>
              <a:gd name="T56" fmla="*/ 0 w 69"/>
              <a:gd name="T57" fmla="*/ 74 h 177"/>
              <a:gd name="T58" fmla="*/ 34 w 69"/>
              <a:gd name="T59" fmla="*/ 90 h 177"/>
              <a:gd name="T60" fmla="*/ 69 w 69"/>
              <a:gd name="T61" fmla="*/ 74 h 177"/>
              <a:gd name="T62" fmla="*/ 69 w 69"/>
              <a:gd name="T63" fmla="*/ 54 h 177"/>
              <a:gd name="T64" fmla="*/ 34 w 69"/>
              <a:gd name="T65" fmla="*/ 71 h 177"/>
              <a:gd name="T66" fmla="*/ 34 w 69"/>
              <a:gd name="T67" fmla="*/ 42 h 177"/>
              <a:gd name="T68" fmla="*/ 0 w 69"/>
              <a:gd name="T69" fmla="*/ 25 h 177"/>
              <a:gd name="T70" fmla="*/ 0 w 69"/>
              <a:gd name="T71" fmla="*/ 45 h 177"/>
              <a:gd name="T72" fmla="*/ 34 w 69"/>
              <a:gd name="T73" fmla="*/ 61 h 177"/>
              <a:gd name="T74" fmla="*/ 69 w 69"/>
              <a:gd name="T75" fmla="*/ 45 h 177"/>
              <a:gd name="T76" fmla="*/ 69 w 69"/>
              <a:gd name="T77" fmla="*/ 25 h 177"/>
              <a:gd name="T78" fmla="*/ 34 w 69"/>
              <a:gd name="T79" fmla="*/ 42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69" h="177">
                <a:moveTo>
                  <a:pt x="34" y="33"/>
                </a:moveTo>
                <a:cubicBezTo>
                  <a:pt x="15" y="33"/>
                  <a:pt x="0" y="25"/>
                  <a:pt x="0" y="16"/>
                </a:cubicBezTo>
                <a:cubicBezTo>
                  <a:pt x="0" y="7"/>
                  <a:pt x="15" y="0"/>
                  <a:pt x="34" y="0"/>
                </a:cubicBezTo>
                <a:cubicBezTo>
                  <a:pt x="53" y="0"/>
                  <a:pt x="69" y="7"/>
                  <a:pt x="69" y="16"/>
                </a:cubicBezTo>
                <a:cubicBezTo>
                  <a:pt x="69" y="25"/>
                  <a:pt x="53" y="33"/>
                  <a:pt x="34" y="33"/>
                </a:cubicBezTo>
                <a:close/>
                <a:moveTo>
                  <a:pt x="34" y="157"/>
                </a:moveTo>
                <a:cubicBezTo>
                  <a:pt x="15" y="157"/>
                  <a:pt x="0" y="150"/>
                  <a:pt x="0" y="141"/>
                </a:cubicBezTo>
                <a:cubicBezTo>
                  <a:pt x="0" y="161"/>
                  <a:pt x="0" y="161"/>
                  <a:pt x="0" y="161"/>
                </a:cubicBezTo>
                <a:cubicBezTo>
                  <a:pt x="0" y="170"/>
                  <a:pt x="15" y="177"/>
                  <a:pt x="34" y="177"/>
                </a:cubicBezTo>
                <a:cubicBezTo>
                  <a:pt x="53" y="177"/>
                  <a:pt x="69" y="170"/>
                  <a:pt x="69" y="161"/>
                </a:cubicBezTo>
                <a:cubicBezTo>
                  <a:pt x="69" y="141"/>
                  <a:pt x="69" y="141"/>
                  <a:pt x="69" y="141"/>
                </a:cubicBezTo>
                <a:cubicBezTo>
                  <a:pt x="69" y="150"/>
                  <a:pt x="53" y="157"/>
                  <a:pt x="34" y="157"/>
                </a:cubicBezTo>
                <a:close/>
                <a:moveTo>
                  <a:pt x="34" y="128"/>
                </a:moveTo>
                <a:cubicBezTo>
                  <a:pt x="15" y="128"/>
                  <a:pt x="0" y="121"/>
                  <a:pt x="0" y="112"/>
                </a:cubicBezTo>
                <a:cubicBezTo>
                  <a:pt x="0" y="132"/>
                  <a:pt x="0" y="132"/>
                  <a:pt x="0" y="132"/>
                </a:cubicBezTo>
                <a:cubicBezTo>
                  <a:pt x="0" y="141"/>
                  <a:pt x="15" y="148"/>
                  <a:pt x="34" y="148"/>
                </a:cubicBezTo>
                <a:cubicBezTo>
                  <a:pt x="53" y="148"/>
                  <a:pt x="69" y="141"/>
                  <a:pt x="69" y="132"/>
                </a:cubicBezTo>
                <a:cubicBezTo>
                  <a:pt x="69" y="112"/>
                  <a:pt x="69" y="112"/>
                  <a:pt x="69" y="112"/>
                </a:cubicBezTo>
                <a:cubicBezTo>
                  <a:pt x="69" y="121"/>
                  <a:pt x="53" y="128"/>
                  <a:pt x="34" y="128"/>
                </a:cubicBezTo>
                <a:close/>
                <a:moveTo>
                  <a:pt x="34" y="99"/>
                </a:moveTo>
                <a:cubicBezTo>
                  <a:pt x="15" y="99"/>
                  <a:pt x="0" y="92"/>
                  <a:pt x="0" y="83"/>
                </a:cubicBezTo>
                <a:cubicBezTo>
                  <a:pt x="0" y="103"/>
                  <a:pt x="0" y="103"/>
                  <a:pt x="0" y="103"/>
                </a:cubicBezTo>
                <a:cubicBezTo>
                  <a:pt x="0" y="112"/>
                  <a:pt x="15" y="119"/>
                  <a:pt x="34" y="119"/>
                </a:cubicBezTo>
                <a:cubicBezTo>
                  <a:pt x="53" y="119"/>
                  <a:pt x="69" y="112"/>
                  <a:pt x="69" y="103"/>
                </a:cubicBezTo>
                <a:cubicBezTo>
                  <a:pt x="69" y="83"/>
                  <a:pt x="69" y="83"/>
                  <a:pt x="69" y="83"/>
                </a:cubicBezTo>
                <a:cubicBezTo>
                  <a:pt x="69" y="92"/>
                  <a:pt x="53" y="99"/>
                  <a:pt x="34" y="99"/>
                </a:cubicBezTo>
                <a:close/>
                <a:moveTo>
                  <a:pt x="34" y="71"/>
                </a:moveTo>
                <a:cubicBezTo>
                  <a:pt x="15" y="71"/>
                  <a:pt x="0" y="63"/>
                  <a:pt x="0" y="54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83"/>
                  <a:pt x="15" y="90"/>
                  <a:pt x="34" y="90"/>
                </a:cubicBezTo>
                <a:cubicBezTo>
                  <a:pt x="53" y="90"/>
                  <a:pt x="69" y="83"/>
                  <a:pt x="69" y="74"/>
                </a:cubicBezTo>
                <a:cubicBezTo>
                  <a:pt x="69" y="54"/>
                  <a:pt x="69" y="54"/>
                  <a:pt x="69" y="54"/>
                </a:cubicBezTo>
                <a:cubicBezTo>
                  <a:pt x="69" y="63"/>
                  <a:pt x="53" y="71"/>
                  <a:pt x="34" y="71"/>
                </a:cubicBezTo>
                <a:close/>
                <a:moveTo>
                  <a:pt x="34" y="42"/>
                </a:moveTo>
                <a:cubicBezTo>
                  <a:pt x="15" y="42"/>
                  <a:pt x="0" y="34"/>
                  <a:pt x="0" y="25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54"/>
                  <a:pt x="15" y="61"/>
                  <a:pt x="34" y="61"/>
                </a:cubicBezTo>
                <a:cubicBezTo>
                  <a:pt x="53" y="61"/>
                  <a:pt x="69" y="54"/>
                  <a:pt x="69" y="4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34"/>
                  <a:pt x="53" y="42"/>
                  <a:pt x="34" y="4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Source Sans Pro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F622EA-CB84-6245-BD81-8B9D437E7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3524" y="2314207"/>
            <a:ext cx="2270394" cy="264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81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07318-EF38-5A4E-919B-49000D7AE5B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485228" y="6350851"/>
            <a:ext cx="631160" cy="365125"/>
          </a:xfrm>
        </p:spPr>
        <p:txBody>
          <a:bodyPr/>
          <a:lstStyle/>
          <a:p>
            <a:r>
              <a:rPr lang="en-US"/>
              <a:t>19/09/2019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A56DEF-4CFF-CA4E-88EA-D9D3BC7BFBD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259262" y="6356350"/>
            <a:ext cx="6572221" cy="365125"/>
          </a:xfrm>
        </p:spPr>
        <p:txBody>
          <a:bodyPr/>
          <a:lstStyle/>
          <a:p>
            <a:r>
              <a:rPr lang="en-US"/>
              <a:t>Jérôme Pierlot - Italy @ CERN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4288E2-D5F8-AC40-8C7F-C23722B3A9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35635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08538402-900E-7542-B60E-882DFF4742F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350851"/>
          </a:xfrm>
        </p:spPr>
      </p:pic>
      <p:sp>
        <p:nvSpPr>
          <p:cNvPr id="19" name="Larme 14">
            <a:extLst>
              <a:ext uri="{FF2B5EF4-FFF2-40B4-BE49-F238E27FC236}">
                <a16:creationId xmlns:a16="http://schemas.microsoft.com/office/drawing/2014/main" id="{DF2E70E2-EE82-8A47-8D06-AC7B69A5192C}"/>
              </a:ext>
            </a:extLst>
          </p:cNvPr>
          <p:cNvSpPr/>
          <p:nvPr/>
        </p:nvSpPr>
        <p:spPr>
          <a:xfrm rot="16200000">
            <a:off x="0" y="939041"/>
            <a:ext cx="4411157" cy="4411157"/>
          </a:xfrm>
          <a:prstGeom prst="teardrop">
            <a:avLst/>
          </a:prstGeom>
          <a:solidFill>
            <a:schemeClr val="accent1">
              <a:alpha val="66000"/>
            </a:schemeClr>
          </a:solidFill>
          <a:ln>
            <a:noFill/>
          </a:ln>
          <a:scene3d>
            <a:camera prst="orthographicFront">
              <a:rot lat="0" lon="21299996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Larme 15">
            <a:extLst>
              <a:ext uri="{FF2B5EF4-FFF2-40B4-BE49-F238E27FC236}">
                <a16:creationId xmlns:a16="http://schemas.microsoft.com/office/drawing/2014/main" id="{BDBEC3D0-9A97-FE42-A4FC-8CC4935BBEC2}"/>
              </a:ext>
            </a:extLst>
          </p:cNvPr>
          <p:cNvSpPr/>
          <p:nvPr/>
        </p:nvSpPr>
        <p:spPr>
          <a:xfrm rot="16200000">
            <a:off x="0" y="939041"/>
            <a:ext cx="4172378" cy="4172378"/>
          </a:xfrm>
          <a:prstGeom prst="teardrop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13">
            <a:extLst>
              <a:ext uri="{FF2B5EF4-FFF2-40B4-BE49-F238E27FC236}">
                <a16:creationId xmlns:a16="http://schemas.microsoft.com/office/drawing/2014/main" id="{CFA80AB9-E22C-4B4D-B4F5-75AF269452D3}"/>
              </a:ext>
            </a:extLst>
          </p:cNvPr>
          <p:cNvSpPr txBox="1"/>
          <p:nvPr/>
        </p:nvSpPr>
        <p:spPr>
          <a:xfrm>
            <a:off x="162040" y="2811087"/>
            <a:ext cx="4010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INTRODUZIONE</a:t>
            </a:r>
            <a:endParaRPr lang="fr-FR" sz="3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BCF07318-EF38-5A4E-919B-49000D7AE5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492256"/>
            <a:ext cx="631160" cy="365125"/>
          </a:xfrm>
        </p:spPr>
        <p:txBody>
          <a:bodyPr/>
          <a:lstStyle/>
          <a:p>
            <a:r>
              <a:rPr lang="en-US" dirty="0"/>
              <a:t>30/08/2019</a:t>
            </a:r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50A56DEF-4CFF-CA4E-88EA-D9D3BC7BF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531271"/>
            <a:ext cx="6572221" cy="365125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Jérôme</a:t>
            </a:r>
            <a:r>
              <a:rPr lang="en-US" dirty="0"/>
              <a:t> Pierlot</a:t>
            </a: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F64288E2-D5F8-AC40-8C7F-C23722B3A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480175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11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4AE60A-A4F2-9B4D-A784-6319299EE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0700" y="1439335"/>
            <a:ext cx="8512144" cy="4833671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 sz="1800" dirty="0" err="1">
                <a:solidFill>
                  <a:schemeClr val="accent1"/>
                </a:solidFill>
              </a:rPr>
              <a:t>Richiesta</a:t>
            </a:r>
            <a:r>
              <a:rPr lang="en-US" altLang="en-US" sz="1800" dirty="0">
                <a:solidFill>
                  <a:schemeClr val="accent1"/>
                </a:solidFill>
              </a:rPr>
              <a:t> </a:t>
            </a:r>
            <a:r>
              <a:rPr lang="en-US" altLang="en-US" sz="1800" dirty="0" err="1">
                <a:solidFill>
                  <a:schemeClr val="accent1"/>
                </a:solidFill>
              </a:rPr>
              <a:t>dipartmentale</a:t>
            </a:r>
            <a:r>
              <a:rPr lang="en-US" altLang="en-US" sz="1800" dirty="0">
                <a:solidFill>
                  <a:schemeClr val="accent1"/>
                </a:solidFill>
              </a:rPr>
              <a:t>;</a:t>
            </a:r>
          </a:p>
          <a:p>
            <a:pPr>
              <a:buFontTx/>
              <a:buChar char="•"/>
            </a:pPr>
            <a:r>
              <a:rPr lang="en-US" altLang="en-US" sz="1800" dirty="0" err="1">
                <a:solidFill>
                  <a:schemeClr val="accent1"/>
                </a:solidFill>
              </a:rPr>
              <a:t>Riunione</a:t>
            </a:r>
            <a:r>
              <a:rPr lang="en-US" altLang="en-US" sz="1800" dirty="0">
                <a:solidFill>
                  <a:schemeClr val="accent1"/>
                </a:solidFill>
              </a:rPr>
              <a:t> </a:t>
            </a:r>
            <a:r>
              <a:rPr lang="en-US" altLang="en-US" sz="1800" dirty="0" err="1">
                <a:solidFill>
                  <a:schemeClr val="accent1"/>
                </a:solidFill>
              </a:rPr>
              <a:t>preliminare</a:t>
            </a:r>
            <a:r>
              <a:rPr lang="en-US" altLang="en-US" sz="1800" dirty="0">
                <a:solidFill>
                  <a:schemeClr val="accent1"/>
                </a:solidFill>
              </a:rPr>
              <a:t>;</a:t>
            </a:r>
          </a:p>
          <a:p>
            <a:pPr>
              <a:buFontTx/>
              <a:buChar char="•"/>
            </a:pPr>
            <a:r>
              <a:rPr lang="en-US" altLang="en-US" sz="1800" dirty="0" err="1">
                <a:solidFill>
                  <a:schemeClr val="accent1"/>
                </a:solidFill>
              </a:rPr>
              <a:t>Annuncio</a:t>
            </a:r>
            <a:r>
              <a:rPr lang="en-US" altLang="en-US" sz="1800" dirty="0">
                <a:solidFill>
                  <a:schemeClr val="accent1"/>
                </a:solidFill>
              </a:rPr>
              <a:t> </a:t>
            </a:r>
            <a:r>
              <a:rPr lang="en-US" altLang="en-US" sz="1800" dirty="0" err="1">
                <a:solidFill>
                  <a:schemeClr val="accent1"/>
                </a:solidFill>
              </a:rPr>
              <a:t>preliminare</a:t>
            </a:r>
            <a:r>
              <a:rPr lang="en-US" altLang="en-US" sz="1800" dirty="0">
                <a:solidFill>
                  <a:schemeClr val="accent1"/>
                </a:solidFill>
              </a:rPr>
              <a:t> </a:t>
            </a:r>
            <a:r>
              <a:rPr lang="en-US" altLang="en-US" sz="1800" dirty="0" err="1">
                <a:solidFill>
                  <a:schemeClr val="accent1"/>
                </a:solidFill>
              </a:rPr>
              <a:t>sul</a:t>
            </a:r>
            <a:r>
              <a:rPr lang="en-US" altLang="en-US" sz="1800" dirty="0">
                <a:solidFill>
                  <a:schemeClr val="accent1"/>
                </a:solidFill>
              </a:rPr>
              <a:t> </a:t>
            </a:r>
            <a:r>
              <a:rPr lang="en-US" altLang="en-US" sz="1800" dirty="0" err="1">
                <a:solidFill>
                  <a:schemeClr val="accent1"/>
                </a:solidFill>
              </a:rPr>
              <a:t>sito</a:t>
            </a:r>
            <a:r>
              <a:rPr lang="en-US" altLang="en-US" sz="1800" dirty="0">
                <a:solidFill>
                  <a:schemeClr val="accent1"/>
                </a:solidFill>
              </a:rPr>
              <a:t> </a:t>
            </a:r>
            <a:r>
              <a:rPr lang="en-US" altLang="en-US" sz="1800" dirty="0" err="1">
                <a:solidFill>
                  <a:schemeClr val="accent1"/>
                </a:solidFill>
              </a:rPr>
              <a:t>degli</a:t>
            </a:r>
            <a:r>
              <a:rPr lang="en-US" altLang="en-US" sz="1800" dirty="0">
                <a:solidFill>
                  <a:schemeClr val="accent1"/>
                </a:solidFill>
              </a:rPr>
              <a:t> </a:t>
            </a:r>
            <a:r>
              <a:rPr lang="en-US" altLang="en-US" sz="1800" dirty="0" err="1">
                <a:solidFill>
                  <a:schemeClr val="accent1"/>
                </a:solidFill>
              </a:rPr>
              <a:t>acquisti</a:t>
            </a:r>
            <a:r>
              <a:rPr lang="en-US" altLang="en-US" sz="1800" dirty="0">
                <a:solidFill>
                  <a:schemeClr val="accent1"/>
                </a:solidFill>
              </a:rPr>
              <a:t> del CERN e </a:t>
            </a:r>
            <a:r>
              <a:rPr lang="en-US" altLang="en-US" sz="1800" dirty="0" err="1">
                <a:solidFill>
                  <a:schemeClr val="accent1"/>
                </a:solidFill>
              </a:rPr>
              <a:t>agli</a:t>
            </a:r>
            <a:r>
              <a:rPr lang="en-US" altLang="en-US" sz="1800" dirty="0">
                <a:solidFill>
                  <a:schemeClr val="accent1"/>
                </a:solidFill>
              </a:rPr>
              <a:t> </a:t>
            </a:r>
            <a:r>
              <a:rPr lang="en-US" altLang="en-US" sz="2000" dirty="0" smtClean="0">
                <a:solidFill>
                  <a:schemeClr val="accent1"/>
                </a:solidFill>
              </a:rPr>
              <a:t>ILO</a:t>
            </a:r>
            <a:endParaRPr lang="en-US" altLang="en-US" sz="2000" dirty="0">
              <a:solidFill>
                <a:schemeClr val="accent1"/>
              </a:solidFill>
            </a:endParaRPr>
          </a:p>
          <a:p>
            <a:pPr lvl="1"/>
            <a:r>
              <a:rPr lang="en-US" altLang="en-US" sz="1600" dirty="0" err="1">
                <a:solidFill>
                  <a:schemeClr val="accent1"/>
                </a:solidFill>
              </a:rPr>
              <a:t>Vedere</a:t>
            </a:r>
            <a:r>
              <a:rPr lang="en-US" altLang="en-US" sz="1600" dirty="0">
                <a:solidFill>
                  <a:schemeClr val="accent1"/>
                </a:solidFill>
              </a:rPr>
              <a:t> le </a:t>
            </a:r>
            <a:r>
              <a:rPr lang="en-US" altLang="en-US" sz="1600" dirty="0" err="1">
                <a:solidFill>
                  <a:schemeClr val="accent1"/>
                </a:solidFill>
              </a:rPr>
              <a:t>opportunità</a:t>
            </a:r>
            <a:r>
              <a:rPr lang="en-US" altLang="en-US" sz="1600" dirty="0">
                <a:solidFill>
                  <a:schemeClr val="accent1"/>
                </a:solidFill>
              </a:rPr>
              <a:t>  “Business”</a:t>
            </a:r>
          </a:p>
          <a:p>
            <a:pPr lvl="1"/>
            <a:r>
              <a:rPr lang="it-IT" altLang="en-US" sz="1600" dirty="0">
                <a:solidFill>
                  <a:schemeClr val="accent1"/>
                </a:solidFill>
              </a:rPr>
              <a:t>In questa fase, le aziende interessate sono incoraggiate a contattare il CERN per avere una chiara comprensione del requisito, consentendo loro di iniziare la propria organizzazione prima del processo di gara.</a:t>
            </a:r>
            <a:r>
              <a:rPr lang="en-US" altLang="en-US" sz="1600" dirty="0">
                <a:solidFill>
                  <a:schemeClr val="accent1"/>
                </a:solidFill>
              </a:rPr>
              <a:t> </a:t>
            </a:r>
            <a:endParaRPr lang="en-US" altLang="en-US" sz="1800" dirty="0">
              <a:solidFill>
                <a:schemeClr val="accent1"/>
              </a:solidFill>
            </a:endParaRPr>
          </a:p>
          <a:p>
            <a:pPr>
              <a:buFontTx/>
              <a:buChar char="•"/>
            </a:pPr>
            <a:r>
              <a:rPr lang="en-US" altLang="en-US" sz="1800" dirty="0" err="1">
                <a:solidFill>
                  <a:schemeClr val="accent1"/>
                </a:solidFill>
              </a:rPr>
              <a:t>Indagine</a:t>
            </a:r>
            <a:r>
              <a:rPr lang="en-US" altLang="en-US" sz="1800" dirty="0">
                <a:solidFill>
                  <a:schemeClr val="accent1"/>
                </a:solidFill>
              </a:rPr>
              <a:t> di </a:t>
            </a:r>
            <a:r>
              <a:rPr lang="en-US" altLang="en-US" sz="1800" dirty="0" err="1">
                <a:solidFill>
                  <a:schemeClr val="accent1"/>
                </a:solidFill>
              </a:rPr>
              <a:t>mercato</a:t>
            </a:r>
            <a:r>
              <a:rPr lang="en-US" altLang="en-US" sz="1800" dirty="0">
                <a:solidFill>
                  <a:schemeClr val="accent1"/>
                </a:solidFill>
              </a:rPr>
              <a:t> “Market Survey” (MS</a:t>
            </a:r>
            <a:r>
              <a:rPr lang="en-US" altLang="en-US" sz="1800" dirty="0" smtClean="0">
                <a:solidFill>
                  <a:schemeClr val="accent1"/>
                </a:solidFill>
              </a:rPr>
              <a:t>)</a:t>
            </a:r>
            <a:endParaRPr lang="en-US" altLang="en-US" sz="1800" dirty="0">
              <a:solidFill>
                <a:schemeClr val="accent1"/>
              </a:solidFill>
            </a:endParaRPr>
          </a:p>
          <a:p>
            <a:pPr lvl="1"/>
            <a:r>
              <a:rPr lang="en-US" altLang="en-US" sz="1600" dirty="0">
                <a:solidFill>
                  <a:schemeClr val="accent1"/>
                </a:solidFill>
              </a:rPr>
              <a:t>“</a:t>
            </a:r>
            <a:r>
              <a:rPr lang="en-US" altLang="en-US" sz="1600" dirty="0" err="1">
                <a:solidFill>
                  <a:schemeClr val="accent1"/>
                </a:solidFill>
              </a:rPr>
              <a:t>Descrizione</a:t>
            </a:r>
            <a:r>
              <a:rPr lang="en-US" altLang="en-US" sz="1600" dirty="0">
                <a:solidFill>
                  <a:schemeClr val="accent1"/>
                </a:solidFill>
              </a:rPr>
              <a:t> </a:t>
            </a:r>
            <a:r>
              <a:rPr lang="en-US" altLang="en-US" sz="1600" dirty="0" err="1">
                <a:solidFill>
                  <a:schemeClr val="accent1"/>
                </a:solidFill>
              </a:rPr>
              <a:t>Tecnica</a:t>
            </a:r>
            <a:r>
              <a:rPr lang="en-US" altLang="en-US" sz="1600" dirty="0">
                <a:solidFill>
                  <a:schemeClr val="accent1"/>
                </a:solidFill>
              </a:rPr>
              <a:t>” e;</a:t>
            </a:r>
          </a:p>
          <a:p>
            <a:pPr lvl="1"/>
            <a:r>
              <a:rPr lang="en-US" altLang="en-US" sz="1600" dirty="0">
                <a:solidFill>
                  <a:schemeClr val="accent1"/>
                </a:solidFill>
              </a:rPr>
              <a:t>“</a:t>
            </a:r>
            <a:r>
              <a:rPr lang="en-US" altLang="en-US" sz="1600" dirty="0" err="1">
                <a:solidFill>
                  <a:schemeClr val="accent1"/>
                </a:solidFill>
              </a:rPr>
              <a:t>Questionario</a:t>
            </a:r>
            <a:r>
              <a:rPr lang="en-US" altLang="en-US" sz="1600" dirty="0">
                <a:solidFill>
                  <a:schemeClr val="accent1"/>
                </a:solidFill>
              </a:rPr>
              <a:t> di </a:t>
            </a:r>
            <a:r>
              <a:rPr lang="en-US" altLang="en-US" sz="1600" dirty="0" err="1">
                <a:solidFill>
                  <a:schemeClr val="accent1"/>
                </a:solidFill>
              </a:rPr>
              <a:t>Qualificazione</a:t>
            </a:r>
            <a:r>
              <a:rPr lang="en-US" altLang="en-US" sz="1600" dirty="0">
                <a:solidFill>
                  <a:schemeClr val="accent1"/>
                </a:solidFill>
              </a:rPr>
              <a:t>” (</a:t>
            </a:r>
            <a:r>
              <a:rPr lang="en-US" altLang="en-US" sz="1600" dirty="0" err="1">
                <a:solidFill>
                  <a:schemeClr val="accent1"/>
                </a:solidFill>
              </a:rPr>
              <a:t>finanziaria</a:t>
            </a:r>
            <a:r>
              <a:rPr lang="en-US" altLang="en-US" sz="1600" dirty="0">
                <a:solidFill>
                  <a:schemeClr val="accent1"/>
                </a:solidFill>
              </a:rPr>
              <a:t> e </a:t>
            </a:r>
            <a:r>
              <a:rPr lang="en-US" altLang="en-US" sz="1600" dirty="0" err="1">
                <a:solidFill>
                  <a:schemeClr val="accent1"/>
                </a:solidFill>
              </a:rPr>
              <a:t>tecnica</a:t>
            </a:r>
            <a:r>
              <a:rPr lang="en-US" altLang="en-US" sz="1600" dirty="0">
                <a:solidFill>
                  <a:schemeClr val="accent1"/>
                </a:solidFill>
              </a:rPr>
              <a:t>);</a:t>
            </a:r>
          </a:p>
          <a:p>
            <a:pPr lvl="1"/>
            <a:r>
              <a:rPr lang="en-US" altLang="en-US" sz="1600" dirty="0" err="1">
                <a:solidFill>
                  <a:schemeClr val="accent1"/>
                </a:solidFill>
              </a:rPr>
              <a:t>Comitato</a:t>
            </a:r>
            <a:r>
              <a:rPr lang="en-US" altLang="en-US" sz="1600" dirty="0">
                <a:solidFill>
                  <a:schemeClr val="accent1"/>
                </a:solidFill>
              </a:rPr>
              <a:t> </a:t>
            </a:r>
            <a:r>
              <a:rPr lang="en-US" altLang="en-US" sz="1600" dirty="0" err="1">
                <a:solidFill>
                  <a:schemeClr val="accent1"/>
                </a:solidFill>
              </a:rPr>
              <a:t>Specificazioni</a:t>
            </a:r>
            <a:r>
              <a:rPr lang="en-US" altLang="en-US" sz="1600" dirty="0">
                <a:solidFill>
                  <a:schemeClr val="accent1"/>
                </a:solidFill>
              </a:rPr>
              <a:t>;</a:t>
            </a:r>
          </a:p>
          <a:p>
            <a:pPr lvl="1"/>
            <a:r>
              <a:rPr lang="en-AU" altLang="en-US" sz="1600" dirty="0" err="1">
                <a:solidFill>
                  <a:schemeClr val="accent1"/>
                </a:solidFill>
                <a:latin typeface="Arial" panose="020B0604020202020204" pitchFamily="34" charset="0"/>
              </a:rPr>
              <a:t>Scadenza</a:t>
            </a:r>
            <a:r>
              <a:rPr lang="en-AU" altLang="en-US" sz="1600" dirty="0">
                <a:solidFill>
                  <a:schemeClr val="accent1"/>
                </a:solidFill>
                <a:latin typeface="Arial" panose="020B0604020202020204" pitchFamily="34" charset="0"/>
              </a:rPr>
              <a:t> per la </a:t>
            </a:r>
            <a:r>
              <a:rPr lang="en-AU" altLang="en-US" sz="1600" dirty="0" err="1">
                <a:solidFill>
                  <a:schemeClr val="accent1"/>
                </a:solidFill>
                <a:latin typeface="Arial" panose="020B0604020202020204" pitchFamily="34" charset="0"/>
              </a:rPr>
              <a:t>presentazione</a:t>
            </a:r>
            <a:r>
              <a:rPr lang="en-AU" altLang="en-US" sz="1600" dirty="0">
                <a:solidFill>
                  <a:schemeClr val="accent1"/>
                </a:solidFill>
                <a:latin typeface="Arial" panose="020B0604020202020204" pitchFamily="34" charset="0"/>
              </a:rPr>
              <a:t>: 4 </a:t>
            </a:r>
            <a:r>
              <a:rPr lang="en-AU" altLang="en-US" sz="1600" dirty="0" err="1">
                <a:solidFill>
                  <a:schemeClr val="accent1"/>
                </a:solidFill>
                <a:latin typeface="Arial" panose="020B0604020202020204" pitchFamily="34" charset="0"/>
              </a:rPr>
              <a:t>settimane</a:t>
            </a:r>
            <a:r>
              <a:rPr lang="en-AU" altLang="en-US" sz="1600" dirty="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it-IT" altLang="en-US" sz="1600" dirty="0">
                <a:solidFill>
                  <a:schemeClr val="accent1"/>
                </a:solidFill>
                <a:latin typeface="Arial" panose="020B0604020202020204" pitchFamily="34" charset="0"/>
              </a:rPr>
              <a:t>o più se </a:t>
            </a:r>
            <a:r>
              <a:rPr lang="it-IT" altLang="en-US" sz="1600" dirty="0" smtClean="0">
                <a:solidFill>
                  <a:schemeClr val="accent1"/>
                </a:solidFill>
                <a:latin typeface="Arial" panose="020B0604020202020204" pitchFamily="34" charset="0"/>
              </a:rPr>
              <a:t>il </a:t>
            </a:r>
            <a:r>
              <a:rPr lang="it-IT" altLang="en-US" sz="1600" dirty="0">
                <a:solidFill>
                  <a:schemeClr val="accent1"/>
                </a:solidFill>
                <a:latin typeface="Arial" panose="020B0604020202020204" pitchFamily="34" charset="0"/>
              </a:rPr>
              <a:t>MS è ancora online</a:t>
            </a:r>
            <a:r>
              <a:rPr lang="en-US" altLang="en-US" sz="160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30AF25-6059-6C48-B673-699FED9DE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4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Richieste</a:t>
            </a:r>
            <a:r>
              <a:rPr lang="en-US" altLang="en-US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≥</a:t>
            </a:r>
            <a:r>
              <a:rPr lang="en-US" altLang="en-US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200’000 CHF</a:t>
            </a:r>
            <a:endParaRPr lang="en-US" sz="4000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98181-D2D9-BC48-9B26-13F2BD7B8B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484201"/>
            <a:ext cx="631160" cy="365125"/>
          </a:xfrm>
        </p:spPr>
        <p:txBody>
          <a:bodyPr/>
          <a:lstStyle/>
          <a:p>
            <a:r>
              <a:rPr lang="en-US"/>
              <a:t>19/09/2019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75167-67B2-4A48-A240-C1FD83E0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489700"/>
            <a:ext cx="6572221" cy="365125"/>
          </a:xfrm>
        </p:spPr>
        <p:txBody>
          <a:bodyPr/>
          <a:lstStyle/>
          <a:p>
            <a:r>
              <a:rPr lang="en-US"/>
              <a:t>Jérôme Pierlot - Italy @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FE579B-4B26-7342-9487-2E90A243F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48970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C13CF54E-43A3-1743-87DB-65B40AF3A83F}"/>
              </a:ext>
            </a:extLst>
          </p:cNvPr>
          <p:cNvSpPr>
            <a:spLocks noEditPoints="1"/>
          </p:cNvSpPr>
          <p:nvPr/>
        </p:nvSpPr>
        <p:spPr bwMode="auto">
          <a:xfrm>
            <a:off x="850696" y="2719482"/>
            <a:ext cx="767227" cy="3265393"/>
          </a:xfrm>
          <a:custGeom>
            <a:avLst/>
            <a:gdLst>
              <a:gd name="T0" fmla="*/ 0 w 69"/>
              <a:gd name="T1" fmla="*/ 17 h 293"/>
              <a:gd name="T2" fmla="*/ 69 w 69"/>
              <a:gd name="T3" fmla="*/ 17 h 293"/>
              <a:gd name="T4" fmla="*/ 35 w 69"/>
              <a:gd name="T5" fmla="*/ 274 h 293"/>
              <a:gd name="T6" fmla="*/ 0 w 69"/>
              <a:gd name="T7" fmla="*/ 277 h 293"/>
              <a:gd name="T8" fmla="*/ 69 w 69"/>
              <a:gd name="T9" fmla="*/ 277 h 293"/>
              <a:gd name="T10" fmla="*/ 35 w 69"/>
              <a:gd name="T11" fmla="*/ 274 h 293"/>
              <a:gd name="T12" fmla="*/ 0 w 69"/>
              <a:gd name="T13" fmla="*/ 228 h 293"/>
              <a:gd name="T14" fmla="*/ 35 w 69"/>
              <a:gd name="T15" fmla="*/ 264 h 293"/>
              <a:gd name="T16" fmla="*/ 69 w 69"/>
              <a:gd name="T17" fmla="*/ 228 h 293"/>
              <a:gd name="T18" fmla="*/ 35 w 69"/>
              <a:gd name="T19" fmla="*/ 216 h 293"/>
              <a:gd name="T20" fmla="*/ 0 w 69"/>
              <a:gd name="T21" fmla="*/ 219 h 293"/>
              <a:gd name="T22" fmla="*/ 69 w 69"/>
              <a:gd name="T23" fmla="*/ 219 h 293"/>
              <a:gd name="T24" fmla="*/ 35 w 69"/>
              <a:gd name="T25" fmla="*/ 216 h 293"/>
              <a:gd name="T26" fmla="*/ 0 w 69"/>
              <a:gd name="T27" fmla="*/ 170 h 293"/>
              <a:gd name="T28" fmla="*/ 35 w 69"/>
              <a:gd name="T29" fmla="*/ 207 h 293"/>
              <a:gd name="T30" fmla="*/ 69 w 69"/>
              <a:gd name="T31" fmla="*/ 170 h 293"/>
              <a:gd name="T32" fmla="*/ 35 w 69"/>
              <a:gd name="T33" fmla="*/ 158 h 293"/>
              <a:gd name="T34" fmla="*/ 0 w 69"/>
              <a:gd name="T35" fmla="*/ 161 h 293"/>
              <a:gd name="T36" fmla="*/ 69 w 69"/>
              <a:gd name="T37" fmla="*/ 161 h 293"/>
              <a:gd name="T38" fmla="*/ 35 w 69"/>
              <a:gd name="T39" fmla="*/ 158 h 293"/>
              <a:gd name="T40" fmla="*/ 0 w 69"/>
              <a:gd name="T41" fmla="*/ 113 h 293"/>
              <a:gd name="T42" fmla="*/ 35 w 69"/>
              <a:gd name="T43" fmla="*/ 149 h 293"/>
              <a:gd name="T44" fmla="*/ 69 w 69"/>
              <a:gd name="T45" fmla="*/ 113 h 293"/>
              <a:gd name="T46" fmla="*/ 35 w 69"/>
              <a:gd name="T47" fmla="*/ 100 h 293"/>
              <a:gd name="T48" fmla="*/ 0 w 69"/>
              <a:gd name="T49" fmla="*/ 104 h 293"/>
              <a:gd name="T50" fmla="*/ 69 w 69"/>
              <a:gd name="T51" fmla="*/ 104 h 293"/>
              <a:gd name="T52" fmla="*/ 35 w 69"/>
              <a:gd name="T53" fmla="*/ 100 h 293"/>
              <a:gd name="T54" fmla="*/ 0 w 69"/>
              <a:gd name="T55" fmla="*/ 55 h 293"/>
              <a:gd name="T56" fmla="*/ 35 w 69"/>
              <a:gd name="T57" fmla="*/ 91 h 293"/>
              <a:gd name="T58" fmla="*/ 69 w 69"/>
              <a:gd name="T59" fmla="*/ 55 h 293"/>
              <a:gd name="T60" fmla="*/ 35 w 69"/>
              <a:gd name="T61" fmla="*/ 42 h 293"/>
              <a:gd name="T62" fmla="*/ 0 w 69"/>
              <a:gd name="T63" fmla="*/ 46 h 293"/>
              <a:gd name="T64" fmla="*/ 69 w 69"/>
              <a:gd name="T65" fmla="*/ 46 h 293"/>
              <a:gd name="T66" fmla="*/ 35 w 69"/>
              <a:gd name="T67" fmla="*/ 42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69" h="293">
                <a:moveTo>
                  <a:pt x="35" y="33"/>
                </a:moveTo>
                <a:cubicBezTo>
                  <a:pt x="16" y="33"/>
                  <a:pt x="0" y="26"/>
                  <a:pt x="0" y="17"/>
                </a:cubicBezTo>
                <a:cubicBezTo>
                  <a:pt x="0" y="8"/>
                  <a:pt x="16" y="0"/>
                  <a:pt x="35" y="0"/>
                </a:cubicBezTo>
                <a:cubicBezTo>
                  <a:pt x="54" y="0"/>
                  <a:pt x="69" y="8"/>
                  <a:pt x="69" y="17"/>
                </a:cubicBezTo>
                <a:cubicBezTo>
                  <a:pt x="69" y="26"/>
                  <a:pt x="54" y="33"/>
                  <a:pt x="35" y="33"/>
                </a:cubicBezTo>
                <a:close/>
                <a:moveTo>
                  <a:pt x="35" y="274"/>
                </a:moveTo>
                <a:cubicBezTo>
                  <a:pt x="16" y="274"/>
                  <a:pt x="0" y="266"/>
                  <a:pt x="0" y="257"/>
                </a:cubicBezTo>
                <a:cubicBezTo>
                  <a:pt x="0" y="277"/>
                  <a:pt x="0" y="277"/>
                  <a:pt x="0" y="277"/>
                </a:cubicBezTo>
                <a:cubicBezTo>
                  <a:pt x="0" y="286"/>
                  <a:pt x="16" y="293"/>
                  <a:pt x="35" y="293"/>
                </a:cubicBezTo>
                <a:cubicBezTo>
                  <a:pt x="54" y="293"/>
                  <a:pt x="69" y="286"/>
                  <a:pt x="69" y="277"/>
                </a:cubicBezTo>
                <a:cubicBezTo>
                  <a:pt x="69" y="257"/>
                  <a:pt x="69" y="257"/>
                  <a:pt x="69" y="257"/>
                </a:cubicBezTo>
                <a:cubicBezTo>
                  <a:pt x="69" y="266"/>
                  <a:pt x="54" y="274"/>
                  <a:pt x="35" y="274"/>
                </a:cubicBezTo>
                <a:close/>
                <a:moveTo>
                  <a:pt x="35" y="245"/>
                </a:moveTo>
                <a:cubicBezTo>
                  <a:pt x="16" y="245"/>
                  <a:pt x="0" y="237"/>
                  <a:pt x="0" y="228"/>
                </a:cubicBezTo>
                <a:cubicBezTo>
                  <a:pt x="0" y="248"/>
                  <a:pt x="0" y="248"/>
                  <a:pt x="0" y="248"/>
                </a:cubicBezTo>
                <a:cubicBezTo>
                  <a:pt x="0" y="257"/>
                  <a:pt x="16" y="264"/>
                  <a:pt x="35" y="264"/>
                </a:cubicBezTo>
                <a:cubicBezTo>
                  <a:pt x="54" y="264"/>
                  <a:pt x="69" y="257"/>
                  <a:pt x="69" y="248"/>
                </a:cubicBezTo>
                <a:cubicBezTo>
                  <a:pt x="69" y="228"/>
                  <a:pt x="69" y="228"/>
                  <a:pt x="69" y="228"/>
                </a:cubicBezTo>
                <a:cubicBezTo>
                  <a:pt x="69" y="237"/>
                  <a:pt x="54" y="245"/>
                  <a:pt x="35" y="245"/>
                </a:cubicBezTo>
                <a:close/>
                <a:moveTo>
                  <a:pt x="35" y="216"/>
                </a:moveTo>
                <a:cubicBezTo>
                  <a:pt x="16" y="216"/>
                  <a:pt x="0" y="208"/>
                  <a:pt x="0" y="199"/>
                </a:cubicBezTo>
                <a:cubicBezTo>
                  <a:pt x="0" y="219"/>
                  <a:pt x="0" y="219"/>
                  <a:pt x="0" y="219"/>
                </a:cubicBezTo>
                <a:cubicBezTo>
                  <a:pt x="0" y="228"/>
                  <a:pt x="16" y="236"/>
                  <a:pt x="35" y="236"/>
                </a:cubicBezTo>
                <a:cubicBezTo>
                  <a:pt x="54" y="236"/>
                  <a:pt x="69" y="228"/>
                  <a:pt x="69" y="219"/>
                </a:cubicBezTo>
                <a:cubicBezTo>
                  <a:pt x="69" y="199"/>
                  <a:pt x="69" y="199"/>
                  <a:pt x="69" y="199"/>
                </a:cubicBezTo>
                <a:cubicBezTo>
                  <a:pt x="69" y="208"/>
                  <a:pt x="54" y="216"/>
                  <a:pt x="35" y="216"/>
                </a:cubicBezTo>
                <a:close/>
                <a:moveTo>
                  <a:pt x="35" y="187"/>
                </a:moveTo>
                <a:cubicBezTo>
                  <a:pt x="16" y="187"/>
                  <a:pt x="0" y="180"/>
                  <a:pt x="0" y="170"/>
                </a:cubicBezTo>
                <a:cubicBezTo>
                  <a:pt x="0" y="190"/>
                  <a:pt x="0" y="190"/>
                  <a:pt x="0" y="190"/>
                </a:cubicBezTo>
                <a:cubicBezTo>
                  <a:pt x="0" y="199"/>
                  <a:pt x="16" y="207"/>
                  <a:pt x="35" y="207"/>
                </a:cubicBezTo>
                <a:cubicBezTo>
                  <a:pt x="54" y="207"/>
                  <a:pt x="69" y="199"/>
                  <a:pt x="69" y="190"/>
                </a:cubicBezTo>
                <a:cubicBezTo>
                  <a:pt x="69" y="170"/>
                  <a:pt x="69" y="170"/>
                  <a:pt x="69" y="170"/>
                </a:cubicBezTo>
                <a:cubicBezTo>
                  <a:pt x="69" y="180"/>
                  <a:pt x="54" y="187"/>
                  <a:pt x="35" y="187"/>
                </a:cubicBezTo>
                <a:close/>
                <a:moveTo>
                  <a:pt x="35" y="158"/>
                </a:moveTo>
                <a:cubicBezTo>
                  <a:pt x="16" y="158"/>
                  <a:pt x="0" y="151"/>
                  <a:pt x="0" y="142"/>
                </a:cubicBezTo>
                <a:cubicBezTo>
                  <a:pt x="0" y="161"/>
                  <a:pt x="0" y="161"/>
                  <a:pt x="0" y="161"/>
                </a:cubicBezTo>
                <a:cubicBezTo>
                  <a:pt x="0" y="170"/>
                  <a:pt x="16" y="178"/>
                  <a:pt x="35" y="178"/>
                </a:cubicBezTo>
                <a:cubicBezTo>
                  <a:pt x="54" y="178"/>
                  <a:pt x="69" y="170"/>
                  <a:pt x="69" y="161"/>
                </a:cubicBezTo>
                <a:cubicBezTo>
                  <a:pt x="69" y="142"/>
                  <a:pt x="69" y="142"/>
                  <a:pt x="69" y="142"/>
                </a:cubicBezTo>
                <a:cubicBezTo>
                  <a:pt x="69" y="151"/>
                  <a:pt x="54" y="158"/>
                  <a:pt x="35" y="158"/>
                </a:cubicBezTo>
                <a:close/>
                <a:moveTo>
                  <a:pt x="35" y="129"/>
                </a:moveTo>
                <a:cubicBezTo>
                  <a:pt x="16" y="129"/>
                  <a:pt x="0" y="122"/>
                  <a:pt x="0" y="113"/>
                </a:cubicBezTo>
                <a:cubicBezTo>
                  <a:pt x="0" y="132"/>
                  <a:pt x="0" y="132"/>
                  <a:pt x="0" y="132"/>
                </a:cubicBezTo>
                <a:cubicBezTo>
                  <a:pt x="0" y="141"/>
                  <a:pt x="16" y="149"/>
                  <a:pt x="35" y="149"/>
                </a:cubicBezTo>
                <a:cubicBezTo>
                  <a:pt x="54" y="149"/>
                  <a:pt x="69" y="141"/>
                  <a:pt x="69" y="132"/>
                </a:cubicBezTo>
                <a:cubicBezTo>
                  <a:pt x="69" y="113"/>
                  <a:pt x="69" y="113"/>
                  <a:pt x="69" y="113"/>
                </a:cubicBezTo>
                <a:cubicBezTo>
                  <a:pt x="69" y="122"/>
                  <a:pt x="54" y="129"/>
                  <a:pt x="35" y="129"/>
                </a:cubicBezTo>
                <a:close/>
                <a:moveTo>
                  <a:pt x="35" y="100"/>
                </a:moveTo>
                <a:cubicBezTo>
                  <a:pt x="16" y="100"/>
                  <a:pt x="0" y="93"/>
                  <a:pt x="0" y="84"/>
                </a:cubicBezTo>
                <a:cubicBezTo>
                  <a:pt x="0" y="104"/>
                  <a:pt x="0" y="104"/>
                  <a:pt x="0" y="104"/>
                </a:cubicBezTo>
                <a:cubicBezTo>
                  <a:pt x="0" y="113"/>
                  <a:pt x="16" y="120"/>
                  <a:pt x="35" y="120"/>
                </a:cubicBezTo>
                <a:cubicBezTo>
                  <a:pt x="54" y="120"/>
                  <a:pt x="69" y="113"/>
                  <a:pt x="69" y="104"/>
                </a:cubicBezTo>
                <a:cubicBezTo>
                  <a:pt x="69" y="84"/>
                  <a:pt x="69" y="84"/>
                  <a:pt x="69" y="84"/>
                </a:cubicBezTo>
                <a:cubicBezTo>
                  <a:pt x="69" y="93"/>
                  <a:pt x="54" y="100"/>
                  <a:pt x="35" y="100"/>
                </a:cubicBezTo>
                <a:close/>
                <a:moveTo>
                  <a:pt x="35" y="71"/>
                </a:moveTo>
                <a:cubicBezTo>
                  <a:pt x="16" y="71"/>
                  <a:pt x="0" y="64"/>
                  <a:pt x="0" y="55"/>
                </a:cubicBezTo>
                <a:cubicBezTo>
                  <a:pt x="0" y="75"/>
                  <a:pt x="0" y="75"/>
                  <a:pt x="0" y="75"/>
                </a:cubicBezTo>
                <a:cubicBezTo>
                  <a:pt x="0" y="84"/>
                  <a:pt x="16" y="91"/>
                  <a:pt x="35" y="91"/>
                </a:cubicBezTo>
                <a:cubicBezTo>
                  <a:pt x="54" y="91"/>
                  <a:pt x="69" y="84"/>
                  <a:pt x="69" y="75"/>
                </a:cubicBezTo>
                <a:cubicBezTo>
                  <a:pt x="69" y="55"/>
                  <a:pt x="69" y="55"/>
                  <a:pt x="69" y="55"/>
                </a:cubicBezTo>
                <a:cubicBezTo>
                  <a:pt x="69" y="64"/>
                  <a:pt x="54" y="71"/>
                  <a:pt x="35" y="71"/>
                </a:cubicBezTo>
                <a:close/>
                <a:moveTo>
                  <a:pt x="35" y="42"/>
                </a:moveTo>
                <a:cubicBezTo>
                  <a:pt x="16" y="42"/>
                  <a:pt x="0" y="35"/>
                  <a:pt x="0" y="2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55"/>
                  <a:pt x="16" y="62"/>
                  <a:pt x="35" y="62"/>
                </a:cubicBezTo>
                <a:cubicBezTo>
                  <a:pt x="54" y="62"/>
                  <a:pt x="69" y="55"/>
                  <a:pt x="69" y="46"/>
                </a:cubicBezTo>
                <a:cubicBezTo>
                  <a:pt x="69" y="26"/>
                  <a:pt x="69" y="26"/>
                  <a:pt x="69" y="26"/>
                </a:cubicBezTo>
                <a:cubicBezTo>
                  <a:pt x="69" y="35"/>
                  <a:pt x="54" y="42"/>
                  <a:pt x="35" y="4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Source Sans Pro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2D0199-03AC-4547-94B2-F4E88EF36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7537" y="1406838"/>
            <a:ext cx="2564511" cy="362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5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4AE60A-A4F2-9B4D-A784-6319299EE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6497" y="983993"/>
            <a:ext cx="10298153" cy="5164559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 sz="1800" dirty="0" err="1" smtClean="0">
                <a:solidFill>
                  <a:schemeClr val="accent1"/>
                </a:solidFill>
              </a:rPr>
              <a:t>Risultati</a:t>
            </a:r>
            <a:r>
              <a:rPr lang="en-US" altLang="en-US" sz="1800" dirty="0" smtClean="0">
                <a:solidFill>
                  <a:schemeClr val="accent1"/>
                </a:solidFill>
              </a:rPr>
              <a:t> del MS;</a:t>
            </a:r>
            <a:endParaRPr lang="en-US" altLang="en-US" sz="1800" dirty="0">
              <a:solidFill>
                <a:schemeClr val="accent1"/>
              </a:solidFill>
            </a:endParaRPr>
          </a:p>
          <a:p>
            <a:pPr>
              <a:buFontTx/>
              <a:buChar char="•"/>
            </a:pPr>
            <a:r>
              <a:rPr lang="en-US" altLang="en-US" sz="1800" dirty="0">
                <a:solidFill>
                  <a:schemeClr val="accent1"/>
                </a:solidFill>
              </a:rPr>
              <a:t>“Invitation-to-Tender”, </a:t>
            </a:r>
            <a:r>
              <a:rPr lang="en-US" altLang="en-US" sz="1800" dirty="0" smtClean="0">
                <a:solidFill>
                  <a:schemeClr val="accent1"/>
                </a:solidFill>
              </a:rPr>
              <a:t>include:</a:t>
            </a:r>
            <a:endParaRPr lang="en-US" altLang="en-US" sz="1600" dirty="0">
              <a:solidFill>
                <a:schemeClr val="accent1"/>
              </a:solidFill>
            </a:endParaRPr>
          </a:p>
          <a:p>
            <a:pPr lvl="1">
              <a:spcBef>
                <a:spcPts val="300"/>
              </a:spcBef>
            </a:pPr>
            <a:r>
              <a:rPr lang="en-US" altLang="en-US" sz="1600" dirty="0">
                <a:solidFill>
                  <a:schemeClr val="accent1"/>
                </a:solidFill>
              </a:rPr>
              <a:t>Tender </a:t>
            </a:r>
            <a:r>
              <a:rPr lang="en-US" altLang="en-US" sz="1600" dirty="0" smtClean="0">
                <a:solidFill>
                  <a:schemeClr val="accent1"/>
                </a:solidFill>
              </a:rPr>
              <a:t>Form, </a:t>
            </a:r>
            <a:r>
              <a:rPr lang="en-US" altLang="en-US" sz="1600" dirty="0" err="1" smtClean="0">
                <a:solidFill>
                  <a:schemeClr val="accent1"/>
                </a:solidFill>
              </a:rPr>
              <a:t>Specifica</a:t>
            </a:r>
            <a:r>
              <a:rPr lang="en-US" altLang="en-US" sz="1600" dirty="0" smtClean="0">
                <a:solidFill>
                  <a:schemeClr val="accent1"/>
                </a:solidFill>
              </a:rPr>
              <a:t> </a:t>
            </a:r>
            <a:r>
              <a:rPr lang="en-US" altLang="en-US" sz="1600" dirty="0" err="1" smtClean="0">
                <a:solidFill>
                  <a:schemeClr val="accent1"/>
                </a:solidFill>
              </a:rPr>
              <a:t>tecnica</a:t>
            </a:r>
            <a:r>
              <a:rPr lang="en-US" altLang="en-US" sz="1600" dirty="0" smtClean="0">
                <a:solidFill>
                  <a:schemeClr val="accent1"/>
                </a:solidFill>
              </a:rPr>
              <a:t> e </a:t>
            </a:r>
            <a:r>
              <a:rPr lang="en-US" altLang="en-US" sz="1600" dirty="0" err="1" smtClean="0">
                <a:solidFill>
                  <a:schemeClr val="accent1"/>
                </a:solidFill>
              </a:rPr>
              <a:t>tutti</a:t>
            </a:r>
            <a:r>
              <a:rPr lang="en-US" altLang="en-US" sz="1600" dirty="0" smtClean="0">
                <a:solidFill>
                  <a:schemeClr val="accent1"/>
                </a:solidFill>
              </a:rPr>
              <a:t> </a:t>
            </a:r>
            <a:r>
              <a:rPr lang="en-US" altLang="en-US" sz="1600" dirty="0" err="1" smtClean="0">
                <a:solidFill>
                  <a:schemeClr val="accent1"/>
                </a:solidFill>
              </a:rPr>
              <a:t>gli</a:t>
            </a:r>
            <a:r>
              <a:rPr lang="en-US" altLang="en-US" sz="1600" dirty="0" smtClean="0">
                <a:solidFill>
                  <a:schemeClr val="accent1"/>
                </a:solidFill>
              </a:rPr>
              <a:t> </a:t>
            </a:r>
            <a:r>
              <a:rPr lang="en-US" altLang="en-US" sz="1600" dirty="0" err="1" smtClean="0">
                <a:solidFill>
                  <a:schemeClr val="accent1"/>
                </a:solidFill>
              </a:rPr>
              <a:t>annessi</a:t>
            </a:r>
            <a:r>
              <a:rPr lang="en-US" altLang="en-US" sz="1600" dirty="0" smtClean="0">
                <a:solidFill>
                  <a:schemeClr val="accent1"/>
                </a:solidFill>
              </a:rPr>
              <a:t>;</a:t>
            </a:r>
            <a:endParaRPr lang="en-US" altLang="en-US" sz="1600" dirty="0">
              <a:solidFill>
                <a:schemeClr val="accent1"/>
              </a:solidFill>
            </a:endParaRPr>
          </a:p>
          <a:p>
            <a:pPr lvl="1">
              <a:spcBef>
                <a:spcPts val="300"/>
              </a:spcBef>
            </a:pPr>
            <a:r>
              <a:rPr lang="en-US" altLang="en-US" sz="1600" dirty="0">
                <a:solidFill>
                  <a:schemeClr val="accent1"/>
                </a:solidFill>
              </a:rPr>
              <a:t>Specification Committee;</a:t>
            </a:r>
          </a:p>
          <a:p>
            <a:pPr lvl="1">
              <a:spcBef>
                <a:spcPts val="300"/>
              </a:spcBef>
            </a:pPr>
            <a:r>
              <a:rPr lang="en-AU" altLang="en-US" sz="1600" dirty="0" err="1" smtClean="0">
                <a:solidFill>
                  <a:schemeClr val="accent1"/>
                </a:solidFill>
              </a:rPr>
              <a:t>Spedito</a:t>
            </a:r>
            <a:r>
              <a:rPr lang="en-AU" altLang="en-US" sz="1600" dirty="0" smtClean="0">
                <a:solidFill>
                  <a:schemeClr val="accent1"/>
                </a:solidFill>
              </a:rPr>
              <a:t> </a:t>
            </a:r>
            <a:r>
              <a:rPr lang="en-AU" altLang="en-US" sz="1600" dirty="0" err="1" smtClean="0">
                <a:solidFill>
                  <a:schemeClr val="accent1"/>
                </a:solidFill>
              </a:rPr>
              <a:t>unicamente</a:t>
            </a:r>
            <a:r>
              <a:rPr lang="en-AU" altLang="en-US" sz="1600" dirty="0" smtClean="0">
                <a:solidFill>
                  <a:schemeClr val="accent1"/>
                </a:solidFill>
              </a:rPr>
              <a:t> </a:t>
            </a:r>
            <a:r>
              <a:rPr lang="en-AU" altLang="en-US" sz="1600" dirty="0" err="1" smtClean="0">
                <a:solidFill>
                  <a:schemeClr val="accent1"/>
                </a:solidFill>
              </a:rPr>
              <a:t>alle</a:t>
            </a:r>
            <a:r>
              <a:rPr lang="en-AU" altLang="en-US" sz="1600" dirty="0" smtClean="0">
                <a:solidFill>
                  <a:schemeClr val="accent1"/>
                </a:solidFill>
              </a:rPr>
              <a:t> </a:t>
            </a:r>
            <a:r>
              <a:rPr lang="en-AU" altLang="en-US" sz="1600" dirty="0" err="1" smtClean="0">
                <a:solidFill>
                  <a:schemeClr val="accent1"/>
                </a:solidFill>
              </a:rPr>
              <a:t>ditte</a:t>
            </a:r>
            <a:r>
              <a:rPr lang="en-AU" altLang="en-US" sz="1600" dirty="0" smtClean="0">
                <a:solidFill>
                  <a:schemeClr val="accent1"/>
                </a:solidFill>
              </a:rPr>
              <a:t> </a:t>
            </a:r>
            <a:r>
              <a:rPr lang="en-AU" altLang="en-US" sz="1600" dirty="0" err="1" smtClean="0">
                <a:solidFill>
                  <a:schemeClr val="accent1"/>
                </a:solidFill>
              </a:rPr>
              <a:t>qualificate</a:t>
            </a:r>
            <a:r>
              <a:rPr lang="en-AU" altLang="en-US" sz="1600" dirty="0" smtClean="0">
                <a:solidFill>
                  <a:schemeClr val="accent1"/>
                </a:solidFill>
              </a:rPr>
              <a:t> e </a:t>
            </a:r>
            <a:r>
              <a:rPr lang="en-AU" altLang="en-US" sz="1600" dirty="0" err="1" smtClean="0">
                <a:solidFill>
                  <a:schemeClr val="accent1"/>
                </a:solidFill>
              </a:rPr>
              <a:t>selezionate</a:t>
            </a:r>
            <a:r>
              <a:rPr lang="en-AU" altLang="en-US" sz="1600" dirty="0" smtClean="0">
                <a:solidFill>
                  <a:schemeClr val="accent1"/>
                </a:solidFill>
              </a:rPr>
              <a:t> </a:t>
            </a:r>
            <a:r>
              <a:rPr lang="en-AU" altLang="en-US" sz="1600" dirty="0">
                <a:solidFill>
                  <a:schemeClr val="accent1"/>
                </a:solidFill>
              </a:rPr>
              <a:t>&amp; </a:t>
            </a:r>
            <a:r>
              <a:rPr lang="en-AU" altLang="en-US" sz="1600" dirty="0" err="1" smtClean="0">
                <a:solidFill>
                  <a:schemeClr val="accent1"/>
                </a:solidFill>
              </a:rPr>
              <a:t>agli</a:t>
            </a:r>
            <a:r>
              <a:rPr lang="en-AU" altLang="en-US" sz="1600" dirty="0" smtClean="0">
                <a:solidFill>
                  <a:schemeClr val="accent1"/>
                </a:solidFill>
              </a:rPr>
              <a:t> ILOs per </a:t>
            </a:r>
            <a:r>
              <a:rPr lang="en-AU" altLang="en-US" sz="1600" dirty="0" err="1" smtClean="0">
                <a:solidFill>
                  <a:schemeClr val="accent1"/>
                </a:solidFill>
              </a:rPr>
              <a:t>informazione</a:t>
            </a:r>
            <a:r>
              <a:rPr lang="en-AU" altLang="en-US" sz="1600" dirty="0" smtClean="0">
                <a:solidFill>
                  <a:schemeClr val="accent1"/>
                </a:solidFill>
              </a:rPr>
              <a:t>;</a:t>
            </a:r>
            <a:endParaRPr lang="en-AU" altLang="en-US" sz="1600" dirty="0">
              <a:solidFill>
                <a:schemeClr val="accent1"/>
              </a:solidFill>
            </a:endParaRPr>
          </a:p>
          <a:p>
            <a:pPr lvl="1">
              <a:spcBef>
                <a:spcPts val="300"/>
              </a:spcBef>
            </a:pPr>
            <a:r>
              <a:rPr lang="en-US" altLang="en-US" sz="1600" dirty="0" err="1" smtClean="0">
                <a:solidFill>
                  <a:schemeClr val="accent1"/>
                </a:solidFill>
              </a:rPr>
              <a:t>Termine</a:t>
            </a:r>
            <a:r>
              <a:rPr lang="en-US" altLang="en-US" sz="1600" dirty="0" smtClean="0">
                <a:solidFill>
                  <a:schemeClr val="accent1"/>
                </a:solidFill>
              </a:rPr>
              <a:t> </a:t>
            </a:r>
            <a:r>
              <a:rPr lang="en-US" altLang="en-US" sz="1600" dirty="0" err="1" smtClean="0">
                <a:solidFill>
                  <a:schemeClr val="accent1"/>
                </a:solidFill>
              </a:rPr>
              <a:t>della</a:t>
            </a:r>
            <a:r>
              <a:rPr lang="en-US" altLang="en-US" sz="1600" dirty="0" smtClean="0">
                <a:solidFill>
                  <a:schemeClr val="accent1"/>
                </a:solidFill>
              </a:rPr>
              <a:t> </a:t>
            </a:r>
            <a:r>
              <a:rPr lang="en-US" altLang="en-US" sz="1600" dirty="0" err="1" smtClean="0">
                <a:solidFill>
                  <a:schemeClr val="accent1"/>
                </a:solidFill>
              </a:rPr>
              <a:t>sottomissione</a:t>
            </a:r>
            <a:r>
              <a:rPr lang="en-US" altLang="en-US" sz="1600" dirty="0" smtClean="0">
                <a:solidFill>
                  <a:schemeClr val="accent1"/>
                </a:solidFill>
              </a:rPr>
              <a:t>: 4 </a:t>
            </a:r>
            <a:r>
              <a:rPr lang="en-US" altLang="en-US" sz="1600" dirty="0" err="1" smtClean="0">
                <a:solidFill>
                  <a:schemeClr val="accent1"/>
                </a:solidFill>
              </a:rPr>
              <a:t>settimane</a:t>
            </a:r>
            <a:r>
              <a:rPr lang="en-US" altLang="en-US" sz="1600" dirty="0" smtClean="0">
                <a:solidFill>
                  <a:schemeClr val="accent1"/>
                </a:solidFill>
              </a:rPr>
              <a:t> </a:t>
            </a:r>
            <a:r>
              <a:rPr lang="en-AU" altLang="en-US" sz="1600" dirty="0" err="1" smtClean="0">
                <a:solidFill>
                  <a:schemeClr val="accent1"/>
                </a:solidFill>
              </a:rPr>
              <a:t>dalla</a:t>
            </a:r>
            <a:r>
              <a:rPr lang="en-AU" altLang="en-US" sz="1600" dirty="0" smtClean="0">
                <a:solidFill>
                  <a:schemeClr val="accent1"/>
                </a:solidFill>
              </a:rPr>
              <a:t> data di </a:t>
            </a:r>
            <a:r>
              <a:rPr lang="en-AU" altLang="en-US" sz="1600" dirty="0" err="1" smtClean="0">
                <a:solidFill>
                  <a:schemeClr val="accent1"/>
                </a:solidFill>
              </a:rPr>
              <a:t>spedizione</a:t>
            </a:r>
            <a:r>
              <a:rPr lang="en-AU" altLang="en-US" sz="1600" dirty="0" smtClean="0">
                <a:solidFill>
                  <a:schemeClr val="accent1"/>
                </a:solidFill>
              </a:rPr>
              <a:t> (con un </a:t>
            </a:r>
            <a:r>
              <a:rPr lang="en-AU" altLang="en-US" sz="1600" dirty="0" err="1" smtClean="0">
                <a:solidFill>
                  <a:schemeClr val="accent1"/>
                </a:solidFill>
              </a:rPr>
              <a:t>periodo</a:t>
            </a:r>
            <a:r>
              <a:rPr lang="en-AU" altLang="en-US" sz="1600" dirty="0" smtClean="0">
                <a:solidFill>
                  <a:schemeClr val="accent1"/>
                </a:solidFill>
              </a:rPr>
              <a:t> più </a:t>
            </a:r>
            <a:r>
              <a:rPr lang="en-AU" altLang="en-US" sz="1600" dirty="0" err="1" smtClean="0">
                <a:solidFill>
                  <a:schemeClr val="accent1"/>
                </a:solidFill>
              </a:rPr>
              <a:t>lungo</a:t>
            </a:r>
            <a:r>
              <a:rPr lang="en-AU" altLang="en-US" sz="1600" dirty="0" smtClean="0">
                <a:solidFill>
                  <a:schemeClr val="accent1"/>
                </a:solidFill>
              </a:rPr>
              <a:t> per le </a:t>
            </a:r>
            <a:r>
              <a:rPr lang="en-AU" altLang="en-US" sz="1600" dirty="0" err="1" smtClean="0">
                <a:solidFill>
                  <a:schemeClr val="accent1"/>
                </a:solidFill>
              </a:rPr>
              <a:t>richieste</a:t>
            </a:r>
            <a:r>
              <a:rPr lang="en-AU" altLang="en-US" sz="1600" dirty="0" smtClean="0">
                <a:solidFill>
                  <a:schemeClr val="accent1"/>
                </a:solidFill>
              </a:rPr>
              <a:t> più </a:t>
            </a:r>
            <a:r>
              <a:rPr lang="en-AU" altLang="en-US" sz="1600" dirty="0" err="1" smtClean="0">
                <a:solidFill>
                  <a:schemeClr val="accent1"/>
                </a:solidFill>
              </a:rPr>
              <a:t>complesse</a:t>
            </a:r>
            <a:r>
              <a:rPr lang="en-AU" altLang="en-US" sz="1600" dirty="0" smtClean="0">
                <a:solidFill>
                  <a:schemeClr val="accent1"/>
                </a:solidFill>
              </a:rPr>
              <a:t>);</a:t>
            </a:r>
            <a:endParaRPr lang="en-US" altLang="en-US" sz="1600" dirty="0">
              <a:solidFill>
                <a:schemeClr val="accent1"/>
              </a:solidFill>
            </a:endParaRPr>
          </a:p>
          <a:p>
            <a:pPr lvl="1">
              <a:spcBef>
                <a:spcPts val="300"/>
              </a:spcBef>
            </a:pPr>
            <a:r>
              <a:rPr lang="en-AU" altLang="en-US" sz="1600" dirty="0" smtClean="0">
                <a:solidFill>
                  <a:schemeClr val="accent1"/>
                </a:solidFill>
              </a:rPr>
              <a:t>“Bidders Conference” se </a:t>
            </a:r>
            <a:r>
              <a:rPr lang="en-AU" altLang="en-US" sz="1600" dirty="0" err="1" smtClean="0">
                <a:solidFill>
                  <a:schemeClr val="accent1"/>
                </a:solidFill>
              </a:rPr>
              <a:t>richiesto</a:t>
            </a:r>
            <a:r>
              <a:rPr lang="en-AU" altLang="en-US" sz="1600" dirty="0" smtClean="0">
                <a:solidFill>
                  <a:schemeClr val="accent1"/>
                </a:solidFill>
              </a:rPr>
              <a:t>;</a:t>
            </a:r>
            <a:endParaRPr lang="en-AU" altLang="en-US" sz="1600" dirty="0">
              <a:solidFill>
                <a:schemeClr val="accent1"/>
              </a:solidFill>
            </a:endParaRPr>
          </a:p>
          <a:p>
            <a:pPr lvl="1">
              <a:spcBef>
                <a:spcPts val="300"/>
              </a:spcBef>
            </a:pPr>
            <a:r>
              <a:rPr lang="en-AU" altLang="en-US" sz="1600" dirty="0" err="1" smtClean="0">
                <a:solidFill>
                  <a:schemeClr val="accent1"/>
                </a:solidFill>
              </a:rPr>
              <a:t>Procedura</a:t>
            </a:r>
            <a:r>
              <a:rPr lang="en-AU" altLang="en-US" sz="1600" dirty="0" smtClean="0">
                <a:solidFill>
                  <a:schemeClr val="accent1"/>
                </a:solidFill>
              </a:rPr>
              <a:t> </a:t>
            </a:r>
            <a:r>
              <a:rPr lang="en-AU" altLang="en-US" sz="1600" dirty="0" err="1" smtClean="0">
                <a:solidFill>
                  <a:schemeClr val="accent1"/>
                </a:solidFill>
              </a:rPr>
              <a:t>chiarimenti</a:t>
            </a:r>
            <a:r>
              <a:rPr lang="en-AU" altLang="en-US" sz="1600" dirty="0" smtClean="0">
                <a:solidFill>
                  <a:schemeClr val="accent1"/>
                </a:solidFill>
              </a:rPr>
              <a:t>: </a:t>
            </a:r>
            <a:r>
              <a:rPr lang="en-AU" altLang="en-US" sz="1600" dirty="0" err="1">
                <a:solidFill>
                  <a:schemeClr val="accent1"/>
                </a:solidFill>
              </a:rPr>
              <a:t>g</a:t>
            </a:r>
            <a:r>
              <a:rPr lang="en-AU" altLang="en-US" sz="1600" dirty="0" err="1" smtClean="0">
                <a:solidFill>
                  <a:schemeClr val="accent1"/>
                </a:solidFill>
              </a:rPr>
              <a:t>li</a:t>
            </a:r>
            <a:r>
              <a:rPr lang="en-AU" altLang="en-US" sz="1600" dirty="0" smtClean="0">
                <a:solidFill>
                  <a:schemeClr val="accent1"/>
                </a:solidFill>
              </a:rPr>
              <a:t> </a:t>
            </a:r>
            <a:r>
              <a:rPr lang="en-AU" altLang="en-US" sz="1600" dirty="0" err="1" smtClean="0">
                <a:solidFill>
                  <a:schemeClr val="accent1"/>
                </a:solidFill>
              </a:rPr>
              <a:t>offerenti</a:t>
            </a:r>
            <a:r>
              <a:rPr lang="en-AU" altLang="en-US" sz="1600" dirty="0" smtClean="0">
                <a:solidFill>
                  <a:schemeClr val="accent1"/>
                </a:solidFill>
              </a:rPr>
              <a:t> </a:t>
            </a:r>
            <a:r>
              <a:rPr lang="en-AU" altLang="en-US" sz="1600" dirty="0" err="1" smtClean="0">
                <a:solidFill>
                  <a:schemeClr val="accent1"/>
                </a:solidFill>
              </a:rPr>
              <a:t>posso</a:t>
            </a:r>
            <a:r>
              <a:rPr lang="en-AU" altLang="en-US" sz="1600" dirty="0" smtClean="0">
                <a:solidFill>
                  <a:schemeClr val="accent1"/>
                </a:solidFill>
              </a:rPr>
              <a:t> </a:t>
            </a:r>
            <a:r>
              <a:rPr lang="en-AU" altLang="en-US" sz="1600" dirty="0" err="1" smtClean="0">
                <a:solidFill>
                  <a:schemeClr val="accent1"/>
                </a:solidFill>
              </a:rPr>
              <a:t>porre</a:t>
            </a:r>
            <a:r>
              <a:rPr lang="en-AU" altLang="en-US" sz="1600" dirty="0" smtClean="0">
                <a:solidFill>
                  <a:schemeClr val="accent1"/>
                </a:solidFill>
              </a:rPr>
              <a:t> </a:t>
            </a:r>
            <a:r>
              <a:rPr lang="en-AU" altLang="en-US" sz="1600" dirty="0" err="1" smtClean="0">
                <a:solidFill>
                  <a:schemeClr val="accent1"/>
                </a:solidFill>
              </a:rPr>
              <a:t>domande</a:t>
            </a:r>
            <a:r>
              <a:rPr lang="en-AU" altLang="en-US" sz="1600" dirty="0" smtClean="0">
                <a:solidFill>
                  <a:schemeClr val="accent1"/>
                </a:solidFill>
              </a:rPr>
              <a:t> per </a:t>
            </a:r>
            <a:r>
              <a:rPr lang="en-AU" altLang="en-US" sz="1600" dirty="0" err="1" smtClean="0">
                <a:solidFill>
                  <a:schemeClr val="accent1"/>
                </a:solidFill>
              </a:rPr>
              <a:t>iscritto</a:t>
            </a:r>
            <a:r>
              <a:rPr lang="en-AU" altLang="en-US" sz="1600" dirty="0" smtClean="0">
                <a:solidFill>
                  <a:schemeClr val="accent1"/>
                </a:solidFill>
              </a:rPr>
              <a:t> per </a:t>
            </a:r>
            <a:r>
              <a:rPr lang="en-AU" altLang="en-US" sz="1600" dirty="0" err="1" smtClean="0">
                <a:solidFill>
                  <a:schemeClr val="accent1"/>
                </a:solidFill>
              </a:rPr>
              <a:t>capire</a:t>
            </a:r>
            <a:r>
              <a:rPr lang="en-AU" altLang="en-US" sz="1600" dirty="0" smtClean="0">
                <a:solidFill>
                  <a:schemeClr val="accent1"/>
                </a:solidFill>
              </a:rPr>
              <a:t> tutti </a:t>
            </a:r>
            <a:r>
              <a:rPr lang="en-AU" altLang="en-US" sz="1600" dirty="0" err="1">
                <a:solidFill>
                  <a:schemeClr val="accent1"/>
                </a:solidFill>
              </a:rPr>
              <a:t>i</a:t>
            </a:r>
            <a:r>
              <a:rPr lang="en-AU" altLang="en-US" sz="1600" dirty="0" smtClean="0">
                <a:solidFill>
                  <a:schemeClr val="accent1"/>
                </a:solidFill>
              </a:rPr>
              <a:t> </a:t>
            </a:r>
            <a:r>
              <a:rPr lang="en-AU" altLang="en-US" sz="1600" dirty="0" err="1" smtClean="0">
                <a:solidFill>
                  <a:schemeClr val="accent1"/>
                </a:solidFill>
              </a:rPr>
              <a:t>requisiti</a:t>
            </a:r>
            <a:r>
              <a:rPr lang="en-AU" altLang="en-US" sz="1600" dirty="0" smtClean="0">
                <a:solidFill>
                  <a:schemeClr val="accent1"/>
                </a:solidFill>
              </a:rPr>
              <a:t> e per </a:t>
            </a:r>
            <a:r>
              <a:rPr lang="en-AU" altLang="en-US" sz="1600" dirty="0" err="1" smtClean="0">
                <a:solidFill>
                  <a:schemeClr val="accent1"/>
                </a:solidFill>
              </a:rPr>
              <a:t>preparare</a:t>
            </a:r>
            <a:r>
              <a:rPr lang="en-AU" altLang="en-US" sz="1600" dirty="0" smtClean="0">
                <a:solidFill>
                  <a:schemeClr val="accent1"/>
                </a:solidFill>
              </a:rPr>
              <a:t> </a:t>
            </a:r>
            <a:r>
              <a:rPr lang="en-AU" altLang="en-US" sz="1600" dirty="0" err="1" smtClean="0">
                <a:solidFill>
                  <a:schemeClr val="accent1"/>
                </a:solidFill>
              </a:rPr>
              <a:t>un’offferta</a:t>
            </a:r>
            <a:r>
              <a:rPr lang="en-AU" altLang="en-US" sz="1600" dirty="0" smtClean="0">
                <a:solidFill>
                  <a:schemeClr val="accent1"/>
                </a:solidFill>
              </a:rPr>
              <a:t> </a:t>
            </a:r>
            <a:r>
              <a:rPr lang="en-AU" altLang="en-US" sz="1600" dirty="0">
                <a:solidFill>
                  <a:schemeClr val="accent1"/>
                </a:solidFill>
              </a:rPr>
              <a:t>la più </a:t>
            </a:r>
            <a:r>
              <a:rPr lang="en-AU" altLang="en-US" sz="1600" dirty="0" err="1" smtClean="0">
                <a:solidFill>
                  <a:schemeClr val="accent1"/>
                </a:solidFill>
              </a:rPr>
              <a:t>adatta</a:t>
            </a:r>
            <a:r>
              <a:rPr lang="en-AU" altLang="en-US" sz="1600" dirty="0" smtClean="0">
                <a:solidFill>
                  <a:schemeClr val="accent1"/>
                </a:solidFill>
              </a:rPr>
              <a:t> </a:t>
            </a:r>
            <a:r>
              <a:rPr lang="en-AU" altLang="en-US" sz="1600" dirty="0" err="1" smtClean="0">
                <a:solidFill>
                  <a:schemeClr val="accent1"/>
                </a:solidFill>
              </a:rPr>
              <a:t>alle</a:t>
            </a:r>
            <a:r>
              <a:rPr lang="en-AU" altLang="en-US" sz="1600" dirty="0" smtClean="0">
                <a:solidFill>
                  <a:schemeClr val="accent1"/>
                </a:solidFill>
              </a:rPr>
              <a:t> </a:t>
            </a:r>
            <a:r>
              <a:rPr lang="en-AU" altLang="en-US" sz="1600" dirty="0" err="1" smtClean="0">
                <a:solidFill>
                  <a:schemeClr val="accent1"/>
                </a:solidFill>
              </a:rPr>
              <a:t>esigenze</a:t>
            </a:r>
            <a:r>
              <a:rPr lang="en-AU" altLang="en-US" sz="1600" dirty="0" smtClean="0">
                <a:solidFill>
                  <a:schemeClr val="accent1"/>
                </a:solidFill>
              </a:rPr>
              <a:t> del CERN; </a:t>
            </a:r>
            <a:endParaRPr lang="en-AU" altLang="en-US" sz="1600" dirty="0">
              <a:solidFill>
                <a:schemeClr val="accent1"/>
              </a:solidFill>
            </a:endParaRPr>
          </a:p>
          <a:p>
            <a:pPr lvl="1">
              <a:spcBef>
                <a:spcPts val="300"/>
              </a:spcBef>
            </a:pPr>
            <a:r>
              <a:rPr lang="en-AU" altLang="en-US" sz="1600" dirty="0" smtClean="0">
                <a:solidFill>
                  <a:schemeClr val="accent1"/>
                </a:solidFill>
              </a:rPr>
              <a:t>Le </a:t>
            </a:r>
            <a:r>
              <a:rPr lang="en-AU" altLang="en-US" sz="1600" dirty="0" err="1" smtClean="0">
                <a:solidFill>
                  <a:schemeClr val="accent1"/>
                </a:solidFill>
              </a:rPr>
              <a:t>offerte</a:t>
            </a:r>
            <a:r>
              <a:rPr lang="en-AU" altLang="en-US" sz="1600" dirty="0" smtClean="0">
                <a:solidFill>
                  <a:schemeClr val="accent1"/>
                </a:solidFill>
              </a:rPr>
              <a:t> </a:t>
            </a:r>
            <a:r>
              <a:rPr lang="en-AU" altLang="en-US" sz="1600" dirty="0" err="1" smtClean="0">
                <a:solidFill>
                  <a:schemeClr val="accent1"/>
                </a:solidFill>
              </a:rPr>
              <a:t>saranno</a:t>
            </a:r>
            <a:r>
              <a:rPr lang="en-AU" altLang="en-US" sz="1600" dirty="0" smtClean="0">
                <a:solidFill>
                  <a:schemeClr val="accent1"/>
                </a:solidFill>
              </a:rPr>
              <a:t> </a:t>
            </a:r>
            <a:r>
              <a:rPr lang="en-AU" altLang="en-US" sz="1600" dirty="0" err="1" smtClean="0">
                <a:solidFill>
                  <a:schemeClr val="accent1"/>
                </a:solidFill>
              </a:rPr>
              <a:t>sottomesse</a:t>
            </a:r>
            <a:r>
              <a:rPr lang="en-AU" altLang="en-US" sz="1600" dirty="0" smtClean="0">
                <a:solidFill>
                  <a:schemeClr val="accent1"/>
                </a:solidFill>
              </a:rPr>
              <a:t> </a:t>
            </a:r>
            <a:r>
              <a:rPr lang="en-AU" altLang="en-US" sz="1600" dirty="0" err="1" smtClean="0">
                <a:solidFill>
                  <a:schemeClr val="accent1"/>
                </a:solidFill>
              </a:rPr>
              <a:t>tramite</a:t>
            </a:r>
            <a:r>
              <a:rPr lang="en-AU" altLang="en-US" sz="1600" dirty="0" smtClean="0">
                <a:solidFill>
                  <a:schemeClr val="accent1"/>
                </a:solidFill>
              </a:rPr>
              <a:t> </a:t>
            </a:r>
            <a:r>
              <a:rPr lang="en-AU" altLang="en-US" sz="1600" dirty="0" err="1" smtClean="0">
                <a:solidFill>
                  <a:schemeClr val="accent1"/>
                </a:solidFill>
              </a:rPr>
              <a:t>l’applicazione</a:t>
            </a:r>
            <a:r>
              <a:rPr lang="en-AU" altLang="en-US" sz="1600" dirty="0" smtClean="0">
                <a:solidFill>
                  <a:schemeClr val="accent1"/>
                </a:solidFill>
              </a:rPr>
              <a:t> e-tendering del CERN</a:t>
            </a:r>
            <a:endParaRPr lang="en-AU" altLang="en-US" sz="1600" dirty="0">
              <a:solidFill>
                <a:schemeClr val="accent1"/>
              </a:solidFill>
            </a:endParaRPr>
          </a:p>
          <a:p>
            <a:pPr>
              <a:buFontTx/>
              <a:buChar char="•"/>
            </a:pPr>
            <a:r>
              <a:rPr lang="en-US" altLang="en-US" sz="1800" dirty="0" err="1" smtClean="0">
                <a:solidFill>
                  <a:schemeClr val="accent1"/>
                </a:solidFill>
              </a:rPr>
              <a:t>Apertura</a:t>
            </a:r>
            <a:r>
              <a:rPr lang="en-US" altLang="en-US" sz="1800" dirty="0" smtClean="0">
                <a:solidFill>
                  <a:schemeClr val="accent1"/>
                </a:solidFill>
              </a:rPr>
              <a:t> </a:t>
            </a:r>
            <a:r>
              <a:rPr lang="en-US" altLang="en-US" sz="1800" dirty="0">
                <a:solidFill>
                  <a:schemeClr val="accent1"/>
                </a:solidFill>
              </a:rPr>
              <a:t>&amp; </a:t>
            </a:r>
            <a:r>
              <a:rPr lang="en-US" altLang="en-US" sz="1800" dirty="0" err="1">
                <a:solidFill>
                  <a:schemeClr val="accent1"/>
                </a:solidFill>
              </a:rPr>
              <a:t>v</a:t>
            </a:r>
            <a:r>
              <a:rPr lang="en-US" altLang="en-US" sz="1800" dirty="0" err="1" smtClean="0">
                <a:solidFill>
                  <a:schemeClr val="accent1"/>
                </a:solidFill>
              </a:rPr>
              <a:t>alutazione</a:t>
            </a:r>
            <a:r>
              <a:rPr lang="en-US" altLang="en-US" sz="1800" dirty="0" smtClean="0">
                <a:solidFill>
                  <a:schemeClr val="accent1"/>
                </a:solidFill>
              </a:rPr>
              <a:t> </a:t>
            </a:r>
            <a:r>
              <a:rPr lang="en-US" altLang="en-US" sz="1800" dirty="0" err="1" smtClean="0">
                <a:solidFill>
                  <a:schemeClr val="accent1"/>
                </a:solidFill>
              </a:rPr>
              <a:t>delle</a:t>
            </a:r>
            <a:r>
              <a:rPr lang="en-US" altLang="en-US" sz="1800" dirty="0" smtClean="0">
                <a:solidFill>
                  <a:schemeClr val="accent1"/>
                </a:solidFill>
              </a:rPr>
              <a:t> </a:t>
            </a:r>
            <a:r>
              <a:rPr lang="en-US" altLang="en-US" sz="1800" dirty="0" err="1" smtClean="0">
                <a:solidFill>
                  <a:schemeClr val="accent1"/>
                </a:solidFill>
              </a:rPr>
              <a:t>offerte</a:t>
            </a:r>
            <a:r>
              <a:rPr lang="en-US" altLang="en-US" sz="1800" dirty="0" smtClean="0">
                <a:solidFill>
                  <a:schemeClr val="accent1"/>
                </a:solidFill>
              </a:rPr>
              <a:t>:</a:t>
            </a:r>
            <a:endParaRPr lang="en-US" altLang="en-US" sz="1600" dirty="0">
              <a:solidFill>
                <a:schemeClr val="accent1"/>
              </a:solidFill>
            </a:endParaRPr>
          </a:p>
          <a:p>
            <a:pPr lvl="1">
              <a:spcBef>
                <a:spcPts val="300"/>
              </a:spcBef>
            </a:pPr>
            <a:r>
              <a:rPr lang="en-US" altLang="en-US" sz="1600" dirty="0" smtClean="0">
                <a:solidFill>
                  <a:schemeClr val="accent1"/>
                </a:solidFill>
              </a:rPr>
              <a:t>Verifica </a:t>
            </a:r>
            <a:r>
              <a:rPr lang="en-US" altLang="en-US" sz="1600" dirty="0" err="1" smtClean="0">
                <a:solidFill>
                  <a:schemeClr val="accent1"/>
                </a:solidFill>
              </a:rPr>
              <a:t>tecnica</a:t>
            </a:r>
            <a:r>
              <a:rPr lang="en-US" altLang="en-US" sz="1600" dirty="0" smtClean="0">
                <a:solidFill>
                  <a:schemeClr val="accent1"/>
                </a:solidFill>
              </a:rPr>
              <a:t> </a:t>
            </a:r>
            <a:r>
              <a:rPr lang="en-US" altLang="en-US" sz="1600" dirty="0">
                <a:solidFill>
                  <a:schemeClr val="accent1"/>
                </a:solidFill>
              </a:rPr>
              <a:t>&amp; </a:t>
            </a:r>
            <a:r>
              <a:rPr lang="en-US" altLang="en-US" sz="1600" dirty="0" err="1" smtClean="0">
                <a:solidFill>
                  <a:schemeClr val="accent1"/>
                </a:solidFill>
              </a:rPr>
              <a:t>richiesta</a:t>
            </a:r>
            <a:r>
              <a:rPr lang="en-US" altLang="en-US" sz="1600" dirty="0" smtClean="0">
                <a:solidFill>
                  <a:schemeClr val="accent1"/>
                </a:solidFill>
              </a:rPr>
              <a:t> di </a:t>
            </a:r>
            <a:r>
              <a:rPr lang="en-US" altLang="en-US" sz="1600" dirty="0" err="1" smtClean="0">
                <a:solidFill>
                  <a:schemeClr val="accent1"/>
                </a:solidFill>
              </a:rPr>
              <a:t>chiarimenti</a:t>
            </a:r>
            <a:r>
              <a:rPr lang="en-US" altLang="en-US" sz="1600" dirty="0" smtClean="0">
                <a:solidFill>
                  <a:schemeClr val="accent1"/>
                </a:solidFill>
              </a:rPr>
              <a:t> se </a:t>
            </a:r>
            <a:r>
              <a:rPr lang="en-US" altLang="en-US" sz="1600" dirty="0" err="1" smtClean="0">
                <a:solidFill>
                  <a:schemeClr val="accent1"/>
                </a:solidFill>
              </a:rPr>
              <a:t>necessario</a:t>
            </a:r>
            <a:r>
              <a:rPr lang="en-US" altLang="en-US" sz="1600" dirty="0" smtClean="0">
                <a:solidFill>
                  <a:schemeClr val="accent1"/>
                </a:solidFill>
              </a:rPr>
              <a:t>;</a:t>
            </a:r>
            <a:endParaRPr lang="en-US" altLang="en-US" sz="1600" dirty="0">
              <a:solidFill>
                <a:schemeClr val="accent1"/>
              </a:solidFill>
            </a:endParaRPr>
          </a:p>
          <a:p>
            <a:pPr lvl="1">
              <a:spcBef>
                <a:spcPts val="300"/>
              </a:spcBef>
            </a:pPr>
            <a:r>
              <a:rPr lang="en-US" altLang="en-US" sz="1600" dirty="0" err="1" smtClean="0">
                <a:solidFill>
                  <a:schemeClr val="accent1"/>
                </a:solidFill>
              </a:rPr>
              <a:t>Ricalcolo</a:t>
            </a:r>
            <a:r>
              <a:rPr lang="en-US" altLang="en-US" sz="1600" dirty="0" smtClean="0">
                <a:solidFill>
                  <a:schemeClr val="accent1"/>
                </a:solidFill>
              </a:rPr>
              <a:t> </a:t>
            </a:r>
            <a:r>
              <a:rPr lang="en-US" altLang="en-US" sz="1600" dirty="0" err="1" smtClean="0">
                <a:solidFill>
                  <a:schemeClr val="accent1"/>
                </a:solidFill>
              </a:rPr>
              <a:t>dei</a:t>
            </a:r>
            <a:r>
              <a:rPr lang="en-US" altLang="en-US" sz="1600" dirty="0" smtClean="0">
                <a:solidFill>
                  <a:schemeClr val="accent1"/>
                </a:solidFill>
              </a:rPr>
              <a:t> </a:t>
            </a:r>
            <a:r>
              <a:rPr lang="en-US" altLang="en-US" sz="1600" dirty="0" err="1" smtClean="0">
                <a:solidFill>
                  <a:schemeClr val="accent1"/>
                </a:solidFill>
              </a:rPr>
              <a:t>prezzi</a:t>
            </a:r>
            <a:r>
              <a:rPr lang="en-US" altLang="en-US" sz="1600" dirty="0" smtClean="0">
                <a:solidFill>
                  <a:schemeClr val="accent1"/>
                </a:solidFill>
              </a:rPr>
              <a:t> </a:t>
            </a:r>
            <a:r>
              <a:rPr lang="en-US" altLang="en-US" sz="1600" dirty="0" err="1" smtClean="0">
                <a:solidFill>
                  <a:schemeClr val="accent1"/>
                </a:solidFill>
              </a:rPr>
              <a:t>unitari</a:t>
            </a:r>
            <a:r>
              <a:rPr lang="en-US" altLang="en-US" sz="1600" dirty="0" smtClean="0">
                <a:solidFill>
                  <a:schemeClr val="accent1"/>
                </a:solidFill>
              </a:rPr>
              <a:t>;</a:t>
            </a:r>
            <a:endParaRPr lang="en-US" altLang="en-US" sz="1600" dirty="0">
              <a:solidFill>
                <a:schemeClr val="accent1"/>
              </a:solidFill>
            </a:endParaRPr>
          </a:p>
          <a:p>
            <a:pPr lvl="1">
              <a:spcBef>
                <a:spcPts val="300"/>
              </a:spcBef>
            </a:pPr>
            <a:r>
              <a:rPr lang="fr-CH" altLang="en-US" sz="1600" dirty="0" err="1">
                <a:solidFill>
                  <a:schemeClr val="accent1"/>
                </a:solidFill>
              </a:rPr>
              <a:t>Regola</a:t>
            </a:r>
            <a:r>
              <a:rPr lang="fr-CH" altLang="en-US" sz="1600" dirty="0">
                <a:solidFill>
                  <a:schemeClr val="accent1"/>
                </a:solidFill>
              </a:rPr>
              <a:t> </a:t>
            </a:r>
            <a:r>
              <a:rPr lang="fr-CH" altLang="en-US" sz="1600" dirty="0" smtClean="0">
                <a:solidFill>
                  <a:schemeClr val="accent1"/>
                </a:solidFill>
              </a:rPr>
              <a:t>di </a:t>
            </a:r>
            <a:r>
              <a:rPr lang="fr-CH" altLang="en-US" sz="1600" dirty="0" err="1" smtClean="0">
                <a:solidFill>
                  <a:schemeClr val="accent1"/>
                </a:solidFill>
              </a:rPr>
              <a:t>allineamento</a:t>
            </a:r>
            <a:r>
              <a:rPr lang="fr-CH" altLang="en-US" sz="1600" dirty="0">
                <a:solidFill>
                  <a:schemeClr val="accent1"/>
                </a:solidFill>
              </a:rPr>
              <a:t>.</a:t>
            </a:r>
            <a:endParaRPr lang="en-US" altLang="en-US" sz="1600" dirty="0">
              <a:solidFill>
                <a:schemeClr val="accent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96A470-536A-1048-AC14-A28C7DE4A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8315" y="155841"/>
            <a:ext cx="2226336" cy="259115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C30AF25-6059-6C48-B673-699FED9DE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4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Richieste</a:t>
            </a:r>
            <a:r>
              <a:rPr lang="en-US" altLang="en-US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≥</a:t>
            </a:r>
            <a:r>
              <a:rPr lang="en-US" altLang="en-US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200’000 CHF</a:t>
            </a:r>
            <a:endParaRPr lang="en-US" sz="4000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98181-D2D9-BC48-9B26-13F2BD7B8B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484201"/>
            <a:ext cx="631160" cy="365125"/>
          </a:xfrm>
        </p:spPr>
        <p:txBody>
          <a:bodyPr/>
          <a:lstStyle/>
          <a:p>
            <a:r>
              <a:rPr lang="en-US"/>
              <a:t>19/09/2019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75167-67B2-4A48-A240-C1FD83E0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489700"/>
            <a:ext cx="6572221" cy="365125"/>
          </a:xfrm>
        </p:spPr>
        <p:txBody>
          <a:bodyPr/>
          <a:lstStyle/>
          <a:p>
            <a:r>
              <a:rPr lang="en-US"/>
              <a:t>Jérôme Pierlot - Italy @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FE579B-4B26-7342-9487-2E90A243F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48970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C13CF54E-43A3-1743-87DB-65B40AF3A83F}"/>
              </a:ext>
            </a:extLst>
          </p:cNvPr>
          <p:cNvSpPr>
            <a:spLocks noEditPoints="1"/>
          </p:cNvSpPr>
          <p:nvPr/>
        </p:nvSpPr>
        <p:spPr bwMode="auto">
          <a:xfrm>
            <a:off x="850696" y="2719482"/>
            <a:ext cx="767227" cy="3265393"/>
          </a:xfrm>
          <a:custGeom>
            <a:avLst/>
            <a:gdLst>
              <a:gd name="T0" fmla="*/ 0 w 69"/>
              <a:gd name="T1" fmla="*/ 17 h 293"/>
              <a:gd name="T2" fmla="*/ 69 w 69"/>
              <a:gd name="T3" fmla="*/ 17 h 293"/>
              <a:gd name="T4" fmla="*/ 35 w 69"/>
              <a:gd name="T5" fmla="*/ 274 h 293"/>
              <a:gd name="T6" fmla="*/ 0 w 69"/>
              <a:gd name="T7" fmla="*/ 277 h 293"/>
              <a:gd name="T8" fmla="*/ 69 w 69"/>
              <a:gd name="T9" fmla="*/ 277 h 293"/>
              <a:gd name="T10" fmla="*/ 35 w 69"/>
              <a:gd name="T11" fmla="*/ 274 h 293"/>
              <a:gd name="T12" fmla="*/ 0 w 69"/>
              <a:gd name="T13" fmla="*/ 228 h 293"/>
              <a:gd name="T14" fmla="*/ 35 w 69"/>
              <a:gd name="T15" fmla="*/ 264 h 293"/>
              <a:gd name="T16" fmla="*/ 69 w 69"/>
              <a:gd name="T17" fmla="*/ 228 h 293"/>
              <a:gd name="T18" fmla="*/ 35 w 69"/>
              <a:gd name="T19" fmla="*/ 216 h 293"/>
              <a:gd name="T20" fmla="*/ 0 w 69"/>
              <a:gd name="T21" fmla="*/ 219 h 293"/>
              <a:gd name="T22" fmla="*/ 69 w 69"/>
              <a:gd name="T23" fmla="*/ 219 h 293"/>
              <a:gd name="T24" fmla="*/ 35 w 69"/>
              <a:gd name="T25" fmla="*/ 216 h 293"/>
              <a:gd name="T26" fmla="*/ 0 w 69"/>
              <a:gd name="T27" fmla="*/ 170 h 293"/>
              <a:gd name="T28" fmla="*/ 35 w 69"/>
              <a:gd name="T29" fmla="*/ 207 h 293"/>
              <a:gd name="T30" fmla="*/ 69 w 69"/>
              <a:gd name="T31" fmla="*/ 170 h 293"/>
              <a:gd name="T32" fmla="*/ 35 w 69"/>
              <a:gd name="T33" fmla="*/ 158 h 293"/>
              <a:gd name="T34" fmla="*/ 0 w 69"/>
              <a:gd name="T35" fmla="*/ 161 h 293"/>
              <a:gd name="T36" fmla="*/ 69 w 69"/>
              <a:gd name="T37" fmla="*/ 161 h 293"/>
              <a:gd name="T38" fmla="*/ 35 w 69"/>
              <a:gd name="T39" fmla="*/ 158 h 293"/>
              <a:gd name="T40" fmla="*/ 0 w 69"/>
              <a:gd name="T41" fmla="*/ 113 h 293"/>
              <a:gd name="T42" fmla="*/ 35 w 69"/>
              <a:gd name="T43" fmla="*/ 149 h 293"/>
              <a:gd name="T44" fmla="*/ 69 w 69"/>
              <a:gd name="T45" fmla="*/ 113 h 293"/>
              <a:gd name="T46" fmla="*/ 35 w 69"/>
              <a:gd name="T47" fmla="*/ 100 h 293"/>
              <a:gd name="T48" fmla="*/ 0 w 69"/>
              <a:gd name="T49" fmla="*/ 104 h 293"/>
              <a:gd name="T50" fmla="*/ 69 w 69"/>
              <a:gd name="T51" fmla="*/ 104 h 293"/>
              <a:gd name="T52" fmla="*/ 35 w 69"/>
              <a:gd name="T53" fmla="*/ 100 h 293"/>
              <a:gd name="T54" fmla="*/ 0 w 69"/>
              <a:gd name="T55" fmla="*/ 55 h 293"/>
              <a:gd name="T56" fmla="*/ 35 w 69"/>
              <a:gd name="T57" fmla="*/ 91 h 293"/>
              <a:gd name="T58" fmla="*/ 69 w 69"/>
              <a:gd name="T59" fmla="*/ 55 h 293"/>
              <a:gd name="T60" fmla="*/ 35 w 69"/>
              <a:gd name="T61" fmla="*/ 42 h 293"/>
              <a:gd name="T62" fmla="*/ 0 w 69"/>
              <a:gd name="T63" fmla="*/ 46 h 293"/>
              <a:gd name="T64" fmla="*/ 69 w 69"/>
              <a:gd name="T65" fmla="*/ 46 h 293"/>
              <a:gd name="T66" fmla="*/ 35 w 69"/>
              <a:gd name="T67" fmla="*/ 42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69" h="293">
                <a:moveTo>
                  <a:pt x="35" y="33"/>
                </a:moveTo>
                <a:cubicBezTo>
                  <a:pt x="16" y="33"/>
                  <a:pt x="0" y="26"/>
                  <a:pt x="0" y="17"/>
                </a:cubicBezTo>
                <a:cubicBezTo>
                  <a:pt x="0" y="8"/>
                  <a:pt x="16" y="0"/>
                  <a:pt x="35" y="0"/>
                </a:cubicBezTo>
                <a:cubicBezTo>
                  <a:pt x="54" y="0"/>
                  <a:pt x="69" y="8"/>
                  <a:pt x="69" y="17"/>
                </a:cubicBezTo>
                <a:cubicBezTo>
                  <a:pt x="69" y="26"/>
                  <a:pt x="54" y="33"/>
                  <a:pt x="35" y="33"/>
                </a:cubicBezTo>
                <a:close/>
                <a:moveTo>
                  <a:pt x="35" y="274"/>
                </a:moveTo>
                <a:cubicBezTo>
                  <a:pt x="16" y="274"/>
                  <a:pt x="0" y="266"/>
                  <a:pt x="0" y="257"/>
                </a:cubicBezTo>
                <a:cubicBezTo>
                  <a:pt x="0" y="277"/>
                  <a:pt x="0" y="277"/>
                  <a:pt x="0" y="277"/>
                </a:cubicBezTo>
                <a:cubicBezTo>
                  <a:pt x="0" y="286"/>
                  <a:pt x="16" y="293"/>
                  <a:pt x="35" y="293"/>
                </a:cubicBezTo>
                <a:cubicBezTo>
                  <a:pt x="54" y="293"/>
                  <a:pt x="69" y="286"/>
                  <a:pt x="69" y="277"/>
                </a:cubicBezTo>
                <a:cubicBezTo>
                  <a:pt x="69" y="257"/>
                  <a:pt x="69" y="257"/>
                  <a:pt x="69" y="257"/>
                </a:cubicBezTo>
                <a:cubicBezTo>
                  <a:pt x="69" y="266"/>
                  <a:pt x="54" y="274"/>
                  <a:pt x="35" y="274"/>
                </a:cubicBezTo>
                <a:close/>
                <a:moveTo>
                  <a:pt x="35" y="245"/>
                </a:moveTo>
                <a:cubicBezTo>
                  <a:pt x="16" y="245"/>
                  <a:pt x="0" y="237"/>
                  <a:pt x="0" y="228"/>
                </a:cubicBezTo>
                <a:cubicBezTo>
                  <a:pt x="0" y="248"/>
                  <a:pt x="0" y="248"/>
                  <a:pt x="0" y="248"/>
                </a:cubicBezTo>
                <a:cubicBezTo>
                  <a:pt x="0" y="257"/>
                  <a:pt x="16" y="264"/>
                  <a:pt x="35" y="264"/>
                </a:cubicBezTo>
                <a:cubicBezTo>
                  <a:pt x="54" y="264"/>
                  <a:pt x="69" y="257"/>
                  <a:pt x="69" y="248"/>
                </a:cubicBezTo>
                <a:cubicBezTo>
                  <a:pt x="69" y="228"/>
                  <a:pt x="69" y="228"/>
                  <a:pt x="69" y="228"/>
                </a:cubicBezTo>
                <a:cubicBezTo>
                  <a:pt x="69" y="237"/>
                  <a:pt x="54" y="245"/>
                  <a:pt x="35" y="245"/>
                </a:cubicBezTo>
                <a:close/>
                <a:moveTo>
                  <a:pt x="35" y="216"/>
                </a:moveTo>
                <a:cubicBezTo>
                  <a:pt x="16" y="216"/>
                  <a:pt x="0" y="208"/>
                  <a:pt x="0" y="199"/>
                </a:cubicBezTo>
                <a:cubicBezTo>
                  <a:pt x="0" y="219"/>
                  <a:pt x="0" y="219"/>
                  <a:pt x="0" y="219"/>
                </a:cubicBezTo>
                <a:cubicBezTo>
                  <a:pt x="0" y="228"/>
                  <a:pt x="16" y="236"/>
                  <a:pt x="35" y="236"/>
                </a:cubicBezTo>
                <a:cubicBezTo>
                  <a:pt x="54" y="236"/>
                  <a:pt x="69" y="228"/>
                  <a:pt x="69" y="219"/>
                </a:cubicBezTo>
                <a:cubicBezTo>
                  <a:pt x="69" y="199"/>
                  <a:pt x="69" y="199"/>
                  <a:pt x="69" y="199"/>
                </a:cubicBezTo>
                <a:cubicBezTo>
                  <a:pt x="69" y="208"/>
                  <a:pt x="54" y="216"/>
                  <a:pt x="35" y="216"/>
                </a:cubicBezTo>
                <a:close/>
                <a:moveTo>
                  <a:pt x="35" y="187"/>
                </a:moveTo>
                <a:cubicBezTo>
                  <a:pt x="16" y="187"/>
                  <a:pt x="0" y="180"/>
                  <a:pt x="0" y="170"/>
                </a:cubicBezTo>
                <a:cubicBezTo>
                  <a:pt x="0" y="190"/>
                  <a:pt x="0" y="190"/>
                  <a:pt x="0" y="190"/>
                </a:cubicBezTo>
                <a:cubicBezTo>
                  <a:pt x="0" y="199"/>
                  <a:pt x="16" y="207"/>
                  <a:pt x="35" y="207"/>
                </a:cubicBezTo>
                <a:cubicBezTo>
                  <a:pt x="54" y="207"/>
                  <a:pt x="69" y="199"/>
                  <a:pt x="69" y="190"/>
                </a:cubicBezTo>
                <a:cubicBezTo>
                  <a:pt x="69" y="170"/>
                  <a:pt x="69" y="170"/>
                  <a:pt x="69" y="170"/>
                </a:cubicBezTo>
                <a:cubicBezTo>
                  <a:pt x="69" y="180"/>
                  <a:pt x="54" y="187"/>
                  <a:pt x="35" y="187"/>
                </a:cubicBezTo>
                <a:close/>
                <a:moveTo>
                  <a:pt x="35" y="158"/>
                </a:moveTo>
                <a:cubicBezTo>
                  <a:pt x="16" y="158"/>
                  <a:pt x="0" y="151"/>
                  <a:pt x="0" y="142"/>
                </a:cubicBezTo>
                <a:cubicBezTo>
                  <a:pt x="0" y="161"/>
                  <a:pt x="0" y="161"/>
                  <a:pt x="0" y="161"/>
                </a:cubicBezTo>
                <a:cubicBezTo>
                  <a:pt x="0" y="170"/>
                  <a:pt x="16" y="178"/>
                  <a:pt x="35" y="178"/>
                </a:cubicBezTo>
                <a:cubicBezTo>
                  <a:pt x="54" y="178"/>
                  <a:pt x="69" y="170"/>
                  <a:pt x="69" y="161"/>
                </a:cubicBezTo>
                <a:cubicBezTo>
                  <a:pt x="69" y="142"/>
                  <a:pt x="69" y="142"/>
                  <a:pt x="69" y="142"/>
                </a:cubicBezTo>
                <a:cubicBezTo>
                  <a:pt x="69" y="151"/>
                  <a:pt x="54" y="158"/>
                  <a:pt x="35" y="158"/>
                </a:cubicBezTo>
                <a:close/>
                <a:moveTo>
                  <a:pt x="35" y="129"/>
                </a:moveTo>
                <a:cubicBezTo>
                  <a:pt x="16" y="129"/>
                  <a:pt x="0" y="122"/>
                  <a:pt x="0" y="113"/>
                </a:cubicBezTo>
                <a:cubicBezTo>
                  <a:pt x="0" y="132"/>
                  <a:pt x="0" y="132"/>
                  <a:pt x="0" y="132"/>
                </a:cubicBezTo>
                <a:cubicBezTo>
                  <a:pt x="0" y="141"/>
                  <a:pt x="16" y="149"/>
                  <a:pt x="35" y="149"/>
                </a:cubicBezTo>
                <a:cubicBezTo>
                  <a:pt x="54" y="149"/>
                  <a:pt x="69" y="141"/>
                  <a:pt x="69" y="132"/>
                </a:cubicBezTo>
                <a:cubicBezTo>
                  <a:pt x="69" y="113"/>
                  <a:pt x="69" y="113"/>
                  <a:pt x="69" y="113"/>
                </a:cubicBezTo>
                <a:cubicBezTo>
                  <a:pt x="69" y="122"/>
                  <a:pt x="54" y="129"/>
                  <a:pt x="35" y="129"/>
                </a:cubicBezTo>
                <a:close/>
                <a:moveTo>
                  <a:pt x="35" y="100"/>
                </a:moveTo>
                <a:cubicBezTo>
                  <a:pt x="16" y="100"/>
                  <a:pt x="0" y="93"/>
                  <a:pt x="0" y="84"/>
                </a:cubicBezTo>
                <a:cubicBezTo>
                  <a:pt x="0" y="104"/>
                  <a:pt x="0" y="104"/>
                  <a:pt x="0" y="104"/>
                </a:cubicBezTo>
                <a:cubicBezTo>
                  <a:pt x="0" y="113"/>
                  <a:pt x="16" y="120"/>
                  <a:pt x="35" y="120"/>
                </a:cubicBezTo>
                <a:cubicBezTo>
                  <a:pt x="54" y="120"/>
                  <a:pt x="69" y="113"/>
                  <a:pt x="69" y="104"/>
                </a:cubicBezTo>
                <a:cubicBezTo>
                  <a:pt x="69" y="84"/>
                  <a:pt x="69" y="84"/>
                  <a:pt x="69" y="84"/>
                </a:cubicBezTo>
                <a:cubicBezTo>
                  <a:pt x="69" y="93"/>
                  <a:pt x="54" y="100"/>
                  <a:pt x="35" y="100"/>
                </a:cubicBezTo>
                <a:close/>
                <a:moveTo>
                  <a:pt x="35" y="71"/>
                </a:moveTo>
                <a:cubicBezTo>
                  <a:pt x="16" y="71"/>
                  <a:pt x="0" y="64"/>
                  <a:pt x="0" y="55"/>
                </a:cubicBezTo>
                <a:cubicBezTo>
                  <a:pt x="0" y="75"/>
                  <a:pt x="0" y="75"/>
                  <a:pt x="0" y="75"/>
                </a:cubicBezTo>
                <a:cubicBezTo>
                  <a:pt x="0" y="84"/>
                  <a:pt x="16" y="91"/>
                  <a:pt x="35" y="91"/>
                </a:cubicBezTo>
                <a:cubicBezTo>
                  <a:pt x="54" y="91"/>
                  <a:pt x="69" y="84"/>
                  <a:pt x="69" y="75"/>
                </a:cubicBezTo>
                <a:cubicBezTo>
                  <a:pt x="69" y="55"/>
                  <a:pt x="69" y="55"/>
                  <a:pt x="69" y="55"/>
                </a:cubicBezTo>
                <a:cubicBezTo>
                  <a:pt x="69" y="64"/>
                  <a:pt x="54" y="71"/>
                  <a:pt x="35" y="71"/>
                </a:cubicBezTo>
                <a:close/>
                <a:moveTo>
                  <a:pt x="35" y="42"/>
                </a:moveTo>
                <a:cubicBezTo>
                  <a:pt x="16" y="42"/>
                  <a:pt x="0" y="35"/>
                  <a:pt x="0" y="2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55"/>
                  <a:pt x="16" y="62"/>
                  <a:pt x="35" y="62"/>
                </a:cubicBezTo>
                <a:cubicBezTo>
                  <a:pt x="54" y="62"/>
                  <a:pt x="69" y="55"/>
                  <a:pt x="69" y="46"/>
                </a:cubicBezTo>
                <a:cubicBezTo>
                  <a:pt x="69" y="26"/>
                  <a:pt x="69" y="26"/>
                  <a:pt x="69" y="26"/>
                </a:cubicBezTo>
                <a:cubicBezTo>
                  <a:pt x="69" y="35"/>
                  <a:pt x="54" y="42"/>
                  <a:pt x="35" y="4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Source Sans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66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9FD7D-3E54-374D-862A-BA884939E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76" y="383646"/>
            <a:ext cx="11376024" cy="1065742"/>
          </a:xfrm>
        </p:spPr>
        <p:txBody>
          <a:bodyPr/>
          <a:lstStyle/>
          <a:p>
            <a:pPr>
              <a:defRPr/>
            </a:pPr>
            <a:r>
              <a:rPr lang="en-US" sz="4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Regola</a:t>
            </a:r>
            <a:r>
              <a:rPr lang="en-US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d’Allineamento</a:t>
            </a:r>
            <a:endParaRPr lang="en-US" sz="4000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303D6-1931-BB49-8BE7-FC18BE7E099F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485228" y="6484201"/>
            <a:ext cx="631160" cy="365125"/>
          </a:xfrm>
        </p:spPr>
        <p:txBody>
          <a:bodyPr/>
          <a:lstStyle/>
          <a:p>
            <a:r>
              <a:rPr lang="en-US"/>
              <a:t>19/09/2019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56402-A1DA-754C-863B-CCB35F0EBC2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259262" y="6489700"/>
            <a:ext cx="6572221" cy="365125"/>
          </a:xfrm>
        </p:spPr>
        <p:txBody>
          <a:bodyPr/>
          <a:lstStyle/>
          <a:p>
            <a:r>
              <a:rPr lang="en-US"/>
              <a:t>Jérôme Pierlot - Italy @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32B07-E895-A846-90AF-5BD7AEDC38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48970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32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9A0753F-4BDD-1B47-B547-FAB185419AC1}"/>
              </a:ext>
            </a:extLst>
          </p:cNvPr>
          <p:cNvGrpSpPr/>
          <p:nvPr/>
        </p:nvGrpSpPr>
        <p:grpSpPr>
          <a:xfrm>
            <a:off x="158962" y="2277164"/>
            <a:ext cx="11689017" cy="2639897"/>
            <a:chOff x="160382" y="4793449"/>
            <a:chExt cx="11623631" cy="146029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EF8B4C1-85BB-DB48-B37A-D530B4A53550}"/>
                </a:ext>
              </a:extLst>
            </p:cNvPr>
            <p:cNvSpPr/>
            <p:nvPr/>
          </p:nvSpPr>
          <p:spPr>
            <a:xfrm>
              <a:off x="412775" y="4793449"/>
              <a:ext cx="11371237" cy="146029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sx="1000" sy="1000" algn="c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F52A6C5-40E6-B143-8301-650EB00C136A}"/>
                </a:ext>
              </a:extLst>
            </p:cNvPr>
            <p:cNvGrpSpPr/>
            <p:nvPr/>
          </p:nvGrpSpPr>
          <p:grpSpPr>
            <a:xfrm>
              <a:off x="160382" y="4902181"/>
              <a:ext cx="11623631" cy="1242832"/>
              <a:chOff x="160382" y="4902181"/>
              <a:chExt cx="11623631" cy="1242832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CEA1F95-E214-A74E-9489-49EB47E2F480}"/>
                  </a:ext>
                </a:extLst>
              </p:cNvPr>
              <p:cNvSpPr txBox="1"/>
              <p:nvPr/>
            </p:nvSpPr>
            <p:spPr>
              <a:xfrm>
                <a:off x="2345635" y="4902181"/>
                <a:ext cx="9438378" cy="1242832"/>
              </a:xfrm>
              <a:prstGeom prst="rect">
                <a:avLst/>
              </a:prstGeom>
              <a:noFill/>
            </p:spPr>
            <p:txBody>
              <a:bodyPr wrap="square" lIns="0" rtlCol="0" anchor="ctr" anchorCtr="0">
                <a:spAutoFit/>
              </a:bodyPr>
              <a:lstStyle/>
              <a:p>
                <a:pPr>
                  <a:defRPr/>
                </a:pPr>
                <a:r>
                  <a:rPr lang="it-IT" altLang="en-US" sz="2800" b="1" dirty="0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In determinate condizioni definite nelle norme sugli appalti del CERN, un offerente che offre beni originari * da Stati membri scarsamente equilibrati è autorizzato ad allineare il suo prezzo a quello del</a:t>
                </a:r>
              </a:p>
              <a:p>
                <a:pPr>
                  <a:defRPr/>
                </a:pPr>
                <a:r>
                  <a:rPr lang="it-IT" altLang="en-US" sz="2800" b="1" dirty="0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miglior offerente e quindi aggiudicarsi l'appalto</a:t>
                </a:r>
                <a:r>
                  <a:rPr lang="en-US" altLang="en-US" sz="2800" b="1" dirty="0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7AF73BD-C073-2741-A9A5-86BC5524C866}"/>
                  </a:ext>
                </a:extLst>
              </p:cNvPr>
              <p:cNvSpPr txBox="1"/>
              <p:nvPr/>
            </p:nvSpPr>
            <p:spPr>
              <a:xfrm>
                <a:off x="160382" y="5370371"/>
                <a:ext cx="2185252" cy="3064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b="1" dirty="0">
                    <a:solidFill>
                      <a:schemeClr val="bg1"/>
                    </a:solidFill>
                  </a:rPr>
                  <a:t>REGOLA</a:t>
                </a:r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BB6E91A-222D-F84D-BEE8-AFB2556AA3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7479" y="-1378068"/>
            <a:ext cx="2658359" cy="11909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6EB6370-D513-5C4D-8BD0-29A6C4A5FD65}"/>
              </a:ext>
            </a:extLst>
          </p:cNvPr>
          <p:cNvSpPr txBox="1"/>
          <p:nvPr/>
        </p:nvSpPr>
        <p:spPr>
          <a:xfrm>
            <a:off x="5088836" y="6061079"/>
            <a:ext cx="72301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altLang="en-US" sz="900" dirty="0"/>
              <a:t>* </a:t>
            </a:r>
            <a:r>
              <a:rPr lang="it-IT" altLang="en-US" sz="900" dirty="0"/>
              <a:t>Almeno il 60% per contratti di fornitura o; almeno il 40% per i contratti di servizi aggiudicati in base al prezzo più basso conforme.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19505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0E48F01-A984-954E-9AF8-32A827FFA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088" y="1419274"/>
            <a:ext cx="7287976" cy="36043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A9FD7D-3E54-374D-862A-BA884939E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76" y="383646"/>
            <a:ext cx="11376024" cy="1065742"/>
          </a:xfrm>
        </p:spPr>
        <p:txBody>
          <a:bodyPr/>
          <a:lstStyle/>
          <a:p>
            <a:pPr>
              <a:defRPr/>
            </a:pPr>
            <a:r>
              <a:rPr lang="en-GB" sz="4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Paese</a:t>
            </a:r>
            <a:r>
              <a:rPr lang="en-GB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d’Origine</a:t>
            </a:r>
            <a:endParaRPr lang="en-GB" sz="4000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303D6-1931-BB49-8BE7-FC18BE7E099F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485228" y="6484201"/>
            <a:ext cx="631160" cy="365125"/>
          </a:xfrm>
        </p:spPr>
        <p:txBody>
          <a:bodyPr/>
          <a:lstStyle/>
          <a:p>
            <a:r>
              <a:rPr lang="en-US"/>
              <a:t>19/09/2019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56402-A1DA-754C-863B-CCB35F0EBC2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259262" y="6489700"/>
            <a:ext cx="6572221" cy="365125"/>
          </a:xfrm>
        </p:spPr>
        <p:txBody>
          <a:bodyPr/>
          <a:lstStyle/>
          <a:p>
            <a:r>
              <a:rPr lang="en-US"/>
              <a:t>Jérôme Pierlot - Italy @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32B07-E895-A846-90AF-5BD7AEDC38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48970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7C8F343-D597-AD4A-95B9-FB133571A2FC}"/>
              </a:ext>
            </a:extLst>
          </p:cNvPr>
          <p:cNvSpPr/>
          <p:nvPr/>
        </p:nvSpPr>
        <p:spPr>
          <a:xfrm>
            <a:off x="5149223" y="2580431"/>
            <a:ext cx="1867803" cy="2149490"/>
          </a:xfrm>
          <a:custGeom>
            <a:avLst/>
            <a:gdLst>
              <a:gd name="connsiteX0" fmla="*/ 0 w 1867803"/>
              <a:gd name="connsiteY0" fmla="*/ 801725 h 2149490"/>
              <a:gd name="connsiteX1" fmla="*/ 1200421 w 1867803"/>
              <a:gd name="connsiteY1" fmla="*/ 2149490 h 2149490"/>
              <a:gd name="connsiteX2" fmla="*/ 1867803 w 1867803"/>
              <a:gd name="connsiteY2" fmla="*/ 1347765 h 2149490"/>
              <a:gd name="connsiteX3" fmla="*/ 637046 w 1867803"/>
              <a:gd name="connsiteY3" fmla="*/ 0 h 2149490"/>
              <a:gd name="connsiteX4" fmla="*/ 637046 w 1867803"/>
              <a:gd name="connsiteY4" fmla="*/ 0 h 2149490"/>
              <a:gd name="connsiteX5" fmla="*/ 637046 w 1867803"/>
              <a:gd name="connsiteY5" fmla="*/ 0 h 2149490"/>
              <a:gd name="connsiteX6" fmla="*/ 0 w 1867803"/>
              <a:gd name="connsiteY6" fmla="*/ 801725 h 2149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67803" h="2149490">
                <a:moveTo>
                  <a:pt x="0" y="801725"/>
                </a:moveTo>
                <a:lnTo>
                  <a:pt x="1200421" y="2149490"/>
                </a:lnTo>
                <a:lnTo>
                  <a:pt x="1867803" y="1347765"/>
                </a:lnTo>
                <a:lnTo>
                  <a:pt x="637046" y="0"/>
                </a:lnTo>
                <a:lnTo>
                  <a:pt x="637046" y="0"/>
                </a:lnTo>
                <a:lnTo>
                  <a:pt x="637046" y="0"/>
                </a:lnTo>
                <a:lnTo>
                  <a:pt x="0" y="801725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3725098" y="3514300"/>
            <a:ext cx="3572320" cy="1603636"/>
            <a:chOff x="2246427" y="3525674"/>
            <a:chExt cx="5426065" cy="2435795"/>
          </a:xfrm>
        </p:grpSpPr>
        <p:sp>
          <p:nvSpPr>
            <p:cNvPr id="23" name="Freeform 12"/>
            <p:cNvSpPr>
              <a:spLocks/>
            </p:cNvSpPr>
            <p:nvPr/>
          </p:nvSpPr>
          <p:spPr bwMode="auto">
            <a:xfrm rot="5400000">
              <a:off x="4882369" y="2570715"/>
              <a:ext cx="1234533" cy="4345712"/>
            </a:xfrm>
            <a:custGeom>
              <a:avLst/>
              <a:gdLst>
                <a:gd name="T0" fmla="*/ 0 w 418"/>
                <a:gd name="T1" fmla="*/ 676 h 676"/>
                <a:gd name="T2" fmla="*/ 0 w 418"/>
                <a:gd name="T3" fmla="*/ 0 h 676"/>
                <a:gd name="T4" fmla="*/ 418 w 418"/>
                <a:gd name="T5" fmla="*/ 162 h 676"/>
                <a:gd name="T6" fmla="*/ 418 w 418"/>
                <a:gd name="T7" fmla="*/ 676 h 676"/>
                <a:gd name="T8" fmla="*/ 0 w 418"/>
                <a:gd name="T9" fmla="*/ 676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8" h="676">
                  <a:moveTo>
                    <a:pt x="0" y="676"/>
                  </a:moveTo>
                  <a:lnTo>
                    <a:pt x="0" y="0"/>
                  </a:lnTo>
                  <a:lnTo>
                    <a:pt x="418" y="162"/>
                  </a:lnTo>
                  <a:lnTo>
                    <a:pt x="418" y="676"/>
                  </a:lnTo>
                  <a:lnTo>
                    <a:pt x="0" y="67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vert270" wrap="square" lIns="182880" tIns="731520" rIns="91440" bIns="365760" numCol="1" anchor="ctr" anchorCtr="0" compatLnSpc="1">
              <a:prstTxWarp prst="textNoShape">
                <a:avLst/>
              </a:prstTxWarp>
            </a:bodyPr>
            <a:lstStyle/>
            <a:p>
              <a:r>
                <a:rPr lang="en-US" sz="2700" b="1" dirty="0">
                  <a:solidFill>
                    <a:srgbClr val="FFFFFF"/>
                  </a:solidFill>
                  <a:ea typeface="Bebas Neue" charset="0"/>
                  <a:cs typeface="Bebas Neue" charset="0"/>
                </a:rPr>
                <a:t>SERVIZI</a:t>
              </a:r>
              <a:endParaRPr lang="en-US" sz="2700" b="1" dirty="0">
                <a:solidFill>
                  <a:srgbClr val="FFFFFF"/>
                </a:solidFill>
              </a:endParaRPr>
            </a:p>
          </p:txBody>
        </p:sp>
        <p:sp>
          <p:nvSpPr>
            <p:cNvPr id="24" name="Freeform 14"/>
            <p:cNvSpPr>
              <a:spLocks/>
            </p:cNvSpPr>
            <p:nvPr/>
          </p:nvSpPr>
          <p:spPr bwMode="auto">
            <a:xfrm rot="5400000">
              <a:off x="1568705" y="4203396"/>
              <a:ext cx="2435795" cy="1080352"/>
            </a:xfrm>
            <a:custGeom>
              <a:avLst/>
              <a:gdLst>
                <a:gd name="T0" fmla="*/ 411 w 822"/>
                <a:gd name="T1" fmla="*/ 175 h 175"/>
                <a:gd name="T2" fmla="*/ 822 w 822"/>
                <a:gd name="T3" fmla="*/ 0 h 175"/>
                <a:gd name="T4" fmla="*/ 411 w 822"/>
                <a:gd name="T5" fmla="*/ 0 h 175"/>
                <a:gd name="T6" fmla="*/ 0 w 822"/>
                <a:gd name="T7" fmla="*/ 0 h 175"/>
                <a:gd name="T8" fmla="*/ 411 w 822"/>
                <a:gd name="T9" fmla="*/ 175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2" h="175">
                  <a:moveTo>
                    <a:pt x="411" y="175"/>
                  </a:moveTo>
                  <a:lnTo>
                    <a:pt x="822" y="0"/>
                  </a:lnTo>
                  <a:lnTo>
                    <a:pt x="411" y="0"/>
                  </a:lnTo>
                  <a:lnTo>
                    <a:pt x="0" y="0"/>
                  </a:lnTo>
                  <a:lnTo>
                    <a:pt x="411" y="175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060111" y="2176734"/>
            <a:ext cx="3521444" cy="1609489"/>
            <a:chOff x="4327362" y="1455531"/>
            <a:chExt cx="5348788" cy="2444684"/>
          </a:xfrm>
        </p:grpSpPr>
        <p:sp>
          <p:nvSpPr>
            <p:cNvPr id="26" name="Freeform 18"/>
            <p:cNvSpPr>
              <a:spLocks/>
            </p:cNvSpPr>
            <p:nvPr/>
          </p:nvSpPr>
          <p:spPr bwMode="auto">
            <a:xfrm rot="5400000">
              <a:off x="6116432" y="279645"/>
              <a:ext cx="1241606" cy="4819745"/>
            </a:xfrm>
            <a:custGeom>
              <a:avLst/>
              <a:gdLst>
                <a:gd name="T0" fmla="*/ 419 w 419"/>
                <a:gd name="T1" fmla="*/ 0 h 702"/>
                <a:gd name="T2" fmla="*/ 419 w 419"/>
                <a:gd name="T3" fmla="*/ 702 h 702"/>
                <a:gd name="T4" fmla="*/ 0 w 419"/>
                <a:gd name="T5" fmla="*/ 540 h 702"/>
                <a:gd name="T6" fmla="*/ 0 w 419"/>
                <a:gd name="T7" fmla="*/ 0 h 702"/>
                <a:gd name="T8" fmla="*/ 419 w 419"/>
                <a:gd name="T9" fmla="*/ 0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9" h="702">
                  <a:moveTo>
                    <a:pt x="419" y="0"/>
                  </a:moveTo>
                  <a:lnTo>
                    <a:pt x="419" y="702"/>
                  </a:lnTo>
                  <a:lnTo>
                    <a:pt x="0" y="540"/>
                  </a:lnTo>
                  <a:lnTo>
                    <a:pt x="0" y="0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vert270" wrap="square" lIns="182880" tIns="365760" rIns="91440" bIns="731520" numCol="1" anchor="ctr" anchorCtr="0" compatLnSpc="1">
              <a:prstTxWarp prst="textNoShape">
                <a:avLst/>
              </a:prstTxWarp>
            </a:bodyPr>
            <a:lstStyle/>
            <a:p>
              <a:pPr algn="r"/>
              <a:r>
                <a:rPr lang="en-US" altLang="fr-FR" sz="2700" b="1" dirty="0">
                  <a:solidFill>
                    <a:srgbClr val="FFFFFF"/>
                  </a:solidFill>
                </a:rPr>
                <a:t>FORNITURE</a:t>
              </a:r>
              <a:endParaRPr lang="en-US" sz="2700" b="1" dirty="0">
                <a:solidFill>
                  <a:srgbClr val="FFFFFF"/>
                </a:solidFill>
                <a:latin typeface="Source Sans Pro" charset="0"/>
              </a:endParaRPr>
            </a:p>
          </p:txBody>
        </p:sp>
        <p:sp>
          <p:nvSpPr>
            <p:cNvPr id="27" name="Freeform 20"/>
            <p:cNvSpPr>
              <a:spLocks/>
            </p:cNvSpPr>
            <p:nvPr/>
          </p:nvSpPr>
          <p:spPr bwMode="auto">
            <a:xfrm rot="5400000">
              <a:off x="7924766" y="2148830"/>
              <a:ext cx="2444684" cy="1058085"/>
            </a:xfrm>
            <a:custGeom>
              <a:avLst/>
              <a:gdLst>
                <a:gd name="T0" fmla="*/ 414 w 825"/>
                <a:gd name="T1" fmla="*/ 0 h 175"/>
                <a:gd name="T2" fmla="*/ 0 w 825"/>
                <a:gd name="T3" fmla="*/ 175 h 175"/>
                <a:gd name="T4" fmla="*/ 414 w 825"/>
                <a:gd name="T5" fmla="*/ 175 h 175"/>
                <a:gd name="T6" fmla="*/ 825 w 825"/>
                <a:gd name="T7" fmla="*/ 175 h 175"/>
                <a:gd name="T8" fmla="*/ 414 w 825"/>
                <a:gd name="T9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5" h="175">
                  <a:moveTo>
                    <a:pt x="414" y="0"/>
                  </a:moveTo>
                  <a:lnTo>
                    <a:pt x="0" y="175"/>
                  </a:lnTo>
                  <a:lnTo>
                    <a:pt x="414" y="175"/>
                  </a:lnTo>
                  <a:lnTo>
                    <a:pt x="825" y="175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8515350" y="1592263"/>
            <a:ext cx="326866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fr-FR" b="1" i="1" dirty="0"/>
              <a:t>“</a:t>
            </a:r>
            <a:r>
              <a:rPr lang="en-GB" altLang="fr-FR" i="1" dirty="0" err="1"/>
              <a:t>Paese</a:t>
            </a:r>
            <a:r>
              <a:rPr lang="en-GB" altLang="fr-FR" i="1" dirty="0"/>
              <a:t>/</a:t>
            </a:r>
            <a:r>
              <a:rPr lang="en-GB" altLang="fr-FR" i="1" dirty="0" err="1"/>
              <a:t>i</a:t>
            </a:r>
            <a:r>
              <a:rPr lang="en-GB" altLang="fr-FR" i="1" dirty="0"/>
              <a:t> </a:t>
            </a:r>
            <a:r>
              <a:rPr lang="it-IT" altLang="fr-FR" i="1" dirty="0"/>
              <a:t>in cui le forniture (compresi i loro componenti e sottoassiemi) sono fabbricate o subiscono l'ultima trasformazione importante da parte del contraente o del suo subappaltatore</a:t>
            </a:r>
            <a:r>
              <a:rPr lang="en-US" altLang="fr-FR" i="1" dirty="0"/>
              <a:t>”</a:t>
            </a:r>
          </a:p>
          <a:p>
            <a:endParaRPr lang="en-US" i="1" dirty="0"/>
          </a:p>
          <a:p>
            <a:r>
              <a:rPr lang="en-US" altLang="fr-FR" dirty="0"/>
              <a:t>Se </a:t>
            </a:r>
            <a:r>
              <a:rPr lang="en-US" altLang="fr-FR" dirty="0" err="1"/>
              <a:t>almeno</a:t>
            </a:r>
            <a:r>
              <a:rPr lang="en-US" altLang="fr-FR" dirty="0"/>
              <a:t> </a:t>
            </a:r>
            <a:r>
              <a:rPr lang="en-US" altLang="fr-FR" dirty="0" err="1"/>
              <a:t>il</a:t>
            </a:r>
            <a:r>
              <a:rPr lang="en-US" altLang="fr-FR" dirty="0"/>
              <a:t> </a:t>
            </a:r>
            <a:r>
              <a:rPr lang="en-US" altLang="fr-FR" b="1" dirty="0"/>
              <a:t>60%</a:t>
            </a:r>
            <a:r>
              <a:rPr lang="en-US" altLang="fr-FR" dirty="0"/>
              <a:t> </a:t>
            </a:r>
            <a:r>
              <a:rPr lang="en-US" altLang="en-US" dirty="0" err="1"/>
              <a:t>dell’importo</a:t>
            </a:r>
            <a:r>
              <a:rPr lang="en-US" altLang="en-US" dirty="0"/>
              <a:t> </a:t>
            </a:r>
            <a:r>
              <a:rPr lang="en-US" altLang="en-US" dirty="0" err="1"/>
              <a:t>totale</a:t>
            </a:r>
            <a:r>
              <a:rPr lang="en-US" altLang="en-US" dirty="0"/>
              <a:t> </a:t>
            </a:r>
            <a:r>
              <a:rPr lang="en-US" altLang="en-US" dirty="0" err="1"/>
              <a:t>dell’offerta</a:t>
            </a:r>
            <a:r>
              <a:rPr lang="en-US" altLang="en-US" dirty="0"/>
              <a:t> </a:t>
            </a:r>
            <a:r>
              <a:rPr lang="en-US" altLang="en-US" dirty="0" err="1"/>
              <a:t>proviene</a:t>
            </a:r>
            <a:r>
              <a:rPr lang="en-US" altLang="en-US" dirty="0"/>
              <a:t> da </a:t>
            </a:r>
            <a:r>
              <a:rPr lang="en-US" altLang="en-US" dirty="0" err="1"/>
              <a:t>uno</a:t>
            </a:r>
            <a:r>
              <a:rPr lang="en-US" altLang="en-US" dirty="0"/>
              <a:t> </a:t>
            </a:r>
            <a:r>
              <a:rPr lang="en-US" altLang="en-US" dirty="0" err="1"/>
              <a:t>Stato</a:t>
            </a:r>
            <a:r>
              <a:rPr lang="en-US" altLang="en-US" dirty="0"/>
              <a:t> </a:t>
            </a:r>
            <a:r>
              <a:rPr lang="en-US" altLang="en-US" dirty="0" err="1"/>
              <a:t>Membro</a:t>
            </a:r>
            <a:r>
              <a:rPr lang="en-US" altLang="en-US" dirty="0"/>
              <a:t> </a:t>
            </a:r>
            <a:r>
              <a:rPr lang="en-US" altLang="en-US" dirty="0" err="1"/>
              <a:t>scarsamente</a:t>
            </a:r>
            <a:r>
              <a:rPr lang="en-US" altLang="en-US" dirty="0"/>
              <a:t> </a:t>
            </a:r>
            <a:r>
              <a:rPr lang="en-US" altLang="en-US" dirty="0" err="1"/>
              <a:t>equilibrato</a:t>
            </a:r>
            <a:r>
              <a:rPr lang="en-US" altLang="en-US" dirty="0"/>
              <a:t>, </a:t>
            </a:r>
            <a:r>
              <a:rPr lang="en-US" altLang="en-US" b="1" dirty="0" err="1"/>
              <a:t>l’intera</a:t>
            </a:r>
            <a:r>
              <a:rPr lang="en-US" altLang="en-US" b="1" dirty="0"/>
              <a:t> </a:t>
            </a:r>
            <a:r>
              <a:rPr lang="en-US" altLang="en-US" b="1" dirty="0" err="1"/>
              <a:t>offerta</a:t>
            </a:r>
            <a:r>
              <a:rPr lang="en-US" altLang="en-US" b="1" dirty="0"/>
              <a:t> </a:t>
            </a:r>
            <a:r>
              <a:rPr lang="en-US" altLang="en-US" dirty="0" err="1"/>
              <a:t>verrà</a:t>
            </a:r>
            <a:r>
              <a:rPr lang="en-US" altLang="en-US" dirty="0"/>
              <a:t> </a:t>
            </a:r>
            <a:r>
              <a:rPr lang="en-US" altLang="en-US" dirty="0" err="1"/>
              <a:t>trattata</a:t>
            </a:r>
            <a:r>
              <a:rPr lang="en-US" altLang="en-US" dirty="0"/>
              <a:t> come </a:t>
            </a:r>
            <a:r>
              <a:rPr lang="en-US" altLang="en-US" dirty="0" err="1"/>
              <a:t>quella</a:t>
            </a:r>
            <a:r>
              <a:rPr lang="en-US" altLang="en-US" dirty="0"/>
              <a:t> di </a:t>
            </a:r>
            <a:r>
              <a:rPr lang="en-US" altLang="en-US" dirty="0" err="1"/>
              <a:t>uno</a:t>
            </a:r>
            <a:r>
              <a:rPr lang="en-US" altLang="en-US" dirty="0"/>
              <a:t> </a:t>
            </a:r>
            <a:r>
              <a:rPr lang="en-US" altLang="en-US" dirty="0" err="1"/>
              <a:t>Stato</a:t>
            </a:r>
            <a:r>
              <a:rPr lang="en-US" altLang="en-US" dirty="0"/>
              <a:t> </a:t>
            </a:r>
            <a:r>
              <a:rPr lang="en-US" altLang="en-US" dirty="0" err="1"/>
              <a:t>Membro</a:t>
            </a:r>
            <a:r>
              <a:rPr lang="en-US" altLang="en-US" dirty="0"/>
              <a:t> </a:t>
            </a:r>
            <a:r>
              <a:rPr lang="en-US" altLang="en-US" dirty="0" err="1"/>
              <a:t>scarsamente</a:t>
            </a:r>
            <a:r>
              <a:rPr lang="en-US" altLang="en-US" dirty="0"/>
              <a:t> </a:t>
            </a:r>
            <a:r>
              <a:rPr lang="en-US" altLang="en-US" dirty="0" err="1"/>
              <a:t>equilibrato</a:t>
            </a:r>
            <a:r>
              <a:rPr lang="en-US" altLang="en-US" dirty="0"/>
              <a:t>.</a:t>
            </a:r>
            <a:endParaRPr lang="en-US" altLang="fr-FR" i="1" dirty="0"/>
          </a:p>
          <a:p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456435" y="2910014"/>
            <a:ext cx="326866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fr-FR" i="1" dirty="0"/>
              <a:t> “</a:t>
            </a:r>
            <a:r>
              <a:rPr lang="en-GB" altLang="fr-FR" i="1" dirty="0" err="1"/>
              <a:t>Paese</a:t>
            </a:r>
            <a:r>
              <a:rPr lang="en-GB" altLang="fr-FR" i="1" dirty="0"/>
              <a:t>/</a:t>
            </a:r>
            <a:r>
              <a:rPr lang="en-GB" altLang="fr-FR" i="1" dirty="0" err="1"/>
              <a:t>i</a:t>
            </a:r>
            <a:r>
              <a:rPr lang="en-GB" altLang="fr-FR" i="1" dirty="0"/>
              <a:t> in cui è </a:t>
            </a:r>
            <a:r>
              <a:rPr lang="en-GB" altLang="fr-FR" i="1" dirty="0" err="1"/>
              <a:t>stabilito</a:t>
            </a:r>
            <a:r>
              <a:rPr lang="en-GB" altLang="fr-FR" i="1" dirty="0"/>
              <a:t> </a:t>
            </a:r>
            <a:r>
              <a:rPr lang="en-GB" altLang="fr-FR" i="1" dirty="0" err="1"/>
              <a:t>l’offerente</a:t>
            </a:r>
            <a:r>
              <a:rPr lang="en-GB" altLang="fr-FR" i="1" dirty="0"/>
              <a:t>.”</a:t>
            </a:r>
          </a:p>
          <a:p>
            <a:endParaRPr lang="en-GB" i="1" dirty="0"/>
          </a:p>
          <a:p>
            <a:r>
              <a:rPr lang="en-US" altLang="en-US" dirty="0"/>
              <a:t>Se </a:t>
            </a:r>
            <a:r>
              <a:rPr lang="en-US" altLang="en-US" dirty="0" err="1"/>
              <a:t>almeno</a:t>
            </a:r>
            <a:r>
              <a:rPr lang="en-US" altLang="en-US" dirty="0"/>
              <a:t> </a:t>
            </a:r>
            <a:r>
              <a:rPr lang="en-US" altLang="en-US" dirty="0" err="1"/>
              <a:t>il</a:t>
            </a:r>
            <a:r>
              <a:rPr lang="en-US" altLang="en-US" dirty="0"/>
              <a:t> </a:t>
            </a:r>
            <a:r>
              <a:rPr lang="en-US" altLang="en-US" b="1" dirty="0"/>
              <a:t>40%</a:t>
            </a:r>
            <a:r>
              <a:rPr lang="en-US" altLang="en-US" dirty="0"/>
              <a:t> </a:t>
            </a:r>
            <a:r>
              <a:rPr lang="en-US" altLang="en-US" dirty="0" err="1"/>
              <a:t>dell’importo</a:t>
            </a:r>
            <a:r>
              <a:rPr lang="en-US" altLang="en-US" dirty="0"/>
              <a:t> </a:t>
            </a:r>
            <a:r>
              <a:rPr lang="en-US" altLang="en-US" dirty="0" err="1"/>
              <a:t>totale</a:t>
            </a:r>
            <a:r>
              <a:rPr lang="en-US" altLang="en-US" dirty="0"/>
              <a:t> </a:t>
            </a:r>
            <a:r>
              <a:rPr lang="en-US" altLang="en-US" dirty="0" err="1"/>
              <a:t>dell’offerta</a:t>
            </a:r>
            <a:r>
              <a:rPr lang="en-US" altLang="en-US" dirty="0"/>
              <a:t> </a:t>
            </a:r>
            <a:r>
              <a:rPr lang="en-US" altLang="en-US" dirty="0" err="1"/>
              <a:t>proviene</a:t>
            </a:r>
            <a:r>
              <a:rPr lang="en-US" altLang="en-US" dirty="0"/>
              <a:t> da </a:t>
            </a:r>
            <a:r>
              <a:rPr lang="en-US" altLang="en-US" dirty="0" err="1"/>
              <a:t>uno</a:t>
            </a:r>
            <a:r>
              <a:rPr lang="en-US" altLang="en-US" dirty="0"/>
              <a:t> </a:t>
            </a:r>
            <a:r>
              <a:rPr lang="en-US" altLang="en-US" dirty="0" err="1"/>
              <a:t>Stato</a:t>
            </a:r>
            <a:r>
              <a:rPr lang="en-US" altLang="en-US" dirty="0"/>
              <a:t> </a:t>
            </a:r>
            <a:r>
              <a:rPr lang="en-US" altLang="en-US" dirty="0" err="1"/>
              <a:t>Membro</a:t>
            </a:r>
            <a:r>
              <a:rPr lang="en-US" altLang="en-US" dirty="0"/>
              <a:t> </a:t>
            </a:r>
            <a:r>
              <a:rPr lang="en-US" altLang="en-US" dirty="0" err="1"/>
              <a:t>scarsamente</a:t>
            </a:r>
            <a:r>
              <a:rPr lang="en-US" altLang="en-US" dirty="0"/>
              <a:t> </a:t>
            </a:r>
            <a:r>
              <a:rPr lang="en-US" altLang="en-US" dirty="0" err="1"/>
              <a:t>equilibrato</a:t>
            </a:r>
            <a:r>
              <a:rPr lang="en-US" altLang="en-US" dirty="0"/>
              <a:t>, </a:t>
            </a:r>
            <a:r>
              <a:rPr lang="en-US" altLang="en-US" b="1" dirty="0" err="1"/>
              <a:t>l’intera</a:t>
            </a:r>
            <a:r>
              <a:rPr lang="en-US" altLang="en-US" b="1" dirty="0"/>
              <a:t> </a:t>
            </a:r>
            <a:r>
              <a:rPr lang="en-US" altLang="en-US" b="1" dirty="0" err="1"/>
              <a:t>offerta</a:t>
            </a:r>
            <a:r>
              <a:rPr lang="en-US" altLang="en-US" b="1" dirty="0"/>
              <a:t> </a:t>
            </a:r>
            <a:r>
              <a:rPr lang="en-US" altLang="en-US" dirty="0" err="1"/>
              <a:t>verrà</a:t>
            </a:r>
            <a:r>
              <a:rPr lang="en-US" altLang="en-US" dirty="0"/>
              <a:t> </a:t>
            </a:r>
            <a:r>
              <a:rPr lang="en-US" altLang="en-US" dirty="0" err="1"/>
              <a:t>trattata</a:t>
            </a:r>
            <a:r>
              <a:rPr lang="en-US" altLang="en-US" dirty="0"/>
              <a:t> come </a:t>
            </a:r>
            <a:r>
              <a:rPr lang="en-US" altLang="en-US" dirty="0" err="1"/>
              <a:t>quella</a:t>
            </a:r>
            <a:r>
              <a:rPr lang="en-US" altLang="en-US" dirty="0"/>
              <a:t> di </a:t>
            </a:r>
            <a:r>
              <a:rPr lang="en-US" altLang="en-US" dirty="0" err="1"/>
              <a:t>uno</a:t>
            </a:r>
            <a:r>
              <a:rPr lang="en-US" altLang="en-US" dirty="0"/>
              <a:t> </a:t>
            </a:r>
            <a:r>
              <a:rPr lang="en-US" altLang="en-US" dirty="0" err="1"/>
              <a:t>Stato</a:t>
            </a:r>
            <a:r>
              <a:rPr lang="en-US" altLang="en-US" dirty="0"/>
              <a:t> </a:t>
            </a:r>
            <a:r>
              <a:rPr lang="en-US" altLang="en-US" dirty="0" err="1"/>
              <a:t>Membro</a:t>
            </a:r>
            <a:r>
              <a:rPr lang="en-US" altLang="en-US" dirty="0"/>
              <a:t> </a:t>
            </a:r>
            <a:r>
              <a:rPr lang="en-US" altLang="en-US" dirty="0" err="1"/>
              <a:t>scarsamente</a:t>
            </a:r>
            <a:r>
              <a:rPr lang="en-US" altLang="en-US" dirty="0"/>
              <a:t> </a:t>
            </a:r>
            <a:r>
              <a:rPr lang="en-US" altLang="en-US" dirty="0" err="1"/>
              <a:t>equilibrato</a:t>
            </a:r>
            <a:r>
              <a:rPr lang="en-US" altLang="en-US" dirty="0"/>
              <a:t>.</a:t>
            </a:r>
            <a:endParaRPr lang="en-GB" alt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08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0E48F01-A984-954E-9AF8-32A827FFA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58" y="0"/>
            <a:ext cx="12171442" cy="6356928"/>
          </a:xfrm>
          <a:prstGeom prst="rect">
            <a:avLst/>
          </a:prstGeom>
        </p:spPr>
      </p:pic>
      <p:pic>
        <p:nvPicPr>
          <p:cNvPr id="17" name="Picture 2" descr="http://science.ma/wp-content/uploads/2014/02/o-equation-57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87" y="2915005"/>
            <a:ext cx="5184912" cy="3346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A9FD7D-3E54-374D-862A-BA884939E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76" y="383646"/>
            <a:ext cx="11376024" cy="1065742"/>
          </a:xfrm>
        </p:spPr>
        <p:txBody>
          <a:bodyPr/>
          <a:lstStyle/>
          <a:p>
            <a:pPr>
              <a:defRPr/>
            </a:pPr>
            <a:r>
              <a:rPr lang="en-GB" sz="4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Coefficiente</a:t>
            </a:r>
            <a:r>
              <a:rPr lang="en-GB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di </a:t>
            </a:r>
            <a:r>
              <a:rPr lang="en-GB" sz="4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Rendimento</a:t>
            </a:r>
            <a:r>
              <a:rPr lang="en-GB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Industriale</a:t>
            </a:r>
            <a:endParaRPr lang="en-GB" sz="4000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303D6-1931-BB49-8BE7-FC18BE7E099F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485228" y="6493726"/>
            <a:ext cx="631160" cy="365125"/>
          </a:xfrm>
        </p:spPr>
        <p:txBody>
          <a:bodyPr/>
          <a:lstStyle/>
          <a:p>
            <a:r>
              <a:rPr lang="en-US"/>
              <a:t>19/09/2019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56402-A1DA-754C-863B-CCB35F0EBC2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259262" y="6499225"/>
            <a:ext cx="6572221" cy="365125"/>
          </a:xfrm>
        </p:spPr>
        <p:txBody>
          <a:bodyPr/>
          <a:lstStyle/>
          <a:p>
            <a:r>
              <a:rPr lang="en-US"/>
              <a:t>Jérôme Pierlot - Italy @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32B07-E895-A846-90AF-5BD7AEDC38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499225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16" name="Content Placeholder 11">
            <a:extLst>
              <a:ext uri="{FF2B5EF4-FFF2-40B4-BE49-F238E27FC236}">
                <a16:creationId xmlns:a16="http://schemas.microsoft.com/office/drawing/2014/main" id="{B19435F9-A7D8-1C41-A4F9-CA62844B2DE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6201" y="628651"/>
            <a:ext cx="11638781" cy="5493906"/>
          </a:xfrm>
        </p:spPr>
        <p:txBody>
          <a:bodyPr anchor="ctr">
            <a:noAutofit/>
          </a:bodyPr>
          <a:lstStyle/>
          <a:p>
            <a:pPr marL="36513">
              <a:buClr>
                <a:schemeClr val="bg2">
                  <a:lumMod val="10000"/>
                </a:schemeClr>
              </a:buClr>
              <a:defRPr/>
            </a:pPr>
            <a:r>
              <a:rPr lang="en-GB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Il </a:t>
            </a:r>
            <a:r>
              <a:rPr lang="en-GB" sz="20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Coefficiente</a:t>
            </a:r>
            <a:r>
              <a:rPr lang="en-GB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lang="en-GB" sz="20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Rendimento</a:t>
            </a:r>
            <a:r>
              <a:rPr lang="en-GB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Industriale</a:t>
            </a:r>
            <a:r>
              <a:rPr lang="en-GB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(CRI) </a:t>
            </a:r>
            <a:r>
              <a:rPr lang="it-IT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di uno Stato Membro è definito come il rapporto tra la quota percentuale di quello Stato Membro del valore di tutti i contratti di fornitura e il contributo percentuale di quello Stato membro</a:t>
            </a:r>
            <a:r>
              <a:rPr lang="en-GB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al Budget del CERN </a:t>
            </a:r>
            <a:r>
              <a:rPr lang="en-GB" sz="20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nello</a:t>
            </a:r>
            <a:r>
              <a:rPr lang="en-GB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stesso</a:t>
            </a:r>
            <a:r>
              <a:rPr lang="en-GB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periodo</a:t>
            </a:r>
            <a:r>
              <a:rPr lang="en-GB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6513" indent="0">
              <a:buClr>
                <a:schemeClr val="bg2">
                  <a:lumMod val="10000"/>
                </a:schemeClr>
              </a:buClr>
              <a:buFont typeface="Arial" panose="020B0604020202020204" pitchFamily="34" charset="0"/>
              <a:buNone/>
              <a:defRPr/>
            </a:pPr>
            <a:endParaRPr lang="en-GB" sz="2000" dirty="0">
              <a:solidFill>
                <a:schemeClr val="tx1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Clr>
                <a:schemeClr val="bg2">
                  <a:lumMod val="10000"/>
                </a:schemeClr>
              </a:buClr>
              <a:buFontTx/>
              <a:buChar char="-"/>
              <a:defRPr/>
            </a:pP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Stati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Membri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ben </a:t>
            </a:r>
            <a:r>
              <a:rPr lang="en-US" sz="2000" dirty="0" err="1" smtClean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equilibrati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: CRI ≥ 1</a:t>
            </a:r>
          </a:p>
          <a:p>
            <a:pPr>
              <a:buClr>
                <a:schemeClr val="bg2">
                  <a:lumMod val="10000"/>
                </a:schemeClr>
              </a:buClr>
              <a:buFontTx/>
              <a:buChar char="-"/>
              <a:defRPr/>
            </a:pP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Stati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Membri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scarsamente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equilibrati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: 0.30 ≤ CRI &lt; 1</a:t>
            </a:r>
          </a:p>
          <a:p>
            <a:pPr>
              <a:buClr>
                <a:schemeClr val="bg2">
                  <a:lumMod val="10000"/>
                </a:schemeClr>
              </a:buClr>
              <a:buFontTx/>
              <a:buChar char="-"/>
              <a:defRPr/>
            </a:pP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Stati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Membri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molto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scarsamente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equilibrati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: CRI &lt; 0.30</a:t>
            </a:r>
          </a:p>
        </p:txBody>
      </p:sp>
    </p:spTree>
    <p:extLst>
      <p:ext uri="{BB962C8B-B14F-4D97-AF65-F5344CB8AC3E}">
        <p14:creationId xmlns:p14="http://schemas.microsoft.com/office/powerpoint/2010/main" val="273148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3CE3F8A3-81F0-D04E-9BF8-45ECEE3B320F}"/>
              </a:ext>
            </a:extLst>
          </p:cNvPr>
          <p:cNvGrpSpPr/>
          <p:nvPr/>
        </p:nvGrpSpPr>
        <p:grpSpPr>
          <a:xfrm>
            <a:off x="4350703" y="3458383"/>
            <a:ext cx="7529537" cy="858664"/>
            <a:chOff x="4254476" y="3260329"/>
            <a:chExt cx="7529537" cy="118929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6A76111-A9D9-0C46-970E-87203F46212F}"/>
                </a:ext>
              </a:extLst>
            </p:cNvPr>
            <p:cNvSpPr/>
            <p:nvPr/>
          </p:nvSpPr>
          <p:spPr>
            <a:xfrm>
              <a:off x="4254476" y="3260329"/>
              <a:ext cx="7529537" cy="11892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  <a:effectLst>
              <a:outerShdw blurRad="38100" sx="102000" sy="102000" algn="ctr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6E0B8AC-A2CA-3943-9388-5E6C4889B69A}"/>
                </a:ext>
              </a:extLst>
            </p:cNvPr>
            <p:cNvSpPr txBox="1"/>
            <p:nvPr/>
          </p:nvSpPr>
          <p:spPr>
            <a:xfrm>
              <a:off x="4714591" y="3590959"/>
              <a:ext cx="184731" cy="724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2A9FD7D-3E54-374D-862A-BA884939E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76" y="383646"/>
            <a:ext cx="11376024" cy="1065742"/>
          </a:xfrm>
        </p:spPr>
        <p:txBody>
          <a:bodyPr/>
          <a:lstStyle/>
          <a:p>
            <a:pPr>
              <a:defRPr/>
            </a:pPr>
            <a:r>
              <a:rPr lang="en-US" sz="4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Regola</a:t>
            </a:r>
            <a:r>
              <a:rPr lang="en-US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d’Allineamento</a:t>
            </a:r>
            <a:endParaRPr lang="en-US" sz="4000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303D6-1931-BB49-8BE7-FC18BE7E099F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485228" y="6484201"/>
            <a:ext cx="631160" cy="365125"/>
          </a:xfrm>
        </p:spPr>
        <p:txBody>
          <a:bodyPr/>
          <a:lstStyle/>
          <a:p>
            <a:r>
              <a:rPr lang="en-US"/>
              <a:t>19/09/2019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56402-A1DA-754C-863B-CCB35F0EBC2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259262" y="6489700"/>
            <a:ext cx="6572221" cy="365125"/>
          </a:xfrm>
        </p:spPr>
        <p:txBody>
          <a:bodyPr/>
          <a:lstStyle/>
          <a:p>
            <a:r>
              <a:rPr lang="en-US"/>
              <a:t>Jérôme Pierlot - Italy @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32B07-E895-A846-90AF-5BD7AEDC38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48970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35</a:t>
            </a:fld>
            <a:endParaRPr lang="en-US" dirty="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CE3F8A3-81F0-D04E-9BF8-45ECEE3B320F}"/>
              </a:ext>
            </a:extLst>
          </p:cNvPr>
          <p:cNvGrpSpPr/>
          <p:nvPr/>
        </p:nvGrpSpPr>
        <p:grpSpPr>
          <a:xfrm>
            <a:off x="4350703" y="5306004"/>
            <a:ext cx="7694525" cy="858664"/>
            <a:chOff x="4254476" y="3260329"/>
            <a:chExt cx="7694525" cy="1189294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6A76111-A9D9-0C46-970E-87203F46212F}"/>
                </a:ext>
              </a:extLst>
            </p:cNvPr>
            <p:cNvSpPr/>
            <p:nvPr/>
          </p:nvSpPr>
          <p:spPr>
            <a:xfrm>
              <a:off x="4254476" y="3260329"/>
              <a:ext cx="7529537" cy="11892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  <a:effectLst>
              <a:outerShdw blurRad="38100" sx="102000" sy="102000" algn="ctr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746506D-5069-6F42-8185-7D1930A38F55}"/>
                </a:ext>
              </a:extLst>
            </p:cNvPr>
            <p:cNvSpPr txBox="1"/>
            <p:nvPr/>
          </p:nvSpPr>
          <p:spPr>
            <a:xfrm>
              <a:off x="6167438" y="3378471"/>
              <a:ext cx="5781563" cy="980459"/>
            </a:xfrm>
            <a:prstGeom prst="rect">
              <a:avLst/>
            </a:prstGeom>
            <a:noFill/>
          </p:spPr>
          <p:txBody>
            <a:bodyPr wrap="square" lIns="0" rtlCol="0" anchor="ctr" anchorCtr="0">
              <a:spAutoFit/>
            </a:bodyPr>
            <a:lstStyle/>
            <a:p>
              <a:pPr marL="342900" indent="-342900">
                <a:spcBef>
                  <a:spcPct val="0"/>
                </a:spcBef>
                <a:buClrTx/>
                <a:buSzTx/>
                <a:defRPr/>
              </a:pPr>
              <a:r>
                <a:rPr lang="it-IT" altLang="en-US" sz="2000" b="1" dirty="0">
                  <a:ea typeface="Calibri" panose="020F0502020204030204" pitchFamily="34" charset="0"/>
                  <a:cs typeface="Arial" panose="020B0604020202020204" pitchFamily="34" charset="0"/>
                </a:rPr>
                <a:t>La differenza di prezzo non deve superare </a:t>
              </a:r>
            </a:p>
            <a:p>
              <a:pPr marL="342900" indent="-342900">
                <a:spcBef>
                  <a:spcPct val="0"/>
                </a:spcBef>
                <a:buClrTx/>
                <a:buSzTx/>
                <a:defRPr/>
              </a:pPr>
              <a:r>
                <a:rPr lang="it-IT" altLang="en-US" sz="2000" b="1" dirty="0">
                  <a:ea typeface="Calibri" panose="020F0502020204030204" pitchFamily="34" charset="0"/>
                  <a:cs typeface="Arial" panose="020B0604020202020204" pitchFamily="34" charset="0"/>
                </a:rPr>
                <a:t>il </a:t>
              </a:r>
              <a:r>
                <a:rPr lang="en-US" altLang="en-US" sz="2000" b="1" dirty="0">
                  <a:ea typeface="Calibri" panose="020F0502020204030204" pitchFamily="34" charset="0"/>
                  <a:cs typeface="Arial" panose="020B0604020202020204" pitchFamily="34" charset="0"/>
                </a:rPr>
                <a:t>20%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9A0753F-4BDD-1B47-B547-FAB185419AC1}"/>
              </a:ext>
            </a:extLst>
          </p:cNvPr>
          <p:cNvGrpSpPr/>
          <p:nvPr/>
        </p:nvGrpSpPr>
        <p:grpSpPr>
          <a:xfrm>
            <a:off x="377190" y="1762939"/>
            <a:ext cx="11898630" cy="1460297"/>
            <a:chOff x="412775" y="4793449"/>
            <a:chExt cx="11755268" cy="146029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EF8B4C1-85BB-DB48-B37A-D530B4A53550}"/>
                </a:ext>
              </a:extLst>
            </p:cNvPr>
            <p:cNvSpPr/>
            <p:nvPr/>
          </p:nvSpPr>
          <p:spPr>
            <a:xfrm>
              <a:off x="412775" y="4793449"/>
              <a:ext cx="11371237" cy="146029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sx="1000" sy="1000" algn="c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F52A6C5-40E6-B143-8301-650EB00C136A}"/>
                </a:ext>
              </a:extLst>
            </p:cNvPr>
            <p:cNvGrpSpPr/>
            <p:nvPr/>
          </p:nvGrpSpPr>
          <p:grpSpPr>
            <a:xfrm>
              <a:off x="571513" y="4844530"/>
              <a:ext cx="11596530" cy="1323439"/>
              <a:chOff x="571513" y="4844530"/>
              <a:chExt cx="11596530" cy="1323439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CEA1F95-E214-A74E-9489-49EB47E2F480}"/>
                  </a:ext>
                </a:extLst>
              </p:cNvPr>
              <p:cNvSpPr txBox="1"/>
              <p:nvPr/>
            </p:nvSpPr>
            <p:spPr>
              <a:xfrm>
                <a:off x="2614677" y="4844530"/>
                <a:ext cx="9553366" cy="1323439"/>
              </a:xfrm>
              <a:prstGeom prst="rect">
                <a:avLst/>
              </a:prstGeom>
              <a:noFill/>
            </p:spPr>
            <p:txBody>
              <a:bodyPr wrap="square" lIns="0" rtlCol="0" anchor="ctr" anchorCtr="0">
                <a:spAutoFit/>
              </a:bodyPr>
              <a:lstStyle/>
              <a:p>
                <a:pPr>
                  <a:defRPr/>
                </a:pPr>
                <a:r>
                  <a:rPr lang="it-IT" altLang="en-US" sz="2000" b="1" dirty="0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In determinate condizioni definite nelle norme sugli appalti del CERN, un offerente che offre beni originari * da Stati membri scarsamente equilibrati è autorizzato ad allineare il suo prezzo a quello del</a:t>
                </a:r>
              </a:p>
              <a:p>
                <a:pPr>
                  <a:defRPr/>
                </a:pPr>
                <a:r>
                  <a:rPr lang="it-IT" altLang="en-US" sz="2000" b="1" dirty="0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miglior offerente e quindi aggiudicarsi l'appalto</a:t>
                </a:r>
                <a:r>
                  <a:rPr lang="en-US" altLang="en-US" sz="2000" b="1" dirty="0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7AF73BD-C073-2741-A9A5-86BC5524C866}"/>
                  </a:ext>
                </a:extLst>
              </p:cNvPr>
              <p:cNvSpPr txBox="1"/>
              <p:nvPr/>
            </p:nvSpPr>
            <p:spPr>
              <a:xfrm>
                <a:off x="571513" y="5332801"/>
                <a:ext cx="2043164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b="1" dirty="0">
                    <a:solidFill>
                      <a:schemeClr val="bg1"/>
                    </a:solidFill>
                  </a:rPr>
                  <a:t>REGOLA</a:t>
                </a:r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BB6E91A-222D-F84D-BEE8-AFB2556AA3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5471" y="282065"/>
            <a:ext cx="2658359" cy="1190909"/>
          </a:xfrm>
          <a:prstGeom prst="rect">
            <a:avLst/>
          </a:prstGeom>
        </p:spPr>
      </p:pic>
      <p:pic>
        <p:nvPicPr>
          <p:cNvPr id="24" name="Picture 2" descr="http://developer.ibm.com/bpm/wp-content/uploads/sites/31/2014/10/brid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" y="3458383"/>
            <a:ext cx="3897399" cy="2740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F3E4049E-1CEF-DB48-9262-A22E50FAF757}"/>
              </a:ext>
            </a:extLst>
          </p:cNvPr>
          <p:cNvGrpSpPr/>
          <p:nvPr/>
        </p:nvGrpSpPr>
        <p:grpSpPr>
          <a:xfrm>
            <a:off x="4578415" y="3530768"/>
            <a:ext cx="728769" cy="728769"/>
            <a:chOff x="4530749" y="1909913"/>
            <a:chExt cx="728769" cy="728769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EAB1B18-4A6D-D447-9D77-4076D0D3EBC0}"/>
                </a:ext>
              </a:extLst>
            </p:cNvPr>
            <p:cNvSpPr/>
            <p:nvPr/>
          </p:nvSpPr>
          <p:spPr>
            <a:xfrm>
              <a:off x="4530749" y="1909913"/>
              <a:ext cx="728769" cy="72876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A810F3D-2DAF-F343-B605-CF0984068105}"/>
                </a:ext>
              </a:extLst>
            </p:cNvPr>
            <p:cNvSpPr txBox="1"/>
            <p:nvPr/>
          </p:nvSpPr>
          <p:spPr>
            <a:xfrm>
              <a:off x="4705164" y="2012687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CE3F8A3-81F0-D04E-9BF8-45ECEE3B320F}"/>
              </a:ext>
            </a:extLst>
          </p:cNvPr>
          <p:cNvGrpSpPr/>
          <p:nvPr/>
        </p:nvGrpSpPr>
        <p:grpSpPr>
          <a:xfrm>
            <a:off x="4350703" y="4384608"/>
            <a:ext cx="7694525" cy="858664"/>
            <a:chOff x="4254476" y="3260329"/>
            <a:chExt cx="7694525" cy="1189294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6A76111-A9D9-0C46-970E-87203F46212F}"/>
                </a:ext>
              </a:extLst>
            </p:cNvPr>
            <p:cNvSpPr/>
            <p:nvPr/>
          </p:nvSpPr>
          <p:spPr>
            <a:xfrm>
              <a:off x="4254476" y="3260329"/>
              <a:ext cx="7529537" cy="11892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  <a:effectLst>
              <a:outerShdw blurRad="38100" sx="102000" sy="102000" algn="ctr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746506D-5069-6F42-8185-7D1930A38F55}"/>
                </a:ext>
              </a:extLst>
            </p:cNvPr>
            <p:cNvSpPr txBox="1"/>
            <p:nvPr/>
          </p:nvSpPr>
          <p:spPr>
            <a:xfrm>
              <a:off x="6167438" y="3378471"/>
              <a:ext cx="5781563" cy="980459"/>
            </a:xfrm>
            <a:prstGeom prst="rect">
              <a:avLst/>
            </a:prstGeom>
            <a:noFill/>
          </p:spPr>
          <p:txBody>
            <a:bodyPr wrap="square" lIns="0" rtlCol="0" anchor="ctr" anchorCtr="0">
              <a:spAutoFit/>
            </a:bodyPr>
            <a:lstStyle/>
            <a:p>
              <a:pPr marL="342900" indent="-342900">
                <a:spcBef>
                  <a:spcPct val="0"/>
                </a:spcBef>
                <a:defRPr/>
              </a:pPr>
              <a:r>
                <a:rPr lang="it-IT" altLang="en-US" sz="2000" b="1" dirty="0">
                  <a:ea typeface="Calibri" panose="020F0502020204030204" pitchFamily="34" charset="0"/>
                  <a:cs typeface="Arial" panose="020B0604020202020204" pitchFamily="34" charset="0"/>
                </a:rPr>
                <a:t>Con un importo totale superiore a </a:t>
              </a:r>
            </a:p>
            <a:p>
              <a:pPr marL="342900" indent="-342900">
                <a:spcBef>
                  <a:spcPct val="0"/>
                </a:spcBef>
                <a:defRPr/>
              </a:pPr>
              <a:r>
                <a:rPr lang="en-US" altLang="en-US" sz="2000" b="1" dirty="0">
                  <a:ea typeface="Calibri" panose="020F0502020204030204" pitchFamily="34" charset="0"/>
                  <a:cs typeface="Arial" panose="020B0604020202020204" pitchFamily="34" charset="0"/>
                </a:rPr>
                <a:t>100’000 CHF.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3E4049E-1CEF-DB48-9262-A22E50FAF757}"/>
              </a:ext>
            </a:extLst>
          </p:cNvPr>
          <p:cNvGrpSpPr/>
          <p:nvPr/>
        </p:nvGrpSpPr>
        <p:grpSpPr>
          <a:xfrm>
            <a:off x="4538798" y="4449000"/>
            <a:ext cx="728769" cy="728769"/>
            <a:chOff x="4530749" y="1909913"/>
            <a:chExt cx="728769" cy="728769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BEAB1B18-4A6D-D447-9D77-4076D0D3EBC0}"/>
                </a:ext>
              </a:extLst>
            </p:cNvPr>
            <p:cNvSpPr/>
            <p:nvPr/>
          </p:nvSpPr>
          <p:spPr>
            <a:xfrm>
              <a:off x="4530749" y="1909913"/>
              <a:ext cx="728769" cy="72876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A810F3D-2DAF-F343-B605-CF0984068105}"/>
                </a:ext>
              </a:extLst>
            </p:cNvPr>
            <p:cNvSpPr txBox="1"/>
            <p:nvPr/>
          </p:nvSpPr>
          <p:spPr>
            <a:xfrm>
              <a:off x="4705164" y="2012687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3E4049E-1CEF-DB48-9262-A22E50FAF757}"/>
              </a:ext>
            </a:extLst>
          </p:cNvPr>
          <p:cNvGrpSpPr/>
          <p:nvPr/>
        </p:nvGrpSpPr>
        <p:grpSpPr>
          <a:xfrm>
            <a:off x="4536748" y="5379174"/>
            <a:ext cx="728769" cy="728769"/>
            <a:chOff x="4530749" y="1909913"/>
            <a:chExt cx="728769" cy="728769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EAB1B18-4A6D-D447-9D77-4076D0D3EBC0}"/>
                </a:ext>
              </a:extLst>
            </p:cNvPr>
            <p:cNvSpPr/>
            <p:nvPr/>
          </p:nvSpPr>
          <p:spPr>
            <a:xfrm>
              <a:off x="4530749" y="1909913"/>
              <a:ext cx="728769" cy="72876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A810F3D-2DAF-F343-B605-CF0984068105}"/>
                </a:ext>
              </a:extLst>
            </p:cNvPr>
            <p:cNvSpPr txBox="1"/>
            <p:nvPr/>
          </p:nvSpPr>
          <p:spPr>
            <a:xfrm>
              <a:off x="4705164" y="2012687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746506D-5069-6F42-8185-7D1930A38F55}"/>
              </a:ext>
            </a:extLst>
          </p:cNvPr>
          <p:cNvSpPr txBox="1"/>
          <p:nvPr/>
        </p:nvSpPr>
        <p:spPr>
          <a:xfrm>
            <a:off x="6263665" y="3500107"/>
            <a:ext cx="5781563" cy="707886"/>
          </a:xfrm>
          <a:prstGeom prst="rect">
            <a:avLst/>
          </a:prstGeom>
          <a:noFill/>
        </p:spPr>
        <p:txBody>
          <a:bodyPr wrap="square" lIns="0" rtlCol="0" anchor="ctr" anchorCtr="0">
            <a:spAutoFit/>
          </a:bodyPr>
          <a:lstStyle/>
          <a:p>
            <a:pPr marL="342900" indent="-342900">
              <a:spcBef>
                <a:spcPct val="0"/>
              </a:spcBef>
              <a:buClrTx/>
              <a:buSzTx/>
              <a:defRPr/>
            </a:pPr>
            <a:r>
              <a:rPr lang="en-US" altLang="en-US" sz="2000" b="1" dirty="0" err="1">
                <a:ea typeface="Calibri" panose="020F0502020204030204" pitchFamily="34" charset="0"/>
                <a:cs typeface="Arial" panose="020B0604020202020204" pitchFamily="34" charset="0"/>
              </a:rPr>
              <a:t>Contratti</a:t>
            </a:r>
            <a:r>
              <a:rPr lang="en-US" altLang="en-US" sz="2000" b="1" dirty="0">
                <a:ea typeface="Calibri" panose="020F0502020204030204" pitchFamily="34" charset="0"/>
                <a:cs typeface="Arial" panose="020B0604020202020204" pitchFamily="34" charset="0"/>
              </a:rPr>
              <a:t> di sole </a:t>
            </a:r>
            <a:r>
              <a:rPr lang="en-US" altLang="en-US" sz="2000" b="1" dirty="0" err="1">
                <a:ea typeface="Calibri" panose="020F0502020204030204" pitchFamily="34" charset="0"/>
                <a:cs typeface="Arial" panose="020B0604020202020204" pitchFamily="34" charset="0"/>
              </a:rPr>
              <a:t>forniture</a:t>
            </a:r>
            <a:r>
              <a:rPr lang="en-US" altLang="en-US" sz="2000" b="1" dirty="0"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b="1" dirty="0" err="1">
                <a:ea typeface="Calibri" panose="020F0502020204030204" pitchFamily="34" charset="0"/>
                <a:cs typeface="Arial" panose="020B0604020202020204" pitchFamily="34" charset="0"/>
              </a:rPr>
              <a:t>aggiudicati</a:t>
            </a:r>
            <a:endParaRPr lang="en-US" altLang="en-US" sz="20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ClrTx/>
              <a:buSzTx/>
              <a:defRPr/>
            </a:pPr>
            <a:r>
              <a:rPr lang="en-US" altLang="en-US" sz="2000" b="1" dirty="0" err="1">
                <a:ea typeface="Calibri" panose="020F0502020204030204" pitchFamily="34" charset="0"/>
                <a:cs typeface="Arial" panose="020B0604020202020204" pitchFamily="34" charset="0"/>
              </a:rPr>
              <a:t>all’offerta</a:t>
            </a:r>
            <a:r>
              <a:rPr lang="en-US" altLang="en-US" sz="20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ea typeface="Calibri" panose="020F0502020204030204" pitchFamily="34" charset="0"/>
                <a:cs typeface="Arial" panose="020B0604020202020204" pitchFamily="34" charset="0"/>
              </a:rPr>
              <a:t>conforme</a:t>
            </a:r>
            <a:r>
              <a:rPr lang="en-US" altLang="en-US" sz="20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ea typeface="Calibri" panose="020F0502020204030204" pitchFamily="34" charset="0"/>
                <a:cs typeface="Arial" panose="020B0604020202020204" pitchFamily="34" charset="0"/>
              </a:rPr>
              <a:t>più</a:t>
            </a:r>
            <a:r>
              <a:rPr lang="en-US" altLang="en-US" sz="20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ea typeface="Calibri" panose="020F0502020204030204" pitchFamily="34" charset="0"/>
                <a:cs typeface="Arial" panose="020B0604020202020204" pitchFamily="34" charset="0"/>
              </a:rPr>
              <a:t>bassa</a:t>
            </a:r>
            <a:r>
              <a:rPr lang="en-US" altLang="en-US" sz="2000" b="1" dirty="0"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661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D521D-B04A-144F-AE02-7864BE15C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/>
          <a:lstStyle/>
          <a:p>
            <a:r>
              <a:rPr lang="fr-CH" sz="4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Classifica</a:t>
            </a:r>
            <a:r>
              <a:rPr lang="fr-CH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fr-CH" sz="4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Stati</a:t>
            </a:r>
            <a:r>
              <a:rPr lang="fr-CH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fr-CH" sz="4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Membri</a:t>
            </a:r>
            <a:r>
              <a:rPr lang="fr-CH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(</a:t>
            </a:r>
            <a:r>
              <a:rPr lang="fr-CH" sz="4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Forniture</a:t>
            </a:r>
            <a:r>
              <a:rPr lang="fr-CH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)</a:t>
            </a:r>
            <a:br>
              <a:rPr lang="fr-CH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</a:br>
            <a:r>
              <a:rPr lang="fr-CH" altLang="en-US" sz="2400" dirty="0"/>
              <a:t>(1 </a:t>
            </a:r>
            <a:r>
              <a:rPr lang="fr-CH" altLang="en-US" sz="2400" dirty="0" err="1"/>
              <a:t>marzo</a:t>
            </a:r>
            <a:r>
              <a:rPr lang="fr-CH" altLang="en-US" sz="2400" dirty="0"/>
              <a:t> 2019 – 29 </a:t>
            </a:r>
            <a:r>
              <a:rPr lang="fr-CH" altLang="en-US" sz="2400" dirty="0" err="1"/>
              <a:t>febbraio</a:t>
            </a:r>
            <a:r>
              <a:rPr lang="fr-CH" altLang="en-US" sz="2400" dirty="0"/>
              <a:t> 2020, in base a i 4 </a:t>
            </a:r>
            <a:r>
              <a:rPr lang="fr-CH" altLang="en-US" sz="2400" dirty="0" err="1"/>
              <a:t>anni</a:t>
            </a:r>
            <a:r>
              <a:rPr lang="fr-CH" altLang="en-US" sz="2400" dirty="0"/>
              <a:t> </a:t>
            </a:r>
            <a:r>
              <a:rPr lang="fr-CH" altLang="en-US" sz="2400" dirty="0" err="1"/>
              <a:t>precedenti</a:t>
            </a:r>
            <a:r>
              <a:rPr lang="fr-CH" altLang="en-US" sz="2400" dirty="0"/>
              <a:t>):</a:t>
            </a:r>
            <a:br>
              <a:rPr lang="fr-CH" altLang="en-US" sz="2400" dirty="0"/>
            </a:br>
            <a:endParaRPr lang="en-US" sz="24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ABD212-7E72-C44D-8DC8-E1ED97429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484201"/>
            <a:ext cx="631160" cy="365125"/>
          </a:xfrm>
        </p:spPr>
        <p:txBody>
          <a:bodyPr/>
          <a:lstStyle/>
          <a:p>
            <a:r>
              <a:rPr lang="en-US"/>
              <a:t>19/09/2019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E0D01B-451F-9C49-9C75-1E52FA435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489700"/>
            <a:ext cx="6572221" cy="365125"/>
          </a:xfrm>
        </p:spPr>
        <p:txBody>
          <a:bodyPr/>
          <a:lstStyle/>
          <a:p>
            <a:r>
              <a:rPr lang="en-US"/>
              <a:t>Jérôme Pierlot - Italy @ CERN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C729E7-645C-D34E-8536-6467A416B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48970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579BF1D2-4A95-3544-863D-2E3B51E7571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18165" b="727"/>
          <a:stretch/>
        </p:blipFill>
        <p:spPr>
          <a:xfrm>
            <a:off x="412775" y="1439335"/>
            <a:ext cx="11376025" cy="4760912"/>
          </a:xfrm>
        </p:spPr>
      </p:pic>
    </p:spTree>
    <p:extLst>
      <p:ext uri="{BB962C8B-B14F-4D97-AF65-F5344CB8AC3E}">
        <p14:creationId xmlns:p14="http://schemas.microsoft.com/office/powerpoint/2010/main" val="253525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CCAF69-69A7-4644-93CA-917F0008C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Impatto</a:t>
            </a:r>
            <a:r>
              <a:rPr lang="en-US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Industriale</a:t>
            </a:r>
            <a:r>
              <a:rPr lang="en-US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per </a:t>
            </a:r>
            <a:r>
              <a:rPr lang="en-US" sz="4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l’Italia</a:t>
            </a:r>
            <a:r>
              <a:rPr lang="en-US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(</a:t>
            </a:r>
            <a:r>
              <a:rPr lang="en-US" sz="4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forniture</a:t>
            </a:r>
            <a:r>
              <a:rPr lang="en-US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203AB4-AC56-814B-9797-66BB3A0E29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484201"/>
            <a:ext cx="631160" cy="365125"/>
          </a:xfrm>
        </p:spPr>
        <p:txBody>
          <a:bodyPr/>
          <a:lstStyle/>
          <a:p>
            <a:r>
              <a:rPr lang="en-US"/>
              <a:t>19/09/2019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C353BE-AD74-7243-93C1-9EB2ABD9E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489700"/>
            <a:ext cx="6572221" cy="365125"/>
          </a:xfrm>
        </p:spPr>
        <p:txBody>
          <a:bodyPr/>
          <a:lstStyle/>
          <a:p>
            <a:r>
              <a:rPr lang="en-US"/>
              <a:t>Jérôme Pierlot - Italy @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55CE2-22C0-1F4D-A2FD-20443A92F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48970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403" y="1566295"/>
            <a:ext cx="6237194" cy="408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83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CCAF69-69A7-4644-93CA-917F0008C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Impatto</a:t>
            </a:r>
            <a:r>
              <a:rPr lang="en-US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Industriale</a:t>
            </a:r>
            <a:r>
              <a:rPr lang="en-US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per </a:t>
            </a:r>
            <a:r>
              <a:rPr lang="en-US" sz="4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l’Italia</a:t>
            </a:r>
            <a:r>
              <a:rPr lang="en-US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(</a:t>
            </a:r>
            <a:r>
              <a:rPr lang="en-US" sz="4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servizi</a:t>
            </a:r>
            <a:r>
              <a:rPr lang="en-US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203AB4-AC56-814B-9797-66BB3A0E29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484201"/>
            <a:ext cx="631160" cy="365125"/>
          </a:xfrm>
        </p:spPr>
        <p:txBody>
          <a:bodyPr/>
          <a:lstStyle/>
          <a:p>
            <a:r>
              <a:rPr lang="en-US"/>
              <a:t>19/09/2019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C353BE-AD74-7243-93C1-9EB2ABD9E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489700"/>
            <a:ext cx="6572221" cy="365125"/>
          </a:xfrm>
        </p:spPr>
        <p:txBody>
          <a:bodyPr/>
          <a:lstStyle/>
          <a:p>
            <a:r>
              <a:rPr lang="en-US"/>
              <a:t>Jérôme Pierlot - Italy @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55CE2-22C0-1F4D-A2FD-20443A92F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48970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7342" y="1439335"/>
            <a:ext cx="6317316" cy="412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17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5066" y="332765"/>
            <a:ext cx="6982691" cy="64008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85228" y="6484201"/>
            <a:ext cx="631160" cy="365125"/>
          </a:xfrm>
        </p:spPr>
        <p:txBody>
          <a:bodyPr/>
          <a:lstStyle/>
          <a:p>
            <a:r>
              <a:rPr lang="en-US"/>
              <a:t>19/09/2019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59262" y="6489700"/>
            <a:ext cx="6572221" cy="365125"/>
          </a:xfrm>
        </p:spPr>
        <p:txBody>
          <a:bodyPr/>
          <a:lstStyle/>
          <a:p>
            <a:r>
              <a:rPr lang="en-US"/>
              <a:t>Jérôme Pierlot - Italy @ CERN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07546" y="648970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13" name="Larme 14">
            <a:extLst>
              <a:ext uri="{FF2B5EF4-FFF2-40B4-BE49-F238E27FC236}">
                <a16:creationId xmlns:a16="http://schemas.microsoft.com/office/drawing/2014/main" id="{4361A319-BA88-FC44-8F2D-23865BBD8DBD}"/>
              </a:ext>
            </a:extLst>
          </p:cNvPr>
          <p:cNvSpPr/>
          <p:nvPr/>
        </p:nvSpPr>
        <p:spPr>
          <a:xfrm rot="16200000">
            <a:off x="0" y="939041"/>
            <a:ext cx="4411157" cy="4411157"/>
          </a:xfrm>
          <a:prstGeom prst="teardrop">
            <a:avLst/>
          </a:prstGeom>
          <a:solidFill>
            <a:schemeClr val="accent3">
              <a:alpha val="80000"/>
            </a:schemeClr>
          </a:solidFill>
          <a:ln>
            <a:noFill/>
          </a:ln>
          <a:scene3d>
            <a:camera prst="orthographicFront">
              <a:rot lat="0" lon="21299996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lt1">
                  <a:alpha val="56000"/>
                </a:schemeClr>
              </a:solidFill>
            </a:endParaRPr>
          </a:p>
        </p:txBody>
      </p:sp>
      <p:sp>
        <p:nvSpPr>
          <p:cNvPr id="14" name="Larme 15">
            <a:extLst>
              <a:ext uri="{FF2B5EF4-FFF2-40B4-BE49-F238E27FC236}">
                <a16:creationId xmlns:a16="http://schemas.microsoft.com/office/drawing/2014/main" id="{C2DDAC74-F1B0-CA4C-BDAA-D0E710D089F9}"/>
              </a:ext>
            </a:extLst>
          </p:cNvPr>
          <p:cNvSpPr/>
          <p:nvPr/>
        </p:nvSpPr>
        <p:spPr>
          <a:xfrm rot="16200000">
            <a:off x="0" y="939041"/>
            <a:ext cx="4172378" cy="4172378"/>
          </a:xfrm>
          <a:prstGeom prst="teardrop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3">
            <a:extLst>
              <a:ext uri="{FF2B5EF4-FFF2-40B4-BE49-F238E27FC236}">
                <a16:creationId xmlns:a16="http://schemas.microsoft.com/office/drawing/2014/main" id="{C6308644-E525-A34A-BFCC-216EDECFA34B}"/>
              </a:ext>
            </a:extLst>
          </p:cNvPr>
          <p:cNvSpPr txBox="1"/>
          <p:nvPr/>
        </p:nvSpPr>
        <p:spPr>
          <a:xfrm flipH="1">
            <a:off x="413908" y="2594566"/>
            <a:ext cx="33721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WEBSITE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ACQUISTI</a:t>
            </a:r>
            <a:endParaRPr lang="fr-FR" sz="3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5"/>
          <a:stretch/>
        </p:blipFill>
        <p:spPr>
          <a:xfrm>
            <a:off x="5247573" y="772025"/>
            <a:ext cx="6137676" cy="366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0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Placeholder 33">
            <a:extLst>
              <a:ext uri="{FF2B5EF4-FFF2-40B4-BE49-F238E27FC236}">
                <a16:creationId xmlns:a16="http://schemas.microsoft.com/office/drawing/2014/main" id="{2335B630-8AED-C142-9492-C32537A02D7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10936" b="10936"/>
          <a:stretch/>
        </p:blipFill>
        <p:spPr>
          <a:xfrm>
            <a:off x="-8237" y="-5499"/>
            <a:ext cx="12192000" cy="6351588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95B38D7-4623-2E43-B529-4DA08ABA3630}"/>
              </a:ext>
            </a:extLst>
          </p:cNvPr>
          <p:cNvSpPr/>
          <p:nvPr/>
        </p:nvSpPr>
        <p:spPr>
          <a:xfrm>
            <a:off x="7932738" y="0"/>
            <a:ext cx="4259262" cy="6350851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04FA9A-FA80-7C44-BAFC-E8625210E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78640" y="1439335"/>
            <a:ext cx="3708400" cy="4608512"/>
          </a:xfrm>
        </p:spPr>
        <p:txBody>
          <a:bodyPr/>
          <a:lstStyle/>
          <a:p>
            <a:pPr marL="436626" indent="-285750">
              <a:spcAft>
                <a:spcPts val="0"/>
              </a:spcAft>
              <a:buClr>
                <a:schemeClr val="bg1"/>
              </a:buClr>
              <a:defRPr/>
            </a:pPr>
            <a:r>
              <a:rPr lang="en-US" sz="1800" dirty="0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Il CERN</a:t>
            </a:r>
            <a:r>
              <a:rPr lang="en-US" sz="1800" b="0" dirty="0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, è </a:t>
            </a:r>
            <a:r>
              <a:rPr lang="en-US" sz="1800" b="0" dirty="0" err="1" smtClean="0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un’Organizzazione</a:t>
            </a:r>
            <a:r>
              <a:rPr lang="en-US" sz="1800" b="0" dirty="0" smtClean="0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 </a:t>
            </a:r>
            <a:r>
              <a:rPr lang="en-US" sz="1800" b="0" dirty="0" err="1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Intergovernativa</a:t>
            </a:r>
            <a:r>
              <a:rPr lang="en-US" sz="1800" b="0" dirty="0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 </a:t>
            </a:r>
            <a:r>
              <a:rPr lang="en-US" sz="1800" b="0" dirty="0" err="1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fondata</a:t>
            </a:r>
            <a:r>
              <a:rPr lang="en-US" sz="1800" b="0" dirty="0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 </a:t>
            </a:r>
            <a:r>
              <a:rPr lang="en-US" sz="1800" b="0" dirty="0" err="1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nel</a:t>
            </a:r>
            <a:r>
              <a:rPr lang="en-US" sz="1800" b="0" dirty="0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 </a:t>
            </a:r>
            <a:r>
              <a:rPr lang="en-US" sz="1800" b="0" dirty="0" err="1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luglio</a:t>
            </a:r>
            <a:r>
              <a:rPr lang="en-US" sz="1800" b="0" dirty="0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 1953, </a:t>
            </a:r>
            <a:r>
              <a:rPr lang="en-US" sz="1800" b="0" dirty="0" err="1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dalla</a:t>
            </a:r>
            <a:r>
              <a:rPr lang="en-US" sz="1800" b="0" dirty="0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 “</a:t>
            </a:r>
            <a:r>
              <a:rPr lang="en-US" sz="1800" b="0" dirty="0" err="1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Convenzione</a:t>
            </a:r>
            <a:r>
              <a:rPr lang="en-US" sz="1800" b="0" dirty="0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 per </a:t>
            </a:r>
            <a:r>
              <a:rPr lang="en-US" sz="1800" b="0" dirty="0" err="1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l’istituzione</a:t>
            </a:r>
            <a:r>
              <a:rPr lang="en-US" sz="1800" b="0" dirty="0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 di </a:t>
            </a:r>
            <a:r>
              <a:rPr lang="en-US" sz="1800" b="0" dirty="0" err="1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un’organizzazione</a:t>
            </a:r>
            <a:r>
              <a:rPr lang="en-US" sz="1800" b="0" dirty="0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 </a:t>
            </a:r>
            <a:r>
              <a:rPr lang="en-US" sz="1800" b="0" dirty="0" err="1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europea</a:t>
            </a:r>
            <a:r>
              <a:rPr lang="en-US" sz="1800" b="0" dirty="0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 per la </a:t>
            </a:r>
            <a:r>
              <a:rPr lang="en-US" sz="1800" b="0" dirty="0" err="1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ricerca</a:t>
            </a:r>
            <a:r>
              <a:rPr lang="en-US" sz="1800" b="0" dirty="0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 </a:t>
            </a:r>
            <a:r>
              <a:rPr lang="en-US" sz="1800" b="0" dirty="0" err="1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nucleare</a:t>
            </a:r>
            <a:r>
              <a:rPr lang="en-US" sz="1800" b="0" dirty="0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”;</a:t>
            </a:r>
          </a:p>
          <a:p>
            <a:pPr marL="436626" indent="-285750">
              <a:spcAft>
                <a:spcPts val="0"/>
              </a:spcAft>
              <a:buClr>
                <a:schemeClr val="bg1"/>
              </a:buClr>
              <a:defRPr/>
            </a:pPr>
            <a:r>
              <a:rPr lang="en-US" sz="1800" b="0" dirty="0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In </a:t>
            </a:r>
            <a:r>
              <a:rPr lang="en-US" sz="1800" b="0" dirty="0" err="1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quanto</a:t>
            </a:r>
            <a:r>
              <a:rPr lang="en-US" sz="1800" b="0" dirty="0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 </a:t>
            </a:r>
            <a:r>
              <a:rPr lang="en-US" sz="1800" b="0" dirty="0" err="1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Organizzazione</a:t>
            </a:r>
            <a:r>
              <a:rPr lang="en-US" sz="1800" b="0" dirty="0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 </a:t>
            </a:r>
            <a:r>
              <a:rPr lang="en-US" sz="1800" b="0" dirty="0" err="1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Intergovernativa</a:t>
            </a:r>
            <a:r>
              <a:rPr lang="en-US" sz="1800" b="0" dirty="0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 </a:t>
            </a:r>
            <a:r>
              <a:rPr lang="en-US" sz="1800" b="0" dirty="0" err="1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il</a:t>
            </a:r>
            <a:r>
              <a:rPr lang="en-US" sz="1800" b="0" dirty="0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 CERN non </a:t>
            </a:r>
            <a:r>
              <a:rPr lang="en-US" sz="1800" b="0" dirty="0">
                <a:effectLst>
                  <a:outerShdw sx="1000" sy="1000" algn="ctr" rotWithShape="0">
                    <a:schemeClr val="bg1"/>
                  </a:outerShdw>
                </a:effectLst>
              </a:rPr>
              <a:t>è</a:t>
            </a:r>
            <a:r>
              <a:rPr lang="en-US" sz="1800" b="0" dirty="0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 un </a:t>
            </a:r>
            <a:r>
              <a:rPr lang="en-US" sz="1800" b="0" dirty="0" err="1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entita</a:t>
            </a:r>
            <a:r>
              <a:rPr lang="en-US" sz="1800" b="0" dirty="0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 </a:t>
            </a:r>
            <a:r>
              <a:rPr lang="en-US" sz="1800" b="0" dirty="0" err="1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legale</a:t>
            </a:r>
            <a:r>
              <a:rPr lang="en-US" sz="1800" b="0" dirty="0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 </a:t>
            </a:r>
            <a:r>
              <a:rPr lang="en-US" sz="1800" b="0" dirty="0" err="1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sottoposta</a:t>
            </a:r>
            <a:r>
              <a:rPr lang="en-US" sz="1800" b="0" dirty="0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 a </a:t>
            </a:r>
            <a:r>
              <a:rPr lang="en-US" sz="1800" b="0" dirty="0" err="1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leggi</a:t>
            </a:r>
            <a:r>
              <a:rPr lang="en-US" sz="1800" b="0" dirty="0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 </a:t>
            </a:r>
            <a:r>
              <a:rPr lang="en-US" sz="1800" b="0" dirty="0" err="1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nazionali</a:t>
            </a:r>
            <a:r>
              <a:rPr lang="en-US" sz="1800" b="0" dirty="0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 ma </a:t>
            </a:r>
            <a:r>
              <a:rPr lang="en-US" sz="1800" b="0" dirty="0">
                <a:effectLst>
                  <a:outerShdw sx="1000" sy="1000" algn="ctr" rotWithShape="0">
                    <a:schemeClr val="bg1"/>
                  </a:outerShdw>
                </a:effectLst>
              </a:rPr>
              <a:t>è</a:t>
            </a:r>
            <a:r>
              <a:rPr lang="en-US" sz="1800" b="0" dirty="0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 </a:t>
            </a:r>
            <a:r>
              <a:rPr lang="en-US" sz="1800" dirty="0" err="1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governato</a:t>
            </a:r>
            <a:r>
              <a:rPr lang="en-US" sz="1800" dirty="0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 dal </a:t>
            </a:r>
            <a:r>
              <a:rPr lang="en-US" sz="1800" dirty="0" err="1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diritto</a:t>
            </a:r>
            <a:r>
              <a:rPr lang="en-US" sz="1800" dirty="0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 </a:t>
            </a:r>
            <a:r>
              <a:rPr lang="en-US" sz="1800" dirty="0" err="1" smtClean="0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internazionale</a:t>
            </a:r>
            <a:r>
              <a:rPr lang="en-US" sz="1800" dirty="0" smtClean="0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 </a:t>
            </a:r>
            <a:r>
              <a:rPr lang="en-US" sz="1800" dirty="0" err="1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pubblico</a:t>
            </a:r>
            <a:r>
              <a:rPr lang="en-US" sz="1800" b="0" dirty="0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. </a:t>
            </a:r>
          </a:p>
          <a:p>
            <a:pPr marL="436626" indent="-285750">
              <a:spcAft>
                <a:spcPts val="0"/>
              </a:spcAft>
              <a:buClr>
                <a:schemeClr val="bg1"/>
              </a:buClr>
              <a:defRPr/>
            </a:pPr>
            <a:r>
              <a:rPr lang="en-US" sz="1800" b="0" dirty="0" err="1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Pertanto</a:t>
            </a:r>
            <a:r>
              <a:rPr lang="en-US" sz="1800" b="0" dirty="0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, </a:t>
            </a:r>
            <a:r>
              <a:rPr lang="en-US" sz="1800" b="0" dirty="0" err="1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il</a:t>
            </a:r>
            <a:r>
              <a:rPr lang="en-US" sz="1800" b="0" dirty="0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 CERN ha </a:t>
            </a:r>
            <a:r>
              <a:rPr lang="en-US" sz="1800" b="0" dirty="0" err="1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il</a:t>
            </a:r>
            <a:r>
              <a:rPr lang="en-US" sz="1800" b="0" dirty="0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 </a:t>
            </a:r>
            <a:r>
              <a:rPr lang="en-US" sz="1800" b="0" dirty="0" err="1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diritto</a:t>
            </a:r>
            <a:r>
              <a:rPr lang="en-US" sz="1800" b="0" dirty="0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 di </a:t>
            </a:r>
            <a:r>
              <a:rPr lang="en-US" sz="1800" b="0" dirty="0" err="1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stabilire</a:t>
            </a:r>
            <a:r>
              <a:rPr lang="en-US" sz="1800" b="0" dirty="0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 le </a:t>
            </a:r>
            <a:r>
              <a:rPr lang="en-US" sz="1800" b="0" dirty="0" err="1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proprie</a:t>
            </a:r>
            <a:r>
              <a:rPr lang="en-US" sz="1800" b="0" dirty="0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 </a:t>
            </a:r>
            <a:r>
              <a:rPr lang="en-US" sz="1800" b="0" dirty="0" err="1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regole</a:t>
            </a:r>
            <a:r>
              <a:rPr lang="en-US" sz="1800" b="0" dirty="0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 interne </a:t>
            </a:r>
            <a:r>
              <a:rPr lang="en-US" sz="1800" b="0" dirty="0" err="1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necessarie</a:t>
            </a:r>
            <a:r>
              <a:rPr lang="en-US" sz="1800" b="0" dirty="0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 per </a:t>
            </a:r>
            <a:r>
              <a:rPr lang="en-US" sz="1800" b="0" dirty="0" err="1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il</a:t>
            </a:r>
            <a:r>
              <a:rPr lang="en-US" sz="1800" b="0" dirty="0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 proprio </a:t>
            </a:r>
            <a:r>
              <a:rPr lang="en-US" sz="1800" b="0" dirty="0" err="1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corretto</a:t>
            </a:r>
            <a:r>
              <a:rPr lang="en-US" sz="1800" b="0" dirty="0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 </a:t>
            </a:r>
            <a:r>
              <a:rPr lang="en-US" sz="1800" b="0" dirty="0" err="1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funzionamento</a:t>
            </a:r>
            <a:r>
              <a:rPr lang="en-US" sz="1800" b="0" dirty="0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 come le </a:t>
            </a:r>
            <a:r>
              <a:rPr lang="en-US" sz="1800" b="0" dirty="0" err="1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regole</a:t>
            </a:r>
            <a:r>
              <a:rPr lang="en-US" sz="1800" b="0" dirty="0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 in base </a:t>
            </a:r>
            <a:r>
              <a:rPr lang="en-US" sz="1800" b="0" dirty="0" err="1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alle</a:t>
            </a:r>
            <a:r>
              <a:rPr lang="en-US" sz="1800" b="0" dirty="0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 </a:t>
            </a:r>
            <a:r>
              <a:rPr lang="en-US" sz="1800" b="0" dirty="0" err="1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quali</a:t>
            </a:r>
            <a:r>
              <a:rPr lang="en-US" sz="1800" b="0" dirty="0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 </a:t>
            </a:r>
            <a:r>
              <a:rPr lang="en-US" sz="1800" b="0" dirty="0" err="1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acquista</a:t>
            </a:r>
            <a:r>
              <a:rPr lang="en-US" sz="1800" b="0" dirty="0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 </a:t>
            </a:r>
            <a:r>
              <a:rPr lang="en-US" sz="1800" b="0" dirty="0" err="1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attrezzature</a:t>
            </a:r>
            <a:r>
              <a:rPr lang="en-US" sz="1800" b="0" dirty="0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 e </a:t>
            </a:r>
            <a:r>
              <a:rPr lang="en-US" sz="1800" b="0" dirty="0" err="1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servizi</a:t>
            </a:r>
            <a:r>
              <a:rPr lang="en-US" sz="1800" b="0" dirty="0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DBB927-3572-644F-BB0C-B1DA31890E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492256"/>
            <a:ext cx="631160" cy="365125"/>
          </a:xfrm>
        </p:spPr>
        <p:txBody>
          <a:bodyPr/>
          <a:lstStyle/>
          <a:p>
            <a:r>
              <a:rPr lang="en-US"/>
              <a:t>19/09/2019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A0CC36-D19A-4D4C-84FC-3911A2711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497755"/>
            <a:ext cx="6572221" cy="365125"/>
          </a:xfrm>
        </p:spPr>
        <p:txBody>
          <a:bodyPr/>
          <a:lstStyle/>
          <a:p>
            <a:r>
              <a:rPr lang="en-US" dirty="0"/>
              <a:t>Jérôme Pierlot - Italy @ CERN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814F97-A23B-5145-A2E1-7CE9E4027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497755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1FE7AC45-7757-D94F-8968-BA6FC9369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5612" y="373593"/>
            <a:ext cx="3914457" cy="10657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Quadro </a:t>
            </a:r>
            <a:r>
              <a:rPr lang="en-US" dirty="0" err="1"/>
              <a:t>Giuridico</a:t>
            </a:r>
            <a:endParaRPr lang="en-US" dirty="0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AB086C7-ECFB-4802-BC93-60036E970D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en-US" sz="2100" b="0" i="0" u="none" strike="noStrike" cap="none" normalizeH="0" baseline="0">
                <a:ln>
                  <a:noFill/>
                </a:ln>
                <a:solidFill>
                  <a:srgbClr val="222222"/>
                </a:solidFill>
                <a:effectLst/>
                <a:latin typeface="inherit"/>
              </a:rPr>
              <a:t>come le norme in base alle quali acquista attrezzature e servizi</a:t>
            </a:r>
            <a:r>
              <a:rPr kumimoji="0" lang="it-IT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it-IT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93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76082F-2993-3141-A97B-989C0D64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484201"/>
            <a:ext cx="631160" cy="365125"/>
          </a:xfrm>
        </p:spPr>
        <p:txBody>
          <a:bodyPr/>
          <a:lstStyle/>
          <a:p>
            <a:r>
              <a:rPr lang="en-US"/>
              <a:t>19/09/2019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3DA20F-7DA1-AB4E-84A4-882CC5C3A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489700"/>
            <a:ext cx="6572221" cy="365125"/>
          </a:xfrm>
        </p:spPr>
        <p:txBody>
          <a:bodyPr/>
          <a:lstStyle/>
          <a:p>
            <a:r>
              <a:rPr lang="en-US"/>
              <a:t>Jérôme Pierlot - Italy @ CERN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3C827C-A14E-A046-86F8-8EAC70DCB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48970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49E0A83-A3F1-974E-BE6F-264DB7396AE8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11380811" cy="5312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altLang="en-US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Website </a:t>
            </a:r>
            <a:r>
              <a:rPr lang="en-GB" altLang="en-US" sz="4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Aquisti</a:t>
            </a:r>
            <a:endParaRPr lang="en-GB" sz="4000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11" name="Picture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" r="4155"/>
          <a:stretch>
            <a:fillRect/>
          </a:stretch>
        </p:blipFill>
        <p:spPr bwMode="auto">
          <a:xfrm>
            <a:off x="2207430" y="1284268"/>
            <a:ext cx="8358608" cy="4354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84484" y="5720526"/>
            <a:ext cx="44278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altLang="en-US" sz="24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http://procurement.web.cern.ch</a:t>
            </a:r>
            <a:endParaRPr lang="fr-CH" altLang="en-US" sz="2400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24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76082F-2993-3141-A97B-989C0D64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484201"/>
            <a:ext cx="631160" cy="365125"/>
          </a:xfrm>
        </p:spPr>
        <p:txBody>
          <a:bodyPr/>
          <a:lstStyle/>
          <a:p>
            <a:r>
              <a:rPr lang="en-US"/>
              <a:t>19/09/2019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3DA20F-7DA1-AB4E-84A4-882CC5C3A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489700"/>
            <a:ext cx="6572221" cy="365125"/>
          </a:xfrm>
        </p:spPr>
        <p:txBody>
          <a:bodyPr/>
          <a:lstStyle/>
          <a:p>
            <a:r>
              <a:rPr lang="en-US"/>
              <a:t>Jérôme Pierlot - Italy @ CERN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3C827C-A14E-A046-86F8-8EAC70DCB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48970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49E0A83-A3F1-974E-BE6F-264DB7396AE8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11380811" cy="6836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513"/>
            <a:r>
              <a:rPr lang="en-US" altLang="en-US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La Lista </a:t>
            </a:r>
            <a:r>
              <a:rPr lang="en-US" altLang="en-US" sz="4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della</a:t>
            </a:r>
            <a:r>
              <a:rPr lang="en-US" altLang="en-US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Spesa</a:t>
            </a:r>
            <a:r>
              <a:rPr lang="en-US" altLang="en-US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del CERN</a:t>
            </a:r>
            <a:endParaRPr lang="en-GB" altLang="en-US" sz="2400" dirty="0">
              <a:hlinkClick r:id="rId2"/>
            </a:endParaRP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D8F3FA04-AC3A-8F4A-B1A6-E27219915B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2816" y="1057275"/>
            <a:ext cx="9111153" cy="4693779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58801" y="5832916"/>
            <a:ext cx="70791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4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https://found.cern.ch/java-ext/found/CFTSearch.do</a:t>
            </a:r>
            <a:endParaRPr lang="en-GB" sz="2400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50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76082F-2993-3141-A97B-989C0D64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484201"/>
            <a:ext cx="631160" cy="365125"/>
          </a:xfrm>
        </p:spPr>
        <p:txBody>
          <a:bodyPr/>
          <a:lstStyle/>
          <a:p>
            <a:r>
              <a:rPr lang="en-US"/>
              <a:t>19/09/2019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3DA20F-7DA1-AB4E-84A4-882CC5C3A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489700"/>
            <a:ext cx="6572221" cy="365125"/>
          </a:xfrm>
        </p:spPr>
        <p:txBody>
          <a:bodyPr/>
          <a:lstStyle/>
          <a:p>
            <a:r>
              <a:rPr lang="en-US"/>
              <a:t>Jérôme Pierlot - Italy @ CERN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3C827C-A14E-A046-86F8-8EAC70DCB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48970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49E0A83-A3F1-974E-BE6F-264DB7396AE8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11380811" cy="5312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CH" altLang="en-US" sz="4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Website</a:t>
            </a:r>
            <a:r>
              <a:rPr lang="fr-CH" altLang="en-US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fr-CH" altLang="en-US" sz="4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Acquisti</a:t>
            </a:r>
            <a:endParaRPr lang="en-US" sz="4000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11" name="Picture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" r="4155"/>
          <a:stretch>
            <a:fillRect/>
          </a:stretch>
        </p:blipFill>
        <p:spPr bwMode="auto">
          <a:xfrm>
            <a:off x="2207430" y="1284268"/>
            <a:ext cx="8358608" cy="4354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84484" y="5720526"/>
            <a:ext cx="44278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altLang="en-US" sz="24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http://procurement.web.cern.ch</a:t>
            </a:r>
            <a:endParaRPr lang="fr-CH" altLang="en-US" sz="2400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10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76082F-2993-3141-A97B-989C0D64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484201"/>
            <a:ext cx="631160" cy="365125"/>
          </a:xfrm>
        </p:spPr>
        <p:txBody>
          <a:bodyPr/>
          <a:lstStyle/>
          <a:p>
            <a:r>
              <a:rPr lang="en-US"/>
              <a:t>19/09/2019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3DA20F-7DA1-AB4E-84A4-882CC5C3A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489700"/>
            <a:ext cx="6572221" cy="365125"/>
          </a:xfrm>
        </p:spPr>
        <p:txBody>
          <a:bodyPr/>
          <a:lstStyle/>
          <a:p>
            <a:r>
              <a:rPr lang="en-US"/>
              <a:t>Jérôme Pierlot - Italy @ CERN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3C827C-A14E-A046-86F8-8EAC70DCB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48970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49E0A83-A3F1-974E-BE6F-264DB7396AE8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11380811" cy="72203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513"/>
            <a:r>
              <a:rPr lang="en-US" altLang="en-US" sz="4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Iscrizione</a:t>
            </a:r>
            <a:r>
              <a:rPr lang="en-US" altLang="en-US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al Database </a:t>
            </a:r>
            <a:r>
              <a:rPr lang="en-US" altLang="en-US" sz="4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Fornitori</a:t>
            </a:r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0518" y="1516731"/>
            <a:ext cx="7759651" cy="350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5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76082F-2993-3141-A97B-989C0D64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484201"/>
            <a:ext cx="631160" cy="365125"/>
          </a:xfrm>
        </p:spPr>
        <p:txBody>
          <a:bodyPr/>
          <a:lstStyle/>
          <a:p>
            <a:r>
              <a:rPr lang="en-US"/>
              <a:t>19/09/2019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3DA20F-7DA1-AB4E-84A4-882CC5C3A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489700"/>
            <a:ext cx="6572221" cy="365125"/>
          </a:xfrm>
        </p:spPr>
        <p:txBody>
          <a:bodyPr/>
          <a:lstStyle/>
          <a:p>
            <a:r>
              <a:rPr lang="en-US"/>
              <a:t>Jérôme Pierlot - Italy @ CERN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3C827C-A14E-A046-86F8-8EAC70DCB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48970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49E0A83-A3F1-974E-BE6F-264DB7396AE8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11380811" cy="72203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513"/>
            <a:r>
              <a:rPr lang="en-US" altLang="en-US" sz="4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Iscrizione</a:t>
            </a:r>
            <a:r>
              <a:rPr lang="en-US" altLang="en-US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al Database </a:t>
            </a:r>
            <a:r>
              <a:rPr lang="en-US" altLang="en-US" sz="4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Fornitori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116" y="1554480"/>
            <a:ext cx="10246430" cy="393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6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76082F-2993-3141-A97B-989C0D64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484201"/>
            <a:ext cx="631160" cy="365125"/>
          </a:xfrm>
        </p:spPr>
        <p:txBody>
          <a:bodyPr/>
          <a:lstStyle/>
          <a:p>
            <a:r>
              <a:rPr lang="en-US"/>
              <a:t>19/09/2019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3DA20F-7DA1-AB4E-84A4-882CC5C3A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489700"/>
            <a:ext cx="6572221" cy="365125"/>
          </a:xfrm>
        </p:spPr>
        <p:txBody>
          <a:bodyPr/>
          <a:lstStyle/>
          <a:p>
            <a:r>
              <a:rPr lang="en-US"/>
              <a:t>Jérôme Pierlot - Italy @ CERN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3C827C-A14E-A046-86F8-8EAC70DCB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48970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49E0A83-A3F1-974E-BE6F-264DB7396AE8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11380811" cy="72203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513"/>
            <a:r>
              <a:rPr lang="it-IT" altLang="en-US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I fornitori devono registrarsi sul portale dei fornitori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9A0753F-4BDD-1B47-B547-FAB185419AC1}"/>
              </a:ext>
            </a:extLst>
          </p:cNvPr>
          <p:cNvGrpSpPr/>
          <p:nvPr/>
        </p:nvGrpSpPr>
        <p:grpSpPr>
          <a:xfrm>
            <a:off x="412775" y="1592263"/>
            <a:ext cx="11779225" cy="1870465"/>
            <a:chOff x="412775" y="4793449"/>
            <a:chExt cx="11779225" cy="187046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EF8B4C1-85BB-DB48-B37A-D530B4A53550}"/>
                </a:ext>
              </a:extLst>
            </p:cNvPr>
            <p:cNvSpPr/>
            <p:nvPr/>
          </p:nvSpPr>
          <p:spPr>
            <a:xfrm>
              <a:off x="412775" y="4793449"/>
              <a:ext cx="11371237" cy="187046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sx="1000" sy="1000" algn="c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F52A6C5-40E6-B143-8301-650EB00C136A}"/>
                </a:ext>
              </a:extLst>
            </p:cNvPr>
            <p:cNvGrpSpPr/>
            <p:nvPr/>
          </p:nvGrpSpPr>
          <p:grpSpPr>
            <a:xfrm>
              <a:off x="530352" y="4943298"/>
              <a:ext cx="11661648" cy="1692771"/>
              <a:chOff x="530352" y="4943298"/>
              <a:chExt cx="11661648" cy="1692771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CEA1F95-E214-A74E-9489-49EB47E2F480}"/>
                  </a:ext>
                </a:extLst>
              </p:cNvPr>
              <p:cNvSpPr txBox="1"/>
              <p:nvPr/>
            </p:nvSpPr>
            <p:spPr>
              <a:xfrm>
                <a:off x="4283220" y="4943298"/>
                <a:ext cx="7908780" cy="1692771"/>
              </a:xfrm>
              <a:prstGeom prst="rect">
                <a:avLst/>
              </a:prstGeom>
              <a:noFill/>
            </p:spPr>
            <p:txBody>
              <a:bodyPr wrap="square" lIns="0" rtlCol="0" anchor="ctr" anchorCtr="0">
                <a:spAutoFit/>
              </a:bodyPr>
              <a:lstStyle/>
              <a:p>
                <a:r>
                  <a:rPr lang="en-US" altLang="en-US" sz="2400" b="1" dirty="0">
                    <a:solidFill>
                      <a:schemeClr val="bg2"/>
                    </a:solidFill>
                    <a:latin typeface="+mj-lt"/>
                    <a:ea typeface="Calibri" charset="0"/>
                    <a:cs typeface="Arial" panose="020B0604020202020204" pitchFamily="34" charset="0"/>
                  </a:rPr>
                  <a:t>Per </a:t>
                </a:r>
                <a:r>
                  <a:rPr lang="en-US" altLang="en-US" sz="2400" b="1" dirty="0" err="1">
                    <a:solidFill>
                      <a:schemeClr val="bg2"/>
                    </a:solidFill>
                    <a:latin typeface="+mj-lt"/>
                    <a:ea typeface="Calibri" charset="0"/>
                    <a:cs typeface="Arial" panose="020B0604020202020204" pitchFamily="34" charset="0"/>
                  </a:rPr>
                  <a:t>tutti</a:t>
                </a:r>
                <a:r>
                  <a:rPr lang="en-US" altLang="en-US" sz="2400" b="1" dirty="0">
                    <a:solidFill>
                      <a:schemeClr val="bg2"/>
                    </a:solidFill>
                    <a:latin typeface="+mj-lt"/>
                    <a:ea typeface="Calibri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b="1" dirty="0" err="1">
                    <a:solidFill>
                      <a:schemeClr val="bg2"/>
                    </a:solidFill>
                    <a:latin typeface="+mj-lt"/>
                    <a:ea typeface="Calibri" charset="0"/>
                    <a:cs typeface="Arial" panose="020B0604020202020204" pitchFamily="34" charset="0"/>
                  </a:rPr>
                  <a:t>gli</a:t>
                </a:r>
                <a:r>
                  <a:rPr lang="en-US" altLang="en-US" sz="2400" b="1" dirty="0">
                    <a:solidFill>
                      <a:schemeClr val="bg2"/>
                    </a:solidFill>
                    <a:latin typeface="+mj-lt"/>
                    <a:ea typeface="Calibri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b="1" dirty="0" err="1">
                    <a:solidFill>
                      <a:schemeClr val="bg2"/>
                    </a:solidFill>
                    <a:latin typeface="+mj-lt"/>
                    <a:ea typeface="Calibri" charset="0"/>
                    <a:cs typeface="Arial" panose="020B0604020202020204" pitchFamily="34" charset="0"/>
                  </a:rPr>
                  <a:t>scambi</a:t>
                </a:r>
                <a:r>
                  <a:rPr lang="en-US" altLang="en-US" sz="2400" b="1" dirty="0">
                    <a:solidFill>
                      <a:schemeClr val="bg2"/>
                    </a:solidFill>
                    <a:latin typeface="+mj-lt"/>
                    <a:ea typeface="Calibri" charset="0"/>
                    <a:cs typeface="Arial" panose="020B0604020202020204" pitchFamily="34" charset="0"/>
                  </a:rPr>
                  <a:t> con </a:t>
                </a:r>
                <a:r>
                  <a:rPr lang="en-US" altLang="en-US" sz="2400" b="1" dirty="0" err="1">
                    <a:solidFill>
                      <a:schemeClr val="bg2"/>
                    </a:solidFill>
                    <a:latin typeface="+mj-lt"/>
                    <a:ea typeface="Calibri" charset="0"/>
                    <a:cs typeface="Arial" panose="020B0604020202020204" pitchFamily="34" charset="0"/>
                  </a:rPr>
                  <a:t>il</a:t>
                </a:r>
                <a:r>
                  <a:rPr lang="en-US" altLang="en-US" sz="2400" b="1" dirty="0">
                    <a:solidFill>
                      <a:schemeClr val="bg2"/>
                    </a:solidFill>
                    <a:latin typeface="+mj-lt"/>
                    <a:ea typeface="Calibri" charset="0"/>
                    <a:cs typeface="Arial" panose="020B0604020202020204" pitchFamily="34" charset="0"/>
                  </a:rPr>
                  <a:t> CERN, in </a:t>
                </a:r>
                <a:r>
                  <a:rPr lang="en-US" altLang="en-US" sz="2400" b="1" dirty="0" err="1">
                    <a:solidFill>
                      <a:schemeClr val="bg2"/>
                    </a:solidFill>
                    <a:latin typeface="+mj-lt"/>
                    <a:ea typeface="Calibri" charset="0"/>
                    <a:cs typeface="Arial" panose="020B0604020202020204" pitchFamily="34" charset="0"/>
                  </a:rPr>
                  <a:t>particolare</a:t>
                </a:r>
                <a:r>
                  <a:rPr lang="en-US" altLang="en-US" sz="2400" b="1" dirty="0">
                    <a:solidFill>
                      <a:schemeClr val="bg2"/>
                    </a:solidFill>
                    <a:latin typeface="+mj-lt"/>
                    <a:ea typeface="Calibri" charset="0"/>
                    <a:cs typeface="Arial" panose="020B0604020202020204" pitchFamily="34" charset="0"/>
                  </a:rPr>
                  <a:t> per: </a:t>
                </a: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altLang="en-US" sz="2000" dirty="0" err="1">
                    <a:solidFill>
                      <a:schemeClr val="bg2"/>
                    </a:solidFill>
                    <a:latin typeface="+mj-lt"/>
                    <a:ea typeface="Calibri" charset="0"/>
                    <a:cs typeface="Arial" panose="020B0604020202020204" pitchFamily="34" charset="0"/>
                  </a:rPr>
                  <a:t>Essere</a:t>
                </a:r>
                <a:r>
                  <a:rPr lang="en-US" altLang="en-US" sz="2000" dirty="0">
                    <a:solidFill>
                      <a:schemeClr val="bg2"/>
                    </a:solidFill>
                    <a:latin typeface="+mj-lt"/>
                    <a:ea typeface="Calibri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000" dirty="0" err="1">
                    <a:solidFill>
                      <a:schemeClr val="bg2"/>
                    </a:solidFill>
                    <a:latin typeface="+mj-lt"/>
                    <a:ea typeface="Calibri" charset="0"/>
                    <a:cs typeface="Arial" panose="020B0604020202020204" pitchFamily="34" charset="0"/>
                  </a:rPr>
                  <a:t>visibili</a:t>
                </a:r>
                <a:r>
                  <a:rPr lang="en-US" altLang="en-US" sz="2000" dirty="0">
                    <a:solidFill>
                      <a:schemeClr val="bg2"/>
                    </a:solidFill>
                    <a:latin typeface="+mj-lt"/>
                    <a:ea typeface="Calibri" charset="0"/>
                    <a:cs typeface="Arial" panose="020B0604020202020204" pitchFamily="34" charset="0"/>
                  </a:rPr>
                  <a:t> per future </a:t>
                </a:r>
                <a:r>
                  <a:rPr lang="en-US" altLang="en-US" sz="2000" dirty="0" err="1">
                    <a:solidFill>
                      <a:schemeClr val="bg2"/>
                    </a:solidFill>
                    <a:latin typeface="+mj-lt"/>
                    <a:ea typeface="Calibri" charset="0"/>
                    <a:cs typeface="Arial" panose="020B0604020202020204" pitchFamily="34" charset="0"/>
                  </a:rPr>
                  <a:t>opportunità</a:t>
                </a:r>
                <a:r>
                  <a:rPr lang="en-US" altLang="en-US" sz="2000" dirty="0">
                    <a:solidFill>
                      <a:schemeClr val="bg2"/>
                    </a:solidFill>
                    <a:latin typeface="+mj-lt"/>
                    <a:ea typeface="Calibri" charset="0"/>
                    <a:cs typeface="Arial" panose="020B0604020202020204" pitchFamily="34" charset="0"/>
                  </a:rPr>
                  <a:t> </a:t>
                </a:r>
                <a:br>
                  <a:rPr lang="en-US" altLang="en-US" sz="2000" dirty="0">
                    <a:solidFill>
                      <a:schemeClr val="bg2"/>
                    </a:solidFill>
                    <a:latin typeface="+mj-lt"/>
                    <a:ea typeface="Calibri" charset="0"/>
                    <a:cs typeface="Arial" panose="020B0604020202020204" pitchFamily="34" charset="0"/>
                  </a:rPr>
                </a:br>
                <a:r>
                  <a:rPr lang="en-US" altLang="en-US" sz="2000" dirty="0">
                    <a:solidFill>
                      <a:schemeClr val="bg2"/>
                    </a:solidFill>
                    <a:latin typeface="+mj-lt"/>
                    <a:ea typeface="Calibri" charset="0"/>
                    <a:cs typeface="Arial" panose="020B0604020202020204" pitchFamily="34" charset="0"/>
                  </a:rPr>
                  <a:t>(con </a:t>
                </a:r>
                <a:r>
                  <a:rPr lang="en-US" altLang="en-US" sz="2000" dirty="0" err="1">
                    <a:solidFill>
                      <a:schemeClr val="bg2"/>
                    </a:solidFill>
                    <a:latin typeface="+mj-lt"/>
                    <a:ea typeface="Calibri" charset="0"/>
                    <a:cs typeface="Arial" panose="020B0604020202020204" pitchFamily="34" charset="0"/>
                  </a:rPr>
                  <a:t>i</a:t>
                </a:r>
                <a:r>
                  <a:rPr lang="en-US" altLang="en-US" sz="2000" dirty="0">
                    <a:solidFill>
                      <a:schemeClr val="bg2"/>
                    </a:solidFill>
                    <a:latin typeface="+mj-lt"/>
                    <a:ea typeface="Calibri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000" dirty="0" err="1">
                    <a:solidFill>
                      <a:schemeClr val="bg2"/>
                    </a:solidFill>
                    <a:latin typeface="+mj-lt"/>
                    <a:ea typeface="Calibri" charset="0"/>
                    <a:cs typeface="Arial" panose="020B0604020202020204" pitchFamily="34" charset="0"/>
                  </a:rPr>
                  <a:t>codici</a:t>
                </a:r>
                <a:r>
                  <a:rPr lang="en-US" altLang="en-US" sz="2000" dirty="0">
                    <a:solidFill>
                      <a:schemeClr val="bg2"/>
                    </a:solidFill>
                    <a:latin typeface="+mj-lt"/>
                    <a:ea typeface="Calibri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000" dirty="0" err="1">
                    <a:solidFill>
                      <a:schemeClr val="bg2"/>
                    </a:solidFill>
                    <a:latin typeface="+mj-lt"/>
                    <a:ea typeface="Calibri" charset="0"/>
                    <a:cs typeface="Arial" panose="020B0604020202020204" pitchFamily="34" charset="0"/>
                  </a:rPr>
                  <a:t>d’acquisti</a:t>
                </a:r>
                <a:r>
                  <a:rPr lang="en-US" altLang="en-US" sz="2000" dirty="0">
                    <a:solidFill>
                      <a:schemeClr val="bg2"/>
                    </a:solidFill>
                    <a:latin typeface="+mj-lt"/>
                    <a:ea typeface="Calibri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000" dirty="0" err="1">
                    <a:solidFill>
                      <a:schemeClr val="bg2"/>
                    </a:solidFill>
                    <a:latin typeface="+mj-lt"/>
                    <a:ea typeface="Calibri" charset="0"/>
                    <a:cs typeface="Arial" panose="020B0604020202020204" pitchFamily="34" charset="0"/>
                  </a:rPr>
                  <a:t>indicati</a:t>
                </a:r>
                <a:r>
                  <a:rPr lang="en-US" altLang="en-US" sz="2000" dirty="0">
                    <a:solidFill>
                      <a:schemeClr val="bg2"/>
                    </a:solidFill>
                    <a:latin typeface="+mj-lt"/>
                    <a:ea typeface="Calibri" charset="0"/>
                    <a:cs typeface="Arial" panose="020B0604020202020204" pitchFamily="34" charset="0"/>
                  </a:rPr>
                  <a:t> da </a:t>
                </a:r>
                <a:r>
                  <a:rPr lang="en-US" altLang="en-US" sz="2000" dirty="0" err="1">
                    <a:solidFill>
                      <a:schemeClr val="bg2"/>
                    </a:solidFill>
                    <a:latin typeface="+mj-lt"/>
                    <a:ea typeface="Calibri" charset="0"/>
                    <a:cs typeface="Arial" panose="020B0604020202020204" pitchFamily="34" charset="0"/>
                  </a:rPr>
                  <a:t>voi</a:t>
                </a:r>
                <a:r>
                  <a:rPr lang="en-US" altLang="en-US" sz="2000" dirty="0">
                    <a:solidFill>
                      <a:schemeClr val="bg2"/>
                    </a:solidFill>
                    <a:latin typeface="+mj-lt"/>
                    <a:ea typeface="Calibri" charset="0"/>
                    <a:cs typeface="Arial" panose="020B0604020202020204" pitchFamily="34" charset="0"/>
                  </a:rPr>
                  <a:t>), </a:t>
                </a: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altLang="en-US" sz="2000" dirty="0" err="1">
                    <a:solidFill>
                      <a:schemeClr val="bg2"/>
                    </a:solidFill>
                    <a:latin typeface="+mj-lt"/>
                    <a:ea typeface="Calibri" charset="0"/>
                    <a:cs typeface="Arial" panose="020B0604020202020204" pitchFamily="34" charset="0"/>
                  </a:rPr>
                  <a:t>Ricevere</a:t>
                </a:r>
                <a:r>
                  <a:rPr lang="en-US" altLang="en-US" sz="2000" dirty="0">
                    <a:solidFill>
                      <a:schemeClr val="bg2"/>
                    </a:solidFill>
                    <a:latin typeface="+mj-lt"/>
                    <a:ea typeface="Calibri" charset="0"/>
                    <a:cs typeface="Arial" panose="020B0604020202020204" pitchFamily="34" charset="0"/>
                  </a:rPr>
                  <a:t> e </a:t>
                </a:r>
                <a:r>
                  <a:rPr lang="en-US" altLang="en-US" sz="2000" dirty="0" err="1">
                    <a:solidFill>
                      <a:schemeClr val="bg2"/>
                    </a:solidFill>
                    <a:latin typeface="+mj-lt"/>
                    <a:ea typeface="Calibri" charset="0"/>
                    <a:cs typeface="Arial" panose="020B0604020202020204" pitchFamily="34" charset="0"/>
                  </a:rPr>
                  <a:t>seguire</a:t>
                </a:r>
                <a:r>
                  <a:rPr lang="en-US" altLang="en-US" sz="2000" dirty="0">
                    <a:solidFill>
                      <a:schemeClr val="bg2"/>
                    </a:solidFill>
                    <a:latin typeface="+mj-lt"/>
                    <a:ea typeface="Calibri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000" dirty="0" err="1">
                    <a:solidFill>
                      <a:schemeClr val="bg2"/>
                    </a:solidFill>
                    <a:latin typeface="+mj-lt"/>
                    <a:ea typeface="Calibri" charset="0"/>
                    <a:cs typeface="Arial" panose="020B0604020202020204" pitchFamily="34" charset="0"/>
                  </a:rPr>
                  <a:t>ordinazioni</a:t>
                </a:r>
                <a:r>
                  <a:rPr lang="en-US" altLang="en-US" sz="2000" dirty="0">
                    <a:solidFill>
                      <a:schemeClr val="bg2"/>
                    </a:solidFill>
                    <a:latin typeface="+mj-lt"/>
                    <a:ea typeface="Calibri" charset="0"/>
                    <a:cs typeface="Arial" panose="020B0604020202020204" pitchFamily="34" charset="0"/>
                  </a:rPr>
                  <a:t>,</a:t>
                </a: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altLang="en-US" sz="2000" dirty="0" err="1">
                    <a:solidFill>
                      <a:schemeClr val="bg2"/>
                    </a:solidFill>
                    <a:latin typeface="+mj-lt"/>
                    <a:ea typeface="Calibri" charset="0"/>
                    <a:cs typeface="Arial" panose="020B0604020202020204" pitchFamily="34" charset="0"/>
                  </a:rPr>
                  <a:t>Mandare</a:t>
                </a:r>
                <a:r>
                  <a:rPr lang="en-US" altLang="en-US" sz="2000" dirty="0">
                    <a:solidFill>
                      <a:schemeClr val="bg2"/>
                    </a:solidFill>
                    <a:latin typeface="+mj-lt"/>
                    <a:ea typeface="Calibri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000" dirty="0" err="1">
                    <a:solidFill>
                      <a:schemeClr val="bg2"/>
                    </a:solidFill>
                    <a:latin typeface="+mj-lt"/>
                    <a:ea typeface="Calibri" charset="0"/>
                    <a:cs typeface="Arial" panose="020B0604020202020204" pitchFamily="34" charset="0"/>
                  </a:rPr>
                  <a:t>fatture</a:t>
                </a:r>
                <a:r>
                  <a:rPr lang="en-US" altLang="en-US" sz="2000" dirty="0">
                    <a:solidFill>
                      <a:schemeClr val="bg2"/>
                    </a:solidFill>
                    <a:latin typeface="+mj-lt"/>
                    <a:ea typeface="Calibri" charset="0"/>
                    <a:cs typeface="Arial" panose="020B0604020202020204" pitchFamily="34" charset="0"/>
                  </a:rPr>
                  <a:t>.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7AF73BD-C073-2741-A9A5-86BC5524C866}"/>
                  </a:ext>
                </a:extLst>
              </p:cNvPr>
              <p:cNvSpPr txBox="1"/>
              <p:nvPr/>
            </p:nvSpPr>
            <p:spPr>
              <a:xfrm>
                <a:off x="530352" y="5463430"/>
                <a:ext cx="3200400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b="1" dirty="0">
                    <a:solidFill>
                      <a:schemeClr val="bg1"/>
                    </a:solidFill>
                  </a:rPr>
                  <a:t>OBBLIGO</a:t>
                </a: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87"/>
          <a:stretch/>
        </p:blipFill>
        <p:spPr>
          <a:xfrm>
            <a:off x="4268788" y="3807958"/>
            <a:ext cx="7517422" cy="2389187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6A76111-A9D9-0C46-970E-87203F46212F}"/>
              </a:ext>
            </a:extLst>
          </p:cNvPr>
          <p:cNvSpPr/>
          <p:nvPr/>
        </p:nvSpPr>
        <p:spPr>
          <a:xfrm>
            <a:off x="4254476" y="3804337"/>
            <a:ext cx="7529537" cy="2376486"/>
          </a:xfrm>
          <a:prstGeom prst="rect">
            <a:avLst/>
          </a:prstGeom>
          <a:noFill/>
          <a:ln>
            <a:solidFill>
              <a:schemeClr val="accent3"/>
            </a:solidFill>
          </a:ln>
          <a:effectLst>
            <a:outerShdw sx="1000" sy="1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2775" y="4992580"/>
            <a:ext cx="35509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chemeClr val="tx1">
                    <a:lumMod val="60000"/>
                    <a:lumOff val="40000"/>
                  </a:schemeClr>
                </a:solidFill>
                <a:latin typeface="&amp;quot"/>
                <a:hlinkClick r:id="rId4"/>
              </a:rPr>
              <a:t>Supplierdb.Support@cern.ch</a:t>
            </a:r>
            <a:r>
              <a:rPr lang="en-GB" sz="2000" dirty="0">
                <a:solidFill>
                  <a:schemeClr val="tx1">
                    <a:lumMod val="60000"/>
                    <a:lumOff val="40000"/>
                  </a:schemeClr>
                </a:solidFill>
                <a:latin typeface="PT Sans"/>
              </a:rPr>
              <a:t>.</a:t>
            </a:r>
            <a:endParaRPr lang="en-GB" sz="20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310F2637-BB81-4998-AB26-27A3ED03B1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9837"/>
            <a:ext cx="60914" cy="297525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en-US" sz="21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inherit"/>
              </a:rPr>
              <a:t> </a:t>
            </a:r>
            <a:endParaRPr kumimoji="0" lang="it-IT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01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76082F-2993-3141-A97B-989C0D64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484201"/>
            <a:ext cx="631160" cy="365125"/>
          </a:xfrm>
        </p:spPr>
        <p:txBody>
          <a:bodyPr/>
          <a:lstStyle/>
          <a:p>
            <a:r>
              <a:rPr lang="en-US"/>
              <a:t>19/09/2019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3DA20F-7DA1-AB4E-84A4-882CC5C3A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489700"/>
            <a:ext cx="6572221" cy="365125"/>
          </a:xfrm>
        </p:spPr>
        <p:txBody>
          <a:bodyPr/>
          <a:lstStyle/>
          <a:p>
            <a:r>
              <a:rPr lang="en-US"/>
              <a:t>Jérôme Pierlot - Italy @ CERN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3C827C-A14E-A046-86F8-8EAC70DCB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48970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49E0A83-A3F1-974E-BE6F-264DB7396AE8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11380811" cy="5312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CH" altLang="en-US" sz="4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Website</a:t>
            </a:r>
            <a:r>
              <a:rPr lang="fr-CH" altLang="en-US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fr-CH" altLang="en-US" sz="4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Acquisti</a:t>
            </a:r>
            <a:endParaRPr lang="en-US" sz="4000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11" name="Picture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" r="4155"/>
          <a:stretch>
            <a:fillRect/>
          </a:stretch>
        </p:blipFill>
        <p:spPr bwMode="auto">
          <a:xfrm>
            <a:off x="2207430" y="1284268"/>
            <a:ext cx="8358608" cy="4354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84484" y="5720526"/>
            <a:ext cx="44278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altLang="en-US" sz="24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http://procurement.web.cern.ch</a:t>
            </a:r>
            <a:endParaRPr lang="fr-CH" altLang="en-US" sz="2400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52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85043" y="996775"/>
            <a:ext cx="10221913" cy="5120481"/>
          </a:xfrm>
        </p:spPr>
        <p:txBody>
          <a:bodyPr/>
          <a:lstStyle/>
          <a:p>
            <a:r>
              <a:rPr lang="en-US" sz="2800" dirty="0">
                <a:solidFill>
                  <a:schemeClr val="accent3"/>
                </a:solidFill>
              </a:rPr>
              <a:t>ILO: Industrial Liaison Officer (</a:t>
            </a:r>
            <a:r>
              <a:rPr lang="en-US" sz="2800" dirty="0" err="1">
                <a:solidFill>
                  <a:schemeClr val="accent3"/>
                </a:solidFill>
              </a:rPr>
              <a:t>Responsabile</a:t>
            </a:r>
            <a:r>
              <a:rPr lang="en-US" sz="2800" dirty="0">
                <a:solidFill>
                  <a:schemeClr val="accent3"/>
                </a:solidFill>
              </a:rPr>
              <a:t> di </a:t>
            </a:r>
            <a:r>
              <a:rPr lang="en-US" sz="2800" dirty="0" err="1">
                <a:solidFill>
                  <a:schemeClr val="accent3"/>
                </a:solidFill>
              </a:rPr>
              <a:t>collegamento</a:t>
            </a:r>
            <a:r>
              <a:rPr lang="en-US" sz="2800" dirty="0">
                <a:solidFill>
                  <a:schemeClr val="accent3"/>
                </a:solidFill>
              </a:rPr>
              <a:t> </a:t>
            </a:r>
            <a:r>
              <a:rPr lang="en-US" sz="2800" dirty="0" err="1">
                <a:solidFill>
                  <a:schemeClr val="accent3"/>
                </a:solidFill>
              </a:rPr>
              <a:t>alle</a:t>
            </a:r>
            <a:r>
              <a:rPr lang="en-US" sz="2800" dirty="0">
                <a:solidFill>
                  <a:schemeClr val="accent3"/>
                </a:solidFill>
              </a:rPr>
              <a:t> </a:t>
            </a:r>
            <a:r>
              <a:rPr lang="en-US" sz="2800" dirty="0" err="1">
                <a:solidFill>
                  <a:schemeClr val="accent3"/>
                </a:solidFill>
              </a:rPr>
              <a:t>Industrie</a:t>
            </a:r>
            <a:r>
              <a:rPr lang="en-US" sz="2800" dirty="0">
                <a:solidFill>
                  <a:schemeClr val="accent3"/>
                </a:solidFill>
              </a:rPr>
              <a:t>)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Chi </a:t>
            </a:r>
            <a:r>
              <a:rPr lang="en-US" dirty="0" err="1">
                <a:solidFill>
                  <a:schemeClr val="accent1"/>
                </a:solidFill>
              </a:rPr>
              <a:t>contattare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nel</a:t>
            </a:r>
            <a:r>
              <a:rPr lang="en-US" dirty="0">
                <a:solidFill>
                  <a:schemeClr val="accent1"/>
                </a:solidFill>
              </a:rPr>
              <a:t> vostro </a:t>
            </a:r>
            <a:r>
              <a:rPr lang="en-US" dirty="0" err="1">
                <a:solidFill>
                  <a:schemeClr val="accent1"/>
                </a:solidFill>
              </a:rPr>
              <a:t>Paese</a:t>
            </a:r>
            <a:endParaRPr lang="en-US" dirty="0">
              <a:solidFill>
                <a:schemeClr val="accent1"/>
              </a:solidFill>
            </a:endParaRPr>
          </a:p>
          <a:p>
            <a:pPr marL="324000" lvl="2" indent="0" fontAlgn="base">
              <a:buNone/>
            </a:pPr>
            <a:r>
              <a:rPr lang="en-US" dirty="0" err="1">
                <a:solidFill>
                  <a:schemeClr val="accent1"/>
                </a:solidFill>
              </a:rPr>
              <a:t>Gli</a:t>
            </a:r>
            <a:r>
              <a:rPr lang="en-US" dirty="0">
                <a:solidFill>
                  <a:schemeClr val="accent1"/>
                </a:solidFill>
              </a:rPr>
              <a:t> Industrial Liaison Officers</a:t>
            </a:r>
            <a:r>
              <a:rPr lang="en-US" b="0" dirty="0">
                <a:solidFill>
                  <a:schemeClr val="accent1"/>
                </a:solidFill>
              </a:rPr>
              <a:t> (ILO’s) </a:t>
            </a:r>
            <a:r>
              <a:rPr lang="en-US" b="0" dirty="0" err="1">
                <a:solidFill>
                  <a:schemeClr val="accent1"/>
                </a:solidFill>
              </a:rPr>
              <a:t>sono</a:t>
            </a:r>
            <a:r>
              <a:rPr lang="en-US" b="0" dirty="0">
                <a:solidFill>
                  <a:schemeClr val="accent1"/>
                </a:solidFill>
              </a:rPr>
              <a:t> </a:t>
            </a:r>
            <a:r>
              <a:rPr lang="en-US" b="0" dirty="0" err="1">
                <a:solidFill>
                  <a:schemeClr val="accent1"/>
                </a:solidFill>
              </a:rPr>
              <a:t>nominati</a:t>
            </a:r>
            <a:r>
              <a:rPr lang="en-US" b="0" dirty="0">
                <a:solidFill>
                  <a:schemeClr val="accent1"/>
                </a:solidFill>
              </a:rPr>
              <a:t> </a:t>
            </a:r>
            <a:r>
              <a:rPr lang="en-US" b="0" dirty="0" err="1">
                <a:solidFill>
                  <a:schemeClr val="accent1"/>
                </a:solidFill>
              </a:rPr>
              <a:t>dagli</a:t>
            </a:r>
            <a:r>
              <a:rPr lang="en-US" b="0" dirty="0">
                <a:solidFill>
                  <a:schemeClr val="accent1"/>
                </a:solidFill>
              </a:rPr>
              <a:t> </a:t>
            </a:r>
            <a:r>
              <a:rPr lang="en-US" b="0" dirty="0" err="1">
                <a:solidFill>
                  <a:schemeClr val="accent1"/>
                </a:solidFill>
              </a:rPr>
              <a:t>Stati</a:t>
            </a:r>
            <a:r>
              <a:rPr lang="en-US" b="0" dirty="0">
                <a:solidFill>
                  <a:schemeClr val="accent1"/>
                </a:solidFill>
              </a:rPr>
              <a:t> </a:t>
            </a:r>
            <a:r>
              <a:rPr lang="en-US" b="0" dirty="0" err="1">
                <a:solidFill>
                  <a:schemeClr val="accent1"/>
                </a:solidFill>
              </a:rPr>
              <a:t>Membri</a:t>
            </a:r>
            <a:r>
              <a:rPr lang="en-US" b="0" dirty="0">
                <a:solidFill>
                  <a:schemeClr val="accent1"/>
                </a:solidFill>
              </a:rPr>
              <a:t> del CERN per </a:t>
            </a:r>
            <a:r>
              <a:rPr lang="en-US" b="0" dirty="0" err="1">
                <a:solidFill>
                  <a:schemeClr val="accent1"/>
                </a:solidFill>
              </a:rPr>
              <a:t>agevolare</a:t>
            </a:r>
            <a:r>
              <a:rPr lang="en-US" b="0" dirty="0">
                <a:solidFill>
                  <a:schemeClr val="accent1"/>
                </a:solidFill>
              </a:rPr>
              <a:t> la </a:t>
            </a:r>
            <a:r>
              <a:rPr lang="en-US" b="0" dirty="0" err="1">
                <a:solidFill>
                  <a:schemeClr val="accent1"/>
                </a:solidFill>
              </a:rPr>
              <a:t>comunicazione</a:t>
            </a:r>
            <a:r>
              <a:rPr lang="en-US" b="0" dirty="0">
                <a:solidFill>
                  <a:schemeClr val="accent1"/>
                </a:solidFill>
              </a:rPr>
              <a:t> </a:t>
            </a:r>
            <a:r>
              <a:rPr lang="en-US" b="0" dirty="0" err="1">
                <a:solidFill>
                  <a:schemeClr val="accent1"/>
                </a:solidFill>
              </a:rPr>
              <a:t>tra</a:t>
            </a:r>
            <a:r>
              <a:rPr lang="en-US" b="0" dirty="0">
                <a:solidFill>
                  <a:schemeClr val="accent1"/>
                </a:solidFill>
              </a:rPr>
              <a:t> </a:t>
            </a:r>
            <a:r>
              <a:rPr lang="en-US" b="0" dirty="0" err="1">
                <a:solidFill>
                  <a:schemeClr val="accent1"/>
                </a:solidFill>
              </a:rPr>
              <a:t>il</a:t>
            </a:r>
            <a:r>
              <a:rPr lang="en-US" b="0" dirty="0">
                <a:solidFill>
                  <a:schemeClr val="accent1"/>
                </a:solidFill>
              </a:rPr>
              <a:t> CERN e </a:t>
            </a:r>
            <a:r>
              <a:rPr lang="en-US" b="0" dirty="0" err="1">
                <a:solidFill>
                  <a:schemeClr val="accent1"/>
                </a:solidFill>
              </a:rPr>
              <a:t>i</a:t>
            </a:r>
            <a:r>
              <a:rPr lang="en-US" b="0" dirty="0">
                <a:solidFill>
                  <a:schemeClr val="accent1"/>
                </a:solidFill>
              </a:rPr>
              <a:t> </a:t>
            </a:r>
            <a:r>
              <a:rPr lang="en-US" b="0" dirty="0" err="1">
                <a:solidFill>
                  <a:schemeClr val="accent1"/>
                </a:solidFill>
              </a:rPr>
              <a:t>fornitori</a:t>
            </a:r>
            <a:r>
              <a:rPr lang="en-US" b="0" dirty="0">
                <a:solidFill>
                  <a:schemeClr val="accent1"/>
                </a:solidFill>
              </a:rPr>
              <a:t>. </a:t>
            </a:r>
            <a:r>
              <a:rPr lang="en-US" b="0" dirty="0" err="1">
                <a:solidFill>
                  <a:schemeClr val="accent1"/>
                </a:solidFill>
              </a:rPr>
              <a:t>Gli</a:t>
            </a:r>
            <a:r>
              <a:rPr lang="en-US" b="0" dirty="0">
                <a:solidFill>
                  <a:schemeClr val="accent1"/>
                </a:solidFill>
              </a:rPr>
              <a:t> ILO </a:t>
            </a:r>
            <a:r>
              <a:rPr lang="it-IT" b="0" dirty="0">
                <a:solidFill>
                  <a:schemeClr val="accent1"/>
                </a:solidFill>
              </a:rPr>
              <a:t>possono</a:t>
            </a:r>
            <a:r>
              <a:rPr lang="it-IT" dirty="0">
                <a:solidFill>
                  <a:schemeClr val="accent1"/>
                </a:solidFill>
              </a:rPr>
              <a:t> fornire consulenza sulle opportunità disponibili per fare affari</a:t>
            </a:r>
            <a:r>
              <a:rPr lang="en-US" b="0" dirty="0">
                <a:solidFill>
                  <a:schemeClr val="accent1"/>
                </a:solidFill>
              </a:rPr>
              <a:t> con </a:t>
            </a:r>
            <a:r>
              <a:rPr lang="en-US" b="0" dirty="0" err="1">
                <a:solidFill>
                  <a:schemeClr val="accent1"/>
                </a:solidFill>
              </a:rPr>
              <a:t>il</a:t>
            </a:r>
            <a:r>
              <a:rPr lang="en-US" b="0" dirty="0">
                <a:solidFill>
                  <a:schemeClr val="accent1"/>
                </a:solidFill>
              </a:rPr>
              <a:t> CERN </a:t>
            </a:r>
            <a:r>
              <a:rPr lang="it-IT" dirty="0">
                <a:solidFill>
                  <a:schemeClr val="accent1"/>
                </a:solidFill>
              </a:rPr>
              <a:t>e il supporto disponibile per le imprese nelle loro regioni</a:t>
            </a:r>
            <a:r>
              <a:rPr lang="en-US" b="0" dirty="0">
                <a:solidFill>
                  <a:schemeClr val="accent1"/>
                </a:solidFill>
              </a:rPr>
              <a:t>.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6513"/>
            <a:r>
              <a:rPr lang="en-US" altLang="en-US" sz="4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Contatto</a:t>
            </a:r>
            <a:r>
              <a:rPr lang="en-US" altLang="en-US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per </a:t>
            </a:r>
            <a:r>
              <a:rPr lang="en-US" altLang="en-US" sz="4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l’Italia</a:t>
            </a:r>
            <a:endParaRPr lang="en-US" sz="4000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85228" y="6484201"/>
            <a:ext cx="631160" cy="365125"/>
          </a:xfrm>
        </p:spPr>
        <p:txBody>
          <a:bodyPr/>
          <a:lstStyle/>
          <a:p>
            <a:r>
              <a:rPr lang="en-US"/>
              <a:t>19/09/2019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59262" y="6489700"/>
            <a:ext cx="6572221" cy="365125"/>
          </a:xfrm>
        </p:spPr>
        <p:txBody>
          <a:bodyPr/>
          <a:lstStyle/>
          <a:p>
            <a:r>
              <a:rPr lang="en-US"/>
              <a:t>Jérôme Pierlot - Italy @ CERN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07546" y="648970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846" y="3282202"/>
            <a:ext cx="7250766" cy="300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20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6513"/>
            <a:r>
              <a:rPr lang="en-US" sz="4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Offerenti</a:t>
            </a:r>
            <a:r>
              <a:rPr lang="en-US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e </a:t>
            </a:r>
            <a:r>
              <a:rPr lang="en-US" sz="4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Appaltatori</a:t>
            </a:r>
            <a:r>
              <a:rPr lang="en-US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di </a:t>
            </a:r>
            <a:r>
              <a:rPr lang="en-US" sz="4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succsso</a:t>
            </a:r>
            <a:endParaRPr lang="en-US" sz="4000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85228" y="6484201"/>
            <a:ext cx="631160" cy="365125"/>
          </a:xfrm>
        </p:spPr>
        <p:txBody>
          <a:bodyPr/>
          <a:lstStyle/>
          <a:p>
            <a:r>
              <a:rPr lang="en-US"/>
              <a:t>19/09/2019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59262" y="6489700"/>
            <a:ext cx="6572221" cy="365125"/>
          </a:xfrm>
        </p:spPr>
        <p:txBody>
          <a:bodyPr/>
          <a:lstStyle/>
          <a:p>
            <a:r>
              <a:rPr lang="en-US"/>
              <a:t>Jérôme Pierlot - Italy @ CERN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07546" y="648970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5992F09A-30CF-1D41-AF4D-9CE1AEF482E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29469" y="1477963"/>
            <a:ext cx="10533062" cy="4797425"/>
          </a:xfrm>
        </p:spPr>
        <p:txBody>
          <a:bodyPr anchor="ctr">
            <a:noAutofit/>
          </a:bodyPr>
          <a:lstStyle/>
          <a:p>
            <a:pPr marL="36513">
              <a:buClr>
                <a:schemeClr val="bg2">
                  <a:lumMod val="10000"/>
                </a:schemeClr>
              </a:buClr>
              <a:defRPr/>
            </a:pPr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</a:rPr>
              <a:t>- 100 % </a:t>
            </a:r>
            <a:r>
              <a:rPr lang="en-US" sz="2000" b="1" dirty="0" err="1">
                <a:solidFill>
                  <a:schemeClr val="accent1"/>
                </a:solidFill>
                <a:latin typeface="Arial" panose="020B0604020202020204" pitchFamily="34" charset="0"/>
              </a:rPr>
              <a:t>degli</a:t>
            </a:r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Arial" panose="020B0604020202020204" pitchFamily="34" charset="0"/>
              </a:rPr>
              <a:t>offerenti</a:t>
            </a:r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</a:rPr>
              <a:t> di </a:t>
            </a:r>
            <a:r>
              <a:rPr lang="en-US" sz="2000" b="1" dirty="0" err="1">
                <a:solidFill>
                  <a:schemeClr val="accent1"/>
                </a:solidFill>
                <a:latin typeface="Arial" panose="020B0604020202020204" pitchFamily="34" charset="0"/>
              </a:rPr>
              <a:t>successo</a:t>
            </a:r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</a:rPr>
              <a:t>…………</a:t>
            </a:r>
          </a:p>
          <a:p>
            <a:pPr marL="447675" lvl="1" indent="0">
              <a:buClr>
                <a:schemeClr val="bg2">
                  <a:lumMod val="10000"/>
                </a:schemeClr>
              </a:buClr>
              <a:buNone/>
              <a:defRPr/>
            </a:pP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</a:rPr>
              <a:t>Si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</a:rPr>
              <a:t>erano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</a:rPr>
              <a:t>iscritti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</a:rPr>
              <a:t>nel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</a:rPr>
              <a:t> Database del CERN</a:t>
            </a:r>
          </a:p>
          <a:p>
            <a:pPr marL="447675" lvl="1" indent="0">
              <a:buClr>
                <a:schemeClr val="bg2">
                  <a:lumMod val="10000"/>
                </a:schemeClr>
              </a:buClr>
              <a:buNone/>
              <a:defRPr/>
            </a:pP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</a:rPr>
              <a:t>Hanno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</a:rPr>
              <a:t>fatto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</a:rPr>
              <a:t>un’offerta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</a:rPr>
              <a:t>…</a:t>
            </a:r>
          </a:p>
          <a:p>
            <a:pPr marL="36513" indent="0">
              <a:buClr>
                <a:schemeClr val="bg2">
                  <a:lumMod val="10000"/>
                </a:schemeClr>
              </a:buClr>
              <a:buFont typeface="Arial" panose="020B0604020202020204" pitchFamily="34" charset="0"/>
              <a:buNone/>
              <a:defRPr/>
            </a:pPr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</a:rPr>
              <a:t>- </a:t>
            </a:r>
            <a:r>
              <a:rPr lang="en-US" sz="2000" b="1" dirty="0" err="1">
                <a:solidFill>
                  <a:schemeClr val="accent1"/>
                </a:solidFill>
                <a:latin typeface="Arial" panose="020B0604020202020204" pitchFamily="34" charset="0"/>
              </a:rPr>
              <a:t>Spesso</a:t>
            </a:r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Arial" panose="020B0604020202020204" pitchFamily="34" charset="0"/>
              </a:rPr>
              <a:t>aziende</a:t>
            </a:r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Arial" panose="020B0604020202020204" pitchFamily="34" charset="0"/>
              </a:rPr>
              <a:t>flessibili</a:t>
            </a:r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Arial" panose="020B0604020202020204" pitchFamily="34" charset="0"/>
              </a:rPr>
              <a:t>piccole</a:t>
            </a:r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</a:rPr>
              <a:t> o </a:t>
            </a:r>
            <a:r>
              <a:rPr lang="en-US" sz="2000" b="1" dirty="0" err="1">
                <a:solidFill>
                  <a:schemeClr val="accent1"/>
                </a:solidFill>
                <a:latin typeface="Arial" panose="020B0604020202020204" pitchFamily="34" charset="0"/>
              </a:rPr>
              <a:t>medie</a:t>
            </a:r>
            <a:endParaRPr lang="en-US" sz="2000" b="1" dirty="0">
              <a:solidFill>
                <a:schemeClr val="accent1"/>
              </a:solidFill>
              <a:latin typeface="Arial" panose="020B0604020202020204" pitchFamily="34" charset="0"/>
            </a:endParaRPr>
          </a:p>
          <a:p>
            <a:pPr marL="36513" indent="0">
              <a:buClr>
                <a:schemeClr val="bg2">
                  <a:lumMod val="10000"/>
                </a:schemeClr>
              </a:buClr>
              <a:buFont typeface="Arial" panose="020B0604020202020204" pitchFamily="34" charset="0"/>
              <a:buNone/>
              <a:defRPr/>
            </a:pPr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</a:rPr>
              <a:t>- </a:t>
            </a:r>
            <a:r>
              <a:rPr lang="en-US" sz="2000" b="1" dirty="0" err="1">
                <a:solidFill>
                  <a:schemeClr val="accent1"/>
                </a:solidFill>
                <a:latin typeface="Arial" panose="020B0604020202020204" pitchFamily="34" charset="0"/>
              </a:rPr>
              <a:t>Comprensione</a:t>
            </a:r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Arial" panose="020B0604020202020204" pitchFamily="34" charset="0"/>
              </a:rPr>
              <a:t>estesa</a:t>
            </a:r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Arial" panose="020B0604020202020204" pitchFamily="34" charset="0"/>
              </a:rPr>
              <a:t>delle</a:t>
            </a:r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Arial" panose="020B0604020202020204" pitchFamily="34" charset="0"/>
              </a:rPr>
              <a:t>specifiche</a:t>
            </a:r>
            <a:endParaRPr lang="en-US" sz="2000" b="1" dirty="0">
              <a:solidFill>
                <a:schemeClr val="accent1"/>
              </a:solidFill>
              <a:latin typeface="Arial" panose="020B0604020202020204" pitchFamily="34" charset="0"/>
            </a:endParaRPr>
          </a:p>
          <a:p>
            <a:pPr marL="447675" lvl="1" indent="0">
              <a:buClr>
                <a:schemeClr val="bg2">
                  <a:lumMod val="10000"/>
                </a:schemeClr>
              </a:buClr>
              <a:buFont typeface="Arial" panose="020B0604020202020204" pitchFamily="34" charset="0"/>
              <a:buNone/>
              <a:defRPr/>
            </a:pPr>
            <a:r>
              <a:rPr lang="en-US" sz="1800" dirty="0" err="1">
                <a:solidFill>
                  <a:schemeClr val="accent1"/>
                </a:solidFill>
                <a:latin typeface="Arial" panose="020B0604020202020204" pitchFamily="34" charset="0"/>
              </a:rPr>
              <a:t>Andare</a:t>
            </a:r>
            <a:r>
              <a:rPr lang="en-US" sz="1800" dirty="0">
                <a:solidFill>
                  <a:schemeClr val="accent1"/>
                </a:solidFill>
                <a:latin typeface="Arial" panose="020B0604020202020204" pitchFamily="34" charset="0"/>
              </a:rPr>
              <a:t> al di </a:t>
            </a:r>
            <a:r>
              <a:rPr lang="en-US" sz="1800" dirty="0" err="1">
                <a:solidFill>
                  <a:schemeClr val="accent1"/>
                </a:solidFill>
                <a:latin typeface="Arial" panose="020B0604020202020204" pitchFamily="34" charset="0"/>
              </a:rPr>
              <a:t>là</a:t>
            </a:r>
            <a:r>
              <a:rPr lang="en-US" sz="1800" dirty="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Arial" panose="020B0604020202020204" pitchFamily="34" charset="0"/>
              </a:rPr>
              <a:t>delle</a:t>
            </a:r>
            <a:r>
              <a:rPr lang="en-US" sz="1800" dirty="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Arial" panose="020B0604020202020204" pitchFamily="34" charset="0"/>
              </a:rPr>
              <a:t>specifiche</a:t>
            </a:r>
            <a:r>
              <a:rPr lang="en-US" sz="1800" dirty="0">
                <a:solidFill>
                  <a:schemeClr val="accent1"/>
                </a:solidFill>
                <a:latin typeface="Arial" panose="020B0604020202020204" pitchFamily="34" charset="0"/>
              </a:rPr>
              <a:t> è </a:t>
            </a:r>
            <a:r>
              <a:rPr lang="en-US" sz="1800" dirty="0" err="1">
                <a:solidFill>
                  <a:schemeClr val="accent1"/>
                </a:solidFill>
                <a:latin typeface="Arial" panose="020B0604020202020204" pitchFamily="34" charset="0"/>
              </a:rPr>
              <a:t>troppo</a:t>
            </a:r>
            <a:r>
              <a:rPr lang="en-US" sz="1800" dirty="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Arial" panose="020B0604020202020204" pitchFamily="34" charset="0"/>
              </a:rPr>
              <a:t>costoso</a:t>
            </a:r>
            <a:endParaRPr lang="en-US" sz="1800" dirty="0">
              <a:solidFill>
                <a:schemeClr val="accent1"/>
              </a:solidFill>
              <a:latin typeface="Arial" panose="020B0604020202020204" pitchFamily="34" charset="0"/>
            </a:endParaRPr>
          </a:p>
          <a:p>
            <a:pPr marL="447675" lvl="1" indent="0">
              <a:buClr>
                <a:schemeClr val="bg2">
                  <a:lumMod val="10000"/>
                </a:schemeClr>
              </a:buClr>
              <a:buFont typeface="Arial" panose="020B0604020202020204" pitchFamily="34" charset="0"/>
              <a:buNone/>
              <a:defRPr/>
            </a:pPr>
            <a:r>
              <a:rPr lang="it-IT" dirty="0">
                <a:solidFill>
                  <a:schemeClr val="accent1"/>
                </a:solidFill>
                <a:latin typeface="Arial" panose="020B0604020202020204" pitchFamily="34" charset="0"/>
              </a:rPr>
              <a:t>Prendere in considerazione i costi di prova e documentazione</a:t>
            </a:r>
            <a:endParaRPr lang="en-US" sz="1800" dirty="0">
              <a:solidFill>
                <a:schemeClr val="accent1"/>
              </a:solidFill>
              <a:latin typeface="Arial" panose="020B0604020202020204" pitchFamily="34" charset="0"/>
            </a:endParaRPr>
          </a:p>
          <a:p>
            <a:pPr marL="36513">
              <a:buClr>
                <a:schemeClr val="bg2">
                  <a:lumMod val="10000"/>
                </a:schemeClr>
              </a:buClr>
              <a:defRPr/>
            </a:pPr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</a:rPr>
              <a:t>- </a:t>
            </a:r>
            <a:r>
              <a:rPr lang="en-US" sz="2000" dirty="0" err="1">
                <a:solidFill>
                  <a:schemeClr val="accent1"/>
                </a:solidFill>
                <a:latin typeface="Arial" panose="020B0604020202020204" pitchFamily="34" charset="0"/>
              </a:rPr>
              <a:t>Migliore</a:t>
            </a:r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latin typeface="Arial" panose="020B0604020202020204" pitchFamily="34" charset="0"/>
              </a:rPr>
              <a:t>offerta</a:t>
            </a:r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latin typeface="Arial" panose="020B0604020202020204" pitchFamily="34" charset="0"/>
              </a:rPr>
              <a:t>diretta</a:t>
            </a:r>
            <a:endParaRPr lang="en-US" sz="2000" b="1" dirty="0">
              <a:solidFill>
                <a:schemeClr val="accent1"/>
              </a:solidFill>
              <a:latin typeface="Arial" panose="020B0604020202020204" pitchFamily="34" charset="0"/>
            </a:endParaRPr>
          </a:p>
          <a:p>
            <a:pPr marL="36513" indent="0">
              <a:buClr>
                <a:schemeClr val="bg2">
                  <a:lumMod val="10000"/>
                </a:schemeClr>
              </a:buClr>
              <a:buFont typeface="Arial" panose="020B0604020202020204" pitchFamily="34" charset="0"/>
              <a:buNone/>
              <a:defRPr/>
            </a:pPr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</a:rPr>
              <a:t>- </a:t>
            </a:r>
            <a:r>
              <a:rPr lang="en-US" sz="2000" b="1" dirty="0" err="1">
                <a:solidFill>
                  <a:schemeClr val="accent1"/>
                </a:solidFill>
                <a:latin typeface="Arial" panose="020B0604020202020204" pitchFamily="34" charset="0"/>
              </a:rPr>
              <a:t>Comunicare</a:t>
            </a:r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</a:rPr>
              <a:t> con </a:t>
            </a:r>
            <a:r>
              <a:rPr lang="en-US" sz="2000" b="1" dirty="0" err="1">
                <a:solidFill>
                  <a:schemeClr val="accent1"/>
                </a:solidFill>
                <a:latin typeface="Arial" panose="020B0604020202020204" pitchFamily="34" charset="0"/>
              </a:rPr>
              <a:t>il</a:t>
            </a:r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</a:rPr>
              <a:t> CERN (</a:t>
            </a:r>
            <a:r>
              <a:rPr lang="en-US" sz="2000" b="1" dirty="0" err="1">
                <a:solidFill>
                  <a:schemeClr val="accent1"/>
                </a:solidFill>
                <a:latin typeface="Arial" panose="020B0604020202020204" pitchFamily="34" charset="0"/>
              </a:rPr>
              <a:t>problemi</a:t>
            </a:r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chemeClr val="accent1"/>
                </a:solidFill>
                <a:latin typeface="Arial" panose="020B0604020202020204" pitchFamily="34" charset="0"/>
              </a:rPr>
              <a:t>domande</a:t>
            </a:r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</a:rPr>
              <a:t>, alternative, </a:t>
            </a:r>
            <a:r>
              <a:rPr lang="en-US" sz="2000" b="1" dirty="0" err="1">
                <a:solidFill>
                  <a:schemeClr val="accent1"/>
                </a:solidFill>
                <a:latin typeface="Arial" panose="020B0604020202020204" pitchFamily="34" charset="0"/>
              </a:rPr>
              <a:t>ecc</a:t>
            </a:r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</a:rPr>
              <a:t>.)</a:t>
            </a:r>
          </a:p>
          <a:p>
            <a:pPr marL="36513">
              <a:buClr>
                <a:schemeClr val="bg2">
                  <a:lumMod val="10000"/>
                </a:schemeClr>
              </a:buClr>
              <a:defRPr/>
            </a:pPr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</a:rPr>
              <a:t>- </a:t>
            </a:r>
            <a:r>
              <a:rPr lang="it-IT" sz="2000" dirty="0">
                <a:solidFill>
                  <a:schemeClr val="accent1"/>
                </a:solidFill>
                <a:latin typeface="Arial" panose="020B0604020202020204" pitchFamily="34" charset="0"/>
              </a:rPr>
              <a:t>Buone relazioni di lavoro con i partner e subappaltatori</a:t>
            </a:r>
            <a:endParaRPr lang="en-US" sz="2000" b="1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04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7E8015-119F-BA4F-AE45-84769A62A5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484201"/>
            <a:ext cx="631160" cy="365125"/>
          </a:xfrm>
        </p:spPr>
        <p:txBody>
          <a:bodyPr/>
          <a:lstStyle/>
          <a:p>
            <a:r>
              <a:rPr lang="en-US"/>
              <a:t>19/09/2019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586E5C-5074-1D48-9C2D-4891E15C3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489700"/>
            <a:ext cx="6572221" cy="365125"/>
          </a:xfrm>
        </p:spPr>
        <p:txBody>
          <a:bodyPr/>
          <a:lstStyle/>
          <a:p>
            <a:r>
              <a:rPr lang="en-US"/>
              <a:t>Jérôme Pierlot - Italy @ CERN</a:t>
            </a:r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9ECD7579-CBDF-1E46-96D7-1C44D2B3867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36510"/>
            <a:ext cx="12192000" cy="6351588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7EEC1-E695-3B40-8720-6BC5BCB97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48970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10" name="Larme 10">
            <a:extLst>
              <a:ext uri="{FF2B5EF4-FFF2-40B4-BE49-F238E27FC236}">
                <a16:creationId xmlns:a16="http://schemas.microsoft.com/office/drawing/2014/main" id="{7A41CE79-283F-FE44-BD24-F0CBEF3EA0E8}"/>
              </a:ext>
            </a:extLst>
          </p:cNvPr>
          <p:cNvSpPr/>
          <p:nvPr/>
        </p:nvSpPr>
        <p:spPr>
          <a:xfrm>
            <a:off x="7780842" y="841436"/>
            <a:ext cx="4411157" cy="4411157"/>
          </a:xfrm>
          <a:prstGeom prst="teardrop">
            <a:avLst/>
          </a:prstGeom>
          <a:solidFill>
            <a:schemeClr val="accent5">
              <a:alpha val="62000"/>
            </a:schemeClr>
          </a:solidFill>
          <a:ln>
            <a:noFill/>
          </a:ln>
          <a:scene3d>
            <a:camera prst="orthographicFront">
              <a:rot lat="0" lon="21299996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Larme 11">
            <a:extLst>
              <a:ext uri="{FF2B5EF4-FFF2-40B4-BE49-F238E27FC236}">
                <a16:creationId xmlns:a16="http://schemas.microsoft.com/office/drawing/2014/main" id="{0C7A08C9-875A-C243-9AAA-D3B04FE7DFE6}"/>
              </a:ext>
            </a:extLst>
          </p:cNvPr>
          <p:cNvSpPr/>
          <p:nvPr/>
        </p:nvSpPr>
        <p:spPr>
          <a:xfrm>
            <a:off x="8019622" y="878759"/>
            <a:ext cx="4172378" cy="4172378"/>
          </a:xfrm>
          <a:prstGeom prst="teardrop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3">
            <a:extLst>
              <a:ext uri="{FF2B5EF4-FFF2-40B4-BE49-F238E27FC236}">
                <a16:creationId xmlns:a16="http://schemas.microsoft.com/office/drawing/2014/main" id="{53FC6B7E-B965-1B4E-9027-921D3F1AB1FB}"/>
              </a:ext>
            </a:extLst>
          </p:cNvPr>
          <p:cNvSpPr txBox="1"/>
          <p:nvPr/>
        </p:nvSpPr>
        <p:spPr>
          <a:xfrm>
            <a:off x="7900232" y="2087785"/>
            <a:ext cx="44111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L’IMPATTO DELLA COLLABORAZIONE CON IL CERN</a:t>
            </a:r>
          </a:p>
        </p:txBody>
      </p:sp>
    </p:spTree>
    <p:extLst>
      <p:ext uri="{BB962C8B-B14F-4D97-AF65-F5344CB8AC3E}">
        <p14:creationId xmlns:p14="http://schemas.microsoft.com/office/powerpoint/2010/main" val="794355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Title 1">
            <a:extLst>
              <a:ext uri="{FF2B5EF4-FFF2-40B4-BE49-F238E27FC236}">
                <a16:creationId xmlns:a16="http://schemas.microsoft.com/office/drawing/2014/main" id="{68B73EEE-2481-9741-8EDF-DB83F0A69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913" y="189026"/>
            <a:ext cx="10800000" cy="719993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Nel 1954  </a:t>
            </a:r>
            <a:r>
              <a:rPr lang="en-US" sz="32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il</a:t>
            </a:r>
            <a:r>
              <a:rPr lang="en-US" sz="32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CERN </a:t>
            </a:r>
            <a:r>
              <a:rPr lang="en-US" sz="32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contava</a:t>
            </a:r>
            <a:r>
              <a:rPr lang="en-US" sz="32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12 </a:t>
            </a:r>
            <a:r>
              <a:rPr lang="en-US" sz="32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Stati</a:t>
            </a:r>
            <a:r>
              <a:rPr lang="en-US" sz="32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Membri</a:t>
            </a:r>
            <a:r>
              <a:rPr lang="en-US" sz="32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/>
            </a:r>
            <a:br>
              <a:rPr lang="en-US" sz="32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</a:br>
            <a:r>
              <a:rPr lang="en-US" sz="32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Oggi</a:t>
            </a:r>
            <a:r>
              <a:rPr lang="en-US" sz="32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il</a:t>
            </a:r>
            <a:r>
              <a:rPr lang="en-US" sz="32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CERN ha 23 </a:t>
            </a:r>
            <a:r>
              <a:rPr lang="en-US" sz="32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Stati</a:t>
            </a:r>
            <a:r>
              <a:rPr lang="en-US" sz="32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Membri</a:t>
            </a:r>
            <a:endParaRPr lang="en-US" sz="3200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BC4855-0DC1-5E4D-8B6A-C047D0FCC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675" y="1417686"/>
            <a:ext cx="7289800" cy="3606800"/>
          </a:xfrm>
          <a:prstGeom prst="rect">
            <a:avLst/>
          </a:prstGeom>
        </p:spPr>
      </p:pic>
      <p:sp>
        <p:nvSpPr>
          <p:cNvPr id="373" name="ZoneTexte 15">
            <a:extLst>
              <a:ext uri="{FF2B5EF4-FFF2-40B4-BE49-F238E27FC236}">
                <a16:creationId xmlns:a16="http://schemas.microsoft.com/office/drawing/2014/main" id="{38B53B75-0C01-024A-84CA-D5E9BA13E1C4}"/>
              </a:ext>
            </a:extLst>
          </p:cNvPr>
          <p:cNvSpPr txBox="1"/>
          <p:nvPr/>
        </p:nvSpPr>
        <p:spPr>
          <a:xfrm>
            <a:off x="83340" y="4235320"/>
            <a:ext cx="3623207" cy="1837865"/>
          </a:xfrm>
          <a:prstGeom prst="rect">
            <a:avLst/>
          </a:prstGeom>
          <a:noFill/>
        </p:spPr>
        <p:txBody>
          <a:bodyPr wrap="square" lIns="324000" rIns="72000" rtlCol="0">
            <a:noAutofit/>
          </a:bodyPr>
          <a:lstStyle/>
          <a:p>
            <a:pPr marL="407988" indent="-407988"/>
            <a:r>
              <a:rPr lang="en-US" b="1" dirty="0">
                <a:latin typeface="Arial" charset="0"/>
                <a:ea typeface="Arial" charset="0"/>
                <a:cs typeface="Arial" charset="0"/>
              </a:rPr>
              <a:t>23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	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Stati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Membri</a:t>
            </a:r>
            <a:endParaRPr lang="en-US" sz="1600" dirty="0">
              <a:solidFill>
                <a:srgbClr val="0055A0"/>
              </a:solidFill>
              <a:latin typeface="Arial" charset="0"/>
              <a:ea typeface="Arial" charset="0"/>
              <a:cs typeface="Arial" charset="0"/>
            </a:endParaRPr>
          </a:p>
          <a:p>
            <a:pPr marL="407988" indent="-407988"/>
            <a:endParaRPr lang="fr-FR" b="1" dirty="0">
              <a:solidFill>
                <a:srgbClr val="61C5D3"/>
              </a:solidFill>
              <a:latin typeface="Arial" charset="0"/>
              <a:ea typeface="Arial" charset="0"/>
              <a:cs typeface="Arial" charset="0"/>
            </a:endParaRPr>
          </a:p>
          <a:p>
            <a:pPr marL="407988" indent="-407988"/>
            <a:r>
              <a:rPr lang="fr-FR" b="1" dirty="0">
                <a:solidFill>
                  <a:srgbClr val="61C5D3"/>
                </a:solidFill>
                <a:latin typeface="Arial" charset="0"/>
                <a:ea typeface="Arial" charset="0"/>
                <a:cs typeface="Arial" charset="0"/>
              </a:rPr>
              <a:t>2 	</a:t>
            </a:r>
            <a:r>
              <a:rPr lang="fr-FR" dirty="0" err="1">
                <a:solidFill>
                  <a:srgbClr val="61C5D3"/>
                </a:solidFill>
                <a:latin typeface="Arial" charset="0"/>
                <a:ea typeface="Arial" charset="0"/>
                <a:cs typeface="Arial" charset="0"/>
              </a:rPr>
              <a:t>Stati</a:t>
            </a:r>
            <a:r>
              <a:rPr lang="fr-FR" dirty="0">
                <a:solidFill>
                  <a:srgbClr val="61C5D3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dirty="0" err="1">
                <a:solidFill>
                  <a:srgbClr val="61C5D3"/>
                </a:solidFill>
                <a:latin typeface="Arial" charset="0"/>
                <a:ea typeface="Arial" charset="0"/>
                <a:cs typeface="Arial" charset="0"/>
              </a:rPr>
              <a:t>Membri</a:t>
            </a:r>
            <a:r>
              <a:rPr lang="fr-FR" dirty="0">
                <a:solidFill>
                  <a:srgbClr val="61C5D3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dirty="0" err="1">
                <a:solidFill>
                  <a:srgbClr val="61C5D3"/>
                </a:solidFill>
                <a:latin typeface="Arial" charset="0"/>
                <a:ea typeface="Arial" charset="0"/>
                <a:cs typeface="Arial" charset="0"/>
              </a:rPr>
              <a:t>Associati</a:t>
            </a:r>
            <a:r>
              <a:rPr lang="fr-FR" dirty="0">
                <a:solidFill>
                  <a:srgbClr val="61C5D3"/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fr-FR" dirty="0" err="1">
                <a:solidFill>
                  <a:srgbClr val="61C5D3"/>
                </a:solidFill>
                <a:latin typeface="Arial" charset="0"/>
                <a:ea typeface="Arial" charset="0"/>
                <a:cs typeface="Arial" charset="0"/>
              </a:rPr>
              <a:t>fase</a:t>
            </a:r>
            <a:r>
              <a:rPr lang="fr-FR" dirty="0">
                <a:solidFill>
                  <a:srgbClr val="61C5D3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dirty="0" err="1">
                <a:solidFill>
                  <a:srgbClr val="61C5D3"/>
                </a:solidFill>
                <a:latin typeface="Arial" charset="0"/>
                <a:ea typeface="Arial" charset="0"/>
                <a:cs typeface="Arial" charset="0"/>
              </a:rPr>
              <a:t>preliminare</a:t>
            </a:r>
            <a:r>
              <a:rPr lang="fr-FR" dirty="0">
                <a:solidFill>
                  <a:srgbClr val="61C5D3"/>
                </a:solidFill>
                <a:latin typeface="Arial" charset="0"/>
                <a:ea typeface="Arial" charset="0"/>
                <a:cs typeface="Arial" charset="0"/>
              </a:rPr>
              <a:t> di </a:t>
            </a:r>
            <a:r>
              <a:rPr lang="fr-FR" dirty="0" err="1">
                <a:solidFill>
                  <a:srgbClr val="61C5D3"/>
                </a:solidFill>
                <a:latin typeface="Arial" charset="0"/>
                <a:ea typeface="Arial" charset="0"/>
                <a:cs typeface="Arial" charset="0"/>
              </a:rPr>
              <a:t>adesione</a:t>
            </a:r>
            <a:endParaRPr lang="fr-FR" dirty="0">
              <a:solidFill>
                <a:srgbClr val="61C5D3"/>
              </a:solidFill>
              <a:latin typeface="Arial" charset="0"/>
              <a:ea typeface="Arial" charset="0"/>
              <a:cs typeface="Arial" charset="0"/>
            </a:endParaRPr>
          </a:p>
          <a:p>
            <a:pPr marL="407988" indent="-407988"/>
            <a:endParaRPr lang="fr-FR" sz="1000" b="1" dirty="0">
              <a:solidFill>
                <a:srgbClr val="6698CB"/>
              </a:solidFill>
              <a:latin typeface="Arial" charset="0"/>
              <a:ea typeface="Arial" charset="0"/>
              <a:cs typeface="Arial" charset="0"/>
            </a:endParaRPr>
          </a:p>
          <a:p>
            <a:pPr marL="407988" indent="-407988"/>
            <a:r>
              <a:rPr lang="fr-FR" b="1" dirty="0">
                <a:solidFill>
                  <a:srgbClr val="6698CB"/>
                </a:solidFill>
                <a:latin typeface="Arial" charset="0"/>
                <a:ea typeface="Arial" charset="0"/>
                <a:cs typeface="Arial" charset="0"/>
              </a:rPr>
              <a:t>5</a:t>
            </a:r>
            <a:r>
              <a:rPr lang="fr-FR" dirty="0">
                <a:solidFill>
                  <a:srgbClr val="6698CB"/>
                </a:solidFill>
                <a:latin typeface="Arial" charset="0"/>
                <a:ea typeface="Arial" charset="0"/>
                <a:cs typeface="Arial" charset="0"/>
              </a:rPr>
              <a:t> 	</a:t>
            </a:r>
            <a:r>
              <a:rPr lang="fr-FR" dirty="0" err="1">
                <a:solidFill>
                  <a:srgbClr val="6698CB"/>
                </a:solidFill>
                <a:latin typeface="Arial" charset="0"/>
                <a:ea typeface="Arial" charset="0"/>
                <a:cs typeface="Arial" charset="0"/>
              </a:rPr>
              <a:t>Stati</a:t>
            </a:r>
            <a:r>
              <a:rPr lang="fr-FR" dirty="0">
                <a:solidFill>
                  <a:srgbClr val="6698CB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dirty="0" err="1">
                <a:solidFill>
                  <a:srgbClr val="6698CB"/>
                </a:solidFill>
                <a:latin typeface="Arial" charset="0"/>
                <a:ea typeface="Arial" charset="0"/>
                <a:cs typeface="Arial" charset="0"/>
              </a:rPr>
              <a:t>Membri</a:t>
            </a:r>
            <a:r>
              <a:rPr lang="fr-FR" dirty="0">
                <a:solidFill>
                  <a:srgbClr val="6698CB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dirty="0" err="1">
                <a:solidFill>
                  <a:srgbClr val="6698CB"/>
                </a:solidFill>
                <a:latin typeface="Arial" charset="0"/>
                <a:ea typeface="Arial" charset="0"/>
                <a:cs typeface="Arial" charset="0"/>
              </a:rPr>
              <a:t>Associati</a:t>
            </a:r>
            <a:endParaRPr lang="fr-FR" sz="2000" dirty="0">
              <a:solidFill>
                <a:srgbClr val="A8CEE3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fr-FR" dirty="0">
              <a:solidFill>
                <a:srgbClr val="6698CB"/>
              </a:solidFill>
              <a:latin typeface="Arial" charset="0"/>
              <a:ea typeface="Arial" charset="0"/>
              <a:cs typeface="Arial" charset="0"/>
            </a:endParaRPr>
          </a:p>
          <a:p>
            <a:pPr marL="450850" indent="-450850"/>
            <a:endParaRPr lang="en-US" sz="1000" b="1" dirty="0"/>
          </a:p>
          <a:p>
            <a:pPr marL="450850" indent="-450850"/>
            <a:endParaRPr lang="fr-FR" sz="1600" dirty="0">
              <a:solidFill>
                <a:schemeClr val="accent4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7" name="AutoShape 188">
            <a:extLst>
              <a:ext uri="{FF2B5EF4-FFF2-40B4-BE49-F238E27FC236}">
                <a16:creationId xmlns:a16="http://schemas.microsoft.com/office/drawing/2014/main" id="{685819BA-431B-6848-96D0-F6F37EC8522B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2352674" y="1420861"/>
            <a:ext cx="7286626" cy="36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sp>
        <p:nvSpPr>
          <p:cNvPr id="425" name="Freeform 237">
            <a:extLst>
              <a:ext uri="{FF2B5EF4-FFF2-40B4-BE49-F238E27FC236}">
                <a16:creationId xmlns:a16="http://schemas.microsoft.com/office/drawing/2014/main" id="{A4613956-7486-D840-847A-07322B1E3922}"/>
              </a:ext>
            </a:extLst>
          </p:cNvPr>
          <p:cNvSpPr>
            <a:spLocks/>
          </p:cNvSpPr>
          <p:nvPr/>
        </p:nvSpPr>
        <p:spPr bwMode="auto">
          <a:xfrm>
            <a:off x="6469063" y="3054399"/>
            <a:ext cx="11113" cy="30163"/>
          </a:xfrm>
          <a:custGeom>
            <a:avLst/>
            <a:gdLst>
              <a:gd name="T0" fmla="*/ 2 w 5"/>
              <a:gd name="T1" fmla="*/ 0 h 13"/>
              <a:gd name="T2" fmla="*/ 0 w 5"/>
              <a:gd name="T3" fmla="*/ 7 h 13"/>
              <a:gd name="T4" fmla="*/ 3 w 5"/>
              <a:gd name="T5" fmla="*/ 13 h 13"/>
              <a:gd name="T6" fmla="*/ 4 w 5"/>
              <a:gd name="T7" fmla="*/ 2 h 13"/>
              <a:gd name="T8" fmla="*/ 5 w 5"/>
              <a:gd name="T9" fmla="*/ 0 h 13"/>
              <a:gd name="T10" fmla="*/ 2 w 5"/>
              <a:gd name="T11" fmla="*/ 0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" h="13">
                <a:moveTo>
                  <a:pt x="2" y="0"/>
                </a:moveTo>
                <a:cubicBezTo>
                  <a:pt x="1" y="1"/>
                  <a:pt x="0" y="6"/>
                  <a:pt x="0" y="7"/>
                </a:cubicBezTo>
                <a:cubicBezTo>
                  <a:pt x="0" y="8"/>
                  <a:pt x="1" y="10"/>
                  <a:pt x="3" y="13"/>
                </a:cubicBezTo>
                <a:cubicBezTo>
                  <a:pt x="4" y="9"/>
                  <a:pt x="4" y="4"/>
                  <a:pt x="4" y="2"/>
                </a:cubicBezTo>
                <a:cubicBezTo>
                  <a:pt x="5" y="2"/>
                  <a:pt x="5" y="1"/>
                  <a:pt x="5" y="0"/>
                </a:cubicBezTo>
                <a:cubicBezTo>
                  <a:pt x="3" y="0"/>
                  <a:pt x="2" y="0"/>
                  <a:pt x="2" y="0"/>
                </a:cubicBezTo>
                <a:close/>
              </a:path>
            </a:pathLst>
          </a:custGeom>
          <a:solidFill>
            <a:srgbClr val="F0F2F2"/>
          </a:solidFill>
          <a:ln w="1588" cap="flat">
            <a:solidFill>
              <a:srgbClr val="F0F2F2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sp>
        <p:nvSpPr>
          <p:cNvPr id="441" name="Freeform 253">
            <a:extLst>
              <a:ext uri="{FF2B5EF4-FFF2-40B4-BE49-F238E27FC236}">
                <a16:creationId xmlns:a16="http://schemas.microsoft.com/office/drawing/2014/main" id="{FC6167F7-3DED-394B-B8B0-4536BADDF792}"/>
              </a:ext>
            </a:extLst>
          </p:cNvPr>
          <p:cNvSpPr>
            <a:spLocks/>
          </p:cNvSpPr>
          <p:nvPr/>
        </p:nvSpPr>
        <p:spPr bwMode="auto">
          <a:xfrm>
            <a:off x="5888038" y="2624186"/>
            <a:ext cx="15875" cy="20638"/>
          </a:xfrm>
          <a:custGeom>
            <a:avLst/>
            <a:gdLst>
              <a:gd name="T0" fmla="*/ 4 w 7"/>
              <a:gd name="T1" fmla="*/ 0 h 9"/>
              <a:gd name="T2" fmla="*/ 1 w 7"/>
              <a:gd name="T3" fmla="*/ 8 h 9"/>
              <a:gd name="T4" fmla="*/ 7 w 7"/>
              <a:gd name="T5" fmla="*/ 9 h 9"/>
              <a:gd name="T6" fmla="*/ 4 w 7"/>
              <a:gd name="T7" fmla="*/ 1 h 9"/>
              <a:gd name="T8" fmla="*/ 4 w 7"/>
              <a:gd name="T9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" h="9">
                <a:moveTo>
                  <a:pt x="4" y="0"/>
                </a:moveTo>
                <a:cubicBezTo>
                  <a:pt x="2" y="1"/>
                  <a:pt x="0" y="3"/>
                  <a:pt x="1" y="8"/>
                </a:cubicBezTo>
                <a:cubicBezTo>
                  <a:pt x="2" y="8"/>
                  <a:pt x="5" y="8"/>
                  <a:pt x="7" y="9"/>
                </a:cubicBezTo>
                <a:cubicBezTo>
                  <a:pt x="6" y="4"/>
                  <a:pt x="4" y="2"/>
                  <a:pt x="4" y="1"/>
                </a:cubicBezTo>
                <a:cubicBezTo>
                  <a:pt x="4" y="1"/>
                  <a:pt x="4" y="1"/>
                  <a:pt x="4" y="0"/>
                </a:cubicBezTo>
                <a:close/>
              </a:path>
            </a:pathLst>
          </a:custGeom>
          <a:solidFill>
            <a:srgbClr val="F0F2F2"/>
          </a:solidFill>
          <a:ln w="1588" cap="flat">
            <a:solidFill>
              <a:srgbClr val="F0F2F2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sp>
        <p:nvSpPr>
          <p:cNvPr id="442" name="Freeform 254">
            <a:extLst>
              <a:ext uri="{FF2B5EF4-FFF2-40B4-BE49-F238E27FC236}">
                <a16:creationId xmlns:a16="http://schemas.microsoft.com/office/drawing/2014/main" id="{A5A7EC84-A75F-5E49-97AA-FB3F585091EC}"/>
              </a:ext>
            </a:extLst>
          </p:cNvPr>
          <p:cNvSpPr>
            <a:spLocks/>
          </p:cNvSpPr>
          <p:nvPr/>
        </p:nvSpPr>
        <p:spPr bwMode="auto">
          <a:xfrm>
            <a:off x="6307138" y="2667049"/>
            <a:ext cx="61913" cy="77788"/>
          </a:xfrm>
          <a:custGeom>
            <a:avLst/>
            <a:gdLst>
              <a:gd name="T0" fmla="*/ 20 w 28"/>
              <a:gd name="T1" fmla="*/ 9 h 35"/>
              <a:gd name="T2" fmla="*/ 14 w 28"/>
              <a:gd name="T3" fmla="*/ 4 h 35"/>
              <a:gd name="T4" fmla="*/ 6 w 28"/>
              <a:gd name="T5" fmla="*/ 0 h 35"/>
              <a:gd name="T6" fmla="*/ 0 w 28"/>
              <a:gd name="T7" fmla="*/ 2 h 35"/>
              <a:gd name="T8" fmla="*/ 6 w 28"/>
              <a:gd name="T9" fmla="*/ 12 h 35"/>
              <a:gd name="T10" fmla="*/ 12 w 28"/>
              <a:gd name="T11" fmla="*/ 25 h 35"/>
              <a:gd name="T12" fmla="*/ 13 w 28"/>
              <a:gd name="T13" fmla="*/ 35 h 35"/>
              <a:gd name="T14" fmla="*/ 18 w 28"/>
              <a:gd name="T15" fmla="*/ 27 h 35"/>
              <a:gd name="T16" fmla="*/ 22 w 28"/>
              <a:gd name="T17" fmla="*/ 23 h 35"/>
              <a:gd name="T18" fmla="*/ 28 w 28"/>
              <a:gd name="T19" fmla="*/ 24 h 35"/>
              <a:gd name="T20" fmla="*/ 26 w 28"/>
              <a:gd name="T21" fmla="*/ 18 h 35"/>
              <a:gd name="T22" fmla="*/ 20 w 28"/>
              <a:gd name="T23" fmla="*/ 9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" h="35">
                <a:moveTo>
                  <a:pt x="20" y="9"/>
                </a:moveTo>
                <a:cubicBezTo>
                  <a:pt x="19" y="6"/>
                  <a:pt x="16" y="4"/>
                  <a:pt x="14" y="4"/>
                </a:cubicBezTo>
                <a:cubicBezTo>
                  <a:pt x="12" y="4"/>
                  <a:pt x="9" y="0"/>
                  <a:pt x="6" y="0"/>
                </a:cubicBezTo>
                <a:cubicBezTo>
                  <a:pt x="5" y="0"/>
                  <a:pt x="2" y="1"/>
                  <a:pt x="0" y="2"/>
                </a:cubicBezTo>
                <a:cubicBezTo>
                  <a:pt x="2" y="6"/>
                  <a:pt x="5" y="11"/>
                  <a:pt x="6" y="12"/>
                </a:cubicBezTo>
                <a:cubicBezTo>
                  <a:pt x="8" y="15"/>
                  <a:pt x="14" y="23"/>
                  <a:pt x="12" y="25"/>
                </a:cubicBezTo>
                <a:cubicBezTo>
                  <a:pt x="10" y="27"/>
                  <a:pt x="11" y="33"/>
                  <a:pt x="13" y="35"/>
                </a:cubicBezTo>
                <a:cubicBezTo>
                  <a:pt x="14" y="34"/>
                  <a:pt x="18" y="29"/>
                  <a:pt x="18" y="27"/>
                </a:cubicBezTo>
                <a:cubicBezTo>
                  <a:pt x="18" y="26"/>
                  <a:pt x="19" y="22"/>
                  <a:pt x="22" y="23"/>
                </a:cubicBezTo>
                <a:cubicBezTo>
                  <a:pt x="25" y="24"/>
                  <a:pt x="28" y="25"/>
                  <a:pt x="28" y="24"/>
                </a:cubicBezTo>
                <a:cubicBezTo>
                  <a:pt x="28" y="23"/>
                  <a:pt x="27" y="20"/>
                  <a:pt x="26" y="18"/>
                </a:cubicBezTo>
                <a:cubicBezTo>
                  <a:pt x="25" y="17"/>
                  <a:pt x="21" y="13"/>
                  <a:pt x="20" y="9"/>
                </a:cubicBezTo>
                <a:close/>
              </a:path>
            </a:pathLst>
          </a:custGeom>
          <a:solidFill>
            <a:srgbClr val="F0F2F2"/>
          </a:solidFill>
          <a:ln w="1588" cap="flat">
            <a:solidFill>
              <a:srgbClr val="F0F2F2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sp>
        <p:nvSpPr>
          <p:cNvPr id="480" name="Freeform 292">
            <a:extLst>
              <a:ext uri="{FF2B5EF4-FFF2-40B4-BE49-F238E27FC236}">
                <a16:creationId xmlns:a16="http://schemas.microsoft.com/office/drawing/2014/main" id="{F19C118C-B71D-CD4C-AC46-E0927BD3E9F2}"/>
              </a:ext>
            </a:extLst>
          </p:cNvPr>
          <p:cNvSpPr>
            <a:spLocks noEditPoints="1"/>
          </p:cNvSpPr>
          <p:nvPr/>
        </p:nvSpPr>
        <p:spPr bwMode="auto">
          <a:xfrm>
            <a:off x="4519613" y="4895899"/>
            <a:ext cx="73025" cy="30163"/>
          </a:xfrm>
          <a:custGeom>
            <a:avLst/>
            <a:gdLst>
              <a:gd name="T0" fmla="*/ 31 w 33"/>
              <a:gd name="T1" fmla="*/ 6 h 14"/>
              <a:gd name="T2" fmla="*/ 17 w 33"/>
              <a:gd name="T3" fmla="*/ 13 h 14"/>
              <a:gd name="T4" fmla="*/ 31 w 33"/>
              <a:gd name="T5" fmla="*/ 6 h 14"/>
              <a:gd name="T6" fmla="*/ 15 w 33"/>
              <a:gd name="T7" fmla="*/ 1 h 14"/>
              <a:gd name="T8" fmla="*/ 4 w 33"/>
              <a:gd name="T9" fmla="*/ 12 h 14"/>
              <a:gd name="T10" fmla="*/ 15 w 33"/>
              <a:gd name="T11" fmla="*/ 1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3" h="14">
                <a:moveTo>
                  <a:pt x="31" y="6"/>
                </a:moveTo>
                <a:cubicBezTo>
                  <a:pt x="28" y="0"/>
                  <a:pt x="13" y="11"/>
                  <a:pt x="17" y="13"/>
                </a:cubicBezTo>
                <a:cubicBezTo>
                  <a:pt x="20" y="14"/>
                  <a:pt x="33" y="9"/>
                  <a:pt x="31" y="6"/>
                </a:cubicBezTo>
                <a:close/>
                <a:moveTo>
                  <a:pt x="15" y="1"/>
                </a:moveTo>
                <a:cubicBezTo>
                  <a:pt x="10" y="1"/>
                  <a:pt x="0" y="10"/>
                  <a:pt x="4" y="12"/>
                </a:cubicBezTo>
                <a:cubicBezTo>
                  <a:pt x="9" y="14"/>
                  <a:pt x="19" y="2"/>
                  <a:pt x="15" y="1"/>
                </a:cubicBezTo>
                <a:close/>
              </a:path>
            </a:pathLst>
          </a:custGeom>
          <a:solidFill>
            <a:srgbClr val="F0F2F2"/>
          </a:solidFill>
          <a:ln w="1588" cap="flat">
            <a:solidFill>
              <a:srgbClr val="F0F2F2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sp>
        <p:nvSpPr>
          <p:cNvPr id="482" name="Freeform 294">
            <a:extLst>
              <a:ext uri="{FF2B5EF4-FFF2-40B4-BE49-F238E27FC236}">
                <a16:creationId xmlns:a16="http://schemas.microsoft.com/office/drawing/2014/main" id="{81CAE30E-E1D6-FA4F-AAB8-CF8E39DFB68F}"/>
              </a:ext>
            </a:extLst>
          </p:cNvPr>
          <p:cNvSpPr>
            <a:spLocks/>
          </p:cNvSpPr>
          <p:nvPr/>
        </p:nvSpPr>
        <p:spPr bwMode="auto">
          <a:xfrm>
            <a:off x="4995863" y="4975274"/>
            <a:ext cx="49213" cy="36513"/>
          </a:xfrm>
          <a:custGeom>
            <a:avLst/>
            <a:gdLst>
              <a:gd name="T0" fmla="*/ 0 w 22"/>
              <a:gd name="T1" fmla="*/ 2 h 16"/>
              <a:gd name="T2" fmla="*/ 8 w 22"/>
              <a:gd name="T3" fmla="*/ 7 h 16"/>
              <a:gd name="T4" fmla="*/ 19 w 22"/>
              <a:gd name="T5" fmla="*/ 10 h 16"/>
              <a:gd name="T6" fmla="*/ 0 w 22"/>
              <a:gd name="T7" fmla="*/ 2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" h="16">
                <a:moveTo>
                  <a:pt x="0" y="2"/>
                </a:moveTo>
                <a:cubicBezTo>
                  <a:pt x="1" y="5"/>
                  <a:pt x="5" y="4"/>
                  <a:pt x="8" y="7"/>
                </a:cubicBezTo>
                <a:cubicBezTo>
                  <a:pt x="12" y="10"/>
                  <a:pt x="15" y="16"/>
                  <a:pt x="19" y="10"/>
                </a:cubicBezTo>
                <a:cubicBezTo>
                  <a:pt x="22" y="5"/>
                  <a:pt x="0" y="0"/>
                  <a:pt x="0" y="2"/>
                </a:cubicBezTo>
                <a:close/>
              </a:path>
            </a:pathLst>
          </a:custGeom>
          <a:solidFill>
            <a:srgbClr val="F0F2F2"/>
          </a:solidFill>
          <a:ln w="1588" cap="flat">
            <a:solidFill>
              <a:srgbClr val="F0F2F2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sp>
        <p:nvSpPr>
          <p:cNvPr id="484" name="Freeform 296">
            <a:extLst>
              <a:ext uri="{FF2B5EF4-FFF2-40B4-BE49-F238E27FC236}">
                <a16:creationId xmlns:a16="http://schemas.microsoft.com/office/drawing/2014/main" id="{4956D2EC-BE3E-F648-B077-B424BCFD2D93}"/>
              </a:ext>
            </a:extLst>
          </p:cNvPr>
          <p:cNvSpPr>
            <a:spLocks noEditPoints="1"/>
          </p:cNvSpPr>
          <p:nvPr/>
        </p:nvSpPr>
        <p:spPr bwMode="auto">
          <a:xfrm>
            <a:off x="2351088" y="1962199"/>
            <a:ext cx="2054225" cy="1398588"/>
          </a:xfrm>
          <a:custGeom>
            <a:avLst/>
            <a:gdLst>
              <a:gd name="T0" fmla="*/ 283 w 928"/>
              <a:gd name="T1" fmla="*/ 186 h 630"/>
              <a:gd name="T2" fmla="*/ 247 w 928"/>
              <a:gd name="T3" fmla="*/ 28 h 630"/>
              <a:gd name="T4" fmla="*/ 150 w 928"/>
              <a:gd name="T5" fmla="*/ 16 h 630"/>
              <a:gd name="T6" fmla="*/ 109 w 928"/>
              <a:gd name="T7" fmla="*/ 8 h 630"/>
              <a:gd name="T8" fmla="*/ 75 w 928"/>
              <a:gd name="T9" fmla="*/ 17 h 630"/>
              <a:gd name="T10" fmla="*/ 15 w 928"/>
              <a:gd name="T11" fmla="*/ 47 h 630"/>
              <a:gd name="T12" fmla="*/ 57 w 928"/>
              <a:gd name="T13" fmla="*/ 83 h 630"/>
              <a:gd name="T14" fmla="*/ 13 w 928"/>
              <a:gd name="T15" fmla="*/ 85 h 630"/>
              <a:gd name="T16" fmla="*/ 47 w 928"/>
              <a:gd name="T17" fmla="*/ 110 h 630"/>
              <a:gd name="T18" fmla="*/ 34 w 928"/>
              <a:gd name="T19" fmla="*/ 128 h 630"/>
              <a:gd name="T20" fmla="*/ 36 w 928"/>
              <a:gd name="T21" fmla="*/ 177 h 630"/>
              <a:gd name="T22" fmla="*/ 77 w 928"/>
              <a:gd name="T23" fmla="*/ 190 h 630"/>
              <a:gd name="T24" fmla="*/ 82 w 928"/>
              <a:gd name="T25" fmla="*/ 217 h 630"/>
              <a:gd name="T26" fmla="*/ 68 w 928"/>
              <a:gd name="T27" fmla="*/ 232 h 630"/>
              <a:gd name="T28" fmla="*/ 118 w 928"/>
              <a:gd name="T29" fmla="*/ 202 h 630"/>
              <a:gd name="T30" fmla="*/ 139 w 928"/>
              <a:gd name="T31" fmla="*/ 172 h 630"/>
              <a:gd name="T32" fmla="*/ 154 w 928"/>
              <a:gd name="T33" fmla="*/ 162 h 630"/>
              <a:gd name="T34" fmla="*/ 183 w 928"/>
              <a:gd name="T35" fmla="*/ 174 h 630"/>
              <a:gd name="T36" fmla="*/ 201 w 928"/>
              <a:gd name="T37" fmla="*/ 163 h 630"/>
              <a:gd name="T38" fmla="*/ 223 w 928"/>
              <a:gd name="T39" fmla="*/ 172 h 630"/>
              <a:gd name="T40" fmla="*/ 275 w 928"/>
              <a:gd name="T41" fmla="*/ 187 h 630"/>
              <a:gd name="T42" fmla="*/ 304 w 928"/>
              <a:gd name="T43" fmla="*/ 200 h 630"/>
              <a:gd name="T44" fmla="*/ 304 w 928"/>
              <a:gd name="T45" fmla="*/ 211 h 630"/>
              <a:gd name="T46" fmla="*/ 315 w 928"/>
              <a:gd name="T47" fmla="*/ 212 h 630"/>
              <a:gd name="T48" fmla="*/ 324 w 928"/>
              <a:gd name="T49" fmla="*/ 222 h 630"/>
              <a:gd name="T50" fmla="*/ 320 w 928"/>
              <a:gd name="T51" fmla="*/ 242 h 630"/>
              <a:gd name="T52" fmla="*/ 340 w 928"/>
              <a:gd name="T53" fmla="*/ 242 h 630"/>
              <a:gd name="T54" fmla="*/ 12 w 928"/>
              <a:gd name="T55" fmla="*/ 253 h 630"/>
              <a:gd name="T56" fmla="*/ 144 w 928"/>
              <a:gd name="T57" fmla="*/ 194 h 630"/>
              <a:gd name="T58" fmla="*/ 143 w 928"/>
              <a:gd name="T59" fmla="*/ 207 h 630"/>
              <a:gd name="T60" fmla="*/ 19 w 928"/>
              <a:gd name="T61" fmla="*/ 177 h 630"/>
              <a:gd name="T62" fmla="*/ 113 w 928"/>
              <a:gd name="T63" fmla="*/ 617 h 630"/>
              <a:gd name="T64" fmla="*/ 75 w 928"/>
              <a:gd name="T65" fmla="*/ 599 h 630"/>
              <a:gd name="T66" fmla="*/ 897 w 928"/>
              <a:gd name="T67" fmla="*/ 347 h 630"/>
              <a:gd name="T68" fmla="*/ 817 w 928"/>
              <a:gd name="T69" fmla="*/ 378 h 630"/>
              <a:gd name="T70" fmla="*/ 786 w 928"/>
              <a:gd name="T71" fmla="*/ 390 h 630"/>
              <a:gd name="T72" fmla="*/ 752 w 928"/>
              <a:gd name="T73" fmla="*/ 361 h 630"/>
              <a:gd name="T74" fmla="*/ 771 w 928"/>
              <a:gd name="T75" fmla="*/ 345 h 630"/>
              <a:gd name="T76" fmla="*/ 733 w 928"/>
              <a:gd name="T77" fmla="*/ 336 h 630"/>
              <a:gd name="T78" fmla="*/ 707 w 928"/>
              <a:gd name="T79" fmla="*/ 322 h 630"/>
              <a:gd name="T80" fmla="*/ 669 w 928"/>
              <a:gd name="T81" fmla="*/ 312 h 630"/>
              <a:gd name="T82" fmla="*/ 415 w 928"/>
              <a:gd name="T83" fmla="*/ 323 h 630"/>
              <a:gd name="T84" fmla="*/ 407 w 928"/>
              <a:gd name="T85" fmla="*/ 344 h 630"/>
              <a:gd name="T86" fmla="*/ 408 w 928"/>
              <a:gd name="T87" fmla="*/ 428 h 630"/>
              <a:gd name="T88" fmla="*/ 439 w 928"/>
              <a:gd name="T89" fmla="*/ 472 h 630"/>
              <a:gd name="T90" fmla="*/ 500 w 928"/>
              <a:gd name="T91" fmla="*/ 497 h 630"/>
              <a:gd name="T92" fmla="*/ 583 w 928"/>
              <a:gd name="T93" fmla="*/ 518 h 630"/>
              <a:gd name="T94" fmla="*/ 631 w 928"/>
              <a:gd name="T95" fmla="*/ 549 h 630"/>
              <a:gd name="T96" fmla="*/ 656 w 928"/>
              <a:gd name="T97" fmla="*/ 535 h 630"/>
              <a:gd name="T98" fmla="*/ 690 w 928"/>
              <a:gd name="T99" fmla="*/ 521 h 630"/>
              <a:gd name="T100" fmla="*/ 721 w 928"/>
              <a:gd name="T101" fmla="*/ 524 h 630"/>
              <a:gd name="T102" fmla="*/ 758 w 928"/>
              <a:gd name="T103" fmla="*/ 521 h 630"/>
              <a:gd name="T104" fmla="*/ 790 w 928"/>
              <a:gd name="T105" fmla="*/ 558 h 630"/>
              <a:gd name="T106" fmla="*/ 794 w 928"/>
              <a:gd name="T107" fmla="*/ 511 h 630"/>
              <a:gd name="T108" fmla="*/ 837 w 928"/>
              <a:gd name="T109" fmla="*/ 466 h 630"/>
              <a:gd name="T110" fmla="*/ 841 w 928"/>
              <a:gd name="T111" fmla="*/ 443 h 630"/>
              <a:gd name="T112" fmla="*/ 845 w 928"/>
              <a:gd name="T113" fmla="*/ 440 h 630"/>
              <a:gd name="T114" fmla="*/ 867 w 928"/>
              <a:gd name="T115" fmla="*/ 408 h 630"/>
              <a:gd name="T116" fmla="*/ 891 w 928"/>
              <a:gd name="T117" fmla="*/ 389 h 630"/>
              <a:gd name="T118" fmla="*/ 928 w 928"/>
              <a:gd name="T119" fmla="*/ 359 h 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28" h="630">
                <a:moveTo>
                  <a:pt x="348" y="231"/>
                </a:moveTo>
                <a:cubicBezTo>
                  <a:pt x="350" y="227"/>
                  <a:pt x="350" y="225"/>
                  <a:pt x="340" y="221"/>
                </a:cubicBezTo>
                <a:cubicBezTo>
                  <a:pt x="329" y="217"/>
                  <a:pt x="331" y="214"/>
                  <a:pt x="324" y="202"/>
                </a:cubicBezTo>
                <a:cubicBezTo>
                  <a:pt x="317" y="190"/>
                  <a:pt x="304" y="184"/>
                  <a:pt x="304" y="180"/>
                </a:cubicBezTo>
                <a:cubicBezTo>
                  <a:pt x="304" y="175"/>
                  <a:pt x="291" y="176"/>
                  <a:pt x="291" y="179"/>
                </a:cubicBezTo>
                <a:cubicBezTo>
                  <a:pt x="291" y="183"/>
                  <a:pt x="286" y="184"/>
                  <a:pt x="283" y="186"/>
                </a:cubicBezTo>
                <a:cubicBezTo>
                  <a:pt x="280" y="187"/>
                  <a:pt x="279" y="184"/>
                  <a:pt x="276" y="181"/>
                </a:cubicBezTo>
                <a:cubicBezTo>
                  <a:pt x="273" y="177"/>
                  <a:pt x="267" y="174"/>
                  <a:pt x="267" y="172"/>
                </a:cubicBezTo>
                <a:cubicBezTo>
                  <a:pt x="267" y="170"/>
                  <a:pt x="265" y="165"/>
                  <a:pt x="261" y="167"/>
                </a:cubicBezTo>
                <a:cubicBezTo>
                  <a:pt x="256" y="169"/>
                  <a:pt x="254" y="167"/>
                  <a:pt x="252" y="169"/>
                </a:cubicBezTo>
                <a:cubicBezTo>
                  <a:pt x="251" y="170"/>
                  <a:pt x="247" y="168"/>
                  <a:pt x="247" y="168"/>
                </a:cubicBezTo>
                <a:cubicBezTo>
                  <a:pt x="247" y="28"/>
                  <a:pt x="247" y="28"/>
                  <a:pt x="247" y="28"/>
                </a:cubicBezTo>
                <a:cubicBezTo>
                  <a:pt x="246" y="28"/>
                  <a:pt x="244" y="27"/>
                  <a:pt x="243" y="27"/>
                </a:cubicBezTo>
                <a:cubicBezTo>
                  <a:pt x="237" y="25"/>
                  <a:pt x="229" y="21"/>
                  <a:pt x="224" y="22"/>
                </a:cubicBezTo>
                <a:cubicBezTo>
                  <a:pt x="219" y="23"/>
                  <a:pt x="210" y="24"/>
                  <a:pt x="207" y="22"/>
                </a:cubicBezTo>
                <a:cubicBezTo>
                  <a:pt x="204" y="21"/>
                  <a:pt x="199" y="19"/>
                  <a:pt x="192" y="20"/>
                </a:cubicBezTo>
                <a:cubicBezTo>
                  <a:pt x="186" y="21"/>
                  <a:pt x="181" y="17"/>
                  <a:pt x="173" y="15"/>
                </a:cubicBezTo>
                <a:cubicBezTo>
                  <a:pt x="164" y="13"/>
                  <a:pt x="152" y="15"/>
                  <a:pt x="150" y="16"/>
                </a:cubicBezTo>
                <a:cubicBezTo>
                  <a:pt x="147" y="17"/>
                  <a:pt x="147" y="13"/>
                  <a:pt x="144" y="14"/>
                </a:cubicBezTo>
                <a:cubicBezTo>
                  <a:pt x="140" y="14"/>
                  <a:pt x="143" y="12"/>
                  <a:pt x="141" y="9"/>
                </a:cubicBezTo>
                <a:cubicBezTo>
                  <a:pt x="139" y="6"/>
                  <a:pt x="129" y="9"/>
                  <a:pt x="125" y="9"/>
                </a:cubicBezTo>
                <a:cubicBezTo>
                  <a:pt x="122" y="10"/>
                  <a:pt x="120" y="7"/>
                  <a:pt x="121" y="5"/>
                </a:cubicBezTo>
                <a:cubicBezTo>
                  <a:pt x="121" y="4"/>
                  <a:pt x="117" y="4"/>
                  <a:pt x="116" y="7"/>
                </a:cubicBezTo>
                <a:cubicBezTo>
                  <a:pt x="115" y="9"/>
                  <a:pt x="111" y="10"/>
                  <a:pt x="109" y="8"/>
                </a:cubicBezTo>
                <a:cubicBezTo>
                  <a:pt x="107" y="6"/>
                  <a:pt x="112" y="6"/>
                  <a:pt x="113" y="4"/>
                </a:cubicBezTo>
                <a:cubicBezTo>
                  <a:pt x="113" y="2"/>
                  <a:pt x="107" y="1"/>
                  <a:pt x="105" y="0"/>
                </a:cubicBezTo>
                <a:cubicBezTo>
                  <a:pt x="103" y="0"/>
                  <a:pt x="100" y="2"/>
                  <a:pt x="96" y="6"/>
                </a:cubicBezTo>
                <a:cubicBezTo>
                  <a:pt x="92" y="10"/>
                  <a:pt x="85" y="10"/>
                  <a:pt x="81" y="9"/>
                </a:cubicBezTo>
                <a:cubicBezTo>
                  <a:pt x="78" y="9"/>
                  <a:pt x="73" y="10"/>
                  <a:pt x="73" y="12"/>
                </a:cubicBezTo>
                <a:cubicBezTo>
                  <a:pt x="73" y="14"/>
                  <a:pt x="78" y="14"/>
                  <a:pt x="75" y="17"/>
                </a:cubicBezTo>
                <a:cubicBezTo>
                  <a:pt x="72" y="20"/>
                  <a:pt x="71" y="13"/>
                  <a:pt x="68" y="16"/>
                </a:cubicBezTo>
                <a:cubicBezTo>
                  <a:pt x="65" y="19"/>
                  <a:pt x="57" y="19"/>
                  <a:pt x="55" y="18"/>
                </a:cubicBezTo>
                <a:cubicBezTo>
                  <a:pt x="53" y="18"/>
                  <a:pt x="46" y="25"/>
                  <a:pt x="44" y="27"/>
                </a:cubicBezTo>
                <a:cubicBezTo>
                  <a:pt x="42" y="29"/>
                  <a:pt x="46" y="31"/>
                  <a:pt x="40" y="37"/>
                </a:cubicBezTo>
                <a:cubicBezTo>
                  <a:pt x="35" y="43"/>
                  <a:pt x="20" y="42"/>
                  <a:pt x="17" y="42"/>
                </a:cubicBezTo>
                <a:cubicBezTo>
                  <a:pt x="14" y="42"/>
                  <a:pt x="16" y="45"/>
                  <a:pt x="15" y="47"/>
                </a:cubicBezTo>
                <a:cubicBezTo>
                  <a:pt x="13" y="50"/>
                  <a:pt x="17" y="52"/>
                  <a:pt x="25" y="54"/>
                </a:cubicBezTo>
                <a:cubicBezTo>
                  <a:pt x="33" y="56"/>
                  <a:pt x="39" y="67"/>
                  <a:pt x="40" y="70"/>
                </a:cubicBezTo>
                <a:cubicBezTo>
                  <a:pt x="41" y="72"/>
                  <a:pt x="51" y="69"/>
                  <a:pt x="55" y="70"/>
                </a:cubicBezTo>
                <a:cubicBezTo>
                  <a:pt x="59" y="71"/>
                  <a:pt x="55" y="76"/>
                  <a:pt x="58" y="78"/>
                </a:cubicBezTo>
                <a:cubicBezTo>
                  <a:pt x="62" y="80"/>
                  <a:pt x="67" y="77"/>
                  <a:pt x="68" y="80"/>
                </a:cubicBezTo>
                <a:cubicBezTo>
                  <a:pt x="69" y="83"/>
                  <a:pt x="61" y="80"/>
                  <a:pt x="57" y="83"/>
                </a:cubicBezTo>
                <a:cubicBezTo>
                  <a:pt x="53" y="86"/>
                  <a:pt x="51" y="87"/>
                  <a:pt x="49" y="85"/>
                </a:cubicBezTo>
                <a:cubicBezTo>
                  <a:pt x="48" y="83"/>
                  <a:pt x="41" y="84"/>
                  <a:pt x="38" y="85"/>
                </a:cubicBezTo>
                <a:cubicBezTo>
                  <a:pt x="34" y="85"/>
                  <a:pt x="37" y="81"/>
                  <a:pt x="38" y="79"/>
                </a:cubicBezTo>
                <a:cubicBezTo>
                  <a:pt x="38" y="77"/>
                  <a:pt x="33" y="75"/>
                  <a:pt x="26" y="79"/>
                </a:cubicBezTo>
                <a:cubicBezTo>
                  <a:pt x="20" y="83"/>
                  <a:pt x="22" y="81"/>
                  <a:pt x="21" y="84"/>
                </a:cubicBezTo>
                <a:cubicBezTo>
                  <a:pt x="20" y="87"/>
                  <a:pt x="18" y="83"/>
                  <a:pt x="13" y="85"/>
                </a:cubicBezTo>
                <a:cubicBezTo>
                  <a:pt x="9" y="88"/>
                  <a:pt x="2" y="90"/>
                  <a:pt x="1" y="92"/>
                </a:cubicBezTo>
                <a:cubicBezTo>
                  <a:pt x="0" y="95"/>
                  <a:pt x="10" y="97"/>
                  <a:pt x="14" y="98"/>
                </a:cubicBezTo>
                <a:cubicBezTo>
                  <a:pt x="18" y="98"/>
                  <a:pt x="9" y="101"/>
                  <a:pt x="13" y="102"/>
                </a:cubicBezTo>
                <a:cubicBezTo>
                  <a:pt x="16" y="103"/>
                  <a:pt x="14" y="106"/>
                  <a:pt x="19" y="109"/>
                </a:cubicBezTo>
                <a:cubicBezTo>
                  <a:pt x="25" y="111"/>
                  <a:pt x="36" y="109"/>
                  <a:pt x="39" y="109"/>
                </a:cubicBezTo>
                <a:cubicBezTo>
                  <a:pt x="42" y="109"/>
                  <a:pt x="45" y="112"/>
                  <a:pt x="47" y="110"/>
                </a:cubicBezTo>
                <a:cubicBezTo>
                  <a:pt x="50" y="107"/>
                  <a:pt x="59" y="100"/>
                  <a:pt x="63" y="104"/>
                </a:cubicBezTo>
                <a:cubicBezTo>
                  <a:pt x="68" y="108"/>
                  <a:pt x="58" y="108"/>
                  <a:pt x="61" y="110"/>
                </a:cubicBezTo>
                <a:cubicBezTo>
                  <a:pt x="63" y="113"/>
                  <a:pt x="66" y="119"/>
                  <a:pt x="62" y="123"/>
                </a:cubicBezTo>
                <a:cubicBezTo>
                  <a:pt x="57" y="126"/>
                  <a:pt x="53" y="124"/>
                  <a:pt x="51" y="123"/>
                </a:cubicBezTo>
                <a:cubicBezTo>
                  <a:pt x="48" y="123"/>
                  <a:pt x="50" y="128"/>
                  <a:pt x="46" y="131"/>
                </a:cubicBezTo>
                <a:cubicBezTo>
                  <a:pt x="42" y="134"/>
                  <a:pt x="39" y="128"/>
                  <a:pt x="34" y="128"/>
                </a:cubicBezTo>
                <a:cubicBezTo>
                  <a:pt x="29" y="128"/>
                  <a:pt x="30" y="134"/>
                  <a:pt x="31" y="137"/>
                </a:cubicBezTo>
                <a:cubicBezTo>
                  <a:pt x="31" y="140"/>
                  <a:pt x="23" y="136"/>
                  <a:pt x="21" y="144"/>
                </a:cubicBezTo>
                <a:cubicBezTo>
                  <a:pt x="20" y="151"/>
                  <a:pt x="12" y="145"/>
                  <a:pt x="17" y="152"/>
                </a:cubicBezTo>
                <a:cubicBezTo>
                  <a:pt x="22" y="159"/>
                  <a:pt x="21" y="154"/>
                  <a:pt x="25" y="157"/>
                </a:cubicBezTo>
                <a:cubicBezTo>
                  <a:pt x="29" y="160"/>
                  <a:pt x="21" y="165"/>
                  <a:pt x="25" y="166"/>
                </a:cubicBezTo>
                <a:cubicBezTo>
                  <a:pt x="29" y="167"/>
                  <a:pt x="33" y="174"/>
                  <a:pt x="36" y="177"/>
                </a:cubicBezTo>
                <a:cubicBezTo>
                  <a:pt x="39" y="179"/>
                  <a:pt x="43" y="175"/>
                  <a:pt x="47" y="175"/>
                </a:cubicBezTo>
                <a:cubicBezTo>
                  <a:pt x="51" y="175"/>
                  <a:pt x="49" y="169"/>
                  <a:pt x="52" y="171"/>
                </a:cubicBezTo>
                <a:cubicBezTo>
                  <a:pt x="54" y="173"/>
                  <a:pt x="58" y="180"/>
                  <a:pt x="55" y="181"/>
                </a:cubicBezTo>
                <a:cubicBezTo>
                  <a:pt x="53" y="183"/>
                  <a:pt x="55" y="188"/>
                  <a:pt x="54" y="191"/>
                </a:cubicBezTo>
                <a:cubicBezTo>
                  <a:pt x="54" y="193"/>
                  <a:pt x="64" y="192"/>
                  <a:pt x="64" y="189"/>
                </a:cubicBezTo>
                <a:cubicBezTo>
                  <a:pt x="65" y="187"/>
                  <a:pt x="73" y="186"/>
                  <a:pt x="77" y="190"/>
                </a:cubicBezTo>
                <a:cubicBezTo>
                  <a:pt x="81" y="195"/>
                  <a:pt x="83" y="196"/>
                  <a:pt x="83" y="192"/>
                </a:cubicBezTo>
                <a:cubicBezTo>
                  <a:pt x="83" y="189"/>
                  <a:pt x="86" y="184"/>
                  <a:pt x="86" y="188"/>
                </a:cubicBezTo>
                <a:cubicBezTo>
                  <a:pt x="87" y="191"/>
                  <a:pt x="90" y="191"/>
                  <a:pt x="96" y="189"/>
                </a:cubicBezTo>
                <a:cubicBezTo>
                  <a:pt x="103" y="186"/>
                  <a:pt x="100" y="189"/>
                  <a:pt x="97" y="193"/>
                </a:cubicBezTo>
                <a:cubicBezTo>
                  <a:pt x="92" y="198"/>
                  <a:pt x="97" y="207"/>
                  <a:pt x="93" y="207"/>
                </a:cubicBezTo>
                <a:cubicBezTo>
                  <a:pt x="90" y="208"/>
                  <a:pt x="87" y="216"/>
                  <a:pt x="82" y="217"/>
                </a:cubicBezTo>
                <a:cubicBezTo>
                  <a:pt x="77" y="218"/>
                  <a:pt x="68" y="228"/>
                  <a:pt x="67" y="229"/>
                </a:cubicBezTo>
                <a:cubicBezTo>
                  <a:pt x="66" y="231"/>
                  <a:pt x="54" y="226"/>
                  <a:pt x="53" y="231"/>
                </a:cubicBezTo>
                <a:cubicBezTo>
                  <a:pt x="51" y="235"/>
                  <a:pt x="44" y="239"/>
                  <a:pt x="46" y="241"/>
                </a:cubicBezTo>
                <a:cubicBezTo>
                  <a:pt x="47" y="242"/>
                  <a:pt x="57" y="237"/>
                  <a:pt x="57" y="235"/>
                </a:cubicBezTo>
                <a:cubicBezTo>
                  <a:pt x="57" y="232"/>
                  <a:pt x="59" y="233"/>
                  <a:pt x="60" y="235"/>
                </a:cubicBezTo>
                <a:cubicBezTo>
                  <a:pt x="62" y="236"/>
                  <a:pt x="66" y="234"/>
                  <a:pt x="68" y="232"/>
                </a:cubicBezTo>
                <a:cubicBezTo>
                  <a:pt x="69" y="230"/>
                  <a:pt x="73" y="231"/>
                  <a:pt x="74" y="231"/>
                </a:cubicBezTo>
                <a:cubicBezTo>
                  <a:pt x="76" y="231"/>
                  <a:pt x="77" y="229"/>
                  <a:pt x="82" y="228"/>
                </a:cubicBezTo>
                <a:cubicBezTo>
                  <a:pt x="88" y="227"/>
                  <a:pt x="87" y="225"/>
                  <a:pt x="88" y="223"/>
                </a:cubicBezTo>
                <a:cubicBezTo>
                  <a:pt x="89" y="220"/>
                  <a:pt x="102" y="214"/>
                  <a:pt x="105" y="213"/>
                </a:cubicBezTo>
                <a:cubicBezTo>
                  <a:pt x="107" y="212"/>
                  <a:pt x="106" y="208"/>
                  <a:pt x="108" y="208"/>
                </a:cubicBezTo>
                <a:cubicBezTo>
                  <a:pt x="111" y="208"/>
                  <a:pt x="115" y="205"/>
                  <a:pt x="118" y="202"/>
                </a:cubicBezTo>
                <a:cubicBezTo>
                  <a:pt x="122" y="199"/>
                  <a:pt x="123" y="200"/>
                  <a:pt x="125" y="199"/>
                </a:cubicBezTo>
                <a:cubicBezTo>
                  <a:pt x="128" y="198"/>
                  <a:pt x="126" y="193"/>
                  <a:pt x="128" y="193"/>
                </a:cubicBezTo>
                <a:cubicBezTo>
                  <a:pt x="131" y="192"/>
                  <a:pt x="133" y="190"/>
                  <a:pt x="133" y="188"/>
                </a:cubicBezTo>
                <a:cubicBezTo>
                  <a:pt x="133" y="186"/>
                  <a:pt x="126" y="186"/>
                  <a:pt x="126" y="184"/>
                </a:cubicBezTo>
                <a:cubicBezTo>
                  <a:pt x="125" y="183"/>
                  <a:pt x="131" y="178"/>
                  <a:pt x="133" y="178"/>
                </a:cubicBezTo>
                <a:cubicBezTo>
                  <a:pt x="135" y="178"/>
                  <a:pt x="139" y="176"/>
                  <a:pt x="139" y="172"/>
                </a:cubicBezTo>
                <a:cubicBezTo>
                  <a:pt x="140" y="169"/>
                  <a:pt x="143" y="168"/>
                  <a:pt x="145" y="166"/>
                </a:cubicBezTo>
                <a:cubicBezTo>
                  <a:pt x="148" y="163"/>
                  <a:pt x="147" y="160"/>
                  <a:pt x="150" y="160"/>
                </a:cubicBezTo>
                <a:cubicBezTo>
                  <a:pt x="153" y="160"/>
                  <a:pt x="155" y="156"/>
                  <a:pt x="158" y="155"/>
                </a:cubicBezTo>
                <a:cubicBezTo>
                  <a:pt x="161" y="153"/>
                  <a:pt x="158" y="157"/>
                  <a:pt x="163" y="157"/>
                </a:cubicBezTo>
                <a:cubicBezTo>
                  <a:pt x="169" y="157"/>
                  <a:pt x="168" y="162"/>
                  <a:pt x="164" y="160"/>
                </a:cubicBezTo>
                <a:cubicBezTo>
                  <a:pt x="160" y="159"/>
                  <a:pt x="158" y="159"/>
                  <a:pt x="154" y="162"/>
                </a:cubicBezTo>
                <a:cubicBezTo>
                  <a:pt x="150" y="166"/>
                  <a:pt x="153" y="167"/>
                  <a:pt x="150" y="171"/>
                </a:cubicBezTo>
                <a:cubicBezTo>
                  <a:pt x="148" y="174"/>
                  <a:pt x="147" y="177"/>
                  <a:pt x="151" y="177"/>
                </a:cubicBezTo>
                <a:cubicBezTo>
                  <a:pt x="155" y="178"/>
                  <a:pt x="151" y="180"/>
                  <a:pt x="148" y="181"/>
                </a:cubicBezTo>
                <a:cubicBezTo>
                  <a:pt x="144" y="182"/>
                  <a:pt x="147" y="184"/>
                  <a:pt x="151" y="184"/>
                </a:cubicBezTo>
                <a:cubicBezTo>
                  <a:pt x="156" y="184"/>
                  <a:pt x="163" y="178"/>
                  <a:pt x="170" y="174"/>
                </a:cubicBezTo>
                <a:cubicBezTo>
                  <a:pt x="176" y="171"/>
                  <a:pt x="181" y="174"/>
                  <a:pt x="183" y="174"/>
                </a:cubicBezTo>
                <a:cubicBezTo>
                  <a:pt x="184" y="173"/>
                  <a:pt x="181" y="170"/>
                  <a:pt x="183" y="169"/>
                </a:cubicBezTo>
                <a:cubicBezTo>
                  <a:pt x="185" y="168"/>
                  <a:pt x="180" y="167"/>
                  <a:pt x="179" y="164"/>
                </a:cubicBezTo>
                <a:cubicBezTo>
                  <a:pt x="177" y="160"/>
                  <a:pt x="181" y="162"/>
                  <a:pt x="182" y="159"/>
                </a:cubicBezTo>
                <a:cubicBezTo>
                  <a:pt x="183" y="156"/>
                  <a:pt x="185" y="157"/>
                  <a:pt x="187" y="159"/>
                </a:cubicBezTo>
                <a:cubicBezTo>
                  <a:pt x="189" y="160"/>
                  <a:pt x="192" y="157"/>
                  <a:pt x="194" y="161"/>
                </a:cubicBezTo>
                <a:cubicBezTo>
                  <a:pt x="195" y="165"/>
                  <a:pt x="197" y="160"/>
                  <a:pt x="201" y="163"/>
                </a:cubicBezTo>
                <a:cubicBezTo>
                  <a:pt x="204" y="165"/>
                  <a:pt x="200" y="165"/>
                  <a:pt x="197" y="166"/>
                </a:cubicBezTo>
                <a:cubicBezTo>
                  <a:pt x="193" y="167"/>
                  <a:pt x="195" y="171"/>
                  <a:pt x="198" y="169"/>
                </a:cubicBezTo>
                <a:cubicBezTo>
                  <a:pt x="200" y="167"/>
                  <a:pt x="203" y="165"/>
                  <a:pt x="205" y="168"/>
                </a:cubicBezTo>
                <a:cubicBezTo>
                  <a:pt x="207" y="170"/>
                  <a:pt x="208" y="169"/>
                  <a:pt x="210" y="167"/>
                </a:cubicBezTo>
                <a:cubicBezTo>
                  <a:pt x="212" y="165"/>
                  <a:pt x="212" y="167"/>
                  <a:pt x="212" y="169"/>
                </a:cubicBezTo>
                <a:cubicBezTo>
                  <a:pt x="212" y="170"/>
                  <a:pt x="217" y="171"/>
                  <a:pt x="223" y="172"/>
                </a:cubicBezTo>
                <a:cubicBezTo>
                  <a:pt x="229" y="173"/>
                  <a:pt x="240" y="172"/>
                  <a:pt x="243" y="171"/>
                </a:cubicBezTo>
                <a:cubicBezTo>
                  <a:pt x="245" y="171"/>
                  <a:pt x="244" y="176"/>
                  <a:pt x="251" y="177"/>
                </a:cubicBezTo>
                <a:cubicBezTo>
                  <a:pt x="257" y="178"/>
                  <a:pt x="259" y="171"/>
                  <a:pt x="262" y="173"/>
                </a:cubicBezTo>
                <a:cubicBezTo>
                  <a:pt x="265" y="176"/>
                  <a:pt x="262" y="177"/>
                  <a:pt x="260" y="179"/>
                </a:cubicBezTo>
                <a:cubicBezTo>
                  <a:pt x="258" y="181"/>
                  <a:pt x="262" y="181"/>
                  <a:pt x="264" y="182"/>
                </a:cubicBezTo>
                <a:cubicBezTo>
                  <a:pt x="267" y="183"/>
                  <a:pt x="273" y="185"/>
                  <a:pt x="275" y="187"/>
                </a:cubicBezTo>
                <a:cubicBezTo>
                  <a:pt x="278" y="190"/>
                  <a:pt x="279" y="193"/>
                  <a:pt x="286" y="196"/>
                </a:cubicBezTo>
                <a:cubicBezTo>
                  <a:pt x="292" y="199"/>
                  <a:pt x="286" y="188"/>
                  <a:pt x="291" y="192"/>
                </a:cubicBezTo>
                <a:cubicBezTo>
                  <a:pt x="296" y="195"/>
                  <a:pt x="294" y="192"/>
                  <a:pt x="298" y="195"/>
                </a:cubicBezTo>
                <a:cubicBezTo>
                  <a:pt x="303" y="199"/>
                  <a:pt x="301" y="194"/>
                  <a:pt x="299" y="188"/>
                </a:cubicBezTo>
                <a:cubicBezTo>
                  <a:pt x="297" y="182"/>
                  <a:pt x="301" y="186"/>
                  <a:pt x="303" y="189"/>
                </a:cubicBezTo>
                <a:cubicBezTo>
                  <a:pt x="305" y="191"/>
                  <a:pt x="305" y="197"/>
                  <a:pt x="304" y="200"/>
                </a:cubicBezTo>
                <a:cubicBezTo>
                  <a:pt x="302" y="204"/>
                  <a:pt x="296" y="201"/>
                  <a:pt x="297" y="199"/>
                </a:cubicBezTo>
                <a:cubicBezTo>
                  <a:pt x="297" y="197"/>
                  <a:pt x="291" y="198"/>
                  <a:pt x="291" y="201"/>
                </a:cubicBezTo>
                <a:cubicBezTo>
                  <a:pt x="290" y="204"/>
                  <a:pt x="295" y="209"/>
                  <a:pt x="298" y="210"/>
                </a:cubicBezTo>
                <a:cubicBezTo>
                  <a:pt x="301" y="210"/>
                  <a:pt x="299" y="215"/>
                  <a:pt x="301" y="216"/>
                </a:cubicBezTo>
                <a:cubicBezTo>
                  <a:pt x="304" y="217"/>
                  <a:pt x="304" y="222"/>
                  <a:pt x="305" y="221"/>
                </a:cubicBezTo>
                <a:cubicBezTo>
                  <a:pt x="307" y="220"/>
                  <a:pt x="306" y="214"/>
                  <a:pt x="304" y="211"/>
                </a:cubicBezTo>
                <a:cubicBezTo>
                  <a:pt x="303" y="208"/>
                  <a:pt x="303" y="204"/>
                  <a:pt x="306" y="205"/>
                </a:cubicBezTo>
                <a:cubicBezTo>
                  <a:pt x="308" y="206"/>
                  <a:pt x="306" y="210"/>
                  <a:pt x="307" y="212"/>
                </a:cubicBezTo>
                <a:cubicBezTo>
                  <a:pt x="308" y="213"/>
                  <a:pt x="310" y="210"/>
                  <a:pt x="312" y="209"/>
                </a:cubicBezTo>
                <a:cubicBezTo>
                  <a:pt x="315" y="207"/>
                  <a:pt x="311" y="202"/>
                  <a:pt x="312" y="200"/>
                </a:cubicBezTo>
                <a:cubicBezTo>
                  <a:pt x="313" y="197"/>
                  <a:pt x="317" y="202"/>
                  <a:pt x="318" y="206"/>
                </a:cubicBezTo>
                <a:cubicBezTo>
                  <a:pt x="319" y="210"/>
                  <a:pt x="315" y="210"/>
                  <a:pt x="315" y="212"/>
                </a:cubicBezTo>
                <a:cubicBezTo>
                  <a:pt x="315" y="215"/>
                  <a:pt x="311" y="214"/>
                  <a:pt x="310" y="215"/>
                </a:cubicBezTo>
                <a:cubicBezTo>
                  <a:pt x="308" y="216"/>
                  <a:pt x="309" y="224"/>
                  <a:pt x="311" y="224"/>
                </a:cubicBezTo>
                <a:cubicBezTo>
                  <a:pt x="312" y="225"/>
                  <a:pt x="313" y="218"/>
                  <a:pt x="314" y="221"/>
                </a:cubicBezTo>
                <a:cubicBezTo>
                  <a:pt x="315" y="225"/>
                  <a:pt x="319" y="217"/>
                  <a:pt x="320" y="220"/>
                </a:cubicBezTo>
                <a:cubicBezTo>
                  <a:pt x="321" y="223"/>
                  <a:pt x="326" y="227"/>
                  <a:pt x="328" y="226"/>
                </a:cubicBezTo>
                <a:cubicBezTo>
                  <a:pt x="330" y="225"/>
                  <a:pt x="327" y="222"/>
                  <a:pt x="324" y="222"/>
                </a:cubicBezTo>
                <a:cubicBezTo>
                  <a:pt x="321" y="221"/>
                  <a:pt x="322" y="217"/>
                  <a:pt x="324" y="216"/>
                </a:cubicBezTo>
                <a:cubicBezTo>
                  <a:pt x="327" y="216"/>
                  <a:pt x="332" y="223"/>
                  <a:pt x="332" y="226"/>
                </a:cubicBezTo>
                <a:cubicBezTo>
                  <a:pt x="331" y="228"/>
                  <a:pt x="329" y="228"/>
                  <a:pt x="327" y="230"/>
                </a:cubicBezTo>
                <a:cubicBezTo>
                  <a:pt x="325" y="233"/>
                  <a:pt x="322" y="226"/>
                  <a:pt x="319" y="226"/>
                </a:cubicBezTo>
                <a:cubicBezTo>
                  <a:pt x="316" y="227"/>
                  <a:pt x="319" y="231"/>
                  <a:pt x="320" y="233"/>
                </a:cubicBezTo>
                <a:cubicBezTo>
                  <a:pt x="321" y="236"/>
                  <a:pt x="317" y="240"/>
                  <a:pt x="320" y="242"/>
                </a:cubicBezTo>
                <a:cubicBezTo>
                  <a:pt x="324" y="245"/>
                  <a:pt x="323" y="241"/>
                  <a:pt x="323" y="239"/>
                </a:cubicBezTo>
                <a:cubicBezTo>
                  <a:pt x="324" y="238"/>
                  <a:pt x="327" y="240"/>
                  <a:pt x="328" y="241"/>
                </a:cubicBezTo>
                <a:cubicBezTo>
                  <a:pt x="330" y="243"/>
                  <a:pt x="330" y="238"/>
                  <a:pt x="330" y="236"/>
                </a:cubicBezTo>
                <a:cubicBezTo>
                  <a:pt x="330" y="234"/>
                  <a:pt x="334" y="235"/>
                  <a:pt x="335" y="238"/>
                </a:cubicBezTo>
                <a:cubicBezTo>
                  <a:pt x="337" y="240"/>
                  <a:pt x="337" y="235"/>
                  <a:pt x="339" y="236"/>
                </a:cubicBezTo>
                <a:cubicBezTo>
                  <a:pt x="342" y="236"/>
                  <a:pt x="340" y="240"/>
                  <a:pt x="340" y="242"/>
                </a:cubicBezTo>
                <a:cubicBezTo>
                  <a:pt x="340" y="244"/>
                  <a:pt x="344" y="240"/>
                  <a:pt x="344" y="243"/>
                </a:cubicBezTo>
                <a:cubicBezTo>
                  <a:pt x="344" y="243"/>
                  <a:pt x="344" y="243"/>
                  <a:pt x="344" y="244"/>
                </a:cubicBezTo>
                <a:cubicBezTo>
                  <a:pt x="346" y="242"/>
                  <a:pt x="349" y="240"/>
                  <a:pt x="350" y="239"/>
                </a:cubicBezTo>
                <a:cubicBezTo>
                  <a:pt x="355" y="236"/>
                  <a:pt x="347" y="234"/>
                  <a:pt x="348" y="231"/>
                </a:cubicBezTo>
                <a:close/>
                <a:moveTo>
                  <a:pt x="7" y="260"/>
                </a:moveTo>
                <a:cubicBezTo>
                  <a:pt x="12" y="258"/>
                  <a:pt x="14" y="255"/>
                  <a:pt x="12" y="253"/>
                </a:cubicBezTo>
                <a:cubicBezTo>
                  <a:pt x="10" y="250"/>
                  <a:pt x="3" y="261"/>
                  <a:pt x="7" y="260"/>
                </a:cubicBezTo>
                <a:close/>
                <a:moveTo>
                  <a:pt x="41" y="241"/>
                </a:moveTo>
                <a:cubicBezTo>
                  <a:pt x="37" y="240"/>
                  <a:pt x="25" y="247"/>
                  <a:pt x="29" y="247"/>
                </a:cubicBezTo>
                <a:cubicBezTo>
                  <a:pt x="32" y="248"/>
                  <a:pt x="33" y="245"/>
                  <a:pt x="36" y="245"/>
                </a:cubicBezTo>
                <a:cubicBezTo>
                  <a:pt x="39" y="245"/>
                  <a:pt x="46" y="243"/>
                  <a:pt x="41" y="241"/>
                </a:cubicBezTo>
                <a:close/>
                <a:moveTo>
                  <a:pt x="144" y="194"/>
                </a:moveTo>
                <a:cubicBezTo>
                  <a:pt x="144" y="192"/>
                  <a:pt x="141" y="192"/>
                  <a:pt x="137" y="196"/>
                </a:cubicBezTo>
                <a:cubicBezTo>
                  <a:pt x="133" y="201"/>
                  <a:pt x="129" y="204"/>
                  <a:pt x="129" y="206"/>
                </a:cubicBezTo>
                <a:cubicBezTo>
                  <a:pt x="128" y="208"/>
                  <a:pt x="123" y="205"/>
                  <a:pt x="122" y="208"/>
                </a:cubicBezTo>
                <a:cubicBezTo>
                  <a:pt x="120" y="211"/>
                  <a:pt x="123" y="217"/>
                  <a:pt x="126" y="215"/>
                </a:cubicBezTo>
                <a:cubicBezTo>
                  <a:pt x="129" y="213"/>
                  <a:pt x="129" y="215"/>
                  <a:pt x="131" y="215"/>
                </a:cubicBezTo>
                <a:cubicBezTo>
                  <a:pt x="132" y="215"/>
                  <a:pt x="141" y="210"/>
                  <a:pt x="143" y="207"/>
                </a:cubicBezTo>
                <a:cubicBezTo>
                  <a:pt x="144" y="204"/>
                  <a:pt x="139" y="203"/>
                  <a:pt x="139" y="201"/>
                </a:cubicBezTo>
                <a:cubicBezTo>
                  <a:pt x="139" y="199"/>
                  <a:pt x="143" y="199"/>
                  <a:pt x="146" y="198"/>
                </a:cubicBezTo>
                <a:cubicBezTo>
                  <a:pt x="148" y="197"/>
                  <a:pt x="144" y="196"/>
                  <a:pt x="144" y="194"/>
                </a:cubicBezTo>
                <a:close/>
                <a:moveTo>
                  <a:pt x="15" y="170"/>
                </a:moveTo>
                <a:cubicBezTo>
                  <a:pt x="14" y="167"/>
                  <a:pt x="6" y="170"/>
                  <a:pt x="7" y="173"/>
                </a:cubicBezTo>
                <a:cubicBezTo>
                  <a:pt x="8" y="176"/>
                  <a:pt x="16" y="178"/>
                  <a:pt x="19" y="177"/>
                </a:cubicBezTo>
                <a:cubicBezTo>
                  <a:pt x="22" y="176"/>
                  <a:pt x="24" y="172"/>
                  <a:pt x="21" y="170"/>
                </a:cubicBezTo>
                <a:cubicBezTo>
                  <a:pt x="19" y="168"/>
                  <a:pt x="15" y="173"/>
                  <a:pt x="15" y="170"/>
                </a:cubicBezTo>
                <a:close/>
                <a:moveTo>
                  <a:pt x="113" y="617"/>
                </a:moveTo>
                <a:cubicBezTo>
                  <a:pt x="108" y="618"/>
                  <a:pt x="111" y="630"/>
                  <a:pt x="114" y="628"/>
                </a:cubicBezTo>
                <a:cubicBezTo>
                  <a:pt x="116" y="627"/>
                  <a:pt x="119" y="626"/>
                  <a:pt x="120" y="624"/>
                </a:cubicBezTo>
                <a:cubicBezTo>
                  <a:pt x="122" y="622"/>
                  <a:pt x="119" y="616"/>
                  <a:pt x="113" y="617"/>
                </a:cubicBezTo>
                <a:close/>
                <a:moveTo>
                  <a:pt x="107" y="609"/>
                </a:moveTo>
                <a:cubicBezTo>
                  <a:pt x="104" y="610"/>
                  <a:pt x="106" y="615"/>
                  <a:pt x="108" y="614"/>
                </a:cubicBezTo>
                <a:cubicBezTo>
                  <a:pt x="111" y="611"/>
                  <a:pt x="110" y="609"/>
                  <a:pt x="107" y="609"/>
                </a:cubicBezTo>
                <a:close/>
                <a:moveTo>
                  <a:pt x="75" y="599"/>
                </a:moveTo>
                <a:cubicBezTo>
                  <a:pt x="78" y="602"/>
                  <a:pt x="80" y="601"/>
                  <a:pt x="81" y="599"/>
                </a:cubicBezTo>
                <a:cubicBezTo>
                  <a:pt x="81" y="596"/>
                  <a:pt x="72" y="596"/>
                  <a:pt x="75" y="599"/>
                </a:cubicBezTo>
                <a:close/>
                <a:moveTo>
                  <a:pt x="89" y="605"/>
                </a:moveTo>
                <a:cubicBezTo>
                  <a:pt x="91" y="608"/>
                  <a:pt x="94" y="609"/>
                  <a:pt x="95" y="606"/>
                </a:cubicBezTo>
                <a:cubicBezTo>
                  <a:pt x="97" y="603"/>
                  <a:pt x="87" y="602"/>
                  <a:pt x="89" y="605"/>
                </a:cubicBezTo>
                <a:close/>
                <a:moveTo>
                  <a:pt x="921" y="334"/>
                </a:moveTo>
                <a:cubicBezTo>
                  <a:pt x="920" y="331"/>
                  <a:pt x="912" y="333"/>
                  <a:pt x="908" y="330"/>
                </a:cubicBezTo>
                <a:cubicBezTo>
                  <a:pt x="905" y="328"/>
                  <a:pt x="898" y="341"/>
                  <a:pt x="897" y="347"/>
                </a:cubicBezTo>
                <a:cubicBezTo>
                  <a:pt x="895" y="352"/>
                  <a:pt x="885" y="359"/>
                  <a:pt x="885" y="359"/>
                </a:cubicBezTo>
                <a:cubicBezTo>
                  <a:pt x="885" y="359"/>
                  <a:pt x="857" y="359"/>
                  <a:pt x="854" y="359"/>
                </a:cubicBezTo>
                <a:cubicBezTo>
                  <a:pt x="852" y="359"/>
                  <a:pt x="846" y="365"/>
                  <a:pt x="842" y="368"/>
                </a:cubicBezTo>
                <a:cubicBezTo>
                  <a:pt x="842" y="368"/>
                  <a:pt x="842" y="368"/>
                  <a:pt x="842" y="369"/>
                </a:cubicBezTo>
                <a:cubicBezTo>
                  <a:pt x="845" y="374"/>
                  <a:pt x="835" y="377"/>
                  <a:pt x="824" y="377"/>
                </a:cubicBezTo>
                <a:cubicBezTo>
                  <a:pt x="821" y="378"/>
                  <a:pt x="819" y="378"/>
                  <a:pt x="817" y="378"/>
                </a:cubicBezTo>
                <a:cubicBezTo>
                  <a:pt x="817" y="379"/>
                  <a:pt x="818" y="381"/>
                  <a:pt x="818" y="382"/>
                </a:cubicBezTo>
                <a:cubicBezTo>
                  <a:pt x="818" y="382"/>
                  <a:pt x="816" y="383"/>
                  <a:pt x="815" y="384"/>
                </a:cubicBezTo>
                <a:cubicBezTo>
                  <a:pt x="813" y="387"/>
                  <a:pt x="801" y="393"/>
                  <a:pt x="794" y="397"/>
                </a:cubicBezTo>
                <a:cubicBezTo>
                  <a:pt x="786" y="401"/>
                  <a:pt x="776" y="399"/>
                  <a:pt x="776" y="393"/>
                </a:cubicBezTo>
                <a:cubicBezTo>
                  <a:pt x="776" y="387"/>
                  <a:pt x="781" y="388"/>
                  <a:pt x="783" y="391"/>
                </a:cubicBezTo>
                <a:cubicBezTo>
                  <a:pt x="783" y="392"/>
                  <a:pt x="784" y="391"/>
                  <a:pt x="786" y="390"/>
                </a:cubicBezTo>
                <a:cubicBezTo>
                  <a:pt x="784" y="388"/>
                  <a:pt x="784" y="385"/>
                  <a:pt x="785" y="383"/>
                </a:cubicBezTo>
                <a:cubicBezTo>
                  <a:pt x="783" y="382"/>
                  <a:pt x="786" y="373"/>
                  <a:pt x="781" y="371"/>
                </a:cubicBezTo>
                <a:cubicBezTo>
                  <a:pt x="777" y="369"/>
                  <a:pt x="771" y="378"/>
                  <a:pt x="772" y="373"/>
                </a:cubicBezTo>
                <a:cubicBezTo>
                  <a:pt x="773" y="367"/>
                  <a:pt x="780" y="363"/>
                  <a:pt x="775" y="356"/>
                </a:cubicBezTo>
                <a:cubicBezTo>
                  <a:pt x="771" y="349"/>
                  <a:pt x="763" y="349"/>
                  <a:pt x="761" y="354"/>
                </a:cubicBezTo>
                <a:cubicBezTo>
                  <a:pt x="760" y="360"/>
                  <a:pt x="754" y="357"/>
                  <a:pt x="752" y="361"/>
                </a:cubicBezTo>
                <a:cubicBezTo>
                  <a:pt x="750" y="365"/>
                  <a:pt x="748" y="374"/>
                  <a:pt x="749" y="381"/>
                </a:cubicBezTo>
                <a:cubicBezTo>
                  <a:pt x="751" y="387"/>
                  <a:pt x="749" y="390"/>
                  <a:pt x="743" y="394"/>
                </a:cubicBezTo>
                <a:cubicBezTo>
                  <a:pt x="737" y="398"/>
                  <a:pt x="734" y="389"/>
                  <a:pt x="736" y="377"/>
                </a:cubicBezTo>
                <a:cubicBezTo>
                  <a:pt x="738" y="369"/>
                  <a:pt x="742" y="361"/>
                  <a:pt x="738" y="361"/>
                </a:cubicBezTo>
                <a:cubicBezTo>
                  <a:pt x="734" y="361"/>
                  <a:pt x="743" y="351"/>
                  <a:pt x="752" y="349"/>
                </a:cubicBezTo>
                <a:cubicBezTo>
                  <a:pt x="760" y="347"/>
                  <a:pt x="771" y="348"/>
                  <a:pt x="771" y="345"/>
                </a:cubicBezTo>
                <a:cubicBezTo>
                  <a:pt x="771" y="345"/>
                  <a:pt x="771" y="345"/>
                  <a:pt x="772" y="344"/>
                </a:cubicBezTo>
                <a:cubicBezTo>
                  <a:pt x="770" y="343"/>
                  <a:pt x="768" y="342"/>
                  <a:pt x="767" y="341"/>
                </a:cubicBezTo>
                <a:cubicBezTo>
                  <a:pt x="767" y="341"/>
                  <a:pt x="766" y="342"/>
                  <a:pt x="766" y="342"/>
                </a:cubicBezTo>
                <a:cubicBezTo>
                  <a:pt x="762" y="345"/>
                  <a:pt x="763" y="339"/>
                  <a:pt x="757" y="339"/>
                </a:cubicBezTo>
                <a:cubicBezTo>
                  <a:pt x="751" y="339"/>
                  <a:pt x="745" y="344"/>
                  <a:pt x="740" y="342"/>
                </a:cubicBezTo>
                <a:cubicBezTo>
                  <a:pt x="735" y="339"/>
                  <a:pt x="738" y="336"/>
                  <a:pt x="733" y="336"/>
                </a:cubicBezTo>
                <a:cubicBezTo>
                  <a:pt x="729" y="336"/>
                  <a:pt x="737" y="328"/>
                  <a:pt x="730" y="331"/>
                </a:cubicBezTo>
                <a:cubicBezTo>
                  <a:pt x="724" y="335"/>
                  <a:pt x="714" y="344"/>
                  <a:pt x="709" y="340"/>
                </a:cubicBezTo>
                <a:cubicBezTo>
                  <a:pt x="705" y="336"/>
                  <a:pt x="701" y="341"/>
                  <a:pt x="698" y="338"/>
                </a:cubicBezTo>
                <a:cubicBezTo>
                  <a:pt x="694" y="335"/>
                  <a:pt x="709" y="326"/>
                  <a:pt x="716" y="326"/>
                </a:cubicBezTo>
                <a:cubicBezTo>
                  <a:pt x="718" y="326"/>
                  <a:pt x="719" y="325"/>
                  <a:pt x="721" y="324"/>
                </a:cubicBezTo>
                <a:cubicBezTo>
                  <a:pt x="717" y="323"/>
                  <a:pt x="709" y="320"/>
                  <a:pt x="707" y="322"/>
                </a:cubicBezTo>
                <a:cubicBezTo>
                  <a:pt x="705" y="325"/>
                  <a:pt x="702" y="323"/>
                  <a:pt x="700" y="321"/>
                </a:cubicBezTo>
                <a:cubicBezTo>
                  <a:pt x="698" y="319"/>
                  <a:pt x="695" y="322"/>
                  <a:pt x="692" y="318"/>
                </a:cubicBezTo>
                <a:cubicBezTo>
                  <a:pt x="689" y="314"/>
                  <a:pt x="686" y="317"/>
                  <a:pt x="684" y="318"/>
                </a:cubicBezTo>
                <a:cubicBezTo>
                  <a:pt x="682" y="319"/>
                  <a:pt x="679" y="316"/>
                  <a:pt x="676" y="315"/>
                </a:cubicBezTo>
                <a:cubicBezTo>
                  <a:pt x="672" y="314"/>
                  <a:pt x="675" y="310"/>
                  <a:pt x="672" y="308"/>
                </a:cubicBezTo>
                <a:cubicBezTo>
                  <a:pt x="669" y="306"/>
                  <a:pt x="669" y="312"/>
                  <a:pt x="669" y="312"/>
                </a:cubicBezTo>
                <a:cubicBezTo>
                  <a:pt x="417" y="314"/>
                  <a:pt x="417" y="314"/>
                  <a:pt x="417" y="314"/>
                </a:cubicBezTo>
                <a:cubicBezTo>
                  <a:pt x="418" y="314"/>
                  <a:pt x="418" y="314"/>
                  <a:pt x="418" y="315"/>
                </a:cubicBezTo>
                <a:cubicBezTo>
                  <a:pt x="421" y="318"/>
                  <a:pt x="419" y="320"/>
                  <a:pt x="420" y="324"/>
                </a:cubicBezTo>
                <a:cubicBezTo>
                  <a:pt x="421" y="328"/>
                  <a:pt x="420" y="334"/>
                  <a:pt x="417" y="334"/>
                </a:cubicBezTo>
                <a:cubicBezTo>
                  <a:pt x="414" y="334"/>
                  <a:pt x="414" y="330"/>
                  <a:pt x="416" y="329"/>
                </a:cubicBezTo>
                <a:cubicBezTo>
                  <a:pt x="418" y="328"/>
                  <a:pt x="417" y="323"/>
                  <a:pt x="415" y="323"/>
                </a:cubicBezTo>
                <a:cubicBezTo>
                  <a:pt x="413" y="323"/>
                  <a:pt x="413" y="322"/>
                  <a:pt x="413" y="320"/>
                </a:cubicBezTo>
                <a:cubicBezTo>
                  <a:pt x="409" y="321"/>
                  <a:pt x="404" y="321"/>
                  <a:pt x="398" y="320"/>
                </a:cubicBezTo>
                <a:cubicBezTo>
                  <a:pt x="398" y="320"/>
                  <a:pt x="399" y="320"/>
                  <a:pt x="399" y="321"/>
                </a:cubicBezTo>
                <a:cubicBezTo>
                  <a:pt x="399" y="323"/>
                  <a:pt x="400" y="328"/>
                  <a:pt x="403" y="333"/>
                </a:cubicBezTo>
                <a:cubicBezTo>
                  <a:pt x="406" y="337"/>
                  <a:pt x="404" y="340"/>
                  <a:pt x="407" y="341"/>
                </a:cubicBezTo>
                <a:cubicBezTo>
                  <a:pt x="410" y="343"/>
                  <a:pt x="410" y="345"/>
                  <a:pt x="407" y="344"/>
                </a:cubicBezTo>
                <a:cubicBezTo>
                  <a:pt x="404" y="344"/>
                  <a:pt x="406" y="346"/>
                  <a:pt x="405" y="353"/>
                </a:cubicBezTo>
                <a:cubicBezTo>
                  <a:pt x="404" y="359"/>
                  <a:pt x="405" y="371"/>
                  <a:pt x="404" y="375"/>
                </a:cubicBezTo>
                <a:cubicBezTo>
                  <a:pt x="403" y="379"/>
                  <a:pt x="399" y="385"/>
                  <a:pt x="402" y="389"/>
                </a:cubicBezTo>
                <a:cubicBezTo>
                  <a:pt x="404" y="393"/>
                  <a:pt x="406" y="399"/>
                  <a:pt x="405" y="404"/>
                </a:cubicBezTo>
                <a:cubicBezTo>
                  <a:pt x="403" y="409"/>
                  <a:pt x="403" y="412"/>
                  <a:pt x="406" y="416"/>
                </a:cubicBezTo>
                <a:cubicBezTo>
                  <a:pt x="408" y="420"/>
                  <a:pt x="406" y="426"/>
                  <a:pt x="408" y="428"/>
                </a:cubicBezTo>
                <a:cubicBezTo>
                  <a:pt x="411" y="429"/>
                  <a:pt x="413" y="432"/>
                  <a:pt x="415" y="436"/>
                </a:cubicBezTo>
                <a:cubicBezTo>
                  <a:pt x="418" y="439"/>
                  <a:pt x="420" y="437"/>
                  <a:pt x="420" y="441"/>
                </a:cubicBezTo>
                <a:cubicBezTo>
                  <a:pt x="420" y="445"/>
                  <a:pt x="420" y="445"/>
                  <a:pt x="424" y="447"/>
                </a:cubicBezTo>
                <a:cubicBezTo>
                  <a:pt x="427" y="448"/>
                  <a:pt x="425" y="452"/>
                  <a:pt x="425" y="454"/>
                </a:cubicBezTo>
                <a:cubicBezTo>
                  <a:pt x="425" y="456"/>
                  <a:pt x="429" y="459"/>
                  <a:pt x="434" y="464"/>
                </a:cubicBezTo>
                <a:cubicBezTo>
                  <a:pt x="440" y="469"/>
                  <a:pt x="435" y="472"/>
                  <a:pt x="439" y="472"/>
                </a:cubicBezTo>
                <a:cubicBezTo>
                  <a:pt x="443" y="472"/>
                  <a:pt x="447" y="475"/>
                  <a:pt x="450" y="477"/>
                </a:cubicBezTo>
                <a:cubicBezTo>
                  <a:pt x="454" y="480"/>
                  <a:pt x="455" y="478"/>
                  <a:pt x="458" y="479"/>
                </a:cubicBezTo>
                <a:cubicBezTo>
                  <a:pt x="461" y="479"/>
                  <a:pt x="466" y="485"/>
                  <a:pt x="467" y="489"/>
                </a:cubicBezTo>
                <a:cubicBezTo>
                  <a:pt x="467" y="491"/>
                  <a:pt x="468" y="493"/>
                  <a:pt x="469" y="495"/>
                </a:cubicBezTo>
                <a:cubicBezTo>
                  <a:pt x="490" y="492"/>
                  <a:pt x="490" y="492"/>
                  <a:pt x="490" y="492"/>
                </a:cubicBezTo>
                <a:cubicBezTo>
                  <a:pt x="490" y="492"/>
                  <a:pt x="496" y="496"/>
                  <a:pt x="500" y="497"/>
                </a:cubicBezTo>
                <a:cubicBezTo>
                  <a:pt x="503" y="498"/>
                  <a:pt x="523" y="505"/>
                  <a:pt x="523" y="505"/>
                </a:cubicBezTo>
                <a:cubicBezTo>
                  <a:pt x="549" y="505"/>
                  <a:pt x="549" y="505"/>
                  <a:pt x="549" y="505"/>
                </a:cubicBezTo>
                <a:cubicBezTo>
                  <a:pt x="552" y="501"/>
                  <a:pt x="552" y="501"/>
                  <a:pt x="552" y="501"/>
                </a:cubicBezTo>
                <a:cubicBezTo>
                  <a:pt x="567" y="501"/>
                  <a:pt x="567" y="501"/>
                  <a:pt x="567" y="501"/>
                </a:cubicBezTo>
                <a:cubicBezTo>
                  <a:pt x="567" y="501"/>
                  <a:pt x="576" y="510"/>
                  <a:pt x="577" y="511"/>
                </a:cubicBezTo>
                <a:cubicBezTo>
                  <a:pt x="578" y="511"/>
                  <a:pt x="583" y="515"/>
                  <a:pt x="583" y="518"/>
                </a:cubicBezTo>
                <a:cubicBezTo>
                  <a:pt x="583" y="520"/>
                  <a:pt x="584" y="523"/>
                  <a:pt x="586" y="524"/>
                </a:cubicBezTo>
                <a:cubicBezTo>
                  <a:pt x="588" y="525"/>
                  <a:pt x="596" y="529"/>
                  <a:pt x="597" y="529"/>
                </a:cubicBezTo>
                <a:cubicBezTo>
                  <a:pt x="598" y="529"/>
                  <a:pt x="600" y="520"/>
                  <a:pt x="604" y="521"/>
                </a:cubicBezTo>
                <a:cubicBezTo>
                  <a:pt x="608" y="521"/>
                  <a:pt x="618" y="524"/>
                  <a:pt x="620" y="530"/>
                </a:cubicBezTo>
                <a:cubicBezTo>
                  <a:pt x="622" y="536"/>
                  <a:pt x="627" y="541"/>
                  <a:pt x="629" y="542"/>
                </a:cubicBezTo>
                <a:cubicBezTo>
                  <a:pt x="630" y="544"/>
                  <a:pt x="630" y="547"/>
                  <a:pt x="631" y="549"/>
                </a:cubicBezTo>
                <a:cubicBezTo>
                  <a:pt x="632" y="551"/>
                  <a:pt x="632" y="555"/>
                  <a:pt x="633" y="555"/>
                </a:cubicBezTo>
                <a:cubicBezTo>
                  <a:pt x="635" y="555"/>
                  <a:pt x="643" y="560"/>
                  <a:pt x="646" y="559"/>
                </a:cubicBezTo>
                <a:cubicBezTo>
                  <a:pt x="647" y="559"/>
                  <a:pt x="649" y="560"/>
                  <a:pt x="650" y="561"/>
                </a:cubicBezTo>
                <a:cubicBezTo>
                  <a:pt x="650" y="554"/>
                  <a:pt x="643" y="552"/>
                  <a:pt x="647" y="549"/>
                </a:cubicBezTo>
                <a:cubicBezTo>
                  <a:pt x="652" y="545"/>
                  <a:pt x="647" y="542"/>
                  <a:pt x="650" y="540"/>
                </a:cubicBezTo>
                <a:cubicBezTo>
                  <a:pt x="652" y="539"/>
                  <a:pt x="656" y="537"/>
                  <a:pt x="656" y="535"/>
                </a:cubicBezTo>
                <a:cubicBezTo>
                  <a:pt x="656" y="532"/>
                  <a:pt x="659" y="532"/>
                  <a:pt x="662" y="533"/>
                </a:cubicBezTo>
                <a:cubicBezTo>
                  <a:pt x="665" y="533"/>
                  <a:pt x="671" y="527"/>
                  <a:pt x="671" y="525"/>
                </a:cubicBezTo>
                <a:cubicBezTo>
                  <a:pt x="670" y="523"/>
                  <a:pt x="671" y="522"/>
                  <a:pt x="675" y="523"/>
                </a:cubicBezTo>
                <a:cubicBezTo>
                  <a:pt x="679" y="524"/>
                  <a:pt x="678" y="519"/>
                  <a:pt x="681" y="520"/>
                </a:cubicBezTo>
                <a:cubicBezTo>
                  <a:pt x="683" y="520"/>
                  <a:pt x="685" y="522"/>
                  <a:pt x="685" y="520"/>
                </a:cubicBezTo>
                <a:cubicBezTo>
                  <a:pt x="686" y="518"/>
                  <a:pt x="688" y="519"/>
                  <a:pt x="690" y="521"/>
                </a:cubicBezTo>
                <a:cubicBezTo>
                  <a:pt x="692" y="523"/>
                  <a:pt x="697" y="524"/>
                  <a:pt x="697" y="521"/>
                </a:cubicBezTo>
                <a:cubicBezTo>
                  <a:pt x="698" y="518"/>
                  <a:pt x="701" y="521"/>
                  <a:pt x="703" y="524"/>
                </a:cubicBezTo>
                <a:cubicBezTo>
                  <a:pt x="706" y="527"/>
                  <a:pt x="707" y="526"/>
                  <a:pt x="711" y="526"/>
                </a:cubicBezTo>
                <a:cubicBezTo>
                  <a:pt x="715" y="527"/>
                  <a:pt x="715" y="526"/>
                  <a:pt x="715" y="523"/>
                </a:cubicBezTo>
                <a:cubicBezTo>
                  <a:pt x="715" y="521"/>
                  <a:pt x="719" y="528"/>
                  <a:pt x="723" y="529"/>
                </a:cubicBezTo>
                <a:cubicBezTo>
                  <a:pt x="727" y="529"/>
                  <a:pt x="724" y="526"/>
                  <a:pt x="721" y="524"/>
                </a:cubicBezTo>
                <a:cubicBezTo>
                  <a:pt x="718" y="522"/>
                  <a:pt x="722" y="521"/>
                  <a:pt x="719" y="519"/>
                </a:cubicBezTo>
                <a:cubicBezTo>
                  <a:pt x="717" y="517"/>
                  <a:pt x="723" y="515"/>
                  <a:pt x="727" y="515"/>
                </a:cubicBezTo>
                <a:cubicBezTo>
                  <a:pt x="732" y="515"/>
                  <a:pt x="732" y="516"/>
                  <a:pt x="734" y="514"/>
                </a:cubicBezTo>
                <a:cubicBezTo>
                  <a:pt x="736" y="511"/>
                  <a:pt x="738" y="514"/>
                  <a:pt x="738" y="516"/>
                </a:cubicBezTo>
                <a:cubicBezTo>
                  <a:pt x="738" y="518"/>
                  <a:pt x="745" y="515"/>
                  <a:pt x="750" y="515"/>
                </a:cubicBezTo>
                <a:cubicBezTo>
                  <a:pt x="754" y="515"/>
                  <a:pt x="758" y="518"/>
                  <a:pt x="758" y="521"/>
                </a:cubicBezTo>
                <a:cubicBezTo>
                  <a:pt x="759" y="523"/>
                  <a:pt x="761" y="524"/>
                  <a:pt x="764" y="522"/>
                </a:cubicBezTo>
                <a:cubicBezTo>
                  <a:pt x="767" y="519"/>
                  <a:pt x="770" y="516"/>
                  <a:pt x="773" y="519"/>
                </a:cubicBezTo>
                <a:cubicBezTo>
                  <a:pt x="776" y="522"/>
                  <a:pt x="779" y="526"/>
                  <a:pt x="782" y="529"/>
                </a:cubicBezTo>
                <a:cubicBezTo>
                  <a:pt x="786" y="532"/>
                  <a:pt x="780" y="537"/>
                  <a:pt x="782" y="539"/>
                </a:cubicBezTo>
                <a:cubicBezTo>
                  <a:pt x="784" y="542"/>
                  <a:pt x="782" y="546"/>
                  <a:pt x="786" y="548"/>
                </a:cubicBezTo>
                <a:cubicBezTo>
                  <a:pt x="790" y="551"/>
                  <a:pt x="787" y="557"/>
                  <a:pt x="790" y="558"/>
                </a:cubicBezTo>
                <a:cubicBezTo>
                  <a:pt x="793" y="559"/>
                  <a:pt x="796" y="564"/>
                  <a:pt x="796" y="566"/>
                </a:cubicBezTo>
                <a:cubicBezTo>
                  <a:pt x="796" y="568"/>
                  <a:pt x="803" y="570"/>
                  <a:pt x="803" y="567"/>
                </a:cubicBezTo>
                <a:cubicBezTo>
                  <a:pt x="803" y="564"/>
                  <a:pt x="807" y="560"/>
                  <a:pt x="807" y="556"/>
                </a:cubicBezTo>
                <a:cubicBezTo>
                  <a:pt x="807" y="553"/>
                  <a:pt x="805" y="541"/>
                  <a:pt x="802" y="538"/>
                </a:cubicBezTo>
                <a:cubicBezTo>
                  <a:pt x="799" y="534"/>
                  <a:pt x="803" y="533"/>
                  <a:pt x="799" y="529"/>
                </a:cubicBezTo>
                <a:cubicBezTo>
                  <a:pt x="796" y="525"/>
                  <a:pt x="794" y="517"/>
                  <a:pt x="794" y="511"/>
                </a:cubicBezTo>
                <a:cubicBezTo>
                  <a:pt x="794" y="505"/>
                  <a:pt x="802" y="495"/>
                  <a:pt x="805" y="492"/>
                </a:cubicBezTo>
                <a:cubicBezTo>
                  <a:pt x="808" y="489"/>
                  <a:pt x="812" y="491"/>
                  <a:pt x="813" y="488"/>
                </a:cubicBezTo>
                <a:cubicBezTo>
                  <a:pt x="814" y="484"/>
                  <a:pt x="818" y="480"/>
                  <a:pt x="821" y="480"/>
                </a:cubicBezTo>
                <a:cubicBezTo>
                  <a:pt x="823" y="480"/>
                  <a:pt x="826" y="481"/>
                  <a:pt x="826" y="478"/>
                </a:cubicBezTo>
                <a:cubicBezTo>
                  <a:pt x="826" y="476"/>
                  <a:pt x="830" y="472"/>
                  <a:pt x="836" y="472"/>
                </a:cubicBezTo>
                <a:cubicBezTo>
                  <a:pt x="841" y="471"/>
                  <a:pt x="838" y="468"/>
                  <a:pt x="837" y="466"/>
                </a:cubicBezTo>
                <a:cubicBezTo>
                  <a:pt x="835" y="463"/>
                  <a:pt x="838" y="461"/>
                  <a:pt x="839" y="462"/>
                </a:cubicBezTo>
                <a:cubicBezTo>
                  <a:pt x="840" y="464"/>
                  <a:pt x="843" y="464"/>
                  <a:pt x="845" y="463"/>
                </a:cubicBezTo>
                <a:cubicBezTo>
                  <a:pt x="847" y="461"/>
                  <a:pt x="852" y="457"/>
                  <a:pt x="847" y="457"/>
                </a:cubicBezTo>
                <a:cubicBezTo>
                  <a:pt x="843" y="457"/>
                  <a:pt x="842" y="455"/>
                  <a:pt x="844" y="454"/>
                </a:cubicBezTo>
                <a:cubicBezTo>
                  <a:pt x="847" y="453"/>
                  <a:pt x="845" y="448"/>
                  <a:pt x="841" y="448"/>
                </a:cubicBezTo>
                <a:cubicBezTo>
                  <a:pt x="838" y="448"/>
                  <a:pt x="839" y="446"/>
                  <a:pt x="841" y="443"/>
                </a:cubicBezTo>
                <a:cubicBezTo>
                  <a:pt x="843" y="441"/>
                  <a:pt x="838" y="438"/>
                  <a:pt x="835" y="436"/>
                </a:cubicBezTo>
                <a:cubicBezTo>
                  <a:pt x="832" y="434"/>
                  <a:pt x="837" y="433"/>
                  <a:pt x="839" y="433"/>
                </a:cubicBezTo>
                <a:cubicBezTo>
                  <a:pt x="841" y="432"/>
                  <a:pt x="839" y="423"/>
                  <a:pt x="840" y="421"/>
                </a:cubicBezTo>
                <a:cubicBezTo>
                  <a:pt x="841" y="418"/>
                  <a:pt x="845" y="418"/>
                  <a:pt x="843" y="421"/>
                </a:cubicBezTo>
                <a:cubicBezTo>
                  <a:pt x="842" y="423"/>
                  <a:pt x="840" y="426"/>
                  <a:pt x="842" y="430"/>
                </a:cubicBezTo>
                <a:cubicBezTo>
                  <a:pt x="845" y="433"/>
                  <a:pt x="846" y="436"/>
                  <a:pt x="845" y="440"/>
                </a:cubicBezTo>
                <a:cubicBezTo>
                  <a:pt x="844" y="445"/>
                  <a:pt x="846" y="444"/>
                  <a:pt x="849" y="438"/>
                </a:cubicBezTo>
                <a:cubicBezTo>
                  <a:pt x="852" y="432"/>
                  <a:pt x="852" y="426"/>
                  <a:pt x="850" y="426"/>
                </a:cubicBezTo>
                <a:cubicBezTo>
                  <a:pt x="848" y="425"/>
                  <a:pt x="848" y="419"/>
                  <a:pt x="851" y="422"/>
                </a:cubicBezTo>
                <a:cubicBezTo>
                  <a:pt x="853" y="425"/>
                  <a:pt x="854" y="425"/>
                  <a:pt x="857" y="422"/>
                </a:cubicBezTo>
                <a:cubicBezTo>
                  <a:pt x="861" y="418"/>
                  <a:pt x="864" y="412"/>
                  <a:pt x="862" y="410"/>
                </a:cubicBezTo>
                <a:cubicBezTo>
                  <a:pt x="860" y="409"/>
                  <a:pt x="863" y="407"/>
                  <a:pt x="867" y="408"/>
                </a:cubicBezTo>
                <a:cubicBezTo>
                  <a:pt x="871" y="408"/>
                  <a:pt x="880" y="405"/>
                  <a:pt x="880" y="404"/>
                </a:cubicBezTo>
                <a:cubicBezTo>
                  <a:pt x="882" y="400"/>
                  <a:pt x="867" y="406"/>
                  <a:pt x="867" y="404"/>
                </a:cubicBezTo>
                <a:cubicBezTo>
                  <a:pt x="867" y="401"/>
                  <a:pt x="877" y="399"/>
                  <a:pt x="881" y="399"/>
                </a:cubicBezTo>
                <a:cubicBezTo>
                  <a:pt x="886" y="399"/>
                  <a:pt x="884" y="392"/>
                  <a:pt x="886" y="395"/>
                </a:cubicBezTo>
                <a:cubicBezTo>
                  <a:pt x="888" y="398"/>
                  <a:pt x="891" y="397"/>
                  <a:pt x="893" y="396"/>
                </a:cubicBezTo>
                <a:cubicBezTo>
                  <a:pt x="896" y="394"/>
                  <a:pt x="894" y="389"/>
                  <a:pt x="891" y="389"/>
                </a:cubicBezTo>
                <a:cubicBezTo>
                  <a:pt x="888" y="388"/>
                  <a:pt x="893" y="386"/>
                  <a:pt x="892" y="384"/>
                </a:cubicBezTo>
                <a:cubicBezTo>
                  <a:pt x="891" y="382"/>
                  <a:pt x="894" y="375"/>
                  <a:pt x="898" y="374"/>
                </a:cubicBezTo>
                <a:cubicBezTo>
                  <a:pt x="902" y="373"/>
                  <a:pt x="900" y="371"/>
                  <a:pt x="903" y="371"/>
                </a:cubicBezTo>
                <a:cubicBezTo>
                  <a:pt x="907" y="371"/>
                  <a:pt x="907" y="367"/>
                  <a:pt x="910" y="364"/>
                </a:cubicBezTo>
                <a:cubicBezTo>
                  <a:pt x="913" y="361"/>
                  <a:pt x="917" y="369"/>
                  <a:pt x="921" y="365"/>
                </a:cubicBezTo>
                <a:cubicBezTo>
                  <a:pt x="923" y="363"/>
                  <a:pt x="926" y="361"/>
                  <a:pt x="928" y="359"/>
                </a:cubicBezTo>
                <a:cubicBezTo>
                  <a:pt x="918" y="346"/>
                  <a:pt x="921" y="336"/>
                  <a:pt x="921" y="334"/>
                </a:cubicBezTo>
                <a:close/>
              </a:path>
            </a:pathLst>
          </a:custGeom>
          <a:solidFill>
            <a:srgbClr val="A8CEE3"/>
          </a:solidFill>
          <a:ln w="1588" cap="flat">
            <a:solidFill>
              <a:srgbClr val="A8CEE3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sp>
        <p:nvSpPr>
          <p:cNvPr id="492" name="Freeform 304">
            <a:extLst>
              <a:ext uri="{FF2B5EF4-FFF2-40B4-BE49-F238E27FC236}">
                <a16:creationId xmlns:a16="http://schemas.microsoft.com/office/drawing/2014/main" id="{456E45C3-8B09-0941-AE8F-776D66ED0A30}"/>
              </a:ext>
            </a:extLst>
          </p:cNvPr>
          <p:cNvSpPr>
            <a:spLocks noEditPoints="1"/>
          </p:cNvSpPr>
          <p:nvPr/>
        </p:nvSpPr>
        <p:spPr bwMode="auto">
          <a:xfrm>
            <a:off x="8370888" y="2746424"/>
            <a:ext cx="344488" cy="349250"/>
          </a:xfrm>
          <a:custGeom>
            <a:avLst/>
            <a:gdLst>
              <a:gd name="T0" fmla="*/ 138 w 156"/>
              <a:gd name="T1" fmla="*/ 20 h 157"/>
              <a:gd name="T2" fmla="*/ 112 w 156"/>
              <a:gd name="T3" fmla="*/ 8 h 157"/>
              <a:gd name="T4" fmla="*/ 109 w 156"/>
              <a:gd name="T5" fmla="*/ 25 h 157"/>
              <a:gd name="T6" fmla="*/ 98 w 156"/>
              <a:gd name="T7" fmla="*/ 34 h 157"/>
              <a:gd name="T8" fmla="*/ 96 w 156"/>
              <a:gd name="T9" fmla="*/ 46 h 157"/>
              <a:gd name="T10" fmla="*/ 106 w 156"/>
              <a:gd name="T11" fmla="*/ 43 h 157"/>
              <a:gd name="T12" fmla="*/ 108 w 156"/>
              <a:gd name="T13" fmla="*/ 36 h 157"/>
              <a:gd name="T14" fmla="*/ 128 w 156"/>
              <a:gd name="T15" fmla="*/ 37 h 157"/>
              <a:gd name="T16" fmla="*/ 146 w 156"/>
              <a:gd name="T17" fmla="*/ 26 h 157"/>
              <a:gd name="T18" fmla="*/ 147 w 156"/>
              <a:gd name="T19" fmla="*/ 17 h 157"/>
              <a:gd name="T20" fmla="*/ 96 w 156"/>
              <a:gd name="T21" fmla="*/ 67 h 157"/>
              <a:gd name="T22" fmla="*/ 86 w 156"/>
              <a:gd name="T23" fmla="*/ 88 h 157"/>
              <a:gd name="T24" fmla="*/ 72 w 156"/>
              <a:gd name="T25" fmla="*/ 91 h 157"/>
              <a:gd name="T26" fmla="*/ 59 w 156"/>
              <a:gd name="T27" fmla="*/ 108 h 157"/>
              <a:gd name="T28" fmla="*/ 42 w 156"/>
              <a:gd name="T29" fmla="*/ 111 h 157"/>
              <a:gd name="T30" fmla="*/ 15 w 156"/>
              <a:gd name="T31" fmla="*/ 122 h 157"/>
              <a:gd name="T32" fmla="*/ 25 w 156"/>
              <a:gd name="T33" fmla="*/ 125 h 157"/>
              <a:gd name="T34" fmla="*/ 52 w 156"/>
              <a:gd name="T35" fmla="*/ 128 h 157"/>
              <a:gd name="T36" fmla="*/ 66 w 156"/>
              <a:gd name="T37" fmla="*/ 121 h 157"/>
              <a:gd name="T38" fmla="*/ 80 w 156"/>
              <a:gd name="T39" fmla="*/ 119 h 157"/>
              <a:gd name="T40" fmla="*/ 92 w 156"/>
              <a:gd name="T41" fmla="*/ 114 h 157"/>
              <a:gd name="T42" fmla="*/ 103 w 156"/>
              <a:gd name="T43" fmla="*/ 100 h 157"/>
              <a:gd name="T44" fmla="*/ 114 w 156"/>
              <a:gd name="T45" fmla="*/ 76 h 157"/>
              <a:gd name="T46" fmla="*/ 98 w 156"/>
              <a:gd name="T47" fmla="*/ 54 h 157"/>
              <a:gd name="T48" fmla="*/ 30 w 156"/>
              <a:gd name="T49" fmla="*/ 127 h 157"/>
              <a:gd name="T50" fmla="*/ 33 w 156"/>
              <a:gd name="T51" fmla="*/ 137 h 157"/>
              <a:gd name="T52" fmla="*/ 48 w 156"/>
              <a:gd name="T53" fmla="*/ 126 h 157"/>
              <a:gd name="T54" fmla="*/ 20 w 156"/>
              <a:gd name="T55" fmla="*/ 135 h 157"/>
              <a:gd name="T56" fmla="*/ 5 w 156"/>
              <a:gd name="T57" fmla="*/ 132 h 157"/>
              <a:gd name="T58" fmla="*/ 6 w 156"/>
              <a:gd name="T59" fmla="*/ 136 h 157"/>
              <a:gd name="T60" fmla="*/ 11 w 156"/>
              <a:gd name="T61" fmla="*/ 157 h 157"/>
              <a:gd name="T62" fmla="*/ 20 w 156"/>
              <a:gd name="T63" fmla="*/ 135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56" h="157">
                <a:moveTo>
                  <a:pt x="147" y="17"/>
                </a:moveTo>
                <a:cubicBezTo>
                  <a:pt x="146" y="15"/>
                  <a:pt x="142" y="19"/>
                  <a:pt x="138" y="20"/>
                </a:cubicBezTo>
                <a:cubicBezTo>
                  <a:pt x="134" y="20"/>
                  <a:pt x="121" y="10"/>
                  <a:pt x="118" y="5"/>
                </a:cubicBezTo>
                <a:cubicBezTo>
                  <a:pt x="115" y="0"/>
                  <a:pt x="110" y="4"/>
                  <a:pt x="112" y="8"/>
                </a:cubicBezTo>
                <a:cubicBezTo>
                  <a:pt x="115" y="11"/>
                  <a:pt x="112" y="12"/>
                  <a:pt x="112" y="17"/>
                </a:cubicBezTo>
                <a:cubicBezTo>
                  <a:pt x="112" y="22"/>
                  <a:pt x="109" y="22"/>
                  <a:pt x="109" y="25"/>
                </a:cubicBezTo>
                <a:cubicBezTo>
                  <a:pt x="110" y="29"/>
                  <a:pt x="105" y="28"/>
                  <a:pt x="101" y="29"/>
                </a:cubicBezTo>
                <a:cubicBezTo>
                  <a:pt x="98" y="29"/>
                  <a:pt x="102" y="32"/>
                  <a:pt x="98" y="34"/>
                </a:cubicBezTo>
                <a:cubicBezTo>
                  <a:pt x="94" y="36"/>
                  <a:pt x="94" y="38"/>
                  <a:pt x="96" y="39"/>
                </a:cubicBezTo>
                <a:cubicBezTo>
                  <a:pt x="98" y="40"/>
                  <a:pt x="97" y="44"/>
                  <a:pt x="96" y="46"/>
                </a:cubicBezTo>
                <a:cubicBezTo>
                  <a:pt x="96" y="49"/>
                  <a:pt x="99" y="47"/>
                  <a:pt x="101" y="44"/>
                </a:cubicBezTo>
                <a:cubicBezTo>
                  <a:pt x="103" y="42"/>
                  <a:pt x="105" y="46"/>
                  <a:pt x="106" y="43"/>
                </a:cubicBezTo>
                <a:cubicBezTo>
                  <a:pt x="106" y="41"/>
                  <a:pt x="100" y="39"/>
                  <a:pt x="100" y="37"/>
                </a:cubicBezTo>
                <a:cubicBezTo>
                  <a:pt x="101" y="34"/>
                  <a:pt x="105" y="37"/>
                  <a:pt x="108" y="36"/>
                </a:cubicBezTo>
                <a:cubicBezTo>
                  <a:pt x="111" y="34"/>
                  <a:pt x="118" y="36"/>
                  <a:pt x="122" y="39"/>
                </a:cubicBezTo>
                <a:cubicBezTo>
                  <a:pt x="126" y="43"/>
                  <a:pt x="127" y="41"/>
                  <a:pt x="128" y="37"/>
                </a:cubicBezTo>
                <a:cubicBezTo>
                  <a:pt x="129" y="33"/>
                  <a:pt x="135" y="31"/>
                  <a:pt x="141" y="31"/>
                </a:cubicBezTo>
                <a:cubicBezTo>
                  <a:pt x="147" y="31"/>
                  <a:pt x="148" y="28"/>
                  <a:pt x="146" y="26"/>
                </a:cubicBezTo>
                <a:cubicBezTo>
                  <a:pt x="144" y="25"/>
                  <a:pt x="156" y="17"/>
                  <a:pt x="156" y="15"/>
                </a:cubicBezTo>
                <a:cubicBezTo>
                  <a:pt x="155" y="13"/>
                  <a:pt x="149" y="20"/>
                  <a:pt x="147" y="17"/>
                </a:cubicBezTo>
                <a:close/>
                <a:moveTo>
                  <a:pt x="98" y="54"/>
                </a:moveTo>
                <a:cubicBezTo>
                  <a:pt x="95" y="56"/>
                  <a:pt x="93" y="64"/>
                  <a:pt x="96" y="67"/>
                </a:cubicBezTo>
                <a:cubicBezTo>
                  <a:pt x="99" y="69"/>
                  <a:pt x="91" y="74"/>
                  <a:pt x="92" y="79"/>
                </a:cubicBezTo>
                <a:cubicBezTo>
                  <a:pt x="92" y="84"/>
                  <a:pt x="87" y="84"/>
                  <a:pt x="86" y="88"/>
                </a:cubicBezTo>
                <a:cubicBezTo>
                  <a:pt x="85" y="91"/>
                  <a:pt x="82" y="91"/>
                  <a:pt x="77" y="94"/>
                </a:cubicBezTo>
                <a:cubicBezTo>
                  <a:pt x="73" y="98"/>
                  <a:pt x="70" y="94"/>
                  <a:pt x="72" y="91"/>
                </a:cubicBezTo>
                <a:cubicBezTo>
                  <a:pt x="73" y="89"/>
                  <a:pt x="65" y="93"/>
                  <a:pt x="65" y="98"/>
                </a:cubicBezTo>
                <a:cubicBezTo>
                  <a:pt x="65" y="104"/>
                  <a:pt x="57" y="105"/>
                  <a:pt x="59" y="108"/>
                </a:cubicBezTo>
                <a:cubicBezTo>
                  <a:pt x="61" y="110"/>
                  <a:pt x="53" y="112"/>
                  <a:pt x="53" y="110"/>
                </a:cubicBezTo>
                <a:cubicBezTo>
                  <a:pt x="54" y="107"/>
                  <a:pt x="49" y="108"/>
                  <a:pt x="42" y="111"/>
                </a:cubicBezTo>
                <a:cubicBezTo>
                  <a:pt x="36" y="113"/>
                  <a:pt x="32" y="108"/>
                  <a:pt x="29" y="112"/>
                </a:cubicBezTo>
                <a:cubicBezTo>
                  <a:pt x="25" y="115"/>
                  <a:pt x="19" y="121"/>
                  <a:pt x="15" y="122"/>
                </a:cubicBezTo>
                <a:cubicBezTo>
                  <a:pt x="10" y="123"/>
                  <a:pt x="13" y="129"/>
                  <a:pt x="15" y="128"/>
                </a:cubicBezTo>
                <a:cubicBezTo>
                  <a:pt x="18" y="126"/>
                  <a:pt x="23" y="128"/>
                  <a:pt x="25" y="125"/>
                </a:cubicBezTo>
                <a:cubicBezTo>
                  <a:pt x="26" y="123"/>
                  <a:pt x="40" y="120"/>
                  <a:pt x="48" y="120"/>
                </a:cubicBezTo>
                <a:cubicBezTo>
                  <a:pt x="56" y="119"/>
                  <a:pt x="51" y="123"/>
                  <a:pt x="52" y="128"/>
                </a:cubicBezTo>
                <a:cubicBezTo>
                  <a:pt x="52" y="132"/>
                  <a:pt x="59" y="131"/>
                  <a:pt x="62" y="127"/>
                </a:cubicBezTo>
                <a:cubicBezTo>
                  <a:pt x="66" y="123"/>
                  <a:pt x="69" y="123"/>
                  <a:pt x="66" y="121"/>
                </a:cubicBezTo>
                <a:cubicBezTo>
                  <a:pt x="63" y="118"/>
                  <a:pt x="66" y="116"/>
                  <a:pt x="68" y="120"/>
                </a:cubicBezTo>
                <a:cubicBezTo>
                  <a:pt x="70" y="123"/>
                  <a:pt x="77" y="123"/>
                  <a:pt x="80" y="119"/>
                </a:cubicBezTo>
                <a:cubicBezTo>
                  <a:pt x="83" y="114"/>
                  <a:pt x="83" y="120"/>
                  <a:pt x="87" y="119"/>
                </a:cubicBezTo>
                <a:cubicBezTo>
                  <a:pt x="90" y="119"/>
                  <a:pt x="92" y="111"/>
                  <a:pt x="92" y="114"/>
                </a:cubicBezTo>
                <a:cubicBezTo>
                  <a:pt x="92" y="117"/>
                  <a:pt x="97" y="116"/>
                  <a:pt x="101" y="112"/>
                </a:cubicBezTo>
                <a:cubicBezTo>
                  <a:pt x="104" y="109"/>
                  <a:pt x="101" y="103"/>
                  <a:pt x="103" y="100"/>
                </a:cubicBezTo>
                <a:cubicBezTo>
                  <a:pt x="105" y="96"/>
                  <a:pt x="107" y="90"/>
                  <a:pt x="105" y="85"/>
                </a:cubicBezTo>
                <a:cubicBezTo>
                  <a:pt x="103" y="81"/>
                  <a:pt x="110" y="79"/>
                  <a:pt x="114" y="76"/>
                </a:cubicBezTo>
                <a:cubicBezTo>
                  <a:pt x="117" y="72"/>
                  <a:pt x="110" y="56"/>
                  <a:pt x="109" y="51"/>
                </a:cubicBezTo>
                <a:cubicBezTo>
                  <a:pt x="109" y="46"/>
                  <a:pt x="100" y="53"/>
                  <a:pt x="98" y="54"/>
                </a:cubicBezTo>
                <a:close/>
                <a:moveTo>
                  <a:pt x="38" y="125"/>
                </a:moveTo>
                <a:cubicBezTo>
                  <a:pt x="37" y="128"/>
                  <a:pt x="34" y="126"/>
                  <a:pt x="30" y="127"/>
                </a:cubicBezTo>
                <a:cubicBezTo>
                  <a:pt x="25" y="128"/>
                  <a:pt x="25" y="138"/>
                  <a:pt x="28" y="139"/>
                </a:cubicBezTo>
                <a:cubicBezTo>
                  <a:pt x="31" y="140"/>
                  <a:pt x="33" y="140"/>
                  <a:pt x="33" y="137"/>
                </a:cubicBezTo>
                <a:cubicBezTo>
                  <a:pt x="34" y="134"/>
                  <a:pt x="39" y="132"/>
                  <a:pt x="41" y="134"/>
                </a:cubicBezTo>
                <a:cubicBezTo>
                  <a:pt x="44" y="135"/>
                  <a:pt x="48" y="130"/>
                  <a:pt x="48" y="126"/>
                </a:cubicBezTo>
                <a:cubicBezTo>
                  <a:pt x="48" y="122"/>
                  <a:pt x="39" y="122"/>
                  <a:pt x="38" y="125"/>
                </a:cubicBezTo>
                <a:close/>
                <a:moveTo>
                  <a:pt x="20" y="135"/>
                </a:moveTo>
                <a:cubicBezTo>
                  <a:pt x="20" y="132"/>
                  <a:pt x="14" y="133"/>
                  <a:pt x="13" y="131"/>
                </a:cubicBezTo>
                <a:cubicBezTo>
                  <a:pt x="13" y="128"/>
                  <a:pt x="9" y="130"/>
                  <a:pt x="5" y="132"/>
                </a:cubicBezTo>
                <a:cubicBezTo>
                  <a:pt x="1" y="135"/>
                  <a:pt x="0" y="136"/>
                  <a:pt x="1" y="139"/>
                </a:cubicBezTo>
                <a:cubicBezTo>
                  <a:pt x="3" y="142"/>
                  <a:pt x="5" y="139"/>
                  <a:pt x="6" y="136"/>
                </a:cubicBezTo>
                <a:cubicBezTo>
                  <a:pt x="8" y="133"/>
                  <a:pt x="10" y="141"/>
                  <a:pt x="8" y="145"/>
                </a:cubicBezTo>
                <a:cubicBezTo>
                  <a:pt x="5" y="150"/>
                  <a:pt x="8" y="157"/>
                  <a:pt x="11" y="157"/>
                </a:cubicBezTo>
                <a:cubicBezTo>
                  <a:pt x="14" y="156"/>
                  <a:pt x="18" y="146"/>
                  <a:pt x="22" y="141"/>
                </a:cubicBezTo>
                <a:cubicBezTo>
                  <a:pt x="26" y="136"/>
                  <a:pt x="20" y="138"/>
                  <a:pt x="20" y="135"/>
                </a:cubicBezTo>
                <a:close/>
              </a:path>
            </a:pathLst>
          </a:custGeom>
          <a:solidFill>
            <a:srgbClr val="A8CEE3"/>
          </a:solidFill>
          <a:ln w="1588" cap="flat">
            <a:solidFill>
              <a:srgbClr val="A8CEE3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sp>
        <p:nvSpPr>
          <p:cNvPr id="499" name="Freeform 311">
            <a:extLst>
              <a:ext uri="{FF2B5EF4-FFF2-40B4-BE49-F238E27FC236}">
                <a16:creationId xmlns:a16="http://schemas.microsoft.com/office/drawing/2014/main" id="{8C615D2F-69A8-A74A-B744-BE09900C0416}"/>
              </a:ext>
            </a:extLst>
          </p:cNvPr>
          <p:cNvSpPr>
            <a:spLocks/>
          </p:cNvSpPr>
          <p:nvPr/>
        </p:nvSpPr>
        <p:spPr bwMode="auto">
          <a:xfrm>
            <a:off x="7132638" y="4830811"/>
            <a:ext cx="55563" cy="33338"/>
          </a:xfrm>
          <a:custGeom>
            <a:avLst/>
            <a:gdLst>
              <a:gd name="T0" fmla="*/ 12 w 25"/>
              <a:gd name="T1" fmla="*/ 3 h 15"/>
              <a:gd name="T2" fmla="*/ 8 w 25"/>
              <a:gd name="T3" fmla="*/ 13 h 15"/>
              <a:gd name="T4" fmla="*/ 16 w 25"/>
              <a:gd name="T5" fmla="*/ 13 h 15"/>
              <a:gd name="T6" fmla="*/ 24 w 25"/>
              <a:gd name="T7" fmla="*/ 9 h 15"/>
              <a:gd name="T8" fmla="*/ 12 w 25"/>
              <a:gd name="T9" fmla="*/ 3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" h="15">
                <a:moveTo>
                  <a:pt x="12" y="3"/>
                </a:moveTo>
                <a:cubicBezTo>
                  <a:pt x="10" y="0"/>
                  <a:pt x="0" y="9"/>
                  <a:pt x="8" y="13"/>
                </a:cubicBezTo>
                <a:cubicBezTo>
                  <a:pt x="12" y="14"/>
                  <a:pt x="14" y="11"/>
                  <a:pt x="16" y="13"/>
                </a:cubicBezTo>
                <a:cubicBezTo>
                  <a:pt x="18" y="15"/>
                  <a:pt x="23" y="14"/>
                  <a:pt x="24" y="9"/>
                </a:cubicBezTo>
                <a:cubicBezTo>
                  <a:pt x="25" y="5"/>
                  <a:pt x="13" y="5"/>
                  <a:pt x="12" y="3"/>
                </a:cubicBezTo>
                <a:close/>
              </a:path>
            </a:pathLst>
          </a:custGeom>
          <a:solidFill>
            <a:srgbClr val="F0F2F2"/>
          </a:solidFill>
          <a:ln w="1588" cap="flat">
            <a:solidFill>
              <a:srgbClr val="F0F2F2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sp>
        <p:nvSpPr>
          <p:cNvPr id="508" name="Freeform 320">
            <a:extLst>
              <a:ext uri="{FF2B5EF4-FFF2-40B4-BE49-F238E27FC236}">
                <a16:creationId xmlns:a16="http://schemas.microsoft.com/office/drawing/2014/main" id="{BA3E8B48-4FD5-1945-A7B1-9F52C7F23A67}"/>
              </a:ext>
            </a:extLst>
          </p:cNvPr>
          <p:cNvSpPr>
            <a:spLocks noEditPoints="1"/>
          </p:cNvSpPr>
          <p:nvPr/>
        </p:nvSpPr>
        <p:spPr bwMode="auto">
          <a:xfrm>
            <a:off x="6162675" y="1527224"/>
            <a:ext cx="3454400" cy="1328738"/>
          </a:xfrm>
          <a:custGeom>
            <a:avLst/>
            <a:gdLst>
              <a:gd name="T0" fmla="*/ 659 w 1560"/>
              <a:gd name="T1" fmla="*/ 9 h 598"/>
              <a:gd name="T2" fmla="*/ 680 w 1560"/>
              <a:gd name="T3" fmla="*/ 36 h 598"/>
              <a:gd name="T4" fmla="*/ 700 w 1560"/>
              <a:gd name="T5" fmla="*/ 15 h 598"/>
              <a:gd name="T6" fmla="*/ 1136 w 1560"/>
              <a:gd name="T7" fmla="*/ 117 h 598"/>
              <a:gd name="T8" fmla="*/ 1127 w 1560"/>
              <a:gd name="T9" fmla="*/ 164 h 598"/>
              <a:gd name="T10" fmla="*/ 1453 w 1560"/>
              <a:gd name="T11" fmla="*/ 205 h 598"/>
              <a:gd name="T12" fmla="*/ 1123 w 1560"/>
              <a:gd name="T13" fmla="*/ 457 h 598"/>
              <a:gd name="T14" fmla="*/ 1557 w 1560"/>
              <a:gd name="T15" fmla="*/ 282 h 598"/>
              <a:gd name="T16" fmla="*/ 1407 w 1560"/>
              <a:gd name="T17" fmla="*/ 222 h 598"/>
              <a:gd name="T18" fmla="*/ 1290 w 1560"/>
              <a:gd name="T19" fmla="*/ 227 h 598"/>
              <a:gd name="T20" fmla="*/ 1142 w 1560"/>
              <a:gd name="T21" fmla="*/ 189 h 598"/>
              <a:gd name="T22" fmla="*/ 1078 w 1560"/>
              <a:gd name="T23" fmla="*/ 193 h 598"/>
              <a:gd name="T24" fmla="*/ 995 w 1560"/>
              <a:gd name="T25" fmla="*/ 178 h 598"/>
              <a:gd name="T26" fmla="*/ 909 w 1560"/>
              <a:gd name="T27" fmla="*/ 166 h 598"/>
              <a:gd name="T28" fmla="*/ 779 w 1560"/>
              <a:gd name="T29" fmla="*/ 169 h 598"/>
              <a:gd name="T30" fmla="*/ 842 w 1560"/>
              <a:gd name="T31" fmla="*/ 102 h 598"/>
              <a:gd name="T32" fmla="*/ 750 w 1560"/>
              <a:gd name="T33" fmla="*/ 82 h 598"/>
              <a:gd name="T34" fmla="*/ 669 w 1560"/>
              <a:gd name="T35" fmla="*/ 112 h 598"/>
              <a:gd name="T36" fmla="*/ 616 w 1560"/>
              <a:gd name="T37" fmla="*/ 146 h 598"/>
              <a:gd name="T38" fmla="*/ 537 w 1560"/>
              <a:gd name="T39" fmla="*/ 175 h 598"/>
              <a:gd name="T40" fmla="*/ 509 w 1560"/>
              <a:gd name="T41" fmla="*/ 184 h 598"/>
              <a:gd name="T42" fmla="*/ 528 w 1560"/>
              <a:gd name="T43" fmla="*/ 239 h 598"/>
              <a:gd name="T44" fmla="*/ 479 w 1560"/>
              <a:gd name="T45" fmla="*/ 270 h 598"/>
              <a:gd name="T46" fmla="*/ 480 w 1560"/>
              <a:gd name="T47" fmla="*/ 170 h 598"/>
              <a:gd name="T48" fmla="*/ 424 w 1560"/>
              <a:gd name="T49" fmla="*/ 232 h 598"/>
              <a:gd name="T50" fmla="*/ 347 w 1560"/>
              <a:gd name="T51" fmla="*/ 241 h 598"/>
              <a:gd name="T52" fmla="*/ 234 w 1560"/>
              <a:gd name="T53" fmla="*/ 261 h 598"/>
              <a:gd name="T54" fmla="*/ 208 w 1560"/>
              <a:gd name="T55" fmla="*/ 273 h 598"/>
              <a:gd name="T56" fmla="*/ 144 w 1560"/>
              <a:gd name="T57" fmla="*/ 305 h 598"/>
              <a:gd name="T58" fmla="*/ 191 w 1560"/>
              <a:gd name="T59" fmla="*/ 252 h 598"/>
              <a:gd name="T60" fmla="*/ 92 w 1560"/>
              <a:gd name="T61" fmla="*/ 227 h 598"/>
              <a:gd name="T62" fmla="*/ 99 w 1560"/>
              <a:gd name="T63" fmla="*/ 308 h 598"/>
              <a:gd name="T64" fmla="*/ 71 w 1560"/>
              <a:gd name="T65" fmla="*/ 389 h 598"/>
              <a:gd name="T66" fmla="*/ 118 w 1560"/>
              <a:gd name="T67" fmla="*/ 453 h 598"/>
              <a:gd name="T68" fmla="*/ 161 w 1560"/>
              <a:gd name="T69" fmla="*/ 491 h 598"/>
              <a:gd name="T70" fmla="*/ 169 w 1560"/>
              <a:gd name="T71" fmla="*/ 541 h 598"/>
              <a:gd name="T72" fmla="*/ 247 w 1560"/>
              <a:gd name="T73" fmla="*/ 591 h 598"/>
              <a:gd name="T74" fmla="*/ 247 w 1560"/>
              <a:gd name="T75" fmla="*/ 509 h 598"/>
              <a:gd name="T76" fmla="*/ 321 w 1560"/>
              <a:gd name="T77" fmla="*/ 488 h 598"/>
              <a:gd name="T78" fmla="*/ 381 w 1560"/>
              <a:gd name="T79" fmla="*/ 461 h 598"/>
              <a:gd name="T80" fmla="*/ 483 w 1560"/>
              <a:gd name="T81" fmla="*/ 445 h 598"/>
              <a:gd name="T82" fmla="*/ 576 w 1560"/>
              <a:gd name="T83" fmla="*/ 489 h 598"/>
              <a:gd name="T84" fmla="*/ 664 w 1560"/>
              <a:gd name="T85" fmla="*/ 488 h 598"/>
              <a:gd name="T86" fmla="*/ 745 w 1560"/>
              <a:gd name="T87" fmla="*/ 482 h 598"/>
              <a:gd name="T88" fmla="*/ 864 w 1560"/>
              <a:gd name="T89" fmla="*/ 497 h 598"/>
              <a:gd name="T90" fmla="*/ 965 w 1560"/>
              <a:gd name="T91" fmla="*/ 467 h 598"/>
              <a:gd name="T92" fmla="*/ 1033 w 1560"/>
              <a:gd name="T93" fmla="*/ 548 h 598"/>
              <a:gd name="T94" fmla="*/ 1101 w 1560"/>
              <a:gd name="T95" fmla="*/ 483 h 598"/>
              <a:gd name="T96" fmla="*/ 1064 w 1560"/>
              <a:gd name="T97" fmla="*/ 442 h 598"/>
              <a:gd name="T98" fmla="*/ 1190 w 1560"/>
              <a:gd name="T99" fmla="*/ 375 h 598"/>
              <a:gd name="T100" fmla="*/ 1275 w 1560"/>
              <a:gd name="T101" fmla="*/ 347 h 598"/>
              <a:gd name="T102" fmla="*/ 1290 w 1560"/>
              <a:gd name="T103" fmla="*/ 372 h 598"/>
              <a:gd name="T104" fmla="*/ 1286 w 1560"/>
              <a:gd name="T105" fmla="*/ 443 h 598"/>
              <a:gd name="T106" fmla="*/ 1336 w 1560"/>
              <a:gd name="T107" fmla="*/ 371 h 598"/>
              <a:gd name="T108" fmla="*/ 1446 w 1560"/>
              <a:gd name="T109" fmla="*/ 310 h 598"/>
              <a:gd name="T110" fmla="*/ 1488 w 1560"/>
              <a:gd name="T111" fmla="*/ 291 h 598"/>
              <a:gd name="T112" fmla="*/ 1551 w 1560"/>
              <a:gd name="T113" fmla="*/ 289 h 598"/>
              <a:gd name="T114" fmla="*/ 263 w 1560"/>
              <a:gd name="T115" fmla="*/ 22 h 598"/>
              <a:gd name="T116" fmla="*/ 336 w 1560"/>
              <a:gd name="T117" fmla="*/ 31 h 598"/>
              <a:gd name="T118" fmla="*/ 302 w 1560"/>
              <a:gd name="T119" fmla="*/ 198 h 598"/>
              <a:gd name="T120" fmla="*/ 425 w 1560"/>
              <a:gd name="T121" fmla="*/ 102 h 598"/>
              <a:gd name="T122" fmla="*/ 313 w 1560"/>
              <a:gd name="T123" fmla="*/ 26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560" h="598">
                <a:moveTo>
                  <a:pt x="23" y="432"/>
                </a:moveTo>
                <a:cubicBezTo>
                  <a:pt x="22" y="433"/>
                  <a:pt x="19" y="432"/>
                  <a:pt x="18" y="430"/>
                </a:cubicBezTo>
                <a:cubicBezTo>
                  <a:pt x="17" y="429"/>
                  <a:pt x="15" y="430"/>
                  <a:pt x="12" y="430"/>
                </a:cubicBezTo>
                <a:cubicBezTo>
                  <a:pt x="13" y="430"/>
                  <a:pt x="13" y="431"/>
                  <a:pt x="14" y="431"/>
                </a:cubicBezTo>
                <a:cubicBezTo>
                  <a:pt x="15" y="433"/>
                  <a:pt x="9" y="434"/>
                  <a:pt x="11" y="436"/>
                </a:cubicBezTo>
                <a:cubicBezTo>
                  <a:pt x="13" y="439"/>
                  <a:pt x="6" y="439"/>
                  <a:pt x="6" y="436"/>
                </a:cubicBezTo>
                <a:cubicBezTo>
                  <a:pt x="6" y="433"/>
                  <a:pt x="0" y="435"/>
                  <a:pt x="0" y="437"/>
                </a:cubicBezTo>
                <a:cubicBezTo>
                  <a:pt x="0" y="437"/>
                  <a:pt x="0" y="438"/>
                  <a:pt x="0" y="439"/>
                </a:cubicBezTo>
                <a:cubicBezTo>
                  <a:pt x="1" y="439"/>
                  <a:pt x="4" y="440"/>
                  <a:pt x="4" y="440"/>
                </a:cubicBezTo>
                <a:cubicBezTo>
                  <a:pt x="6" y="441"/>
                  <a:pt x="22" y="443"/>
                  <a:pt x="28" y="441"/>
                </a:cubicBezTo>
                <a:cubicBezTo>
                  <a:pt x="28" y="440"/>
                  <a:pt x="28" y="437"/>
                  <a:pt x="28" y="435"/>
                </a:cubicBezTo>
                <a:cubicBezTo>
                  <a:pt x="28" y="434"/>
                  <a:pt x="25" y="432"/>
                  <a:pt x="23" y="432"/>
                </a:cubicBezTo>
                <a:close/>
                <a:moveTo>
                  <a:pt x="659" y="9"/>
                </a:moveTo>
                <a:cubicBezTo>
                  <a:pt x="660" y="5"/>
                  <a:pt x="642" y="7"/>
                  <a:pt x="647" y="11"/>
                </a:cubicBezTo>
                <a:cubicBezTo>
                  <a:pt x="648" y="12"/>
                  <a:pt x="658" y="13"/>
                  <a:pt x="659" y="9"/>
                </a:cubicBezTo>
                <a:close/>
                <a:moveTo>
                  <a:pt x="414" y="16"/>
                </a:moveTo>
                <a:cubicBezTo>
                  <a:pt x="424" y="15"/>
                  <a:pt x="424" y="10"/>
                  <a:pt x="419" y="9"/>
                </a:cubicBezTo>
                <a:cubicBezTo>
                  <a:pt x="413" y="8"/>
                  <a:pt x="412" y="12"/>
                  <a:pt x="410" y="12"/>
                </a:cubicBezTo>
                <a:cubicBezTo>
                  <a:pt x="407" y="11"/>
                  <a:pt x="397" y="13"/>
                  <a:pt x="399" y="16"/>
                </a:cubicBezTo>
                <a:cubicBezTo>
                  <a:pt x="401" y="18"/>
                  <a:pt x="409" y="17"/>
                  <a:pt x="414" y="16"/>
                </a:cubicBezTo>
                <a:close/>
                <a:moveTo>
                  <a:pt x="680" y="36"/>
                </a:moveTo>
                <a:cubicBezTo>
                  <a:pt x="680" y="39"/>
                  <a:pt x="671" y="42"/>
                  <a:pt x="674" y="44"/>
                </a:cubicBezTo>
                <a:cubicBezTo>
                  <a:pt x="676" y="46"/>
                  <a:pt x="678" y="46"/>
                  <a:pt x="681" y="46"/>
                </a:cubicBezTo>
                <a:cubicBezTo>
                  <a:pt x="683" y="47"/>
                  <a:pt x="685" y="53"/>
                  <a:pt x="689" y="52"/>
                </a:cubicBezTo>
                <a:cubicBezTo>
                  <a:pt x="694" y="51"/>
                  <a:pt x="708" y="58"/>
                  <a:pt x="715" y="58"/>
                </a:cubicBezTo>
                <a:cubicBezTo>
                  <a:pt x="723" y="58"/>
                  <a:pt x="724" y="51"/>
                  <a:pt x="722" y="51"/>
                </a:cubicBezTo>
                <a:cubicBezTo>
                  <a:pt x="719" y="51"/>
                  <a:pt x="721" y="47"/>
                  <a:pt x="726" y="41"/>
                </a:cubicBezTo>
                <a:cubicBezTo>
                  <a:pt x="730" y="35"/>
                  <a:pt x="712" y="30"/>
                  <a:pt x="712" y="35"/>
                </a:cubicBezTo>
                <a:cubicBezTo>
                  <a:pt x="712" y="40"/>
                  <a:pt x="707" y="34"/>
                  <a:pt x="705" y="31"/>
                </a:cubicBezTo>
                <a:cubicBezTo>
                  <a:pt x="704" y="28"/>
                  <a:pt x="680" y="33"/>
                  <a:pt x="680" y="36"/>
                </a:cubicBezTo>
                <a:close/>
                <a:moveTo>
                  <a:pt x="466" y="167"/>
                </a:moveTo>
                <a:cubicBezTo>
                  <a:pt x="470" y="167"/>
                  <a:pt x="479" y="165"/>
                  <a:pt x="480" y="163"/>
                </a:cubicBezTo>
                <a:cubicBezTo>
                  <a:pt x="481" y="161"/>
                  <a:pt x="476" y="159"/>
                  <a:pt x="470" y="159"/>
                </a:cubicBezTo>
                <a:cubicBezTo>
                  <a:pt x="464" y="159"/>
                  <a:pt x="463" y="166"/>
                  <a:pt x="466" y="167"/>
                </a:cubicBezTo>
                <a:close/>
                <a:moveTo>
                  <a:pt x="545" y="171"/>
                </a:moveTo>
                <a:cubicBezTo>
                  <a:pt x="549" y="173"/>
                  <a:pt x="553" y="172"/>
                  <a:pt x="552" y="168"/>
                </a:cubicBezTo>
                <a:cubicBezTo>
                  <a:pt x="551" y="163"/>
                  <a:pt x="542" y="169"/>
                  <a:pt x="545" y="171"/>
                </a:cubicBezTo>
                <a:close/>
                <a:moveTo>
                  <a:pt x="666" y="29"/>
                </a:moveTo>
                <a:cubicBezTo>
                  <a:pt x="671" y="31"/>
                  <a:pt x="669" y="32"/>
                  <a:pt x="664" y="32"/>
                </a:cubicBezTo>
                <a:cubicBezTo>
                  <a:pt x="658" y="32"/>
                  <a:pt x="653" y="34"/>
                  <a:pt x="657" y="35"/>
                </a:cubicBezTo>
                <a:cubicBezTo>
                  <a:pt x="660" y="36"/>
                  <a:pt x="659" y="39"/>
                  <a:pt x="665" y="41"/>
                </a:cubicBezTo>
                <a:cubicBezTo>
                  <a:pt x="671" y="42"/>
                  <a:pt x="676" y="38"/>
                  <a:pt x="676" y="34"/>
                </a:cubicBezTo>
                <a:cubicBezTo>
                  <a:pt x="675" y="31"/>
                  <a:pt x="696" y="28"/>
                  <a:pt x="701" y="27"/>
                </a:cubicBezTo>
                <a:cubicBezTo>
                  <a:pt x="706" y="25"/>
                  <a:pt x="698" y="20"/>
                  <a:pt x="703" y="19"/>
                </a:cubicBezTo>
                <a:cubicBezTo>
                  <a:pt x="709" y="19"/>
                  <a:pt x="707" y="16"/>
                  <a:pt x="700" y="15"/>
                </a:cubicBezTo>
                <a:cubicBezTo>
                  <a:pt x="692" y="14"/>
                  <a:pt x="695" y="8"/>
                  <a:pt x="693" y="5"/>
                </a:cubicBezTo>
                <a:cubicBezTo>
                  <a:pt x="691" y="3"/>
                  <a:pt x="689" y="8"/>
                  <a:pt x="680" y="10"/>
                </a:cubicBezTo>
                <a:cubicBezTo>
                  <a:pt x="670" y="12"/>
                  <a:pt x="666" y="14"/>
                  <a:pt x="669" y="16"/>
                </a:cubicBezTo>
                <a:cubicBezTo>
                  <a:pt x="673" y="18"/>
                  <a:pt x="669" y="23"/>
                  <a:pt x="665" y="22"/>
                </a:cubicBezTo>
                <a:cubicBezTo>
                  <a:pt x="661" y="22"/>
                  <a:pt x="661" y="26"/>
                  <a:pt x="666" y="29"/>
                </a:cubicBezTo>
                <a:close/>
                <a:moveTo>
                  <a:pt x="1070" y="130"/>
                </a:moveTo>
                <a:cubicBezTo>
                  <a:pt x="1074" y="132"/>
                  <a:pt x="1075" y="134"/>
                  <a:pt x="1077" y="136"/>
                </a:cubicBezTo>
                <a:cubicBezTo>
                  <a:pt x="1080" y="138"/>
                  <a:pt x="1088" y="135"/>
                  <a:pt x="1091" y="134"/>
                </a:cubicBezTo>
                <a:cubicBezTo>
                  <a:pt x="1094" y="133"/>
                  <a:pt x="1094" y="139"/>
                  <a:pt x="1100" y="135"/>
                </a:cubicBezTo>
                <a:cubicBezTo>
                  <a:pt x="1105" y="132"/>
                  <a:pt x="1110" y="134"/>
                  <a:pt x="1116" y="134"/>
                </a:cubicBezTo>
                <a:cubicBezTo>
                  <a:pt x="1122" y="134"/>
                  <a:pt x="1115" y="126"/>
                  <a:pt x="1115" y="123"/>
                </a:cubicBezTo>
                <a:cubicBezTo>
                  <a:pt x="1115" y="120"/>
                  <a:pt x="1122" y="122"/>
                  <a:pt x="1120" y="125"/>
                </a:cubicBezTo>
                <a:cubicBezTo>
                  <a:pt x="1118" y="127"/>
                  <a:pt x="1123" y="134"/>
                  <a:pt x="1132" y="133"/>
                </a:cubicBezTo>
                <a:cubicBezTo>
                  <a:pt x="1140" y="133"/>
                  <a:pt x="1134" y="127"/>
                  <a:pt x="1138" y="125"/>
                </a:cubicBezTo>
                <a:cubicBezTo>
                  <a:pt x="1143" y="123"/>
                  <a:pt x="1142" y="121"/>
                  <a:pt x="1136" y="117"/>
                </a:cubicBezTo>
                <a:cubicBezTo>
                  <a:pt x="1130" y="114"/>
                  <a:pt x="1121" y="116"/>
                  <a:pt x="1116" y="114"/>
                </a:cubicBezTo>
                <a:cubicBezTo>
                  <a:pt x="1110" y="111"/>
                  <a:pt x="1103" y="111"/>
                  <a:pt x="1103" y="117"/>
                </a:cubicBezTo>
                <a:cubicBezTo>
                  <a:pt x="1103" y="123"/>
                  <a:pt x="1091" y="110"/>
                  <a:pt x="1086" y="109"/>
                </a:cubicBezTo>
                <a:cubicBezTo>
                  <a:pt x="1080" y="107"/>
                  <a:pt x="1061" y="125"/>
                  <a:pt x="1070" y="130"/>
                </a:cubicBezTo>
                <a:close/>
                <a:moveTo>
                  <a:pt x="1152" y="130"/>
                </a:moveTo>
                <a:cubicBezTo>
                  <a:pt x="1158" y="130"/>
                  <a:pt x="1162" y="136"/>
                  <a:pt x="1174" y="137"/>
                </a:cubicBezTo>
                <a:cubicBezTo>
                  <a:pt x="1187" y="138"/>
                  <a:pt x="1196" y="136"/>
                  <a:pt x="1196" y="133"/>
                </a:cubicBezTo>
                <a:cubicBezTo>
                  <a:pt x="1196" y="130"/>
                  <a:pt x="1185" y="126"/>
                  <a:pt x="1181" y="128"/>
                </a:cubicBezTo>
                <a:cubicBezTo>
                  <a:pt x="1178" y="130"/>
                  <a:pt x="1175" y="125"/>
                  <a:pt x="1171" y="126"/>
                </a:cubicBezTo>
                <a:cubicBezTo>
                  <a:pt x="1166" y="127"/>
                  <a:pt x="1160" y="127"/>
                  <a:pt x="1158" y="123"/>
                </a:cubicBezTo>
                <a:cubicBezTo>
                  <a:pt x="1156" y="120"/>
                  <a:pt x="1149" y="129"/>
                  <a:pt x="1152" y="130"/>
                </a:cubicBezTo>
                <a:close/>
                <a:moveTo>
                  <a:pt x="1127" y="164"/>
                </a:moveTo>
                <a:cubicBezTo>
                  <a:pt x="1131" y="163"/>
                  <a:pt x="1123" y="154"/>
                  <a:pt x="1115" y="153"/>
                </a:cubicBezTo>
                <a:cubicBezTo>
                  <a:pt x="1106" y="152"/>
                  <a:pt x="1099" y="159"/>
                  <a:pt x="1100" y="160"/>
                </a:cubicBezTo>
                <a:cubicBezTo>
                  <a:pt x="1102" y="164"/>
                  <a:pt x="1122" y="166"/>
                  <a:pt x="1127" y="164"/>
                </a:cubicBezTo>
                <a:close/>
                <a:moveTo>
                  <a:pt x="1105" y="147"/>
                </a:moveTo>
                <a:cubicBezTo>
                  <a:pt x="1105" y="143"/>
                  <a:pt x="1090" y="148"/>
                  <a:pt x="1096" y="150"/>
                </a:cubicBezTo>
                <a:cubicBezTo>
                  <a:pt x="1100" y="151"/>
                  <a:pt x="1105" y="151"/>
                  <a:pt x="1105" y="147"/>
                </a:cubicBezTo>
                <a:close/>
                <a:moveTo>
                  <a:pt x="722" y="74"/>
                </a:moveTo>
                <a:cubicBezTo>
                  <a:pt x="726" y="76"/>
                  <a:pt x="738" y="72"/>
                  <a:pt x="746" y="72"/>
                </a:cubicBezTo>
                <a:cubicBezTo>
                  <a:pt x="754" y="72"/>
                  <a:pt x="777" y="66"/>
                  <a:pt x="777" y="61"/>
                </a:cubicBezTo>
                <a:cubicBezTo>
                  <a:pt x="778" y="57"/>
                  <a:pt x="769" y="57"/>
                  <a:pt x="766" y="53"/>
                </a:cubicBezTo>
                <a:cubicBezTo>
                  <a:pt x="762" y="50"/>
                  <a:pt x="754" y="53"/>
                  <a:pt x="752" y="56"/>
                </a:cubicBezTo>
                <a:cubicBezTo>
                  <a:pt x="750" y="59"/>
                  <a:pt x="748" y="56"/>
                  <a:pt x="753" y="51"/>
                </a:cubicBezTo>
                <a:cubicBezTo>
                  <a:pt x="759" y="46"/>
                  <a:pt x="748" y="42"/>
                  <a:pt x="748" y="45"/>
                </a:cubicBezTo>
                <a:cubicBezTo>
                  <a:pt x="748" y="49"/>
                  <a:pt x="738" y="46"/>
                  <a:pt x="738" y="49"/>
                </a:cubicBezTo>
                <a:cubicBezTo>
                  <a:pt x="738" y="52"/>
                  <a:pt x="735" y="53"/>
                  <a:pt x="735" y="56"/>
                </a:cubicBezTo>
                <a:cubicBezTo>
                  <a:pt x="735" y="59"/>
                  <a:pt x="729" y="55"/>
                  <a:pt x="728" y="61"/>
                </a:cubicBezTo>
                <a:cubicBezTo>
                  <a:pt x="728" y="68"/>
                  <a:pt x="718" y="72"/>
                  <a:pt x="722" y="74"/>
                </a:cubicBezTo>
                <a:close/>
                <a:moveTo>
                  <a:pt x="1453" y="205"/>
                </a:moveTo>
                <a:cubicBezTo>
                  <a:pt x="1459" y="208"/>
                  <a:pt x="1462" y="202"/>
                  <a:pt x="1466" y="205"/>
                </a:cubicBezTo>
                <a:cubicBezTo>
                  <a:pt x="1471" y="208"/>
                  <a:pt x="1481" y="204"/>
                  <a:pt x="1485" y="203"/>
                </a:cubicBezTo>
                <a:cubicBezTo>
                  <a:pt x="1490" y="202"/>
                  <a:pt x="1488" y="197"/>
                  <a:pt x="1475" y="195"/>
                </a:cubicBezTo>
                <a:cubicBezTo>
                  <a:pt x="1463" y="193"/>
                  <a:pt x="1447" y="202"/>
                  <a:pt x="1453" y="205"/>
                </a:cubicBezTo>
                <a:close/>
                <a:moveTo>
                  <a:pt x="250" y="20"/>
                </a:moveTo>
                <a:cubicBezTo>
                  <a:pt x="256" y="14"/>
                  <a:pt x="264" y="20"/>
                  <a:pt x="265" y="17"/>
                </a:cubicBezTo>
                <a:cubicBezTo>
                  <a:pt x="266" y="14"/>
                  <a:pt x="254" y="13"/>
                  <a:pt x="249" y="16"/>
                </a:cubicBezTo>
                <a:cubicBezTo>
                  <a:pt x="244" y="18"/>
                  <a:pt x="234" y="16"/>
                  <a:pt x="235" y="19"/>
                </a:cubicBezTo>
                <a:cubicBezTo>
                  <a:pt x="236" y="21"/>
                  <a:pt x="244" y="26"/>
                  <a:pt x="250" y="20"/>
                </a:cubicBezTo>
                <a:close/>
                <a:moveTo>
                  <a:pt x="264" y="236"/>
                </a:moveTo>
                <a:cubicBezTo>
                  <a:pt x="271" y="242"/>
                  <a:pt x="277" y="233"/>
                  <a:pt x="281" y="232"/>
                </a:cubicBezTo>
                <a:cubicBezTo>
                  <a:pt x="284" y="232"/>
                  <a:pt x="279" y="228"/>
                  <a:pt x="273" y="226"/>
                </a:cubicBezTo>
                <a:cubicBezTo>
                  <a:pt x="267" y="225"/>
                  <a:pt x="258" y="231"/>
                  <a:pt x="264" y="236"/>
                </a:cubicBezTo>
                <a:close/>
                <a:moveTo>
                  <a:pt x="1124" y="476"/>
                </a:moveTo>
                <a:cubicBezTo>
                  <a:pt x="1121" y="468"/>
                  <a:pt x="1129" y="461"/>
                  <a:pt x="1123" y="457"/>
                </a:cubicBezTo>
                <a:cubicBezTo>
                  <a:pt x="1118" y="453"/>
                  <a:pt x="1120" y="444"/>
                  <a:pt x="1117" y="446"/>
                </a:cubicBezTo>
                <a:cubicBezTo>
                  <a:pt x="1115" y="448"/>
                  <a:pt x="1117" y="455"/>
                  <a:pt x="1113" y="455"/>
                </a:cubicBezTo>
                <a:cubicBezTo>
                  <a:pt x="1109" y="456"/>
                  <a:pt x="1113" y="460"/>
                  <a:pt x="1111" y="465"/>
                </a:cubicBezTo>
                <a:cubicBezTo>
                  <a:pt x="1110" y="471"/>
                  <a:pt x="1112" y="479"/>
                  <a:pt x="1114" y="484"/>
                </a:cubicBezTo>
                <a:cubicBezTo>
                  <a:pt x="1116" y="488"/>
                  <a:pt x="1111" y="514"/>
                  <a:pt x="1113" y="519"/>
                </a:cubicBezTo>
                <a:cubicBezTo>
                  <a:pt x="1116" y="523"/>
                  <a:pt x="1110" y="542"/>
                  <a:pt x="1112" y="544"/>
                </a:cubicBezTo>
                <a:cubicBezTo>
                  <a:pt x="1115" y="548"/>
                  <a:pt x="1113" y="539"/>
                  <a:pt x="1118" y="538"/>
                </a:cubicBezTo>
                <a:cubicBezTo>
                  <a:pt x="1123" y="538"/>
                  <a:pt x="1123" y="544"/>
                  <a:pt x="1126" y="545"/>
                </a:cubicBezTo>
                <a:cubicBezTo>
                  <a:pt x="1128" y="546"/>
                  <a:pt x="1127" y="536"/>
                  <a:pt x="1124" y="537"/>
                </a:cubicBezTo>
                <a:cubicBezTo>
                  <a:pt x="1121" y="538"/>
                  <a:pt x="1119" y="531"/>
                  <a:pt x="1118" y="526"/>
                </a:cubicBezTo>
                <a:cubicBezTo>
                  <a:pt x="1116" y="522"/>
                  <a:pt x="1120" y="517"/>
                  <a:pt x="1120" y="511"/>
                </a:cubicBezTo>
                <a:cubicBezTo>
                  <a:pt x="1120" y="506"/>
                  <a:pt x="1127" y="506"/>
                  <a:pt x="1131" y="510"/>
                </a:cubicBezTo>
                <a:cubicBezTo>
                  <a:pt x="1135" y="514"/>
                  <a:pt x="1136" y="512"/>
                  <a:pt x="1134" y="509"/>
                </a:cubicBezTo>
                <a:cubicBezTo>
                  <a:pt x="1133" y="506"/>
                  <a:pt x="1127" y="484"/>
                  <a:pt x="1124" y="476"/>
                </a:cubicBezTo>
                <a:close/>
                <a:moveTo>
                  <a:pt x="1557" y="282"/>
                </a:moveTo>
                <a:cubicBezTo>
                  <a:pt x="1554" y="281"/>
                  <a:pt x="1546" y="275"/>
                  <a:pt x="1544" y="272"/>
                </a:cubicBezTo>
                <a:cubicBezTo>
                  <a:pt x="1541" y="269"/>
                  <a:pt x="1531" y="268"/>
                  <a:pt x="1531" y="269"/>
                </a:cubicBezTo>
                <a:cubicBezTo>
                  <a:pt x="1531" y="271"/>
                  <a:pt x="1528" y="269"/>
                  <a:pt x="1527" y="267"/>
                </a:cubicBezTo>
                <a:cubicBezTo>
                  <a:pt x="1526" y="265"/>
                  <a:pt x="1515" y="265"/>
                  <a:pt x="1515" y="267"/>
                </a:cubicBezTo>
                <a:cubicBezTo>
                  <a:pt x="1515" y="269"/>
                  <a:pt x="1518" y="269"/>
                  <a:pt x="1519" y="271"/>
                </a:cubicBezTo>
                <a:cubicBezTo>
                  <a:pt x="1521" y="273"/>
                  <a:pt x="1517" y="274"/>
                  <a:pt x="1518" y="277"/>
                </a:cubicBezTo>
                <a:cubicBezTo>
                  <a:pt x="1519" y="279"/>
                  <a:pt x="1514" y="276"/>
                  <a:pt x="1512" y="274"/>
                </a:cubicBezTo>
                <a:cubicBezTo>
                  <a:pt x="1510" y="273"/>
                  <a:pt x="1511" y="268"/>
                  <a:pt x="1512" y="265"/>
                </a:cubicBezTo>
                <a:cubicBezTo>
                  <a:pt x="1512" y="262"/>
                  <a:pt x="1508" y="263"/>
                  <a:pt x="1508" y="260"/>
                </a:cubicBezTo>
                <a:cubicBezTo>
                  <a:pt x="1508" y="257"/>
                  <a:pt x="1496" y="252"/>
                  <a:pt x="1490" y="250"/>
                </a:cubicBezTo>
                <a:cubicBezTo>
                  <a:pt x="1485" y="248"/>
                  <a:pt x="1479" y="246"/>
                  <a:pt x="1477" y="243"/>
                </a:cubicBezTo>
                <a:cubicBezTo>
                  <a:pt x="1475" y="240"/>
                  <a:pt x="1466" y="240"/>
                  <a:pt x="1462" y="236"/>
                </a:cubicBezTo>
                <a:cubicBezTo>
                  <a:pt x="1459" y="233"/>
                  <a:pt x="1444" y="226"/>
                  <a:pt x="1437" y="226"/>
                </a:cubicBezTo>
                <a:cubicBezTo>
                  <a:pt x="1430" y="225"/>
                  <a:pt x="1432" y="222"/>
                  <a:pt x="1429" y="222"/>
                </a:cubicBezTo>
                <a:cubicBezTo>
                  <a:pt x="1425" y="223"/>
                  <a:pt x="1411" y="222"/>
                  <a:pt x="1407" y="222"/>
                </a:cubicBezTo>
                <a:cubicBezTo>
                  <a:pt x="1403" y="221"/>
                  <a:pt x="1402" y="224"/>
                  <a:pt x="1399" y="223"/>
                </a:cubicBezTo>
                <a:cubicBezTo>
                  <a:pt x="1396" y="222"/>
                  <a:pt x="1380" y="216"/>
                  <a:pt x="1378" y="218"/>
                </a:cubicBezTo>
                <a:cubicBezTo>
                  <a:pt x="1376" y="220"/>
                  <a:pt x="1377" y="223"/>
                  <a:pt x="1375" y="224"/>
                </a:cubicBezTo>
                <a:cubicBezTo>
                  <a:pt x="1373" y="224"/>
                  <a:pt x="1375" y="227"/>
                  <a:pt x="1379" y="231"/>
                </a:cubicBezTo>
                <a:cubicBezTo>
                  <a:pt x="1384" y="235"/>
                  <a:pt x="1381" y="238"/>
                  <a:pt x="1377" y="240"/>
                </a:cubicBezTo>
                <a:cubicBezTo>
                  <a:pt x="1373" y="242"/>
                  <a:pt x="1366" y="238"/>
                  <a:pt x="1364" y="235"/>
                </a:cubicBezTo>
                <a:cubicBezTo>
                  <a:pt x="1362" y="232"/>
                  <a:pt x="1357" y="234"/>
                  <a:pt x="1355" y="229"/>
                </a:cubicBezTo>
                <a:cubicBezTo>
                  <a:pt x="1354" y="225"/>
                  <a:pt x="1357" y="225"/>
                  <a:pt x="1360" y="227"/>
                </a:cubicBezTo>
                <a:cubicBezTo>
                  <a:pt x="1362" y="229"/>
                  <a:pt x="1366" y="227"/>
                  <a:pt x="1366" y="225"/>
                </a:cubicBezTo>
                <a:cubicBezTo>
                  <a:pt x="1367" y="222"/>
                  <a:pt x="1359" y="220"/>
                  <a:pt x="1355" y="220"/>
                </a:cubicBezTo>
                <a:cubicBezTo>
                  <a:pt x="1351" y="220"/>
                  <a:pt x="1349" y="226"/>
                  <a:pt x="1344" y="228"/>
                </a:cubicBezTo>
                <a:cubicBezTo>
                  <a:pt x="1340" y="231"/>
                  <a:pt x="1323" y="227"/>
                  <a:pt x="1321" y="226"/>
                </a:cubicBezTo>
                <a:cubicBezTo>
                  <a:pt x="1320" y="224"/>
                  <a:pt x="1296" y="226"/>
                  <a:pt x="1294" y="227"/>
                </a:cubicBezTo>
                <a:cubicBezTo>
                  <a:pt x="1291" y="229"/>
                  <a:pt x="1293" y="235"/>
                  <a:pt x="1292" y="236"/>
                </a:cubicBezTo>
                <a:cubicBezTo>
                  <a:pt x="1291" y="236"/>
                  <a:pt x="1290" y="229"/>
                  <a:pt x="1290" y="227"/>
                </a:cubicBezTo>
                <a:cubicBezTo>
                  <a:pt x="1290" y="226"/>
                  <a:pt x="1287" y="225"/>
                  <a:pt x="1283" y="225"/>
                </a:cubicBezTo>
                <a:cubicBezTo>
                  <a:pt x="1278" y="225"/>
                  <a:pt x="1276" y="224"/>
                  <a:pt x="1278" y="223"/>
                </a:cubicBezTo>
                <a:cubicBezTo>
                  <a:pt x="1279" y="221"/>
                  <a:pt x="1276" y="219"/>
                  <a:pt x="1279" y="217"/>
                </a:cubicBezTo>
                <a:cubicBezTo>
                  <a:pt x="1283" y="215"/>
                  <a:pt x="1273" y="207"/>
                  <a:pt x="1264" y="204"/>
                </a:cubicBezTo>
                <a:cubicBezTo>
                  <a:pt x="1256" y="200"/>
                  <a:pt x="1235" y="202"/>
                  <a:pt x="1230" y="204"/>
                </a:cubicBezTo>
                <a:cubicBezTo>
                  <a:pt x="1224" y="206"/>
                  <a:pt x="1214" y="205"/>
                  <a:pt x="1209" y="205"/>
                </a:cubicBezTo>
                <a:cubicBezTo>
                  <a:pt x="1203" y="205"/>
                  <a:pt x="1208" y="203"/>
                  <a:pt x="1206" y="201"/>
                </a:cubicBezTo>
                <a:cubicBezTo>
                  <a:pt x="1205" y="198"/>
                  <a:pt x="1196" y="195"/>
                  <a:pt x="1195" y="197"/>
                </a:cubicBezTo>
                <a:cubicBezTo>
                  <a:pt x="1193" y="199"/>
                  <a:pt x="1191" y="197"/>
                  <a:pt x="1191" y="196"/>
                </a:cubicBezTo>
                <a:cubicBezTo>
                  <a:pt x="1191" y="194"/>
                  <a:pt x="1183" y="191"/>
                  <a:pt x="1180" y="192"/>
                </a:cubicBezTo>
                <a:cubicBezTo>
                  <a:pt x="1176" y="193"/>
                  <a:pt x="1175" y="189"/>
                  <a:pt x="1179" y="189"/>
                </a:cubicBezTo>
                <a:cubicBezTo>
                  <a:pt x="1182" y="189"/>
                  <a:pt x="1189" y="190"/>
                  <a:pt x="1186" y="186"/>
                </a:cubicBezTo>
                <a:cubicBezTo>
                  <a:pt x="1183" y="181"/>
                  <a:pt x="1159" y="180"/>
                  <a:pt x="1157" y="181"/>
                </a:cubicBezTo>
                <a:cubicBezTo>
                  <a:pt x="1154" y="182"/>
                  <a:pt x="1157" y="185"/>
                  <a:pt x="1151" y="190"/>
                </a:cubicBezTo>
                <a:cubicBezTo>
                  <a:pt x="1146" y="195"/>
                  <a:pt x="1141" y="191"/>
                  <a:pt x="1142" y="189"/>
                </a:cubicBezTo>
                <a:cubicBezTo>
                  <a:pt x="1142" y="186"/>
                  <a:pt x="1149" y="187"/>
                  <a:pt x="1149" y="184"/>
                </a:cubicBezTo>
                <a:cubicBezTo>
                  <a:pt x="1149" y="182"/>
                  <a:pt x="1140" y="183"/>
                  <a:pt x="1138" y="181"/>
                </a:cubicBezTo>
                <a:cubicBezTo>
                  <a:pt x="1137" y="179"/>
                  <a:pt x="1140" y="178"/>
                  <a:pt x="1144" y="179"/>
                </a:cubicBezTo>
                <a:cubicBezTo>
                  <a:pt x="1147" y="180"/>
                  <a:pt x="1152" y="180"/>
                  <a:pt x="1153" y="179"/>
                </a:cubicBezTo>
                <a:cubicBezTo>
                  <a:pt x="1153" y="177"/>
                  <a:pt x="1149" y="177"/>
                  <a:pt x="1144" y="176"/>
                </a:cubicBezTo>
                <a:cubicBezTo>
                  <a:pt x="1139" y="175"/>
                  <a:pt x="1126" y="172"/>
                  <a:pt x="1119" y="173"/>
                </a:cubicBezTo>
                <a:cubicBezTo>
                  <a:pt x="1112" y="173"/>
                  <a:pt x="1109" y="170"/>
                  <a:pt x="1105" y="170"/>
                </a:cubicBezTo>
                <a:cubicBezTo>
                  <a:pt x="1101" y="170"/>
                  <a:pt x="1101" y="172"/>
                  <a:pt x="1103" y="174"/>
                </a:cubicBezTo>
                <a:cubicBezTo>
                  <a:pt x="1105" y="176"/>
                  <a:pt x="1099" y="178"/>
                  <a:pt x="1095" y="177"/>
                </a:cubicBezTo>
                <a:cubicBezTo>
                  <a:pt x="1090" y="176"/>
                  <a:pt x="1084" y="179"/>
                  <a:pt x="1086" y="183"/>
                </a:cubicBezTo>
                <a:cubicBezTo>
                  <a:pt x="1089" y="186"/>
                  <a:pt x="1091" y="182"/>
                  <a:pt x="1094" y="183"/>
                </a:cubicBezTo>
                <a:cubicBezTo>
                  <a:pt x="1096" y="184"/>
                  <a:pt x="1088" y="186"/>
                  <a:pt x="1091" y="188"/>
                </a:cubicBezTo>
                <a:cubicBezTo>
                  <a:pt x="1094" y="189"/>
                  <a:pt x="1094" y="192"/>
                  <a:pt x="1094" y="194"/>
                </a:cubicBezTo>
                <a:cubicBezTo>
                  <a:pt x="1094" y="195"/>
                  <a:pt x="1089" y="196"/>
                  <a:pt x="1087" y="194"/>
                </a:cubicBezTo>
                <a:cubicBezTo>
                  <a:pt x="1085" y="191"/>
                  <a:pt x="1082" y="194"/>
                  <a:pt x="1078" y="193"/>
                </a:cubicBezTo>
                <a:cubicBezTo>
                  <a:pt x="1074" y="193"/>
                  <a:pt x="1071" y="195"/>
                  <a:pt x="1075" y="195"/>
                </a:cubicBezTo>
                <a:cubicBezTo>
                  <a:pt x="1079" y="196"/>
                  <a:pt x="1081" y="198"/>
                  <a:pt x="1075" y="199"/>
                </a:cubicBezTo>
                <a:cubicBezTo>
                  <a:pt x="1070" y="200"/>
                  <a:pt x="1071" y="194"/>
                  <a:pt x="1068" y="195"/>
                </a:cubicBezTo>
                <a:cubicBezTo>
                  <a:pt x="1065" y="195"/>
                  <a:pt x="1058" y="192"/>
                  <a:pt x="1054" y="192"/>
                </a:cubicBezTo>
                <a:cubicBezTo>
                  <a:pt x="1050" y="192"/>
                  <a:pt x="1049" y="195"/>
                  <a:pt x="1044" y="196"/>
                </a:cubicBezTo>
                <a:cubicBezTo>
                  <a:pt x="1039" y="196"/>
                  <a:pt x="1032" y="193"/>
                  <a:pt x="1030" y="190"/>
                </a:cubicBezTo>
                <a:cubicBezTo>
                  <a:pt x="1028" y="188"/>
                  <a:pt x="1027" y="187"/>
                  <a:pt x="1025" y="190"/>
                </a:cubicBezTo>
                <a:cubicBezTo>
                  <a:pt x="1022" y="193"/>
                  <a:pt x="1022" y="199"/>
                  <a:pt x="1020" y="200"/>
                </a:cubicBezTo>
                <a:cubicBezTo>
                  <a:pt x="1017" y="200"/>
                  <a:pt x="1016" y="205"/>
                  <a:pt x="1014" y="207"/>
                </a:cubicBezTo>
                <a:cubicBezTo>
                  <a:pt x="1011" y="208"/>
                  <a:pt x="1011" y="205"/>
                  <a:pt x="1008" y="205"/>
                </a:cubicBezTo>
                <a:cubicBezTo>
                  <a:pt x="1005" y="205"/>
                  <a:pt x="995" y="195"/>
                  <a:pt x="995" y="193"/>
                </a:cubicBezTo>
                <a:cubicBezTo>
                  <a:pt x="994" y="190"/>
                  <a:pt x="988" y="184"/>
                  <a:pt x="986" y="183"/>
                </a:cubicBezTo>
                <a:cubicBezTo>
                  <a:pt x="985" y="182"/>
                  <a:pt x="988" y="182"/>
                  <a:pt x="990" y="183"/>
                </a:cubicBezTo>
                <a:cubicBezTo>
                  <a:pt x="992" y="185"/>
                  <a:pt x="994" y="185"/>
                  <a:pt x="996" y="184"/>
                </a:cubicBezTo>
                <a:cubicBezTo>
                  <a:pt x="998" y="183"/>
                  <a:pt x="998" y="178"/>
                  <a:pt x="995" y="178"/>
                </a:cubicBezTo>
                <a:cubicBezTo>
                  <a:pt x="991" y="178"/>
                  <a:pt x="993" y="175"/>
                  <a:pt x="994" y="174"/>
                </a:cubicBezTo>
                <a:cubicBezTo>
                  <a:pt x="996" y="174"/>
                  <a:pt x="990" y="168"/>
                  <a:pt x="992" y="168"/>
                </a:cubicBezTo>
                <a:cubicBezTo>
                  <a:pt x="995" y="167"/>
                  <a:pt x="994" y="165"/>
                  <a:pt x="991" y="165"/>
                </a:cubicBezTo>
                <a:cubicBezTo>
                  <a:pt x="988" y="164"/>
                  <a:pt x="985" y="162"/>
                  <a:pt x="984" y="160"/>
                </a:cubicBezTo>
                <a:cubicBezTo>
                  <a:pt x="984" y="159"/>
                  <a:pt x="972" y="158"/>
                  <a:pt x="972" y="160"/>
                </a:cubicBezTo>
                <a:cubicBezTo>
                  <a:pt x="973" y="163"/>
                  <a:pt x="968" y="162"/>
                  <a:pt x="969" y="160"/>
                </a:cubicBezTo>
                <a:cubicBezTo>
                  <a:pt x="970" y="158"/>
                  <a:pt x="964" y="159"/>
                  <a:pt x="959" y="157"/>
                </a:cubicBezTo>
                <a:cubicBezTo>
                  <a:pt x="953" y="156"/>
                  <a:pt x="952" y="151"/>
                  <a:pt x="950" y="151"/>
                </a:cubicBezTo>
                <a:cubicBezTo>
                  <a:pt x="948" y="151"/>
                  <a:pt x="949" y="157"/>
                  <a:pt x="946" y="156"/>
                </a:cubicBezTo>
                <a:cubicBezTo>
                  <a:pt x="943" y="154"/>
                  <a:pt x="940" y="157"/>
                  <a:pt x="941" y="160"/>
                </a:cubicBezTo>
                <a:cubicBezTo>
                  <a:pt x="943" y="164"/>
                  <a:pt x="942" y="164"/>
                  <a:pt x="941" y="167"/>
                </a:cubicBezTo>
                <a:cubicBezTo>
                  <a:pt x="941" y="170"/>
                  <a:pt x="939" y="169"/>
                  <a:pt x="936" y="168"/>
                </a:cubicBezTo>
                <a:cubicBezTo>
                  <a:pt x="932" y="166"/>
                  <a:pt x="932" y="171"/>
                  <a:pt x="925" y="169"/>
                </a:cubicBezTo>
                <a:cubicBezTo>
                  <a:pt x="917" y="167"/>
                  <a:pt x="914" y="169"/>
                  <a:pt x="913" y="166"/>
                </a:cubicBezTo>
                <a:cubicBezTo>
                  <a:pt x="911" y="164"/>
                  <a:pt x="909" y="164"/>
                  <a:pt x="909" y="166"/>
                </a:cubicBezTo>
                <a:cubicBezTo>
                  <a:pt x="908" y="168"/>
                  <a:pt x="897" y="167"/>
                  <a:pt x="896" y="164"/>
                </a:cubicBezTo>
                <a:cubicBezTo>
                  <a:pt x="895" y="161"/>
                  <a:pt x="898" y="161"/>
                  <a:pt x="900" y="160"/>
                </a:cubicBezTo>
                <a:cubicBezTo>
                  <a:pt x="901" y="159"/>
                  <a:pt x="898" y="158"/>
                  <a:pt x="891" y="158"/>
                </a:cubicBezTo>
                <a:cubicBezTo>
                  <a:pt x="885" y="158"/>
                  <a:pt x="881" y="155"/>
                  <a:pt x="875" y="156"/>
                </a:cubicBezTo>
                <a:cubicBezTo>
                  <a:pt x="868" y="156"/>
                  <a:pt x="854" y="158"/>
                  <a:pt x="852" y="158"/>
                </a:cubicBezTo>
                <a:cubicBezTo>
                  <a:pt x="850" y="159"/>
                  <a:pt x="853" y="163"/>
                  <a:pt x="850" y="163"/>
                </a:cubicBezTo>
                <a:cubicBezTo>
                  <a:pt x="847" y="164"/>
                  <a:pt x="849" y="157"/>
                  <a:pt x="849" y="154"/>
                </a:cubicBezTo>
                <a:cubicBezTo>
                  <a:pt x="848" y="151"/>
                  <a:pt x="844" y="151"/>
                  <a:pt x="844" y="153"/>
                </a:cubicBezTo>
                <a:cubicBezTo>
                  <a:pt x="845" y="156"/>
                  <a:pt x="837" y="156"/>
                  <a:pt x="835" y="155"/>
                </a:cubicBezTo>
                <a:cubicBezTo>
                  <a:pt x="833" y="153"/>
                  <a:pt x="830" y="151"/>
                  <a:pt x="824" y="149"/>
                </a:cubicBezTo>
                <a:cubicBezTo>
                  <a:pt x="819" y="148"/>
                  <a:pt x="813" y="154"/>
                  <a:pt x="814" y="155"/>
                </a:cubicBezTo>
                <a:cubicBezTo>
                  <a:pt x="816" y="157"/>
                  <a:pt x="819" y="156"/>
                  <a:pt x="820" y="157"/>
                </a:cubicBezTo>
                <a:cubicBezTo>
                  <a:pt x="820" y="159"/>
                  <a:pt x="808" y="158"/>
                  <a:pt x="808" y="160"/>
                </a:cubicBezTo>
                <a:cubicBezTo>
                  <a:pt x="808" y="162"/>
                  <a:pt x="798" y="164"/>
                  <a:pt x="794" y="165"/>
                </a:cubicBezTo>
                <a:cubicBezTo>
                  <a:pt x="786" y="166"/>
                  <a:pt x="784" y="166"/>
                  <a:pt x="779" y="169"/>
                </a:cubicBezTo>
                <a:cubicBezTo>
                  <a:pt x="775" y="173"/>
                  <a:pt x="779" y="166"/>
                  <a:pt x="782" y="163"/>
                </a:cubicBezTo>
                <a:cubicBezTo>
                  <a:pt x="785" y="160"/>
                  <a:pt x="788" y="161"/>
                  <a:pt x="790" y="159"/>
                </a:cubicBezTo>
                <a:cubicBezTo>
                  <a:pt x="792" y="156"/>
                  <a:pt x="795" y="156"/>
                  <a:pt x="800" y="156"/>
                </a:cubicBezTo>
                <a:cubicBezTo>
                  <a:pt x="805" y="155"/>
                  <a:pt x="805" y="152"/>
                  <a:pt x="808" y="151"/>
                </a:cubicBezTo>
                <a:cubicBezTo>
                  <a:pt x="810" y="150"/>
                  <a:pt x="816" y="147"/>
                  <a:pt x="817" y="145"/>
                </a:cubicBezTo>
                <a:cubicBezTo>
                  <a:pt x="818" y="142"/>
                  <a:pt x="830" y="138"/>
                  <a:pt x="833" y="139"/>
                </a:cubicBezTo>
                <a:cubicBezTo>
                  <a:pt x="835" y="139"/>
                  <a:pt x="836" y="134"/>
                  <a:pt x="837" y="134"/>
                </a:cubicBezTo>
                <a:cubicBezTo>
                  <a:pt x="838" y="134"/>
                  <a:pt x="845" y="131"/>
                  <a:pt x="848" y="129"/>
                </a:cubicBezTo>
                <a:cubicBezTo>
                  <a:pt x="851" y="128"/>
                  <a:pt x="852" y="126"/>
                  <a:pt x="852" y="124"/>
                </a:cubicBezTo>
                <a:cubicBezTo>
                  <a:pt x="852" y="122"/>
                  <a:pt x="849" y="122"/>
                  <a:pt x="848" y="121"/>
                </a:cubicBezTo>
                <a:cubicBezTo>
                  <a:pt x="848" y="119"/>
                  <a:pt x="850" y="120"/>
                  <a:pt x="853" y="119"/>
                </a:cubicBezTo>
                <a:cubicBezTo>
                  <a:pt x="856" y="118"/>
                  <a:pt x="853" y="114"/>
                  <a:pt x="851" y="115"/>
                </a:cubicBezTo>
                <a:cubicBezTo>
                  <a:pt x="848" y="116"/>
                  <a:pt x="852" y="113"/>
                  <a:pt x="850" y="110"/>
                </a:cubicBezTo>
                <a:cubicBezTo>
                  <a:pt x="848" y="108"/>
                  <a:pt x="844" y="112"/>
                  <a:pt x="844" y="109"/>
                </a:cubicBezTo>
                <a:cubicBezTo>
                  <a:pt x="844" y="107"/>
                  <a:pt x="843" y="104"/>
                  <a:pt x="842" y="102"/>
                </a:cubicBezTo>
                <a:cubicBezTo>
                  <a:pt x="840" y="100"/>
                  <a:pt x="837" y="105"/>
                  <a:pt x="834" y="102"/>
                </a:cubicBezTo>
                <a:cubicBezTo>
                  <a:pt x="831" y="100"/>
                  <a:pt x="821" y="98"/>
                  <a:pt x="821" y="99"/>
                </a:cubicBezTo>
                <a:cubicBezTo>
                  <a:pt x="821" y="100"/>
                  <a:pt x="816" y="97"/>
                  <a:pt x="815" y="99"/>
                </a:cubicBezTo>
                <a:cubicBezTo>
                  <a:pt x="814" y="100"/>
                  <a:pt x="806" y="99"/>
                  <a:pt x="804" y="99"/>
                </a:cubicBezTo>
                <a:cubicBezTo>
                  <a:pt x="801" y="98"/>
                  <a:pt x="798" y="100"/>
                  <a:pt x="798" y="102"/>
                </a:cubicBezTo>
                <a:cubicBezTo>
                  <a:pt x="798" y="105"/>
                  <a:pt x="788" y="104"/>
                  <a:pt x="786" y="103"/>
                </a:cubicBezTo>
                <a:cubicBezTo>
                  <a:pt x="785" y="103"/>
                  <a:pt x="793" y="96"/>
                  <a:pt x="793" y="95"/>
                </a:cubicBezTo>
                <a:cubicBezTo>
                  <a:pt x="793" y="94"/>
                  <a:pt x="779" y="95"/>
                  <a:pt x="778" y="94"/>
                </a:cubicBezTo>
                <a:cubicBezTo>
                  <a:pt x="777" y="92"/>
                  <a:pt x="770" y="92"/>
                  <a:pt x="767" y="92"/>
                </a:cubicBezTo>
                <a:cubicBezTo>
                  <a:pt x="764" y="92"/>
                  <a:pt x="767" y="91"/>
                  <a:pt x="770" y="91"/>
                </a:cubicBezTo>
                <a:cubicBezTo>
                  <a:pt x="773" y="91"/>
                  <a:pt x="775" y="88"/>
                  <a:pt x="778" y="88"/>
                </a:cubicBezTo>
                <a:cubicBezTo>
                  <a:pt x="782" y="87"/>
                  <a:pt x="781" y="86"/>
                  <a:pt x="779" y="84"/>
                </a:cubicBezTo>
                <a:cubicBezTo>
                  <a:pt x="778" y="82"/>
                  <a:pt x="775" y="83"/>
                  <a:pt x="772" y="82"/>
                </a:cubicBezTo>
                <a:cubicBezTo>
                  <a:pt x="769" y="81"/>
                  <a:pt x="765" y="80"/>
                  <a:pt x="762" y="80"/>
                </a:cubicBezTo>
                <a:cubicBezTo>
                  <a:pt x="760" y="80"/>
                  <a:pt x="757" y="81"/>
                  <a:pt x="750" y="82"/>
                </a:cubicBezTo>
                <a:cubicBezTo>
                  <a:pt x="744" y="84"/>
                  <a:pt x="743" y="89"/>
                  <a:pt x="740" y="90"/>
                </a:cubicBezTo>
                <a:cubicBezTo>
                  <a:pt x="737" y="92"/>
                  <a:pt x="731" y="97"/>
                  <a:pt x="734" y="98"/>
                </a:cubicBezTo>
                <a:cubicBezTo>
                  <a:pt x="737" y="99"/>
                  <a:pt x="735" y="100"/>
                  <a:pt x="736" y="102"/>
                </a:cubicBezTo>
                <a:cubicBezTo>
                  <a:pt x="736" y="104"/>
                  <a:pt x="734" y="104"/>
                  <a:pt x="730" y="104"/>
                </a:cubicBezTo>
                <a:cubicBezTo>
                  <a:pt x="727" y="103"/>
                  <a:pt x="716" y="103"/>
                  <a:pt x="717" y="105"/>
                </a:cubicBezTo>
                <a:cubicBezTo>
                  <a:pt x="717" y="108"/>
                  <a:pt x="723" y="109"/>
                  <a:pt x="723" y="110"/>
                </a:cubicBezTo>
                <a:cubicBezTo>
                  <a:pt x="722" y="111"/>
                  <a:pt x="718" y="110"/>
                  <a:pt x="716" y="109"/>
                </a:cubicBezTo>
                <a:cubicBezTo>
                  <a:pt x="713" y="107"/>
                  <a:pt x="709" y="108"/>
                  <a:pt x="708" y="110"/>
                </a:cubicBezTo>
                <a:cubicBezTo>
                  <a:pt x="707" y="113"/>
                  <a:pt x="703" y="112"/>
                  <a:pt x="702" y="112"/>
                </a:cubicBezTo>
                <a:cubicBezTo>
                  <a:pt x="701" y="111"/>
                  <a:pt x="698" y="113"/>
                  <a:pt x="696" y="112"/>
                </a:cubicBezTo>
                <a:cubicBezTo>
                  <a:pt x="694" y="111"/>
                  <a:pt x="700" y="108"/>
                  <a:pt x="698" y="107"/>
                </a:cubicBezTo>
                <a:cubicBezTo>
                  <a:pt x="697" y="105"/>
                  <a:pt x="690" y="107"/>
                  <a:pt x="690" y="109"/>
                </a:cubicBezTo>
                <a:cubicBezTo>
                  <a:pt x="689" y="112"/>
                  <a:pt x="685" y="107"/>
                  <a:pt x="684" y="108"/>
                </a:cubicBezTo>
                <a:cubicBezTo>
                  <a:pt x="682" y="109"/>
                  <a:pt x="681" y="110"/>
                  <a:pt x="678" y="111"/>
                </a:cubicBezTo>
                <a:cubicBezTo>
                  <a:pt x="675" y="112"/>
                  <a:pt x="670" y="110"/>
                  <a:pt x="669" y="112"/>
                </a:cubicBezTo>
                <a:cubicBezTo>
                  <a:pt x="668" y="114"/>
                  <a:pt x="674" y="115"/>
                  <a:pt x="674" y="116"/>
                </a:cubicBezTo>
                <a:cubicBezTo>
                  <a:pt x="675" y="117"/>
                  <a:pt x="660" y="117"/>
                  <a:pt x="659" y="118"/>
                </a:cubicBezTo>
                <a:cubicBezTo>
                  <a:pt x="659" y="120"/>
                  <a:pt x="654" y="120"/>
                  <a:pt x="648" y="120"/>
                </a:cubicBezTo>
                <a:cubicBezTo>
                  <a:pt x="642" y="120"/>
                  <a:pt x="644" y="123"/>
                  <a:pt x="639" y="124"/>
                </a:cubicBezTo>
                <a:cubicBezTo>
                  <a:pt x="635" y="125"/>
                  <a:pt x="632" y="125"/>
                  <a:pt x="631" y="127"/>
                </a:cubicBezTo>
                <a:cubicBezTo>
                  <a:pt x="629" y="130"/>
                  <a:pt x="625" y="130"/>
                  <a:pt x="624" y="128"/>
                </a:cubicBezTo>
                <a:cubicBezTo>
                  <a:pt x="622" y="126"/>
                  <a:pt x="618" y="129"/>
                  <a:pt x="620" y="129"/>
                </a:cubicBezTo>
                <a:cubicBezTo>
                  <a:pt x="622" y="130"/>
                  <a:pt x="620" y="132"/>
                  <a:pt x="619" y="132"/>
                </a:cubicBezTo>
                <a:cubicBezTo>
                  <a:pt x="617" y="131"/>
                  <a:pt x="613" y="134"/>
                  <a:pt x="615" y="134"/>
                </a:cubicBezTo>
                <a:cubicBezTo>
                  <a:pt x="618" y="134"/>
                  <a:pt x="619" y="136"/>
                  <a:pt x="618" y="137"/>
                </a:cubicBezTo>
                <a:cubicBezTo>
                  <a:pt x="617" y="139"/>
                  <a:pt x="611" y="135"/>
                  <a:pt x="610" y="137"/>
                </a:cubicBezTo>
                <a:cubicBezTo>
                  <a:pt x="609" y="138"/>
                  <a:pt x="612" y="140"/>
                  <a:pt x="615" y="140"/>
                </a:cubicBezTo>
                <a:cubicBezTo>
                  <a:pt x="617" y="139"/>
                  <a:pt x="619" y="141"/>
                  <a:pt x="619" y="143"/>
                </a:cubicBezTo>
                <a:cubicBezTo>
                  <a:pt x="619" y="144"/>
                  <a:pt x="613" y="142"/>
                  <a:pt x="612" y="143"/>
                </a:cubicBezTo>
                <a:cubicBezTo>
                  <a:pt x="611" y="145"/>
                  <a:pt x="613" y="145"/>
                  <a:pt x="616" y="146"/>
                </a:cubicBezTo>
                <a:cubicBezTo>
                  <a:pt x="618" y="146"/>
                  <a:pt x="616" y="147"/>
                  <a:pt x="619" y="149"/>
                </a:cubicBezTo>
                <a:cubicBezTo>
                  <a:pt x="619" y="149"/>
                  <a:pt x="619" y="149"/>
                  <a:pt x="619" y="149"/>
                </a:cubicBezTo>
                <a:cubicBezTo>
                  <a:pt x="620" y="151"/>
                  <a:pt x="618" y="151"/>
                  <a:pt x="618" y="153"/>
                </a:cubicBezTo>
                <a:cubicBezTo>
                  <a:pt x="618" y="155"/>
                  <a:pt x="615" y="156"/>
                  <a:pt x="615" y="154"/>
                </a:cubicBezTo>
                <a:cubicBezTo>
                  <a:pt x="615" y="152"/>
                  <a:pt x="608" y="152"/>
                  <a:pt x="607" y="153"/>
                </a:cubicBezTo>
                <a:cubicBezTo>
                  <a:pt x="605" y="155"/>
                  <a:pt x="604" y="157"/>
                  <a:pt x="603" y="155"/>
                </a:cubicBezTo>
                <a:cubicBezTo>
                  <a:pt x="601" y="153"/>
                  <a:pt x="596" y="155"/>
                  <a:pt x="589" y="156"/>
                </a:cubicBezTo>
                <a:cubicBezTo>
                  <a:pt x="582" y="156"/>
                  <a:pt x="569" y="156"/>
                  <a:pt x="565" y="158"/>
                </a:cubicBezTo>
                <a:cubicBezTo>
                  <a:pt x="562" y="159"/>
                  <a:pt x="559" y="164"/>
                  <a:pt x="562" y="167"/>
                </a:cubicBezTo>
                <a:cubicBezTo>
                  <a:pt x="565" y="170"/>
                  <a:pt x="562" y="171"/>
                  <a:pt x="562" y="173"/>
                </a:cubicBezTo>
                <a:cubicBezTo>
                  <a:pt x="562" y="175"/>
                  <a:pt x="571" y="179"/>
                  <a:pt x="575" y="180"/>
                </a:cubicBezTo>
                <a:cubicBezTo>
                  <a:pt x="579" y="180"/>
                  <a:pt x="583" y="185"/>
                  <a:pt x="580" y="189"/>
                </a:cubicBezTo>
                <a:cubicBezTo>
                  <a:pt x="578" y="192"/>
                  <a:pt x="570" y="188"/>
                  <a:pt x="565" y="184"/>
                </a:cubicBezTo>
                <a:cubicBezTo>
                  <a:pt x="559" y="180"/>
                  <a:pt x="548" y="178"/>
                  <a:pt x="544" y="178"/>
                </a:cubicBezTo>
                <a:cubicBezTo>
                  <a:pt x="540" y="179"/>
                  <a:pt x="542" y="175"/>
                  <a:pt x="537" y="175"/>
                </a:cubicBezTo>
                <a:cubicBezTo>
                  <a:pt x="532" y="175"/>
                  <a:pt x="528" y="180"/>
                  <a:pt x="531" y="180"/>
                </a:cubicBezTo>
                <a:cubicBezTo>
                  <a:pt x="535" y="180"/>
                  <a:pt x="537" y="179"/>
                  <a:pt x="535" y="181"/>
                </a:cubicBezTo>
                <a:cubicBezTo>
                  <a:pt x="533" y="183"/>
                  <a:pt x="536" y="182"/>
                  <a:pt x="540" y="184"/>
                </a:cubicBezTo>
                <a:cubicBezTo>
                  <a:pt x="544" y="186"/>
                  <a:pt x="537" y="188"/>
                  <a:pt x="532" y="185"/>
                </a:cubicBezTo>
                <a:cubicBezTo>
                  <a:pt x="528" y="182"/>
                  <a:pt x="524" y="185"/>
                  <a:pt x="523" y="187"/>
                </a:cubicBezTo>
                <a:cubicBezTo>
                  <a:pt x="521" y="189"/>
                  <a:pt x="527" y="196"/>
                  <a:pt x="535" y="197"/>
                </a:cubicBezTo>
                <a:cubicBezTo>
                  <a:pt x="542" y="198"/>
                  <a:pt x="540" y="200"/>
                  <a:pt x="543" y="201"/>
                </a:cubicBezTo>
                <a:cubicBezTo>
                  <a:pt x="546" y="202"/>
                  <a:pt x="544" y="204"/>
                  <a:pt x="542" y="204"/>
                </a:cubicBezTo>
                <a:cubicBezTo>
                  <a:pt x="539" y="204"/>
                  <a:pt x="535" y="200"/>
                  <a:pt x="531" y="199"/>
                </a:cubicBezTo>
                <a:cubicBezTo>
                  <a:pt x="527" y="197"/>
                  <a:pt x="518" y="199"/>
                  <a:pt x="516" y="197"/>
                </a:cubicBezTo>
                <a:cubicBezTo>
                  <a:pt x="514" y="195"/>
                  <a:pt x="517" y="193"/>
                  <a:pt x="515" y="191"/>
                </a:cubicBezTo>
                <a:cubicBezTo>
                  <a:pt x="513" y="190"/>
                  <a:pt x="515" y="186"/>
                  <a:pt x="517" y="182"/>
                </a:cubicBezTo>
                <a:cubicBezTo>
                  <a:pt x="520" y="178"/>
                  <a:pt x="517" y="172"/>
                  <a:pt x="513" y="171"/>
                </a:cubicBezTo>
                <a:cubicBezTo>
                  <a:pt x="510" y="170"/>
                  <a:pt x="510" y="173"/>
                  <a:pt x="511" y="175"/>
                </a:cubicBezTo>
                <a:cubicBezTo>
                  <a:pt x="512" y="176"/>
                  <a:pt x="511" y="181"/>
                  <a:pt x="509" y="184"/>
                </a:cubicBezTo>
                <a:cubicBezTo>
                  <a:pt x="506" y="188"/>
                  <a:pt x="498" y="188"/>
                  <a:pt x="498" y="190"/>
                </a:cubicBezTo>
                <a:cubicBezTo>
                  <a:pt x="498" y="192"/>
                  <a:pt x="492" y="194"/>
                  <a:pt x="494" y="195"/>
                </a:cubicBezTo>
                <a:cubicBezTo>
                  <a:pt x="496" y="197"/>
                  <a:pt x="503" y="205"/>
                  <a:pt x="504" y="208"/>
                </a:cubicBezTo>
                <a:cubicBezTo>
                  <a:pt x="505" y="211"/>
                  <a:pt x="498" y="219"/>
                  <a:pt x="499" y="223"/>
                </a:cubicBezTo>
                <a:cubicBezTo>
                  <a:pt x="500" y="228"/>
                  <a:pt x="498" y="230"/>
                  <a:pt x="499" y="233"/>
                </a:cubicBezTo>
                <a:cubicBezTo>
                  <a:pt x="501" y="235"/>
                  <a:pt x="504" y="233"/>
                  <a:pt x="506" y="234"/>
                </a:cubicBezTo>
                <a:cubicBezTo>
                  <a:pt x="509" y="235"/>
                  <a:pt x="512" y="232"/>
                  <a:pt x="517" y="232"/>
                </a:cubicBezTo>
                <a:cubicBezTo>
                  <a:pt x="522" y="231"/>
                  <a:pt x="531" y="236"/>
                  <a:pt x="535" y="237"/>
                </a:cubicBezTo>
                <a:cubicBezTo>
                  <a:pt x="538" y="239"/>
                  <a:pt x="536" y="242"/>
                  <a:pt x="538" y="244"/>
                </a:cubicBezTo>
                <a:cubicBezTo>
                  <a:pt x="540" y="247"/>
                  <a:pt x="534" y="247"/>
                  <a:pt x="534" y="251"/>
                </a:cubicBezTo>
                <a:cubicBezTo>
                  <a:pt x="534" y="255"/>
                  <a:pt x="544" y="257"/>
                  <a:pt x="544" y="258"/>
                </a:cubicBezTo>
                <a:cubicBezTo>
                  <a:pt x="545" y="259"/>
                  <a:pt x="537" y="259"/>
                  <a:pt x="534" y="257"/>
                </a:cubicBezTo>
                <a:cubicBezTo>
                  <a:pt x="531" y="256"/>
                  <a:pt x="531" y="252"/>
                  <a:pt x="530" y="252"/>
                </a:cubicBezTo>
                <a:cubicBezTo>
                  <a:pt x="529" y="251"/>
                  <a:pt x="532" y="248"/>
                  <a:pt x="532" y="245"/>
                </a:cubicBezTo>
                <a:cubicBezTo>
                  <a:pt x="532" y="242"/>
                  <a:pt x="529" y="241"/>
                  <a:pt x="528" y="239"/>
                </a:cubicBezTo>
                <a:cubicBezTo>
                  <a:pt x="526" y="237"/>
                  <a:pt x="524" y="235"/>
                  <a:pt x="522" y="235"/>
                </a:cubicBezTo>
                <a:cubicBezTo>
                  <a:pt x="519" y="236"/>
                  <a:pt x="510" y="237"/>
                  <a:pt x="508" y="239"/>
                </a:cubicBezTo>
                <a:cubicBezTo>
                  <a:pt x="505" y="242"/>
                  <a:pt x="508" y="249"/>
                  <a:pt x="510" y="252"/>
                </a:cubicBezTo>
                <a:cubicBezTo>
                  <a:pt x="511" y="255"/>
                  <a:pt x="502" y="260"/>
                  <a:pt x="502" y="263"/>
                </a:cubicBezTo>
                <a:cubicBezTo>
                  <a:pt x="502" y="265"/>
                  <a:pt x="499" y="267"/>
                  <a:pt x="495" y="269"/>
                </a:cubicBezTo>
                <a:cubicBezTo>
                  <a:pt x="491" y="271"/>
                  <a:pt x="487" y="273"/>
                  <a:pt x="487" y="276"/>
                </a:cubicBezTo>
                <a:cubicBezTo>
                  <a:pt x="487" y="280"/>
                  <a:pt x="481" y="278"/>
                  <a:pt x="479" y="276"/>
                </a:cubicBezTo>
                <a:cubicBezTo>
                  <a:pt x="476" y="274"/>
                  <a:pt x="472" y="277"/>
                  <a:pt x="468" y="277"/>
                </a:cubicBezTo>
                <a:cubicBezTo>
                  <a:pt x="464" y="277"/>
                  <a:pt x="464" y="273"/>
                  <a:pt x="461" y="275"/>
                </a:cubicBezTo>
                <a:cubicBezTo>
                  <a:pt x="458" y="276"/>
                  <a:pt x="455" y="273"/>
                  <a:pt x="456" y="271"/>
                </a:cubicBezTo>
                <a:cubicBezTo>
                  <a:pt x="457" y="268"/>
                  <a:pt x="461" y="270"/>
                  <a:pt x="461" y="272"/>
                </a:cubicBezTo>
                <a:cubicBezTo>
                  <a:pt x="461" y="274"/>
                  <a:pt x="464" y="273"/>
                  <a:pt x="466" y="271"/>
                </a:cubicBezTo>
                <a:cubicBezTo>
                  <a:pt x="469" y="270"/>
                  <a:pt x="468" y="273"/>
                  <a:pt x="472" y="274"/>
                </a:cubicBezTo>
                <a:cubicBezTo>
                  <a:pt x="476" y="274"/>
                  <a:pt x="473" y="271"/>
                  <a:pt x="476" y="272"/>
                </a:cubicBezTo>
                <a:cubicBezTo>
                  <a:pt x="479" y="272"/>
                  <a:pt x="480" y="271"/>
                  <a:pt x="479" y="270"/>
                </a:cubicBezTo>
                <a:cubicBezTo>
                  <a:pt x="478" y="268"/>
                  <a:pt x="481" y="267"/>
                  <a:pt x="483" y="266"/>
                </a:cubicBezTo>
                <a:cubicBezTo>
                  <a:pt x="485" y="265"/>
                  <a:pt x="484" y="262"/>
                  <a:pt x="485" y="261"/>
                </a:cubicBezTo>
                <a:cubicBezTo>
                  <a:pt x="487" y="260"/>
                  <a:pt x="486" y="259"/>
                  <a:pt x="488" y="258"/>
                </a:cubicBezTo>
                <a:cubicBezTo>
                  <a:pt x="490" y="258"/>
                  <a:pt x="491" y="255"/>
                  <a:pt x="492" y="255"/>
                </a:cubicBezTo>
                <a:cubicBezTo>
                  <a:pt x="494" y="255"/>
                  <a:pt x="495" y="253"/>
                  <a:pt x="494" y="251"/>
                </a:cubicBezTo>
                <a:cubicBezTo>
                  <a:pt x="493" y="250"/>
                  <a:pt x="495" y="246"/>
                  <a:pt x="496" y="245"/>
                </a:cubicBezTo>
                <a:cubicBezTo>
                  <a:pt x="498" y="244"/>
                  <a:pt x="498" y="243"/>
                  <a:pt x="497" y="242"/>
                </a:cubicBezTo>
                <a:cubicBezTo>
                  <a:pt x="495" y="240"/>
                  <a:pt x="489" y="236"/>
                  <a:pt x="490" y="234"/>
                </a:cubicBezTo>
                <a:cubicBezTo>
                  <a:pt x="490" y="231"/>
                  <a:pt x="488" y="227"/>
                  <a:pt x="489" y="225"/>
                </a:cubicBezTo>
                <a:cubicBezTo>
                  <a:pt x="490" y="222"/>
                  <a:pt x="489" y="218"/>
                  <a:pt x="489" y="216"/>
                </a:cubicBezTo>
                <a:cubicBezTo>
                  <a:pt x="489" y="213"/>
                  <a:pt x="491" y="211"/>
                  <a:pt x="491" y="206"/>
                </a:cubicBezTo>
                <a:cubicBezTo>
                  <a:pt x="492" y="202"/>
                  <a:pt x="487" y="197"/>
                  <a:pt x="484" y="196"/>
                </a:cubicBezTo>
                <a:cubicBezTo>
                  <a:pt x="481" y="195"/>
                  <a:pt x="483" y="192"/>
                  <a:pt x="487" y="189"/>
                </a:cubicBezTo>
                <a:cubicBezTo>
                  <a:pt x="491" y="186"/>
                  <a:pt x="491" y="176"/>
                  <a:pt x="491" y="173"/>
                </a:cubicBezTo>
                <a:cubicBezTo>
                  <a:pt x="491" y="171"/>
                  <a:pt x="483" y="169"/>
                  <a:pt x="480" y="170"/>
                </a:cubicBezTo>
                <a:cubicBezTo>
                  <a:pt x="476" y="170"/>
                  <a:pt x="465" y="169"/>
                  <a:pt x="462" y="169"/>
                </a:cubicBezTo>
                <a:cubicBezTo>
                  <a:pt x="459" y="168"/>
                  <a:pt x="458" y="171"/>
                  <a:pt x="457" y="174"/>
                </a:cubicBezTo>
                <a:cubicBezTo>
                  <a:pt x="456" y="177"/>
                  <a:pt x="453" y="181"/>
                  <a:pt x="451" y="187"/>
                </a:cubicBezTo>
                <a:cubicBezTo>
                  <a:pt x="449" y="193"/>
                  <a:pt x="442" y="195"/>
                  <a:pt x="439" y="196"/>
                </a:cubicBezTo>
                <a:cubicBezTo>
                  <a:pt x="436" y="198"/>
                  <a:pt x="433" y="202"/>
                  <a:pt x="435" y="204"/>
                </a:cubicBezTo>
                <a:cubicBezTo>
                  <a:pt x="436" y="206"/>
                  <a:pt x="439" y="205"/>
                  <a:pt x="440" y="205"/>
                </a:cubicBezTo>
                <a:cubicBezTo>
                  <a:pt x="442" y="206"/>
                  <a:pt x="440" y="212"/>
                  <a:pt x="439" y="213"/>
                </a:cubicBezTo>
                <a:cubicBezTo>
                  <a:pt x="438" y="214"/>
                  <a:pt x="441" y="216"/>
                  <a:pt x="438" y="217"/>
                </a:cubicBezTo>
                <a:cubicBezTo>
                  <a:pt x="436" y="219"/>
                  <a:pt x="434" y="222"/>
                  <a:pt x="435" y="223"/>
                </a:cubicBezTo>
                <a:cubicBezTo>
                  <a:pt x="437" y="225"/>
                  <a:pt x="443" y="226"/>
                  <a:pt x="446" y="227"/>
                </a:cubicBezTo>
                <a:cubicBezTo>
                  <a:pt x="449" y="229"/>
                  <a:pt x="448" y="232"/>
                  <a:pt x="450" y="235"/>
                </a:cubicBezTo>
                <a:cubicBezTo>
                  <a:pt x="452" y="238"/>
                  <a:pt x="455" y="236"/>
                  <a:pt x="456" y="238"/>
                </a:cubicBezTo>
                <a:cubicBezTo>
                  <a:pt x="457" y="239"/>
                  <a:pt x="452" y="246"/>
                  <a:pt x="450" y="247"/>
                </a:cubicBezTo>
                <a:cubicBezTo>
                  <a:pt x="448" y="247"/>
                  <a:pt x="441" y="239"/>
                  <a:pt x="439" y="238"/>
                </a:cubicBezTo>
                <a:cubicBezTo>
                  <a:pt x="437" y="236"/>
                  <a:pt x="428" y="234"/>
                  <a:pt x="424" y="232"/>
                </a:cubicBezTo>
                <a:cubicBezTo>
                  <a:pt x="420" y="229"/>
                  <a:pt x="417" y="230"/>
                  <a:pt x="412" y="227"/>
                </a:cubicBezTo>
                <a:cubicBezTo>
                  <a:pt x="407" y="223"/>
                  <a:pt x="404" y="222"/>
                  <a:pt x="395" y="222"/>
                </a:cubicBezTo>
                <a:cubicBezTo>
                  <a:pt x="387" y="222"/>
                  <a:pt x="381" y="220"/>
                  <a:pt x="379" y="221"/>
                </a:cubicBezTo>
                <a:cubicBezTo>
                  <a:pt x="376" y="221"/>
                  <a:pt x="377" y="218"/>
                  <a:pt x="372" y="216"/>
                </a:cubicBezTo>
                <a:cubicBezTo>
                  <a:pt x="367" y="213"/>
                  <a:pt x="364" y="210"/>
                  <a:pt x="361" y="212"/>
                </a:cubicBezTo>
                <a:cubicBezTo>
                  <a:pt x="358" y="213"/>
                  <a:pt x="359" y="219"/>
                  <a:pt x="363" y="220"/>
                </a:cubicBezTo>
                <a:cubicBezTo>
                  <a:pt x="368" y="220"/>
                  <a:pt x="365" y="222"/>
                  <a:pt x="370" y="222"/>
                </a:cubicBezTo>
                <a:cubicBezTo>
                  <a:pt x="375" y="222"/>
                  <a:pt x="376" y="224"/>
                  <a:pt x="376" y="226"/>
                </a:cubicBezTo>
                <a:cubicBezTo>
                  <a:pt x="376" y="229"/>
                  <a:pt x="378" y="232"/>
                  <a:pt x="380" y="234"/>
                </a:cubicBezTo>
                <a:cubicBezTo>
                  <a:pt x="382" y="236"/>
                  <a:pt x="381" y="239"/>
                  <a:pt x="377" y="239"/>
                </a:cubicBezTo>
                <a:cubicBezTo>
                  <a:pt x="374" y="239"/>
                  <a:pt x="369" y="239"/>
                  <a:pt x="371" y="242"/>
                </a:cubicBezTo>
                <a:cubicBezTo>
                  <a:pt x="373" y="245"/>
                  <a:pt x="370" y="245"/>
                  <a:pt x="366" y="244"/>
                </a:cubicBezTo>
                <a:cubicBezTo>
                  <a:pt x="363" y="243"/>
                  <a:pt x="365" y="240"/>
                  <a:pt x="366" y="239"/>
                </a:cubicBezTo>
                <a:cubicBezTo>
                  <a:pt x="368" y="237"/>
                  <a:pt x="363" y="235"/>
                  <a:pt x="361" y="234"/>
                </a:cubicBezTo>
                <a:cubicBezTo>
                  <a:pt x="358" y="234"/>
                  <a:pt x="349" y="240"/>
                  <a:pt x="347" y="241"/>
                </a:cubicBezTo>
                <a:cubicBezTo>
                  <a:pt x="344" y="242"/>
                  <a:pt x="338" y="240"/>
                  <a:pt x="331" y="241"/>
                </a:cubicBezTo>
                <a:cubicBezTo>
                  <a:pt x="325" y="243"/>
                  <a:pt x="325" y="248"/>
                  <a:pt x="323" y="248"/>
                </a:cubicBezTo>
                <a:cubicBezTo>
                  <a:pt x="320" y="247"/>
                  <a:pt x="313" y="248"/>
                  <a:pt x="311" y="247"/>
                </a:cubicBezTo>
                <a:cubicBezTo>
                  <a:pt x="308" y="245"/>
                  <a:pt x="310" y="244"/>
                  <a:pt x="313" y="244"/>
                </a:cubicBezTo>
                <a:cubicBezTo>
                  <a:pt x="316" y="244"/>
                  <a:pt x="317" y="243"/>
                  <a:pt x="315" y="242"/>
                </a:cubicBezTo>
                <a:cubicBezTo>
                  <a:pt x="313" y="240"/>
                  <a:pt x="317" y="237"/>
                  <a:pt x="317" y="235"/>
                </a:cubicBezTo>
                <a:cubicBezTo>
                  <a:pt x="317" y="234"/>
                  <a:pt x="306" y="237"/>
                  <a:pt x="305" y="239"/>
                </a:cubicBezTo>
                <a:cubicBezTo>
                  <a:pt x="303" y="240"/>
                  <a:pt x="305" y="243"/>
                  <a:pt x="303" y="244"/>
                </a:cubicBezTo>
                <a:cubicBezTo>
                  <a:pt x="301" y="245"/>
                  <a:pt x="301" y="242"/>
                  <a:pt x="299" y="242"/>
                </a:cubicBezTo>
                <a:cubicBezTo>
                  <a:pt x="297" y="241"/>
                  <a:pt x="281" y="244"/>
                  <a:pt x="278" y="248"/>
                </a:cubicBezTo>
                <a:cubicBezTo>
                  <a:pt x="275" y="251"/>
                  <a:pt x="269" y="251"/>
                  <a:pt x="269" y="253"/>
                </a:cubicBezTo>
                <a:cubicBezTo>
                  <a:pt x="269" y="255"/>
                  <a:pt x="262" y="255"/>
                  <a:pt x="259" y="256"/>
                </a:cubicBezTo>
                <a:cubicBezTo>
                  <a:pt x="256" y="258"/>
                  <a:pt x="258" y="263"/>
                  <a:pt x="257" y="266"/>
                </a:cubicBezTo>
                <a:cubicBezTo>
                  <a:pt x="256" y="269"/>
                  <a:pt x="245" y="268"/>
                  <a:pt x="242" y="268"/>
                </a:cubicBezTo>
                <a:cubicBezTo>
                  <a:pt x="238" y="268"/>
                  <a:pt x="237" y="261"/>
                  <a:pt x="234" y="261"/>
                </a:cubicBezTo>
                <a:cubicBezTo>
                  <a:pt x="232" y="261"/>
                  <a:pt x="233" y="257"/>
                  <a:pt x="234" y="255"/>
                </a:cubicBezTo>
                <a:cubicBezTo>
                  <a:pt x="235" y="254"/>
                  <a:pt x="237" y="255"/>
                  <a:pt x="240" y="253"/>
                </a:cubicBezTo>
                <a:cubicBezTo>
                  <a:pt x="244" y="251"/>
                  <a:pt x="247" y="254"/>
                  <a:pt x="248" y="252"/>
                </a:cubicBezTo>
                <a:cubicBezTo>
                  <a:pt x="250" y="251"/>
                  <a:pt x="243" y="247"/>
                  <a:pt x="243" y="244"/>
                </a:cubicBezTo>
                <a:cubicBezTo>
                  <a:pt x="242" y="240"/>
                  <a:pt x="235" y="239"/>
                  <a:pt x="231" y="240"/>
                </a:cubicBezTo>
                <a:cubicBezTo>
                  <a:pt x="227" y="242"/>
                  <a:pt x="223" y="241"/>
                  <a:pt x="220" y="239"/>
                </a:cubicBezTo>
                <a:cubicBezTo>
                  <a:pt x="217" y="238"/>
                  <a:pt x="217" y="242"/>
                  <a:pt x="222" y="243"/>
                </a:cubicBezTo>
                <a:cubicBezTo>
                  <a:pt x="226" y="244"/>
                  <a:pt x="224" y="247"/>
                  <a:pt x="224" y="249"/>
                </a:cubicBezTo>
                <a:cubicBezTo>
                  <a:pt x="225" y="251"/>
                  <a:pt x="223" y="256"/>
                  <a:pt x="221" y="259"/>
                </a:cubicBezTo>
                <a:cubicBezTo>
                  <a:pt x="218" y="263"/>
                  <a:pt x="220" y="263"/>
                  <a:pt x="224" y="262"/>
                </a:cubicBezTo>
                <a:cubicBezTo>
                  <a:pt x="227" y="262"/>
                  <a:pt x="227" y="267"/>
                  <a:pt x="227" y="271"/>
                </a:cubicBezTo>
                <a:cubicBezTo>
                  <a:pt x="227" y="274"/>
                  <a:pt x="224" y="275"/>
                  <a:pt x="224" y="278"/>
                </a:cubicBezTo>
                <a:cubicBezTo>
                  <a:pt x="224" y="280"/>
                  <a:pt x="221" y="276"/>
                  <a:pt x="220" y="277"/>
                </a:cubicBezTo>
                <a:cubicBezTo>
                  <a:pt x="219" y="278"/>
                  <a:pt x="218" y="277"/>
                  <a:pt x="218" y="275"/>
                </a:cubicBezTo>
                <a:cubicBezTo>
                  <a:pt x="217" y="273"/>
                  <a:pt x="212" y="274"/>
                  <a:pt x="208" y="273"/>
                </a:cubicBezTo>
                <a:cubicBezTo>
                  <a:pt x="205" y="272"/>
                  <a:pt x="204" y="274"/>
                  <a:pt x="203" y="276"/>
                </a:cubicBezTo>
                <a:cubicBezTo>
                  <a:pt x="201" y="278"/>
                  <a:pt x="197" y="279"/>
                  <a:pt x="195" y="279"/>
                </a:cubicBezTo>
                <a:cubicBezTo>
                  <a:pt x="192" y="280"/>
                  <a:pt x="188" y="284"/>
                  <a:pt x="186" y="286"/>
                </a:cubicBezTo>
                <a:cubicBezTo>
                  <a:pt x="183" y="287"/>
                  <a:pt x="183" y="290"/>
                  <a:pt x="186" y="294"/>
                </a:cubicBezTo>
                <a:cubicBezTo>
                  <a:pt x="190" y="297"/>
                  <a:pt x="190" y="299"/>
                  <a:pt x="190" y="301"/>
                </a:cubicBezTo>
                <a:cubicBezTo>
                  <a:pt x="190" y="303"/>
                  <a:pt x="181" y="302"/>
                  <a:pt x="179" y="300"/>
                </a:cubicBezTo>
                <a:cubicBezTo>
                  <a:pt x="178" y="298"/>
                  <a:pt x="172" y="298"/>
                  <a:pt x="170" y="298"/>
                </a:cubicBezTo>
                <a:cubicBezTo>
                  <a:pt x="168" y="298"/>
                  <a:pt x="162" y="292"/>
                  <a:pt x="159" y="292"/>
                </a:cubicBezTo>
                <a:cubicBezTo>
                  <a:pt x="156" y="292"/>
                  <a:pt x="155" y="295"/>
                  <a:pt x="154" y="297"/>
                </a:cubicBezTo>
                <a:cubicBezTo>
                  <a:pt x="153" y="299"/>
                  <a:pt x="155" y="299"/>
                  <a:pt x="156" y="302"/>
                </a:cubicBezTo>
                <a:cubicBezTo>
                  <a:pt x="158" y="305"/>
                  <a:pt x="163" y="305"/>
                  <a:pt x="165" y="305"/>
                </a:cubicBezTo>
                <a:cubicBezTo>
                  <a:pt x="168" y="305"/>
                  <a:pt x="167" y="309"/>
                  <a:pt x="166" y="311"/>
                </a:cubicBezTo>
                <a:cubicBezTo>
                  <a:pt x="165" y="312"/>
                  <a:pt x="161" y="314"/>
                  <a:pt x="159" y="312"/>
                </a:cubicBezTo>
                <a:cubicBezTo>
                  <a:pt x="158" y="310"/>
                  <a:pt x="152" y="312"/>
                  <a:pt x="152" y="310"/>
                </a:cubicBezTo>
                <a:cubicBezTo>
                  <a:pt x="152" y="308"/>
                  <a:pt x="148" y="304"/>
                  <a:pt x="144" y="305"/>
                </a:cubicBezTo>
                <a:cubicBezTo>
                  <a:pt x="140" y="306"/>
                  <a:pt x="139" y="303"/>
                  <a:pt x="139" y="300"/>
                </a:cubicBezTo>
                <a:cubicBezTo>
                  <a:pt x="139" y="296"/>
                  <a:pt x="137" y="295"/>
                  <a:pt x="137" y="293"/>
                </a:cubicBezTo>
                <a:cubicBezTo>
                  <a:pt x="137" y="292"/>
                  <a:pt x="135" y="289"/>
                  <a:pt x="137" y="287"/>
                </a:cubicBezTo>
                <a:cubicBezTo>
                  <a:pt x="139" y="286"/>
                  <a:pt x="138" y="283"/>
                  <a:pt x="138" y="281"/>
                </a:cubicBezTo>
                <a:cubicBezTo>
                  <a:pt x="138" y="279"/>
                  <a:pt x="134" y="276"/>
                  <a:pt x="131" y="276"/>
                </a:cubicBezTo>
                <a:cubicBezTo>
                  <a:pt x="127" y="276"/>
                  <a:pt x="128" y="273"/>
                  <a:pt x="125" y="272"/>
                </a:cubicBezTo>
                <a:cubicBezTo>
                  <a:pt x="122" y="271"/>
                  <a:pt x="117" y="267"/>
                  <a:pt x="116" y="265"/>
                </a:cubicBezTo>
                <a:cubicBezTo>
                  <a:pt x="116" y="263"/>
                  <a:pt x="112" y="262"/>
                  <a:pt x="113" y="262"/>
                </a:cubicBezTo>
                <a:cubicBezTo>
                  <a:pt x="115" y="261"/>
                  <a:pt x="118" y="262"/>
                  <a:pt x="120" y="264"/>
                </a:cubicBezTo>
                <a:cubicBezTo>
                  <a:pt x="123" y="267"/>
                  <a:pt x="127" y="269"/>
                  <a:pt x="133" y="270"/>
                </a:cubicBezTo>
                <a:cubicBezTo>
                  <a:pt x="139" y="271"/>
                  <a:pt x="142" y="274"/>
                  <a:pt x="149" y="275"/>
                </a:cubicBezTo>
                <a:cubicBezTo>
                  <a:pt x="156" y="276"/>
                  <a:pt x="160" y="277"/>
                  <a:pt x="170" y="278"/>
                </a:cubicBezTo>
                <a:cubicBezTo>
                  <a:pt x="180" y="280"/>
                  <a:pt x="194" y="270"/>
                  <a:pt x="197" y="267"/>
                </a:cubicBezTo>
                <a:cubicBezTo>
                  <a:pt x="200" y="264"/>
                  <a:pt x="196" y="258"/>
                  <a:pt x="196" y="256"/>
                </a:cubicBezTo>
                <a:cubicBezTo>
                  <a:pt x="196" y="254"/>
                  <a:pt x="191" y="254"/>
                  <a:pt x="191" y="252"/>
                </a:cubicBezTo>
                <a:cubicBezTo>
                  <a:pt x="190" y="250"/>
                  <a:pt x="187" y="247"/>
                  <a:pt x="183" y="247"/>
                </a:cubicBezTo>
                <a:cubicBezTo>
                  <a:pt x="179" y="247"/>
                  <a:pt x="179" y="243"/>
                  <a:pt x="176" y="243"/>
                </a:cubicBezTo>
                <a:cubicBezTo>
                  <a:pt x="173" y="243"/>
                  <a:pt x="170" y="242"/>
                  <a:pt x="162" y="236"/>
                </a:cubicBezTo>
                <a:cubicBezTo>
                  <a:pt x="154" y="231"/>
                  <a:pt x="143" y="227"/>
                  <a:pt x="141" y="228"/>
                </a:cubicBezTo>
                <a:cubicBezTo>
                  <a:pt x="139" y="229"/>
                  <a:pt x="138" y="229"/>
                  <a:pt x="136" y="227"/>
                </a:cubicBezTo>
                <a:cubicBezTo>
                  <a:pt x="135" y="225"/>
                  <a:pt x="132" y="226"/>
                  <a:pt x="130" y="227"/>
                </a:cubicBezTo>
                <a:cubicBezTo>
                  <a:pt x="127" y="229"/>
                  <a:pt x="125" y="226"/>
                  <a:pt x="121" y="227"/>
                </a:cubicBezTo>
                <a:cubicBezTo>
                  <a:pt x="117" y="228"/>
                  <a:pt x="115" y="225"/>
                  <a:pt x="116" y="224"/>
                </a:cubicBezTo>
                <a:cubicBezTo>
                  <a:pt x="117" y="223"/>
                  <a:pt x="123" y="224"/>
                  <a:pt x="123" y="222"/>
                </a:cubicBezTo>
                <a:cubicBezTo>
                  <a:pt x="123" y="220"/>
                  <a:pt x="120" y="222"/>
                  <a:pt x="117" y="219"/>
                </a:cubicBezTo>
                <a:cubicBezTo>
                  <a:pt x="113" y="217"/>
                  <a:pt x="111" y="218"/>
                  <a:pt x="110" y="220"/>
                </a:cubicBezTo>
                <a:cubicBezTo>
                  <a:pt x="109" y="222"/>
                  <a:pt x="107" y="222"/>
                  <a:pt x="105" y="220"/>
                </a:cubicBezTo>
                <a:cubicBezTo>
                  <a:pt x="105" y="220"/>
                  <a:pt x="104" y="220"/>
                  <a:pt x="104" y="220"/>
                </a:cubicBezTo>
                <a:cubicBezTo>
                  <a:pt x="104" y="223"/>
                  <a:pt x="102" y="223"/>
                  <a:pt x="99" y="223"/>
                </a:cubicBezTo>
                <a:cubicBezTo>
                  <a:pt x="97" y="222"/>
                  <a:pt x="95" y="227"/>
                  <a:pt x="92" y="227"/>
                </a:cubicBezTo>
                <a:cubicBezTo>
                  <a:pt x="89" y="227"/>
                  <a:pt x="86" y="229"/>
                  <a:pt x="86" y="232"/>
                </a:cubicBezTo>
                <a:cubicBezTo>
                  <a:pt x="85" y="234"/>
                  <a:pt x="82" y="233"/>
                  <a:pt x="82" y="235"/>
                </a:cubicBezTo>
                <a:cubicBezTo>
                  <a:pt x="82" y="236"/>
                  <a:pt x="82" y="238"/>
                  <a:pt x="81" y="239"/>
                </a:cubicBezTo>
                <a:cubicBezTo>
                  <a:pt x="80" y="241"/>
                  <a:pt x="81" y="242"/>
                  <a:pt x="82" y="245"/>
                </a:cubicBezTo>
                <a:cubicBezTo>
                  <a:pt x="84" y="247"/>
                  <a:pt x="87" y="247"/>
                  <a:pt x="88" y="248"/>
                </a:cubicBezTo>
                <a:cubicBezTo>
                  <a:pt x="89" y="249"/>
                  <a:pt x="94" y="253"/>
                  <a:pt x="94" y="255"/>
                </a:cubicBezTo>
                <a:cubicBezTo>
                  <a:pt x="94" y="256"/>
                  <a:pt x="90" y="260"/>
                  <a:pt x="89" y="261"/>
                </a:cubicBezTo>
                <a:cubicBezTo>
                  <a:pt x="87" y="262"/>
                  <a:pt x="85" y="265"/>
                  <a:pt x="86" y="267"/>
                </a:cubicBezTo>
                <a:cubicBezTo>
                  <a:pt x="87" y="268"/>
                  <a:pt x="92" y="275"/>
                  <a:pt x="95" y="281"/>
                </a:cubicBezTo>
                <a:cubicBezTo>
                  <a:pt x="98" y="286"/>
                  <a:pt x="94" y="283"/>
                  <a:pt x="92" y="286"/>
                </a:cubicBezTo>
                <a:cubicBezTo>
                  <a:pt x="90" y="288"/>
                  <a:pt x="92" y="291"/>
                  <a:pt x="93" y="293"/>
                </a:cubicBezTo>
                <a:cubicBezTo>
                  <a:pt x="94" y="295"/>
                  <a:pt x="91" y="294"/>
                  <a:pt x="91" y="296"/>
                </a:cubicBezTo>
                <a:cubicBezTo>
                  <a:pt x="91" y="297"/>
                  <a:pt x="95" y="298"/>
                  <a:pt x="95" y="299"/>
                </a:cubicBezTo>
                <a:cubicBezTo>
                  <a:pt x="96" y="300"/>
                  <a:pt x="93" y="301"/>
                  <a:pt x="94" y="303"/>
                </a:cubicBezTo>
                <a:cubicBezTo>
                  <a:pt x="95" y="305"/>
                  <a:pt x="99" y="305"/>
                  <a:pt x="99" y="308"/>
                </a:cubicBezTo>
                <a:cubicBezTo>
                  <a:pt x="99" y="311"/>
                  <a:pt x="93" y="311"/>
                  <a:pt x="93" y="313"/>
                </a:cubicBezTo>
                <a:cubicBezTo>
                  <a:pt x="94" y="315"/>
                  <a:pt x="101" y="318"/>
                  <a:pt x="105" y="322"/>
                </a:cubicBezTo>
                <a:cubicBezTo>
                  <a:pt x="108" y="326"/>
                  <a:pt x="108" y="327"/>
                  <a:pt x="107" y="329"/>
                </a:cubicBezTo>
                <a:cubicBezTo>
                  <a:pt x="106" y="334"/>
                  <a:pt x="96" y="337"/>
                  <a:pt x="94" y="342"/>
                </a:cubicBezTo>
                <a:cubicBezTo>
                  <a:pt x="92" y="347"/>
                  <a:pt x="84" y="350"/>
                  <a:pt x="80" y="354"/>
                </a:cubicBezTo>
                <a:cubicBezTo>
                  <a:pt x="78" y="355"/>
                  <a:pt x="77" y="357"/>
                  <a:pt x="75" y="359"/>
                </a:cubicBezTo>
                <a:cubicBezTo>
                  <a:pt x="77" y="359"/>
                  <a:pt x="78" y="358"/>
                  <a:pt x="79" y="358"/>
                </a:cubicBezTo>
                <a:cubicBezTo>
                  <a:pt x="81" y="357"/>
                  <a:pt x="83" y="362"/>
                  <a:pt x="85" y="364"/>
                </a:cubicBezTo>
                <a:cubicBezTo>
                  <a:pt x="87" y="366"/>
                  <a:pt x="92" y="364"/>
                  <a:pt x="93" y="366"/>
                </a:cubicBezTo>
                <a:cubicBezTo>
                  <a:pt x="95" y="367"/>
                  <a:pt x="92" y="367"/>
                  <a:pt x="89" y="367"/>
                </a:cubicBezTo>
                <a:cubicBezTo>
                  <a:pt x="86" y="366"/>
                  <a:pt x="85" y="368"/>
                  <a:pt x="80" y="370"/>
                </a:cubicBezTo>
                <a:cubicBezTo>
                  <a:pt x="76" y="371"/>
                  <a:pt x="77" y="372"/>
                  <a:pt x="75" y="373"/>
                </a:cubicBezTo>
                <a:cubicBezTo>
                  <a:pt x="78" y="376"/>
                  <a:pt x="75" y="377"/>
                  <a:pt x="74" y="379"/>
                </a:cubicBezTo>
                <a:cubicBezTo>
                  <a:pt x="72" y="382"/>
                  <a:pt x="71" y="382"/>
                  <a:pt x="71" y="384"/>
                </a:cubicBezTo>
                <a:cubicBezTo>
                  <a:pt x="70" y="386"/>
                  <a:pt x="71" y="387"/>
                  <a:pt x="71" y="389"/>
                </a:cubicBezTo>
                <a:cubicBezTo>
                  <a:pt x="71" y="392"/>
                  <a:pt x="72" y="392"/>
                  <a:pt x="73" y="394"/>
                </a:cubicBezTo>
                <a:cubicBezTo>
                  <a:pt x="75" y="396"/>
                  <a:pt x="72" y="396"/>
                  <a:pt x="71" y="397"/>
                </a:cubicBezTo>
                <a:cubicBezTo>
                  <a:pt x="70" y="398"/>
                  <a:pt x="70" y="400"/>
                  <a:pt x="72" y="402"/>
                </a:cubicBezTo>
                <a:cubicBezTo>
                  <a:pt x="74" y="404"/>
                  <a:pt x="74" y="406"/>
                  <a:pt x="73" y="407"/>
                </a:cubicBezTo>
                <a:cubicBezTo>
                  <a:pt x="72" y="408"/>
                  <a:pt x="74" y="411"/>
                  <a:pt x="76" y="412"/>
                </a:cubicBezTo>
                <a:cubicBezTo>
                  <a:pt x="77" y="414"/>
                  <a:pt x="77" y="418"/>
                  <a:pt x="78" y="419"/>
                </a:cubicBezTo>
                <a:cubicBezTo>
                  <a:pt x="79" y="420"/>
                  <a:pt x="81" y="421"/>
                  <a:pt x="83" y="420"/>
                </a:cubicBezTo>
                <a:cubicBezTo>
                  <a:pt x="85" y="419"/>
                  <a:pt x="87" y="420"/>
                  <a:pt x="88" y="422"/>
                </a:cubicBezTo>
                <a:cubicBezTo>
                  <a:pt x="89" y="424"/>
                  <a:pt x="90" y="423"/>
                  <a:pt x="93" y="422"/>
                </a:cubicBezTo>
                <a:cubicBezTo>
                  <a:pt x="95" y="421"/>
                  <a:pt x="100" y="424"/>
                  <a:pt x="101" y="425"/>
                </a:cubicBezTo>
                <a:cubicBezTo>
                  <a:pt x="102" y="425"/>
                  <a:pt x="102" y="429"/>
                  <a:pt x="102" y="431"/>
                </a:cubicBezTo>
                <a:cubicBezTo>
                  <a:pt x="102" y="433"/>
                  <a:pt x="101" y="436"/>
                  <a:pt x="103" y="437"/>
                </a:cubicBezTo>
                <a:cubicBezTo>
                  <a:pt x="105" y="439"/>
                  <a:pt x="105" y="442"/>
                  <a:pt x="107" y="443"/>
                </a:cubicBezTo>
                <a:cubicBezTo>
                  <a:pt x="110" y="444"/>
                  <a:pt x="111" y="448"/>
                  <a:pt x="112" y="448"/>
                </a:cubicBezTo>
                <a:cubicBezTo>
                  <a:pt x="114" y="449"/>
                  <a:pt x="117" y="451"/>
                  <a:pt x="118" y="453"/>
                </a:cubicBezTo>
                <a:cubicBezTo>
                  <a:pt x="118" y="455"/>
                  <a:pt x="115" y="456"/>
                  <a:pt x="113" y="457"/>
                </a:cubicBezTo>
                <a:cubicBezTo>
                  <a:pt x="111" y="458"/>
                  <a:pt x="108" y="455"/>
                  <a:pt x="106" y="456"/>
                </a:cubicBezTo>
                <a:cubicBezTo>
                  <a:pt x="105" y="457"/>
                  <a:pt x="107" y="460"/>
                  <a:pt x="108" y="465"/>
                </a:cubicBezTo>
                <a:cubicBezTo>
                  <a:pt x="109" y="469"/>
                  <a:pt x="110" y="469"/>
                  <a:pt x="112" y="469"/>
                </a:cubicBezTo>
                <a:cubicBezTo>
                  <a:pt x="114" y="469"/>
                  <a:pt x="114" y="468"/>
                  <a:pt x="116" y="467"/>
                </a:cubicBezTo>
                <a:cubicBezTo>
                  <a:pt x="117" y="466"/>
                  <a:pt x="121" y="468"/>
                  <a:pt x="122" y="467"/>
                </a:cubicBezTo>
                <a:cubicBezTo>
                  <a:pt x="123" y="466"/>
                  <a:pt x="128" y="466"/>
                  <a:pt x="129" y="468"/>
                </a:cubicBezTo>
                <a:cubicBezTo>
                  <a:pt x="130" y="469"/>
                  <a:pt x="131" y="473"/>
                  <a:pt x="131" y="475"/>
                </a:cubicBezTo>
                <a:cubicBezTo>
                  <a:pt x="130" y="476"/>
                  <a:pt x="132" y="478"/>
                  <a:pt x="133" y="480"/>
                </a:cubicBezTo>
                <a:cubicBezTo>
                  <a:pt x="134" y="482"/>
                  <a:pt x="138" y="481"/>
                  <a:pt x="139" y="481"/>
                </a:cubicBezTo>
                <a:cubicBezTo>
                  <a:pt x="141" y="482"/>
                  <a:pt x="144" y="486"/>
                  <a:pt x="143" y="488"/>
                </a:cubicBezTo>
                <a:cubicBezTo>
                  <a:pt x="143" y="490"/>
                  <a:pt x="145" y="491"/>
                  <a:pt x="147" y="490"/>
                </a:cubicBezTo>
                <a:cubicBezTo>
                  <a:pt x="148" y="490"/>
                  <a:pt x="150" y="491"/>
                  <a:pt x="151" y="492"/>
                </a:cubicBezTo>
                <a:cubicBezTo>
                  <a:pt x="153" y="493"/>
                  <a:pt x="154" y="493"/>
                  <a:pt x="156" y="492"/>
                </a:cubicBezTo>
                <a:cubicBezTo>
                  <a:pt x="158" y="491"/>
                  <a:pt x="160" y="490"/>
                  <a:pt x="161" y="491"/>
                </a:cubicBezTo>
                <a:cubicBezTo>
                  <a:pt x="162" y="493"/>
                  <a:pt x="165" y="496"/>
                  <a:pt x="165" y="496"/>
                </a:cubicBezTo>
                <a:cubicBezTo>
                  <a:pt x="165" y="497"/>
                  <a:pt x="170" y="496"/>
                  <a:pt x="173" y="498"/>
                </a:cubicBezTo>
                <a:cubicBezTo>
                  <a:pt x="175" y="499"/>
                  <a:pt x="178" y="498"/>
                  <a:pt x="180" y="500"/>
                </a:cubicBezTo>
                <a:cubicBezTo>
                  <a:pt x="183" y="501"/>
                  <a:pt x="185" y="501"/>
                  <a:pt x="186" y="503"/>
                </a:cubicBezTo>
                <a:cubicBezTo>
                  <a:pt x="186" y="504"/>
                  <a:pt x="183" y="506"/>
                  <a:pt x="183" y="507"/>
                </a:cubicBezTo>
                <a:cubicBezTo>
                  <a:pt x="183" y="507"/>
                  <a:pt x="185" y="508"/>
                  <a:pt x="185" y="509"/>
                </a:cubicBezTo>
                <a:cubicBezTo>
                  <a:pt x="185" y="510"/>
                  <a:pt x="182" y="510"/>
                  <a:pt x="182" y="512"/>
                </a:cubicBezTo>
                <a:cubicBezTo>
                  <a:pt x="182" y="513"/>
                  <a:pt x="184" y="514"/>
                  <a:pt x="184" y="515"/>
                </a:cubicBezTo>
                <a:cubicBezTo>
                  <a:pt x="184" y="516"/>
                  <a:pt x="182" y="519"/>
                  <a:pt x="182" y="520"/>
                </a:cubicBezTo>
                <a:cubicBezTo>
                  <a:pt x="182" y="521"/>
                  <a:pt x="176" y="520"/>
                  <a:pt x="175" y="520"/>
                </a:cubicBezTo>
                <a:cubicBezTo>
                  <a:pt x="173" y="520"/>
                  <a:pt x="169" y="525"/>
                  <a:pt x="168" y="525"/>
                </a:cubicBezTo>
                <a:cubicBezTo>
                  <a:pt x="167" y="525"/>
                  <a:pt x="167" y="527"/>
                  <a:pt x="168" y="529"/>
                </a:cubicBezTo>
                <a:cubicBezTo>
                  <a:pt x="172" y="529"/>
                  <a:pt x="176" y="528"/>
                  <a:pt x="177" y="529"/>
                </a:cubicBezTo>
                <a:cubicBezTo>
                  <a:pt x="178" y="531"/>
                  <a:pt x="167" y="535"/>
                  <a:pt x="166" y="536"/>
                </a:cubicBezTo>
                <a:cubicBezTo>
                  <a:pt x="164" y="536"/>
                  <a:pt x="169" y="539"/>
                  <a:pt x="169" y="541"/>
                </a:cubicBezTo>
                <a:cubicBezTo>
                  <a:pt x="169" y="543"/>
                  <a:pt x="163" y="543"/>
                  <a:pt x="164" y="546"/>
                </a:cubicBezTo>
                <a:cubicBezTo>
                  <a:pt x="164" y="549"/>
                  <a:pt x="162" y="550"/>
                  <a:pt x="159" y="550"/>
                </a:cubicBezTo>
                <a:cubicBezTo>
                  <a:pt x="156" y="550"/>
                  <a:pt x="155" y="552"/>
                  <a:pt x="156" y="552"/>
                </a:cubicBezTo>
                <a:cubicBezTo>
                  <a:pt x="158" y="553"/>
                  <a:pt x="158" y="557"/>
                  <a:pt x="163" y="558"/>
                </a:cubicBezTo>
                <a:cubicBezTo>
                  <a:pt x="169" y="560"/>
                  <a:pt x="175" y="565"/>
                  <a:pt x="180" y="570"/>
                </a:cubicBezTo>
                <a:cubicBezTo>
                  <a:pt x="181" y="571"/>
                  <a:pt x="182" y="572"/>
                  <a:pt x="183" y="572"/>
                </a:cubicBezTo>
                <a:cubicBezTo>
                  <a:pt x="184" y="571"/>
                  <a:pt x="185" y="571"/>
                  <a:pt x="186" y="571"/>
                </a:cubicBezTo>
                <a:cubicBezTo>
                  <a:pt x="189" y="570"/>
                  <a:pt x="194" y="572"/>
                  <a:pt x="197" y="574"/>
                </a:cubicBezTo>
                <a:cubicBezTo>
                  <a:pt x="200" y="576"/>
                  <a:pt x="210" y="573"/>
                  <a:pt x="211" y="575"/>
                </a:cubicBezTo>
                <a:cubicBezTo>
                  <a:pt x="212" y="577"/>
                  <a:pt x="215" y="579"/>
                  <a:pt x="217" y="579"/>
                </a:cubicBezTo>
                <a:cubicBezTo>
                  <a:pt x="219" y="579"/>
                  <a:pt x="221" y="583"/>
                  <a:pt x="223" y="582"/>
                </a:cubicBezTo>
                <a:cubicBezTo>
                  <a:pt x="224" y="580"/>
                  <a:pt x="230" y="580"/>
                  <a:pt x="232" y="580"/>
                </a:cubicBezTo>
                <a:cubicBezTo>
                  <a:pt x="234" y="580"/>
                  <a:pt x="234" y="582"/>
                  <a:pt x="235" y="582"/>
                </a:cubicBezTo>
                <a:cubicBezTo>
                  <a:pt x="237" y="582"/>
                  <a:pt x="237" y="588"/>
                  <a:pt x="238" y="587"/>
                </a:cubicBezTo>
                <a:cubicBezTo>
                  <a:pt x="239" y="587"/>
                  <a:pt x="244" y="591"/>
                  <a:pt x="247" y="591"/>
                </a:cubicBezTo>
                <a:cubicBezTo>
                  <a:pt x="249" y="592"/>
                  <a:pt x="252" y="597"/>
                  <a:pt x="253" y="596"/>
                </a:cubicBezTo>
                <a:cubicBezTo>
                  <a:pt x="255" y="596"/>
                  <a:pt x="257" y="598"/>
                  <a:pt x="257" y="596"/>
                </a:cubicBezTo>
                <a:cubicBezTo>
                  <a:pt x="258" y="594"/>
                  <a:pt x="262" y="595"/>
                  <a:pt x="263" y="592"/>
                </a:cubicBezTo>
                <a:cubicBezTo>
                  <a:pt x="258" y="586"/>
                  <a:pt x="253" y="579"/>
                  <a:pt x="253" y="576"/>
                </a:cubicBezTo>
                <a:cubicBezTo>
                  <a:pt x="253" y="571"/>
                  <a:pt x="255" y="568"/>
                  <a:pt x="249" y="563"/>
                </a:cubicBezTo>
                <a:cubicBezTo>
                  <a:pt x="244" y="559"/>
                  <a:pt x="250" y="555"/>
                  <a:pt x="254" y="550"/>
                </a:cubicBezTo>
                <a:cubicBezTo>
                  <a:pt x="258" y="546"/>
                  <a:pt x="265" y="544"/>
                  <a:pt x="270" y="540"/>
                </a:cubicBezTo>
                <a:cubicBezTo>
                  <a:pt x="269" y="540"/>
                  <a:pt x="268" y="539"/>
                  <a:pt x="267" y="539"/>
                </a:cubicBezTo>
                <a:cubicBezTo>
                  <a:pt x="264" y="537"/>
                  <a:pt x="262" y="535"/>
                  <a:pt x="265" y="535"/>
                </a:cubicBezTo>
                <a:cubicBezTo>
                  <a:pt x="268" y="534"/>
                  <a:pt x="267" y="532"/>
                  <a:pt x="264" y="529"/>
                </a:cubicBezTo>
                <a:cubicBezTo>
                  <a:pt x="261" y="526"/>
                  <a:pt x="260" y="522"/>
                  <a:pt x="258" y="522"/>
                </a:cubicBezTo>
                <a:cubicBezTo>
                  <a:pt x="257" y="522"/>
                  <a:pt x="254" y="522"/>
                  <a:pt x="252" y="523"/>
                </a:cubicBezTo>
                <a:cubicBezTo>
                  <a:pt x="249" y="524"/>
                  <a:pt x="250" y="521"/>
                  <a:pt x="250" y="518"/>
                </a:cubicBezTo>
                <a:cubicBezTo>
                  <a:pt x="251" y="515"/>
                  <a:pt x="246" y="516"/>
                  <a:pt x="245" y="514"/>
                </a:cubicBezTo>
                <a:cubicBezTo>
                  <a:pt x="244" y="513"/>
                  <a:pt x="246" y="509"/>
                  <a:pt x="247" y="509"/>
                </a:cubicBezTo>
                <a:cubicBezTo>
                  <a:pt x="248" y="508"/>
                  <a:pt x="250" y="507"/>
                  <a:pt x="250" y="506"/>
                </a:cubicBezTo>
                <a:cubicBezTo>
                  <a:pt x="250" y="505"/>
                  <a:pt x="246" y="504"/>
                  <a:pt x="247" y="501"/>
                </a:cubicBezTo>
                <a:cubicBezTo>
                  <a:pt x="249" y="499"/>
                  <a:pt x="252" y="499"/>
                  <a:pt x="252" y="496"/>
                </a:cubicBezTo>
                <a:cubicBezTo>
                  <a:pt x="252" y="493"/>
                  <a:pt x="255" y="490"/>
                  <a:pt x="257" y="492"/>
                </a:cubicBezTo>
                <a:cubicBezTo>
                  <a:pt x="260" y="494"/>
                  <a:pt x="261" y="500"/>
                  <a:pt x="265" y="499"/>
                </a:cubicBezTo>
                <a:cubicBezTo>
                  <a:pt x="268" y="497"/>
                  <a:pt x="266" y="494"/>
                  <a:pt x="266" y="493"/>
                </a:cubicBezTo>
                <a:cubicBezTo>
                  <a:pt x="265" y="491"/>
                  <a:pt x="264" y="489"/>
                  <a:pt x="268" y="488"/>
                </a:cubicBezTo>
                <a:cubicBezTo>
                  <a:pt x="272" y="487"/>
                  <a:pt x="270" y="484"/>
                  <a:pt x="273" y="484"/>
                </a:cubicBezTo>
                <a:cubicBezTo>
                  <a:pt x="276" y="484"/>
                  <a:pt x="281" y="480"/>
                  <a:pt x="283" y="479"/>
                </a:cubicBezTo>
                <a:cubicBezTo>
                  <a:pt x="284" y="478"/>
                  <a:pt x="288" y="476"/>
                  <a:pt x="289" y="477"/>
                </a:cubicBezTo>
                <a:cubicBezTo>
                  <a:pt x="291" y="478"/>
                  <a:pt x="293" y="480"/>
                  <a:pt x="294" y="477"/>
                </a:cubicBezTo>
                <a:cubicBezTo>
                  <a:pt x="296" y="474"/>
                  <a:pt x="300" y="475"/>
                  <a:pt x="301" y="477"/>
                </a:cubicBezTo>
                <a:cubicBezTo>
                  <a:pt x="301" y="479"/>
                  <a:pt x="309" y="479"/>
                  <a:pt x="311" y="480"/>
                </a:cubicBezTo>
                <a:cubicBezTo>
                  <a:pt x="314" y="482"/>
                  <a:pt x="319" y="485"/>
                  <a:pt x="319" y="487"/>
                </a:cubicBezTo>
                <a:cubicBezTo>
                  <a:pt x="319" y="488"/>
                  <a:pt x="321" y="491"/>
                  <a:pt x="321" y="488"/>
                </a:cubicBezTo>
                <a:cubicBezTo>
                  <a:pt x="321" y="485"/>
                  <a:pt x="323" y="486"/>
                  <a:pt x="327" y="488"/>
                </a:cubicBezTo>
                <a:cubicBezTo>
                  <a:pt x="330" y="490"/>
                  <a:pt x="334" y="489"/>
                  <a:pt x="335" y="487"/>
                </a:cubicBezTo>
                <a:cubicBezTo>
                  <a:pt x="336" y="485"/>
                  <a:pt x="342" y="483"/>
                  <a:pt x="344" y="484"/>
                </a:cubicBezTo>
                <a:cubicBezTo>
                  <a:pt x="346" y="486"/>
                  <a:pt x="347" y="487"/>
                  <a:pt x="349" y="485"/>
                </a:cubicBezTo>
                <a:cubicBezTo>
                  <a:pt x="352" y="482"/>
                  <a:pt x="357" y="483"/>
                  <a:pt x="358" y="485"/>
                </a:cubicBezTo>
                <a:cubicBezTo>
                  <a:pt x="359" y="488"/>
                  <a:pt x="362" y="488"/>
                  <a:pt x="364" y="488"/>
                </a:cubicBezTo>
                <a:cubicBezTo>
                  <a:pt x="367" y="488"/>
                  <a:pt x="367" y="492"/>
                  <a:pt x="369" y="491"/>
                </a:cubicBezTo>
                <a:cubicBezTo>
                  <a:pt x="370" y="490"/>
                  <a:pt x="370" y="486"/>
                  <a:pt x="372" y="486"/>
                </a:cubicBezTo>
                <a:cubicBezTo>
                  <a:pt x="374" y="487"/>
                  <a:pt x="376" y="489"/>
                  <a:pt x="379" y="489"/>
                </a:cubicBezTo>
                <a:cubicBezTo>
                  <a:pt x="382" y="489"/>
                  <a:pt x="385" y="488"/>
                  <a:pt x="385" y="486"/>
                </a:cubicBezTo>
                <a:cubicBezTo>
                  <a:pt x="385" y="484"/>
                  <a:pt x="384" y="480"/>
                  <a:pt x="382" y="480"/>
                </a:cubicBezTo>
                <a:cubicBezTo>
                  <a:pt x="380" y="480"/>
                  <a:pt x="378" y="477"/>
                  <a:pt x="376" y="477"/>
                </a:cubicBezTo>
                <a:cubicBezTo>
                  <a:pt x="373" y="477"/>
                  <a:pt x="371" y="473"/>
                  <a:pt x="373" y="473"/>
                </a:cubicBezTo>
                <a:cubicBezTo>
                  <a:pt x="376" y="472"/>
                  <a:pt x="380" y="470"/>
                  <a:pt x="379" y="468"/>
                </a:cubicBezTo>
                <a:cubicBezTo>
                  <a:pt x="378" y="466"/>
                  <a:pt x="377" y="462"/>
                  <a:pt x="381" y="461"/>
                </a:cubicBezTo>
                <a:cubicBezTo>
                  <a:pt x="384" y="461"/>
                  <a:pt x="391" y="461"/>
                  <a:pt x="390" y="460"/>
                </a:cubicBezTo>
                <a:cubicBezTo>
                  <a:pt x="390" y="458"/>
                  <a:pt x="383" y="458"/>
                  <a:pt x="382" y="456"/>
                </a:cubicBezTo>
                <a:cubicBezTo>
                  <a:pt x="381" y="454"/>
                  <a:pt x="381" y="449"/>
                  <a:pt x="382" y="448"/>
                </a:cubicBezTo>
                <a:cubicBezTo>
                  <a:pt x="383" y="447"/>
                  <a:pt x="387" y="448"/>
                  <a:pt x="389" y="448"/>
                </a:cubicBezTo>
                <a:cubicBezTo>
                  <a:pt x="392" y="447"/>
                  <a:pt x="397" y="449"/>
                  <a:pt x="400" y="446"/>
                </a:cubicBezTo>
                <a:cubicBezTo>
                  <a:pt x="404" y="444"/>
                  <a:pt x="411" y="443"/>
                  <a:pt x="414" y="443"/>
                </a:cubicBezTo>
                <a:cubicBezTo>
                  <a:pt x="418" y="443"/>
                  <a:pt x="421" y="441"/>
                  <a:pt x="423" y="441"/>
                </a:cubicBezTo>
                <a:cubicBezTo>
                  <a:pt x="426" y="440"/>
                  <a:pt x="434" y="439"/>
                  <a:pt x="436" y="438"/>
                </a:cubicBezTo>
                <a:cubicBezTo>
                  <a:pt x="438" y="437"/>
                  <a:pt x="449" y="436"/>
                  <a:pt x="450" y="434"/>
                </a:cubicBezTo>
                <a:cubicBezTo>
                  <a:pt x="450" y="432"/>
                  <a:pt x="459" y="430"/>
                  <a:pt x="461" y="431"/>
                </a:cubicBezTo>
                <a:cubicBezTo>
                  <a:pt x="463" y="432"/>
                  <a:pt x="466" y="433"/>
                  <a:pt x="468" y="432"/>
                </a:cubicBezTo>
                <a:cubicBezTo>
                  <a:pt x="470" y="431"/>
                  <a:pt x="475" y="434"/>
                  <a:pt x="474" y="436"/>
                </a:cubicBezTo>
                <a:cubicBezTo>
                  <a:pt x="474" y="438"/>
                  <a:pt x="476" y="440"/>
                  <a:pt x="476" y="442"/>
                </a:cubicBezTo>
                <a:cubicBezTo>
                  <a:pt x="476" y="444"/>
                  <a:pt x="474" y="445"/>
                  <a:pt x="475" y="446"/>
                </a:cubicBezTo>
                <a:cubicBezTo>
                  <a:pt x="476" y="448"/>
                  <a:pt x="481" y="447"/>
                  <a:pt x="483" y="445"/>
                </a:cubicBezTo>
                <a:cubicBezTo>
                  <a:pt x="485" y="443"/>
                  <a:pt x="486" y="445"/>
                  <a:pt x="486" y="447"/>
                </a:cubicBezTo>
                <a:cubicBezTo>
                  <a:pt x="486" y="448"/>
                  <a:pt x="489" y="449"/>
                  <a:pt x="489" y="448"/>
                </a:cubicBezTo>
                <a:cubicBezTo>
                  <a:pt x="489" y="446"/>
                  <a:pt x="492" y="447"/>
                  <a:pt x="493" y="448"/>
                </a:cubicBezTo>
                <a:cubicBezTo>
                  <a:pt x="494" y="449"/>
                  <a:pt x="498" y="447"/>
                  <a:pt x="498" y="449"/>
                </a:cubicBezTo>
                <a:cubicBezTo>
                  <a:pt x="498" y="451"/>
                  <a:pt x="493" y="452"/>
                  <a:pt x="495" y="455"/>
                </a:cubicBezTo>
                <a:cubicBezTo>
                  <a:pt x="497" y="457"/>
                  <a:pt x="499" y="452"/>
                  <a:pt x="502" y="453"/>
                </a:cubicBezTo>
                <a:cubicBezTo>
                  <a:pt x="505" y="454"/>
                  <a:pt x="509" y="450"/>
                  <a:pt x="512" y="449"/>
                </a:cubicBezTo>
                <a:cubicBezTo>
                  <a:pt x="515" y="448"/>
                  <a:pt x="518" y="446"/>
                  <a:pt x="520" y="444"/>
                </a:cubicBezTo>
                <a:cubicBezTo>
                  <a:pt x="523" y="443"/>
                  <a:pt x="528" y="443"/>
                  <a:pt x="526" y="445"/>
                </a:cubicBezTo>
                <a:cubicBezTo>
                  <a:pt x="525" y="447"/>
                  <a:pt x="523" y="450"/>
                  <a:pt x="529" y="452"/>
                </a:cubicBezTo>
                <a:cubicBezTo>
                  <a:pt x="535" y="454"/>
                  <a:pt x="542" y="466"/>
                  <a:pt x="546" y="472"/>
                </a:cubicBezTo>
                <a:cubicBezTo>
                  <a:pt x="549" y="477"/>
                  <a:pt x="553" y="488"/>
                  <a:pt x="555" y="488"/>
                </a:cubicBezTo>
                <a:cubicBezTo>
                  <a:pt x="557" y="488"/>
                  <a:pt x="558" y="483"/>
                  <a:pt x="560" y="482"/>
                </a:cubicBezTo>
                <a:cubicBezTo>
                  <a:pt x="563" y="482"/>
                  <a:pt x="565" y="487"/>
                  <a:pt x="567" y="487"/>
                </a:cubicBezTo>
                <a:cubicBezTo>
                  <a:pt x="570" y="488"/>
                  <a:pt x="574" y="489"/>
                  <a:pt x="576" y="489"/>
                </a:cubicBezTo>
                <a:cubicBezTo>
                  <a:pt x="579" y="488"/>
                  <a:pt x="584" y="485"/>
                  <a:pt x="585" y="486"/>
                </a:cubicBezTo>
                <a:cubicBezTo>
                  <a:pt x="587" y="487"/>
                  <a:pt x="590" y="487"/>
                  <a:pt x="591" y="491"/>
                </a:cubicBezTo>
                <a:cubicBezTo>
                  <a:pt x="593" y="495"/>
                  <a:pt x="595" y="496"/>
                  <a:pt x="597" y="496"/>
                </a:cubicBezTo>
                <a:cubicBezTo>
                  <a:pt x="599" y="496"/>
                  <a:pt x="599" y="497"/>
                  <a:pt x="599" y="499"/>
                </a:cubicBezTo>
                <a:cubicBezTo>
                  <a:pt x="599" y="501"/>
                  <a:pt x="602" y="503"/>
                  <a:pt x="604" y="503"/>
                </a:cubicBezTo>
                <a:cubicBezTo>
                  <a:pt x="605" y="503"/>
                  <a:pt x="610" y="502"/>
                  <a:pt x="611" y="501"/>
                </a:cubicBezTo>
                <a:cubicBezTo>
                  <a:pt x="612" y="501"/>
                  <a:pt x="614" y="500"/>
                  <a:pt x="614" y="502"/>
                </a:cubicBezTo>
                <a:cubicBezTo>
                  <a:pt x="614" y="504"/>
                  <a:pt x="617" y="507"/>
                  <a:pt x="618" y="507"/>
                </a:cubicBezTo>
                <a:cubicBezTo>
                  <a:pt x="620" y="507"/>
                  <a:pt x="623" y="508"/>
                  <a:pt x="624" y="507"/>
                </a:cubicBezTo>
                <a:cubicBezTo>
                  <a:pt x="624" y="505"/>
                  <a:pt x="628" y="504"/>
                  <a:pt x="630" y="504"/>
                </a:cubicBezTo>
                <a:cubicBezTo>
                  <a:pt x="631" y="504"/>
                  <a:pt x="637" y="503"/>
                  <a:pt x="638" y="500"/>
                </a:cubicBezTo>
                <a:cubicBezTo>
                  <a:pt x="639" y="498"/>
                  <a:pt x="644" y="498"/>
                  <a:pt x="645" y="496"/>
                </a:cubicBezTo>
                <a:cubicBezTo>
                  <a:pt x="647" y="495"/>
                  <a:pt x="650" y="494"/>
                  <a:pt x="651" y="492"/>
                </a:cubicBezTo>
                <a:cubicBezTo>
                  <a:pt x="652" y="491"/>
                  <a:pt x="657" y="491"/>
                  <a:pt x="657" y="490"/>
                </a:cubicBezTo>
                <a:cubicBezTo>
                  <a:pt x="658" y="488"/>
                  <a:pt x="662" y="488"/>
                  <a:pt x="664" y="488"/>
                </a:cubicBezTo>
                <a:cubicBezTo>
                  <a:pt x="666" y="489"/>
                  <a:pt x="675" y="491"/>
                  <a:pt x="676" y="491"/>
                </a:cubicBezTo>
                <a:cubicBezTo>
                  <a:pt x="678" y="490"/>
                  <a:pt x="678" y="495"/>
                  <a:pt x="679" y="496"/>
                </a:cubicBezTo>
                <a:cubicBezTo>
                  <a:pt x="681" y="496"/>
                  <a:pt x="686" y="500"/>
                  <a:pt x="687" y="499"/>
                </a:cubicBezTo>
                <a:cubicBezTo>
                  <a:pt x="688" y="498"/>
                  <a:pt x="692" y="497"/>
                  <a:pt x="694" y="498"/>
                </a:cubicBezTo>
                <a:cubicBezTo>
                  <a:pt x="697" y="500"/>
                  <a:pt x="700" y="502"/>
                  <a:pt x="701" y="500"/>
                </a:cubicBezTo>
                <a:cubicBezTo>
                  <a:pt x="702" y="498"/>
                  <a:pt x="708" y="497"/>
                  <a:pt x="708" y="496"/>
                </a:cubicBezTo>
                <a:cubicBezTo>
                  <a:pt x="709" y="495"/>
                  <a:pt x="710" y="492"/>
                  <a:pt x="709" y="491"/>
                </a:cubicBezTo>
                <a:cubicBezTo>
                  <a:pt x="707" y="490"/>
                  <a:pt x="706" y="485"/>
                  <a:pt x="705" y="483"/>
                </a:cubicBezTo>
                <a:cubicBezTo>
                  <a:pt x="705" y="481"/>
                  <a:pt x="709" y="481"/>
                  <a:pt x="709" y="479"/>
                </a:cubicBezTo>
                <a:cubicBezTo>
                  <a:pt x="710" y="477"/>
                  <a:pt x="713" y="477"/>
                  <a:pt x="714" y="475"/>
                </a:cubicBezTo>
                <a:cubicBezTo>
                  <a:pt x="715" y="474"/>
                  <a:pt x="715" y="472"/>
                  <a:pt x="717" y="472"/>
                </a:cubicBezTo>
                <a:cubicBezTo>
                  <a:pt x="719" y="473"/>
                  <a:pt x="723" y="474"/>
                  <a:pt x="724" y="475"/>
                </a:cubicBezTo>
                <a:cubicBezTo>
                  <a:pt x="725" y="476"/>
                  <a:pt x="728" y="477"/>
                  <a:pt x="730" y="477"/>
                </a:cubicBezTo>
                <a:cubicBezTo>
                  <a:pt x="732" y="477"/>
                  <a:pt x="735" y="478"/>
                  <a:pt x="736" y="479"/>
                </a:cubicBezTo>
                <a:cubicBezTo>
                  <a:pt x="738" y="480"/>
                  <a:pt x="744" y="480"/>
                  <a:pt x="745" y="482"/>
                </a:cubicBezTo>
                <a:cubicBezTo>
                  <a:pt x="746" y="484"/>
                  <a:pt x="745" y="488"/>
                  <a:pt x="746" y="490"/>
                </a:cubicBezTo>
                <a:cubicBezTo>
                  <a:pt x="748" y="491"/>
                  <a:pt x="751" y="495"/>
                  <a:pt x="752" y="494"/>
                </a:cubicBezTo>
                <a:cubicBezTo>
                  <a:pt x="753" y="493"/>
                  <a:pt x="758" y="497"/>
                  <a:pt x="760" y="497"/>
                </a:cubicBezTo>
                <a:cubicBezTo>
                  <a:pt x="762" y="496"/>
                  <a:pt x="765" y="493"/>
                  <a:pt x="767" y="493"/>
                </a:cubicBezTo>
                <a:cubicBezTo>
                  <a:pt x="768" y="493"/>
                  <a:pt x="773" y="492"/>
                  <a:pt x="775" y="492"/>
                </a:cubicBezTo>
                <a:cubicBezTo>
                  <a:pt x="777" y="492"/>
                  <a:pt x="783" y="495"/>
                  <a:pt x="783" y="494"/>
                </a:cubicBezTo>
                <a:cubicBezTo>
                  <a:pt x="784" y="494"/>
                  <a:pt x="790" y="494"/>
                  <a:pt x="790" y="496"/>
                </a:cubicBezTo>
                <a:cubicBezTo>
                  <a:pt x="791" y="498"/>
                  <a:pt x="798" y="498"/>
                  <a:pt x="798" y="499"/>
                </a:cubicBezTo>
                <a:cubicBezTo>
                  <a:pt x="798" y="501"/>
                  <a:pt x="802" y="502"/>
                  <a:pt x="803" y="505"/>
                </a:cubicBezTo>
                <a:cubicBezTo>
                  <a:pt x="804" y="507"/>
                  <a:pt x="813" y="505"/>
                  <a:pt x="814" y="507"/>
                </a:cubicBezTo>
                <a:cubicBezTo>
                  <a:pt x="816" y="508"/>
                  <a:pt x="826" y="508"/>
                  <a:pt x="827" y="507"/>
                </a:cubicBezTo>
                <a:cubicBezTo>
                  <a:pt x="827" y="506"/>
                  <a:pt x="837" y="505"/>
                  <a:pt x="838" y="504"/>
                </a:cubicBezTo>
                <a:cubicBezTo>
                  <a:pt x="840" y="502"/>
                  <a:pt x="846" y="503"/>
                  <a:pt x="846" y="501"/>
                </a:cubicBezTo>
                <a:cubicBezTo>
                  <a:pt x="846" y="499"/>
                  <a:pt x="851" y="498"/>
                  <a:pt x="853" y="496"/>
                </a:cubicBezTo>
                <a:cubicBezTo>
                  <a:pt x="855" y="495"/>
                  <a:pt x="864" y="495"/>
                  <a:pt x="864" y="497"/>
                </a:cubicBezTo>
                <a:cubicBezTo>
                  <a:pt x="865" y="499"/>
                  <a:pt x="870" y="499"/>
                  <a:pt x="872" y="498"/>
                </a:cubicBezTo>
                <a:cubicBezTo>
                  <a:pt x="874" y="498"/>
                  <a:pt x="880" y="499"/>
                  <a:pt x="881" y="501"/>
                </a:cubicBezTo>
                <a:cubicBezTo>
                  <a:pt x="882" y="502"/>
                  <a:pt x="888" y="504"/>
                  <a:pt x="890" y="503"/>
                </a:cubicBezTo>
                <a:cubicBezTo>
                  <a:pt x="891" y="502"/>
                  <a:pt x="897" y="499"/>
                  <a:pt x="898" y="498"/>
                </a:cubicBezTo>
                <a:cubicBezTo>
                  <a:pt x="900" y="498"/>
                  <a:pt x="903" y="496"/>
                  <a:pt x="902" y="494"/>
                </a:cubicBezTo>
                <a:cubicBezTo>
                  <a:pt x="902" y="492"/>
                  <a:pt x="906" y="487"/>
                  <a:pt x="907" y="485"/>
                </a:cubicBezTo>
                <a:cubicBezTo>
                  <a:pt x="907" y="483"/>
                  <a:pt x="911" y="477"/>
                  <a:pt x="912" y="476"/>
                </a:cubicBezTo>
                <a:cubicBezTo>
                  <a:pt x="914" y="476"/>
                  <a:pt x="917" y="473"/>
                  <a:pt x="917" y="472"/>
                </a:cubicBezTo>
                <a:cubicBezTo>
                  <a:pt x="916" y="470"/>
                  <a:pt x="915" y="465"/>
                  <a:pt x="914" y="465"/>
                </a:cubicBezTo>
                <a:cubicBezTo>
                  <a:pt x="912" y="465"/>
                  <a:pt x="909" y="465"/>
                  <a:pt x="913" y="460"/>
                </a:cubicBezTo>
                <a:cubicBezTo>
                  <a:pt x="917" y="455"/>
                  <a:pt x="924" y="457"/>
                  <a:pt x="925" y="457"/>
                </a:cubicBezTo>
                <a:cubicBezTo>
                  <a:pt x="926" y="457"/>
                  <a:pt x="934" y="454"/>
                  <a:pt x="938" y="455"/>
                </a:cubicBezTo>
                <a:cubicBezTo>
                  <a:pt x="942" y="457"/>
                  <a:pt x="944" y="455"/>
                  <a:pt x="948" y="457"/>
                </a:cubicBezTo>
                <a:cubicBezTo>
                  <a:pt x="952" y="459"/>
                  <a:pt x="958" y="458"/>
                  <a:pt x="959" y="460"/>
                </a:cubicBezTo>
                <a:cubicBezTo>
                  <a:pt x="961" y="462"/>
                  <a:pt x="966" y="464"/>
                  <a:pt x="965" y="467"/>
                </a:cubicBezTo>
                <a:cubicBezTo>
                  <a:pt x="965" y="470"/>
                  <a:pt x="968" y="468"/>
                  <a:pt x="970" y="475"/>
                </a:cubicBezTo>
                <a:cubicBezTo>
                  <a:pt x="971" y="482"/>
                  <a:pt x="974" y="483"/>
                  <a:pt x="975" y="486"/>
                </a:cubicBezTo>
                <a:cubicBezTo>
                  <a:pt x="976" y="490"/>
                  <a:pt x="980" y="495"/>
                  <a:pt x="980" y="497"/>
                </a:cubicBezTo>
                <a:cubicBezTo>
                  <a:pt x="979" y="499"/>
                  <a:pt x="979" y="502"/>
                  <a:pt x="983" y="502"/>
                </a:cubicBezTo>
                <a:cubicBezTo>
                  <a:pt x="988" y="503"/>
                  <a:pt x="991" y="506"/>
                  <a:pt x="992" y="506"/>
                </a:cubicBezTo>
                <a:cubicBezTo>
                  <a:pt x="993" y="505"/>
                  <a:pt x="999" y="507"/>
                  <a:pt x="1001" y="510"/>
                </a:cubicBezTo>
                <a:cubicBezTo>
                  <a:pt x="1004" y="512"/>
                  <a:pt x="1008" y="511"/>
                  <a:pt x="1008" y="514"/>
                </a:cubicBezTo>
                <a:cubicBezTo>
                  <a:pt x="1008" y="517"/>
                  <a:pt x="1010" y="519"/>
                  <a:pt x="1010" y="522"/>
                </a:cubicBezTo>
                <a:cubicBezTo>
                  <a:pt x="1009" y="524"/>
                  <a:pt x="1015" y="526"/>
                  <a:pt x="1019" y="525"/>
                </a:cubicBezTo>
                <a:cubicBezTo>
                  <a:pt x="1022" y="525"/>
                  <a:pt x="1025" y="527"/>
                  <a:pt x="1027" y="524"/>
                </a:cubicBezTo>
                <a:cubicBezTo>
                  <a:pt x="1028" y="520"/>
                  <a:pt x="1034" y="522"/>
                  <a:pt x="1036" y="520"/>
                </a:cubicBezTo>
                <a:cubicBezTo>
                  <a:pt x="1037" y="519"/>
                  <a:pt x="1043" y="517"/>
                  <a:pt x="1043" y="522"/>
                </a:cubicBezTo>
                <a:cubicBezTo>
                  <a:pt x="1043" y="527"/>
                  <a:pt x="1046" y="528"/>
                  <a:pt x="1043" y="530"/>
                </a:cubicBezTo>
                <a:cubicBezTo>
                  <a:pt x="1040" y="531"/>
                  <a:pt x="1039" y="538"/>
                  <a:pt x="1038" y="541"/>
                </a:cubicBezTo>
                <a:cubicBezTo>
                  <a:pt x="1037" y="544"/>
                  <a:pt x="1033" y="545"/>
                  <a:pt x="1033" y="548"/>
                </a:cubicBezTo>
                <a:cubicBezTo>
                  <a:pt x="1032" y="552"/>
                  <a:pt x="1029" y="552"/>
                  <a:pt x="1029" y="554"/>
                </a:cubicBezTo>
                <a:cubicBezTo>
                  <a:pt x="1029" y="557"/>
                  <a:pt x="1023" y="556"/>
                  <a:pt x="1020" y="554"/>
                </a:cubicBezTo>
                <a:cubicBezTo>
                  <a:pt x="1018" y="552"/>
                  <a:pt x="1015" y="558"/>
                  <a:pt x="1013" y="558"/>
                </a:cubicBezTo>
                <a:cubicBezTo>
                  <a:pt x="1011" y="558"/>
                  <a:pt x="1011" y="562"/>
                  <a:pt x="1012" y="564"/>
                </a:cubicBezTo>
                <a:cubicBezTo>
                  <a:pt x="1012" y="566"/>
                  <a:pt x="1011" y="569"/>
                  <a:pt x="1012" y="572"/>
                </a:cubicBezTo>
                <a:cubicBezTo>
                  <a:pt x="1013" y="574"/>
                  <a:pt x="1012" y="577"/>
                  <a:pt x="1013" y="581"/>
                </a:cubicBezTo>
                <a:cubicBezTo>
                  <a:pt x="1016" y="578"/>
                  <a:pt x="1019" y="576"/>
                  <a:pt x="1020" y="576"/>
                </a:cubicBezTo>
                <a:cubicBezTo>
                  <a:pt x="1024" y="576"/>
                  <a:pt x="1027" y="582"/>
                  <a:pt x="1031" y="582"/>
                </a:cubicBezTo>
                <a:cubicBezTo>
                  <a:pt x="1035" y="583"/>
                  <a:pt x="1052" y="571"/>
                  <a:pt x="1052" y="569"/>
                </a:cubicBezTo>
                <a:cubicBezTo>
                  <a:pt x="1052" y="567"/>
                  <a:pt x="1062" y="558"/>
                  <a:pt x="1067" y="553"/>
                </a:cubicBezTo>
                <a:cubicBezTo>
                  <a:pt x="1071" y="548"/>
                  <a:pt x="1078" y="540"/>
                  <a:pt x="1080" y="535"/>
                </a:cubicBezTo>
                <a:cubicBezTo>
                  <a:pt x="1082" y="531"/>
                  <a:pt x="1088" y="524"/>
                  <a:pt x="1090" y="522"/>
                </a:cubicBezTo>
                <a:cubicBezTo>
                  <a:pt x="1091" y="519"/>
                  <a:pt x="1093" y="519"/>
                  <a:pt x="1096" y="512"/>
                </a:cubicBezTo>
                <a:cubicBezTo>
                  <a:pt x="1098" y="506"/>
                  <a:pt x="1098" y="490"/>
                  <a:pt x="1099" y="488"/>
                </a:cubicBezTo>
                <a:cubicBezTo>
                  <a:pt x="1100" y="487"/>
                  <a:pt x="1100" y="485"/>
                  <a:pt x="1101" y="483"/>
                </a:cubicBezTo>
                <a:cubicBezTo>
                  <a:pt x="1103" y="481"/>
                  <a:pt x="1102" y="479"/>
                  <a:pt x="1105" y="476"/>
                </a:cubicBezTo>
                <a:cubicBezTo>
                  <a:pt x="1107" y="474"/>
                  <a:pt x="1107" y="472"/>
                  <a:pt x="1106" y="470"/>
                </a:cubicBezTo>
                <a:cubicBezTo>
                  <a:pt x="1105" y="468"/>
                  <a:pt x="1106" y="465"/>
                  <a:pt x="1106" y="463"/>
                </a:cubicBezTo>
                <a:cubicBezTo>
                  <a:pt x="1105" y="462"/>
                  <a:pt x="1105" y="462"/>
                  <a:pt x="1107" y="461"/>
                </a:cubicBezTo>
                <a:cubicBezTo>
                  <a:pt x="1108" y="460"/>
                  <a:pt x="1106" y="457"/>
                  <a:pt x="1103" y="456"/>
                </a:cubicBezTo>
                <a:cubicBezTo>
                  <a:pt x="1101" y="455"/>
                  <a:pt x="1098" y="454"/>
                  <a:pt x="1098" y="452"/>
                </a:cubicBezTo>
                <a:cubicBezTo>
                  <a:pt x="1097" y="449"/>
                  <a:pt x="1094" y="446"/>
                  <a:pt x="1091" y="446"/>
                </a:cubicBezTo>
                <a:cubicBezTo>
                  <a:pt x="1088" y="446"/>
                  <a:pt x="1082" y="445"/>
                  <a:pt x="1083" y="446"/>
                </a:cubicBezTo>
                <a:cubicBezTo>
                  <a:pt x="1083" y="448"/>
                  <a:pt x="1082" y="450"/>
                  <a:pt x="1081" y="450"/>
                </a:cubicBezTo>
                <a:cubicBezTo>
                  <a:pt x="1079" y="449"/>
                  <a:pt x="1079" y="450"/>
                  <a:pt x="1077" y="453"/>
                </a:cubicBezTo>
                <a:cubicBezTo>
                  <a:pt x="1075" y="456"/>
                  <a:pt x="1069" y="456"/>
                  <a:pt x="1072" y="453"/>
                </a:cubicBezTo>
                <a:cubicBezTo>
                  <a:pt x="1075" y="451"/>
                  <a:pt x="1071" y="451"/>
                  <a:pt x="1071" y="448"/>
                </a:cubicBezTo>
                <a:cubicBezTo>
                  <a:pt x="1072" y="445"/>
                  <a:pt x="1074" y="443"/>
                  <a:pt x="1071" y="444"/>
                </a:cubicBezTo>
                <a:cubicBezTo>
                  <a:pt x="1068" y="446"/>
                  <a:pt x="1068" y="450"/>
                  <a:pt x="1066" y="451"/>
                </a:cubicBezTo>
                <a:cubicBezTo>
                  <a:pt x="1063" y="451"/>
                  <a:pt x="1064" y="444"/>
                  <a:pt x="1064" y="442"/>
                </a:cubicBezTo>
                <a:cubicBezTo>
                  <a:pt x="1065" y="440"/>
                  <a:pt x="1060" y="442"/>
                  <a:pt x="1054" y="441"/>
                </a:cubicBezTo>
                <a:cubicBezTo>
                  <a:pt x="1048" y="441"/>
                  <a:pt x="1050" y="437"/>
                  <a:pt x="1054" y="435"/>
                </a:cubicBezTo>
                <a:cubicBezTo>
                  <a:pt x="1059" y="432"/>
                  <a:pt x="1058" y="430"/>
                  <a:pt x="1061" y="429"/>
                </a:cubicBezTo>
                <a:cubicBezTo>
                  <a:pt x="1063" y="428"/>
                  <a:pt x="1069" y="424"/>
                  <a:pt x="1072" y="422"/>
                </a:cubicBezTo>
                <a:cubicBezTo>
                  <a:pt x="1076" y="420"/>
                  <a:pt x="1076" y="418"/>
                  <a:pt x="1077" y="415"/>
                </a:cubicBezTo>
                <a:cubicBezTo>
                  <a:pt x="1078" y="413"/>
                  <a:pt x="1085" y="410"/>
                  <a:pt x="1090" y="406"/>
                </a:cubicBezTo>
                <a:cubicBezTo>
                  <a:pt x="1096" y="401"/>
                  <a:pt x="1099" y="398"/>
                  <a:pt x="1100" y="395"/>
                </a:cubicBezTo>
                <a:cubicBezTo>
                  <a:pt x="1102" y="392"/>
                  <a:pt x="1110" y="389"/>
                  <a:pt x="1111" y="387"/>
                </a:cubicBezTo>
                <a:cubicBezTo>
                  <a:pt x="1111" y="385"/>
                  <a:pt x="1121" y="379"/>
                  <a:pt x="1128" y="378"/>
                </a:cubicBezTo>
                <a:cubicBezTo>
                  <a:pt x="1135" y="377"/>
                  <a:pt x="1145" y="378"/>
                  <a:pt x="1148" y="380"/>
                </a:cubicBezTo>
                <a:cubicBezTo>
                  <a:pt x="1150" y="382"/>
                  <a:pt x="1151" y="382"/>
                  <a:pt x="1152" y="380"/>
                </a:cubicBezTo>
                <a:cubicBezTo>
                  <a:pt x="1153" y="379"/>
                  <a:pt x="1156" y="379"/>
                  <a:pt x="1161" y="380"/>
                </a:cubicBezTo>
                <a:cubicBezTo>
                  <a:pt x="1165" y="381"/>
                  <a:pt x="1166" y="378"/>
                  <a:pt x="1170" y="379"/>
                </a:cubicBezTo>
                <a:cubicBezTo>
                  <a:pt x="1173" y="380"/>
                  <a:pt x="1175" y="380"/>
                  <a:pt x="1177" y="377"/>
                </a:cubicBezTo>
                <a:cubicBezTo>
                  <a:pt x="1179" y="373"/>
                  <a:pt x="1188" y="374"/>
                  <a:pt x="1190" y="375"/>
                </a:cubicBezTo>
                <a:cubicBezTo>
                  <a:pt x="1192" y="377"/>
                  <a:pt x="1194" y="379"/>
                  <a:pt x="1197" y="377"/>
                </a:cubicBezTo>
                <a:cubicBezTo>
                  <a:pt x="1200" y="374"/>
                  <a:pt x="1200" y="379"/>
                  <a:pt x="1203" y="380"/>
                </a:cubicBezTo>
                <a:cubicBezTo>
                  <a:pt x="1206" y="380"/>
                  <a:pt x="1204" y="383"/>
                  <a:pt x="1202" y="383"/>
                </a:cubicBezTo>
                <a:cubicBezTo>
                  <a:pt x="1199" y="382"/>
                  <a:pt x="1195" y="384"/>
                  <a:pt x="1199" y="386"/>
                </a:cubicBezTo>
                <a:cubicBezTo>
                  <a:pt x="1202" y="387"/>
                  <a:pt x="1205" y="384"/>
                  <a:pt x="1208" y="384"/>
                </a:cubicBezTo>
                <a:cubicBezTo>
                  <a:pt x="1210" y="385"/>
                  <a:pt x="1214" y="385"/>
                  <a:pt x="1217" y="383"/>
                </a:cubicBezTo>
                <a:cubicBezTo>
                  <a:pt x="1221" y="381"/>
                  <a:pt x="1222" y="384"/>
                  <a:pt x="1224" y="383"/>
                </a:cubicBezTo>
                <a:cubicBezTo>
                  <a:pt x="1226" y="381"/>
                  <a:pt x="1231" y="380"/>
                  <a:pt x="1233" y="380"/>
                </a:cubicBezTo>
                <a:cubicBezTo>
                  <a:pt x="1236" y="380"/>
                  <a:pt x="1234" y="377"/>
                  <a:pt x="1230" y="377"/>
                </a:cubicBezTo>
                <a:cubicBezTo>
                  <a:pt x="1226" y="377"/>
                  <a:pt x="1226" y="375"/>
                  <a:pt x="1229" y="370"/>
                </a:cubicBezTo>
                <a:cubicBezTo>
                  <a:pt x="1232" y="364"/>
                  <a:pt x="1238" y="361"/>
                  <a:pt x="1242" y="358"/>
                </a:cubicBezTo>
                <a:cubicBezTo>
                  <a:pt x="1246" y="355"/>
                  <a:pt x="1249" y="356"/>
                  <a:pt x="1249" y="354"/>
                </a:cubicBezTo>
                <a:cubicBezTo>
                  <a:pt x="1249" y="352"/>
                  <a:pt x="1251" y="346"/>
                  <a:pt x="1254" y="346"/>
                </a:cubicBezTo>
                <a:cubicBezTo>
                  <a:pt x="1257" y="345"/>
                  <a:pt x="1264" y="347"/>
                  <a:pt x="1269" y="344"/>
                </a:cubicBezTo>
                <a:cubicBezTo>
                  <a:pt x="1273" y="342"/>
                  <a:pt x="1273" y="346"/>
                  <a:pt x="1275" y="347"/>
                </a:cubicBezTo>
                <a:cubicBezTo>
                  <a:pt x="1277" y="347"/>
                  <a:pt x="1279" y="343"/>
                  <a:pt x="1282" y="344"/>
                </a:cubicBezTo>
                <a:cubicBezTo>
                  <a:pt x="1284" y="346"/>
                  <a:pt x="1278" y="349"/>
                  <a:pt x="1277" y="353"/>
                </a:cubicBezTo>
                <a:cubicBezTo>
                  <a:pt x="1276" y="357"/>
                  <a:pt x="1280" y="355"/>
                  <a:pt x="1282" y="356"/>
                </a:cubicBezTo>
                <a:cubicBezTo>
                  <a:pt x="1285" y="357"/>
                  <a:pt x="1279" y="359"/>
                  <a:pt x="1280" y="360"/>
                </a:cubicBezTo>
                <a:cubicBezTo>
                  <a:pt x="1280" y="361"/>
                  <a:pt x="1285" y="361"/>
                  <a:pt x="1291" y="355"/>
                </a:cubicBezTo>
                <a:cubicBezTo>
                  <a:pt x="1297" y="349"/>
                  <a:pt x="1302" y="348"/>
                  <a:pt x="1306" y="348"/>
                </a:cubicBezTo>
                <a:cubicBezTo>
                  <a:pt x="1310" y="348"/>
                  <a:pt x="1308" y="345"/>
                  <a:pt x="1308" y="339"/>
                </a:cubicBezTo>
                <a:cubicBezTo>
                  <a:pt x="1308" y="334"/>
                  <a:pt x="1320" y="332"/>
                  <a:pt x="1324" y="334"/>
                </a:cubicBezTo>
                <a:cubicBezTo>
                  <a:pt x="1327" y="335"/>
                  <a:pt x="1327" y="337"/>
                  <a:pt x="1323" y="336"/>
                </a:cubicBezTo>
                <a:cubicBezTo>
                  <a:pt x="1320" y="335"/>
                  <a:pt x="1316" y="338"/>
                  <a:pt x="1317" y="343"/>
                </a:cubicBezTo>
                <a:cubicBezTo>
                  <a:pt x="1317" y="347"/>
                  <a:pt x="1313" y="349"/>
                  <a:pt x="1315" y="350"/>
                </a:cubicBezTo>
                <a:cubicBezTo>
                  <a:pt x="1317" y="352"/>
                  <a:pt x="1312" y="353"/>
                  <a:pt x="1312" y="355"/>
                </a:cubicBezTo>
                <a:cubicBezTo>
                  <a:pt x="1312" y="356"/>
                  <a:pt x="1312" y="358"/>
                  <a:pt x="1310" y="359"/>
                </a:cubicBezTo>
                <a:cubicBezTo>
                  <a:pt x="1307" y="359"/>
                  <a:pt x="1298" y="360"/>
                  <a:pt x="1298" y="364"/>
                </a:cubicBezTo>
                <a:cubicBezTo>
                  <a:pt x="1297" y="367"/>
                  <a:pt x="1292" y="368"/>
                  <a:pt x="1290" y="372"/>
                </a:cubicBezTo>
                <a:cubicBezTo>
                  <a:pt x="1288" y="377"/>
                  <a:pt x="1279" y="379"/>
                  <a:pt x="1273" y="388"/>
                </a:cubicBezTo>
                <a:cubicBezTo>
                  <a:pt x="1268" y="396"/>
                  <a:pt x="1258" y="396"/>
                  <a:pt x="1258" y="398"/>
                </a:cubicBezTo>
                <a:cubicBezTo>
                  <a:pt x="1258" y="400"/>
                  <a:pt x="1252" y="399"/>
                  <a:pt x="1250" y="400"/>
                </a:cubicBezTo>
                <a:cubicBezTo>
                  <a:pt x="1248" y="400"/>
                  <a:pt x="1252" y="405"/>
                  <a:pt x="1247" y="411"/>
                </a:cubicBezTo>
                <a:cubicBezTo>
                  <a:pt x="1242" y="416"/>
                  <a:pt x="1238" y="424"/>
                  <a:pt x="1238" y="432"/>
                </a:cubicBezTo>
                <a:cubicBezTo>
                  <a:pt x="1238" y="439"/>
                  <a:pt x="1241" y="462"/>
                  <a:pt x="1243" y="465"/>
                </a:cubicBezTo>
                <a:cubicBezTo>
                  <a:pt x="1246" y="469"/>
                  <a:pt x="1244" y="479"/>
                  <a:pt x="1246" y="481"/>
                </a:cubicBezTo>
                <a:cubicBezTo>
                  <a:pt x="1248" y="483"/>
                  <a:pt x="1247" y="486"/>
                  <a:pt x="1249" y="488"/>
                </a:cubicBezTo>
                <a:cubicBezTo>
                  <a:pt x="1250" y="489"/>
                  <a:pt x="1255" y="482"/>
                  <a:pt x="1258" y="479"/>
                </a:cubicBezTo>
                <a:cubicBezTo>
                  <a:pt x="1262" y="477"/>
                  <a:pt x="1260" y="476"/>
                  <a:pt x="1263" y="474"/>
                </a:cubicBezTo>
                <a:cubicBezTo>
                  <a:pt x="1265" y="473"/>
                  <a:pt x="1264" y="466"/>
                  <a:pt x="1265" y="465"/>
                </a:cubicBezTo>
                <a:cubicBezTo>
                  <a:pt x="1265" y="463"/>
                  <a:pt x="1270" y="462"/>
                  <a:pt x="1271" y="461"/>
                </a:cubicBezTo>
                <a:cubicBezTo>
                  <a:pt x="1272" y="459"/>
                  <a:pt x="1276" y="460"/>
                  <a:pt x="1278" y="459"/>
                </a:cubicBezTo>
                <a:cubicBezTo>
                  <a:pt x="1280" y="459"/>
                  <a:pt x="1278" y="454"/>
                  <a:pt x="1277" y="452"/>
                </a:cubicBezTo>
                <a:cubicBezTo>
                  <a:pt x="1276" y="449"/>
                  <a:pt x="1283" y="445"/>
                  <a:pt x="1286" y="443"/>
                </a:cubicBezTo>
                <a:cubicBezTo>
                  <a:pt x="1289" y="441"/>
                  <a:pt x="1293" y="445"/>
                  <a:pt x="1297" y="441"/>
                </a:cubicBezTo>
                <a:cubicBezTo>
                  <a:pt x="1300" y="438"/>
                  <a:pt x="1296" y="434"/>
                  <a:pt x="1295" y="432"/>
                </a:cubicBezTo>
                <a:cubicBezTo>
                  <a:pt x="1294" y="431"/>
                  <a:pt x="1299" y="422"/>
                  <a:pt x="1302" y="421"/>
                </a:cubicBezTo>
                <a:cubicBezTo>
                  <a:pt x="1304" y="420"/>
                  <a:pt x="1306" y="423"/>
                  <a:pt x="1309" y="421"/>
                </a:cubicBezTo>
                <a:cubicBezTo>
                  <a:pt x="1311" y="418"/>
                  <a:pt x="1306" y="414"/>
                  <a:pt x="1304" y="415"/>
                </a:cubicBezTo>
                <a:cubicBezTo>
                  <a:pt x="1302" y="415"/>
                  <a:pt x="1302" y="408"/>
                  <a:pt x="1306" y="404"/>
                </a:cubicBezTo>
                <a:cubicBezTo>
                  <a:pt x="1311" y="401"/>
                  <a:pt x="1309" y="400"/>
                  <a:pt x="1306" y="400"/>
                </a:cubicBezTo>
                <a:cubicBezTo>
                  <a:pt x="1303" y="399"/>
                  <a:pt x="1302" y="400"/>
                  <a:pt x="1300" y="400"/>
                </a:cubicBezTo>
                <a:cubicBezTo>
                  <a:pt x="1298" y="400"/>
                  <a:pt x="1295" y="395"/>
                  <a:pt x="1299" y="391"/>
                </a:cubicBezTo>
                <a:cubicBezTo>
                  <a:pt x="1302" y="386"/>
                  <a:pt x="1306" y="386"/>
                  <a:pt x="1307" y="382"/>
                </a:cubicBezTo>
                <a:cubicBezTo>
                  <a:pt x="1307" y="379"/>
                  <a:pt x="1312" y="373"/>
                  <a:pt x="1314" y="371"/>
                </a:cubicBezTo>
                <a:cubicBezTo>
                  <a:pt x="1315" y="369"/>
                  <a:pt x="1320" y="371"/>
                  <a:pt x="1322" y="371"/>
                </a:cubicBezTo>
                <a:cubicBezTo>
                  <a:pt x="1323" y="370"/>
                  <a:pt x="1323" y="374"/>
                  <a:pt x="1325" y="372"/>
                </a:cubicBezTo>
                <a:cubicBezTo>
                  <a:pt x="1327" y="370"/>
                  <a:pt x="1331" y="363"/>
                  <a:pt x="1334" y="363"/>
                </a:cubicBezTo>
                <a:cubicBezTo>
                  <a:pt x="1337" y="363"/>
                  <a:pt x="1335" y="368"/>
                  <a:pt x="1336" y="371"/>
                </a:cubicBezTo>
                <a:cubicBezTo>
                  <a:pt x="1337" y="374"/>
                  <a:pt x="1339" y="371"/>
                  <a:pt x="1345" y="367"/>
                </a:cubicBezTo>
                <a:cubicBezTo>
                  <a:pt x="1351" y="362"/>
                  <a:pt x="1364" y="363"/>
                  <a:pt x="1367" y="365"/>
                </a:cubicBezTo>
                <a:cubicBezTo>
                  <a:pt x="1371" y="367"/>
                  <a:pt x="1372" y="371"/>
                  <a:pt x="1374" y="371"/>
                </a:cubicBezTo>
                <a:cubicBezTo>
                  <a:pt x="1377" y="370"/>
                  <a:pt x="1375" y="366"/>
                  <a:pt x="1378" y="365"/>
                </a:cubicBezTo>
                <a:cubicBezTo>
                  <a:pt x="1381" y="364"/>
                  <a:pt x="1387" y="361"/>
                  <a:pt x="1391" y="358"/>
                </a:cubicBezTo>
                <a:cubicBezTo>
                  <a:pt x="1396" y="355"/>
                  <a:pt x="1394" y="357"/>
                  <a:pt x="1397" y="354"/>
                </a:cubicBezTo>
                <a:cubicBezTo>
                  <a:pt x="1399" y="351"/>
                  <a:pt x="1401" y="352"/>
                  <a:pt x="1402" y="351"/>
                </a:cubicBezTo>
                <a:cubicBezTo>
                  <a:pt x="1403" y="349"/>
                  <a:pt x="1409" y="346"/>
                  <a:pt x="1417" y="344"/>
                </a:cubicBezTo>
                <a:cubicBezTo>
                  <a:pt x="1426" y="342"/>
                  <a:pt x="1437" y="336"/>
                  <a:pt x="1436" y="334"/>
                </a:cubicBezTo>
                <a:cubicBezTo>
                  <a:pt x="1436" y="333"/>
                  <a:pt x="1440" y="332"/>
                  <a:pt x="1440" y="334"/>
                </a:cubicBezTo>
                <a:cubicBezTo>
                  <a:pt x="1440" y="335"/>
                  <a:pt x="1444" y="335"/>
                  <a:pt x="1448" y="336"/>
                </a:cubicBezTo>
                <a:cubicBezTo>
                  <a:pt x="1452" y="337"/>
                  <a:pt x="1454" y="338"/>
                  <a:pt x="1458" y="335"/>
                </a:cubicBezTo>
                <a:cubicBezTo>
                  <a:pt x="1462" y="331"/>
                  <a:pt x="1458" y="330"/>
                  <a:pt x="1458" y="327"/>
                </a:cubicBezTo>
                <a:cubicBezTo>
                  <a:pt x="1458" y="325"/>
                  <a:pt x="1452" y="322"/>
                  <a:pt x="1452" y="319"/>
                </a:cubicBezTo>
                <a:cubicBezTo>
                  <a:pt x="1453" y="316"/>
                  <a:pt x="1448" y="309"/>
                  <a:pt x="1446" y="310"/>
                </a:cubicBezTo>
                <a:cubicBezTo>
                  <a:pt x="1445" y="312"/>
                  <a:pt x="1441" y="309"/>
                  <a:pt x="1441" y="307"/>
                </a:cubicBezTo>
                <a:cubicBezTo>
                  <a:pt x="1441" y="305"/>
                  <a:pt x="1441" y="302"/>
                  <a:pt x="1438" y="304"/>
                </a:cubicBezTo>
                <a:cubicBezTo>
                  <a:pt x="1435" y="305"/>
                  <a:pt x="1431" y="304"/>
                  <a:pt x="1430" y="302"/>
                </a:cubicBezTo>
                <a:cubicBezTo>
                  <a:pt x="1430" y="300"/>
                  <a:pt x="1435" y="298"/>
                  <a:pt x="1439" y="299"/>
                </a:cubicBezTo>
                <a:cubicBezTo>
                  <a:pt x="1443" y="301"/>
                  <a:pt x="1442" y="303"/>
                  <a:pt x="1444" y="304"/>
                </a:cubicBezTo>
                <a:cubicBezTo>
                  <a:pt x="1446" y="305"/>
                  <a:pt x="1452" y="305"/>
                  <a:pt x="1455" y="303"/>
                </a:cubicBezTo>
                <a:cubicBezTo>
                  <a:pt x="1457" y="302"/>
                  <a:pt x="1465" y="299"/>
                  <a:pt x="1467" y="297"/>
                </a:cubicBezTo>
                <a:cubicBezTo>
                  <a:pt x="1468" y="295"/>
                  <a:pt x="1467" y="294"/>
                  <a:pt x="1469" y="292"/>
                </a:cubicBezTo>
                <a:cubicBezTo>
                  <a:pt x="1472" y="291"/>
                  <a:pt x="1470" y="288"/>
                  <a:pt x="1468" y="287"/>
                </a:cubicBezTo>
                <a:cubicBezTo>
                  <a:pt x="1465" y="286"/>
                  <a:pt x="1466" y="282"/>
                  <a:pt x="1468" y="282"/>
                </a:cubicBezTo>
                <a:cubicBezTo>
                  <a:pt x="1471" y="282"/>
                  <a:pt x="1470" y="280"/>
                  <a:pt x="1472" y="279"/>
                </a:cubicBezTo>
                <a:cubicBezTo>
                  <a:pt x="1473" y="279"/>
                  <a:pt x="1474" y="281"/>
                  <a:pt x="1477" y="279"/>
                </a:cubicBezTo>
                <a:cubicBezTo>
                  <a:pt x="1480" y="278"/>
                  <a:pt x="1477" y="281"/>
                  <a:pt x="1475" y="284"/>
                </a:cubicBezTo>
                <a:cubicBezTo>
                  <a:pt x="1474" y="287"/>
                  <a:pt x="1478" y="289"/>
                  <a:pt x="1479" y="290"/>
                </a:cubicBezTo>
                <a:cubicBezTo>
                  <a:pt x="1479" y="292"/>
                  <a:pt x="1485" y="292"/>
                  <a:pt x="1488" y="291"/>
                </a:cubicBezTo>
                <a:cubicBezTo>
                  <a:pt x="1491" y="289"/>
                  <a:pt x="1502" y="293"/>
                  <a:pt x="1502" y="295"/>
                </a:cubicBezTo>
                <a:cubicBezTo>
                  <a:pt x="1503" y="298"/>
                  <a:pt x="1505" y="301"/>
                  <a:pt x="1509" y="303"/>
                </a:cubicBezTo>
                <a:cubicBezTo>
                  <a:pt x="1513" y="305"/>
                  <a:pt x="1517" y="304"/>
                  <a:pt x="1518" y="306"/>
                </a:cubicBezTo>
                <a:cubicBezTo>
                  <a:pt x="1519" y="308"/>
                  <a:pt x="1520" y="309"/>
                  <a:pt x="1523" y="309"/>
                </a:cubicBezTo>
                <a:cubicBezTo>
                  <a:pt x="1525" y="308"/>
                  <a:pt x="1527" y="311"/>
                  <a:pt x="1528" y="309"/>
                </a:cubicBezTo>
                <a:cubicBezTo>
                  <a:pt x="1530" y="308"/>
                  <a:pt x="1531" y="310"/>
                  <a:pt x="1533" y="308"/>
                </a:cubicBezTo>
                <a:cubicBezTo>
                  <a:pt x="1536" y="306"/>
                  <a:pt x="1528" y="305"/>
                  <a:pt x="1529" y="303"/>
                </a:cubicBezTo>
                <a:cubicBezTo>
                  <a:pt x="1530" y="302"/>
                  <a:pt x="1532" y="305"/>
                  <a:pt x="1534" y="304"/>
                </a:cubicBezTo>
                <a:cubicBezTo>
                  <a:pt x="1536" y="304"/>
                  <a:pt x="1533" y="300"/>
                  <a:pt x="1535" y="300"/>
                </a:cubicBezTo>
                <a:cubicBezTo>
                  <a:pt x="1536" y="300"/>
                  <a:pt x="1535" y="291"/>
                  <a:pt x="1533" y="291"/>
                </a:cubicBezTo>
                <a:cubicBezTo>
                  <a:pt x="1532" y="290"/>
                  <a:pt x="1533" y="288"/>
                  <a:pt x="1536" y="290"/>
                </a:cubicBezTo>
                <a:cubicBezTo>
                  <a:pt x="1539" y="292"/>
                  <a:pt x="1544" y="292"/>
                  <a:pt x="1546" y="292"/>
                </a:cubicBezTo>
                <a:cubicBezTo>
                  <a:pt x="1549" y="292"/>
                  <a:pt x="1547" y="290"/>
                  <a:pt x="1544" y="289"/>
                </a:cubicBezTo>
                <a:cubicBezTo>
                  <a:pt x="1542" y="289"/>
                  <a:pt x="1545" y="287"/>
                  <a:pt x="1546" y="289"/>
                </a:cubicBezTo>
                <a:cubicBezTo>
                  <a:pt x="1548" y="290"/>
                  <a:pt x="1551" y="291"/>
                  <a:pt x="1551" y="289"/>
                </a:cubicBezTo>
                <a:cubicBezTo>
                  <a:pt x="1552" y="288"/>
                  <a:pt x="1553" y="284"/>
                  <a:pt x="1556" y="284"/>
                </a:cubicBezTo>
                <a:cubicBezTo>
                  <a:pt x="1559" y="284"/>
                  <a:pt x="1560" y="283"/>
                  <a:pt x="1557" y="282"/>
                </a:cubicBezTo>
                <a:close/>
                <a:moveTo>
                  <a:pt x="804" y="459"/>
                </a:moveTo>
                <a:cubicBezTo>
                  <a:pt x="797" y="466"/>
                  <a:pt x="781" y="467"/>
                  <a:pt x="781" y="473"/>
                </a:cubicBezTo>
                <a:cubicBezTo>
                  <a:pt x="781" y="479"/>
                  <a:pt x="762" y="482"/>
                  <a:pt x="761" y="479"/>
                </a:cubicBezTo>
                <a:cubicBezTo>
                  <a:pt x="759" y="477"/>
                  <a:pt x="775" y="476"/>
                  <a:pt x="778" y="468"/>
                </a:cubicBezTo>
                <a:cubicBezTo>
                  <a:pt x="782" y="460"/>
                  <a:pt x="796" y="456"/>
                  <a:pt x="803" y="445"/>
                </a:cubicBezTo>
                <a:cubicBezTo>
                  <a:pt x="807" y="437"/>
                  <a:pt x="811" y="426"/>
                  <a:pt x="814" y="426"/>
                </a:cubicBezTo>
                <a:cubicBezTo>
                  <a:pt x="817" y="427"/>
                  <a:pt x="812" y="452"/>
                  <a:pt x="804" y="459"/>
                </a:cubicBezTo>
                <a:close/>
                <a:moveTo>
                  <a:pt x="838" y="142"/>
                </a:moveTo>
                <a:cubicBezTo>
                  <a:pt x="837" y="144"/>
                  <a:pt x="832" y="144"/>
                  <a:pt x="833" y="146"/>
                </a:cubicBezTo>
                <a:cubicBezTo>
                  <a:pt x="836" y="150"/>
                  <a:pt x="849" y="148"/>
                  <a:pt x="850" y="143"/>
                </a:cubicBezTo>
                <a:cubicBezTo>
                  <a:pt x="850" y="139"/>
                  <a:pt x="840" y="140"/>
                  <a:pt x="838" y="142"/>
                </a:cubicBezTo>
                <a:close/>
                <a:moveTo>
                  <a:pt x="275" y="18"/>
                </a:moveTo>
                <a:cubicBezTo>
                  <a:pt x="279" y="20"/>
                  <a:pt x="265" y="19"/>
                  <a:pt x="263" y="22"/>
                </a:cubicBezTo>
                <a:cubicBezTo>
                  <a:pt x="261" y="25"/>
                  <a:pt x="253" y="24"/>
                  <a:pt x="254" y="27"/>
                </a:cubicBezTo>
                <a:cubicBezTo>
                  <a:pt x="256" y="30"/>
                  <a:pt x="269" y="31"/>
                  <a:pt x="269" y="28"/>
                </a:cubicBezTo>
                <a:cubicBezTo>
                  <a:pt x="269" y="25"/>
                  <a:pt x="276" y="28"/>
                  <a:pt x="277" y="25"/>
                </a:cubicBezTo>
                <a:cubicBezTo>
                  <a:pt x="277" y="23"/>
                  <a:pt x="280" y="20"/>
                  <a:pt x="287" y="19"/>
                </a:cubicBezTo>
                <a:cubicBezTo>
                  <a:pt x="295" y="19"/>
                  <a:pt x="295" y="16"/>
                  <a:pt x="288" y="13"/>
                </a:cubicBezTo>
                <a:cubicBezTo>
                  <a:pt x="281" y="10"/>
                  <a:pt x="271" y="15"/>
                  <a:pt x="275" y="18"/>
                </a:cubicBezTo>
                <a:close/>
                <a:moveTo>
                  <a:pt x="347" y="8"/>
                </a:moveTo>
                <a:cubicBezTo>
                  <a:pt x="353" y="8"/>
                  <a:pt x="351" y="4"/>
                  <a:pt x="356" y="5"/>
                </a:cubicBezTo>
                <a:cubicBezTo>
                  <a:pt x="360" y="5"/>
                  <a:pt x="366" y="5"/>
                  <a:pt x="364" y="2"/>
                </a:cubicBezTo>
                <a:cubicBezTo>
                  <a:pt x="361" y="0"/>
                  <a:pt x="346" y="1"/>
                  <a:pt x="347" y="3"/>
                </a:cubicBezTo>
                <a:cubicBezTo>
                  <a:pt x="349" y="5"/>
                  <a:pt x="335" y="4"/>
                  <a:pt x="335" y="5"/>
                </a:cubicBezTo>
                <a:cubicBezTo>
                  <a:pt x="335" y="7"/>
                  <a:pt x="340" y="8"/>
                  <a:pt x="347" y="8"/>
                </a:cubicBezTo>
                <a:close/>
                <a:moveTo>
                  <a:pt x="348" y="23"/>
                </a:moveTo>
                <a:cubicBezTo>
                  <a:pt x="349" y="25"/>
                  <a:pt x="347" y="25"/>
                  <a:pt x="341" y="25"/>
                </a:cubicBezTo>
                <a:cubicBezTo>
                  <a:pt x="336" y="25"/>
                  <a:pt x="333" y="28"/>
                  <a:pt x="336" y="31"/>
                </a:cubicBezTo>
                <a:cubicBezTo>
                  <a:pt x="339" y="33"/>
                  <a:pt x="354" y="32"/>
                  <a:pt x="356" y="29"/>
                </a:cubicBezTo>
                <a:cubicBezTo>
                  <a:pt x="358" y="26"/>
                  <a:pt x="365" y="29"/>
                  <a:pt x="366" y="25"/>
                </a:cubicBezTo>
                <a:cubicBezTo>
                  <a:pt x="367" y="22"/>
                  <a:pt x="347" y="21"/>
                  <a:pt x="348" y="23"/>
                </a:cubicBezTo>
                <a:close/>
                <a:moveTo>
                  <a:pt x="394" y="18"/>
                </a:moveTo>
                <a:cubicBezTo>
                  <a:pt x="396" y="15"/>
                  <a:pt x="391" y="15"/>
                  <a:pt x="390" y="13"/>
                </a:cubicBezTo>
                <a:cubicBezTo>
                  <a:pt x="390" y="11"/>
                  <a:pt x="375" y="10"/>
                  <a:pt x="375" y="13"/>
                </a:cubicBezTo>
                <a:cubicBezTo>
                  <a:pt x="376" y="15"/>
                  <a:pt x="365" y="18"/>
                  <a:pt x="368" y="21"/>
                </a:cubicBezTo>
                <a:cubicBezTo>
                  <a:pt x="375" y="26"/>
                  <a:pt x="392" y="20"/>
                  <a:pt x="394" y="18"/>
                </a:cubicBezTo>
                <a:close/>
                <a:moveTo>
                  <a:pt x="311" y="163"/>
                </a:moveTo>
                <a:cubicBezTo>
                  <a:pt x="311" y="166"/>
                  <a:pt x="310" y="168"/>
                  <a:pt x="305" y="168"/>
                </a:cubicBezTo>
                <a:cubicBezTo>
                  <a:pt x="300" y="168"/>
                  <a:pt x="307" y="171"/>
                  <a:pt x="308" y="174"/>
                </a:cubicBezTo>
                <a:cubicBezTo>
                  <a:pt x="308" y="177"/>
                  <a:pt x="303" y="175"/>
                  <a:pt x="302" y="180"/>
                </a:cubicBezTo>
                <a:cubicBezTo>
                  <a:pt x="302" y="184"/>
                  <a:pt x="292" y="180"/>
                  <a:pt x="291" y="185"/>
                </a:cubicBezTo>
                <a:cubicBezTo>
                  <a:pt x="290" y="191"/>
                  <a:pt x="296" y="191"/>
                  <a:pt x="300" y="191"/>
                </a:cubicBezTo>
                <a:cubicBezTo>
                  <a:pt x="304" y="191"/>
                  <a:pt x="298" y="195"/>
                  <a:pt x="302" y="198"/>
                </a:cubicBezTo>
                <a:cubicBezTo>
                  <a:pt x="305" y="200"/>
                  <a:pt x="307" y="199"/>
                  <a:pt x="305" y="195"/>
                </a:cubicBezTo>
                <a:cubicBezTo>
                  <a:pt x="303" y="190"/>
                  <a:pt x="317" y="196"/>
                  <a:pt x="313" y="200"/>
                </a:cubicBezTo>
                <a:cubicBezTo>
                  <a:pt x="308" y="203"/>
                  <a:pt x="319" y="206"/>
                  <a:pt x="324" y="206"/>
                </a:cubicBezTo>
                <a:cubicBezTo>
                  <a:pt x="329" y="207"/>
                  <a:pt x="347" y="211"/>
                  <a:pt x="348" y="206"/>
                </a:cubicBezTo>
                <a:cubicBezTo>
                  <a:pt x="348" y="204"/>
                  <a:pt x="341" y="201"/>
                  <a:pt x="335" y="195"/>
                </a:cubicBezTo>
                <a:cubicBezTo>
                  <a:pt x="330" y="189"/>
                  <a:pt x="326" y="180"/>
                  <a:pt x="332" y="175"/>
                </a:cubicBezTo>
                <a:cubicBezTo>
                  <a:pt x="339" y="171"/>
                  <a:pt x="333" y="170"/>
                  <a:pt x="340" y="165"/>
                </a:cubicBezTo>
                <a:cubicBezTo>
                  <a:pt x="346" y="160"/>
                  <a:pt x="342" y="156"/>
                  <a:pt x="348" y="156"/>
                </a:cubicBezTo>
                <a:cubicBezTo>
                  <a:pt x="353" y="155"/>
                  <a:pt x="347" y="150"/>
                  <a:pt x="352" y="149"/>
                </a:cubicBezTo>
                <a:cubicBezTo>
                  <a:pt x="358" y="148"/>
                  <a:pt x="359" y="143"/>
                  <a:pt x="358" y="140"/>
                </a:cubicBezTo>
                <a:cubicBezTo>
                  <a:pt x="357" y="138"/>
                  <a:pt x="364" y="141"/>
                  <a:pt x="367" y="137"/>
                </a:cubicBezTo>
                <a:cubicBezTo>
                  <a:pt x="370" y="134"/>
                  <a:pt x="377" y="136"/>
                  <a:pt x="379" y="132"/>
                </a:cubicBezTo>
                <a:cubicBezTo>
                  <a:pt x="381" y="127"/>
                  <a:pt x="412" y="117"/>
                  <a:pt x="430" y="113"/>
                </a:cubicBezTo>
                <a:cubicBezTo>
                  <a:pt x="447" y="109"/>
                  <a:pt x="459" y="101"/>
                  <a:pt x="453" y="96"/>
                </a:cubicBezTo>
                <a:cubicBezTo>
                  <a:pt x="447" y="92"/>
                  <a:pt x="429" y="98"/>
                  <a:pt x="425" y="102"/>
                </a:cubicBezTo>
                <a:cubicBezTo>
                  <a:pt x="421" y="105"/>
                  <a:pt x="415" y="103"/>
                  <a:pt x="410" y="105"/>
                </a:cubicBezTo>
                <a:cubicBezTo>
                  <a:pt x="406" y="108"/>
                  <a:pt x="397" y="110"/>
                  <a:pt x="392" y="107"/>
                </a:cubicBezTo>
                <a:cubicBezTo>
                  <a:pt x="388" y="104"/>
                  <a:pt x="382" y="110"/>
                  <a:pt x="379" y="110"/>
                </a:cubicBezTo>
                <a:cubicBezTo>
                  <a:pt x="375" y="110"/>
                  <a:pt x="371" y="114"/>
                  <a:pt x="367" y="113"/>
                </a:cubicBezTo>
                <a:cubicBezTo>
                  <a:pt x="364" y="113"/>
                  <a:pt x="356" y="116"/>
                  <a:pt x="355" y="119"/>
                </a:cubicBezTo>
                <a:cubicBezTo>
                  <a:pt x="355" y="121"/>
                  <a:pt x="348" y="120"/>
                  <a:pt x="348" y="123"/>
                </a:cubicBezTo>
                <a:cubicBezTo>
                  <a:pt x="348" y="126"/>
                  <a:pt x="343" y="128"/>
                  <a:pt x="341" y="126"/>
                </a:cubicBezTo>
                <a:cubicBezTo>
                  <a:pt x="338" y="123"/>
                  <a:pt x="335" y="128"/>
                  <a:pt x="338" y="132"/>
                </a:cubicBezTo>
                <a:cubicBezTo>
                  <a:pt x="342" y="135"/>
                  <a:pt x="331" y="136"/>
                  <a:pt x="333" y="138"/>
                </a:cubicBezTo>
                <a:cubicBezTo>
                  <a:pt x="335" y="140"/>
                  <a:pt x="329" y="141"/>
                  <a:pt x="331" y="144"/>
                </a:cubicBezTo>
                <a:cubicBezTo>
                  <a:pt x="332" y="146"/>
                  <a:pt x="327" y="147"/>
                  <a:pt x="323" y="148"/>
                </a:cubicBezTo>
                <a:cubicBezTo>
                  <a:pt x="319" y="148"/>
                  <a:pt x="317" y="154"/>
                  <a:pt x="322" y="154"/>
                </a:cubicBezTo>
                <a:cubicBezTo>
                  <a:pt x="327" y="154"/>
                  <a:pt x="319" y="155"/>
                  <a:pt x="319" y="159"/>
                </a:cubicBezTo>
                <a:cubicBezTo>
                  <a:pt x="320" y="163"/>
                  <a:pt x="311" y="161"/>
                  <a:pt x="311" y="163"/>
                </a:cubicBezTo>
                <a:close/>
                <a:moveTo>
                  <a:pt x="313" y="26"/>
                </a:moveTo>
                <a:cubicBezTo>
                  <a:pt x="313" y="22"/>
                  <a:pt x="299" y="27"/>
                  <a:pt x="302" y="28"/>
                </a:cubicBezTo>
                <a:cubicBezTo>
                  <a:pt x="304" y="29"/>
                  <a:pt x="313" y="31"/>
                  <a:pt x="313" y="26"/>
                </a:cubicBezTo>
                <a:close/>
                <a:moveTo>
                  <a:pt x="351" y="13"/>
                </a:moveTo>
                <a:cubicBezTo>
                  <a:pt x="352" y="8"/>
                  <a:pt x="343" y="12"/>
                  <a:pt x="336" y="9"/>
                </a:cubicBezTo>
                <a:cubicBezTo>
                  <a:pt x="329" y="6"/>
                  <a:pt x="325" y="7"/>
                  <a:pt x="329" y="11"/>
                </a:cubicBezTo>
                <a:cubicBezTo>
                  <a:pt x="331" y="13"/>
                  <a:pt x="317" y="14"/>
                  <a:pt x="320" y="16"/>
                </a:cubicBezTo>
                <a:cubicBezTo>
                  <a:pt x="325" y="22"/>
                  <a:pt x="351" y="19"/>
                  <a:pt x="351" y="13"/>
                </a:cubicBezTo>
                <a:close/>
              </a:path>
            </a:pathLst>
          </a:custGeom>
          <a:solidFill>
            <a:srgbClr val="A8CEE3"/>
          </a:solidFill>
          <a:ln w="1588" cap="flat">
            <a:solidFill>
              <a:srgbClr val="A8CEE3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AB85590-AF99-7143-9928-2457484414DB}"/>
              </a:ext>
            </a:extLst>
          </p:cNvPr>
          <p:cNvGrpSpPr/>
          <p:nvPr/>
        </p:nvGrpSpPr>
        <p:grpSpPr>
          <a:xfrm>
            <a:off x="6032500" y="2711499"/>
            <a:ext cx="431801" cy="300038"/>
            <a:chOff x="6032500" y="2711499"/>
            <a:chExt cx="431801" cy="300038"/>
          </a:xfrm>
        </p:grpSpPr>
        <p:sp>
          <p:nvSpPr>
            <p:cNvPr id="523" name="Freeform 335">
              <a:extLst>
                <a:ext uri="{FF2B5EF4-FFF2-40B4-BE49-F238E27FC236}">
                  <a16:creationId xmlns:a16="http://schemas.microsoft.com/office/drawing/2014/main" id="{4864050C-0181-EC49-BCB1-A5D997730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2500" y="2711499"/>
              <a:ext cx="68263" cy="36513"/>
            </a:xfrm>
            <a:custGeom>
              <a:avLst/>
              <a:gdLst>
                <a:gd name="T0" fmla="*/ 0 w 31"/>
                <a:gd name="T1" fmla="*/ 15 h 17"/>
                <a:gd name="T2" fmla="*/ 6 w 31"/>
                <a:gd name="T3" fmla="*/ 14 h 17"/>
                <a:gd name="T4" fmla="*/ 8 w 31"/>
                <a:gd name="T5" fmla="*/ 17 h 17"/>
                <a:gd name="T6" fmla="*/ 14 w 31"/>
                <a:gd name="T7" fmla="*/ 15 h 17"/>
                <a:gd name="T8" fmla="*/ 20 w 31"/>
                <a:gd name="T9" fmla="*/ 16 h 17"/>
                <a:gd name="T10" fmla="*/ 23 w 31"/>
                <a:gd name="T11" fmla="*/ 12 h 17"/>
                <a:gd name="T12" fmla="*/ 25 w 31"/>
                <a:gd name="T13" fmla="*/ 7 h 17"/>
                <a:gd name="T14" fmla="*/ 31 w 31"/>
                <a:gd name="T15" fmla="*/ 3 h 17"/>
                <a:gd name="T16" fmla="*/ 29 w 31"/>
                <a:gd name="T17" fmla="*/ 0 h 17"/>
                <a:gd name="T18" fmla="*/ 22 w 31"/>
                <a:gd name="T19" fmla="*/ 2 h 17"/>
                <a:gd name="T20" fmla="*/ 15 w 31"/>
                <a:gd name="T21" fmla="*/ 5 h 17"/>
                <a:gd name="T22" fmla="*/ 4 w 31"/>
                <a:gd name="T23" fmla="*/ 3 h 17"/>
                <a:gd name="T24" fmla="*/ 1 w 31"/>
                <a:gd name="T25" fmla="*/ 3 h 17"/>
                <a:gd name="T26" fmla="*/ 0 w 31"/>
                <a:gd name="T2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17">
                  <a:moveTo>
                    <a:pt x="0" y="15"/>
                  </a:moveTo>
                  <a:cubicBezTo>
                    <a:pt x="2" y="14"/>
                    <a:pt x="5" y="13"/>
                    <a:pt x="6" y="14"/>
                  </a:cubicBezTo>
                  <a:cubicBezTo>
                    <a:pt x="7" y="14"/>
                    <a:pt x="7" y="15"/>
                    <a:pt x="8" y="17"/>
                  </a:cubicBezTo>
                  <a:cubicBezTo>
                    <a:pt x="10" y="16"/>
                    <a:pt x="13" y="16"/>
                    <a:pt x="14" y="15"/>
                  </a:cubicBezTo>
                  <a:cubicBezTo>
                    <a:pt x="16" y="15"/>
                    <a:pt x="19" y="17"/>
                    <a:pt x="20" y="16"/>
                  </a:cubicBezTo>
                  <a:cubicBezTo>
                    <a:pt x="20" y="14"/>
                    <a:pt x="21" y="12"/>
                    <a:pt x="23" y="12"/>
                  </a:cubicBezTo>
                  <a:cubicBezTo>
                    <a:pt x="25" y="12"/>
                    <a:pt x="24" y="7"/>
                    <a:pt x="25" y="7"/>
                  </a:cubicBezTo>
                  <a:cubicBezTo>
                    <a:pt x="27" y="7"/>
                    <a:pt x="31" y="3"/>
                    <a:pt x="31" y="3"/>
                  </a:cubicBezTo>
                  <a:cubicBezTo>
                    <a:pt x="31" y="3"/>
                    <a:pt x="29" y="0"/>
                    <a:pt x="29" y="0"/>
                  </a:cubicBezTo>
                  <a:cubicBezTo>
                    <a:pt x="28" y="0"/>
                    <a:pt x="26" y="2"/>
                    <a:pt x="22" y="2"/>
                  </a:cubicBezTo>
                  <a:cubicBezTo>
                    <a:pt x="19" y="2"/>
                    <a:pt x="16" y="5"/>
                    <a:pt x="15" y="5"/>
                  </a:cubicBezTo>
                  <a:cubicBezTo>
                    <a:pt x="13" y="5"/>
                    <a:pt x="8" y="3"/>
                    <a:pt x="4" y="3"/>
                  </a:cubicBezTo>
                  <a:cubicBezTo>
                    <a:pt x="3" y="3"/>
                    <a:pt x="2" y="3"/>
                    <a:pt x="1" y="3"/>
                  </a:cubicBezTo>
                  <a:cubicBezTo>
                    <a:pt x="0" y="6"/>
                    <a:pt x="0" y="10"/>
                    <a:pt x="0" y="15"/>
                  </a:cubicBezTo>
                  <a:close/>
                </a:path>
              </a:pathLst>
            </a:custGeom>
            <a:solidFill>
              <a:srgbClr val="61C4D2"/>
            </a:solidFill>
            <a:ln w="1588" cap="flat">
              <a:solidFill>
                <a:srgbClr val="61C4D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525" name="Freeform 337">
              <a:extLst>
                <a:ext uri="{FF2B5EF4-FFF2-40B4-BE49-F238E27FC236}">
                  <a16:creationId xmlns:a16="http://schemas.microsoft.com/office/drawing/2014/main" id="{04099CF0-0CE7-9740-8768-AC931DBC52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1913" y="2978199"/>
              <a:ext cx="52388" cy="33338"/>
            </a:xfrm>
            <a:custGeom>
              <a:avLst/>
              <a:gdLst>
                <a:gd name="T0" fmla="*/ 16 w 24"/>
                <a:gd name="T1" fmla="*/ 9 h 15"/>
                <a:gd name="T2" fmla="*/ 21 w 24"/>
                <a:gd name="T3" fmla="*/ 4 h 15"/>
                <a:gd name="T4" fmla="*/ 21 w 24"/>
                <a:gd name="T5" fmla="*/ 2 h 15"/>
                <a:gd name="T6" fmla="*/ 8 w 24"/>
                <a:gd name="T7" fmla="*/ 6 h 15"/>
                <a:gd name="T8" fmla="*/ 4 w 24"/>
                <a:gd name="T9" fmla="*/ 12 h 15"/>
                <a:gd name="T10" fmla="*/ 16 w 24"/>
                <a:gd name="T11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15">
                  <a:moveTo>
                    <a:pt x="16" y="9"/>
                  </a:moveTo>
                  <a:cubicBezTo>
                    <a:pt x="16" y="8"/>
                    <a:pt x="18" y="5"/>
                    <a:pt x="21" y="4"/>
                  </a:cubicBezTo>
                  <a:cubicBezTo>
                    <a:pt x="24" y="2"/>
                    <a:pt x="23" y="0"/>
                    <a:pt x="21" y="2"/>
                  </a:cubicBezTo>
                  <a:cubicBezTo>
                    <a:pt x="19" y="4"/>
                    <a:pt x="14" y="6"/>
                    <a:pt x="8" y="6"/>
                  </a:cubicBezTo>
                  <a:cubicBezTo>
                    <a:pt x="2" y="6"/>
                    <a:pt x="0" y="10"/>
                    <a:pt x="4" y="12"/>
                  </a:cubicBezTo>
                  <a:cubicBezTo>
                    <a:pt x="8" y="15"/>
                    <a:pt x="16" y="11"/>
                    <a:pt x="16" y="9"/>
                  </a:cubicBezTo>
                  <a:close/>
                </a:path>
              </a:pathLst>
            </a:custGeom>
            <a:solidFill>
              <a:srgbClr val="61C4D2"/>
            </a:solidFill>
            <a:ln w="1588" cap="flat">
              <a:solidFill>
                <a:srgbClr val="61C4D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</p:grpSp>
      <p:sp>
        <p:nvSpPr>
          <p:cNvPr id="558" name="Oval 370">
            <a:extLst>
              <a:ext uri="{FF2B5EF4-FFF2-40B4-BE49-F238E27FC236}">
                <a16:creationId xmlns:a16="http://schemas.microsoft.com/office/drawing/2014/main" id="{4FC205A5-7230-DB48-8297-6CA8AE771E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9025" y="2813099"/>
            <a:ext cx="19050" cy="15875"/>
          </a:xfrm>
          <a:prstGeom prst="ellipse">
            <a:avLst/>
          </a:prstGeom>
          <a:solidFill>
            <a:srgbClr val="F0F2F2"/>
          </a:solidFill>
          <a:ln w="1588" cap="flat">
            <a:solidFill>
              <a:srgbClr val="F0F2F2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7BF15C-7EEC-DE4B-9201-B1A41055CEEC}"/>
              </a:ext>
            </a:extLst>
          </p:cNvPr>
          <p:cNvGrpSpPr/>
          <p:nvPr/>
        </p:nvGrpSpPr>
        <p:grpSpPr>
          <a:xfrm>
            <a:off x="4287838" y="1419274"/>
            <a:ext cx="2193925" cy="2289175"/>
            <a:chOff x="4287838" y="1419274"/>
            <a:chExt cx="2193925" cy="2289175"/>
          </a:xfrm>
        </p:grpSpPr>
        <p:sp>
          <p:nvSpPr>
            <p:cNvPr id="526" name="Freeform 338">
              <a:extLst>
                <a:ext uri="{FF2B5EF4-FFF2-40B4-BE49-F238E27FC236}">
                  <a16:creationId xmlns:a16="http://schemas.microsoft.com/office/drawing/2014/main" id="{87BDA83B-F967-A14E-8FA6-9AF2D03E6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5213" y="2725786"/>
              <a:ext cx="84138" cy="103188"/>
            </a:xfrm>
            <a:custGeom>
              <a:avLst/>
              <a:gdLst>
                <a:gd name="T0" fmla="*/ 33 w 38"/>
                <a:gd name="T1" fmla="*/ 31 h 46"/>
                <a:gd name="T2" fmla="*/ 33 w 38"/>
                <a:gd name="T3" fmla="*/ 24 h 46"/>
                <a:gd name="T4" fmla="*/ 33 w 38"/>
                <a:gd name="T5" fmla="*/ 20 h 46"/>
                <a:gd name="T6" fmla="*/ 23 w 38"/>
                <a:gd name="T7" fmla="*/ 16 h 46"/>
                <a:gd name="T8" fmla="*/ 22 w 38"/>
                <a:gd name="T9" fmla="*/ 11 h 46"/>
                <a:gd name="T10" fmla="*/ 19 w 38"/>
                <a:gd name="T11" fmla="*/ 8 h 46"/>
                <a:gd name="T12" fmla="*/ 16 w 38"/>
                <a:gd name="T13" fmla="*/ 2 h 46"/>
                <a:gd name="T14" fmla="*/ 16 w 38"/>
                <a:gd name="T15" fmla="*/ 2 h 46"/>
                <a:gd name="T16" fmla="*/ 13 w 38"/>
                <a:gd name="T17" fmla="*/ 1 h 46"/>
                <a:gd name="T18" fmla="*/ 9 w 38"/>
                <a:gd name="T19" fmla="*/ 0 h 46"/>
                <a:gd name="T20" fmla="*/ 0 w 38"/>
                <a:gd name="T21" fmla="*/ 3 h 46"/>
                <a:gd name="T22" fmla="*/ 2 w 38"/>
                <a:gd name="T23" fmla="*/ 9 h 46"/>
                <a:gd name="T24" fmla="*/ 5 w 38"/>
                <a:gd name="T25" fmla="*/ 15 h 46"/>
                <a:gd name="T26" fmla="*/ 4 w 38"/>
                <a:gd name="T27" fmla="*/ 29 h 46"/>
                <a:gd name="T28" fmla="*/ 1 w 38"/>
                <a:gd name="T29" fmla="*/ 33 h 46"/>
                <a:gd name="T30" fmla="*/ 8 w 38"/>
                <a:gd name="T31" fmla="*/ 41 h 46"/>
                <a:gd name="T32" fmla="*/ 8 w 38"/>
                <a:gd name="T33" fmla="*/ 41 h 46"/>
                <a:gd name="T34" fmla="*/ 17 w 38"/>
                <a:gd name="T35" fmla="*/ 46 h 46"/>
                <a:gd name="T36" fmla="*/ 33 w 38"/>
                <a:gd name="T37" fmla="*/ 43 h 46"/>
                <a:gd name="T38" fmla="*/ 33 w 38"/>
                <a:gd name="T39" fmla="*/ 40 h 46"/>
                <a:gd name="T40" fmla="*/ 36 w 38"/>
                <a:gd name="T41" fmla="*/ 37 h 46"/>
                <a:gd name="T42" fmla="*/ 33 w 38"/>
                <a:gd name="T43" fmla="*/ 3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46">
                  <a:moveTo>
                    <a:pt x="33" y="31"/>
                  </a:moveTo>
                  <a:cubicBezTo>
                    <a:pt x="31" y="29"/>
                    <a:pt x="31" y="26"/>
                    <a:pt x="33" y="24"/>
                  </a:cubicBezTo>
                  <a:cubicBezTo>
                    <a:pt x="35" y="23"/>
                    <a:pt x="33" y="22"/>
                    <a:pt x="33" y="20"/>
                  </a:cubicBezTo>
                  <a:cubicBezTo>
                    <a:pt x="33" y="17"/>
                    <a:pt x="24" y="17"/>
                    <a:pt x="23" y="16"/>
                  </a:cubicBezTo>
                  <a:cubicBezTo>
                    <a:pt x="22" y="16"/>
                    <a:pt x="24" y="11"/>
                    <a:pt x="22" y="11"/>
                  </a:cubicBezTo>
                  <a:cubicBezTo>
                    <a:pt x="20" y="11"/>
                    <a:pt x="19" y="9"/>
                    <a:pt x="19" y="8"/>
                  </a:cubicBezTo>
                  <a:cubicBezTo>
                    <a:pt x="19" y="6"/>
                    <a:pt x="15" y="3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4" y="2"/>
                    <a:pt x="13" y="1"/>
                  </a:cubicBezTo>
                  <a:cubicBezTo>
                    <a:pt x="12" y="1"/>
                    <a:pt x="9" y="0"/>
                    <a:pt x="9" y="0"/>
                  </a:cubicBezTo>
                  <a:cubicBezTo>
                    <a:pt x="9" y="0"/>
                    <a:pt x="4" y="2"/>
                    <a:pt x="0" y="3"/>
                  </a:cubicBezTo>
                  <a:cubicBezTo>
                    <a:pt x="0" y="6"/>
                    <a:pt x="1" y="8"/>
                    <a:pt x="2" y="9"/>
                  </a:cubicBezTo>
                  <a:cubicBezTo>
                    <a:pt x="5" y="10"/>
                    <a:pt x="4" y="13"/>
                    <a:pt x="5" y="15"/>
                  </a:cubicBezTo>
                  <a:cubicBezTo>
                    <a:pt x="6" y="18"/>
                    <a:pt x="6" y="29"/>
                    <a:pt x="4" y="29"/>
                  </a:cubicBezTo>
                  <a:cubicBezTo>
                    <a:pt x="4" y="29"/>
                    <a:pt x="2" y="31"/>
                    <a:pt x="1" y="33"/>
                  </a:cubicBezTo>
                  <a:cubicBezTo>
                    <a:pt x="3" y="35"/>
                    <a:pt x="6" y="38"/>
                    <a:pt x="8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10" y="41"/>
                    <a:pt x="17" y="46"/>
                    <a:pt x="17" y="46"/>
                  </a:cubicBezTo>
                  <a:cubicBezTo>
                    <a:pt x="17" y="46"/>
                    <a:pt x="26" y="44"/>
                    <a:pt x="33" y="43"/>
                  </a:cubicBezTo>
                  <a:cubicBezTo>
                    <a:pt x="33" y="42"/>
                    <a:pt x="33" y="41"/>
                    <a:pt x="33" y="40"/>
                  </a:cubicBezTo>
                  <a:cubicBezTo>
                    <a:pt x="33" y="39"/>
                    <a:pt x="34" y="37"/>
                    <a:pt x="36" y="37"/>
                  </a:cubicBezTo>
                  <a:cubicBezTo>
                    <a:pt x="38" y="37"/>
                    <a:pt x="35" y="32"/>
                    <a:pt x="33" y="31"/>
                  </a:cubicBezTo>
                  <a:close/>
                </a:path>
              </a:pathLst>
            </a:custGeom>
            <a:solidFill>
              <a:srgbClr val="00559F"/>
            </a:solidFill>
            <a:ln w="1588" cap="flat">
              <a:solidFill>
                <a:srgbClr val="00559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46200AE-950E-EC4C-919C-6107C2CD8876}"/>
                </a:ext>
              </a:extLst>
            </p:cNvPr>
            <p:cNvGrpSpPr/>
            <p:nvPr/>
          </p:nvGrpSpPr>
          <p:grpSpPr>
            <a:xfrm>
              <a:off x="4287838" y="1419274"/>
              <a:ext cx="2193925" cy="2289175"/>
              <a:chOff x="4287838" y="1206614"/>
              <a:chExt cx="2193925" cy="2289175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9C624CF6-A038-4A4C-941B-AB768B7E357B}"/>
                  </a:ext>
                </a:extLst>
              </p:cNvPr>
              <p:cNvGrpSpPr/>
              <p:nvPr/>
            </p:nvGrpSpPr>
            <p:grpSpPr>
              <a:xfrm>
                <a:off x="5573713" y="2108314"/>
                <a:ext cx="766762" cy="654050"/>
                <a:chOff x="5573713" y="2108314"/>
                <a:chExt cx="766762" cy="654050"/>
              </a:xfrm>
            </p:grpSpPr>
            <p:sp>
              <p:nvSpPr>
                <p:cNvPr id="607" name="Freeform 346">
                  <a:extLst>
                    <a:ext uri="{FF2B5EF4-FFF2-40B4-BE49-F238E27FC236}">
                      <a16:creationId xmlns:a16="http://schemas.microsoft.com/office/drawing/2014/main" id="{56EC1E31-1E1A-5040-9790-51BCA1A081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10288" y="2425814"/>
                  <a:ext cx="112713" cy="47625"/>
                </a:xfrm>
                <a:custGeom>
                  <a:avLst/>
                  <a:gdLst>
                    <a:gd name="T0" fmla="*/ 38 w 51"/>
                    <a:gd name="T1" fmla="*/ 3 h 22"/>
                    <a:gd name="T2" fmla="*/ 31 w 51"/>
                    <a:gd name="T3" fmla="*/ 2 h 22"/>
                    <a:gd name="T4" fmla="*/ 23 w 51"/>
                    <a:gd name="T5" fmla="*/ 1 h 22"/>
                    <a:gd name="T6" fmla="*/ 18 w 51"/>
                    <a:gd name="T7" fmla="*/ 2 h 22"/>
                    <a:gd name="T8" fmla="*/ 17 w 51"/>
                    <a:gd name="T9" fmla="*/ 1 h 22"/>
                    <a:gd name="T10" fmla="*/ 11 w 51"/>
                    <a:gd name="T11" fmla="*/ 5 h 22"/>
                    <a:gd name="T12" fmla="*/ 3 w 51"/>
                    <a:gd name="T13" fmla="*/ 10 h 22"/>
                    <a:gd name="T14" fmla="*/ 0 w 51"/>
                    <a:gd name="T15" fmla="*/ 13 h 22"/>
                    <a:gd name="T16" fmla="*/ 4 w 51"/>
                    <a:gd name="T17" fmla="*/ 20 h 22"/>
                    <a:gd name="T18" fmla="*/ 17 w 51"/>
                    <a:gd name="T19" fmla="*/ 20 h 22"/>
                    <a:gd name="T20" fmla="*/ 26 w 51"/>
                    <a:gd name="T21" fmla="*/ 17 h 22"/>
                    <a:gd name="T22" fmla="*/ 35 w 51"/>
                    <a:gd name="T23" fmla="*/ 11 h 22"/>
                    <a:gd name="T24" fmla="*/ 43 w 51"/>
                    <a:gd name="T25" fmla="*/ 14 h 22"/>
                    <a:gd name="T26" fmla="*/ 49 w 51"/>
                    <a:gd name="T27" fmla="*/ 16 h 22"/>
                    <a:gd name="T28" fmla="*/ 47 w 51"/>
                    <a:gd name="T29" fmla="*/ 13 h 22"/>
                    <a:gd name="T30" fmla="*/ 51 w 51"/>
                    <a:gd name="T31" fmla="*/ 6 h 22"/>
                    <a:gd name="T32" fmla="*/ 51 w 51"/>
                    <a:gd name="T33" fmla="*/ 6 h 22"/>
                    <a:gd name="T34" fmla="*/ 46 w 51"/>
                    <a:gd name="T35" fmla="*/ 5 h 22"/>
                    <a:gd name="T36" fmla="*/ 38 w 51"/>
                    <a:gd name="T37" fmla="*/ 3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51" h="22">
                      <a:moveTo>
                        <a:pt x="38" y="3"/>
                      </a:moveTo>
                      <a:cubicBezTo>
                        <a:pt x="35" y="3"/>
                        <a:pt x="33" y="1"/>
                        <a:pt x="31" y="2"/>
                      </a:cubicBezTo>
                      <a:cubicBezTo>
                        <a:pt x="29" y="3"/>
                        <a:pt x="25" y="2"/>
                        <a:pt x="23" y="1"/>
                      </a:cubicBezTo>
                      <a:cubicBezTo>
                        <a:pt x="22" y="0"/>
                        <a:pt x="20" y="3"/>
                        <a:pt x="18" y="2"/>
                      </a:cubicBezTo>
                      <a:cubicBezTo>
                        <a:pt x="17" y="2"/>
                        <a:pt x="17" y="1"/>
                        <a:pt x="17" y="1"/>
                      </a:cubicBezTo>
                      <a:cubicBezTo>
                        <a:pt x="15" y="2"/>
                        <a:pt x="13" y="3"/>
                        <a:pt x="11" y="5"/>
                      </a:cubicBezTo>
                      <a:cubicBezTo>
                        <a:pt x="9" y="9"/>
                        <a:pt x="5" y="9"/>
                        <a:pt x="3" y="10"/>
                      </a:cubicBezTo>
                      <a:cubicBezTo>
                        <a:pt x="2" y="10"/>
                        <a:pt x="1" y="11"/>
                        <a:pt x="0" y="13"/>
                      </a:cubicBezTo>
                      <a:cubicBezTo>
                        <a:pt x="1" y="15"/>
                        <a:pt x="2" y="18"/>
                        <a:pt x="4" y="20"/>
                      </a:cubicBezTo>
                      <a:cubicBezTo>
                        <a:pt x="7" y="22"/>
                        <a:pt x="17" y="22"/>
                        <a:pt x="17" y="20"/>
                      </a:cubicBezTo>
                      <a:cubicBezTo>
                        <a:pt x="17" y="18"/>
                        <a:pt x="24" y="17"/>
                        <a:pt x="26" y="17"/>
                      </a:cubicBezTo>
                      <a:cubicBezTo>
                        <a:pt x="28" y="17"/>
                        <a:pt x="34" y="11"/>
                        <a:pt x="35" y="11"/>
                      </a:cubicBezTo>
                      <a:cubicBezTo>
                        <a:pt x="36" y="12"/>
                        <a:pt x="42" y="13"/>
                        <a:pt x="43" y="14"/>
                      </a:cubicBezTo>
                      <a:cubicBezTo>
                        <a:pt x="44" y="15"/>
                        <a:pt x="46" y="16"/>
                        <a:pt x="49" y="16"/>
                      </a:cubicBezTo>
                      <a:cubicBezTo>
                        <a:pt x="48" y="15"/>
                        <a:pt x="47" y="14"/>
                        <a:pt x="47" y="13"/>
                      </a:cubicBezTo>
                      <a:cubicBezTo>
                        <a:pt x="47" y="11"/>
                        <a:pt x="50" y="7"/>
                        <a:pt x="51" y="6"/>
                      </a:cubicBezTo>
                      <a:cubicBezTo>
                        <a:pt x="51" y="6"/>
                        <a:pt x="51" y="6"/>
                        <a:pt x="51" y="6"/>
                      </a:cubicBezTo>
                      <a:cubicBezTo>
                        <a:pt x="49" y="6"/>
                        <a:pt x="46" y="5"/>
                        <a:pt x="46" y="5"/>
                      </a:cubicBezTo>
                      <a:cubicBezTo>
                        <a:pt x="45" y="4"/>
                        <a:pt x="41" y="3"/>
                        <a:pt x="38" y="3"/>
                      </a:cubicBezTo>
                      <a:close/>
                    </a:path>
                  </a:pathLst>
                </a:custGeom>
                <a:solidFill>
                  <a:srgbClr val="00559F"/>
                </a:solidFill>
                <a:ln w="1588" cap="flat">
                  <a:solidFill>
                    <a:srgbClr val="00559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x-none"/>
                </a:p>
              </p:txBody>
            </p:sp>
            <p:sp>
              <p:nvSpPr>
                <p:cNvPr id="628" name="Freeform 343">
                  <a:extLst>
                    <a:ext uri="{FF2B5EF4-FFF2-40B4-BE49-F238E27FC236}">
                      <a16:creationId xmlns:a16="http://schemas.microsoft.com/office/drawing/2014/main" id="{DB9524CA-880E-4842-9DE5-C32B6ADB40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65825" y="2440101"/>
                  <a:ext cx="150813" cy="69850"/>
                </a:xfrm>
                <a:custGeom>
                  <a:avLst/>
                  <a:gdLst>
                    <a:gd name="T0" fmla="*/ 57 w 68"/>
                    <a:gd name="T1" fmla="*/ 3 h 31"/>
                    <a:gd name="T2" fmla="*/ 49 w 68"/>
                    <a:gd name="T3" fmla="*/ 0 h 31"/>
                    <a:gd name="T4" fmla="*/ 47 w 68"/>
                    <a:gd name="T5" fmla="*/ 4 h 31"/>
                    <a:gd name="T6" fmla="*/ 40 w 68"/>
                    <a:gd name="T7" fmla="*/ 5 h 31"/>
                    <a:gd name="T8" fmla="*/ 35 w 68"/>
                    <a:gd name="T9" fmla="*/ 8 h 31"/>
                    <a:gd name="T10" fmla="*/ 31 w 68"/>
                    <a:gd name="T11" fmla="*/ 14 h 31"/>
                    <a:gd name="T12" fmla="*/ 27 w 68"/>
                    <a:gd name="T13" fmla="*/ 16 h 31"/>
                    <a:gd name="T14" fmla="*/ 18 w 68"/>
                    <a:gd name="T15" fmla="*/ 18 h 31"/>
                    <a:gd name="T16" fmla="*/ 13 w 68"/>
                    <a:gd name="T17" fmla="*/ 19 h 31"/>
                    <a:gd name="T18" fmla="*/ 7 w 68"/>
                    <a:gd name="T19" fmla="*/ 19 h 31"/>
                    <a:gd name="T20" fmla="*/ 2 w 68"/>
                    <a:gd name="T21" fmla="*/ 18 h 31"/>
                    <a:gd name="T22" fmla="*/ 1 w 68"/>
                    <a:gd name="T23" fmla="*/ 23 h 31"/>
                    <a:gd name="T24" fmla="*/ 6 w 68"/>
                    <a:gd name="T25" fmla="*/ 25 h 31"/>
                    <a:gd name="T26" fmla="*/ 11 w 68"/>
                    <a:gd name="T27" fmla="*/ 27 h 31"/>
                    <a:gd name="T28" fmla="*/ 17 w 68"/>
                    <a:gd name="T29" fmla="*/ 25 h 31"/>
                    <a:gd name="T30" fmla="*/ 24 w 68"/>
                    <a:gd name="T31" fmla="*/ 24 h 31"/>
                    <a:gd name="T32" fmla="*/ 26 w 68"/>
                    <a:gd name="T33" fmla="*/ 28 h 31"/>
                    <a:gd name="T34" fmla="*/ 34 w 68"/>
                    <a:gd name="T35" fmla="*/ 29 h 31"/>
                    <a:gd name="T36" fmla="*/ 45 w 68"/>
                    <a:gd name="T37" fmla="*/ 31 h 31"/>
                    <a:gd name="T38" fmla="*/ 52 w 68"/>
                    <a:gd name="T39" fmla="*/ 28 h 31"/>
                    <a:gd name="T40" fmla="*/ 59 w 68"/>
                    <a:gd name="T41" fmla="*/ 26 h 31"/>
                    <a:gd name="T42" fmla="*/ 59 w 68"/>
                    <a:gd name="T43" fmla="*/ 26 h 31"/>
                    <a:gd name="T44" fmla="*/ 60 w 68"/>
                    <a:gd name="T45" fmla="*/ 24 h 31"/>
                    <a:gd name="T46" fmla="*/ 62 w 68"/>
                    <a:gd name="T47" fmla="*/ 20 h 31"/>
                    <a:gd name="T48" fmla="*/ 63 w 68"/>
                    <a:gd name="T49" fmla="*/ 16 h 31"/>
                    <a:gd name="T50" fmla="*/ 67 w 68"/>
                    <a:gd name="T51" fmla="*/ 14 h 31"/>
                    <a:gd name="T52" fmla="*/ 68 w 68"/>
                    <a:gd name="T53" fmla="*/ 11 h 31"/>
                    <a:gd name="T54" fmla="*/ 64 w 68"/>
                    <a:gd name="T55" fmla="*/ 4 h 31"/>
                    <a:gd name="T56" fmla="*/ 57 w 68"/>
                    <a:gd name="T57" fmla="*/ 3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68" h="31">
                      <a:moveTo>
                        <a:pt x="57" y="3"/>
                      </a:moveTo>
                      <a:cubicBezTo>
                        <a:pt x="55" y="0"/>
                        <a:pt x="49" y="0"/>
                        <a:pt x="49" y="0"/>
                      </a:cubicBezTo>
                      <a:cubicBezTo>
                        <a:pt x="49" y="0"/>
                        <a:pt x="48" y="3"/>
                        <a:pt x="47" y="4"/>
                      </a:cubicBezTo>
                      <a:cubicBezTo>
                        <a:pt x="47" y="6"/>
                        <a:pt x="42" y="6"/>
                        <a:pt x="40" y="5"/>
                      </a:cubicBezTo>
                      <a:cubicBezTo>
                        <a:pt x="39" y="6"/>
                        <a:pt x="35" y="7"/>
                        <a:pt x="35" y="8"/>
                      </a:cubicBezTo>
                      <a:cubicBezTo>
                        <a:pt x="34" y="10"/>
                        <a:pt x="30" y="9"/>
                        <a:pt x="31" y="14"/>
                      </a:cubicBezTo>
                      <a:cubicBezTo>
                        <a:pt x="32" y="19"/>
                        <a:pt x="29" y="17"/>
                        <a:pt x="27" y="16"/>
                      </a:cubicBezTo>
                      <a:cubicBezTo>
                        <a:pt x="26" y="16"/>
                        <a:pt x="20" y="17"/>
                        <a:pt x="18" y="18"/>
                      </a:cubicBezTo>
                      <a:cubicBezTo>
                        <a:pt x="16" y="20"/>
                        <a:pt x="14" y="19"/>
                        <a:pt x="13" y="19"/>
                      </a:cubicBezTo>
                      <a:cubicBezTo>
                        <a:pt x="11" y="18"/>
                        <a:pt x="8" y="17"/>
                        <a:pt x="7" y="19"/>
                      </a:cubicBezTo>
                      <a:cubicBezTo>
                        <a:pt x="6" y="22"/>
                        <a:pt x="4" y="18"/>
                        <a:pt x="2" y="18"/>
                      </a:cubicBezTo>
                      <a:cubicBezTo>
                        <a:pt x="0" y="18"/>
                        <a:pt x="1" y="22"/>
                        <a:pt x="1" y="23"/>
                      </a:cubicBezTo>
                      <a:cubicBezTo>
                        <a:pt x="1" y="24"/>
                        <a:pt x="4" y="26"/>
                        <a:pt x="6" y="25"/>
                      </a:cubicBezTo>
                      <a:cubicBezTo>
                        <a:pt x="7" y="25"/>
                        <a:pt x="10" y="26"/>
                        <a:pt x="11" y="27"/>
                      </a:cubicBezTo>
                      <a:cubicBezTo>
                        <a:pt x="13" y="28"/>
                        <a:pt x="16" y="26"/>
                        <a:pt x="17" y="25"/>
                      </a:cubicBezTo>
                      <a:cubicBezTo>
                        <a:pt x="18" y="24"/>
                        <a:pt x="24" y="24"/>
                        <a:pt x="24" y="24"/>
                      </a:cubicBezTo>
                      <a:cubicBezTo>
                        <a:pt x="25" y="24"/>
                        <a:pt x="25" y="27"/>
                        <a:pt x="26" y="28"/>
                      </a:cubicBezTo>
                      <a:cubicBezTo>
                        <a:pt x="27" y="28"/>
                        <a:pt x="31" y="29"/>
                        <a:pt x="34" y="29"/>
                      </a:cubicBezTo>
                      <a:cubicBezTo>
                        <a:pt x="38" y="29"/>
                        <a:pt x="43" y="31"/>
                        <a:pt x="45" y="31"/>
                      </a:cubicBezTo>
                      <a:cubicBezTo>
                        <a:pt x="46" y="31"/>
                        <a:pt x="49" y="28"/>
                        <a:pt x="52" y="28"/>
                      </a:cubicBezTo>
                      <a:cubicBezTo>
                        <a:pt x="56" y="28"/>
                        <a:pt x="58" y="26"/>
                        <a:pt x="59" y="26"/>
                      </a:cubicBezTo>
                      <a:cubicBezTo>
                        <a:pt x="59" y="26"/>
                        <a:pt x="59" y="26"/>
                        <a:pt x="59" y="26"/>
                      </a:cubicBezTo>
                      <a:cubicBezTo>
                        <a:pt x="59" y="25"/>
                        <a:pt x="59" y="24"/>
                        <a:pt x="60" y="24"/>
                      </a:cubicBezTo>
                      <a:cubicBezTo>
                        <a:pt x="62" y="23"/>
                        <a:pt x="61" y="21"/>
                        <a:pt x="62" y="20"/>
                      </a:cubicBezTo>
                      <a:cubicBezTo>
                        <a:pt x="63" y="18"/>
                        <a:pt x="61" y="16"/>
                        <a:pt x="63" y="16"/>
                      </a:cubicBezTo>
                      <a:cubicBezTo>
                        <a:pt x="65" y="16"/>
                        <a:pt x="67" y="16"/>
                        <a:pt x="67" y="14"/>
                      </a:cubicBezTo>
                      <a:cubicBezTo>
                        <a:pt x="67" y="13"/>
                        <a:pt x="67" y="12"/>
                        <a:pt x="68" y="11"/>
                      </a:cubicBezTo>
                      <a:cubicBezTo>
                        <a:pt x="66" y="8"/>
                        <a:pt x="64" y="4"/>
                        <a:pt x="64" y="4"/>
                      </a:cubicBezTo>
                      <a:cubicBezTo>
                        <a:pt x="64" y="4"/>
                        <a:pt x="60" y="6"/>
                        <a:pt x="57" y="3"/>
                      </a:cubicBezTo>
                      <a:close/>
                    </a:path>
                  </a:pathLst>
                </a:custGeom>
                <a:solidFill>
                  <a:srgbClr val="00559F"/>
                </a:solidFill>
                <a:ln w="1588" cap="flat">
                  <a:solidFill>
                    <a:srgbClr val="00559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x-none"/>
                </a:p>
              </p:txBody>
            </p:sp>
            <p:sp>
              <p:nvSpPr>
                <p:cNvPr id="629" name="Freeform 345">
                  <a:extLst>
                    <a:ext uri="{FF2B5EF4-FFF2-40B4-BE49-F238E27FC236}">
                      <a16:creationId xmlns:a16="http://schemas.microsoft.com/office/drawing/2014/main" id="{BC7F5DE6-3E75-9A44-9461-6AE3895154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19800" y="2387714"/>
                  <a:ext cx="128588" cy="66675"/>
                </a:xfrm>
                <a:custGeom>
                  <a:avLst/>
                  <a:gdLst>
                    <a:gd name="T0" fmla="*/ 55 w 58"/>
                    <a:gd name="T1" fmla="*/ 14 h 30"/>
                    <a:gd name="T2" fmla="*/ 49 w 58"/>
                    <a:gd name="T3" fmla="*/ 12 h 30"/>
                    <a:gd name="T4" fmla="*/ 46 w 58"/>
                    <a:gd name="T5" fmla="*/ 9 h 30"/>
                    <a:gd name="T6" fmla="*/ 41 w 58"/>
                    <a:gd name="T7" fmla="*/ 10 h 30"/>
                    <a:gd name="T8" fmla="*/ 36 w 58"/>
                    <a:gd name="T9" fmla="*/ 7 h 30"/>
                    <a:gd name="T10" fmla="*/ 30 w 58"/>
                    <a:gd name="T11" fmla="*/ 3 h 30"/>
                    <a:gd name="T12" fmla="*/ 25 w 58"/>
                    <a:gd name="T13" fmla="*/ 0 h 30"/>
                    <a:gd name="T14" fmla="*/ 24 w 58"/>
                    <a:gd name="T15" fmla="*/ 1 h 30"/>
                    <a:gd name="T16" fmla="*/ 20 w 58"/>
                    <a:gd name="T17" fmla="*/ 1 h 30"/>
                    <a:gd name="T18" fmla="*/ 12 w 58"/>
                    <a:gd name="T19" fmla="*/ 5 h 30"/>
                    <a:gd name="T20" fmla="*/ 2 w 58"/>
                    <a:gd name="T21" fmla="*/ 8 h 30"/>
                    <a:gd name="T22" fmla="*/ 3 w 58"/>
                    <a:gd name="T23" fmla="*/ 13 h 30"/>
                    <a:gd name="T24" fmla="*/ 6 w 58"/>
                    <a:gd name="T25" fmla="*/ 21 h 30"/>
                    <a:gd name="T26" fmla="*/ 16 w 58"/>
                    <a:gd name="T27" fmla="*/ 28 h 30"/>
                    <a:gd name="T28" fmla="*/ 16 w 58"/>
                    <a:gd name="T29" fmla="*/ 29 h 30"/>
                    <a:gd name="T30" fmla="*/ 23 w 58"/>
                    <a:gd name="T31" fmla="*/ 28 h 30"/>
                    <a:gd name="T32" fmla="*/ 25 w 58"/>
                    <a:gd name="T33" fmla="*/ 24 h 30"/>
                    <a:gd name="T34" fmla="*/ 33 w 58"/>
                    <a:gd name="T35" fmla="*/ 27 h 30"/>
                    <a:gd name="T36" fmla="*/ 40 w 58"/>
                    <a:gd name="T37" fmla="*/ 28 h 30"/>
                    <a:gd name="T38" fmla="*/ 41 w 58"/>
                    <a:gd name="T39" fmla="*/ 30 h 30"/>
                    <a:gd name="T40" fmla="*/ 44 w 58"/>
                    <a:gd name="T41" fmla="*/ 27 h 30"/>
                    <a:gd name="T42" fmla="*/ 52 w 58"/>
                    <a:gd name="T43" fmla="*/ 22 h 30"/>
                    <a:gd name="T44" fmla="*/ 58 w 58"/>
                    <a:gd name="T45" fmla="*/ 18 h 30"/>
                    <a:gd name="T46" fmla="*/ 55 w 58"/>
                    <a:gd name="T47" fmla="*/ 14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58" h="30">
                      <a:moveTo>
                        <a:pt x="55" y="14"/>
                      </a:moveTo>
                      <a:cubicBezTo>
                        <a:pt x="53" y="13"/>
                        <a:pt x="49" y="13"/>
                        <a:pt x="49" y="12"/>
                      </a:cubicBezTo>
                      <a:cubicBezTo>
                        <a:pt x="48" y="11"/>
                        <a:pt x="48" y="9"/>
                        <a:pt x="46" y="9"/>
                      </a:cubicBezTo>
                      <a:cubicBezTo>
                        <a:pt x="44" y="9"/>
                        <a:pt x="42" y="7"/>
                        <a:pt x="41" y="10"/>
                      </a:cubicBezTo>
                      <a:cubicBezTo>
                        <a:pt x="40" y="12"/>
                        <a:pt x="36" y="9"/>
                        <a:pt x="36" y="7"/>
                      </a:cubicBezTo>
                      <a:cubicBezTo>
                        <a:pt x="36" y="6"/>
                        <a:pt x="34" y="5"/>
                        <a:pt x="30" y="3"/>
                      </a:cubicBezTo>
                      <a:cubicBezTo>
                        <a:pt x="28" y="3"/>
                        <a:pt x="27" y="1"/>
                        <a:pt x="25" y="0"/>
                      </a:cubicBezTo>
                      <a:cubicBezTo>
                        <a:pt x="25" y="1"/>
                        <a:pt x="25" y="1"/>
                        <a:pt x="24" y="1"/>
                      </a:cubicBezTo>
                      <a:cubicBezTo>
                        <a:pt x="24" y="2"/>
                        <a:pt x="21" y="0"/>
                        <a:pt x="20" y="1"/>
                      </a:cubicBezTo>
                      <a:cubicBezTo>
                        <a:pt x="18" y="3"/>
                        <a:pt x="14" y="3"/>
                        <a:pt x="12" y="5"/>
                      </a:cubicBezTo>
                      <a:cubicBezTo>
                        <a:pt x="10" y="7"/>
                        <a:pt x="5" y="8"/>
                        <a:pt x="2" y="8"/>
                      </a:cubicBezTo>
                      <a:cubicBezTo>
                        <a:pt x="0" y="9"/>
                        <a:pt x="2" y="11"/>
                        <a:pt x="3" y="13"/>
                      </a:cubicBezTo>
                      <a:cubicBezTo>
                        <a:pt x="4" y="15"/>
                        <a:pt x="4" y="20"/>
                        <a:pt x="6" y="21"/>
                      </a:cubicBezTo>
                      <a:cubicBezTo>
                        <a:pt x="8" y="22"/>
                        <a:pt x="15" y="27"/>
                        <a:pt x="16" y="28"/>
                      </a:cubicBezTo>
                      <a:cubicBezTo>
                        <a:pt x="16" y="28"/>
                        <a:pt x="16" y="29"/>
                        <a:pt x="16" y="29"/>
                      </a:cubicBezTo>
                      <a:cubicBezTo>
                        <a:pt x="18" y="30"/>
                        <a:pt x="23" y="30"/>
                        <a:pt x="23" y="28"/>
                      </a:cubicBezTo>
                      <a:cubicBezTo>
                        <a:pt x="24" y="27"/>
                        <a:pt x="25" y="24"/>
                        <a:pt x="25" y="24"/>
                      </a:cubicBezTo>
                      <a:cubicBezTo>
                        <a:pt x="25" y="24"/>
                        <a:pt x="31" y="24"/>
                        <a:pt x="33" y="27"/>
                      </a:cubicBezTo>
                      <a:cubicBezTo>
                        <a:pt x="36" y="30"/>
                        <a:pt x="40" y="28"/>
                        <a:pt x="40" y="28"/>
                      </a:cubicBezTo>
                      <a:cubicBezTo>
                        <a:pt x="40" y="28"/>
                        <a:pt x="41" y="28"/>
                        <a:pt x="41" y="30"/>
                      </a:cubicBezTo>
                      <a:cubicBezTo>
                        <a:pt x="42" y="28"/>
                        <a:pt x="43" y="27"/>
                        <a:pt x="44" y="27"/>
                      </a:cubicBezTo>
                      <a:cubicBezTo>
                        <a:pt x="46" y="26"/>
                        <a:pt x="50" y="26"/>
                        <a:pt x="52" y="22"/>
                      </a:cubicBezTo>
                      <a:cubicBezTo>
                        <a:pt x="54" y="20"/>
                        <a:pt x="56" y="19"/>
                        <a:pt x="58" y="18"/>
                      </a:cubicBezTo>
                      <a:cubicBezTo>
                        <a:pt x="56" y="16"/>
                        <a:pt x="56" y="14"/>
                        <a:pt x="55" y="14"/>
                      </a:cubicBezTo>
                      <a:close/>
                    </a:path>
                  </a:pathLst>
                </a:custGeom>
                <a:solidFill>
                  <a:srgbClr val="00559F"/>
                </a:solidFill>
                <a:ln w="1588" cap="flat">
                  <a:solidFill>
                    <a:srgbClr val="00559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x-none"/>
                </a:p>
              </p:txBody>
            </p:sp>
            <p:sp>
              <p:nvSpPr>
                <p:cNvPr id="630" name="Freeform 347">
                  <a:extLst>
                    <a:ext uri="{FF2B5EF4-FFF2-40B4-BE49-F238E27FC236}">
                      <a16:creationId xmlns:a16="http://schemas.microsoft.com/office/drawing/2014/main" id="{3202DFA7-9BA2-4645-BF5C-16286811F9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73713" y="2616314"/>
                  <a:ext cx="76200" cy="127000"/>
                </a:xfrm>
                <a:custGeom>
                  <a:avLst/>
                  <a:gdLst>
                    <a:gd name="T0" fmla="*/ 24 w 34"/>
                    <a:gd name="T1" fmla="*/ 46 h 57"/>
                    <a:gd name="T2" fmla="*/ 22 w 34"/>
                    <a:gd name="T3" fmla="*/ 42 h 57"/>
                    <a:gd name="T4" fmla="*/ 25 w 34"/>
                    <a:gd name="T5" fmla="*/ 37 h 57"/>
                    <a:gd name="T6" fmla="*/ 22 w 34"/>
                    <a:gd name="T7" fmla="*/ 32 h 57"/>
                    <a:gd name="T8" fmla="*/ 24 w 34"/>
                    <a:gd name="T9" fmla="*/ 28 h 57"/>
                    <a:gd name="T10" fmla="*/ 26 w 34"/>
                    <a:gd name="T11" fmla="*/ 22 h 57"/>
                    <a:gd name="T12" fmla="*/ 25 w 34"/>
                    <a:gd name="T13" fmla="*/ 13 h 57"/>
                    <a:gd name="T14" fmla="*/ 31 w 34"/>
                    <a:gd name="T15" fmla="*/ 8 h 57"/>
                    <a:gd name="T16" fmla="*/ 29 w 34"/>
                    <a:gd name="T17" fmla="*/ 5 h 57"/>
                    <a:gd name="T18" fmla="*/ 23 w 34"/>
                    <a:gd name="T19" fmla="*/ 4 h 57"/>
                    <a:gd name="T20" fmla="*/ 20 w 34"/>
                    <a:gd name="T21" fmla="*/ 4 h 57"/>
                    <a:gd name="T22" fmla="*/ 14 w 34"/>
                    <a:gd name="T23" fmla="*/ 2 h 57"/>
                    <a:gd name="T24" fmla="*/ 11 w 34"/>
                    <a:gd name="T25" fmla="*/ 2 h 57"/>
                    <a:gd name="T26" fmla="*/ 8 w 34"/>
                    <a:gd name="T27" fmla="*/ 3 h 57"/>
                    <a:gd name="T28" fmla="*/ 9 w 34"/>
                    <a:gd name="T29" fmla="*/ 9 h 57"/>
                    <a:gd name="T30" fmla="*/ 3 w 34"/>
                    <a:gd name="T31" fmla="*/ 31 h 57"/>
                    <a:gd name="T32" fmla="*/ 7 w 34"/>
                    <a:gd name="T33" fmla="*/ 39 h 57"/>
                    <a:gd name="T34" fmla="*/ 8 w 34"/>
                    <a:gd name="T35" fmla="*/ 55 h 57"/>
                    <a:gd name="T36" fmla="*/ 15 w 34"/>
                    <a:gd name="T37" fmla="*/ 56 h 57"/>
                    <a:gd name="T38" fmla="*/ 22 w 34"/>
                    <a:gd name="T39" fmla="*/ 55 h 57"/>
                    <a:gd name="T40" fmla="*/ 21 w 34"/>
                    <a:gd name="T41" fmla="*/ 52 h 57"/>
                    <a:gd name="T42" fmla="*/ 24 w 34"/>
                    <a:gd name="T43" fmla="*/ 46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4" h="57">
                      <a:moveTo>
                        <a:pt x="24" y="46"/>
                      </a:moveTo>
                      <a:cubicBezTo>
                        <a:pt x="28" y="46"/>
                        <a:pt x="23" y="43"/>
                        <a:pt x="22" y="42"/>
                      </a:cubicBezTo>
                      <a:cubicBezTo>
                        <a:pt x="21" y="41"/>
                        <a:pt x="23" y="37"/>
                        <a:pt x="25" y="37"/>
                      </a:cubicBezTo>
                      <a:cubicBezTo>
                        <a:pt x="27" y="37"/>
                        <a:pt x="25" y="35"/>
                        <a:pt x="22" y="32"/>
                      </a:cubicBezTo>
                      <a:cubicBezTo>
                        <a:pt x="19" y="29"/>
                        <a:pt x="22" y="28"/>
                        <a:pt x="24" y="28"/>
                      </a:cubicBezTo>
                      <a:cubicBezTo>
                        <a:pt x="27" y="28"/>
                        <a:pt x="24" y="24"/>
                        <a:pt x="26" y="22"/>
                      </a:cubicBezTo>
                      <a:cubicBezTo>
                        <a:pt x="28" y="20"/>
                        <a:pt x="25" y="15"/>
                        <a:pt x="25" y="13"/>
                      </a:cubicBezTo>
                      <a:cubicBezTo>
                        <a:pt x="25" y="12"/>
                        <a:pt x="29" y="11"/>
                        <a:pt x="31" y="8"/>
                      </a:cubicBezTo>
                      <a:cubicBezTo>
                        <a:pt x="34" y="6"/>
                        <a:pt x="29" y="7"/>
                        <a:pt x="29" y="5"/>
                      </a:cubicBezTo>
                      <a:cubicBezTo>
                        <a:pt x="29" y="3"/>
                        <a:pt x="26" y="2"/>
                        <a:pt x="23" y="4"/>
                      </a:cubicBezTo>
                      <a:cubicBezTo>
                        <a:pt x="21" y="5"/>
                        <a:pt x="22" y="4"/>
                        <a:pt x="20" y="4"/>
                      </a:cubicBezTo>
                      <a:cubicBezTo>
                        <a:pt x="18" y="4"/>
                        <a:pt x="14" y="4"/>
                        <a:pt x="14" y="2"/>
                      </a:cubicBezTo>
                      <a:cubicBezTo>
                        <a:pt x="14" y="0"/>
                        <a:pt x="13" y="0"/>
                        <a:pt x="11" y="2"/>
                      </a:cubicBezTo>
                      <a:cubicBezTo>
                        <a:pt x="10" y="3"/>
                        <a:pt x="10" y="3"/>
                        <a:pt x="8" y="3"/>
                      </a:cubicBezTo>
                      <a:cubicBezTo>
                        <a:pt x="8" y="6"/>
                        <a:pt x="8" y="8"/>
                        <a:pt x="9" y="9"/>
                      </a:cubicBezTo>
                      <a:cubicBezTo>
                        <a:pt x="10" y="12"/>
                        <a:pt x="7" y="27"/>
                        <a:pt x="3" y="31"/>
                      </a:cubicBezTo>
                      <a:cubicBezTo>
                        <a:pt x="0" y="35"/>
                        <a:pt x="3" y="36"/>
                        <a:pt x="7" y="39"/>
                      </a:cubicBezTo>
                      <a:cubicBezTo>
                        <a:pt x="10" y="42"/>
                        <a:pt x="8" y="52"/>
                        <a:pt x="8" y="55"/>
                      </a:cubicBezTo>
                      <a:cubicBezTo>
                        <a:pt x="8" y="57"/>
                        <a:pt x="11" y="56"/>
                        <a:pt x="15" y="56"/>
                      </a:cubicBezTo>
                      <a:cubicBezTo>
                        <a:pt x="17" y="56"/>
                        <a:pt x="20" y="55"/>
                        <a:pt x="22" y="55"/>
                      </a:cubicBezTo>
                      <a:cubicBezTo>
                        <a:pt x="21" y="54"/>
                        <a:pt x="21" y="53"/>
                        <a:pt x="21" y="52"/>
                      </a:cubicBezTo>
                      <a:cubicBezTo>
                        <a:pt x="21" y="50"/>
                        <a:pt x="21" y="47"/>
                        <a:pt x="24" y="46"/>
                      </a:cubicBezTo>
                      <a:close/>
                    </a:path>
                  </a:pathLst>
                </a:custGeom>
                <a:solidFill>
                  <a:srgbClr val="00559F"/>
                </a:solidFill>
                <a:ln w="1588" cap="flat">
                  <a:solidFill>
                    <a:srgbClr val="00559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x-none"/>
                </a:p>
              </p:txBody>
            </p:sp>
            <p:sp>
              <p:nvSpPr>
                <p:cNvPr id="631" name="Freeform 348">
                  <a:extLst>
                    <a:ext uri="{FF2B5EF4-FFF2-40B4-BE49-F238E27FC236}">
                      <a16:creationId xmlns:a16="http://schemas.microsoft.com/office/drawing/2014/main" id="{8B7EA651-C53B-0642-8225-5D7D2ACCA3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37238" y="2321039"/>
                  <a:ext cx="82550" cy="73025"/>
                </a:xfrm>
                <a:custGeom>
                  <a:avLst/>
                  <a:gdLst>
                    <a:gd name="T0" fmla="*/ 11 w 37"/>
                    <a:gd name="T1" fmla="*/ 26 h 33"/>
                    <a:gd name="T2" fmla="*/ 18 w 37"/>
                    <a:gd name="T3" fmla="*/ 26 h 33"/>
                    <a:gd name="T4" fmla="*/ 24 w 37"/>
                    <a:gd name="T5" fmla="*/ 31 h 33"/>
                    <a:gd name="T6" fmla="*/ 26 w 37"/>
                    <a:gd name="T7" fmla="*/ 33 h 33"/>
                    <a:gd name="T8" fmla="*/ 27 w 37"/>
                    <a:gd name="T9" fmla="*/ 26 h 33"/>
                    <a:gd name="T10" fmla="*/ 28 w 37"/>
                    <a:gd name="T11" fmla="*/ 21 h 33"/>
                    <a:gd name="T12" fmla="*/ 33 w 37"/>
                    <a:gd name="T13" fmla="*/ 19 h 33"/>
                    <a:gd name="T14" fmla="*/ 35 w 37"/>
                    <a:gd name="T15" fmla="*/ 16 h 33"/>
                    <a:gd name="T16" fmla="*/ 32 w 37"/>
                    <a:gd name="T17" fmla="*/ 11 h 33"/>
                    <a:gd name="T18" fmla="*/ 36 w 37"/>
                    <a:gd name="T19" fmla="*/ 7 h 33"/>
                    <a:gd name="T20" fmla="*/ 36 w 37"/>
                    <a:gd name="T21" fmla="*/ 1 h 33"/>
                    <a:gd name="T22" fmla="*/ 34 w 37"/>
                    <a:gd name="T23" fmla="*/ 2 h 33"/>
                    <a:gd name="T24" fmla="*/ 25 w 37"/>
                    <a:gd name="T25" fmla="*/ 2 h 33"/>
                    <a:gd name="T26" fmla="*/ 21 w 37"/>
                    <a:gd name="T27" fmla="*/ 8 h 33"/>
                    <a:gd name="T28" fmla="*/ 17 w 37"/>
                    <a:gd name="T29" fmla="*/ 8 h 33"/>
                    <a:gd name="T30" fmla="*/ 12 w 37"/>
                    <a:gd name="T31" fmla="*/ 11 h 33"/>
                    <a:gd name="T32" fmla="*/ 8 w 37"/>
                    <a:gd name="T33" fmla="*/ 18 h 33"/>
                    <a:gd name="T34" fmla="*/ 1 w 37"/>
                    <a:gd name="T35" fmla="*/ 27 h 33"/>
                    <a:gd name="T36" fmla="*/ 0 w 37"/>
                    <a:gd name="T37" fmla="*/ 27 h 33"/>
                    <a:gd name="T38" fmla="*/ 3 w 37"/>
                    <a:gd name="T39" fmla="*/ 28 h 33"/>
                    <a:gd name="T40" fmla="*/ 11 w 37"/>
                    <a:gd name="T41" fmla="*/ 26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37" h="33">
                      <a:moveTo>
                        <a:pt x="11" y="26"/>
                      </a:moveTo>
                      <a:cubicBezTo>
                        <a:pt x="13" y="24"/>
                        <a:pt x="16" y="25"/>
                        <a:pt x="18" y="26"/>
                      </a:cubicBezTo>
                      <a:cubicBezTo>
                        <a:pt x="19" y="28"/>
                        <a:pt x="22" y="28"/>
                        <a:pt x="24" y="31"/>
                      </a:cubicBezTo>
                      <a:cubicBezTo>
                        <a:pt x="25" y="32"/>
                        <a:pt x="26" y="32"/>
                        <a:pt x="26" y="33"/>
                      </a:cubicBezTo>
                      <a:cubicBezTo>
                        <a:pt x="26" y="31"/>
                        <a:pt x="26" y="27"/>
                        <a:pt x="27" y="26"/>
                      </a:cubicBezTo>
                      <a:cubicBezTo>
                        <a:pt x="28" y="24"/>
                        <a:pt x="26" y="21"/>
                        <a:pt x="28" y="21"/>
                      </a:cubicBezTo>
                      <a:cubicBezTo>
                        <a:pt x="29" y="21"/>
                        <a:pt x="33" y="21"/>
                        <a:pt x="33" y="19"/>
                      </a:cubicBezTo>
                      <a:cubicBezTo>
                        <a:pt x="33" y="17"/>
                        <a:pt x="34" y="17"/>
                        <a:pt x="35" y="16"/>
                      </a:cubicBezTo>
                      <a:cubicBezTo>
                        <a:pt x="36" y="15"/>
                        <a:pt x="32" y="12"/>
                        <a:pt x="32" y="11"/>
                      </a:cubicBezTo>
                      <a:cubicBezTo>
                        <a:pt x="31" y="10"/>
                        <a:pt x="34" y="10"/>
                        <a:pt x="36" y="7"/>
                      </a:cubicBezTo>
                      <a:cubicBezTo>
                        <a:pt x="37" y="6"/>
                        <a:pt x="37" y="3"/>
                        <a:pt x="36" y="1"/>
                      </a:cubicBezTo>
                      <a:cubicBezTo>
                        <a:pt x="36" y="2"/>
                        <a:pt x="35" y="2"/>
                        <a:pt x="34" y="2"/>
                      </a:cubicBezTo>
                      <a:cubicBezTo>
                        <a:pt x="32" y="0"/>
                        <a:pt x="29" y="1"/>
                        <a:pt x="25" y="2"/>
                      </a:cubicBezTo>
                      <a:cubicBezTo>
                        <a:pt x="21" y="3"/>
                        <a:pt x="19" y="7"/>
                        <a:pt x="21" y="8"/>
                      </a:cubicBezTo>
                      <a:cubicBezTo>
                        <a:pt x="22" y="10"/>
                        <a:pt x="17" y="11"/>
                        <a:pt x="17" y="8"/>
                      </a:cubicBezTo>
                      <a:cubicBezTo>
                        <a:pt x="16" y="6"/>
                        <a:pt x="12" y="8"/>
                        <a:pt x="12" y="11"/>
                      </a:cubicBezTo>
                      <a:cubicBezTo>
                        <a:pt x="13" y="13"/>
                        <a:pt x="8" y="15"/>
                        <a:pt x="8" y="18"/>
                      </a:cubicBezTo>
                      <a:cubicBezTo>
                        <a:pt x="8" y="22"/>
                        <a:pt x="4" y="25"/>
                        <a:pt x="1" y="27"/>
                      </a:cubicBezTo>
                      <a:cubicBezTo>
                        <a:pt x="0" y="27"/>
                        <a:pt x="0" y="27"/>
                        <a:pt x="0" y="27"/>
                      </a:cubicBezTo>
                      <a:cubicBezTo>
                        <a:pt x="1" y="28"/>
                        <a:pt x="2" y="28"/>
                        <a:pt x="3" y="28"/>
                      </a:cubicBezTo>
                      <a:cubicBezTo>
                        <a:pt x="5" y="28"/>
                        <a:pt x="10" y="27"/>
                        <a:pt x="11" y="26"/>
                      </a:cubicBezTo>
                      <a:close/>
                    </a:path>
                  </a:pathLst>
                </a:custGeom>
                <a:solidFill>
                  <a:srgbClr val="00559F"/>
                </a:solidFill>
                <a:ln w="1588" cap="flat">
                  <a:solidFill>
                    <a:srgbClr val="00559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x-none"/>
                </a:p>
              </p:txBody>
            </p:sp>
            <p:sp>
              <p:nvSpPr>
                <p:cNvPr id="632" name="Freeform 349">
                  <a:extLst>
                    <a:ext uri="{FF2B5EF4-FFF2-40B4-BE49-F238E27FC236}">
                      <a16:creationId xmlns:a16="http://schemas.microsoft.com/office/drawing/2014/main" id="{5C75675B-EEB8-D944-8C86-9CA0BA2F86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22950" y="2373426"/>
                  <a:ext cx="79375" cy="58738"/>
                </a:xfrm>
                <a:custGeom>
                  <a:avLst/>
                  <a:gdLst>
                    <a:gd name="T0" fmla="*/ 2 w 36"/>
                    <a:gd name="T1" fmla="*/ 7 h 26"/>
                    <a:gd name="T2" fmla="*/ 5 w 36"/>
                    <a:gd name="T3" fmla="*/ 11 h 26"/>
                    <a:gd name="T4" fmla="*/ 9 w 36"/>
                    <a:gd name="T5" fmla="*/ 13 h 26"/>
                    <a:gd name="T6" fmla="*/ 15 w 36"/>
                    <a:gd name="T7" fmla="*/ 17 h 26"/>
                    <a:gd name="T8" fmla="*/ 18 w 36"/>
                    <a:gd name="T9" fmla="*/ 20 h 26"/>
                    <a:gd name="T10" fmla="*/ 22 w 36"/>
                    <a:gd name="T11" fmla="*/ 18 h 26"/>
                    <a:gd name="T12" fmla="*/ 24 w 36"/>
                    <a:gd name="T13" fmla="*/ 22 h 26"/>
                    <a:gd name="T14" fmla="*/ 29 w 36"/>
                    <a:gd name="T15" fmla="*/ 25 h 26"/>
                    <a:gd name="T16" fmla="*/ 31 w 36"/>
                    <a:gd name="T17" fmla="*/ 25 h 26"/>
                    <a:gd name="T18" fmla="*/ 34 w 36"/>
                    <a:gd name="T19" fmla="*/ 17 h 26"/>
                    <a:gd name="T20" fmla="*/ 36 w 36"/>
                    <a:gd name="T21" fmla="*/ 15 h 26"/>
                    <a:gd name="T22" fmla="*/ 33 w 36"/>
                    <a:gd name="T23" fmla="*/ 9 h 26"/>
                    <a:gd name="T24" fmla="*/ 33 w 36"/>
                    <a:gd name="T25" fmla="*/ 9 h 26"/>
                    <a:gd name="T26" fmla="*/ 31 w 36"/>
                    <a:gd name="T27" fmla="*/ 7 h 26"/>
                    <a:gd name="T28" fmla="*/ 25 w 36"/>
                    <a:gd name="T29" fmla="*/ 2 h 26"/>
                    <a:gd name="T30" fmla="*/ 18 w 36"/>
                    <a:gd name="T31" fmla="*/ 2 h 26"/>
                    <a:gd name="T32" fmla="*/ 10 w 36"/>
                    <a:gd name="T33" fmla="*/ 4 h 26"/>
                    <a:gd name="T34" fmla="*/ 7 w 36"/>
                    <a:gd name="T35" fmla="*/ 3 h 26"/>
                    <a:gd name="T36" fmla="*/ 0 w 36"/>
                    <a:gd name="T37" fmla="*/ 6 h 26"/>
                    <a:gd name="T38" fmla="*/ 2 w 36"/>
                    <a:gd name="T39" fmla="*/ 7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36" h="26">
                      <a:moveTo>
                        <a:pt x="2" y="7"/>
                      </a:moveTo>
                      <a:cubicBezTo>
                        <a:pt x="2" y="9"/>
                        <a:pt x="4" y="12"/>
                        <a:pt x="5" y="11"/>
                      </a:cubicBezTo>
                      <a:cubicBezTo>
                        <a:pt x="6" y="9"/>
                        <a:pt x="8" y="12"/>
                        <a:pt x="9" y="13"/>
                      </a:cubicBezTo>
                      <a:cubicBezTo>
                        <a:pt x="11" y="14"/>
                        <a:pt x="15" y="16"/>
                        <a:pt x="15" y="17"/>
                      </a:cubicBezTo>
                      <a:cubicBezTo>
                        <a:pt x="15" y="18"/>
                        <a:pt x="16" y="21"/>
                        <a:pt x="18" y="20"/>
                      </a:cubicBezTo>
                      <a:cubicBezTo>
                        <a:pt x="20" y="19"/>
                        <a:pt x="22" y="16"/>
                        <a:pt x="22" y="18"/>
                      </a:cubicBezTo>
                      <a:cubicBezTo>
                        <a:pt x="22" y="20"/>
                        <a:pt x="22" y="23"/>
                        <a:pt x="24" y="22"/>
                      </a:cubicBezTo>
                      <a:cubicBezTo>
                        <a:pt x="26" y="22"/>
                        <a:pt x="27" y="26"/>
                        <a:pt x="29" y="25"/>
                      </a:cubicBezTo>
                      <a:cubicBezTo>
                        <a:pt x="29" y="25"/>
                        <a:pt x="30" y="25"/>
                        <a:pt x="31" y="25"/>
                      </a:cubicBezTo>
                      <a:cubicBezTo>
                        <a:pt x="30" y="20"/>
                        <a:pt x="32" y="18"/>
                        <a:pt x="34" y="17"/>
                      </a:cubicBezTo>
                      <a:cubicBezTo>
                        <a:pt x="34" y="17"/>
                        <a:pt x="35" y="16"/>
                        <a:pt x="36" y="15"/>
                      </a:cubicBezTo>
                      <a:cubicBezTo>
                        <a:pt x="36" y="13"/>
                        <a:pt x="33" y="11"/>
                        <a:pt x="33" y="9"/>
                      </a:cubicBezTo>
                      <a:cubicBezTo>
                        <a:pt x="33" y="9"/>
                        <a:pt x="33" y="9"/>
                        <a:pt x="33" y="9"/>
                      </a:cubicBezTo>
                      <a:cubicBezTo>
                        <a:pt x="33" y="8"/>
                        <a:pt x="32" y="8"/>
                        <a:pt x="31" y="7"/>
                      </a:cubicBezTo>
                      <a:cubicBezTo>
                        <a:pt x="29" y="4"/>
                        <a:pt x="26" y="4"/>
                        <a:pt x="25" y="2"/>
                      </a:cubicBezTo>
                      <a:cubicBezTo>
                        <a:pt x="23" y="1"/>
                        <a:pt x="20" y="0"/>
                        <a:pt x="18" y="2"/>
                      </a:cubicBezTo>
                      <a:cubicBezTo>
                        <a:pt x="17" y="3"/>
                        <a:pt x="12" y="4"/>
                        <a:pt x="10" y="4"/>
                      </a:cubicBezTo>
                      <a:cubicBezTo>
                        <a:pt x="9" y="4"/>
                        <a:pt x="8" y="4"/>
                        <a:pt x="7" y="3"/>
                      </a:cubicBezTo>
                      <a:cubicBezTo>
                        <a:pt x="5" y="4"/>
                        <a:pt x="2" y="6"/>
                        <a:pt x="0" y="6"/>
                      </a:cubicBezTo>
                      <a:cubicBezTo>
                        <a:pt x="1" y="7"/>
                        <a:pt x="1" y="6"/>
                        <a:pt x="2" y="7"/>
                      </a:cubicBezTo>
                      <a:close/>
                    </a:path>
                  </a:pathLst>
                </a:custGeom>
                <a:solidFill>
                  <a:srgbClr val="00559F"/>
                </a:solidFill>
                <a:ln w="1588" cap="flat">
                  <a:solidFill>
                    <a:srgbClr val="00559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x-none"/>
                </a:p>
              </p:txBody>
            </p:sp>
            <p:sp>
              <p:nvSpPr>
                <p:cNvPr id="633" name="Freeform 351">
                  <a:extLst>
                    <a:ext uri="{FF2B5EF4-FFF2-40B4-BE49-F238E27FC236}">
                      <a16:creationId xmlns:a16="http://schemas.microsoft.com/office/drawing/2014/main" id="{F632B43E-3095-2C41-8ED9-A9D4D9AF65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13475" y="2565514"/>
                  <a:ext cx="127000" cy="69850"/>
                </a:xfrm>
                <a:custGeom>
                  <a:avLst/>
                  <a:gdLst>
                    <a:gd name="T0" fmla="*/ 45 w 57"/>
                    <a:gd name="T1" fmla="*/ 1 h 32"/>
                    <a:gd name="T2" fmla="*/ 34 w 57"/>
                    <a:gd name="T3" fmla="*/ 3 h 32"/>
                    <a:gd name="T4" fmla="*/ 27 w 57"/>
                    <a:gd name="T5" fmla="*/ 5 h 32"/>
                    <a:gd name="T6" fmla="*/ 18 w 57"/>
                    <a:gd name="T7" fmla="*/ 5 h 32"/>
                    <a:gd name="T8" fmla="*/ 8 w 57"/>
                    <a:gd name="T9" fmla="*/ 4 h 32"/>
                    <a:gd name="T10" fmla="*/ 3 w 57"/>
                    <a:gd name="T11" fmla="*/ 0 h 32"/>
                    <a:gd name="T12" fmla="*/ 2 w 57"/>
                    <a:gd name="T13" fmla="*/ 1 h 32"/>
                    <a:gd name="T14" fmla="*/ 2 w 57"/>
                    <a:gd name="T15" fmla="*/ 8 h 32"/>
                    <a:gd name="T16" fmla="*/ 5 w 57"/>
                    <a:gd name="T17" fmla="*/ 14 h 32"/>
                    <a:gd name="T18" fmla="*/ 2 w 57"/>
                    <a:gd name="T19" fmla="*/ 17 h 32"/>
                    <a:gd name="T20" fmla="*/ 2 w 57"/>
                    <a:gd name="T21" fmla="*/ 22 h 32"/>
                    <a:gd name="T22" fmla="*/ 7 w 57"/>
                    <a:gd name="T23" fmla="*/ 27 h 32"/>
                    <a:gd name="T24" fmla="*/ 9 w 57"/>
                    <a:gd name="T25" fmla="*/ 30 h 32"/>
                    <a:gd name="T26" fmla="*/ 21 w 57"/>
                    <a:gd name="T27" fmla="*/ 30 h 32"/>
                    <a:gd name="T28" fmla="*/ 31 w 57"/>
                    <a:gd name="T29" fmla="*/ 32 h 32"/>
                    <a:gd name="T30" fmla="*/ 34 w 57"/>
                    <a:gd name="T31" fmla="*/ 30 h 32"/>
                    <a:gd name="T32" fmla="*/ 38 w 57"/>
                    <a:gd name="T33" fmla="*/ 28 h 32"/>
                    <a:gd name="T34" fmla="*/ 38 w 57"/>
                    <a:gd name="T35" fmla="*/ 25 h 32"/>
                    <a:gd name="T36" fmla="*/ 48 w 57"/>
                    <a:gd name="T37" fmla="*/ 25 h 32"/>
                    <a:gd name="T38" fmla="*/ 51 w 57"/>
                    <a:gd name="T39" fmla="*/ 24 h 32"/>
                    <a:gd name="T40" fmla="*/ 50 w 57"/>
                    <a:gd name="T41" fmla="*/ 22 h 32"/>
                    <a:gd name="T42" fmla="*/ 48 w 57"/>
                    <a:gd name="T43" fmla="*/ 15 h 32"/>
                    <a:gd name="T44" fmla="*/ 56 w 57"/>
                    <a:gd name="T45" fmla="*/ 8 h 32"/>
                    <a:gd name="T46" fmla="*/ 57 w 57"/>
                    <a:gd name="T47" fmla="*/ 6 h 32"/>
                    <a:gd name="T48" fmla="*/ 52 w 57"/>
                    <a:gd name="T49" fmla="*/ 3 h 32"/>
                    <a:gd name="T50" fmla="*/ 45 w 57"/>
                    <a:gd name="T51" fmla="*/ 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7" h="32">
                      <a:moveTo>
                        <a:pt x="45" y="1"/>
                      </a:moveTo>
                      <a:cubicBezTo>
                        <a:pt x="42" y="0"/>
                        <a:pt x="36" y="1"/>
                        <a:pt x="34" y="3"/>
                      </a:cubicBezTo>
                      <a:cubicBezTo>
                        <a:pt x="32" y="5"/>
                        <a:pt x="30" y="6"/>
                        <a:pt x="27" y="5"/>
                      </a:cubicBezTo>
                      <a:cubicBezTo>
                        <a:pt x="25" y="5"/>
                        <a:pt x="19" y="5"/>
                        <a:pt x="18" y="5"/>
                      </a:cubicBezTo>
                      <a:cubicBezTo>
                        <a:pt x="16" y="5"/>
                        <a:pt x="9" y="4"/>
                        <a:pt x="8" y="4"/>
                      </a:cubicBezTo>
                      <a:cubicBezTo>
                        <a:pt x="7" y="4"/>
                        <a:pt x="5" y="1"/>
                        <a:pt x="3" y="0"/>
                      </a:cubicBezTo>
                      <a:cubicBezTo>
                        <a:pt x="3" y="1"/>
                        <a:pt x="2" y="1"/>
                        <a:pt x="2" y="1"/>
                      </a:cubicBezTo>
                      <a:cubicBezTo>
                        <a:pt x="0" y="3"/>
                        <a:pt x="0" y="6"/>
                        <a:pt x="2" y="8"/>
                      </a:cubicBezTo>
                      <a:cubicBezTo>
                        <a:pt x="4" y="9"/>
                        <a:pt x="7" y="14"/>
                        <a:pt x="5" y="14"/>
                      </a:cubicBezTo>
                      <a:cubicBezTo>
                        <a:pt x="3" y="14"/>
                        <a:pt x="2" y="16"/>
                        <a:pt x="2" y="17"/>
                      </a:cubicBezTo>
                      <a:cubicBezTo>
                        <a:pt x="2" y="18"/>
                        <a:pt x="1" y="21"/>
                        <a:pt x="2" y="22"/>
                      </a:cubicBezTo>
                      <a:cubicBezTo>
                        <a:pt x="2" y="22"/>
                        <a:pt x="7" y="26"/>
                        <a:pt x="7" y="27"/>
                      </a:cubicBezTo>
                      <a:cubicBezTo>
                        <a:pt x="7" y="29"/>
                        <a:pt x="9" y="29"/>
                        <a:pt x="9" y="30"/>
                      </a:cubicBezTo>
                      <a:cubicBezTo>
                        <a:pt x="12" y="30"/>
                        <a:pt x="19" y="29"/>
                        <a:pt x="21" y="30"/>
                      </a:cubicBezTo>
                      <a:cubicBezTo>
                        <a:pt x="23" y="31"/>
                        <a:pt x="31" y="32"/>
                        <a:pt x="31" y="32"/>
                      </a:cubicBezTo>
                      <a:cubicBezTo>
                        <a:pt x="33" y="32"/>
                        <a:pt x="35" y="31"/>
                        <a:pt x="34" y="30"/>
                      </a:cubicBezTo>
                      <a:cubicBezTo>
                        <a:pt x="34" y="29"/>
                        <a:pt x="36" y="28"/>
                        <a:pt x="38" y="28"/>
                      </a:cubicBezTo>
                      <a:cubicBezTo>
                        <a:pt x="38" y="26"/>
                        <a:pt x="38" y="25"/>
                        <a:pt x="38" y="25"/>
                      </a:cubicBezTo>
                      <a:cubicBezTo>
                        <a:pt x="39" y="25"/>
                        <a:pt x="45" y="24"/>
                        <a:pt x="48" y="25"/>
                      </a:cubicBezTo>
                      <a:cubicBezTo>
                        <a:pt x="49" y="26"/>
                        <a:pt x="50" y="25"/>
                        <a:pt x="51" y="24"/>
                      </a:cubicBezTo>
                      <a:cubicBezTo>
                        <a:pt x="51" y="23"/>
                        <a:pt x="51" y="22"/>
                        <a:pt x="50" y="22"/>
                      </a:cubicBezTo>
                      <a:cubicBezTo>
                        <a:pt x="49" y="22"/>
                        <a:pt x="46" y="16"/>
                        <a:pt x="48" y="15"/>
                      </a:cubicBezTo>
                      <a:cubicBezTo>
                        <a:pt x="50" y="15"/>
                        <a:pt x="53" y="8"/>
                        <a:pt x="56" y="8"/>
                      </a:cubicBezTo>
                      <a:cubicBezTo>
                        <a:pt x="57" y="7"/>
                        <a:pt x="57" y="6"/>
                        <a:pt x="57" y="6"/>
                      </a:cubicBezTo>
                      <a:cubicBezTo>
                        <a:pt x="55" y="5"/>
                        <a:pt x="52" y="4"/>
                        <a:pt x="52" y="3"/>
                      </a:cubicBezTo>
                      <a:cubicBezTo>
                        <a:pt x="51" y="2"/>
                        <a:pt x="47" y="1"/>
                        <a:pt x="45" y="1"/>
                      </a:cubicBezTo>
                      <a:close/>
                    </a:path>
                  </a:pathLst>
                </a:custGeom>
                <a:solidFill>
                  <a:srgbClr val="00559F"/>
                </a:solidFill>
                <a:ln w="1588" cap="flat">
                  <a:solidFill>
                    <a:srgbClr val="00559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x-none"/>
                </a:p>
              </p:txBody>
            </p:sp>
            <p:sp>
              <p:nvSpPr>
                <p:cNvPr id="634" name="Freeform 352">
                  <a:extLst>
                    <a:ext uri="{FF2B5EF4-FFF2-40B4-BE49-F238E27FC236}">
                      <a16:creationId xmlns:a16="http://schemas.microsoft.com/office/drawing/2014/main" id="{4B03B1D8-8683-794D-89ED-CE439D9942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97563" y="2476614"/>
                  <a:ext cx="90488" cy="50800"/>
                </a:xfrm>
                <a:custGeom>
                  <a:avLst/>
                  <a:gdLst>
                    <a:gd name="T0" fmla="*/ 37 w 41"/>
                    <a:gd name="T1" fmla="*/ 9 h 23"/>
                    <a:gd name="T2" fmla="*/ 32 w 41"/>
                    <a:gd name="T3" fmla="*/ 7 h 23"/>
                    <a:gd name="T4" fmla="*/ 32 w 41"/>
                    <a:gd name="T5" fmla="*/ 3 h 23"/>
                    <a:gd name="T6" fmla="*/ 27 w 41"/>
                    <a:gd name="T7" fmla="*/ 1 h 23"/>
                    <a:gd name="T8" fmla="*/ 21 w 41"/>
                    <a:gd name="T9" fmla="*/ 1 h 23"/>
                    <a:gd name="T10" fmla="*/ 13 w 41"/>
                    <a:gd name="T11" fmla="*/ 1 h 23"/>
                    <a:gd name="T12" fmla="*/ 12 w 41"/>
                    <a:gd name="T13" fmla="*/ 3 h 23"/>
                    <a:gd name="T14" fmla="*/ 7 w 41"/>
                    <a:gd name="T15" fmla="*/ 7 h 23"/>
                    <a:gd name="T16" fmla="*/ 1 w 41"/>
                    <a:gd name="T17" fmla="*/ 14 h 23"/>
                    <a:gd name="T18" fmla="*/ 2 w 41"/>
                    <a:gd name="T19" fmla="*/ 17 h 23"/>
                    <a:gd name="T20" fmla="*/ 6 w 41"/>
                    <a:gd name="T21" fmla="*/ 17 h 23"/>
                    <a:gd name="T22" fmla="*/ 8 w 41"/>
                    <a:gd name="T23" fmla="*/ 22 h 23"/>
                    <a:gd name="T24" fmla="*/ 8 w 41"/>
                    <a:gd name="T25" fmla="*/ 22 h 23"/>
                    <a:gd name="T26" fmla="*/ 16 w 41"/>
                    <a:gd name="T27" fmla="*/ 21 h 23"/>
                    <a:gd name="T28" fmla="*/ 20 w 41"/>
                    <a:gd name="T29" fmla="*/ 15 h 23"/>
                    <a:gd name="T30" fmla="*/ 25 w 41"/>
                    <a:gd name="T31" fmla="*/ 21 h 23"/>
                    <a:gd name="T32" fmla="*/ 28 w 41"/>
                    <a:gd name="T33" fmla="*/ 18 h 23"/>
                    <a:gd name="T34" fmla="*/ 31 w 41"/>
                    <a:gd name="T35" fmla="*/ 16 h 23"/>
                    <a:gd name="T36" fmla="*/ 35 w 41"/>
                    <a:gd name="T37" fmla="*/ 15 h 23"/>
                    <a:gd name="T38" fmla="*/ 38 w 41"/>
                    <a:gd name="T39" fmla="*/ 14 h 23"/>
                    <a:gd name="T40" fmla="*/ 39 w 41"/>
                    <a:gd name="T41" fmla="*/ 12 h 23"/>
                    <a:gd name="T42" fmla="*/ 41 w 41"/>
                    <a:gd name="T43" fmla="*/ 10 h 23"/>
                    <a:gd name="T44" fmla="*/ 37 w 41"/>
                    <a:gd name="T45" fmla="*/ 9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1" h="23">
                      <a:moveTo>
                        <a:pt x="37" y="9"/>
                      </a:moveTo>
                      <a:cubicBezTo>
                        <a:pt x="35" y="10"/>
                        <a:pt x="32" y="8"/>
                        <a:pt x="32" y="7"/>
                      </a:cubicBezTo>
                      <a:cubicBezTo>
                        <a:pt x="32" y="6"/>
                        <a:pt x="32" y="4"/>
                        <a:pt x="32" y="3"/>
                      </a:cubicBezTo>
                      <a:cubicBezTo>
                        <a:pt x="30" y="2"/>
                        <a:pt x="28" y="1"/>
                        <a:pt x="27" y="1"/>
                      </a:cubicBezTo>
                      <a:cubicBezTo>
                        <a:pt x="24" y="0"/>
                        <a:pt x="23" y="0"/>
                        <a:pt x="21" y="1"/>
                      </a:cubicBezTo>
                      <a:cubicBezTo>
                        <a:pt x="19" y="2"/>
                        <a:pt x="15" y="2"/>
                        <a:pt x="13" y="1"/>
                      </a:cubicBezTo>
                      <a:cubicBezTo>
                        <a:pt x="13" y="2"/>
                        <a:pt x="12" y="3"/>
                        <a:pt x="12" y="3"/>
                      </a:cubicBezTo>
                      <a:cubicBezTo>
                        <a:pt x="10" y="3"/>
                        <a:pt x="7" y="5"/>
                        <a:pt x="7" y="7"/>
                      </a:cubicBezTo>
                      <a:cubicBezTo>
                        <a:pt x="6" y="9"/>
                        <a:pt x="2" y="10"/>
                        <a:pt x="1" y="14"/>
                      </a:cubicBezTo>
                      <a:cubicBezTo>
                        <a:pt x="0" y="17"/>
                        <a:pt x="0" y="19"/>
                        <a:pt x="2" y="17"/>
                      </a:cubicBezTo>
                      <a:cubicBezTo>
                        <a:pt x="4" y="15"/>
                        <a:pt x="6" y="15"/>
                        <a:pt x="6" y="17"/>
                      </a:cubicBezTo>
                      <a:cubicBezTo>
                        <a:pt x="6" y="19"/>
                        <a:pt x="9" y="19"/>
                        <a:pt x="8" y="22"/>
                      </a:cubicBezTo>
                      <a:cubicBezTo>
                        <a:pt x="8" y="22"/>
                        <a:pt x="8" y="22"/>
                        <a:pt x="8" y="22"/>
                      </a:cubicBezTo>
                      <a:cubicBezTo>
                        <a:pt x="11" y="22"/>
                        <a:pt x="14" y="21"/>
                        <a:pt x="16" y="21"/>
                      </a:cubicBezTo>
                      <a:cubicBezTo>
                        <a:pt x="18" y="21"/>
                        <a:pt x="19" y="15"/>
                        <a:pt x="20" y="15"/>
                      </a:cubicBezTo>
                      <a:cubicBezTo>
                        <a:pt x="21" y="14"/>
                        <a:pt x="23" y="19"/>
                        <a:pt x="25" y="21"/>
                      </a:cubicBezTo>
                      <a:cubicBezTo>
                        <a:pt x="28" y="23"/>
                        <a:pt x="28" y="19"/>
                        <a:pt x="28" y="18"/>
                      </a:cubicBezTo>
                      <a:cubicBezTo>
                        <a:pt x="28" y="16"/>
                        <a:pt x="30" y="16"/>
                        <a:pt x="31" y="16"/>
                      </a:cubicBezTo>
                      <a:cubicBezTo>
                        <a:pt x="32" y="16"/>
                        <a:pt x="35" y="17"/>
                        <a:pt x="35" y="15"/>
                      </a:cubicBezTo>
                      <a:cubicBezTo>
                        <a:pt x="35" y="13"/>
                        <a:pt x="37" y="14"/>
                        <a:pt x="38" y="14"/>
                      </a:cubicBezTo>
                      <a:cubicBezTo>
                        <a:pt x="39" y="14"/>
                        <a:pt x="39" y="12"/>
                        <a:pt x="39" y="12"/>
                      </a:cubicBezTo>
                      <a:cubicBezTo>
                        <a:pt x="41" y="10"/>
                        <a:pt x="41" y="10"/>
                        <a:pt x="41" y="10"/>
                      </a:cubicBezTo>
                      <a:cubicBezTo>
                        <a:pt x="40" y="9"/>
                        <a:pt x="38" y="9"/>
                        <a:pt x="37" y="9"/>
                      </a:cubicBezTo>
                      <a:close/>
                    </a:path>
                  </a:pathLst>
                </a:custGeom>
                <a:solidFill>
                  <a:srgbClr val="00559F"/>
                </a:solidFill>
                <a:ln w="1588" cap="flat">
                  <a:solidFill>
                    <a:srgbClr val="00559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x-none"/>
                </a:p>
              </p:txBody>
            </p:sp>
            <p:sp>
              <p:nvSpPr>
                <p:cNvPr id="635" name="Freeform 357">
                  <a:extLst>
                    <a:ext uri="{FF2B5EF4-FFF2-40B4-BE49-F238E27FC236}">
                      <a16:creationId xmlns:a16="http://schemas.microsoft.com/office/drawing/2014/main" id="{AAB2F5A1-9DA8-644D-B561-D79BC77BB82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581650" y="2578214"/>
                  <a:ext cx="260350" cy="184150"/>
                </a:xfrm>
                <a:custGeom>
                  <a:avLst/>
                  <a:gdLst>
                    <a:gd name="T0" fmla="*/ 116 w 118"/>
                    <a:gd name="T1" fmla="*/ 15 h 83"/>
                    <a:gd name="T2" fmla="*/ 107 w 118"/>
                    <a:gd name="T3" fmla="*/ 14 h 83"/>
                    <a:gd name="T4" fmla="*/ 96 w 118"/>
                    <a:gd name="T5" fmla="*/ 12 h 83"/>
                    <a:gd name="T6" fmla="*/ 92 w 118"/>
                    <a:gd name="T7" fmla="*/ 11 h 83"/>
                    <a:gd name="T8" fmla="*/ 84 w 118"/>
                    <a:gd name="T9" fmla="*/ 11 h 83"/>
                    <a:gd name="T10" fmla="*/ 76 w 118"/>
                    <a:gd name="T11" fmla="*/ 7 h 83"/>
                    <a:gd name="T12" fmla="*/ 70 w 118"/>
                    <a:gd name="T13" fmla="*/ 5 h 83"/>
                    <a:gd name="T14" fmla="*/ 55 w 118"/>
                    <a:gd name="T15" fmla="*/ 3 h 83"/>
                    <a:gd name="T16" fmla="*/ 24 w 118"/>
                    <a:gd name="T17" fmla="*/ 3 h 83"/>
                    <a:gd name="T18" fmla="*/ 13 w 118"/>
                    <a:gd name="T19" fmla="*/ 0 h 83"/>
                    <a:gd name="T20" fmla="*/ 6 w 118"/>
                    <a:gd name="T21" fmla="*/ 4 h 83"/>
                    <a:gd name="T22" fmla="*/ 4 w 118"/>
                    <a:gd name="T23" fmla="*/ 11 h 83"/>
                    <a:gd name="T24" fmla="*/ 5 w 118"/>
                    <a:gd name="T25" fmla="*/ 20 h 83"/>
                    <a:gd name="T26" fmla="*/ 8 w 118"/>
                    <a:gd name="T27" fmla="*/ 19 h 83"/>
                    <a:gd name="T28" fmla="*/ 11 w 118"/>
                    <a:gd name="T29" fmla="*/ 19 h 83"/>
                    <a:gd name="T30" fmla="*/ 17 w 118"/>
                    <a:gd name="T31" fmla="*/ 21 h 83"/>
                    <a:gd name="T32" fmla="*/ 20 w 118"/>
                    <a:gd name="T33" fmla="*/ 21 h 83"/>
                    <a:gd name="T34" fmla="*/ 26 w 118"/>
                    <a:gd name="T35" fmla="*/ 22 h 83"/>
                    <a:gd name="T36" fmla="*/ 28 w 118"/>
                    <a:gd name="T37" fmla="*/ 25 h 83"/>
                    <a:gd name="T38" fmla="*/ 22 w 118"/>
                    <a:gd name="T39" fmla="*/ 30 h 83"/>
                    <a:gd name="T40" fmla="*/ 23 w 118"/>
                    <a:gd name="T41" fmla="*/ 39 h 83"/>
                    <a:gd name="T42" fmla="*/ 21 w 118"/>
                    <a:gd name="T43" fmla="*/ 45 h 83"/>
                    <a:gd name="T44" fmla="*/ 19 w 118"/>
                    <a:gd name="T45" fmla="*/ 49 h 83"/>
                    <a:gd name="T46" fmla="*/ 22 w 118"/>
                    <a:gd name="T47" fmla="*/ 54 h 83"/>
                    <a:gd name="T48" fmla="*/ 19 w 118"/>
                    <a:gd name="T49" fmla="*/ 59 h 83"/>
                    <a:gd name="T50" fmla="*/ 21 w 118"/>
                    <a:gd name="T51" fmla="*/ 63 h 83"/>
                    <a:gd name="T52" fmla="*/ 18 w 118"/>
                    <a:gd name="T53" fmla="*/ 69 h 83"/>
                    <a:gd name="T54" fmla="*/ 19 w 118"/>
                    <a:gd name="T55" fmla="*/ 72 h 83"/>
                    <a:gd name="T56" fmla="*/ 24 w 118"/>
                    <a:gd name="T57" fmla="*/ 72 h 83"/>
                    <a:gd name="T58" fmla="*/ 35 w 118"/>
                    <a:gd name="T59" fmla="*/ 83 h 83"/>
                    <a:gd name="T60" fmla="*/ 37 w 118"/>
                    <a:gd name="T61" fmla="*/ 80 h 83"/>
                    <a:gd name="T62" fmla="*/ 42 w 118"/>
                    <a:gd name="T63" fmla="*/ 80 h 83"/>
                    <a:gd name="T64" fmla="*/ 51 w 118"/>
                    <a:gd name="T65" fmla="*/ 76 h 83"/>
                    <a:gd name="T66" fmla="*/ 62 w 118"/>
                    <a:gd name="T67" fmla="*/ 76 h 83"/>
                    <a:gd name="T68" fmla="*/ 69 w 118"/>
                    <a:gd name="T69" fmla="*/ 73 h 83"/>
                    <a:gd name="T70" fmla="*/ 76 w 118"/>
                    <a:gd name="T71" fmla="*/ 68 h 83"/>
                    <a:gd name="T72" fmla="*/ 80 w 118"/>
                    <a:gd name="T73" fmla="*/ 61 h 83"/>
                    <a:gd name="T74" fmla="*/ 86 w 118"/>
                    <a:gd name="T75" fmla="*/ 54 h 83"/>
                    <a:gd name="T76" fmla="*/ 86 w 118"/>
                    <a:gd name="T77" fmla="*/ 41 h 83"/>
                    <a:gd name="T78" fmla="*/ 94 w 118"/>
                    <a:gd name="T79" fmla="*/ 32 h 83"/>
                    <a:gd name="T80" fmla="*/ 102 w 118"/>
                    <a:gd name="T81" fmla="*/ 28 h 83"/>
                    <a:gd name="T82" fmla="*/ 112 w 118"/>
                    <a:gd name="T83" fmla="*/ 22 h 83"/>
                    <a:gd name="T84" fmla="*/ 116 w 118"/>
                    <a:gd name="T85" fmla="*/ 15 h 83"/>
                    <a:gd name="T86" fmla="*/ 117 w 118"/>
                    <a:gd name="T87" fmla="*/ 44 h 83"/>
                    <a:gd name="T88" fmla="*/ 109 w 118"/>
                    <a:gd name="T89" fmla="*/ 47 h 83"/>
                    <a:gd name="T90" fmla="*/ 117 w 118"/>
                    <a:gd name="T91" fmla="*/ 44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18" h="83">
                      <a:moveTo>
                        <a:pt x="116" y="15"/>
                      </a:moveTo>
                      <a:cubicBezTo>
                        <a:pt x="113" y="15"/>
                        <a:pt x="109" y="15"/>
                        <a:pt x="107" y="14"/>
                      </a:cubicBezTo>
                      <a:cubicBezTo>
                        <a:pt x="104" y="14"/>
                        <a:pt x="98" y="13"/>
                        <a:pt x="96" y="12"/>
                      </a:cubicBezTo>
                      <a:cubicBezTo>
                        <a:pt x="94" y="10"/>
                        <a:pt x="92" y="9"/>
                        <a:pt x="92" y="11"/>
                      </a:cubicBezTo>
                      <a:cubicBezTo>
                        <a:pt x="92" y="13"/>
                        <a:pt x="87" y="13"/>
                        <a:pt x="84" y="11"/>
                      </a:cubicBezTo>
                      <a:cubicBezTo>
                        <a:pt x="82" y="10"/>
                        <a:pt x="78" y="8"/>
                        <a:pt x="76" y="7"/>
                      </a:cubicBezTo>
                      <a:cubicBezTo>
                        <a:pt x="75" y="6"/>
                        <a:pt x="72" y="6"/>
                        <a:pt x="70" y="5"/>
                      </a:cubicBezTo>
                      <a:cubicBezTo>
                        <a:pt x="68" y="5"/>
                        <a:pt x="60" y="2"/>
                        <a:pt x="55" y="3"/>
                      </a:cubicBezTo>
                      <a:cubicBezTo>
                        <a:pt x="49" y="4"/>
                        <a:pt x="31" y="2"/>
                        <a:pt x="24" y="3"/>
                      </a:cubicBezTo>
                      <a:cubicBezTo>
                        <a:pt x="18" y="3"/>
                        <a:pt x="17" y="0"/>
                        <a:pt x="13" y="0"/>
                      </a:cubicBezTo>
                      <a:cubicBezTo>
                        <a:pt x="10" y="0"/>
                        <a:pt x="11" y="4"/>
                        <a:pt x="6" y="4"/>
                      </a:cubicBezTo>
                      <a:cubicBezTo>
                        <a:pt x="0" y="5"/>
                        <a:pt x="0" y="8"/>
                        <a:pt x="4" y="11"/>
                      </a:cubicBezTo>
                      <a:cubicBezTo>
                        <a:pt x="6" y="13"/>
                        <a:pt x="6" y="17"/>
                        <a:pt x="5" y="20"/>
                      </a:cubicBezTo>
                      <a:cubicBezTo>
                        <a:pt x="7" y="20"/>
                        <a:pt x="7" y="20"/>
                        <a:pt x="8" y="19"/>
                      </a:cubicBezTo>
                      <a:cubicBezTo>
                        <a:pt x="10" y="17"/>
                        <a:pt x="11" y="17"/>
                        <a:pt x="11" y="19"/>
                      </a:cubicBezTo>
                      <a:cubicBezTo>
                        <a:pt x="11" y="21"/>
                        <a:pt x="15" y="21"/>
                        <a:pt x="17" y="21"/>
                      </a:cubicBezTo>
                      <a:cubicBezTo>
                        <a:pt x="19" y="21"/>
                        <a:pt x="18" y="22"/>
                        <a:pt x="20" y="21"/>
                      </a:cubicBezTo>
                      <a:cubicBezTo>
                        <a:pt x="23" y="19"/>
                        <a:pt x="26" y="20"/>
                        <a:pt x="26" y="22"/>
                      </a:cubicBezTo>
                      <a:cubicBezTo>
                        <a:pt x="26" y="24"/>
                        <a:pt x="31" y="23"/>
                        <a:pt x="28" y="25"/>
                      </a:cubicBezTo>
                      <a:cubicBezTo>
                        <a:pt x="26" y="28"/>
                        <a:pt x="22" y="29"/>
                        <a:pt x="22" y="30"/>
                      </a:cubicBezTo>
                      <a:cubicBezTo>
                        <a:pt x="22" y="32"/>
                        <a:pt x="25" y="37"/>
                        <a:pt x="23" y="39"/>
                      </a:cubicBezTo>
                      <a:cubicBezTo>
                        <a:pt x="21" y="41"/>
                        <a:pt x="24" y="45"/>
                        <a:pt x="21" y="45"/>
                      </a:cubicBezTo>
                      <a:cubicBezTo>
                        <a:pt x="19" y="45"/>
                        <a:pt x="16" y="46"/>
                        <a:pt x="19" y="49"/>
                      </a:cubicBezTo>
                      <a:cubicBezTo>
                        <a:pt x="22" y="52"/>
                        <a:pt x="24" y="54"/>
                        <a:pt x="22" y="54"/>
                      </a:cubicBezTo>
                      <a:cubicBezTo>
                        <a:pt x="20" y="54"/>
                        <a:pt x="18" y="58"/>
                        <a:pt x="19" y="59"/>
                      </a:cubicBezTo>
                      <a:cubicBezTo>
                        <a:pt x="20" y="60"/>
                        <a:pt x="25" y="63"/>
                        <a:pt x="21" y="63"/>
                      </a:cubicBezTo>
                      <a:cubicBezTo>
                        <a:pt x="18" y="64"/>
                        <a:pt x="18" y="67"/>
                        <a:pt x="18" y="69"/>
                      </a:cubicBezTo>
                      <a:cubicBezTo>
                        <a:pt x="18" y="70"/>
                        <a:pt x="18" y="71"/>
                        <a:pt x="19" y="72"/>
                      </a:cubicBezTo>
                      <a:cubicBezTo>
                        <a:pt x="21" y="72"/>
                        <a:pt x="22" y="72"/>
                        <a:pt x="24" y="72"/>
                      </a:cubicBezTo>
                      <a:cubicBezTo>
                        <a:pt x="28" y="74"/>
                        <a:pt x="30" y="83"/>
                        <a:pt x="35" y="83"/>
                      </a:cubicBezTo>
                      <a:cubicBezTo>
                        <a:pt x="37" y="83"/>
                        <a:pt x="36" y="81"/>
                        <a:pt x="37" y="80"/>
                      </a:cubicBezTo>
                      <a:cubicBezTo>
                        <a:pt x="38" y="79"/>
                        <a:pt x="40" y="80"/>
                        <a:pt x="42" y="80"/>
                      </a:cubicBezTo>
                      <a:cubicBezTo>
                        <a:pt x="45" y="80"/>
                        <a:pt x="46" y="76"/>
                        <a:pt x="51" y="76"/>
                      </a:cubicBezTo>
                      <a:cubicBezTo>
                        <a:pt x="56" y="76"/>
                        <a:pt x="59" y="76"/>
                        <a:pt x="62" y="76"/>
                      </a:cubicBezTo>
                      <a:cubicBezTo>
                        <a:pt x="66" y="76"/>
                        <a:pt x="68" y="75"/>
                        <a:pt x="69" y="73"/>
                      </a:cubicBezTo>
                      <a:cubicBezTo>
                        <a:pt x="70" y="70"/>
                        <a:pt x="73" y="68"/>
                        <a:pt x="76" y="68"/>
                      </a:cubicBezTo>
                      <a:cubicBezTo>
                        <a:pt x="80" y="67"/>
                        <a:pt x="79" y="63"/>
                        <a:pt x="80" y="61"/>
                      </a:cubicBezTo>
                      <a:cubicBezTo>
                        <a:pt x="80" y="59"/>
                        <a:pt x="86" y="56"/>
                        <a:pt x="86" y="54"/>
                      </a:cubicBezTo>
                      <a:cubicBezTo>
                        <a:pt x="87" y="53"/>
                        <a:pt x="83" y="46"/>
                        <a:pt x="86" y="41"/>
                      </a:cubicBezTo>
                      <a:cubicBezTo>
                        <a:pt x="90" y="35"/>
                        <a:pt x="94" y="35"/>
                        <a:pt x="94" y="32"/>
                      </a:cubicBezTo>
                      <a:cubicBezTo>
                        <a:pt x="94" y="29"/>
                        <a:pt x="98" y="28"/>
                        <a:pt x="102" y="28"/>
                      </a:cubicBezTo>
                      <a:cubicBezTo>
                        <a:pt x="107" y="27"/>
                        <a:pt x="108" y="24"/>
                        <a:pt x="112" y="22"/>
                      </a:cubicBezTo>
                      <a:cubicBezTo>
                        <a:pt x="116" y="21"/>
                        <a:pt x="117" y="19"/>
                        <a:pt x="116" y="15"/>
                      </a:cubicBezTo>
                      <a:close/>
                      <a:moveTo>
                        <a:pt x="117" y="44"/>
                      </a:moveTo>
                      <a:cubicBezTo>
                        <a:pt x="116" y="40"/>
                        <a:pt x="107" y="46"/>
                        <a:pt x="109" y="47"/>
                      </a:cubicBezTo>
                      <a:cubicBezTo>
                        <a:pt x="113" y="50"/>
                        <a:pt x="118" y="49"/>
                        <a:pt x="117" y="44"/>
                      </a:cubicBezTo>
                      <a:close/>
                    </a:path>
                  </a:pathLst>
                </a:custGeom>
                <a:solidFill>
                  <a:srgbClr val="00559F"/>
                </a:solidFill>
                <a:ln w="1588" cap="flat">
                  <a:solidFill>
                    <a:srgbClr val="00559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r>
                    <a:rPr lang="fr-CH" dirty="0"/>
                    <a:t> </a:t>
                  </a:r>
                  <a:endParaRPr lang="x-none"/>
                </a:p>
              </p:txBody>
            </p:sp>
            <p:sp>
              <p:nvSpPr>
                <p:cNvPr id="636" name="Freeform 359">
                  <a:extLst>
                    <a:ext uri="{FF2B5EF4-FFF2-40B4-BE49-F238E27FC236}">
                      <a16:creationId xmlns:a16="http://schemas.microsoft.com/office/drawing/2014/main" id="{B8CEC086-B875-BA40-A618-8C32C1999BE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605463" y="2108314"/>
                  <a:ext cx="203200" cy="309563"/>
                </a:xfrm>
                <a:custGeom>
                  <a:avLst/>
                  <a:gdLst>
                    <a:gd name="T0" fmla="*/ 7 w 92"/>
                    <a:gd name="T1" fmla="*/ 76 h 140"/>
                    <a:gd name="T2" fmla="*/ 2 w 92"/>
                    <a:gd name="T3" fmla="*/ 87 h 140"/>
                    <a:gd name="T4" fmla="*/ 13 w 92"/>
                    <a:gd name="T5" fmla="*/ 87 h 140"/>
                    <a:gd name="T6" fmla="*/ 23 w 92"/>
                    <a:gd name="T7" fmla="*/ 85 h 140"/>
                    <a:gd name="T8" fmla="*/ 92 w 92"/>
                    <a:gd name="T9" fmla="*/ 108 h 140"/>
                    <a:gd name="T10" fmla="*/ 78 w 92"/>
                    <a:gd name="T11" fmla="*/ 103 h 140"/>
                    <a:gd name="T12" fmla="*/ 75 w 92"/>
                    <a:gd name="T13" fmla="*/ 93 h 140"/>
                    <a:gd name="T14" fmla="*/ 62 w 92"/>
                    <a:gd name="T15" fmla="*/ 71 h 140"/>
                    <a:gd name="T16" fmla="*/ 47 w 92"/>
                    <a:gd name="T17" fmla="*/ 65 h 140"/>
                    <a:gd name="T18" fmla="*/ 58 w 92"/>
                    <a:gd name="T19" fmla="*/ 43 h 140"/>
                    <a:gd name="T20" fmla="*/ 38 w 92"/>
                    <a:gd name="T21" fmla="*/ 39 h 140"/>
                    <a:gd name="T22" fmla="*/ 46 w 92"/>
                    <a:gd name="T23" fmla="*/ 26 h 140"/>
                    <a:gd name="T24" fmla="*/ 32 w 92"/>
                    <a:gd name="T25" fmla="*/ 30 h 140"/>
                    <a:gd name="T26" fmla="*/ 22 w 92"/>
                    <a:gd name="T27" fmla="*/ 44 h 140"/>
                    <a:gd name="T28" fmla="*/ 15 w 92"/>
                    <a:gd name="T29" fmla="*/ 44 h 140"/>
                    <a:gd name="T30" fmla="*/ 18 w 92"/>
                    <a:gd name="T31" fmla="*/ 56 h 140"/>
                    <a:gd name="T32" fmla="*/ 15 w 92"/>
                    <a:gd name="T33" fmla="*/ 67 h 140"/>
                    <a:gd name="T34" fmla="*/ 25 w 92"/>
                    <a:gd name="T35" fmla="*/ 70 h 140"/>
                    <a:gd name="T36" fmla="*/ 31 w 92"/>
                    <a:gd name="T37" fmla="*/ 69 h 140"/>
                    <a:gd name="T38" fmla="*/ 41 w 92"/>
                    <a:gd name="T39" fmla="*/ 77 h 140"/>
                    <a:gd name="T40" fmla="*/ 45 w 92"/>
                    <a:gd name="T41" fmla="*/ 86 h 140"/>
                    <a:gd name="T42" fmla="*/ 47 w 92"/>
                    <a:gd name="T43" fmla="*/ 97 h 140"/>
                    <a:gd name="T44" fmla="*/ 35 w 92"/>
                    <a:gd name="T45" fmla="*/ 99 h 140"/>
                    <a:gd name="T46" fmla="*/ 37 w 92"/>
                    <a:gd name="T47" fmla="*/ 108 h 140"/>
                    <a:gd name="T48" fmla="*/ 32 w 92"/>
                    <a:gd name="T49" fmla="*/ 118 h 140"/>
                    <a:gd name="T50" fmla="*/ 47 w 92"/>
                    <a:gd name="T51" fmla="*/ 121 h 140"/>
                    <a:gd name="T52" fmla="*/ 38 w 92"/>
                    <a:gd name="T53" fmla="*/ 125 h 140"/>
                    <a:gd name="T54" fmla="*/ 33 w 92"/>
                    <a:gd name="T55" fmla="*/ 135 h 140"/>
                    <a:gd name="T56" fmla="*/ 44 w 92"/>
                    <a:gd name="T57" fmla="*/ 133 h 140"/>
                    <a:gd name="T58" fmla="*/ 57 w 92"/>
                    <a:gd name="T59" fmla="*/ 130 h 140"/>
                    <a:gd name="T60" fmla="*/ 75 w 92"/>
                    <a:gd name="T61" fmla="*/ 129 h 140"/>
                    <a:gd name="T62" fmla="*/ 84 w 92"/>
                    <a:gd name="T63" fmla="*/ 122 h 140"/>
                    <a:gd name="T64" fmla="*/ 92 w 92"/>
                    <a:gd name="T65" fmla="*/ 108 h 140"/>
                    <a:gd name="T66" fmla="*/ 17 w 92"/>
                    <a:gd name="T67" fmla="*/ 32 h 140"/>
                    <a:gd name="T68" fmla="*/ 63 w 92"/>
                    <a:gd name="T69" fmla="*/ 11 h 140"/>
                    <a:gd name="T70" fmla="*/ 63 w 92"/>
                    <a:gd name="T71" fmla="*/ 11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92" h="140">
                      <a:moveTo>
                        <a:pt x="18" y="75"/>
                      </a:moveTo>
                      <a:cubicBezTo>
                        <a:pt x="15" y="71"/>
                        <a:pt x="10" y="76"/>
                        <a:pt x="7" y="76"/>
                      </a:cubicBezTo>
                      <a:cubicBezTo>
                        <a:pt x="6" y="79"/>
                        <a:pt x="5" y="81"/>
                        <a:pt x="4" y="82"/>
                      </a:cubicBezTo>
                      <a:cubicBezTo>
                        <a:pt x="3" y="83"/>
                        <a:pt x="0" y="87"/>
                        <a:pt x="2" y="87"/>
                      </a:cubicBezTo>
                      <a:cubicBezTo>
                        <a:pt x="4" y="87"/>
                        <a:pt x="7" y="91"/>
                        <a:pt x="8" y="88"/>
                      </a:cubicBezTo>
                      <a:cubicBezTo>
                        <a:pt x="8" y="86"/>
                        <a:pt x="10" y="82"/>
                        <a:pt x="13" y="87"/>
                      </a:cubicBezTo>
                      <a:cubicBezTo>
                        <a:pt x="14" y="87"/>
                        <a:pt x="15" y="88"/>
                        <a:pt x="16" y="89"/>
                      </a:cubicBezTo>
                      <a:cubicBezTo>
                        <a:pt x="17" y="87"/>
                        <a:pt x="21" y="87"/>
                        <a:pt x="23" y="85"/>
                      </a:cubicBezTo>
                      <a:cubicBezTo>
                        <a:pt x="26" y="82"/>
                        <a:pt x="22" y="78"/>
                        <a:pt x="18" y="75"/>
                      </a:cubicBezTo>
                      <a:close/>
                      <a:moveTo>
                        <a:pt x="92" y="108"/>
                      </a:moveTo>
                      <a:cubicBezTo>
                        <a:pt x="92" y="104"/>
                        <a:pt x="83" y="101"/>
                        <a:pt x="82" y="103"/>
                      </a:cubicBezTo>
                      <a:cubicBezTo>
                        <a:pt x="81" y="106"/>
                        <a:pt x="79" y="105"/>
                        <a:pt x="78" y="103"/>
                      </a:cubicBezTo>
                      <a:cubicBezTo>
                        <a:pt x="76" y="100"/>
                        <a:pt x="79" y="98"/>
                        <a:pt x="78" y="98"/>
                      </a:cubicBezTo>
                      <a:cubicBezTo>
                        <a:pt x="76" y="98"/>
                        <a:pt x="74" y="94"/>
                        <a:pt x="75" y="93"/>
                      </a:cubicBezTo>
                      <a:cubicBezTo>
                        <a:pt x="75" y="91"/>
                        <a:pt x="72" y="83"/>
                        <a:pt x="68" y="82"/>
                      </a:cubicBezTo>
                      <a:cubicBezTo>
                        <a:pt x="63" y="81"/>
                        <a:pt x="63" y="74"/>
                        <a:pt x="62" y="71"/>
                      </a:cubicBezTo>
                      <a:cubicBezTo>
                        <a:pt x="61" y="67"/>
                        <a:pt x="58" y="69"/>
                        <a:pt x="56" y="66"/>
                      </a:cubicBezTo>
                      <a:cubicBezTo>
                        <a:pt x="53" y="63"/>
                        <a:pt x="50" y="65"/>
                        <a:pt x="47" y="65"/>
                      </a:cubicBezTo>
                      <a:cubicBezTo>
                        <a:pt x="45" y="65"/>
                        <a:pt x="47" y="61"/>
                        <a:pt x="51" y="59"/>
                      </a:cubicBezTo>
                      <a:cubicBezTo>
                        <a:pt x="54" y="57"/>
                        <a:pt x="58" y="45"/>
                        <a:pt x="58" y="43"/>
                      </a:cubicBezTo>
                      <a:cubicBezTo>
                        <a:pt x="58" y="41"/>
                        <a:pt x="44" y="41"/>
                        <a:pt x="41" y="42"/>
                      </a:cubicBezTo>
                      <a:cubicBezTo>
                        <a:pt x="38" y="43"/>
                        <a:pt x="35" y="40"/>
                        <a:pt x="38" y="39"/>
                      </a:cubicBezTo>
                      <a:cubicBezTo>
                        <a:pt x="40" y="38"/>
                        <a:pt x="45" y="33"/>
                        <a:pt x="45" y="32"/>
                      </a:cubicBezTo>
                      <a:cubicBezTo>
                        <a:pt x="44" y="30"/>
                        <a:pt x="48" y="28"/>
                        <a:pt x="46" y="26"/>
                      </a:cubicBezTo>
                      <a:cubicBezTo>
                        <a:pt x="44" y="24"/>
                        <a:pt x="44" y="28"/>
                        <a:pt x="42" y="30"/>
                      </a:cubicBezTo>
                      <a:cubicBezTo>
                        <a:pt x="40" y="31"/>
                        <a:pt x="36" y="31"/>
                        <a:pt x="32" y="30"/>
                      </a:cubicBezTo>
                      <a:cubicBezTo>
                        <a:pt x="28" y="29"/>
                        <a:pt x="26" y="35"/>
                        <a:pt x="26" y="38"/>
                      </a:cubicBezTo>
                      <a:cubicBezTo>
                        <a:pt x="27" y="40"/>
                        <a:pt x="22" y="42"/>
                        <a:pt x="22" y="44"/>
                      </a:cubicBezTo>
                      <a:cubicBezTo>
                        <a:pt x="23" y="46"/>
                        <a:pt x="21" y="48"/>
                        <a:pt x="20" y="46"/>
                      </a:cubicBezTo>
                      <a:cubicBezTo>
                        <a:pt x="19" y="45"/>
                        <a:pt x="17" y="42"/>
                        <a:pt x="15" y="44"/>
                      </a:cubicBezTo>
                      <a:cubicBezTo>
                        <a:pt x="12" y="47"/>
                        <a:pt x="18" y="49"/>
                        <a:pt x="21" y="50"/>
                      </a:cubicBezTo>
                      <a:cubicBezTo>
                        <a:pt x="25" y="50"/>
                        <a:pt x="18" y="53"/>
                        <a:pt x="18" y="56"/>
                      </a:cubicBezTo>
                      <a:cubicBezTo>
                        <a:pt x="17" y="60"/>
                        <a:pt x="22" y="59"/>
                        <a:pt x="23" y="61"/>
                      </a:cubicBezTo>
                      <a:cubicBezTo>
                        <a:pt x="23" y="64"/>
                        <a:pt x="15" y="64"/>
                        <a:pt x="15" y="67"/>
                      </a:cubicBezTo>
                      <a:cubicBezTo>
                        <a:pt x="15" y="70"/>
                        <a:pt x="20" y="66"/>
                        <a:pt x="22" y="65"/>
                      </a:cubicBezTo>
                      <a:cubicBezTo>
                        <a:pt x="24" y="64"/>
                        <a:pt x="20" y="71"/>
                        <a:pt x="25" y="70"/>
                      </a:cubicBezTo>
                      <a:cubicBezTo>
                        <a:pt x="30" y="69"/>
                        <a:pt x="29" y="63"/>
                        <a:pt x="31" y="63"/>
                      </a:cubicBezTo>
                      <a:cubicBezTo>
                        <a:pt x="32" y="63"/>
                        <a:pt x="30" y="67"/>
                        <a:pt x="31" y="69"/>
                      </a:cubicBezTo>
                      <a:cubicBezTo>
                        <a:pt x="33" y="72"/>
                        <a:pt x="28" y="77"/>
                        <a:pt x="28" y="79"/>
                      </a:cubicBezTo>
                      <a:cubicBezTo>
                        <a:pt x="28" y="81"/>
                        <a:pt x="38" y="81"/>
                        <a:pt x="41" y="77"/>
                      </a:cubicBezTo>
                      <a:cubicBezTo>
                        <a:pt x="44" y="74"/>
                        <a:pt x="46" y="78"/>
                        <a:pt x="44" y="80"/>
                      </a:cubicBezTo>
                      <a:cubicBezTo>
                        <a:pt x="41" y="83"/>
                        <a:pt x="42" y="85"/>
                        <a:pt x="45" y="86"/>
                      </a:cubicBezTo>
                      <a:cubicBezTo>
                        <a:pt x="48" y="87"/>
                        <a:pt x="49" y="87"/>
                        <a:pt x="47" y="89"/>
                      </a:cubicBezTo>
                      <a:cubicBezTo>
                        <a:pt x="46" y="91"/>
                        <a:pt x="47" y="95"/>
                        <a:pt x="47" y="97"/>
                      </a:cubicBezTo>
                      <a:cubicBezTo>
                        <a:pt x="46" y="99"/>
                        <a:pt x="38" y="99"/>
                        <a:pt x="37" y="98"/>
                      </a:cubicBezTo>
                      <a:cubicBezTo>
                        <a:pt x="37" y="96"/>
                        <a:pt x="34" y="97"/>
                        <a:pt x="35" y="99"/>
                      </a:cubicBezTo>
                      <a:cubicBezTo>
                        <a:pt x="35" y="101"/>
                        <a:pt x="32" y="103"/>
                        <a:pt x="32" y="105"/>
                      </a:cubicBezTo>
                      <a:cubicBezTo>
                        <a:pt x="32" y="107"/>
                        <a:pt x="37" y="106"/>
                        <a:pt x="37" y="108"/>
                      </a:cubicBezTo>
                      <a:cubicBezTo>
                        <a:pt x="37" y="111"/>
                        <a:pt x="34" y="113"/>
                        <a:pt x="28" y="115"/>
                      </a:cubicBezTo>
                      <a:cubicBezTo>
                        <a:pt x="23" y="116"/>
                        <a:pt x="30" y="120"/>
                        <a:pt x="32" y="118"/>
                      </a:cubicBezTo>
                      <a:cubicBezTo>
                        <a:pt x="34" y="117"/>
                        <a:pt x="34" y="120"/>
                        <a:pt x="37" y="120"/>
                      </a:cubicBezTo>
                      <a:cubicBezTo>
                        <a:pt x="41" y="120"/>
                        <a:pt x="43" y="123"/>
                        <a:pt x="47" y="121"/>
                      </a:cubicBezTo>
                      <a:cubicBezTo>
                        <a:pt x="51" y="120"/>
                        <a:pt x="51" y="121"/>
                        <a:pt x="48" y="123"/>
                      </a:cubicBezTo>
                      <a:cubicBezTo>
                        <a:pt x="45" y="126"/>
                        <a:pt x="40" y="123"/>
                        <a:pt x="38" y="125"/>
                      </a:cubicBezTo>
                      <a:cubicBezTo>
                        <a:pt x="35" y="126"/>
                        <a:pt x="24" y="136"/>
                        <a:pt x="26" y="139"/>
                      </a:cubicBezTo>
                      <a:cubicBezTo>
                        <a:pt x="27" y="140"/>
                        <a:pt x="29" y="137"/>
                        <a:pt x="33" y="135"/>
                      </a:cubicBezTo>
                      <a:cubicBezTo>
                        <a:pt x="37" y="134"/>
                        <a:pt x="37" y="136"/>
                        <a:pt x="40" y="137"/>
                      </a:cubicBezTo>
                      <a:cubicBezTo>
                        <a:pt x="42" y="137"/>
                        <a:pt x="42" y="132"/>
                        <a:pt x="44" y="133"/>
                      </a:cubicBezTo>
                      <a:cubicBezTo>
                        <a:pt x="45" y="133"/>
                        <a:pt x="47" y="131"/>
                        <a:pt x="50" y="132"/>
                      </a:cubicBezTo>
                      <a:cubicBezTo>
                        <a:pt x="53" y="132"/>
                        <a:pt x="56" y="131"/>
                        <a:pt x="57" y="130"/>
                      </a:cubicBezTo>
                      <a:cubicBezTo>
                        <a:pt x="59" y="128"/>
                        <a:pt x="63" y="132"/>
                        <a:pt x="65" y="131"/>
                      </a:cubicBezTo>
                      <a:cubicBezTo>
                        <a:pt x="66" y="130"/>
                        <a:pt x="72" y="129"/>
                        <a:pt x="75" y="129"/>
                      </a:cubicBezTo>
                      <a:cubicBezTo>
                        <a:pt x="78" y="130"/>
                        <a:pt x="86" y="126"/>
                        <a:pt x="88" y="124"/>
                      </a:cubicBezTo>
                      <a:cubicBezTo>
                        <a:pt x="90" y="122"/>
                        <a:pt x="86" y="122"/>
                        <a:pt x="84" y="122"/>
                      </a:cubicBezTo>
                      <a:cubicBezTo>
                        <a:pt x="81" y="123"/>
                        <a:pt x="81" y="120"/>
                        <a:pt x="84" y="117"/>
                      </a:cubicBezTo>
                      <a:cubicBezTo>
                        <a:pt x="87" y="114"/>
                        <a:pt x="92" y="112"/>
                        <a:pt x="92" y="108"/>
                      </a:cubicBezTo>
                      <a:close/>
                      <a:moveTo>
                        <a:pt x="11" y="40"/>
                      </a:moveTo>
                      <a:cubicBezTo>
                        <a:pt x="14" y="40"/>
                        <a:pt x="19" y="34"/>
                        <a:pt x="17" y="32"/>
                      </a:cubicBezTo>
                      <a:cubicBezTo>
                        <a:pt x="15" y="30"/>
                        <a:pt x="8" y="40"/>
                        <a:pt x="11" y="40"/>
                      </a:cubicBezTo>
                      <a:close/>
                      <a:moveTo>
                        <a:pt x="63" y="11"/>
                      </a:moveTo>
                      <a:cubicBezTo>
                        <a:pt x="65" y="9"/>
                        <a:pt x="68" y="0"/>
                        <a:pt x="64" y="1"/>
                      </a:cubicBezTo>
                      <a:cubicBezTo>
                        <a:pt x="61" y="2"/>
                        <a:pt x="62" y="12"/>
                        <a:pt x="63" y="11"/>
                      </a:cubicBezTo>
                      <a:close/>
                    </a:path>
                  </a:pathLst>
                </a:custGeom>
                <a:solidFill>
                  <a:srgbClr val="00559F"/>
                </a:solidFill>
                <a:ln w="1588" cap="flat">
                  <a:solidFill>
                    <a:srgbClr val="00559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x-none"/>
                </a:p>
              </p:txBody>
            </p:sp>
          </p:grpSp>
          <p:grpSp>
            <p:nvGrpSpPr>
              <p:cNvPr id="211" name="Group 210">
                <a:extLst>
                  <a:ext uri="{FF2B5EF4-FFF2-40B4-BE49-F238E27FC236}">
                    <a16:creationId xmlns:a16="http://schemas.microsoft.com/office/drawing/2014/main" id="{80079AF0-592E-1F4B-80A4-BE42A062A906}"/>
                  </a:ext>
                </a:extLst>
              </p:cNvPr>
              <p:cNvGrpSpPr/>
              <p:nvPr/>
            </p:nvGrpSpPr>
            <p:grpSpPr>
              <a:xfrm>
                <a:off x="4287838" y="1206614"/>
                <a:ext cx="2193925" cy="2289175"/>
                <a:chOff x="4287838" y="1206614"/>
                <a:chExt cx="2193925" cy="2289175"/>
              </a:xfrm>
            </p:grpSpPr>
            <p:sp>
              <p:nvSpPr>
                <p:cNvPr id="212" name="Freeform 288">
                  <a:extLst>
                    <a:ext uri="{FF2B5EF4-FFF2-40B4-BE49-F238E27FC236}">
                      <a16:creationId xmlns:a16="http://schemas.microsoft.com/office/drawing/2014/main" id="{3173692D-2975-FB4F-8CA7-09D6297DDB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59313" y="3418001"/>
                  <a:ext cx="65088" cy="77788"/>
                </a:xfrm>
                <a:custGeom>
                  <a:avLst/>
                  <a:gdLst>
                    <a:gd name="T0" fmla="*/ 2 w 29"/>
                    <a:gd name="T1" fmla="*/ 15 h 35"/>
                    <a:gd name="T2" fmla="*/ 3 w 29"/>
                    <a:gd name="T3" fmla="*/ 27 h 35"/>
                    <a:gd name="T4" fmla="*/ 0 w 29"/>
                    <a:gd name="T5" fmla="*/ 32 h 35"/>
                    <a:gd name="T6" fmla="*/ 9 w 29"/>
                    <a:gd name="T7" fmla="*/ 33 h 35"/>
                    <a:gd name="T8" fmla="*/ 18 w 29"/>
                    <a:gd name="T9" fmla="*/ 29 h 35"/>
                    <a:gd name="T10" fmla="*/ 29 w 29"/>
                    <a:gd name="T11" fmla="*/ 15 h 35"/>
                    <a:gd name="T12" fmla="*/ 29 w 29"/>
                    <a:gd name="T13" fmla="*/ 14 h 35"/>
                    <a:gd name="T14" fmla="*/ 13 w 29"/>
                    <a:gd name="T15" fmla="*/ 2 h 35"/>
                    <a:gd name="T16" fmla="*/ 6 w 29"/>
                    <a:gd name="T17" fmla="*/ 0 h 35"/>
                    <a:gd name="T18" fmla="*/ 4 w 29"/>
                    <a:gd name="T19" fmla="*/ 4 h 35"/>
                    <a:gd name="T20" fmla="*/ 2 w 29"/>
                    <a:gd name="T21" fmla="*/ 15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9" h="35">
                      <a:moveTo>
                        <a:pt x="2" y="15"/>
                      </a:moveTo>
                      <a:cubicBezTo>
                        <a:pt x="4" y="19"/>
                        <a:pt x="4" y="26"/>
                        <a:pt x="3" y="27"/>
                      </a:cubicBezTo>
                      <a:cubicBezTo>
                        <a:pt x="3" y="28"/>
                        <a:pt x="2" y="30"/>
                        <a:pt x="0" y="32"/>
                      </a:cubicBezTo>
                      <a:cubicBezTo>
                        <a:pt x="2" y="33"/>
                        <a:pt x="4" y="35"/>
                        <a:pt x="9" y="33"/>
                      </a:cubicBezTo>
                      <a:cubicBezTo>
                        <a:pt x="14" y="32"/>
                        <a:pt x="16" y="35"/>
                        <a:pt x="18" y="29"/>
                      </a:cubicBezTo>
                      <a:cubicBezTo>
                        <a:pt x="20" y="25"/>
                        <a:pt x="25" y="18"/>
                        <a:pt x="29" y="15"/>
                      </a:cubicBezTo>
                      <a:cubicBezTo>
                        <a:pt x="29" y="15"/>
                        <a:pt x="29" y="14"/>
                        <a:pt x="29" y="14"/>
                      </a:cubicBezTo>
                      <a:cubicBezTo>
                        <a:pt x="25" y="13"/>
                        <a:pt x="19" y="4"/>
                        <a:pt x="13" y="2"/>
                      </a:cubicBezTo>
                      <a:cubicBezTo>
                        <a:pt x="11" y="2"/>
                        <a:pt x="8" y="1"/>
                        <a:pt x="6" y="0"/>
                      </a:cubicBezTo>
                      <a:cubicBezTo>
                        <a:pt x="5" y="2"/>
                        <a:pt x="4" y="4"/>
                        <a:pt x="4" y="4"/>
                      </a:cubicBezTo>
                      <a:cubicBezTo>
                        <a:pt x="2" y="6"/>
                        <a:pt x="1" y="11"/>
                        <a:pt x="2" y="15"/>
                      </a:cubicBezTo>
                      <a:close/>
                    </a:path>
                  </a:pathLst>
                </a:custGeom>
                <a:solidFill>
                  <a:srgbClr val="00559F"/>
                </a:solidFill>
                <a:ln w="1588" cap="flat">
                  <a:solidFill>
                    <a:srgbClr val="00559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x-none"/>
                </a:p>
              </p:txBody>
            </p:sp>
            <p:sp>
              <p:nvSpPr>
                <p:cNvPr id="213" name="Freeform 341">
                  <a:extLst>
                    <a:ext uri="{FF2B5EF4-FFF2-40B4-BE49-F238E27FC236}">
                      <a16:creationId xmlns:a16="http://schemas.microsoft.com/office/drawing/2014/main" id="{9B085A28-B0F4-BF44-8417-C22BC216DB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51600" y="2824276"/>
                  <a:ext cx="30163" cy="84138"/>
                </a:xfrm>
                <a:custGeom>
                  <a:avLst/>
                  <a:gdLst>
                    <a:gd name="T0" fmla="*/ 6 w 14"/>
                    <a:gd name="T1" fmla="*/ 38 h 38"/>
                    <a:gd name="T2" fmla="*/ 7 w 14"/>
                    <a:gd name="T3" fmla="*/ 38 h 38"/>
                    <a:gd name="T4" fmla="*/ 10 w 14"/>
                    <a:gd name="T5" fmla="*/ 25 h 38"/>
                    <a:gd name="T6" fmla="*/ 11 w 14"/>
                    <a:gd name="T7" fmla="*/ 21 h 38"/>
                    <a:gd name="T8" fmla="*/ 8 w 14"/>
                    <a:gd name="T9" fmla="*/ 15 h 38"/>
                    <a:gd name="T10" fmla="*/ 10 w 14"/>
                    <a:gd name="T11" fmla="*/ 8 h 38"/>
                    <a:gd name="T12" fmla="*/ 13 w 14"/>
                    <a:gd name="T13" fmla="*/ 8 h 38"/>
                    <a:gd name="T14" fmla="*/ 14 w 14"/>
                    <a:gd name="T15" fmla="*/ 2 h 38"/>
                    <a:gd name="T16" fmla="*/ 9 w 14"/>
                    <a:gd name="T17" fmla="*/ 0 h 38"/>
                    <a:gd name="T18" fmla="*/ 7 w 14"/>
                    <a:gd name="T19" fmla="*/ 5 h 38"/>
                    <a:gd name="T20" fmla="*/ 0 w 14"/>
                    <a:gd name="T21" fmla="*/ 21 h 38"/>
                    <a:gd name="T22" fmla="*/ 7 w 14"/>
                    <a:gd name="T23" fmla="*/ 37 h 38"/>
                    <a:gd name="T24" fmla="*/ 6 w 14"/>
                    <a:gd name="T25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4" h="38">
                      <a:moveTo>
                        <a:pt x="6" y="38"/>
                      </a:moveTo>
                      <a:cubicBezTo>
                        <a:pt x="7" y="38"/>
                        <a:pt x="7" y="38"/>
                        <a:pt x="7" y="38"/>
                      </a:cubicBezTo>
                      <a:cubicBezTo>
                        <a:pt x="8" y="33"/>
                        <a:pt x="9" y="27"/>
                        <a:pt x="10" y="25"/>
                      </a:cubicBezTo>
                      <a:cubicBezTo>
                        <a:pt x="11" y="25"/>
                        <a:pt x="11" y="23"/>
                        <a:pt x="11" y="21"/>
                      </a:cubicBezTo>
                      <a:cubicBezTo>
                        <a:pt x="9" y="18"/>
                        <a:pt x="8" y="16"/>
                        <a:pt x="8" y="15"/>
                      </a:cubicBezTo>
                      <a:cubicBezTo>
                        <a:pt x="8" y="14"/>
                        <a:pt x="9" y="9"/>
                        <a:pt x="10" y="8"/>
                      </a:cubicBezTo>
                      <a:cubicBezTo>
                        <a:pt x="10" y="8"/>
                        <a:pt x="11" y="8"/>
                        <a:pt x="13" y="8"/>
                      </a:cubicBezTo>
                      <a:cubicBezTo>
                        <a:pt x="13" y="7"/>
                        <a:pt x="13" y="4"/>
                        <a:pt x="14" y="2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8" y="2"/>
                        <a:pt x="8" y="3"/>
                        <a:pt x="7" y="5"/>
                      </a:cubicBezTo>
                      <a:cubicBezTo>
                        <a:pt x="7" y="9"/>
                        <a:pt x="2" y="17"/>
                        <a:pt x="0" y="21"/>
                      </a:cubicBezTo>
                      <a:cubicBezTo>
                        <a:pt x="7" y="37"/>
                        <a:pt x="7" y="37"/>
                        <a:pt x="7" y="37"/>
                      </a:cubicBezTo>
                      <a:lnTo>
                        <a:pt x="6" y="38"/>
                      </a:lnTo>
                      <a:close/>
                    </a:path>
                  </a:pathLst>
                </a:custGeom>
                <a:solidFill>
                  <a:srgbClr val="00559F"/>
                </a:solidFill>
                <a:ln w="1588" cap="flat">
                  <a:solidFill>
                    <a:srgbClr val="00559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x-none"/>
                </a:p>
              </p:txBody>
            </p:sp>
            <p:sp>
              <p:nvSpPr>
                <p:cNvPr id="214" name="Freeform 342">
                  <a:extLst>
                    <a:ext uri="{FF2B5EF4-FFF2-40B4-BE49-F238E27FC236}">
                      <a16:creationId xmlns:a16="http://schemas.microsoft.com/office/drawing/2014/main" id="{F2CC1095-D8FB-2E45-94F3-AB78A76BCE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6313" y="2278176"/>
                  <a:ext cx="195263" cy="160338"/>
                </a:xfrm>
                <a:custGeom>
                  <a:avLst/>
                  <a:gdLst>
                    <a:gd name="T0" fmla="*/ 2 w 88"/>
                    <a:gd name="T1" fmla="*/ 15 h 72"/>
                    <a:gd name="T2" fmla="*/ 1 w 88"/>
                    <a:gd name="T3" fmla="*/ 25 h 72"/>
                    <a:gd name="T4" fmla="*/ 2 w 88"/>
                    <a:gd name="T5" fmla="*/ 29 h 72"/>
                    <a:gd name="T6" fmla="*/ 4 w 88"/>
                    <a:gd name="T7" fmla="*/ 33 h 72"/>
                    <a:gd name="T8" fmla="*/ 5 w 88"/>
                    <a:gd name="T9" fmla="*/ 38 h 72"/>
                    <a:gd name="T10" fmla="*/ 8 w 88"/>
                    <a:gd name="T11" fmla="*/ 45 h 72"/>
                    <a:gd name="T12" fmla="*/ 8 w 88"/>
                    <a:gd name="T13" fmla="*/ 49 h 72"/>
                    <a:gd name="T14" fmla="*/ 13 w 88"/>
                    <a:gd name="T15" fmla="*/ 52 h 72"/>
                    <a:gd name="T16" fmla="*/ 19 w 88"/>
                    <a:gd name="T17" fmla="*/ 56 h 72"/>
                    <a:gd name="T18" fmla="*/ 24 w 88"/>
                    <a:gd name="T19" fmla="*/ 59 h 72"/>
                    <a:gd name="T20" fmla="*/ 29 w 88"/>
                    <a:gd name="T21" fmla="*/ 58 h 72"/>
                    <a:gd name="T22" fmla="*/ 32 w 88"/>
                    <a:gd name="T23" fmla="*/ 61 h 72"/>
                    <a:gd name="T24" fmla="*/ 38 w 88"/>
                    <a:gd name="T25" fmla="*/ 63 h 72"/>
                    <a:gd name="T26" fmla="*/ 42 w 88"/>
                    <a:gd name="T27" fmla="*/ 68 h 72"/>
                    <a:gd name="T28" fmla="*/ 47 w 88"/>
                    <a:gd name="T29" fmla="*/ 67 h 72"/>
                    <a:gd name="T30" fmla="*/ 55 w 88"/>
                    <a:gd name="T31" fmla="*/ 68 h 72"/>
                    <a:gd name="T32" fmla="*/ 62 w 88"/>
                    <a:gd name="T33" fmla="*/ 69 h 72"/>
                    <a:gd name="T34" fmla="*/ 70 w 88"/>
                    <a:gd name="T35" fmla="*/ 71 h 72"/>
                    <a:gd name="T36" fmla="*/ 75 w 88"/>
                    <a:gd name="T37" fmla="*/ 72 h 72"/>
                    <a:gd name="T38" fmla="*/ 75 w 88"/>
                    <a:gd name="T39" fmla="*/ 66 h 72"/>
                    <a:gd name="T40" fmla="*/ 83 w 88"/>
                    <a:gd name="T41" fmla="*/ 57 h 72"/>
                    <a:gd name="T42" fmla="*/ 87 w 88"/>
                    <a:gd name="T43" fmla="*/ 54 h 72"/>
                    <a:gd name="T44" fmla="*/ 84 w 88"/>
                    <a:gd name="T45" fmla="*/ 45 h 72"/>
                    <a:gd name="T46" fmla="*/ 83 w 88"/>
                    <a:gd name="T47" fmla="*/ 37 h 72"/>
                    <a:gd name="T48" fmla="*/ 80 w 88"/>
                    <a:gd name="T49" fmla="*/ 32 h 72"/>
                    <a:gd name="T50" fmla="*/ 85 w 88"/>
                    <a:gd name="T51" fmla="*/ 28 h 72"/>
                    <a:gd name="T52" fmla="*/ 85 w 88"/>
                    <a:gd name="T53" fmla="*/ 20 h 72"/>
                    <a:gd name="T54" fmla="*/ 84 w 88"/>
                    <a:gd name="T55" fmla="*/ 13 h 72"/>
                    <a:gd name="T56" fmla="*/ 76 w 88"/>
                    <a:gd name="T57" fmla="*/ 8 h 72"/>
                    <a:gd name="T58" fmla="*/ 76 w 88"/>
                    <a:gd name="T59" fmla="*/ 7 h 72"/>
                    <a:gd name="T60" fmla="*/ 52 w 88"/>
                    <a:gd name="T61" fmla="*/ 6 h 72"/>
                    <a:gd name="T62" fmla="*/ 48 w 88"/>
                    <a:gd name="T63" fmla="*/ 5 h 72"/>
                    <a:gd name="T64" fmla="*/ 43 w 88"/>
                    <a:gd name="T65" fmla="*/ 7 h 72"/>
                    <a:gd name="T66" fmla="*/ 38 w 88"/>
                    <a:gd name="T67" fmla="*/ 2 h 72"/>
                    <a:gd name="T68" fmla="*/ 18 w 88"/>
                    <a:gd name="T69" fmla="*/ 7 h 72"/>
                    <a:gd name="T70" fmla="*/ 4 w 88"/>
                    <a:gd name="T71" fmla="*/ 12 h 72"/>
                    <a:gd name="T72" fmla="*/ 2 w 88"/>
                    <a:gd name="T73" fmla="*/ 14 h 72"/>
                    <a:gd name="T74" fmla="*/ 2 w 88"/>
                    <a:gd name="T75" fmla="*/ 15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88" h="72">
                      <a:moveTo>
                        <a:pt x="2" y="15"/>
                      </a:moveTo>
                      <a:cubicBezTo>
                        <a:pt x="2" y="17"/>
                        <a:pt x="3" y="23"/>
                        <a:pt x="1" y="25"/>
                      </a:cubicBezTo>
                      <a:cubicBezTo>
                        <a:pt x="0" y="27"/>
                        <a:pt x="1" y="28"/>
                        <a:pt x="2" y="29"/>
                      </a:cubicBezTo>
                      <a:cubicBezTo>
                        <a:pt x="4" y="29"/>
                        <a:pt x="4" y="31"/>
                        <a:pt x="4" y="33"/>
                      </a:cubicBezTo>
                      <a:cubicBezTo>
                        <a:pt x="4" y="35"/>
                        <a:pt x="5" y="34"/>
                        <a:pt x="5" y="38"/>
                      </a:cubicBezTo>
                      <a:cubicBezTo>
                        <a:pt x="6" y="41"/>
                        <a:pt x="6" y="44"/>
                        <a:pt x="8" y="45"/>
                      </a:cubicBezTo>
                      <a:cubicBezTo>
                        <a:pt x="9" y="46"/>
                        <a:pt x="8" y="48"/>
                        <a:pt x="8" y="49"/>
                      </a:cubicBezTo>
                      <a:cubicBezTo>
                        <a:pt x="10" y="50"/>
                        <a:pt x="11" y="52"/>
                        <a:pt x="13" y="52"/>
                      </a:cubicBezTo>
                      <a:cubicBezTo>
                        <a:pt x="17" y="54"/>
                        <a:pt x="19" y="55"/>
                        <a:pt x="19" y="56"/>
                      </a:cubicBezTo>
                      <a:cubicBezTo>
                        <a:pt x="19" y="58"/>
                        <a:pt x="23" y="61"/>
                        <a:pt x="24" y="59"/>
                      </a:cubicBezTo>
                      <a:cubicBezTo>
                        <a:pt x="25" y="56"/>
                        <a:pt x="27" y="58"/>
                        <a:pt x="29" y="58"/>
                      </a:cubicBezTo>
                      <a:cubicBezTo>
                        <a:pt x="31" y="58"/>
                        <a:pt x="31" y="60"/>
                        <a:pt x="32" y="61"/>
                      </a:cubicBezTo>
                      <a:cubicBezTo>
                        <a:pt x="32" y="62"/>
                        <a:pt x="36" y="62"/>
                        <a:pt x="38" y="63"/>
                      </a:cubicBezTo>
                      <a:cubicBezTo>
                        <a:pt x="39" y="63"/>
                        <a:pt x="40" y="67"/>
                        <a:pt x="42" y="68"/>
                      </a:cubicBezTo>
                      <a:cubicBezTo>
                        <a:pt x="44" y="69"/>
                        <a:pt x="46" y="66"/>
                        <a:pt x="47" y="67"/>
                      </a:cubicBezTo>
                      <a:cubicBezTo>
                        <a:pt x="49" y="68"/>
                        <a:pt x="53" y="69"/>
                        <a:pt x="55" y="68"/>
                      </a:cubicBezTo>
                      <a:cubicBezTo>
                        <a:pt x="57" y="67"/>
                        <a:pt x="59" y="69"/>
                        <a:pt x="62" y="69"/>
                      </a:cubicBezTo>
                      <a:cubicBezTo>
                        <a:pt x="65" y="69"/>
                        <a:pt x="69" y="70"/>
                        <a:pt x="70" y="71"/>
                      </a:cubicBezTo>
                      <a:cubicBezTo>
                        <a:pt x="70" y="71"/>
                        <a:pt x="73" y="72"/>
                        <a:pt x="75" y="72"/>
                      </a:cubicBezTo>
                      <a:cubicBezTo>
                        <a:pt x="76" y="71"/>
                        <a:pt x="75" y="67"/>
                        <a:pt x="75" y="66"/>
                      </a:cubicBezTo>
                      <a:cubicBezTo>
                        <a:pt x="75" y="65"/>
                        <a:pt x="82" y="59"/>
                        <a:pt x="83" y="57"/>
                      </a:cubicBezTo>
                      <a:cubicBezTo>
                        <a:pt x="85" y="56"/>
                        <a:pt x="86" y="56"/>
                        <a:pt x="87" y="54"/>
                      </a:cubicBezTo>
                      <a:cubicBezTo>
                        <a:pt x="88" y="52"/>
                        <a:pt x="85" y="46"/>
                        <a:pt x="84" y="45"/>
                      </a:cubicBezTo>
                      <a:cubicBezTo>
                        <a:pt x="83" y="44"/>
                        <a:pt x="82" y="39"/>
                        <a:pt x="83" y="37"/>
                      </a:cubicBezTo>
                      <a:cubicBezTo>
                        <a:pt x="84" y="35"/>
                        <a:pt x="80" y="34"/>
                        <a:pt x="80" y="32"/>
                      </a:cubicBezTo>
                      <a:cubicBezTo>
                        <a:pt x="80" y="31"/>
                        <a:pt x="84" y="29"/>
                        <a:pt x="85" y="28"/>
                      </a:cubicBezTo>
                      <a:cubicBezTo>
                        <a:pt x="87" y="27"/>
                        <a:pt x="87" y="21"/>
                        <a:pt x="85" y="20"/>
                      </a:cubicBezTo>
                      <a:cubicBezTo>
                        <a:pt x="83" y="18"/>
                        <a:pt x="82" y="16"/>
                        <a:pt x="84" y="13"/>
                      </a:cubicBezTo>
                      <a:cubicBezTo>
                        <a:pt x="85" y="10"/>
                        <a:pt x="77" y="8"/>
                        <a:pt x="76" y="8"/>
                      </a:cubicBezTo>
                      <a:cubicBezTo>
                        <a:pt x="76" y="8"/>
                        <a:pt x="76" y="8"/>
                        <a:pt x="76" y="7"/>
                      </a:cubicBezTo>
                      <a:cubicBezTo>
                        <a:pt x="70" y="9"/>
                        <a:pt x="54" y="7"/>
                        <a:pt x="52" y="6"/>
                      </a:cubicBezTo>
                      <a:cubicBezTo>
                        <a:pt x="52" y="6"/>
                        <a:pt x="49" y="5"/>
                        <a:pt x="48" y="5"/>
                      </a:cubicBezTo>
                      <a:cubicBezTo>
                        <a:pt x="47" y="6"/>
                        <a:pt x="45" y="7"/>
                        <a:pt x="43" y="7"/>
                      </a:cubicBezTo>
                      <a:cubicBezTo>
                        <a:pt x="39" y="7"/>
                        <a:pt x="39" y="3"/>
                        <a:pt x="38" y="2"/>
                      </a:cubicBezTo>
                      <a:cubicBezTo>
                        <a:pt x="38" y="0"/>
                        <a:pt x="23" y="3"/>
                        <a:pt x="18" y="7"/>
                      </a:cubicBezTo>
                      <a:cubicBezTo>
                        <a:pt x="14" y="11"/>
                        <a:pt x="5" y="10"/>
                        <a:pt x="4" y="12"/>
                      </a:cubicBezTo>
                      <a:cubicBezTo>
                        <a:pt x="4" y="14"/>
                        <a:pt x="3" y="15"/>
                        <a:pt x="2" y="14"/>
                      </a:cubicBezTo>
                      <a:cubicBezTo>
                        <a:pt x="2" y="15"/>
                        <a:pt x="2" y="15"/>
                        <a:pt x="2" y="15"/>
                      </a:cubicBezTo>
                      <a:close/>
                    </a:path>
                  </a:pathLst>
                </a:custGeom>
                <a:solidFill>
                  <a:srgbClr val="00559F"/>
                </a:solidFill>
                <a:ln w="1588" cap="flat">
                  <a:solidFill>
                    <a:srgbClr val="00559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x-none"/>
                </a:p>
              </p:txBody>
            </p:sp>
            <p:sp>
              <p:nvSpPr>
                <p:cNvPr id="215" name="Freeform 344">
                  <a:extLst>
                    <a:ext uri="{FF2B5EF4-FFF2-40B4-BE49-F238E27FC236}">
                      <a16:creationId xmlns:a16="http://schemas.microsoft.com/office/drawing/2014/main" id="{38E92AAC-7EAC-2145-9414-CE63717CA7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96000" y="2449626"/>
                  <a:ext cx="131763" cy="74613"/>
                </a:xfrm>
                <a:custGeom>
                  <a:avLst/>
                  <a:gdLst>
                    <a:gd name="T0" fmla="*/ 57 w 59"/>
                    <a:gd name="T1" fmla="*/ 6 h 34"/>
                    <a:gd name="T2" fmla="*/ 55 w 59"/>
                    <a:gd name="T3" fmla="*/ 5 h 34"/>
                    <a:gd name="T4" fmla="*/ 49 w 59"/>
                    <a:gd name="T5" fmla="*/ 3 h 34"/>
                    <a:gd name="T6" fmla="*/ 41 w 59"/>
                    <a:gd name="T7" fmla="*/ 0 h 34"/>
                    <a:gd name="T8" fmla="*/ 32 w 59"/>
                    <a:gd name="T9" fmla="*/ 6 h 34"/>
                    <a:gd name="T10" fmla="*/ 23 w 59"/>
                    <a:gd name="T11" fmla="*/ 9 h 34"/>
                    <a:gd name="T12" fmla="*/ 10 w 59"/>
                    <a:gd name="T13" fmla="*/ 9 h 34"/>
                    <a:gd name="T14" fmla="*/ 9 w 59"/>
                    <a:gd name="T15" fmla="*/ 7 h 34"/>
                    <a:gd name="T16" fmla="*/ 8 w 59"/>
                    <a:gd name="T17" fmla="*/ 10 h 34"/>
                    <a:gd name="T18" fmla="*/ 4 w 59"/>
                    <a:gd name="T19" fmla="*/ 12 h 34"/>
                    <a:gd name="T20" fmla="*/ 3 w 59"/>
                    <a:gd name="T21" fmla="*/ 16 h 34"/>
                    <a:gd name="T22" fmla="*/ 1 w 59"/>
                    <a:gd name="T23" fmla="*/ 20 h 34"/>
                    <a:gd name="T24" fmla="*/ 0 w 59"/>
                    <a:gd name="T25" fmla="*/ 22 h 34"/>
                    <a:gd name="T26" fmla="*/ 2 w 59"/>
                    <a:gd name="T27" fmla="*/ 25 h 34"/>
                    <a:gd name="T28" fmla="*/ 2 w 59"/>
                    <a:gd name="T29" fmla="*/ 25 h 34"/>
                    <a:gd name="T30" fmla="*/ 9 w 59"/>
                    <a:gd name="T31" fmla="*/ 31 h 34"/>
                    <a:gd name="T32" fmla="*/ 19 w 59"/>
                    <a:gd name="T33" fmla="*/ 33 h 34"/>
                    <a:gd name="T34" fmla="*/ 31 w 59"/>
                    <a:gd name="T35" fmla="*/ 29 h 34"/>
                    <a:gd name="T36" fmla="*/ 35 w 59"/>
                    <a:gd name="T37" fmla="*/ 30 h 34"/>
                    <a:gd name="T38" fmla="*/ 38 w 59"/>
                    <a:gd name="T39" fmla="*/ 31 h 34"/>
                    <a:gd name="T40" fmla="*/ 43 w 59"/>
                    <a:gd name="T41" fmla="*/ 27 h 34"/>
                    <a:gd name="T42" fmla="*/ 52 w 59"/>
                    <a:gd name="T43" fmla="*/ 13 h 34"/>
                    <a:gd name="T44" fmla="*/ 58 w 59"/>
                    <a:gd name="T45" fmla="*/ 9 h 34"/>
                    <a:gd name="T46" fmla="*/ 57 w 59"/>
                    <a:gd name="T47" fmla="*/ 6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59" h="34">
                      <a:moveTo>
                        <a:pt x="57" y="6"/>
                      </a:moveTo>
                      <a:cubicBezTo>
                        <a:pt x="56" y="6"/>
                        <a:pt x="56" y="6"/>
                        <a:pt x="55" y="5"/>
                      </a:cubicBezTo>
                      <a:cubicBezTo>
                        <a:pt x="52" y="5"/>
                        <a:pt x="50" y="4"/>
                        <a:pt x="49" y="3"/>
                      </a:cubicBezTo>
                      <a:cubicBezTo>
                        <a:pt x="48" y="2"/>
                        <a:pt x="42" y="1"/>
                        <a:pt x="41" y="0"/>
                      </a:cubicBezTo>
                      <a:cubicBezTo>
                        <a:pt x="40" y="0"/>
                        <a:pt x="34" y="6"/>
                        <a:pt x="32" y="6"/>
                      </a:cubicBezTo>
                      <a:cubicBezTo>
                        <a:pt x="30" y="6"/>
                        <a:pt x="23" y="7"/>
                        <a:pt x="23" y="9"/>
                      </a:cubicBezTo>
                      <a:cubicBezTo>
                        <a:pt x="23" y="11"/>
                        <a:pt x="13" y="11"/>
                        <a:pt x="10" y="9"/>
                      </a:cubicBezTo>
                      <a:cubicBezTo>
                        <a:pt x="10" y="8"/>
                        <a:pt x="9" y="8"/>
                        <a:pt x="9" y="7"/>
                      </a:cubicBezTo>
                      <a:cubicBezTo>
                        <a:pt x="8" y="8"/>
                        <a:pt x="8" y="9"/>
                        <a:pt x="8" y="10"/>
                      </a:cubicBezTo>
                      <a:cubicBezTo>
                        <a:pt x="8" y="12"/>
                        <a:pt x="6" y="12"/>
                        <a:pt x="4" y="12"/>
                      </a:cubicBezTo>
                      <a:cubicBezTo>
                        <a:pt x="2" y="12"/>
                        <a:pt x="4" y="14"/>
                        <a:pt x="3" y="16"/>
                      </a:cubicBezTo>
                      <a:cubicBezTo>
                        <a:pt x="2" y="17"/>
                        <a:pt x="3" y="19"/>
                        <a:pt x="1" y="20"/>
                      </a:cubicBezTo>
                      <a:cubicBezTo>
                        <a:pt x="0" y="20"/>
                        <a:pt x="0" y="21"/>
                        <a:pt x="0" y="22"/>
                      </a:cubicBezTo>
                      <a:cubicBezTo>
                        <a:pt x="0" y="22"/>
                        <a:pt x="2" y="25"/>
                        <a:pt x="2" y="25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4" y="27"/>
                        <a:pt x="8" y="29"/>
                        <a:pt x="9" y="31"/>
                      </a:cubicBezTo>
                      <a:cubicBezTo>
                        <a:pt x="11" y="33"/>
                        <a:pt x="16" y="34"/>
                        <a:pt x="19" y="33"/>
                      </a:cubicBezTo>
                      <a:cubicBezTo>
                        <a:pt x="21" y="33"/>
                        <a:pt x="31" y="29"/>
                        <a:pt x="31" y="29"/>
                      </a:cubicBezTo>
                      <a:cubicBezTo>
                        <a:pt x="31" y="29"/>
                        <a:pt x="34" y="30"/>
                        <a:pt x="35" y="30"/>
                      </a:cubicBezTo>
                      <a:cubicBezTo>
                        <a:pt x="36" y="31"/>
                        <a:pt x="37" y="31"/>
                        <a:pt x="38" y="31"/>
                      </a:cubicBezTo>
                      <a:cubicBezTo>
                        <a:pt x="39" y="30"/>
                        <a:pt x="41" y="29"/>
                        <a:pt x="43" y="27"/>
                      </a:cubicBezTo>
                      <a:cubicBezTo>
                        <a:pt x="46" y="24"/>
                        <a:pt x="50" y="14"/>
                        <a:pt x="52" y="13"/>
                      </a:cubicBezTo>
                      <a:cubicBezTo>
                        <a:pt x="53" y="12"/>
                        <a:pt x="56" y="11"/>
                        <a:pt x="58" y="9"/>
                      </a:cubicBezTo>
                      <a:cubicBezTo>
                        <a:pt x="59" y="8"/>
                        <a:pt x="59" y="7"/>
                        <a:pt x="57" y="6"/>
                      </a:cubicBezTo>
                      <a:close/>
                    </a:path>
                  </a:pathLst>
                </a:custGeom>
                <a:solidFill>
                  <a:srgbClr val="00559F"/>
                </a:solidFill>
                <a:ln w="1588" cap="flat">
                  <a:solidFill>
                    <a:srgbClr val="00559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x-none"/>
                </a:p>
              </p:txBody>
            </p:sp>
            <p:sp>
              <p:nvSpPr>
                <p:cNvPr id="216" name="Freeform 350">
                  <a:extLst>
                    <a:ext uri="{FF2B5EF4-FFF2-40B4-BE49-F238E27FC236}">
                      <a16:creationId xmlns:a16="http://schemas.microsoft.com/office/drawing/2014/main" id="{2123172C-EAF1-CC45-8E95-9339174045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78550" y="2459151"/>
                  <a:ext cx="184150" cy="119063"/>
                </a:xfrm>
                <a:custGeom>
                  <a:avLst/>
                  <a:gdLst>
                    <a:gd name="T0" fmla="*/ 74 w 83"/>
                    <a:gd name="T1" fmla="*/ 36 h 54"/>
                    <a:gd name="T2" fmla="*/ 71 w 83"/>
                    <a:gd name="T3" fmla="*/ 34 h 54"/>
                    <a:gd name="T4" fmla="*/ 71 w 83"/>
                    <a:gd name="T5" fmla="*/ 33 h 54"/>
                    <a:gd name="T6" fmla="*/ 70 w 83"/>
                    <a:gd name="T7" fmla="*/ 23 h 54"/>
                    <a:gd name="T8" fmla="*/ 64 w 83"/>
                    <a:gd name="T9" fmla="*/ 10 h 54"/>
                    <a:gd name="T10" fmla="*/ 58 w 83"/>
                    <a:gd name="T11" fmla="*/ 0 h 54"/>
                    <a:gd name="T12" fmla="*/ 53 w 83"/>
                    <a:gd name="T13" fmla="*/ 2 h 54"/>
                    <a:gd name="T14" fmla="*/ 48 w 83"/>
                    <a:gd name="T15" fmla="*/ 5 h 54"/>
                    <a:gd name="T16" fmla="*/ 44 w 83"/>
                    <a:gd name="T17" fmla="*/ 5 h 54"/>
                    <a:gd name="T18" fmla="*/ 40 w 83"/>
                    <a:gd name="T19" fmla="*/ 6 h 54"/>
                    <a:gd name="T20" fmla="*/ 34 w 83"/>
                    <a:gd name="T21" fmla="*/ 5 h 54"/>
                    <a:gd name="T22" fmla="*/ 25 w 83"/>
                    <a:gd name="T23" fmla="*/ 3 h 54"/>
                    <a:gd name="T24" fmla="*/ 21 w 83"/>
                    <a:gd name="T25" fmla="*/ 3 h 54"/>
                    <a:gd name="T26" fmla="*/ 21 w 83"/>
                    <a:gd name="T27" fmla="*/ 5 h 54"/>
                    <a:gd name="T28" fmla="*/ 15 w 83"/>
                    <a:gd name="T29" fmla="*/ 9 h 54"/>
                    <a:gd name="T30" fmla="*/ 6 w 83"/>
                    <a:gd name="T31" fmla="*/ 23 h 54"/>
                    <a:gd name="T32" fmla="*/ 1 w 83"/>
                    <a:gd name="T33" fmla="*/ 27 h 54"/>
                    <a:gd name="T34" fmla="*/ 4 w 83"/>
                    <a:gd name="T35" fmla="*/ 33 h 54"/>
                    <a:gd name="T36" fmla="*/ 7 w 83"/>
                    <a:gd name="T37" fmla="*/ 36 h 54"/>
                    <a:gd name="T38" fmla="*/ 8 w 83"/>
                    <a:gd name="T39" fmla="*/ 41 h 54"/>
                    <a:gd name="T40" fmla="*/ 18 w 83"/>
                    <a:gd name="T41" fmla="*/ 45 h 54"/>
                    <a:gd name="T42" fmla="*/ 19 w 83"/>
                    <a:gd name="T43" fmla="*/ 48 h 54"/>
                    <a:gd name="T44" fmla="*/ 24 w 83"/>
                    <a:gd name="T45" fmla="*/ 52 h 54"/>
                    <a:gd name="T46" fmla="*/ 34 w 83"/>
                    <a:gd name="T47" fmla="*/ 53 h 54"/>
                    <a:gd name="T48" fmla="*/ 43 w 83"/>
                    <a:gd name="T49" fmla="*/ 53 h 54"/>
                    <a:gd name="T50" fmla="*/ 50 w 83"/>
                    <a:gd name="T51" fmla="*/ 51 h 54"/>
                    <a:gd name="T52" fmla="*/ 61 w 83"/>
                    <a:gd name="T53" fmla="*/ 49 h 54"/>
                    <a:gd name="T54" fmla="*/ 68 w 83"/>
                    <a:gd name="T55" fmla="*/ 51 h 54"/>
                    <a:gd name="T56" fmla="*/ 73 w 83"/>
                    <a:gd name="T57" fmla="*/ 54 h 54"/>
                    <a:gd name="T58" fmla="*/ 73 w 83"/>
                    <a:gd name="T59" fmla="*/ 49 h 54"/>
                    <a:gd name="T60" fmla="*/ 78 w 83"/>
                    <a:gd name="T61" fmla="*/ 41 h 54"/>
                    <a:gd name="T62" fmla="*/ 83 w 83"/>
                    <a:gd name="T63" fmla="*/ 36 h 54"/>
                    <a:gd name="T64" fmla="*/ 83 w 83"/>
                    <a:gd name="T65" fmla="*/ 36 h 54"/>
                    <a:gd name="T66" fmla="*/ 80 w 83"/>
                    <a:gd name="T67" fmla="*/ 34 h 54"/>
                    <a:gd name="T68" fmla="*/ 74 w 83"/>
                    <a:gd name="T69" fmla="*/ 36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3" h="54">
                      <a:moveTo>
                        <a:pt x="74" y="36"/>
                      </a:moveTo>
                      <a:cubicBezTo>
                        <a:pt x="73" y="36"/>
                        <a:pt x="70" y="35"/>
                        <a:pt x="71" y="34"/>
                      </a:cubicBezTo>
                      <a:cubicBezTo>
                        <a:pt x="71" y="34"/>
                        <a:pt x="71" y="33"/>
                        <a:pt x="71" y="33"/>
                      </a:cubicBezTo>
                      <a:cubicBezTo>
                        <a:pt x="69" y="31"/>
                        <a:pt x="68" y="25"/>
                        <a:pt x="70" y="23"/>
                      </a:cubicBezTo>
                      <a:cubicBezTo>
                        <a:pt x="72" y="21"/>
                        <a:pt x="66" y="13"/>
                        <a:pt x="64" y="10"/>
                      </a:cubicBezTo>
                      <a:cubicBezTo>
                        <a:pt x="63" y="9"/>
                        <a:pt x="60" y="4"/>
                        <a:pt x="58" y="0"/>
                      </a:cubicBezTo>
                      <a:cubicBezTo>
                        <a:pt x="56" y="1"/>
                        <a:pt x="54" y="1"/>
                        <a:pt x="53" y="2"/>
                      </a:cubicBezTo>
                      <a:cubicBezTo>
                        <a:pt x="53" y="3"/>
                        <a:pt x="50" y="5"/>
                        <a:pt x="48" y="5"/>
                      </a:cubicBezTo>
                      <a:cubicBezTo>
                        <a:pt x="47" y="5"/>
                        <a:pt x="45" y="4"/>
                        <a:pt x="44" y="5"/>
                      </a:cubicBezTo>
                      <a:cubicBezTo>
                        <a:pt x="42" y="7"/>
                        <a:pt x="40" y="7"/>
                        <a:pt x="40" y="6"/>
                      </a:cubicBezTo>
                      <a:cubicBezTo>
                        <a:pt x="39" y="6"/>
                        <a:pt x="36" y="5"/>
                        <a:pt x="34" y="5"/>
                      </a:cubicBezTo>
                      <a:cubicBezTo>
                        <a:pt x="32" y="5"/>
                        <a:pt x="26" y="3"/>
                        <a:pt x="25" y="3"/>
                      </a:cubicBezTo>
                      <a:cubicBezTo>
                        <a:pt x="24" y="3"/>
                        <a:pt x="23" y="3"/>
                        <a:pt x="21" y="3"/>
                      </a:cubicBezTo>
                      <a:cubicBezTo>
                        <a:pt x="22" y="4"/>
                        <a:pt x="22" y="5"/>
                        <a:pt x="21" y="5"/>
                      </a:cubicBezTo>
                      <a:cubicBezTo>
                        <a:pt x="19" y="7"/>
                        <a:pt x="16" y="8"/>
                        <a:pt x="15" y="9"/>
                      </a:cubicBezTo>
                      <a:cubicBezTo>
                        <a:pt x="13" y="10"/>
                        <a:pt x="9" y="20"/>
                        <a:pt x="6" y="23"/>
                      </a:cubicBezTo>
                      <a:cubicBezTo>
                        <a:pt x="3" y="26"/>
                        <a:pt x="1" y="26"/>
                        <a:pt x="1" y="27"/>
                      </a:cubicBezTo>
                      <a:cubicBezTo>
                        <a:pt x="0" y="28"/>
                        <a:pt x="4" y="31"/>
                        <a:pt x="4" y="33"/>
                      </a:cubicBezTo>
                      <a:cubicBezTo>
                        <a:pt x="4" y="34"/>
                        <a:pt x="5" y="36"/>
                        <a:pt x="7" y="36"/>
                      </a:cubicBezTo>
                      <a:cubicBezTo>
                        <a:pt x="9" y="36"/>
                        <a:pt x="7" y="41"/>
                        <a:pt x="8" y="41"/>
                      </a:cubicBezTo>
                      <a:cubicBezTo>
                        <a:pt x="9" y="42"/>
                        <a:pt x="18" y="42"/>
                        <a:pt x="18" y="45"/>
                      </a:cubicBezTo>
                      <a:cubicBezTo>
                        <a:pt x="18" y="46"/>
                        <a:pt x="19" y="47"/>
                        <a:pt x="19" y="48"/>
                      </a:cubicBezTo>
                      <a:cubicBezTo>
                        <a:pt x="21" y="49"/>
                        <a:pt x="23" y="52"/>
                        <a:pt x="24" y="52"/>
                      </a:cubicBezTo>
                      <a:cubicBezTo>
                        <a:pt x="25" y="52"/>
                        <a:pt x="32" y="53"/>
                        <a:pt x="34" y="53"/>
                      </a:cubicBezTo>
                      <a:cubicBezTo>
                        <a:pt x="35" y="53"/>
                        <a:pt x="41" y="53"/>
                        <a:pt x="43" y="53"/>
                      </a:cubicBezTo>
                      <a:cubicBezTo>
                        <a:pt x="46" y="54"/>
                        <a:pt x="48" y="53"/>
                        <a:pt x="50" y="51"/>
                      </a:cubicBezTo>
                      <a:cubicBezTo>
                        <a:pt x="52" y="49"/>
                        <a:pt x="58" y="48"/>
                        <a:pt x="61" y="49"/>
                      </a:cubicBezTo>
                      <a:cubicBezTo>
                        <a:pt x="63" y="49"/>
                        <a:pt x="67" y="50"/>
                        <a:pt x="68" y="51"/>
                      </a:cubicBezTo>
                      <a:cubicBezTo>
                        <a:pt x="68" y="52"/>
                        <a:pt x="71" y="53"/>
                        <a:pt x="73" y="54"/>
                      </a:cubicBezTo>
                      <a:cubicBezTo>
                        <a:pt x="74" y="52"/>
                        <a:pt x="73" y="50"/>
                        <a:pt x="73" y="49"/>
                      </a:cubicBezTo>
                      <a:cubicBezTo>
                        <a:pt x="74" y="46"/>
                        <a:pt x="75" y="42"/>
                        <a:pt x="78" y="41"/>
                      </a:cubicBezTo>
                      <a:cubicBezTo>
                        <a:pt x="81" y="41"/>
                        <a:pt x="83" y="41"/>
                        <a:pt x="83" y="36"/>
                      </a:cubicBezTo>
                      <a:cubicBezTo>
                        <a:pt x="83" y="36"/>
                        <a:pt x="83" y="36"/>
                        <a:pt x="83" y="36"/>
                      </a:cubicBezTo>
                      <a:cubicBezTo>
                        <a:pt x="81" y="35"/>
                        <a:pt x="80" y="34"/>
                        <a:pt x="80" y="34"/>
                      </a:cubicBezTo>
                      <a:cubicBezTo>
                        <a:pt x="78" y="34"/>
                        <a:pt x="75" y="36"/>
                        <a:pt x="74" y="36"/>
                      </a:cubicBezTo>
                      <a:close/>
                    </a:path>
                  </a:pathLst>
                </a:custGeom>
                <a:solidFill>
                  <a:srgbClr val="00559F"/>
                </a:solidFill>
                <a:ln w="1588" cap="flat">
                  <a:solidFill>
                    <a:srgbClr val="00559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x-none"/>
                </a:p>
              </p:txBody>
            </p:sp>
            <p:sp>
              <p:nvSpPr>
                <p:cNvPr id="217" name="Freeform 353">
                  <a:extLst>
                    <a:ext uri="{FF2B5EF4-FFF2-40B4-BE49-F238E27FC236}">
                      <a16:creationId xmlns:a16="http://schemas.microsoft.com/office/drawing/2014/main" id="{9606C757-C1BD-6B45-A151-E7DE340103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95975" y="2282939"/>
                  <a:ext cx="180975" cy="206375"/>
                </a:xfrm>
                <a:custGeom>
                  <a:avLst/>
                  <a:gdLst>
                    <a:gd name="T0" fmla="*/ 10 w 82"/>
                    <a:gd name="T1" fmla="*/ 24 h 93"/>
                    <a:gd name="T2" fmla="*/ 6 w 82"/>
                    <a:gd name="T3" fmla="*/ 28 h 93"/>
                    <a:gd name="T4" fmla="*/ 9 w 82"/>
                    <a:gd name="T5" fmla="*/ 33 h 93"/>
                    <a:gd name="T6" fmla="*/ 7 w 82"/>
                    <a:gd name="T7" fmla="*/ 36 h 93"/>
                    <a:gd name="T8" fmla="*/ 2 w 82"/>
                    <a:gd name="T9" fmla="*/ 38 h 93"/>
                    <a:gd name="T10" fmla="*/ 1 w 82"/>
                    <a:gd name="T11" fmla="*/ 43 h 93"/>
                    <a:gd name="T12" fmla="*/ 0 w 82"/>
                    <a:gd name="T13" fmla="*/ 50 h 93"/>
                    <a:gd name="T14" fmla="*/ 3 w 82"/>
                    <a:gd name="T15" fmla="*/ 56 h 93"/>
                    <a:gd name="T16" fmla="*/ 1 w 82"/>
                    <a:gd name="T17" fmla="*/ 59 h 93"/>
                    <a:gd name="T18" fmla="*/ 4 w 82"/>
                    <a:gd name="T19" fmla="*/ 67 h 93"/>
                    <a:gd name="T20" fmla="*/ 6 w 82"/>
                    <a:gd name="T21" fmla="*/ 68 h 93"/>
                    <a:gd name="T22" fmla="*/ 12 w 82"/>
                    <a:gd name="T23" fmla="*/ 71 h 93"/>
                    <a:gd name="T24" fmla="*/ 16 w 82"/>
                    <a:gd name="T25" fmla="*/ 72 h 93"/>
                    <a:gd name="T26" fmla="*/ 18 w 82"/>
                    <a:gd name="T27" fmla="*/ 75 h 93"/>
                    <a:gd name="T28" fmla="*/ 15 w 82"/>
                    <a:gd name="T29" fmla="*/ 83 h 93"/>
                    <a:gd name="T30" fmla="*/ 14 w 82"/>
                    <a:gd name="T31" fmla="*/ 88 h 93"/>
                    <a:gd name="T32" fmla="*/ 22 w 82"/>
                    <a:gd name="T33" fmla="*/ 88 h 93"/>
                    <a:gd name="T34" fmla="*/ 28 w 82"/>
                    <a:gd name="T35" fmla="*/ 88 h 93"/>
                    <a:gd name="T36" fmla="*/ 33 w 82"/>
                    <a:gd name="T37" fmla="*/ 90 h 93"/>
                    <a:gd name="T38" fmla="*/ 34 w 82"/>
                    <a:gd name="T39" fmla="*/ 89 h 93"/>
                    <a:gd name="T40" fmla="*/ 39 w 82"/>
                    <a:gd name="T41" fmla="*/ 90 h 93"/>
                    <a:gd name="T42" fmla="*/ 45 w 82"/>
                    <a:gd name="T43" fmla="*/ 90 h 93"/>
                    <a:gd name="T44" fmla="*/ 50 w 82"/>
                    <a:gd name="T45" fmla="*/ 89 h 93"/>
                    <a:gd name="T46" fmla="*/ 59 w 82"/>
                    <a:gd name="T47" fmla="*/ 87 h 93"/>
                    <a:gd name="T48" fmla="*/ 63 w 82"/>
                    <a:gd name="T49" fmla="*/ 85 h 93"/>
                    <a:gd name="T50" fmla="*/ 67 w 82"/>
                    <a:gd name="T51" fmla="*/ 79 h 93"/>
                    <a:gd name="T52" fmla="*/ 72 w 82"/>
                    <a:gd name="T53" fmla="*/ 75 h 93"/>
                    <a:gd name="T54" fmla="*/ 62 w 82"/>
                    <a:gd name="T55" fmla="*/ 68 h 93"/>
                    <a:gd name="T56" fmla="*/ 59 w 82"/>
                    <a:gd name="T57" fmla="*/ 60 h 93"/>
                    <a:gd name="T58" fmla="*/ 58 w 82"/>
                    <a:gd name="T59" fmla="*/ 55 h 93"/>
                    <a:gd name="T60" fmla="*/ 68 w 82"/>
                    <a:gd name="T61" fmla="*/ 52 h 93"/>
                    <a:gd name="T62" fmla="*/ 76 w 82"/>
                    <a:gd name="T63" fmla="*/ 48 h 93"/>
                    <a:gd name="T64" fmla="*/ 80 w 82"/>
                    <a:gd name="T65" fmla="*/ 48 h 93"/>
                    <a:gd name="T66" fmla="*/ 81 w 82"/>
                    <a:gd name="T67" fmla="*/ 43 h 93"/>
                    <a:gd name="T68" fmla="*/ 78 w 82"/>
                    <a:gd name="T69" fmla="*/ 36 h 93"/>
                    <a:gd name="T70" fmla="*/ 77 w 82"/>
                    <a:gd name="T71" fmla="*/ 31 h 93"/>
                    <a:gd name="T72" fmla="*/ 75 w 82"/>
                    <a:gd name="T73" fmla="*/ 27 h 93"/>
                    <a:gd name="T74" fmla="*/ 74 w 82"/>
                    <a:gd name="T75" fmla="*/ 23 h 93"/>
                    <a:gd name="T76" fmla="*/ 75 w 82"/>
                    <a:gd name="T77" fmla="*/ 13 h 93"/>
                    <a:gd name="T78" fmla="*/ 75 w 82"/>
                    <a:gd name="T79" fmla="*/ 12 h 93"/>
                    <a:gd name="T80" fmla="*/ 74 w 82"/>
                    <a:gd name="T81" fmla="*/ 11 h 93"/>
                    <a:gd name="T82" fmla="*/ 68 w 82"/>
                    <a:gd name="T83" fmla="*/ 8 h 93"/>
                    <a:gd name="T84" fmla="*/ 69 w 82"/>
                    <a:gd name="T85" fmla="*/ 3 h 93"/>
                    <a:gd name="T86" fmla="*/ 61 w 82"/>
                    <a:gd name="T87" fmla="*/ 5 h 93"/>
                    <a:gd name="T88" fmla="*/ 51 w 82"/>
                    <a:gd name="T89" fmla="*/ 11 h 93"/>
                    <a:gd name="T90" fmla="*/ 46 w 82"/>
                    <a:gd name="T91" fmla="*/ 7 h 93"/>
                    <a:gd name="T92" fmla="*/ 43 w 82"/>
                    <a:gd name="T93" fmla="*/ 6 h 93"/>
                    <a:gd name="T94" fmla="*/ 36 w 82"/>
                    <a:gd name="T95" fmla="*/ 3 h 93"/>
                    <a:gd name="T96" fmla="*/ 36 w 82"/>
                    <a:gd name="T97" fmla="*/ 1 h 93"/>
                    <a:gd name="T98" fmla="*/ 32 w 82"/>
                    <a:gd name="T99" fmla="*/ 1 h 93"/>
                    <a:gd name="T100" fmla="*/ 24 w 82"/>
                    <a:gd name="T101" fmla="*/ 0 h 93"/>
                    <a:gd name="T102" fmla="*/ 26 w 82"/>
                    <a:gd name="T103" fmla="*/ 4 h 93"/>
                    <a:gd name="T104" fmla="*/ 28 w 82"/>
                    <a:gd name="T105" fmla="*/ 12 h 93"/>
                    <a:gd name="T106" fmla="*/ 24 w 82"/>
                    <a:gd name="T107" fmla="*/ 16 h 93"/>
                    <a:gd name="T108" fmla="*/ 17 w 82"/>
                    <a:gd name="T109" fmla="*/ 15 h 93"/>
                    <a:gd name="T110" fmla="*/ 10 w 82"/>
                    <a:gd name="T111" fmla="*/ 16 h 93"/>
                    <a:gd name="T112" fmla="*/ 10 w 82"/>
                    <a:gd name="T113" fmla="*/ 18 h 93"/>
                    <a:gd name="T114" fmla="*/ 10 w 82"/>
                    <a:gd name="T115" fmla="*/ 24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82" h="93">
                      <a:moveTo>
                        <a:pt x="10" y="24"/>
                      </a:moveTo>
                      <a:cubicBezTo>
                        <a:pt x="8" y="27"/>
                        <a:pt x="5" y="27"/>
                        <a:pt x="6" y="28"/>
                      </a:cubicBezTo>
                      <a:cubicBezTo>
                        <a:pt x="6" y="29"/>
                        <a:pt x="10" y="32"/>
                        <a:pt x="9" y="33"/>
                      </a:cubicBezTo>
                      <a:cubicBezTo>
                        <a:pt x="8" y="34"/>
                        <a:pt x="7" y="34"/>
                        <a:pt x="7" y="36"/>
                      </a:cubicBezTo>
                      <a:cubicBezTo>
                        <a:pt x="7" y="38"/>
                        <a:pt x="3" y="38"/>
                        <a:pt x="2" y="38"/>
                      </a:cubicBezTo>
                      <a:cubicBezTo>
                        <a:pt x="0" y="38"/>
                        <a:pt x="2" y="41"/>
                        <a:pt x="1" y="43"/>
                      </a:cubicBezTo>
                      <a:cubicBezTo>
                        <a:pt x="0" y="45"/>
                        <a:pt x="0" y="48"/>
                        <a:pt x="0" y="50"/>
                      </a:cubicBezTo>
                      <a:cubicBezTo>
                        <a:pt x="0" y="52"/>
                        <a:pt x="3" y="54"/>
                        <a:pt x="3" y="56"/>
                      </a:cubicBezTo>
                      <a:cubicBezTo>
                        <a:pt x="2" y="57"/>
                        <a:pt x="0" y="58"/>
                        <a:pt x="1" y="59"/>
                      </a:cubicBezTo>
                      <a:cubicBezTo>
                        <a:pt x="1" y="60"/>
                        <a:pt x="3" y="62"/>
                        <a:pt x="4" y="67"/>
                      </a:cubicBezTo>
                      <a:cubicBezTo>
                        <a:pt x="5" y="67"/>
                        <a:pt x="5" y="67"/>
                        <a:pt x="6" y="68"/>
                      </a:cubicBezTo>
                      <a:cubicBezTo>
                        <a:pt x="7" y="69"/>
                        <a:pt x="9" y="71"/>
                        <a:pt x="12" y="71"/>
                      </a:cubicBezTo>
                      <a:cubicBezTo>
                        <a:pt x="14" y="71"/>
                        <a:pt x="15" y="72"/>
                        <a:pt x="16" y="72"/>
                      </a:cubicBezTo>
                      <a:cubicBezTo>
                        <a:pt x="18" y="72"/>
                        <a:pt x="21" y="73"/>
                        <a:pt x="18" y="75"/>
                      </a:cubicBezTo>
                      <a:cubicBezTo>
                        <a:pt x="16" y="78"/>
                        <a:pt x="15" y="80"/>
                        <a:pt x="15" y="83"/>
                      </a:cubicBezTo>
                      <a:cubicBezTo>
                        <a:pt x="14" y="84"/>
                        <a:pt x="14" y="87"/>
                        <a:pt x="14" y="88"/>
                      </a:cubicBezTo>
                      <a:cubicBezTo>
                        <a:pt x="16" y="89"/>
                        <a:pt x="20" y="89"/>
                        <a:pt x="22" y="88"/>
                      </a:cubicBezTo>
                      <a:cubicBezTo>
                        <a:pt x="24" y="87"/>
                        <a:pt x="25" y="87"/>
                        <a:pt x="28" y="88"/>
                      </a:cubicBezTo>
                      <a:cubicBezTo>
                        <a:pt x="29" y="88"/>
                        <a:pt x="31" y="89"/>
                        <a:pt x="33" y="90"/>
                      </a:cubicBezTo>
                      <a:cubicBezTo>
                        <a:pt x="33" y="90"/>
                        <a:pt x="33" y="89"/>
                        <a:pt x="34" y="89"/>
                      </a:cubicBezTo>
                      <a:cubicBezTo>
                        <a:pt x="36" y="89"/>
                        <a:pt x="38" y="93"/>
                        <a:pt x="39" y="90"/>
                      </a:cubicBezTo>
                      <a:cubicBezTo>
                        <a:pt x="40" y="88"/>
                        <a:pt x="43" y="89"/>
                        <a:pt x="45" y="90"/>
                      </a:cubicBezTo>
                      <a:cubicBezTo>
                        <a:pt x="46" y="90"/>
                        <a:pt x="48" y="91"/>
                        <a:pt x="50" y="89"/>
                      </a:cubicBezTo>
                      <a:cubicBezTo>
                        <a:pt x="52" y="88"/>
                        <a:pt x="58" y="87"/>
                        <a:pt x="59" y="87"/>
                      </a:cubicBezTo>
                      <a:cubicBezTo>
                        <a:pt x="61" y="88"/>
                        <a:pt x="64" y="90"/>
                        <a:pt x="63" y="85"/>
                      </a:cubicBezTo>
                      <a:cubicBezTo>
                        <a:pt x="62" y="80"/>
                        <a:pt x="66" y="81"/>
                        <a:pt x="67" y="79"/>
                      </a:cubicBezTo>
                      <a:cubicBezTo>
                        <a:pt x="67" y="77"/>
                        <a:pt x="72" y="77"/>
                        <a:pt x="72" y="75"/>
                      </a:cubicBezTo>
                      <a:cubicBezTo>
                        <a:pt x="71" y="74"/>
                        <a:pt x="64" y="69"/>
                        <a:pt x="62" y="68"/>
                      </a:cubicBezTo>
                      <a:cubicBezTo>
                        <a:pt x="60" y="67"/>
                        <a:pt x="60" y="62"/>
                        <a:pt x="59" y="60"/>
                      </a:cubicBezTo>
                      <a:cubicBezTo>
                        <a:pt x="58" y="58"/>
                        <a:pt x="56" y="56"/>
                        <a:pt x="58" y="55"/>
                      </a:cubicBezTo>
                      <a:cubicBezTo>
                        <a:pt x="61" y="55"/>
                        <a:pt x="66" y="54"/>
                        <a:pt x="68" y="52"/>
                      </a:cubicBezTo>
                      <a:cubicBezTo>
                        <a:pt x="70" y="50"/>
                        <a:pt x="74" y="50"/>
                        <a:pt x="76" y="48"/>
                      </a:cubicBezTo>
                      <a:cubicBezTo>
                        <a:pt x="77" y="47"/>
                        <a:pt x="80" y="49"/>
                        <a:pt x="80" y="48"/>
                      </a:cubicBezTo>
                      <a:cubicBezTo>
                        <a:pt x="81" y="47"/>
                        <a:pt x="82" y="45"/>
                        <a:pt x="81" y="43"/>
                      </a:cubicBezTo>
                      <a:cubicBezTo>
                        <a:pt x="79" y="42"/>
                        <a:pt x="79" y="39"/>
                        <a:pt x="78" y="36"/>
                      </a:cubicBezTo>
                      <a:cubicBezTo>
                        <a:pt x="78" y="32"/>
                        <a:pt x="77" y="33"/>
                        <a:pt x="77" y="31"/>
                      </a:cubicBezTo>
                      <a:cubicBezTo>
                        <a:pt x="77" y="29"/>
                        <a:pt x="77" y="27"/>
                        <a:pt x="75" y="27"/>
                      </a:cubicBezTo>
                      <a:cubicBezTo>
                        <a:pt x="74" y="26"/>
                        <a:pt x="73" y="25"/>
                        <a:pt x="74" y="23"/>
                      </a:cubicBezTo>
                      <a:cubicBezTo>
                        <a:pt x="76" y="21"/>
                        <a:pt x="75" y="15"/>
                        <a:pt x="75" y="13"/>
                      </a:cubicBezTo>
                      <a:cubicBezTo>
                        <a:pt x="75" y="13"/>
                        <a:pt x="75" y="13"/>
                        <a:pt x="75" y="12"/>
                      </a:cubicBezTo>
                      <a:cubicBezTo>
                        <a:pt x="74" y="12"/>
                        <a:pt x="74" y="12"/>
                        <a:pt x="74" y="11"/>
                      </a:cubicBezTo>
                      <a:cubicBezTo>
                        <a:pt x="73" y="9"/>
                        <a:pt x="72" y="8"/>
                        <a:pt x="68" y="8"/>
                      </a:cubicBezTo>
                      <a:cubicBezTo>
                        <a:pt x="65" y="8"/>
                        <a:pt x="71" y="5"/>
                        <a:pt x="69" y="3"/>
                      </a:cubicBezTo>
                      <a:cubicBezTo>
                        <a:pt x="68" y="1"/>
                        <a:pt x="64" y="6"/>
                        <a:pt x="61" y="5"/>
                      </a:cubicBezTo>
                      <a:cubicBezTo>
                        <a:pt x="58" y="4"/>
                        <a:pt x="54" y="9"/>
                        <a:pt x="51" y="11"/>
                      </a:cubicBezTo>
                      <a:cubicBezTo>
                        <a:pt x="48" y="13"/>
                        <a:pt x="44" y="11"/>
                        <a:pt x="46" y="7"/>
                      </a:cubicBezTo>
                      <a:cubicBezTo>
                        <a:pt x="48" y="4"/>
                        <a:pt x="46" y="5"/>
                        <a:pt x="43" y="6"/>
                      </a:cubicBezTo>
                      <a:cubicBezTo>
                        <a:pt x="40" y="7"/>
                        <a:pt x="36" y="6"/>
                        <a:pt x="36" y="3"/>
                      </a:cubicBezTo>
                      <a:cubicBezTo>
                        <a:pt x="36" y="2"/>
                        <a:pt x="36" y="1"/>
                        <a:pt x="36" y="1"/>
                      </a:cubicBezTo>
                      <a:cubicBezTo>
                        <a:pt x="34" y="1"/>
                        <a:pt x="33" y="1"/>
                        <a:pt x="32" y="1"/>
                      </a:cubicBezTo>
                      <a:cubicBezTo>
                        <a:pt x="31" y="0"/>
                        <a:pt x="28" y="0"/>
                        <a:pt x="24" y="0"/>
                      </a:cubicBezTo>
                      <a:cubicBezTo>
                        <a:pt x="25" y="1"/>
                        <a:pt x="26" y="3"/>
                        <a:pt x="26" y="4"/>
                      </a:cubicBezTo>
                      <a:cubicBezTo>
                        <a:pt x="24" y="6"/>
                        <a:pt x="26" y="9"/>
                        <a:pt x="28" y="12"/>
                      </a:cubicBezTo>
                      <a:cubicBezTo>
                        <a:pt x="30" y="15"/>
                        <a:pt x="24" y="13"/>
                        <a:pt x="24" y="16"/>
                      </a:cubicBezTo>
                      <a:cubicBezTo>
                        <a:pt x="24" y="18"/>
                        <a:pt x="19" y="15"/>
                        <a:pt x="17" y="15"/>
                      </a:cubicBezTo>
                      <a:cubicBezTo>
                        <a:pt x="16" y="14"/>
                        <a:pt x="10" y="14"/>
                        <a:pt x="10" y="16"/>
                      </a:cubicBezTo>
                      <a:cubicBezTo>
                        <a:pt x="10" y="16"/>
                        <a:pt x="10" y="17"/>
                        <a:pt x="10" y="18"/>
                      </a:cubicBezTo>
                      <a:cubicBezTo>
                        <a:pt x="11" y="20"/>
                        <a:pt x="11" y="23"/>
                        <a:pt x="10" y="24"/>
                      </a:cubicBezTo>
                      <a:close/>
                    </a:path>
                  </a:pathLst>
                </a:custGeom>
                <a:solidFill>
                  <a:srgbClr val="00559F"/>
                </a:solidFill>
                <a:ln w="1588" cap="flat">
                  <a:solidFill>
                    <a:srgbClr val="00559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x-none"/>
                </a:p>
              </p:txBody>
            </p:sp>
            <p:sp>
              <p:nvSpPr>
                <p:cNvPr id="218" name="Freeform 354">
                  <a:extLst>
                    <a:ext uri="{FF2B5EF4-FFF2-40B4-BE49-F238E27FC236}">
                      <a16:creationId xmlns:a16="http://schemas.microsoft.com/office/drawing/2014/main" id="{D9B80134-958F-E148-825D-87EA2740B3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89663" y="1790814"/>
                  <a:ext cx="212725" cy="339725"/>
                </a:xfrm>
                <a:custGeom>
                  <a:avLst/>
                  <a:gdLst>
                    <a:gd name="T0" fmla="*/ 82 w 96"/>
                    <a:gd name="T1" fmla="*/ 128 h 153"/>
                    <a:gd name="T2" fmla="*/ 95 w 96"/>
                    <a:gd name="T3" fmla="*/ 115 h 153"/>
                    <a:gd name="T4" fmla="*/ 93 w 96"/>
                    <a:gd name="T5" fmla="*/ 108 h 153"/>
                    <a:gd name="T6" fmla="*/ 81 w 96"/>
                    <a:gd name="T7" fmla="*/ 99 h 153"/>
                    <a:gd name="T8" fmla="*/ 87 w 96"/>
                    <a:gd name="T9" fmla="*/ 94 h 153"/>
                    <a:gd name="T10" fmla="*/ 82 w 96"/>
                    <a:gd name="T11" fmla="*/ 89 h 153"/>
                    <a:gd name="T12" fmla="*/ 83 w 96"/>
                    <a:gd name="T13" fmla="*/ 85 h 153"/>
                    <a:gd name="T14" fmla="*/ 79 w 96"/>
                    <a:gd name="T15" fmla="*/ 82 h 153"/>
                    <a:gd name="T16" fmla="*/ 81 w 96"/>
                    <a:gd name="T17" fmla="*/ 79 h 153"/>
                    <a:gd name="T18" fmla="*/ 80 w 96"/>
                    <a:gd name="T19" fmla="*/ 72 h 153"/>
                    <a:gd name="T20" fmla="*/ 83 w 96"/>
                    <a:gd name="T21" fmla="*/ 67 h 153"/>
                    <a:gd name="T22" fmla="*/ 74 w 96"/>
                    <a:gd name="T23" fmla="*/ 53 h 153"/>
                    <a:gd name="T24" fmla="*/ 77 w 96"/>
                    <a:gd name="T25" fmla="*/ 47 h 153"/>
                    <a:gd name="T26" fmla="*/ 82 w 96"/>
                    <a:gd name="T27" fmla="*/ 41 h 153"/>
                    <a:gd name="T28" fmla="*/ 76 w 96"/>
                    <a:gd name="T29" fmla="*/ 34 h 153"/>
                    <a:gd name="T30" fmla="*/ 70 w 96"/>
                    <a:gd name="T31" fmla="*/ 31 h 153"/>
                    <a:gd name="T32" fmla="*/ 69 w 96"/>
                    <a:gd name="T33" fmla="*/ 25 h 153"/>
                    <a:gd name="T34" fmla="*/ 70 w 96"/>
                    <a:gd name="T35" fmla="*/ 21 h 153"/>
                    <a:gd name="T36" fmla="*/ 74 w 96"/>
                    <a:gd name="T37" fmla="*/ 18 h 153"/>
                    <a:gd name="T38" fmla="*/ 76 w 96"/>
                    <a:gd name="T39" fmla="*/ 15 h 153"/>
                    <a:gd name="T40" fmla="*/ 76 w 96"/>
                    <a:gd name="T41" fmla="*/ 10 h 153"/>
                    <a:gd name="T42" fmla="*/ 66 w 96"/>
                    <a:gd name="T43" fmla="*/ 3 h 153"/>
                    <a:gd name="T44" fmla="*/ 59 w 96"/>
                    <a:gd name="T45" fmla="*/ 3 h 153"/>
                    <a:gd name="T46" fmla="*/ 50 w 96"/>
                    <a:gd name="T47" fmla="*/ 5 h 153"/>
                    <a:gd name="T48" fmla="*/ 44 w 96"/>
                    <a:gd name="T49" fmla="*/ 11 h 153"/>
                    <a:gd name="T50" fmla="*/ 42 w 96"/>
                    <a:gd name="T51" fmla="*/ 19 h 153"/>
                    <a:gd name="T52" fmla="*/ 38 w 96"/>
                    <a:gd name="T53" fmla="*/ 24 h 153"/>
                    <a:gd name="T54" fmla="*/ 33 w 96"/>
                    <a:gd name="T55" fmla="*/ 23 h 153"/>
                    <a:gd name="T56" fmla="*/ 26 w 96"/>
                    <a:gd name="T57" fmla="*/ 23 h 153"/>
                    <a:gd name="T58" fmla="*/ 16 w 96"/>
                    <a:gd name="T59" fmla="*/ 22 h 153"/>
                    <a:gd name="T60" fmla="*/ 6 w 96"/>
                    <a:gd name="T61" fmla="*/ 15 h 153"/>
                    <a:gd name="T62" fmla="*/ 0 w 96"/>
                    <a:gd name="T63" fmla="*/ 19 h 153"/>
                    <a:gd name="T64" fmla="*/ 10 w 96"/>
                    <a:gd name="T65" fmla="*/ 26 h 153"/>
                    <a:gd name="T66" fmla="*/ 23 w 96"/>
                    <a:gd name="T67" fmla="*/ 34 h 153"/>
                    <a:gd name="T68" fmla="*/ 24 w 96"/>
                    <a:gd name="T69" fmla="*/ 43 h 153"/>
                    <a:gd name="T70" fmla="*/ 26 w 96"/>
                    <a:gd name="T71" fmla="*/ 51 h 153"/>
                    <a:gd name="T72" fmla="*/ 25 w 96"/>
                    <a:gd name="T73" fmla="*/ 59 h 153"/>
                    <a:gd name="T74" fmla="*/ 27 w 96"/>
                    <a:gd name="T75" fmla="*/ 64 h 153"/>
                    <a:gd name="T76" fmla="*/ 28 w 96"/>
                    <a:gd name="T77" fmla="*/ 68 h 153"/>
                    <a:gd name="T78" fmla="*/ 36 w 96"/>
                    <a:gd name="T79" fmla="*/ 71 h 153"/>
                    <a:gd name="T80" fmla="*/ 39 w 96"/>
                    <a:gd name="T81" fmla="*/ 78 h 153"/>
                    <a:gd name="T82" fmla="*/ 37 w 96"/>
                    <a:gd name="T83" fmla="*/ 82 h 153"/>
                    <a:gd name="T84" fmla="*/ 32 w 96"/>
                    <a:gd name="T85" fmla="*/ 86 h 153"/>
                    <a:gd name="T86" fmla="*/ 23 w 96"/>
                    <a:gd name="T87" fmla="*/ 95 h 153"/>
                    <a:gd name="T88" fmla="*/ 18 w 96"/>
                    <a:gd name="T89" fmla="*/ 99 h 153"/>
                    <a:gd name="T90" fmla="*/ 13 w 96"/>
                    <a:gd name="T91" fmla="*/ 104 h 153"/>
                    <a:gd name="T92" fmla="*/ 6 w 96"/>
                    <a:gd name="T93" fmla="*/ 107 h 153"/>
                    <a:gd name="T94" fmla="*/ 2 w 96"/>
                    <a:gd name="T95" fmla="*/ 113 h 153"/>
                    <a:gd name="T96" fmla="*/ 3 w 96"/>
                    <a:gd name="T97" fmla="*/ 118 h 153"/>
                    <a:gd name="T98" fmla="*/ 4 w 96"/>
                    <a:gd name="T99" fmla="*/ 124 h 153"/>
                    <a:gd name="T100" fmla="*/ 5 w 96"/>
                    <a:gd name="T101" fmla="*/ 135 h 153"/>
                    <a:gd name="T102" fmla="*/ 3 w 96"/>
                    <a:gd name="T103" fmla="*/ 144 h 153"/>
                    <a:gd name="T104" fmla="*/ 11 w 96"/>
                    <a:gd name="T105" fmla="*/ 148 h 153"/>
                    <a:gd name="T106" fmla="*/ 17 w 96"/>
                    <a:gd name="T107" fmla="*/ 150 h 153"/>
                    <a:gd name="T108" fmla="*/ 27 w 96"/>
                    <a:gd name="T109" fmla="*/ 153 h 153"/>
                    <a:gd name="T110" fmla="*/ 55 w 96"/>
                    <a:gd name="T111" fmla="*/ 146 h 153"/>
                    <a:gd name="T112" fmla="*/ 63 w 96"/>
                    <a:gd name="T113" fmla="*/ 145 h 153"/>
                    <a:gd name="T114" fmla="*/ 68 w 96"/>
                    <a:gd name="T115" fmla="*/ 140 h 153"/>
                    <a:gd name="T116" fmla="*/ 82 w 96"/>
                    <a:gd name="T117" fmla="*/ 128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96" h="153">
                      <a:moveTo>
                        <a:pt x="82" y="128"/>
                      </a:moveTo>
                      <a:cubicBezTo>
                        <a:pt x="84" y="123"/>
                        <a:pt x="94" y="120"/>
                        <a:pt x="95" y="115"/>
                      </a:cubicBezTo>
                      <a:cubicBezTo>
                        <a:pt x="96" y="113"/>
                        <a:pt x="96" y="112"/>
                        <a:pt x="93" y="108"/>
                      </a:cubicBezTo>
                      <a:cubicBezTo>
                        <a:pt x="89" y="104"/>
                        <a:pt x="82" y="101"/>
                        <a:pt x="81" y="99"/>
                      </a:cubicBezTo>
                      <a:cubicBezTo>
                        <a:pt x="81" y="97"/>
                        <a:pt x="87" y="97"/>
                        <a:pt x="87" y="94"/>
                      </a:cubicBezTo>
                      <a:cubicBezTo>
                        <a:pt x="87" y="91"/>
                        <a:pt x="83" y="91"/>
                        <a:pt x="82" y="89"/>
                      </a:cubicBezTo>
                      <a:cubicBezTo>
                        <a:pt x="81" y="87"/>
                        <a:pt x="84" y="86"/>
                        <a:pt x="83" y="85"/>
                      </a:cubicBezTo>
                      <a:cubicBezTo>
                        <a:pt x="83" y="84"/>
                        <a:pt x="79" y="83"/>
                        <a:pt x="79" y="82"/>
                      </a:cubicBezTo>
                      <a:cubicBezTo>
                        <a:pt x="79" y="80"/>
                        <a:pt x="82" y="81"/>
                        <a:pt x="81" y="79"/>
                      </a:cubicBezTo>
                      <a:cubicBezTo>
                        <a:pt x="80" y="77"/>
                        <a:pt x="78" y="74"/>
                        <a:pt x="80" y="72"/>
                      </a:cubicBezTo>
                      <a:cubicBezTo>
                        <a:pt x="82" y="69"/>
                        <a:pt x="86" y="72"/>
                        <a:pt x="83" y="67"/>
                      </a:cubicBezTo>
                      <a:cubicBezTo>
                        <a:pt x="80" y="61"/>
                        <a:pt x="75" y="54"/>
                        <a:pt x="74" y="53"/>
                      </a:cubicBezTo>
                      <a:cubicBezTo>
                        <a:pt x="73" y="51"/>
                        <a:pt x="75" y="48"/>
                        <a:pt x="77" y="47"/>
                      </a:cubicBezTo>
                      <a:cubicBezTo>
                        <a:pt x="78" y="46"/>
                        <a:pt x="82" y="42"/>
                        <a:pt x="82" y="41"/>
                      </a:cubicBezTo>
                      <a:cubicBezTo>
                        <a:pt x="82" y="39"/>
                        <a:pt x="77" y="35"/>
                        <a:pt x="76" y="34"/>
                      </a:cubicBezTo>
                      <a:cubicBezTo>
                        <a:pt x="75" y="33"/>
                        <a:pt x="72" y="33"/>
                        <a:pt x="70" y="31"/>
                      </a:cubicBezTo>
                      <a:cubicBezTo>
                        <a:pt x="69" y="28"/>
                        <a:pt x="68" y="27"/>
                        <a:pt x="69" y="25"/>
                      </a:cubicBezTo>
                      <a:cubicBezTo>
                        <a:pt x="70" y="24"/>
                        <a:pt x="70" y="22"/>
                        <a:pt x="70" y="21"/>
                      </a:cubicBezTo>
                      <a:cubicBezTo>
                        <a:pt x="70" y="19"/>
                        <a:pt x="73" y="20"/>
                        <a:pt x="74" y="18"/>
                      </a:cubicBezTo>
                      <a:cubicBezTo>
                        <a:pt x="74" y="17"/>
                        <a:pt x="75" y="16"/>
                        <a:pt x="76" y="15"/>
                      </a:cubicBezTo>
                      <a:cubicBezTo>
                        <a:pt x="76" y="13"/>
                        <a:pt x="76" y="11"/>
                        <a:pt x="76" y="10"/>
                      </a:cubicBezTo>
                      <a:cubicBezTo>
                        <a:pt x="75" y="7"/>
                        <a:pt x="68" y="6"/>
                        <a:pt x="66" y="3"/>
                      </a:cubicBezTo>
                      <a:cubicBezTo>
                        <a:pt x="64" y="0"/>
                        <a:pt x="60" y="1"/>
                        <a:pt x="59" y="3"/>
                      </a:cubicBezTo>
                      <a:cubicBezTo>
                        <a:pt x="58" y="5"/>
                        <a:pt x="50" y="3"/>
                        <a:pt x="50" y="5"/>
                      </a:cubicBezTo>
                      <a:cubicBezTo>
                        <a:pt x="50" y="8"/>
                        <a:pt x="44" y="8"/>
                        <a:pt x="44" y="11"/>
                      </a:cubicBezTo>
                      <a:cubicBezTo>
                        <a:pt x="44" y="14"/>
                        <a:pt x="47" y="19"/>
                        <a:pt x="42" y="19"/>
                      </a:cubicBezTo>
                      <a:cubicBezTo>
                        <a:pt x="38" y="19"/>
                        <a:pt x="41" y="21"/>
                        <a:pt x="38" y="24"/>
                      </a:cubicBezTo>
                      <a:cubicBezTo>
                        <a:pt x="36" y="28"/>
                        <a:pt x="36" y="22"/>
                        <a:pt x="33" y="23"/>
                      </a:cubicBezTo>
                      <a:cubicBezTo>
                        <a:pt x="31" y="24"/>
                        <a:pt x="28" y="20"/>
                        <a:pt x="26" y="23"/>
                      </a:cubicBezTo>
                      <a:cubicBezTo>
                        <a:pt x="25" y="25"/>
                        <a:pt x="21" y="23"/>
                        <a:pt x="16" y="22"/>
                      </a:cubicBezTo>
                      <a:cubicBezTo>
                        <a:pt x="12" y="21"/>
                        <a:pt x="10" y="15"/>
                        <a:pt x="6" y="15"/>
                      </a:cubicBezTo>
                      <a:cubicBezTo>
                        <a:pt x="4" y="14"/>
                        <a:pt x="2" y="16"/>
                        <a:pt x="0" y="19"/>
                      </a:cubicBezTo>
                      <a:cubicBezTo>
                        <a:pt x="4" y="21"/>
                        <a:pt x="6" y="24"/>
                        <a:pt x="10" y="26"/>
                      </a:cubicBezTo>
                      <a:cubicBezTo>
                        <a:pt x="15" y="29"/>
                        <a:pt x="24" y="31"/>
                        <a:pt x="23" y="34"/>
                      </a:cubicBezTo>
                      <a:cubicBezTo>
                        <a:pt x="23" y="37"/>
                        <a:pt x="22" y="42"/>
                        <a:pt x="24" y="43"/>
                      </a:cubicBezTo>
                      <a:cubicBezTo>
                        <a:pt x="26" y="44"/>
                        <a:pt x="23" y="50"/>
                        <a:pt x="26" y="51"/>
                      </a:cubicBezTo>
                      <a:cubicBezTo>
                        <a:pt x="28" y="52"/>
                        <a:pt x="28" y="59"/>
                        <a:pt x="25" y="59"/>
                      </a:cubicBezTo>
                      <a:cubicBezTo>
                        <a:pt x="23" y="59"/>
                        <a:pt x="26" y="62"/>
                        <a:pt x="27" y="64"/>
                      </a:cubicBezTo>
                      <a:cubicBezTo>
                        <a:pt x="28" y="64"/>
                        <a:pt x="28" y="66"/>
                        <a:pt x="28" y="68"/>
                      </a:cubicBezTo>
                      <a:cubicBezTo>
                        <a:pt x="31" y="69"/>
                        <a:pt x="33" y="70"/>
                        <a:pt x="36" y="71"/>
                      </a:cubicBezTo>
                      <a:cubicBezTo>
                        <a:pt x="39" y="73"/>
                        <a:pt x="39" y="75"/>
                        <a:pt x="39" y="78"/>
                      </a:cubicBezTo>
                      <a:cubicBezTo>
                        <a:pt x="39" y="81"/>
                        <a:pt x="39" y="83"/>
                        <a:pt x="37" y="82"/>
                      </a:cubicBezTo>
                      <a:cubicBezTo>
                        <a:pt x="36" y="80"/>
                        <a:pt x="33" y="82"/>
                        <a:pt x="32" y="86"/>
                      </a:cubicBezTo>
                      <a:cubicBezTo>
                        <a:pt x="31" y="90"/>
                        <a:pt x="26" y="94"/>
                        <a:pt x="23" y="95"/>
                      </a:cubicBezTo>
                      <a:cubicBezTo>
                        <a:pt x="20" y="95"/>
                        <a:pt x="20" y="98"/>
                        <a:pt x="18" y="99"/>
                      </a:cubicBezTo>
                      <a:cubicBezTo>
                        <a:pt x="15" y="100"/>
                        <a:pt x="13" y="101"/>
                        <a:pt x="13" y="104"/>
                      </a:cubicBezTo>
                      <a:cubicBezTo>
                        <a:pt x="13" y="107"/>
                        <a:pt x="9" y="107"/>
                        <a:pt x="6" y="107"/>
                      </a:cubicBezTo>
                      <a:cubicBezTo>
                        <a:pt x="4" y="107"/>
                        <a:pt x="4" y="112"/>
                        <a:pt x="2" y="113"/>
                      </a:cubicBezTo>
                      <a:cubicBezTo>
                        <a:pt x="0" y="114"/>
                        <a:pt x="1" y="116"/>
                        <a:pt x="3" y="118"/>
                      </a:cubicBezTo>
                      <a:cubicBezTo>
                        <a:pt x="5" y="121"/>
                        <a:pt x="3" y="123"/>
                        <a:pt x="4" y="124"/>
                      </a:cubicBezTo>
                      <a:cubicBezTo>
                        <a:pt x="4" y="126"/>
                        <a:pt x="7" y="130"/>
                        <a:pt x="5" y="135"/>
                      </a:cubicBezTo>
                      <a:cubicBezTo>
                        <a:pt x="3" y="139"/>
                        <a:pt x="1" y="145"/>
                        <a:pt x="3" y="144"/>
                      </a:cubicBezTo>
                      <a:cubicBezTo>
                        <a:pt x="5" y="144"/>
                        <a:pt x="9" y="148"/>
                        <a:pt x="11" y="148"/>
                      </a:cubicBezTo>
                      <a:cubicBezTo>
                        <a:pt x="14" y="147"/>
                        <a:pt x="14" y="151"/>
                        <a:pt x="17" y="150"/>
                      </a:cubicBezTo>
                      <a:cubicBezTo>
                        <a:pt x="19" y="150"/>
                        <a:pt x="19" y="153"/>
                        <a:pt x="27" y="153"/>
                      </a:cubicBezTo>
                      <a:cubicBezTo>
                        <a:pt x="34" y="152"/>
                        <a:pt x="49" y="146"/>
                        <a:pt x="55" y="146"/>
                      </a:cubicBezTo>
                      <a:cubicBezTo>
                        <a:pt x="59" y="146"/>
                        <a:pt x="61" y="146"/>
                        <a:pt x="63" y="145"/>
                      </a:cubicBezTo>
                      <a:cubicBezTo>
                        <a:pt x="65" y="143"/>
                        <a:pt x="66" y="141"/>
                        <a:pt x="68" y="140"/>
                      </a:cubicBezTo>
                      <a:cubicBezTo>
                        <a:pt x="72" y="136"/>
                        <a:pt x="80" y="133"/>
                        <a:pt x="82" y="128"/>
                      </a:cubicBezTo>
                      <a:close/>
                    </a:path>
                  </a:pathLst>
                </a:custGeom>
                <a:solidFill>
                  <a:srgbClr val="00559F"/>
                </a:solidFill>
                <a:ln w="1588" cap="flat">
                  <a:solidFill>
                    <a:srgbClr val="00559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x-none"/>
                </a:p>
              </p:txBody>
            </p:sp>
            <p:sp>
              <p:nvSpPr>
                <p:cNvPr id="219" name="Freeform 355">
                  <a:extLst>
                    <a:ext uri="{FF2B5EF4-FFF2-40B4-BE49-F238E27FC236}">
                      <a16:creationId xmlns:a16="http://schemas.microsoft.com/office/drawing/2014/main" id="{E614D4D3-DCFD-C441-A87D-81E66DA9258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672138" y="2387714"/>
                  <a:ext cx="296863" cy="247650"/>
                </a:xfrm>
                <a:custGeom>
                  <a:avLst/>
                  <a:gdLst>
                    <a:gd name="T0" fmla="*/ 117 w 134"/>
                    <a:gd name="T1" fmla="*/ 25 h 112"/>
                    <a:gd name="T2" fmla="*/ 113 w 134"/>
                    <a:gd name="T3" fmla="*/ 24 h 112"/>
                    <a:gd name="T4" fmla="*/ 107 w 134"/>
                    <a:gd name="T5" fmla="*/ 21 h 112"/>
                    <a:gd name="T6" fmla="*/ 97 w 134"/>
                    <a:gd name="T7" fmla="*/ 19 h 112"/>
                    <a:gd name="T8" fmla="*/ 92 w 134"/>
                    <a:gd name="T9" fmla="*/ 16 h 112"/>
                    <a:gd name="T10" fmla="*/ 90 w 134"/>
                    <a:gd name="T11" fmla="*/ 12 h 112"/>
                    <a:gd name="T12" fmla="*/ 86 w 134"/>
                    <a:gd name="T13" fmla="*/ 14 h 112"/>
                    <a:gd name="T14" fmla="*/ 83 w 134"/>
                    <a:gd name="T15" fmla="*/ 11 h 112"/>
                    <a:gd name="T16" fmla="*/ 77 w 134"/>
                    <a:gd name="T17" fmla="*/ 7 h 112"/>
                    <a:gd name="T18" fmla="*/ 73 w 134"/>
                    <a:gd name="T19" fmla="*/ 5 h 112"/>
                    <a:gd name="T20" fmla="*/ 70 w 134"/>
                    <a:gd name="T21" fmla="*/ 1 h 112"/>
                    <a:gd name="T22" fmla="*/ 68 w 134"/>
                    <a:gd name="T23" fmla="*/ 0 h 112"/>
                    <a:gd name="T24" fmla="*/ 66 w 134"/>
                    <a:gd name="T25" fmla="*/ 0 h 112"/>
                    <a:gd name="T26" fmla="*/ 61 w 134"/>
                    <a:gd name="T27" fmla="*/ 8 h 112"/>
                    <a:gd name="T28" fmla="*/ 51 w 134"/>
                    <a:gd name="T29" fmla="*/ 14 h 112"/>
                    <a:gd name="T30" fmla="*/ 45 w 134"/>
                    <a:gd name="T31" fmla="*/ 21 h 112"/>
                    <a:gd name="T32" fmla="*/ 34 w 134"/>
                    <a:gd name="T33" fmla="*/ 17 h 112"/>
                    <a:gd name="T34" fmla="*/ 29 w 134"/>
                    <a:gd name="T35" fmla="*/ 20 h 112"/>
                    <a:gd name="T36" fmla="*/ 30 w 134"/>
                    <a:gd name="T37" fmla="*/ 30 h 112"/>
                    <a:gd name="T38" fmla="*/ 22 w 134"/>
                    <a:gd name="T39" fmla="*/ 30 h 112"/>
                    <a:gd name="T40" fmla="*/ 16 w 134"/>
                    <a:gd name="T41" fmla="*/ 27 h 112"/>
                    <a:gd name="T42" fmla="*/ 7 w 134"/>
                    <a:gd name="T43" fmla="*/ 28 h 112"/>
                    <a:gd name="T44" fmla="*/ 2 w 134"/>
                    <a:gd name="T45" fmla="*/ 32 h 112"/>
                    <a:gd name="T46" fmla="*/ 3 w 134"/>
                    <a:gd name="T47" fmla="*/ 38 h 112"/>
                    <a:gd name="T48" fmla="*/ 15 w 134"/>
                    <a:gd name="T49" fmla="*/ 42 h 112"/>
                    <a:gd name="T50" fmla="*/ 23 w 134"/>
                    <a:gd name="T51" fmla="*/ 44 h 112"/>
                    <a:gd name="T52" fmla="*/ 26 w 134"/>
                    <a:gd name="T53" fmla="*/ 48 h 112"/>
                    <a:gd name="T54" fmla="*/ 33 w 134"/>
                    <a:gd name="T55" fmla="*/ 56 h 112"/>
                    <a:gd name="T56" fmla="*/ 36 w 134"/>
                    <a:gd name="T57" fmla="*/ 63 h 112"/>
                    <a:gd name="T58" fmla="*/ 34 w 134"/>
                    <a:gd name="T59" fmla="*/ 74 h 112"/>
                    <a:gd name="T60" fmla="*/ 30 w 134"/>
                    <a:gd name="T61" fmla="*/ 90 h 112"/>
                    <a:gd name="T62" fmla="*/ 29 w 134"/>
                    <a:gd name="T63" fmla="*/ 91 h 112"/>
                    <a:gd name="T64" fmla="*/ 35 w 134"/>
                    <a:gd name="T65" fmla="*/ 93 h 112"/>
                    <a:gd name="T66" fmla="*/ 43 w 134"/>
                    <a:gd name="T67" fmla="*/ 97 h 112"/>
                    <a:gd name="T68" fmla="*/ 51 w 134"/>
                    <a:gd name="T69" fmla="*/ 97 h 112"/>
                    <a:gd name="T70" fmla="*/ 55 w 134"/>
                    <a:gd name="T71" fmla="*/ 98 h 112"/>
                    <a:gd name="T72" fmla="*/ 66 w 134"/>
                    <a:gd name="T73" fmla="*/ 100 h 112"/>
                    <a:gd name="T74" fmla="*/ 75 w 134"/>
                    <a:gd name="T75" fmla="*/ 101 h 112"/>
                    <a:gd name="T76" fmla="*/ 75 w 134"/>
                    <a:gd name="T77" fmla="*/ 98 h 112"/>
                    <a:gd name="T78" fmla="*/ 82 w 134"/>
                    <a:gd name="T79" fmla="*/ 89 h 112"/>
                    <a:gd name="T80" fmla="*/ 99 w 134"/>
                    <a:gd name="T81" fmla="*/ 93 h 112"/>
                    <a:gd name="T82" fmla="*/ 109 w 134"/>
                    <a:gd name="T83" fmla="*/ 89 h 112"/>
                    <a:gd name="T84" fmla="*/ 115 w 134"/>
                    <a:gd name="T85" fmla="*/ 86 h 112"/>
                    <a:gd name="T86" fmla="*/ 116 w 134"/>
                    <a:gd name="T87" fmla="*/ 83 h 112"/>
                    <a:gd name="T88" fmla="*/ 112 w 134"/>
                    <a:gd name="T89" fmla="*/ 81 h 112"/>
                    <a:gd name="T90" fmla="*/ 110 w 134"/>
                    <a:gd name="T91" fmla="*/ 77 h 112"/>
                    <a:gd name="T92" fmla="*/ 107 w 134"/>
                    <a:gd name="T93" fmla="*/ 72 h 112"/>
                    <a:gd name="T94" fmla="*/ 109 w 134"/>
                    <a:gd name="T95" fmla="*/ 70 h 112"/>
                    <a:gd name="T96" fmla="*/ 111 w 134"/>
                    <a:gd name="T97" fmla="*/ 66 h 112"/>
                    <a:gd name="T98" fmla="*/ 110 w 134"/>
                    <a:gd name="T99" fmla="*/ 62 h 112"/>
                    <a:gd name="T100" fmla="*/ 108 w 134"/>
                    <a:gd name="T101" fmla="*/ 57 h 112"/>
                    <a:gd name="T102" fmla="*/ 104 w 134"/>
                    <a:gd name="T103" fmla="*/ 57 h 112"/>
                    <a:gd name="T104" fmla="*/ 103 w 134"/>
                    <a:gd name="T105" fmla="*/ 54 h 112"/>
                    <a:gd name="T106" fmla="*/ 109 w 134"/>
                    <a:gd name="T107" fmla="*/ 47 h 112"/>
                    <a:gd name="T108" fmla="*/ 114 w 134"/>
                    <a:gd name="T109" fmla="*/ 43 h 112"/>
                    <a:gd name="T110" fmla="*/ 116 w 134"/>
                    <a:gd name="T111" fmla="*/ 36 h 112"/>
                    <a:gd name="T112" fmla="*/ 119 w 134"/>
                    <a:gd name="T113" fmla="*/ 28 h 112"/>
                    <a:gd name="T114" fmla="*/ 117 w 134"/>
                    <a:gd name="T115" fmla="*/ 25 h 112"/>
                    <a:gd name="T116" fmla="*/ 132 w 134"/>
                    <a:gd name="T117" fmla="*/ 94 h 112"/>
                    <a:gd name="T118" fmla="*/ 126 w 134"/>
                    <a:gd name="T119" fmla="*/ 99 h 112"/>
                    <a:gd name="T120" fmla="*/ 130 w 134"/>
                    <a:gd name="T121" fmla="*/ 111 h 112"/>
                    <a:gd name="T122" fmla="*/ 132 w 134"/>
                    <a:gd name="T123" fmla="*/ 94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134" h="112">
                      <a:moveTo>
                        <a:pt x="117" y="25"/>
                      </a:moveTo>
                      <a:cubicBezTo>
                        <a:pt x="116" y="25"/>
                        <a:pt x="115" y="24"/>
                        <a:pt x="113" y="24"/>
                      </a:cubicBezTo>
                      <a:cubicBezTo>
                        <a:pt x="110" y="24"/>
                        <a:pt x="108" y="22"/>
                        <a:pt x="107" y="21"/>
                      </a:cubicBezTo>
                      <a:cubicBezTo>
                        <a:pt x="105" y="19"/>
                        <a:pt x="99" y="19"/>
                        <a:pt x="97" y="19"/>
                      </a:cubicBezTo>
                      <a:cubicBezTo>
                        <a:pt x="95" y="20"/>
                        <a:pt x="94" y="16"/>
                        <a:pt x="92" y="16"/>
                      </a:cubicBezTo>
                      <a:cubicBezTo>
                        <a:pt x="90" y="17"/>
                        <a:pt x="90" y="14"/>
                        <a:pt x="90" y="12"/>
                      </a:cubicBezTo>
                      <a:cubicBezTo>
                        <a:pt x="90" y="10"/>
                        <a:pt x="88" y="13"/>
                        <a:pt x="86" y="14"/>
                      </a:cubicBezTo>
                      <a:cubicBezTo>
                        <a:pt x="84" y="15"/>
                        <a:pt x="83" y="12"/>
                        <a:pt x="83" y="11"/>
                      </a:cubicBezTo>
                      <a:cubicBezTo>
                        <a:pt x="83" y="10"/>
                        <a:pt x="79" y="8"/>
                        <a:pt x="77" y="7"/>
                      </a:cubicBezTo>
                      <a:cubicBezTo>
                        <a:pt x="76" y="6"/>
                        <a:pt x="74" y="3"/>
                        <a:pt x="73" y="5"/>
                      </a:cubicBezTo>
                      <a:cubicBezTo>
                        <a:pt x="72" y="6"/>
                        <a:pt x="70" y="3"/>
                        <a:pt x="70" y="1"/>
                      </a:cubicBezTo>
                      <a:cubicBezTo>
                        <a:pt x="69" y="0"/>
                        <a:pt x="69" y="1"/>
                        <a:pt x="68" y="0"/>
                      </a:cubicBezTo>
                      <a:cubicBezTo>
                        <a:pt x="68" y="0"/>
                        <a:pt x="67" y="0"/>
                        <a:pt x="66" y="0"/>
                      </a:cubicBezTo>
                      <a:cubicBezTo>
                        <a:pt x="63" y="0"/>
                        <a:pt x="60" y="3"/>
                        <a:pt x="61" y="8"/>
                      </a:cubicBezTo>
                      <a:cubicBezTo>
                        <a:pt x="61" y="13"/>
                        <a:pt x="57" y="14"/>
                        <a:pt x="51" y="14"/>
                      </a:cubicBezTo>
                      <a:cubicBezTo>
                        <a:pt x="46" y="15"/>
                        <a:pt x="48" y="19"/>
                        <a:pt x="45" y="21"/>
                      </a:cubicBezTo>
                      <a:cubicBezTo>
                        <a:pt x="43" y="23"/>
                        <a:pt x="35" y="20"/>
                        <a:pt x="34" y="17"/>
                      </a:cubicBezTo>
                      <a:cubicBezTo>
                        <a:pt x="33" y="14"/>
                        <a:pt x="26" y="17"/>
                        <a:pt x="29" y="20"/>
                      </a:cubicBezTo>
                      <a:cubicBezTo>
                        <a:pt x="32" y="24"/>
                        <a:pt x="32" y="29"/>
                        <a:pt x="30" y="30"/>
                      </a:cubicBezTo>
                      <a:cubicBezTo>
                        <a:pt x="28" y="31"/>
                        <a:pt x="24" y="28"/>
                        <a:pt x="22" y="30"/>
                      </a:cubicBezTo>
                      <a:cubicBezTo>
                        <a:pt x="20" y="31"/>
                        <a:pt x="19" y="28"/>
                        <a:pt x="16" y="27"/>
                      </a:cubicBezTo>
                      <a:cubicBezTo>
                        <a:pt x="13" y="26"/>
                        <a:pt x="12" y="28"/>
                        <a:pt x="7" y="28"/>
                      </a:cubicBezTo>
                      <a:cubicBezTo>
                        <a:pt x="3" y="28"/>
                        <a:pt x="0" y="30"/>
                        <a:pt x="2" y="32"/>
                      </a:cubicBezTo>
                      <a:cubicBezTo>
                        <a:pt x="4" y="34"/>
                        <a:pt x="2" y="36"/>
                        <a:pt x="3" y="38"/>
                      </a:cubicBezTo>
                      <a:cubicBezTo>
                        <a:pt x="4" y="40"/>
                        <a:pt x="10" y="39"/>
                        <a:pt x="15" y="42"/>
                      </a:cubicBezTo>
                      <a:cubicBezTo>
                        <a:pt x="20" y="44"/>
                        <a:pt x="21" y="42"/>
                        <a:pt x="23" y="44"/>
                      </a:cubicBezTo>
                      <a:cubicBezTo>
                        <a:pt x="25" y="46"/>
                        <a:pt x="26" y="45"/>
                        <a:pt x="26" y="48"/>
                      </a:cubicBezTo>
                      <a:cubicBezTo>
                        <a:pt x="26" y="51"/>
                        <a:pt x="29" y="55"/>
                        <a:pt x="33" y="56"/>
                      </a:cubicBezTo>
                      <a:cubicBezTo>
                        <a:pt x="38" y="57"/>
                        <a:pt x="34" y="60"/>
                        <a:pt x="36" y="63"/>
                      </a:cubicBezTo>
                      <a:cubicBezTo>
                        <a:pt x="37" y="66"/>
                        <a:pt x="34" y="70"/>
                        <a:pt x="34" y="74"/>
                      </a:cubicBezTo>
                      <a:cubicBezTo>
                        <a:pt x="35" y="78"/>
                        <a:pt x="32" y="89"/>
                        <a:pt x="30" y="90"/>
                      </a:cubicBezTo>
                      <a:cubicBezTo>
                        <a:pt x="30" y="91"/>
                        <a:pt x="30" y="91"/>
                        <a:pt x="29" y="91"/>
                      </a:cubicBezTo>
                      <a:cubicBezTo>
                        <a:pt x="31" y="92"/>
                        <a:pt x="34" y="92"/>
                        <a:pt x="35" y="93"/>
                      </a:cubicBezTo>
                      <a:cubicBezTo>
                        <a:pt x="37" y="94"/>
                        <a:pt x="41" y="96"/>
                        <a:pt x="43" y="97"/>
                      </a:cubicBezTo>
                      <a:cubicBezTo>
                        <a:pt x="46" y="99"/>
                        <a:pt x="51" y="99"/>
                        <a:pt x="51" y="97"/>
                      </a:cubicBezTo>
                      <a:cubicBezTo>
                        <a:pt x="51" y="95"/>
                        <a:pt x="53" y="96"/>
                        <a:pt x="55" y="98"/>
                      </a:cubicBezTo>
                      <a:cubicBezTo>
                        <a:pt x="57" y="99"/>
                        <a:pt x="63" y="100"/>
                        <a:pt x="66" y="100"/>
                      </a:cubicBezTo>
                      <a:cubicBezTo>
                        <a:pt x="68" y="101"/>
                        <a:pt x="72" y="101"/>
                        <a:pt x="75" y="101"/>
                      </a:cubicBezTo>
                      <a:cubicBezTo>
                        <a:pt x="75" y="100"/>
                        <a:pt x="75" y="99"/>
                        <a:pt x="75" y="98"/>
                      </a:cubicBezTo>
                      <a:cubicBezTo>
                        <a:pt x="73" y="93"/>
                        <a:pt x="78" y="90"/>
                        <a:pt x="82" y="89"/>
                      </a:cubicBezTo>
                      <a:cubicBezTo>
                        <a:pt x="87" y="89"/>
                        <a:pt x="96" y="91"/>
                        <a:pt x="99" y="93"/>
                      </a:cubicBezTo>
                      <a:cubicBezTo>
                        <a:pt x="101" y="95"/>
                        <a:pt x="105" y="94"/>
                        <a:pt x="109" y="89"/>
                      </a:cubicBezTo>
                      <a:cubicBezTo>
                        <a:pt x="112" y="87"/>
                        <a:pt x="114" y="86"/>
                        <a:pt x="115" y="86"/>
                      </a:cubicBezTo>
                      <a:cubicBezTo>
                        <a:pt x="115" y="85"/>
                        <a:pt x="116" y="84"/>
                        <a:pt x="116" y="83"/>
                      </a:cubicBezTo>
                      <a:cubicBezTo>
                        <a:pt x="117" y="81"/>
                        <a:pt x="114" y="81"/>
                        <a:pt x="112" y="81"/>
                      </a:cubicBezTo>
                      <a:cubicBezTo>
                        <a:pt x="110" y="81"/>
                        <a:pt x="108" y="79"/>
                        <a:pt x="110" y="77"/>
                      </a:cubicBezTo>
                      <a:cubicBezTo>
                        <a:pt x="111" y="74"/>
                        <a:pt x="109" y="74"/>
                        <a:pt x="107" y="72"/>
                      </a:cubicBezTo>
                      <a:cubicBezTo>
                        <a:pt x="106" y="70"/>
                        <a:pt x="108" y="70"/>
                        <a:pt x="109" y="70"/>
                      </a:cubicBezTo>
                      <a:cubicBezTo>
                        <a:pt x="110" y="69"/>
                        <a:pt x="112" y="67"/>
                        <a:pt x="111" y="66"/>
                      </a:cubicBezTo>
                      <a:cubicBezTo>
                        <a:pt x="110" y="66"/>
                        <a:pt x="109" y="64"/>
                        <a:pt x="110" y="62"/>
                      </a:cubicBezTo>
                      <a:cubicBezTo>
                        <a:pt x="111" y="59"/>
                        <a:pt x="108" y="59"/>
                        <a:pt x="108" y="57"/>
                      </a:cubicBezTo>
                      <a:cubicBezTo>
                        <a:pt x="108" y="55"/>
                        <a:pt x="106" y="55"/>
                        <a:pt x="104" y="57"/>
                      </a:cubicBezTo>
                      <a:cubicBezTo>
                        <a:pt x="102" y="59"/>
                        <a:pt x="102" y="57"/>
                        <a:pt x="103" y="54"/>
                      </a:cubicBezTo>
                      <a:cubicBezTo>
                        <a:pt x="104" y="50"/>
                        <a:pt x="108" y="49"/>
                        <a:pt x="109" y="47"/>
                      </a:cubicBezTo>
                      <a:cubicBezTo>
                        <a:pt x="109" y="45"/>
                        <a:pt x="112" y="43"/>
                        <a:pt x="114" y="43"/>
                      </a:cubicBezTo>
                      <a:cubicBezTo>
                        <a:pt x="115" y="43"/>
                        <a:pt x="115" y="38"/>
                        <a:pt x="116" y="36"/>
                      </a:cubicBezTo>
                      <a:cubicBezTo>
                        <a:pt x="116" y="33"/>
                        <a:pt x="117" y="31"/>
                        <a:pt x="119" y="28"/>
                      </a:cubicBezTo>
                      <a:cubicBezTo>
                        <a:pt x="122" y="26"/>
                        <a:pt x="119" y="25"/>
                        <a:pt x="117" y="25"/>
                      </a:cubicBezTo>
                      <a:close/>
                      <a:moveTo>
                        <a:pt x="132" y="94"/>
                      </a:moveTo>
                      <a:cubicBezTo>
                        <a:pt x="130" y="94"/>
                        <a:pt x="130" y="97"/>
                        <a:pt x="126" y="99"/>
                      </a:cubicBezTo>
                      <a:cubicBezTo>
                        <a:pt x="122" y="101"/>
                        <a:pt x="126" y="112"/>
                        <a:pt x="130" y="111"/>
                      </a:cubicBezTo>
                      <a:cubicBezTo>
                        <a:pt x="134" y="110"/>
                        <a:pt x="133" y="94"/>
                        <a:pt x="132" y="94"/>
                      </a:cubicBezTo>
                      <a:close/>
                    </a:path>
                  </a:pathLst>
                </a:custGeom>
                <a:solidFill>
                  <a:srgbClr val="00559F"/>
                </a:solidFill>
                <a:ln w="1588" cap="flat">
                  <a:solidFill>
                    <a:srgbClr val="00559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x-none"/>
                </a:p>
              </p:txBody>
            </p:sp>
            <p:sp>
              <p:nvSpPr>
                <p:cNvPr id="220" name="Freeform 356">
                  <a:extLst>
                    <a:ext uri="{FF2B5EF4-FFF2-40B4-BE49-F238E27FC236}">
                      <a16:creationId xmlns:a16="http://schemas.microsoft.com/office/drawing/2014/main" id="{65F9750E-2075-7E47-9CFC-CBB8925EC11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287838" y="1206614"/>
                  <a:ext cx="1239838" cy="927100"/>
                </a:xfrm>
                <a:custGeom>
                  <a:avLst/>
                  <a:gdLst>
                    <a:gd name="T0" fmla="*/ 491 w 560"/>
                    <a:gd name="T1" fmla="*/ 49 h 418"/>
                    <a:gd name="T2" fmla="*/ 450 w 560"/>
                    <a:gd name="T3" fmla="*/ 68 h 418"/>
                    <a:gd name="T4" fmla="*/ 448 w 560"/>
                    <a:gd name="T5" fmla="*/ 43 h 418"/>
                    <a:gd name="T6" fmla="*/ 400 w 560"/>
                    <a:gd name="T7" fmla="*/ 39 h 418"/>
                    <a:gd name="T8" fmla="*/ 447 w 560"/>
                    <a:gd name="T9" fmla="*/ 32 h 418"/>
                    <a:gd name="T10" fmla="*/ 443 w 560"/>
                    <a:gd name="T11" fmla="*/ 14 h 418"/>
                    <a:gd name="T12" fmla="*/ 378 w 560"/>
                    <a:gd name="T13" fmla="*/ 1 h 418"/>
                    <a:gd name="T14" fmla="*/ 318 w 560"/>
                    <a:gd name="T15" fmla="*/ 9 h 418"/>
                    <a:gd name="T16" fmla="*/ 273 w 560"/>
                    <a:gd name="T17" fmla="*/ 9 h 418"/>
                    <a:gd name="T18" fmla="*/ 236 w 560"/>
                    <a:gd name="T19" fmla="*/ 26 h 418"/>
                    <a:gd name="T20" fmla="*/ 227 w 560"/>
                    <a:gd name="T21" fmla="*/ 31 h 418"/>
                    <a:gd name="T22" fmla="*/ 200 w 560"/>
                    <a:gd name="T23" fmla="*/ 39 h 418"/>
                    <a:gd name="T24" fmla="*/ 175 w 560"/>
                    <a:gd name="T25" fmla="*/ 47 h 418"/>
                    <a:gd name="T26" fmla="*/ 132 w 560"/>
                    <a:gd name="T27" fmla="*/ 39 h 418"/>
                    <a:gd name="T28" fmla="*/ 108 w 560"/>
                    <a:gd name="T29" fmla="*/ 57 h 418"/>
                    <a:gd name="T30" fmla="*/ 71 w 560"/>
                    <a:gd name="T31" fmla="*/ 81 h 418"/>
                    <a:gd name="T32" fmla="*/ 0 w 560"/>
                    <a:gd name="T33" fmla="*/ 116 h 418"/>
                    <a:gd name="T34" fmla="*/ 46 w 560"/>
                    <a:gd name="T35" fmla="*/ 129 h 418"/>
                    <a:gd name="T36" fmla="*/ 13 w 560"/>
                    <a:gd name="T37" fmla="*/ 140 h 418"/>
                    <a:gd name="T38" fmla="*/ 41 w 560"/>
                    <a:gd name="T39" fmla="*/ 158 h 418"/>
                    <a:gd name="T40" fmla="*/ 77 w 560"/>
                    <a:gd name="T41" fmla="*/ 156 h 418"/>
                    <a:gd name="T42" fmla="*/ 132 w 560"/>
                    <a:gd name="T43" fmla="*/ 171 h 418"/>
                    <a:gd name="T44" fmla="*/ 159 w 560"/>
                    <a:gd name="T45" fmla="*/ 208 h 418"/>
                    <a:gd name="T46" fmla="*/ 164 w 560"/>
                    <a:gd name="T47" fmla="*/ 242 h 418"/>
                    <a:gd name="T48" fmla="*/ 198 w 560"/>
                    <a:gd name="T49" fmla="*/ 253 h 418"/>
                    <a:gd name="T50" fmla="*/ 195 w 560"/>
                    <a:gd name="T51" fmla="*/ 266 h 418"/>
                    <a:gd name="T52" fmla="*/ 189 w 560"/>
                    <a:gd name="T53" fmla="*/ 289 h 418"/>
                    <a:gd name="T54" fmla="*/ 183 w 560"/>
                    <a:gd name="T55" fmla="*/ 317 h 418"/>
                    <a:gd name="T56" fmla="*/ 191 w 560"/>
                    <a:gd name="T57" fmla="*/ 354 h 418"/>
                    <a:gd name="T58" fmla="*/ 208 w 560"/>
                    <a:gd name="T59" fmla="*/ 376 h 418"/>
                    <a:gd name="T60" fmla="*/ 233 w 560"/>
                    <a:gd name="T61" fmla="*/ 404 h 418"/>
                    <a:gd name="T62" fmla="*/ 268 w 560"/>
                    <a:gd name="T63" fmla="*/ 418 h 418"/>
                    <a:gd name="T64" fmla="*/ 279 w 560"/>
                    <a:gd name="T65" fmla="*/ 382 h 418"/>
                    <a:gd name="T66" fmla="*/ 294 w 560"/>
                    <a:gd name="T67" fmla="*/ 364 h 418"/>
                    <a:gd name="T68" fmla="*/ 296 w 560"/>
                    <a:gd name="T69" fmla="*/ 347 h 418"/>
                    <a:gd name="T70" fmla="*/ 311 w 560"/>
                    <a:gd name="T71" fmla="*/ 335 h 418"/>
                    <a:gd name="T72" fmla="*/ 325 w 560"/>
                    <a:gd name="T73" fmla="*/ 332 h 418"/>
                    <a:gd name="T74" fmla="*/ 374 w 560"/>
                    <a:gd name="T75" fmla="*/ 300 h 418"/>
                    <a:gd name="T76" fmla="*/ 405 w 560"/>
                    <a:gd name="T77" fmla="*/ 291 h 418"/>
                    <a:gd name="T78" fmla="*/ 467 w 560"/>
                    <a:gd name="T79" fmla="*/ 264 h 418"/>
                    <a:gd name="T80" fmla="*/ 433 w 560"/>
                    <a:gd name="T81" fmla="*/ 257 h 418"/>
                    <a:gd name="T82" fmla="*/ 468 w 560"/>
                    <a:gd name="T83" fmla="*/ 259 h 418"/>
                    <a:gd name="T84" fmla="*/ 461 w 560"/>
                    <a:gd name="T85" fmla="*/ 227 h 418"/>
                    <a:gd name="T86" fmla="*/ 443 w 560"/>
                    <a:gd name="T87" fmla="*/ 212 h 418"/>
                    <a:gd name="T88" fmla="*/ 483 w 560"/>
                    <a:gd name="T89" fmla="*/ 206 h 418"/>
                    <a:gd name="T90" fmla="*/ 493 w 560"/>
                    <a:gd name="T91" fmla="*/ 187 h 418"/>
                    <a:gd name="T92" fmla="*/ 488 w 560"/>
                    <a:gd name="T93" fmla="*/ 157 h 418"/>
                    <a:gd name="T94" fmla="*/ 478 w 560"/>
                    <a:gd name="T95" fmla="*/ 145 h 418"/>
                    <a:gd name="T96" fmla="*/ 482 w 560"/>
                    <a:gd name="T97" fmla="*/ 132 h 418"/>
                    <a:gd name="T98" fmla="*/ 469 w 560"/>
                    <a:gd name="T99" fmla="*/ 125 h 418"/>
                    <a:gd name="T100" fmla="*/ 506 w 560"/>
                    <a:gd name="T101" fmla="*/ 87 h 418"/>
                    <a:gd name="T102" fmla="*/ 497 w 560"/>
                    <a:gd name="T103" fmla="*/ 77 h 418"/>
                    <a:gd name="T104" fmla="*/ 507 w 560"/>
                    <a:gd name="T105" fmla="*/ 67 h 418"/>
                    <a:gd name="T106" fmla="*/ 560 w 560"/>
                    <a:gd name="T107" fmla="*/ 48 h 418"/>
                    <a:gd name="T108" fmla="*/ 185 w 560"/>
                    <a:gd name="T109" fmla="*/ 267 h 418"/>
                    <a:gd name="T110" fmla="*/ 175 w 560"/>
                    <a:gd name="T111" fmla="*/ 278 h 4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560" h="418">
                      <a:moveTo>
                        <a:pt x="528" y="39"/>
                      </a:moveTo>
                      <a:cubicBezTo>
                        <a:pt x="518" y="39"/>
                        <a:pt x="510" y="41"/>
                        <a:pt x="510" y="48"/>
                      </a:cubicBezTo>
                      <a:cubicBezTo>
                        <a:pt x="509" y="55"/>
                        <a:pt x="496" y="46"/>
                        <a:pt x="491" y="49"/>
                      </a:cubicBezTo>
                      <a:cubicBezTo>
                        <a:pt x="486" y="51"/>
                        <a:pt x="488" y="43"/>
                        <a:pt x="483" y="46"/>
                      </a:cubicBezTo>
                      <a:cubicBezTo>
                        <a:pt x="478" y="48"/>
                        <a:pt x="472" y="55"/>
                        <a:pt x="465" y="58"/>
                      </a:cubicBezTo>
                      <a:cubicBezTo>
                        <a:pt x="459" y="60"/>
                        <a:pt x="454" y="67"/>
                        <a:pt x="450" y="68"/>
                      </a:cubicBezTo>
                      <a:cubicBezTo>
                        <a:pt x="446" y="68"/>
                        <a:pt x="458" y="55"/>
                        <a:pt x="465" y="49"/>
                      </a:cubicBezTo>
                      <a:cubicBezTo>
                        <a:pt x="471" y="42"/>
                        <a:pt x="468" y="35"/>
                        <a:pt x="459" y="35"/>
                      </a:cubicBezTo>
                      <a:cubicBezTo>
                        <a:pt x="451" y="36"/>
                        <a:pt x="452" y="42"/>
                        <a:pt x="448" y="43"/>
                      </a:cubicBezTo>
                      <a:cubicBezTo>
                        <a:pt x="443" y="44"/>
                        <a:pt x="419" y="55"/>
                        <a:pt x="418" y="52"/>
                      </a:cubicBezTo>
                      <a:cubicBezTo>
                        <a:pt x="417" y="48"/>
                        <a:pt x="438" y="43"/>
                        <a:pt x="437" y="40"/>
                      </a:cubicBezTo>
                      <a:cubicBezTo>
                        <a:pt x="437" y="38"/>
                        <a:pt x="412" y="37"/>
                        <a:pt x="400" y="39"/>
                      </a:cubicBezTo>
                      <a:cubicBezTo>
                        <a:pt x="389" y="41"/>
                        <a:pt x="369" y="47"/>
                        <a:pt x="369" y="44"/>
                      </a:cubicBezTo>
                      <a:cubicBezTo>
                        <a:pt x="368" y="41"/>
                        <a:pt x="392" y="36"/>
                        <a:pt x="404" y="35"/>
                      </a:cubicBezTo>
                      <a:cubicBezTo>
                        <a:pt x="416" y="33"/>
                        <a:pt x="438" y="35"/>
                        <a:pt x="447" y="32"/>
                      </a:cubicBezTo>
                      <a:cubicBezTo>
                        <a:pt x="456" y="28"/>
                        <a:pt x="470" y="28"/>
                        <a:pt x="472" y="25"/>
                      </a:cubicBezTo>
                      <a:cubicBezTo>
                        <a:pt x="475" y="22"/>
                        <a:pt x="462" y="18"/>
                        <a:pt x="455" y="18"/>
                      </a:cubicBezTo>
                      <a:cubicBezTo>
                        <a:pt x="449" y="18"/>
                        <a:pt x="442" y="17"/>
                        <a:pt x="443" y="14"/>
                      </a:cubicBezTo>
                      <a:cubicBezTo>
                        <a:pt x="443" y="11"/>
                        <a:pt x="433" y="10"/>
                        <a:pt x="432" y="8"/>
                      </a:cubicBezTo>
                      <a:cubicBezTo>
                        <a:pt x="431" y="5"/>
                        <a:pt x="410" y="7"/>
                        <a:pt x="406" y="4"/>
                      </a:cubicBezTo>
                      <a:cubicBezTo>
                        <a:pt x="402" y="2"/>
                        <a:pt x="389" y="0"/>
                        <a:pt x="378" y="1"/>
                      </a:cubicBezTo>
                      <a:cubicBezTo>
                        <a:pt x="367" y="2"/>
                        <a:pt x="345" y="2"/>
                        <a:pt x="340" y="2"/>
                      </a:cubicBezTo>
                      <a:cubicBezTo>
                        <a:pt x="335" y="3"/>
                        <a:pt x="332" y="5"/>
                        <a:pt x="327" y="4"/>
                      </a:cubicBezTo>
                      <a:cubicBezTo>
                        <a:pt x="323" y="4"/>
                        <a:pt x="316" y="6"/>
                        <a:pt x="318" y="9"/>
                      </a:cubicBezTo>
                      <a:cubicBezTo>
                        <a:pt x="323" y="14"/>
                        <a:pt x="311" y="16"/>
                        <a:pt x="312" y="12"/>
                      </a:cubicBezTo>
                      <a:cubicBezTo>
                        <a:pt x="313" y="8"/>
                        <a:pt x="301" y="6"/>
                        <a:pt x="298" y="9"/>
                      </a:cubicBezTo>
                      <a:cubicBezTo>
                        <a:pt x="294" y="13"/>
                        <a:pt x="276" y="6"/>
                        <a:pt x="273" y="9"/>
                      </a:cubicBezTo>
                      <a:cubicBezTo>
                        <a:pt x="270" y="13"/>
                        <a:pt x="249" y="12"/>
                        <a:pt x="243" y="13"/>
                      </a:cubicBezTo>
                      <a:cubicBezTo>
                        <a:pt x="236" y="14"/>
                        <a:pt x="252" y="18"/>
                        <a:pt x="252" y="21"/>
                      </a:cubicBezTo>
                      <a:cubicBezTo>
                        <a:pt x="251" y="24"/>
                        <a:pt x="232" y="21"/>
                        <a:pt x="236" y="26"/>
                      </a:cubicBezTo>
                      <a:cubicBezTo>
                        <a:pt x="240" y="31"/>
                        <a:pt x="253" y="34"/>
                        <a:pt x="259" y="41"/>
                      </a:cubicBezTo>
                      <a:cubicBezTo>
                        <a:pt x="265" y="47"/>
                        <a:pt x="254" y="43"/>
                        <a:pt x="247" y="38"/>
                      </a:cubicBezTo>
                      <a:cubicBezTo>
                        <a:pt x="240" y="34"/>
                        <a:pt x="231" y="35"/>
                        <a:pt x="227" y="31"/>
                      </a:cubicBezTo>
                      <a:cubicBezTo>
                        <a:pt x="222" y="26"/>
                        <a:pt x="206" y="23"/>
                        <a:pt x="202" y="26"/>
                      </a:cubicBezTo>
                      <a:cubicBezTo>
                        <a:pt x="197" y="29"/>
                        <a:pt x="213" y="35"/>
                        <a:pt x="213" y="38"/>
                      </a:cubicBezTo>
                      <a:cubicBezTo>
                        <a:pt x="213" y="42"/>
                        <a:pt x="202" y="37"/>
                        <a:pt x="200" y="39"/>
                      </a:cubicBezTo>
                      <a:cubicBezTo>
                        <a:pt x="199" y="40"/>
                        <a:pt x="189" y="30"/>
                        <a:pt x="184" y="30"/>
                      </a:cubicBezTo>
                      <a:cubicBezTo>
                        <a:pt x="178" y="30"/>
                        <a:pt x="183" y="34"/>
                        <a:pt x="183" y="41"/>
                      </a:cubicBezTo>
                      <a:cubicBezTo>
                        <a:pt x="183" y="48"/>
                        <a:pt x="172" y="52"/>
                        <a:pt x="175" y="47"/>
                      </a:cubicBezTo>
                      <a:cubicBezTo>
                        <a:pt x="178" y="43"/>
                        <a:pt x="176" y="31"/>
                        <a:pt x="171" y="29"/>
                      </a:cubicBezTo>
                      <a:cubicBezTo>
                        <a:pt x="165" y="27"/>
                        <a:pt x="150" y="33"/>
                        <a:pt x="143" y="33"/>
                      </a:cubicBezTo>
                      <a:cubicBezTo>
                        <a:pt x="135" y="33"/>
                        <a:pt x="125" y="35"/>
                        <a:pt x="132" y="39"/>
                      </a:cubicBezTo>
                      <a:cubicBezTo>
                        <a:pt x="138" y="43"/>
                        <a:pt x="131" y="45"/>
                        <a:pt x="126" y="41"/>
                      </a:cubicBezTo>
                      <a:cubicBezTo>
                        <a:pt x="120" y="37"/>
                        <a:pt x="101" y="41"/>
                        <a:pt x="105" y="44"/>
                      </a:cubicBezTo>
                      <a:cubicBezTo>
                        <a:pt x="109" y="46"/>
                        <a:pt x="110" y="54"/>
                        <a:pt x="108" y="57"/>
                      </a:cubicBezTo>
                      <a:cubicBezTo>
                        <a:pt x="105" y="61"/>
                        <a:pt x="98" y="54"/>
                        <a:pt x="90" y="55"/>
                      </a:cubicBezTo>
                      <a:cubicBezTo>
                        <a:pt x="83" y="55"/>
                        <a:pt x="47" y="72"/>
                        <a:pt x="49" y="77"/>
                      </a:cubicBezTo>
                      <a:cubicBezTo>
                        <a:pt x="51" y="82"/>
                        <a:pt x="67" y="78"/>
                        <a:pt x="71" y="81"/>
                      </a:cubicBezTo>
                      <a:cubicBezTo>
                        <a:pt x="76" y="83"/>
                        <a:pt x="70" y="93"/>
                        <a:pt x="64" y="97"/>
                      </a:cubicBezTo>
                      <a:cubicBezTo>
                        <a:pt x="58" y="101"/>
                        <a:pt x="36" y="98"/>
                        <a:pt x="35" y="102"/>
                      </a:cubicBezTo>
                      <a:cubicBezTo>
                        <a:pt x="35" y="107"/>
                        <a:pt x="0" y="108"/>
                        <a:pt x="0" y="116"/>
                      </a:cubicBezTo>
                      <a:cubicBezTo>
                        <a:pt x="0" y="119"/>
                        <a:pt x="2" y="122"/>
                        <a:pt x="6" y="123"/>
                      </a:cubicBezTo>
                      <a:cubicBezTo>
                        <a:pt x="11" y="124"/>
                        <a:pt x="17" y="122"/>
                        <a:pt x="21" y="127"/>
                      </a:cubicBezTo>
                      <a:cubicBezTo>
                        <a:pt x="25" y="132"/>
                        <a:pt x="37" y="132"/>
                        <a:pt x="46" y="129"/>
                      </a:cubicBezTo>
                      <a:cubicBezTo>
                        <a:pt x="54" y="126"/>
                        <a:pt x="60" y="129"/>
                        <a:pt x="60" y="134"/>
                      </a:cubicBezTo>
                      <a:cubicBezTo>
                        <a:pt x="60" y="139"/>
                        <a:pt x="41" y="132"/>
                        <a:pt x="36" y="136"/>
                      </a:cubicBezTo>
                      <a:cubicBezTo>
                        <a:pt x="30" y="139"/>
                        <a:pt x="12" y="136"/>
                        <a:pt x="13" y="140"/>
                      </a:cubicBezTo>
                      <a:cubicBezTo>
                        <a:pt x="14" y="144"/>
                        <a:pt x="23" y="143"/>
                        <a:pt x="30" y="145"/>
                      </a:cubicBezTo>
                      <a:cubicBezTo>
                        <a:pt x="37" y="146"/>
                        <a:pt x="30" y="149"/>
                        <a:pt x="30" y="152"/>
                      </a:cubicBezTo>
                      <a:cubicBezTo>
                        <a:pt x="30" y="155"/>
                        <a:pt x="34" y="154"/>
                        <a:pt x="41" y="158"/>
                      </a:cubicBezTo>
                      <a:cubicBezTo>
                        <a:pt x="48" y="161"/>
                        <a:pt x="59" y="163"/>
                        <a:pt x="55" y="159"/>
                      </a:cubicBezTo>
                      <a:cubicBezTo>
                        <a:pt x="52" y="155"/>
                        <a:pt x="63" y="156"/>
                        <a:pt x="65" y="158"/>
                      </a:cubicBezTo>
                      <a:cubicBezTo>
                        <a:pt x="67" y="161"/>
                        <a:pt x="72" y="155"/>
                        <a:pt x="77" y="156"/>
                      </a:cubicBezTo>
                      <a:cubicBezTo>
                        <a:pt x="82" y="158"/>
                        <a:pt x="84" y="151"/>
                        <a:pt x="88" y="154"/>
                      </a:cubicBezTo>
                      <a:cubicBezTo>
                        <a:pt x="92" y="157"/>
                        <a:pt x="111" y="158"/>
                        <a:pt x="117" y="162"/>
                      </a:cubicBezTo>
                      <a:cubicBezTo>
                        <a:pt x="124" y="165"/>
                        <a:pt x="133" y="166"/>
                        <a:pt x="132" y="171"/>
                      </a:cubicBezTo>
                      <a:cubicBezTo>
                        <a:pt x="131" y="176"/>
                        <a:pt x="137" y="180"/>
                        <a:pt x="145" y="183"/>
                      </a:cubicBezTo>
                      <a:cubicBezTo>
                        <a:pt x="152" y="187"/>
                        <a:pt x="153" y="194"/>
                        <a:pt x="153" y="198"/>
                      </a:cubicBezTo>
                      <a:cubicBezTo>
                        <a:pt x="153" y="203"/>
                        <a:pt x="161" y="206"/>
                        <a:pt x="159" y="208"/>
                      </a:cubicBezTo>
                      <a:cubicBezTo>
                        <a:pt x="158" y="210"/>
                        <a:pt x="159" y="213"/>
                        <a:pt x="164" y="218"/>
                      </a:cubicBezTo>
                      <a:cubicBezTo>
                        <a:pt x="169" y="222"/>
                        <a:pt x="156" y="225"/>
                        <a:pt x="159" y="229"/>
                      </a:cubicBezTo>
                      <a:cubicBezTo>
                        <a:pt x="162" y="233"/>
                        <a:pt x="155" y="240"/>
                        <a:pt x="164" y="242"/>
                      </a:cubicBezTo>
                      <a:cubicBezTo>
                        <a:pt x="172" y="243"/>
                        <a:pt x="171" y="236"/>
                        <a:pt x="178" y="236"/>
                      </a:cubicBezTo>
                      <a:cubicBezTo>
                        <a:pt x="184" y="236"/>
                        <a:pt x="177" y="241"/>
                        <a:pt x="181" y="245"/>
                      </a:cubicBezTo>
                      <a:cubicBezTo>
                        <a:pt x="184" y="248"/>
                        <a:pt x="192" y="247"/>
                        <a:pt x="198" y="253"/>
                      </a:cubicBezTo>
                      <a:cubicBezTo>
                        <a:pt x="205" y="259"/>
                        <a:pt x="201" y="261"/>
                        <a:pt x="195" y="257"/>
                      </a:cubicBezTo>
                      <a:cubicBezTo>
                        <a:pt x="188" y="252"/>
                        <a:pt x="170" y="253"/>
                        <a:pt x="170" y="255"/>
                      </a:cubicBezTo>
                      <a:cubicBezTo>
                        <a:pt x="170" y="257"/>
                        <a:pt x="190" y="268"/>
                        <a:pt x="195" y="266"/>
                      </a:cubicBezTo>
                      <a:cubicBezTo>
                        <a:pt x="199" y="265"/>
                        <a:pt x="206" y="273"/>
                        <a:pt x="203" y="276"/>
                      </a:cubicBezTo>
                      <a:cubicBezTo>
                        <a:pt x="200" y="278"/>
                        <a:pt x="202" y="285"/>
                        <a:pt x="201" y="288"/>
                      </a:cubicBezTo>
                      <a:cubicBezTo>
                        <a:pt x="200" y="292"/>
                        <a:pt x="194" y="288"/>
                        <a:pt x="189" y="289"/>
                      </a:cubicBezTo>
                      <a:cubicBezTo>
                        <a:pt x="185" y="290"/>
                        <a:pt x="182" y="291"/>
                        <a:pt x="182" y="296"/>
                      </a:cubicBezTo>
                      <a:cubicBezTo>
                        <a:pt x="182" y="300"/>
                        <a:pt x="175" y="303"/>
                        <a:pt x="175" y="309"/>
                      </a:cubicBezTo>
                      <a:cubicBezTo>
                        <a:pt x="174" y="315"/>
                        <a:pt x="180" y="314"/>
                        <a:pt x="183" y="317"/>
                      </a:cubicBezTo>
                      <a:cubicBezTo>
                        <a:pt x="187" y="319"/>
                        <a:pt x="177" y="321"/>
                        <a:pt x="176" y="325"/>
                      </a:cubicBezTo>
                      <a:cubicBezTo>
                        <a:pt x="176" y="329"/>
                        <a:pt x="186" y="336"/>
                        <a:pt x="189" y="338"/>
                      </a:cubicBezTo>
                      <a:cubicBezTo>
                        <a:pt x="193" y="340"/>
                        <a:pt x="189" y="349"/>
                        <a:pt x="191" y="354"/>
                      </a:cubicBezTo>
                      <a:cubicBezTo>
                        <a:pt x="192" y="358"/>
                        <a:pt x="197" y="353"/>
                        <a:pt x="196" y="359"/>
                      </a:cubicBezTo>
                      <a:cubicBezTo>
                        <a:pt x="196" y="365"/>
                        <a:pt x="200" y="364"/>
                        <a:pt x="201" y="368"/>
                      </a:cubicBezTo>
                      <a:cubicBezTo>
                        <a:pt x="201" y="371"/>
                        <a:pt x="209" y="371"/>
                        <a:pt x="208" y="376"/>
                      </a:cubicBezTo>
                      <a:cubicBezTo>
                        <a:pt x="206" y="381"/>
                        <a:pt x="210" y="384"/>
                        <a:pt x="212" y="387"/>
                      </a:cubicBezTo>
                      <a:cubicBezTo>
                        <a:pt x="214" y="389"/>
                        <a:pt x="221" y="394"/>
                        <a:pt x="222" y="398"/>
                      </a:cubicBezTo>
                      <a:cubicBezTo>
                        <a:pt x="224" y="401"/>
                        <a:pt x="228" y="406"/>
                        <a:pt x="233" y="404"/>
                      </a:cubicBezTo>
                      <a:cubicBezTo>
                        <a:pt x="237" y="403"/>
                        <a:pt x="238" y="408"/>
                        <a:pt x="242" y="407"/>
                      </a:cubicBezTo>
                      <a:cubicBezTo>
                        <a:pt x="245" y="406"/>
                        <a:pt x="251" y="409"/>
                        <a:pt x="252" y="412"/>
                      </a:cubicBezTo>
                      <a:cubicBezTo>
                        <a:pt x="253" y="415"/>
                        <a:pt x="265" y="417"/>
                        <a:pt x="268" y="418"/>
                      </a:cubicBezTo>
                      <a:cubicBezTo>
                        <a:pt x="271" y="418"/>
                        <a:pt x="272" y="412"/>
                        <a:pt x="275" y="411"/>
                      </a:cubicBezTo>
                      <a:cubicBezTo>
                        <a:pt x="278" y="409"/>
                        <a:pt x="277" y="397"/>
                        <a:pt x="280" y="396"/>
                      </a:cubicBezTo>
                      <a:cubicBezTo>
                        <a:pt x="282" y="396"/>
                        <a:pt x="281" y="383"/>
                        <a:pt x="279" y="382"/>
                      </a:cubicBezTo>
                      <a:cubicBezTo>
                        <a:pt x="276" y="381"/>
                        <a:pt x="277" y="377"/>
                        <a:pt x="283" y="378"/>
                      </a:cubicBezTo>
                      <a:cubicBezTo>
                        <a:pt x="290" y="378"/>
                        <a:pt x="287" y="372"/>
                        <a:pt x="290" y="371"/>
                      </a:cubicBezTo>
                      <a:cubicBezTo>
                        <a:pt x="293" y="371"/>
                        <a:pt x="292" y="365"/>
                        <a:pt x="294" y="364"/>
                      </a:cubicBezTo>
                      <a:cubicBezTo>
                        <a:pt x="296" y="364"/>
                        <a:pt x="296" y="360"/>
                        <a:pt x="294" y="358"/>
                      </a:cubicBezTo>
                      <a:cubicBezTo>
                        <a:pt x="293" y="356"/>
                        <a:pt x="295" y="354"/>
                        <a:pt x="298" y="354"/>
                      </a:cubicBezTo>
                      <a:cubicBezTo>
                        <a:pt x="301" y="353"/>
                        <a:pt x="300" y="348"/>
                        <a:pt x="296" y="347"/>
                      </a:cubicBezTo>
                      <a:cubicBezTo>
                        <a:pt x="292" y="345"/>
                        <a:pt x="293" y="340"/>
                        <a:pt x="297" y="343"/>
                      </a:cubicBezTo>
                      <a:cubicBezTo>
                        <a:pt x="302" y="346"/>
                        <a:pt x="305" y="344"/>
                        <a:pt x="303" y="341"/>
                      </a:cubicBezTo>
                      <a:cubicBezTo>
                        <a:pt x="300" y="338"/>
                        <a:pt x="306" y="336"/>
                        <a:pt x="311" y="335"/>
                      </a:cubicBezTo>
                      <a:cubicBezTo>
                        <a:pt x="317" y="335"/>
                        <a:pt x="320" y="332"/>
                        <a:pt x="319" y="328"/>
                      </a:cubicBezTo>
                      <a:cubicBezTo>
                        <a:pt x="318" y="323"/>
                        <a:pt x="325" y="324"/>
                        <a:pt x="323" y="327"/>
                      </a:cubicBezTo>
                      <a:cubicBezTo>
                        <a:pt x="321" y="331"/>
                        <a:pt x="323" y="335"/>
                        <a:pt x="325" y="332"/>
                      </a:cubicBezTo>
                      <a:cubicBezTo>
                        <a:pt x="328" y="330"/>
                        <a:pt x="333" y="331"/>
                        <a:pt x="342" y="329"/>
                      </a:cubicBezTo>
                      <a:cubicBezTo>
                        <a:pt x="351" y="326"/>
                        <a:pt x="360" y="318"/>
                        <a:pt x="362" y="311"/>
                      </a:cubicBezTo>
                      <a:cubicBezTo>
                        <a:pt x="365" y="304"/>
                        <a:pt x="375" y="305"/>
                        <a:pt x="374" y="300"/>
                      </a:cubicBezTo>
                      <a:cubicBezTo>
                        <a:pt x="372" y="295"/>
                        <a:pt x="376" y="293"/>
                        <a:pt x="382" y="296"/>
                      </a:cubicBezTo>
                      <a:cubicBezTo>
                        <a:pt x="389" y="300"/>
                        <a:pt x="384" y="294"/>
                        <a:pt x="391" y="294"/>
                      </a:cubicBezTo>
                      <a:cubicBezTo>
                        <a:pt x="399" y="294"/>
                        <a:pt x="398" y="291"/>
                        <a:pt x="405" y="291"/>
                      </a:cubicBezTo>
                      <a:cubicBezTo>
                        <a:pt x="412" y="291"/>
                        <a:pt x="431" y="288"/>
                        <a:pt x="438" y="282"/>
                      </a:cubicBezTo>
                      <a:cubicBezTo>
                        <a:pt x="444" y="277"/>
                        <a:pt x="458" y="272"/>
                        <a:pt x="463" y="269"/>
                      </a:cubicBezTo>
                      <a:cubicBezTo>
                        <a:pt x="469" y="265"/>
                        <a:pt x="470" y="262"/>
                        <a:pt x="467" y="264"/>
                      </a:cubicBezTo>
                      <a:cubicBezTo>
                        <a:pt x="463" y="266"/>
                        <a:pt x="456" y="266"/>
                        <a:pt x="451" y="265"/>
                      </a:cubicBezTo>
                      <a:cubicBezTo>
                        <a:pt x="445" y="264"/>
                        <a:pt x="437" y="259"/>
                        <a:pt x="431" y="263"/>
                      </a:cubicBezTo>
                      <a:cubicBezTo>
                        <a:pt x="424" y="266"/>
                        <a:pt x="428" y="257"/>
                        <a:pt x="433" y="257"/>
                      </a:cubicBezTo>
                      <a:cubicBezTo>
                        <a:pt x="438" y="256"/>
                        <a:pt x="436" y="253"/>
                        <a:pt x="435" y="248"/>
                      </a:cubicBezTo>
                      <a:cubicBezTo>
                        <a:pt x="434" y="243"/>
                        <a:pt x="443" y="246"/>
                        <a:pt x="448" y="252"/>
                      </a:cubicBezTo>
                      <a:cubicBezTo>
                        <a:pt x="452" y="259"/>
                        <a:pt x="460" y="261"/>
                        <a:pt x="468" y="259"/>
                      </a:cubicBezTo>
                      <a:cubicBezTo>
                        <a:pt x="475" y="257"/>
                        <a:pt x="468" y="251"/>
                        <a:pt x="471" y="247"/>
                      </a:cubicBezTo>
                      <a:cubicBezTo>
                        <a:pt x="474" y="243"/>
                        <a:pt x="449" y="230"/>
                        <a:pt x="447" y="226"/>
                      </a:cubicBezTo>
                      <a:cubicBezTo>
                        <a:pt x="446" y="222"/>
                        <a:pt x="454" y="224"/>
                        <a:pt x="461" y="227"/>
                      </a:cubicBezTo>
                      <a:cubicBezTo>
                        <a:pt x="468" y="230"/>
                        <a:pt x="469" y="222"/>
                        <a:pt x="469" y="218"/>
                      </a:cubicBezTo>
                      <a:cubicBezTo>
                        <a:pt x="469" y="214"/>
                        <a:pt x="454" y="214"/>
                        <a:pt x="448" y="218"/>
                      </a:cubicBezTo>
                      <a:cubicBezTo>
                        <a:pt x="441" y="222"/>
                        <a:pt x="434" y="213"/>
                        <a:pt x="443" y="212"/>
                      </a:cubicBezTo>
                      <a:cubicBezTo>
                        <a:pt x="453" y="211"/>
                        <a:pt x="444" y="207"/>
                        <a:pt x="447" y="204"/>
                      </a:cubicBezTo>
                      <a:cubicBezTo>
                        <a:pt x="450" y="202"/>
                        <a:pt x="461" y="212"/>
                        <a:pt x="467" y="210"/>
                      </a:cubicBezTo>
                      <a:cubicBezTo>
                        <a:pt x="473" y="208"/>
                        <a:pt x="478" y="210"/>
                        <a:pt x="483" y="206"/>
                      </a:cubicBezTo>
                      <a:cubicBezTo>
                        <a:pt x="488" y="202"/>
                        <a:pt x="473" y="199"/>
                        <a:pt x="470" y="195"/>
                      </a:cubicBezTo>
                      <a:cubicBezTo>
                        <a:pt x="468" y="192"/>
                        <a:pt x="485" y="193"/>
                        <a:pt x="491" y="193"/>
                      </a:cubicBezTo>
                      <a:cubicBezTo>
                        <a:pt x="496" y="193"/>
                        <a:pt x="497" y="185"/>
                        <a:pt x="493" y="187"/>
                      </a:cubicBezTo>
                      <a:cubicBezTo>
                        <a:pt x="489" y="189"/>
                        <a:pt x="473" y="182"/>
                        <a:pt x="477" y="177"/>
                      </a:cubicBezTo>
                      <a:cubicBezTo>
                        <a:pt x="480" y="172"/>
                        <a:pt x="486" y="178"/>
                        <a:pt x="493" y="174"/>
                      </a:cubicBezTo>
                      <a:cubicBezTo>
                        <a:pt x="499" y="170"/>
                        <a:pt x="493" y="157"/>
                        <a:pt x="488" y="157"/>
                      </a:cubicBezTo>
                      <a:cubicBezTo>
                        <a:pt x="483" y="157"/>
                        <a:pt x="472" y="156"/>
                        <a:pt x="472" y="153"/>
                      </a:cubicBezTo>
                      <a:cubicBezTo>
                        <a:pt x="472" y="151"/>
                        <a:pt x="463" y="149"/>
                        <a:pt x="465" y="146"/>
                      </a:cubicBezTo>
                      <a:cubicBezTo>
                        <a:pt x="468" y="144"/>
                        <a:pt x="472" y="149"/>
                        <a:pt x="478" y="145"/>
                      </a:cubicBezTo>
                      <a:cubicBezTo>
                        <a:pt x="484" y="140"/>
                        <a:pt x="497" y="146"/>
                        <a:pt x="503" y="145"/>
                      </a:cubicBezTo>
                      <a:cubicBezTo>
                        <a:pt x="508" y="143"/>
                        <a:pt x="500" y="133"/>
                        <a:pt x="497" y="135"/>
                      </a:cubicBezTo>
                      <a:cubicBezTo>
                        <a:pt x="494" y="137"/>
                        <a:pt x="483" y="137"/>
                        <a:pt x="482" y="132"/>
                      </a:cubicBezTo>
                      <a:cubicBezTo>
                        <a:pt x="481" y="126"/>
                        <a:pt x="492" y="132"/>
                        <a:pt x="494" y="129"/>
                      </a:cubicBezTo>
                      <a:cubicBezTo>
                        <a:pt x="496" y="126"/>
                        <a:pt x="479" y="119"/>
                        <a:pt x="476" y="125"/>
                      </a:cubicBezTo>
                      <a:cubicBezTo>
                        <a:pt x="473" y="131"/>
                        <a:pt x="463" y="129"/>
                        <a:pt x="469" y="125"/>
                      </a:cubicBezTo>
                      <a:cubicBezTo>
                        <a:pt x="474" y="122"/>
                        <a:pt x="475" y="113"/>
                        <a:pt x="474" y="108"/>
                      </a:cubicBezTo>
                      <a:cubicBezTo>
                        <a:pt x="474" y="104"/>
                        <a:pt x="493" y="104"/>
                        <a:pt x="490" y="96"/>
                      </a:cubicBezTo>
                      <a:cubicBezTo>
                        <a:pt x="488" y="88"/>
                        <a:pt x="499" y="87"/>
                        <a:pt x="506" y="87"/>
                      </a:cubicBezTo>
                      <a:cubicBezTo>
                        <a:pt x="512" y="87"/>
                        <a:pt x="505" y="79"/>
                        <a:pt x="499" y="80"/>
                      </a:cubicBezTo>
                      <a:cubicBezTo>
                        <a:pt x="493" y="80"/>
                        <a:pt x="487" y="87"/>
                        <a:pt x="484" y="84"/>
                      </a:cubicBezTo>
                      <a:cubicBezTo>
                        <a:pt x="481" y="82"/>
                        <a:pt x="491" y="77"/>
                        <a:pt x="497" y="77"/>
                      </a:cubicBezTo>
                      <a:cubicBezTo>
                        <a:pt x="502" y="77"/>
                        <a:pt x="515" y="76"/>
                        <a:pt x="520" y="74"/>
                      </a:cubicBezTo>
                      <a:cubicBezTo>
                        <a:pt x="524" y="71"/>
                        <a:pt x="512" y="68"/>
                        <a:pt x="503" y="70"/>
                      </a:cubicBezTo>
                      <a:cubicBezTo>
                        <a:pt x="494" y="71"/>
                        <a:pt x="494" y="67"/>
                        <a:pt x="507" y="67"/>
                      </a:cubicBezTo>
                      <a:cubicBezTo>
                        <a:pt x="520" y="66"/>
                        <a:pt x="518" y="64"/>
                        <a:pt x="527" y="62"/>
                      </a:cubicBezTo>
                      <a:cubicBezTo>
                        <a:pt x="536" y="61"/>
                        <a:pt x="533" y="58"/>
                        <a:pt x="539" y="57"/>
                      </a:cubicBezTo>
                      <a:cubicBezTo>
                        <a:pt x="545" y="57"/>
                        <a:pt x="560" y="51"/>
                        <a:pt x="560" y="48"/>
                      </a:cubicBezTo>
                      <a:cubicBezTo>
                        <a:pt x="560" y="45"/>
                        <a:pt x="538" y="39"/>
                        <a:pt x="528" y="39"/>
                      </a:cubicBezTo>
                      <a:close/>
                      <a:moveTo>
                        <a:pt x="192" y="274"/>
                      </a:moveTo>
                      <a:cubicBezTo>
                        <a:pt x="192" y="270"/>
                        <a:pt x="187" y="273"/>
                        <a:pt x="185" y="267"/>
                      </a:cubicBezTo>
                      <a:cubicBezTo>
                        <a:pt x="182" y="262"/>
                        <a:pt x="168" y="260"/>
                        <a:pt x="167" y="264"/>
                      </a:cubicBezTo>
                      <a:cubicBezTo>
                        <a:pt x="166" y="266"/>
                        <a:pt x="162" y="268"/>
                        <a:pt x="165" y="272"/>
                      </a:cubicBezTo>
                      <a:cubicBezTo>
                        <a:pt x="169" y="276"/>
                        <a:pt x="171" y="274"/>
                        <a:pt x="175" y="278"/>
                      </a:cubicBezTo>
                      <a:cubicBezTo>
                        <a:pt x="179" y="282"/>
                        <a:pt x="192" y="278"/>
                        <a:pt x="192" y="274"/>
                      </a:cubicBezTo>
                      <a:close/>
                    </a:path>
                  </a:pathLst>
                </a:custGeom>
                <a:solidFill>
                  <a:srgbClr val="00559F"/>
                </a:solidFill>
                <a:ln w="1588" cap="flat">
                  <a:solidFill>
                    <a:srgbClr val="00559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x-none"/>
                </a:p>
              </p:txBody>
            </p:sp>
            <p:sp>
              <p:nvSpPr>
                <p:cNvPr id="221" name="Freeform 358">
                  <a:extLst>
                    <a:ext uri="{FF2B5EF4-FFF2-40B4-BE49-F238E27FC236}">
                      <a16:creationId xmlns:a16="http://schemas.microsoft.com/office/drawing/2014/main" id="{8CB24DA9-DF80-3C49-9CDA-1917F491506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72200" y="2627426"/>
                  <a:ext cx="128588" cy="160338"/>
                </a:xfrm>
                <a:custGeom>
                  <a:avLst/>
                  <a:gdLst>
                    <a:gd name="T0" fmla="*/ 57 w 58"/>
                    <a:gd name="T1" fmla="*/ 0 h 72"/>
                    <a:gd name="T2" fmla="*/ 53 w 58"/>
                    <a:gd name="T3" fmla="*/ 2 h 72"/>
                    <a:gd name="T4" fmla="*/ 50 w 58"/>
                    <a:gd name="T5" fmla="*/ 4 h 72"/>
                    <a:gd name="T6" fmla="*/ 40 w 58"/>
                    <a:gd name="T7" fmla="*/ 2 h 72"/>
                    <a:gd name="T8" fmla="*/ 28 w 58"/>
                    <a:gd name="T9" fmla="*/ 2 h 72"/>
                    <a:gd name="T10" fmla="*/ 27 w 58"/>
                    <a:gd name="T11" fmla="*/ 2 h 72"/>
                    <a:gd name="T12" fmla="*/ 19 w 58"/>
                    <a:gd name="T13" fmla="*/ 6 h 72"/>
                    <a:gd name="T14" fmla="*/ 15 w 58"/>
                    <a:gd name="T15" fmla="*/ 9 h 72"/>
                    <a:gd name="T16" fmla="*/ 8 w 58"/>
                    <a:gd name="T17" fmla="*/ 10 h 72"/>
                    <a:gd name="T18" fmla="*/ 5 w 58"/>
                    <a:gd name="T19" fmla="*/ 15 h 72"/>
                    <a:gd name="T20" fmla="*/ 3 w 58"/>
                    <a:gd name="T21" fmla="*/ 19 h 72"/>
                    <a:gd name="T22" fmla="*/ 0 w 58"/>
                    <a:gd name="T23" fmla="*/ 23 h 72"/>
                    <a:gd name="T24" fmla="*/ 1 w 58"/>
                    <a:gd name="T25" fmla="*/ 24 h 72"/>
                    <a:gd name="T26" fmla="*/ 6 w 58"/>
                    <a:gd name="T27" fmla="*/ 31 h 72"/>
                    <a:gd name="T28" fmla="*/ 12 w 58"/>
                    <a:gd name="T29" fmla="*/ 34 h 72"/>
                    <a:gd name="T30" fmla="*/ 20 w 58"/>
                    <a:gd name="T31" fmla="*/ 37 h 72"/>
                    <a:gd name="T32" fmla="*/ 11 w 58"/>
                    <a:gd name="T33" fmla="*/ 37 h 72"/>
                    <a:gd name="T34" fmla="*/ 12 w 58"/>
                    <a:gd name="T35" fmla="*/ 45 h 72"/>
                    <a:gd name="T36" fmla="*/ 17 w 58"/>
                    <a:gd name="T37" fmla="*/ 51 h 72"/>
                    <a:gd name="T38" fmla="*/ 26 w 58"/>
                    <a:gd name="T39" fmla="*/ 56 h 72"/>
                    <a:gd name="T40" fmla="*/ 24 w 58"/>
                    <a:gd name="T41" fmla="*/ 46 h 72"/>
                    <a:gd name="T42" fmla="*/ 30 w 58"/>
                    <a:gd name="T43" fmla="*/ 46 h 72"/>
                    <a:gd name="T44" fmla="*/ 26 w 58"/>
                    <a:gd name="T45" fmla="*/ 42 h 72"/>
                    <a:gd name="T46" fmla="*/ 29 w 58"/>
                    <a:gd name="T47" fmla="*/ 41 h 72"/>
                    <a:gd name="T48" fmla="*/ 36 w 58"/>
                    <a:gd name="T49" fmla="*/ 40 h 72"/>
                    <a:gd name="T50" fmla="*/ 33 w 58"/>
                    <a:gd name="T51" fmla="*/ 32 h 72"/>
                    <a:gd name="T52" fmla="*/ 26 w 58"/>
                    <a:gd name="T53" fmla="*/ 33 h 72"/>
                    <a:gd name="T54" fmla="*/ 29 w 58"/>
                    <a:gd name="T55" fmla="*/ 28 h 72"/>
                    <a:gd name="T56" fmla="*/ 21 w 58"/>
                    <a:gd name="T57" fmla="*/ 18 h 72"/>
                    <a:gd name="T58" fmla="*/ 26 w 58"/>
                    <a:gd name="T59" fmla="*/ 15 h 72"/>
                    <a:gd name="T60" fmla="*/ 33 w 58"/>
                    <a:gd name="T61" fmla="*/ 16 h 72"/>
                    <a:gd name="T62" fmla="*/ 35 w 58"/>
                    <a:gd name="T63" fmla="*/ 9 h 72"/>
                    <a:gd name="T64" fmla="*/ 40 w 58"/>
                    <a:gd name="T65" fmla="*/ 11 h 72"/>
                    <a:gd name="T66" fmla="*/ 47 w 58"/>
                    <a:gd name="T67" fmla="*/ 8 h 72"/>
                    <a:gd name="T68" fmla="*/ 53 w 58"/>
                    <a:gd name="T69" fmla="*/ 11 h 72"/>
                    <a:gd name="T70" fmla="*/ 56 w 58"/>
                    <a:gd name="T71" fmla="*/ 7 h 72"/>
                    <a:gd name="T72" fmla="*/ 58 w 58"/>
                    <a:gd name="T73" fmla="*/ 3 h 72"/>
                    <a:gd name="T74" fmla="*/ 57 w 58"/>
                    <a:gd name="T75" fmla="*/ 0 h 72"/>
                    <a:gd name="T76" fmla="*/ 50 w 58"/>
                    <a:gd name="T77" fmla="*/ 68 h 72"/>
                    <a:gd name="T78" fmla="*/ 35 w 58"/>
                    <a:gd name="T79" fmla="*/ 66 h 72"/>
                    <a:gd name="T80" fmla="*/ 30 w 58"/>
                    <a:gd name="T81" fmla="*/ 68 h 72"/>
                    <a:gd name="T82" fmla="*/ 43 w 58"/>
                    <a:gd name="T83" fmla="*/ 72 h 72"/>
                    <a:gd name="T84" fmla="*/ 56 w 58"/>
                    <a:gd name="T85" fmla="*/ 68 h 72"/>
                    <a:gd name="T86" fmla="*/ 50 w 58"/>
                    <a:gd name="T87" fmla="*/ 68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58" h="72">
                      <a:moveTo>
                        <a:pt x="57" y="0"/>
                      </a:moveTo>
                      <a:cubicBezTo>
                        <a:pt x="55" y="0"/>
                        <a:pt x="53" y="1"/>
                        <a:pt x="53" y="2"/>
                      </a:cubicBezTo>
                      <a:cubicBezTo>
                        <a:pt x="54" y="3"/>
                        <a:pt x="52" y="4"/>
                        <a:pt x="50" y="4"/>
                      </a:cubicBezTo>
                      <a:cubicBezTo>
                        <a:pt x="50" y="4"/>
                        <a:pt x="42" y="3"/>
                        <a:pt x="40" y="2"/>
                      </a:cubicBezTo>
                      <a:cubicBezTo>
                        <a:pt x="38" y="1"/>
                        <a:pt x="31" y="2"/>
                        <a:pt x="28" y="2"/>
                      </a:cubicBezTo>
                      <a:cubicBezTo>
                        <a:pt x="28" y="2"/>
                        <a:pt x="28" y="2"/>
                        <a:pt x="27" y="2"/>
                      </a:cubicBezTo>
                      <a:cubicBezTo>
                        <a:pt x="27" y="4"/>
                        <a:pt x="20" y="7"/>
                        <a:pt x="19" y="6"/>
                      </a:cubicBezTo>
                      <a:cubicBezTo>
                        <a:pt x="18" y="6"/>
                        <a:pt x="17" y="8"/>
                        <a:pt x="15" y="9"/>
                      </a:cubicBezTo>
                      <a:cubicBezTo>
                        <a:pt x="12" y="10"/>
                        <a:pt x="9" y="9"/>
                        <a:pt x="8" y="10"/>
                      </a:cubicBezTo>
                      <a:cubicBezTo>
                        <a:pt x="8" y="11"/>
                        <a:pt x="7" y="14"/>
                        <a:pt x="5" y="15"/>
                      </a:cubicBezTo>
                      <a:cubicBezTo>
                        <a:pt x="4" y="16"/>
                        <a:pt x="5" y="18"/>
                        <a:pt x="3" y="19"/>
                      </a:cubicBezTo>
                      <a:cubicBezTo>
                        <a:pt x="2" y="19"/>
                        <a:pt x="1" y="21"/>
                        <a:pt x="0" y="23"/>
                      </a:cubicBezTo>
                      <a:cubicBezTo>
                        <a:pt x="0" y="24"/>
                        <a:pt x="1" y="24"/>
                        <a:pt x="1" y="24"/>
                      </a:cubicBezTo>
                      <a:cubicBezTo>
                        <a:pt x="4" y="25"/>
                        <a:pt x="6" y="28"/>
                        <a:pt x="6" y="31"/>
                      </a:cubicBezTo>
                      <a:cubicBezTo>
                        <a:pt x="5" y="35"/>
                        <a:pt x="10" y="36"/>
                        <a:pt x="12" y="34"/>
                      </a:cubicBezTo>
                      <a:cubicBezTo>
                        <a:pt x="14" y="31"/>
                        <a:pt x="20" y="35"/>
                        <a:pt x="20" y="37"/>
                      </a:cubicBezTo>
                      <a:cubicBezTo>
                        <a:pt x="20" y="38"/>
                        <a:pt x="14" y="35"/>
                        <a:pt x="11" y="37"/>
                      </a:cubicBezTo>
                      <a:cubicBezTo>
                        <a:pt x="7" y="40"/>
                        <a:pt x="13" y="42"/>
                        <a:pt x="12" y="45"/>
                      </a:cubicBezTo>
                      <a:cubicBezTo>
                        <a:pt x="12" y="48"/>
                        <a:pt x="14" y="52"/>
                        <a:pt x="17" y="51"/>
                      </a:cubicBezTo>
                      <a:cubicBezTo>
                        <a:pt x="20" y="51"/>
                        <a:pt x="24" y="56"/>
                        <a:pt x="26" y="56"/>
                      </a:cubicBezTo>
                      <a:cubicBezTo>
                        <a:pt x="28" y="55"/>
                        <a:pt x="23" y="47"/>
                        <a:pt x="24" y="46"/>
                      </a:cubicBezTo>
                      <a:cubicBezTo>
                        <a:pt x="25" y="45"/>
                        <a:pt x="29" y="48"/>
                        <a:pt x="30" y="46"/>
                      </a:cubicBezTo>
                      <a:cubicBezTo>
                        <a:pt x="32" y="44"/>
                        <a:pt x="29" y="42"/>
                        <a:pt x="26" y="42"/>
                      </a:cubicBezTo>
                      <a:cubicBezTo>
                        <a:pt x="23" y="43"/>
                        <a:pt x="26" y="39"/>
                        <a:pt x="29" y="41"/>
                      </a:cubicBezTo>
                      <a:cubicBezTo>
                        <a:pt x="33" y="43"/>
                        <a:pt x="34" y="40"/>
                        <a:pt x="36" y="40"/>
                      </a:cubicBezTo>
                      <a:cubicBezTo>
                        <a:pt x="38" y="40"/>
                        <a:pt x="38" y="34"/>
                        <a:pt x="33" y="32"/>
                      </a:cubicBezTo>
                      <a:cubicBezTo>
                        <a:pt x="28" y="31"/>
                        <a:pt x="29" y="36"/>
                        <a:pt x="26" y="33"/>
                      </a:cubicBezTo>
                      <a:cubicBezTo>
                        <a:pt x="22" y="29"/>
                        <a:pt x="29" y="31"/>
                        <a:pt x="29" y="28"/>
                      </a:cubicBezTo>
                      <a:cubicBezTo>
                        <a:pt x="29" y="25"/>
                        <a:pt x="24" y="21"/>
                        <a:pt x="21" y="18"/>
                      </a:cubicBezTo>
                      <a:cubicBezTo>
                        <a:pt x="19" y="14"/>
                        <a:pt x="24" y="13"/>
                        <a:pt x="26" y="15"/>
                      </a:cubicBezTo>
                      <a:cubicBezTo>
                        <a:pt x="27" y="17"/>
                        <a:pt x="31" y="17"/>
                        <a:pt x="33" y="16"/>
                      </a:cubicBezTo>
                      <a:cubicBezTo>
                        <a:pt x="35" y="15"/>
                        <a:pt x="31" y="11"/>
                        <a:pt x="35" y="9"/>
                      </a:cubicBezTo>
                      <a:cubicBezTo>
                        <a:pt x="39" y="8"/>
                        <a:pt x="39" y="10"/>
                        <a:pt x="40" y="11"/>
                      </a:cubicBezTo>
                      <a:cubicBezTo>
                        <a:pt x="42" y="12"/>
                        <a:pt x="43" y="8"/>
                        <a:pt x="47" y="8"/>
                      </a:cubicBezTo>
                      <a:cubicBezTo>
                        <a:pt x="50" y="8"/>
                        <a:pt x="52" y="9"/>
                        <a:pt x="53" y="11"/>
                      </a:cubicBezTo>
                      <a:cubicBezTo>
                        <a:pt x="55" y="9"/>
                        <a:pt x="56" y="8"/>
                        <a:pt x="56" y="7"/>
                      </a:cubicBezTo>
                      <a:cubicBezTo>
                        <a:pt x="56" y="6"/>
                        <a:pt x="58" y="5"/>
                        <a:pt x="58" y="3"/>
                      </a:cubicBezTo>
                      <a:cubicBezTo>
                        <a:pt x="58" y="2"/>
                        <a:pt x="58" y="1"/>
                        <a:pt x="57" y="0"/>
                      </a:cubicBezTo>
                      <a:close/>
                      <a:moveTo>
                        <a:pt x="50" y="68"/>
                      </a:moveTo>
                      <a:cubicBezTo>
                        <a:pt x="48" y="66"/>
                        <a:pt x="38" y="68"/>
                        <a:pt x="35" y="66"/>
                      </a:cubicBezTo>
                      <a:cubicBezTo>
                        <a:pt x="33" y="64"/>
                        <a:pt x="28" y="68"/>
                        <a:pt x="30" y="68"/>
                      </a:cubicBezTo>
                      <a:cubicBezTo>
                        <a:pt x="33" y="69"/>
                        <a:pt x="38" y="72"/>
                        <a:pt x="43" y="72"/>
                      </a:cubicBezTo>
                      <a:cubicBezTo>
                        <a:pt x="49" y="72"/>
                        <a:pt x="56" y="69"/>
                        <a:pt x="56" y="68"/>
                      </a:cubicBezTo>
                      <a:cubicBezTo>
                        <a:pt x="55" y="67"/>
                        <a:pt x="52" y="69"/>
                        <a:pt x="50" y="68"/>
                      </a:cubicBezTo>
                      <a:close/>
                    </a:path>
                  </a:pathLst>
                </a:custGeom>
                <a:solidFill>
                  <a:srgbClr val="00559F"/>
                </a:solidFill>
                <a:ln w="1588" cap="flat">
                  <a:solidFill>
                    <a:srgbClr val="00559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x-none"/>
                </a:p>
              </p:txBody>
            </p:sp>
            <p:sp>
              <p:nvSpPr>
                <p:cNvPr id="222" name="Freeform 360">
                  <a:extLst>
                    <a:ext uri="{FF2B5EF4-FFF2-40B4-BE49-F238E27FC236}">
                      <a16:creationId xmlns:a16="http://schemas.microsoft.com/office/drawing/2014/main" id="{30464844-B302-9F42-9372-CCA6992052B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605463" y="2108314"/>
                  <a:ext cx="203200" cy="309563"/>
                </a:xfrm>
                <a:custGeom>
                  <a:avLst/>
                  <a:gdLst>
                    <a:gd name="T0" fmla="*/ 7 w 92"/>
                    <a:gd name="T1" fmla="*/ 76 h 140"/>
                    <a:gd name="T2" fmla="*/ 2 w 92"/>
                    <a:gd name="T3" fmla="*/ 87 h 140"/>
                    <a:gd name="T4" fmla="*/ 13 w 92"/>
                    <a:gd name="T5" fmla="*/ 87 h 140"/>
                    <a:gd name="T6" fmla="*/ 23 w 92"/>
                    <a:gd name="T7" fmla="*/ 85 h 140"/>
                    <a:gd name="T8" fmla="*/ 92 w 92"/>
                    <a:gd name="T9" fmla="*/ 108 h 140"/>
                    <a:gd name="T10" fmla="*/ 78 w 92"/>
                    <a:gd name="T11" fmla="*/ 103 h 140"/>
                    <a:gd name="T12" fmla="*/ 75 w 92"/>
                    <a:gd name="T13" fmla="*/ 93 h 140"/>
                    <a:gd name="T14" fmla="*/ 62 w 92"/>
                    <a:gd name="T15" fmla="*/ 71 h 140"/>
                    <a:gd name="T16" fmla="*/ 47 w 92"/>
                    <a:gd name="T17" fmla="*/ 65 h 140"/>
                    <a:gd name="T18" fmla="*/ 58 w 92"/>
                    <a:gd name="T19" fmla="*/ 43 h 140"/>
                    <a:gd name="T20" fmla="*/ 38 w 92"/>
                    <a:gd name="T21" fmla="*/ 39 h 140"/>
                    <a:gd name="T22" fmla="*/ 46 w 92"/>
                    <a:gd name="T23" fmla="*/ 26 h 140"/>
                    <a:gd name="T24" fmla="*/ 32 w 92"/>
                    <a:gd name="T25" fmla="*/ 30 h 140"/>
                    <a:gd name="T26" fmla="*/ 22 w 92"/>
                    <a:gd name="T27" fmla="*/ 44 h 140"/>
                    <a:gd name="T28" fmla="*/ 15 w 92"/>
                    <a:gd name="T29" fmla="*/ 44 h 140"/>
                    <a:gd name="T30" fmla="*/ 18 w 92"/>
                    <a:gd name="T31" fmla="*/ 56 h 140"/>
                    <a:gd name="T32" fmla="*/ 15 w 92"/>
                    <a:gd name="T33" fmla="*/ 67 h 140"/>
                    <a:gd name="T34" fmla="*/ 25 w 92"/>
                    <a:gd name="T35" fmla="*/ 70 h 140"/>
                    <a:gd name="T36" fmla="*/ 31 w 92"/>
                    <a:gd name="T37" fmla="*/ 69 h 140"/>
                    <a:gd name="T38" fmla="*/ 41 w 92"/>
                    <a:gd name="T39" fmla="*/ 77 h 140"/>
                    <a:gd name="T40" fmla="*/ 45 w 92"/>
                    <a:gd name="T41" fmla="*/ 86 h 140"/>
                    <a:gd name="T42" fmla="*/ 47 w 92"/>
                    <a:gd name="T43" fmla="*/ 97 h 140"/>
                    <a:gd name="T44" fmla="*/ 35 w 92"/>
                    <a:gd name="T45" fmla="*/ 99 h 140"/>
                    <a:gd name="T46" fmla="*/ 37 w 92"/>
                    <a:gd name="T47" fmla="*/ 108 h 140"/>
                    <a:gd name="T48" fmla="*/ 32 w 92"/>
                    <a:gd name="T49" fmla="*/ 118 h 140"/>
                    <a:gd name="T50" fmla="*/ 47 w 92"/>
                    <a:gd name="T51" fmla="*/ 121 h 140"/>
                    <a:gd name="T52" fmla="*/ 38 w 92"/>
                    <a:gd name="T53" fmla="*/ 125 h 140"/>
                    <a:gd name="T54" fmla="*/ 33 w 92"/>
                    <a:gd name="T55" fmla="*/ 135 h 140"/>
                    <a:gd name="T56" fmla="*/ 44 w 92"/>
                    <a:gd name="T57" fmla="*/ 133 h 140"/>
                    <a:gd name="T58" fmla="*/ 57 w 92"/>
                    <a:gd name="T59" fmla="*/ 130 h 140"/>
                    <a:gd name="T60" fmla="*/ 75 w 92"/>
                    <a:gd name="T61" fmla="*/ 129 h 140"/>
                    <a:gd name="T62" fmla="*/ 84 w 92"/>
                    <a:gd name="T63" fmla="*/ 122 h 140"/>
                    <a:gd name="T64" fmla="*/ 92 w 92"/>
                    <a:gd name="T65" fmla="*/ 108 h 140"/>
                    <a:gd name="T66" fmla="*/ 17 w 92"/>
                    <a:gd name="T67" fmla="*/ 32 h 140"/>
                    <a:gd name="T68" fmla="*/ 63 w 92"/>
                    <a:gd name="T69" fmla="*/ 11 h 140"/>
                    <a:gd name="T70" fmla="*/ 63 w 92"/>
                    <a:gd name="T71" fmla="*/ 11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92" h="140">
                      <a:moveTo>
                        <a:pt x="18" y="75"/>
                      </a:moveTo>
                      <a:cubicBezTo>
                        <a:pt x="15" y="71"/>
                        <a:pt x="10" y="76"/>
                        <a:pt x="7" y="76"/>
                      </a:cubicBezTo>
                      <a:cubicBezTo>
                        <a:pt x="6" y="79"/>
                        <a:pt x="5" y="81"/>
                        <a:pt x="4" y="82"/>
                      </a:cubicBezTo>
                      <a:cubicBezTo>
                        <a:pt x="3" y="83"/>
                        <a:pt x="0" y="87"/>
                        <a:pt x="2" y="87"/>
                      </a:cubicBezTo>
                      <a:cubicBezTo>
                        <a:pt x="4" y="87"/>
                        <a:pt x="7" y="91"/>
                        <a:pt x="8" y="88"/>
                      </a:cubicBezTo>
                      <a:cubicBezTo>
                        <a:pt x="8" y="86"/>
                        <a:pt x="10" y="82"/>
                        <a:pt x="13" y="87"/>
                      </a:cubicBezTo>
                      <a:cubicBezTo>
                        <a:pt x="14" y="87"/>
                        <a:pt x="15" y="88"/>
                        <a:pt x="16" y="89"/>
                      </a:cubicBezTo>
                      <a:cubicBezTo>
                        <a:pt x="17" y="87"/>
                        <a:pt x="21" y="87"/>
                        <a:pt x="23" y="85"/>
                      </a:cubicBezTo>
                      <a:cubicBezTo>
                        <a:pt x="26" y="82"/>
                        <a:pt x="22" y="78"/>
                        <a:pt x="18" y="75"/>
                      </a:cubicBezTo>
                      <a:close/>
                      <a:moveTo>
                        <a:pt x="92" y="108"/>
                      </a:moveTo>
                      <a:cubicBezTo>
                        <a:pt x="92" y="104"/>
                        <a:pt x="83" y="101"/>
                        <a:pt x="82" y="103"/>
                      </a:cubicBezTo>
                      <a:cubicBezTo>
                        <a:pt x="81" y="106"/>
                        <a:pt x="79" y="105"/>
                        <a:pt x="78" y="103"/>
                      </a:cubicBezTo>
                      <a:cubicBezTo>
                        <a:pt x="76" y="100"/>
                        <a:pt x="79" y="98"/>
                        <a:pt x="78" y="98"/>
                      </a:cubicBezTo>
                      <a:cubicBezTo>
                        <a:pt x="76" y="98"/>
                        <a:pt x="74" y="94"/>
                        <a:pt x="75" y="93"/>
                      </a:cubicBezTo>
                      <a:cubicBezTo>
                        <a:pt x="75" y="91"/>
                        <a:pt x="72" y="83"/>
                        <a:pt x="68" y="82"/>
                      </a:cubicBezTo>
                      <a:cubicBezTo>
                        <a:pt x="63" y="81"/>
                        <a:pt x="63" y="74"/>
                        <a:pt x="62" y="71"/>
                      </a:cubicBezTo>
                      <a:cubicBezTo>
                        <a:pt x="61" y="67"/>
                        <a:pt x="58" y="69"/>
                        <a:pt x="56" y="66"/>
                      </a:cubicBezTo>
                      <a:cubicBezTo>
                        <a:pt x="53" y="63"/>
                        <a:pt x="50" y="65"/>
                        <a:pt x="47" y="65"/>
                      </a:cubicBezTo>
                      <a:cubicBezTo>
                        <a:pt x="45" y="65"/>
                        <a:pt x="47" y="61"/>
                        <a:pt x="51" y="59"/>
                      </a:cubicBezTo>
                      <a:cubicBezTo>
                        <a:pt x="54" y="57"/>
                        <a:pt x="58" y="45"/>
                        <a:pt x="58" y="43"/>
                      </a:cubicBezTo>
                      <a:cubicBezTo>
                        <a:pt x="58" y="41"/>
                        <a:pt x="44" y="41"/>
                        <a:pt x="41" y="42"/>
                      </a:cubicBezTo>
                      <a:cubicBezTo>
                        <a:pt x="38" y="43"/>
                        <a:pt x="35" y="40"/>
                        <a:pt x="38" y="39"/>
                      </a:cubicBezTo>
                      <a:cubicBezTo>
                        <a:pt x="40" y="38"/>
                        <a:pt x="45" y="33"/>
                        <a:pt x="45" y="32"/>
                      </a:cubicBezTo>
                      <a:cubicBezTo>
                        <a:pt x="44" y="30"/>
                        <a:pt x="48" y="28"/>
                        <a:pt x="46" y="26"/>
                      </a:cubicBezTo>
                      <a:cubicBezTo>
                        <a:pt x="44" y="24"/>
                        <a:pt x="44" y="28"/>
                        <a:pt x="42" y="30"/>
                      </a:cubicBezTo>
                      <a:cubicBezTo>
                        <a:pt x="40" y="31"/>
                        <a:pt x="36" y="31"/>
                        <a:pt x="32" y="30"/>
                      </a:cubicBezTo>
                      <a:cubicBezTo>
                        <a:pt x="28" y="29"/>
                        <a:pt x="26" y="35"/>
                        <a:pt x="26" y="38"/>
                      </a:cubicBezTo>
                      <a:cubicBezTo>
                        <a:pt x="27" y="40"/>
                        <a:pt x="22" y="42"/>
                        <a:pt x="22" y="44"/>
                      </a:cubicBezTo>
                      <a:cubicBezTo>
                        <a:pt x="23" y="46"/>
                        <a:pt x="21" y="48"/>
                        <a:pt x="20" y="46"/>
                      </a:cubicBezTo>
                      <a:cubicBezTo>
                        <a:pt x="19" y="45"/>
                        <a:pt x="17" y="42"/>
                        <a:pt x="15" y="44"/>
                      </a:cubicBezTo>
                      <a:cubicBezTo>
                        <a:pt x="12" y="47"/>
                        <a:pt x="18" y="49"/>
                        <a:pt x="21" y="50"/>
                      </a:cubicBezTo>
                      <a:cubicBezTo>
                        <a:pt x="25" y="50"/>
                        <a:pt x="18" y="53"/>
                        <a:pt x="18" y="56"/>
                      </a:cubicBezTo>
                      <a:cubicBezTo>
                        <a:pt x="17" y="60"/>
                        <a:pt x="22" y="59"/>
                        <a:pt x="23" y="61"/>
                      </a:cubicBezTo>
                      <a:cubicBezTo>
                        <a:pt x="23" y="64"/>
                        <a:pt x="15" y="64"/>
                        <a:pt x="15" y="67"/>
                      </a:cubicBezTo>
                      <a:cubicBezTo>
                        <a:pt x="15" y="70"/>
                        <a:pt x="20" y="66"/>
                        <a:pt x="22" y="65"/>
                      </a:cubicBezTo>
                      <a:cubicBezTo>
                        <a:pt x="24" y="64"/>
                        <a:pt x="20" y="71"/>
                        <a:pt x="25" y="70"/>
                      </a:cubicBezTo>
                      <a:cubicBezTo>
                        <a:pt x="30" y="69"/>
                        <a:pt x="29" y="63"/>
                        <a:pt x="31" y="63"/>
                      </a:cubicBezTo>
                      <a:cubicBezTo>
                        <a:pt x="32" y="63"/>
                        <a:pt x="30" y="67"/>
                        <a:pt x="31" y="69"/>
                      </a:cubicBezTo>
                      <a:cubicBezTo>
                        <a:pt x="33" y="72"/>
                        <a:pt x="28" y="77"/>
                        <a:pt x="28" y="79"/>
                      </a:cubicBezTo>
                      <a:cubicBezTo>
                        <a:pt x="28" y="81"/>
                        <a:pt x="38" y="81"/>
                        <a:pt x="41" y="77"/>
                      </a:cubicBezTo>
                      <a:cubicBezTo>
                        <a:pt x="44" y="74"/>
                        <a:pt x="46" y="78"/>
                        <a:pt x="44" y="80"/>
                      </a:cubicBezTo>
                      <a:cubicBezTo>
                        <a:pt x="41" y="83"/>
                        <a:pt x="42" y="85"/>
                        <a:pt x="45" y="86"/>
                      </a:cubicBezTo>
                      <a:cubicBezTo>
                        <a:pt x="48" y="87"/>
                        <a:pt x="49" y="87"/>
                        <a:pt x="47" y="89"/>
                      </a:cubicBezTo>
                      <a:cubicBezTo>
                        <a:pt x="46" y="91"/>
                        <a:pt x="47" y="95"/>
                        <a:pt x="47" y="97"/>
                      </a:cubicBezTo>
                      <a:cubicBezTo>
                        <a:pt x="46" y="99"/>
                        <a:pt x="38" y="99"/>
                        <a:pt x="37" y="98"/>
                      </a:cubicBezTo>
                      <a:cubicBezTo>
                        <a:pt x="37" y="96"/>
                        <a:pt x="34" y="97"/>
                        <a:pt x="35" y="99"/>
                      </a:cubicBezTo>
                      <a:cubicBezTo>
                        <a:pt x="35" y="101"/>
                        <a:pt x="32" y="103"/>
                        <a:pt x="32" y="105"/>
                      </a:cubicBezTo>
                      <a:cubicBezTo>
                        <a:pt x="32" y="107"/>
                        <a:pt x="37" y="106"/>
                        <a:pt x="37" y="108"/>
                      </a:cubicBezTo>
                      <a:cubicBezTo>
                        <a:pt x="37" y="111"/>
                        <a:pt x="34" y="113"/>
                        <a:pt x="28" y="115"/>
                      </a:cubicBezTo>
                      <a:cubicBezTo>
                        <a:pt x="23" y="116"/>
                        <a:pt x="30" y="120"/>
                        <a:pt x="32" y="118"/>
                      </a:cubicBezTo>
                      <a:cubicBezTo>
                        <a:pt x="34" y="117"/>
                        <a:pt x="34" y="120"/>
                        <a:pt x="37" y="120"/>
                      </a:cubicBezTo>
                      <a:cubicBezTo>
                        <a:pt x="41" y="120"/>
                        <a:pt x="43" y="123"/>
                        <a:pt x="47" y="121"/>
                      </a:cubicBezTo>
                      <a:cubicBezTo>
                        <a:pt x="51" y="120"/>
                        <a:pt x="51" y="121"/>
                        <a:pt x="48" y="123"/>
                      </a:cubicBezTo>
                      <a:cubicBezTo>
                        <a:pt x="45" y="126"/>
                        <a:pt x="40" y="123"/>
                        <a:pt x="38" y="125"/>
                      </a:cubicBezTo>
                      <a:cubicBezTo>
                        <a:pt x="35" y="126"/>
                        <a:pt x="24" y="136"/>
                        <a:pt x="26" y="139"/>
                      </a:cubicBezTo>
                      <a:cubicBezTo>
                        <a:pt x="27" y="140"/>
                        <a:pt x="29" y="137"/>
                        <a:pt x="33" y="135"/>
                      </a:cubicBezTo>
                      <a:cubicBezTo>
                        <a:pt x="37" y="134"/>
                        <a:pt x="37" y="136"/>
                        <a:pt x="40" y="137"/>
                      </a:cubicBezTo>
                      <a:cubicBezTo>
                        <a:pt x="42" y="137"/>
                        <a:pt x="42" y="132"/>
                        <a:pt x="44" y="133"/>
                      </a:cubicBezTo>
                      <a:cubicBezTo>
                        <a:pt x="45" y="133"/>
                        <a:pt x="47" y="131"/>
                        <a:pt x="50" y="132"/>
                      </a:cubicBezTo>
                      <a:cubicBezTo>
                        <a:pt x="53" y="132"/>
                        <a:pt x="56" y="131"/>
                        <a:pt x="57" y="130"/>
                      </a:cubicBezTo>
                      <a:cubicBezTo>
                        <a:pt x="59" y="128"/>
                        <a:pt x="63" y="132"/>
                        <a:pt x="65" y="131"/>
                      </a:cubicBezTo>
                      <a:cubicBezTo>
                        <a:pt x="66" y="130"/>
                        <a:pt x="72" y="129"/>
                        <a:pt x="75" y="129"/>
                      </a:cubicBezTo>
                      <a:cubicBezTo>
                        <a:pt x="78" y="130"/>
                        <a:pt x="86" y="126"/>
                        <a:pt x="88" y="124"/>
                      </a:cubicBezTo>
                      <a:cubicBezTo>
                        <a:pt x="90" y="122"/>
                        <a:pt x="86" y="122"/>
                        <a:pt x="84" y="122"/>
                      </a:cubicBezTo>
                      <a:cubicBezTo>
                        <a:pt x="81" y="123"/>
                        <a:pt x="81" y="120"/>
                        <a:pt x="84" y="117"/>
                      </a:cubicBezTo>
                      <a:cubicBezTo>
                        <a:pt x="87" y="114"/>
                        <a:pt x="92" y="112"/>
                        <a:pt x="92" y="108"/>
                      </a:cubicBezTo>
                      <a:close/>
                      <a:moveTo>
                        <a:pt x="11" y="40"/>
                      </a:moveTo>
                      <a:cubicBezTo>
                        <a:pt x="14" y="40"/>
                        <a:pt x="19" y="34"/>
                        <a:pt x="17" y="32"/>
                      </a:cubicBezTo>
                      <a:cubicBezTo>
                        <a:pt x="15" y="30"/>
                        <a:pt x="8" y="40"/>
                        <a:pt x="11" y="40"/>
                      </a:cubicBezTo>
                      <a:close/>
                      <a:moveTo>
                        <a:pt x="63" y="11"/>
                      </a:moveTo>
                      <a:cubicBezTo>
                        <a:pt x="65" y="9"/>
                        <a:pt x="68" y="0"/>
                        <a:pt x="64" y="1"/>
                      </a:cubicBezTo>
                      <a:cubicBezTo>
                        <a:pt x="61" y="2"/>
                        <a:pt x="62" y="12"/>
                        <a:pt x="63" y="11"/>
                      </a:cubicBezTo>
                      <a:close/>
                    </a:path>
                  </a:pathLst>
                </a:custGeom>
                <a:solidFill>
                  <a:srgbClr val="00559F"/>
                </a:solidFill>
                <a:ln w="1588" cap="flat">
                  <a:solidFill>
                    <a:srgbClr val="00559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x-none"/>
                </a:p>
              </p:txBody>
            </p:sp>
            <p:sp>
              <p:nvSpPr>
                <p:cNvPr id="223" name="Freeform 361">
                  <a:extLst>
                    <a:ext uri="{FF2B5EF4-FFF2-40B4-BE49-F238E27FC236}">
                      <a16:creationId xmlns:a16="http://schemas.microsoft.com/office/drawing/2014/main" id="{12059AE0-661A-DA41-9291-18203621387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935663" y="2198801"/>
                  <a:ext cx="96838" cy="90488"/>
                </a:xfrm>
                <a:custGeom>
                  <a:avLst/>
                  <a:gdLst>
                    <a:gd name="T0" fmla="*/ 22 w 44"/>
                    <a:gd name="T1" fmla="*/ 15 h 41"/>
                    <a:gd name="T2" fmla="*/ 22 w 44"/>
                    <a:gd name="T3" fmla="*/ 9 h 41"/>
                    <a:gd name="T4" fmla="*/ 23 w 44"/>
                    <a:gd name="T5" fmla="*/ 1 h 41"/>
                    <a:gd name="T6" fmla="*/ 16 w 44"/>
                    <a:gd name="T7" fmla="*/ 5 h 41"/>
                    <a:gd name="T8" fmla="*/ 11 w 44"/>
                    <a:gd name="T9" fmla="*/ 7 h 41"/>
                    <a:gd name="T10" fmla="*/ 11 w 44"/>
                    <a:gd name="T11" fmla="*/ 11 h 41"/>
                    <a:gd name="T12" fmla="*/ 6 w 44"/>
                    <a:gd name="T13" fmla="*/ 9 h 41"/>
                    <a:gd name="T14" fmla="*/ 1 w 44"/>
                    <a:gd name="T15" fmla="*/ 15 h 41"/>
                    <a:gd name="T16" fmla="*/ 1 w 44"/>
                    <a:gd name="T17" fmla="*/ 26 h 41"/>
                    <a:gd name="T18" fmla="*/ 5 w 44"/>
                    <a:gd name="T19" fmla="*/ 34 h 41"/>
                    <a:gd name="T20" fmla="*/ 6 w 44"/>
                    <a:gd name="T21" fmla="*/ 38 h 41"/>
                    <a:gd name="T22" fmla="*/ 14 w 44"/>
                    <a:gd name="T23" fmla="*/ 39 h 41"/>
                    <a:gd name="T24" fmla="*/ 18 w 44"/>
                    <a:gd name="T25" fmla="*/ 39 h 41"/>
                    <a:gd name="T26" fmla="*/ 14 w 44"/>
                    <a:gd name="T27" fmla="*/ 34 h 41"/>
                    <a:gd name="T28" fmla="*/ 19 w 44"/>
                    <a:gd name="T29" fmla="*/ 35 h 41"/>
                    <a:gd name="T30" fmla="*/ 25 w 44"/>
                    <a:gd name="T31" fmla="*/ 34 h 41"/>
                    <a:gd name="T32" fmla="*/ 22 w 44"/>
                    <a:gd name="T33" fmla="*/ 29 h 41"/>
                    <a:gd name="T34" fmla="*/ 18 w 44"/>
                    <a:gd name="T35" fmla="*/ 28 h 41"/>
                    <a:gd name="T36" fmla="*/ 20 w 44"/>
                    <a:gd name="T37" fmla="*/ 23 h 41"/>
                    <a:gd name="T38" fmla="*/ 26 w 44"/>
                    <a:gd name="T39" fmla="*/ 19 h 41"/>
                    <a:gd name="T40" fmla="*/ 22 w 44"/>
                    <a:gd name="T41" fmla="*/ 15 h 41"/>
                    <a:gd name="T42" fmla="*/ 42 w 44"/>
                    <a:gd name="T43" fmla="*/ 23 h 41"/>
                    <a:gd name="T44" fmla="*/ 39 w 44"/>
                    <a:gd name="T45" fmla="*/ 25 h 41"/>
                    <a:gd name="T46" fmla="*/ 36 w 44"/>
                    <a:gd name="T47" fmla="*/ 23 h 41"/>
                    <a:gd name="T48" fmla="*/ 30 w 44"/>
                    <a:gd name="T49" fmla="*/ 26 h 41"/>
                    <a:gd name="T50" fmla="*/ 34 w 44"/>
                    <a:gd name="T51" fmla="*/ 34 h 41"/>
                    <a:gd name="T52" fmla="*/ 31 w 44"/>
                    <a:gd name="T53" fmla="*/ 37 h 41"/>
                    <a:gd name="T54" fmla="*/ 33 w 44"/>
                    <a:gd name="T55" fmla="*/ 41 h 41"/>
                    <a:gd name="T56" fmla="*/ 40 w 44"/>
                    <a:gd name="T57" fmla="*/ 33 h 41"/>
                    <a:gd name="T58" fmla="*/ 42 w 44"/>
                    <a:gd name="T59" fmla="*/ 23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44" h="41">
                      <a:moveTo>
                        <a:pt x="22" y="15"/>
                      </a:moveTo>
                      <a:cubicBezTo>
                        <a:pt x="21" y="14"/>
                        <a:pt x="20" y="10"/>
                        <a:pt x="22" y="9"/>
                      </a:cubicBezTo>
                      <a:cubicBezTo>
                        <a:pt x="23" y="7"/>
                        <a:pt x="24" y="2"/>
                        <a:pt x="23" y="1"/>
                      </a:cubicBezTo>
                      <a:cubicBezTo>
                        <a:pt x="21" y="0"/>
                        <a:pt x="16" y="1"/>
                        <a:pt x="16" y="5"/>
                      </a:cubicBezTo>
                      <a:cubicBezTo>
                        <a:pt x="16" y="8"/>
                        <a:pt x="12" y="7"/>
                        <a:pt x="11" y="7"/>
                      </a:cubicBezTo>
                      <a:cubicBezTo>
                        <a:pt x="9" y="8"/>
                        <a:pt x="13" y="10"/>
                        <a:pt x="11" y="11"/>
                      </a:cubicBezTo>
                      <a:cubicBezTo>
                        <a:pt x="9" y="13"/>
                        <a:pt x="9" y="9"/>
                        <a:pt x="6" y="9"/>
                      </a:cubicBezTo>
                      <a:cubicBezTo>
                        <a:pt x="3" y="8"/>
                        <a:pt x="3" y="13"/>
                        <a:pt x="1" y="15"/>
                      </a:cubicBezTo>
                      <a:cubicBezTo>
                        <a:pt x="0" y="18"/>
                        <a:pt x="1" y="23"/>
                        <a:pt x="1" y="26"/>
                      </a:cubicBezTo>
                      <a:cubicBezTo>
                        <a:pt x="2" y="29"/>
                        <a:pt x="6" y="31"/>
                        <a:pt x="5" y="34"/>
                      </a:cubicBezTo>
                      <a:cubicBezTo>
                        <a:pt x="4" y="35"/>
                        <a:pt x="5" y="36"/>
                        <a:pt x="6" y="38"/>
                      </a:cubicBezTo>
                      <a:cubicBezTo>
                        <a:pt x="10" y="38"/>
                        <a:pt x="13" y="38"/>
                        <a:pt x="14" y="39"/>
                      </a:cubicBezTo>
                      <a:cubicBezTo>
                        <a:pt x="15" y="39"/>
                        <a:pt x="16" y="39"/>
                        <a:pt x="18" y="39"/>
                      </a:cubicBezTo>
                      <a:cubicBezTo>
                        <a:pt x="17" y="37"/>
                        <a:pt x="14" y="35"/>
                        <a:pt x="14" y="34"/>
                      </a:cubicBezTo>
                      <a:cubicBezTo>
                        <a:pt x="14" y="32"/>
                        <a:pt x="17" y="33"/>
                        <a:pt x="19" y="35"/>
                      </a:cubicBezTo>
                      <a:cubicBezTo>
                        <a:pt x="21" y="36"/>
                        <a:pt x="25" y="36"/>
                        <a:pt x="25" y="34"/>
                      </a:cubicBezTo>
                      <a:cubicBezTo>
                        <a:pt x="25" y="33"/>
                        <a:pt x="25" y="27"/>
                        <a:pt x="22" y="29"/>
                      </a:cubicBezTo>
                      <a:cubicBezTo>
                        <a:pt x="19" y="30"/>
                        <a:pt x="19" y="30"/>
                        <a:pt x="18" y="28"/>
                      </a:cubicBezTo>
                      <a:cubicBezTo>
                        <a:pt x="17" y="27"/>
                        <a:pt x="20" y="25"/>
                        <a:pt x="20" y="23"/>
                      </a:cubicBezTo>
                      <a:cubicBezTo>
                        <a:pt x="21" y="20"/>
                        <a:pt x="26" y="21"/>
                        <a:pt x="26" y="19"/>
                      </a:cubicBezTo>
                      <a:cubicBezTo>
                        <a:pt x="27" y="18"/>
                        <a:pt x="23" y="16"/>
                        <a:pt x="22" y="15"/>
                      </a:cubicBezTo>
                      <a:close/>
                      <a:moveTo>
                        <a:pt x="42" y="23"/>
                      </a:moveTo>
                      <a:cubicBezTo>
                        <a:pt x="41" y="23"/>
                        <a:pt x="40" y="25"/>
                        <a:pt x="39" y="25"/>
                      </a:cubicBezTo>
                      <a:cubicBezTo>
                        <a:pt x="38" y="26"/>
                        <a:pt x="37" y="20"/>
                        <a:pt x="36" y="23"/>
                      </a:cubicBezTo>
                      <a:cubicBezTo>
                        <a:pt x="36" y="26"/>
                        <a:pt x="33" y="22"/>
                        <a:pt x="30" y="26"/>
                      </a:cubicBezTo>
                      <a:cubicBezTo>
                        <a:pt x="27" y="30"/>
                        <a:pt x="32" y="33"/>
                        <a:pt x="34" y="34"/>
                      </a:cubicBezTo>
                      <a:cubicBezTo>
                        <a:pt x="36" y="35"/>
                        <a:pt x="33" y="37"/>
                        <a:pt x="31" y="37"/>
                      </a:cubicBezTo>
                      <a:cubicBezTo>
                        <a:pt x="29" y="36"/>
                        <a:pt x="30" y="40"/>
                        <a:pt x="33" y="41"/>
                      </a:cubicBezTo>
                      <a:cubicBezTo>
                        <a:pt x="37" y="41"/>
                        <a:pt x="40" y="35"/>
                        <a:pt x="40" y="33"/>
                      </a:cubicBezTo>
                      <a:cubicBezTo>
                        <a:pt x="40" y="32"/>
                        <a:pt x="44" y="24"/>
                        <a:pt x="42" y="23"/>
                      </a:cubicBezTo>
                      <a:close/>
                    </a:path>
                  </a:pathLst>
                </a:custGeom>
                <a:solidFill>
                  <a:srgbClr val="00559F"/>
                </a:solidFill>
                <a:ln w="1588" cap="flat">
                  <a:solidFill>
                    <a:srgbClr val="00559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x-none"/>
                </a:p>
              </p:txBody>
            </p:sp>
            <p:sp>
              <p:nvSpPr>
                <p:cNvPr id="224" name="Freeform 362">
                  <a:extLst>
                    <a:ext uri="{FF2B5EF4-FFF2-40B4-BE49-F238E27FC236}">
                      <a16:creationId xmlns:a16="http://schemas.microsoft.com/office/drawing/2014/main" id="{57B29061-0B92-1349-A769-C8E666DBF99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999163" y="1825739"/>
                  <a:ext cx="252413" cy="444500"/>
                </a:xfrm>
                <a:custGeom>
                  <a:avLst/>
                  <a:gdLst>
                    <a:gd name="T0" fmla="*/ 111 w 114"/>
                    <a:gd name="T1" fmla="*/ 43 h 200"/>
                    <a:gd name="T2" fmla="*/ 110 w 114"/>
                    <a:gd name="T3" fmla="*/ 27 h 200"/>
                    <a:gd name="T4" fmla="*/ 96 w 114"/>
                    <a:gd name="T5" fmla="*/ 10 h 200"/>
                    <a:gd name="T6" fmla="*/ 80 w 114"/>
                    <a:gd name="T7" fmla="*/ 10 h 200"/>
                    <a:gd name="T8" fmla="*/ 65 w 114"/>
                    <a:gd name="T9" fmla="*/ 10 h 200"/>
                    <a:gd name="T10" fmla="*/ 55 w 114"/>
                    <a:gd name="T11" fmla="*/ 19 h 200"/>
                    <a:gd name="T12" fmla="*/ 46 w 114"/>
                    <a:gd name="T13" fmla="*/ 30 h 200"/>
                    <a:gd name="T14" fmla="*/ 39 w 114"/>
                    <a:gd name="T15" fmla="*/ 42 h 200"/>
                    <a:gd name="T16" fmla="*/ 30 w 114"/>
                    <a:gd name="T17" fmla="*/ 49 h 200"/>
                    <a:gd name="T18" fmla="*/ 24 w 114"/>
                    <a:gd name="T19" fmla="*/ 69 h 200"/>
                    <a:gd name="T20" fmla="*/ 26 w 114"/>
                    <a:gd name="T21" fmla="*/ 79 h 200"/>
                    <a:gd name="T22" fmla="*/ 11 w 114"/>
                    <a:gd name="T23" fmla="*/ 85 h 200"/>
                    <a:gd name="T24" fmla="*/ 10 w 114"/>
                    <a:gd name="T25" fmla="*/ 104 h 200"/>
                    <a:gd name="T26" fmla="*/ 16 w 114"/>
                    <a:gd name="T27" fmla="*/ 119 h 200"/>
                    <a:gd name="T28" fmla="*/ 13 w 114"/>
                    <a:gd name="T29" fmla="*/ 128 h 200"/>
                    <a:gd name="T30" fmla="*/ 7 w 114"/>
                    <a:gd name="T31" fmla="*/ 139 h 200"/>
                    <a:gd name="T32" fmla="*/ 3 w 114"/>
                    <a:gd name="T33" fmla="*/ 152 h 200"/>
                    <a:gd name="T34" fmla="*/ 1 w 114"/>
                    <a:gd name="T35" fmla="*/ 153 h 200"/>
                    <a:gd name="T36" fmla="*/ 8 w 114"/>
                    <a:gd name="T37" fmla="*/ 171 h 200"/>
                    <a:gd name="T38" fmla="*/ 14 w 114"/>
                    <a:gd name="T39" fmla="*/ 186 h 200"/>
                    <a:gd name="T40" fmla="*/ 17 w 114"/>
                    <a:gd name="T41" fmla="*/ 198 h 200"/>
                    <a:gd name="T42" fmla="*/ 28 w 114"/>
                    <a:gd name="T43" fmla="*/ 193 h 200"/>
                    <a:gd name="T44" fmla="*/ 38 w 114"/>
                    <a:gd name="T45" fmla="*/ 189 h 200"/>
                    <a:gd name="T46" fmla="*/ 46 w 114"/>
                    <a:gd name="T47" fmla="*/ 186 h 200"/>
                    <a:gd name="T48" fmla="*/ 48 w 114"/>
                    <a:gd name="T49" fmla="*/ 178 h 200"/>
                    <a:gd name="T50" fmla="*/ 50 w 114"/>
                    <a:gd name="T51" fmla="*/ 159 h 200"/>
                    <a:gd name="T52" fmla="*/ 63 w 114"/>
                    <a:gd name="T53" fmla="*/ 146 h 200"/>
                    <a:gd name="T54" fmla="*/ 60 w 114"/>
                    <a:gd name="T55" fmla="*/ 129 h 200"/>
                    <a:gd name="T56" fmla="*/ 52 w 114"/>
                    <a:gd name="T57" fmla="*/ 117 h 200"/>
                    <a:gd name="T58" fmla="*/ 58 w 114"/>
                    <a:gd name="T59" fmla="*/ 101 h 200"/>
                    <a:gd name="T60" fmla="*/ 69 w 114"/>
                    <a:gd name="T61" fmla="*/ 89 h 200"/>
                    <a:gd name="T62" fmla="*/ 91 w 114"/>
                    <a:gd name="T63" fmla="*/ 74 h 200"/>
                    <a:gd name="T64" fmla="*/ 94 w 114"/>
                    <a:gd name="T65" fmla="*/ 58 h 200"/>
                    <a:gd name="T66" fmla="*/ 110 w 114"/>
                    <a:gd name="T67" fmla="*/ 52 h 200"/>
                    <a:gd name="T68" fmla="*/ 113 w 114"/>
                    <a:gd name="T69" fmla="*/ 48 h 200"/>
                    <a:gd name="T70" fmla="*/ 61 w 114"/>
                    <a:gd name="T71" fmla="*/ 178 h 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14" h="200">
                      <a:moveTo>
                        <a:pt x="113" y="48"/>
                      </a:moveTo>
                      <a:cubicBezTo>
                        <a:pt x="112" y="46"/>
                        <a:pt x="109" y="43"/>
                        <a:pt x="111" y="43"/>
                      </a:cubicBezTo>
                      <a:cubicBezTo>
                        <a:pt x="114" y="43"/>
                        <a:pt x="114" y="36"/>
                        <a:pt x="112" y="35"/>
                      </a:cubicBezTo>
                      <a:cubicBezTo>
                        <a:pt x="109" y="34"/>
                        <a:pt x="112" y="28"/>
                        <a:pt x="110" y="27"/>
                      </a:cubicBezTo>
                      <a:cubicBezTo>
                        <a:pt x="108" y="26"/>
                        <a:pt x="109" y="21"/>
                        <a:pt x="109" y="18"/>
                      </a:cubicBezTo>
                      <a:cubicBezTo>
                        <a:pt x="110" y="15"/>
                        <a:pt x="101" y="13"/>
                        <a:pt x="96" y="10"/>
                      </a:cubicBezTo>
                      <a:cubicBezTo>
                        <a:pt x="91" y="8"/>
                        <a:pt x="89" y="5"/>
                        <a:pt x="85" y="3"/>
                      </a:cubicBezTo>
                      <a:cubicBezTo>
                        <a:pt x="81" y="0"/>
                        <a:pt x="80" y="6"/>
                        <a:pt x="80" y="10"/>
                      </a:cubicBezTo>
                      <a:cubicBezTo>
                        <a:pt x="80" y="13"/>
                        <a:pt x="77" y="13"/>
                        <a:pt x="74" y="11"/>
                      </a:cubicBezTo>
                      <a:cubicBezTo>
                        <a:pt x="72" y="9"/>
                        <a:pt x="68" y="11"/>
                        <a:pt x="65" y="10"/>
                      </a:cubicBezTo>
                      <a:cubicBezTo>
                        <a:pt x="61" y="8"/>
                        <a:pt x="62" y="13"/>
                        <a:pt x="62" y="16"/>
                      </a:cubicBezTo>
                      <a:cubicBezTo>
                        <a:pt x="62" y="19"/>
                        <a:pt x="58" y="19"/>
                        <a:pt x="55" y="19"/>
                      </a:cubicBezTo>
                      <a:cubicBezTo>
                        <a:pt x="53" y="19"/>
                        <a:pt x="49" y="21"/>
                        <a:pt x="49" y="24"/>
                      </a:cubicBezTo>
                      <a:cubicBezTo>
                        <a:pt x="49" y="27"/>
                        <a:pt x="45" y="29"/>
                        <a:pt x="46" y="30"/>
                      </a:cubicBezTo>
                      <a:cubicBezTo>
                        <a:pt x="47" y="32"/>
                        <a:pt x="45" y="34"/>
                        <a:pt x="44" y="35"/>
                      </a:cubicBezTo>
                      <a:cubicBezTo>
                        <a:pt x="42" y="36"/>
                        <a:pt x="40" y="41"/>
                        <a:pt x="39" y="42"/>
                      </a:cubicBezTo>
                      <a:cubicBezTo>
                        <a:pt x="38" y="43"/>
                        <a:pt x="40" y="46"/>
                        <a:pt x="37" y="47"/>
                      </a:cubicBezTo>
                      <a:cubicBezTo>
                        <a:pt x="35" y="49"/>
                        <a:pt x="32" y="48"/>
                        <a:pt x="30" y="49"/>
                      </a:cubicBezTo>
                      <a:cubicBezTo>
                        <a:pt x="29" y="50"/>
                        <a:pt x="30" y="53"/>
                        <a:pt x="30" y="57"/>
                      </a:cubicBezTo>
                      <a:cubicBezTo>
                        <a:pt x="29" y="61"/>
                        <a:pt x="26" y="66"/>
                        <a:pt x="24" y="69"/>
                      </a:cubicBezTo>
                      <a:cubicBezTo>
                        <a:pt x="21" y="72"/>
                        <a:pt x="25" y="73"/>
                        <a:pt x="26" y="74"/>
                      </a:cubicBezTo>
                      <a:cubicBezTo>
                        <a:pt x="27" y="74"/>
                        <a:pt x="27" y="76"/>
                        <a:pt x="26" y="79"/>
                      </a:cubicBezTo>
                      <a:cubicBezTo>
                        <a:pt x="25" y="82"/>
                        <a:pt x="22" y="80"/>
                        <a:pt x="20" y="79"/>
                      </a:cubicBezTo>
                      <a:cubicBezTo>
                        <a:pt x="18" y="79"/>
                        <a:pt x="13" y="81"/>
                        <a:pt x="11" y="85"/>
                      </a:cubicBezTo>
                      <a:cubicBezTo>
                        <a:pt x="8" y="90"/>
                        <a:pt x="9" y="92"/>
                        <a:pt x="10" y="95"/>
                      </a:cubicBezTo>
                      <a:cubicBezTo>
                        <a:pt x="11" y="97"/>
                        <a:pt x="8" y="99"/>
                        <a:pt x="10" y="104"/>
                      </a:cubicBezTo>
                      <a:cubicBezTo>
                        <a:pt x="12" y="108"/>
                        <a:pt x="9" y="109"/>
                        <a:pt x="9" y="112"/>
                      </a:cubicBezTo>
                      <a:cubicBezTo>
                        <a:pt x="10" y="116"/>
                        <a:pt x="15" y="115"/>
                        <a:pt x="16" y="119"/>
                      </a:cubicBezTo>
                      <a:cubicBezTo>
                        <a:pt x="16" y="122"/>
                        <a:pt x="14" y="124"/>
                        <a:pt x="12" y="124"/>
                      </a:cubicBezTo>
                      <a:cubicBezTo>
                        <a:pt x="10" y="124"/>
                        <a:pt x="11" y="127"/>
                        <a:pt x="13" y="128"/>
                      </a:cubicBezTo>
                      <a:cubicBezTo>
                        <a:pt x="14" y="129"/>
                        <a:pt x="14" y="135"/>
                        <a:pt x="13" y="137"/>
                      </a:cubicBezTo>
                      <a:cubicBezTo>
                        <a:pt x="12" y="138"/>
                        <a:pt x="6" y="137"/>
                        <a:pt x="7" y="139"/>
                      </a:cubicBezTo>
                      <a:cubicBezTo>
                        <a:pt x="7" y="141"/>
                        <a:pt x="6" y="144"/>
                        <a:pt x="6" y="146"/>
                      </a:cubicBezTo>
                      <a:cubicBezTo>
                        <a:pt x="6" y="148"/>
                        <a:pt x="5" y="154"/>
                        <a:pt x="3" y="152"/>
                      </a:cubicBezTo>
                      <a:cubicBezTo>
                        <a:pt x="3" y="152"/>
                        <a:pt x="2" y="152"/>
                        <a:pt x="1" y="152"/>
                      </a:cubicBezTo>
                      <a:cubicBezTo>
                        <a:pt x="1" y="152"/>
                        <a:pt x="1" y="152"/>
                        <a:pt x="1" y="153"/>
                      </a:cubicBezTo>
                      <a:cubicBezTo>
                        <a:pt x="0" y="156"/>
                        <a:pt x="2" y="159"/>
                        <a:pt x="5" y="162"/>
                      </a:cubicBezTo>
                      <a:cubicBezTo>
                        <a:pt x="8" y="164"/>
                        <a:pt x="5" y="168"/>
                        <a:pt x="8" y="171"/>
                      </a:cubicBezTo>
                      <a:cubicBezTo>
                        <a:pt x="10" y="175"/>
                        <a:pt x="10" y="177"/>
                        <a:pt x="12" y="180"/>
                      </a:cubicBezTo>
                      <a:cubicBezTo>
                        <a:pt x="15" y="182"/>
                        <a:pt x="16" y="183"/>
                        <a:pt x="14" y="186"/>
                      </a:cubicBezTo>
                      <a:cubicBezTo>
                        <a:pt x="13" y="190"/>
                        <a:pt x="17" y="189"/>
                        <a:pt x="17" y="191"/>
                      </a:cubicBezTo>
                      <a:cubicBezTo>
                        <a:pt x="17" y="193"/>
                        <a:pt x="16" y="196"/>
                        <a:pt x="17" y="198"/>
                      </a:cubicBezTo>
                      <a:cubicBezTo>
                        <a:pt x="18" y="200"/>
                        <a:pt x="20" y="198"/>
                        <a:pt x="24" y="198"/>
                      </a:cubicBezTo>
                      <a:cubicBezTo>
                        <a:pt x="29" y="198"/>
                        <a:pt x="27" y="195"/>
                        <a:pt x="28" y="193"/>
                      </a:cubicBezTo>
                      <a:cubicBezTo>
                        <a:pt x="28" y="190"/>
                        <a:pt x="30" y="191"/>
                        <a:pt x="30" y="190"/>
                      </a:cubicBezTo>
                      <a:cubicBezTo>
                        <a:pt x="31" y="188"/>
                        <a:pt x="35" y="188"/>
                        <a:pt x="38" y="189"/>
                      </a:cubicBezTo>
                      <a:cubicBezTo>
                        <a:pt x="41" y="191"/>
                        <a:pt x="43" y="188"/>
                        <a:pt x="43" y="185"/>
                      </a:cubicBezTo>
                      <a:cubicBezTo>
                        <a:pt x="44" y="182"/>
                        <a:pt x="46" y="186"/>
                        <a:pt x="46" y="186"/>
                      </a:cubicBezTo>
                      <a:cubicBezTo>
                        <a:pt x="47" y="187"/>
                        <a:pt x="50" y="181"/>
                        <a:pt x="52" y="178"/>
                      </a:cubicBezTo>
                      <a:cubicBezTo>
                        <a:pt x="53" y="174"/>
                        <a:pt x="51" y="175"/>
                        <a:pt x="48" y="178"/>
                      </a:cubicBezTo>
                      <a:cubicBezTo>
                        <a:pt x="45" y="182"/>
                        <a:pt x="47" y="175"/>
                        <a:pt x="48" y="172"/>
                      </a:cubicBezTo>
                      <a:cubicBezTo>
                        <a:pt x="49" y="169"/>
                        <a:pt x="49" y="161"/>
                        <a:pt x="50" y="159"/>
                      </a:cubicBezTo>
                      <a:cubicBezTo>
                        <a:pt x="50" y="157"/>
                        <a:pt x="51" y="154"/>
                        <a:pt x="55" y="153"/>
                      </a:cubicBezTo>
                      <a:cubicBezTo>
                        <a:pt x="59" y="153"/>
                        <a:pt x="64" y="148"/>
                        <a:pt x="63" y="146"/>
                      </a:cubicBezTo>
                      <a:cubicBezTo>
                        <a:pt x="62" y="144"/>
                        <a:pt x="68" y="140"/>
                        <a:pt x="68" y="138"/>
                      </a:cubicBezTo>
                      <a:cubicBezTo>
                        <a:pt x="68" y="136"/>
                        <a:pt x="62" y="130"/>
                        <a:pt x="60" y="129"/>
                      </a:cubicBezTo>
                      <a:cubicBezTo>
                        <a:pt x="58" y="127"/>
                        <a:pt x="53" y="128"/>
                        <a:pt x="53" y="127"/>
                      </a:cubicBezTo>
                      <a:cubicBezTo>
                        <a:pt x="54" y="125"/>
                        <a:pt x="53" y="120"/>
                        <a:pt x="52" y="117"/>
                      </a:cubicBezTo>
                      <a:cubicBezTo>
                        <a:pt x="52" y="114"/>
                        <a:pt x="56" y="111"/>
                        <a:pt x="56" y="108"/>
                      </a:cubicBezTo>
                      <a:cubicBezTo>
                        <a:pt x="56" y="105"/>
                        <a:pt x="56" y="102"/>
                        <a:pt x="58" y="101"/>
                      </a:cubicBezTo>
                      <a:cubicBezTo>
                        <a:pt x="61" y="100"/>
                        <a:pt x="59" y="97"/>
                        <a:pt x="62" y="97"/>
                      </a:cubicBezTo>
                      <a:cubicBezTo>
                        <a:pt x="66" y="96"/>
                        <a:pt x="65" y="91"/>
                        <a:pt x="69" y="89"/>
                      </a:cubicBezTo>
                      <a:cubicBezTo>
                        <a:pt x="72" y="88"/>
                        <a:pt x="73" y="87"/>
                        <a:pt x="77" y="84"/>
                      </a:cubicBezTo>
                      <a:cubicBezTo>
                        <a:pt x="82" y="82"/>
                        <a:pt x="90" y="77"/>
                        <a:pt x="91" y="74"/>
                      </a:cubicBezTo>
                      <a:cubicBezTo>
                        <a:pt x="93" y="71"/>
                        <a:pt x="87" y="68"/>
                        <a:pt x="90" y="65"/>
                      </a:cubicBezTo>
                      <a:cubicBezTo>
                        <a:pt x="94" y="62"/>
                        <a:pt x="91" y="59"/>
                        <a:pt x="94" y="58"/>
                      </a:cubicBezTo>
                      <a:cubicBezTo>
                        <a:pt x="97" y="57"/>
                        <a:pt x="98" y="55"/>
                        <a:pt x="100" y="53"/>
                      </a:cubicBezTo>
                      <a:cubicBezTo>
                        <a:pt x="102" y="51"/>
                        <a:pt x="105" y="53"/>
                        <a:pt x="110" y="52"/>
                      </a:cubicBezTo>
                      <a:cubicBezTo>
                        <a:pt x="111" y="52"/>
                        <a:pt x="113" y="52"/>
                        <a:pt x="114" y="52"/>
                      </a:cubicBezTo>
                      <a:cubicBezTo>
                        <a:pt x="114" y="50"/>
                        <a:pt x="114" y="48"/>
                        <a:pt x="113" y="48"/>
                      </a:cubicBezTo>
                      <a:close/>
                      <a:moveTo>
                        <a:pt x="68" y="166"/>
                      </a:moveTo>
                      <a:cubicBezTo>
                        <a:pt x="62" y="167"/>
                        <a:pt x="60" y="177"/>
                        <a:pt x="61" y="178"/>
                      </a:cubicBezTo>
                      <a:cubicBezTo>
                        <a:pt x="62" y="180"/>
                        <a:pt x="73" y="166"/>
                        <a:pt x="68" y="166"/>
                      </a:cubicBezTo>
                      <a:close/>
                    </a:path>
                  </a:pathLst>
                </a:custGeom>
                <a:solidFill>
                  <a:srgbClr val="00559F"/>
                </a:solidFill>
                <a:ln w="1588" cap="flat">
                  <a:solidFill>
                    <a:srgbClr val="00559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x-none"/>
                </a:p>
              </p:txBody>
            </p:sp>
            <p:sp>
              <p:nvSpPr>
                <p:cNvPr id="225" name="Freeform 363">
                  <a:extLst>
                    <a:ext uri="{FF2B5EF4-FFF2-40B4-BE49-F238E27FC236}">
                      <a16:creationId xmlns:a16="http://schemas.microsoft.com/office/drawing/2014/main" id="{9CFD65DE-1573-D447-B5F1-7BC03FD75CA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870575" y="1359014"/>
                  <a:ext cx="525463" cy="830263"/>
                </a:xfrm>
                <a:custGeom>
                  <a:avLst/>
                  <a:gdLst>
                    <a:gd name="T0" fmla="*/ 224 w 237"/>
                    <a:gd name="T1" fmla="*/ 195 h 374"/>
                    <a:gd name="T2" fmla="*/ 225 w 237"/>
                    <a:gd name="T3" fmla="*/ 184 h 374"/>
                    <a:gd name="T4" fmla="*/ 212 w 237"/>
                    <a:gd name="T5" fmla="*/ 182 h 374"/>
                    <a:gd name="T6" fmla="*/ 197 w 237"/>
                    <a:gd name="T7" fmla="*/ 182 h 374"/>
                    <a:gd name="T8" fmla="*/ 190 w 237"/>
                    <a:gd name="T9" fmla="*/ 181 h 374"/>
                    <a:gd name="T10" fmla="*/ 176 w 237"/>
                    <a:gd name="T11" fmla="*/ 184 h 374"/>
                    <a:gd name="T12" fmla="*/ 164 w 237"/>
                    <a:gd name="T13" fmla="*/ 196 h 374"/>
                    <a:gd name="T14" fmla="*/ 164 w 237"/>
                    <a:gd name="T15" fmla="*/ 183 h 374"/>
                    <a:gd name="T16" fmla="*/ 148 w 237"/>
                    <a:gd name="T17" fmla="*/ 193 h 374"/>
                    <a:gd name="T18" fmla="*/ 141 w 237"/>
                    <a:gd name="T19" fmla="*/ 195 h 374"/>
                    <a:gd name="T20" fmla="*/ 134 w 237"/>
                    <a:gd name="T21" fmla="*/ 194 h 374"/>
                    <a:gd name="T22" fmla="*/ 121 w 237"/>
                    <a:gd name="T23" fmla="*/ 203 h 374"/>
                    <a:gd name="T24" fmla="*/ 113 w 237"/>
                    <a:gd name="T25" fmla="*/ 210 h 374"/>
                    <a:gd name="T26" fmla="*/ 105 w 237"/>
                    <a:gd name="T27" fmla="*/ 214 h 374"/>
                    <a:gd name="T28" fmla="*/ 91 w 237"/>
                    <a:gd name="T29" fmla="*/ 218 h 374"/>
                    <a:gd name="T30" fmla="*/ 85 w 237"/>
                    <a:gd name="T31" fmla="*/ 226 h 374"/>
                    <a:gd name="T32" fmla="*/ 105 w 237"/>
                    <a:gd name="T33" fmla="*/ 226 h 374"/>
                    <a:gd name="T34" fmla="*/ 90 w 237"/>
                    <a:gd name="T35" fmla="*/ 236 h 374"/>
                    <a:gd name="T36" fmla="*/ 70 w 237"/>
                    <a:gd name="T37" fmla="*/ 258 h 374"/>
                    <a:gd name="T38" fmla="*/ 57 w 237"/>
                    <a:gd name="T39" fmla="*/ 276 h 374"/>
                    <a:gd name="T40" fmla="*/ 45 w 237"/>
                    <a:gd name="T41" fmla="*/ 292 h 374"/>
                    <a:gd name="T42" fmla="*/ 30 w 237"/>
                    <a:gd name="T43" fmla="*/ 303 h 374"/>
                    <a:gd name="T44" fmla="*/ 13 w 237"/>
                    <a:gd name="T45" fmla="*/ 313 h 374"/>
                    <a:gd name="T46" fmla="*/ 5 w 237"/>
                    <a:gd name="T47" fmla="*/ 327 h 374"/>
                    <a:gd name="T48" fmla="*/ 2 w 237"/>
                    <a:gd name="T49" fmla="*/ 344 h 374"/>
                    <a:gd name="T50" fmla="*/ 10 w 237"/>
                    <a:gd name="T51" fmla="*/ 349 h 374"/>
                    <a:gd name="T52" fmla="*/ 8 w 237"/>
                    <a:gd name="T53" fmla="*/ 356 h 374"/>
                    <a:gd name="T54" fmla="*/ 16 w 237"/>
                    <a:gd name="T55" fmla="*/ 370 h 374"/>
                    <a:gd name="T56" fmla="*/ 53 w 237"/>
                    <a:gd name="T57" fmla="*/ 353 h 374"/>
                    <a:gd name="T58" fmla="*/ 64 w 237"/>
                    <a:gd name="T59" fmla="*/ 356 h 374"/>
                    <a:gd name="T60" fmla="*/ 70 w 237"/>
                    <a:gd name="T61" fmla="*/ 334 h 374"/>
                    <a:gd name="T62" fmla="*/ 68 w 237"/>
                    <a:gd name="T63" fmla="*/ 305 h 374"/>
                    <a:gd name="T64" fmla="*/ 84 w 237"/>
                    <a:gd name="T65" fmla="*/ 284 h 374"/>
                    <a:gd name="T66" fmla="*/ 95 w 237"/>
                    <a:gd name="T67" fmla="*/ 257 h 374"/>
                    <a:gd name="T68" fmla="*/ 107 w 237"/>
                    <a:gd name="T69" fmla="*/ 234 h 374"/>
                    <a:gd name="T70" fmla="*/ 132 w 237"/>
                    <a:gd name="T71" fmla="*/ 221 h 374"/>
                    <a:gd name="T72" fmla="*/ 150 w 237"/>
                    <a:gd name="T73" fmla="*/ 209 h 374"/>
                    <a:gd name="T74" fmla="*/ 182 w 237"/>
                    <a:gd name="T75" fmla="*/ 218 h 374"/>
                    <a:gd name="T76" fmla="*/ 203 w 237"/>
                    <a:gd name="T77" fmla="*/ 197 h 374"/>
                    <a:gd name="T78" fmla="*/ 224 w 237"/>
                    <a:gd name="T79" fmla="*/ 207 h 374"/>
                    <a:gd name="T80" fmla="*/ 66 w 237"/>
                    <a:gd name="T81" fmla="*/ 27 h 374"/>
                    <a:gd name="T82" fmla="*/ 88 w 237"/>
                    <a:gd name="T83" fmla="*/ 40 h 374"/>
                    <a:gd name="T84" fmla="*/ 105 w 237"/>
                    <a:gd name="T85" fmla="*/ 43 h 374"/>
                    <a:gd name="T86" fmla="*/ 106 w 237"/>
                    <a:gd name="T87" fmla="*/ 56 h 374"/>
                    <a:gd name="T88" fmla="*/ 90 w 237"/>
                    <a:gd name="T89" fmla="*/ 70 h 374"/>
                    <a:gd name="T90" fmla="*/ 108 w 237"/>
                    <a:gd name="T91" fmla="*/ 77 h 374"/>
                    <a:gd name="T92" fmla="*/ 130 w 237"/>
                    <a:gd name="T93" fmla="*/ 42 h 374"/>
                    <a:gd name="T94" fmla="*/ 147 w 237"/>
                    <a:gd name="T95" fmla="*/ 51 h 374"/>
                    <a:gd name="T96" fmla="*/ 171 w 237"/>
                    <a:gd name="T97" fmla="*/ 61 h 374"/>
                    <a:gd name="T98" fmla="*/ 163 w 237"/>
                    <a:gd name="T99" fmla="*/ 48 h 374"/>
                    <a:gd name="T100" fmla="*/ 143 w 237"/>
                    <a:gd name="T101" fmla="*/ 31 h 374"/>
                    <a:gd name="T102" fmla="*/ 122 w 237"/>
                    <a:gd name="T103" fmla="*/ 20 h 374"/>
                    <a:gd name="T104" fmla="*/ 103 w 237"/>
                    <a:gd name="T105" fmla="*/ 10 h 374"/>
                    <a:gd name="T106" fmla="*/ 95 w 237"/>
                    <a:gd name="T107" fmla="*/ 21 h 374"/>
                    <a:gd name="T108" fmla="*/ 76 w 237"/>
                    <a:gd name="T109" fmla="*/ 19 h 374"/>
                    <a:gd name="T110" fmla="*/ 64 w 237"/>
                    <a:gd name="T111" fmla="*/ 15 h 374"/>
                    <a:gd name="T112" fmla="*/ 58 w 237"/>
                    <a:gd name="T113" fmla="*/ 43 h 374"/>
                    <a:gd name="T114" fmla="*/ 58 w 237"/>
                    <a:gd name="T115" fmla="*/ 43 h 374"/>
                    <a:gd name="T116" fmla="*/ 135 w 237"/>
                    <a:gd name="T117" fmla="*/ 22 h 374"/>
                    <a:gd name="T118" fmla="*/ 190 w 237"/>
                    <a:gd name="T119" fmla="*/ 20 h 374"/>
                    <a:gd name="T120" fmla="*/ 166 w 237"/>
                    <a:gd name="T121" fmla="*/ 8 h 374"/>
                    <a:gd name="T122" fmla="*/ 144 w 237"/>
                    <a:gd name="T123" fmla="*/ 6 h 374"/>
                    <a:gd name="T124" fmla="*/ 128 w 237"/>
                    <a:gd name="T125" fmla="*/ 8 h 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237" h="374">
                      <a:moveTo>
                        <a:pt x="229" y="200"/>
                      </a:moveTo>
                      <a:cubicBezTo>
                        <a:pt x="229" y="202"/>
                        <a:pt x="225" y="202"/>
                        <a:pt x="225" y="200"/>
                      </a:cubicBezTo>
                      <a:cubicBezTo>
                        <a:pt x="225" y="198"/>
                        <a:pt x="220" y="196"/>
                        <a:pt x="219" y="195"/>
                      </a:cubicBezTo>
                      <a:cubicBezTo>
                        <a:pt x="219" y="194"/>
                        <a:pt x="222" y="194"/>
                        <a:pt x="224" y="195"/>
                      </a:cubicBezTo>
                      <a:cubicBezTo>
                        <a:pt x="226" y="197"/>
                        <a:pt x="228" y="196"/>
                        <a:pt x="230" y="194"/>
                      </a:cubicBezTo>
                      <a:cubicBezTo>
                        <a:pt x="232" y="191"/>
                        <a:pt x="236" y="193"/>
                        <a:pt x="236" y="191"/>
                      </a:cubicBezTo>
                      <a:cubicBezTo>
                        <a:pt x="237" y="189"/>
                        <a:pt x="232" y="188"/>
                        <a:pt x="231" y="187"/>
                      </a:cubicBezTo>
                      <a:cubicBezTo>
                        <a:pt x="231" y="185"/>
                        <a:pt x="228" y="184"/>
                        <a:pt x="225" y="184"/>
                      </a:cubicBezTo>
                      <a:cubicBezTo>
                        <a:pt x="222" y="185"/>
                        <a:pt x="222" y="184"/>
                        <a:pt x="220" y="182"/>
                      </a:cubicBezTo>
                      <a:cubicBezTo>
                        <a:pt x="218" y="180"/>
                        <a:pt x="213" y="183"/>
                        <a:pt x="213" y="187"/>
                      </a:cubicBezTo>
                      <a:cubicBezTo>
                        <a:pt x="213" y="191"/>
                        <a:pt x="209" y="190"/>
                        <a:pt x="210" y="188"/>
                      </a:cubicBezTo>
                      <a:cubicBezTo>
                        <a:pt x="212" y="186"/>
                        <a:pt x="209" y="183"/>
                        <a:pt x="212" y="182"/>
                      </a:cubicBezTo>
                      <a:cubicBezTo>
                        <a:pt x="214" y="182"/>
                        <a:pt x="213" y="178"/>
                        <a:pt x="208" y="177"/>
                      </a:cubicBezTo>
                      <a:cubicBezTo>
                        <a:pt x="203" y="177"/>
                        <a:pt x="201" y="181"/>
                        <a:pt x="202" y="182"/>
                      </a:cubicBezTo>
                      <a:cubicBezTo>
                        <a:pt x="203" y="184"/>
                        <a:pt x="199" y="190"/>
                        <a:pt x="197" y="190"/>
                      </a:cubicBezTo>
                      <a:cubicBezTo>
                        <a:pt x="195" y="190"/>
                        <a:pt x="197" y="185"/>
                        <a:pt x="197" y="182"/>
                      </a:cubicBezTo>
                      <a:cubicBezTo>
                        <a:pt x="197" y="179"/>
                        <a:pt x="195" y="181"/>
                        <a:pt x="191" y="185"/>
                      </a:cubicBezTo>
                      <a:cubicBezTo>
                        <a:pt x="187" y="189"/>
                        <a:pt x="184" y="193"/>
                        <a:pt x="182" y="194"/>
                      </a:cubicBezTo>
                      <a:cubicBezTo>
                        <a:pt x="180" y="194"/>
                        <a:pt x="180" y="190"/>
                        <a:pt x="184" y="188"/>
                      </a:cubicBezTo>
                      <a:cubicBezTo>
                        <a:pt x="187" y="186"/>
                        <a:pt x="187" y="181"/>
                        <a:pt x="190" y="181"/>
                      </a:cubicBezTo>
                      <a:cubicBezTo>
                        <a:pt x="192" y="181"/>
                        <a:pt x="192" y="178"/>
                        <a:pt x="189" y="177"/>
                      </a:cubicBezTo>
                      <a:cubicBezTo>
                        <a:pt x="185" y="177"/>
                        <a:pt x="185" y="180"/>
                        <a:pt x="184" y="181"/>
                      </a:cubicBezTo>
                      <a:cubicBezTo>
                        <a:pt x="183" y="182"/>
                        <a:pt x="177" y="180"/>
                        <a:pt x="177" y="181"/>
                      </a:cubicBezTo>
                      <a:cubicBezTo>
                        <a:pt x="177" y="182"/>
                        <a:pt x="174" y="182"/>
                        <a:pt x="176" y="184"/>
                      </a:cubicBezTo>
                      <a:cubicBezTo>
                        <a:pt x="177" y="186"/>
                        <a:pt x="175" y="188"/>
                        <a:pt x="174" y="185"/>
                      </a:cubicBezTo>
                      <a:cubicBezTo>
                        <a:pt x="172" y="183"/>
                        <a:pt x="169" y="185"/>
                        <a:pt x="167" y="188"/>
                      </a:cubicBezTo>
                      <a:cubicBezTo>
                        <a:pt x="166" y="190"/>
                        <a:pt x="163" y="190"/>
                        <a:pt x="165" y="191"/>
                      </a:cubicBezTo>
                      <a:cubicBezTo>
                        <a:pt x="167" y="192"/>
                        <a:pt x="167" y="196"/>
                        <a:pt x="164" y="196"/>
                      </a:cubicBezTo>
                      <a:cubicBezTo>
                        <a:pt x="162" y="197"/>
                        <a:pt x="163" y="190"/>
                        <a:pt x="161" y="190"/>
                      </a:cubicBezTo>
                      <a:cubicBezTo>
                        <a:pt x="159" y="191"/>
                        <a:pt x="160" y="187"/>
                        <a:pt x="163" y="187"/>
                      </a:cubicBezTo>
                      <a:cubicBezTo>
                        <a:pt x="165" y="187"/>
                        <a:pt x="168" y="183"/>
                        <a:pt x="168" y="182"/>
                      </a:cubicBezTo>
                      <a:cubicBezTo>
                        <a:pt x="167" y="181"/>
                        <a:pt x="164" y="181"/>
                        <a:pt x="164" y="183"/>
                      </a:cubicBezTo>
                      <a:cubicBezTo>
                        <a:pt x="164" y="185"/>
                        <a:pt x="160" y="185"/>
                        <a:pt x="157" y="185"/>
                      </a:cubicBezTo>
                      <a:cubicBezTo>
                        <a:pt x="153" y="184"/>
                        <a:pt x="154" y="188"/>
                        <a:pt x="157" y="191"/>
                      </a:cubicBezTo>
                      <a:cubicBezTo>
                        <a:pt x="161" y="193"/>
                        <a:pt x="157" y="194"/>
                        <a:pt x="155" y="192"/>
                      </a:cubicBezTo>
                      <a:cubicBezTo>
                        <a:pt x="153" y="191"/>
                        <a:pt x="150" y="192"/>
                        <a:pt x="148" y="193"/>
                      </a:cubicBezTo>
                      <a:cubicBezTo>
                        <a:pt x="146" y="194"/>
                        <a:pt x="153" y="196"/>
                        <a:pt x="153" y="197"/>
                      </a:cubicBezTo>
                      <a:cubicBezTo>
                        <a:pt x="153" y="198"/>
                        <a:pt x="150" y="196"/>
                        <a:pt x="149" y="197"/>
                      </a:cubicBezTo>
                      <a:cubicBezTo>
                        <a:pt x="148" y="198"/>
                        <a:pt x="144" y="196"/>
                        <a:pt x="144" y="194"/>
                      </a:cubicBezTo>
                      <a:cubicBezTo>
                        <a:pt x="144" y="191"/>
                        <a:pt x="138" y="195"/>
                        <a:pt x="141" y="195"/>
                      </a:cubicBezTo>
                      <a:cubicBezTo>
                        <a:pt x="144" y="196"/>
                        <a:pt x="143" y="198"/>
                        <a:pt x="143" y="201"/>
                      </a:cubicBezTo>
                      <a:cubicBezTo>
                        <a:pt x="143" y="204"/>
                        <a:pt x="139" y="202"/>
                        <a:pt x="140" y="200"/>
                      </a:cubicBezTo>
                      <a:cubicBezTo>
                        <a:pt x="141" y="197"/>
                        <a:pt x="138" y="197"/>
                        <a:pt x="135" y="199"/>
                      </a:cubicBezTo>
                      <a:cubicBezTo>
                        <a:pt x="132" y="201"/>
                        <a:pt x="135" y="196"/>
                        <a:pt x="134" y="194"/>
                      </a:cubicBezTo>
                      <a:cubicBezTo>
                        <a:pt x="133" y="192"/>
                        <a:pt x="131" y="194"/>
                        <a:pt x="128" y="194"/>
                      </a:cubicBezTo>
                      <a:cubicBezTo>
                        <a:pt x="125" y="195"/>
                        <a:pt x="124" y="195"/>
                        <a:pt x="125" y="197"/>
                      </a:cubicBezTo>
                      <a:cubicBezTo>
                        <a:pt x="127" y="199"/>
                        <a:pt x="127" y="202"/>
                        <a:pt x="124" y="201"/>
                      </a:cubicBezTo>
                      <a:cubicBezTo>
                        <a:pt x="122" y="201"/>
                        <a:pt x="121" y="201"/>
                        <a:pt x="121" y="203"/>
                      </a:cubicBezTo>
                      <a:cubicBezTo>
                        <a:pt x="122" y="205"/>
                        <a:pt x="119" y="206"/>
                        <a:pt x="118" y="204"/>
                      </a:cubicBezTo>
                      <a:cubicBezTo>
                        <a:pt x="118" y="202"/>
                        <a:pt x="113" y="202"/>
                        <a:pt x="112" y="205"/>
                      </a:cubicBezTo>
                      <a:cubicBezTo>
                        <a:pt x="111" y="207"/>
                        <a:pt x="107" y="208"/>
                        <a:pt x="107" y="211"/>
                      </a:cubicBezTo>
                      <a:cubicBezTo>
                        <a:pt x="108" y="213"/>
                        <a:pt x="111" y="209"/>
                        <a:pt x="113" y="210"/>
                      </a:cubicBezTo>
                      <a:cubicBezTo>
                        <a:pt x="116" y="211"/>
                        <a:pt x="113" y="212"/>
                        <a:pt x="114" y="214"/>
                      </a:cubicBezTo>
                      <a:cubicBezTo>
                        <a:pt x="116" y="215"/>
                        <a:pt x="115" y="218"/>
                        <a:pt x="114" y="216"/>
                      </a:cubicBezTo>
                      <a:cubicBezTo>
                        <a:pt x="112" y="214"/>
                        <a:pt x="109" y="214"/>
                        <a:pt x="109" y="217"/>
                      </a:cubicBezTo>
                      <a:cubicBezTo>
                        <a:pt x="108" y="219"/>
                        <a:pt x="106" y="216"/>
                        <a:pt x="105" y="214"/>
                      </a:cubicBezTo>
                      <a:cubicBezTo>
                        <a:pt x="103" y="212"/>
                        <a:pt x="101" y="218"/>
                        <a:pt x="100" y="217"/>
                      </a:cubicBezTo>
                      <a:cubicBezTo>
                        <a:pt x="98" y="215"/>
                        <a:pt x="103" y="211"/>
                        <a:pt x="102" y="209"/>
                      </a:cubicBezTo>
                      <a:cubicBezTo>
                        <a:pt x="101" y="207"/>
                        <a:pt x="100" y="210"/>
                        <a:pt x="96" y="213"/>
                      </a:cubicBezTo>
                      <a:cubicBezTo>
                        <a:pt x="93" y="216"/>
                        <a:pt x="89" y="216"/>
                        <a:pt x="91" y="218"/>
                      </a:cubicBezTo>
                      <a:cubicBezTo>
                        <a:pt x="92" y="219"/>
                        <a:pt x="88" y="220"/>
                        <a:pt x="87" y="223"/>
                      </a:cubicBezTo>
                      <a:cubicBezTo>
                        <a:pt x="86" y="225"/>
                        <a:pt x="80" y="226"/>
                        <a:pt x="76" y="229"/>
                      </a:cubicBezTo>
                      <a:cubicBezTo>
                        <a:pt x="72" y="231"/>
                        <a:pt x="76" y="232"/>
                        <a:pt x="79" y="229"/>
                      </a:cubicBezTo>
                      <a:cubicBezTo>
                        <a:pt x="81" y="227"/>
                        <a:pt x="82" y="228"/>
                        <a:pt x="85" y="226"/>
                      </a:cubicBezTo>
                      <a:cubicBezTo>
                        <a:pt x="89" y="223"/>
                        <a:pt x="93" y="222"/>
                        <a:pt x="94" y="222"/>
                      </a:cubicBezTo>
                      <a:cubicBezTo>
                        <a:pt x="96" y="223"/>
                        <a:pt x="98" y="224"/>
                        <a:pt x="100" y="222"/>
                      </a:cubicBezTo>
                      <a:cubicBezTo>
                        <a:pt x="101" y="219"/>
                        <a:pt x="104" y="220"/>
                        <a:pt x="105" y="221"/>
                      </a:cubicBezTo>
                      <a:cubicBezTo>
                        <a:pt x="107" y="223"/>
                        <a:pt x="102" y="224"/>
                        <a:pt x="105" y="226"/>
                      </a:cubicBezTo>
                      <a:cubicBezTo>
                        <a:pt x="107" y="228"/>
                        <a:pt x="102" y="229"/>
                        <a:pt x="102" y="228"/>
                      </a:cubicBezTo>
                      <a:cubicBezTo>
                        <a:pt x="102" y="226"/>
                        <a:pt x="99" y="224"/>
                        <a:pt x="98" y="226"/>
                      </a:cubicBezTo>
                      <a:cubicBezTo>
                        <a:pt x="97" y="228"/>
                        <a:pt x="96" y="229"/>
                        <a:pt x="94" y="230"/>
                      </a:cubicBezTo>
                      <a:cubicBezTo>
                        <a:pt x="92" y="230"/>
                        <a:pt x="90" y="233"/>
                        <a:pt x="90" y="236"/>
                      </a:cubicBezTo>
                      <a:cubicBezTo>
                        <a:pt x="90" y="239"/>
                        <a:pt x="87" y="236"/>
                        <a:pt x="87" y="239"/>
                      </a:cubicBezTo>
                      <a:cubicBezTo>
                        <a:pt x="87" y="242"/>
                        <a:pt x="82" y="247"/>
                        <a:pt x="79" y="251"/>
                      </a:cubicBezTo>
                      <a:cubicBezTo>
                        <a:pt x="75" y="254"/>
                        <a:pt x="78" y="255"/>
                        <a:pt x="77" y="257"/>
                      </a:cubicBezTo>
                      <a:cubicBezTo>
                        <a:pt x="76" y="260"/>
                        <a:pt x="72" y="258"/>
                        <a:pt x="70" y="258"/>
                      </a:cubicBezTo>
                      <a:cubicBezTo>
                        <a:pt x="69" y="259"/>
                        <a:pt x="71" y="265"/>
                        <a:pt x="69" y="267"/>
                      </a:cubicBezTo>
                      <a:cubicBezTo>
                        <a:pt x="67" y="269"/>
                        <a:pt x="69" y="271"/>
                        <a:pt x="69" y="273"/>
                      </a:cubicBezTo>
                      <a:cubicBezTo>
                        <a:pt x="69" y="275"/>
                        <a:pt x="64" y="272"/>
                        <a:pt x="63" y="274"/>
                      </a:cubicBezTo>
                      <a:cubicBezTo>
                        <a:pt x="63" y="276"/>
                        <a:pt x="58" y="275"/>
                        <a:pt x="57" y="276"/>
                      </a:cubicBezTo>
                      <a:cubicBezTo>
                        <a:pt x="55" y="276"/>
                        <a:pt x="60" y="280"/>
                        <a:pt x="62" y="282"/>
                      </a:cubicBezTo>
                      <a:cubicBezTo>
                        <a:pt x="64" y="283"/>
                        <a:pt x="60" y="285"/>
                        <a:pt x="59" y="283"/>
                      </a:cubicBezTo>
                      <a:cubicBezTo>
                        <a:pt x="59" y="281"/>
                        <a:pt x="55" y="284"/>
                        <a:pt x="51" y="286"/>
                      </a:cubicBezTo>
                      <a:cubicBezTo>
                        <a:pt x="47" y="288"/>
                        <a:pt x="49" y="292"/>
                        <a:pt x="45" y="292"/>
                      </a:cubicBezTo>
                      <a:cubicBezTo>
                        <a:pt x="42" y="292"/>
                        <a:pt x="43" y="297"/>
                        <a:pt x="41" y="299"/>
                      </a:cubicBezTo>
                      <a:cubicBezTo>
                        <a:pt x="39" y="300"/>
                        <a:pt x="39" y="295"/>
                        <a:pt x="36" y="295"/>
                      </a:cubicBezTo>
                      <a:cubicBezTo>
                        <a:pt x="33" y="295"/>
                        <a:pt x="33" y="297"/>
                        <a:pt x="35" y="300"/>
                      </a:cubicBezTo>
                      <a:cubicBezTo>
                        <a:pt x="37" y="303"/>
                        <a:pt x="32" y="301"/>
                        <a:pt x="30" y="303"/>
                      </a:cubicBezTo>
                      <a:cubicBezTo>
                        <a:pt x="28" y="305"/>
                        <a:pt x="23" y="304"/>
                        <a:pt x="21" y="306"/>
                      </a:cubicBezTo>
                      <a:cubicBezTo>
                        <a:pt x="20" y="308"/>
                        <a:pt x="25" y="308"/>
                        <a:pt x="26" y="310"/>
                      </a:cubicBezTo>
                      <a:cubicBezTo>
                        <a:pt x="27" y="312"/>
                        <a:pt x="21" y="311"/>
                        <a:pt x="18" y="310"/>
                      </a:cubicBezTo>
                      <a:cubicBezTo>
                        <a:pt x="15" y="309"/>
                        <a:pt x="16" y="314"/>
                        <a:pt x="13" y="313"/>
                      </a:cubicBezTo>
                      <a:cubicBezTo>
                        <a:pt x="11" y="313"/>
                        <a:pt x="7" y="316"/>
                        <a:pt x="9" y="317"/>
                      </a:cubicBezTo>
                      <a:cubicBezTo>
                        <a:pt x="11" y="319"/>
                        <a:pt x="8" y="320"/>
                        <a:pt x="6" y="318"/>
                      </a:cubicBezTo>
                      <a:cubicBezTo>
                        <a:pt x="4" y="317"/>
                        <a:pt x="2" y="320"/>
                        <a:pt x="1" y="322"/>
                      </a:cubicBezTo>
                      <a:cubicBezTo>
                        <a:pt x="1" y="325"/>
                        <a:pt x="5" y="326"/>
                        <a:pt x="5" y="327"/>
                      </a:cubicBezTo>
                      <a:cubicBezTo>
                        <a:pt x="5" y="328"/>
                        <a:pt x="1" y="330"/>
                        <a:pt x="4" y="330"/>
                      </a:cubicBezTo>
                      <a:cubicBezTo>
                        <a:pt x="6" y="331"/>
                        <a:pt x="5" y="333"/>
                        <a:pt x="3" y="334"/>
                      </a:cubicBezTo>
                      <a:cubicBezTo>
                        <a:pt x="1" y="335"/>
                        <a:pt x="1" y="336"/>
                        <a:pt x="3" y="338"/>
                      </a:cubicBezTo>
                      <a:cubicBezTo>
                        <a:pt x="5" y="340"/>
                        <a:pt x="0" y="341"/>
                        <a:pt x="2" y="344"/>
                      </a:cubicBezTo>
                      <a:cubicBezTo>
                        <a:pt x="4" y="347"/>
                        <a:pt x="6" y="343"/>
                        <a:pt x="7" y="345"/>
                      </a:cubicBezTo>
                      <a:cubicBezTo>
                        <a:pt x="8" y="347"/>
                        <a:pt x="11" y="345"/>
                        <a:pt x="13" y="343"/>
                      </a:cubicBezTo>
                      <a:cubicBezTo>
                        <a:pt x="16" y="340"/>
                        <a:pt x="18" y="346"/>
                        <a:pt x="15" y="346"/>
                      </a:cubicBezTo>
                      <a:cubicBezTo>
                        <a:pt x="13" y="345"/>
                        <a:pt x="10" y="347"/>
                        <a:pt x="10" y="349"/>
                      </a:cubicBezTo>
                      <a:cubicBezTo>
                        <a:pt x="11" y="352"/>
                        <a:pt x="7" y="351"/>
                        <a:pt x="7" y="348"/>
                      </a:cubicBezTo>
                      <a:cubicBezTo>
                        <a:pt x="7" y="345"/>
                        <a:pt x="2" y="349"/>
                        <a:pt x="4" y="351"/>
                      </a:cubicBezTo>
                      <a:cubicBezTo>
                        <a:pt x="6" y="353"/>
                        <a:pt x="3" y="354"/>
                        <a:pt x="3" y="357"/>
                      </a:cubicBezTo>
                      <a:cubicBezTo>
                        <a:pt x="3" y="359"/>
                        <a:pt x="7" y="358"/>
                        <a:pt x="8" y="356"/>
                      </a:cubicBezTo>
                      <a:cubicBezTo>
                        <a:pt x="10" y="354"/>
                        <a:pt x="12" y="354"/>
                        <a:pt x="13" y="356"/>
                      </a:cubicBezTo>
                      <a:cubicBezTo>
                        <a:pt x="14" y="359"/>
                        <a:pt x="11" y="357"/>
                        <a:pt x="11" y="360"/>
                      </a:cubicBezTo>
                      <a:cubicBezTo>
                        <a:pt x="11" y="363"/>
                        <a:pt x="9" y="360"/>
                        <a:pt x="7" y="363"/>
                      </a:cubicBezTo>
                      <a:cubicBezTo>
                        <a:pt x="5" y="365"/>
                        <a:pt x="14" y="370"/>
                        <a:pt x="16" y="370"/>
                      </a:cubicBezTo>
                      <a:cubicBezTo>
                        <a:pt x="19" y="371"/>
                        <a:pt x="22" y="374"/>
                        <a:pt x="27" y="373"/>
                      </a:cubicBezTo>
                      <a:cubicBezTo>
                        <a:pt x="33" y="372"/>
                        <a:pt x="43" y="362"/>
                        <a:pt x="44" y="361"/>
                      </a:cubicBezTo>
                      <a:cubicBezTo>
                        <a:pt x="45" y="359"/>
                        <a:pt x="48" y="361"/>
                        <a:pt x="50" y="359"/>
                      </a:cubicBezTo>
                      <a:cubicBezTo>
                        <a:pt x="52" y="358"/>
                        <a:pt x="51" y="354"/>
                        <a:pt x="53" y="353"/>
                      </a:cubicBezTo>
                      <a:cubicBezTo>
                        <a:pt x="54" y="352"/>
                        <a:pt x="55" y="357"/>
                        <a:pt x="56" y="358"/>
                      </a:cubicBezTo>
                      <a:cubicBezTo>
                        <a:pt x="58" y="358"/>
                        <a:pt x="59" y="359"/>
                        <a:pt x="59" y="362"/>
                      </a:cubicBezTo>
                      <a:cubicBezTo>
                        <a:pt x="60" y="362"/>
                        <a:pt x="61" y="362"/>
                        <a:pt x="61" y="362"/>
                      </a:cubicBezTo>
                      <a:cubicBezTo>
                        <a:pt x="63" y="364"/>
                        <a:pt x="64" y="358"/>
                        <a:pt x="64" y="356"/>
                      </a:cubicBezTo>
                      <a:cubicBezTo>
                        <a:pt x="64" y="354"/>
                        <a:pt x="65" y="351"/>
                        <a:pt x="65" y="349"/>
                      </a:cubicBezTo>
                      <a:cubicBezTo>
                        <a:pt x="64" y="347"/>
                        <a:pt x="70" y="348"/>
                        <a:pt x="71" y="347"/>
                      </a:cubicBezTo>
                      <a:cubicBezTo>
                        <a:pt x="72" y="345"/>
                        <a:pt x="72" y="339"/>
                        <a:pt x="71" y="338"/>
                      </a:cubicBezTo>
                      <a:cubicBezTo>
                        <a:pt x="69" y="337"/>
                        <a:pt x="68" y="334"/>
                        <a:pt x="70" y="334"/>
                      </a:cubicBezTo>
                      <a:cubicBezTo>
                        <a:pt x="72" y="334"/>
                        <a:pt x="74" y="332"/>
                        <a:pt x="74" y="329"/>
                      </a:cubicBezTo>
                      <a:cubicBezTo>
                        <a:pt x="73" y="325"/>
                        <a:pt x="68" y="326"/>
                        <a:pt x="67" y="322"/>
                      </a:cubicBezTo>
                      <a:cubicBezTo>
                        <a:pt x="67" y="319"/>
                        <a:pt x="70" y="318"/>
                        <a:pt x="68" y="314"/>
                      </a:cubicBezTo>
                      <a:cubicBezTo>
                        <a:pt x="66" y="309"/>
                        <a:pt x="69" y="307"/>
                        <a:pt x="68" y="305"/>
                      </a:cubicBezTo>
                      <a:cubicBezTo>
                        <a:pt x="67" y="302"/>
                        <a:pt x="66" y="300"/>
                        <a:pt x="69" y="295"/>
                      </a:cubicBezTo>
                      <a:cubicBezTo>
                        <a:pt x="71" y="291"/>
                        <a:pt x="76" y="289"/>
                        <a:pt x="78" y="289"/>
                      </a:cubicBezTo>
                      <a:cubicBezTo>
                        <a:pt x="80" y="290"/>
                        <a:pt x="83" y="292"/>
                        <a:pt x="84" y="289"/>
                      </a:cubicBezTo>
                      <a:cubicBezTo>
                        <a:pt x="85" y="286"/>
                        <a:pt x="85" y="284"/>
                        <a:pt x="84" y="284"/>
                      </a:cubicBezTo>
                      <a:cubicBezTo>
                        <a:pt x="83" y="283"/>
                        <a:pt x="79" y="282"/>
                        <a:pt x="82" y="279"/>
                      </a:cubicBezTo>
                      <a:cubicBezTo>
                        <a:pt x="84" y="276"/>
                        <a:pt x="87" y="271"/>
                        <a:pt x="88" y="267"/>
                      </a:cubicBezTo>
                      <a:cubicBezTo>
                        <a:pt x="88" y="263"/>
                        <a:pt x="87" y="260"/>
                        <a:pt x="88" y="259"/>
                      </a:cubicBezTo>
                      <a:cubicBezTo>
                        <a:pt x="90" y="258"/>
                        <a:pt x="93" y="259"/>
                        <a:pt x="95" y="257"/>
                      </a:cubicBezTo>
                      <a:cubicBezTo>
                        <a:pt x="98" y="256"/>
                        <a:pt x="96" y="253"/>
                        <a:pt x="97" y="252"/>
                      </a:cubicBezTo>
                      <a:cubicBezTo>
                        <a:pt x="98" y="251"/>
                        <a:pt x="100" y="246"/>
                        <a:pt x="102" y="245"/>
                      </a:cubicBezTo>
                      <a:cubicBezTo>
                        <a:pt x="103" y="244"/>
                        <a:pt x="105" y="242"/>
                        <a:pt x="104" y="240"/>
                      </a:cubicBezTo>
                      <a:cubicBezTo>
                        <a:pt x="103" y="239"/>
                        <a:pt x="107" y="237"/>
                        <a:pt x="107" y="234"/>
                      </a:cubicBezTo>
                      <a:cubicBezTo>
                        <a:pt x="107" y="231"/>
                        <a:pt x="111" y="229"/>
                        <a:pt x="113" y="229"/>
                      </a:cubicBezTo>
                      <a:cubicBezTo>
                        <a:pt x="116" y="229"/>
                        <a:pt x="120" y="229"/>
                        <a:pt x="120" y="226"/>
                      </a:cubicBezTo>
                      <a:cubicBezTo>
                        <a:pt x="120" y="223"/>
                        <a:pt x="119" y="218"/>
                        <a:pt x="123" y="220"/>
                      </a:cubicBezTo>
                      <a:cubicBezTo>
                        <a:pt x="126" y="221"/>
                        <a:pt x="130" y="219"/>
                        <a:pt x="132" y="221"/>
                      </a:cubicBezTo>
                      <a:cubicBezTo>
                        <a:pt x="135" y="223"/>
                        <a:pt x="138" y="223"/>
                        <a:pt x="138" y="220"/>
                      </a:cubicBezTo>
                      <a:cubicBezTo>
                        <a:pt x="138" y="216"/>
                        <a:pt x="139" y="210"/>
                        <a:pt x="143" y="213"/>
                      </a:cubicBezTo>
                      <a:cubicBezTo>
                        <a:pt x="144" y="213"/>
                        <a:pt x="144" y="213"/>
                        <a:pt x="144" y="213"/>
                      </a:cubicBezTo>
                      <a:cubicBezTo>
                        <a:pt x="146" y="210"/>
                        <a:pt x="148" y="208"/>
                        <a:pt x="150" y="209"/>
                      </a:cubicBezTo>
                      <a:cubicBezTo>
                        <a:pt x="154" y="209"/>
                        <a:pt x="156" y="215"/>
                        <a:pt x="160" y="216"/>
                      </a:cubicBezTo>
                      <a:cubicBezTo>
                        <a:pt x="165" y="217"/>
                        <a:pt x="169" y="219"/>
                        <a:pt x="170" y="217"/>
                      </a:cubicBezTo>
                      <a:cubicBezTo>
                        <a:pt x="172" y="214"/>
                        <a:pt x="175" y="218"/>
                        <a:pt x="177" y="217"/>
                      </a:cubicBezTo>
                      <a:cubicBezTo>
                        <a:pt x="180" y="216"/>
                        <a:pt x="180" y="222"/>
                        <a:pt x="182" y="218"/>
                      </a:cubicBezTo>
                      <a:cubicBezTo>
                        <a:pt x="185" y="215"/>
                        <a:pt x="182" y="213"/>
                        <a:pt x="186" y="213"/>
                      </a:cubicBezTo>
                      <a:cubicBezTo>
                        <a:pt x="191" y="213"/>
                        <a:pt x="188" y="208"/>
                        <a:pt x="188" y="205"/>
                      </a:cubicBezTo>
                      <a:cubicBezTo>
                        <a:pt x="188" y="202"/>
                        <a:pt x="194" y="202"/>
                        <a:pt x="194" y="199"/>
                      </a:cubicBezTo>
                      <a:cubicBezTo>
                        <a:pt x="194" y="197"/>
                        <a:pt x="202" y="199"/>
                        <a:pt x="203" y="197"/>
                      </a:cubicBezTo>
                      <a:cubicBezTo>
                        <a:pt x="204" y="195"/>
                        <a:pt x="208" y="194"/>
                        <a:pt x="210" y="197"/>
                      </a:cubicBezTo>
                      <a:cubicBezTo>
                        <a:pt x="212" y="200"/>
                        <a:pt x="219" y="201"/>
                        <a:pt x="220" y="204"/>
                      </a:cubicBezTo>
                      <a:cubicBezTo>
                        <a:pt x="220" y="205"/>
                        <a:pt x="220" y="207"/>
                        <a:pt x="220" y="209"/>
                      </a:cubicBezTo>
                      <a:cubicBezTo>
                        <a:pt x="221" y="207"/>
                        <a:pt x="222" y="207"/>
                        <a:pt x="224" y="207"/>
                      </a:cubicBezTo>
                      <a:cubicBezTo>
                        <a:pt x="227" y="207"/>
                        <a:pt x="229" y="202"/>
                        <a:pt x="231" y="203"/>
                      </a:cubicBezTo>
                      <a:cubicBezTo>
                        <a:pt x="234" y="203"/>
                        <a:pt x="236" y="203"/>
                        <a:pt x="236" y="200"/>
                      </a:cubicBezTo>
                      <a:cubicBezTo>
                        <a:pt x="234" y="198"/>
                        <a:pt x="230" y="198"/>
                        <a:pt x="229" y="200"/>
                      </a:cubicBezTo>
                      <a:close/>
                      <a:moveTo>
                        <a:pt x="66" y="27"/>
                      </a:moveTo>
                      <a:cubicBezTo>
                        <a:pt x="70" y="28"/>
                        <a:pt x="62" y="32"/>
                        <a:pt x="61" y="36"/>
                      </a:cubicBezTo>
                      <a:cubicBezTo>
                        <a:pt x="60" y="40"/>
                        <a:pt x="67" y="43"/>
                        <a:pt x="70" y="46"/>
                      </a:cubicBezTo>
                      <a:cubicBezTo>
                        <a:pt x="73" y="49"/>
                        <a:pt x="80" y="48"/>
                        <a:pt x="83" y="47"/>
                      </a:cubicBezTo>
                      <a:cubicBezTo>
                        <a:pt x="85" y="45"/>
                        <a:pt x="85" y="40"/>
                        <a:pt x="88" y="40"/>
                      </a:cubicBezTo>
                      <a:cubicBezTo>
                        <a:pt x="92" y="40"/>
                        <a:pt x="90" y="37"/>
                        <a:pt x="93" y="36"/>
                      </a:cubicBezTo>
                      <a:cubicBezTo>
                        <a:pt x="95" y="35"/>
                        <a:pt x="96" y="38"/>
                        <a:pt x="93" y="41"/>
                      </a:cubicBezTo>
                      <a:cubicBezTo>
                        <a:pt x="91" y="44"/>
                        <a:pt x="98" y="44"/>
                        <a:pt x="101" y="40"/>
                      </a:cubicBezTo>
                      <a:cubicBezTo>
                        <a:pt x="105" y="37"/>
                        <a:pt x="106" y="40"/>
                        <a:pt x="105" y="43"/>
                      </a:cubicBezTo>
                      <a:cubicBezTo>
                        <a:pt x="104" y="47"/>
                        <a:pt x="97" y="45"/>
                        <a:pt x="94" y="48"/>
                      </a:cubicBezTo>
                      <a:cubicBezTo>
                        <a:pt x="91" y="52"/>
                        <a:pt x="83" y="49"/>
                        <a:pt x="80" y="53"/>
                      </a:cubicBezTo>
                      <a:cubicBezTo>
                        <a:pt x="76" y="57"/>
                        <a:pt x="83" y="58"/>
                        <a:pt x="88" y="57"/>
                      </a:cubicBezTo>
                      <a:cubicBezTo>
                        <a:pt x="93" y="56"/>
                        <a:pt x="103" y="55"/>
                        <a:pt x="106" y="56"/>
                      </a:cubicBezTo>
                      <a:cubicBezTo>
                        <a:pt x="110" y="57"/>
                        <a:pt x="104" y="58"/>
                        <a:pt x="98" y="58"/>
                      </a:cubicBezTo>
                      <a:cubicBezTo>
                        <a:pt x="92" y="58"/>
                        <a:pt x="90" y="60"/>
                        <a:pt x="90" y="61"/>
                      </a:cubicBezTo>
                      <a:cubicBezTo>
                        <a:pt x="90" y="63"/>
                        <a:pt x="81" y="59"/>
                        <a:pt x="81" y="63"/>
                      </a:cubicBezTo>
                      <a:cubicBezTo>
                        <a:pt x="81" y="67"/>
                        <a:pt x="89" y="68"/>
                        <a:pt x="90" y="70"/>
                      </a:cubicBezTo>
                      <a:cubicBezTo>
                        <a:pt x="91" y="73"/>
                        <a:pt x="97" y="71"/>
                        <a:pt x="99" y="71"/>
                      </a:cubicBezTo>
                      <a:cubicBezTo>
                        <a:pt x="101" y="72"/>
                        <a:pt x="95" y="74"/>
                        <a:pt x="95" y="75"/>
                      </a:cubicBezTo>
                      <a:cubicBezTo>
                        <a:pt x="94" y="76"/>
                        <a:pt x="101" y="77"/>
                        <a:pt x="102" y="79"/>
                      </a:cubicBezTo>
                      <a:cubicBezTo>
                        <a:pt x="103" y="81"/>
                        <a:pt x="108" y="80"/>
                        <a:pt x="108" y="77"/>
                      </a:cubicBezTo>
                      <a:cubicBezTo>
                        <a:pt x="108" y="74"/>
                        <a:pt x="113" y="63"/>
                        <a:pt x="119" y="61"/>
                      </a:cubicBezTo>
                      <a:cubicBezTo>
                        <a:pt x="125" y="59"/>
                        <a:pt x="121" y="57"/>
                        <a:pt x="122" y="53"/>
                      </a:cubicBezTo>
                      <a:cubicBezTo>
                        <a:pt x="123" y="50"/>
                        <a:pt x="128" y="53"/>
                        <a:pt x="126" y="50"/>
                      </a:cubicBezTo>
                      <a:cubicBezTo>
                        <a:pt x="125" y="47"/>
                        <a:pt x="126" y="46"/>
                        <a:pt x="130" y="42"/>
                      </a:cubicBezTo>
                      <a:cubicBezTo>
                        <a:pt x="133" y="39"/>
                        <a:pt x="136" y="41"/>
                        <a:pt x="141" y="39"/>
                      </a:cubicBezTo>
                      <a:cubicBezTo>
                        <a:pt x="145" y="37"/>
                        <a:pt x="147" y="41"/>
                        <a:pt x="142" y="41"/>
                      </a:cubicBezTo>
                      <a:cubicBezTo>
                        <a:pt x="138" y="41"/>
                        <a:pt x="140" y="46"/>
                        <a:pt x="144" y="48"/>
                      </a:cubicBezTo>
                      <a:cubicBezTo>
                        <a:pt x="147" y="49"/>
                        <a:pt x="144" y="50"/>
                        <a:pt x="147" y="51"/>
                      </a:cubicBezTo>
                      <a:cubicBezTo>
                        <a:pt x="150" y="52"/>
                        <a:pt x="149" y="56"/>
                        <a:pt x="145" y="60"/>
                      </a:cubicBezTo>
                      <a:cubicBezTo>
                        <a:pt x="142" y="64"/>
                        <a:pt x="146" y="64"/>
                        <a:pt x="154" y="62"/>
                      </a:cubicBezTo>
                      <a:cubicBezTo>
                        <a:pt x="162" y="59"/>
                        <a:pt x="157" y="64"/>
                        <a:pt x="159" y="66"/>
                      </a:cubicBezTo>
                      <a:cubicBezTo>
                        <a:pt x="161" y="68"/>
                        <a:pt x="168" y="65"/>
                        <a:pt x="171" y="61"/>
                      </a:cubicBezTo>
                      <a:cubicBezTo>
                        <a:pt x="174" y="57"/>
                        <a:pt x="179" y="58"/>
                        <a:pt x="179" y="56"/>
                      </a:cubicBezTo>
                      <a:cubicBezTo>
                        <a:pt x="178" y="53"/>
                        <a:pt x="175" y="53"/>
                        <a:pt x="172" y="54"/>
                      </a:cubicBezTo>
                      <a:cubicBezTo>
                        <a:pt x="169" y="55"/>
                        <a:pt x="162" y="54"/>
                        <a:pt x="165" y="52"/>
                      </a:cubicBezTo>
                      <a:cubicBezTo>
                        <a:pt x="167" y="50"/>
                        <a:pt x="167" y="48"/>
                        <a:pt x="163" y="48"/>
                      </a:cubicBezTo>
                      <a:cubicBezTo>
                        <a:pt x="159" y="49"/>
                        <a:pt x="153" y="47"/>
                        <a:pt x="156" y="46"/>
                      </a:cubicBezTo>
                      <a:cubicBezTo>
                        <a:pt x="159" y="45"/>
                        <a:pt x="154" y="41"/>
                        <a:pt x="151" y="41"/>
                      </a:cubicBezTo>
                      <a:cubicBezTo>
                        <a:pt x="148" y="41"/>
                        <a:pt x="149" y="38"/>
                        <a:pt x="149" y="35"/>
                      </a:cubicBezTo>
                      <a:cubicBezTo>
                        <a:pt x="149" y="33"/>
                        <a:pt x="141" y="32"/>
                        <a:pt x="143" y="31"/>
                      </a:cubicBezTo>
                      <a:cubicBezTo>
                        <a:pt x="144" y="31"/>
                        <a:pt x="139" y="29"/>
                        <a:pt x="138" y="30"/>
                      </a:cubicBezTo>
                      <a:cubicBezTo>
                        <a:pt x="137" y="32"/>
                        <a:pt x="134" y="32"/>
                        <a:pt x="134" y="29"/>
                      </a:cubicBezTo>
                      <a:cubicBezTo>
                        <a:pt x="134" y="27"/>
                        <a:pt x="128" y="27"/>
                        <a:pt x="126" y="28"/>
                      </a:cubicBezTo>
                      <a:cubicBezTo>
                        <a:pt x="123" y="28"/>
                        <a:pt x="125" y="22"/>
                        <a:pt x="122" y="20"/>
                      </a:cubicBezTo>
                      <a:cubicBezTo>
                        <a:pt x="120" y="19"/>
                        <a:pt x="116" y="24"/>
                        <a:pt x="115" y="24"/>
                      </a:cubicBezTo>
                      <a:cubicBezTo>
                        <a:pt x="113" y="23"/>
                        <a:pt x="116" y="20"/>
                        <a:pt x="117" y="17"/>
                      </a:cubicBezTo>
                      <a:cubicBezTo>
                        <a:pt x="118" y="15"/>
                        <a:pt x="109" y="12"/>
                        <a:pt x="108" y="14"/>
                      </a:cubicBezTo>
                      <a:cubicBezTo>
                        <a:pt x="107" y="16"/>
                        <a:pt x="105" y="10"/>
                        <a:pt x="103" y="10"/>
                      </a:cubicBezTo>
                      <a:cubicBezTo>
                        <a:pt x="101" y="9"/>
                        <a:pt x="102" y="14"/>
                        <a:pt x="100" y="14"/>
                      </a:cubicBezTo>
                      <a:cubicBezTo>
                        <a:pt x="99" y="15"/>
                        <a:pt x="96" y="16"/>
                        <a:pt x="99" y="18"/>
                      </a:cubicBezTo>
                      <a:cubicBezTo>
                        <a:pt x="102" y="20"/>
                        <a:pt x="105" y="31"/>
                        <a:pt x="105" y="32"/>
                      </a:cubicBezTo>
                      <a:cubicBezTo>
                        <a:pt x="105" y="34"/>
                        <a:pt x="95" y="25"/>
                        <a:pt x="95" y="21"/>
                      </a:cubicBezTo>
                      <a:cubicBezTo>
                        <a:pt x="94" y="16"/>
                        <a:pt x="90" y="13"/>
                        <a:pt x="89" y="16"/>
                      </a:cubicBezTo>
                      <a:cubicBezTo>
                        <a:pt x="87" y="19"/>
                        <a:pt x="84" y="20"/>
                        <a:pt x="85" y="23"/>
                      </a:cubicBezTo>
                      <a:cubicBezTo>
                        <a:pt x="86" y="26"/>
                        <a:pt x="82" y="27"/>
                        <a:pt x="82" y="25"/>
                      </a:cubicBezTo>
                      <a:cubicBezTo>
                        <a:pt x="82" y="23"/>
                        <a:pt x="77" y="20"/>
                        <a:pt x="76" y="19"/>
                      </a:cubicBezTo>
                      <a:cubicBezTo>
                        <a:pt x="74" y="19"/>
                        <a:pt x="80" y="18"/>
                        <a:pt x="83" y="17"/>
                      </a:cubicBezTo>
                      <a:cubicBezTo>
                        <a:pt x="86" y="15"/>
                        <a:pt x="81" y="13"/>
                        <a:pt x="78" y="15"/>
                      </a:cubicBezTo>
                      <a:cubicBezTo>
                        <a:pt x="75" y="16"/>
                        <a:pt x="72" y="14"/>
                        <a:pt x="70" y="16"/>
                      </a:cubicBezTo>
                      <a:cubicBezTo>
                        <a:pt x="69" y="18"/>
                        <a:pt x="67" y="16"/>
                        <a:pt x="64" y="15"/>
                      </a:cubicBezTo>
                      <a:cubicBezTo>
                        <a:pt x="61" y="15"/>
                        <a:pt x="59" y="19"/>
                        <a:pt x="57" y="19"/>
                      </a:cubicBezTo>
                      <a:cubicBezTo>
                        <a:pt x="55" y="18"/>
                        <a:pt x="53" y="23"/>
                        <a:pt x="57" y="28"/>
                      </a:cubicBezTo>
                      <a:cubicBezTo>
                        <a:pt x="60" y="33"/>
                        <a:pt x="62" y="26"/>
                        <a:pt x="66" y="27"/>
                      </a:cubicBezTo>
                      <a:close/>
                      <a:moveTo>
                        <a:pt x="58" y="43"/>
                      </a:moveTo>
                      <a:cubicBezTo>
                        <a:pt x="60" y="44"/>
                        <a:pt x="62" y="48"/>
                        <a:pt x="64" y="48"/>
                      </a:cubicBezTo>
                      <a:cubicBezTo>
                        <a:pt x="65" y="48"/>
                        <a:pt x="61" y="43"/>
                        <a:pt x="58" y="40"/>
                      </a:cubicBezTo>
                      <a:cubicBezTo>
                        <a:pt x="56" y="37"/>
                        <a:pt x="56" y="34"/>
                        <a:pt x="52" y="35"/>
                      </a:cubicBezTo>
                      <a:cubicBezTo>
                        <a:pt x="48" y="36"/>
                        <a:pt x="55" y="43"/>
                        <a:pt x="58" y="43"/>
                      </a:cubicBezTo>
                      <a:close/>
                      <a:moveTo>
                        <a:pt x="122" y="11"/>
                      </a:moveTo>
                      <a:cubicBezTo>
                        <a:pt x="124" y="12"/>
                        <a:pt x="119" y="12"/>
                        <a:pt x="121" y="14"/>
                      </a:cubicBezTo>
                      <a:cubicBezTo>
                        <a:pt x="127" y="20"/>
                        <a:pt x="151" y="13"/>
                        <a:pt x="154" y="15"/>
                      </a:cubicBezTo>
                      <a:cubicBezTo>
                        <a:pt x="158" y="17"/>
                        <a:pt x="134" y="19"/>
                        <a:pt x="135" y="22"/>
                      </a:cubicBezTo>
                      <a:cubicBezTo>
                        <a:pt x="136" y="24"/>
                        <a:pt x="155" y="26"/>
                        <a:pt x="157" y="24"/>
                      </a:cubicBezTo>
                      <a:cubicBezTo>
                        <a:pt x="158" y="23"/>
                        <a:pt x="161" y="28"/>
                        <a:pt x="168" y="28"/>
                      </a:cubicBezTo>
                      <a:cubicBezTo>
                        <a:pt x="174" y="28"/>
                        <a:pt x="173" y="26"/>
                        <a:pt x="178" y="25"/>
                      </a:cubicBezTo>
                      <a:cubicBezTo>
                        <a:pt x="183" y="25"/>
                        <a:pt x="190" y="23"/>
                        <a:pt x="190" y="20"/>
                      </a:cubicBezTo>
                      <a:cubicBezTo>
                        <a:pt x="190" y="18"/>
                        <a:pt x="204" y="14"/>
                        <a:pt x="202" y="10"/>
                      </a:cubicBezTo>
                      <a:cubicBezTo>
                        <a:pt x="201" y="6"/>
                        <a:pt x="188" y="9"/>
                        <a:pt x="184" y="7"/>
                      </a:cubicBezTo>
                      <a:cubicBezTo>
                        <a:pt x="181" y="5"/>
                        <a:pt x="172" y="2"/>
                        <a:pt x="171" y="5"/>
                      </a:cubicBezTo>
                      <a:cubicBezTo>
                        <a:pt x="169" y="8"/>
                        <a:pt x="167" y="9"/>
                        <a:pt x="166" y="8"/>
                      </a:cubicBezTo>
                      <a:cubicBezTo>
                        <a:pt x="164" y="7"/>
                        <a:pt x="166" y="0"/>
                        <a:pt x="160" y="2"/>
                      </a:cubicBezTo>
                      <a:cubicBezTo>
                        <a:pt x="155" y="4"/>
                        <a:pt x="160" y="10"/>
                        <a:pt x="159" y="11"/>
                      </a:cubicBezTo>
                      <a:cubicBezTo>
                        <a:pt x="158" y="12"/>
                        <a:pt x="152" y="10"/>
                        <a:pt x="152" y="7"/>
                      </a:cubicBezTo>
                      <a:cubicBezTo>
                        <a:pt x="151" y="4"/>
                        <a:pt x="145" y="10"/>
                        <a:pt x="144" y="6"/>
                      </a:cubicBezTo>
                      <a:cubicBezTo>
                        <a:pt x="143" y="3"/>
                        <a:pt x="136" y="0"/>
                        <a:pt x="134" y="1"/>
                      </a:cubicBezTo>
                      <a:cubicBezTo>
                        <a:pt x="132" y="1"/>
                        <a:pt x="136" y="3"/>
                        <a:pt x="135" y="5"/>
                      </a:cubicBezTo>
                      <a:cubicBezTo>
                        <a:pt x="134" y="6"/>
                        <a:pt x="130" y="3"/>
                        <a:pt x="128" y="3"/>
                      </a:cubicBezTo>
                      <a:cubicBezTo>
                        <a:pt x="126" y="3"/>
                        <a:pt x="129" y="6"/>
                        <a:pt x="128" y="8"/>
                      </a:cubicBezTo>
                      <a:cubicBezTo>
                        <a:pt x="127" y="10"/>
                        <a:pt x="124" y="3"/>
                        <a:pt x="121" y="3"/>
                      </a:cubicBezTo>
                      <a:cubicBezTo>
                        <a:pt x="119" y="3"/>
                        <a:pt x="120" y="6"/>
                        <a:pt x="117" y="7"/>
                      </a:cubicBezTo>
                      <a:cubicBezTo>
                        <a:pt x="115" y="7"/>
                        <a:pt x="120" y="9"/>
                        <a:pt x="122" y="11"/>
                      </a:cubicBezTo>
                      <a:close/>
                    </a:path>
                  </a:pathLst>
                </a:custGeom>
                <a:solidFill>
                  <a:srgbClr val="00559F"/>
                </a:solidFill>
                <a:ln w="1588" cap="flat">
                  <a:solidFill>
                    <a:srgbClr val="00559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x-none"/>
                </a:p>
              </p:txBody>
            </p:sp>
            <p:sp>
              <p:nvSpPr>
                <p:cNvPr id="226" name="Freeform 364">
                  <a:extLst>
                    <a:ext uri="{FF2B5EF4-FFF2-40B4-BE49-F238E27FC236}">
                      <a16:creationId xmlns:a16="http://schemas.microsoft.com/office/drawing/2014/main" id="{A2D5A14A-F3BC-6041-AE5E-374F354BDC7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907088" y="2494076"/>
                  <a:ext cx="231775" cy="252413"/>
                </a:xfrm>
                <a:custGeom>
                  <a:avLst/>
                  <a:gdLst>
                    <a:gd name="T0" fmla="*/ 73 w 105"/>
                    <a:gd name="T1" fmla="*/ 99 h 114"/>
                    <a:gd name="T2" fmla="*/ 62 w 105"/>
                    <a:gd name="T3" fmla="*/ 99 h 114"/>
                    <a:gd name="T4" fmla="*/ 54 w 105"/>
                    <a:gd name="T5" fmla="*/ 103 h 114"/>
                    <a:gd name="T6" fmla="*/ 64 w 105"/>
                    <a:gd name="T7" fmla="*/ 108 h 114"/>
                    <a:gd name="T8" fmla="*/ 74 w 105"/>
                    <a:gd name="T9" fmla="*/ 114 h 114"/>
                    <a:gd name="T10" fmla="*/ 76 w 105"/>
                    <a:gd name="T11" fmla="*/ 108 h 114"/>
                    <a:gd name="T12" fmla="*/ 80 w 105"/>
                    <a:gd name="T13" fmla="*/ 100 h 114"/>
                    <a:gd name="T14" fmla="*/ 73 w 105"/>
                    <a:gd name="T15" fmla="*/ 99 h 114"/>
                    <a:gd name="T16" fmla="*/ 21 w 105"/>
                    <a:gd name="T17" fmla="*/ 68 h 114"/>
                    <a:gd name="T18" fmla="*/ 14 w 105"/>
                    <a:gd name="T19" fmla="*/ 70 h 114"/>
                    <a:gd name="T20" fmla="*/ 17 w 105"/>
                    <a:gd name="T21" fmla="*/ 82 h 114"/>
                    <a:gd name="T22" fmla="*/ 21 w 105"/>
                    <a:gd name="T23" fmla="*/ 91 h 114"/>
                    <a:gd name="T24" fmla="*/ 28 w 105"/>
                    <a:gd name="T25" fmla="*/ 87 h 114"/>
                    <a:gd name="T26" fmla="*/ 29 w 105"/>
                    <a:gd name="T27" fmla="*/ 72 h 114"/>
                    <a:gd name="T28" fmla="*/ 21 w 105"/>
                    <a:gd name="T29" fmla="*/ 68 h 114"/>
                    <a:gd name="T30" fmla="*/ 87 w 105"/>
                    <a:gd name="T31" fmla="*/ 64 h 114"/>
                    <a:gd name="T32" fmla="*/ 80 w 105"/>
                    <a:gd name="T33" fmla="*/ 59 h 114"/>
                    <a:gd name="T34" fmla="*/ 66 w 105"/>
                    <a:gd name="T35" fmla="*/ 44 h 114"/>
                    <a:gd name="T36" fmla="*/ 53 w 105"/>
                    <a:gd name="T37" fmla="*/ 31 h 114"/>
                    <a:gd name="T38" fmla="*/ 53 w 105"/>
                    <a:gd name="T39" fmla="*/ 22 h 114"/>
                    <a:gd name="T40" fmla="*/ 57 w 105"/>
                    <a:gd name="T41" fmla="*/ 17 h 114"/>
                    <a:gd name="T42" fmla="*/ 58 w 105"/>
                    <a:gd name="T43" fmla="*/ 5 h 114"/>
                    <a:gd name="T44" fmla="*/ 53 w 105"/>
                    <a:gd name="T45" fmla="*/ 4 h 114"/>
                    <a:gd name="T46" fmla="*/ 51 w 105"/>
                    <a:gd name="T47" fmla="*/ 0 h 114"/>
                    <a:gd name="T48" fmla="*/ 44 w 105"/>
                    <a:gd name="T49" fmla="*/ 1 h 114"/>
                    <a:gd name="T50" fmla="*/ 38 w 105"/>
                    <a:gd name="T51" fmla="*/ 3 h 114"/>
                    <a:gd name="T52" fmla="*/ 37 w 105"/>
                    <a:gd name="T53" fmla="*/ 2 h 114"/>
                    <a:gd name="T54" fmla="*/ 35 w 105"/>
                    <a:gd name="T55" fmla="*/ 4 h 114"/>
                    <a:gd name="T56" fmla="*/ 34 w 105"/>
                    <a:gd name="T57" fmla="*/ 6 h 114"/>
                    <a:gd name="T58" fmla="*/ 31 w 105"/>
                    <a:gd name="T59" fmla="*/ 7 h 114"/>
                    <a:gd name="T60" fmla="*/ 27 w 105"/>
                    <a:gd name="T61" fmla="*/ 8 h 114"/>
                    <a:gd name="T62" fmla="*/ 24 w 105"/>
                    <a:gd name="T63" fmla="*/ 10 h 114"/>
                    <a:gd name="T64" fmla="*/ 21 w 105"/>
                    <a:gd name="T65" fmla="*/ 13 h 114"/>
                    <a:gd name="T66" fmla="*/ 16 w 105"/>
                    <a:gd name="T67" fmla="*/ 7 h 114"/>
                    <a:gd name="T68" fmla="*/ 12 w 105"/>
                    <a:gd name="T69" fmla="*/ 13 h 114"/>
                    <a:gd name="T70" fmla="*/ 4 w 105"/>
                    <a:gd name="T71" fmla="*/ 14 h 114"/>
                    <a:gd name="T72" fmla="*/ 5 w 105"/>
                    <a:gd name="T73" fmla="*/ 18 h 114"/>
                    <a:gd name="T74" fmla="*/ 3 w 105"/>
                    <a:gd name="T75" fmla="*/ 22 h 114"/>
                    <a:gd name="T76" fmla="*/ 1 w 105"/>
                    <a:gd name="T77" fmla="*/ 24 h 114"/>
                    <a:gd name="T78" fmla="*/ 4 w 105"/>
                    <a:gd name="T79" fmla="*/ 29 h 114"/>
                    <a:gd name="T80" fmla="*/ 6 w 105"/>
                    <a:gd name="T81" fmla="*/ 33 h 114"/>
                    <a:gd name="T82" fmla="*/ 10 w 105"/>
                    <a:gd name="T83" fmla="*/ 35 h 114"/>
                    <a:gd name="T84" fmla="*/ 9 w 105"/>
                    <a:gd name="T85" fmla="*/ 38 h 114"/>
                    <a:gd name="T86" fmla="*/ 14 w 105"/>
                    <a:gd name="T87" fmla="*/ 36 h 114"/>
                    <a:gd name="T88" fmla="*/ 20 w 105"/>
                    <a:gd name="T89" fmla="*/ 31 h 114"/>
                    <a:gd name="T90" fmla="*/ 33 w 105"/>
                    <a:gd name="T91" fmla="*/ 36 h 114"/>
                    <a:gd name="T92" fmla="*/ 36 w 105"/>
                    <a:gd name="T93" fmla="*/ 42 h 114"/>
                    <a:gd name="T94" fmla="*/ 44 w 105"/>
                    <a:gd name="T95" fmla="*/ 53 h 114"/>
                    <a:gd name="T96" fmla="*/ 57 w 105"/>
                    <a:gd name="T97" fmla="*/ 64 h 114"/>
                    <a:gd name="T98" fmla="*/ 65 w 105"/>
                    <a:gd name="T99" fmla="*/ 67 h 114"/>
                    <a:gd name="T100" fmla="*/ 73 w 105"/>
                    <a:gd name="T101" fmla="*/ 73 h 114"/>
                    <a:gd name="T102" fmla="*/ 80 w 105"/>
                    <a:gd name="T103" fmla="*/ 78 h 114"/>
                    <a:gd name="T104" fmla="*/ 83 w 105"/>
                    <a:gd name="T105" fmla="*/ 83 h 114"/>
                    <a:gd name="T106" fmla="*/ 83 w 105"/>
                    <a:gd name="T107" fmla="*/ 93 h 114"/>
                    <a:gd name="T108" fmla="*/ 84 w 105"/>
                    <a:gd name="T109" fmla="*/ 101 h 114"/>
                    <a:gd name="T110" fmla="*/ 88 w 105"/>
                    <a:gd name="T111" fmla="*/ 93 h 114"/>
                    <a:gd name="T112" fmla="*/ 93 w 105"/>
                    <a:gd name="T113" fmla="*/ 88 h 114"/>
                    <a:gd name="T114" fmla="*/ 89 w 105"/>
                    <a:gd name="T115" fmla="*/ 80 h 114"/>
                    <a:gd name="T116" fmla="*/ 98 w 105"/>
                    <a:gd name="T117" fmla="*/ 76 h 114"/>
                    <a:gd name="T118" fmla="*/ 105 w 105"/>
                    <a:gd name="T119" fmla="*/ 77 h 114"/>
                    <a:gd name="T120" fmla="*/ 87 w 105"/>
                    <a:gd name="T121" fmla="*/ 6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105" h="114">
                      <a:moveTo>
                        <a:pt x="73" y="99"/>
                      </a:moveTo>
                      <a:cubicBezTo>
                        <a:pt x="67" y="100"/>
                        <a:pt x="65" y="101"/>
                        <a:pt x="62" y="99"/>
                      </a:cubicBezTo>
                      <a:cubicBezTo>
                        <a:pt x="59" y="97"/>
                        <a:pt x="53" y="101"/>
                        <a:pt x="54" y="103"/>
                      </a:cubicBezTo>
                      <a:cubicBezTo>
                        <a:pt x="55" y="104"/>
                        <a:pt x="57" y="106"/>
                        <a:pt x="64" y="108"/>
                      </a:cubicBezTo>
                      <a:cubicBezTo>
                        <a:pt x="70" y="110"/>
                        <a:pt x="71" y="114"/>
                        <a:pt x="74" y="114"/>
                      </a:cubicBezTo>
                      <a:cubicBezTo>
                        <a:pt x="77" y="114"/>
                        <a:pt x="77" y="112"/>
                        <a:pt x="76" y="108"/>
                      </a:cubicBezTo>
                      <a:cubicBezTo>
                        <a:pt x="76" y="104"/>
                        <a:pt x="80" y="100"/>
                        <a:pt x="80" y="100"/>
                      </a:cubicBezTo>
                      <a:cubicBezTo>
                        <a:pt x="81" y="99"/>
                        <a:pt x="78" y="98"/>
                        <a:pt x="73" y="99"/>
                      </a:cubicBezTo>
                      <a:close/>
                      <a:moveTo>
                        <a:pt x="21" y="68"/>
                      </a:moveTo>
                      <a:cubicBezTo>
                        <a:pt x="18" y="71"/>
                        <a:pt x="15" y="68"/>
                        <a:pt x="14" y="70"/>
                      </a:cubicBezTo>
                      <a:cubicBezTo>
                        <a:pt x="13" y="73"/>
                        <a:pt x="19" y="76"/>
                        <a:pt x="17" y="82"/>
                      </a:cubicBezTo>
                      <a:cubicBezTo>
                        <a:pt x="16" y="87"/>
                        <a:pt x="18" y="94"/>
                        <a:pt x="21" y="91"/>
                      </a:cubicBezTo>
                      <a:cubicBezTo>
                        <a:pt x="24" y="87"/>
                        <a:pt x="26" y="89"/>
                        <a:pt x="28" y="87"/>
                      </a:cubicBezTo>
                      <a:cubicBezTo>
                        <a:pt x="29" y="84"/>
                        <a:pt x="28" y="76"/>
                        <a:pt x="29" y="72"/>
                      </a:cubicBezTo>
                      <a:cubicBezTo>
                        <a:pt x="30" y="68"/>
                        <a:pt x="24" y="66"/>
                        <a:pt x="21" y="68"/>
                      </a:cubicBezTo>
                      <a:close/>
                      <a:moveTo>
                        <a:pt x="87" y="64"/>
                      </a:moveTo>
                      <a:cubicBezTo>
                        <a:pt x="83" y="62"/>
                        <a:pt x="86" y="58"/>
                        <a:pt x="80" y="59"/>
                      </a:cubicBezTo>
                      <a:cubicBezTo>
                        <a:pt x="75" y="59"/>
                        <a:pt x="68" y="52"/>
                        <a:pt x="66" y="44"/>
                      </a:cubicBezTo>
                      <a:cubicBezTo>
                        <a:pt x="64" y="36"/>
                        <a:pt x="55" y="36"/>
                        <a:pt x="53" y="31"/>
                      </a:cubicBezTo>
                      <a:cubicBezTo>
                        <a:pt x="51" y="26"/>
                        <a:pt x="55" y="26"/>
                        <a:pt x="53" y="22"/>
                      </a:cubicBezTo>
                      <a:cubicBezTo>
                        <a:pt x="52" y="20"/>
                        <a:pt x="55" y="18"/>
                        <a:pt x="57" y="17"/>
                      </a:cubicBezTo>
                      <a:cubicBezTo>
                        <a:pt x="57" y="12"/>
                        <a:pt x="57" y="8"/>
                        <a:pt x="58" y="5"/>
                      </a:cubicBezTo>
                      <a:cubicBezTo>
                        <a:pt x="56" y="4"/>
                        <a:pt x="54" y="4"/>
                        <a:pt x="53" y="4"/>
                      </a:cubicBezTo>
                      <a:cubicBezTo>
                        <a:pt x="52" y="3"/>
                        <a:pt x="52" y="0"/>
                        <a:pt x="51" y="0"/>
                      </a:cubicBezTo>
                      <a:cubicBezTo>
                        <a:pt x="51" y="0"/>
                        <a:pt x="45" y="0"/>
                        <a:pt x="44" y="1"/>
                      </a:cubicBezTo>
                      <a:cubicBezTo>
                        <a:pt x="43" y="2"/>
                        <a:pt x="40" y="4"/>
                        <a:pt x="38" y="3"/>
                      </a:cubicBezTo>
                      <a:cubicBezTo>
                        <a:pt x="38" y="2"/>
                        <a:pt x="38" y="2"/>
                        <a:pt x="37" y="2"/>
                      </a:cubicBezTo>
                      <a:cubicBezTo>
                        <a:pt x="35" y="4"/>
                        <a:pt x="35" y="4"/>
                        <a:pt x="35" y="4"/>
                      </a:cubicBezTo>
                      <a:cubicBezTo>
                        <a:pt x="35" y="4"/>
                        <a:pt x="35" y="6"/>
                        <a:pt x="34" y="6"/>
                      </a:cubicBezTo>
                      <a:cubicBezTo>
                        <a:pt x="33" y="6"/>
                        <a:pt x="31" y="5"/>
                        <a:pt x="31" y="7"/>
                      </a:cubicBezTo>
                      <a:cubicBezTo>
                        <a:pt x="31" y="9"/>
                        <a:pt x="28" y="8"/>
                        <a:pt x="27" y="8"/>
                      </a:cubicBezTo>
                      <a:cubicBezTo>
                        <a:pt x="26" y="8"/>
                        <a:pt x="24" y="8"/>
                        <a:pt x="24" y="10"/>
                      </a:cubicBezTo>
                      <a:cubicBezTo>
                        <a:pt x="24" y="11"/>
                        <a:pt x="24" y="15"/>
                        <a:pt x="21" y="13"/>
                      </a:cubicBezTo>
                      <a:cubicBezTo>
                        <a:pt x="19" y="11"/>
                        <a:pt x="17" y="6"/>
                        <a:pt x="16" y="7"/>
                      </a:cubicBezTo>
                      <a:cubicBezTo>
                        <a:pt x="15" y="7"/>
                        <a:pt x="14" y="13"/>
                        <a:pt x="12" y="13"/>
                      </a:cubicBezTo>
                      <a:cubicBezTo>
                        <a:pt x="10" y="13"/>
                        <a:pt x="7" y="14"/>
                        <a:pt x="4" y="14"/>
                      </a:cubicBezTo>
                      <a:cubicBezTo>
                        <a:pt x="3" y="16"/>
                        <a:pt x="4" y="18"/>
                        <a:pt x="5" y="18"/>
                      </a:cubicBezTo>
                      <a:cubicBezTo>
                        <a:pt x="6" y="19"/>
                        <a:pt x="4" y="21"/>
                        <a:pt x="3" y="22"/>
                      </a:cubicBezTo>
                      <a:cubicBezTo>
                        <a:pt x="2" y="22"/>
                        <a:pt x="0" y="22"/>
                        <a:pt x="1" y="24"/>
                      </a:cubicBezTo>
                      <a:cubicBezTo>
                        <a:pt x="3" y="26"/>
                        <a:pt x="5" y="26"/>
                        <a:pt x="4" y="29"/>
                      </a:cubicBezTo>
                      <a:cubicBezTo>
                        <a:pt x="2" y="31"/>
                        <a:pt x="4" y="33"/>
                        <a:pt x="6" y="33"/>
                      </a:cubicBezTo>
                      <a:cubicBezTo>
                        <a:pt x="8" y="33"/>
                        <a:pt x="11" y="33"/>
                        <a:pt x="10" y="35"/>
                      </a:cubicBezTo>
                      <a:cubicBezTo>
                        <a:pt x="10" y="36"/>
                        <a:pt x="9" y="37"/>
                        <a:pt x="9" y="38"/>
                      </a:cubicBezTo>
                      <a:cubicBezTo>
                        <a:pt x="11" y="37"/>
                        <a:pt x="12" y="37"/>
                        <a:pt x="14" y="36"/>
                      </a:cubicBezTo>
                      <a:cubicBezTo>
                        <a:pt x="16" y="35"/>
                        <a:pt x="15" y="32"/>
                        <a:pt x="20" y="31"/>
                      </a:cubicBezTo>
                      <a:cubicBezTo>
                        <a:pt x="25" y="30"/>
                        <a:pt x="31" y="34"/>
                        <a:pt x="33" y="36"/>
                      </a:cubicBezTo>
                      <a:cubicBezTo>
                        <a:pt x="35" y="39"/>
                        <a:pt x="35" y="40"/>
                        <a:pt x="36" y="42"/>
                      </a:cubicBezTo>
                      <a:cubicBezTo>
                        <a:pt x="36" y="44"/>
                        <a:pt x="38" y="49"/>
                        <a:pt x="44" y="53"/>
                      </a:cubicBezTo>
                      <a:cubicBezTo>
                        <a:pt x="51" y="57"/>
                        <a:pt x="53" y="62"/>
                        <a:pt x="57" y="64"/>
                      </a:cubicBezTo>
                      <a:cubicBezTo>
                        <a:pt x="60" y="65"/>
                        <a:pt x="63" y="65"/>
                        <a:pt x="65" y="67"/>
                      </a:cubicBezTo>
                      <a:cubicBezTo>
                        <a:pt x="67" y="70"/>
                        <a:pt x="70" y="71"/>
                        <a:pt x="73" y="73"/>
                      </a:cubicBezTo>
                      <a:cubicBezTo>
                        <a:pt x="77" y="74"/>
                        <a:pt x="77" y="78"/>
                        <a:pt x="80" y="78"/>
                      </a:cubicBezTo>
                      <a:cubicBezTo>
                        <a:pt x="83" y="78"/>
                        <a:pt x="81" y="81"/>
                        <a:pt x="83" y="83"/>
                      </a:cubicBezTo>
                      <a:cubicBezTo>
                        <a:pt x="85" y="86"/>
                        <a:pt x="85" y="91"/>
                        <a:pt x="83" y="93"/>
                      </a:cubicBezTo>
                      <a:cubicBezTo>
                        <a:pt x="81" y="96"/>
                        <a:pt x="82" y="101"/>
                        <a:pt x="84" y="101"/>
                      </a:cubicBezTo>
                      <a:cubicBezTo>
                        <a:pt x="85" y="101"/>
                        <a:pt x="88" y="96"/>
                        <a:pt x="88" y="93"/>
                      </a:cubicBezTo>
                      <a:cubicBezTo>
                        <a:pt x="89" y="90"/>
                        <a:pt x="91" y="90"/>
                        <a:pt x="93" y="88"/>
                      </a:cubicBezTo>
                      <a:cubicBezTo>
                        <a:pt x="96" y="85"/>
                        <a:pt x="90" y="84"/>
                        <a:pt x="89" y="80"/>
                      </a:cubicBezTo>
                      <a:cubicBezTo>
                        <a:pt x="88" y="77"/>
                        <a:pt x="93" y="74"/>
                        <a:pt x="98" y="76"/>
                      </a:cubicBezTo>
                      <a:cubicBezTo>
                        <a:pt x="103" y="79"/>
                        <a:pt x="105" y="81"/>
                        <a:pt x="105" y="77"/>
                      </a:cubicBezTo>
                      <a:cubicBezTo>
                        <a:pt x="105" y="72"/>
                        <a:pt x="90" y="66"/>
                        <a:pt x="87" y="64"/>
                      </a:cubicBezTo>
                      <a:close/>
                    </a:path>
                  </a:pathLst>
                </a:custGeom>
                <a:solidFill>
                  <a:srgbClr val="00559F"/>
                </a:solidFill>
                <a:ln w="1588" cap="flat">
                  <a:solidFill>
                    <a:srgbClr val="00559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x-none"/>
                </a:p>
              </p:txBody>
            </p:sp>
          </p:grp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40DB838-6653-2641-8514-6EEE6120CD1A}"/>
              </a:ext>
            </a:extLst>
          </p:cNvPr>
          <p:cNvGrpSpPr/>
          <p:nvPr/>
        </p:nvGrpSpPr>
        <p:grpSpPr>
          <a:xfrm>
            <a:off x="3706547" y="4539665"/>
            <a:ext cx="4195234" cy="1873677"/>
            <a:chOff x="4259263" y="4816925"/>
            <a:chExt cx="3642518" cy="138685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3678A13-DDF4-DB46-9BFB-5B182E86B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45743" y="4816925"/>
              <a:ext cx="469559" cy="89544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4BAD0C1-714E-7D40-8CBC-2DADC5D4FC48}"/>
                </a:ext>
              </a:extLst>
            </p:cNvPr>
            <p:cNvSpPr txBox="1"/>
            <p:nvPr/>
          </p:nvSpPr>
          <p:spPr>
            <a:xfrm>
              <a:off x="4259263" y="5770945"/>
              <a:ext cx="3642518" cy="432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Budget </a:t>
              </a:r>
              <a:r>
                <a:rPr lang="en-GB" sz="1400" b="1" dirty="0" err="1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annuale</a:t>
              </a:r>
              <a:r>
                <a:rPr lang="en-GB" sz="14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~ 1200 MCHF</a:t>
              </a:r>
            </a:p>
            <a:p>
              <a:endParaRPr lang="en-US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CC9D1EF-B2DE-4A45-8464-2D169CE02FF5}"/>
              </a:ext>
            </a:extLst>
          </p:cNvPr>
          <p:cNvGrpSpPr/>
          <p:nvPr/>
        </p:nvGrpSpPr>
        <p:grpSpPr>
          <a:xfrm>
            <a:off x="7981537" y="3819202"/>
            <a:ext cx="4235826" cy="2784835"/>
            <a:chOff x="7987686" y="4065412"/>
            <a:chExt cx="4235826" cy="278483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EE44B0D-F104-1F45-B6F6-49150CCD6378}"/>
                </a:ext>
              </a:extLst>
            </p:cNvPr>
            <p:cNvGrpSpPr/>
            <p:nvPr/>
          </p:nvGrpSpPr>
          <p:grpSpPr>
            <a:xfrm>
              <a:off x="7987686" y="4065412"/>
              <a:ext cx="4235826" cy="2784835"/>
              <a:chOff x="7987686" y="4065412"/>
              <a:chExt cx="4235826" cy="2784835"/>
            </a:xfrm>
          </p:grpSpPr>
          <p:grpSp>
            <p:nvGrpSpPr>
              <p:cNvPr id="280" name="Group 279">
                <a:extLst>
                  <a:ext uri="{FF2B5EF4-FFF2-40B4-BE49-F238E27FC236}">
                    <a16:creationId xmlns:a16="http://schemas.microsoft.com/office/drawing/2014/main" id="{AF6EA6D8-3FF8-004F-AEE5-87436F76985C}"/>
                  </a:ext>
                </a:extLst>
              </p:cNvPr>
              <p:cNvGrpSpPr/>
              <p:nvPr/>
            </p:nvGrpSpPr>
            <p:grpSpPr>
              <a:xfrm>
                <a:off x="9572626" y="4065412"/>
                <a:ext cx="1443644" cy="434180"/>
                <a:chOff x="1189613" y="2827705"/>
                <a:chExt cx="2385856" cy="717553"/>
              </a:xfrm>
            </p:grpSpPr>
            <p:grpSp>
              <p:nvGrpSpPr>
                <p:cNvPr id="281" name="Group 280">
                  <a:extLst>
                    <a:ext uri="{FF2B5EF4-FFF2-40B4-BE49-F238E27FC236}">
                      <a16:creationId xmlns:a16="http://schemas.microsoft.com/office/drawing/2014/main" id="{F2387AEB-092D-F643-9A0C-91A559D2A36C}"/>
                    </a:ext>
                  </a:extLst>
                </p:cNvPr>
                <p:cNvGrpSpPr/>
                <p:nvPr/>
              </p:nvGrpSpPr>
              <p:grpSpPr>
                <a:xfrm>
                  <a:off x="2240744" y="2827705"/>
                  <a:ext cx="1334725" cy="717553"/>
                  <a:chOff x="6183573" y="1646971"/>
                  <a:chExt cx="669639" cy="360000"/>
                </a:xfrm>
              </p:grpSpPr>
              <p:pic>
                <p:nvPicPr>
                  <p:cNvPr id="289" name="Picture 288">
                    <a:extLst>
                      <a:ext uri="{FF2B5EF4-FFF2-40B4-BE49-F238E27FC236}">
                        <a16:creationId xmlns:a16="http://schemas.microsoft.com/office/drawing/2014/main" id="{8BD54F30-5198-7C42-8489-63F12CA3F31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183573" y="1646971"/>
                    <a:ext cx="141429" cy="360000"/>
                  </a:xfrm>
                  <a:prstGeom prst="rect">
                    <a:avLst/>
                  </a:prstGeom>
                </p:spPr>
              </p:pic>
              <p:pic>
                <p:nvPicPr>
                  <p:cNvPr id="290" name="Picture 289">
                    <a:extLst>
                      <a:ext uri="{FF2B5EF4-FFF2-40B4-BE49-F238E27FC236}">
                        <a16:creationId xmlns:a16="http://schemas.microsoft.com/office/drawing/2014/main" id="{404FF076-433E-964A-AAE6-788D1B93236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545714" y="1646971"/>
                    <a:ext cx="141429" cy="360000"/>
                  </a:xfrm>
                  <a:prstGeom prst="rect">
                    <a:avLst/>
                  </a:prstGeom>
                </p:spPr>
              </p:pic>
              <p:pic>
                <p:nvPicPr>
                  <p:cNvPr id="291" name="Picture 290">
                    <a:extLst>
                      <a:ext uri="{FF2B5EF4-FFF2-40B4-BE49-F238E27FC236}">
                        <a16:creationId xmlns:a16="http://schemas.microsoft.com/office/drawing/2014/main" id="{54A6F8CF-1513-3C48-BFBC-545B7CD783B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6379644" y="1646971"/>
                    <a:ext cx="111428" cy="360000"/>
                  </a:xfrm>
                  <a:prstGeom prst="rect">
                    <a:avLst/>
                  </a:prstGeom>
                </p:spPr>
              </p:pic>
              <p:pic>
                <p:nvPicPr>
                  <p:cNvPr id="292" name="Picture 291">
                    <a:extLst>
                      <a:ext uri="{FF2B5EF4-FFF2-40B4-BE49-F238E27FC236}">
                        <a16:creationId xmlns:a16="http://schemas.microsoft.com/office/drawing/2014/main" id="{5B718D3C-0614-D547-AA0D-F09E4240486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6741784" y="1646971"/>
                    <a:ext cx="111428" cy="3600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82" name="Group 281">
                  <a:extLst>
                    <a:ext uri="{FF2B5EF4-FFF2-40B4-BE49-F238E27FC236}">
                      <a16:creationId xmlns:a16="http://schemas.microsoft.com/office/drawing/2014/main" id="{895FF945-E6B7-074B-A5B0-304917E80A94}"/>
                    </a:ext>
                  </a:extLst>
                </p:cNvPr>
                <p:cNvGrpSpPr/>
                <p:nvPr/>
              </p:nvGrpSpPr>
              <p:grpSpPr>
                <a:xfrm>
                  <a:off x="1189613" y="2827705"/>
                  <a:ext cx="943916" cy="717553"/>
                  <a:chOff x="6379644" y="1646971"/>
                  <a:chExt cx="473568" cy="360000"/>
                </a:xfrm>
              </p:grpSpPr>
              <p:pic>
                <p:nvPicPr>
                  <p:cNvPr id="286" name="Picture 285">
                    <a:extLst>
                      <a:ext uri="{FF2B5EF4-FFF2-40B4-BE49-F238E27FC236}">
                        <a16:creationId xmlns:a16="http://schemas.microsoft.com/office/drawing/2014/main" id="{E74838DE-2B4A-1F4D-993D-B1FA14736B8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545714" y="1646971"/>
                    <a:ext cx="141429" cy="360000"/>
                  </a:xfrm>
                  <a:prstGeom prst="rect">
                    <a:avLst/>
                  </a:prstGeom>
                </p:spPr>
              </p:pic>
              <p:pic>
                <p:nvPicPr>
                  <p:cNvPr id="287" name="Picture 286">
                    <a:extLst>
                      <a:ext uri="{FF2B5EF4-FFF2-40B4-BE49-F238E27FC236}">
                        <a16:creationId xmlns:a16="http://schemas.microsoft.com/office/drawing/2014/main" id="{E21E4BD2-EFCE-3547-8F2A-88391121761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6379644" y="1646971"/>
                    <a:ext cx="111428" cy="360000"/>
                  </a:xfrm>
                  <a:prstGeom prst="rect">
                    <a:avLst/>
                  </a:prstGeom>
                </p:spPr>
              </p:pic>
              <p:pic>
                <p:nvPicPr>
                  <p:cNvPr id="288" name="Picture 287">
                    <a:extLst>
                      <a:ext uri="{FF2B5EF4-FFF2-40B4-BE49-F238E27FC236}">
                        <a16:creationId xmlns:a16="http://schemas.microsoft.com/office/drawing/2014/main" id="{CB1DE8A9-23CD-5548-8B8D-696051E629E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6741784" y="1646971"/>
                    <a:ext cx="111428" cy="360000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294" name="TextBox 293">
                <a:extLst>
                  <a:ext uri="{FF2B5EF4-FFF2-40B4-BE49-F238E27FC236}">
                    <a16:creationId xmlns:a16="http://schemas.microsoft.com/office/drawing/2014/main" id="{ACF113C2-7C12-454A-B87E-6D465F40381B}"/>
                  </a:ext>
                </a:extLst>
              </p:cNvPr>
              <p:cNvSpPr txBox="1"/>
              <p:nvPr/>
            </p:nvSpPr>
            <p:spPr>
              <a:xfrm>
                <a:off x="7987686" y="5538419"/>
                <a:ext cx="3623206" cy="131182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lnSpc>
                    <a:spcPct val="110000"/>
                  </a:lnSpc>
                  <a:tabLst>
                    <a:tab pos="842963" algn="l"/>
                  </a:tabLst>
                </a:pPr>
                <a:r>
                  <a:rPr lang="en-GB" sz="1400" dirty="0">
                    <a:solidFill>
                      <a:schemeClr val="accent1"/>
                    </a:solidFill>
                    <a:latin typeface="+mj-lt"/>
                  </a:rPr>
                  <a:t>~ </a:t>
                </a:r>
                <a:r>
                  <a:rPr lang="en-GB" sz="1400" b="1" dirty="0">
                    <a:solidFill>
                      <a:schemeClr val="accent1"/>
                    </a:solidFill>
                    <a:latin typeface="+mj-lt"/>
                  </a:rPr>
                  <a:t>2500	</a:t>
                </a:r>
                <a:r>
                  <a:rPr lang="en-GB" sz="1400" dirty="0" err="1">
                    <a:solidFill>
                      <a:schemeClr val="accent1"/>
                    </a:solidFill>
                    <a:latin typeface="+mj-lt"/>
                  </a:rPr>
                  <a:t>impiegati</a:t>
                </a:r>
                <a:endParaRPr lang="en-GB" sz="1400" dirty="0">
                  <a:solidFill>
                    <a:schemeClr val="accent1"/>
                  </a:solidFill>
                  <a:latin typeface="+mj-lt"/>
                </a:endParaRPr>
              </a:p>
              <a:p>
                <a:pPr>
                  <a:lnSpc>
                    <a:spcPct val="110000"/>
                  </a:lnSpc>
                  <a:tabLst>
                    <a:tab pos="842963" algn="l"/>
                  </a:tabLst>
                </a:pPr>
                <a:r>
                  <a:rPr lang="en-GB" sz="1400" dirty="0">
                    <a:solidFill>
                      <a:schemeClr val="accent1"/>
                    </a:solidFill>
                    <a:latin typeface="+mj-lt"/>
                  </a:rPr>
                  <a:t>~ </a:t>
                </a:r>
                <a:r>
                  <a:rPr lang="en-GB" sz="1400" b="1" dirty="0">
                    <a:solidFill>
                      <a:schemeClr val="accent1"/>
                    </a:solidFill>
                    <a:latin typeface="+mj-lt"/>
                  </a:rPr>
                  <a:t>2000	</a:t>
                </a:r>
                <a:r>
                  <a:rPr lang="en-GB" sz="1400" dirty="0" err="1">
                    <a:solidFill>
                      <a:schemeClr val="accent1"/>
                    </a:solidFill>
                    <a:latin typeface="+mj-lt"/>
                  </a:rPr>
                  <a:t>impiegati</a:t>
                </a:r>
                <a:r>
                  <a:rPr lang="en-GB" sz="1400" dirty="0">
                    <a:solidFill>
                      <a:schemeClr val="accent1"/>
                    </a:solidFill>
                    <a:latin typeface="+mj-lt"/>
                  </a:rPr>
                  <a:t> di </a:t>
                </a:r>
                <a:r>
                  <a:rPr lang="en-GB" sz="1400" dirty="0" err="1">
                    <a:solidFill>
                      <a:schemeClr val="accent1"/>
                    </a:solidFill>
                    <a:latin typeface="+mj-lt"/>
                  </a:rPr>
                  <a:t>imprese</a:t>
                </a:r>
                <a:r>
                  <a:rPr lang="en-GB" sz="1400" dirty="0">
                    <a:solidFill>
                      <a:schemeClr val="accent1"/>
                    </a:solidFill>
                    <a:latin typeface="+mj-lt"/>
                  </a:rPr>
                  <a:t> </a:t>
                </a:r>
                <a:r>
                  <a:rPr lang="en-GB" sz="1400" dirty="0" err="1">
                    <a:solidFill>
                      <a:schemeClr val="accent1"/>
                    </a:solidFill>
                    <a:latin typeface="+mj-lt"/>
                  </a:rPr>
                  <a:t>appaltatrici</a:t>
                </a:r>
                <a:endParaRPr lang="en-GB" sz="1400" dirty="0">
                  <a:solidFill>
                    <a:schemeClr val="accent1"/>
                  </a:solidFill>
                  <a:latin typeface="+mj-lt"/>
                </a:endParaRPr>
              </a:p>
              <a:p>
                <a:pPr>
                  <a:lnSpc>
                    <a:spcPct val="110000"/>
                  </a:lnSpc>
                  <a:tabLst>
                    <a:tab pos="842963" algn="l"/>
                  </a:tabLst>
                </a:pPr>
                <a:r>
                  <a:rPr lang="en-GB" sz="1400" dirty="0">
                    <a:solidFill>
                      <a:schemeClr val="accent1"/>
                    </a:solidFill>
                    <a:latin typeface="+mj-lt"/>
                  </a:rPr>
                  <a:t>~ </a:t>
                </a:r>
                <a:r>
                  <a:rPr lang="en-GB" sz="1400" b="1" dirty="0">
                    <a:solidFill>
                      <a:schemeClr val="accent1"/>
                    </a:solidFill>
                    <a:latin typeface="+mj-lt"/>
                  </a:rPr>
                  <a:t>13000	</a:t>
                </a:r>
                <a:r>
                  <a:rPr lang="en-GB" sz="1400" dirty="0" err="1">
                    <a:solidFill>
                      <a:schemeClr val="accent1"/>
                    </a:solidFill>
                    <a:latin typeface="+mj-lt"/>
                  </a:rPr>
                  <a:t>fisici</a:t>
                </a:r>
                <a:r>
                  <a:rPr lang="en-GB" sz="1400" dirty="0">
                    <a:solidFill>
                      <a:schemeClr val="accent1"/>
                    </a:solidFill>
                    <a:latin typeface="+mj-lt"/>
                  </a:rPr>
                  <a:t> / </a:t>
                </a:r>
                <a:r>
                  <a:rPr lang="en-GB" sz="1400" dirty="0" err="1">
                    <a:solidFill>
                      <a:schemeClr val="accent1"/>
                    </a:solidFill>
                    <a:latin typeface="+mj-lt"/>
                  </a:rPr>
                  <a:t>utenti</a:t>
                </a:r>
                <a:endParaRPr lang="en-GB" sz="1400" b="1" dirty="0">
                  <a:solidFill>
                    <a:schemeClr val="accent1"/>
                  </a:solidFill>
                  <a:latin typeface="+mj-lt"/>
                </a:endParaRPr>
              </a:p>
            </p:txBody>
          </p:sp>
          <p:sp>
            <p:nvSpPr>
              <p:cNvPr id="295" name="ZoneTexte 9">
                <a:extLst>
                  <a:ext uri="{FF2B5EF4-FFF2-40B4-BE49-F238E27FC236}">
                    <a16:creationId xmlns:a16="http://schemas.microsoft.com/office/drawing/2014/main" id="{114FD421-C4B3-A749-BCD3-B110018B1694}"/>
                  </a:ext>
                </a:extLst>
              </p:cNvPr>
              <p:cNvSpPr txBox="1"/>
              <p:nvPr/>
            </p:nvSpPr>
            <p:spPr bwMode="auto">
              <a:xfrm>
                <a:off x="8078788" y="4560437"/>
                <a:ext cx="4144724" cy="903148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anchor="ctr" anchorCtr="0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fr-CH" sz="1600" dirty="0" err="1">
                    <a:solidFill>
                      <a:schemeClr val="bg1"/>
                    </a:solidFill>
                  </a:rPr>
                  <a:t>Diversità</a:t>
                </a:r>
                <a:r>
                  <a:rPr lang="fr-CH" sz="1600" dirty="0">
                    <a:solidFill>
                      <a:schemeClr val="bg1"/>
                    </a:solidFill>
                  </a:rPr>
                  <a:t> </a:t>
                </a:r>
                <a:r>
                  <a:rPr lang="fr-CH" sz="1600" dirty="0" err="1">
                    <a:solidFill>
                      <a:schemeClr val="bg1"/>
                    </a:solidFill>
                  </a:rPr>
                  <a:t>geografica</a:t>
                </a:r>
                <a:r>
                  <a:rPr lang="fr-CH" sz="1600" dirty="0">
                    <a:solidFill>
                      <a:schemeClr val="bg1"/>
                    </a:solidFill>
                  </a:rPr>
                  <a:t> e culturale</a:t>
                </a:r>
              </a:p>
              <a:p>
                <a:pPr algn="ctr"/>
                <a:r>
                  <a:rPr lang="fr-CH" sz="1600" b="1" dirty="0">
                    <a:solidFill>
                      <a:schemeClr val="bg1"/>
                    </a:solidFill>
                  </a:rPr>
                  <a:t>110</a:t>
                </a:r>
                <a:r>
                  <a:rPr lang="fr-CH" sz="1600" dirty="0">
                    <a:solidFill>
                      <a:schemeClr val="bg1"/>
                    </a:solidFill>
                  </a:rPr>
                  <a:t> </a:t>
                </a:r>
                <a:r>
                  <a:rPr lang="fr-CH" sz="1600" dirty="0" err="1">
                    <a:solidFill>
                      <a:schemeClr val="bg1"/>
                    </a:solidFill>
                  </a:rPr>
                  <a:t>nazionalità</a:t>
                </a:r>
                <a:r>
                  <a:rPr lang="fr-CH" sz="1600" dirty="0">
                    <a:solidFill>
                      <a:schemeClr val="bg1"/>
                    </a:solidFill>
                  </a:rPr>
                  <a:t>, </a:t>
                </a:r>
              </a:p>
              <a:p>
                <a:pPr algn="ctr"/>
                <a:r>
                  <a:rPr lang="fr-CH" sz="1600" dirty="0">
                    <a:solidFill>
                      <a:schemeClr val="bg1"/>
                    </a:solidFill>
                  </a:rPr>
                  <a:t>da</a:t>
                </a:r>
                <a:r>
                  <a:rPr lang="fr-CH" sz="1600" b="1" dirty="0">
                    <a:solidFill>
                      <a:schemeClr val="bg1"/>
                    </a:solidFill>
                  </a:rPr>
                  <a:t> 77 </a:t>
                </a:r>
                <a:r>
                  <a:rPr lang="fr-CH" sz="1600" dirty="0" err="1">
                    <a:solidFill>
                      <a:schemeClr val="bg1"/>
                    </a:solidFill>
                  </a:rPr>
                  <a:t>paesi</a:t>
                </a:r>
                <a:r>
                  <a:rPr lang="fr-CH" sz="1600" dirty="0">
                    <a:solidFill>
                      <a:schemeClr val="bg1"/>
                    </a:solidFill>
                  </a:rPr>
                  <a:t> 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29" name="Picture 228">
              <a:extLst>
                <a:ext uri="{FF2B5EF4-FFF2-40B4-BE49-F238E27FC236}">
                  <a16:creationId xmlns:a16="http://schemas.microsoft.com/office/drawing/2014/main" id="{E7DAFA24-45CC-914F-BBEB-63918FF19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36155" y="4065412"/>
              <a:ext cx="170571" cy="43418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8BD42D6-14F1-C645-B000-19F1B82171ED}"/>
              </a:ext>
            </a:extLst>
          </p:cNvPr>
          <p:cNvGrpSpPr/>
          <p:nvPr/>
        </p:nvGrpSpPr>
        <p:grpSpPr>
          <a:xfrm>
            <a:off x="6049963" y="2444799"/>
            <a:ext cx="1665287" cy="1143000"/>
            <a:chOff x="6049963" y="2444799"/>
            <a:chExt cx="1665287" cy="1143000"/>
          </a:xfrm>
        </p:grpSpPr>
        <p:sp>
          <p:nvSpPr>
            <p:cNvPr id="423" name="Freeform 235">
              <a:extLst>
                <a:ext uri="{FF2B5EF4-FFF2-40B4-BE49-F238E27FC236}">
                  <a16:creationId xmlns:a16="http://schemas.microsoft.com/office/drawing/2014/main" id="{18CDCB98-9824-184D-8E6A-7BF6AB3310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0100" y="2990899"/>
              <a:ext cx="565150" cy="596900"/>
            </a:xfrm>
            <a:custGeom>
              <a:avLst/>
              <a:gdLst>
                <a:gd name="T0" fmla="*/ 180 w 255"/>
                <a:gd name="T1" fmla="*/ 108 h 269"/>
                <a:gd name="T2" fmla="*/ 179 w 255"/>
                <a:gd name="T3" fmla="*/ 96 h 269"/>
                <a:gd name="T4" fmla="*/ 192 w 255"/>
                <a:gd name="T5" fmla="*/ 101 h 269"/>
                <a:gd name="T6" fmla="*/ 207 w 255"/>
                <a:gd name="T7" fmla="*/ 105 h 269"/>
                <a:gd name="T8" fmla="*/ 206 w 255"/>
                <a:gd name="T9" fmla="*/ 116 h 269"/>
                <a:gd name="T10" fmla="*/ 213 w 255"/>
                <a:gd name="T11" fmla="*/ 119 h 269"/>
                <a:gd name="T12" fmla="*/ 218 w 255"/>
                <a:gd name="T13" fmla="*/ 136 h 269"/>
                <a:gd name="T14" fmla="*/ 222 w 255"/>
                <a:gd name="T15" fmla="*/ 117 h 269"/>
                <a:gd name="T16" fmla="*/ 232 w 255"/>
                <a:gd name="T17" fmla="*/ 106 h 269"/>
                <a:gd name="T18" fmla="*/ 241 w 255"/>
                <a:gd name="T19" fmla="*/ 88 h 269"/>
                <a:gd name="T20" fmla="*/ 253 w 255"/>
                <a:gd name="T21" fmla="*/ 85 h 269"/>
                <a:gd name="T22" fmla="*/ 254 w 255"/>
                <a:gd name="T23" fmla="*/ 74 h 269"/>
                <a:gd name="T24" fmla="*/ 245 w 255"/>
                <a:gd name="T25" fmla="*/ 65 h 269"/>
                <a:gd name="T26" fmla="*/ 229 w 255"/>
                <a:gd name="T27" fmla="*/ 66 h 269"/>
                <a:gd name="T28" fmla="*/ 218 w 255"/>
                <a:gd name="T29" fmla="*/ 75 h 269"/>
                <a:gd name="T30" fmla="*/ 209 w 255"/>
                <a:gd name="T31" fmla="*/ 81 h 269"/>
                <a:gd name="T32" fmla="*/ 201 w 255"/>
                <a:gd name="T33" fmla="*/ 90 h 269"/>
                <a:gd name="T34" fmla="*/ 186 w 255"/>
                <a:gd name="T35" fmla="*/ 88 h 269"/>
                <a:gd name="T36" fmla="*/ 180 w 255"/>
                <a:gd name="T37" fmla="*/ 77 h 269"/>
                <a:gd name="T38" fmla="*/ 176 w 255"/>
                <a:gd name="T39" fmla="*/ 90 h 269"/>
                <a:gd name="T40" fmla="*/ 149 w 255"/>
                <a:gd name="T41" fmla="*/ 87 h 269"/>
                <a:gd name="T42" fmla="*/ 135 w 255"/>
                <a:gd name="T43" fmla="*/ 84 h 269"/>
                <a:gd name="T44" fmla="*/ 121 w 255"/>
                <a:gd name="T45" fmla="*/ 76 h 269"/>
                <a:gd name="T46" fmla="*/ 109 w 255"/>
                <a:gd name="T47" fmla="*/ 68 h 269"/>
                <a:gd name="T48" fmla="*/ 114 w 255"/>
                <a:gd name="T49" fmla="*/ 56 h 269"/>
                <a:gd name="T50" fmla="*/ 105 w 255"/>
                <a:gd name="T51" fmla="*/ 47 h 269"/>
                <a:gd name="T52" fmla="*/ 94 w 255"/>
                <a:gd name="T53" fmla="*/ 35 h 269"/>
                <a:gd name="T54" fmla="*/ 102 w 255"/>
                <a:gd name="T55" fmla="*/ 27 h 269"/>
                <a:gd name="T56" fmla="*/ 96 w 255"/>
                <a:gd name="T57" fmla="*/ 11 h 269"/>
                <a:gd name="T58" fmla="*/ 87 w 255"/>
                <a:gd name="T59" fmla="*/ 0 h 269"/>
                <a:gd name="T60" fmla="*/ 80 w 255"/>
                <a:gd name="T61" fmla="*/ 7 h 269"/>
                <a:gd name="T62" fmla="*/ 57 w 255"/>
                <a:gd name="T63" fmla="*/ 8 h 269"/>
                <a:gd name="T64" fmla="*/ 54 w 255"/>
                <a:gd name="T65" fmla="*/ 22 h 269"/>
                <a:gd name="T66" fmla="*/ 64 w 255"/>
                <a:gd name="T67" fmla="*/ 35 h 269"/>
                <a:gd name="T68" fmla="*/ 57 w 255"/>
                <a:gd name="T69" fmla="*/ 48 h 269"/>
                <a:gd name="T70" fmla="*/ 48 w 255"/>
                <a:gd name="T71" fmla="*/ 58 h 269"/>
                <a:gd name="T72" fmla="*/ 37 w 255"/>
                <a:gd name="T73" fmla="*/ 72 h 269"/>
                <a:gd name="T74" fmla="*/ 25 w 255"/>
                <a:gd name="T75" fmla="*/ 79 h 269"/>
                <a:gd name="T76" fmla="*/ 12 w 255"/>
                <a:gd name="T77" fmla="*/ 87 h 269"/>
                <a:gd name="T78" fmla="*/ 21 w 255"/>
                <a:gd name="T79" fmla="*/ 103 h 269"/>
                <a:gd name="T80" fmla="*/ 18 w 255"/>
                <a:gd name="T81" fmla="*/ 113 h 269"/>
                <a:gd name="T82" fmla="*/ 1 w 255"/>
                <a:gd name="T83" fmla="*/ 119 h 269"/>
                <a:gd name="T84" fmla="*/ 9 w 255"/>
                <a:gd name="T85" fmla="*/ 128 h 269"/>
                <a:gd name="T86" fmla="*/ 6 w 255"/>
                <a:gd name="T87" fmla="*/ 133 h 269"/>
                <a:gd name="T88" fmla="*/ 35 w 255"/>
                <a:gd name="T89" fmla="*/ 139 h 269"/>
                <a:gd name="T90" fmla="*/ 40 w 255"/>
                <a:gd name="T91" fmla="*/ 144 h 269"/>
                <a:gd name="T92" fmla="*/ 42 w 255"/>
                <a:gd name="T93" fmla="*/ 167 h 269"/>
                <a:gd name="T94" fmla="*/ 55 w 255"/>
                <a:gd name="T95" fmla="*/ 208 h 269"/>
                <a:gd name="T96" fmla="*/ 72 w 255"/>
                <a:gd name="T97" fmla="*/ 251 h 269"/>
                <a:gd name="T98" fmla="*/ 90 w 255"/>
                <a:gd name="T99" fmla="*/ 262 h 269"/>
                <a:gd name="T100" fmla="*/ 102 w 255"/>
                <a:gd name="T101" fmla="*/ 247 h 269"/>
                <a:gd name="T102" fmla="*/ 107 w 255"/>
                <a:gd name="T103" fmla="*/ 229 h 269"/>
                <a:gd name="T104" fmla="*/ 109 w 255"/>
                <a:gd name="T105" fmla="*/ 202 h 269"/>
                <a:gd name="T106" fmla="*/ 121 w 255"/>
                <a:gd name="T107" fmla="*/ 189 h 269"/>
                <a:gd name="T108" fmla="*/ 150 w 255"/>
                <a:gd name="T109" fmla="*/ 163 h 269"/>
                <a:gd name="T110" fmla="*/ 166 w 255"/>
                <a:gd name="T111" fmla="*/ 144 h 269"/>
                <a:gd name="T112" fmla="*/ 185 w 255"/>
                <a:gd name="T113" fmla="*/ 138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55" h="269">
                  <a:moveTo>
                    <a:pt x="182" y="121"/>
                  </a:moveTo>
                  <a:cubicBezTo>
                    <a:pt x="180" y="117"/>
                    <a:pt x="179" y="110"/>
                    <a:pt x="180" y="108"/>
                  </a:cubicBezTo>
                  <a:cubicBezTo>
                    <a:pt x="180" y="105"/>
                    <a:pt x="184" y="107"/>
                    <a:pt x="185" y="104"/>
                  </a:cubicBezTo>
                  <a:cubicBezTo>
                    <a:pt x="186" y="100"/>
                    <a:pt x="175" y="100"/>
                    <a:pt x="179" y="96"/>
                  </a:cubicBezTo>
                  <a:cubicBezTo>
                    <a:pt x="182" y="92"/>
                    <a:pt x="182" y="96"/>
                    <a:pt x="186" y="96"/>
                  </a:cubicBezTo>
                  <a:cubicBezTo>
                    <a:pt x="191" y="96"/>
                    <a:pt x="192" y="98"/>
                    <a:pt x="192" y="101"/>
                  </a:cubicBezTo>
                  <a:cubicBezTo>
                    <a:pt x="192" y="104"/>
                    <a:pt x="197" y="105"/>
                    <a:pt x="197" y="105"/>
                  </a:cubicBezTo>
                  <a:cubicBezTo>
                    <a:pt x="197" y="105"/>
                    <a:pt x="204" y="105"/>
                    <a:pt x="207" y="105"/>
                  </a:cubicBezTo>
                  <a:cubicBezTo>
                    <a:pt x="210" y="105"/>
                    <a:pt x="214" y="105"/>
                    <a:pt x="214" y="107"/>
                  </a:cubicBezTo>
                  <a:cubicBezTo>
                    <a:pt x="214" y="109"/>
                    <a:pt x="210" y="116"/>
                    <a:pt x="206" y="116"/>
                  </a:cubicBezTo>
                  <a:cubicBezTo>
                    <a:pt x="203" y="116"/>
                    <a:pt x="203" y="126"/>
                    <a:pt x="206" y="126"/>
                  </a:cubicBezTo>
                  <a:cubicBezTo>
                    <a:pt x="209" y="127"/>
                    <a:pt x="211" y="119"/>
                    <a:pt x="213" y="119"/>
                  </a:cubicBezTo>
                  <a:cubicBezTo>
                    <a:pt x="214" y="119"/>
                    <a:pt x="215" y="128"/>
                    <a:pt x="216" y="137"/>
                  </a:cubicBezTo>
                  <a:cubicBezTo>
                    <a:pt x="217" y="136"/>
                    <a:pt x="217" y="136"/>
                    <a:pt x="218" y="136"/>
                  </a:cubicBezTo>
                  <a:cubicBezTo>
                    <a:pt x="220" y="136"/>
                    <a:pt x="219" y="128"/>
                    <a:pt x="220" y="126"/>
                  </a:cubicBezTo>
                  <a:cubicBezTo>
                    <a:pt x="222" y="124"/>
                    <a:pt x="221" y="117"/>
                    <a:pt x="222" y="117"/>
                  </a:cubicBezTo>
                  <a:cubicBezTo>
                    <a:pt x="223" y="117"/>
                    <a:pt x="229" y="119"/>
                    <a:pt x="229" y="117"/>
                  </a:cubicBezTo>
                  <a:cubicBezTo>
                    <a:pt x="229" y="116"/>
                    <a:pt x="233" y="110"/>
                    <a:pt x="232" y="106"/>
                  </a:cubicBezTo>
                  <a:cubicBezTo>
                    <a:pt x="232" y="103"/>
                    <a:pt x="235" y="99"/>
                    <a:pt x="235" y="95"/>
                  </a:cubicBezTo>
                  <a:cubicBezTo>
                    <a:pt x="235" y="91"/>
                    <a:pt x="238" y="90"/>
                    <a:pt x="241" y="88"/>
                  </a:cubicBezTo>
                  <a:cubicBezTo>
                    <a:pt x="243" y="86"/>
                    <a:pt x="248" y="83"/>
                    <a:pt x="249" y="85"/>
                  </a:cubicBezTo>
                  <a:cubicBezTo>
                    <a:pt x="249" y="86"/>
                    <a:pt x="255" y="88"/>
                    <a:pt x="253" y="85"/>
                  </a:cubicBezTo>
                  <a:cubicBezTo>
                    <a:pt x="250" y="81"/>
                    <a:pt x="250" y="79"/>
                    <a:pt x="252" y="78"/>
                  </a:cubicBezTo>
                  <a:cubicBezTo>
                    <a:pt x="253" y="78"/>
                    <a:pt x="254" y="74"/>
                    <a:pt x="254" y="74"/>
                  </a:cubicBezTo>
                  <a:cubicBezTo>
                    <a:pt x="254" y="74"/>
                    <a:pt x="249" y="73"/>
                    <a:pt x="249" y="71"/>
                  </a:cubicBezTo>
                  <a:cubicBezTo>
                    <a:pt x="248" y="69"/>
                    <a:pt x="245" y="67"/>
                    <a:pt x="245" y="65"/>
                  </a:cubicBezTo>
                  <a:cubicBezTo>
                    <a:pt x="245" y="63"/>
                    <a:pt x="242" y="64"/>
                    <a:pt x="240" y="66"/>
                  </a:cubicBezTo>
                  <a:cubicBezTo>
                    <a:pt x="238" y="68"/>
                    <a:pt x="234" y="64"/>
                    <a:pt x="229" y="66"/>
                  </a:cubicBezTo>
                  <a:cubicBezTo>
                    <a:pt x="225" y="69"/>
                    <a:pt x="224" y="72"/>
                    <a:pt x="222" y="71"/>
                  </a:cubicBezTo>
                  <a:cubicBezTo>
                    <a:pt x="219" y="71"/>
                    <a:pt x="220" y="73"/>
                    <a:pt x="218" y="75"/>
                  </a:cubicBezTo>
                  <a:cubicBezTo>
                    <a:pt x="216" y="77"/>
                    <a:pt x="215" y="79"/>
                    <a:pt x="214" y="79"/>
                  </a:cubicBezTo>
                  <a:cubicBezTo>
                    <a:pt x="212" y="79"/>
                    <a:pt x="209" y="81"/>
                    <a:pt x="209" y="81"/>
                  </a:cubicBezTo>
                  <a:cubicBezTo>
                    <a:pt x="209" y="81"/>
                    <a:pt x="211" y="86"/>
                    <a:pt x="210" y="89"/>
                  </a:cubicBezTo>
                  <a:cubicBezTo>
                    <a:pt x="209" y="91"/>
                    <a:pt x="205" y="89"/>
                    <a:pt x="201" y="90"/>
                  </a:cubicBezTo>
                  <a:cubicBezTo>
                    <a:pt x="197" y="91"/>
                    <a:pt x="195" y="88"/>
                    <a:pt x="192" y="89"/>
                  </a:cubicBezTo>
                  <a:cubicBezTo>
                    <a:pt x="189" y="90"/>
                    <a:pt x="188" y="87"/>
                    <a:pt x="186" y="88"/>
                  </a:cubicBezTo>
                  <a:cubicBezTo>
                    <a:pt x="185" y="88"/>
                    <a:pt x="183" y="84"/>
                    <a:pt x="183" y="81"/>
                  </a:cubicBezTo>
                  <a:cubicBezTo>
                    <a:pt x="184" y="78"/>
                    <a:pt x="182" y="75"/>
                    <a:pt x="180" y="77"/>
                  </a:cubicBezTo>
                  <a:cubicBezTo>
                    <a:pt x="179" y="79"/>
                    <a:pt x="177" y="78"/>
                    <a:pt x="177" y="81"/>
                  </a:cubicBezTo>
                  <a:cubicBezTo>
                    <a:pt x="177" y="84"/>
                    <a:pt x="179" y="88"/>
                    <a:pt x="176" y="90"/>
                  </a:cubicBezTo>
                  <a:cubicBezTo>
                    <a:pt x="174" y="93"/>
                    <a:pt x="163" y="94"/>
                    <a:pt x="161" y="92"/>
                  </a:cubicBezTo>
                  <a:cubicBezTo>
                    <a:pt x="158" y="90"/>
                    <a:pt x="149" y="89"/>
                    <a:pt x="149" y="87"/>
                  </a:cubicBezTo>
                  <a:cubicBezTo>
                    <a:pt x="148" y="85"/>
                    <a:pt x="145" y="82"/>
                    <a:pt x="144" y="82"/>
                  </a:cubicBezTo>
                  <a:cubicBezTo>
                    <a:pt x="142" y="82"/>
                    <a:pt x="136" y="85"/>
                    <a:pt x="135" y="84"/>
                  </a:cubicBezTo>
                  <a:cubicBezTo>
                    <a:pt x="134" y="82"/>
                    <a:pt x="130" y="80"/>
                    <a:pt x="127" y="79"/>
                  </a:cubicBezTo>
                  <a:cubicBezTo>
                    <a:pt x="125" y="79"/>
                    <a:pt x="121" y="77"/>
                    <a:pt x="121" y="76"/>
                  </a:cubicBezTo>
                  <a:cubicBezTo>
                    <a:pt x="120" y="74"/>
                    <a:pt x="114" y="73"/>
                    <a:pt x="113" y="72"/>
                  </a:cubicBezTo>
                  <a:cubicBezTo>
                    <a:pt x="112" y="71"/>
                    <a:pt x="109" y="70"/>
                    <a:pt x="109" y="68"/>
                  </a:cubicBezTo>
                  <a:cubicBezTo>
                    <a:pt x="109" y="67"/>
                    <a:pt x="110" y="64"/>
                    <a:pt x="110" y="62"/>
                  </a:cubicBezTo>
                  <a:cubicBezTo>
                    <a:pt x="110" y="59"/>
                    <a:pt x="114" y="57"/>
                    <a:pt x="114" y="56"/>
                  </a:cubicBezTo>
                  <a:cubicBezTo>
                    <a:pt x="114" y="54"/>
                    <a:pt x="110" y="52"/>
                    <a:pt x="110" y="52"/>
                  </a:cubicBezTo>
                  <a:cubicBezTo>
                    <a:pt x="110" y="52"/>
                    <a:pt x="108" y="47"/>
                    <a:pt x="105" y="47"/>
                  </a:cubicBezTo>
                  <a:cubicBezTo>
                    <a:pt x="102" y="47"/>
                    <a:pt x="100" y="42"/>
                    <a:pt x="97" y="42"/>
                  </a:cubicBezTo>
                  <a:cubicBezTo>
                    <a:pt x="95" y="41"/>
                    <a:pt x="96" y="36"/>
                    <a:pt x="94" y="35"/>
                  </a:cubicBezTo>
                  <a:cubicBezTo>
                    <a:pt x="93" y="33"/>
                    <a:pt x="94" y="28"/>
                    <a:pt x="96" y="31"/>
                  </a:cubicBezTo>
                  <a:cubicBezTo>
                    <a:pt x="99" y="33"/>
                    <a:pt x="104" y="31"/>
                    <a:pt x="102" y="27"/>
                  </a:cubicBezTo>
                  <a:cubicBezTo>
                    <a:pt x="100" y="24"/>
                    <a:pt x="97" y="21"/>
                    <a:pt x="97" y="19"/>
                  </a:cubicBezTo>
                  <a:cubicBezTo>
                    <a:pt x="97" y="18"/>
                    <a:pt x="99" y="12"/>
                    <a:pt x="96" y="11"/>
                  </a:cubicBezTo>
                  <a:cubicBezTo>
                    <a:pt x="94" y="9"/>
                    <a:pt x="92" y="7"/>
                    <a:pt x="91" y="5"/>
                  </a:cubicBezTo>
                  <a:cubicBezTo>
                    <a:pt x="90" y="2"/>
                    <a:pt x="87" y="0"/>
                    <a:pt x="87" y="0"/>
                  </a:cubicBezTo>
                  <a:cubicBezTo>
                    <a:pt x="84" y="1"/>
                    <a:pt x="84" y="1"/>
                    <a:pt x="84" y="1"/>
                  </a:cubicBezTo>
                  <a:cubicBezTo>
                    <a:pt x="84" y="1"/>
                    <a:pt x="82" y="6"/>
                    <a:pt x="80" y="7"/>
                  </a:cubicBezTo>
                  <a:cubicBezTo>
                    <a:pt x="79" y="8"/>
                    <a:pt x="74" y="9"/>
                    <a:pt x="71" y="11"/>
                  </a:cubicBezTo>
                  <a:cubicBezTo>
                    <a:pt x="69" y="13"/>
                    <a:pt x="61" y="8"/>
                    <a:pt x="57" y="8"/>
                  </a:cubicBezTo>
                  <a:cubicBezTo>
                    <a:pt x="54" y="8"/>
                    <a:pt x="51" y="12"/>
                    <a:pt x="53" y="13"/>
                  </a:cubicBezTo>
                  <a:cubicBezTo>
                    <a:pt x="55" y="14"/>
                    <a:pt x="54" y="22"/>
                    <a:pt x="54" y="22"/>
                  </a:cubicBezTo>
                  <a:cubicBezTo>
                    <a:pt x="54" y="22"/>
                    <a:pt x="56" y="31"/>
                    <a:pt x="60" y="31"/>
                  </a:cubicBezTo>
                  <a:cubicBezTo>
                    <a:pt x="63" y="30"/>
                    <a:pt x="67" y="34"/>
                    <a:pt x="64" y="35"/>
                  </a:cubicBezTo>
                  <a:cubicBezTo>
                    <a:pt x="61" y="35"/>
                    <a:pt x="60" y="38"/>
                    <a:pt x="59" y="41"/>
                  </a:cubicBezTo>
                  <a:cubicBezTo>
                    <a:pt x="59" y="44"/>
                    <a:pt x="60" y="48"/>
                    <a:pt x="57" y="48"/>
                  </a:cubicBezTo>
                  <a:cubicBezTo>
                    <a:pt x="55" y="49"/>
                    <a:pt x="53" y="49"/>
                    <a:pt x="53" y="53"/>
                  </a:cubicBezTo>
                  <a:cubicBezTo>
                    <a:pt x="53" y="57"/>
                    <a:pt x="48" y="56"/>
                    <a:pt x="48" y="58"/>
                  </a:cubicBezTo>
                  <a:cubicBezTo>
                    <a:pt x="47" y="59"/>
                    <a:pt x="45" y="66"/>
                    <a:pt x="44" y="67"/>
                  </a:cubicBezTo>
                  <a:cubicBezTo>
                    <a:pt x="43" y="68"/>
                    <a:pt x="37" y="69"/>
                    <a:pt x="37" y="72"/>
                  </a:cubicBezTo>
                  <a:cubicBezTo>
                    <a:pt x="36" y="75"/>
                    <a:pt x="33" y="79"/>
                    <a:pt x="32" y="79"/>
                  </a:cubicBezTo>
                  <a:cubicBezTo>
                    <a:pt x="30" y="78"/>
                    <a:pt x="26" y="77"/>
                    <a:pt x="25" y="79"/>
                  </a:cubicBezTo>
                  <a:cubicBezTo>
                    <a:pt x="24" y="81"/>
                    <a:pt x="20" y="77"/>
                    <a:pt x="19" y="78"/>
                  </a:cubicBezTo>
                  <a:cubicBezTo>
                    <a:pt x="17" y="80"/>
                    <a:pt x="12" y="84"/>
                    <a:pt x="12" y="87"/>
                  </a:cubicBezTo>
                  <a:cubicBezTo>
                    <a:pt x="12" y="90"/>
                    <a:pt x="18" y="90"/>
                    <a:pt x="17" y="94"/>
                  </a:cubicBezTo>
                  <a:cubicBezTo>
                    <a:pt x="17" y="97"/>
                    <a:pt x="20" y="101"/>
                    <a:pt x="21" y="103"/>
                  </a:cubicBezTo>
                  <a:cubicBezTo>
                    <a:pt x="23" y="105"/>
                    <a:pt x="26" y="109"/>
                    <a:pt x="25" y="111"/>
                  </a:cubicBezTo>
                  <a:cubicBezTo>
                    <a:pt x="23" y="113"/>
                    <a:pt x="21" y="114"/>
                    <a:pt x="18" y="113"/>
                  </a:cubicBezTo>
                  <a:cubicBezTo>
                    <a:pt x="15" y="112"/>
                    <a:pt x="15" y="115"/>
                    <a:pt x="9" y="113"/>
                  </a:cubicBezTo>
                  <a:cubicBezTo>
                    <a:pt x="3" y="112"/>
                    <a:pt x="3" y="117"/>
                    <a:pt x="1" y="119"/>
                  </a:cubicBezTo>
                  <a:cubicBezTo>
                    <a:pt x="1" y="119"/>
                    <a:pt x="1" y="120"/>
                    <a:pt x="0" y="120"/>
                  </a:cubicBezTo>
                  <a:cubicBezTo>
                    <a:pt x="3" y="122"/>
                    <a:pt x="4" y="126"/>
                    <a:pt x="9" y="128"/>
                  </a:cubicBezTo>
                  <a:cubicBezTo>
                    <a:pt x="14" y="130"/>
                    <a:pt x="19" y="124"/>
                    <a:pt x="19" y="128"/>
                  </a:cubicBezTo>
                  <a:cubicBezTo>
                    <a:pt x="19" y="132"/>
                    <a:pt x="6" y="131"/>
                    <a:pt x="6" y="133"/>
                  </a:cubicBezTo>
                  <a:cubicBezTo>
                    <a:pt x="6" y="134"/>
                    <a:pt x="19" y="150"/>
                    <a:pt x="25" y="148"/>
                  </a:cubicBezTo>
                  <a:cubicBezTo>
                    <a:pt x="32" y="147"/>
                    <a:pt x="37" y="140"/>
                    <a:pt x="35" y="139"/>
                  </a:cubicBezTo>
                  <a:cubicBezTo>
                    <a:pt x="33" y="138"/>
                    <a:pt x="36" y="133"/>
                    <a:pt x="38" y="134"/>
                  </a:cubicBezTo>
                  <a:cubicBezTo>
                    <a:pt x="40" y="135"/>
                    <a:pt x="38" y="142"/>
                    <a:pt x="40" y="144"/>
                  </a:cubicBezTo>
                  <a:cubicBezTo>
                    <a:pt x="42" y="145"/>
                    <a:pt x="41" y="148"/>
                    <a:pt x="40" y="152"/>
                  </a:cubicBezTo>
                  <a:cubicBezTo>
                    <a:pt x="39" y="156"/>
                    <a:pt x="41" y="163"/>
                    <a:pt x="42" y="167"/>
                  </a:cubicBezTo>
                  <a:cubicBezTo>
                    <a:pt x="42" y="172"/>
                    <a:pt x="45" y="178"/>
                    <a:pt x="46" y="184"/>
                  </a:cubicBezTo>
                  <a:cubicBezTo>
                    <a:pt x="47" y="190"/>
                    <a:pt x="51" y="201"/>
                    <a:pt x="55" y="208"/>
                  </a:cubicBezTo>
                  <a:cubicBezTo>
                    <a:pt x="58" y="215"/>
                    <a:pt x="61" y="229"/>
                    <a:pt x="63" y="232"/>
                  </a:cubicBezTo>
                  <a:cubicBezTo>
                    <a:pt x="66" y="235"/>
                    <a:pt x="72" y="245"/>
                    <a:pt x="72" y="251"/>
                  </a:cubicBezTo>
                  <a:cubicBezTo>
                    <a:pt x="72" y="257"/>
                    <a:pt x="79" y="266"/>
                    <a:pt x="81" y="267"/>
                  </a:cubicBezTo>
                  <a:cubicBezTo>
                    <a:pt x="83" y="269"/>
                    <a:pt x="88" y="265"/>
                    <a:pt x="90" y="262"/>
                  </a:cubicBezTo>
                  <a:cubicBezTo>
                    <a:pt x="91" y="258"/>
                    <a:pt x="98" y="256"/>
                    <a:pt x="98" y="253"/>
                  </a:cubicBezTo>
                  <a:cubicBezTo>
                    <a:pt x="98" y="250"/>
                    <a:pt x="99" y="247"/>
                    <a:pt x="102" y="247"/>
                  </a:cubicBezTo>
                  <a:cubicBezTo>
                    <a:pt x="104" y="246"/>
                    <a:pt x="104" y="244"/>
                    <a:pt x="104" y="240"/>
                  </a:cubicBezTo>
                  <a:cubicBezTo>
                    <a:pt x="104" y="237"/>
                    <a:pt x="104" y="232"/>
                    <a:pt x="107" y="229"/>
                  </a:cubicBezTo>
                  <a:cubicBezTo>
                    <a:pt x="109" y="226"/>
                    <a:pt x="110" y="217"/>
                    <a:pt x="108" y="214"/>
                  </a:cubicBezTo>
                  <a:cubicBezTo>
                    <a:pt x="107" y="211"/>
                    <a:pt x="107" y="206"/>
                    <a:pt x="109" y="202"/>
                  </a:cubicBezTo>
                  <a:cubicBezTo>
                    <a:pt x="110" y="199"/>
                    <a:pt x="110" y="195"/>
                    <a:pt x="112" y="195"/>
                  </a:cubicBezTo>
                  <a:cubicBezTo>
                    <a:pt x="115" y="195"/>
                    <a:pt x="118" y="192"/>
                    <a:pt x="121" y="189"/>
                  </a:cubicBezTo>
                  <a:cubicBezTo>
                    <a:pt x="124" y="185"/>
                    <a:pt x="132" y="180"/>
                    <a:pt x="135" y="178"/>
                  </a:cubicBezTo>
                  <a:cubicBezTo>
                    <a:pt x="138" y="175"/>
                    <a:pt x="147" y="167"/>
                    <a:pt x="150" y="163"/>
                  </a:cubicBezTo>
                  <a:cubicBezTo>
                    <a:pt x="152" y="158"/>
                    <a:pt x="160" y="157"/>
                    <a:pt x="164" y="153"/>
                  </a:cubicBezTo>
                  <a:cubicBezTo>
                    <a:pt x="167" y="150"/>
                    <a:pt x="166" y="148"/>
                    <a:pt x="166" y="144"/>
                  </a:cubicBezTo>
                  <a:cubicBezTo>
                    <a:pt x="167" y="140"/>
                    <a:pt x="179" y="138"/>
                    <a:pt x="183" y="138"/>
                  </a:cubicBezTo>
                  <a:cubicBezTo>
                    <a:pt x="184" y="138"/>
                    <a:pt x="184" y="138"/>
                    <a:pt x="185" y="138"/>
                  </a:cubicBezTo>
                  <a:cubicBezTo>
                    <a:pt x="185" y="132"/>
                    <a:pt x="183" y="124"/>
                    <a:pt x="182" y="121"/>
                  </a:cubicBezTo>
                  <a:close/>
                </a:path>
              </a:pathLst>
            </a:custGeom>
            <a:solidFill>
              <a:srgbClr val="6698CB"/>
            </a:solidFill>
            <a:ln w="1588" cap="flat">
              <a:solidFill>
                <a:srgbClr val="6698C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446" name="Freeform 258">
              <a:extLst>
                <a:ext uri="{FF2B5EF4-FFF2-40B4-BE49-F238E27FC236}">
                  <a16:creationId xmlns:a16="http://schemas.microsoft.com/office/drawing/2014/main" id="{03DC2013-A63B-314E-AD49-50EFCD7301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2444799"/>
              <a:ext cx="117475" cy="74613"/>
            </a:xfrm>
            <a:custGeom>
              <a:avLst/>
              <a:gdLst>
                <a:gd name="T0" fmla="*/ 8 w 53"/>
                <a:gd name="T1" fmla="*/ 17 h 34"/>
                <a:gd name="T2" fmla="*/ 13 w 53"/>
                <a:gd name="T3" fmla="*/ 19 h 34"/>
                <a:gd name="T4" fmla="*/ 18 w 53"/>
                <a:gd name="T5" fmla="*/ 22 h 34"/>
                <a:gd name="T6" fmla="*/ 18 w 53"/>
                <a:gd name="T7" fmla="*/ 29 h 34"/>
                <a:gd name="T8" fmla="*/ 26 w 53"/>
                <a:gd name="T9" fmla="*/ 33 h 34"/>
                <a:gd name="T10" fmla="*/ 32 w 53"/>
                <a:gd name="T11" fmla="*/ 34 h 34"/>
                <a:gd name="T12" fmla="*/ 37 w 53"/>
                <a:gd name="T13" fmla="*/ 31 h 34"/>
                <a:gd name="T14" fmla="*/ 43 w 53"/>
                <a:gd name="T15" fmla="*/ 30 h 34"/>
                <a:gd name="T16" fmla="*/ 44 w 53"/>
                <a:gd name="T17" fmla="*/ 25 h 34"/>
                <a:gd name="T18" fmla="*/ 49 w 53"/>
                <a:gd name="T19" fmla="*/ 21 h 34"/>
                <a:gd name="T20" fmla="*/ 52 w 53"/>
                <a:gd name="T21" fmla="*/ 18 h 34"/>
                <a:gd name="T22" fmla="*/ 53 w 53"/>
                <a:gd name="T23" fmla="*/ 15 h 34"/>
                <a:gd name="T24" fmla="*/ 53 w 53"/>
                <a:gd name="T25" fmla="*/ 12 h 34"/>
                <a:gd name="T26" fmla="*/ 49 w 53"/>
                <a:gd name="T27" fmla="*/ 9 h 34"/>
                <a:gd name="T28" fmla="*/ 40 w 53"/>
                <a:gd name="T29" fmla="*/ 5 h 34"/>
                <a:gd name="T30" fmla="*/ 35 w 53"/>
                <a:gd name="T31" fmla="*/ 2 h 34"/>
                <a:gd name="T32" fmla="*/ 23 w 53"/>
                <a:gd name="T33" fmla="*/ 2 h 34"/>
                <a:gd name="T34" fmla="*/ 10 w 53"/>
                <a:gd name="T35" fmla="*/ 2 h 34"/>
                <a:gd name="T36" fmla="*/ 3 w 53"/>
                <a:gd name="T37" fmla="*/ 4 h 34"/>
                <a:gd name="T38" fmla="*/ 2 w 53"/>
                <a:gd name="T39" fmla="*/ 14 h 34"/>
                <a:gd name="T40" fmla="*/ 2 w 53"/>
                <a:gd name="T41" fmla="*/ 17 h 34"/>
                <a:gd name="T42" fmla="*/ 8 w 53"/>
                <a:gd name="T43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34">
                  <a:moveTo>
                    <a:pt x="8" y="17"/>
                  </a:moveTo>
                  <a:cubicBezTo>
                    <a:pt x="9" y="19"/>
                    <a:pt x="12" y="20"/>
                    <a:pt x="13" y="19"/>
                  </a:cubicBezTo>
                  <a:cubicBezTo>
                    <a:pt x="15" y="19"/>
                    <a:pt x="18" y="21"/>
                    <a:pt x="18" y="22"/>
                  </a:cubicBezTo>
                  <a:cubicBezTo>
                    <a:pt x="18" y="24"/>
                    <a:pt x="17" y="29"/>
                    <a:pt x="18" y="29"/>
                  </a:cubicBezTo>
                  <a:cubicBezTo>
                    <a:pt x="19" y="29"/>
                    <a:pt x="25" y="31"/>
                    <a:pt x="26" y="33"/>
                  </a:cubicBezTo>
                  <a:cubicBezTo>
                    <a:pt x="28" y="33"/>
                    <a:pt x="31" y="33"/>
                    <a:pt x="32" y="34"/>
                  </a:cubicBezTo>
                  <a:cubicBezTo>
                    <a:pt x="34" y="34"/>
                    <a:pt x="36" y="33"/>
                    <a:pt x="37" y="31"/>
                  </a:cubicBezTo>
                  <a:cubicBezTo>
                    <a:pt x="38" y="30"/>
                    <a:pt x="42" y="30"/>
                    <a:pt x="43" y="30"/>
                  </a:cubicBezTo>
                  <a:cubicBezTo>
                    <a:pt x="44" y="30"/>
                    <a:pt x="44" y="27"/>
                    <a:pt x="44" y="25"/>
                  </a:cubicBezTo>
                  <a:cubicBezTo>
                    <a:pt x="44" y="24"/>
                    <a:pt x="47" y="21"/>
                    <a:pt x="49" y="21"/>
                  </a:cubicBezTo>
                  <a:cubicBezTo>
                    <a:pt x="50" y="20"/>
                    <a:pt x="50" y="18"/>
                    <a:pt x="52" y="18"/>
                  </a:cubicBezTo>
                  <a:cubicBezTo>
                    <a:pt x="53" y="18"/>
                    <a:pt x="53" y="16"/>
                    <a:pt x="53" y="15"/>
                  </a:cubicBezTo>
                  <a:cubicBezTo>
                    <a:pt x="53" y="14"/>
                    <a:pt x="53" y="13"/>
                    <a:pt x="53" y="12"/>
                  </a:cubicBezTo>
                  <a:cubicBezTo>
                    <a:pt x="52" y="11"/>
                    <a:pt x="50" y="10"/>
                    <a:pt x="49" y="9"/>
                  </a:cubicBezTo>
                  <a:cubicBezTo>
                    <a:pt x="46" y="7"/>
                    <a:pt x="42" y="4"/>
                    <a:pt x="40" y="5"/>
                  </a:cubicBezTo>
                  <a:cubicBezTo>
                    <a:pt x="38" y="5"/>
                    <a:pt x="38" y="1"/>
                    <a:pt x="35" y="2"/>
                  </a:cubicBezTo>
                  <a:cubicBezTo>
                    <a:pt x="31" y="4"/>
                    <a:pt x="26" y="2"/>
                    <a:pt x="23" y="2"/>
                  </a:cubicBezTo>
                  <a:cubicBezTo>
                    <a:pt x="21" y="2"/>
                    <a:pt x="13" y="0"/>
                    <a:pt x="10" y="2"/>
                  </a:cubicBezTo>
                  <a:cubicBezTo>
                    <a:pt x="8" y="4"/>
                    <a:pt x="5" y="4"/>
                    <a:pt x="3" y="4"/>
                  </a:cubicBezTo>
                  <a:cubicBezTo>
                    <a:pt x="5" y="8"/>
                    <a:pt x="4" y="12"/>
                    <a:pt x="2" y="14"/>
                  </a:cubicBezTo>
                  <a:cubicBezTo>
                    <a:pt x="0" y="16"/>
                    <a:pt x="1" y="16"/>
                    <a:pt x="2" y="17"/>
                  </a:cubicBezTo>
                  <a:cubicBezTo>
                    <a:pt x="5" y="17"/>
                    <a:pt x="7" y="16"/>
                    <a:pt x="8" y="17"/>
                  </a:cubicBezTo>
                  <a:close/>
                </a:path>
              </a:pathLst>
            </a:custGeom>
            <a:solidFill>
              <a:srgbClr val="6698CB"/>
            </a:solidFill>
            <a:ln w="1588" cap="flat">
              <a:solidFill>
                <a:srgbClr val="6698C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555" name="Freeform 367">
              <a:extLst>
                <a:ext uri="{FF2B5EF4-FFF2-40B4-BE49-F238E27FC236}">
                  <a16:creationId xmlns:a16="http://schemas.microsoft.com/office/drawing/2014/main" id="{A11B9EF6-616F-FB4E-B9F0-06045ABA08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0" y="2828974"/>
              <a:ext cx="381000" cy="150813"/>
            </a:xfrm>
            <a:custGeom>
              <a:avLst/>
              <a:gdLst>
                <a:gd name="T0" fmla="*/ 167 w 172"/>
                <a:gd name="T1" fmla="*/ 48 h 68"/>
                <a:gd name="T2" fmla="*/ 167 w 172"/>
                <a:gd name="T3" fmla="*/ 38 h 68"/>
                <a:gd name="T4" fmla="*/ 167 w 172"/>
                <a:gd name="T5" fmla="*/ 30 h 68"/>
                <a:gd name="T6" fmla="*/ 169 w 172"/>
                <a:gd name="T7" fmla="*/ 26 h 68"/>
                <a:gd name="T8" fmla="*/ 168 w 172"/>
                <a:gd name="T9" fmla="*/ 22 h 68"/>
                <a:gd name="T10" fmla="*/ 161 w 172"/>
                <a:gd name="T11" fmla="*/ 19 h 68"/>
                <a:gd name="T12" fmla="*/ 158 w 172"/>
                <a:gd name="T13" fmla="*/ 12 h 68"/>
                <a:gd name="T14" fmla="*/ 152 w 172"/>
                <a:gd name="T15" fmla="*/ 6 h 68"/>
                <a:gd name="T16" fmla="*/ 142 w 172"/>
                <a:gd name="T17" fmla="*/ 7 h 68"/>
                <a:gd name="T18" fmla="*/ 125 w 172"/>
                <a:gd name="T19" fmla="*/ 12 h 68"/>
                <a:gd name="T20" fmla="*/ 109 w 172"/>
                <a:gd name="T21" fmla="*/ 13 h 68"/>
                <a:gd name="T22" fmla="*/ 99 w 172"/>
                <a:gd name="T23" fmla="*/ 9 h 68"/>
                <a:gd name="T24" fmla="*/ 90 w 172"/>
                <a:gd name="T25" fmla="*/ 6 h 68"/>
                <a:gd name="T26" fmla="*/ 77 w 172"/>
                <a:gd name="T27" fmla="*/ 2 h 68"/>
                <a:gd name="T28" fmla="*/ 49 w 172"/>
                <a:gd name="T29" fmla="*/ 10 h 68"/>
                <a:gd name="T30" fmla="*/ 29 w 172"/>
                <a:gd name="T31" fmla="*/ 12 h 68"/>
                <a:gd name="T32" fmla="*/ 25 w 172"/>
                <a:gd name="T33" fmla="*/ 19 h 68"/>
                <a:gd name="T34" fmla="*/ 5 w 172"/>
                <a:gd name="T35" fmla="*/ 20 h 68"/>
                <a:gd name="T36" fmla="*/ 4 w 172"/>
                <a:gd name="T37" fmla="*/ 27 h 68"/>
                <a:gd name="T38" fmla="*/ 7 w 172"/>
                <a:gd name="T39" fmla="*/ 29 h 68"/>
                <a:gd name="T40" fmla="*/ 8 w 172"/>
                <a:gd name="T41" fmla="*/ 36 h 68"/>
                <a:gd name="T42" fmla="*/ 8 w 172"/>
                <a:gd name="T43" fmla="*/ 43 h 68"/>
                <a:gd name="T44" fmla="*/ 8 w 172"/>
                <a:gd name="T45" fmla="*/ 48 h 68"/>
                <a:gd name="T46" fmla="*/ 13 w 172"/>
                <a:gd name="T47" fmla="*/ 52 h 68"/>
                <a:gd name="T48" fmla="*/ 19 w 172"/>
                <a:gd name="T49" fmla="*/ 56 h 68"/>
                <a:gd name="T50" fmla="*/ 24 w 172"/>
                <a:gd name="T51" fmla="*/ 57 h 68"/>
                <a:gd name="T52" fmla="*/ 29 w 172"/>
                <a:gd name="T53" fmla="*/ 63 h 68"/>
                <a:gd name="T54" fmla="*/ 41 w 172"/>
                <a:gd name="T55" fmla="*/ 61 h 68"/>
                <a:gd name="T56" fmla="*/ 48 w 172"/>
                <a:gd name="T57" fmla="*/ 58 h 68"/>
                <a:gd name="T58" fmla="*/ 61 w 172"/>
                <a:gd name="T59" fmla="*/ 65 h 68"/>
                <a:gd name="T60" fmla="*/ 70 w 172"/>
                <a:gd name="T61" fmla="*/ 63 h 68"/>
                <a:gd name="T62" fmla="*/ 79 w 172"/>
                <a:gd name="T63" fmla="*/ 58 h 68"/>
                <a:gd name="T64" fmla="*/ 86 w 172"/>
                <a:gd name="T65" fmla="*/ 60 h 68"/>
                <a:gd name="T66" fmla="*/ 93 w 172"/>
                <a:gd name="T67" fmla="*/ 58 h 68"/>
                <a:gd name="T68" fmla="*/ 90 w 172"/>
                <a:gd name="T69" fmla="*/ 65 h 68"/>
                <a:gd name="T70" fmla="*/ 91 w 172"/>
                <a:gd name="T71" fmla="*/ 68 h 68"/>
                <a:gd name="T72" fmla="*/ 96 w 172"/>
                <a:gd name="T73" fmla="*/ 62 h 68"/>
                <a:gd name="T74" fmla="*/ 100 w 172"/>
                <a:gd name="T75" fmla="*/ 60 h 68"/>
                <a:gd name="T76" fmla="*/ 108 w 172"/>
                <a:gd name="T77" fmla="*/ 60 h 68"/>
                <a:gd name="T78" fmla="*/ 114 w 172"/>
                <a:gd name="T79" fmla="*/ 58 h 68"/>
                <a:gd name="T80" fmla="*/ 124 w 172"/>
                <a:gd name="T81" fmla="*/ 59 h 68"/>
                <a:gd name="T82" fmla="*/ 136 w 172"/>
                <a:gd name="T83" fmla="*/ 55 h 68"/>
                <a:gd name="T84" fmla="*/ 146 w 172"/>
                <a:gd name="T85" fmla="*/ 54 h 68"/>
                <a:gd name="T86" fmla="*/ 150 w 172"/>
                <a:gd name="T87" fmla="*/ 55 h 68"/>
                <a:gd name="T88" fmla="*/ 154 w 172"/>
                <a:gd name="T89" fmla="*/ 52 h 68"/>
                <a:gd name="T90" fmla="*/ 162 w 172"/>
                <a:gd name="T91" fmla="*/ 53 h 68"/>
                <a:gd name="T92" fmla="*/ 172 w 172"/>
                <a:gd name="T93" fmla="*/ 55 h 68"/>
                <a:gd name="T94" fmla="*/ 167 w 172"/>
                <a:gd name="T95" fmla="*/ 48 h 68"/>
                <a:gd name="T96" fmla="*/ 15 w 172"/>
                <a:gd name="T97" fmla="*/ 13 h 68"/>
                <a:gd name="T98" fmla="*/ 28 w 172"/>
                <a:gd name="T99" fmla="*/ 12 h 68"/>
                <a:gd name="T100" fmla="*/ 21 w 172"/>
                <a:gd name="T101" fmla="*/ 6 h 68"/>
                <a:gd name="T102" fmla="*/ 18 w 172"/>
                <a:gd name="T103" fmla="*/ 1 h 68"/>
                <a:gd name="T104" fmla="*/ 15 w 172"/>
                <a:gd name="T105" fmla="*/ 2 h 68"/>
                <a:gd name="T106" fmla="*/ 5 w 172"/>
                <a:gd name="T107" fmla="*/ 2 h 68"/>
                <a:gd name="T108" fmla="*/ 6 w 172"/>
                <a:gd name="T109" fmla="*/ 8 h 68"/>
                <a:gd name="T110" fmla="*/ 4 w 172"/>
                <a:gd name="T111" fmla="*/ 12 h 68"/>
                <a:gd name="T112" fmla="*/ 1 w 172"/>
                <a:gd name="T113" fmla="*/ 16 h 68"/>
                <a:gd name="T114" fmla="*/ 7 w 172"/>
                <a:gd name="T115" fmla="*/ 18 h 68"/>
                <a:gd name="T116" fmla="*/ 15 w 172"/>
                <a:gd name="T117" fmla="*/ 1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72" h="68">
                  <a:moveTo>
                    <a:pt x="167" y="48"/>
                  </a:moveTo>
                  <a:cubicBezTo>
                    <a:pt x="166" y="47"/>
                    <a:pt x="168" y="39"/>
                    <a:pt x="167" y="38"/>
                  </a:cubicBezTo>
                  <a:cubicBezTo>
                    <a:pt x="167" y="36"/>
                    <a:pt x="165" y="30"/>
                    <a:pt x="167" y="30"/>
                  </a:cubicBezTo>
                  <a:cubicBezTo>
                    <a:pt x="169" y="30"/>
                    <a:pt x="167" y="26"/>
                    <a:pt x="169" y="26"/>
                  </a:cubicBezTo>
                  <a:cubicBezTo>
                    <a:pt x="169" y="24"/>
                    <a:pt x="168" y="23"/>
                    <a:pt x="168" y="22"/>
                  </a:cubicBezTo>
                  <a:cubicBezTo>
                    <a:pt x="166" y="21"/>
                    <a:pt x="162" y="23"/>
                    <a:pt x="161" y="19"/>
                  </a:cubicBezTo>
                  <a:cubicBezTo>
                    <a:pt x="159" y="15"/>
                    <a:pt x="161" y="15"/>
                    <a:pt x="158" y="12"/>
                  </a:cubicBezTo>
                  <a:cubicBezTo>
                    <a:pt x="156" y="8"/>
                    <a:pt x="155" y="5"/>
                    <a:pt x="152" y="6"/>
                  </a:cubicBezTo>
                  <a:cubicBezTo>
                    <a:pt x="150" y="7"/>
                    <a:pt x="146" y="7"/>
                    <a:pt x="142" y="7"/>
                  </a:cubicBezTo>
                  <a:cubicBezTo>
                    <a:pt x="138" y="11"/>
                    <a:pt x="128" y="13"/>
                    <a:pt x="125" y="12"/>
                  </a:cubicBezTo>
                  <a:cubicBezTo>
                    <a:pt x="122" y="11"/>
                    <a:pt x="115" y="13"/>
                    <a:pt x="109" y="13"/>
                  </a:cubicBezTo>
                  <a:cubicBezTo>
                    <a:pt x="104" y="13"/>
                    <a:pt x="103" y="9"/>
                    <a:pt x="99" y="9"/>
                  </a:cubicBezTo>
                  <a:cubicBezTo>
                    <a:pt x="95" y="9"/>
                    <a:pt x="95" y="6"/>
                    <a:pt x="90" y="6"/>
                  </a:cubicBezTo>
                  <a:cubicBezTo>
                    <a:pt x="86" y="6"/>
                    <a:pt x="90" y="4"/>
                    <a:pt x="77" y="2"/>
                  </a:cubicBezTo>
                  <a:cubicBezTo>
                    <a:pt x="64" y="0"/>
                    <a:pt x="53" y="7"/>
                    <a:pt x="49" y="10"/>
                  </a:cubicBezTo>
                  <a:cubicBezTo>
                    <a:pt x="45" y="14"/>
                    <a:pt x="31" y="11"/>
                    <a:pt x="29" y="12"/>
                  </a:cubicBezTo>
                  <a:cubicBezTo>
                    <a:pt x="28" y="12"/>
                    <a:pt x="29" y="17"/>
                    <a:pt x="25" y="19"/>
                  </a:cubicBezTo>
                  <a:cubicBezTo>
                    <a:pt x="20" y="20"/>
                    <a:pt x="9" y="19"/>
                    <a:pt x="5" y="20"/>
                  </a:cubicBezTo>
                  <a:cubicBezTo>
                    <a:pt x="2" y="22"/>
                    <a:pt x="0" y="27"/>
                    <a:pt x="4" y="27"/>
                  </a:cubicBezTo>
                  <a:cubicBezTo>
                    <a:pt x="7" y="27"/>
                    <a:pt x="8" y="28"/>
                    <a:pt x="7" y="29"/>
                  </a:cubicBezTo>
                  <a:cubicBezTo>
                    <a:pt x="6" y="31"/>
                    <a:pt x="10" y="35"/>
                    <a:pt x="8" y="36"/>
                  </a:cubicBezTo>
                  <a:cubicBezTo>
                    <a:pt x="6" y="38"/>
                    <a:pt x="6" y="41"/>
                    <a:pt x="8" y="43"/>
                  </a:cubicBezTo>
                  <a:cubicBezTo>
                    <a:pt x="11" y="44"/>
                    <a:pt x="11" y="47"/>
                    <a:pt x="8" y="48"/>
                  </a:cubicBezTo>
                  <a:cubicBezTo>
                    <a:pt x="6" y="48"/>
                    <a:pt x="13" y="51"/>
                    <a:pt x="13" y="52"/>
                  </a:cubicBezTo>
                  <a:cubicBezTo>
                    <a:pt x="13" y="54"/>
                    <a:pt x="19" y="54"/>
                    <a:pt x="19" y="56"/>
                  </a:cubicBezTo>
                  <a:cubicBezTo>
                    <a:pt x="19" y="58"/>
                    <a:pt x="21" y="58"/>
                    <a:pt x="24" y="57"/>
                  </a:cubicBezTo>
                  <a:cubicBezTo>
                    <a:pt x="26" y="56"/>
                    <a:pt x="27" y="60"/>
                    <a:pt x="29" y="63"/>
                  </a:cubicBezTo>
                  <a:cubicBezTo>
                    <a:pt x="31" y="66"/>
                    <a:pt x="41" y="64"/>
                    <a:pt x="41" y="61"/>
                  </a:cubicBezTo>
                  <a:cubicBezTo>
                    <a:pt x="41" y="58"/>
                    <a:pt x="44" y="57"/>
                    <a:pt x="48" y="58"/>
                  </a:cubicBezTo>
                  <a:cubicBezTo>
                    <a:pt x="53" y="58"/>
                    <a:pt x="59" y="64"/>
                    <a:pt x="61" y="65"/>
                  </a:cubicBezTo>
                  <a:cubicBezTo>
                    <a:pt x="63" y="66"/>
                    <a:pt x="67" y="63"/>
                    <a:pt x="70" y="63"/>
                  </a:cubicBezTo>
                  <a:cubicBezTo>
                    <a:pt x="73" y="63"/>
                    <a:pt x="77" y="59"/>
                    <a:pt x="79" y="58"/>
                  </a:cubicBezTo>
                  <a:cubicBezTo>
                    <a:pt x="80" y="57"/>
                    <a:pt x="83" y="61"/>
                    <a:pt x="86" y="60"/>
                  </a:cubicBezTo>
                  <a:cubicBezTo>
                    <a:pt x="88" y="58"/>
                    <a:pt x="91" y="57"/>
                    <a:pt x="93" y="58"/>
                  </a:cubicBezTo>
                  <a:cubicBezTo>
                    <a:pt x="94" y="59"/>
                    <a:pt x="89" y="63"/>
                    <a:pt x="90" y="65"/>
                  </a:cubicBezTo>
                  <a:cubicBezTo>
                    <a:pt x="91" y="66"/>
                    <a:pt x="91" y="67"/>
                    <a:pt x="91" y="68"/>
                  </a:cubicBezTo>
                  <a:cubicBezTo>
                    <a:pt x="96" y="67"/>
                    <a:pt x="96" y="63"/>
                    <a:pt x="96" y="62"/>
                  </a:cubicBezTo>
                  <a:cubicBezTo>
                    <a:pt x="96" y="60"/>
                    <a:pt x="98" y="58"/>
                    <a:pt x="100" y="60"/>
                  </a:cubicBezTo>
                  <a:cubicBezTo>
                    <a:pt x="101" y="61"/>
                    <a:pt x="104" y="61"/>
                    <a:pt x="108" y="60"/>
                  </a:cubicBezTo>
                  <a:cubicBezTo>
                    <a:pt x="112" y="58"/>
                    <a:pt x="112" y="57"/>
                    <a:pt x="114" y="58"/>
                  </a:cubicBezTo>
                  <a:cubicBezTo>
                    <a:pt x="115" y="60"/>
                    <a:pt x="118" y="59"/>
                    <a:pt x="124" y="59"/>
                  </a:cubicBezTo>
                  <a:cubicBezTo>
                    <a:pt x="130" y="59"/>
                    <a:pt x="131" y="55"/>
                    <a:pt x="136" y="55"/>
                  </a:cubicBezTo>
                  <a:cubicBezTo>
                    <a:pt x="142" y="56"/>
                    <a:pt x="146" y="54"/>
                    <a:pt x="146" y="54"/>
                  </a:cubicBezTo>
                  <a:cubicBezTo>
                    <a:pt x="150" y="55"/>
                    <a:pt x="150" y="55"/>
                    <a:pt x="150" y="55"/>
                  </a:cubicBezTo>
                  <a:cubicBezTo>
                    <a:pt x="151" y="54"/>
                    <a:pt x="151" y="52"/>
                    <a:pt x="154" y="52"/>
                  </a:cubicBezTo>
                  <a:cubicBezTo>
                    <a:pt x="158" y="51"/>
                    <a:pt x="160" y="54"/>
                    <a:pt x="162" y="53"/>
                  </a:cubicBezTo>
                  <a:cubicBezTo>
                    <a:pt x="164" y="52"/>
                    <a:pt x="171" y="60"/>
                    <a:pt x="172" y="55"/>
                  </a:cubicBezTo>
                  <a:cubicBezTo>
                    <a:pt x="172" y="54"/>
                    <a:pt x="169" y="48"/>
                    <a:pt x="167" y="48"/>
                  </a:cubicBezTo>
                  <a:close/>
                  <a:moveTo>
                    <a:pt x="15" y="13"/>
                  </a:moveTo>
                  <a:cubicBezTo>
                    <a:pt x="19" y="12"/>
                    <a:pt x="26" y="13"/>
                    <a:pt x="28" y="12"/>
                  </a:cubicBezTo>
                  <a:cubicBezTo>
                    <a:pt x="29" y="10"/>
                    <a:pt x="23" y="8"/>
                    <a:pt x="21" y="6"/>
                  </a:cubicBezTo>
                  <a:cubicBezTo>
                    <a:pt x="19" y="5"/>
                    <a:pt x="19" y="3"/>
                    <a:pt x="18" y="1"/>
                  </a:cubicBezTo>
                  <a:cubicBezTo>
                    <a:pt x="17" y="2"/>
                    <a:pt x="16" y="3"/>
                    <a:pt x="15" y="2"/>
                  </a:cubicBezTo>
                  <a:cubicBezTo>
                    <a:pt x="12" y="1"/>
                    <a:pt x="6" y="2"/>
                    <a:pt x="5" y="2"/>
                  </a:cubicBezTo>
                  <a:cubicBezTo>
                    <a:pt x="4" y="2"/>
                    <a:pt x="6" y="6"/>
                    <a:pt x="6" y="8"/>
                  </a:cubicBezTo>
                  <a:cubicBezTo>
                    <a:pt x="6" y="10"/>
                    <a:pt x="4" y="11"/>
                    <a:pt x="4" y="12"/>
                  </a:cubicBezTo>
                  <a:cubicBezTo>
                    <a:pt x="4" y="13"/>
                    <a:pt x="3" y="14"/>
                    <a:pt x="1" y="16"/>
                  </a:cubicBezTo>
                  <a:cubicBezTo>
                    <a:pt x="3" y="17"/>
                    <a:pt x="5" y="18"/>
                    <a:pt x="7" y="18"/>
                  </a:cubicBezTo>
                  <a:cubicBezTo>
                    <a:pt x="11" y="18"/>
                    <a:pt x="12" y="14"/>
                    <a:pt x="15" y="13"/>
                  </a:cubicBezTo>
                  <a:close/>
                </a:path>
              </a:pathLst>
            </a:custGeom>
            <a:solidFill>
              <a:srgbClr val="6698CB"/>
            </a:solidFill>
            <a:ln w="1588" cap="flat">
              <a:solidFill>
                <a:srgbClr val="6698C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556" name="Freeform 368">
              <a:extLst>
                <a:ext uri="{FF2B5EF4-FFF2-40B4-BE49-F238E27FC236}">
                  <a16:creationId xmlns:a16="http://schemas.microsoft.com/office/drawing/2014/main" id="{36E71B0B-7B93-114D-A91B-1050B6AA2C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3475" y="2562274"/>
              <a:ext cx="361950" cy="211138"/>
            </a:xfrm>
            <a:custGeom>
              <a:avLst/>
              <a:gdLst>
                <a:gd name="T0" fmla="*/ 152 w 163"/>
                <a:gd name="T1" fmla="*/ 54 h 95"/>
                <a:gd name="T2" fmla="*/ 161 w 163"/>
                <a:gd name="T3" fmla="*/ 49 h 95"/>
                <a:gd name="T4" fmla="*/ 162 w 163"/>
                <a:gd name="T5" fmla="*/ 43 h 95"/>
                <a:gd name="T6" fmla="*/ 163 w 163"/>
                <a:gd name="T7" fmla="*/ 37 h 95"/>
                <a:gd name="T8" fmla="*/ 150 w 163"/>
                <a:gd name="T9" fmla="*/ 32 h 95"/>
                <a:gd name="T10" fmla="*/ 138 w 163"/>
                <a:gd name="T11" fmla="*/ 25 h 95"/>
                <a:gd name="T12" fmla="*/ 128 w 163"/>
                <a:gd name="T13" fmla="*/ 26 h 95"/>
                <a:gd name="T14" fmla="*/ 120 w 163"/>
                <a:gd name="T15" fmla="*/ 22 h 95"/>
                <a:gd name="T16" fmla="*/ 110 w 163"/>
                <a:gd name="T17" fmla="*/ 14 h 95"/>
                <a:gd name="T18" fmla="*/ 106 w 163"/>
                <a:gd name="T19" fmla="*/ 2 h 95"/>
                <a:gd name="T20" fmla="*/ 93 w 163"/>
                <a:gd name="T21" fmla="*/ 1 h 95"/>
                <a:gd name="T22" fmla="*/ 86 w 163"/>
                <a:gd name="T23" fmla="*/ 2 h 95"/>
                <a:gd name="T24" fmla="*/ 75 w 163"/>
                <a:gd name="T25" fmla="*/ 9 h 95"/>
                <a:gd name="T26" fmla="*/ 65 w 163"/>
                <a:gd name="T27" fmla="*/ 12 h 95"/>
                <a:gd name="T28" fmla="*/ 53 w 163"/>
                <a:gd name="T29" fmla="*/ 9 h 95"/>
                <a:gd name="T30" fmla="*/ 38 w 163"/>
                <a:gd name="T31" fmla="*/ 7 h 95"/>
                <a:gd name="T32" fmla="*/ 17 w 163"/>
                <a:gd name="T33" fmla="*/ 9 h 95"/>
                <a:gd name="T34" fmla="*/ 13 w 163"/>
                <a:gd name="T35" fmla="*/ 13 h 95"/>
                <a:gd name="T36" fmla="*/ 12 w 163"/>
                <a:gd name="T37" fmla="*/ 25 h 95"/>
                <a:gd name="T38" fmla="*/ 4 w 163"/>
                <a:gd name="T39" fmla="*/ 40 h 95"/>
                <a:gd name="T40" fmla="*/ 4 w 163"/>
                <a:gd name="T41" fmla="*/ 51 h 95"/>
                <a:gd name="T42" fmla="*/ 9 w 163"/>
                <a:gd name="T43" fmla="*/ 52 h 95"/>
                <a:gd name="T44" fmla="*/ 24 w 163"/>
                <a:gd name="T45" fmla="*/ 55 h 95"/>
                <a:gd name="T46" fmla="*/ 32 w 163"/>
                <a:gd name="T47" fmla="*/ 54 h 95"/>
                <a:gd name="T48" fmla="*/ 48 w 163"/>
                <a:gd name="T49" fmla="*/ 47 h 95"/>
                <a:gd name="T50" fmla="*/ 62 w 163"/>
                <a:gd name="T51" fmla="*/ 56 h 95"/>
                <a:gd name="T52" fmla="*/ 70 w 163"/>
                <a:gd name="T53" fmla="*/ 71 h 95"/>
                <a:gd name="T54" fmla="*/ 60 w 163"/>
                <a:gd name="T55" fmla="*/ 74 h 95"/>
                <a:gd name="T56" fmla="*/ 58 w 163"/>
                <a:gd name="T57" fmla="*/ 85 h 95"/>
                <a:gd name="T58" fmla="*/ 67 w 163"/>
                <a:gd name="T59" fmla="*/ 85 h 95"/>
                <a:gd name="T60" fmla="*/ 79 w 163"/>
                <a:gd name="T61" fmla="*/ 69 h 95"/>
                <a:gd name="T62" fmla="*/ 90 w 163"/>
                <a:gd name="T63" fmla="*/ 73 h 95"/>
                <a:gd name="T64" fmla="*/ 93 w 163"/>
                <a:gd name="T65" fmla="*/ 82 h 95"/>
                <a:gd name="T66" fmla="*/ 102 w 163"/>
                <a:gd name="T67" fmla="*/ 93 h 95"/>
                <a:gd name="T68" fmla="*/ 118 w 163"/>
                <a:gd name="T69" fmla="*/ 88 h 95"/>
                <a:gd name="T70" fmla="*/ 121 w 163"/>
                <a:gd name="T71" fmla="*/ 84 h 95"/>
                <a:gd name="T72" fmla="*/ 126 w 163"/>
                <a:gd name="T73" fmla="*/ 69 h 95"/>
                <a:gd name="T74" fmla="*/ 145 w 163"/>
                <a:gd name="T75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3" h="95">
                  <a:moveTo>
                    <a:pt x="145" y="59"/>
                  </a:moveTo>
                  <a:cubicBezTo>
                    <a:pt x="146" y="59"/>
                    <a:pt x="150" y="54"/>
                    <a:pt x="152" y="54"/>
                  </a:cubicBezTo>
                  <a:cubicBezTo>
                    <a:pt x="153" y="54"/>
                    <a:pt x="159" y="55"/>
                    <a:pt x="159" y="54"/>
                  </a:cubicBezTo>
                  <a:cubicBezTo>
                    <a:pt x="159" y="53"/>
                    <a:pt x="161" y="50"/>
                    <a:pt x="161" y="49"/>
                  </a:cubicBezTo>
                  <a:cubicBezTo>
                    <a:pt x="161" y="48"/>
                    <a:pt x="159" y="47"/>
                    <a:pt x="159" y="46"/>
                  </a:cubicBezTo>
                  <a:cubicBezTo>
                    <a:pt x="159" y="44"/>
                    <a:pt x="162" y="44"/>
                    <a:pt x="162" y="43"/>
                  </a:cubicBezTo>
                  <a:cubicBezTo>
                    <a:pt x="162" y="42"/>
                    <a:pt x="160" y="41"/>
                    <a:pt x="160" y="41"/>
                  </a:cubicBezTo>
                  <a:cubicBezTo>
                    <a:pt x="160" y="40"/>
                    <a:pt x="163" y="38"/>
                    <a:pt x="163" y="37"/>
                  </a:cubicBezTo>
                  <a:cubicBezTo>
                    <a:pt x="162" y="35"/>
                    <a:pt x="160" y="35"/>
                    <a:pt x="157" y="34"/>
                  </a:cubicBezTo>
                  <a:cubicBezTo>
                    <a:pt x="155" y="32"/>
                    <a:pt x="152" y="33"/>
                    <a:pt x="150" y="32"/>
                  </a:cubicBezTo>
                  <a:cubicBezTo>
                    <a:pt x="147" y="30"/>
                    <a:pt x="142" y="31"/>
                    <a:pt x="142" y="30"/>
                  </a:cubicBezTo>
                  <a:cubicBezTo>
                    <a:pt x="142" y="30"/>
                    <a:pt x="139" y="27"/>
                    <a:pt x="138" y="25"/>
                  </a:cubicBezTo>
                  <a:cubicBezTo>
                    <a:pt x="137" y="24"/>
                    <a:pt x="135" y="25"/>
                    <a:pt x="133" y="26"/>
                  </a:cubicBezTo>
                  <a:cubicBezTo>
                    <a:pt x="131" y="27"/>
                    <a:pt x="130" y="27"/>
                    <a:pt x="128" y="26"/>
                  </a:cubicBezTo>
                  <a:cubicBezTo>
                    <a:pt x="127" y="25"/>
                    <a:pt x="125" y="24"/>
                    <a:pt x="124" y="24"/>
                  </a:cubicBezTo>
                  <a:cubicBezTo>
                    <a:pt x="122" y="25"/>
                    <a:pt x="120" y="24"/>
                    <a:pt x="120" y="22"/>
                  </a:cubicBezTo>
                  <a:cubicBezTo>
                    <a:pt x="121" y="20"/>
                    <a:pt x="118" y="16"/>
                    <a:pt x="116" y="15"/>
                  </a:cubicBezTo>
                  <a:cubicBezTo>
                    <a:pt x="115" y="15"/>
                    <a:pt x="111" y="16"/>
                    <a:pt x="110" y="14"/>
                  </a:cubicBezTo>
                  <a:cubicBezTo>
                    <a:pt x="109" y="12"/>
                    <a:pt x="107" y="10"/>
                    <a:pt x="108" y="9"/>
                  </a:cubicBezTo>
                  <a:cubicBezTo>
                    <a:pt x="108" y="7"/>
                    <a:pt x="107" y="3"/>
                    <a:pt x="106" y="2"/>
                  </a:cubicBezTo>
                  <a:cubicBezTo>
                    <a:pt x="105" y="0"/>
                    <a:pt x="100" y="0"/>
                    <a:pt x="99" y="1"/>
                  </a:cubicBezTo>
                  <a:cubicBezTo>
                    <a:pt x="98" y="2"/>
                    <a:pt x="94" y="0"/>
                    <a:pt x="93" y="1"/>
                  </a:cubicBezTo>
                  <a:cubicBezTo>
                    <a:pt x="91" y="2"/>
                    <a:pt x="91" y="3"/>
                    <a:pt x="89" y="3"/>
                  </a:cubicBezTo>
                  <a:cubicBezTo>
                    <a:pt x="88" y="3"/>
                    <a:pt x="87" y="3"/>
                    <a:pt x="86" y="2"/>
                  </a:cubicBezTo>
                  <a:cubicBezTo>
                    <a:pt x="84" y="3"/>
                    <a:pt x="80" y="4"/>
                    <a:pt x="80" y="4"/>
                  </a:cubicBezTo>
                  <a:cubicBezTo>
                    <a:pt x="80" y="4"/>
                    <a:pt x="75" y="8"/>
                    <a:pt x="75" y="9"/>
                  </a:cubicBezTo>
                  <a:cubicBezTo>
                    <a:pt x="75" y="11"/>
                    <a:pt x="75" y="14"/>
                    <a:pt x="73" y="12"/>
                  </a:cubicBezTo>
                  <a:cubicBezTo>
                    <a:pt x="72" y="11"/>
                    <a:pt x="66" y="11"/>
                    <a:pt x="65" y="12"/>
                  </a:cubicBezTo>
                  <a:cubicBezTo>
                    <a:pt x="64" y="13"/>
                    <a:pt x="61" y="9"/>
                    <a:pt x="59" y="10"/>
                  </a:cubicBezTo>
                  <a:cubicBezTo>
                    <a:pt x="57" y="11"/>
                    <a:pt x="53" y="8"/>
                    <a:pt x="53" y="9"/>
                  </a:cubicBezTo>
                  <a:cubicBezTo>
                    <a:pt x="53" y="11"/>
                    <a:pt x="49" y="10"/>
                    <a:pt x="47" y="9"/>
                  </a:cubicBezTo>
                  <a:cubicBezTo>
                    <a:pt x="44" y="8"/>
                    <a:pt x="40" y="9"/>
                    <a:pt x="38" y="7"/>
                  </a:cubicBezTo>
                  <a:cubicBezTo>
                    <a:pt x="37" y="5"/>
                    <a:pt x="26" y="5"/>
                    <a:pt x="23" y="5"/>
                  </a:cubicBezTo>
                  <a:cubicBezTo>
                    <a:pt x="19" y="5"/>
                    <a:pt x="18" y="7"/>
                    <a:pt x="17" y="9"/>
                  </a:cubicBezTo>
                  <a:cubicBezTo>
                    <a:pt x="15" y="10"/>
                    <a:pt x="14" y="10"/>
                    <a:pt x="12" y="10"/>
                  </a:cubicBezTo>
                  <a:cubicBezTo>
                    <a:pt x="12" y="11"/>
                    <a:pt x="12" y="13"/>
                    <a:pt x="13" y="13"/>
                  </a:cubicBezTo>
                  <a:cubicBezTo>
                    <a:pt x="14" y="14"/>
                    <a:pt x="17" y="20"/>
                    <a:pt x="16" y="22"/>
                  </a:cubicBezTo>
                  <a:cubicBezTo>
                    <a:pt x="15" y="24"/>
                    <a:pt x="14" y="24"/>
                    <a:pt x="12" y="25"/>
                  </a:cubicBezTo>
                  <a:cubicBezTo>
                    <a:pt x="11" y="27"/>
                    <a:pt x="4" y="33"/>
                    <a:pt x="4" y="34"/>
                  </a:cubicBezTo>
                  <a:cubicBezTo>
                    <a:pt x="4" y="35"/>
                    <a:pt x="5" y="39"/>
                    <a:pt x="4" y="40"/>
                  </a:cubicBezTo>
                  <a:cubicBezTo>
                    <a:pt x="3" y="41"/>
                    <a:pt x="0" y="45"/>
                    <a:pt x="0" y="47"/>
                  </a:cubicBezTo>
                  <a:cubicBezTo>
                    <a:pt x="0" y="49"/>
                    <a:pt x="2" y="51"/>
                    <a:pt x="4" y="51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7" y="52"/>
                    <a:pt x="8" y="52"/>
                    <a:pt x="9" y="52"/>
                  </a:cubicBezTo>
                  <a:cubicBezTo>
                    <a:pt x="10" y="52"/>
                    <a:pt x="16" y="54"/>
                    <a:pt x="18" y="54"/>
                  </a:cubicBezTo>
                  <a:cubicBezTo>
                    <a:pt x="20" y="54"/>
                    <a:pt x="23" y="55"/>
                    <a:pt x="24" y="55"/>
                  </a:cubicBezTo>
                  <a:cubicBezTo>
                    <a:pt x="24" y="56"/>
                    <a:pt x="26" y="56"/>
                    <a:pt x="28" y="54"/>
                  </a:cubicBezTo>
                  <a:cubicBezTo>
                    <a:pt x="29" y="53"/>
                    <a:pt x="31" y="54"/>
                    <a:pt x="32" y="54"/>
                  </a:cubicBezTo>
                  <a:cubicBezTo>
                    <a:pt x="34" y="54"/>
                    <a:pt x="37" y="52"/>
                    <a:pt x="37" y="51"/>
                  </a:cubicBezTo>
                  <a:cubicBezTo>
                    <a:pt x="38" y="50"/>
                    <a:pt x="46" y="48"/>
                    <a:pt x="48" y="47"/>
                  </a:cubicBezTo>
                  <a:cubicBezTo>
                    <a:pt x="51" y="47"/>
                    <a:pt x="54" y="51"/>
                    <a:pt x="56" y="51"/>
                  </a:cubicBezTo>
                  <a:cubicBezTo>
                    <a:pt x="58" y="51"/>
                    <a:pt x="61" y="53"/>
                    <a:pt x="62" y="56"/>
                  </a:cubicBezTo>
                  <a:cubicBezTo>
                    <a:pt x="63" y="60"/>
                    <a:pt x="67" y="64"/>
                    <a:pt x="68" y="65"/>
                  </a:cubicBezTo>
                  <a:cubicBezTo>
                    <a:pt x="69" y="67"/>
                    <a:pt x="70" y="70"/>
                    <a:pt x="70" y="71"/>
                  </a:cubicBezTo>
                  <a:cubicBezTo>
                    <a:pt x="70" y="72"/>
                    <a:pt x="67" y="71"/>
                    <a:pt x="64" y="70"/>
                  </a:cubicBezTo>
                  <a:cubicBezTo>
                    <a:pt x="61" y="69"/>
                    <a:pt x="60" y="73"/>
                    <a:pt x="60" y="74"/>
                  </a:cubicBezTo>
                  <a:cubicBezTo>
                    <a:pt x="60" y="76"/>
                    <a:pt x="56" y="82"/>
                    <a:pt x="55" y="83"/>
                  </a:cubicBezTo>
                  <a:cubicBezTo>
                    <a:pt x="54" y="84"/>
                    <a:pt x="57" y="85"/>
                    <a:pt x="58" y="85"/>
                  </a:cubicBezTo>
                  <a:cubicBezTo>
                    <a:pt x="59" y="85"/>
                    <a:pt x="62" y="83"/>
                    <a:pt x="64" y="83"/>
                  </a:cubicBezTo>
                  <a:cubicBezTo>
                    <a:pt x="64" y="83"/>
                    <a:pt x="65" y="84"/>
                    <a:pt x="67" y="85"/>
                  </a:cubicBezTo>
                  <a:cubicBezTo>
                    <a:pt x="66" y="81"/>
                    <a:pt x="67" y="81"/>
                    <a:pt x="71" y="78"/>
                  </a:cubicBezTo>
                  <a:cubicBezTo>
                    <a:pt x="75" y="75"/>
                    <a:pt x="75" y="70"/>
                    <a:pt x="79" y="69"/>
                  </a:cubicBezTo>
                  <a:cubicBezTo>
                    <a:pt x="82" y="68"/>
                    <a:pt x="84" y="67"/>
                    <a:pt x="89" y="67"/>
                  </a:cubicBezTo>
                  <a:cubicBezTo>
                    <a:pt x="94" y="68"/>
                    <a:pt x="86" y="71"/>
                    <a:pt x="90" y="73"/>
                  </a:cubicBezTo>
                  <a:cubicBezTo>
                    <a:pt x="94" y="75"/>
                    <a:pt x="104" y="73"/>
                    <a:pt x="105" y="75"/>
                  </a:cubicBezTo>
                  <a:cubicBezTo>
                    <a:pt x="105" y="78"/>
                    <a:pt x="92" y="81"/>
                    <a:pt x="93" y="82"/>
                  </a:cubicBezTo>
                  <a:cubicBezTo>
                    <a:pt x="93" y="84"/>
                    <a:pt x="100" y="85"/>
                    <a:pt x="102" y="86"/>
                  </a:cubicBezTo>
                  <a:cubicBezTo>
                    <a:pt x="104" y="88"/>
                    <a:pt x="101" y="92"/>
                    <a:pt x="102" y="93"/>
                  </a:cubicBezTo>
                  <a:cubicBezTo>
                    <a:pt x="103" y="95"/>
                    <a:pt x="107" y="94"/>
                    <a:pt x="110" y="92"/>
                  </a:cubicBezTo>
                  <a:cubicBezTo>
                    <a:pt x="113" y="90"/>
                    <a:pt x="115" y="90"/>
                    <a:pt x="118" y="88"/>
                  </a:cubicBezTo>
                  <a:cubicBezTo>
                    <a:pt x="122" y="85"/>
                    <a:pt x="130" y="88"/>
                    <a:pt x="131" y="86"/>
                  </a:cubicBezTo>
                  <a:cubicBezTo>
                    <a:pt x="132" y="85"/>
                    <a:pt x="128" y="83"/>
                    <a:pt x="121" y="84"/>
                  </a:cubicBezTo>
                  <a:cubicBezTo>
                    <a:pt x="114" y="84"/>
                    <a:pt x="114" y="78"/>
                    <a:pt x="114" y="76"/>
                  </a:cubicBezTo>
                  <a:cubicBezTo>
                    <a:pt x="114" y="75"/>
                    <a:pt x="121" y="69"/>
                    <a:pt x="126" y="69"/>
                  </a:cubicBezTo>
                  <a:cubicBezTo>
                    <a:pt x="130" y="69"/>
                    <a:pt x="133" y="67"/>
                    <a:pt x="137" y="65"/>
                  </a:cubicBezTo>
                  <a:cubicBezTo>
                    <a:pt x="139" y="65"/>
                    <a:pt x="142" y="64"/>
                    <a:pt x="145" y="63"/>
                  </a:cubicBezTo>
                  <a:cubicBezTo>
                    <a:pt x="144" y="61"/>
                    <a:pt x="144" y="59"/>
                    <a:pt x="145" y="59"/>
                  </a:cubicBezTo>
                  <a:close/>
                </a:path>
              </a:pathLst>
            </a:custGeom>
            <a:solidFill>
              <a:srgbClr val="6698CB"/>
            </a:solidFill>
            <a:ln w="1588" cap="flat">
              <a:solidFill>
                <a:srgbClr val="6698C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557" name="Freeform 369">
              <a:extLst>
                <a:ext uri="{FF2B5EF4-FFF2-40B4-BE49-F238E27FC236}">
                  <a16:creationId xmlns:a16="http://schemas.microsoft.com/office/drawing/2014/main" id="{20F870E4-07FD-E94B-A263-9FF481E7FC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875" y="2955974"/>
              <a:ext cx="333375" cy="301625"/>
            </a:xfrm>
            <a:custGeom>
              <a:avLst/>
              <a:gdLst>
                <a:gd name="T0" fmla="*/ 140 w 151"/>
                <a:gd name="T1" fmla="*/ 7 h 136"/>
                <a:gd name="T2" fmla="*/ 129 w 151"/>
                <a:gd name="T3" fmla="*/ 1 h 136"/>
                <a:gd name="T4" fmla="*/ 118 w 151"/>
                <a:gd name="T5" fmla="*/ 2 h 136"/>
                <a:gd name="T6" fmla="*/ 101 w 151"/>
                <a:gd name="T7" fmla="*/ 8 h 136"/>
                <a:gd name="T8" fmla="*/ 98 w 151"/>
                <a:gd name="T9" fmla="*/ 13 h 136"/>
                <a:gd name="T10" fmla="*/ 95 w 151"/>
                <a:gd name="T11" fmla="*/ 25 h 136"/>
                <a:gd name="T12" fmla="*/ 84 w 151"/>
                <a:gd name="T13" fmla="*/ 32 h 136"/>
                <a:gd name="T14" fmla="*/ 81 w 151"/>
                <a:gd name="T15" fmla="*/ 41 h 136"/>
                <a:gd name="T16" fmla="*/ 74 w 151"/>
                <a:gd name="T17" fmla="*/ 55 h 136"/>
                <a:gd name="T18" fmla="*/ 58 w 151"/>
                <a:gd name="T19" fmla="*/ 60 h 136"/>
                <a:gd name="T20" fmla="*/ 51 w 151"/>
                <a:gd name="T21" fmla="*/ 74 h 136"/>
                <a:gd name="T22" fmla="*/ 0 w 151"/>
                <a:gd name="T23" fmla="*/ 77 h 136"/>
                <a:gd name="T24" fmla="*/ 14 w 151"/>
                <a:gd name="T25" fmla="*/ 89 h 136"/>
                <a:gd name="T26" fmla="*/ 21 w 151"/>
                <a:gd name="T27" fmla="*/ 106 h 136"/>
                <a:gd name="T28" fmla="*/ 6 w 151"/>
                <a:gd name="T29" fmla="*/ 118 h 136"/>
                <a:gd name="T30" fmla="*/ 24 w 151"/>
                <a:gd name="T31" fmla="*/ 119 h 136"/>
                <a:gd name="T32" fmla="*/ 45 w 151"/>
                <a:gd name="T33" fmla="*/ 118 h 136"/>
                <a:gd name="T34" fmla="*/ 57 w 151"/>
                <a:gd name="T35" fmla="*/ 125 h 136"/>
                <a:gd name="T36" fmla="*/ 67 w 151"/>
                <a:gd name="T37" fmla="*/ 135 h 136"/>
                <a:gd name="T38" fmla="*/ 69 w 151"/>
                <a:gd name="T39" fmla="*/ 135 h 136"/>
                <a:gd name="T40" fmla="*/ 86 w 151"/>
                <a:gd name="T41" fmla="*/ 129 h 136"/>
                <a:gd name="T42" fmla="*/ 89 w 151"/>
                <a:gd name="T43" fmla="*/ 119 h 136"/>
                <a:gd name="T44" fmla="*/ 80 w 151"/>
                <a:gd name="T45" fmla="*/ 103 h 136"/>
                <a:gd name="T46" fmla="*/ 93 w 151"/>
                <a:gd name="T47" fmla="*/ 95 h 136"/>
                <a:gd name="T48" fmla="*/ 105 w 151"/>
                <a:gd name="T49" fmla="*/ 88 h 136"/>
                <a:gd name="T50" fmla="*/ 116 w 151"/>
                <a:gd name="T51" fmla="*/ 74 h 136"/>
                <a:gd name="T52" fmla="*/ 125 w 151"/>
                <a:gd name="T53" fmla="*/ 64 h 136"/>
                <a:gd name="T54" fmla="*/ 132 w 151"/>
                <a:gd name="T55" fmla="*/ 51 h 136"/>
                <a:gd name="T56" fmla="*/ 122 w 151"/>
                <a:gd name="T57" fmla="*/ 38 h 136"/>
                <a:gd name="T58" fmla="*/ 125 w 151"/>
                <a:gd name="T59" fmla="*/ 24 h 136"/>
                <a:gd name="T60" fmla="*/ 148 w 151"/>
                <a:gd name="T61" fmla="*/ 23 h 136"/>
                <a:gd name="T62" fmla="*/ 144 w 151"/>
                <a:gd name="T63" fmla="*/ 14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1" h="136">
                  <a:moveTo>
                    <a:pt x="144" y="14"/>
                  </a:moveTo>
                  <a:cubicBezTo>
                    <a:pt x="140" y="12"/>
                    <a:pt x="140" y="8"/>
                    <a:pt x="140" y="7"/>
                  </a:cubicBezTo>
                  <a:cubicBezTo>
                    <a:pt x="140" y="6"/>
                    <a:pt x="135" y="3"/>
                    <a:pt x="131" y="0"/>
                  </a:cubicBezTo>
                  <a:cubicBezTo>
                    <a:pt x="131" y="0"/>
                    <a:pt x="130" y="0"/>
                    <a:pt x="129" y="1"/>
                  </a:cubicBezTo>
                  <a:cubicBezTo>
                    <a:pt x="128" y="0"/>
                    <a:pt x="128" y="0"/>
                    <a:pt x="127" y="0"/>
                  </a:cubicBezTo>
                  <a:cubicBezTo>
                    <a:pt x="124" y="2"/>
                    <a:pt x="120" y="3"/>
                    <a:pt x="118" y="2"/>
                  </a:cubicBezTo>
                  <a:cubicBezTo>
                    <a:pt x="115" y="1"/>
                    <a:pt x="109" y="3"/>
                    <a:pt x="105" y="6"/>
                  </a:cubicBezTo>
                  <a:cubicBezTo>
                    <a:pt x="104" y="7"/>
                    <a:pt x="102" y="7"/>
                    <a:pt x="101" y="8"/>
                  </a:cubicBezTo>
                  <a:cubicBezTo>
                    <a:pt x="100" y="8"/>
                    <a:pt x="100" y="8"/>
                    <a:pt x="99" y="8"/>
                  </a:cubicBezTo>
                  <a:cubicBezTo>
                    <a:pt x="97" y="9"/>
                    <a:pt x="96" y="11"/>
                    <a:pt x="98" y="13"/>
                  </a:cubicBezTo>
                  <a:cubicBezTo>
                    <a:pt x="100" y="15"/>
                    <a:pt x="99" y="16"/>
                    <a:pt x="100" y="18"/>
                  </a:cubicBezTo>
                  <a:cubicBezTo>
                    <a:pt x="100" y="20"/>
                    <a:pt x="97" y="23"/>
                    <a:pt x="95" y="25"/>
                  </a:cubicBezTo>
                  <a:cubicBezTo>
                    <a:pt x="94" y="27"/>
                    <a:pt x="95" y="30"/>
                    <a:pt x="94" y="32"/>
                  </a:cubicBezTo>
                  <a:cubicBezTo>
                    <a:pt x="93" y="34"/>
                    <a:pt x="85" y="31"/>
                    <a:pt x="84" y="32"/>
                  </a:cubicBezTo>
                  <a:cubicBezTo>
                    <a:pt x="83" y="33"/>
                    <a:pt x="87" y="36"/>
                    <a:pt x="87" y="38"/>
                  </a:cubicBezTo>
                  <a:cubicBezTo>
                    <a:pt x="87" y="39"/>
                    <a:pt x="84" y="41"/>
                    <a:pt x="81" y="41"/>
                  </a:cubicBezTo>
                  <a:cubicBezTo>
                    <a:pt x="78" y="42"/>
                    <a:pt x="78" y="46"/>
                    <a:pt x="78" y="51"/>
                  </a:cubicBezTo>
                  <a:cubicBezTo>
                    <a:pt x="78" y="57"/>
                    <a:pt x="74" y="57"/>
                    <a:pt x="74" y="55"/>
                  </a:cubicBezTo>
                  <a:cubicBezTo>
                    <a:pt x="73" y="53"/>
                    <a:pt x="64" y="56"/>
                    <a:pt x="64" y="58"/>
                  </a:cubicBezTo>
                  <a:cubicBezTo>
                    <a:pt x="64" y="61"/>
                    <a:pt x="61" y="60"/>
                    <a:pt x="58" y="60"/>
                  </a:cubicBezTo>
                  <a:cubicBezTo>
                    <a:pt x="54" y="60"/>
                    <a:pt x="51" y="63"/>
                    <a:pt x="50" y="64"/>
                  </a:cubicBezTo>
                  <a:cubicBezTo>
                    <a:pt x="50" y="66"/>
                    <a:pt x="52" y="72"/>
                    <a:pt x="51" y="74"/>
                  </a:cubicBezTo>
                  <a:cubicBezTo>
                    <a:pt x="51" y="75"/>
                    <a:pt x="20" y="79"/>
                    <a:pt x="14" y="78"/>
                  </a:cubicBezTo>
                  <a:cubicBezTo>
                    <a:pt x="10" y="77"/>
                    <a:pt x="5" y="77"/>
                    <a:pt x="0" y="77"/>
                  </a:cubicBezTo>
                  <a:cubicBezTo>
                    <a:pt x="2" y="78"/>
                    <a:pt x="4" y="80"/>
                    <a:pt x="5" y="82"/>
                  </a:cubicBezTo>
                  <a:cubicBezTo>
                    <a:pt x="6" y="85"/>
                    <a:pt x="10" y="88"/>
                    <a:pt x="14" y="89"/>
                  </a:cubicBezTo>
                  <a:cubicBezTo>
                    <a:pt x="18" y="91"/>
                    <a:pt x="16" y="99"/>
                    <a:pt x="18" y="100"/>
                  </a:cubicBezTo>
                  <a:cubicBezTo>
                    <a:pt x="21" y="100"/>
                    <a:pt x="23" y="106"/>
                    <a:pt x="21" y="106"/>
                  </a:cubicBezTo>
                  <a:cubicBezTo>
                    <a:pt x="18" y="107"/>
                    <a:pt x="15" y="107"/>
                    <a:pt x="12" y="109"/>
                  </a:cubicBezTo>
                  <a:cubicBezTo>
                    <a:pt x="9" y="110"/>
                    <a:pt x="6" y="114"/>
                    <a:pt x="6" y="118"/>
                  </a:cubicBezTo>
                  <a:cubicBezTo>
                    <a:pt x="7" y="119"/>
                    <a:pt x="7" y="120"/>
                    <a:pt x="7" y="121"/>
                  </a:cubicBezTo>
                  <a:cubicBezTo>
                    <a:pt x="14" y="121"/>
                    <a:pt x="23" y="120"/>
                    <a:pt x="24" y="119"/>
                  </a:cubicBezTo>
                  <a:cubicBezTo>
                    <a:pt x="25" y="118"/>
                    <a:pt x="29" y="117"/>
                    <a:pt x="31" y="118"/>
                  </a:cubicBezTo>
                  <a:cubicBezTo>
                    <a:pt x="33" y="120"/>
                    <a:pt x="42" y="120"/>
                    <a:pt x="45" y="118"/>
                  </a:cubicBezTo>
                  <a:cubicBezTo>
                    <a:pt x="50" y="116"/>
                    <a:pt x="53" y="118"/>
                    <a:pt x="53" y="120"/>
                  </a:cubicBezTo>
                  <a:cubicBezTo>
                    <a:pt x="53" y="122"/>
                    <a:pt x="55" y="123"/>
                    <a:pt x="57" y="125"/>
                  </a:cubicBezTo>
                  <a:cubicBezTo>
                    <a:pt x="59" y="127"/>
                    <a:pt x="58" y="129"/>
                    <a:pt x="59" y="131"/>
                  </a:cubicBezTo>
                  <a:cubicBezTo>
                    <a:pt x="60" y="134"/>
                    <a:pt x="63" y="133"/>
                    <a:pt x="67" y="135"/>
                  </a:cubicBezTo>
                  <a:cubicBezTo>
                    <a:pt x="67" y="135"/>
                    <a:pt x="68" y="136"/>
                    <a:pt x="68" y="136"/>
                  </a:cubicBezTo>
                  <a:cubicBezTo>
                    <a:pt x="69" y="136"/>
                    <a:pt x="69" y="135"/>
                    <a:pt x="69" y="135"/>
                  </a:cubicBezTo>
                  <a:cubicBezTo>
                    <a:pt x="71" y="133"/>
                    <a:pt x="71" y="128"/>
                    <a:pt x="77" y="129"/>
                  </a:cubicBezTo>
                  <a:cubicBezTo>
                    <a:pt x="83" y="131"/>
                    <a:pt x="83" y="128"/>
                    <a:pt x="86" y="129"/>
                  </a:cubicBezTo>
                  <a:cubicBezTo>
                    <a:pt x="89" y="130"/>
                    <a:pt x="91" y="129"/>
                    <a:pt x="93" y="127"/>
                  </a:cubicBezTo>
                  <a:cubicBezTo>
                    <a:pt x="94" y="125"/>
                    <a:pt x="91" y="121"/>
                    <a:pt x="89" y="119"/>
                  </a:cubicBezTo>
                  <a:cubicBezTo>
                    <a:pt x="88" y="117"/>
                    <a:pt x="85" y="113"/>
                    <a:pt x="85" y="110"/>
                  </a:cubicBezTo>
                  <a:cubicBezTo>
                    <a:pt x="86" y="106"/>
                    <a:pt x="80" y="106"/>
                    <a:pt x="80" y="103"/>
                  </a:cubicBezTo>
                  <a:cubicBezTo>
                    <a:pt x="80" y="100"/>
                    <a:pt x="85" y="96"/>
                    <a:pt x="87" y="94"/>
                  </a:cubicBezTo>
                  <a:cubicBezTo>
                    <a:pt x="88" y="93"/>
                    <a:pt x="92" y="97"/>
                    <a:pt x="93" y="95"/>
                  </a:cubicBezTo>
                  <a:cubicBezTo>
                    <a:pt x="94" y="93"/>
                    <a:pt x="98" y="94"/>
                    <a:pt x="100" y="95"/>
                  </a:cubicBezTo>
                  <a:cubicBezTo>
                    <a:pt x="101" y="95"/>
                    <a:pt x="104" y="91"/>
                    <a:pt x="105" y="88"/>
                  </a:cubicBezTo>
                  <a:cubicBezTo>
                    <a:pt x="105" y="85"/>
                    <a:pt x="111" y="84"/>
                    <a:pt x="112" y="83"/>
                  </a:cubicBezTo>
                  <a:cubicBezTo>
                    <a:pt x="113" y="82"/>
                    <a:pt x="115" y="75"/>
                    <a:pt x="116" y="74"/>
                  </a:cubicBezTo>
                  <a:cubicBezTo>
                    <a:pt x="116" y="72"/>
                    <a:pt x="121" y="73"/>
                    <a:pt x="121" y="69"/>
                  </a:cubicBezTo>
                  <a:cubicBezTo>
                    <a:pt x="121" y="65"/>
                    <a:pt x="123" y="65"/>
                    <a:pt x="125" y="64"/>
                  </a:cubicBezTo>
                  <a:cubicBezTo>
                    <a:pt x="128" y="64"/>
                    <a:pt x="127" y="60"/>
                    <a:pt x="127" y="57"/>
                  </a:cubicBezTo>
                  <a:cubicBezTo>
                    <a:pt x="128" y="54"/>
                    <a:pt x="129" y="51"/>
                    <a:pt x="132" y="51"/>
                  </a:cubicBezTo>
                  <a:cubicBezTo>
                    <a:pt x="135" y="50"/>
                    <a:pt x="131" y="46"/>
                    <a:pt x="128" y="47"/>
                  </a:cubicBezTo>
                  <a:cubicBezTo>
                    <a:pt x="124" y="47"/>
                    <a:pt x="122" y="38"/>
                    <a:pt x="122" y="38"/>
                  </a:cubicBezTo>
                  <a:cubicBezTo>
                    <a:pt x="122" y="38"/>
                    <a:pt x="123" y="30"/>
                    <a:pt x="121" y="29"/>
                  </a:cubicBezTo>
                  <a:cubicBezTo>
                    <a:pt x="119" y="28"/>
                    <a:pt x="122" y="24"/>
                    <a:pt x="125" y="24"/>
                  </a:cubicBezTo>
                  <a:cubicBezTo>
                    <a:pt x="129" y="24"/>
                    <a:pt x="137" y="29"/>
                    <a:pt x="139" y="27"/>
                  </a:cubicBezTo>
                  <a:cubicBezTo>
                    <a:pt x="142" y="25"/>
                    <a:pt x="147" y="24"/>
                    <a:pt x="148" y="23"/>
                  </a:cubicBezTo>
                  <a:cubicBezTo>
                    <a:pt x="149" y="23"/>
                    <a:pt x="151" y="19"/>
                    <a:pt x="151" y="17"/>
                  </a:cubicBezTo>
                  <a:cubicBezTo>
                    <a:pt x="150" y="16"/>
                    <a:pt x="147" y="15"/>
                    <a:pt x="144" y="14"/>
                  </a:cubicBezTo>
                  <a:close/>
                </a:path>
              </a:pathLst>
            </a:custGeom>
            <a:solidFill>
              <a:srgbClr val="6698CB"/>
            </a:solidFill>
            <a:ln w="1588" cap="flat">
              <a:solidFill>
                <a:srgbClr val="6698C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76" name="Freeform 251">
              <a:extLst>
                <a:ext uri="{FF2B5EF4-FFF2-40B4-BE49-F238E27FC236}">
                  <a16:creationId xmlns:a16="http://schemas.microsoft.com/office/drawing/2014/main" id="{53551A20-E8C1-BF44-AB17-DC2A111265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9963" y="2717849"/>
              <a:ext cx="109538" cy="95250"/>
            </a:xfrm>
            <a:custGeom>
              <a:avLst/>
              <a:gdLst>
                <a:gd name="T0" fmla="*/ 28 w 49"/>
                <a:gd name="T1" fmla="*/ 35 h 43"/>
                <a:gd name="T2" fmla="*/ 21 w 49"/>
                <a:gd name="T3" fmla="*/ 26 h 43"/>
                <a:gd name="T4" fmla="*/ 16 w 49"/>
                <a:gd name="T5" fmla="*/ 19 h 43"/>
                <a:gd name="T6" fmla="*/ 20 w 49"/>
                <a:gd name="T7" fmla="*/ 17 h 43"/>
                <a:gd name="T8" fmla="*/ 26 w 49"/>
                <a:gd name="T9" fmla="*/ 16 h 43"/>
                <a:gd name="T10" fmla="*/ 40 w 49"/>
                <a:gd name="T11" fmla="*/ 17 h 43"/>
                <a:gd name="T12" fmla="*/ 49 w 49"/>
                <a:gd name="T13" fmla="*/ 21 h 43"/>
                <a:gd name="T14" fmla="*/ 48 w 49"/>
                <a:gd name="T15" fmla="*/ 19 h 43"/>
                <a:gd name="T16" fmla="*/ 45 w 49"/>
                <a:gd name="T17" fmla="*/ 13 h 43"/>
                <a:gd name="T18" fmla="*/ 43 w 49"/>
                <a:gd name="T19" fmla="*/ 7 h 43"/>
                <a:gd name="T20" fmla="*/ 40 w 49"/>
                <a:gd name="T21" fmla="*/ 8 h 43"/>
                <a:gd name="T22" fmla="*/ 30 w 49"/>
                <a:gd name="T23" fmla="*/ 6 h 43"/>
                <a:gd name="T24" fmla="*/ 23 w 49"/>
                <a:gd name="T25" fmla="*/ 0 h 43"/>
                <a:gd name="T26" fmla="*/ 17 w 49"/>
                <a:gd name="T27" fmla="*/ 4 h 43"/>
                <a:gd name="T28" fmla="*/ 15 w 49"/>
                <a:gd name="T29" fmla="*/ 9 h 43"/>
                <a:gd name="T30" fmla="*/ 12 w 49"/>
                <a:gd name="T31" fmla="*/ 13 h 43"/>
                <a:gd name="T32" fmla="*/ 6 w 49"/>
                <a:gd name="T33" fmla="*/ 12 h 43"/>
                <a:gd name="T34" fmla="*/ 0 w 49"/>
                <a:gd name="T35" fmla="*/ 14 h 43"/>
                <a:gd name="T36" fmla="*/ 1 w 49"/>
                <a:gd name="T37" fmla="*/ 17 h 43"/>
                <a:gd name="T38" fmla="*/ 8 w 49"/>
                <a:gd name="T39" fmla="*/ 20 h 43"/>
                <a:gd name="T40" fmla="*/ 16 w 49"/>
                <a:gd name="T41" fmla="*/ 33 h 43"/>
                <a:gd name="T42" fmla="*/ 24 w 49"/>
                <a:gd name="T43" fmla="*/ 37 h 43"/>
                <a:gd name="T44" fmla="*/ 32 w 49"/>
                <a:gd name="T45" fmla="*/ 41 h 43"/>
                <a:gd name="T46" fmla="*/ 35 w 49"/>
                <a:gd name="T47" fmla="*/ 43 h 43"/>
                <a:gd name="T48" fmla="*/ 28 w 49"/>
                <a:gd name="T49" fmla="*/ 3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9" h="43">
                  <a:moveTo>
                    <a:pt x="28" y="35"/>
                  </a:moveTo>
                  <a:cubicBezTo>
                    <a:pt x="28" y="33"/>
                    <a:pt x="21" y="29"/>
                    <a:pt x="21" y="26"/>
                  </a:cubicBezTo>
                  <a:cubicBezTo>
                    <a:pt x="21" y="23"/>
                    <a:pt x="17" y="21"/>
                    <a:pt x="16" y="19"/>
                  </a:cubicBezTo>
                  <a:cubicBezTo>
                    <a:pt x="16" y="17"/>
                    <a:pt x="19" y="15"/>
                    <a:pt x="20" y="17"/>
                  </a:cubicBezTo>
                  <a:cubicBezTo>
                    <a:pt x="22" y="18"/>
                    <a:pt x="24" y="15"/>
                    <a:pt x="26" y="16"/>
                  </a:cubicBezTo>
                  <a:cubicBezTo>
                    <a:pt x="28" y="16"/>
                    <a:pt x="40" y="17"/>
                    <a:pt x="40" y="17"/>
                  </a:cubicBezTo>
                  <a:cubicBezTo>
                    <a:pt x="40" y="17"/>
                    <a:pt x="44" y="18"/>
                    <a:pt x="49" y="21"/>
                  </a:cubicBezTo>
                  <a:cubicBezTo>
                    <a:pt x="48" y="20"/>
                    <a:pt x="48" y="20"/>
                    <a:pt x="48" y="19"/>
                  </a:cubicBezTo>
                  <a:cubicBezTo>
                    <a:pt x="47" y="17"/>
                    <a:pt x="48" y="14"/>
                    <a:pt x="45" y="13"/>
                  </a:cubicBezTo>
                  <a:cubicBezTo>
                    <a:pt x="44" y="12"/>
                    <a:pt x="43" y="10"/>
                    <a:pt x="43" y="7"/>
                  </a:cubicBezTo>
                  <a:cubicBezTo>
                    <a:pt x="41" y="8"/>
                    <a:pt x="40" y="8"/>
                    <a:pt x="40" y="8"/>
                  </a:cubicBezTo>
                  <a:cubicBezTo>
                    <a:pt x="37" y="9"/>
                    <a:pt x="32" y="8"/>
                    <a:pt x="30" y="6"/>
                  </a:cubicBezTo>
                  <a:cubicBezTo>
                    <a:pt x="29" y="4"/>
                    <a:pt x="25" y="2"/>
                    <a:pt x="23" y="0"/>
                  </a:cubicBezTo>
                  <a:cubicBezTo>
                    <a:pt x="22" y="1"/>
                    <a:pt x="19" y="4"/>
                    <a:pt x="17" y="4"/>
                  </a:cubicBezTo>
                  <a:cubicBezTo>
                    <a:pt x="16" y="4"/>
                    <a:pt x="17" y="9"/>
                    <a:pt x="15" y="9"/>
                  </a:cubicBezTo>
                  <a:cubicBezTo>
                    <a:pt x="13" y="9"/>
                    <a:pt x="12" y="11"/>
                    <a:pt x="12" y="13"/>
                  </a:cubicBezTo>
                  <a:cubicBezTo>
                    <a:pt x="11" y="14"/>
                    <a:pt x="8" y="12"/>
                    <a:pt x="6" y="12"/>
                  </a:cubicBezTo>
                  <a:cubicBezTo>
                    <a:pt x="5" y="13"/>
                    <a:pt x="2" y="13"/>
                    <a:pt x="0" y="14"/>
                  </a:cubicBezTo>
                  <a:cubicBezTo>
                    <a:pt x="0" y="15"/>
                    <a:pt x="0" y="17"/>
                    <a:pt x="1" y="17"/>
                  </a:cubicBezTo>
                  <a:cubicBezTo>
                    <a:pt x="4" y="17"/>
                    <a:pt x="8" y="17"/>
                    <a:pt x="8" y="20"/>
                  </a:cubicBezTo>
                  <a:cubicBezTo>
                    <a:pt x="8" y="24"/>
                    <a:pt x="14" y="31"/>
                    <a:pt x="16" y="33"/>
                  </a:cubicBezTo>
                  <a:cubicBezTo>
                    <a:pt x="19" y="36"/>
                    <a:pt x="23" y="35"/>
                    <a:pt x="24" y="37"/>
                  </a:cubicBezTo>
                  <a:cubicBezTo>
                    <a:pt x="24" y="39"/>
                    <a:pt x="28" y="41"/>
                    <a:pt x="32" y="41"/>
                  </a:cubicBezTo>
                  <a:cubicBezTo>
                    <a:pt x="33" y="41"/>
                    <a:pt x="34" y="42"/>
                    <a:pt x="35" y="43"/>
                  </a:cubicBezTo>
                  <a:cubicBezTo>
                    <a:pt x="33" y="39"/>
                    <a:pt x="28" y="36"/>
                    <a:pt x="28" y="35"/>
                  </a:cubicBezTo>
                  <a:close/>
                </a:path>
              </a:pathLst>
            </a:custGeom>
            <a:solidFill>
              <a:srgbClr val="6698CB"/>
            </a:solidFill>
            <a:ln w="1588" cap="flat">
              <a:solidFill>
                <a:srgbClr val="6698C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</p:grpSp>
      <p:sp>
        <p:nvSpPr>
          <p:cNvPr id="78" name="Date Placeholder 4">
            <a:extLst>
              <a:ext uri="{FF2B5EF4-FFF2-40B4-BE49-F238E27FC236}">
                <a16:creationId xmlns:a16="http://schemas.microsoft.com/office/drawing/2014/main" id="{32DBB927-3572-644F-BB0C-B1DA31890E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492256"/>
            <a:ext cx="631160" cy="365125"/>
          </a:xfrm>
        </p:spPr>
        <p:txBody>
          <a:bodyPr/>
          <a:lstStyle/>
          <a:p>
            <a:r>
              <a:rPr lang="en-US"/>
              <a:t>19/09/2019</a:t>
            </a:r>
            <a:endParaRPr lang="en-US" dirty="0"/>
          </a:p>
        </p:txBody>
      </p:sp>
      <p:sp>
        <p:nvSpPr>
          <p:cNvPr id="79" name="Footer Placeholder 5">
            <a:extLst>
              <a:ext uri="{FF2B5EF4-FFF2-40B4-BE49-F238E27FC236}">
                <a16:creationId xmlns:a16="http://schemas.microsoft.com/office/drawing/2014/main" id="{F6A0CC36-D19A-4D4C-84FC-3911A2711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497755"/>
            <a:ext cx="6572221" cy="365125"/>
          </a:xfrm>
        </p:spPr>
        <p:txBody>
          <a:bodyPr/>
          <a:lstStyle/>
          <a:p>
            <a:r>
              <a:rPr lang="en-US"/>
              <a:t>Jérôme Pierlot - Italy @ CERN</a:t>
            </a:r>
            <a:endParaRPr lang="en-US" dirty="0"/>
          </a:p>
        </p:txBody>
      </p:sp>
      <p:sp>
        <p:nvSpPr>
          <p:cNvPr id="80" name="Slide Number Placeholder 6">
            <a:extLst>
              <a:ext uri="{FF2B5EF4-FFF2-40B4-BE49-F238E27FC236}">
                <a16:creationId xmlns:a16="http://schemas.microsoft.com/office/drawing/2014/main" id="{5F814F97-A23B-5145-A2E1-7CE9E4027ED4}"/>
              </a:ext>
            </a:extLst>
          </p:cNvPr>
          <p:cNvSpPr txBox="1">
            <a:spLocks/>
          </p:cNvSpPr>
          <p:nvPr/>
        </p:nvSpPr>
        <p:spPr>
          <a:xfrm>
            <a:off x="11107546" y="6497755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B5EA5A-BC32-A742-B11B-8E7414D5B53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4049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7989" y="1401330"/>
            <a:ext cx="11376024" cy="933162"/>
          </a:xfrm>
        </p:spPr>
        <p:txBody>
          <a:bodyPr/>
          <a:lstStyle/>
          <a:p>
            <a:r>
              <a:rPr lang="en-US" b="0" dirty="0" err="1">
                <a:solidFill>
                  <a:schemeClr val="accent1"/>
                </a:solidFill>
              </a:rPr>
              <a:t>Studi</a:t>
            </a:r>
            <a:r>
              <a:rPr lang="en-US" b="0" dirty="0">
                <a:solidFill>
                  <a:schemeClr val="accent1"/>
                </a:solidFill>
              </a:rPr>
              <a:t> </a:t>
            </a:r>
            <a:r>
              <a:rPr lang="en-US" b="0" dirty="0" err="1">
                <a:solidFill>
                  <a:schemeClr val="accent1"/>
                </a:solidFill>
              </a:rPr>
              <a:t>empirici</a:t>
            </a:r>
            <a:r>
              <a:rPr lang="en-US" b="0" dirty="0">
                <a:solidFill>
                  <a:schemeClr val="accent1"/>
                </a:solidFill>
              </a:rPr>
              <a:t> (by the analysis of financial data from 1995 to 2008 from 365 CERN suppliers for the LHC) </a:t>
            </a:r>
            <a:r>
              <a:rPr lang="en-US" b="0" dirty="0" err="1">
                <a:solidFill>
                  <a:schemeClr val="accent1"/>
                </a:solidFill>
              </a:rPr>
              <a:t>mostrano</a:t>
            </a:r>
            <a:r>
              <a:rPr lang="en-US" b="0" dirty="0">
                <a:solidFill>
                  <a:schemeClr val="accent1"/>
                </a:solidFill>
              </a:rPr>
              <a:t> </a:t>
            </a:r>
            <a:r>
              <a:rPr lang="en-US" b="0" dirty="0" err="1">
                <a:solidFill>
                  <a:schemeClr val="accent1"/>
                </a:solidFill>
              </a:rPr>
              <a:t>che</a:t>
            </a:r>
            <a:r>
              <a:rPr lang="en-US" b="0" dirty="0">
                <a:solidFill>
                  <a:schemeClr val="accent1"/>
                </a:solidFill>
              </a:rPr>
              <a:t> </a:t>
            </a:r>
            <a:r>
              <a:rPr lang="en-US" b="0" dirty="0" err="1">
                <a:solidFill>
                  <a:schemeClr val="accent1"/>
                </a:solidFill>
              </a:rPr>
              <a:t>dopo</a:t>
            </a:r>
            <a:r>
              <a:rPr lang="en-US" b="0" dirty="0">
                <a:solidFill>
                  <a:schemeClr val="accent1"/>
                </a:solidFill>
              </a:rPr>
              <a:t> aver </a:t>
            </a:r>
            <a:r>
              <a:rPr lang="en-US" b="0" dirty="0" err="1">
                <a:solidFill>
                  <a:schemeClr val="accent1"/>
                </a:solidFill>
              </a:rPr>
              <a:t>lavorato</a:t>
            </a:r>
            <a:r>
              <a:rPr lang="en-US" b="0" dirty="0">
                <a:solidFill>
                  <a:schemeClr val="accent1"/>
                </a:solidFill>
              </a:rPr>
              <a:t> con </a:t>
            </a:r>
            <a:r>
              <a:rPr lang="en-US" b="0" dirty="0" err="1">
                <a:solidFill>
                  <a:schemeClr val="accent1"/>
                </a:solidFill>
              </a:rPr>
              <a:t>il</a:t>
            </a:r>
            <a:r>
              <a:rPr lang="en-US" b="0" dirty="0">
                <a:solidFill>
                  <a:schemeClr val="accent1"/>
                </a:solidFill>
              </a:rPr>
              <a:t> CERN </a:t>
            </a:r>
            <a:r>
              <a:rPr lang="en-US" b="0" dirty="0" err="1">
                <a:solidFill>
                  <a:schemeClr val="accent1"/>
                </a:solidFill>
              </a:rPr>
              <a:t>su</a:t>
            </a:r>
            <a:r>
              <a:rPr lang="en-US" b="0" dirty="0">
                <a:solidFill>
                  <a:schemeClr val="accent1"/>
                </a:solidFill>
              </a:rPr>
              <a:t> </a:t>
            </a:r>
            <a:r>
              <a:rPr lang="en-US" b="0" dirty="0" err="1">
                <a:solidFill>
                  <a:schemeClr val="accent1"/>
                </a:solidFill>
              </a:rPr>
              <a:t>contratti</a:t>
            </a:r>
            <a:r>
              <a:rPr lang="en-US" b="0" dirty="0">
                <a:solidFill>
                  <a:schemeClr val="accent1"/>
                </a:solidFill>
              </a:rPr>
              <a:t> high-tech, I </a:t>
            </a:r>
            <a:r>
              <a:rPr lang="en-US" b="0" dirty="0" err="1">
                <a:solidFill>
                  <a:schemeClr val="accent1"/>
                </a:solidFill>
              </a:rPr>
              <a:t>fornitori</a:t>
            </a:r>
            <a:r>
              <a:rPr lang="en-US" b="0" dirty="0">
                <a:solidFill>
                  <a:schemeClr val="accent1"/>
                </a:solidFill>
              </a:rPr>
              <a:t> </a:t>
            </a:r>
            <a:r>
              <a:rPr lang="en-US" b="0" dirty="0" err="1">
                <a:solidFill>
                  <a:schemeClr val="accent1"/>
                </a:solidFill>
              </a:rPr>
              <a:t>cel</a:t>
            </a:r>
            <a:r>
              <a:rPr lang="en-US" b="0" dirty="0">
                <a:solidFill>
                  <a:schemeClr val="accent1"/>
                </a:solidFill>
              </a:rPr>
              <a:t> CERN</a:t>
            </a:r>
            <a:br>
              <a:rPr lang="en-US" b="0" dirty="0">
                <a:solidFill>
                  <a:schemeClr val="accent1"/>
                </a:solidFill>
              </a:rPr>
            </a:br>
            <a:r>
              <a:rPr lang="en-US" b="0" dirty="0" err="1">
                <a:solidFill>
                  <a:schemeClr val="accent1"/>
                </a:solidFill>
              </a:rPr>
              <a:t>Superano</a:t>
            </a:r>
            <a:r>
              <a:rPr lang="en-US" b="0" dirty="0">
                <a:solidFill>
                  <a:schemeClr val="accent1"/>
                </a:solidFill>
              </a:rPr>
              <a:t> </a:t>
            </a:r>
            <a:r>
              <a:rPr lang="en-US" b="0" dirty="0" err="1">
                <a:solidFill>
                  <a:schemeClr val="accent1"/>
                </a:solidFill>
              </a:rPr>
              <a:t>i</a:t>
            </a:r>
            <a:r>
              <a:rPr lang="en-US" b="0" dirty="0">
                <a:solidFill>
                  <a:schemeClr val="accent1"/>
                </a:solidFill>
              </a:rPr>
              <a:t> </a:t>
            </a:r>
            <a:r>
              <a:rPr lang="en-US" b="0" dirty="0" err="1">
                <a:solidFill>
                  <a:schemeClr val="accent1"/>
                </a:solidFill>
              </a:rPr>
              <a:t>loro</a:t>
            </a:r>
            <a:r>
              <a:rPr lang="en-US" b="0" dirty="0">
                <a:solidFill>
                  <a:schemeClr val="accent1"/>
                </a:solidFill>
              </a:rPr>
              <a:t> </a:t>
            </a:r>
            <a:r>
              <a:rPr lang="en-US" b="0" dirty="0" err="1">
                <a:solidFill>
                  <a:schemeClr val="accent1"/>
                </a:solidFill>
              </a:rPr>
              <a:t>concorrenti</a:t>
            </a:r>
            <a:r>
              <a:rPr lang="en-US" b="0" dirty="0">
                <a:solidFill>
                  <a:schemeClr val="accent1"/>
                </a:solidFill>
              </a:rPr>
              <a:t> in: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6513"/>
            <a:r>
              <a:rPr lang="it-IT" sz="32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L'impatto economico dell'approvvigionamento del CERN sul rendimento dei fornitori </a:t>
            </a:r>
            <a:r>
              <a:rPr lang="en-US" sz="32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(</a:t>
            </a:r>
            <a:r>
              <a:rPr lang="en-US" sz="32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Castelnovo</a:t>
            </a:r>
            <a:r>
              <a:rPr lang="en-US" sz="32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et al, 2018)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85228" y="6484201"/>
            <a:ext cx="631160" cy="365125"/>
          </a:xfrm>
        </p:spPr>
        <p:txBody>
          <a:bodyPr/>
          <a:lstStyle/>
          <a:p>
            <a:r>
              <a:rPr lang="en-US"/>
              <a:t>19/09/2019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59262" y="6489700"/>
            <a:ext cx="6572221" cy="365125"/>
          </a:xfrm>
        </p:spPr>
        <p:txBody>
          <a:bodyPr/>
          <a:lstStyle/>
          <a:p>
            <a:r>
              <a:rPr lang="en-US"/>
              <a:t>Jérôme Pierlot - Italy @ CERN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07546" y="648970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7" name="Text Placeholder 7"/>
          <p:cNvSpPr txBox="1">
            <a:spLocks/>
          </p:cNvSpPr>
          <p:nvPr/>
        </p:nvSpPr>
        <p:spPr>
          <a:xfrm>
            <a:off x="407988" y="2583536"/>
            <a:ext cx="5616575" cy="383600"/>
          </a:xfrm>
          <a:prstGeom prst="rect">
            <a:avLst/>
          </a:prstGeom>
          <a:noFill/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err="1">
                <a:solidFill>
                  <a:schemeClr val="accent5"/>
                </a:solidFill>
              </a:rPr>
              <a:t>Investimenti</a:t>
            </a:r>
            <a:r>
              <a:rPr lang="en-US" b="0" dirty="0">
                <a:solidFill>
                  <a:schemeClr val="accent5"/>
                </a:solidFill>
              </a:rPr>
              <a:t> in </a:t>
            </a:r>
            <a:r>
              <a:rPr lang="en-US" b="0" dirty="0" err="1">
                <a:solidFill>
                  <a:schemeClr val="accent5"/>
                </a:solidFill>
              </a:rPr>
              <a:t>Ricerca</a:t>
            </a:r>
            <a:r>
              <a:rPr lang="en-US" b="0" dirty="0">
                <a:solidFill>
                  <a:schemeClr val="accent5"/>
                </a:solidFill>
              </a:rPr>
              <a:t> e </a:t>
            </a:r>
            <a:r>
              <a:rPr lang="en-US" b="0" dirty="0" err="1">
                <a:solidFill>
                  <a:schemeClr val="accent5"/>
                </a:solidFill>
              </a:rPr>
              <a:t>Sviluppo</a:t>
            </a:r>
            <a:r>
              <a:rPr lang="en-US" b="0" dirty="0">
                <a:solidFill>
                  <a:schemeClr val="accent5"/>
                </a:solidFill>
              </a:rPr>
              <a:t> e </a:t>
            </a:r>
            <a:r>
              <a:rPr lang="en-US" b="0" dirty="0" err="1">
                <a:solidFill>
                  <a:schemeClr val="accent5"/>
                </a:solidFill>
              </a:rPr>
              <a:t>depositando</a:t>
            </a:r>
            <a:r>
              <a:rPr lang="en-US" b="0" dirty="0">
                <a:solidFill>
                  <a:schemeClr val="accent5"/>
                </a:solidFill>
              </a:rPr>
              <a:t> </a:t>
            </a:r>
            <a:r>
              <a:rPr lang="en-US" b="0" dirty="0" err="1">
                <a:solidFill>
                  <a:schemeClr val="accent5"/>
                </a:solidFill>
              </a:rPr>
              <a:t>più</a:t>
            </a:r>
            <a:r>
              <a:rPr lang="en-US" b="0" dirty="0">
                <a:solidFill>
                  <a:schemeClr val="accent5"/>
                </a:solidFill>
              </a:rPr>
              <a:t> </a:t>
            </a:r>
            <a:r>
              <a:rPr lang="en-US" b="0" dirty="0" err="1">
                <a:solidFill>
                  <a:schemeClr val="accent5"/>
                </a:solidFill>
              </a:rPr>
              <a:t>patenti</a:t>
            </a:r>
            <a:endParaRPr lang="en-US" b="0" dirty="0">
              <a:solidFill>
                <a:schemeClr val="accent5"/>
              </a:solidFill>
            </a:endParaRPr>
          </a:p>
        </p:txBody>
      </p:sp>
      <p:sp>
        <p:nvSpPr>
          <p:cNvPr id="8" name="Text Placeholder 7"/>
          <p:cNvSpPr txBox="1">
            <a:spLocks/>
          </p:cNvSpPr>
          <p:nvPr/>
        </p:nvSpPr>
        <p:spPr>
          <a:xfrm>
            <a:off x="6254750" y="2583536"/>
            <a:ext cx="5529263" cy="383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0" dirty="0">
                <a:solidFill>
                  <a:schemeClr val="accent5"/>
                </a:solidFill>
              </a:rPr>
              <a:t>Maggiore produttività, entrate e redditività</a:t>
            </a:r>
            <a:r>
              <a:rPr lang="en-US" b="0" dirty="0">
                <a:solidFill>
                  <a:schemeClr val="accent5"/>
                </a:solidFill>
              </a:rPr>
              <a:t> 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098279" y="3193764"/>
            <a:ext cx="3990555" cy="2883687"/>
            <a:chOff x="1098279" y="3193764"/>
            <a:chExt cx="3990555" cy="288368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9160" y="3193764"/>
              <a:ext cx="3819674" cy="229471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 rot="16200000">
              <a:off x="2647338" y="5597653"/>
              <a:ext cx="759541" cy="20005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700" dirty="0">
                  <a:solidFill>
                    <a:schemeClr val="tx2"/>
                  </a:solidFill>
                </a:rPr>
                <a:t>1,2 years later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 rot="16200000">
              <a:off x="2227009" y="5597653"/>
              <a:ext cx="759541" cy="20005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700" dirty="0">
                  <a:solidFill>
                    <a:schemeClr val="tx2"/>
                  </a:solidFill>
                </a:rPr>
                <a:t>Date of order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 rot="16200000">
              <a:off x="1821426" y="5597653"/>
              <a:ext cx="759541" cy="20005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700" dirty="0">
                  <a:solidFill>
                    <a:schemeClr val="tx2"/>
                  </a:solidFill>
                </a:rPr>
                <a:t>2-1 years before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 rot="16200000">
              <a:off x="1378975" y="5543792"/>
              <a:ext cx="759541" cy="30777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700" dirty="0">
                  <a:solidFill>
                    <a:schemeClr val="tx2"/>
                  </a:solidFill>
                </a:rPr>
                <a:t>More than </a:t>
              </a:r>
            </a:p>
            <a:p>
              <a:r>
                <a:rPr lang="en-US" sz="700" dirty="0">
                  <a:solidFill>
                    <a:schemeClr val="tx2"/>
                  </a:solidFill>
                </a:rPr>
                <a:t>2 years before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16200000">
              <a:off x="4350778" y="5543792"/>
              <a:ext cx="759541" cy="30777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700" dirty="0">
                  <a:solidFill>
                    <a:schemeClr val="tx2"/>
                  </a:solidFill>
                </a:rPr>
                <a:t>More than </a:t>
              </a:r>
            </a:p>
            <a:p>
              <a:r>
                <a:rPr lang="en-US" sz="700" dirty="0">
                  <a:solidFill>
                    <a:schemeClr val="tx2"/>
                  </a:solidFill>
                </a:rPr>
                <a:t>8 years later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3930450" y="5597653"/>
              <a:ext cx="759541" cy="20005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700" dirty="0">
                  <a:solidFill>
                    <a:schemeClr val="tx2"/>
                  </a:solidFill>
                </a:rPr>
                <a:t>7,8 years later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 rot="16200000">
              <a:off x="3524867" y="5597653"/>
              <a:ext cx="759541" cy="20005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700" dirty="0">
                  <a:solidFill>
                    <a:schemeClr val="tx2"/>
                  </a:solidFill>
                </a:rPr>
                <a:t>5,6 years later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 rot="16200000">
              <a:off x="3082416" y="5597653"/>
              <a:ext cx="759541" cy="20005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700" dirty="0">
                  <a:solidFill>
                    <a:schemeClr val="tx2"/>
                  </a:solidFill>
                </a:rPr>
                <a:t>3,4 years later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 rot="16200000">
              <a:off x="818536" y="4104031"/>
              <a:ext cx="759541" cy="20005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700" dirty="0">
                  <a:solidFill>
                    <a:schemeClr val="tx2"/>
                  </a:solidFill>
                </a:rPr>
                <a:t>Patents per firm</a:t>
              </a:r>
            </a:p>
          </p:txBody>
        </p:sp>
      </p:grpSp>
      <p:graphicFrame>
        <p:nvGraphicFramePr>
          <p:cNvPr id="23" name="Diagram 22"/>
          <p:cNvGraphicFramePr/>
          <p:nvPr>
            <p:extLst>
              <p:ext uri="{D42A27DB-BD31-4B8C-83A1-F6EECF244321}">
                <p14:modId xmlns:p14="http://schemas.microsoft.com/office/powerpoint/2010/main" val="1825787626"/>
              </p:ext>
            </p:extLst>
          </p:nvPr>
        </p:nvGraphicFramePr>
        <p:xfrm>
          <a:off x="7679094" y="3430076"/>
          <a:ext cx="3884804" cy="27721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9995763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10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8" r="498"/>
          <a:stretch/>
        </p:blipFill>
        <p:spPr>
          <a:xfrm>
            <a:off x="0" y="0"/>
            <a:ext cx="12192000" cy="6351588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85228" y="6484201"/>
            <a:ext cx="631160" cy="365125"/>
          </a:xfrm>
        </p:spPr>
        <p:txBody>
          <a:bodyPr/>
          <a:lstStyle/>
          <a:p>
            <a:r>
              <a:rPr lang="en-US"/>
              <a:t>19/09/2019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259262" y="6489700"/>
            <a:ext cx="6572221" cy="365125"/>
          </a:xfrm>
        </p:spPr>
        <p:txBody>
          <a:bodyPr/>
          <a:lstStyle/>
          <a:p>
            <a:r>
              <a:rPr lang="en-US"/>
              <a:t>Jérôme Pierlot - Italy @ CERN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107546" y="648970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FCC37A-3974-3F4D-821B-7EE7260498D6}"/>
              </a:ext>
            </a:extLst>
          </p:cNvPr>
          <p:cNvSpPr/>
          <p:nvPr/>
        </p:nvSpPr>
        <p:spPr>
          <a:xfrm>
            <a:off x="7932738" y="0"/>
            <a:ext cx="4259262" cy="6350851"/>
          </a:xfrm>
          <a:prstGeom prst="rect">
            <a:avLst/>
          </a:pr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08169" y="2625789"/>
            <a:ext cx="3708400" cy="3314635"/>
          </a:xfrm>
        </p:spPr>
        <p:txBody>
          <a:bodyPr/>
          <a:lstStyle/>
          <a:p>
            <a:pPr marL="0" indent="0"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Ogni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CHF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investito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nel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progetto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HL-LHC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restituisce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circa 1.8 CHF </a:t>
            </a:r>
            <a:r>
              <a:rPr lang="it-IT" i="1" dirty="0">
                <a:latin typeface="Arial" panose="020B0604020202020204" pitchFamily="34" charset="0"/>
                <a:cs typeface="Arial" panose="020B0604020202020204" pitchFamily="34" charset="0"/>
              </a:rPr>
              <a:t>di benefici per la società, compreso il valore scientifico, economico e culturale (sviluppo di tecnologie innovative, ricadute industriali, competenze acquisite dagli studenti, ecc.) "</a:t>
            </a:r>
            <a:endParaRPr lang="en-US" altLang="en-US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 err="1"/>
              <a:t>Analisi</a:t>
            </a:r>
            <a:r>
              <a:rPr lang="en-US" sz="3200" dirty="0"/>
              <a:t> </a:t>
            </a:r>
            <a:r>
              <a:rPr lang="en-US" sz="3200" dirty="0" err="1"/>
              <a:t>costi-benefici</a:t>
            </a:r>
            <a:r>
              <a:rPr lang="en-US" sz="3200" dirty="0"/>
              <a:t> </a:t>
            </a:r>
            <a:r>
              <a:rPr lang="en-US" sz="3200" dirty="0" err="1"/>
              <a:t>sociali</a:t>
            </a:r>
            <a:r>
              <a:rPr lang="en-US" sz="3200" dirty="0"/>
              <a:t> (CBA) </a:t>
            </a:r>
            <a:r>
              <a:rPr lang="en-US" sz="3200" dirty="0" err="1"/>
              <a:t>calcolati</a:t>
            </a:r>
            <a:r>
              <a:rPr lang="en-US" sz="3200" dirty="0"/>
              <a:t> </a:t>
            </a:r>
            <a:r>
              <a:rPr lang="en-US" sz="3200" dirty="0" err="1"/>
              <a:t>dall’Università</a:t>
            </a:r>
            <a:r>
              <a:rPr lang="en-US" sz="3200" dirty="0"/>
              <a:t> di Milano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8306658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485228" y="6484201"/>
            <a:ext cx="631160" cy="365125"/>
          </a:xfrm>
        </p:spPr>
        <p:txBody>
          <a:bodyPr/>
          <a:lstStyle/>
          <a:p>
            <a:r>
              <a:rPr lang="en-US"/>
              <a:t>19/09/2019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107546" y="6489700"/>
            <a:ext cx="681254" cy="365125"/>
          </a:xfrm>
        </p:spPr>
        <p:txBody>
          <a:bodyPr/>
          <a:lstStyle/>
          <a:p>
            <a:fld id="{490AA3F6-1618-3548-975A-DD1A2939A246}" type="slidenum">
              <a:rPr lang="fr-FR" smtClean="0"/>
              <a:t>52</a:t>
            </a:fld>
            <a:endParaRPr lang="fr-FR"/>
          </a:p>
        </p:txBody>
      </p:sp>
      <p:sp>
        <p:nvSpPr>
          <p:cNvPr id="8" name="ZoneTexte 9"/>
          <p:cNvSpPr txBox="1"/>
          <p:nvPr/>
        </p:nvSpPr>
        <p:spPr>
          <a:xfrm>
            <a:off x="7920173" y="1558180"/>
            <a:ext cx="3528000" cy="1076251"/>
          </a:xfrm>
          <a:prstGeom prst="rect">
            <a:avLst/>
          </a:prstGeom>
          <a:solidFill>
            <a:schemeClr val="accent5"/>
          </a:solidFill>
        </p:spPr>
        <p:txBody>
          <a:bodyPr wrap="square" rtlCol="0" anchor="ctr" anchorCtr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48%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 ha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migliorato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prodotti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 e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servizi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ZoneTexte 10"/>
          <p:cNvSpPr txBox="1"/>
          <p:nvPr/>
        </p:nvSpPr>
        <p:spPr>
          <a:xfrm>
            <a:off x="4259262" y="1557214"/>
            <a:ext cx="3600737" cy="1077217"/>
          </a:xfrm>
          <a:prstGeom prst="rect">
            <a:avLst/>
          </a:prstGeom>
          <a:solidFill>
            <a:schemeClr val="accent5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42%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ha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sviluppato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nuovi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prodotti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0" name="ZoneTexte 11"/>
          <p:cNvSpPr txBox="1"/>
          <p:nvPr/>
        </p:nvSpPr>
        <p:spPr>
          <a:xfrm>
            <a:off x="690038" y="5052075"/>
            <a:ext cx="3573351" cy="1200329"/>
          </a:xfrm>
          <a:prstGeom prst="rect">
            <a:avLst/>
          </a:prstGeom>
          <a:solidFill>
            <a:schemeClr val="accent5"/>
          </a:solidFill>
        </p:spPr>
        <p:txBody>
          <a:bodyPr wrap="square" lIns="72000" rIns="72000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55%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ha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migliorato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 la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conoscenza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tecnica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nel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 proprio campo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ZoneTexte 12"/>
          <p:cNvSpPr txBox="1"/>
          <p:nvPr/>
        </p:nvSpPr>
        <p:spPr>
          <a:xfrm>
            <a:off x="701960" y="1557214"/>
            <a:ext cx="3528000" cy="1077217"/>
          </a:xfrm>
          <a:prstGeom prst="rect">
            <a:avLst/>
          </a:prstGeom>
          <a:solidFill>
            <a:schemeClr val="accent5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18%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 ha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trovato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 o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si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 è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aperto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 ad un nuovo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mercato</a:t>
            </a:r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ZoneTexte 13"/>
          <p:cNvSpPr txBox="1"/>
          <p:nvPr/>
        </p:nvSpPr>
        <p:spPr>
          <a:xfrm>
            <a:off x="4304981" y="5040169"/>
            <a:ext cx="3615191" cy="1212234"/>
          </a:xfrm>
          <a:prstGeom prst="rect">
            <a:avLst/>
          </a:prstGeom>
          <a:solidFill>
            <a:schemeClr val="accent5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62%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ha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usato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il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 CERN come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riferimento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 di marketing</a:t>
            </a:r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ZoneTexte 14"/>
          <p:cNvSpPr txBox="1"/>
          <p:nvPr/>
        </p:nvSpPr>
        <p:spPr>
          <a:xfrm>
            <a:off x="7973959" y="5040168"/>
            <a:ext cx="3528000" cy="1212235"/>
          </a:xfrm>
          <a:prstGeom prst="rect">
            <a:avLst/>
          </a:prstGeom>
          <a:solidFill>
            <a:schemeClr val="accent5"/>
          </a:solidFill>
        </p:spPr>
        <p:txBody>
          <a:bodyPr wrap="square" rtlCol="0" anchor="ctr" anchorCtr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Tutte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 le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imprese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hanno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ottenuto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 un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grande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valore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aggiunto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usando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il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 CERN come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riferimento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 di marketing</a:t>
            </a: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01FA7A8D-7E55-2D4C-9713-35DD6A62BC3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960" y="2646396"/>
            <a:ext cx="10799999" cy="2369555"/>
          </a:xfrm>
        </p:spPr>
      </p:pic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EB930062-FFB8-CE4E-B41B-A1C4E55F8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489700"/>
            <a:ext cx="6572221" cy="365125"/>
          </a:xfrm>
        </p:spPr>
        <p:txBody>
          <a:bodyPr/>
          <a:lstStyle/>
          <a:p>
            <a:r>
              <a:rPr lang="en-US"/>
              <a:t>Jérôme Pierlot - Italy @ CERN</a:t>
            </a:r>
            <a:endParaRPr lang="en-US" dirty="0"/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36C87622-7874-894E-B2D0-E557944B9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55296"/>
            <a:ext cx="10800000" cy="983796"/>
          </a:xfrm>
        </p:spPr>
        <p:txBody>
          <a:bodyPr>
            <a:normAutofit fontScale="90000"/>
          </a:bodyPr>
          <a:lstStyle/>
          <a:p>
            <a:r>
              <a:rPr lang="en-US" altLang="en-US" sz="44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Fare business con </a:t>
            </a:r>
            <a:r>
              <a:rPr lang="en-US" altLang="en-US" sz="44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il</a:t>
            </a:r>
            <a:r>
              <a:rPr lang="en-US" altLang="en-US" sz="44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CERN: i </a:t>
            </a:r>
            <a:r>
              <a:rPr lang="en-US" altLang="en-US" sz="44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fatti</a:t>
            </a:r>
            <a:r>
              <a:rPr lang="en-US" altLang="en-US" sz="4000" dirty="0">
                <a:latin typeface="+mn-lt"/>
                <a:cs typeface="Calibri" panose="020F0502020204030204" pitchFamily="34" charset="0"/>
              </a:rPr>
              <a:t/>
            </a:r>
            <a:br>
              <a:rPr lang="en-US" altLang="en-US" sz="4000" dirty="0">
                <a:latin typeface="+mn-lt"/>
                <a:cs typeface="Calibri" panose="020F0502020204030204" pitchFamily="34" charset="0"/>
              </a:rPr>
            </a:br>
            <a:r>
              <a:rPr lang="en-US" altLang="en-US" sz="1600" dirty="0">
                <a:latin typeface="+mn-lt"/>
                <a:cs typeface="Calibri" panose="020F0502020204030204" pitchFamily="34" charset="0"/>
              </a:rPr>
              <a:t/>
            </a:r>
            <a:br>
              <a:rPr lang="en-US" altLang="en-US" sz="1600" dirty="0">
                <a:latin typeface="+mn-lt"/>
                <a:cs typeface="Calibri" panose="020F0502020204030204" pitchFamily="34" charset="0"/>
              </a:rPr>
            </a:br>
            <a:r>
              <a:rPr lang="en-US" sz="3100" dirty="0" err="1">
                <a:latin typeface="+mn-lt"/>
              </a:rPr>
              <a:t>sondaggio</a:t>
            </a:r>
            <a:r>
              <a:rPr lang="en-US" sz="3100" dirty="0">
                <a:latin typeface="+mn-lt"/>
              </a:rPr>
              <a:t> </a:t>
            </a:r>
            <a:r>
              <a:rPr lang="en-US" sz="3100" dirty="0" err="1">
                <a:latin typeface="+mn-lt"/>
              </a:rPr>
              <a:t>fornitori</a:t>
            </a:r>
            <a:r>
              <a:rPr lang="en-US" sz="3100" dirty="0">
                <a:latin typeface="+mn-lt"/>
              </a:rPr>
              <a:t> (669 </a:t>
            </a:r>
            <a:r>
              <a:rPr lang="en-US" sz="3100" dirty="0" err="1">
                <a:latin typeface="+mn-lt"/>
              </a:rPr>
              <a:t>fornitori</a:t>
            </a:r>
            <a:r>
              <a:rPr lang="en-US" sz="3100" dirty="0">
                <a:latin typeface="+mn-lt"/>
              </a:rPr>
              <a:t> in 33 </a:t>
            </a:r>
            <a:r>
              <a:rPr lang="en-US" sz="3100" dirty="0" err="1">
                <a:latin typeface="+mn-lt"/>
              </a:rPr>
              <a:t>paesi</a:t>
            </a:r>
            <a:r>
              <a:rPr lang="en-US" sz="3100" dirty="0">
                <a:latin typeface="+mn-lt"/>
              </a:rPr>
              <a:t>, 2017):</a:t>
            </a:r>
            <a:endParaRPr lang="en-US" sz="4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941004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12775" y="2922483"/>
            <a:ext cx="11376025" cy="1065742"/>
          </a:xfrm>
        </p:spPr>
        <p:txBody>
          <a:bodyPr/>
          <a:lstStyle/>
          <a:p>
            <a:pPr marL="36513" algn="ctr"/>
            <a:r>
              <a:rPr lang="en-US" sz="6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Quindi</a:t>
            </a:r>
            <a:r>
              <a:rPr lang="en-US" sz="6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, </a:t>
            </a:r>
            <a:r>
              <a:rPr lang="en-US" sz="6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perché</a:t>
            </a:r>
            <a:r>
              <a:rPr lang="en-US" sz="6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non </a:t>
            </a:r>
            <a:r>
              <a:rPr lang="en-US" sz="6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anche</a:t>
            </a:r>
            <a:r>
              <a:rPr lang="en-US" sz="6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voi</a:t>
            </a:r>
            <a:r>
              <a:rPr lang="en-US" sz="6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85228" y="6484201"/>
            <a:ext cx="631160" cy="365125"/>
          </a:xfrm>
        </p:spPr>
        <p:txBody>
          <a:bodyPr/>
          <a:lstStyle/>
          <a:p>
            <a:r>
              <a:rPr lang="en-US"/>
              <a:t>19/09/2019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59262" y="6489700"/>
            <a:ext cx="6572221" cy="365125"/>
          </a:xfrm>
        </p:spPr>
        <p:txBody>
          <a:bodyPr/>
          <a:lstStyle/>
          <a:p>
            <a:r>
              <a:rPr lang="en-US"/>
              <a:t>Jérôme Pierlot - Italy @ CERN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07546" y="648970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0404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4CE7C6-9095-0B4E-BE10-F23315D08569}"/>
              </a:ext>
            </a:extLst>
          </p:cNvPr>
          <p:cNvSpPr txBox="1"/>
          <p:nvPr/>
        </p:nvSpPr>
        <p:spPr>
          <a:xfrm>
            <a:off x="4905937" y="1126222"/>
            <a:ext cx="2443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Grazie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42636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FC219D0-2E90-DD4E-9137-94B7149115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094"/>
          <a:stretch/>
        </p:blipFill>
        <p:spPr>
          <a:xfrm>
            <a:off x="1566651" y="1238250"/>
            <a:ext cx="9058697" cy="50450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41982B-3DCC-D149-98AC-E88B6F86C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824886"/>
          </a:xfrm>
        </p:spPr>
        <p:txBody>
          <a:bodyPr/>
          <a:lstStyle/>
          <a:p>
            <a:r>
              <a:rPr lang="en-US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Budget </a:t>
            </a:r>
            <a:r>
              <a:rPr lang="en-US" sz="4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Annuale</a:t>
            </a:r>
            <a:r>
              <a:rPr lang="en-US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(</a:t>
            </a:r>
            <a:r>
              <a:rPr lang="en-US" sz="4000" dirty="0" err="1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contribuzioni</a:t>
            </a:r>
            <a:r>
              <a:rPr lang="en-US" sz="400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2019)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92BD7F-BAC0-6748-B978-AC5960EA8616}"/>
              </a:ext>
            </a:extLst>
          </p:cNvPr>
          <p:cNvSpPr/>
          <p:nvPr/>
        </p:nvSpPr>
        <p:spPr>
          <a:xfrm>
            <a:off x="1783403" y="2461114"/>
            <a:ext cx="4200565" cy="293914"/>
          </a:xfrm>
          <a:prstGeom prst="rect">
            <a:avLst/>
          </a:prstGeom>
          <a:noFill/>
          <a:ln w="57150" cmpd="dbl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423E5B-ABC9-6B46-AEE5-1328B48B01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474676"/>
            <a:ext cx="631160" cy="365125"/>
          </a:xfrm>
        </p:spPr>
        <p:txBody>
          <a:bodyPr/>
          <a:lstStyle/>
          <a:p>
            <a:r>
              <a:rPr lang="en-US"/>
              <a:t>19/09/2019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1B67E1-7918-7141-96C8-8679F49D6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480175"/>
            <a:ext cx="6572221" cy="365125"/>
          </a:xfrm>
        </p:spPr>
        <p:txBody>
          <a:bodyPr/>
          <a:lstStyle/>
          <a:p>
            <a:r>
              <a:rPr lang="en-US"/>
              <a:t>Jérôme Pierlot - Italy @ CERN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C9218A-0F97-E244-AFAF-286DBB97F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480175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38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7">
            <a:extLst>
              <a:ext uri="{FF2B5EF4-FFF2-40B4-BE49-F238E27FC236}">
                <a16:creationId xmlns:a16="http://schemas.microsoft.com/office/drawing/2014/main" id="{BCCB1E3B-03ED-C449-ADAA-784FFB69483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" b="26"/>
          <a:stretch>
            <a:fillRect/>
          </a:stretch>
        </p:blipFill>
        <p:spPr/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95B38D7-4623-2E43-B529-4DA08ABA3630}"/>
              </a:ext>
            </a:extLst>
          </p:cNvPr>
          <p:cNvSpPr/>
          <p:nvPr/>
        </p:nvSpPr>
        <p:spPr>
          <a:xfrm>
            <a:off x="7890235" y="-23880"/>
            <a:ext cx="4301765" cy="6392838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04FA9A-FA80-7C44-BAFC-E8625210E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5613" y="2468957"/>
            <a:ext cx="3708400" cy="2225593"/>
          </a:xfrm>
        </p:spPr>
        <p:txBody>
          <a:bodyPr/>
          <a:lstStyle/>
          <a:p>
            <a:pPr marL="436626" indent="-285750">
              <a:spcAft>
                <a:spcPts val="0"/>
              </a:spcAft>
              <a:buClr>
                <a:schemeClr val="bg1"/>
              </a:buClr>
              <a:defRPr/>
            </a:pPr>
            <a:r>
              <a:rPr lang="en-US" sz="1800" dirty="0" err="1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Forniture</a:t>
            </a:r>
            <a:r>
              <a:rPr lang="en-US" sz="1800" dirty="0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 </a:t>
            </a:r>
            <a:r>
              <a:rPr lang="en-US" sz="1800" dirty="0" err="1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ricorrenti</a:t>
            </a:r>
            <a:r>
              <a:rPr lang="en-US" sz="1800" dirty="0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 e </a:t>
            </a:r>
            <a:r>
              <a:rPr lang="en-US" sz="1800" dirty="0" err="1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servizi</a:t>
            </a:r>
            <a:endParaRPr lang="en-US" sz="1800" dirty="0">
              <a:effectLst>
                <a:outerShdw sx="1000" sy="1000" algn="ctr" rotWithShape="0">
                  <a:schemeClr val="bg1"/>
                </a:outerShdw>
              </a:effectLst>
              <a:latin typeface="+mj-lt"/>
            </a:endParaRPr>
          </a:p>
          <a:p>
            <a:pPr marL="436626" indent="-285750">
              <a:spcAft>
                <a:spcPts val="0"/>
              </a:spcAft>
              <a:buClr>
                <a:schemeClr val="bg1"/>
              </a:buClr>
              <a:defRPr/>
            </a:pPr>
            <a:r>
              <a:rPr lang="en-US" altLang="en-US" sz="1800" dirty="0" err="1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Tecnologie</a:t>
            </a:r>
            <a:r>
              <a:rPr lang="en-US" altLang="en-US" sz="1800" dirty="0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 di </a:t>
            </a:r>
            <a:r>
              <a:rPr lang="en-US" altLang="en-US" sz="1800" dirty="0" err="1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accelerazione</a:t>
            </a:r>
            <a:r>
              <a:rPr lang="en-US" altLang="en-US" sz="1800" dirty="0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 </a:t>
            </a:r>
            <a:r>
              <a:rPr lang="en-US" altLang="en-US" sz="1800" dirty="0" err="1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necessarie</a:t>
            </a:r>
            <a:r>
              <a:rPr lang="en-US" altLang="en-US" sz="1800" dirty="0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 a </a:t>
            </a:r>
            <a:r>
              <a:rPr lang="en-US" altLang="en-US" sz="1800" dirty="0" err="1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progetti</a:t>
            </a:r>
            <a:r>
              <a:rPr lang="en-US" altLang="en-US" sz="1800" dirty="0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 di </a:t>
            </a:r>
            <a:r>
              <a:rPr lang="en-US" altLang="en-US" sz="1800" dirty="0" err="1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consolidamento</a:t>
            </a:r>
            <a:r>
              <a:rPr lang="en-US" altLang="en-US" sz="1800" dirty="0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 e </a:t>
            </a:r>
            <a:r>
              <a:rPr lang="en-US" altLang="en-US" sz="1800" dirty="0" err="1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nuovi</a:t>
            </a:r>
            <a:r>
              <a:rPr lang="en-US" altLang="en-US" sz="1800" dirty="0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 </a:t>
            </a:r>
            <a:r>
              <a:rPr lang="en-US" altLang="en-US" sz="1800" dirty="0" err="1">
                <a:effectLst>
                  <a:outerShdw sx="1000" sy="1000" algn="ctr" rotWithShape="0">
                    <a:schemeClr val="bg1"/>
                  </a:outerShdw>
                </a:effectLst>
                <a:latin typeface="+mj-lt"/>
              </a:rPr>
              <a:t>sviluppi</a:t>
            </a:r>
            <a:endParaRPr lang="en-US" altLang="en-US" sz="1800" dirty="0">
              <a:effectLst>
                <a:outerShdw sx="1000" sy="1000" algn="ctr" rotWithShape="0">
                  <a:schemeClr val="bg1"/>
                </a:outerShdw>
              </a:effectLst>
              <a:latin typeface="+mj-lt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DBB927-3572-644F-BB0C-B1DA31890E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492256"/>
            <a:ext cx="631160" cy="365125"/>
          </a:xfrm>
        </p:spPr>
        <p:txBody>
          <a:bodyPr/>
          <a:lstStyle/>
          <a:p>
            <a:r>
              <a:rPr lang="en-US"/>
              <a:t>19/09/2019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A0CC36-D19A-4D4C-84FC-3911A2711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497755"/>
            <a:ext cx="6572221" cy="365125"/>
          </a:xfrm>
        </p:spPr>
        <p:txBody>
          <a:bodyPr/>
          <a:lstStyle/>
          <a:p>
            <a:r>
              <a:rPr lang="en-US"/>
              <a:t>Jérôme Pierlot - Italy @ CERN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814F97-A23B-5145-A2E1-7CE9E4027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497755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1FE7AC45-7757-D94F-8968-BA6FC9369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5612" y="373593"/>
            <a:ext cx="3438144" cy="4663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Cosa </a:t>
            </a:r>
            <a:r>
              <a:rPr lang="en-US" dirty="0" err="1"/>
              <a:t>Acquistiamo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74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71A3D1EF-E5BA-D348-AFEC-D79946ACBEF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8313"/>
            <a:ext cx="12192000" cy="6351588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85228" y="6484201"/>
            <a:ext cx="631160" cy="365125"/>
          </a:xfrm>
        </p:spPr>
        <p:txBody>
          <a:bodyPr/>
          <a:lstStyle/>
          <a:p>
            <a:r>
              <a:rPr lang="en-US"/>
              <a:t>19/09/2019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259262" y="6480175"/>
            <a:ext cx="6572221" cy="365125"/>
          </a:xfrm>
        </p:spPr>
        <p:txBody>
          <a:bodyPr/>
          <a:lstStyle/>
          <a:p>
            <a:r>
              <a:rPr lang="en-US"/>
              <a:t>Jérôme Pierlot - Italy @ CERN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107546" y="6480175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FCC37A-3974-3F4D-821B-7EE7260498D6}"/>
              </a:ext>
            </a:extLst>
          </p:cNvPr>
          <p:cNvSpPr/>
          <p:nvPr/>
        </p:nvSpPr>
        <p:spPr>
          <a:xfrm>
            <a:off x="7932738" y="-18587"/>
            <a:ext cx="4259262" cy="6350851"/>
          </a:xfrm>
          <a:prstGeom prst="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08169" y="1449388"/>
            <a:ext cx="3708400" cy="4608512"/>
          </a:xfrm>
        </p:spPr>
        <p:txBody>
          <a:bodyPr/>
          <a:lstStyle/>
          <a:p>
            <a:pPr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altLang="en-US" dirty="0" err="1">
                <a:ea typeface="Calibri" charset="0"/>
                <a:cs typeface="Arial" panose="020B0604020202020204" pitchFamily="34" charset="0"/>
              </a:rPr>
              <a:t>Ingegneria</a:t>
            </a:r>
            <a:r>
              <a:rPr lang="en-US" altLang="en-US" dirty="0">
                <a:ea typeface="Calibri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ea typeface="Calibri" charset="0"/>
                <a:cs typeface="Arial" panose="020B0604020202020204" pitchFamily="34" charset="0"/>
              </a:rPr>
              <a:t>Civile</a:t>
            </a:r>
            <a:r>
              <a:rPr lang="en-US" altLang="en-US" dirty="0">
                <a:ea typeface="Calibri" charset="0"/>
                <a:cs typeface="Arial" panose="020B0604020202020204" pitchFamily="34" charset="0"/>
              </a:rPr>
              <a:t>: </a:t>
            </a:r>
          </a:p>
          <a:p>
            <a:pPr lvl="1"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Font typeface="Arial" charset="0"/>
              <a:buChar char="•"/>
            </a:pPr>
            <a:endParaRPr lang="en-US" altLang="en-US" dirty="0">
              <a:ea typeface="Calibri" charset="0"/>
              <a:cs typeface="Arial" panose="020B0604020202020204" pitchFamily="34" charset="0"/>
            </a:endParaRPr>
          </a:p>
          <a:p>
            <a:pPr lvl="1"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altLang="en-US" dirty="0" err="1">
                <a:ea typeface="Calibri" charset="0"/>
                <a:cs typeface="Arial" panose="020B0604020202020204" pitchFamily="34" charset="0"/>
              </a:rPr>
              <a:t>Edilizia</a:t>
            </a:r>
            <a:r>
              <a:rPr lang="en-US" altLang="en-US" dirty="0">
                <a:ea typeface="Calibri" charset="0"/>
                <a:cs typeface="Arial" panose="020B0604020202020204" pitchFamily="34" charset="0"/>
              </a:rPr>
              <a:t> / </a:t>
            </a:r>
            <a:r>
              <a:rPr lang="en-US" altLang="en-US" dirty="0" err="1">
                <a:ea typeface="Calibri" charset="0"/>
                <a:cs typeface="Arial" panose="020B0604020202020204" pitchFamily="34" charset="0"/>
              </a:rPr>
              <a:t>Costruzione</a:t>
            </a:r>
            <a:endParaRPr lang="en-US" altLang="en-US" dirty="0">
              <a:ea typeface="Calibri" charset="0"/>
              <a:cs typeface="Arial" panose="020B0604020202020204" pitchFamily="34" charset="0"/>
            </a:endParaRPr>
          </a:p>
          <a:p>
            <a:pPr lvl="1"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altLang="en-US" dirty="0" err="1">
                <a:ea typeface="Calibri" charset="0"/>
                <a:cs typeface="Arial" panose="020B0604020202020204" pitchFamily="34" charset="0"/>
              </a:rPr>
              <a:t>Ristrutturazioni</a:t>
            </a:r>
            <a:endParaRPr lang="en-US" altLang="en-US" dirty="0">
              <a:ea typeface="Calibri" charset="0"/>
              <a:cs typeface="Arial" panose="020B0604020202020204" pitchFamily="34" charset="0"/>
            </a:endParaRPr>
          </a:p>
          <a:p>
            <a:pPr lvl="1"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altLang="en-US" dirty="0" err="1">
                <a:ea typeface="Calibri" charset="0"/>
                <a:cs typeface="Arial" panose="020B0604020202020204" pitchFamily="34" charset="0"/>
              </a:rPr>
              <a:t>Strutture</a:t>
            </a:r>
            <a:r>
              <a:rPr lang="en-US" altLang="en-US" dirty="0">
                <a:ea typeface="Calibri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ea typeface="Calibri" charset="0"/>
                <a:cs typeface="Arial" panose="020B0604020202020204" pitchFamily="34" charset="0"/>
              </a:rPr>
              <a:t>metalliche</a:t>
            </a:r>
            <a:endParaRPr lang="en-US" altLang="en-US" dirty="0">
              <a:ea typeface="Calibri" charset="0"/>
              <a:cs typeface="Arial" panose="020B0604020202020204" pitchFamily="34" charset="0"/>
            </a:endParaRPr>
          </a:p>
          <a:p>
            <a:pPr lvl="1"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altLang="en-US" dirty="0" err="1">
                <a:ea typeface="Calibri" charset="0"/>
                <a:cs typeface="Arial" panose="020B0604020202020204" pitchFamily="34" charset="0"/>
              </a:rPr>
              <a:t>Lavori</a:t>
            </a:r>
            <a:r>
              <a:rPr lang="en-US" altLang="en-US" dirty="0">
                <a:ea typeface="Calibri" charset="0"/>
                <a:cs typeface="Arial" panose="020B0604020202020204" pitchFamily="34" charset="0"/>
              </a:rPr>
              <a:t> di </a:t>
            </a:r>
            <a:r>
              <a:rPr lang="en-US" altLang="en-US" dirty="0" err="1">
                <a:ea typeface="Calibri" charset="0"/>
                <a:cs typeface="Arial" panose="020B0604020202020204" pitchFamily="34" charset="0"/>
              </a:rPr>
              <a:t>sterro</a:t>
            </a:r>
            <a:endParaRPr lang="en-US" altLang="en-US" dirty="0">
              <a:ea typeface="Calibri" charset="0"/>
              <a:cs typeface="Arial" panose="020B0604020202020204" pitchFamily="34" charset="0"/>
            </a:endParaRPr>
          </a:p>
          <a:p>
            <a:pPr lvl="1"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altLang="en-US" dirty="0" err="1">
                <a:ea typeface="Calibri" charset="0"/>
                <a:cs typeface="Arial" panose="020B0604020202020204" pitchFamily="34" charset="0"/>
              </a:rPr>
              <a:t>Strade</a:t>
            </a:r>
            <a:r>
              <a:rPr lang="en-US" altLang="en-US" dirty="0">
                <a:ea typeface="Calibri" charset="0"/>
                <a:cs typeface="Arial" panose="020B0604020202020204" pitchFamily="34" charset="0"/>
              </a:rPr>
              <a:t> </a:t>
            </a:r>
          </a:p>
          <a:p>
            <a:pPr marL="366712" lvl="1" indent="0"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lang="en-US" altLang="en-US" dirty="0">
              <a:ea typeface="Calibri" charset="0"/>
              <a:cs typeface="Arial" panose="020B0604020202020204" pitchFamily="34" charset="0"/>
            </a:endParaRPr>
          </a:p>
          <a:p>
            <a:pPr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altLang="en-US" dirty="0" err="1">
                <a:ea typeface="Calibri" charset="0"/>
                <a:cs typeface="Arial" panose="020B0604020202020204" pitchFamily="34" charset="0"/>
              </a:rPr>
              <a:t>Attrezzature</a:t>
            </a:r>
            <a:r>
              <a:rPr lang="en-US" altLang="en-US" dirty="0">
                <a:ea typeface="Calibri" charset="0"/>
                <a:cs typeface="Arial" panose="020B0604020202020204" pitchFamily="34" charset="0"/>
              </a:rPr>
              <a:t> di </a:t>
            </a:r>
            <a:r>
              <a:rPr lang="en-US" altLang="en-US" dirty="0" err="1">
                <a:ea typeface="Calibri" charset="0"/>
                <a:cs typeface="Arial" panose="020B0604020202020204" pitchFamily="34" charset="0"/>
              </a:rPr>
              <a:t>raffredamento</a:t>
            </a:r>
            <a:r>
              <a:rPr lang="en-US" altLang="en-US" dirty="0">
                <a:ea typeface="Calibri" charset="0"/>
                <a:cs typeface="Arial" panose="020B0604020202020204" pitchFamily="34" charset="0"/>
              </a:rPr>
              <a:t> e </a:t>
            </a:r>
            <a:r>
              <a:rPr lang="en-US" altLang="en-US" dirty="0" err="1">
                <a:ea typeface="Calibri" charset="0"/>
                <a:cs typeface="Arial" panose="020B0604020202020204" pitchFamily="34" charset="0"/>
              </a:rPr>
              <a:t>ventilazione</a:t>
            </a:r>
            <a:endParaRPr lang="en-US" altLang="en-US" dirty="0">
              <a:ea typeface="Calibri" charset="0"/>
              <a:cs typeface="Arial" panose="020B0604020202020204" pitchFamily="34" charset="0"/>
            </a:endParaRPr>
          </a:p>
          <a:p>
            <a:pPr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Font typeface="Arial" charset="0"/>
              <a:buChar char="•"/>
            </a:pPr>
            <a:endParaRPr lang="en-US" altLang="en-US" dirty="0">
              <a:ea typeface="Calibri" charset="0"/>
              <a:cs typeface="Arial" panose="020B0604020202020204" pitchFamily="34" charset="0"/>
            </a:endParaRPr>
          </a:p>
          <a:p>
            <a:pPr>
              <a:lnSpc>
                <a:spcPts val="2600"/>
              </a:lnSpc>
              <a:spcBef>
                <a:spcPts val="80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13" name="Title 11">
            <a:extLst>
              <a:ext uri="{FF2B5EF4-FFF2-40B4-BE49-F238E27FC236}">
                <a16:creationId xmlns:a16="http://schemas.microsoft.com/office/drawing/2014/main" id="{D76A4B19-E20C-441C-9EF9-F97448AF6983}"/>
              </a:ext>
            </a:extLst>
          </p:cNvPr>
          <p:cNvSpPr txBox="1">
            <a:spLocks/>
          </p:cNvSpPr>
          <p:nvPr/>
        </p:nvSpPr>
        <p:spPr>
          <a:xfrm>
            <a:off x="8075612" y="373593"/>
            <a:ext cx="3438144" cy="4663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Cosa </a:t>
            </a:r>
            <a:r>
              <a:rPr lang="en-US" dirty="0" err="1"/>
              <a:t>Acquistiamo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62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85228" y="6484201"/>
            <a:ext cx="631160" cy="365125"/>
          </a:xfrm>
        </p:spPr>
        <p:txBody>
          <a:bodyPr/>
          <a:lstStyle/>
          <a:p>
            <a:r>
              <a:rPr lang="en-US"/>
              <a:t>19/09/2019</a:t>
            </a:r>
            <a:endParaRPr lang="en-US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B4C0E200-0DEE-6542-9B63-A9D142BC75B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8316"/>
            <a:ext cx="12192000" cy="6351588"/>
          </a:xfr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259262" y="6480175"/>
            <a:ext cx="6572221" cy="365125"/>
          </a:xfrm>
        </p:spPr>
        <p:txBody>
          <a:bodyPr/>
          <a:lstStyle/>
          <a:p>
            <a:r>
              <a:rPr lang="en-US"/>
              <a:t>Jérôme Pierlot - Italy @ CERN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107546" y="6480175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FCC37A-3974-3F4D-821B-7EE7260498D6}"/>
              </a:ext>
            </a:extLst>
          </p:cNvPr>
          <p:cNvSpPr/>
          <p:nvPr/>
        </p:nvSpPr>
        <p:spPr>
          <a:xfrm>
            <a:off x="7932738" y="-8316"/>
            <a:ext cx="4259262" cy="6350851"/>
          </a:xfrm>
          <a:prstGeom prst="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08169" y="1592263"/>
            <a:ext cx="3708400" cy="4608512"/>
          </a:xfrm>
        </p:spPr>
        <p:txBody>
          <a:bodyPr/>
          <a:lstStyle/>
          <a:p>
            <a:r>
              <a:rPr lang="en-US" dirty="0" err="1"/>
              <a:t>Elettrotecnica</a:t>
            </a:r>
            <a:r>
              <a:rPr lang="en-US" dirty="0"/>
              <a:t> e </a:t>
            </a:r>
            <a:r>
              <a:rPr lang="en-US" dirty="0" err="1"/>
              <a:t>magneti</a:t>
            </a:r>
            <a:endParaRPr lang="en-US" dirty="0"/>
          </a:p>
          <a:p>
            <a:pPr lvl="1"/>
            <a:endParaRPr lang="fr-CH" altLang="en-US" dirty="0">
              <a:cs typeface="Arial" panose="020B0604020202020204" pitchFamily="34" charset="0"/>
            </a:endParaRPr>
          </a:p>
          <a:p>
            <a:pPr lvl="1"/>
            <a:r>
              <a:rPr lang="fr-CH" altLang="en-US" dirty="0" err="1">
                <a:cs typeface="Arial" panose="020B0604020202020204" pitchFamily="34" charset="0"/>
              </a:rPr>
              <a:t>Trasformatori</a:t>
            </a:r>
            <a:endParaRPr lang="fr-CH" altLang="en-US" dirty="0">
              <a:cs typeface="Arial" panose="020B0604020202020204" pitchFamily="34" charset="0"/>
            </a:endParaRPr>
          </a:p>
          <a:p>
            <a:pPr lvl="1"/>
            <a:r>
              <a:rPr lang="fr-CH" altLang="en-US" dirty="0">
                <a:cs typeface="Arial" panose="020B0604020202020204" pitchFamily="34" charset="0"/>
              </a:rPr>
              <a:t>Quadri </a:t>
            </a:r>
            <a:r>
              <a:rPr lang="fr-CH" altLang="en-US" dirty="0" err="1">
                <a:cs typeface="Arial" panose="020B0604020202020204" pitchFamily="34" charset="0"/>
              </a:rPr>
              <a:t>elettrici</a:t>
            </a:r>
            <a:r>
              <a:rPr lang="fr-CH" altLang="en-US" dirty="0">
                <a:cs typeface="Arial" panose="020B0604020202020204" pitchFamily="34" charset="0"/>
              </a:rPr>
              <a:t> </a:t>
            </a:r>
            <a:r>
              <a:rPr lang="fr-CH" altLang="en-US" dirty="0" smtClean="0">
                <a:cs typeface="Arial" panose="020B0604020202020204" pitchFamily="34" charset="0"/>
              </a:rPr>
              <a:t>e </a:t>
            </a:r>
            <a:r>
              <a:rPr lang="fr-CH" altLang="en-US" dirty="0" err="1" smtClean="0">
                <a:cs typeface="Arial" panose="020B0604020202020204" pitchFamily="34" charset="0"/>
              </a:rPr>
              <a:t>interruttore</a:t>
            </a:r>
            <a:endParaRPr lang="fr-CH" altLang="en-US" dirty="0">
              <a:solidFill>
                <a:srgbClr val="303030"/>
              </a:solidFill>
              <a:highlight>
                <a:srgbClr val="FFFF00"/>
              </a:highlight>
              <a:cs typeface="Arial" panose="020B0604020202020204" pitchFamily="34" charset="0"/>
            </a:endParaRPr>
          </a:p>
          <a:p>
            <a:pPr lvl="1"/>
            <a:r>
              <a:rPr lang="fr-CH" altLang="en-US" dirty="0" err="1">
                <a:cs typeface="Arial" panose="020B0604020202020204" pitchFamily="34" charset="0"/>
              </a:rPr>
              <a:t>Cavi</a:t>
            </a:r>
            <a:endParaRPr lang="fr-CH" altLang="en-US" dirty="0">
              <a:cs typeface="Arial" panose="020B0604020202020204" pitchFamily="34" charset="0"/>
            </a:endParaRPr>
          </a:p>
          <a:p>
            <a:pPr lvl="1"/>
            <a:r>
              <a:rPr lang="fr-CH" altLang="en-US" dirty="0" err="1">
                <a:cs typeface="Arial" panose="020B0604020202020204" pitchFamily="34" charset="0"/>
              </a:rPr>
              <a:t>Automazione</a:t>
            </a:r>
            <a:endParaRPr lang="fr-CH" altLang="en-US" dirty="0">
              <a:cs typeface="Arial" panose="020B0604020202020204" pitchFamily="34" charset="0"/>
            </a:endParaRPr>
          </a:p>
          <a:p>
            <a:pPr lvl="1"/>
            <a:r>
              <a:rPr lang="fr-CH" altLang="en-US" dirty="0" err="1">
                <a:cs typeface="Arial" panose="020B0604020202020204" pitchFamily="34" charset="0"/>
              </a:rPr>
              <a:t>Alimentazione</a:t>
            </a:r>
            <a:r>
              <a:rPr lang="fr-CH" altLang="en-US" dirty="0">
                <a:cs typeface="Arial" panose="020B0604020202020204" pitchFamily="34" charset="0"/>
              </a:rPr>
              <a:t> </a:t>
            </a:r>
            <a:r>
              <a:rPr lang="fr-CH" altLang="en-US" dirty="0" err="1">
                <a:cs typeface="Arial" panose="020B0604020202020204" pitchFamily="34" charset="0"/>
              </a:rPr>
              <a:t>elettrica</a:t>
            </a:r>
            <a:endParaRPr lang="fr-CH" altLang="en-US" dirty="0">
              <a:cs typeface="Arial" panose="020B0604020202020204" pitchFamily="34" charset="0"/>
            </a:endParaRPr>
          </a:p>
          <a:p>
            <a:pPr lvl="1"/>
            <a:r>
              <a:rPr lang="fr-CH" altLang="en-US" dirty="0" err="1">
                <a:cs typeface="Arial" panose="020B0604020202020204" pitchFamily="34" charset="0"/>
              </a:rPr>
              <a:t>Magneti</a:t>
            </a:r>
            <a:endParaRPr lang="fr-CH" altLang="en-US" dirty="0">
              <a:cs typeface="Arial" panose="020B0604020202020204" pitchFamily="34" charset="0"/>
            </a:endParaRPr>
          </a:p>
          <a:p>
            <a:pPr>
              <a:lnSpc>
                <a:spcPts val="2600"/>
              </a:lnSpc>
              <a:spcBef>
                <a:spcPts val="80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4F70E53-94BC-42C5-A2DF-1F5FB674E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5612" y="373593"/>
            <a:ext cx="3438144" cy="4663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Cosa </a:t>
            </a:r>
            <a:r>
              <a:rPr lang="en-US" dirty="0" err="1"/>
              <a:t>Acquistiamo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78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ERN template colours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B9175FA-95AF-4748-B55B-BA10A2ACB7A4}" vid="{E766DD8D-3356-3846-8F49-E86FB20DA7C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1F4FE2F4172447BC6BF3DED9C81530" ma:contentTypeVersion="11" ma:contentTypeDescription="Create a new document." ma:contentTypeScope="" ma:versionID="60a2e11f708bad8264ab015e882d8d86">
  <xsd:schema xmlns:xsd="http://www.w3.org/2001/XMLSchema" xmlns:xs="http://www.w3.org/2001/XMLSchema" xmlns:p="http://schemas.microsoft.com/office/2006/metadata/properties" xmlns:ns3="7711b265-0409-466d-ab96-e8f726e62d93" xmlns:ns4="850c376b-1aac-4ec0-adcf-4224293d5934" targetNamespace="http://schemas.microsoft.com/office/2006/metadata/properties" ma:root="true" ma:fieldsID="98906e67102b65541e72bab9d1ab89a0" ns3:_="" ns4:_="">
    <xsd:import namespace="7711b265-0409-466d-ab96-e8f726e62d93"/>
    <xsd:import namespace="850c376b-1aac-4ec0-adcf-4224293d593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11b265-0409-466d-ab96-e8f726e62d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0c376b-1aac-4ec0-adcf-4224293d5934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35EF5ED-8550-457C-B27E-6B948D0D284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A52B2B5-D8D4-4E43-83D3-1C71938555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711b265-0409-466d-ab96-e8f726e62d93"/>
    <ds:schemaRef ds:uri="850c376b-1aac-4ec0-adcf-4224293d59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ECFFA68-9535-4A73-9537-96DF82D2D29C}">
  <ds:schemaRefs>
    <ds:schemaRef ds:uri="850c376b-1aac-4ec0-adcf-4224293d5934"/>
    <ds:schemaRef ds:uri="http://purl.org/dc/elements/1.1/"/>
    <ds:schemaRef ds:uri="http://schemas.microsoft.com/office/2006/metadata/properties"/>
    <ds:schemaRef ds:uri="7711b265-0409-466d-ab96-e8f726e62d9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17667</TotalTime>
  <Words>2641</Words>
  <Application>Microsoft Office PowerPoint</Application>
  <PresentationFormat>Widescreen</PresentationFormat>
  <Paragraphs>522</Paragraphs>
  <Slides>54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3" baseType="lpstr">
      <vt:lpstr>&amp;quot</vt:lpstr>
      <vt:lpstr>Arial</vt:lpstr>
      <vt:lpstr>Bebas Neue</vt:lpstr>
      <vt:lpstr>Calibri</vt:lpstr>
      <vt:lpstr>inherit</vt:lpstr>
      <vt:lpstr>PT Sans</vt:lpstr>
      <vt:lpstr>Source Sans Pro</vt:lpstr>
      <vt:lpstr>Times New Roman</vt:lpstr>
      <vt:lpstr>Office Theme</vt:lpstr>
      <vt:lpstr> Collaborare con il CERN</vt:lpstr>
      <vt:lpstr>AGENDA</vt:lpstr>
      <vt:lpstr>PowerPoint Presentation</vt:lpstr>
      <vt:lpstr>Quadro Giuridico</vt:lpstr>
      <vt:lpstr>Nel 1954  il CERN contava 12 Stati Membri Oggi il CERN ha 23 Stati Membri</vt:lpstr>
      <vt:lpstr>Budget Annuale (contribuzioni 2019)</vt:lpstr>
      <vt:lpstr>Cosa Acquistiamo</vt:lpstr>
      <vt:lpstr>PowerPoint Presentation</vt:lpstr>
      <vt:lpstr>Cosa Acquistiamo</vt:lpstr>
      <vt:lpstr>Cosa Acquistiamo</vt:lpstr>
      <vt:lpstr>Cosa Acquistiamo</vt:lpstr>
      <vt:lpstr>Cosa Acquistiamo</vt:lpstr>
      <vt:lpstr>Cosa Acquistiamo</vt:lpstr>
      <vt:lpstr>Spese di Acquisizione</vt:lpstr>
      <vt:lpstr>PowerPoint Presentation</vt:lpstr>
      <vt:lpstr>Il Servizio Acquisti</vt:lpstr>
      <vt:lpstr>Principi e Regole di Approvigionamento al CERN</vt:lpstr>
      <vt:lpstr>Principi e Regole di Approvigionamento al CERN</vt:lpstr>
      <vt:lpstr>Principi e Regole di Approvigionamento al CERN</vt:lpstr>
      <vt:lpstr>Principi e Regole di Approvigionamento al CERN</vt:lpstr>
      <vt:lpstr>Principi e Regole di Approvigionamento al CERN</vt:lpstr>
      <vt:lpstr>Principles of the CERN Procurement Rules</vt:lpstr>
      <vt:lpstr>Principi e Regole di Approvigionamento al CERN</vt:lpstr>
      <vt:lpstr>Principi e Regole di Approvigionamento al CERN</vt:lpstr>
      <vt:lpstr>Cosa Acquistiamo? </vt:lpstr>
      <vt:lpstr>Come Acquistiamo? </vt:lpstr>
      <vt:lpstr>3 Tipi di Richieste</vt:lpstr>
      <vt:lpstr>Richieste &lt; 10’000 CHF</vt:lpstr>
      <vt:lpstr>10’000 CHF ≤ Richieste &lt; 200’000 CHF  </vt:lpstr>
      <vt:lpstr>Richieste ≥ 200’000 CHF</vt:lpstr>
      <vt:lpstr>Richieste ≥ 200’000 CHF</vt:lpstr>
      <vt:lpstr>Regola d’Allineamento</vt:lpstr>
      <vt:lpstr>Paese d’Origine</vt:lpstr>
      <vt:lpstr>Coefficiente di Rendimento Industriale</vt:lpstr>
      <vt:lpstr>Regola d’Allineamento</vt:lpstr>
      <vt:lpstr>Classifica Stati Membri (Forniture) (1 marzo 2019 – 29 febbraio 2020, in base a i 4 anni precedenti): </vt:lpstr>
      <vt:lpstr>Impatto Industriale per l’Italia (forniture)</vt:lpstr>
      <vt:lpstr>Impatto Industriale per l’Italia (servizi)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Contatto per l’Italia</vt:lpstr>
      <vt:lpstr>Offerenti e Appaltatori di succsso</vt:lpstr>
      <vt:lpstr>PowerPoint Presentation</vt:lpstr>
      <vt:lpstr>L'impatto economico dell'approvvigionamento del CERN sul rendimento dei fornitori (Castelnovo et al, 2018)</vt:lpstr>
      <vt:lpstr>Analisi costi-benefici sociali (CBA) calcolati dall’Università di Milano</vt:lpstr>
      <vt:lpstr>Fare business con il CERN: i fatti  sondaggio fornitori (669 fornitori in 33 paesi, 2017):</vt:lpstr>
      <vt:lpstr>Quindi, perché non anche voi?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Doing Business with CERN Country@CERN</dc:title>
  <dc:creator>Microsoft Office User</dc:creator>
  <cp:lastModifiedBy>Jerome Pierlot</cp:lastModifiedBy>
  <cp:revision>406</cp:revision>
  <cp:lastPrinted>2019-08-27T15:49:20Z</cp:lastPrinted>
  <dcterms:created xsi:type="dcterms:W3CDTF">2019-03-14T08:20:25Z</dcterms:created>
  <dcterms:modified xsi:type="dcterms:W3CDTF">2019-09-19T10:54:13Z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0x0101009A1F4FE2F4172447BC6BF3DED9C81530</vt:lpwstr>
  </property>
</Properties>
</file>