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7.jpg" ContentType="image/jpeg"/>
  <Override PartName="/ppt/media/image9.jpg" ContentType="image/jpeg"/>
  <Override PartName="/ppt/media/image11.jpg" ContentType="image/jpeg"/>
  <Override PartName="/ppt/media/image16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90" r:id="rId4"/>
    <p:sldId id="289" r:id="rId5"/>
    <p:sldId id="267" r:id="rId6"/>
    <p:sldId id="291" r:id="rId7"/>
  </p:sldIdLst>
  <p:sldSz cx="9144000" cy="6858000" type="screen4x3"/>
  <p:notesSz cx="9926638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256" autoAdjust="0"/>
  </p:normalViewPr>
  <p:slideViewPr>
    <p:cSldViewPr>
      <p:cViewPr varScale="1">
        <p:scale>
          <a:sx n="109" d="100"/>
          <a:sy n="109" d="100"/>
        </p:scale>
        <p:origin x="1998" y="1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r>
              <a:rPr lang="it-IT" b="1" dirty="0">
                <a:solidFill>
                  <a:schemeClr val="tx1"/>
                </a:solidFill>
                <a:latin typeface="Calibri Light" panose="020F0302020204030204" pitchFamily="34" charset="0"/>
              </a:rPr>
              <a:t>FATTURATO EURO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Foglio1!$A$3:$A$11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Foglio1!$B$3:$B$11</c:f>
              <c:numCache>
                <c:formatCode>_("€"* #,##0.00_);_("€"* \(#,##0.00\);_("€"* "-"??_);_(@_)</c:formatCode>
                <c:ptCount val="9"/>
                <c:pt idx="0">
                  <c:v>25502000</c:v>
                </c:pt>
                <c:pt idx="1">
                  <c:v>32549000</c:v>
                </c:pt>
                <c:pt idx="2">
                  <c:v>36978000</c:v>
                </c:pt>
                <c:pt idx="3">
                  <c:v>39449000</c:v>
                </c:pt>
                <c:pt idx="4">
                  <c:v>41598000</c:v>
                </c:pt>
                <c:pt idx="5">
                  <c:v>44650000</c:v>
                </c:pt>
                <c:pt idx="6">
                  <c:v>46923000</c:v>
                </c:pt>
                <c:pt idx="7">
                  <c:v>49517000</c:v>
                </c:pt>
                <c:pt idx="8">
                  <c:v>50000000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7C-499E-B1AC-DE0DE0F5E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5333784"/>
        <c:axId val="374159032"/>
      </c:lineChart>
      <c:catAx>
        <c:axId val="375333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4159032"/>
        <c:crosses val="autoZero"/>
        <c:auto val="1"/>
        <c:lblAlgn val="ctr"/>
        <c:lblOffset val="100"/>
        <c:noMultiLvlLbl val="0"/>
      </c:catAx>
      <c:valAx>
        <c:axId val="374159032"/>
        <c:scaling>
          <c:orientation val="minMax"/>
          <c:min val="2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5333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DIPENDENTI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0658053213620935E-2"/>
          <c:y val="4.7403576815341519E-2"/>
          <c:w val="0.95182305923573851"/>
          <c:h val="0.85660434979564204"/>
        </c:manualLayout>
      </c:layout>
      <c:lineChart>
        <c:grouping val="standard"/>
        <c:varyColors val="0"/>
        <c:ser>
          <c:idx val="1"/>
          <c:order val="0"/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788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B8-410C-8D66-62AE67D964B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802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B8-410C-8D66-62AE67D964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Foglio1!$A$18:$A$26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Foglio1!$B$18:$B$26</c:f>
              <c:numCache>
                <c:formatCode>_-* #,##0\ _€_-;\-* #,##0\ _€_-;_-* "-"??\ _€_-;_-@_-</c:formatCode>
                <c:ptCount val="9"/>
                <c:pt idx="0">
                  <c:v>600</c:v>
                </c:pt>
                <c:pt idx="1">
                  <c:v>650</c:v>
                </c:pt>
                <c:pt idx="2">
                  <c:v>760</c:v>
                </c:pt>
                <c:pt idx="3">
                  <c:v>750</c:v>
                </c:pt>
                <c:pt idx="4">
                  <c:v>745</c:v>
                </c:pt>
                <c:pt idx="5">
                  <c:v>760</c:v>
                </c:pt>
                <c:pt idx="6">
                  <c:v>780</c:v>
                </c:pt>
                <c:pt idx="7">
                  <c:v>790</c:v>
                </c:pt>
                <c:pt idx="8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D2-447A-A90E-4CF92A1C9427}"/>
            </c:ext>
          </c:extLst>
        </c:ser>
        <c:ser>
          <c:idx val="0"/>
          <c:order val="1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B8-410C-8D66-62AE67D964B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B8-410C-8D66-62AE67D964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Foglio1!$A$18:$A$26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Foglio1!$B$18:$B$26</c:f>
              <c:numCache>
                <c:formatCode>_-* #,##0\ _€_-;\-* #,##0\ _€_-;_-* "-"??\ _€_-;_-@_-</c:formatCode>
                <c:ptCount val="9"/>
                <c:pt idx="0">
                  <c:v>600</c:v>
                </c:pt>
                <c:pt idx="1">
                  <c:v>650</c:v>
                </c:pt>
                <c:pt idx="2">
                  <c:v>760</c:v>
                </c:pt>
                <c:pt idx="3">
                  <c:v>750</c:v>
                </c:pt>
                <c:pt idx="4">
                  <c:v>745</c:v>
                </c:pt>
                <c:pt idx="5">
                  <c:v>760</c:v>
                </c:pt>
                <c:pt idx="6">
                  <c:v>780</c:v>
                </c:pt>
                <c:pt idx="7">
                  <c:v>790</c:v>
                </c:pt>
                <c:pt idx="8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D2-447A-A90E-4CF92A1C94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4910352"/>
        <c:axId val="372890912"/>
      </c:lineChart>
      <c:catAx>
        <c:axId val="37491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2890912"/>
        <c:crosses val="autoZero"/>
        <c:auto val="1"/>
        <c:lblAlgn val="ctr"/>
        <c:lblOffset val="100"/>
        <c:noMultiLvlLbl val="0"/>
      </c:catAx>
      <c:valAx>
        <c:axId val="372890912"/>
        <c:scaling>
          <c:orientation val="minMax"/>
          <c:min val="5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crossAx val="37491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0DE6B-494E-4076-9AB9-93C3DD9560A3}" type="datetimeFigureOut">
              <a:rPr lang="it-IT" smtClean="0"/>
              <a:t>10/09/2019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56DF2-5B19-47ED-9A2A-48E27034D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28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201" y="990600"/>
            <a:ext cx="7010400" cy="369332"/>
          </a:xfrm>
        </p:spPr>
        <p:txBody>
          <a:bodyPr lIns="0" tIns="0" rIns="0" bIns="0"/>
          <a:lstStyle>
            <a:lvl1pPr>
              <a:defRPr sz="2400" b="1" i="0" u="sng">
                <a:solidFill>
                  <a:srgbClr val="00529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8077200" cy="215444"/>
          </a:xfrm>
        </p:spPr>
        <p:txBody>
          <a:bodyPr lIns="0" tIns="0" rIns="0" bIns="0"/>
          <a:lstStyle>
            <a:lvl1pPr>
              <a:defRPr sz="1400" b="0" i="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00529D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2081" y="1758572"/>
            <a:ext cx="3806190" cy="3836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0529E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61103" y="1783841"/>
            <a:ext cx="3810000" cy="3606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0529E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00529D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762000"/>
            <a:ext cx="7010400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00529D"/>
                </a:solidFill>
                <a:latin typeface="Segoe UI Semibold"/>
                <a:cs typeface="Segoe UI Semi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8077200" cy="3402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7" cstate="print"/>
          <a:srcRect b="87210"/>
          <a:stretch/>
        </p:blipFill>
        <p:spPr bwMode="auto">
          <a:xfrm>
            <a:off x="0" y="-60946"/>
            <a:ext cx="9144000" cy="89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rrowheads="1"/>
          </p:cNvPicPr>
          <p:nvPr userDrawn="1"/>
        </p:nvPicPr>
        <p:blipFill rotWithShape="1">
          <a:blip r:embed="rId7" cstate="print"/>
          <a:srcRect t="96287" r="15442"/>
          <a:stretch/>
        </p:blipFill>
        <p:spPr bwMode="auto">
          <a:xfrm>
            <a:off x="0" y="6595533"/>
            <a:ext cx="9135534" cy="26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728807" y="6613118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1" name="Picture 3" descr="D:\SIMO\Lavori\LAVORI IN CORSO\NICMA_2014\NICMA NEW_Corporate Identity_2014\LOGO_Nicma-New_Nicma-&amp;-Partners-spa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67734"/>
            <a:ext cx="1219200" cy="473656"/>
          </a:xfrm>
          <a:prstGeom prst="rect">
            <a:avLst/>
          </a:prstGeom>
          <a:noFill/>
        </p:spPr>
      </p:pic>
      <p:pic>
        <p:nvPicPr>
          <p:cNvPr id="1026" name="Picture 2" descr="Risultati immagini per ILO CERN GINEVRA">
            <a:extLst>
              <a:ext uri="{FF2B5EF4-FFF2-40B4-BE49-F238E27FC236}">
                <a16:creationId xmlns:a16="http://schemas.microsoft.com/office/drawing/2014/main" id="{8CE2A4F7-537F-4E30-9D60-E7730B0979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565"/>
            <a:ext cx="1920346" cy="5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push dir="u"/>
  </p:transition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e.costantino@nicmagroup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3200400" y="5057193"/>
            <a:ext cx="2206752" cy="858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9141474" cy="3359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5410200"/>
            <a:ext cx="9144000" cy="931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sellaDiTesto 9"/>
          <p:cNvSpPr txBox="1"/>
          <p:nvPr/>
        </p:nvSpPr>
        <p:spPr>
          <a:xfrm>
            <a:off x="304800" y="1046947"/>
            <a:ext cx="3318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>
                <a:solidFill>
                  <a:srgbClr val="002060"/>
                </a:solidFill>
                <a:latin typeface="Calibri Light" panose="020F0302020204030204" pitchFamily="34" charset="0"/>
              </a:rPr>
              <a:t>Chi siamo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1000" y="2362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04800" y="1918901"/>
            <a:ext cx="4951871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Nasciamo nel 1974 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 impresa di ristorazione aziendale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nel corso degli anni, grazie ad una stretta sinergia con i </a:t>
            </a:r>
            <a:r>
              <a:rPr lang="it-IT" altLang="it-IT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nostri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clienti, siamo passati, attraverso una costante evoluzione, alla fornitura di servizi integrati e a maggior valore aggiunto e siamo oggi in grado di fornire un ampio portafoglio di soluzioni personalizzate che ci pongono all’avanguardia nel mondo del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Facility Management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95123340-C696-4B8F-81EC-FF258D8B6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2636280"/>
              </p:ext>
            </p:extLst>
          </p:nvPr>
        </p:nvGraphicFramePr>
        <p:xfrm>
          <a:off x="5431084" y="965632"/>
          <a:ext cx="365335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F320A811-41F4-49DE-B823-883DD2899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361836"/>
              </p:ext>
            </p:extLst>
          </p:nvPr>
        </p:nvGraphicFramePr>
        <p:xfrm>
          <a:off x="5431084" y="3042934"/>
          <a:ext cx="3653350" cy="2006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egnaposto numero diapositiva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it-IT" dirty="0"/>
              <a:t>2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5410200"/>
            <a:ext cx="9144000" cy="931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1000" y="2362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33400" y="1400145"/>
            <a:ext cx="75438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b="1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I nostri punti di forza: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dirty="0">
              <a:solidFill>
                <a:srgbClr val="00206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it-IT" b="1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Stretta</a:t>
            </a:r>
            <a:r>
              <a:rPr lang="en-US" altLang="it-IT" b="1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b="1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collaborazione</a:t>
            </a:r>
            <a:r>
              <a:rPr lang="en-US" altLang="it-IT" b="1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con </a:t>
            </a:r>
            <a:r>
              <a:rPr lang="en-US" altLang="it-IT" b="1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i</a:t>
            </a:r>
            <a:r>
              <a:rPr lang="en-US" altLang="it-IT" b="1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b="1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clienti</a:t>
            </a:r>
            <a:r>
              <a:rPr lang="en-US" altLang="it-IT" b="1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allo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scopo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di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identificare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le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opportunità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di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creazione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di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valore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attraverso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l’integrazione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dei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Servizi e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delle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organizzazioni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;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it-IT" dirty="0">
              <a:solidFill>
                <a:srgbClr val="00206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it-IT" b="1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Proattività</a:t>
            </a:r>
            <a:r>
              <a:rPr lang="en-US" altLang="it-IT" b="1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e </a:t>
            </a:r>
            <a:r>
              <a:rPr lang="en-US" altLang="it-IT" b="1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Flessibilità</a:t>
            </a:r>
            <a:r>
              <a:rPr lang="en-US" altLang="it-IT" b="1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b="1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nell’approccio</a:t>
            </a:r>
            <a:r>
              <a:rPr lang="en-US" altLang="it-IT" b="1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nelle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soluzioni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allo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scopo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di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anticipare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/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soddisfare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le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richieste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dei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clienti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;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it-IT" dirty="0">
              <a:solidFill>
                <a:srgbClr val="00206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Erogazione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dei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servizi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mediante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b="1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risorse</a:t>
            </a:r>
            <a:r>
              <a:rPr lang="en-US" altLang="it-IT" b="1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b="1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proprie</a:t>
            </a:r>
            <a:r>
              <a:rPr lang="en-US" altLang="it-IT" b="1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grazie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agli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i</a:t>
            </a:r>
            <a:r>
              <a:rPr lang="en-US" altLang="it-IT" b="1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nvestimenti</a:t>
            </a:r>
            <a:r>
              <a:rPr lang="en-US" altLang="it-IT" b="1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b="1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nelle</a:t>
            </a:r>
            <a:r>
              <a:rPr lang="en-US" altLang="it-IT" b="1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b="1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risorse</a:t>
            </a:r>
            <a:r>
              <a:rPr lang="en-US" altLang="it-IT" b="1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b="1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umane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finalizzati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all’acquisizione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di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esperienze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tecniche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e know-how </a:t>
            </a:r>
            <a:r>
              <a:rPr lang="en-US" altLang="it-IT" dirty="0" err="1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specifici</a:t>
            </a:r>
            <a:r>
              <a:rPr lang="en-US" altLang="it-IT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  <a:endParaRPr lang="it-IT" altLang="it-IT" dirty="0">
              <a:solidFill>
                <a:srgbClr val="00206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it-IT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0722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it-IT" dirty="0"/>
              <a:t>4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8600" y="868672"/>
            <a:ext cx="480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rgbClr val="002060"/>
                </a:solidFill>
                <a:latin typeface="Calibri Light" panose="020F0302020204030204" pitchFamily="34" charset="0"/>
              </a:rPr>
              <a:t>Servizi erogati dalla Nicma &amp; Partners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970AEEF-2CC2-47DF-8DB1-14E66D37A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863421"/>
              </p:ext>
            </p:extLst>
          </p:nvPr>
        </p:nvGraphicFramePr>
        <p:xfrm>
          <a:off x="5257800" y="1024800"/>
          <a:ext cx="3085200" cy="30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200">
                  <a:extLst>
                    <a:ext uri="{9D8B030D-6E8A-4147-A177-3AD203B41FA5}">
                      <a16:colId xmlns:a16="http://schemas.microsoft.com/office/drawing/2014/main" val="2404635480"/>
                    </a:ext>
                  </a:extLst>
                </a:gridCol>
              </a:tblGrid>
              <a:tr h="31500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Calibri Light" panose="020F0302020204030204" pitchFamily="34" charset="0"/>
                        </a:rPr>
                        <a:t>MANUTENZIONI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857052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latin typeface="Calibri Light" panose="020F0302020204030204" pitchFamily="34" charset="0"/>
                        </a:rPr>
                        <a:t>Impianti termo-meccanici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21867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latin typeface="Calibri Light" panose="020F0302020204030204" pitchFamily="34" charset="0"/>
                        </a:rPr>
                        <a:t>Impianti elettrici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91716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latin typeface="Calibri Light" panose="020F0302020204030204" pitchFamily="34" charset="0"/>
                        </a:rPr>
                        <a:t>Impianti antincendio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288392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latin typeface="Calibri Light" panose="020F0302020204030204" pitchFamily="34" charset="0"/>
                        </a:rPr>
                        <a:t>Impianti di sicurezza e speciali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557623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latin typeface="Calibri Light" panose="020F0302020204030204" pitchFamily="34" charset="0"/>
                        </a:rPr>
                        <a:t>Impianti idrico-sanitari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949607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latin typeface="Calibri Light" panose="020F0302020204030204" pitchFamily="34" charset="0"/>
                        </a:rPr>
                        <a:t>Impianti elevatori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68727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latin typeface="Calibri Light" panose="020F0302020204030204" pitchFamily="34" charset="0"/>
                        </a:rPr>
                        <a:t>Manutenzione</a:t>
                      </a:r>
                      <a:r>
                        <a:rPr lang="it-IT" sz="1400" baseline="0" dirty="0">
                          <a:latin typeface="Calibri Light" panose="020F0302020204030204" pitchFamily="34" charset="0"/>
                        </a:rPr>
                        <a:t> edile</a:t>
                      </a:r>
                      <a:endParaRPr lang="it-IT" sz="1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latin typeface="Calibri Light" panose="020F0302020204030204" pitchFamily="34" charset="0"/>
                        </a:rPr>
                        <a:t>Manutenzione</a:t>
                      </a:r>
                      <a:r>
                        <a:rPr lang="it-IT" sz="1400" baseline="0" dirty="0">
                          <a:latin typeface="Calibri Light" panose="020F0302020204030204" pitchFamily="34" charset="0"/>
                        </a:rPr>
                        <a:t> reti</a:t>
                      </a:r>
                      <a:endParaRPr lang="it-IT" sz="1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FB959822-DD04-4944-A519-32E492AD8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571393"/>
              </p:ext>
            </p:extLst>
          </p:nvPr>
        </p:nvGraphicFramePr>
        <p:xfrm>
          <a:off x="478084" y="1405577"/>
          <a:ext cx="4093916" cy="27092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3916">
                  <a:extLst>
                    <a:ext uri="{9D8B030D-6E8A-4147-A177-3AD203B41FA5}">
                      <a16:colId xmlns:a16="http://schemas.microsoft.com/office/drawing/2014/main" val="2404635480"/>
                    </a:ext>
                  </a:extLst>
                </a:gridCol>
              </a:tblGrid>
              <a:tr h="297893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SERVIZI AMBIENTALI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857052"/>
                  </a:ext>
                </a:extLst>
              </a:tr>
              <a:tr h="343489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>
                          <a:latin typeface="Calibri Light" panose="020F0302020204030204" pitchFamily="34" charset="0"/>
                        </a:rPr>
                        <a:t>Pulizie</a:t>
                      </a:r>
                      <a:r>
                        <a:rPr lang="it-IT" sz="1400" b="0" baseline="0" dirty="0">
                          <a:latin typeface="Calibri Light" panose="020F0302020204030204" pitchFamily="34" charset="0"/>
                        </a:rPr>
                        <a:t> civili ed industriali</a:t>
                      </a:r>
                      <a:endParaRPr lang="it-IT" sz="1400" b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21867"/>
                  </a:ext>
                </a:extLst>
              </a:tr>
              <a:tr h="343489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>
                          <a:latin typeface="Calibri Light" panose="020F0302020204030204" pitchFamily="34" charset="0"/>
                        </a:rPr>
                        <a:t>Sanificazioni ambientali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763602"/>
                  </a:ext>
                </a:extLst>
              </a:tr>
              <a:tr h="343489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>
                          <a:latin typeface="Calibri Light" panose="020F0302020204030204" pitchFamily="34" charset="0"/>
                        </a:rPr>
                        <a:t>Mantenimento del</a:t>
                      </a:r>
                      <a:r>
                        <a:rPr lang="it-IT" sz="1400" b="0" baseline="0" dirty="0">
                          <a:latin typeface="Calibri Light" panose="020F0302020204030204" pitchFamily="34" charset="0"/>
                        </a:rPr>
                        <a:t> verde interno ed esterno</a:t>
                      </a:r>
                      <a:endParaRPr lang="it-IT" sz="1400" b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949607"/>
                  </a:ext>
                </a:extLst>
              </a:tr>
              <a:tr h="343489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>
                          <a:latin typeface="Calibri Light" panose="020F0302020204030204" pitchFamily="34" charset="0"/>
                        </a:rPr>
                        <a:t>Sgombero neve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68727"/>
                  </a:ext>
                </a:extLst>
              </a:tr>
              <a:tr h="343489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>
                          <a:latin typeface="Calibri Light" panose="020F0302020204030204" pitchFamily="34" charset="0"/>
                        </a:rPr>
                        <a:t>Facchinaggio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97885"/>
                  </a:ext>
                </a:extLst>
              </a:tr>
              <a:tr h="343489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>
                          <a:latin typeface="Calibri Light" panose="020F0302020204030204" pitchFamily="34" charset="0"/>
                        </a:rPr>
                        <a:t>Movimentazioni</a:t>
                      </a:r>
                      <a:r>
                        <a:rPr lang="it-IT" sz="1400" b="0" baseline="0" dirty="0">
                          <a:latin typeface="Calibri Light" panose="020F0302020204030204" pitchFamily="34" charset="0"/>
                        </a:rPr>
                        <a:t> e trasferimenti</a:t>
                      </a:r>
                      <a:endParaRPr lang="it-IT" sz="1400" b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489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>
                          <a:latin typeface="Calibri Light" panose="020F0302020204030204" pitchFamily="34" charset="0"/>
                        </a:rPr>
                        <a:t>Reception e portierato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D3D7E304-9F49-4558-9238-7AF2A71AD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500099"/>
              </p:ext>
            </p:extLst>
          </p:nvPr>
        </p:nvGraphicFramePr>
        <p:xfrm>
          <a:off x="3200400" y="4234391"/>
          <a:ext cx="3085200" cy="1900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85200">
                  <a:extLst>
                    <a:ext uri="{9D8B030D-6E8A-4147-A177-3AD203B41FA5}">
                      <a16:colId xmlns:a16="http://schemas.microsoft.com/office/drawing/2014/main" val="2404635480"/>
                    </a:ext>
                  </a:extLst>
                </a:gridCol>
              </a:tblGrid>
              <a:tr h="3168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Calibri Light" panose="020F0302020204030204" pitchFamily="34" charset="0"/>
                        </a:rPr>
                        <a:t>ASSET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857052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latin typeface="Calibri Light" panose="020F0302020204030204" pitchFamily="34" charset="0"/>
                        </a:rPr>
                        <a:t>Organizzazione e gestione attività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21867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latin typeface="Calibri Light" panose="020F0302020204030204" pitchFamily="34" charset="0"/>
                        </a:rPr>
                        <a:t>Controllo e verifica dei servizi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917164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latin typeface="Calibri Light" panose="020F0302020204030204" pitchFamily="34" charset="0"/>
                        </a:rPr>
                        <a:t>Sistema informativo di gestione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288392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latin typeface="Calibri Light" panose="020F0302020204030204" pitchFamily="34" charset="0"/>
                        </a:rPr>
                        <a:t>Call Center e centrale operativa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557623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latin typeface="Calibri Light" panose="020F0302020204030204" pitchFamily="34" charset="0"/>
                        </a:rPr>
                        <a:t>Reperibilità e pronto intervento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949607"/>
                  </a:ext>
                </a:extLst>
              </a:tr>
            </a:tbl>
          </a:graphicData>
        </a:graphic>
      </p:graphicFrame>
      <p:sp>
        <p:nvSpPr>
          <p:cNvPr id="12" name="Ovale 11">
            <a:extLst>
              <a:ext uri="{FF2B5EF4-FFF2-40B4-BE49-F238E27FC236}">
                <a16:creationId xmlns:a16="http://schemas.microsoft.com/office/drawing/2014/main" id="{5A7077A9-C09D-445A-B35C-DDD7151B1C86}"/>
              </a:ext>
            </a:extLst>
          </p:cNvPr>
          <p:cNvSpPr>
            <a:spLocks noChangeAspect="1"/>
          </p:cNvSpPr>
          <p:nvPr/>
        </p:nvSpPr>
        <p:spPr>
          <a:xfrm>
            <a:off x="4381200" y="1447800"/>
            <a:ext cx="648000" cy="64800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86AD8DC4-1FD2-421F-B1C5-F89EA58E3BB9}"/>
              </a:ext>
            </a:extLst>
          </p:cNvPr>
          <p:cNvSpPr>
            <a:spLocks noChangeAspect="1"/>
          </p:cNvSpPr>
          <p:nvPr/>
        </p:nvSpPr>
        <p:spPr>
          <a:xfrm rot="5400000">
            <a:off x="8038200" y="1257000"/>
            <a:ext cx="648000" cy="6480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5923DAFD-EB3A-45C0-B39F-39C0718434FE}"/>
              </a:ext>
            </a:extLst>
          </p:cNvPr>
          <p:cNvSpPr>
            <a:spLocks noChangeAspect="1"/>
          </p:cNvSpPr>
          <p:nvPr/>
        </p:nvSpPr>
        <p:spPr>
          <a:xfrm>
            <a:off x="8053979" y="1714200"/>
            <a:ext cx="648000" cy="648000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14321BE7-8C6E-4350-A6F9-7AAFE117D41E}"/>
              </a:ext>
            </a:extLst>
          </p:cNvPr>
          <p:cNvSpPr>
            <a:spLocks noChangeAspect="1"/>
          </p:cNvSpPr>
          <p:nvPr/>
        </p:nvSpPr>
        <p:spPr>
          <a:xfrm>
            <a:off x="5961600" y="4435405"/>
            <a:ext cx="648000" cy="6480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89683D07-4D99-4AF0-BE1F-F373F91115AA}"/>
              </a:ext>
            </a:extLst>
          </p:cNvPr>
          <p:cNvSpPr>
            <a:spLocks noChangeAspect="1"/>
          </p:cNvSpPr>
          <p:nvPr/>
        </p:nvSpPr>
        <p:spPr>
          <a:xfrm rot="5400000">
            <a:off x="8057146" y="2247600"/>
            <a:ext cx="648000" cy="648000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00" r="-23000"/>
            </a:stretch>
          </a:blip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186A883D-AE13-405D-BF0A-40999E1E0C24}"/>
              </a:ext>
            </a:extLst>
          </p:cNvPr>
          <p:cNvSpPr>
            <a:spLocks noChangeAspect="1"/>
          </p:cNvSpPr>
          <p:nvPr/>
        </p:nvSpPr>
        <p:spPr>
          <a:xfrm>
            <a:off x="4374842" y="1942800"/>
            <a:ext cx="648000" cy="648000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C41CE01A-78B2-4ABD-ABC9-7EB9B47E2EE0}"/>
              </a:ext>
            </a:extLst>
          </p:cNvPr>
          <p:cNvSpPr>
            <a:spLocks noChangeAspect="1"/>
          </p:cNvSpPr>
          <p:nvPr/>
        </p:nvSpPr>
        <p:spPr>
          <a:xfrm>
            <a:off x="4378095" y="2476200"/>
            <a:ext cx="648000" cy="648000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E52C5926-97A0-45CE-BEC8-8C472469C36B}"/>
              </a:ext>
            </a:extLst>
          </p:cNvPr>
          <p:cNvSpPr>
            <a:spLocks noChangeAspect="1"/>
          </p:cNvSpPr>
          <p:nvPr/>
        </p:nvSpPr>
        <p:spPr>
          <a:xfrm>
            <a:off x="4368570" y="3009600"/>
            <a:ext cx="648000" cy="648000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FC02731A-83C8-4193-BD7E-1F70AAD1CF37}"/>
              </a:ext>
            </a:extLst>
          </p:cNvPr>
          <p:cNvSpPr>
            <a:spLocks noChangeAspect="1"/>
          </p:cNvSpPr>
          <p:nvPr/>
        </p:nvSpPr>
        <p:spPr>
          <a:xfrm rot="5400000">
            <a:off x="8038200" y="2819400"/>
            <a:ext cx="648000" cy="648000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DABFFA84-C023-4EA5-93B9-BA0358CD8BE8}"/>
              </a:ext>
            </a:extLst>
          </p:cNvPr>
          <p:cNvSpPr>
            <a:spLocks noChangeAspect="1"/>
          </p:cNvSpPr>
          <p:nvPr/>
        </p:nvSpPr>
        <p:spPr>
          <a:xfrm>
            <a:off x="8047673" y="3390600"/>
            <a:ext cx="648000" cy="648000"/>
          </a:xfrm>
          <a:prstGeom prst="ellipse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6FE9B142-E6D3-4448-8408-037436E21B28}"/>
              </a:ext>
            </a:extLst>
          </p:cNvPr>
          <p:cNvSpPr>
            <a:spLocks noChangeAspect="1"/>
          </p:cNvSpPr>
          <p:nvPr/>
        </p:nvSpPr>
        <p:spPr>
          <a:xfrm rot="5400000">
            <a:off x="5961600" y="4917996"/>
            <a:ext cx="648000" cy="648000"/>
          </a:xfrm>
          <a:prstGeom prst="ellipse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80CE5657-E53D-4146-99D1-671AF8D0F07C}"/>
              </a:ext>
            </a:extLst>
          </p:cNvPr>
          <p:cNvSpPr>
            <a:spLocks noChangeAspect="1"/>
          </p:cNvSpPr>
          <p:nvPr/>
        </p:nvSpPr>
        <p:spPr>
          <a:xfrm>
            <a:off x="5945637" y="5487191"/>
            <a:ext cx="648000" cy="648000"/>
          </a:xfrm>
          <a:prstGeom prst="ellipse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Ovale 23"/>
          <p:cNvSpPr>
            <a:spLocks noChangeAspect="1"/>
          </p:cNvSpPr>
          <p:nvPr/>
        </p:nvSpPr>
        <p:spPr>
          <a:xfrm>
            <a:off x="4356561" y="3442783"/>
            <a:ext cx="672017" cy="672017"/>
          </a:xfrm>
          <a:prstGeom prst="ellipse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000" b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6308940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52" y="1447800"/>
            <a:ext cx="8385809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602080" y="1632944"/>
            <a:ext cx="3969919" cy="4539256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99085" indent="-287020">
              <a:lnSpc>
                <a:spcPct val="114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5" dirty="0">
                <a:latin typeface="Segoe UI"/>
                <a:cs typeface="Segoe UI"/>
              </a:rPr>
              <a:t>CENTRO DIREZIONALE</a:t>
            </a:r>
            <a:r>
              <a:rPr b="1" spc="-50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E</a:t>
            </a:r>
          </a:p>
          <a:p>
            <a:pPr marL="299085">
              <a:lnSpc>
                <a:spcPct val="114000"/>
              </a:lnSpc>
            </a:pPr>
            <a:r>
              <a:rPr b="1" spc="-5" dirty="0">
                <a:latin typeface="Segoe UI"/>
                <a:cs typeface="Segoe UI"/>
              </a:rPr>
              <a:t>COMMERCIALE </a:t>
            </a:r>
            <a:r>
              <a:rPr b="1" spc="-15" dirty="0">
                <a:latin typeface="Segoe UI"/>
                <a:cs typeface="Segoe UI"/>
              </a:rPr>
              <a:t>LINGOTTO </a:t>
            </a:r>
            <a:r>
              <a:rPr spc="-10" dirty="0"/>
              <a:t>(retail</a:t>
            </a:r>
            <a:r>
              <a:rPr spc="-25" dirty="0"/>
              <a:t> </a:t>
            </a:r>
            <a:r>
              <a:rPr spc="-10" dirty="0"/>
              <a:t>park)</a:t>
            </a:r>
          </a:p>
          <a:p>
            <a:pPr marL="299085" indent="-287020">
              <a:lnSpc>
                <a:spcPct val="114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10" dirty="0">
                <a:latin typeface="Segoe UI"/>
                <a:cs typeface="Segoe UI"/>
              </a:rPr>
              <a:t>COMAU </a:t>
            </a:r>
            <a:r>
              <a:rPr spc="-5" dirty="0"/>
              <a:t>(componentistica automotive)</a:t>
            </a:r>
          </a:p>
          <a:p>
            <a:pPr marL="299085" indent="-287020">
              <a:lnSpc>
                <a:spcPct val="114000"/>
              </a:lnSpc>
              <a:spcBef>
                <a:spcPts val="4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10" dirty="0">
                <a:latin typeface="Segoe UI"/>
                <a:cs typeface="Segoe UI"/>
              </a:rPr>
              <a:t>COGNE </a:t>
            </a:r>
            <a:r>
              <a:rPr b="1" spc="-15" dirty="0">
                <a:latin typeface="Segoe UI"/>
                <a:cs typeface="Segoe UI"/>
              </a:rPr>
              <a:t>ACCIAI </a:t>
            </a:r>
            <a:r>
              <a:rPr b="1" spc="-5" dirty="0">
                <a:latin typeface="Segoe UI"/>
                <a:cs typeface="Segoe UI"/>
              </a:rPr>
              <a:t>SPECIALI</a:t>
            </a:r>
            <a:r>
              <a:rPr b="1" spc="-25" dirty="0">
                <a:latin typeface="Segoe UI"/>
                <a:cs typeface="Segoe UI"/>
              </a:rPr>
              <a:t> </a:t>
            </a:r>
            <a:r>
              <a:rPr spc="-5" dirty="0"/>
              <a:t>(siderurgia)</a:t>
            </a:r>
          </a:p>
          <a:p>
            <a:pPr marL="299085" indent="-287020">
              <a:lnSpc>
                <a:spcPct val="114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5" dirty="0">
                <a:latin typeface="Segoe UI"/>
                <a:cs typeface="Segoe UI"/>
              </a:rPr>
              <a:t>DENSO THERMAL</a:t>
            </a:r>
            <a:r>
              <a:rPr b="1" spc="-45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SYSTEM</a:t>
            </a:r>
          </a:p>
          <a:p>
            <a:pPr marL="299085">
              <a:lnSpc>
                <a:spcPct val="114000"/>
              </a:lnSpc>
            </a:pPr>
            <a:r>
              <a:rPr spc="-5" dirty="0"/>
              <a:t>(componentistica</a:t>
            </a:r>
            <a:r>
              <a:rPr dirty="0"/>
              <a:t> </a:t>
            </a:r>
            <a:r>
              <a:rPr spc="-5" dirty="0"/>
              <a:t>automotive)</a:t>
            </a:r>
          </a:p>
          <a:p>
            <a:pPr marL="299085" indent="-287020">
              <a:lnSpc>
                <a:spcPct val="114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15" dirty="0">
                <a:latin typeface="Segoe UI"/>
                <a:cs typeface="Segoe UI"/>
              </a:rPr>
              <a:t>FAIVELEY </a:t>
            </a:r>
            <a:r>
              <a:rPr b="1" spc="-5" dirty="0">
                <a:latin typeface="Segoe UI"/>
                <a:cs typeface="Segoe UI"/>
              </a:rPr>
              <a:t>TRANSPORT</a:t>
            </a:r>
            <a:r>
              <a:rPr b="1" spc="-55" dirty="0">
                <a:latin typeface="Segoe UI"/>
                <a:cs typeface="Segoe UI"/>
              </a:rPr>
              <a:t> </a:t>
            </a:r>
            <a:r>
              <a:rPr spc="-5" dirty="0"/>
              <a:t>(componentistica</a:t>
            </a:r>
          </a:p>
          <a:p>
            <a:pPr marL="299085">
              <a:lnSpc>
                <a:spcPct val="114000"/>
              </a:lnSpc>
            </a:pPr>
            <a:r>
              <a:rPr spc="-5" dirty="0"/>
              <a:t>trasporti)</a:t>
            </a:r>
          </a:p>
          <a:p>
            <a:pPr marL="299085" indent="-287020">
              <a:lnSpc>
                <a:spcPct val="114000"/>
              </a:lnSpc>
              <a:spcBef>
                <a:spcPts val="4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5" dirty="0">
                <a:latin typeface="Segoe UI"/>
                <a:cs typeface="Segoe UI"/>
              </a:rPr>
              <a:t>FCA</a:t>
            </a:r>
            <a:r>
              <a:rPr b="1" spc="-10" dirty="0">
                <a:latin typeface="Segoe UI"/>
                <a:cs typeface="Segoe UI"/>
              </a:rPr>
              <a:t> </a:t>
            </a:r>
            <a:r>
              <a:rPr spc="-5" dirty="0">
                <a:latin typeface="Segoe UI"/>
                <a:cs typeface="Segoe UI"/>
              </a:rPr>
              <a:t>(automotive)</a:t>
            </a:r>
          </a:p>
          <a:p>
            <a:pPr marL="299085" marR="382905" indent="-287020">
              <a:lnSpc>
                <a:spcPct val="114000"/>
              </a:lnSpc>
              <a:spcBef>
                <a:spcPts val="6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dirty="0">
                <a:latin typeface="Segoe UI"/>
                <a:cs typeface="Segoe UI"/>
              </a:rPr>
              <a:t>HEXAGON </a:t>
            </a:r>
            <a:r>
              <a:rPr b="1" spc="-10" dirty="0">
                <a:latin typeface="Segoe UI"/>
                <a:cs typeface="Segoe UI"/>
              </a:rPr>
              <a:t>METROLOGY</a:t>
            </a:r>
            <a:r>
              <a:rPr b="1" spc="-80" dirty="0">
                <a:latin typeface="Segoe UI"/>
                <a:cs typeface="Segoe UI"/>
              </a:rPr>
              <a:t> </a:t>
            </a:r>
            <a:r>
              <a:rPr spc="-5" dirty="0"/>
              <a:t>(metrology  solutions for</a:t>
            </a:r>
            <a:r>
              <a:rPr spc="15" dirty="0"/>
              <a:t> </a:t>
            </a:r>
            <a:r>
              <a:rPr spc="-5" dirty="0"/>
              <a:t>automotive)</a:t>
            </a:r>
            <a:endParaRPr lang="it-IT" spc="-5" dirty="0"/>
          </a:p>
          <a:p>
            <a:pPr marL="299085" marR="382905" indent="-287020">
              <a:lnSpc>
                <a:spcPct val="114000"/>
              </a:lnSpc>
              <a:spcBef>
                <a:spcPts val="6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b="1" spc="-5" dirty="0"/>
              <a:t>INTERCOS</a:t>
            </a:r>
            <a:r>
              <a:rPr lang="it-IT" spc="-5" dirty="0"/>
              <a:t> (cosmetica)</a:t>
            </a:r>
          </a:p>
          <a:p>
            <a:pPr marL="299085" marR="382905" indent="-287020">
              <a:lnSpc>
                <a:spcPct val="114000"/>
              </a:lnSpc>
              <a:spcBef>
                <a:spcPts val="6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b="1" spc="-15" dirty="0"/>
              <a:t>IREN ENERGIA </a:t>
            </a:r>
            <a:r>
              <a:rPr lang="it-IT" spc="-5" dirty="0"/>
              <a:t>(produzione e distribuzione energia elettrica)</a:t>
            </a:r>
          </a:p>
          <a:p>
            <a:pPr marL="299085" indent="-287020">
              <a:lnSpc>
                <a:spcPct val="114000"/>
              </a:lnSpc>
              <a:spcBef>
                <a:spcPts val="4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b="1" spc="5" dirty="0"/>
              <a:t>IKEA </a:t>
            </a:r>
            <a:r>
              <a:rPr lang="it-IT" spc="-10" dirty="0"/>
              <a:t>(</a:t>
            </a:r>
            <a:r>
              <a:rPr lang="it-IT" spc="-10" dirty="0" err="1"/>
              <a:t>retail</a:t>
            </a:r>
            <a:r>
              <a:rPr lang="it-IT" spc="-10" dirty="0"/>
              <a:t> park)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xfrm>
            <a:off x="4724400" y="1676400"/>
            <a:ext cx="4038600" cy="4626266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99085" indent="-287020">
              <a:lnSpc>
                <a:spcPct val="114000"/>
              </a:lnSpc>
              <a:spcBef>
                <a:spcPts val="4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dirty="0">
                <a:latin typeface="Segoe UI"/>
                <a:cs typeface="Segoe UI"/>
              </a:rPr>
              <a:t>ITEDI - </a:t>
            </a:r>
            <a:r>
              <a:rPr b="1" spc="-5" dirty="0">
                <a:latin typeface="Segoe UI"/>
                <a:cs typeface="Segoe UI"/>
              </a:rPr>
              <a:t>EDITRICE </a:t>
            </a:r>
            <a:r>
              <a:rPr b="1" spc="15" dirty="0">
                <a:latin typeface="Segoe UI"/>
                <a:cs typeface="Segoe UI"/>
              </a:rPr>
              <a:t>LA </a:t>
            </a:r>
            <a:r>
              <a:rPr b="1" spc="-35" dirty="0">
                <a:latin typeface="Segoe UI"/>
                <a:cs typeface="Segoe UI"/>
              </a:rPr>
              <a:t>STAMPA</a:t>
            </a:r>
            <a:r>
              <a:rPr b="1" spc="-135" dirty="0">
                <a:latin typeface="Segoe UI"/>
                <a:cs typeface="Segoe UI"/>
              </a:rPr>
              <a:t> </a:t>
            </a:r>
            <a:r>
              <a:rPr spc="-5" dirty="0"/>
              <a:t>(editoria)</a:t>
            </a:r>
          </a:p>
          <a:p>
            <a:pPr marL="299085" indent="-287020">
              <a:lnSpc>
                <a:spcPct val="114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10" dirty="0">
                <a:latin typeface="Segoe UI"/>
                <a:cs typeface="Segoe UI"/>
              </a:rPr>
              <a:t>L’OREAL</a:t>
            </a:r>
            <a:r>
              <a:rPr lang="it-IT" b="1" spc="-10" dirty="0">
                <a:latin typeface="Segoe UI"/>
                <a:cs typeface="Segoe UI"/>
              </a:rPr>
              <a:t> SAIPO INDUSTRIALE</a:t>
            </a:r>
            <a:r>
              <a:rPr b="1" spc="-85" dirty="0">
                <a:latin typeface="Segoe UI"/>
                <a:cs typeface="Segoe UI"/>
              </a:rPr>
              <a:t> </a:t>
            </a:r>
            <a:r>
              <a:rPr spc="-5" dirty="0"/>
              <a:t>(</a:t>
            </a:r>
            <a:r>
              <a:rPr spc="-5" dirty="0" err="1"/>
              <a:t>cosmetica</a:t>
            </a:r>
            <a:r>
              <a:rPr spc="-5" dirty="0"/>
              <a:t>)</a:t>
            </a:r>
            <a:endParaRPr lang="it-IT" spc="-5" dirty="0"/>
          </a:p>
          <a:p>
            <a:pPr marL="299085" indent="-287020">
              <a:lnSpc>
                <a:spcPct val="114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b="1" spc="-5" dirty="0"/>
              <a:t>MAGNETI MARELLI </a:t>
            </a:r>
            <a:r>
              <a:rPr lang="it-IT" spc="-5" dirty="0"/>
              <a:t>(componentistica</a:t>
            </a:r>
            <a:r>
              <a:rPr lang="it-IT" spc="-10" dirty="0"/>
              <a:t> </a:t>
            </a:r>
            <a:r>
              <a:rPr lang="it-IT" spc="-5" dirty="0"/>
              <a:t>automotive)</a:t>
            </a:r>
            <a:endParaRPr spc="-5" dirty="0"/>
          </a:p>
          <a:p>
            <a:pPr marL="299085" indent="-287020">
              <a:lnSpc>
                <a:spcPct val="114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dirty="0">
                <a:latin typeface="Segoe UI"/>
                <a:cs typeface="Segoe UI"/>
              </a:rPr>
              <a:t>MICHELIN</a:t>
            </a:r>
            <a:r>
              <a:rPr b="1" spc="-114" dirty="0">
                <a:latin typeface="Segoe UI"/>
                <a:cs typeface="Segoe UI"/>
              </a:rPr>
              <a:t> </a:t>
            </a:r>
            <a:r>
              <a:rPr lang="it-IT" b="1" spc="-114" dirty="0">
                <a:latin typeface="Segoe UI"/>
                <a:cs typeface="Segoe UI"/>
              </a:rPr>
              <a:t>SPA </a:t>
            </a:r>
            <a:r>
              <a:rPr dirty="0"/>
              <a:t>(gomma)</a:t>
            </a:r>
          </a:p>
          <a:p>
            <a:pPr marL="299085" indent="-287020">
              <a:lnSpc>
                <a:spcPct val="114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10" dirty="0">
                <a:latin typeface="Segoe UI"/>
                <a:cs typeface="Segoe UI"/>
              </a:rPr>
              <a:t>MICROTECNICA</a:t>
            </a:r>
            <a:r>
              <a:rPr b="1" spc="-25" dirty="0">
                <a:latin typeface="Segoe UI"/>
                <a:cs typeface="Segoe UI"/>
              </a:rPr>
              <a:t> </a:t>
            </a:r>
            <a:r>
              <a:rPr spc="-10" dirty="0"/>
              <a:t>(</a:t>
            </a:r>
            <a:r>
              <a:rPr lang="it-IT" spc="-10" dirty="0"/>
              <a:t>ora Collins </a:t>
            </a:r>
            <a:r>
              <a:rPr spc="-10" dirty="0" err="1"/>
              <a:t>aerospaziale</a:t>
            </a:r>
            <a:r>
              <a:rPr spc="-10" dirty="0"/>
              <a:t>)</a:t>
            </a:r>
          </a:p>
          <a:p>
            <a:pPr marL="299085" indent="-287020">
              <a:lnSpc>
                <a:spcPct val="114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b="1" spc="-5" dirty="0">
                <a:latin typeface="Segoe UI"/>
                <a:cs typeface="Segoe UI"/>
              </a:rPr>
              <a:t>Centri Commerciali </a:t>
            </a:r>
            <a:r>
              <a:rPr b="1" spc="-5" dirty="0">
                <a:latin typeface="Segoe UI"/>
                <a:cs typeface="Segoe UI"/>
              </a:rPr>
              <a:t>ODOS </a:t>
            </a:r>
            <a:r>
              <a:rPr spc="-10" dirty="0"/>
              <a:t>(retail</a:t>
            </a:r>
            <a:r>
              <a:rPr spc="5" dirty="0"/>
              <a:t> </a:t>
            </a:r>
            <a:r>
              <a:rPr spc="-10" dirty="0"/>
              <a:t>park)</a:t>
            </a:r>
          </a:p>
          <a:p>
            <a:pPr marL="299085" indent="-287020">
              <a:lnSpc>
                <a:spcPct val="114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dirty="0">
                <a:latin typeface="Segoe UI"/>
                <a:cs typeface="Segoe UI"/>
              </a:rPr>
              <a:t>OMR </a:t>
            </a:r>
            <a:r>
              <a:rPr spc="-5" dirty="0"/>
              <a:t>(componentistica</a:t>
            </a:r>
            <a:r>
              <a:rPr spc="-10" dirty="0"/>
              <a:t> </a:t>
            </a:r>
            <a:r>
              <a:rPr spc="-5" dirty="0"/>
              <a:t>automotive)</a:t>
            </a:r>
          </a:p>
          <a:p>
            <a:pPr marL="299085" indent="-287020">
              <a:lnSpc>
                <a:spcPct val="114000"/>
              </a:lnSpc>
              <a:spcBef>
                <a:spcPts val="4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5" dirty="0">
                <a:latin typeface="Segoe UI"/>
                <a:cs typeface="Segoe UI"/>
              </a:rPr>
              <a:t>PIRELLI</a:t>
            </a:r>
            <a:r>
              <a:rPr b="1" spc="-25" dirty="0">
                <a:latin typeface="Segoe UI"/>
                <a:cs typeface="Segoe UI"/>
              </a:rPr>
              <a:t> </a:t>
            </a:r>
            <a:r>
              <a:rPr dirty="0"/>
              <a:t>(gomma)</a:t>
            </a:r>
          </a:p>
          <a:p>
            <a:pPr marL="299085" indent="-287020">
              <a:lnSpc>
                <a:spcPct val="114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20" dirty="0">
                <a:latin typeface="Segoe UI"/>
                <a:cs typeface="Segoe UI"/>
              </a:rPr>
              <a:t>SABELT </a:t>
            </a:r>
            <a:r>
              <a:rPr spc="-5" dirty="0"/>
              <a:t>(componentistica</a:t>
            </a:r>
            <a:r>
              <a:rPr spc="-25" dirty="0"/>
              <a:t> </a:t>
            </a:r>
            <a:r>
              <a:rPr spc="-5" dirty="0"/>
              <a:t>automotive)</a:t>
            </a:r>
            <a:endParaRPr lang="it-IT" spc="-5" dirty="0"/>
          </a:p>
          <a:p>
            <a:pPr marL="299085" indent="-287020">
              <a:lnSpc>
                <a:spcPct val="114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b="1" spc="-20" dirty="0"/>
              <a:t>SAIWA </a:t>
            </a:r>
            <a:r>
              <a:rPr lang="it-IT" spc="-5" dirty="0"/>
              <a:t>(alimentare)</a:t>
            </a:r>
            <a:endParaRPr spc="-5" dirty="0"/>
          </a:p>
          <a:p>
            <a:pPr marL="299085" indent="-287020">
              <a:lnSpc>
                <a:spcPct val="114000"/>
              </a:lnSpc>
              <a:spcBef>
                <a:spcPts val="4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10" dirty="0">
                <a:latin typeface="Segoe UI"/>
                <a:cs typeface="Segoe UI"/>
              </a:rPr>
              <a:t>SUMIRIKO </a:t>
            </a:r>
            <a:r>
              <a:rPr spc="-5" dirty="0"/>
              <a:t>(componentistica</a:t>
            </a:r>
            <a:r>
              <a:rPr spc="-15" dirty="0"/>
              <a:t> </a:t>
            </a:r>
            <a:r>
              <a:rPr spc="-5" dirty="0"/>
              <a:t>automotive)</a:t>
            </a:r>
          </a:p>
          <a:p>
            <a:pPr marL="299085" marR="229870" indent="-287020">
              <a:lnSpc>
                <a:spcPct val="114000"/>
              </a:lnSpc>
              <a:spcBef>
                <a:spcPts val="4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dirty="0">
                <a:latin typeface="Segoe UI"/>
                <a:cs typeface="Segoe UI"/>
              </a:rPr>
              <a:t>TEKSID </a:t>
            </a:r>
            <a:r>
              <a:rPr b="1" spc="-10" dirty="0">
                <a:latin typeface="Segoe UI"/>
                <a:cs typeface="Segoe UI"/>
              </a:rPr>
              <a:t>ALUMINUM </a:t>
            </a:r>
            <a:r>
              <a:rPr spc="-5" dirty="0"/>
              <a:t>(componentistica  automotive)</a:t>
            </a:r>
          </a:p>
          <a:p>
            <a:pPr marL="299085" indent="-287020">
              <a:lnSpc>
                <a:spcPct val="114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15" dirty="0">
                <a:latin typeface="Segoe UI"/>
                <a:cs typeface="Segoe UI"/>
              </a:rPr>
              <a:t>TRENITALIA</a:t>
            </a:r>
            <a:r>
              <a:rPr b="1" spc="-40" dirty="0">
                <a:latin typeface="Segoe UI"/>
                <a:cs typeface="Segoe UI"/>
              </a:rPr>
              <a:t> </a:t>
            </a:r>
            <a:r>
              <a:rPr dirty="0"/>
              <a:t>(</a:t>
            </a:r>
            <a:r>
              <a:rPr dirty="0" err="1"/>
              <a:t>trasporti</a:t>
            </a:r>
            <a:r>
              <a:rPr dirty="0"/>
              <a:t>)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it-IT" dirty="0"/>
              <a:t>5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01885" y="926397"/>
            <a:ext cx="523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rgbClr val="002060"/>
                </a:solidFill>
                <a:latin typeface="Calibri Light" panose="020F0302020204030204" pitchFamily="34" charset="0"/>
              </a:rPr>
              <a:t>Siamo ogni giorno con: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it-IT" dirty="0"/>
              <a:t>6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04800" y="8382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rgbClr val="002060"/>
                </a:solidFill>
                <a:latin typeface="Calibri Light" panose="020F0302020204030204" pitchFamily="34" charset="0"/>
              </a:rPr>
              <a:t>Altre società del gruppo:</a:t>
            </a:r>
          </a:p>
          <a:p>
            <a:endParaRPr lang="it-IT" sz="2400" b="1" u="sng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u="sng" dirty="0">
                <a:solidFill>
                  <a:srgbClr val="002060"/>
                </a:solidFill>
                <a:latin typeface="Calibri Light" panose="020F0302020204030204" pitchFamily="34" charset="0"/>
              </a:rPr>
              <a:t>Nicma Metal </a:t>
            </a:r>
            <a:r>
              <a:rPr lang="it-IT" sz="2400" b="1" u="sng" dirty="0" err="1">
                <a:solidFill>
                  <a:srgbClr val="002060"/>
                </a:solidFill>
                <a:latin typeface="Calibri Light" panose="020F0302020204030204" pitchFamily="34" charset="0"/>
              </a:rPr>
              <a:t>Working</a:t>
            </a:r>
            <a:r>
              <a:rPr lang="it-IT" sz="2400" b="1" u="sng" dirty="0">
                <a:solidFill>
                  <a:srgbClr val="002060"/>
                </a:solidFill>
                <a:latin typeface="Calibri Light" panose="020F0302020204030204" pitchFamily="34" charset="0"/>
              </a:rPr>
              <a:t>: </a:t>
            </a:r>
            <a:r>
              <a:rPr lang="it-IT" sz="2400" dirty="0">
                <a:solidFill>
                  <a:srgbClr val="002060"/>
                </a:solidFill>
                <a:latin typeface="Calibri Light" panose="020F0302020204030204" pitchFamily="34" charset="0"/>
              </a:rPr>
              <a:t>Carpenteria e verniciature industriali.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u="sng" dirty="0">
                <a:solidFill>
                  <a:srgbClr val="002060"/>
                </a:solidFill>
                <a:latin typeface="Calibri Light" panose="020F0302020204030204" pitchFamily="34" charset="0"/>
              </a:rPr>
              <a:t>Nicma Consulting: </a:t>
            </a:r>
            <a:r>
              <a:rPr lang="it-IT" sz="2400" dirty="0">
                <a:solidFill>
                  <a:srgbClr val="002060"/>
                </a:solidFill>
                <a:latin typeface="Calibri Light" panose="020F0302020204030204" pitchFamily="34" charset="0"/>
              </a:rPr>
              <a:t>Consulenza aziendale, sicurezza e ambiente.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u="sng" dirty="0">
                <a:solidFill>
                  <a:srgbClr val="002060"/>
                </a:solidFill>
                <a:latin typeface="Calibri Light" panose="020F0302020204030204" pitchFamily="34" charset="0"/>
              </a:rPr>
              <a:t>Nicma Box: </a:t>
            </a:r>
            <a:r>
              <a:rPr lang="it-IT" sz="2400" dirty="0">
                <a:solidFill>
                  <a:srgbClr val="002060"/>
                </a:solidFill>
                <a:latin typeface="Calibri Light" panose="020F0302020204030204" pitchFamily="34" charset="0"/>
              </a:rPr>
              <a:t>Materiale e servizi antiinfortunistici.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u="sng" dirty="0">
                <a:solidFill>
                  <a:srgbClr val="002060"/>
                </a:solidFill>
                <a:latin typeface="Calibri Light" panose="020F0302020204030204" pitchFamily="34" charset="0"/>
              </a:rPr>
              <a:t>Gema:</a:t>
            </a:r>
            <a:r>
              <a:rPr lang="it-IT" sz="2400" dirty="0">
                <a:solidFill>
                  <a:srgbClr val="002060"/>
                </a:solidFill>
                <a:latin typeface="Calibri Light" panose="020F0302020204030204" pitchFamily="34" charset="0"/>
              </a:rPr>
              <a:t> Stampaggio materie plastiche in Tunisia.</a:t>
            </a:r>
            <a:endParaRPr lang="it-IT" sz="2400" b="1" u="sng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35B78B0-B7CA-4281-9CD3-05B956915D2A}"/>
              </a:ext>
            </a:extLst>
          </p:cNvPr>
          <p:cNvSpPr txBox="1"/>
          <p:nvPr/>
        </p:nvSpPr>
        <p:spPr>
          <a:xfrm>
            <a:off x="267447" y="365760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Contatti:</a:t>
            </a:r>
          </a:p>
          <a:p>
            <a:endParaRPr lang="it-IT" dirty="0"/>
          </a:p>
          <a:p>
            <a:r>
              <a:rPr lang="it-IT" dirty="0"/>
              <a:t>Loris Tugnolo: Direttore Tecnico</a:t>
            </a:r>
          </a:p>
          <a:p>
            <a:r>
              <a:rPr lang="it-IT" dirty="0"/>
              <a:t>Email: </a:t>
            </a:r>
            <a:r>
              <a:rPr lang="it-IT" u="sng" dirty="0">
                <a:solidFill>
                  <a:srgbClr val="0070C0"/>
                </a:solidFill>
              </a:rPr>
              <a:t>loris.tugnolo@nicmagroup.com</a:t>
            </a:r>
          </a:p>
          <a:p>
            <a:r>
              <a:rPr lang="it-IT" dirty="0"/>
              <a:t>Cell 0039-3356769072</a:t>
            </a:r>
          </a:p>
          <a:p>
            <a:endParaRPr lang="it-IT" dirty="0"/>
          </a:p>
          <a:p>
            <a:r>
              <a:rPr lang="it-IT" dirty="0"/>
              <a:t>Davide Costantino: Responsabile acquisti</a:t>
            </a:r>
          </a:p>
          <a:p>
            <a:r>
              <a:rPr lang="it-IT" dirty="0"/>
              <a:t>Email: </a:t>
            </a:r>
            <a:r>
              <a:rPr lang="it-IT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davide.costantino@nicmagroup.com</a:t>
            </a:r>
            <a:endParaRPr lang="it-IT" u="sng" dirty="0">
              <a:solidFill>
                <a:srgbClr val="0070C0"/>
              </a:solidFill>
            </a:endParaRPr>
          </a:p>
          <a:p>
            <a:r>
              <a:rPr lang="it-IT" dirty="0"/>
              <a:t>Cell 0039-3349000316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157327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</TotalTime>
  <Words>431</Words>
  <Application>Microsoft Office PowerPoint</Application>
  <PresentationFormat>Presentazione su schermo (4:3)</PresentationFormat>
  <Paragraphs>84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Segoe UI Semibold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Simo</dc:creator>
  <cp:lastModifiedBy>Davide Costantino</cp:lastModifiedBy>
  <cp:revision>87</cp:revision>
  <cp:lastPrinted>2019-08-06T15:28:05Z</cp:lastPrinted>
  <dcterms:created xsi:type="dcterms:W3CDTF">2019-06-19T08:52:31Z</dcterms:created>
  <dcterms:modified xsi:type="dcterms:W3CDTF">2019-09-10T07:16:28Z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2019-06-19T00:00:00Z</vt:filetime>
  </property>
</Properties>
</file>