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7"/>
  </p:notesMasterIdLst>
  <p:sldIdLst>
    <p:sldId id="298" r:id="rId2"/>
    <p:sldId id="258" r:id="rId3"/>
    <p:sldId id="259" r:id="rId4"/>
    <p:sldId id="302" r:id="rId5"/>
    <p:sldId id="303" r:id="rId6"/>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996633"/>
    <a:srgbClr val="999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39" autoAdjust="0"/>
    <p:restoredTop sz="96198" autoAdjust="0"/>
  </p:normalViewPr>
  <p:slideViewPr>
    <p:cSldViewPr>
      <p:cViewPr varScale="1">
        <p:scale>
          <a:sx n="110" d="100"/>
          <a:sy n="110" d="100"/>
        </p:scale>
        <p:origin x="12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04B4C39-5526-42CC-8CB2-DD2FC0051B9F}"/>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3065" tIns="46532" rIns="93065" bIns="46532" numCol="1" anchor="t" anchorCtr="0" compatLnSpc="1">
            <a:prstTxWarp prst="textNoShape">
              <a:avLst/>
            </a:prstTxWarp>
          </a:bodyPr>
          <a:lstStyle>
            <a:lvl1pPr eaLnBrk="1" hangingPunct="1">
              <a:defRPr sz="1300">
                <a:latin typeface="Arial" charset="0"/>
              </a:defRPr>
            </a:lvl1pPr>
          </a:lstStyle>
          <a:p>
            <a:pPr>
              <a:defRPr/>
            </a:pPr>
            <a:endParaRPr lang="it-IT"/>
          </a:p>
        </p:txBody>
      </p:sp>
      <p:sp>
        <p:nvSpPr>
          <p:cNvPr id="23555" name="Rectangle 3">
            <a:extLst>
              <a:ext uri="{FF2B5EF4-FFF2-40B4-BE49-F238E27FC236}">
                <a16:creationId xmlns:a16="http://schemas.microsoft.com/office/drawing/2014/main" id="{61BDB825-CCB8-4551-A8D1-E0E84B38E3F5}"/>
              </a:ext>
            </a:extLst>
          </p:cNvPr>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3065" tIns="46532" rIns="93065" bIns="46532" numCol="1" anchor="t" anchorCtr="0" compatLnSpc="1">
            <a:prstTxWarp prst="textNoShape">
              <a:avLst/>
            </a:prstTxWarp>
          </a:bodyPr>
          <a:lstStyle>
            <a:lvl1pPr algn="r" eaLnBrk="1" hangingPunct="1">
              <a:defRPr sz="1300">
                <a:latin typeface="Arial" charset="0"/>
              </a:defRPr>
            </a:lvl1pPr>
          </a:lstStyle>
          <a:p>
            <a:pPr>
              <a:defRPr/>
            </a:pPr>
            <a:endParaRPr lang="it-IT"/>
          </a:p>
        </p:txBody>
      </p:sp>
      <p:sp>
        <p:nvSpPr>
          <p:cNvPr id="2052" name="Rectangle 4">
            <a:extLst>
              <a:ext uri="{FF2B5EF4-FFF2-40B4-BE49-F238E27FC236}">
                <a16:creationId xmlns:a16="http://schemas.microsoft.com/office/drawing/2014/main" id="{D1BE897B-1FDF-4531-BDEA-C65EC45918F5}"/>
              </a:ext>
            </a:extLst>
          </p:cNvPr>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BB31FA0E-3ED7-4865-BA0D-205F00E188F6}"/>
              </a:ext>
            </a:extLst>
          </p:cNvPr>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3065" tIns="46532" rIns="93065" bIns="46532"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3558" name="Rectangle 6">
            <a:extLst>
              <a:ext uri="{FF2B5EF4-FFF2-40B4-BE49-F238E27FC236}">
                <a16:creationId xmlns:a16="http://schemas.microsoft.com/office/drawing/2014/main" id="{10631F69-A3CD-49D2-AEC2-DC4F51922C4F}"/>
              </a:ext>
            </a:extLst>
          </p:cNvPr>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3065" tIns="46532" rIns="93065" bIns="46532" numCol="1" anchor="b" anchorCtr="0" compatLnSpc="1">
            <a:prstTxWarp prst="textNoShape">
              <a:avLst/>
            </a:prstTxWarp>
          </a:bodyPr>
          <a:lstStyle>
            <a:lvl1pPr eaLnBrk="1" hangingPunct="1">
              <a:defRPr sz="1300">
                <a:latin typeface="Arial" charset="0"/>
              </a:defRPr>
            </a:lvl1pPr>
          </a:lstStyle>
          <a:p>
            <a:pPr>
              <a:defRPr/>
            </a:pPr>
            <a:endParaRPr lang="it-IT"/>
          </a:p>
        </p:txBody>
      </p:sp>
      <p:sp>
        <p:nvSpPr>
          <p:cNvPr id="23559" name="Rectangle 7">
            <a:extLst>
              <a:ext uri="{FF2B5EF4-FFF2-40B4-BE49-F238E27FC236}">
                <a16:creationId xmlns:a16="http://schemas.microsoft.com/office/drawing/2014/main" id="{F17238BF-E3AA-4DE4-AA0F-75729405134E}"/>
              </a:ext>
            </a:extLst>
          </p:cNvPr>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3065" tIns="46532" rIns="93065" bIns="46532" numCol="1" anchor="b" anchorCtr="0" compatLnSpc="1">
            <a:prstTxWarp prst="textNoShape">
              <a:avLst/>
            </a:prstTxWarp>
          </a:bodyPr>
          <a:lstStyle>
            <a:lvl1pPr algn="r" eaLnBrk="1" hangingPunct="1">
              <a:defRPr sz="1300"/>
            </a:lvl1pPr>
          </a:lstStyle>
          <a:p>
            <a:pPr>
              <a:defRPr/>
            </a:pPr>
            <a:fld id="{9B5666DB-96E7-4E0D-BFCC-111BB0691EC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DAEE635-1202-4EBD-980C-B696F2DAA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DABC4F-D02A-4055-BAD9-B529FC1FD786}" type="slidenum">
              <a:rPr lang="it-IT" altLang="it-IT" smtClean="0"/>
              <a:pPr/>
              <a:t>1</a:t>
            </a:fld>
            <a:endParaRPr lang="it-IT" altLang="it-IT"/>
          </a:p>
        </p:txBody>
      </p:sp>
      <p:sp>
        <p:nvSpPr>
          <p:cNvPr id="4099" name="Rectangle 2">
            <a:extLst>
              <a:ext uri="{FF2B5EF4-FFF2-40B4-BE49-F238E27FC236}">
                <a16:creationId xmlns:a16="http://schemas.microsoft.com/office/drawing/2014/main" id="{41869EC9-B005-45E5-B171-9CFCF57D4DCB}"/>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909B3F4A-5C26-4EC5-8362-89DDD7DDBA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6927ABA-5DB6-4E9B-8EAA-3B11A1DC6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618EC1-A0A0-4D2E-9AB1-3B31AEBE60A0}" type="slidenum">
              <a:rPr lang="it-IT" altLang="it-IT" smtClean="0"/>
              <a:pPr/>
              <a:t>2</a:t>
            </a:fld>
            <a:endParaRPr lang="it-IT" altLang="it-IT"/>
          </a:p>
        </p:txBody>
      </p:sp>
      <p:sp>
        <p:nvSpPr>
          <p:cNvPr id="6147" name="Rectangle 2">
            <a:extLst>
              <a:ext uri="{FF2B5EF4-FFF2-40B4-BE49-F238E27FC236}">
                <a16:creationId xmlns:a16="http://schemas.microsoft.com/office/drawing/2014/main" id="{C680E7A7-1B21-41E6-9DA1-DE9C2791166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F41E46D-E287-4161-8A0E-0D31739CF6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0F4B3BF-8ABF-43E3-B2B9-1C1CF0C111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BF07B0-1C11-4439-B064-2274DC48B839}" type="slidenum">
              <a:rPr lang="it-IT" altLang="it-IT" smtClean="0"/>
              <a:pPr/>
              <a:t>3</a:t>
            </a:fld>
            <a:endParaRPr lang="it-IT" altLang="it-IT"/>
          </a:p>
        </p:txBody>
      </p:sp>
      <p:sp>
        <p:nvSpPr>
          <p:cNvPr id="20483" name="Rectangle 2">
            <a:extLst>
              <a:ext uri="{FF2B5EF4-FFF2-40B4-BE49-F238E27FC236}">
                <a16:creationId xmlns:a16="http://schemas.microsoft.com/office/drawing/2014/main" id="{5DC0EE0C-BDC7-4F51-AAD3-9543AEF8756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CE8E1FE0-6654-4BEC-BC01-F4D2C7765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7BBE8BE-CAD3-4B90-9B52-99A7AA7B8E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12093C-CD0B-4EDA-BDA5-7201A923122F}" type="slidenum">
              <a:rPr lang="it-IT" altLang="it-IT" sz="1300" smtClean="0"/>
              <a:pPr>
                <a:spcBef>
                  <a:spcPct val="0"/>
                </a:spcBef>
              </a:pPr>
              <a:t>4</a:t>
            </a:fld>
            <a:endParaRPr lang="it-IT" altLang="it-IT" sz="1300"/>
          </a:p>
        </p:txBody>
      </p:sp>
      <p:sp>
        <p:nvSpPr>
          <p:cNvPr id="22531" name="Rectangle 2">
            <a:extLst>
              <a:ext uri="{FF2B5EF4-FFF2-40B4-BE49-F238E27FC236}">
                <a16:creationId xmlns:a16="http://schemas.microsoft.com/office/drawing/2014/main" id="{6E93F160-52A6-4908-B697-267260F95E27}"/>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C6422495-C8A6-4694-AB1E-8841168EF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56359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7BBE8BE-CAD3-4B90-9B52-99A7AA7B8E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12093C-CD0B-4EDA-BDA5-7201A923122F}" type="slidenum">
              <a:rPr lang="it-IT" altLang="it-IT" sz="1300" smtClean="0"/>
              <a:pPr>
                <a:spcBef>
                  <a:spcPct val="0"/>
                </a:spcBef>
              </a:pPr>
              <a:t>5</a:t>
            </a:fld>
            <a:endParaRPr lang="it-IT" altLang="it-IT" sz="1300"/>
          </a:p>
        </p:txBody>
      </p:sp>
      <p:sp>
        <p:nvSpPr>
          <p:cNvPr id="22531" name="Rectangle 2">
            <a:extLst>
              <a:ext uri="{FF2B5EF4-FFF2-40B4-BE49-F238E27FC236}">
                <a16:creationId xmlns:a16="http://schemas.microsoft.com/office/drawing/2014/main" id="{6E93F160-52A6-4908-B697-267260F95E27}"/>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C6422495-C8A6-4694-AB1E-8841168EF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44953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61DD747E-7019-4426-9687-29BAF24871A7}"/>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2B6871A4-CE15-4CFC-9342-03F0755037FE}"/>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0ADDCC2-834D-41DB-AA79-B29A42BB6CA9}"/>
              </a:ext>
            </a:extLst>
          </p:cNvPr>
          <p:cNvSpPr>
            <a:spLocks noGrp="1"/>
          </p:cNvSpPr>
          <p:nvPr>
            <p:ph type="sldNum" sz="quarter" idx="12"/>
          </p:nvPr>
        </p:nvSpPr>
        <p:spPr/>
        <p:txBody>
          <a:bodyPr/>
          <a:lstStyle>
            <a:lvl1pPr>
              <a:defRPr/>
            </a:lvl1pPr>
          </a:lstStyle>
          <a:p>
            <a:pPr>
              <a:defRPr/>
            </a:pPr>
            <a:fld id="{87C7FA03-5CF1-4CA5-822E-E50987B6293C}" type="slidenum">
              <a:rPr lang="it-IT" altLang="it-IT"/>
              <a:pPr>
                <a:defRPr/>
              </a:pPr>
              <a:t>‹N›</a:t>
            </a:fld>
            <a:endParaRPr lang="it-IT" altLang="it-IT"/>
          </a:p>
        </p:txBody>
      </p:sp>
    </p:spTree>
    <p:extLst>
      <p:ext uri="{BB962C8B-B14F-4D97-AF65-F5344CB8AC3E}">
        <p14:creationId xmlns:p14="http://schemas.microsoft.com/office/powerpoint/2010/main" val="103107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3B347AC7-F860-4CBC-BC6A-E002C16D23A2}"/>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06E5576B-A280-4373-9D07-5719A5FFE14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AB50834F-C29A-49A2-9688-9FE864712028}"/>
              </a:ext>
            </a:extLst>
          </p:cNvPr>
          <p:cNvSpPr>
            <a:spLocks noGrp="1"/>
          </p:cNvSpPr>
          <p:nvPr>
            <p:ph type="sldNum" sz="quarter" idx="12"/>
          </p:nvPr>
        </p:nvSpPr>
        <p:spPr/>
        <p:txBody>
          <a:bodyPr/>
          <a:lstStyle>
            <a:lvl1pPr>
              <a:defRPr/>
            </a:lvl1pPr>
          </a:lstStyle>
          <a:p>
            <a:pPr>
              <a:defRPr/>
            </a:pPr>
            <a:fld id="{B84C163A-8758-4081-B5D4-3255A02F30E6}" type="slidenum">
              <a:rPr lang="it-IT" altLang="it-IT"/>
              <a:pPr>
                <a:defRPr/>
              </a:pPr>
              <a:t>‹N›</a:t>
            </a:fld>
            <a:endParaRPr lang="it-IT" altLang="it-IT"/>
          </a:p>
        </p:txBody>
      </p:sp>
    </p:spTree>
    <p:extLst>
      <p:ext uri="{BB962C8B-B14F-4D97-AF65-F5344CB8AC3E}">
        <p14:creationId xmlns:p14="http://schemas.microsoft.com/office/powerpoint/2010/main" val="424104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D6D477C-FD93-454B-B514-CBFF9CCF56E3}"/>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94CEB694-7032-453F-8E91-73E59F989BC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C4AF9E9-8101-4EA9-B18E-49E42AE4A103}"/>
              </a:ext>
            </a:extLst>
          </p:cNvPr>
          <p:cNvSpPr>
            <a:spLocks noGrp="1"/>
          </p:cNvSpPr>
          <p:nvPr>
            <p:ph type="sldNum" sz="quarter" idx="12"/>
          </p:nvPr>
        </p:nvSpPr>
        <p:spPr/>
        <p:txBody>
          <a:bodyPr/>
          <a:lstStyle>
            <a:lvl1pPr>
              <a:defRPr/>
            </a:lvl1pPr>
          </a:lstStyle>
          <a:p>
            <a:pPr>
              <a:defRPr/>
            </a:pPr>
            <a:fld id="{63EAB9C4-996F-4823-9B1A-735D71BA96DF}" type="slidenum">
              <a:rPr lang="it-IT" altLang="it-IT"/>
              <a:pPr>
                <a:defRPr/>
              </a:pPr>
              <a:t>‹N›</a:t>
            </a:fld>
            <a:endParaRPr lang="it-IT" altLang="it-IT"/>
          </a:p>
        </p:txBody>
      </p:sp>
    </p:spTree>
    <p:extLst>
      <p:ext uri="{BB962C8B-B14F-4D97-AF65-F5344CB8AC3E}">
        <p14:creationId xmlns:p14="http://schemas.microsoft.com/office/powerpoint/2010/main" val="341233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67782BC-F6AE-4205-8E64-CD25F96AB521}"/>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8503EAE-A702-46AA-831B-168B0A114FB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6496200-120B-4A04-8AFF-8E6DB4AFC57E}"/>
              </a:ext>
            </a:extLst>
          </p:cNvPr>
          <p:cNvSpPr>
            <a:spLocks noGrp="1"/>
          </p:cNvSpPr>
          <p:nvPr>
            <p:ph type="sldNum" sz="quarter" idx="12"/>
          </p:nvPr>
        </p:nvSpPr>
        <p:spPr/>
        <p:txBody>
          <a:bodyPr/>
          <a:lstStyle>
            <a:lvl1pPr>
              <a:defRPr/>
            </a:lvl1pPr>
          </a:lstStyle>
          <a:p>
            <a:pPr>
              <a:defRPr/>
            </a:pPr>
            <a:fld id="{DA0A437E-3069-4286-A771-B400E0555CE8}" type="slidenum">
              <a:rPr lang="it-IT" altLang="it-IT"/>
              <a:pPr>
                <a:defRPr/>
              </a:pPr>
              <a:t>‹N›</a:t>
            </a:fld>
            <a:endParaRPr lang="it-IT" altLang="it-IT"/>
          </a:p>
        </p:txBody>
      </p:sp>
    </p:spTree>
    <p:extLst>
      <p:ext uri="{BB962C8B-B14F-4D97-AF65-F5344CB8AC3E}">
        <p14:creationId xmlns:p14="http://schemas.microsoft.com/office/powerpoint/2010/main" val="235141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B638D81D-7B32-4C67-9AAA-0C2B6B3A997F}"/>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2007247-6E72-49C5-A5F9-6B5AE24BAEB9}"/>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AC7204DF-E8AE-4C9B-803B-331F4C80D107}"/>
              </a:ext>
            </a:extLst>
          </p:cNvPr>
          <p:cNvSpPr>
            <a:spLocks noGrp="1"/>
          </p:cNvSpPr>
          <p:nvPr>
            <p:ph type="sldNum" sz="quarter" idx="12"/>
          </p:nvPr>
        </p:nvSpPr>
        <p:spPr/>
        <p:txBody>
          <a:bodyPr/>
          <a:lstStyle>
            <a:lvl1pPr>
              <a:defRPr/>
            </a:lvl1pPr>
          </a:lstStyle>
          <a:p>
            <a:pPr>
              <a:defRPr/>
            </a:pPr>
            <a:fld id="{67C2F5A5-12DC-444E-9C9E-4141BC8A8144}" type="slidenum">
              <a:rPr lang="it-IT" altLang="it-IT"/>
              <a:pPr>
                <a:defRPr/>
              </a:pPr>
              <a:t>‹N›</a:t>
            </a:fld>
            <a:endParaRPr lang="it-IT" altLang="it-IT"/>
          </a:p>
        </p:txBody>
      </p:sp>
    </p:spTree>
    <p:extLst>
      <p:ext uri="{BB962C8B-B14F-4D97-AF65-F5344CB8AC3E}">
        <p14:creationId xmlns:p14="http://schemas.microsoft.com/office/powerpoint/2010/main" val="74472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3">
            <a:extLst>
              <a:ext uri="{FF2B5EF4-FFF2-40B4-BE49-F238E27FC236}">
                <a16:creationId xmlns:a16="http://schemas.microsoft.com/office/drawing/2014/main" id="{D0C78F56-A82F-4B4D-BC9D-77242952A78B}"/>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AFACC8AE-4EA2-43D1-A37A-9D5783AA286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C3FBDC1A-C7C9-4935-9AF9-7E25F210FA68}"/>
              </a:ext>
            </a:extLst>
          </p:cNvPr>
          <p:cNvSpPr>
            <a:spLocks noGrp="1"/>
          </p:cNvSpPr>
          <p:nvPr>
            <p:ph type="sldNum" sz="quarter" idx="12"/>
          </p:nvPr>
        </p:nvSpPr>
        <p:spPr/>
        <p:txBody>
          <a:bodyPr/>
          <a:lstStyle>
            <a:lvl1pPr>
              <a:defRPr/>
            </a:lvl1pPr>
          </a:lstStyle>
          <a:p>
            <a:pPr>
              <a:defRPr/>
            </a:pPr>
            <a:fld id="{8C973D08-CE46-4BA7-99EB-6AD1DB5216F1}" type="slidenum">
              <a:rPr lang="it-IT" altLang="it-IT"/>
              <a:pPr>
                <a:defRPr/>
              </a:pPr>
              <a:t>‹N›</a:t>
            </a:fld>
            <a:endParaRPr lang="it-IT" altLang="it-IT"/>
          </a:p>
        </p:txBody>
      </p:sp>
    </p:spTree>
    <p:extLst>
      <p:ext uri="{BB962C8B-B14F-4D97-AF65-F5344CB8AC3E}">
        <p14:creationId xmlns:p14="http://schemas.microsoft.com/office/powerpoint/2010/main" val="301709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3">
            <a:extLst>
              <a:ext uri="{FF2B5EF4-FFF2-40B4-BE49-F238E27FC236}">
                <a16:creationId xmlns:a16="http://schemas.microsoft.com/office/drawing/2014/main" id="{B2F6B603-7A0B-416C-B9B1-9169ED371648}"/>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a16="http://schemas.microsoft.com/office/drawing/2014/main" id="{91FDDF45-C953-4E30-A2E7-4408114FB8B7}"/>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AC397AF0-FBF8-47CF-84B3-2E6F3824CD1B}"/>
              </a:ext>
            </a:extLst>
          </p:cNvPr>
          <p:cNvSpPr>
            <a:spLocks noGrp="1"/>
          </p:cNvSpPr>
          <p:nvPr>
            <p:ph type="sldNum" sz="quarter" idx="12"/>
          </p:nvPr>
        </p:nvSpPr>
        <p:spPr/>
        <p:txBody>
          <a:bodyPr/>
          <a:lstStyle>
            <a:lvl1pPr>
              <a:defRPr/>
            </a:lvl1pPr>
          </a:lstStyle>
          <a:p>
            <a:pPr>
              <a:defRPr/>
            </a:pPr>
            <a:fld id="{6AB23303-9AAC-4F23-812F-846F678AB1BC}" type="slidenum">
              <a:rPr lang="it-IT" altLang="it-IT"/>
              <a:pPr>
                <a:defRPr/>
              </a:pPr>
              <a:t>‹N›</a:t>
            </a:fld>
            <a:endParaRPr lang="it-IT" altLang="it-IT"/>
          </a:p>
        </p:txBody>
      </p:sp>
    </p:spTree>
    <p:extLst>
      <p:ext uri="{BB962C8B-B14F-4D97-AF65-F5344CB8AC3E}">
        <p14:creationId xmlns:p14="http://schemas.microsoft.com/office/powerpoint/2010/main" val="66335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3">
            <a:extLst>
              <a:ext uri="{FF2B5EF4-FFF2-40B4-BE49-F238E27FC236}">
                <a16:creationId xmlns:a16="http://schemas.microsoft.com/office/drawing/2014/main" id="{BEBD25A3-EB79-4DE8-A7B3-2D63EF3E74A4}"/>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48ED491A-CB06-41EF-975A-276AE74E9AC9}"/>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B7592243-9B7E-4959-A93E-15CFAFB4978D}"/>
              </a:ext>
            </a:extLst>
          </p:cNvPr>
          <p:cNvSpPr>
            <a:spLocks noGrp="1"/>
          </p:cNvSpPr>
          <p:nvPr>
            <p:ph type="sldNum" sz="quarter" idx="12"/>
          </p:nvPr>
        </p:nvSpPr>
        <p:spPr/>
        <p:txBody>
          <a:bodyPr/>
          <a:lstStyle>
            <a:lvl1pPr>
              <a:defRPr/>
            </a:lvl1pPr>
          </a:lstStyle>
          <a:p>
            <a:pPr>
              <a:defRPr/>
            </a:pPr>
            <a:fld id="{514B40B5-E4D9-4761-B674-D7DE7FDADE33}" type="slidenum">
              <a:rPr lang="it-IT" altLang="it-IT"/>
              <a:pPr>
                <a:defRPr/>
              </a:pPr>
              <a:t>‹N›</a:t>
            </a:fld>
            <a:endParaRPr lang="it-IT" altLang="it-IT"/>
          </a:p>
        </p:txBody>
      </p:sp>
    </p:spTree>
    <p:extLst>
      <p:ext uri="{BB962C8B-B14F-4D97-AF65-F5344CB8AC3E}">
        <p14:creationId xmlns:p14="http://schemas.microsoft.com/office/powerpoint/2010/main" val="15683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65E919B6-2C23-4B33-8A68-892C08741439}"/>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9DF22083-CC55-4735-A018-0C2323A295DA}"/>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E7B0994E-CD5E-406D-8498-AE85225F3D70}"/>
              </a:ext>
            </a:extLst>
          </p:cNvPr>
          <p:cNvSpPr>
            <a:spLocks noGrp="1"/>
          </p:cNvSpPr>
          <p:nvPr>
            <p:ph type="sldNum" sz="quarter" idx="12"/>
          </p:nvPr>
        </p:nvSpPr>
        <p:spPr/>
        <p:txBody>
          <a:bodyPr/>
          <a:lstStyle>
            <a:lvl1pPr>
              <a:defRPr/>
            </a:lvl1pPr>
          </a:lstStyle>
          <a:p>
            <a:pPr>
              <a:defRPr/>
            </a:pPr>
            <a:fld id="{18219360-50FB-4F24-A617-CA3B954FA144}" type="slidenum">
              <a:rPr lang="it-IT" altLang="it-IT"/>
              <a:pPr>
                <a:defRPr/>
              </a:pPr>
              <a:t>‹N›</a:t>
            </a:fld>
            <a:endParaRPr lang="it-IT" altLang="it-IT"/>
          </a:p>
        </p:txBody>
      </p:sp>
    </p:spTree>
    <p:extLst>
      <p:ext uri="{BB962C8B-B14F-4D97-AF65-F5344CB8AC3E}">
        <p14:creationId xmlns:p14="http://schemas.microsoft.com/office/powerpoint/2010/main" val="42203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19A4FB13-3240-4555-9C8E-DCCD8415AC51}"/>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287AA0BF-28EE-4BB8-A6DC-01354A99EEF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593E5642-0886-45B1-A4A8-3864302391DF}"/>
              </a:ext>
            </a:extLst>
          </p:cNvPr>
          <p:cNvSpPr>
            <a:spLocks noGrp="1"/>
          </p:cNvSpPr>
          <p:nvPr>
            <p:ph type="sldNum" sz="quarter" idx="12"/>
          </p:nvPr>
        </p:nvSpPr>
        <p:spPr/>
        <p:txBody>
          <a:bodyPr/>
          <a:lstStyle>
            <a:lvl1pPr>
              <a:defRPr/>
            </a:lvl1pPr>
          </a:lstStyle>
          <a:p>
            <a:pPr>
              <a:defRPr/>
            </a:pPr>
            <a:fld id="{CBA9045B-37B0-455A-A0BF-19C95EF64244}" type="slidenum">
              <a:rPr lang="it-IT" altLang="it-IT"/>
              <a:pPr>
                <a:defRPr/>
              </a:pPr>
              <a:t>‹N›</a:t>
            </a:fld>
            <a:endParaRPr lang="it-IT" altLang="it-IT"/>
          </a:p>
        </p:txBody>
      </p:sp>
    </p:spTree>
    <p:extLst>
      <p:ext uri="{BB962C8B-B14F-4D97-AF65-F5344CB8AC3E}">
        <p14:creationId xmlns:p14="http://schemas.microsoft.com/office/powerpoint/2010/main" val="330108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1F1B9CF9-5270-42CA-8AB8-ED0E4D7A5034}"/>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A29EF9A1-EAFB-43B2-89BB-FFB9B303AB1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56EFCDBF-DA90-4CB6-A60F-541D58972C0C}"/>
              </a:ext>
            </a:extLst>
          </p:cNvPr>
          <p:cNvSpPr>
            <a:spLocks noGrp="1"/>
          </p:cNvSpPr>
          <p:nvPr>
            <p:ph type="sldNum" sz="quarter" idx="12"/>
          </p:nvPr>
        </p:nvSpPr>
        <p:spPr/>
        <p:txBody>
          <a:bodyPr/>
          <a:lstStyle>
            <a:lvl1pPr>
              <a:defRPr/>
            </a:lvl1pPr>
          </a:lstStyle>
          <a:p>
            <a:pPr>
              <a:defRPr/>
            </a:pPr>
            <a:fld id="{F1238E0E-A2A4-402F-A9DC-293A39E22284}" type="slidenum">
              <a:rPr lang="it-IT" altLang="it-IT"/>
              <a:pPr>
                <a:defRPr/>
              </a:pPr>
              <a:t>‹N›</a:t>
            </a:fld>
            <a:endParaRPr lang="it-IT" altLang="it-IT"/>
          </a:p>
        </p:txBody>
      </p:sp>
    </p:spTree>
    <p:extLst>
      <p:ext uri="{BB962C8B-B14F-4D97-AF65-F5344CB8AC3E}">
        <p14:creationId xmlns:p14="http://schemas.microsoft.com/office/powerpoint/2010/main" val="88283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7C8E7CCD-7B7A-4B9D-B883-335F8559644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GB" altLang="it-IT"/>
          </a:p>
        </p:txBody>
      </p:sp>
      <p:sp>
        <p:nvSpPr>
          <p:cNvPr id="1027" name="Segnaposto testo 2">
            <a:extLst>
              <a:ext uri="{FF2B5EF4-FFF2-40B4-BE49-F238E27FC236}">
                <a16:creationId xmlns:a16="http://schemas.microsoft.com/office/drawing/2014/main" id="{1CE300DA-FA29-4BCF-8723-78749089ED0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GB" altLang="it-IT"/>
          </a:p>
        </p:txBody>
      </p:sp>
      <p:sp>
        <p:nvSpPr>
          <p:cNvPr id="4" name="Segnaposto data 3">
            <a:extLst>
              <a:ext uri="{FF2B5EF4-FFF2-40B4-BE49-F238E27FC236}">
                <a16:creationId xmlns:a16="http://schemas.microsoft.com/office/drawing/2014/main" id="{3828A066-1F71-4317-BB81-5DBD2E49BF9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it-IT"/>
          </a:p>
        </p:txBody>
      </p:sp>
      <p:sp>
        <p:nvSpPr>
          <p:cNvPr id="5" name="Segnaposto piè di pagina 4">
            <a:extLst>
              <a:ext uri="{FF2B5EF4-FFF2-40B4-BE49-F238E27FC236}">
                <a16:creationId xmlns:a16="http://schemas.microsoft.com/office/drawing/2014/main" id="{DF67F9D1-39FB-4A96-A90A-C721F31170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a:extLst>
              <a:ext uri="{FF2B5EF4-FFF2-40B4-BE49-F238E27FC236}">
                <a16:creationId xmlns:a16="http://schemas.microsoft.com/office/drawing/2014/main" id="{46D02CE2-F2AA-425F-9514-D15691349A5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96669BD-6F3B-4821-8DDB-38FBDE0124B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ottasrl.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www.eso.org/vlt" TargetMode="External"/><Relationship Id="rId3" Type="http://schemas.openxmlformats.org/officeDocument/2006/relationships/image" Target="../media/image3.jpeg"/><Relationship Id="rId7" Type="http://schemas.openxmlformats.org/officeDocument/2006/relationships/hyperlink" Target="http://www.es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8FC63C8-AD9E-4DA1-B9C1-3EFCD7AF73D1}"/>
              </a:ext>
            </a:extLst>
          </p:cNvPr>
          <p:cNvSpPr>
            <a:spLocks noGrp="1"/>
          </p:cNvSpPr>
          <p:nvPr>
            <p:ph type="ctrTitle"/>
          </p:nvPr>
        </p:nvSpPr>
        <p:spPr>
          <a:xfrm>
            <a:off x="179388" y="188913"/>
            <a:ext cx="8785225" cy="1368425"/>
          </a:xfrm>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p:spPr>
        <p:txBody>
          <a:bodyPr/>
          <a:lstStyle/>
          <a:p>
            <a:pPr algn="l" eaLnBrk="1" hangingPunct="1"/>
            <a:r>
              <a:rPr lang="it-IT" altLang="it-IT" sz="1400"/>
              <a:t>                                                                                         Via G. Marconi 18/a</a:t>
            </a:r>
            <a:br>
              <a:rPr lang="it-IT" altLang="it-IT" sz="1400"/>
            </a:br>
            <a:r>
              <a:rPr lang="it-IT" altLang="it-IT" sz="1400"/>
              <a:t>                                                                                         80040 Cercola (Na)</a:t>
            </a:r>
            <a:br>
              <a:rPr lang="it-IT" altLang="it-IT" sz="1400"/>
            </a:br>
            <a:r>
              <a:rPr lang="it-IT" altLang="it-IT" sz="1400"/>
              <a:t>                                                                                         tel. 0039 0817331454  Fax 0039 0817332611 </a:t>
            </a:r>
            <a:br>
              <a:rPr lang="it-IT" altLang="it-IT" sz="1400"/>
            </a:br>
            <a:r>
              <a:rPr lang="it-IT" altLang="it-IT" sz="1400"/>
              <a:t>                                                                                         </a:t>
            </a:r>
            <a:r>
              <a:rPr lang="it-IT" altLang="it-IT" sz="1400">
                <a:solidFill>
                  <a:schemeClr val="accent2"/>
                </a:solidFill>
                <a:hlinkClick r:id="rId3"/>
              </a:rPr>
              <a:t>www.marottasrl.it</a:t>
            </a:r>
            <a:br>
              <a:rPr lang="it-IT" altLang="it-IT" sz="1400">
                <a:solidFill>
                  <a:schemeClr val="accent2"/>
                </a:solidFill>
              </a:rPr>
            </a:br>
            <a:r>
              <a:rPr lang="it-IT" altLang="it-IT" sz="1400">
                <a:solidFill>
                  <a:schemeClr val="accent2"/>
                </a:solidFill>
              </a:rPr>
              <a:t>                                                                                         </a:t>
            </a:r>
            <a:r>
              <a:rPr lang="it-IT" altLang="it-IT" sz="1400"/>
              <a:t>info@marottasrl.it</a:t>
            </a:r>
          </a:p>
        </p:txBody>
      </p:sp>
      <p:sp>
        <p:nvSpPr>
          <p:cNvPr id="3075" name="Line 4">
            <a:extLst>
              <a:ext uri="{FF2B5EF4-FFF2-40B4-BE49-F238E27FC236}">
                <a16:creationId xmlns:a16="http://schemas.microsoft.com/office/drawing/2014/main" id="{15535ACD-F7E6-4F83-937F-A5509CFAF1B8}"/>
              </a:ext>
            </a:extLst>
          </p:cNvPr>
          <p:cNvSpPr>
            <a:spLocks noChangeShapeType="1"/>
          </p:cNvSpPr>
          <p:nvPr/>
        </p:nvSpPr>
        <p:spPr bwMode="auto">
          <a:xfrm>
            <a:off x="179388" y="1557338"/>
            <a:ext cx="8785225"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6" name="Line 8">
            <a:extLst>
              <a:ext uri="{FF2B5EF4-FFF2-40B4-BE49-F238E27FC236}">
                <a16:creationId xmlns:a16="http://schemas.microsoft.com/office/drawing/2014/main" id="{8E4E2D52-FACA-45CA-8B4B-6CD77A2315CE}"/>
              </a:ext>
            </a:extLst>
          </p:cNvPr>
          <p:cNvSpPr>
            <a:spLocks noChangeShapeType="1"/>
          </p:cNvSpPr>
          <p:nvPr/>
        </p:nvSpPr>
        <p:spPr bwMode="auto">
          <a:xfrm>
            <a:off x="468313" y="6092825"/>
            <a:ext cx="835183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3077" name="Picture 9" descr="logo marotta">
            <a:extLst>
              <a:ext uri="{FF2B5EF4-FFF2-40B4-BE49-F238E27FC236}">
                <a16:creationId xmlns:a16="http://schemas.microsoft.com/office/drawing/2014/main" id="{592F5ACE-147C-454B-B46C-AC98257C3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8150"/>
          <a:stretch>
            <a:fillRect/>
          </a:stretch>
        </p:blipFill>
        <p:spPr bwMode="auto">
          <a:xfrm>
            <a:off x="471488" y="6135688"/>
            <a:ext cx="15795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descr="logo marotta">
            <a:extLst>
              <a:ext uri="{FF2B5EF4-FFF2-40B4-BE49-F238E27FC236}">
                <a16:creationId xmlns:a16="http://schemas.microsoft.com/office/drawing/2014/main" id="{3FBB72CC-074B-4578-9917-E2D3CAB6C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33375"/>
            <a:ext cx="3311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a:extLst>
              <a:ext uri="{FF2B5EF4-FFF2-40B4-BE49-F238E27FC236}">
                <a16:creationId xmlns:a16="http://schemas.microsoft.com/office/drawing/2014/main" id="{13657118-8794-456B-98B4-7FD8FBCC9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16113"/>
            <a:ext cx="8759825"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marotta">
            <a:extLst>
              <a:ext uri="{FF2B5EF4-FFF2-40B4-BE49-F238E27FC236}">
                <a16:creationId xmlns:a16="http://schemas.microsoft.com/office/drawing/2014/main" id="{DFB9B8F3-7A2D-4FF0-927D-8B96A8B64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90"/>
          <a:stretch>
            <a:fillRect/>
          </a:stretch>
        </p:blipFill>
        <p:spPr bwMode="auto">
          <a:xfrm>
            <a:off x="0" y="60483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Line 4">
            <a:extLst>
              <a:ext uri="{FF2B5EF4-FFF2-40B4-BE49-F238E27FC236}">
                <a16:creationId xmlns:a16="http://schemas.microsoft.com/office/drawing/2014/main" id="{9F58573E-D963-4049-B18E-EA8CD06F78CD}"/>
              </a:ext>
            </a:extLst>
          </p:cNvPr>
          <p:cNvSpPr>
            <a:spLocks noChangeShapeType="1"/>
          </p:cNvSpPr>
          <p:nvPr/>
        </p:nvSpPr>
        <p:spPr bwMode="auto">
          <a:xfrm>
            <a:off x="468313" y="6045200"/>
            <a:ext cx="813593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4" name="Text Box 9">
            <a:extLst>
              <a:ext uri="{FF2B5EF4-FFF2-40B4-BE49-F238E27FC236}">
                <a16:creationId xmlns:a16="http://schemas.microsoft.com/office/drawing/2014/main" id="{C231967C-6D74-4982-9843-B788C55334BA}"/>
              </a:ext>
            </a:extLst>
          </p:cNvPr>
          <p:cNvSpPr txBox="1">
            <a:spLocks noChangeArrowheads="1"/>
          </p:cNvSpPr>
          <p:nvPr/>
        </p:nvSpPr>
        <p:spPr bwMode="auto">
          <a:xfrm>
            <a:off x="827088" y="1412875"/>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it-IT" altLang="it-IT" sz="1800">
              <a:latin typeface="Arial" panose="020B0604020202020204" pitchFamily="34" charset="0"/>
            </a:endParaRPr>
          </a:p>
        </p:txBody>
      </p:sp>
      <p:sp>
        <p:nvSpPr>
          <p:cNvPr id="5125" name="Text Box 12">
            <a:extLst>
              <a:ext uri="{FF2B5EF4-FFF2-40B4-BE49-F238E27FC236}">
                <a16:creationId xmlns:a16="http://schemas.microsoft.com/office/drawing/2014/main" id="{FF137789-F26E-49E5-9403-C3C3FA63F42B}"/>
              </a:ext>
            </a:extLst>
          </p:cNvPr>
          <p:cNvSpPr txBox="1">
            <a:spLocks noChangeArrowheads="1"/>
          </p:cNvSpPr>
          <p:nvPr/>
        </p:nvSpPr>
        <p:spPr bwMode="auto">
          <a:xfrm>
            <a:off x="-36513" y="111125"/>
            <a:ext cx="9144001"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b="1">
                <a:solidFill>
                  <a:schemeClr val="accent2"/>
                </a:solidFill>
                <a:latin typeface="Arial" panose="020B0604020202020204" pitchFamily="34" charset="0"/>
              </a:rPr>
              <a:t>Who we are</a:t>
            </a:r>
          </a:p>
        </p:txBody>
      </p:sp>
      <p:sp>
        <p:nvSpPr>
          <p:cNvPr id="5126" name="CasellaDiTesto 1">
            <a:extLst>
              <a:ext uri="{FF2B5EF4-FFF2-40B4-BE49-F238E27FC236}">
                <a16:creationId xmlns:a16="http://schemas.microsoft.com/office/drawing/2014/main" id="{0CD40CA0-C78E-4651-AD9E-7F2BEED46918}"/>
              </a:ext>
            </a:extLst>
          </p:cNvPr>
          <p:cNvSpPr txBox="1">
            <a:spLocks noChangeArrowheads="1"/>
          </p:cNvSpPr>
          <p:nvPr/>
        </p:nvSpPr>
        <p:spPr bwMode="auto">
          <a:xfrm>
            <a:off x="611188" y="1125538"/>
            <a:ext cx="38893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600" dirty="0">
                <a:latin typeface="Arial" panose="020B0604020202020204" pitchFamily="34" charset="0"/>
              </a:rPr>
              <a:t>Marotta S.r.l is specialized in the manufacturing of high precision mechanical components for aeronautics, military and space applications. The company was founded in 1957 starting with traditional manufacturing technologies. During the years, traditional technologies have been replaced by CAD/CAM automatic systems and currently the company has a production area of 1500 </a:t>
            </a:r>
            <a:r>
              <a:rPr lang="en-US" altLang="it-IT" sz="1600" dirty="0" err="1">
                <a:latin typeface="Arial" panose="020B0604020202020204" pitchFamily="34" charset="0"/>
              </a:rPr>
              <a:t>sq</a:t>
            </a:r>
            <a:r>
              <a:rPr lang="en-US" altLang="it-IT" sz="1600" dirty="0">
                <a:latin typeface="Arial" panose="020B0604020202020204" pitchFamily="34" charset="0"/>
              </a:rPr>
              <a:t> meters constituted by the following typology of CNC machines:</a:t>
            </a:r>
          </a:p>
          <a:p>
            <a:pPr>
              <a:spcBef>
                <a:spcPct val="0"/>
              </a:spcBef>
              <a:buFontTx/>
              <a:buNone/>
            </a:pPr>
            <a:endParaRPr lang="en-US" altLang="it-IT" sz="1600" dirty="0">
              <a:latin typeface="Arial" panose="020B0604020202020204" pitchFamily="34" charset="0"/>
            </a:endParaRPr>
          </a:p>
          <a:p>
            <a:pPr>
              <a:spcBef>
                <a:spcPct val="0"/>
              </a:spcBef>
              <a:buFontTx/>
              <a:buNone/>
            </a:pPr>
            <a:r>
              <a:rPr lang="en-US" altLang="it-IT" sz="1600" dirty="0">
                <a:latin typeface="Arial" panose="020B0604020202020204" pitchFamily="34" charset="0"/>
              </a:rPr>
              <a:t>• CNC Turning Machines up to 4 axis.</a:t>
            </a:r>
          </a:p>
          <a:p>
            <a:pPr>
              <a:spcBef>
                <a:spcPct val="0"/>
              </a:spcBef>
              <a:buFontTx/>
              <a:buNone/>
            </a:pPr>
            <a:r>
              <a:rPr lang="en-US" altLang="it-IT" sz="1600" dirty="0">
                <a:latin typeface="Arial" panose="020B0604020202020204" pitchFamily="34" charset="0"/>
              </a:rPr>
              <a:t>• CNC Milling Machines up to 4 axis.</a:t>
            </a:r>
          </a:p>
          <a:p>
            <a:pPr>
              <a:spcBef>
                <a:spcPct val="0"/>
              </a:spcBef>
              <a:buFontTx/>
              <a:buNone/>
            </a:pPr>
            <a:r>
              <a:rPr lang="en-US" altLang="it-IT" sz="1600" dirty="0">
                <a:latin typeface="Arial" panose="020B0604020202020204" pitchFamily="34" charset="0"/>
              </a:rPr>
              <a:t>• CNC Grinding Machine.</a:t>
            </a:r>
          </a:p>
        </p:txBody>
      </p:sp>
      <p:pic>
        <p:nvPicPr>
          <p:cNvPr id="4" name="Immagine 3">
            <a:extLst>
              <a:ext uri="{FF2B5EF4-FFF2-40B4-BE49-F238E27FC236}">
                <a16:creationId xmlns:a16="http://schemas.microsoft.com/office/drawing/2014/main" id="{68B92283-0256-4116-B061-2EAB81B9EE7A}"/>
              </a:ext>
            </a:extLst>
          </p:cNvPr>
          <p:cNvPicPr>
            <a:picLocks noChangeAspect="1"/>
          </p:cNvPicPr>
          <p:nvPr/>
        </p:nvPicPr>
        <p:blipFill>
          <a:blip r:embed="rId4"/>
          <a:stretch>
            <a:fillRect/>
          </a:stretch>
        </p:blipFill>
        <p:spPr>
          <a:xfrm>
            <a:off x="5014913" y="3479800"/>
            <a:ext cx="3230562" cy="2422525"/>
          </a:xfrm>
          <a:prstGeom prst="rect">
            <a:avLst/>
          </a:prstGeom>
          <a:ln>
            <a:noFill/>
          </a:ln>
          <a:effectLst>
            <a:outerShdw blurRad="190500" algn="tl" rotWithShape="0">
              <a:srgbClr val="000000">
                <a:alpha val="70000"/>
              </a:srgbClr>
            </a:outerShdw>
          </a:effectLst>
        </p:spPr>
      </p:pic>
      <p:pic>
        <p:nvPicPr>
          <p:cNvPr id="9" name="Immagine 8">
            <a:extLst>
              <a:ext uri="{FF2B5EF4-FFF2-40B4-BE49-F238E27FC236}">
                <a16:creationId xmlns:a16="http://schemas.microsoft.com/office/drawing/2014/main" id="{AB251892-A08F-4100-8473-8BBAD0AC9C13}"/>
              </a:ext>
            </a:extLst>
          </p:cNvPr>
          <p:cNvPicPr>
            <a:picLocks noChangeAspect="1"/>
          </p:cNvPicPr>
          <p:nvPr/>
        </p:nvPicPr>
        <p:blipFill>
          <a:blip r:embed="rId5"/>
          <a:stretch>
            <a:fillRect/>
          </a:stretch>
        </p:blipFill>
        <p:spPr>
          <a:xfrm>
            <a:off x="5896668" y="400844"/>
            <a:ext cx="2420244" cy="312296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8" descr="marotta">
            <a:extLst>
              <a:ext uri="{FF2B5EF4-FFF2-40B4-BE49-F238E27FC236}">
                <a16:creationId xmlns:a16="http://schemas.microsoft.com/office/drawing/2014/main" id="{816B16B9-4D71-4C0F-B724-53D99826B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90"/>
          <a:stretch>
            <a:fillRect/>
          </a:stretch>
        </p:blipFill>
        <p:spPr bwMode="auto">
          <a:xfrm>
            <a:off x="0" y="604043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Line 4">
            <a:extLst>
              <a:ext uri="{FF2B5EF4-FFF2-40B4-BE49-F238E27FC236}">
                <a16:creationId xmlns:a16="http://schemas.microsoft.com/office/drawing/2014/main" id="{BD2053B9-B2A5-434D-B304-721088F65AE0}"/>
              </a:ext>
            </a:extLst>
          </p:cNvPr>
          <p:cNvSpPr>
            <a:spLocks noChangeShapeType="1"/>
          </p:cNvSpPr>
          <p:nvPr/>
        </p:nvSpPr>
        <p:spPr bwMode="auto">
          <a:xfrm>
            <a:off x="468313" y="6007100"/>
            <a:ext cx="813593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0" name="Text Box 11">
            <a:extLst>
              <a:ext uri="{FF2B5EF4-FFF2-40B4-BE49-F238E27FC236}">
                <a16:creationId xmlns:a16="http://schemas.microsoft.com/office/drawing/2014/main" id="{49B05EC7-4906-4002-91EF-A7097F85EC46}"/>
              </a:ext>
            </a:extLst>
          </p:cNvPr>
          <p:cNvSpPr txBox="1">
            <a:spLocks noChangeArrowheads="1"/>
          </p:cNvSpPr>
          <p:nvPr/>
        </p:nvSpPr>
        <p:spPr bwMode="auto">
          <a:xfrm>
            <a:off x="0" y="1158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2800" b="1">
                <a:solidFill>
                  <a:schemeClr val="accent2"/>
                </a:solidFill>
                <a:latin typeface="Arial" panose="020B0604020202020204" pitchFamily="34" charset="0"/>
              </a:rPr>
              <a:t>Products &amp; Services: Design &amp; Research</a:t>
            </a:r>
            <a:r>
              <a:rPr lang="it-IT" altLang="it-IT" sz="2800">
                <a:solidFill>
                  <a:schemeClr val="accent2"/>
                </a:solidFill>
                <a:latin typeface="Arial" panose="020B0604020202020204" pitchFamily="34" charset="0"/>
              </a:rPr>
              <a:t> </a:t>
            </a:r>
          </a:p>
        </p:txBody>
      </p:sp>
      <p:sp>
        <p:nvSpPr>
          <p:cNvPr id="19462" name="CasellaDiTesto 1">
            <a:extLst>
              <a:ext uri="{FF2B5EF4-FFF2-40B4-BE49-F238E27FC236}">
                <a16:creationId xmlns:a16="http://schemas.microsoft.com/office/drawing/2014/main" id="{98B9A9DE-47C1-4400-B068-6934ABD1F323}"/>
              </a:ext>
            </a:extLst>
          </p:cNvPr>
          <p:cNvSpPr txBox="1">
            <a:spLocks noChangeArrowheads="1"/>
          </p:cNvSpPr>
          <p:nvPr/>
        </p:nvSpPr>
        <p:spPr bwMode="auto">
          <a:xfrm>
            <a:off x="228261" y="1167247"/>
            <a:ext cx="3952370"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600" dirty="0">
                <a:latin typeface="Arial" panose="020B0604020202020204" pitchFamily="34" charset="0"/>
              </a:rPr>
              <a:t>Thanks to the involvement in many European Projects as Horizon 2020 and collaboration with aerospace research </a:t>
            </a:r>
            <a:r>
              <a:rPr lang="en-US" altLang="it-IT" sz="1600" dirty="0" err="1">
                <a:latin typeface="Arial" panose="020B0604020202020204" pitchFamily="34" charset="0"/>
              </a:rPr>
              <a:t>centres</a:t>
            </a:r>
            <a:r>
              <a:rPr lang="en-US" altLang="it-IT" sz="1600" dirty="0">
                <a:latin typeface="Arial" panose="020B0604020202020204" pitchFamily="34" charset="0"/>
              </a:rPr>
              <a:t> as CIRA, the company has developed capabilities in design of scientific tools for research in aerospace.</a:t>
            </a:r>
          </a:p>
          <a:p>
            <a:pPr algn="just" eaLnBrk="1" hangingPunct="1">
              <a:buNone/>
            </a:pPr>
            <a:r>
              <a:rPr lang="it-IT" altLang="it-IT" sz="1600" dirty="0">
                <a:latin typeface="Arial" panose="020B0604020202020204" pitchFamily="34" charset="0"/>
              </a:rPr>
              <a:t>The </a:t>
            </a:r>
            <a:r>
              <a:rPr lang="it-IT" altLang="it-IT" sz="1600" dirty="0" err="1">
                <a:latin typeface="Arial" panose="020B0604020202020204" pitchFamily="34" charset="0"/>
              </a:rPr>
              <a:t>main</a:t>
            </a:r>
            <a:r>
              <a:rPr lang="it-IT" altLang="it-IT" sz="1600" dirty="0">
                <a:latin typeface="Arial" panose="020B0604020202020204" pitchFamily="34" charset="0"/>
              </a:rPr>
              <a:t> </a:t>
            </a:r>
            <a:r>
              <a:rPr lang="it-IT" altLang="it-IT" sz="1600" dirty="0" err="1">
                <a:latin typeface="Arial" panose="020B0604020202020204" pitchFamily="34" charset="0"/>
              </a:rPr>
              <a:t>areas</a:t>
            </a:r>
            <a:r>
              <a:rPr lang="it-IT" altLang="it-IT" sz="1600" dirty="0">
                <a:latin typeface="Arial" panose="020B0604020202020204" pitchFamily="34" charset="0"/>
              </a:rPr>
              <a:t> </a:t>
            </a:r>
            <a:r>
              <a:rPr lang="it-IT" altLang="it-IT" sz="1600" dirty="0" err="1">
                <a:latin typeface="Arial" panose="020B0604020202020204" pitchFamily="34" charset="0"/>
              </a:rPr>
              <a:t>concerning</a:t>
            </a:r>
            <a:r>
              <a:rPr lang="it-IT" altLang="it-IT" sz="1600" dirty="0">
                <a:latin typeface="Arial" panose="020B0604020202020204" pitchFamily="34" charset="0"/>
              </a:rPr>
              <a:t> Science and </a:t>
            </a:r>
            <a:r>
              <a:rPr lang="it-IT" altLang="it-IT" sz="1600" dirty="0" err="1">
                <a:latin typeface="Arial" panose="020B0604020202020204" pitchFamily="34" charset="0"/>
              </a:rPr>
              <a:t>Research</a:t>
            </a:r>
            <a:r>
              <a:rPr lang="it-IT" altLang="it-IT" sz="1600" dirty="0">
                <a:latin typeface="Arial" panose="020B0604020202020204" pitchFamily="34" charset="0"/>
              </a:rPr>
              <a:t> are:</a:t>
            </a:r>
          </a:p>
          <a:p>
            <a:pPr algn="just" eaLnBrk="1" hangingPunct="1">
              <a:buFontTx/>
              <a:buChar char="•"/>
            </a:pPr>
            <a:r>
              <a:rPr lang="it-IT" altLang="it-IT" sz="1600" dirty="0">
                <a:latin typeface="Arial" panose="020B0604020202020204" pitchFamily="34" charset="0"/>
              </a:rPr>
              <a:t>  </a:t>
            </a:r>
            <a:r>
              <a:rPr lang="it-IT" altLang="it-IT" sz="1600" dirty="0" err="1">
                <a:latin typeface="Arial" panose="020B0604020202020204" pitchFamily="34" charset="0"/>
              </a:rPr>
              <a:t>Observation</a:t>
            </a:r>
            <a:r>
              <a:rPr lang="it-IT" altLang="it-IT" sz="1600" dirty="0">
                <a:latin typeface="Arial" panose="020B0604020202020204" pitchFamily="34" charset="0"/>
              </a:rPr>
              <a:t> from the Earth and Space</a:t>
            </a:r>
          </a:p>
          <a:p>
            <a:pPr algn="just" eaLnBrk="1" hangingPunct="1">
              <a:buFontTx/>
              <a:buChar char="•"/>
            </a:pPr>
            <a:r>
              <a:rPr lang="it-IT" altLang="it-IT" sz="1600" dirty="0">
                <a:latin typeface="Arial" panose="020B0604020202020204" pitchFamily="34" charset="0"/>
              </a:rPr>
              <a:t>  </a:t>
            </a:r>
            <a:r>
              <a:rPr lang="it-IT" altLang="it-IT" sz="1600" dirty="0" err="1">
                <a:latin typeface="Arial" panose="020B0604020202020204" pitchFamily="34" charset="0"/>
              </a:rPr>
              <a:t>Structures</a:t>
            </a:r>
            <a:r>
              <a:rPr lang="it-IT" altLang="it-IT" sz="1600" dirty="0">
                <a:latin typeface="Arial" panose="020B0604020202020204" pitchFamily="34" charset="0"/>
              </a:rPr>
              <a:t> for </a:t>
            </a:r>
            <a:r>
              <a:rPr lang="it-IT" altLang="it-IT" sz="1600" dirty="0" err="1">
                <a:latin typeface="Arial" panose="020B0604020202020204" pitchFamily="34" charset="0"/>
              </a:rPr>
              <a:t>space</a:t>
            </a:r>
            <a:r>
              <a:rPr lang="it-IT" altLang="it-IT" sz="1600" dirty="0">
                <a:latin typeface="Arial" panose="020B0604020202020204" pitchFamily="34" charset="0"/>
              </a:rPr>
              <a:t> application</a:t>
            </a:r>
          </a:p>
          <a:p>
            <a:pPr algn="just" eaLnBrk="1" hangingPunct="1">
              <a:buFontTx/>
              <a:buChar char="•"/>
            </a:pPr>
            <a:r>
              <a:rPr lang="it-IT" altLang="it-IT" sz="1600" dirty="0">
                <a:latin typeface="Arial" panose="020B0604020202020204" pitchFamily="34" charset="0"/>
              </a:rPr>
              <a:t>  </a:t>
            </a:r>
            <a:r>
              <a:rPr lang="it-IT" altLang="it-IT" sz="1600" dirty="0" err="1">
                <a:latin typeface="Arial" panose="020B0604020202020204" pitchFamily="34" charset="0"/>
              </a:rPr>
              <a:t>Phisics</a:t>
            </a:r>
            <a:r>
              <a:rPr lang="it-IT" altLang="it-IT" sz="1600" dirty="0">
                <a:latin typeface="Arial" panose="020B0604020202020204" pitchFamily="34" charset="0"/>
              </a:rPr>
              <a:t> of </a:t>
            </a:r>
            <a:r>
              <a:rPr lang="it-IT" altLang="it-IT" sz="1600" dirty="0" err="1">
                <a:latin typeface="Arial" panose="020B0604020202020204" pitchFamily="34" charset="0"/>
              </a:rPr>
              <a:t>particles</a:t>
            </a:r>
            <a:endParaRPr lang="it-IT" altLang="it-IT" sz="1600" dirty="0">
              <a:latin typeface="Arial" panose="020B0604020202020204" pitchFamily="34" charset="0"/>
            </a:endParaRPr>
          </a:p>
          <a:p>
            <a:pPr algn="just" eaLnBrk="1" hangingPunct="1">
              <a:buFontTx/>
              <a:buChar char="•"/>
            </a:pPr>
            <a:r>
              <a:rPr lang="it-IT" altLang="it-IT" sz="1600" dirty="0">
                <a:latin typeface="Arial" panose="020B0604020202020204" pitchFamily="34" charset="0"/>
              </a:rPr>
              <a:t>  Scientific </a:t>
            </a:r>
            <a:r>
              <a:rPr lang="it-IT" altLang="it-IT" sz="1600" dirty="0" err="1">
                <a:latin typeface="Arial" panose="020B0604020202020204" pitchFamily="34" charset="0"/>
              </a:rPr>
              <a:t>experimentation</a:t>
            </a:r>
            <a:r>
              <a:rPr lang="it-IT" altLang="it-IT" sz="1600" dirty="0">
                <a:latin typeface="Arial" panose="020B0604020202020204" pitchFamily="34" charset="0"/>
              </a:rPr>
              <a:t> in the </a:t>
            </a:r>
            <a:r>
              <a:rPr lang="it-IT" altLang="it-IT" sz="1600" dirty="0" err="1">
                <a:latin typeface="Arial" panose="020B0604020202020204" pitchFamily="34" charset="0"/>
              </a:rPr>
              <a:t>aeronautic</a:t>
            </a:r>
            <a:r>
              <a:rPr lang="it-IT" altLang="it-IT" sz="1600" dirty="0">
                <a:latin typeface="Arial" panose="020B0604020202020204" pitchFamily="34" charset="0"/>
              </a:rPr>
              <a:t> field</a:t>
            </a:r>
          </a:p>
          <a:p>
            <a:pPr algn="just" eaLnBrk="1" hangingPunct="1">
              <a:buFontTx/>
              <a:buChar char="•"/>
            </a:pPr>
            <a:r>
              <a:rPr lang="it-IT" altLang="it-IT" sz="1600" dirty="0">
                <a:latin typeface="Arial" panose="020B0604020202020204" pitchFamily="34" charset="0"/>
              </a:rPr>
              <a:t>  Monitoring and </a:t>
            </a:r>
            <a:r>
              <a:rPr lang="it-IT" altLang="it-IT" sz="1600" dirty="0" err="1">
                <a:latin typeface="Arial" panose="020B0604020202020204" pitchFamily="34" charset="0"/>
              </a:rPr>
              <a:t>enviroment</a:t>
            </a:r>
            <a:r>
              <a:rPr lang="it-IT" altLang="it-IT" sz="1600" dirty="0">
                <a:latin typeface="Arial" panose="020B0604020202020204" pitchFamily="34" charset="0"/>
              </a:rPr>
              <a:t> </a:t>
            </a:r>
            <a:r>
              <a:rPr lang="it-IT" altLang="it-IT" sz="1600" dirty="0" err="1">
                <a:latin typeface="Arial" panose="020B0604020202020204" pitchFamily="34" charset="0"/>
              </a:rPr>
              <a:t>surveillance</a:t>
            </a:r>
            <a:r>
              <a:rPr lang="it-IT" altLang="it-IT" sz="1600" dirty="0">
                <a:latin typeface="Arial" panose="020B0604020202020204" pitchFamily="34" charset="0"/>
              </a:rPr>
              <a:t> in </a:t>
            </a:r>
            <a:r>
              <a:rPr lang="it-IT" altLang="it-IT" sz="1600" dirty="0" err="1">
                <a:latin typeface="Arial" panose="020B0604020202020204" pitchFamily="34" charset="0"/>
              </a:rPr>
              <a:t>critical</a:t>
            </a:r>
            <a:r>
              <a:rPr lang="it-IT" altLang="it-IT" sz="1600" dirty="0">
                <a:latin typeface="Arial" panose="020B0604020202020204" pitchFamily="34" charset="0"/>
              </a:rPr>
              <a:t> </a:t>
            </a:r>
            <a:r>
              <a:rPr lang="it-IT" altLang="it-IT" sz="1600" dirty="0" err="1">
                <a:latin typeface="Arial" panose="020B0604020202020204" pitchFamily="34" charset="0"/>
              </a:rPr>
              <a:t>conditions</a:t>
            </a:r>
            <a:endParaRPr lang="it-IT" altLang="it-IT" sz="1600" dirty="0">
              <a:latin typeface="Arial" panose="020B0604020202020204" pitchFamily="34" charset="0"/>
            </a:endParaRPr>
          </a:p>
          <a:p>
            <a:pPr>
              <a:spcBef>
                <a:spcPct val="0"/>
              </a:spcBef>
              <a:buFontTx/>
              <a:buNone/>
            </a:pPr>
            <a:endParaRPr lang="it-IT" altLang="it-IT" sz="1600" dirty="0">
              <a:latin typeface="Arial" panose="020B0604020202020204" pitchFamily="34" charset="0"/>
            </a:endParaRPr>
          </a:p>
        </p:txBody>
      </p:sp>
      <p:pic>
        <p:nvPicPr>
          <p:cNvPr id="19463" name="Immagine 3">
            <a:extLst>
              <a:ext uri="{FF2B5EF4-FFF2-40B4-BE49-F238E27FC236}">
                <a16:creationId xmlns:a16="http://schemas.microsoft.com/office/drawing/2014/main" id="{D87B43BE-BB1B-44CF-A195-D24F6E343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876" y="3140968"/>
            <a:ext cx="3875087"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magine 4">
            <a:extLst>
              <a:ext uri="{FF2B5EF4-FFF2-40B4-BE49-F238E27FC236}">
                <a16:creationId xmlns:a16="http://schemas.microsoft.com/office/drawing/2014/main" id="{5708B090-7946-43FB-83A1-09715AE31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2157" y="590303"/>
            <a:ext cx="2448272" cy="27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C43F27F4-29CA-4163-988C-DD4FB58EC45D}"/>
              </a:ext>
            </a:extLst>
          </p:cNvPr>
          <p:cNvPicPr>
            <a:picLocks noChangeAspect="1"/>
          </p:cNvPicPr>
          <p:nvPr/>
        </p:nvPicPr>
        <p:blipFill>
          <a:blip r:embed="rId6"/>
          <a:stretch>
            <a:fillRect/>
          </a:stretch>
        </p:blipFill>
        <p:spPr>
          <a:xfrm>
            <a:off x="4203633" y="999214"/>
            <a:ext cx="2674061" cy="20003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arotta">
            <a:extLst>
              <a:ext uri="{FF2B5EF4-FFF2-40B4-BE49-F238E27FC236}">
                <a16:creationId xmlns:a16="http://schemas.microsoft.com/office/drawing/2014/main" id="{B9861CE0-A215-4811-954B-5618C467C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90"/>
          <a:stretch>
            <a:fillRect/>
          </a:stretch>
        </p:blipFill>
        <p:spPr bwMode="auto">
          <a:xfrm>
            <a:off x="0" y="6030913"/>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3">
            <a:extLst>
              <a:ext uri="{FF2B5EF4-FFF2-40B4-BE49-F238E27FC236}">
                <a16:creationId xmlns:a16="http://schemas.microsoft.com/office/drawing/2014/main" id="{6C85DB00-B224-4508-A3CA-FEF0F225A9B3}"/>
              </a:ext>
            </a:extLst>
          </p:cNvPr>
          <p:cNvSpPr>
            <a:spLocks noChangeShapeType="1"/>
          </p:cNvSpPr>
          <p:nvPr/>
        </p:nvSpPr>
        <p:spPr bwMode="auto">
          <a:xfrm>
            <a:off x="468313" y="6035675"/>
            <a:ext cx="813593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13" name="Text Box 4">
            <a:extLst>
              <a:ext uri="{FF2B5EF4-FFF2-40B4-BE49-F238E27FC236}">
                <a16:creationId xmlns:a16="http://schemas.microsoft.com/office/drawing/2014/main" id="{8481CB61-07D6-427B-A014-51357F2DFC42}"/>
              </a:ext>
            </a:extLst>
          </p:cNvPr>
          <p:cNvSpPr txBox="1">
            <a:spLocks noChangeArrowheads="1"/>
          </p:cNvSpPr>
          <p:nvPr/>
        </p:nvSpPr>
        <p:spPr bwMode="auto">
          <a:xfrm>
            <a:off x="0" y="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it-IT" sz="2800" b="1">
                <a:solidFill>
                  <a:schemeClr val="accent2"/>
                </a:solidFill>
                <a:latin typeface="Arial" panose="020B0604020202020204" pitchFamily="34" charset="0"/>
              </a:rPr>
              <a:t>Manufacturing and Integration for scientific instrumentation:</a:t>
            </a:r>
            <a:endParaRPr lang="en-US" altLang="it-IT" sz="2800" b="1" dirty="0">
              <a:solidFill>
                <a:schemeClr val="accent2"/>
              </a:solidFill>
              <a:latin typeface="Arial" panose="020B0604020202020204" pitchFamily="34" charset="0"/>
            </a:endParaRPr>
          </a:p>
        </p:txBody>
      </p:sp>
      <p:sp>
        <p:nvSpPr>
          <p:cNvPr id="10" name="CasellaDiTesto 9">
            <a:extLst>
              <a:ext uri="{FF2B5EF4-FFF2-40B4-BE49-F238E27FC236}">
                <a16:creationId xmlns:a16="http://schemas.microsoft.com/office/drawing/2014/main" id="{0FF55BA2-EA53-421F-AB9B-1C7F2E802C5D}"/>
              </a:ext>
            </a:extLst>
          </p:cNvPr>
          <p:cNvSpPr txBox="1"/>
          <p:nvPr/>
        </p:nvSpPr>
        <p:spPr>
          <a:xfrm>
            <a:off x="0" y="857250"/>
            <a:ext cx="3429000" cy="3062288"/>
          </a:xfrm>
          <a:prstGeom prst="rect">
            <a:avLst/>
          </a:prstGeom>
          <a:noFill/>
        </p:spPr>
        <p:txBody>
          <a:bodyPr>
            <a:spAutoFit/>
          </a:bodyPr>
          <a:lstStyle/>
          <a:p>
            <a:pPr algn="just">
              <a:lnSpc>
                <a:spcPct val="150000"/>
              </a:lnSpc>
              <a:defRPr/>
            </a:pPr>
            <a:r>
              <a:rPr lang="en-GB" sz="1300" b="1" dirty="0">
                <a:latin typeface="+mj-lt"/>
              </a:rPr>
              <a:t>VST </a:t>
            </a:r>
            <a:r>
              <a:rPr lang="it-IT" sz="1300" b="1" dirty="0">
                <a:latin typeface="+mj-lt"/>
              </a:rPr>
              <a:t>(VLT </a:t>
            </a:r>
            <a:r>
              <a:rPr lang="en-US" sz="1300" b="1" dirty="0" err="1">
                <a:latin typeface="+mj-lt"/>
              </a:rPr>
              <a:t>Survey</a:t>
            </a:r>
            <a:r>
              <a:rPr lang="it-IT" sz="1300" b="1" dirty="0" err="1">
                <a:latin typeface="+mj-lt"/>
              </a:rPr>
              <a:t> </a:t>
            </a:r>
            <a:r>
              <a:rPr lang="en-US" sz="1300" b="1" dirty="0">
                <a:latin typeface="+mj-lt"/>
              </a:rPr>
              <a:t>Telescope</a:t>
            </a:r>
            <a:r>
              <a:rPr lang="it-IT" sz="1300" b="1" dirty="0">
                <a:latin typeface="+mj-lt"/>
              </a:rPr>
              <a:t>) :</a:t>
            </a:r>
          </a:p>
          <a:p>
            <a:pPr algn="just">
              <a:lnSpc>
                <a:spcPct val="150000"/>
              </a:lnSpc>
              <a:defRPr/>
            </a:pPr>
            <a:r>
              <a:rPr lang="it-IT" sz="1300" b="1" dirty="0" err="1">
                <a:latin typeface="+mj-lt"/>
              </a:rPr>
              <a:t>is</a:t>
            </a:r>
            <a:r>
              <a:rPr lang="it-IT" sz="1300" b="1" dirty="0">
                <a:latin typeface="+mj-lt"/>
              </a:rPr>
              <a:t> a 2.61 m </a:t>
            </a:r>
            <a:r>
              <a:rPr lang="it-IT" sz="1300" b="1" dirty="0" err="1">
                <a:latin typeface="+mj-lt"/>
              </a:rPr>
              <a:t>diameter</a:t>
            </a:r>
            <a:r>
              <a:rPr lang="it-IT" sz="1300" b="1" dirty="0">
                <a:latin typeface="+mj-lt"/>
              </a:rPr>
              <a:t>  </a:t>
            </a:r>
            <a:r>
              <a:rPr lang="it-IT" sz="1300" b="1" dirty="0" err="1">
                <a:latin typeface="+mj-lt"/>
              </a:rPr>
              <a:t>telescope</a:t>
            </a:r>
            <a:r>
              <a:rPr lang="it-IT" sz="1300" b="1" dirty="0">
                <a:latin typeface="+mj-lt"/>
              </a:rPr>
              <a:t> </a:t>
            </a:r>
            <a:r>
              <a:rPr lang="it-IT" sz="1300" b="1" dirty="0" err="1">
                <a:latin typeface="+mj-lt"/>
              </a:rPr>
              <a:t>conceived</a:t>
            </a:r>
            <a:r>
              <a:rPr lang="it-IT" sz="1300" b="1" dirty="0">
                <a:latin typeface="+mj-lt"/>
              </a:rPr>
              <a:t> </a:t>
            </a:r>
            <a:r>
              <a:rPr lang="it-IT" sz="1300" b="1" dirty="0" err="1">
                <a:latin typeface="+mj-lt"/>
              </a:rPr>
              <a:t>for</a:t>
            </a:r>
            <a:r>
              <a:rPr lang="it-IT" sz="1300" b="1" dirty="0">
                <a:latin typeface="+mj-lt"/>
              </a:rPr>
              <a:t>  the </a:t>
            </a:r>
            <a:r>
              <a:rPr lang="it-IT" sz="1300" b="1" dirty="0" err="1">
                <a:latin typeface="+mj-lt"/>
              </a:rPr>
              <a:t>Paranal</a:t>
            </a:r>
            <a:r>
              <a:rPr lang="it-IT" sz="1300" b="1" dirty="0">
                <a:latin typeface="+mj-lt"/>
              </a:rPr>
              <a:t> </a:t>
            </a:r>
            <a:r>
              <a:rPr lang="it-IT" sz="1300" b="1" dirty="0" err="1">
                <a:latin typeface="+mj-lt"/>
              </a:rPr>
              <a:t>Observatory</a:t>
            </a:r>
            <a:r>
              <a:rPr lang="it-IT" sz="1300" b="1" dirty="0">
                <a:latin typeface="+mj-lt"/>
              </a:rPr>
              <a:t> </a:t>
            </a:r>
            <a:r>
              <a:rPr lang="it-IT" sz="1300" b="1" dirty="0" err="1">
                <a:latin typeface="+mj-lt"/>
              </a:rPr>
              <a:t>to</a:t>
            </a:r>
            <a:r>
              <a:rPr lang="it-IT" sz="1300" b="1" dirty="0">
                <a:latin typeface="+mj-lt"/>
              </a:rPr>
              <a:t> </a:t>
            </a:r>
            <a:r>
              <a:rPr lang="it-IT" sz="1300" b="1" dirty="0" err="1">
                <a:latin typeface="+mj-lt"/>
              </a:rPr>
              <a:t>support</a:t>
            </a:r>
            <a:r>
              <a:rPr lang="it-IT" sz="1300" b="1" dirty="0">
                <a:latin typeface="+mj-lt"/>
              </a:rPr>
              <a:t> the VLT </a:t>
            </a:r>
            <a:r>
              <a:rPr lang="it-IT" sz="1300" b="1" dirty="0" err="1">
                <a:latin typeface="+mj-lt"/>
              </a:rPr>
              <a:t>through</a:t>
            </a:r>
            <a:r>
              <a:rPr lang="it-IT" sz="1300" b="1" dirty="0">
                <a:latin typeface="+mj-lt"/>
              </a:rPr>
              <a:t> </a:t>
            </a:r>
            <a:r>
              <a:rPr lang="it-IT" sz="1300" b="1" dirty="0" err="1">
                <a:latin typeface="+mj-lt"/>
              </a:rPr>
              <a:t>its</a:t>
            </a:r>
            <a:r>
              <a:rPr lang="it-IT" sz="1300" b="1" dirty="0">
                <a:latin typeface="+mj-lt"/>
              </a:rPr>
              <a:t> </a:t>
            </a:r>
            <a:r>
              <a:rPr lang="it-IT" sz="1300" b="1" dirty="0" err="1">
                <a:latin typeface="+mj-lt"/>
              </a:rPr>
              <a:t>wide-field</a:t>
            </a:r>
            <a:r>
              <a:rPr lang="it-IT" sz="1300" b="1" dirty="0">
                <a:latin typeface="+mj-lt"/>
              </a:rPr>
              <a:t> </a:t>
            </a:r>
            <a:r>
              <a:rPr lang="it-IT" sz="1300" b="1" dirty="0" err="1">
                <a:latin typeface="+mj-lt"/>
              </a:rPr>
              <a:t>capabilities</a:t>
            </a:r>
            <a:r>
              <a:rPr lang="it-IT" sz="1300" b="1" dirty="0">
                <a:latin typeface="+mj-lt"/>
              </a:rPr>
              <a:t> and </a:t>
            </a:r>
            <a:r>
              <a:rPr lang="it-IT" sz="1300" b="1" dirty="0" err="1">
                <a:latin typeface="+mj-lt"/>
              </a:rPr>
              <a:t>to</a:t>
            </a:r>
            <a:r>
              <a:rPr lang="it-IT" sz="1300" b="1" dirty="0">
                <a:latin typeface="+mj-lt"/>
              </a:rPr>
              <a:t> </a:t>
            </a:r>
            <a:r>
              <a:rPr lang="it-IT" sz="1300" b="1" dirty="0" err="1">
                <a:latin typeface="+mj-lt"/>
              </a:rPr>
              <a:t>perform</a:t>
            </a:r>
            <a:r>
              <a:rPr lang="it-IT" sz="1300" b="1" dirty="0">
                <a:latin typeface="+mj-lt"/>
              </a:rPr>
              <a:t> stand-alone </a:t>
            </a:r>
            <a:r>
              <a:rPr lang="it-IT" sz="1300" b="1" dirty="0" err="1">
                <a:latin typeface="+mj-lt"/>
              </a:rPr>
              <a:t>survey</a:t>
            </a:r>
            <a:r>
              <a:rPr lang="it-IT" sz="1300" b="1" dirty="0">
                <a:latin typeface="+mj-lt"/>
              </a:rPr>
              <a:t> </a:t>
            </a:r>
            <a:r>
              <a:rPr lang="it-IT" sz="1300" b="1" dirty="0" err="1">
                <a:latin typeface="+mj-lt"/>
              </a:rPr>
              <a:t>projects</a:t>
            </a:r>
            <a:r>
              <a:rPr lang="it-IT" sz="1300" b="1" dirty="0">
                <a:latin typeface="+mj-lt"/>
              </a:rPr>
              <a:t>. </a:t>
            </a:r>
            <a:r>
              <a:rPr lang="en-US" sz="1300" b="1" dirty="0">
                <a:latin typeface="+mj-lt"/>
              </a:rPr>
              <a:t>Marotta s.r.l. has joined  the realization of prototypes of all  actuators for active optics. </a:t>
            </a:r>
            <a:r>
              <a:rPr lang="en-US" sz="1300" b="1" dirty="0" err="1">
                <a:latin typeface="+mj-lt"/>
              </a:rPr>
              <a:t>Supervisioning</a:t>
            </a:r>
            <a:r>
              <a:rPr lang="en-US" sz="1300" b="1" dirty="0">
                <a:latin typeface="+mj-lt"/>
              </a:rPr>
              <a:t>  engineering and production for the implementation of structural steel and </a:t>
            </a:r>
            <a:r>
              <a:rPr lang="it-IT" sz="1300" b="1" dirty="0" err="1">
                <a:latin typeface="+mj-lt"/>
              </a:rPr>
              <a:t>its</a:t>
            </a:r>
            <a:r>
              <a:rPr lang="en-US" sz="1300" b="1" dirty="0">
                <a:latin typeface="+mj-lt"/>
              </a:rPr>
              <a:t> mechanical components </a:t>
            </a:r>
            <a:endParaRPr lang="en-GB" sz="1300" b="1" dirty="0">
              <a:latin typeface="+mj-lt"/>
            </a:endParaRPr>
          </a:p>
        </p:txBody>
      </p:sp>
      <p:pic>
        <p:nvPicPr>
          <p:cNvPr id="11" name="Picture 4">
            <a:extLst>
              <a:ext uri="{FF2B5EF4-FFF2-40B4-BE49-F238E27FC236}">
                <a16:creationId xmlns:a16="http://schemas.microsoft.com/office/drawing/2014/main" id="{9C5CB800-4FB3-49F8-BAC0-9357AFF87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928688"/>
            <a:ext cx="2602644" cy="299085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25984463-B37D-49CD-AFA2-D4EB42E46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983" y="920939"/>
            <a:ext cx="2389187" cy="310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B5DAAF09-C6DA-4199-ABCA-E9C23B62A1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4868"/>
          <a:stretch>
            <a:fillRect/>
          </a:stretch>
        </p:blipFill>
        <p:spPr bwMode="auto">
          <a:xfrm>
            <a:off x="142875" y="3922713"/>
            <a:ext cx="2844949" cy="20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egnaposto contenuto 2">
            <a:extLst>
              <a:ext uri="{FF2B5EF4-FFF2-40B4-BE49-F238E27FC236}">
                <a16:creationId xmlns:a16="http://schemas.microsoft.com/office/drawing/2014/main" id="{BCECEB30-70D4-4C2E-9949-6B514B1F05D6}"/>
              </a:ext>
            </a:extLst>
          </p:cNvPr>
          <p:cNvSpPr txBox="1">
            <a:spLocks/>
          </p:cNvSpPr>
          <p:nvPr/>
        </p:nvSpPr>
        <p:spPr bwMode="auto">
          <a:xfrm>
            <a:off x="3347864" y="4054233"/>
            <a:ext cx="50720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50000"/>
              </a:lnSpc>
              <a:spcBef>
                <a:spcPct val="0"/>
              </a:spcBef>
              <a:spcAft>
                <a:spcPts val="0"/>
              </a:spcAft>
              <a:buFontTx/>
              <a:buNone/>
              <a:defRPr/>
            </a:pPr>
            <a:r>
              <a:rPr lang="en-US" sz="1400" b="1" dirty="0"/>
              <a:t>VIRMOS: </a:t>
            </a:r>
          </a:p>
          <a:p>
            <a:pPr fontAlgn="auto">
              <a:lnSpc>
                <a:spcPct val="150000"/>
              </a:lnSpc>
              <a:spcBef>
                <a:spcPct val="0"/>
              </a:spcBef>
              <a:spcAft>
                <a:spcPts val="0"/>
              </a:spcAft>
              <a:buFontTx/>
              <a:buNone/>
              <a:defRPr/>
            </a:pPr>
            <a:r>
              <a:rPr lang="en-US" sz="1400" b="1" dirty="0"/>
              <a:t>The Franco-Italian VIRMOS project has delivered the VIMOS</a:t>
            </a:r>
          </a:p>
          <a:p>
            <a:pPr fontAlgn="auto">
              <a:lnSpc>
                <a:spcPct val="150000"/>
              </a:lnSpc>
              <a:spcBef>
                <a:spcPct val="0"/>
              </a:spcBef>
              <a:spcAft>
                <a:spcPts val="0"/>
              </a:spcAft>
              <a:buFontTx/>
              <a:buNone/>
              <a:defRPr/>
            </a:pPr>
            <a:r>
              <a:rPr lang="en-US" sz="1400" b="1" dirty="0"/>
              <a:t>spectrograph for the European Southern Observatory Very Large</a:t>
            </a:r>
          </a:p>
          <a:p>
            <a:pPr fontAlgn="auto">
              <a:lnSpc>
                <a:spcPct val="150000"/>
              </a:lnSpc>
              <a:spcBef>
                <a:spcPct val="0"/>
              </a:spcBef>
              <a:spcAft>
                <a:spcPts val="0"/>
              </a:spcAft>
              <a:buFontTx/>
              <a:buNone/>
              <a:defRPr/>
            </a:pPr>
            <a:r>
              <a:rPr lang="en-US" sz="1400" b="1" dirty="0"/>
              <a:t>Telescope (</a:t>
            </a:r>
            <a:r>
              <a:rPr lang="en-US" sz="1400" b="1" dirty="0">
                <a:solidFill>
                  <a:srgbClr val="C9DA92"/>
                </a:solidFill>
                <a:hlinkClick r:id="rId7"/>
              </a:rPr>
              <a:t>ESO</a:t>
            </a:r>
            <a:r>
              <a:rPr lang="en-US" sz="1400" b="1" dirty="0">
                <a:solidFill>
                  <a:srgbClr val="C9DA92"/>
                </a:solidFill>
              </a:rPr>
              <a:t>-</a:t>
            </a:r>
            <a:r>
              <a:rPr lang="en-US" sz="1400" b="1" dirty="0">
                <a:solidFill>
                  <a:srgbClr val="C9DA92"/>
                </a:solidFill>
                <a:hlinkClick r:id="rId8"/>
              </a:rPr>
              <a:t>VLT</a:t>
            </a:r>
            <a:r>
              <a:rPr lang="en-US" sz="1400" b="1" dirty="0"/>
              <a:t>). The Marotta A.T. s.r.l. was responsible for the</a:t>
            </a:r>
          </a:p>
          <a:p>
            <a:pPr fontAlgn="auto">
              <a:lnSpc>
                <a:spcPct val="150000"/>
              </a:lnSpc>
              <a:spcBef>
                <a:spcPct val="0"/>
              </a:spcBef>
              <a:spcAft>
                <a:spcPts val="0"/>
              </a:spcAft>
              <a:buFontTx/>
              <a:buNone/>
              <a:defRPr/>
            </a:pPr>
            <a:r>
              <a:rPr lang="en-US" sz="1400" b="1" dirty="0"/>
              <a:t>construction of all units and related subsystems.</a:t>
            </a:r>
          </a:p>
          <a:p>
            <a:pPr fontAlgn="auto">
              <a:lnSpc>
                <a:spcPct val="150000"/>
              </a:lnSpc>
              <a:spcBef>
                <a:spcPct val="0"/>
              </a:spcBef>
              <a:spcAft>
                <a:spcPts val="0"/>
              </a:spcAft>
              <a:buFontTx/>
              <a:buNone/>
              <a:defRPr/>
            </a:pPr>
            <a:endParaRPr lang="en-US" sz="1200" dirty="0"/>
          </a:p>
        </p:txBody>
      </p:sp>
    </p:spTree>
    <p:extLst>
      <p:ext uri="{BB962C8B-B14F-4D97-AF65-F5344CB8AC3E}">
        <p14:creationId xmlns:p14="http://schemas.microsoft.com/office/powerpoint/2010/main" val="72360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arotta">
            <a:extLst>
              <a:ext uri="{FF2B5EF4-FFF2-40B4-BE49-F238E27FC236}">
                <a16:creationId xmlns:a16="http://schemas.microsoft.com/office/drawing/2014/main" id="{B9861CE0-A215-4811-954B-5618C467C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90"/>
          <a:stretch>
            <a:fillRect/>
          </a:stretch>
        </p:blipFill>
        <p:spPr bwMode="auto">
          <a:xfrm>
            <a:off x="0" y="6030913"/>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3">
            <a:extLst>
              <a:ext uri="{FF2B5EF4-FFF2-40B4-BE49-F238E27FC236}">
                <a16:creationId xmlns:a16="http://schemas.microsoft.com/office/drawing/2014/main" id="{6C85DB00-B224-4508-A3CA-FEF0F225A9B3}"/>
              </a:ext>
            </a:extLst>
          </p:cNvPr>
          <p:cNvSpPr>
            <a:spLocks noChangeShapeType="1"/>
          </p:cNvSpPr>
          <p:nvPr/>
        </p:nvSpPr>
        <p:spPr bwMode="auto">
          <a:xfrm>
            <a:off x="468313" y="6035675"/>
            <a:ext cx="813593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13" name="Text Box 4">
            <a:extLst>
              <a:ext uri="{FF2B5EF4-FFF2-40B4-BE49-F238E27FC236}">
                <a16:creationId xmlns:a16="http://schemas.microsoft.com/office/drawing/2014/main" id="{8481CB61-07D6-427B-A014-51357F2DFC42}"/>
              </a:ext>
            </a:extLst>
          </p:cNvPr>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it-IT" sz="2800" b="1" dirty="0">
                <a:solidFill>
                  <a:schemeClr val="accent2"/>
                </a:solidFill>
                <a:latin typeface="Arial" panose="020B0604020202020204" pitchFamily="34" charset="0"/>
              </a:rPr>
              <a:t>USV – Unmanned Space Vehicle (CIRA Project)</a:t>
            </a:r>
          </a:p>
        </p:txBody>
      </p:sp>
      <p:pic>
        <p:nvPicPr>
          <p:cNvPr id="3" name="Immagine 2">
            <a:extLst>
              <a:ext uri="{FF2B5EF4-FFF2-40B4-BE49-F238E27FC236}">
                <a16:creationId xmlns:a16="http://schemas.microsoft.com/office/drawing/2014/main" id="{278BABA0-DDCC-4BAB-9EA9-0BB736FE9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7268" y="620688"/>
            <a:ext cx="4309464" cy="5236887"/>
          </a:xfrm>
          <a:prstGeom prst="rect">
            <a:avLst/>
          </a:prstGeom>
        </p:spPr>
      </p:pic>
    </p:spTree>
    <p:extLst>
      <p:ext uri="{BB962C8B-B14F-4D97-AF65-F5344CB8AC3E}">
        <p14:creationId xmlns:p14="http://schemas.microsoft.com/office/powerpoint/2010/main" val="48897537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TotalTime>
  <Words>322</Words>
  <Application>Microsoft Office PowerPoint</Application>
  <PresentationFormat>Presentazione su schermo (4:3)</PresentationFormat>
  <Paragraphs>29</Paragraphs>
  <Slides>5</Slides>
  <Notes>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Times New Roman</vt:lpstr>
      <vt:lpstr>Tema di Office</vt:lpstr>
      <vt:lpstr>                                                                                         Via G. Marconi 18/a                                                                                          80040 Cercola (Na)                                                                                          tel. 0039 0817331454  Fax 0039 0817332611                                                                                           www.marottasrl.it                                                                                          info@marottasrl.it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Marotta A.T. S.r.l.</dc:title>
  <dc:creator>.</dc:creator>
  <cp:lastModifiedBy>Pasquale Manzo</cp:lastModifiedBy>
  <cp:revision>241</cp:revision>
  <dcterms:created xsi:type="dcterms:W3CDTF">2005-04-07T11:08:42Z</dcterms:created>
  <dcterms:modified xsi:type="dcterms:W3CDTF">2019-09-09T14:00:49Z</dcterms:modified>
</cp:coreProperties>
</file>