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54" r:id="rId2"/>
    <p:sldId id="968" r:id="rId3"/>
    <p:sldId id="977" r:id="rId4"/>
    <p:sldId id="1025" r:id="rId5"/>
  </p:sldIdLst>
  <p:sldSz cx="9906000" cy="6858000" type="A4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1" userDrawn="1">
          <p15:clr>
            <a:srgbClr val="A4A3A4"/>
          </p15:clr>
        </p15:guide>
        <p15:guide id="4" orient="horz" pos="3747" userDrawn="1">
          <p15:clr>
            <a:srgbClr val="A4A3A4"/>
          </p15:clr>
        </p15:guide>
        <p15:guide id="5" orient="horz" pos="766" userDrawn="1">
          <p15:clr>
            <a:srgbClr val="A4A3A4"/>
          </p15:clr>
        </p15:guide>
        <p15:guide id="6" pos="4851" userDrawn="1">
          <p15:clr>
            <a:srgbClr val="A4A3A4"/>
          </p15:clr>
        </p15:guide>
        <p15:guide id="7" pos="1197" userDrawn="1">
          <p15:clr>
            <a:srgbClr val="A4A3A4"/>
          </p15:clr>
        </p15:guide>
        <p15:guide id="8" pos="1293" userDrawn="1">
          <p15:clr>
            <a:srgbClr val="A4A3A4"/>
          </p15:clr>
        </p15:guide>
        <p15:guide id="9" pos="3120">
          <p15:clr>
            <a:srgbClr val="A4A3A4"/>
          </p15:clr>
        </p15:guide>
        <p15:guide id="10" pos="6101" userDrawn="1">
          <p15:clr>
            <a:srgbClr val="A4A3A4"/>
          </p15:clr>
        </p15:guide>
        <p15:guide id="11" pos="139" userDrawn="1">
          <p15:clr>
            <a:srgbClr val="A4A3A4"/>
          </p15:clr>
        </p15:guide>
        <p15:guide id="12" pos="3312" userDrawn="1">
          <p15:clr>
            <a:srgbClr val="A4A3A4"/>
          </p15:clr>
        </p15:guide>
        <p15:guide id="13" pos="2928" userDrawn="1">
          <p15:clr>
            <a:srgbClr val="A4A3A4"/>
          </p15:clr>
        </p15:guide>
        <p15:guide id="14" orient="horz" pos="2448">
          <p15:clr>
            <a:srgbClr val="A4A3A4"/>
          </p15:clr>
        </p15:guide>
        <p15:guide id="15" pos="4707">
          <p15:clr>
            <a:srgbClr val="A4A3A4"/>
          </p15:clr>
        </p15:guide>
        <p15:guide id="16" pos="2062">
          <p15:clr>
            <a:srgbClr val="A4A3A4"/>
          </p15:clr>
        </p15:guide>
        <p15:guide id="17" pos="1533">
          <p15:clr>
            <a:srgbClr val="A4A3A4"/>
          </p15:clr>
        </p15:guide>
        <p15:guide id="18" pos="3264" userDrawn="1">
          <p15:clr>
            <a:srgbClr val="A4A3A4"/>
          </p15:clr>
        </p15:guide>
        <p15:guide id="19" orient="horz" pos="3410" userDrawn="1">
          <p15:clr>
            <a:srgbClr val="A4A3A4"/>
          </p15:clr>
        </p15:guide>
        <p15:guide id="20" pos="283" userDrawn="1">
          <p15:clr>
            <a:srgbClr val="A4A3A4"/>
          </p15:clr>
        </p15:guide>
        <p15:guide id="21" pos="5620" userDrawn="1">
          <p15:clr>
            <a:srgbClr val="A4A3A4"/>
          </p15:clr>
        </p15:guide>
        <p15:guide id="22" pos="620" userDrawn="1">
          <p15:clr>
            <a:srgbClr val="A4A3A4"/>
          </p15:clr>
        </p15:guide>
        <p15:guide id="23" pos="59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446" userDrawn="1">
          <p15:clr>
            <a:srgbClr val="A4A3A4"/>
          </p15:clr>
        </p15:guide>
        <p15:guide id="2" pos="2168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6DCE4"/>
    <a:srgbClr val="44546A"/>
    <a:srgbClr val="808080"/>
    <a:srgbClr val="C00000"/>
    <a:srgbClr val="8497B0"/>
    <a:srgbClr val="FF00FF"/>
    <a:srgbClr val="336699"/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366" autoAdjust="0"/>
  </p:normalViewPr>
  <p:slideViewPr>
    <p:cSldViewPr>
      <p:cViewPr varScale="1">
        <p:scale>
          <a:sx n="115" d="100"/>
          <a:sy n="115" d="100"/>
        </p:scale>
        <p:origin x="1380" y="84"/>
      </p:cViewPr>
      <p:guideLst>
        <p:guide orient="horz" pos="3170"/>
        <p:guide orient="horz" pos="2160"/>
        <p:guide orient="horz" pos="141"/>
        <p:guide orient="horz" pos="3747"/>
        <p:guide orient="horz" pos="766"/>
        <p:guide pos="4851"/>
        <p:guide pos="1197"/>
        <p:guide pos="1293"/>
        <p:guide pos="3120"/>
        <p:guide pos="6101"/>
        <p:guide pos="139"/>
        <p:guide pos="3312"/>
        <p:guide pos="2928"/>
        <p:guide orient="horz" pos="2448"/>
        <p:guide pos="4707"/>
        <p:guide pos="2062"/>
        <p:guide pos="1533"/>
        <p:guide pos="3264"/>
        <p:guide orient="horz" pos="3410"/>
        <p:guide pos="283"/>
        <p:guide pos="5620"/>
        <p:guide pos="620"/>
        <p:guide pos="595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898" y="66"/>
      </p:cViewPr>
      <p:guideLst>
        <p:guide orient="horz" pos="3446"/>
        <p:guide pos="2168"/>
        <p:guide orient="horz" pos="3224"/>
        <p:guide pos="2236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4" tIns="48710" rIns="97424" bIns="48710" numCol="1" anchor="t" anchorCtr="0" compatLnSpc="1">
            <a:prstTxWarp prst="textNoShape">
              <a:avLst/>
            </a:prstTxWarp>
          </a:bodyPr>
          <a:lstStyle>
            <a:lvl1pPr algn="l" defTabSz="972804" eaLnBrk="0" fontAlgn="base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3" y="0"/>
            <a:ext cx="3079750" cy="5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4" tIns="48710" rIns="97424" bIns="48710" numCol="1" anchor="t" anchorCtr="0" compatLnSpc="1">
            <a:prstTxWarp prst="textNoShape">
              <a:avLst/>
            </a:prstTxWarp>
          </a:bodyPr>
          <a:lstStyle>
            <a:lvl1pPr algn="r" defTabSz="972804" eaLnBrk="0" fontAlgn="base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079750" cy="5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4" tIns="48710" rIns="97424" bIns="48710" numCol="1" anchor="b" anchorCtr="0" compatLnSpc="1">
            <a:prstTxWarp prst="textNoShape">
              <a:avLst/>
            </a:prstTxWarp>
          </a:bodyPr>
          <a:lstStyle>
            <a:lvl1pPr algn="l" defTabSz="972804" eaLnBrk="0" fontAlgn="base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3" y="9721851"/>
            <a:ext cx="3079750" cy="5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4" tIns="48710" rIns="97424" bIns="48710" numCol="1" anchor="b" anchorCtr="0" compatLnSpc="1">
            <a:prstTxWarp prst="textNoShape">
              <a:avLst/>
            </a:prstTxWarp>
          </a:bodyPr>
          <a:lstStyle>
            <a:lvl1pPr algn="r" defTabSz="972804" eaLnBrk="0" fontAlgn="base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1C71E71E-A3BB-4785-BA53-5543D72D3E2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692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59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50" tIns="48927" rIns="97850" bIns="48927" numCol="1" anchor="t" anchorCtr="0" compatLnSpc="1">
            <a:prstTxWarp prst="textNoShape">
              <a:avLst/>
            </a:prstTxWarp>
          </a:bodyPr>
          <a:lstStyle>
            <a:lvl1pPr algn="l" defTabSz="977702" eaLnBrk="0" fontAlgn="base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7964" y="1"/>
            <a:ext cx="3054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50" tIns="48927" rIns="97850" bIns="48927" numCol="1" anchor="t" anchorCtr="0" compatLnSpc="1">
            <a:prstTxWarp prst="textNoShape">
              <a:avLst/>
            </a:prstTxWarp>
          </a:bodyPr>
          <a:lstStyle>
            <a:lvl1pPr algn="r" defTabSz="977702" eaLnBrk="0" fontAlgn="base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5025" y="792163"/>
            <a:ext cx="5484813" cy="379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93" y="4826002"/>
            <a:ext cx="52228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50" tIns="48927" rIns="97850" bIns="48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9789"/>
            <a:ext cx="3059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50" tIns="48927" rIns="97850" bIns="48927" numCol="1" anchor="b" anchorCtr="0" compatLnSpc="1">
            <a:prstTxWarp prst="textNoShape">
              <a:avLst/>
            </a:prstTxWarp>
          </a:bodyPr>
          <a:lstStyle>
            <a:lvl1pPr algn="l" defTabSz="977702" eaLnBrk="0" fontAlgn="base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7964" y="9729789"/>
            <a:ext cx="3054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50" tIns="48927" rIns="97850" bIns="48927" numCol="1" anchor="b" anchorCtr="0" compatLnSpc="1">
            <a:prstTxWarp prst="textNoShape">
              <a:avLst/>
            </a:prstTxWarp>
          </a:bodyPr>
          <a:lstStyle>
            <a:lvl1pPr algn="r" defTabSz="977702" eaLnBrk="0" fontAlgn="base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F5241261-EC51-4880-93DF-CEFB6792B00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8030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192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0375" cy="38354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0932"/>
            <a:ext cx="5207000" cy="4606925"/>
          </a:xfrm>
          <a:noFill/>
          <a:ln/>
        </p:spPr>
        <p:txBody>
          <a:bodyPr lIns="85745" tIns="42873" rIns="85745" bIns="428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3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0375" cy="38354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0932"/>
            <a:ext cx="5207000" cy="4606925"/>
          </a:xfrm>
          <a:noFill/>
          <a:ln/>
        </p:spPr>
        <p:txBody>
          <a:bodyPr lIns="85745" tIns="42873" rIns="85745" bIns="428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1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0375" cy="38354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0932"/>
            <a:ext cx="5207000" cy="4606925"/>
          </a:xfrm>
          <a:noFill/>
          <a:ln/>
        </p:spPr>
        <p:txBody>
          <a:bodyPr lIns="85745" tIns="42873" rIns="85745" bIns="428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2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 bwMode="auto">
          <a:xfrm>
            <a:off x="0" y="6100550"/>
            <a:ext cx="9906000" cy="167926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1" i="0" u="none" strike="noStrike" cap="none" normalizeH="0" baseline="0" dirty="0">
              <a:ln>
                <a:noFill/>
              </a:ln>
              <a:solidFill>
                <a:srgbClr val="44546A"/>
              </a:solidFill>
              <a:effectLst/>
              <a:latin typeface="Century Gothic" pitchFamily="34" charset="0"/>
            </a:endParaRPr>
          </a:p>
        </p:txBody>
      </p:sp>
      <p:sp>
        <p:nvSpPr>
          <p:cNvPr id="9" name="Rectangle 111"/>
          <p:cNvSpPr>
            <a:spLocks noChangeArrowheads="1"/>
          </p:cNvSpPr>
          <p:nvPr userDrawn="1"/>
        </p:nvSpPr>
        <p:spPr bwMode="auto">
          <a:xfrm>
            <a:off x="1568582" y="6185844"/>
            <a:ext cx="2764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fontAlgn="ctr" hangingPunct="0">
              <a:defRPr/>
            </a:pPr>
            <a:r>
              <a:rPr lang="it-IT" sz="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</a:t>
            </a:r>
            <a:r>
              <a:rPr lang="it-IT" sz="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Hose</a:t>
            </a:r>
            <a:r>
              <a:rPr lang="it-IT" sz="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Assemblies</a:t>
            </a:r>
            <a:r>
              <a:rPr lang="it-IT" sz="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eaLnBrk="0" fontAlgn="ctr" hangingPunct="0">
              <a:defRPr/>
            </a:pPr>
            <a:r>
              <a:rPr lang="it-IT" sz="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it-IT" sz="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Engineered</a:t>
            </a:r>
            <a:r>
              <a:rPr lang="it-IT" sz="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Components for</a:t>
            </a:r>
          </a:p>
          <a:p>
            <a:pPr eaLnBrk="0" fontAlgn="ctr" hangingPunct="0">
              <a:defRPr/>
            </a:pPr>
            <a:r>
              <a:rPr lang="it-IT" sz="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Aerospace</a:t>
            </a:r>
            <a:r>
              <a:rPr lang="it-IT" sz="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Hydraulic</a:t>
            </a:r>
            <a:r>
              <a:rPr lang="it-IT" sz="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it-IT" sz="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Pneumatic</a:t>
            </a:r>
            <a:r>
              <a:rPr lang="it-IT" sz="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</a:p>
        </p:txBody>
      </p:sp>
      <p:sp>
        <p:nvSpPr>
          <p:cNvPr id="12" name="Rectangle 111"/>
          <p:cNvSpPr>
            <a:spLocks noChangeArrowheads="1"/>
          </p:cNvSpPr>
          <p:nvPr userDrawn="1"/>
        </p:nvSpPr>
        <p:spPr bwMode="auto">
          <a:xfrm>
            <a:off x="1568582" y="6626444"/>
            <a:ext cx="27648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fontAlgn="ctr" hangingPunct="0">
              <a:defRPr/>
            </a:pPr>
            <a:r>
              <a:rPr lang="it-IT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www.jointek.eu </a:t>
            </a:r>
            <a:endParaRPr lang="it-IT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11"/>
          <p:cNvSpPr>
            <a:spLocks noChangeArrowheads="1"/>
          </p:cNvSpPr>
          <p:nvPr userDrawn="1"/>
        </p:nvSpPr>
        <p:spPr bwMode="auto">
          <a:xfrm>
            <a:off x="6982908" y="6626444"/>
            <a:ext cx="276481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 eaLnBrk="0" fontAlgn="ctr" hangingPunct="0">
              <a:defRPr/>
            </a:pPr>
            <a:r>
              <a:rPr lang="it-IT" sz="800" b="0" dirty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© </a:t>
            </a:r>
            <a:r>
              <a:rPr lang="it-IT" sz="800" b="0" dirty="0" err="1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Jointek</a:t>
            </a:r>
            <a:r>
              <a:rPr lang="it-IT" sz="800" b="0" dirty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 s.r.l. </a:t>
            </a:r>
            <a:r>
              <a:rPr lang="it-IT" sz="800" b="0" dirty="0" err="1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All</a:t>
            </a:r>
            <a:r>
              <a:rPr lang="it-IT" sz="800" b="0" dirty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it-IT" sz="800" b="0" dirty="0" err="1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Rights</a:t>
            </a:r>
            <a:r>
              <a:rPr lang="it-IT" sz="800" b="0" dirty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it-IT" sz="800" b="0" dirty="0" err="1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Reserved</a:t>
            </a:r>
            <a:endParaRPr lang="it-IT" sz="800" b="0" dirty="0">
              <a:solidFill>
                <a:schemeClr val="bg1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4"/>
          <a:srcRect r="-1280"/>
          <a:stretch/>
        </p:blipFill>
        <p:spPr>
          <a:xfrm>
            <a:off x="169835" y="6178773"/>
            <a:ext cx="1348315" cy="5861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CC00"/>
        </a:buClr>
        <a:buFont typeface="Arial" charset="0"/>
        <a:buChar char="■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CC00"/>
        </a:buClr>
        <a:buFont typeface="Arial" charset="0"/>
        <a:buChar char="■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CC00"/>
        </a:buClr>
        <a:buFont typeface="Arial" charset="0"/>
        <a:buChar char="■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CC00"/>
        </a:buClr>
        <a:buFont typeface="Arial" charset="0"/>
        <a:buChar char="■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CC00"/>
        </a:buClr>
        <a:buFont typeface="Arial" charset="0"/>
        <a:buChar char="■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21" Type="http://schemas.openxmlformats.org/officeDocument/2006/relationships/image" Target="../media/image16.emf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9562" y="4573950"/>
            <a:ext cx="9468000" cy="25188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180000" tIns="45709" rIns="91419" bIns="45709" anchor="t" anchorCtr="0"/>
          <a:lstStyle/>
          <a:p>
            <a:pPr algn="ctr" eaLnBrk="0" hangingPunct="0">
              <a:spcBef>
                <a:spcPts val="0"/>
              </a:spcBef>
            </a:pPr>
            <a:r>
              <a:rPr lang="en-GB" sz="4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Italian Companies at CERN </a:t>
            </a:r>
            <a:endParaRPr lang="en-GB" sz="48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en-GB" sz="16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en-GB" sz="1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19th 2019</a:t>
            </a:r>
          </a:p>
          <a:p>
            <a:pPr eaLnBrk="0" hangingPunct="0">
              <a:spcBef>
                <a:spcPts val="0"/>
              </a:spcBef>
            </a:pPr>
            <a:endParaRPr lang="en-GB" sz="28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74800" y="5816181"/>
            <a:ext cx="80893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RESTRICTION ON DISCLOSURE AND USE OF DATA</a:t>
            </a:r>
          </a:p>
          <a:p>
            <a:pPr eaLnBrk="1" hangingPunct="1">
              <a:spcBef>
                <a:spcPts val="0"/>
              </a:spcBef>
            </a:pP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This document (the “Document”) has been drafted by Jointek </a:t>
            </a:r>
            <a:r>
              <a:rPr lang="en-US" sz="600" b="0" dirty="0" err="1" smtClean="0">
                <a:solidFill>
                  <a:schemeClr val="bg1"/>
                </a:solidFill>
                <a:latin typeface="Arial Narrow" pitchFamily="34" charset="0"/>
              </a:rPr>
              <a:t>s.r.l</a:t>
            </a:r>
            <a:r>
              <a:rPr lang="en-US" sz="600" b="0" dirty="0" smtClean="0">
                <a:solidFill>
                  <a:schemeClr val="bg1"/>
                </a:solidFill>
                <a:latin typeface="Arial Narrow" pitchFamily="34" charset="0"/>
              </a:rPr>
              <a:t>. for </a:t>
            </a: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information purpose only of the recipient (the “Recipient”).</a:t>
            </a:r>
          </a:p>
          <a:p>
            <a:pPr eaLnBrk="1" hangingPunct="1">
              <a:spcBef>
                <a:spcPts val="0"/>
              </a:spcBef>
            </a:pP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The information contained in the Document is submitted as the privileged and confidential property of Jointek </a:t>
            </a:r>
            <a:r>
              <a:rPr lang="en-US" sz="600" b="0" dirty="0" err="1">
                <a:solidFill>
                  <a:schemeClr val="bg1"/>
                </a:solidFill>
                <a:latin typeface="Arial Narrow" pitchFamily="34" charset="0"/>
              </a:rPr>
              <a:t>s.r.l</a:t>
            </a: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. and Parker Hannifin Corporation if any.</a:t>
            </a:r>
          </a:p>
          <a:p>
            <a:pPr eaLnBrk="1" hangingPunct="1">
              <a:spcBef>
                <a:spcPts val="0"/>
              </a:spcBef>
            </a:pP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The Document has been drafted by </a:t>
            </a:r>
            <a:r>
              <a:rPr lang="en-US" sz="600" b="0" dirty="0" err="1">
                <a:solidFill>
                  <a:schemeClr val="bg1"/>
                </a:solidFill>
                <a:latin typeface="Arial Narrow" pitchFamily="34" charset="0"/>
              </a:rPr>
              <a:t>Jointek</a:t>
            </a: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600" b="0" dirty="0" err="1">
                <a:solidFill>
                  <a:schemeClr val="bg1"/>
                </a:solidFill>
                <a:latin typeface="Arial Narrow" pitchFamily="34" charset="0"/>
              </a:rPr>
              <a:t>s.r.l</a:t>
            </a: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. using (i) company proprietary information and (ii) Parker Hannifin Corporation proprietary information provided by “Parker Hannifin Corporation - Aerospace Group - </a:t>
            </a:r>
            <a:r>
              <a:rPr lang="en-US" sz="600" b="0" dirty="0" err="1">
                <a:solidFill>
                  <a:schemeClr val="bg1"/>
                </a:solidFill>
                <a:latin typeface="Arial Narrow" pitchFamily="34" charset="0"/>
              </a:rPr>
              <a:t>Stratoflex</a:t>
            </a: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 Products Division”.</a:t>
            </a:r>
          </a:p>
          <a:p>
            <a:pPr eaLnBrk="1" hangingPunct="1">
              <a:spcBef>
                <a:spcPts val="0"/>
              </a:spcBef>
            </a:pP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The information contained in the Document shall not be duplicated, used, or disclosed in whole or in part outside the Recipient organization without the express written consent of </a:t>
            </a:r>
            <a:r>
              <a:rPr lang="en-US" sz="600" b="0" dirty="0" err="1">
                <a:solidFill>
                  <a:schemeClr val="bg1"/>
                </a:solidFill>
                <a:latin typeface="Arial Narrow" pitchFamily="34" charset="0"/>
              </a:rPr>
              <a:t>Jointek</a:t>
            </a: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600" b="0" dirty="0" err="1">
                <a:solidFill>
                  <a:schemeClr val="bg1"/>
                </a:solidFill>
                <a:latin typeface="Arial Narrow" pitchFamily="34" charset="0"/>
              </a:rPr>
              <a:t>s.r.l</a:t>
            </a: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. and Parker Hannifin Corporation if any. This restriction does not limit the Recipient’s right to use information contained in the Document if it is obtained from another source without restriction.</a:t>
            </a:r>
          </a:p>
          <a:p>
            <a:pPr eaLnBrk="1" hangingPunct="1">
              <a:spcBef>
                <a:spcPts val="0"/>
              </a:spcBef>
            </a:pP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The Document contains information whose import/export could be restricted by European Union, United States and other national or international Law and/or Regulations concerning import/export of defense-related and/or dual-use articles and services. Violations of these Law and/or Regulations are subject to severe penalties. The information subject to restriction is contained in all pages of the Document.</a:t>
            </a:r>
          </a:p>
          <a:p>
            <a:pPr eaLnBrk="1" hangingPunct="1">
              <a:spcBef>
                <a:spcPts val="0"/>
              </a:spcBef>
            </a:pPr>
            <a:r>
              <a:rPr lang="en-US" sz="600" b="0">
                <a:solidFill>
                  <a:schemeClr val="bg1"/>
                </a:solidFill>
                <a:latin typeface="Arial Narrow" pitchFamily="34" charset="0"/>
              </a:rPr>
              <a:t>© </a:t>
            </a:r>
            <a:r>
              <a:rPr lang="en-US" sz="600" b="0" smtClean="0">
                <a:solidFill>
                  <a:schemeClr val="bg1"/>
                </a:solidFill>
                <a:latin typeface="Arial Narrow" pitchFamily="34" charset="0"/>
              </a:rPr>
              <a:t>2019 </a:t>
            </a: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Jointek </a:t>
            </a:r>
            <a:r>
              <a:rPr lang="en-US" sz="600" b="0" dirty="0" err="1">
                <a:solidFill>
                  <a:schemeClr val="bg1"/>
                </a:solidFill>
                <a:latin typeface="Arial Narrow" pitchFamily="34" charset="0"/>
              </a:rPr>
              <a:t>s.r.l</a:t>
            </a: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. All Rights Reserved.  </a:t>
            </a:r>
          </a:p>
          <a:p>
            <a:pPr eaLnBrk="1" hangingPunct="1">
              <a:spcBef>
                <a:spcPts val="0"/>
              </a:spcBef>
            </a:pPr>
            <a:endParaRPr lang="en-US" sz="600" b="0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600" b="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</a:pPr>
            <a:endParaRPr lang="en-US" sz="6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11"/>
          <p:cNvSpPr>
            <a:spLocks noChangeArrowheads="1"/>
          </p:cNvSpPr>
          <p:nvPr/>
        </p:nvSpPr>
        <p:spPr bwMode="auto">
          <a:xfrm>
            <a:off x="256988" y="1649648"/>
            <a:ext cx="46960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fontAlgn="ctr" hangingPunct="0">
              <a:lnSpc>
                <a:spcPts val="2400"/>
              </a:lnSpc>
              <a:defRPr/>
            </a:pPr>
            <a:r>
              <a:rPr lang="it-IT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Paolo Biffi</a:t>
            </a:r>
            <a:r>
              <a:rPr lang="it-IT" sz="22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it-IT" sz="22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Metrology</a:t>
            </a:r>
            <a:r>
              <a:rPr lang="it-IT" sz="22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Manager</a:t>
            </a:r>
          </a:p>
          <a:p>
            <a:pPr eaLnBrk="0" fontAlgn="ctr" hangingPunct="0">
              <a:lnSpc>
                <a:spcPts val="2400"/>
              </a:lnSpc>
              <a:defRPr/>
            </a:pPr>
            <a:r>
              <a:rPr lang="it-IT" sz="1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p.biffi@jointek.eu</a:t>
            </a:r>
            <a:endParaRPr lang="it-IT" sz="1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7454" r="9161" b="35844"/>
          <a:stretch/>
        </p:blipFill>
        <p:spPr>
          <a:xfrm>
            <a:off x="219562" y="223140"/>
            <a:ext cx="3970138" cy="116498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4F2EF7CA-8A10-409B-A95D-5241E07DE2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2419090"/>
            <a:ext cx="857250" cy="85725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8788" y="223140"/>
            <a:ext cx="5376672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04800" y="152400"/>
            <a:ext cx="7086600" cy="11430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sz="2000" kern="0" dirty="0">
                <a:solidFill>
                  <a:srgbClr val="C00000"/>
                </a:solidFill>
              </a:rPr>
              <a:t>COMPANY OVERVIEW</a:t>
            </a:r>
            <a:endParaRPr lang="en-US" altLang="it-IT" sz="2000" b="0" kern="0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9584" y="308830"/>
            <a:ext cx="3633216" cy="5486400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49530" y="681120"/>
            <a:ext cx="5114110" cy="1068620"/>
          </a:xfrm>
          <a:prstGeom prst="rect">
            <a:avLst/>
          </a:prstGeom>
        </p:spPr>
        <p:txBody>
          <a:bodyPr/>
          <a:lstStyle/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Incorporated in </a:t>
            </a: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1991, since </a:t>
            </a:r>
            <a:r>
              <a:rPr lang="en-US" sz="1600" b="0" kern="0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1994 </a:t>
            </a: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is </a:t>
            </a: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Authorized Fabricator and Distributor of Parker </a:t>
            </a:r>
            <a:r>
              <a:rPr lang="en-US" sz="1600" b="0" kern="0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Hannifin Co.- </a:t>
            </a:r>
            <a:r>
              <a:rPr lang="en-US" sz="1600" b="0" kern="0" dirty="0" err="1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Stratoflex</a:t>
            </a:r>
            <a:r>
              <a:rPr lang="en-US" sz="1600" b="0" kern="0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 Products </a:t>
            </a: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Division. </a:t>
            </a:r>
            <a:endParaRPr lang="en-US" sz="1600" b="0" kern="0" dirty="0" smtClean="0">
              <a:solidFill>
                <a:schemeClr val="bg2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bg2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Over </a:t>
            </a:r>
            <a:r>
              <a:rPr lang="en-US" sz="1600" b="0" kern="0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30 years of fluid conveyance extensive engineering </a:t>
            </a: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expertise. </a:t>
            </a:r>
            <a:endParaRPr lang="en-US" sz="1600" b="0" kern="0" dirty="0" smtClean="0">
              <a:solidFill>
                <a:schemeClr val="bg2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bg2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Build-to-Print </a:t>
            </a:r>
            <a:r>
              <a:rPr lang="en-US" sz="1600" b="0" kern="0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&amp; Build-to-Spec m</a:t>
            </a: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anufacturing</a:t>
            </a: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.</a:t>
            </a: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bg2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Jointek </a:t>
            </a:r>
            <a:r>
              <a:rPr lang="en-US" sz="1600" b="0" kern="0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is capable to address high-performance custom requirements, both in terms of design-specifications, small-quantity-batch, and fragmented delivery date</a:t>
            </a: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.</a:t>
            </a: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bg2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Located </a:t>
            </a:r>
            <a:r>
              <a:rPr lang="en-US" sz="1600" b="0" kern="0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c</a:t>
            </a: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lose </a:t>
            </a:r>
            <a:r>
              <a:rPr lang="en-US" sz="1600" b="0" kern="0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to Intl. Airport of </a:t>
            </a: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Malpensa-Milan-Italy, Jointek operates 3 divisions:</a:t>
            </a:r>
            <a:endParaRPr lang="en-US" sz="1600" b="0" kern="0" dirty="0">
              <a:solidFill>
                <a:schemeClr val="bg2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Aerospace;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Motorsport &amp; Racing;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b="0" kern="0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Metrological &amp; Technical </a:t>
            </a:r>
            <a:r>
              <a:rPr lang="en-US" sz="1600" b="0" kern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itchFamily="34" charset="0"/>
              </a:rPr>
              <a:t>Services.</a:t>
            </a:r>
            <a:endParaRPr lang="en-US" sz="1600" b="0" kern="0" dirty="0">
              <a:solidFill>
                <a:schemeClr val="bg2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b="0" kern="0" dirty="0" smtClean="0">
              <a:solidFill>
                <a:schemeClr val="bg2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b="0" kern="0" dirty="0">
              <a:solidFill>
                <a:schemeClr val="bg2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b="0" kern="0" dirty="0">
              <a:latin typeface="+mj-lt"/>
              <a:cs typeface="Calibri" pitchFamily="34" charset="0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b="0" kern="0" dirty="0">
              <a:latin typeface="+mj-lt"/>
              <a:cs typeface="Calibri" pitchFamily="34" charset="0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b="0" kern="0" dirty="0">
              <a:latin typeface="+mj-lt"/>
              <a:cs typeface="Calibri" pitchFamily="34" charset="0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b="0" kern="0" dirty="0">
              <a:latin typeface="+mj-lt"/>
            </a:endParaRPr>
          </a:p>
          <a:p>
            <a:pPr marL="180975" lvl="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b="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7"/>
          <p:cNvSpPr/>
          <p:nvPr/>
        </p:nvSpPr>
        <p:spPr bwMode="auto">
          <a:xfrm>
            <a:off x="6053651" y="3595216"/>
            <a:ext cx="1994400" cy="2386800"/>
          </a:xfrm>
          <a:prstGeom prst="rect">
            <a:avLst/>
          </a:prstGeom>
          <a:noFill/>
          <a:ln cap="sq">
            <a:solidFill>
              <a:srgbClr val="C00000"/>
            </a:solidFill>
            <a:miter lim="800000"/>
          </a:ln>
          <a:effectLst>
            <a:outerShdw sx="1000" sy="1000" algn="r" rotWithShape="0">
              <a:prstClr val="black"/>
            </a:outerShdw>
          </a:effectLst>
        </p:spPr>
        <p:txBody>
          <a:bodyPr lIns="0" tIns="72000" rIns="0" bIns="0" anchor="t" anchorCtr="0"/>
          <a:lstStyle/>
          <a:p>
            <a:pPr algn="ctr" eaLnBrk="0" hangingPunct="0"/>
            <a:r>
              <a:rPr lang="en-US" sz="1400" dirty="0">
                <a:solidFill>
                  <a:srgbClr val="C00000"/>
                </a:solidFill>
                <a:latin typeface="+mj-lt"/>
              </a:rPr>
              <a:t>HYDRAULIC FUSES &amp; FLOW REGULATORS</a:t>
            </a:r>
          </a:p>
        </p:txBody>
      </p:sp>
      <p:sp>
        <p:nvSpPr>
          <p:cNvPr id="49" name="Rectangle 17"/>
          <p:cNvSpPr/>
          <p:nvPr/>
        </p:nvSpPr>
        <p:spPr bwMode="auto">
          <a:xfrm>
            <a:off x="3939103" y="3595216"/>
            <a:ext cx="1994400" cy="2386800"/>
          </a:xfrm>
          <a:prstGeom prst="rect">
            <a:avLst/>
          </a:prstGeom>
          <a:noFill/>
          <a:ln cap="sq">
            <a:solidFill>
              <a:srgbClr val="C00000"/>
            </a:solidFill>
            <a:miter lim="800000"/>
          </a:ln>
          <a:effectLst>
            <a:outerShdw sx="1000" sy="1000" algn="r" rotWithShape="0">
              <a:prstClr val="black"/>
            </a:outerShdw>
          </a:effectLst>
        </p:spPr>
        <p:txBody>
          <a:bodyPr lIns="0" tIns="72000" rIns="0" bIns="0" anchor="t" anchorCtr="0"/>
          <a:lstStyle/>
          <a:p>
            <a:pPr algn="ctr" eaLnBrk="0" hangingPunct="0"/>
            <a:r>
              <a:rPr lang="en-US" sz="1400" dirty="0">
                <a:solidFill>
                  <a:srgbClr val="C00000"/>
                </a:solidFill>
                <a:latin typeface="+mj-lt"/>
              </a:rPr>
              <a:t>MECHANICAL </a:t>
            </a:r>
          </a:p>
          <a:p>
            <a:pPr algn="ctr" eaLnBrk="0" hangingPunct="0"/>
            <a:r>
              <a:rPr lang="en-US" sz="1400" dirty="0">
                <a:solidFill>
                  <a:srgbClr val="C00000"/>
                </a:solidFill>
                <a:latin typeface="+mj-lt"/>
              </a:rPr>
              <a:t>VALVES</a:t>
            </a:r>
          </a:p>
        </p:txBody>
      </p:sp>
      <p:sp>
        <p:nvSpPr>
          <p:cNvPr id="48" name="Rectangle 17"/>
          <p:cNvSpPr/>
          <p:nvPr/>
        </p:nvSpPr>
        <p:spPr bwMode="auto">
          <a:xfrm>
            <a:off x="1824555" y="3595216"/>
            <a:ext cx="1994400" cy="2386800"/>
          </a:xfrm>
          <a:prstGeom prst="rect">
            <a:avLst/>
          </a:prstGeom>
          <a:noFill/>
          <a:ln cap="sq">
            <a:solidFill>
              <a:srgbClr val="C00000"/>
            </a:solidFill>
            <a:miter lim="800000"/>
          </a:ln>
          <a:effectLst>
            <a:outerShdw sx="1000" sy="1000" algn="r" rotWithShape="0">
              <a:prstClr val="black"/>
            </a:outerShdw>
          </a:effectLst>
        </p:spPr>
        <p:txBody>
          <a:bodyPr lIns="0" tIns="72000" rIns="0" bIns="0" anchor="t" anchorCtr="0"/>
          <a:lstStyle/>
          <a:p>
            <a:pPr algn="ctr" eaLnBrk="0" hangingPunct="0"/>
            <a:r>
              <a:rPr lang="en-US" sz="1400" dirty="0">
                <a:solidFill>
                  <a:srgbClr val="C00000"/>
                </a:solidFill>
                <a:latin typeface="+mj-lt"/>
              </a:rPr>
              <a:t>SWIVEL </a:t>
            </a:r>
          </a:p>
          <a:p>
            <a:pPr algn="ctr" eaLnBrk="0" hangingPunct="0"/>
            <a:r>
              <a:rPr lang="en-US" sz="1400" dirty="0">
                <a:solidFill>
                  <a:srgbClr val="C00000"/>
                </a:solidFill>
                <a:latin typeface="+mj-lt"/>
              </a:rPr>
              <a:t>JOINTS</a:t>
            </a:r>
          </a:p>
        </p:txBody>
      </p:sp>
      <p:sp>
        <p:nvSpPr>
          <p:cNvPr id="47" name="Rectangle 17"/>
          <p:cNvSpPr/>
          <p:nvPr/>
        </p:nvSpPr>
        <p:spPr bwMode="auto">
          <a:xfrm>
            <a:off x="6053651" y="1099288"/>
            <a:ext cx="1994400" cy="2386800"/>
          </a:xfrm>
          <a:prstGeom prst="rect">
            <a:avLst/>
          </a:prstGeom>
          <a:noFill/>
          <a:ln cap="sq">
            <a:solidFill>
              <a:srgbClr val="C00000"/>
            </a:solidFill>
            <a:miter lim="800000"/>
          </a:ln>
          <a:effectLst>
            <a:outerShdw sx="1000" sy="1000" algn="r" rotWithShape="0">
              <a:prstClr val="black"/>
            </a:outerShdw>
          </a:effectLst>
        </p:spPr>
        <p:txBody>
          <a:bodyPr lIns="0" tIns="72000" rIns="0" bIns="0" anchor="t" anchorCtr="0"/>
          <a:lstStyle/>
          <a:p>
            <a:pPr algn="ctr" eaLnBrk="0" hangingPunct="0"/>
            <a:r>
              <a:rPr lang="en-US" sz="1400" dirty="0">
                <a:solidFill>
                  <a:srgbClr val="C00000"/>
                </a:solidFill>
                <a:latin typeface="+mj-lt"/>
              </a:rPr>
              <a:t>QUICK DISCONNECT COUPLINGS</a:t>
            </a:r>
          </a:p>
        </p:txBody>
      </p:sp>
      <p:sp>
        <p:nvSpPr>
          <p:cNvPr id="46" name="Rectangle 17"/>
          <p:cNvSpPr/>
          <p:nvPr/>
        </p:nvSpPr>
        <p:spPr bwMode="auto">
          <a:xfrm>
            <a:off x="3939103" y="1099288"/>
            <a:ext cx="1994400" cy="2386800"/>
          </a:xfrm>
          <a:prstGeom prst="rect">
            <a:avLst/>
          </a:prstGeom>
          <a:noFill/>
          <a:ln cap="sq">
            <a:solidFill>
              <a:srgbClr val="C00000"/>
            </a:solidFill>
            <a:miter lim="800000"/>
          </a:ln>
          <a:effectLst>
            <a:outerShdw sx="1000" sy="1000" algn="r" rotWithShape="0">
              <a:prstClr val="black"/>
            </a:outerShdw>
          </a:effectLst>
        </p:spPr>
        <p:txBody>
          <a:bodyPr lIns="0" tIns="72000" rIns="0" bIns="0" anchor="t" anchorCtr="0"/>
          <a:lstStyle/>
          <a:p>
            <a:pPr algn="ctr" eaLnBrk="0" hangingPunct="0"/>
            <a:r>
              <a:rPr lang="en-US" sz="1400" dirty="0">
                <a:solidFill>
                  <a:srgbClr val="C00000"/>
                </a:solidFill>
                <a:latin typeface="+mj-lt"/>
              </a:rPr>
              <a:t>SPECIAL </a:t>
            </a:r>
          </a:p>
          <a:p>
            <a:pPr algn="ctr" eaLnBrk="0" hangingPunct="0"/>
            <a:r>
              <a:rPr lang="en-US" sz="1400" dirty="0">
                <a:solidFill>
                  <a:srgbClr val="C00000"/>
                </a:solidFill>
                <a:latin typeface="+mj-lt"/>
              </a:rPr>
              <a:t>FITTINGS</a:t>
            </a:r>
          </a:p>
        </p:txBody>
      </p:sp>
      <p:sp>
        <p:nvSpPr>
          <p:cNvPr id="45" name="Rectangle 17"/>
          <p:cNvSpPr/>
          <p:nvPr/>
        </p:nvSpPr>
        <p:spPr bwMode="auto">
          <a:xfrm>
            <a:off x="1824555" y="1099288"/>
            <a:ext cx="1994400" cy="2386800"/>
          </a:xfrm>
          <a:prstGeom prst="rect">
            <a:avLst/>
          </a:prstGeom>
          <a:noFill/>
          <a:ln cap="sq">
            <a:solidFill>
              <a:srgbClr val="C00000"/>
            </a:solidFill>
            <a:miter lim="800000"/>
          </a:ln>
          <a:effectLst>
            <a:outerShdw sx="1000" sy="1000" algn="r" rotWithShape="0">
              <a:prstClr val="black"/>
            </a:outerShdw>
          </a:effectLst>
        </p:spPr>
        <p:txBody>
          <a:bodyPr lIns="0" tIns="72000" rIns="0" bIns="0" anchor="t" anchorCtr="0"/>
          <a:lstStyle/>
          <a:p>
            <a:pPr algn="ctr" eaLnBrk="0" hangingPunct="0"/>
            <a:r>
              <a:rPr lang="en-US" sz="1400" dirty="0">
                <a:solidFill>
                  <a:srgbClr val="C00000"/>
                </a:solidFill>
                <a:latin typeface="+mj-lt"/>
              </a:rPr>
              <a:t>FLEXIBLE </a:t>
            </a:r>
          </a:p>
          <a:p>
            <a:pPr algn="ctr" eaLnBrk="0" hangingPunct="0"/>
            <a:r>
              <a:rPr lang="en-US" sz="1400" dirty="0">
                <a:solidFill>
                  <a:srgbClr val="C00000"/>
                </a:solidFill>
                <a:latin typeface="+mj-lt"/>
              </a:rPr>
              <a:t>HOSE ASSEMBLIES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52400"/>
            <a:ext cx="9601200" cy="11430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sz="2000" kern="0" dirty="0">
                <a:solidFill>
                  <a:srgbClr val="C00000"/>
                </a:solidFill>
              </a:rPr>
              <a:t>WE SUPPLY</a:t>
            </a:r>
            <a:br>
              <a:rPr lang="en-US" altLang="it-IT" sz="2000" kern="0" dirty="0">
                <a:solidFill>
                  <a:srgbClr val="C00000"/>
                </a:solidFill>
              </a:rPr>
            </a:br>
            <a:r>
              <a:rPr lang="en-US" altLang="it-IT" sz="1600" b="0" kern="0" dirty="0">
                <a:solidFill>
                  <a:srgbClr val="C00000"/>
                </a:solidFill>
              </a:rPr>
              <a:t>Comprehensive Product Portfolio for Aerospace Fluid </a:t>
            </a:r>
            <a:r>
              <a:rPr lang="en-US" altLang="it-IT" sz="1600" b="0" kern="0" dirty="0" smtClean="0">
                <a:solidFill>
                  <a:srgbClr val="C00000"/>
                </a:solidFill>
              </a:rPr>
              <a:t>Conveyance &amp; other Performance-Critical market</a:t>
            </a:r>
            <a:endParaRPr lang="en-US" altLang="it-IT" sz="1600" b="0" kern="0" dirty="0">
              <a:solidFill>
                <a:srgbClr val="C00000"/>
              </a:solidFill>
            </a:endParaRPr>
          </a:p>
        </p:txBody>
      </p:sp>
      <p:pic>
        <p:nvPicPr>
          <p:cNvPr id="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79" b="94468" l="10976" r="88720">
                        <a14:foregroundMark x1="20732" y1="72766" x2="20732" y2="72766"/>
                        <a14:foregroundMark x1="17988" y1="64255" x2="17988" y2="64255"/>
                        <a14:foregroundMark x1="34146" y1="7234" x2="34146" y2="7234"/>
                        <a14:foregroundMark x1="36585" y1="3404" x2="36585" y2="3404"/>
                        <a14:foregroundMark x1="54878" y1="22128" x2="54878" y2="22128"/>
                        <a14:foregroundMark x1="54878" y1="37872" x2="54878" y2="37872"/>
                        <a14:foregroundMark x1="52134" y1="14894" x2="52134" y2="14894"/>
                        <a14:foregroundMark x1="65549" y1="42979" x2="65549" y2="42979"/>
                        <a14:foregroundMark x1="75915" y1="40851" x2="75915" y2="40851"/>
                        <a14:foregroundMark x1="61280" y1="68085" x2="61280" y2="68085"/>
                        <a14:foregroundMark x1="58537" y1="69787" x2="58537" y2="69787"/>
                        <a14:foregroundMark x1="50305" y1="68085" x2="50305" y2="68085"/>
                        <a14:foregroundMark x1="56098" y1="68085" x2="56098" y2="68085"/>
                        <a14:foregroundMark x1="54268" y1="85957" x2="54268" y2="85957"/>
                        <a14:foregroundMark x1="74085" y1="51489" x2="74085" y2="51489"/>
                        <a14:foregroundMark x1="85366" y1="62128" x2="85366" y2="62128"/>
                        <a14:foregroundMark x1="75305" y1="59574" x2="75305" y2="59574"/>
                        <a14:foregroundMark x1="74390" y1="62979" x2="74390" y2="62979"/>
                        <a14:foregroundMark x1="82927" y1="71489" x2="82927" y2="71489"/>
                        <a14:foregroundMark x1="86280" y1="40426" x2="86280" y2="40426"/>
                        <a14:foregroundMark x1="75610" y1="35745" x2="75610" y2="35745"/>
                        <a14:foregroundMark x1="77134" y1="37021" x2="77134" y2="37021"/>
                        <a14:foregroundMark x1="65549" y1="35745" x2="65549" y2="35745"/>
                        <a14:foregroundMark x1="64939" y1="34043" x2="64939" y2="34043"/>
                        <a14:foregroundMark x1="65549" y1="34468" x2="65549" y2="34468"/>
                        <a14:foregroundMark x1="63110" y1="70638" x2="63110" y2="70638"/>
                        <a14:foregroundMark x1="60366" y1="70638" x2="60366" y2="70638"/>
                        <a14:foregroundMark x1="55488" y1="71915" x2="55488" y2="71915"/>
                        <a14:foregroundMark x1="53659" y1="70213" x2="53659" y2="70213"/>
                        <a14:foregroundMark x1="53963" y1="66809" x2="53963" y2="66809"/>
                        <a14:foregroundMark x1="51220" y1="39149" x2="51220" y2="39149"/>
                        <a14:foregroundMark x1="53049" y1="40000" x2="53049" y2="40000"/>
                        <a14:foregroundMark x1="64634" y1="32340" x2="64634" y2="32340"/>
                        <a14:foregroundMark x1="63415" y1="32340" x2="63415" y2="32340"/>
                        <a14:foregroundMark x1="65244" y1="31915" x2="65244" y2="31915"/>
                        <a14:foregroundMark x1="76829" y1="40000" x2="76829" y2="40000"/>
                        <a14:foregroundMark x1="77439" y1="40000" x2="77439" y2="40000"/>
                        <a14:foregroundMark x1="77134" y1="38298" x2="77134" y2="38298"/>
                        <a14:foregroundMark x1="71341" y1="61702" x2="71341" y2="61702"/>
                        <a14:foregroundMark x1="70427" y1="61702" x2="70427" y2="61702"/>
                        <a14:foregroundMark x1="69512" y1="60426" x2="69512" y2="60426"/>
                        <a14:foregroundMark x1="69512" y1="58723" x2="69512" y2="58723"/>
                        <a14:foregroundMark x1="53659" y1="56170" x2="53659" y2="56170"/>
                        <a14:foregroundMark x1="86890" y1="40851" x2="86890" y2="40851"/>
                        <a14:foregroundMark x1="85671" y1="40851" x2="85671" y2="40851"/>
                        <a14:foregroundMark x1="86280" y1="41277" x2="86280" y2="41277"/>
                        <a14:foregroundMark x1="85976" y1="52340" x2="85976" y2="52340"/>
                        <a14:foregroundMark x1="88110" y1="41277" x2="88110" y2="41277"/>
                        <a14:foregroundMark x1="86280" y1="40851" x2="86280" y2="40851"/>
                        <a14:foregroundMark x1="86280" y1="40851" x2="86280" y2="40851"/>
                        <a14:foregroundMark x1="83841" y1="77021" x2="83841" y2="77021"/>
                        <a14:foregroundMark x1="70427" y1="71064" x2="70427" y2="71064"/>
                        <a14:foregroundMark x1="68598" y1="70638" x2="68598" y2="70638"/>
                        <a14:foregroundMark x1="69512" y1="72766" x2="69512" y2="72766"/>
                        <a14:foregroundMark x1="68598" y1="72340" x2="68598" y2="72340"/>
                        <a14:foregroundMark x1="67378" y1="83830" x2="67378" y2="83830"/>
                        <a14:foregroundMark x1="51220" y1="74894" x2="51220" y2="74894"/>
                        <a14:foregroundMark x1="50610" y1="76170" x2="50610" y2="76170"/>
                        <a14:foregroundMark x1="49695" y1="76170" x2="49695" y2="76170"/>
                        <a14:foregroundMark x1="48171" y1="75319" x2="48171" y2="75319"/>
                        <a14:foregroundMark x1="48476" y1="74043" x2="48476" y2="74043"/>
                        <a14:foregroundMark x1="49695" y1="73617" x2="49695" y2="73617"/>
                        <a14:foregroundMark x1="51829" y1="71489" x2="51829" y2="71489"/>
                        <a14:foregroundMark x1="52134" y1="69787" x2="52134" y2="69787"/>
                        <a14:foregroundMark x1="52134" y1="65957" x2="52134" y2="65957"/>
                        <a14:foregroundMark x1="54573" y1="64681" x2="54573" y2="64681"/>
                        <a14:foregroundMark x1="55793" y1="63830" x2="55793" y2="63830"/>
                        <a14:foregroundMark x1="58537" y1="70638" x2="58537" y2="70638"/>
                        <a14:foregroundMark x1="57012" y1="72766" x2="57012" y2="72766"/>
                        <a14:foregroundMark x1="55183" y1="74468" x2="55183" y2="74468"/>
                        <a14:foregroundMark x1="54878" y1="75319" x2="54878" y2="75319"/>
                        <a14:foregroundMark x1="55488" y1="76596" x2="55488" y2="76596"/>
                        <a14:foregroundMark x1="55488" y1="76596" x2="55488" y2="76596"/>
                        <a14:foregroundMark x1="54878" y1="78723" x2="54878" y2="78723"/>
                        <a14:foregroundMark x1="44207" y1="91064" x2="44207" y2="91064"/>
                        <a14:foregroundMark x1="39329" y1="83404" x2="39329" y2="83404"/>
                        <a14:foregroundMark x1="43598" y1="86383" x2="43598" y2="86383"/>
                        <a14:foregroundMark x1="48780" y1="86809" x2="48780" y2="86809"/>
                        <a14:foregroundMark x1="46951" y1="88511" x2="46951" y2="88511"/>
                        <a14:foregroundMark x1="45427" y1="88936" x2="45427" y2="88936"/>
                        <a14:foregroundMark x1="43902" y1="82553" x2="43902" y2="82553"/>
                        <a14:foregroundMark x1="41768" y1="82128" x2="41768" y2="82128"/>
                        <a14:foregroundMark x1="42378" y1="77872" x2="42378" y2="77872"/>
                        <a14:foregroundMark x1="44817" y1="76170" x2="44817" y2="76170"/>
                        <a14:foregroundMark x1="43598" y1="75319" x2="43598" y2="75319"/>
                        <a14:foregroundMark x1="43293" y1="77447" x2="43293" y2="77447"/>
                        <a14:foregroundMark x1="51524" y1="85957" x2="51524" y2="85957"/>
                        <a14:foregroundMark x1="52134" y1="89362" x2="52134" y2="89362"/>
                        <a14:foregroundMark x1="52744" y1="91915" x2="52744" y2="91915"/>
                        <a14:foregroundMark x1="51524" y1="93191" x2="51524" y2="93191"/>
                        <a14:foregroundMark x1="50610" y1="94468" x2="50610" y2="94468"/>
                        <a14:foregroundMark x1="56402" y1="90638" x2="56402" y2="90638"/>
                        <a14:foregroundMark x1="57927" y1="90213" x2="57927" y2="90213"/>
                        <a14:foregroundMark x1="59451" y1="88511" x2="59451" y2="88511"/>
                        <a14:foregroundMark x1="60976" y1="87660" x2="60976" y2="87660"/>
                        <a14:foregroundMark x1="61890" y1="86383" x2="61890" y2="86383"/>
                        <a14:foregroundMark x1="62500" y1="85532" x2="62500" y2="85532"/>
                        <a14:foregroundMark x1="63720" y1="82553" x2="63720" y2="82553"/>
                        <a14:foregroundMark x1="71646" y1="71915" x2="71646" y2="71915"/>
                        <a14:foregroundMark x1="66768" y1="71064" x2="66768" y2="71064"/>
                        <a14:foregroundMark x1="64024" y1="68085" x2="64024" y2="68085"/>
                        <a14:foregroundMark x1="68293" y1="77021" x2="68293" y2="77021"/>
                        <a14:foregroundMark x1="68902" y1="80851" x2="69207" y2="80851"/>
                        <a14:foregroundMark x1="70427" y1="81277" x2="70427" y2="81277"/>
                        <a14:foregroundMark x1="40549" y1="79149" x2="40549" y2="79149"/>
                        <a14:foregroundMark x1="22256" y1="91489" x2="22256" y2="91489"/>
                        <a14:foregroundMark x1="25915" y1="61277" x2="25915" y2="61277"/>
                        <a14:backgroundMark x1="67683" y1="59574" x2="67683" y2="59574"/>
                        <a14:backgroundMark x1="69512" y1="60000" x2="69512" y2="60000"/>
                        <a14:backgroundMark x1="69817" y1="61702" x2="69817" y2="61702"/>
                        <a14:backgroundMark x1="68902" y1="60851" x2="68902" y2="60851"/>
                        <a14:backgroundMark x1="68902" y1="59149" x2="68902" y2="59149"/>
                        <a14:backgroundMark x1="69207" y1="57872" x2="69207" y2="57872"/>
                        <a14:backgroundMark x1="69207" y1="58298" x2="69207" y2="58298"/>
                        <a14:backgroundMark x1="69207" y1="58298" x2="69207" y2="58298"/>
                        <a14:backgroundMark x1="85976" y1="40426" x2="85976" y2="40426"/>
                        <a14:backgroundMark x1="56098" y1="97021" x2="56098" y2="97021"/>
                        <a14:backgroundMark x1="42988" y1="97447" x2="42988" y2="97447"/>
                        <a14:backgroundMark x1="54878" y1="97447" x2="54878" y2="97447"/>
                        <a14:backgroundMark x1="47561" y1="97447" x2="47561" y2="97447"/>
                        <a14:backgroundMark x1="57927" y1="91489" x2="57927" y2="91489"/>
                        <a14:backgroundMark x1="48780" y1="60000" x2="48780" y2="60000"/>
                        <a14:backgroundMark x1="49085" y1="62128" x2="49085" y2="62128"/>
                        <a14:backgroundMark x1="52134" y1="60851" x2="52134" y2="60851"/>
                        <a14:backgroundMark x1="57622" y1="59149" x2="57622" y2="59149"/>
                        <a14:backgroundMark x1="57012" y1="54894" x2="57012" y2="54894"/>
                        <a14:backgroundMark x1="60366" y1="60426" x2="60366" y2="60426"/>
                        <a14:backgroundMark x1="43902" y1="71489" x2="43902" y2="71489"/>
                        <a14:backgroundMark x1="47256" y1="96170" x2="47256" y2="96170"/>
                        <a14:backgroundMark x1="17683" y1="1702" x2="17683" y2="1702"/>
                        <a14:backgroundMark x1="25000" y1="1702" x2="25000" y2="1702"/>
                        <a14:backgroundMark x1="90549" y1="1277" x2="90549" y2="1277"/>
                        <a14:backgroundMark x1="62805" y1="851" x2="62805" y2="851"/>
                        <a14:backgroundMark x1="58841" y1="2128" x2="58841" y2="2128"/>
                        <a14:backgroundMark x1="57622" y1="1702" x2="57622" y2="1702"/>
                        <a14:backgroundMark x1="55488" y1="2128" x2="55488" y2="2128"/>
                        <a14:backgroundMark x1="53659" y1="2128" x2="53659" y2="2128"/>
                        <a14:backgroundMark x1="51829" y1="1702" x2="51829" y2="1702"/>
                        <a14:backgroundMark x1="46341" y1="2128" x2="46341" y2="2128"/>
                        <a14:backgroundMark x1="44512" y1="2128" x2="44512" y2="2128"/>
                        <a14:backgroundMark x1="29878" y1="2128" x2="29878" y2="2128"/>
                        <a14:backgroundMark x1="28049" y1="2128" x2="28049" y2="2128"/>
                        <a14:backgroundMark x1="27134" y1="1702" x2="27134" y2="1702"/>
                        <a14:backgroundMark x1="28963" y1="1702" x2="28963" y2="1702"/>
                        <a14:backgroundMark x1="31098" y1="1702" x2="31098" y2="1702"/>
                        <a14:backgroundMark x1="34146" y1="1702" x2="34146" y2="1702"/>
                        <a14:backgroundMark x1="40244" y1="1702" x2="40244" y2="170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628"/>
          <a:stretch>
            <a:fillRect/>
          </a:stretch>
        </p:blipFill>
        <p:spPr bwMode="auto">
          <a:xfrm>
            <a:off x="6026711" y="4246484"/>
            <a:ext cx="1983528" cy="15584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 descr="C:\unzipped\Parker Aero-2\Parker-4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40" b="86836" l="8000" r="91385">
                        <a14:foregroundMark x1="9231" y1="66051" x2="9231" y2="66051"/>
                        <a14:foregroundMark x1="20154" y1="71363" x2="20154" y2="71363"/>
                        <a14:foregroundMark x1="14769" y1="71132" x2="14769" y2="71132"/>
                        <a14:foregroundMark x1="8000" y1="68591" x2="8000" y2="68591"/>
                        <a14:foregroundMark x1="63385" y1="73672" x2="63385" y2="73672"/>
                        <a14:foregroundMark x1="71385" y1="41801" x2="71385" y2="41801"/>
                        <a14:foregroundMark x1="91538" y1="48037" x2="91538" y2="48037"/>
                        <a14:foregroundMark x1="41077" y1="24480" x2="41077" y2="24480"/>
                        <a14:foregroundMark x1="38769" y1="51732" x2="38769" y2="51732"/>
                        <a14:foregroundMark x1="41385" y1="13395" x2="41385" y2="13395"/>
                        <a14:foregroundMark x1="45846" y1="15012" x2="45846" y2="15012"/>
                        <a14:foregroundMark x1="34154" y1="12471" x2="34154" y2="12471"/>
                        <a14:foregroundMark x1="43231" y1="12933" x2="43231" y2="12933"/>
                        <a14:foregroundMark x1="10308" y1="70670" x2="10308" y2="70670"/>
                        <a14:foregroundMark x1="15077" y1="73210" x2="15077" y2="73210"/>
                        <a14:foregroundMark x1="34308" y1="74827" x2="34308" y2="74827"/>
                        <a14:foregroundMark x1="21538" y1="86836" x2="21538" y2="86836"/>
                        <a14:foregroundMark x1="71538" y1="28176" x2="71538" y2="28176"/>
                        <a14:foregroundMark x1="76923" y1="31178" x2="76923" y2="31178"/>
                        <a14:foregroundMark x1="78154" y1="31178" x2="78154" y2="31178"/>
                        <a14:foregroundMark x1="74769" y1="29561" x2="74769" y2="29561"/>
                        <a14:foregroundMark x1="73231" y1="29330" x2="73231" y2="29330"/>
                        <a14:foregroundMark x1="69846" y1="27945" x2="69846" y2="27945"/>
                        <a14:foregroundMark x1="76154" y1="30716" x2="76154" y2="30716"/>
                        <a14:foregroundMark x1="72462" y1="28868" x2="72462" y2="28868"/>
                        <a14:foregroundMark x1="75692" y1="30485" x2="75692" y2="30485"/>
                        <a14:foregroundMark x1="80462" y1="32794" x2="80462" y2="32794"/>
                        <a14:backgroundMark x1="32154" y1="63048" x2="32154" y2="63048"/>
                        <a14:backgroundMark x1="67231" y1="59584" x2="67231" y2="59584"/>
                        <a14:backgroundMark x1="65538" y1="57737" x2="65538" y2="57737"/>
                        <a14:backgroundMark x1="87846" y1="66051" x2="87846" y2="66051"/>
                        <a14:backgroundMark x1="88923" y1="65127" x2="88923" y2="65127"/>
                        <a14:backgroundMark x1="71538" y1="63741" x2="71538" y2="63741"/>
                        <a14:backgroundMark x1="62308" y1="55658" x2="62308" y2="55658"/>
                      </a14:backgroundRemoval>
                    </a14:imgEffect>
                  </a14:imgLayer>
                </a14:imgProps>
              </a:ext>
            </a:extLst>
          </a:blip>
          <a:srcRect l="4593" t="8795" r="4498" b="7642"/>
          <a:stretch/>
        </p:blipFill>
        <p:spPr bwMode="auto">
          <a:xfrm>
            <a:off x="4208684" y="4276457"/>
            <a:ext cx="1395412" cy="8550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09" b="93161" l="5175" r="95804">
                        <a14:foregroundMark x1="7552" y1="45287" x2="7552" y2="45287"/>
                        <a14:foregroundMark x1="8531" y1="40111" x2="8531" y2="40111"/>
                        <a14:foregroundMark x1="9510" y1="37708" x2="9510" y2="37708"/>
                        <a14:foregroundMark x1="6573" y1="38262" x2="6573" y2="38262"/>
                        <a14:foregroundMark x1="28671" y1="38447" x2="28671" y2="38447"/>
                        <a14:foregroundMark x1="32587" y1="38078" x2="32587" y2="38078"/>
                        <a14:foregroundMark x1="31329" y1="37708" x2="31329" y2="37708"/>
                        <a14:foregroundMark x1="27832" y1="37523" x2="27832" y2="37523"/>
                        <a14:foregroundMark x1="17622" y1="57671" x2="17622" y2="57671"/>
                        <a14:foregroundMark x1="5175" y1="63771" x2="5175" y2="63771"/>
                        <a14:foregroundMark x1="6294" y1="61553" x2="6294" y2="61553"/>
                        <a14:foregroundMark x1="31748" y1="61183" x2="31748" y2="61183"/>
                        <a14:foregroundMark x1="30070" y1="81516" x2="30070" y2="81516"/>
                        <a14:foregroundMark x1="31189" y1="81331" x2="31189" y2="81331"/>
                        <a14:foregroundMark x1="31888" y1="78189" x2="31888" y2="78189"/>
                        <a14:foregroundMark x1="67692" y1="93161" x2="67692" y2="93161"/>
                        <a14:foregroundMark x1="90769" y1="59150" x2="90769" y2="59150"/>
                        <a14:foregroundMark x1="95944" y1="61738" x2="95944" y2="61738"/>
                        <a14:foregroundMark x1="85175" y1="54344" x2="85175" y2="54344"/>
                        <a14:foregroundMark x1="51329" y1="53604" x2="51329" y2="53604"/>
                        <a14:foregroundMark x1="66853" y1="7209" x2="66853" y2="7209"/>
                        <a14:foregroundMark x1="72727" y1="18484" x2="72727" y2="18484"/>
                        <a14:foregroundMark x1="86014" y1="34381" x2="86014" y2="34381"/>
                        <a14:foregroundMark x1="84056" y1="34011" x2="84056" y2="34011"/>
                        <a14:foregroundMark x1="83497" y1="33641" x2="83497" y2="33641"/>
                        <a14:foregroundMark x1="52448" y1="33087" x2="52448" y2="33087"/>
                        <a14:foregroundMark x1="54545" y1="32717" x2="54545" y2="32717"/>
                        <a14:foregroundMark x1="55804" y1="32532" x2="55804" y2="32532"/>
                      </a14:backgroundRemoval>
                    </a14:imgEffect>
                  </a14:imgLayer>
                </a14:imgProps>
              </a:ext>
            </a:extLst>
          </a:blip>
          <a:srcRect l="40274"/>
          <a:stretch/>
        </p:blipFill>
        <p:spPr bwMode="auto">
          <a:xfrm rot="5205228">
            <a:off x="4902315" y="5030845"/>
            <a:ext cx="655755" cy="83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21" b="95822" l="7063" r="89888">
                        <a14:foregroundMark x1="45265" y1="7521" x2="45265" y2="7521"/>
                        <a14:foregroundMark x1="76244" y1="72702" x2="76244" y2="72702"/>
                        <a14:foregroundMark x1="83788" y1="71866" x2="83788" y2="71866"/>
                        <a14:foregroundMark x1="70144" y1="85515" x2="70144" y2="85515"/>
                        <a14:foregroundMark x1="64366" y1="79944" x2="64366" y2="79944"/>
                        <a14:foregroundMark x1="64366" y1="86351" x2="64366" y2="86351"/>
                        <a14:foregroundMark x1="34510" y1="74373" x2="34510" y2="74373"/>
                        <a14:foregroundMark x1="7223" y1="50696" x2="7223" y2="50696"/>
                        <a14:foregroundMark x1="74799" y1="86908" x2="74799" y2="86908"/>
                        <a14:foregroundMark x1="69342" y1="95822" x2="69342" y2="95822"/>
                      </a14:backgroundRemoval>
                    </a14:imgEffect>
                  </a14:imgLayer>
                </a14:imgProps>
              </a:ext>
            </a:extLst>
          </a:blip>
          <a:srcRect l="56573" t="42063"/>
          <a:stretch/>
        </p:blipFill>
        <p:spPr bwMode="auto">
          <a:xfrm>
            <a:off x="4083274" y="5186564"/>
            <a:ext cx="794356" cy="61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2" descr="C:\unzipped\Parker Aero-2\Parker-43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3648" y1="67126" x2="13648" y2="67126"/>
                        <a14:foregroundMark x1="11811" y1="64370" x2="11811" y2="64370"/>
                        <a14:foregroundMark x1="74803" y1="65354" x2="74803" y2="65354"/>
                        <a14:foregroundMark x1="81496" y1="68701" x2="81496" y2="68701"/>
                        <a14:foregroundMark x1="79265" y1="75197" x2="79265" y2="75197"/>
                        <a14:foregroundMark x1="87927" y1="51378" x2="87927" y2="51378"/>
                        <a14:foregroundMark x1="85433" y1="48031" x2="85433" y2="48031"/>
                        <a14:foregroundMark x1="87795" y1="58858" x2="87795" y2="58858"/>
                        <a14:foregroundMark x1="87008" y1="60433" x2="87008" y2="60433"/>
                        <a14:foregroundMark x1="46063" y1="61417" x2="46063" y2="61417"/>
                        <a14:foregroundMark x1="76247" y1="65354" x2="76247" y2="65354"/>
                        <a14:backgroundMark x1="27165" y1="52362" x2="27165" y2="52362"/>
                        <a14:backgroundMark x1="52100" y1="43898" x2="52100" y2="43898"/>
                        <a14:backgroundMark x1="51181" y1="42126" x2="51181" y2="42126"/>
                        <a14:backgroundMark x1="19029" y1="59449" x2="19029" y2="59449"/>
                      </a14:backgroundRemoval>
                    </a14:imgEffect>
                  </a14:imgLayer>
                </a14:imgProps>
              </a:ext>
            </a:extLst>
          </a:blip>
          <a:srcRect l="9527" t="7357" r="7373" b="21182"/>
          <a:stretch/>
        </p:blipFill>
        <p:spPr bwMode="auto">
          <a:xfrm>
            <a:off x="1995289" y="4272225"/>
            <a:ext cx="1665635" cy="9548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4"/>
          <p:cNvGrpSpPr/>
          <p:nvPr/>
        </p:nvGrpSpPr>
        <p:grpSpPr>
          <a:xfrm>
            <a:off x="2159617" y="5168085"/>
            <a:ext cx="1212156" cy="684269"/>
            <a:chOff x="4890988" y="5253038"/>
            <a:chExt cx="1212156" cy="684269"/>
          </a:xfrm>
        </p:grpSpPr>
        <p:pic>
          <p:nvPicPr>
            <p:cNvPr id="35" name="Picture 3" descr="G:\AAG Groups\AAG Communication Services\Photos\Photos\Products\Stratoflex Products\Photos for SPD Products\Swivels &amp; Breakaway Valves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1" t="52174" r="6159"/>
            <a:stretch/>
          </p:blipFill>
          <p:spPr bwMode="auto">
            <a:xfrm>
              <a:off x="4890988" y="5285533"/>
              <a:ext cx="1137643" cy="65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Freeform 14"/>
            <p:cNvSpPr/>
            <p:nvPr/>
          </p:nvSpPr>
          <p:spPr bwMode="auto">
            <a:xfrm>
              <a:off x="5715994" y="5253038"/>
              <a:ext cx="387150" cy="323279"/>
            </a:xfrm>
            <a:custGeom>
              <a:avLst/>
              <a:gdLst>
                <a:gd name="connsiteX0" fmla="*/ 304800 w 419100"/>
                <a:gd name="connsiteY0" fmla="*/ 0 h 304800"/>
                <a:gd name="connsiteX1" fmla="*/ 26194 w 419100"/>
                <a:gd name="connsiteY1" fmla="*/ 0 h 304800"/>
                <a:gd name="connsiteX2" fmla="*/ 0 w 419100"/>
                <a:gd name="connsiteY2" fmla="*/ 190500 h 304800"/>
                <a:gd name="connsiteX3" fmla="*/ 164307 w 419100"/>
                <a:gd name="connsiteY3" fmla="*/ 223838 h 304800"/>
                <a:gd name="connsiteX4" fmla="*/ 311944 w 419100"/>
                <a:gd name="connsiteY4" fmla="*/ 304800 h 304800"/>
                <a:gd name="connsiteX5" fmla="*/ 414338 w 419100"/>
                <a:gd name="connsiteY5" fmla="*/ 247650 h 304800"/>
                <a:gd name="connsiteX6" fmla="*/ 411957 w 419100"/>
                <a:gd name="connsiteY6" fmla="*/ 226219 h 304800"/>
                <a:gd name="connsiteX7" fmla="*/ 419100 w 419100"/>
                <a:gd name="connsiteY7" fmla="*/ 61913 h 304800"/>
                <a:gd name="connsiteX8" fmla="*/ 304800 w 419100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304800">
                  <a:moveTo>
                    <a:pt x="304800" y="0"/>
                  </a:moveTo>
                  <a:lnTo>
                    <a:pt x="26194" y="0"/>
                  </a:lnTo>
                  <a:lnTo>
                    <a:pt x="0" y="190500"/>
                  </a:lnTo>
                  <a:lnTo>
                    <a:pt x="164307" y="223838"/>
                  </a:lnTo>
                  <a:lnTo>
                    <a:pt x="311944" y="304800"/>
                  </a:lnTo>
                  <a:lnTo>
                    <a:pt x="414338" y="247650"/>
                  </a:lnTo>
                  <a:lnTo>
                    <a:pt x="411957" y="226219"/>
                  </a:lnTo>
                  <a:lnTo>
                    <a:pt x="419100" y="61913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14" b="91696" l="8618" r="94255">
                        <a14:foregroundMark x1="8797" y1="67128" x2="8797" y2="67128"/>
                        <a14:foregroundMark x1="11311" y1="81661" x2="11311" y2="81661"/>
                        <a14:foregroundMark x1="12567" y1="87543" x2="12567" y2="87543"/>
                        <a14:foregroundMark x1="24417" y1="91696" x2="24417" y2="91696"/>
                        <a14:foregroundMark x1="29264" y1="64706" x2="29264" y2="64706"/>
                        <a14:foregroundMark x1="38779" y1="62284" x2="38779" y2="62284"/>
                        <a14:foregroundMark x1="69479" y1="4152" x2="69479" y2="4152"/>
                        <a14:foregroundMark x1="21903" y1="43253" x2="21903" y2="43253"/>
                        <a14:foregroundMark x1="35368" y1="45329" x2="35368" y2="45329"/>
                        <a14:foregroundMark x1="28007" y1="37024" x2="28007" y2="37024"/>
                        <a14:foregroundMark x1="28007" y1="38754" x2="28007" y2="38754"/>
                        <a14:foregroundMark x1="26750" y1="40830" x2="26750" y2="40830"/>
                        <a14:foregroundMark x1="88510" y1="32872" x2="88510" y2="32872"/>
                        <a14:foregroundMark x1="85099" y1="41869" x2="85099" y2="41869"/>
                        <a14:foregroundMark x1="92639" y1="37024" x2="92639" y2="37024"/>
                        <a14:foregroundMark x1="91741" y1="24913" x2="91741" y2="24913"/>
                        <a14:foregroundMark x1="93537" y1="33218" x2="93537" y2="33218"/>
                        <a14:foregroundMark x1="94255" y1="36678" x2="94255" y2="36678"/>
                        <a14:foregroundMark x1="80790" y1="67820" x2="80790" y2="67820"/>
                        <a14:foregroundMark x1="76302" y1="17993" x2="76302" y2="17993"/>
                        <a14:foregroundMark x1="26212" y1="43599" x2="26212" y2="43599"/>
                        <a14:foregroundMark x1="33932" y1="87197" x2="33932" y2="87197"/>
                        <a14:foregroundMark x1="32496" y1="86505" x2="32496" y2="86505"/>
                        <a14:foregroundMark x1="31598" y1="84775" x2="31598" y2="84775"/>
                        <a14:foregroundMark x1="30880" y1="82353" x2="30880" y2="82353"/>
                        <a14:backgroundMark x1="29982" y1="85467" x2="29982" y2="85467"/>
                        <a14:backgroundMark x1="72890" y1="82353" x2="72890" y2="82353"/>
                        <a14:backgroundMark x1="72890" y1="76817" x2="72890" y2="76817"/>
                        <a14:backgroundMark x1="66427" y1="76471" x2="66427" y2="76471"/>
                        <a14:backgroundMark x1="63914" y1="76125" x2="63914" y2="76125"/>
                        <a14:backgroundMark x1="62298" y1="77509" x2="62298" y2="77509"/>
                        <a14:backgroundMark x1="29803" y1="83391" x2="29803" y2="8339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763009">
            <a:off x="6191221" y="1636817"/>
            <a:ext cx="1652680" cy="8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313" b="92500" l="3497" r="93357">
                        <a14:foregroundMark x1="21678" y1="36250" x2="21678" y2="36250"/>
                        <a14:foregroundMark x1="20629" y1="49688" x2="20629" y2="49688"/>
                        <a14:foregroundMark x1="44056" y1="25938" x2="44056" y2="25938"/>
                        <a14:foregroundMark x1="43007" y1="21875" x2="43007" y2="21875"/>
                        <a14:foregroundMark x1="66783" y1="27813" x2="66783" y2="27813"/>
                        <a14:foregroundMark x1="66783" y1="10313" x2="66783" y2="10313"/>
                        <a14:foregroundMark x1="19231" y1="35625" x2="19231" y2="35625"/>
                        <a14:foregroundMark x1="18531" y1="33125" x2="18531" y2="33125"/>
                        <a14:foregroundMark x1="16084" y1="44063" x2="16084" y2="44063"/>
                        <a14:foregroundMark x1="12937" y1="43750" x2="12937" y2="43750"/>
                        <a14:foregroundMark x1="88462" y1="41250" x2="88462" y2="41250"/>
                        <a14:foregroundMark x1="85664" y1="39375" x2="85664" y2="39375"/>
                        <a14:foregroundMark x1="93706" y1="41875" x2="93706" y2="41875"/>
                        <a14:foregroundMark x1="91958" y1="59062" x2="91958" y2="59062"/>
                        <a14:foregroundMark x1="54545" y1="69063" x2="54545" y2="69063"/>
                        <a14:foregroundMark x1="69930" y1="82500" x2="69930" y2="82500"/>
                        <a14:foregroundMark x1="68182" y1="88125" x2="68182" y2="88125"/>
                        <a14:foregroundMark x1="58392" y1="89688" x2="58392" y2="89688"/>
                        <a14:foregroundMark x1="65035" y1="84688" x2="65035" y2="84688"/>
                        <a14:foregroundMark x1="81469" y1="80000" x2="81469" y2="80000"/>
                        <a14:foregroundMark x1="91958" y1="77813" x2="91958" y2="77813"/>
                        <a14:foregroundMark x1="86014" y1="79688" x2="86014" y2="79688"/>
                        <a14:foregroundMark x1="85664" y1="77813" x2="85664" y2="77813"/>
                        <a14:foregroundMark x1="78671" y1="79375" x2="78671" y2="79375"/>
                        <a14:foregroundMark x1="63986" y1="82500" x2="63986" y2="82500"/>
                        <a14:foregroundMark x1="87762" y1="82188" x2="87762" y2="82188"/>
                        <a14:foregroundMark x1="87413" y1="84375" x2="87413" y2="84375"/>
                        <a14:foregroundMark x1="88112" y1="33750" x2="88112" y2="33750"/>
                        <a14:foregroundMark x1="3497" y1="78750" x2="3497" y2="78750"/>
                        <a14:foregroundMark x1="7692" y1="75313" x2="7692" y2="75313"/>
                        <a14:foregroundMark x1="11888" y1="73125" x2="11888" y2="73125"/>
                        <a14:foregroundMark x1="16783" y1="70938" x2="16783" y2="70938"/>
                        <a14:foregroundMark x1="22028" y1="69063" x2="22028" y2="69063"/>
                        <a14:foregroundMark x1="27972" y1="67500" x2="27972" y2="67500"/>
                        <a14:foregroundMark x1="35664" y1="66250" x2="35664" y2="66250"/>
                        <a14:foregroundMark x1="31818" y1="66875" x2="31818" y2="66875"/>
                        <a14:foregroundMark x1="39860" y1="65625" x2="39860" y2="65625"/>
                        <a14:foregroundMark x1="49650" y1="64375" x2="49650" y2="64375"/>
                        <a14:foregroundMark x1="73077" y1="69688" x2="73077" y2="69688"/>
                        <a14:foregroundMark x1="54895" y1="78125" x2="54895" y2="78125"/>
                        <a14:foregroundMark x1="13287" y1="85938" x2="13287" y2="85938"/>
                        <a14:foregroundMark x1="8042" y1="84688" x2="8042" y2="84688"/>
                        <a14:foregroundMark x1="4895" y1="83438" x2="4895" y2="83438"/>
                        <a14:foregroundMark x1="62238" y1="74063" x2="62238" y2="74063"/>
                        <a14:foregroundMark x1="75524" y1="68438" x2="75524" y2="68438"/>
                        <a14:foregroundMark x1="78322" y1="67500" x2="78322" y2="67500"/>
                        <a14:foregroundMark x1="73077" y1="59688" x2="73077" y2="59688"/>
                        <a14:foregroundMark x1="70629" y1="60313" x2="70629" y2="60313"/>
                        <a14:foregroundMark x1="66783" y1="60938" x2="66783" y2="60938"/>
                        <a14:foregroundMark x1="62937" y1="62187" x2="62937" y2="62187"/>
                        <a14:foregroundMark x1="58392" y1="62813" x2="58392" y2="62813"/>
                        <a14:foregroundMark x1="65385" y1="61875" x2="65385" y2="61875"/>
                        <a14:foregroundMark x1="68881" y1="39375" x2="68881" y2="39375"/>
                        <a14:foregroundMark x1="59091" y1="87500" x2="59091" y2="87500"/>
                        <a14:foregroundMark x1="65734" y1="92500" x2="65734" y2="92500"/>
                        <a14:foregroundMark x1="56294" y1="63438" x2="56294" y2="63438"/>
                        <a14:foregroundMark x1="55944" y1="92188" x2="55944" y2="92188"/>
                        <a14:foregroundMark x1="46503" y1="32188" x2="46503" y2="32188"/>
                        <a14:foregroundMark x1="65385" y1="28125" x2="65385" y2="28125"/>
                        <a14:foregroundMark x1="39860" y1="30312" x2="39860" y2="30312"/>
                        <a14:foregroundMark x1="88462" y1="40313" x2="88462" y2="40313"/>
                        <a14:foregroundMark x1="90909" y1="37813" x2="90909" y2="37813"/>
                        <a14:foregroundMark x1="85664" y1="28438" x2="85664" y2="28438"/>
                        <a14:foregroundMark x1="87762" y1="26563" x2="87762" y2="26563"/>
                        <a14:foregroundMark x1="81818" y1="62500" x2="81818" y2="62500"/>
                        <a14:foregroundMark x1="84266" y1="60000" x2="84266" y2="60000"/>
                        <a14:foregroundMark x1="87063" y1="48750" x2="87063" y2="48750"/>
                        <a14:foregroundMark x1="85664" y1="66563" x2="85664" y2="66563"/>
                        <a14:foregroundMark x1="42308" y1="65313" x2="42308" y2="65313"/>
                        <a14:foregroundMark x1="18881" y1="70313" x2="18881" y2="70313"/>
                        <a14:foregroundMark x1="24476" y1="68438" x2="24476" y2="68438"/>
                        <a14:foregroundMark x1="13986" y1="72188" x2="13287" y2="72188"/>
                        <a14:foregroundMark x1="20280" y1="86875" x2="20280" y2="86875"/>
                        <a14:foregroundMark x1="31469" y1="85625" x2="31469" y2="85625"/>
                        <a14:foregroundMark x1="38811" y1="84063" x2="38811" y2="84063"/>
                        <a14:foregroundMark x1="42308" y1="82813" x2="42308" y2="82813"/>
                        <a14:foregroundMark x1="32517" y1="66563" x2="32517" y2="66563"/>
                        <a14:foregroundMark x1="45804" y1="81563" x2="45804" y2="81563"/>
                        <a14:foregroundMark x1="57343" y1="76875" x2="57343" y2="76875"/>
                        <a14:foregroundMark x1="65385" y1="72500" x2="65385" y2="72500"/>
                        <a14:foregroundMark x1="60140" y1="75313" x2="60140" y2="75313"/>
                        <a14:foregroundMark x1="69231" y1="70938" x2="69231" y2="70938"/>
                        <a14:foregroundMark x1="25524" y1="86250" x2="25524" y2="86250"/>
                        <a14:foregroundMark x1="77273" y1="68125" x2="77273" y2="68125"/>
                        <a14:foregroundMark x1="81818" y1="66875" x2="81818" y2="66875"/>
                        <a14:foregroundMark x1="80070" y1="67188" x2="80070" y2="67188"/>
                        <a14:foregroundMark x1="30070" y1="67188" x2="30070" y2="67188"/>
                        <a14:foregroundMark x1="49301" y1="80313" x2="49301" y2="80313"/>
                        <a14:foregroundMark x1="77972" y1="61563" x2="77972" y2="61563"/>
                        <a14:foregroundMark x1="76573" y1="58438" x2="76573" y2="58438"/>
                        <a14:foregroundMark x1="77972" y1="57813" x2="77972" y2="57813"/>
                        <a14:foregroundMark x1="53147" y1="63750" x2="53147" y2="63750"/>
                        <a14:foregroundMark x1="10490" y1="85625" x2="10490" y2="85625"/>
                        <a14:foregroundMark x1="35315" y1="84688" x2="35315" y2="84688"/>
                        <a14:foregroundMark x1="41259" y1="20000" x2="41259" y2="20000"/>
                        <a14:backgroundMark x1="41259" y1="49688" x2="41259" y2="49688"/>
                        <a14:backgroundMark x1="87063" y1="54375" x2="87063" y2="54375"/>
                        <a14:backgroundMark x1="85315" y1="54063" x2="85315" y2="54063"/>
                        <a14:backgroundMark x1="81818" y1="52500" x2="81818" y2="52500"/>
                        <a14:backgroundMark x1="83566" y1="53125" x2="83566" y2="53125"/>
                        <a14:backgroundMark x1="89161" y1="52812" x2="89161" y2="52812"/>
                        <a14:backgroundMark x1="23427" y1="52500" x2="23427" y2="52500"/>
                        <a14:backgroundMark x1="20629" y1="53125" x2="20629" y2="53125"/>
                        <a14:backgroundMark x1="18531" y1="52500" x2="18182" y2="52500"/>
                        <a14:backgroundMark x1="81469" y1="69063" x2="81469" y2="69063"/>
                        <a14:backgroundMark x1="78671" y1="93438" x2="78671" y2="93438"/>
                        <a14:backgroundMark x1="79720" y1="91250" x2="79720" y2="91250"/>
                        <a14:backgroundMark x1="71678" y1="93125" x2="71678" y2="93125"/>
                        <a14:backgroundMark x1="72028" y1="91563" x2="72028" y2="91563"/>
                        <a14:backgroundMark x1="67832" y1="93125" x2="67832" y2="93125"/>
                        <a14:backgroundMark x1="76923" y1="66563" x2="76923" y2="66563"/>
                        <a14:backgroundMark x1="78322" y1="65938" x2="78322" y2="65938"/>
                        <a14:backgroundMark x1="64685" y1="47500" x2="64685" y2="47500"/>
                        <a14:backgroundMark x1="84965" y1="68125" x2="84965" y2="68125"/>
                        <a14:backgroundMark x1="80769" y1="68750" x2="80769" y2="68750"/>
                        <a14:backgroundMark x1="79021" y1="69063" x2="79021" y2="69063"/>
                      </a14:backgroundRemoval>
                    </a14:imgEffect>
                  </a14:imgLayer>
                </a14:imgProps>
              </a:ext>
            </a:extLst>
          </a:blip>
          <a:srcRect t="6734" b="6034"/>
          <a:stretch/>
        </p:blipFill>
        <p:spPr bwMode="auto">
          <a:xfrm>
            <a:off x="6221575" y="2492982"/>
            <a:ext cx="851313" cy="8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4" descr="NonlLatchi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33" b="93651" l="6853" r="93147">
                        <a14:foregroundMark x1="6853" y1="79365" x2="6853" y2="79365"/>
                        <a14:foregroundMark x1="24619" y1="92328" x2="24619" y2="92328"/>
                        <a14:foregroundMark x1="28934" y1="93651" x2="28934" y2="93651"/>
                        <a14:foregroundMark x1="52538" y1="52381" x2="52538" y2="52381"/>
                        <a14:foregroundMark x1="50000" y1="42857" x2="50000" y2="42857"/>
                        <a14:foregroundMark x1="48985" y1="53439" x2="48985" y2="53439"/>
                        <a14:foregroundMark x1="48223" y1="44974" x2="48223" y2="44974"/>
                        <a14:foregroundMark x1="46447" y1="55556" x2="46447" y2="55556"/>
                        <a14:foregroundMark x1="55076" y1="52116" x2="55076" y2="52116"/>
                        <a14:foregroundMark x1="51523" y1="54762" x2="51523" y2="54762"/>
                        <a14:foregroundMark x1="61421" y1="39947" x2="61421" y2="39947"/>
                        <a14:foregroundMark x1="65736" y1="48148" x2="65736" y2="48148"/>
                        <a14:foregroundMark x1="74112" y1="62169" x2="74112" y2="62169"/>
                        <a14:foregroundMark x1="72335" y1="65608" x2="72335" y2="65608"/>
                        <a14:foregroundMark x1="75888" y1="83598" x2="75888" y2="83598"/>
                        <a14:foregroundMark x1="40863" y1="28042" x2="40863" y2="28042"/>
                        <a14:foregroundMark x1="33756" y1="4497" x2="33756" y2="4497"/>
                        <a14:foregroundMark x1="52030" y1="10053" x2="52030" y2="10053"/>
                        <a14:foregroundMark x1="52792" y1="13757" x2="52792" y2="13757"/>
                        <a14:foregroundMark x1="52792" y1="15344" x2="52792" y2="15344"/>
                        <a14:foregroundMark x1="54822" y1="15079" x2="54822" y2="15079"/>
                        <a14:foregroundMark x1="60914" y1="21429" x2="60914" y2="21429"/>
                        <a14:foregroundMark x1="85787" y1="18254" x2="85787" y2="18254"/>
                        <a14:foregroundMark x1="93147" y1="25661" x2="93147" y2="25661"/>
                        <a14:foregroundMark x1="64721" y1="38095" x2="64721" y2="38095"/>
                        <a14:foregroundMark x1="33249" y1="24868" x2="33249" y2="24868"/>
                        <a14:foregroundMark x1="71320" y1="47884" x2="71320" y2="47884"/>
                        <a14:foregroundMark x1="71320" y1="70899" x2="71320" y2="70899"/>
                        <a14:foregroundMark x1="87817" y1="64815" x2="87817" y2="64815"/>
                        <a14:foregroundMark x1="80711" y1="84921" x2="80711" y2="84921"/>
                        <a14:foregroundMark x1="72081" y1="66931" x2="72081" y2="66931"/>
                        <a14:foregroundMark x1="81980" y1="82540" x2="81980" y2="82540"/>
                        <a14:backgroundMark x1="17005" y1="89947" x2="17005" y2="89947"/>
                        <a14:backgroundMark x1="28173" y1="95767" x2="28173" y2="95767"/>
                        <a14:backgroundMark x1="37563" y1="33069" x2="37563" y2="3306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56110" y="2572248"/>
            <a:ext cx="801793" cy="7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" descr="G:\AAG Groups\AAG Communication Services\Photos\Photos\Products\Stratoflex Products\Photos for SPD Products\Dynatube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91" y="1735672"/>
            <a:ext cx="1659433" cy="15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6959" y="1878448"/>
            <a:ext cx="1838539" cy="13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421533" y="557501"/>
            <a:ext cx="4378807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OEMs, Tier 1, Tier 2</a:t>
            </a: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Leonardo 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Helicopters &amp; 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Aircraft 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Divisions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Eurofighter</a:t>
            </a:r>
            <a:endParaRPr lang="en-US" sz="1400" b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Boeing International Inc.</a:t>
            </a: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Dassault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Aviation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Diamond Aircraft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Marshall Aerospace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Mecaer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Aviation Group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O.M.A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. - Officine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Meccaniche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Aeronautiche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Piaggio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Aero Industries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Pilatus Aircraft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Saab Aircraft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- Turkish Aerospace Industries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Thales </a:t>
            </a:r>
            <a:r>
              <a:rPr lang="en-US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Alenia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Motorsport OEMs &amp; F1 Top Teams</a:t>
            </a: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Ferrari </a:t>
            </a: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Mercedes </a:t>
            </a: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Red Bull</a:t>
            </a: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Scuderia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Toro Rosso</a:t>
            </a: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Haas</a:t>
            </a: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Sauber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Williams</a:t>
            </a: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Brembo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Racing</a:t>
            </a: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Ducati</a:t>
            </a:r>
          </a:p>
          <a:p>
            <a:pPr>
              <a:buClr>
                <a:srgbClr val="C00000"/>
              </a:buClr>
            </a:pP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ottotitolo 2"/>
          <p:cNvSpPr txBox="1">
            <a:spLocks/>
          </p:cNvSpPr>
          <p:nvPr/>
        </p:nvSpPr>
        <p:spPr>
          <a:xfrm>
            <a:off x="220662" y="109789"/>
            <a:ext cx="4427537" cy="44771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it-IT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>
              <a:buClr>
                <a:srgbClr val="C00000"/>
              </a:buClr>
            </a:pPr>
            <a:r>
              <a:rPr lang="en-US" sz="2000" dirty="0" smtClean="0"/>
              <a:t>Main Customers &amp; Approvals</a:t>
            </a:r>
            <a:endParaRPr lang="en-US" sz="2000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258594" y="109789"/>
            <a:ext cx="4427537" cy="44771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it-IT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>
              <a:buClr>
                <a:srgbClr val="C00000"/>
              </a:buClr>
            </a:pPr>
            <a:r>
              <a:rPr lang="en-US" sz="2000" dirty="0" smtClean="0"/>
              <a:t>Quality &amp; Certifications</a:t>
            </a:r>
            <a:endParaRPr lang="en-US" sz="2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02162" y="1084420"/>
            <a:ext cx="37404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 anchor="ctr" anchorCtr="0"/>
          <a:lstStyle/>
          <a:p>
            <a:pPr algn="ctr" eaLnBrk="0" hangingPunct="0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ISO 9001</a:t>
            </a:r>
            <a:endParaRPr lang="en-GB" sz="2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02162" y="1673410"/>
            <a:ext cx="37404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 anchor="ctr" anchorCtr="0"/>
          <a:lstStyle/>
          <a:p>
            <a:pPr algn="ctr" eaLnBrk="0" hangingPunct="0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EN 9100</a:t>
            </a:r>
            <a:endParaRPr lang="en-GB" sz="2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02162" y="2305700"/>
            <a:ext cx="37404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 anchor="ctr" anchorCtr="0"/>
          <a:lstStyle/>
          <a:p>
            <a:pPr algn="ctr" eaLnBrk="0" hangingPunct="0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EASA PART 21-G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9" t="63485" r="11856" b="9888"/>
          <a:stretch/>
        </p:blipFill>
        <p:spPr>
          <a:xfrm>
            <a:off x="6119822" y="4421290"/>
            <a:ext cx="2705081" cy="835641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602162" y="3657990"/>
            <a:ext cx="37404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 anchor="ctr" anchorCtr="0"/>
          <a:lstStyle/>
          <a:p>
            <a:pPr algn="ctr" eaLnBrk="0" hangingPunct="0"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AUTHORIZED </a:t>
            </a:r>
            <a:endParaRPr lang="en-US" sz="1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FABRICATOR &amp;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DISTRIBUTOR of </a:t>
            </a:r>
            <a:endParaRPr lang="en-US" sz="1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83234</TotalTime>
  <Words>436</Words>
  <Application>Microsoft Office PowerPoint</Application>
  <PresentationFormat>A4 (21x29,7 cm)</PresentationFormat>
  <Paragraphs>74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Calibri</vt:lpstr>
      <vt:lpstr>Century Gothic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Demetra</dc:creator>
  <cp:lastModifiedBy>Christian Consoli</cp:lastModifiedBy>
  <cp:revision>3619</cp:revision>
  <cp:lastPrinted>2018-06-27T17:34:26Z</cp:lastPrinted>
  <dcterms:created xsi:type="dcterms:W3CDTF">2003-05-05T16:36:12Z</dcterms:created>
  <dcterms:modified xsi:type="dcterms:W3CDTF">2019-09-12T18:19:43Z</dcterms:modified>
</cp:coreProperties>
</file>