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media1.mp4" ContentType="video/unknown"/>
  <Override PartName="/ppt/media/image10.jpeg" ContentType="image/jpeg"/>
  <Override PartName="/ppt/media/media2.mp4" ContentType="video/unknown"/>
  <Override PartName="/ppt/media/media3.mp4" ContentType="video/unknown"/>
  <Override PartName="/ppt/media/image11.jpeg" ContentType="image/jpeg"/>
  <Override PartName="/ppt/media/image12.jpeg" ContentType="image/jpeg"/>
  <Override PartName="/ppt/media/image13.jpeg" ContentType="image/jpeg"/>
  <Override PartName="/ppt/notesSlides/notesSlide1.xml" ContentType="application/vnd.openxmlformats-officedocument.presentationml.notesSlide+xml"/>
  <Override PartName="/ppt/media/media4.mp4" ContentType="video/unknown"/>
  <Override PartName="/ppt/media/media5.mp4" ContentType="video/unknown"/>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lvl1pPr>
              <a:defRPr sz="1500"/>
            </a:lvl1pPr>
          </a:lstStyle>
          <a:p>
            <a:pPr/>
            <a:r>
              <a:t>L’equazione di Einstein dicono una cosa che si può spiegare abbastanza facilmente. Nella parte sin  avete la geometria dello spazio-tempo. Il reticolo in figura rappresenta la struttura dello spazio-tempo e vedete che è deformata in presenza di una massa (qui ammasso di galassie). Sulla sin: quanto è deformato lo spazio-tempo, sulla destra quanta massa c’è nell’ammasso. Se si applica questa equ. guardando una galassia che sta dietro ammasso, l’immagine di quella galassia viene distorta dalla presenza dell’ammasso. Questo tipo di lente viene utilizzata per ricostruire la massa dev’ammasso guardando come vengono distorte le immagini degli oggetti lontani. Quello che troviamo è che sistematicamente, per qualunque oggetto, questa massa è molto superiore alla massa delle galassie dell’ammasso</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olo e sottotitolo">
    <p:spTree>
      <p:nvGrpSpPr>
        <p:cNvPr id="1" name=""/>
        <p:cNvGrpSpPr/>
        <p:nvPr/>
      </p:nvGrpSpPr>
      <p:grpSpPr>
        <a:xfrm>
          <a:off x="0" y="0"/>
          <a:ext cx="0" cy="0"/>
          <a:chOff x="0" y="0"/>
          <a:chExt cx="0" cy="0"/>
        </a:xfrm>
      </p:grpSpPr>
      <p:sp>
        <p:nvSpPr>
          <p:cNvPr id="11" name="Titolo Testo"/>
          <p:cNvSpPr txBox="1"/>
          <p:nvPr>
            <p:ph type="title"/>
          </p:nvPr>
        </p:nvSpPr>
        <p:spPr>
          <a:xfrm>
            <a:off x="1270000" y="1638300"/>
            <a:ext cx="10464800" cy="3302000"/>
          </a:xfrm>
          <a:prstGeom prst="rect">
            <a:avLst/>
          </a:prstGeom>
        </p:spPr>
        <p:txBody>
          <a:bodyPr anchor="b"/>
          <a:lstStyle/>
          <a:p>
            <a:pPr/>
            <a:r>
              <a:t>Titolo Testo</a:t>
            </a:r>
          </a:p>
        </p:txBody>
      </p:sp>
      <p:sp>
        <p:nvSpPr>
          <p:cNvPr id="12" name="Corpo livello uno…"/>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Citazione">
    <p:spTree>
      <p:nvGrpSpPr>
        <p:cNvPr id="1" name=""/>
        <p:cNvGrpSpPr/>
        <p:nvPr/>
      </p:nvGrpSpPr>
      <p:grpSpPr>
        <a:xfrm>
          <a:off x="0" y="0"/>
          <a:ext cx="0" cy="0"/>
          <a:chOff x="0" y="0"/>
          <a:chExt cx="0" cy="0"/>
        </a:xfrm>
      </p:grpSpPr>
      <p:sp>
        <p:nvSpPr>
          <p:cNvPr id="93" name="–Giovanni Mela"/>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i="1" sz="2400"/>
            </a:lvl1pPr>
          </a:lstStyle>
          <a:p>
            <a:pPr/>
            <a:r>
              <a:t>–Giovanni Mela</a:t>
            </a:r>
          </a:p>
        </p:txBody>
      </p:sp>
      <p:sp>
        <p:nvSpPr>
          <p:cNvPr id="94" name="“Inserisci qui una citazione”."/>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lvl1pPr>
          </a:lstStyle>
          <a:p>
            <a:pPr/>
            <a:r>
              <a:t>“Inserisci qui una citazione”. </a:t>
            </a:r>
          </a:p>
        </p:txBody>
      </p:sp>
      <p:sp>
        <p:nvSpPr>
          <p:cNvPr id="9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Foto">
    <p:spTree>
      <p:nvGrpSpPr>
        <p:cNvPr id="1" name=""/>
        <p:cNvGrpSpPr/>
        <p:nvPr/>
      </p:nvGrpSpPr>
      <p:grpSpPr>
        <a:xfrm>
          <a:off x="0" y="0"/>
          <a:ext cx="0" cy="0"/>
          <a:chOff x="0" y="0"/>
          <a:chExt cx="0" cy="0"/>
        </a:xfrm>
      </p:grpSpPr>
      <p:sp>
        <p:nvSpPr>
          <p:cNvPr id="102" name="Immagine"/>
          <p:cNvSpPr/>
          <p:nvPr>
            <p:ph type="pic" idx="13"/>
          </p:nvPr>
        </p:nvSpPr>
        <p:spPr>
          <a:xfrm>
            <a:off x="-3175" y="0"/>
            <a:ext cx="13004800" cy="9753600"/>
          </a:xfrm>
          <a:prstGeom prst="rect">
            <a:avLst/>
          </a:prstGeom>
        </p:spPr>
        <p:txBody>
          <a:bodyPr lIns="91439" tIns="45719" rIns="91439" bIns="45719" anchor="t">
            <a:noAutofit/>
          </a:bodyPr>
          <a:lstStyle/>
          <a:p>
            <a:pPr/>
          </a:p>
        </p:txBody>
      </p:sp>
      <p:sp>
        <p:nvSpPr>
          <p:cNvPr id="10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Vuoto">
    <p:spTree>
      <p:nvGrpSpPr>
        <p:cNvPr id="1" name=""/>
        <p:cNvGrpSpPr/>
        <p:nvPr/>
      </p:nvGrpSpPr>
      <p:grpSpPr>
        <a:xfrm>
          <a:off x="0" y="0"/>
          <a:ext cx="0" cy="0"/>
          <a:chOff x="0" y="0"/>
          <a:chExt cx="0" cy="0"/>
        </a:xfrm>
      </p:grpSpPr>
      <p:sp>
        <p:nvSpPr>
          <p:cNvPr id="11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Foto - Orizzontale">
    <p:spTree>
      <p:nvGrpSpPr>
        <p:cNvPr id="1" name=""/>
        <p:cNvGrpSpPr/>
        <p:nvPr/>
      </p:nvGrpSpPr>
      <p:grpSpPr>
        <a:xfrm>
          <a:off x="0" y="0"/>
          <a:ext cx="0" cy="0"/>
          <a:chOff x="0" y="0"/>
          <a:chExt cx="0" cy="0"/>
        </a:xfrm>
      </p:grpSpPr>
      <p:sp>
        <p:nvSpPr>
          <p:cNvPr id="20" name="Immagine"/>
          <p:cNvSpPr/>
          <p:nvPr>
            <p:ph type="pic" idx="13"/>
          </p:nvPr>
        </p:nvSpPr>
        <p:spPr>
          <a:xfrm>
            <a:off x="1619250" y="660400"/>
            <a:ext cx="9758016" cy="5905500"/>
          </a:xfrm>
          <a:prstGeom prst="rect">
            <a:avLst/>
          </a:prstGeom>
        </p:spPr>
        <p:txBody>
          <a:bodyPr lIns="91439" tIns="45719" rIns="91439" bIns="45719" anchor="t">
            <a:noAutofit/>
          </a:bodyPr>
          <a:lstStyle/>
          <a:p>
            <a:pPr/>
          </a:p>
        </p:txBody>
      </p:sp>
      <p:sp>
        <p:nvSpPr>
          <p:cNvPr id="21" name="Titolo Testo"/>
          <p:cNvSpPr txBox="1"/>
          <p:nvPr>
            <p:ph type="title"/>
          </p:nvPr>
        </p:nvSpPr>
        <p:spPr>
          <a:xfrm>
            <a:off x="1270000" y="6718300"/>
            <a:ext cx="10464800" cy="1422400"/>
          </a:xfrm>
          <a:prstGeom prst="rect">
            <a:avLst/>
          </a:prstGeom>
        </p:spPr>
        <p:txBody>
          <a:bodyPr/>
          <a:lstStyle/>
          <a:p>
            <a:pPr/>
            <a:r>
              <a:t>Titolo Testo</a:t>
            </a:r>
          </a:p>
        </p:txBody>
      </p:sp>
      <p:sp>
        <p:nvSpPr>
          <p:cNvPr id="22" name="Corpo livello uno…"/>
          <p:cNvSpPr txBox="1"/>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olo - Centrato">
    <p:spTree>
      <p:nvGrpSpPr>
        <p:cNvPr id="1" name=""/>
        <p:cNvGrpSpPr/>
        <p:nvPr/>
      </p:nvGrpSpPr>
      <p:grpSpPr>
        <a:xfrm>
          <a:off x="0" y="0"/>
          <a:ext cx="0" cy="0"/>
          <a:chOff x="0" y="0"/>
          <a:chExt cx="0" cy="0"/>
        </a:xfrm>
      </p:grpSpPr>
      <p:sp>
        <p:nvSpPr>
          <p:cNvPr id="30" name="Titolo Testo"/>
          <p:cNvSpPr txBox="1"/>
          <p:nvPr>
            <p:ph type="title"/>
          </p:nvPr>
        </p:nvSpPr>
        <p:spPr>
          <a:xfrm>
            <a:off x="1270000" y="3225800"/>
            <a:ext cx="10464800" cy="3302000"/>
          </a:xfrm>
          <a:prstGeom prst="rect">
            <a:avLst/>
          </a:prstGeom>
        </p:spPr>
        <p:txBody>
          <a:bodyPr/>
          <a:lstStyle/>
          <a:p>
            <a:pPr/>
            <a:r>
              <a:t>Titolo Testo</a:t>
            </a:r>
          </a:p>
        </p:txBody>
      </p:sp>
      <p:sp>
        <p:nvSpPr>
          <p:cNvPr id="3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Foto - Verticale">
    <p:spTree>
      <p:nvGrpSpPr>
        <p:cNvPr id="1" name=""/>
        <p:cNvGrpSpPr/>
        <p:nvPr/>
      </p:nvGrpSpPr>
      <p:grpSpPr>
        <a:xfrm>
          <a:off x="0" y="0"/>
          <a:ext cx="0" cy="0"/>
          <a:chOff x="0" y="0"/>
          <a:chExt cx="0" cy="0"/>
        </a:xfrm>
      </p:grpSpPr>
      <p:sp>
        <p:nvSpPr>
          <p:cNvPr id="38" name="Immagine"/>
          <p:cNvSpPr/>
          <p:nvPr>
            <p:ph type="pic" sz="half" idx="13"/>
          </p:nvPr>
        </p:nvSpPr>
        <p:spPr>
          <a:xfrm>
            <a:off x="6718299" y="638919"/>
            <a:ext cx="5325770" cy="8216901"/>
          </a:xfrm>
          <a:prstGeom prst="rect">
            <a:avLst/>
          </a:prstGeom>
        </p:spPr>
        <p:txBody>
          <a:bodyPr lIns="91439" tIns="45719" rIns="91439" bIns="45719" anchor="t">
            <a:noAutofit/>
          </a:bodyPr>
          <a:lstStyle/>
          <a:p>
            <a:pPr/>
          </a:p>
        </p:txBody>
      </p:sp>
      <p:sp>
        <p:nvSpPr>
          <p:cNvPr id="39" name="Titolo Testo"/>
          <p:cNvSpPr txBox="1"/>
          <p:nvPr>
            <p:ph type="title"/>
          </p:nvPr>
        </p:nvSpPr>
        <p:spPr>
          <a:xfrm>
            <a:off x="952500" y="635000"/>
            <a:ext cx="5334000" cy="3987800"/>
          </a:xfrm>
          <a:prstGeom prst="rect">
            <a:avLst/>
          </a:prstGeom>
        </p:spPr>
        <p:txBody>
          <a:bodyPr anchor="b"/>
          <a:lstStyle>
            <a:lvl1pPr>
              <a:defRPr sz="6000"/>
            </a:lvl1pPr>
          </a:lstStyle>
          <a:p>
            <a:pPr/>
            <a:r>
              <a:t>Titolo Testo</a:t>
            </a:r>
          </a:p>
        </p:txBody>
      </p:sp>
      <p:sp>
        <p:nvSpPr>
          <p:cNvPr id="40" name="Corpo livello uno…"/>
          <p:cNvSpPr txBox="1"/>
          <p:nvPr>
            <p:ph type="body" sz="quarter"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olo - In alto">
    <p:spTree>
      <p:nvGrpSpPr>
        <p:cNvPr id="1" name=""/>
        <p:cNvGrpSpPr/>
        <p:nvPr/>
      </p:nvGrpSpPr>
      <p:grpSpPr>
        <a:xfrm>
          <a:off x="0" y="0"/>
          <a:ext cx="0" cy="0"/>
          <a:chOff x="0" y="0"/>
          <a:chExt cx="0" cy="0"/>
        </a:xfrm>
      </p:grpSpPr>
      <p:sp>
        <p:nvSpPr>
          <p:cNvPr id="48" name="Titolo Testo"/>
          <p:cNvSpPr txBox="1"/>
          <p:nvPr>
            <p:ph type="title"/>
          </p:nvPr>
        </p:nvSpPr>
        <p:spPr>
          <a:prstGeom prst="rect">
            <a:avLst/>
          </a:prstGeom>
        </p:spPr>
        <p:txBody>
          <a:bodyPr/>
          <a:lstStyle/>
          <a:p>
            <a:pPr/>
            <a:r>
              <a:t>Titolo Testo</a:t>
            </a:r>
          </a:p>
        </p:txBody>
      </p:sp>
      <p:sp>
        <p:nvSpPr>
          <p:cNvPr id="4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olo e punti elenco">
    <p:spTree>
      <p:nvGrpSpPr>
        <p:cNvPr id="1" name=""/>
        <p:cNvGrpSpPr/>
        <p:nvPr/>
      </p:nvGrpSpPr>
      <p:grpSpPr>
        <a:xfrm>
          <a:off x="0" y="0"/>
          <a:ext cx="0" cy="0"/>
          <a:chOff x="0" y="0"/>
          <a:chExt cx="0" cy="0"/>
        </a:xfrm>
      </p:grpSpPr>
      <p:sp>
        <p:nvSpPr>
          <p:cNvPr id="56" name="Titolo Testo"/>
          <p:cNvSpPr txBox="1"/>
          <p:nvPr>
            <p:ph type="title"/>
          </p:nvPr>
        </p:nvSpPr>
        <p:spPr>
          <a:prstGeom prst="rect">
            <a:avLst/>
          </a:prstGeom>
        </p:spPr>
        <p:txBody>
          <a:bodyPr/>
          <a:lstStyle/>
          <a:p>
            <a:pPr/>
            <a:r>
              <a:t>Titolo Testo</a:t>
            </a:r>
          </a:p>
        </p:txBody>
      </p:sp>
      <p:sp>
        <p:nvSpPr>
          <p:cNvPr id="57" name="Corpo livello uno…"/>
          <p:cNvSpPr txBox="1"/>
          <p:nvPr>
            <p:ph type="body"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olo, punti elenco e foto">
    <p:spTree>
      <p:nvGrpSpPr>
        <p:cNvPr id="1" name=""/>
        <p:cNvGrpSpPr/>
        <p:nvPr/>
      </p:nvGrpSpPr>
      <p:grpSpPr>
        <a:xfrm>
          <a:off x="0" y="0"/>
          <a:ext cx="0" cy="0"/>
          <a:chOff x="0" y="0"/>
          <a:chExt cx="0" cy="0"/>
        </a:xfrm>
      </p:grpSpPr>
      <p:sp>
        <p:nvSpPr>
          <p:cNvPr id="65" name="Immagin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olo Testo"/>
          <p:cNvSpPr txBox="1"/>
          <p:nvPr>
            <p:ph type="title"/>
          </p:nvPr>
        </p:nvSpPr>
        <p:spPr>
          <a:prstGeom prst="rect">
            <a:avLst/>
          </a:prstGeom>
        </p:spPr>
        <p:txBody>
          <a:bodyPr/>
          <a:lstStyle/>
          <a:p>
            <a:pPr/>
            <a:r>
              <a:t>Titolo Testo</a:t>
            </a:r>
          </a:p>
        </p:txBody>
      </p:sp>
      <p:sp>
        <p:nvSpPr>
          <p:cNvPr id="67" name="Corpo livello uno…"/>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unti elenco">
    <p:spTree>
      <p:nvGrpSpPr>
        <p:cNvPr id="1" name=""/>
        <p:cNvGrpSpPr/>
        <p:nvPr/>
      </p:nvGrpSpPr>
      <p:grpSpPr>
        <a:xfrm>
          <a:off x="0" y="0"/>
          <a:ext cx="0" cy="0"/>
          <a:chOff x="0" y="0"/>
          <a:chExt cx="0" cy="0"/>
        </a:xfrm>
      </p:grpSpPr>
      <p:sp>
        <p:nvSpPr>
          <p:cNvPr id="75" name="Corpo livello uno…"/>
          <p:cNvSpPr txBox="1"/>
          <p:nvPr>
            <p:ph type="body" idx="1"/>
          </p:nvPr>
        </p:nvSpPr>
        <p:spPr>
          <a:xfrm>
            <a:off x="952500" y="1270000"/>
            <a:ext cx="11099800" cy="72136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7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Foto - 3 per pagina">
    <p:spTree>
      <p:nvGrpSpPr>
        <p:cNvPr id="1" name=""/>
        <p:cNvGrpSpPr/>
        <p:nvPr/>
      </p:nvGrpSpPr>
      <p:grpSpPr>
        <a:xfrm>
          <a:off x="0" y="0"/>
          <a:ext cx="0" cy="0"/>
          <a:chOff x="0" y="0"/>
          <a:chExt cx="0" cy="0"/>
        </a:xfrm>
      </p:grpSpPr>
      <p:sp>
        <p:nvSpPr>
          <p:cNvPr id="83" name="Immagine"/>
          <p:cNvSpPr/>
          <p:nvPr>
            <p:ph type="pic" sz="quarter" idx="13"/>
          </p:nvPr>
        </p:nvSpPr>
        <p:spPr>
          <a:xfrm>
            <a:off x="6731000" y="4965700"/>
            <a:ext cx="5334000" cy="3898900"/>
          </a:xfrm>
          <a:prstGeom prst="rect">
            <a:avLst/>
          </a:prstGeom>
        </p:spPr>
        <p:txBody>
          <a:bodyPr lIns="91439" tIns="45719" rIns="91439" bIns="45719" anchor="t">
            <a:noAutofit/>
          </a:bodyPr>
          <a:lstStyle/>
          <a:p>
            <a:pPr/>
          </a:p>
        </p:txBody>
      </p:sp>
      <p:sp>
        <p:nvSpPr>
          <p:cNvPr id="84" name="Immagine"/>
          <p:cNvSpPr/>
          <p:nvPr>
            <p:ph type="pic" sz="quarter" idx="14"/>
          </p:nvPr>
        </p:nvSpPr>
        <p:spPr>
          <a:xfrm>
            <a:off x="6731000" y="635000"/>
            <a:ext cx="5334000" cy="3898900"/>
          </a:xfrm>
          <a:prstGeom prst="rect">
            <a:avLst/>
          </a:prstGeom>
        </p:spPr>
        <p:txBody>
          <a:bodyPr lIns="91439" tIns="45719" rIns="91439" bIns="45719" anchor="t">
            <a:noAutofit/>
          </a:bodyPr>
          <a:lstStyle/>
          <a:p>
            <a:pPr/>
          </a:p>
        </p:txBody>
      </p:sp>
      <p:sp>
        <p:nvSpPr>
          <p:cNvPr id="85" name="Immagine"/>
          <p:cNvSpPr/>
          <p:nvPr>
            <p:ph type="pic" sz="half" idx="15"/>
          </p:nvPr>
        </p:nvSpPr>
        <p:spPr>
          <a:xfrm>
            <a:off x="952500" y="635000"/>
            <a:ext cx="5334000" cy="8229600"/>
          </a:xfrm>
          <a:prstGeom prst="rect">
            <a:avLst/>
          </a:prstGeom>
        </p:spPr>
        <p:txBody>
          <a:bodyPr lIns="91439" tIns="45719" rIns="91439" bIns="45719" anchor="t">
            <a:noAutofit/>
          </a:bodyPr>
          <a:lstStyle/>
          <a:p>
            <a:pPr/>
          </a:p>
        </p:txBody>
      </p:sp>
      <p:sp>
        <p:nvSpPr>
          <p:cNvPr id="8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Titolo Testo"/>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Titolo Testo</a:t>
            </a:r>
          </a:p>
        </p:txBody>
      </p:sp>
      <p:sp>
        <p:nvSpPr>
          <p:cNvPr id="3" name="Corpo livello uno…"/>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p:nvPr>
            <p:ph type="sldNum" sz="quarter" idx="2"/>
          </p:nvPr>
        </p:nvSpPr>
        <p:spPr>
          <a:xfrm>
            <a:off x="6311798" y="925830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6.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gif"/><Relationship Id="rId3" Type="http://schemas.openxmlformats.org/officeDocument/2006/relationships/image" Target="../media/image7.png"/><Relationship Id="rId4" Type="http://schemas.openxmlformats.org/officeDocument/2006/relationships/image" Target="../media/image10.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gif"/><Relationship Id="rId3" Type="http://schemas.openxmlformats.org/officeDocument/2006/relationships/image" Target="../media/image7.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8.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g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g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g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3.mp4"/><Relationship Id="rId3" Type="http://schemas.microsoft.com/office/2007/relationships/media" Target="../media/media3.mp4"/><Relationship Id="rId4" Type="http://schemas.openxmlformats.org/officeDocument/2006/relationships/image" Target="../media/image9.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2.t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image" Target="../media/image13.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video" Target="../media/media4.mp4"/><Relationship Id="rId4" Type="http://schemas.microsoft.com/office/2007/relationships/media" Target="../media/media4.mp4"/><Relationship Id="rId5" Type="http://schemas.openxmlformats.org/officeDocument/2006/relationships/image" Target="../media/image10.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5.mp4"/><Relationship Id="rId3" Type="http://schemas.microsoft.com/office/2007/relationships/media" Target="../media/media5.mp4"/><Relationship Id="rId4" Type="http://schemas.openxmlformats.org/officeDocument/2006/relationships/image" Target="../media/image1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4.jpe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 Id="rId3" Type="http://schemas.openxmlformats.org/officeDocument/2006/relationships/image" Target="../media/image17.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 Id="rId3" Type="http://schemas.openxmlformats.org/officeDocument/2006/relationships/image" Target="../media/image19.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 Id="rId3" Type="http://schemas.openxmlformats.org/officeDocument/2006/relationships/image" Target="../media/image21.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eg"/><Relationship Id="rId3" Type="http://schemas.openxmlformats.org/officeDocument/2006/relationships/image" Target="../media/image23.jpeg"/><Relationship Id="rId4" Type="http://schemas.openxmlformats.org/officeDocument/2006/relationships/image" Target="../media/image24.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1.gif"/></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g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1.g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1387817574_galassia.jpg" descr="1387817574_galassia.jpg"/>
          <p:cNvPicPr>
            <a:picLocks noChangeAspect="1"/>
          </p:cNvPicPr>
          <p:nvPr/>
        </p:nvPicPr>
        <p:blipFill>
          <a:blip r:embed="rId2">
            <a:alphaModFix amt="72923"/>
            <a:extLst/>
          </a:blip>
          <a:stretch>
            <a:fillRect/>
          </a:stretch>
        </p:blipFill>
        <p:spPr>
          <a:xfrm>
            <a:off x="-956165" y="463816"/>
            <a:ext cx="14917130" cy="8825968"/>
          </a:xfrm>
          <a:prstGeom prst="rect">
            <a:avLst/>
          </a:prstGeom>
          <a:ln w="12700">
            <a:miter lim="400000"/>
          </a:ln>
        </p:spPr>
      </p:pic>
      <p:pic>
        <p:nvPicPr>
          <p:cNvPr id="120" name="Linea" descr="Linea"/>
          <p:cNvPicPr>
            <a:picLocks noChangeAspect="0"/>
          </p:cNvPicPr>
          <p:nvPr/>
        </p:nvPicPr>
        <p:blipFill>
          <a:blip r:embed="rId3">
            <a:extLst/>
          </a:blip>
          <a:stretch>
            <a:fillRect/>
          </a:stretch>
        </p:blipFill>
        <p:spPr>
          <a:xfrm>
            <a:off x="3287559" y="2227031"/>
            <a:ext cx="3719025" cy="2486751"/>
          </a:xfrm>
          <a:prstGeom prst="rect">
            <a:avLst/>
          </a:prstGeom>
        </p:spPr>
      </p:pic>
      <p:sp>
        <p:nvSpPr>
          <p:cNvPr id="122" name="Antonia Di Crescenzo…"/>
          <p:cNvSpPr txBox="1"/>
          <p:nvPr>
            <p:ph type="subTitle" sz="quarter" idx="1"/>
          </p:nvPr>
        </p:nvSpPr>
        <p:spPr>
          <a:xfrm>
            <a:off x="1270000" y="7831194"/>
            <a:ext cx="10464800" cy="1130301"/>
          </a:xfrm>
          <a:prstGeom prst="rect">
            <a:avLst/>
          </a:prstGeom>
        </p:spPr>
        <p:txBody>
          <a:bodyPr/>
          <a:lstStyle/>
          <a:p>
            <a:pPr defTabSz="362204">
              <a:defRPr sz="2790">
                <a:latin typeface="Skia Regular"/>
                <a:ea typeface="Skia Regular"/>
                <a:cs typeface="Skia Regular"/>
                <a:sym typeface="Skia Regular"/>
              </a:defRPr>
            </a:pPr>
            <a:r>
              <a:t>Antonia Di Crescenzo</a:t>
            </a:r>
          </a:p>
          <a:p>
            <a:pPr defTabSz="362204">
              <a:defRPr sz="1984">
                <a:latin typeface="Skia Regular"/>
                <a:ea typeface="Skia Regular"/>
                <a:cs typeface="Skia Regular"/>
                <a:sym typeface="Skia Regular"/>
              </a:defRPr>
            </a:pPr>
          </a:p>
          <a:p>
            <a:pPr defTabSz="362204">
              <a:defRPr sz="1984">
                <a:latin typeface="Skia Regular"/>
                <a:ea typeface="Skia Regular"/>
                <a:cs typeface="Skia Regular"/>
                <a:sym typeface="Skia Regular"/>
              </a:defRPr>
            </a:pPr>
            <a:r>
              <a:t>Università di Napoli “Federico II” e Istituto Nazionale di Fisica Nucleare</a:t>
            </a:r>
          </a:p>
        </p:txBody>
      </p:sp>
      <p:sp>
        <p:nvSpPr>
          <p:cNvPr id="123" name="Il lato Oscuro dell’Universo"/>
          <p:cNvSpPr txBox="1"/>
          <p:nvPr>
            <p:ph type="ctrTitle"/>
          </p:nvPr>
        </p:nvSpPr>
        <p:spPr>
          <a:xfrm>
            <a:off x="925981" y="2493716"/>
            <a:ext cx="11152838" cy="1591169"/>
          </a:xfrm>
          <a:prstGeom prst="rect">
            <a:avLst/>
          </a:prstGeom>
        </p:spPr>
        <p:txBody>
          <a:bodyPr/>
          <a:lstStyle/>
          <a:p>
            <a:pPr defTabSz="554990">
              <a:defRPr spc="-228" sz="7600">
                <a:latin typeface="Skia Regular"/>
                <a:ea typeface="Skia Regular"/>
                <a:cs typeface="Skia Regular"/>
                <a:sym typeface="Skia Regular"/>
              </a:defRPr>
            </a:pPr>
            <a:r>
              <a:t>Il lato </a:t>
            </a:r>
            <a:r>
              <a:rPr>
                <a:solidFill>
                  <a:srgbClr val="000000"/>
                </a:solidFill>
                <a:latin typeface="Skia Bold"/>
                <a:ea typeface="Skia Bold"/>
                <a:cs typeface="Skia Bold"/>
                <a:sym typeface="Skia Bold"/>
              </a:rPr>
              <a:t>Oscuro</a:t>
            </a:r>
            <a:r>
              <a:t> dell’Universo</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1" name="energiaoscura.mp4" descr="energiaoscura.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98447" y="1056314"/>
            <a:ext cx="12207906" cy="8959931"/>
          </a:xfrm>
          <a:prstGeom prst="rect">
            <a:avLst/>
          </a:prstGeom>
          <a:ln w="12700">
            <a:miter lim="400000"/>
          </a:ln>
        </p:spPr>
      </p:pic>
      <p:sp>
        <p:nvSpPr>
          <p:cNvPr id="212" name="L’Energia Oscura"/>
          <p:cNvSpPr txBox="1"/>
          <p:nvPr/>
        </p:nvSpPr>
        <p:spPr>
          <a:xfrm>
            <a:off x="925981" y="-256453"/>
            <a:ext cx="11152838"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209" sz="7000">
                <a:latin typeface="Skia Regular"/>
                <a:ea typeface="Skia Regular"/>
                <a:cs typeface="Skia Regular"/>
                <a:sym typeface="Skia Regular"/>
              </a:defRPr>
            </a:lvl1pPr>
          </a:lstStyle>
          <a:p>
            <a:pPr/>
            <a:r>
              <a:t>L’Energia Oscura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3196670" fill="hold"/>
                                        <p:tgtEl>
                                          <p:spTgt spid="21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4" name="1387817574_galassia.jpg" descr="1387817574_galassia.jpg"/>
          <p:cNvPicPr>
            <a:picLocks noChangeAspect="1"/>
          </p:cNvPicPr>
          <p:nvPr/>
        </p:nvPicPr>
        <p:blipFill>
          <a:blip r:embed="rId2">
            <a:alphaModFix amt="51663"/>
            <a:extLst/>
          </a:blip>
          <a:stretch>
            <a:fillRect/>
          </a:stretch>
        </p:blipFill>
        <p:spPr>
          <a:xfrm>
            <a:off x="-956165" y="463816"/>
            <a:ext cx="14917130" cy="8825968"/>
          </a:xfrm>
          <a:prstGeom prst="rect">
            <a:avLst/>
          </a:prstGeom>
          <a:ln w="12700">
            <a:miter lim="400000"/>
          </a:ln>
        </p:spPr>
      </p:pic>
      <p:sp>
        <p:nvSpPr>
          <p:cNvPr id="215" name="La Materia Oscura"/>
          <p:cNvSpPr txBox="1"/>
          <p:nvPr>
            <p:ph type="ctrTitle"/>
          </p:nvPr>
        </p:nvSpPr>
        <p:spPr>
          <a:xfrm>
            <a:off x="925981" y="2493716"/>
            <a:ext cx="11152838" cy="1591169"/>
          </a:xfrm>
          <a:prstGeom prst="rect">
            <a:avLst/>
          </a:prstGeom>
        </p:spPr>
        <p:txBody>
          <a:bodyPr/>
          <a:lstStyle>
            <a:lvl1pPr>
              <a:defRPr spc="-239">
                <a:latin typeface="Skia Regular"/>
                <a:ea typeface="Skia Regular"/>
                <a:cs typeface="Skia Regular"/>
                <a:sym typeface="Skia Regular"/>
              </a:defRPr>
            </a:lvl1pPr>
          </a:lstStyle>
          <a:p>
            <a:pPr/>
            <a:r>
              <a:t>La Materia Oscura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14"/>
                                        </p:tgtEl>
                                        <p:attrNameLst>
                                          <p:attrName>style.visibility</p:attrName>
                                        </p:attrNameLst>
                                      </p:cBhvr>
                                      <p:to>
                                        <p:strVal val="visible"/>
                                      </p:to>
                                    </p:set>
                                    <p:animEffect filter="dissolve" transition="in">
                                      <p:cBhvr>
                                        <p:cTn id="7" dur="4500"/>
                                        <p:tgtEl>
                                          <p:spTgt spid="214"/>
                                        </p:tgtEl>
                                      </p:cBhvr>
                                    </p:animEffect>
                                  </p:childTnLst>
                                </p:cTn>
                              </p:par>
                            </p:childTnLst>
                          </p:cTn>
                        </p:par>
                        <p:par>
                          <p:cTn id="8" fill="hold">
                            <p:stCondLst>
                              <p:cond delay="4500"/>
                            </p:stCondLst>
                            <p:childTnLst>
                              <p:par>
                                <p:cTn id="9" presetClass="entr" nodeType="afterEffect" presetSubtype="16" presetID="23" grpId="2" fill="hold">
                                  <p:stCondLst>
                                    <p:cond delay="0"/>
                                  </p:stCondLst>
                                  <p:iterate type="el" backwards="0">
                                    <p:tmAbs val="0"/>
                                  </p:iterate>
                                  <p:childTnLst>
                                    <p:set>
                                      <p:cBhvr>
                                        <p:cTn id="10" fill="hold"/>
                                        <p:tgtEl>
                                          <p:spTgt spid="215"/>
                                        </p:tgtEl>
                                        <p:attrNameLst>
                                          <p:attrName>style.visibility</p:attrName>
                                        </p:attrNameLst>
                                      </p:cBhvr>
                                      <p:to>
                                        <p:strVal val="visible"/>
                                      </p:to>
                                    </p:set>
                                    <p:anim calcmode="lin" valueType="num">
                                      <p:cBhvr>
                                        <p:cTn id="11" dur="4000" fill="hold"/>
                                        <p:tgtEl>
                                          <p:spTgt spid="215"/>
                                        </p:tgtEl>
                                        <p:attrNameLst>
                                          <p:attrName>ppt_w</p:attrName>
                                        </p:attrNameLst>
                                      </p:cBhvr>
                                      <p:tavLst>
                                        <p:tav tm="0">
                                          <p:val>
                                            <p:fltVal val="0"/>
                                          </p:val>
                                        </p:tav>
                                        <p:tav tm="100000">
                                          <p:val>
                                            <p:strVal val="#ppt_w"/>
                                          </p:val>
                                        </p:tav>
                                      </p:tavLst>
                                    </p:anim>
                                    <p:anim calcmode="lin" valueType="num">
                                      <p:cBhvr>
                                        <p:cTn id="12" dur="4000" fill="hold"/>
                                        <p:tgtEl>
                                          <p:spTgt spid="2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5" grpId="2"/>
      <p:bldP build="whole" bldLvl="1" animBg="1" rev="0" advAuto="0" spid="214"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 name="E allora … come sappiamo che esiste?"/>
          <p:cNvSpPr txBox="1"/>
          <p:nvPr/>
        </p:nvSpPr>
        <p:spPr>
          <a:xfrm>
            <a:off x="-273211" y="3707689"/>
            <a:ext cx="11763720"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150" sz="5000">
                <a:solidFill>
                  <a:schemeClr val="accent5">
                    <a:hueOff val="101205"/>
                    <a:satOff val="-13598"/>
                    <a:lumOff val="23877"/>
                  </a:schemeClr>
                </a:solidFill>
                <a:latin typeface="Skia Regular"/>
                <a:ea typeface="Skia Regular"/>
                <a:cs typeface="Skia Regular"/>
                <a:sym typeface="Skia Regular"/>
              </a:defRPr>
            </a:lvl1pPr>
          </a:lstStyle>
          <a:p>
            <a:pPr/>
            <a:r>
              <a:t>E allora … come sappiamo che esiste?</a:t>
            </a:r>
          </a:p>
        </p:txBody>
      </p:sp>
      <p:sp>
        <p:nvSpPr>
          <p:cNvPr id="218" name="Effetti gravitazionali"/>
          <p:cNvSpPr txBox="1"/>
          <p:nvPr/>
        </p:nvSpPr>
        <p:spPr>
          <a:xfrm>
            <a:off x="5302762" y="7789937"/>
            <a:ext cx="6234920" cy="14446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156" sz="5200">
                <a:latin typeface="Skia Regular"/>
                <a:ea typeface="Skia Regular"/>
                <a:cs typeface="Skia Regular"/>
                <a:sym typeface="Skia Regular"/>
              </a:defRPr>
            </a:lvl1pPr>
          </a:lstStyle>
          <a:p>
            <a:pPr/>
            <a:r>
              <a:t>Effetti gravitazionali</a:t>
            </a:r>
          </a:p>
        </p:txBody>
      </p:sp>
      <p:sp>
        <p:nvSpPr>
          <p:cNvPr id="219" name="Non assorbe luce…"/>
          <p:cNvSpPr txBox="1"/>
          <p:nvPr/>
        </p:nvSpPr>
        <p:spPr>
          <a:xfrm>
            <a:off x="600662" y="1420259"/>
            <a:ext cx="8477839" cy="189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pc="-116" sz="3900">
                <a:latin typeface="Skia Regular"/>
                <a:ea typeface="Skia Regular"/>
                <a:cs typeface="Skia Regular"/>
                <a:sym typeface="Skia Regular"/>
              </a:defRPr>
            </a:pPr>
            <a:r>
              <a:t>Non assorbe luce</a:t>
            </a:r>
          </a:p>
          <a:p>
            <a:pPr algn="l">
              <a:defRPr spc="-116" sz="3900">
                <a:latin typeface="Skia Regular"/>
                <a:ea typeface="Skia Regular"/>
                <a:cs typeface="Skia Regular"/>
                <a:sym typeface="Skia Regular"/>
              </a:defRPr>
            </a:pPr>
            <a:r>
              <a:t>Non emette luce</a:t>
            </a:r>
          </a:p>
          <a:p>
            <a:pPr algn="l">
              <a:defRPr spc="-116" sz="3900">
                <a:latin typeface="Skia Regular"/>
                <a:ea typeface="Skia Regular"/>
                <a:cs typeface="Skia Regular"/>
                <a:sym typeface="Skia Regular"/>
              </a:defRPr>
            </a:pPr>
            <a:r>
              <a:t>Non interagisce con la materia visibile</a:t>
            </a:r>
          </a:p>
        </p:txBody>
      </p:sp>
      <p:pic>
        <p:nvPicPr>
          <p:cNvPr id="220" name="investigatore-immagine-animata-0066.gif" descr="investigatore-immagine-animata-0066.gif"/>
          <p:cNvPicPr>
            <a:picLocks noChangeAspect="1"/>
          </p:cNvPicPr>
          <p:nvPr/>
        </p:nvPicPr>
        <p:blipFill>
          <a:blip r:embed="rId2">
            <a:extLst/>
          </a:blip>
          <a:stretch>
            <a:fillRect/>
          </a:stretch>
        </p:blipFill>
        <p:spPr>
          <a:xfrm flipH="1">
            <a:off x="588074" y="5580150"/>
            <a:ext cx="3129916" cy="3605346"/>
          </a:xfrm>
          <a:prstGeom prst="rect">
            <a:avLst/>
          </a:prstGeom>
          <a:ln w="12700">
            <a:miter lim="400000"/>
          </a:ln>
        </p:spPr>
      </p:pic>
      <p:sp>
        <p:nvSpPr>
          <p:cNvPr id="221" name="Gli scienziati cercano le sue tracce e interpretano gli indizi della sua presenza nell’Universo"/>
          <p:cNvSpPr txBox="1"/>
          <p:nvPr/>
        </p:nvSpPr>
        <p:spPr>
          <a:xfrm>
            <a:off x="4690174" y="5642697"/>
            <a:ext cx="7218392" cy="189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pc="-116" sz="3900">
                <a:latin typeface="Skia Regular"/>
                <a:ea typeface="Skia Regular"/>
                <a:cs typeface="Skia Regular"/>
                <a:sym typeface="Skia Regular"/>
              </a:defRPr>
            </a:lvl1pPr>
          </a:lstStyle>
          <a:p>
            <a:pPr/>
            <a:r>
              <a:t>Gli scienziati cercano le sue tracce e interpretano gli indizi della sua presenza nell’Universo</a:t>
            </a:r>
          </a:p>
        </p:txBody>
      </p:sp>
      <p:pic>
        <p:nvPicPr>
          <p:cNvPr id="222" name="Schermata 2017-02-26 alle 19.26.27.png" descr="Schermata 2017-02-26 alle 19.26.27.png"/>
          <p:cNvPicPr>
            <a:picLocks noChangeAspect="1"/>
          </p:cNvPicPr>
          <p:nvPr/>
        </p:nvPicPr>
        <p:blipFill>
          <a:blip r:embed="rId3">
            <a:extLst/>
          </a:blip>
          <a:srcRect l="11939" t="1288" r="22030" b="967"/>
          <a:stretch>
            <a:fillRect/>
          </a:stretch>
        </p:blipFill>
        <p:spPr>
          <a:xfrm rot="5355341">
            <a:off x="3700738" y="7848875"/>
            <a:ext cx="1107152" cy="1862579"/>
          </a:xfrm>
          <a:custGeom>
            <a:avLst/>
            <a:gdLst/>
            <a:ahLst/>
            <a:cxnLst>
              <a:cxn ang="0">
                <a:pos x="wd2" y="hd2"/>
              </a:cxn>
              <a:cxn ang="5400000">
                <a:pos x="wd2" y="hd2"/>
              </a:cxn>
              <a:cxn ang="10800000">
                <a:pos x="wd2" y="hd2"/>
              </a:cxn>
              <a:cxn ang="16200000">
                <a:pos x="wd2" y="hd2"/>
              </a:cxn>
            </a:cxnLst>
            <a:rect l="0" t="0" r="r" b="b"/>
            <a:pathLst>
              <a:path w="21463" h="21594" fill="norm" stroke="1" extrusionOk="0">
                <a:moveTo>
                  <a:pt x="3639" y="0"/>
                </a:moveTo>
                <a:cubicBezTo>
                  <a:pt x="2852" y="-1"/>
                  <a:pt x="2642" y="26"/>
                  <a:pt x="2100" y="207"/>
                </a:cubicBezTo>
                <a:cubicBezTo>
                  <a:pt x="1430" y="430"/>
                  <a:pt x="1179" y="607"/>
                  <a:pt x="700" y="1164"/>
                </a:cubicBezTo>
                <a:cubicBezTo>
                  <a:pt x="155" y="1797"/>
                  <a:pt x="0" y="2398"/>
                  <a:pt x="0" y="3911"/>
                </a:cubicBezTo>
                <a:cubicBezTo>
                  <a:pt x="0" y="5123"/>
                  <a:pt x="40" y="5395"/>
                  <a:pt x="315" y="6156"/>
                </a:cubicBezTo>
                <a:cubicBezTo>
                  <a:pt x="834" y="7590"/>
                  <a:pt x="1626" y="8892"/>
                  <a:pt x="2331" y="9474"/>
                </a:cubicBezTo>
                <a:cubicBezTo>
                  <a:pt x="2461" y="9581"/>
                  <a:pt x="2623" y="9667"/>
                  <a:pt x="2693" y="9667"/>
                </a:cubicBezTo>
                <a:cubicBezTo>
                  <a:pt x="2958" y="9667"/>
                  <a:pt x="7220" y="9014"/>
                  <a:pt x="7348" y="8954"/>
                </a:cubicBezTo>
                <a:cubicBezTo>
                  <a:pt x="7421" y="8919"/>
                  <a:pt x="7519" y="8594"/>
                  <a:pt x="7563" y="8227"/>
                </a:cubicBezTo>
                <a:cubicBezTo>
                  <a:pt x="7609" y="7849"/>
                  <a:pt x="7785" y="7290"/>
                  <a:pt x="7963" y="6939"/>
                </a:cubicBezTo>
                <a:cubicBezTo>
                  <a:pt x="8136" y="6597"/>
                  <a:pt x="8360" y="6140"/>
                  <a:pt x="8463" y="5926"/>
                </a:cubicBezTo>
                <a:cubicBezTo>
                  <a:pt x="8975" y="4869"/>
                  <a:pt x="8345" y="2741"/>
                  <a:pt x="7125" y="1394"/>
                </a:cubicBezTo>
                <a:cubicBezTo>
                  <a:pt x="6659" y="880"/>
                  <a:pt x="5730" y="314"/>
                  <a:pt x="5063" y="138"/>
                </a:cubicBezTo>
                <a:cubicBezTo>
                  <a:pt x="4700" y="42"/>
                  <a:pt x="4277" y="0"/>
                  <a:pt x="3639" y="0"/>
                </a:cubicBezTo>
                <a:close/>
                <a:moveTo>
                  <a:pt x="17742" y="7136"/>
                </a:moveTo>
                <a:cubicBezTo>
                  <a:pt x="17615" y="7136"/>
                  <a:pt x="17484" y="7135"/>
                  <a:pt x="17350" y="7141"/>
                </a:cubicBezTo>
                <a:cubicBezTo>
                  <a:pt x="16309" y="7184"/>
                  <a:pt x="15598" y="7409"/>
                  <a:pt x="14918" y="7909"/>
                </a:cubicBezTo>
                <a:cubicBezTo>
                  <a:pt x="13669" y="8830"/>
                  <a:pt x="12696" y="10677"/>
                  <a:pt x="12695" y="12138"/>
                </a:cubicBezTo>
                <a:cubicBezTo>
                  <a:pt x="12695" y="12720"/>
                  <a:pt x="12756" y="12915"/>
                  <a:pt x="13149" y="13620"/>
                </a:cubicBezTo>
                <a:cubicBezTo>
                  <a:pt x="13448" y="14156"/>
                  <a:pt x="13647" y="14672"/>
                  <a:pt x="13726" y="15138"/>
                </a:cubicBezTo>
                <a:cubicBezTo>
                  <a:pt x="13881" y="16054"/>
                  <a:pt x="13929" y="16125"/>
                  <a:pt x="14572" y="16224"/>
                </a:cubicBezTo>
                <a:cubicBezTo>
                  <a:pt x="14861" y="16268"/>
                  <a:pt x="15813" y="16416"/>
                  <a:pt x="16680" y="16551"/>
                </a:cubicBezTo>
                <a:cubicBezTo>
                  <a:pt x="18789" y="16879"/>
                  <a:pt x="18884" y="16871"/>
                  <a:pt x="19373" y="16339"/>
                </a:cubicBezTo>
                <a:cubicBezTo>
                  <a:pt x="19840" y="15832"/>
                  <a:pt x="20627" y="14442"/>
                  <a:pt x="21058" y="13371"/>
                </a:cubicBezTo>
                <a:cubicBezTo>
                  <a:pt x="21513" y="12242"/>
                  <a:pt x="21600" y="10360"/>
                  <a:pt x="21243" y="9354"/>
                </a:cubicBezTo>
                <a:cubicBezTo>
                  <a:pt x="20695" y="7811"/>
                  <a:pt x="19646" y="7140"/>
                  <a:pt x="17742" y="7136"/>
                </a:cubicBezTo>
                <a:close/>
                <a:moveTo>
                  <a:pt x="7848" y="10307"/>
                </a:moveTo>
                <a:cubicBezTo>
                  <a:pt x="7516" y="10303"/>
                  <a:pt x="7004" y="10394"/>
                  <a:pt x="6078" y="10551"/>
                </a:cubicBezTo>
                <a:cubicBezTo>
                  <a:pt x="3967" y="10908"/>
                  <a:pt x="3277" y="11069"/>
                  <a:pt x="3262" y="11208"/>
                </a:cubicBezTo>
                <a:cubicBezTo>
                  <a:pt x="3214" y="11652"/>
                  <a:pt x="3590" y="12579"/>
                  <a:pt x="4055" y="13150"/>
                </a:cubicBezTo>
                <a:cubicBezTo>
                  <a:pt x="4461" y="13650"/>
                  <a:pt x="5264" y="14170"/>
                  <a:pt x="5878" y="14337"/>
                </a:cubicBezTo>
                <a:cubicBezTo>
                  <a:pt x="6585" y="14530"/>
                  <a:pt x="7583" y="14483"/>
                  <a:pt x="8248" y="14227"/>
                </a:cubicBezTo>
                <a:cubicBezTo>
                  <a:pt x="8936" y="13962"/>
                  <a:pt x="9377" y="13411"/>
                  <a:pt x="9440" y="12732"/>
                </a:cubicBezTo>
                <a:cubicBezTo>
                  <a:pt x="9496" y="12134"/>
                  <a:pt x="9267" y="11567"/>
                  <a:pt x="8679" y="10827"/>
                </a:cubicBezTo>
                <a:cubicBezTo>
                  <a:pt x="8394" y="10468"/>
                  <a:pt x="8274" y="10311"/>
                  <a:pt x="7848" y="10307"/>
                </a:cubicBezTo>
                <a:close/>
                <a:moveTo>
                  <a:pt x="13272" y="17388"/>
                </a:moveTo>
                <a:cubicBezTo>
                  <a:pt x="13044" y="17439"/>
                  <a:pt x="12303" y="18373"/>
                  <a:pt x="12064" y="18906"/>
                </a:cubicBezTo>
                <a:cubicBezTo>
                  <a:pt x="11567" y="20017"/>
                  <a:pt x="12128" y="21122"/>
                  <a:pt x="13372" y="21479"/>
                </a:cubicBezTo>
                <a:cubicBezTo>
                  <a:pt x="13654" y="21559"/>
                  <a:pt x="14056" y="21599"/>
                  <a:pt x="14464" y="21594"/>
                </a:cubicBezTo>
                <a:cubicBezTo>
                  <a:pt x="14873" y="21588"/>
                  <a:pt x="15288" y="21540"/>
                  <a:pt x="15603" y="21451"/>
                </a:cubicBezTo>
                <a:cubicBezTo>
                  <a:pt x="16283" y="21259"/>
                  <a:pt x="16805" y="20907"/>
                  <a:pt x="17304" y="20296"/>
                </a:cubicBezTo>
                <a:cubicBezTo>
                  <a:pt x="17815" y="19669"/>
                  <a:pt x="18305" y="18467"/>
                  <a:pt x="18119" y="18294"/>
                </a:cubicBezTo>
                <a:cubicBezTo>
                  <a:pt x="17974" y="18160"/>
                  <a:pt x="14088" y="17427"/>
                  <a:pt x="13372" y="17388"/>
                </a:cubicBezTo>
                <a:cubicBezTo>
                  <a:pt x="13324" y="17385"/>
                  <a:pt x="13289" y="17384"/>
                  <a:pt x="13272" y="17388"/>
                </a:cubicBezTo>
                <a:close/>
              </a:path>
            </a:pathLst>
          </a:custGeom>
          <a:ln w="12700">
            <a:miter lim="400000"/>
          </a:ln>
        </p:spPr>
      </p:pic>
      <p:pic>
        <p:nvPicPr>
          <p:cNvPr id="223" name="lato-oscuro.jpg" descr="lato-oscuro.jpg"/>
          <p:cNvPicPr>
            <a:picLocks noChangeAspect="1"/>
          </p:cNvPicPr>
          <p:nvPr/>
        </p:nvPicPr>
        <p:blipFill>
          <a:blip r:embed="rId4">
            <a:extLst/>
          </a:blip>
          <a:stretch>
            <a:fillRect/>
          </a:stretch>
        </p:blipFill>
        <p:spPr>
          <a:xfrm>
            <a:off x="479665" y="371142"/>
            <a:ext cx="11576547" cy="11576547"/>
          </a:xfrm>
          <a:prstGeom prst="rect">
            <a:avLst/>
          </a:prstGeom>
          <a:ln w="12700">
            <a:miter lim="400000"/>
          </a:ln>
        </p:spPr>
      </p:pic>
      <p:sp>
        <p:nvSpPr>
          <p:cNvPr id="224" name="Che significa “Oscura”?"/>
          <p:cNvSpPr txBox="1"/>
          <p:nvPr/>
        </p:nvSpPr>
        <p:spPr>
          <a:xfrm>
            <a:off x="771894" y="227623"/>
            <a:ext cx="5646366"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35" sz="4500">
                <a:solidFill>
                  <a:schemeClr val="accent5">
                    <a:hueOff val="101205"/>
                    <a:satOff val="-13598"/>
                    <a:lumOff val="23877"/>
                  </a:schemeClr>
                </a:solidFill>
                <a:latin typeface="Skia Regular"/>
                <a:ea typeface="Skia Regular"/>
                <a:cs typeface="Skia Regular"/>
                <a:sym typeface="Skia Regular"/>
              </a:defRPr>
            </a:lvl1pPr>
          </a:lstStyle>
          <a:p>
            <a:pPr/>
            <a:r>
              <a:t>Che significa “Oscura”?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6" grpId="1" accel="50000" decel="50000" fill="hold">
                                  <p:stCondLst>
                                    <p:cond delay="0"/>
                                  </p:stCondLst>
                                  <p:childTnLst>
                                    <p:animScale>
                                      <p:cBhvr>
                                        <p:cTn id="6" dur="1000" fill="hold"/>
                                        <p:tgtEl>
                                          <p:spTgt spid="223"/>
                                        </p:tgtEl>
                                      </p:cBhvr>
                                      <p:by x="33006" y="33006"/>
                                    </p:animScale>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356153 -0.413622" origin="layout" pathEditMode="relative">
                                      <p:cBhvr>
                                        <p:cTn id="9" dur="1000" fill="hold"/>
                                        <p:tgtEl>
                                          <p:spTgt spid="223"/>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E allora … come sappiamo che esiste?"/>
          <p:cNvSpPr txBox="1"/>
          <p:nvPr/>
        </p:nvSpPr>
        <p:spPr>
          <a:xfrm>
            <a:off x="-273211" y="3707689"/>
            <a:ext cx="11763720"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150" sz="5000">
                <a:solidFill>
                  <a:schemeClr val="accent5">
                    <a:hueOff val="101205"/>
                    <a:satOff val="-13598"/>
                    <a:lumOff val="23877"/>
                  </a:schemeClr>
                </a:solidFill>
                <a:latin typeface="Skia Regular"/>
                <a:ea typeface="Skia Regular"/>
                <a:cs typeface="Skia Regular"/>
                <a:sym typeface="Skia Regular"/>
              </a:defRPr>
            </a:lvl1pPr>
          </a:lstStyle>
          <a:p>
            <a:pPr/>
            <a:r>
              <a:t>E allora … come sappiamo che esiste?</a:t>
            </a:r>
          </a:p>
        </p:txBody>
      </p:sp>
      <p:sp>
        <p:nvSpPr>
          <p:cNvPr id="227" name="Effetti gravitazionali"/>
          <p:cNvSpPr txBox="1"/>
          <p:nvPr/>
        </p:nvSpPr>
        <p:spPr>
          <a:xfrm>
            <a:off x="5302762" y="7789937"/>
            <a:ext cx="6234920" cy="14446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156" sz="5200">
                <a:latin typeface="Skia Regular"/>
                <a:ea typeface="Skia Regular"/>
                <a:cs typeface="Skia Regular"/>
                <a:sym typeface="Skia Regular"/>
              </a:defRPr>
            </a:lvl1pPr>
          </a:lstStyle>
          <a:p>
            <a:pPr/>
            <a:r>
              <a:t>Effetti gravitazionali</a:t>
            </a:r>
          </a:p>
        </p:txBody>
      </p:sp>
      <p:sp>
        <p:nvSpPr>
          <p:cNvPr id="228" name="Non assorbe luce…"/>
          <p:cNvSpPr txBox="1"/>
          <p:nvPr/>
        </p:nvSpPr>
        <p:spPr>
          <a:xfrm>
            <a:off x="600662" y="1420259"/>
            <a:ext cx="8477839" cy="189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pc="-116" sz="3900">
                <a:latin typeface="Skia Regular"/>
                <a:ea typeface="Skia Regular"/>
                <a:cs typeface="Skia Regular"/>
                <a:sym typeface="Skia Regular"/>
              </a:defRPr>
            </a:pPr>
            <a:r>
              <a:t>Non assorbe luce</a:t>
            </a:r>
          </a:p>
          <a:p>
            <a:pPr algn="l">
              <a:defRPr spc="-116" sz="3900">
                <a:latin typeface="Skia Regular"/>
                <a:ea typeface="Skia Regular"/>
                <a:cs typeface="Skia Regular"/>
                <a:sym typeface="Skia Regular"/>
              </a:defRPr>
            </a:pPr>
            <a:r>
              <a:t>Non emette luce</a:t>
            </a:r>
          </a:p>
          <a:p>
            <a:pPr algn="l">
              <a:defRPr spc="-116" sz="3900">
                <a:latin typeface="Skia Regular"/>
                <a:ea typeface="Skia Regular"/>
                <a:cs typeface="Skia Regular"/>
                <a:sym typeface="Skia Regular"/>
              </a:defRPr>
            </a:pPr>
            <a:r>
              <a:t>Non interagisce con la materia visibile</a:t>
            </a:r>
          </a:p>
        </p:txBody>
      </p:sp>
      <p:pic>
        <p:nvPicPr>
          <p:cNvPr id="229" name="investigatore-immagine-animata-0066.gif" descr="investigatore-immagine-animata-0066.gif"/>
          <p:cNvPicPr>
            <a:picLocks noChangeAspect="1"/>
          </p:cNvPicPr>
          <p:nvPr/>
        </p:nvPicPr>
        <p:blipFill>
          <a:blip r:embed="rId2">
            <a:extLst/>
          </a:blip>
          <a:stretch>
            <a:fillRect/>
          </a:stretch>
        </p:blipFill>
        <p:spPr>
          <a:xfrm flipH="1">
            <a:off x="588074" y="5580150"/>
            <a:ext cx="3129916" cy="3605346"/>
          </a:xfrm>
          <a:prstGeom prst="rect">
            <a:avLst/>
          </a:prstGeom>
          <a:ln w="12700">
            <a:miter lim="400000"/>
          </a:ln>
        </p:spPr>
      </p:pic>
      <p:sp>
        <p:nvSpPr>
          <p:cNvPr id="230" name="Gli scienziati cercano le sue tracce e interpretano gli indizi della sua presenza nell’Universo"/>
          <p:cNvSpPr txBox="1"/>
          <p:nvPr/>
        </p:nvSpPr>
        <p:spPr>
          <a:xfrm>
            <a:off x="4690174" y="5642697"/>
            <a:ext cx="7218392" cy="189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pc="-116" sz="3900">
                <a:latin typeface="Skia Regular"/>
                <a:ea typeface="Skia Regular"/>
                <a:cs typeface="Skia Regular"/>
                <a:sym typeface="Skia Regular"/>
              </a:defRPr>
            </a:lvl1pPr>
          </a:lstStyle>
          <a:p>
            <a:pPr/>
            <a:r>
              <a:t>Gli scienziati cercano le sue tracce e interpretano gli indizi della sua presenza nell’Universo</a:t>
            </a:r>
          </a:p>
        </p:txBody>
      </p:sp>
      <p:pic>
        <p:nvPicPr>
          <p:cNvPr id="231" name="Schermata 2017-02-26 alle 19.26.27.png" descr="Schermata 2017-02-26 alle 19.26.27.png"/>
          <p:cNvPicPr>
            <a:picLocks noChangeAspect="1"/>
          </p:cNvPicPr>
          <p:nvPr/>
        </p:nvPicPr>
        <p:blipFill>
          <a:blip r:embed="rId3">
            <a:extLst/>
          </a:blip>
          <a:srcRect l="11939" t="1288" r="22030" b="967"/>
          <a:stretch>
            <a:fillRect/>
          </a:stretch>
        </p:blipFill>
        <p:spPr>
          <a:xfrm rot="5355341">
            <a:off x="3700738" y="7848875"/>
            <a:ext cx="1107152" cy="1862579"/>
          </a:xfrm>
          <a:custGeom>
            <a:avLst/>
            <a:gdLst/>
            <a:ahLst/>
            <a:cxnLst>
              <a:cxn ang="0">
                <a:pos x="wd2" y="hd2"/>
              </a:cxn>
              <a:cxn ang="5400000">
                <a:pos x="wd2" y="hd2"/>
              </a:cxn>
              <a:cxn ang="10800000">
                <a:pos x="wd2" y="hd2"/>
              </a:cxn>
              <a:cxn ang="16200000">
                <a:pos x="wd2" y="hd2"/>
              </a:cxn>
            </a:cxnLst>
            <a:rect l="0" t="0" r="r" b="b"/>
            <a:pathLst>
              <a:path w="21463" h="21594" fill="norm" stroke="1" extrusionOk="0">
                <a:moveTo>
                  <a:pt x="3639" y="0"/>
                </a:moveTo>
                <a:cubicBezTo>
                  <a:pt x="2852" y="-1"/>
                  <a:pt x="2642" y="26"/>
                  <a:pt x="2100" y="207"/>
                </a:cubicBezTo>
                <a:cubicBezTo>
                  <a:pt x="1430" y="430"/>
                  <a:pt x="1179" y="607"/>
                  <a:pt x="700" y="1164"/>
                </a:cubicBezTo>
                <a:cubicBezTo>
                  <a:pt x="155" y="1797"/>
                  <a:pt x="0" y="2398"/>
                  <a:pt x="0" y="3911"/>
                </a:cubicBezTo>
                <a:cubicBezTo>
                  <a:pt x="0" y="5123"/>
                  <a:pt x="40" y="5395"/>
                  <a:pt x="315" y="6156"/>
                </a:cubicBezTo>
                <a:cubicBezTo>
                  <a:pt x="834" y="7590"/>
                  <a:pt x="1626" y="8892"/>
                  <a:pt x="2331" y="9474"/>
                </a:cubicBezTo>
                <a:cubicBezTo>
                  <a:pt x="2461" y="9581"/>
                  <a:pt x="2623" y="9667"/>
                  <a:pt x="2693" y="9667"/>
                </a:cubicBezTo>
                <a:cubicBezTo>
                  <a:pt x="2958" y="9667"/>
                  <a:pt x="7220" y="9014"/>
                  <a:pt x="7348" y="8954"/>
                </a:cubicBezTo>
                <a:cubicBezTo>
                  <a:pt x="7421" y="8919"/>
                  <a:pt x="7519" y="8594"/>
                  <a:pt x="7563" y="8227"/>
                </a:cubicBezTo>
                <a:cubicBezTo>
                  <a:pt x="7609" y="7849"/>
                  <a:pt x="7785" y="7290"/>
                  <a:pt x="7963" y="6939"/>
                </a:cubicBezTo>
                <a:cubicBezTo>
                  <a:pt x="8136" y="6597"/>
                  <a:pt x="8360" y="6140"/>
                  <a:pt x="8463" y="5926"/>
                </a:cubicBezTo>
                <a:cubicBezTo>
                  <a:pt x="8975" y="4869"/>
                  <a:pt x="8345" y="2741"/>
                  <a:pt x="7125" y="1394"/>
                </a:cubicBezTo>
                <a:cubicBezTo>
                  <a:pt x="6659" y="880"/>
                  <a:pt x="5730" y="314"/>
                  <a:pt x="5063" y="138"/>
                </a:cubicBezTo>
                <a:cubicBezTo>
                  <a:pt x="4700" y="42"/>
                  <a:pt x="4277" y="0"/>
                  <a:pt x="3639" y="0"/>
                </a:cubicBezTo>
                <a:close/>
                <a:moveTo>
                  <a:pt x="17742" y="7136"/>
                </a:moveTo>
                <a:cubicBezTo>
                  <a:pt x="17615" y="7136"/>
                  <a:pt x="17484" y="7135"/>
                  <a:pt x="17350" y="7141"/>
                </a:cubicBezTo>
                <a:cubicBezTo>
                  <a:pt x="16309" y="7184"/>
                  <a:pt x="15598" y="7409"/>
                  <a:pt x="14918" y="7909"/>
                </a:cubicBezTo>
                <a:cubicBezTo>
                  <a:pt x="13669" y="8830"/>
                  <a:pt x="12696" y="10677"/>
                  <a:pt x="12695" y="12138"/>
                </a:cubicBezTo>
                <a:cubicBezTo>
                  <a:pt x="12695" y="12720"/>
                  <a:pt x="12756" y="12915"/>
                  <a:pt x="13149" y="13620"/>
                </a:cubicBezTo>
                <a:cubicBezTo>
                  <a:pt x="13448" y="14156"/>
                  <a:pt x="13647" y="14672"/>
                  <a:pt x="13726" y="15138"/>
                </a:cubicBezTo>
                <a:cubicBezTo>
                  <a:pt x="13881" y="16054"/>
                  <a:pt x="13929" y="16125"/>
                  <a:pt x="14572" y="16224"/>
                </a:cubicBezTo>
                <a:cubicBezTo>
                  <a:pt x="14861" y="16268"/>
                  <a:pt x="15813" y="16416"/>
                  <a:pt x="16680" y="16551"/>
                </a:cubicBezTo>
                <a:cubicBezTo>
                  <a:pt x="18789" y="16879"/>
                  <a:pt x="18884" y="16871"/>
                  <a:pt x="19373" y="16339"/>
                </a:cubicBezTo>
                <a:cubicBezTo>
                  <a:pt x="19840" y="15832"/>
                  <a:pt x="20627" y="14442"/>
                  <a:pt x="21058" y="13371"/>
                </a:cubicBezTo>
                <a:cubicBezTo>
                  <a:pt x="21513" y="12242"/>
                  <a:pt x="21600" y="10360"/>
                  <a:pt x="21243" y="9354"/>
                </a:cubicBezTo>
                <a:cubicBezTo>
                  <a:pt x="20695" y="7811"/>
                  <a:pt x="19646" y="7140"/>
                  <a:pt x="17742" y="7136"/>
                </a:cubicBezTo>
                <a:close/>
                <a:moveTo>
                  <a:pt x="7848" y="10307"/>
                </a:moveTo>
                <a:cubicBezTo>
                  <a:pt x="7516" y="10303"/>
                  <a:pt x="7004" y="10394"/>
                  <a:pt x="6078" y="10551"/>
                </a:cubicBezTo>
                <a:cubicBezTo>
                  <a:pt x="3967" y="10908"/>
                  <a:pt x="3277" y="11069"/>
                  <a:pt x="3262" y="11208"/>
                </a:cubicBezTo>
                <a:cubicBezTo>
                  <a:pt x="3214" y="11652"/>
                  <a:pt x="3590" y="12579"/>
                  <a:pt x="4055" y="13150"/>
                </a:cubicBezTo>
                <a:cubicBezTo>
                  <a:pt x="4461" y="13650"/>
                  <a:pt x="5264" y="14170"/>
                  <a:pt x="5878" y="14337"/>
                </a:cubicBezTo>
                <a:cubicBezTo>
                  <a:pt x="6585" y="14530"/>
                  <a:pt x="7583" y="14483"/>
                  <a:pt x="8248" y="14227"/>
                </a:cubicBezTo>
                <a:cubicBezTo>
                  <a:pt x="8936" y="13962"/>
                  <a:pt x="9377" y="13411"/>
                  <a:pt x="9440" y="12732"/>
                </a:cubicBezTo>
                <a:cubicBezTo>
                  <a:pt x="9496" y="12134"/>
                  <a:pt x="9267" y="11567"/>
                  <a:pt x="8679" y="10827"/>
                </a:cubicBezTo>
                <a:cubicBezTo>
                  <a:pt x="8394" y="10468"/>
                  <a:pt x="8274" y="10311"/>
                  <a:pt x="7848" y="10307"/>
                </a:cubicBezTo>
                <a:close/>
                <a:moveTo>
                  <a:pt x="13272" y="17388"/>
                </a:moveTo>
                <a:cubicBezTo>
                  <a:pt x="13044" y="17439"/>
                  <a:pt x="12303" y="18373"/>
                  <a:pt x="12064" y="18906"/>
                </a:cubicBezTo>
                <a:cubicBezTo>
                  <a:pt x="11567" y="20017"/>
                  <a:pt x="12128" y="21122"/>
                  <a:pt x="13372" y="21479"/>
                </a:cubicBezTo>
                <a:cubicBezTo>
                  <a:pt x="13654" y="21559"/>
                  <a:pt x="14056" y="21599"/>
                  <a:pt x="14464" y="21594"/>
                </a:cubicBezTo>
                <a:cubicBezTo>
                  <a:pt x="14873" y="21588"/>
                  <a:pt x="15288" y="21540"/>
                  <a:pt x="15603" y="21451"/>
                </a:cubicBezTo>
                <a:cubicBezTo>
                  <a:pt x="16283" y="21259"/>
                  <a:pt x="16805" y="20907"/>
                  <a:pt x="17304" y="20296"/>
                </a:cubicBezTo>
                <a:cubicBezTo>
                  <a:pt x="17815" y="19669"/>
                  <a:pt x="18305" y="18467"/>
                  <a:pt x="18119" y="18294"/>
                </a:cubicBezTo>
                <a:cubicBezTo>
                  <a:pt x="17974" y="18160"/>
                  <a:pt x="14088" y="17427"/>
                  <a:pt x="13372" y="17388"/>
                </a:cubicBezTo>
                <a:cubicBezTo>
                  <a:pt x="13324" y="17385"/>
                  <a:pt x="13289" y="17384"/>
                  <a:pt x="13272" y="17388"/>
                </a:cubicBezTo>
                <a:close/>
              </a:path>
            </a:pathLst>
          </a:custGeom>
          <a:ln w="12700">
            <a:miter lim="400000"/>
          </a:ln>
        </p:spPr>
      </p:pic>
      <p:sp>
        <p:nvSpPr>
          <p:cNvPr id="232" name="Che significa “Oscura”?"/>
          <p:cNvSpPr txBox="1"/>
          <p:nvPr/>
        </p:nvSpPr>
        <p:spPr>
          <a:xfrm>
            <a:off x="771894" y="227623"/>
            <a:ext cx="5646366"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35" sz="4500">
                <a:solidFill>
                  <a:schemeClr val="accent5">
                    <a:hueOff val="101205"/>
                    <a:satOff val="-13598"/>
                    <a:lumOff val="23877"/>
                  </a:schemeClr>
                </a:solidFill>
                <a:latin typeface="Skia Regular"/>
                <a:ea typeface="Skia Regular"/>
                <a:cs typeface="Skia Regular"/>
                <a:sym typeface="Skia Regular"/>
              </a:defRPr>
            </a:lvl1pPr>
          </a:lstStyle>
          <a:p>
            <a:pPr/>
            <a:r>
              <a:t>Che significa “Oscura”?</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4" name="earth_night.mp4" descr="earth_night.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949299" y="964457"/>
            <a:ext cx="14903398" cy="838316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1006973" fill="hold"/>
                                        <p:tgtEl>
                                          <p:spTgt spid="2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0">
                <p:cTn id="7" fill="hold" display="0">
                  <p:stCondLst>
                    <p:cond delay="indefinite"/>
                  </p:stCondLst>
                </p:cTn>
                <p:tgtEl>
                  <p:spTgt spid="23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Misura della velocità di rotazione delle stelle in una galassia"/>
          <p:cNvSpPr txBox="1"/>
          <p:nvPr/>
        </p:nvSpPr>
        <p:spPr>
          <a:xfrm>
            <a:off x="235693" y="400039"/>
            <a:ext cx="12533413"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350520">
              <a:defRPr spc="-144" sz="4800">
                <a:latin typeface="Skia Regular"/>
                <a:ea typeface="Skia Regular"/>
                <a:cs typeface="Skia Regular"/>
                <a:sym typeface="Skia Regular"/>
              </a:defRPr>
            </a:lvl1pPr>
          </a:lstStyle>
          <a:p>
            <a:pPr/>
            <a:r>
              <a:t>Misura della velocità di rotazione delle stelle in una galassia</a:t>
            </a:r>
          </a:p>
        </p:txBody>
      </p:sp>
      <p:pic>
        <p:nvPicPr>
          <p:cNvPr id="237" name="1b22i2q9am6y.gif" descr="1b22i2q9am6y.gif"/>
          <p:cNvPicPr>
            <a:picLocks noChangeAspect="0"/>
          </p:cNvPicPr>
          <p:nvPr/>
        </p:nvPicPr>
        <p:blipFill>
          <a:blip r:embed="rId2">
            <a:extLst/>
          </a:blip>
          <a:stretch>
            <a:fillRect/>
          </a:stretch>
        </p:blipFill>
        <p:spPr>
          <a:xfrm>
            <a:off x="-499148" y="2276968"/>
            <a:ext cx="14602360" cy="8213827"/>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Legge di Keplero:"/>
          <p:cNvSpPr txBox="1"/>
          <p:nvPr/>
        </p:nvSpPr>
        <p:spPr>
          <a:xfrm>
            <a:off x="1265725" y="492981"/>
            <a:ext cx="4849485"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56" sz="5200">
                <a:solidFill>
                  <a:srgbClr val="9089FF"/>
                </a:solidFill>
                <a:latin typeface="Skia Regular"/>
                <a:ea typeface="Skia Regular"/>
                <a:cs typeface="Skia Regular"/>
                <a:sym typeface="Skia Regular"/>
              </a:defRPr>
            </a:lvl1pPr>
          </a:lstStyle>
          <a:p>
            <a:pPr/>
            <a:r>
              <a:t>Legge di Keplero:</a:t>
            </a:r>
          </a:p>
        </p:txBody>
      </p:sp>
      <p:pic>
        <p:nvPicPr>
          <p:cNvPr id="240" name="galaxyrotation.gif" descr="galaxyrotation.gif"/>
          <p:cNvPicPr>
            <a:picLocks noChangeAspect="0"/>
          </p:cNvPicPr>
          <p:nvPr/>
        </p:nvPicPr>
        <p:blipFill>
          <a:blip r:embed="rId2">
            <a:extLst/>
          </a:blip>
          <a:stretch>
            <a:fillRect/>
          </a:stretch>
        </p:blipFill>
        <p:spPr>
          <a:xfrm>
            <a:off x="967624" y="3445066"/>
            <a:ext cx="10918746" cy="6551248"/>
          </a:xfrm>
          <a:prstGeom prst="rect">
            <a:avLst/>
          </a:prstGeom>
          <a:ln w="12700">
            <a:miter lim="400000"/>
          </a:ln>
        </p:spPr>
      </p:pic>
      <p:sp>
        <p:nvSpPr>
          <p:cNvPr id="241" name="T2=Kr3"/>
          <p:cNvSpPr txBox="1"/>
          <p:nvPr/>
        </p:nvSpPr>
        <p:spPr>
          <a:xfrm>
            <a:off x="2439545" y="1289800"/>
            <a:ext cx="2501846"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pc="-204" sz="6800">
                <a:solidFill>
                  <a:srgbClr val="9089FF"/>
                </a:solidFill>
                <a:latin typeface="Skia Regular"/>
                <a:ea typeface="Skia Regular"/>
                <a:cs typeface="Skia Regular"/>
                <a:sym typeface="Skia Regular"/>
              </a:defRPr>
            </a:pPr>
            <a:r>
              <a:t>T</a:t>
            </a:r>
            <a:r>
              <a:rPr baseline="31999"/>
              <a:t>2</a:t>
            </a:r>
            <a:r>
              <a:t>=Kr</a:t>
            </a:r>
            <a:r>
              <a:rPr baseline="31999"/>
              <a:t>3</a:t>
            </a:r>
          </a:p>
        </p:txBody>
      </p:sp>
      <p:sp>
        <p:nvSpPr>
          <p:cNvPr id="242" name="Osservazioni…"/>
          <p:cNvSpPr txBox="1"/>
          <p:nvPr/>
        </p:nvSpPr>
        <p:spPr>
          <a:xfrm>
            <a:off x="6506439" y="1550402"/>
            <a:ext cx="5605449"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pc="-141" sz="4700">
                <a:latin typeface="Skia Regular"/>
                <a:ea typeface="Skia Regular"/>
                <a:cs typeface="Skia Regular"/>
                <a:sym typeface="Skia Regular"/>
              </a:defRPr>
            </a:pPr>
            <a:r>
              <a:t>Osservazioni </a:t>
            </a:r>
          </a:p>
          <a:p>
            <a:pPr>
              <a:defRPr spc="-141" sz="4700">
                <a:latin typeface="Skia Regular"/>
                <a:ea typeface="Skia Regular"/>
                <a:cs typeface="Skia Regular"/>
                <a:sym typeface="Skia Regular"/>
              </a:defRPr>
            </a:pPr>
            <a:r>
              <a:t>astrofisiche:      </a:t>
            </a:r>
            <a:r>
              <a:rPr>
                <a:latin typeface="Skia Bold"/>
                <a:ea typeface="Skia Bold"/>
                <a:cs typeface="Skia Bold"/>
                <a:sym typeface="Skia Bold"/>
              </a:rPr>
              <a:t>velocità costante!</a:t>
            </a:r>
          </a:p>
        </p:txBody>
      </p:sp>
      <p:sp>
        <p:nvSpPr>
          <p:cNvPr id="243" name="velocità diminuisce all’aumentare della distanza"/>
          <p:cNvSpPr txBox="1"/>
          <p:nvPr/>
        </p:nvSpPr>
        <p:spPr>
          <a:xfrm>
            <a:off x="676416" y="2329241"/>
            <a:ext cx="6028103" cy="200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126" sz="4200">
                <a:solidFill>
                  <a:srgbClr val="9089FF"/>
                </a:solidFill>
                <a:latin typeface="Skia Bold"/>
                <a:ea typeface="Skia Bold"/>
                <a:cs typeface="Skia Bold"/>
                <a:sym typeface="Skia Bold"/>
              </a:defRPr>
            </a:lvl1pPr>
          </a:lstStyle>
          <a:p>
            <a:pPr>
              <a:defRPr>
                <a:latin typeface="Skia Regular"/>
                <a:ea typeface="Skia Regular"/>
                <a:cs typeface="Skia Regular"/>
                <a:sym typeface="Skia Regular"/>
              </a:defRPr>
            </a:pPr>
            <a:r>
              <a:rPr>
                <a:latin typeface="Skia Bold"/>
                <a:ea typeface="Skia Bold"/>
                <a:cs typeface="Skia Bold"/>
                <a:sym typeface="Skia Bold"/>
              </a:rPr>
              <a:t>velocità diminuisce all’aumentare della distanza</a:t>
            </a:r>
          </a:p>
        </p:txBody>
      </p:sp>
      <p:sp>
        <p:nvSpPr>
          <p:cNvPr id="244" name="Rettangolo"/>
          <p:cNvSpPr/>
          <p:nvPr/>
        </p:nvSpPr>
        <p:spPr>
          <a:xfrm>
            <a:off x="6797537" y="1311833"/>
            <a:ext cx="6247334" cy="8616300"/>
          </a:xfrm>
          <a:prstGeom prst="rect">
            <a:avLst/>
          </a:prstGeom>
          <a:solidFill>
            <a:srgbClr val="000000"/>
          </a:solidFill>
          <a:ln w="12700">
            <a:miter lim="400000"/>
          </a:ln>
        </p:spPr>
        <p:txBody>
          <a:bodyPr lIns="50800" tIns="50800" rIns="50800" bIns="50800" anchor="ctr"/>
          <a:lstStyle/>
          <a:p>
            <a:pPr>
              <a:defRPr sz="2600"/>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Legge di Keplero:"/>
          <p:cNvSpPr txBox="1"/>
          <p:nvPr/>
        </p:nvSpPr>
        <p:spPr>
          <a:xfrm>
            <a:off x="1265725" y="492981"/>
            <a:ext cx="4849485"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56" sz="5200">
                <a:solidFill>
                  <a:srgbClr val="9089FF"/>
                </a:solidFill>
                <a:latin typeface="Skia Regular"/>
                <a:ea typeface="Skia Regular"/>
                <a:cs typeface="Skia Regular"/>
                <a:sym typeface="Skia Regular"/>
              </a:defRPr>
            </a:lvl1pPr>
          </a:lstStyle>
          <a:p>
            <a:pPr/>
            <a:r>
              <a:t>Legge di Keplero:</a:t>
            </a:r>
          </a:p>
        </p:txBody>
      </p:sp>
      <p:pic>
        <p:nvPicPr>
          <p:cNvPr id="247" name="galaxyrotation.gif" descr="galaxyrotation.gif"/>
          <p:cNvPicPr>
            <a:picLocks noChangeAspect="0"/>
          </p:cNvPicPr>
          <p:nvPr/>
        </p:nvPicPr>
        <p:blipFill>
          <a:blip r:embed="rId2">
            <a:extLst/>
          </a:blip>
          <a:stretch>
            <a:fillRect/>
          </a:stretch>
        </p:blipFill>
        <p:spPr>
          <a:xfrm>
            <a:off x="967624" y="3445066"/>
            <a:ext cx="10918746" cy="6551248"/>
          </a:xfrm>
          <a:prstGeom prst="rect">
            <a:avLst/>
          </a:prstGeom>
          <a:ln w="12700">
            <a:miter lim="400000"/>
          </a:ln>
        </p:spPr>
      </p:pic>
      <p:sp>
        <p:nvSpPr>
          <p:cNvPr id="248" name="T2=Kr3"/>
          <p:cNvSpPr txBox="1"/>
          <p:nvPr/>
        </p:nvSpPr>
        <p:spPr>
          <a:xfrm>
            <a:off x="2439545" y="1289800"/>
            <a:ext cx="2501846"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pc="-204" sz="6800">
                <a:solidFill>
                  <a:srgbClr val="9089FF"/>
                </a:solidFill>
                <a:latin typeface="Skia Regular"/>
                <a:ea typeface="Skia Regular"/>
                <a:cs typeface="Skia Regular"/>
                <a:sym typeface="Skia Regular"/>
              </a:defRPr>
            </a:pPr>
            <a:r>
              <a:t>T</a:t>
            </a:r>
            <a:r>
              <a:rPr baseline="31999"/>
              <a:t>2</a:t>
            </a:r>
            <a:r>
              <a:t>=Kr</a:t>
            </a:r>
            <a:r>
              <a:rPr baseline="31999"/>
              <a:t>3</a:t>
            </a:r>
          </a:p>
        </p:txBody>
      </p:sp>
      <p:sp>
        <p:nvSpPr>
          <p:cNvPr id="249" name="Osservazioni…"/>
          <p:cNvSpPr txBox="1"/>
          <p:nvPr/>
        </p:nvSpPr>
        <p:spPr>
          <a:xfrm>
            <a:off x="6506439" y="1550402"/>
            <a:ext cx="5605449"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pc="-141" sz="4700">
                <a:latin typeface="Skia Regular"/>
                <a:ea typeface="Skia Regular"/>
                <a:cs typeface="Skia Regular"/>
                <a:sym typeface="Skia Regular"/>
              </a:defRPr>
            </a:pPr>
            <a:r>
              <a:t>Osservazioni </a:t>
            </a:r>
          </a:p>
          <a:p>
            <a:pPr>
              <a:defRPr spc="-141" sz="4700">
                <a:latin typeface="Skia Regular"/>
                <a:ea typeface="Skia Regular"/>
                <a:cs typeface="Skia Regular"/>
                <a:sym typeface="Skia Regular"/>
              </a:defRPr>
            </a:pPr>
            <a:r>
              <a:t>astrofisiche:      </a:t>
            </a:r>
            <a:r>
              <a:rPr>
                <a:latin typeface="Skia Bold"/>
                <a:ea typeface="Skia Bold"/>
                <a:cs typeface="Skia Bold"/>
                <a:sym typeface="Skia Bold"/>
              </a:rPr>
              <a:t>velocità costante!</a:t>
            </a:r>
          </a:p>
        </p:txBody>
      </p:sp>
      <p:sp>
        <p:nvSpPr>
          <p:cNvPr id="250" name="velocità diminuisce all’aumentare della distanza"/>
          <p:cNvSpPr txBox="1"/>
          <p:nvPr/>
        </p:nvSpPr>
        <p:spPr>
          <a:xfrm>
            <a:off x="676416" y="2329241"/>
            <a:ext cx="6028103" cy="200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126" sz="4200">
                <a:solidFill>
                  <a:srgbClr val="9089FF"/>
                </a:solidFill>
                <a:latin typeface="Skia Bold"/>
                <a:ea typeface="Skia Bold"/>
                <a:cs typeface="Skia Bold"/>
                <a:sym typeface="Skia Bold"/>
              </a:defRPr>
            </a:lvl1pPr>
          </a:lstStyle>
          <a:p>
            <a:pPr>
              <a:defRPr>
                <a:latin typeface="Skia Regular"/>
                <a:ea typeface="Skia Regular"/>
                <a:cs typeface="Skia Regular"/>
                <a:sym typeface="Skia Regular"/>
              </a:defRPr>
            </a:pPr>
            <a:r>
              <a:rPr>
                <a:latin typeface="Skia Bold"/>
                <a:ea typeface="Skia Bold"/>
                <a:cs typeface="Skia Bold"/>
                <a:sym typeface="Skia Bold"/>
              </a:rPr>
              <a:t>velocità diminuisce all’aumentare della distanza</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Misura della velocità di rotazione delle stelle in una galassia"/>
          <p:cNvSpPr txBox="1"/>
          <p:nvPr/>
        </p:nvSpPr>
        <p:spPr>
          <a:xfrm>
            <a:off x="-223705" y="400039"/>
            <a:ext cx="12533414"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350520">
              <a:defRPr spc="-144" sz="4800">
                <a:latin typeface="Skia Regular"/>
                <a:ea typeface="Skia Regular"/>
                <a:cs typeface="Skia Regular"/>
                <a:sym typeface="Skia Regular"/>
              </a:defRPr>
            </a:lvl1pPr>
          </a:lstStyle>
          <a:p>
            <a:pPr/>
            <a:r>
              <a:t>Misura della velocità di rotazione delle stelle in una galassia</a:t>
            </a:r>
          </a:p>
        </p:txBody>
      </p:sp>
      <p:pic>
        <p:nvPicPr>
          <p:cNvPr id="253" name="rotazione_galassie.mp4" descr="rotazione_galassie.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28377" y="2163458"/>
            <a:ext cx="13661554" cy="768462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4746999" fill="hold"/>
                                        <p:tgtEl>
                                          <p:spTgt spid="25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5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Misura della velocità di rotazione delle stelle in una galassia"/>
          <p:cNvSpPr txBox="1"/>
          <p:nvPr/>
        </p:nvSpPr>
        <p:spPr>
          <a:xfrm>
            <a:off x="-223705" y="400039"/>
            <a:ext cx="12533414"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350520">
              <a:defRPr spc="-144" sz="4800">
                <a:latin typeface="Skia Regular"/>
                <a:ea typeface="Skia Regular"/>
                <a:cs typeface="Skia Regular"/>
                <a:sym typeface="Skia Regular"/>
              </a:defRPr>
            </a:lvl1pPr>
          </a:lstStyle>
          <a:p>
            <a:pPr/>
            <a:r>
              <a:t>Misura della velocità di rotazione delle stelle in una galassia</a:t>
            </a:r>
          </a:p>
        </p:txBody>
      </p:sp>
      <p:pic>
        <p:nvPicPr>
          <p:cNvPr id="256" name="Immagine" descr="Immagine"/>
          <p:cNvPicPr>
            <a:picLocks noChangeAspect="1"/>
          </p:cNvPicPr>
          <p:nvPr/>
        </p:nvPicPr>
        <p:blipFill>
          <a:blip r:embed="rId2">
            <a:extLst/>
          </a:blip>
          <a:srcRect l="0" t="2272" r="684" b="0"/>
          <a:stretch>
            <a:fillRect/>
          </a:stretch>
        </p:blipFill>
        <p:spPr>
          <a:xfrm>
            <a:off x="146494" y="2938896"/>
            <a:ext cx="6177273" cy="4606798"/>
          </a:xfrm>
          <a:prstGeom prst="rect">
            <a:avLst/>
          </a:prstGeom>
          <a:ln w="12700">
            <a:miter lim="400000"/>
          </a:ln>
        </p:spPr>
      </p:pic>
      <p:pic>
        <p:nvPicPr>
          <p:cNvPr id="257" name="Immagine" descr="Immagine"/>
          <p:cNvPicPr>
            <a:picLocks noChangeAspect="1"/>
          </p:cNvPicPr>
          <p:nvPr/>
        </p:nvPicPr>
        <p:blipFill>
          <a:blip r:embed="rId3">
            <a:extLst/>
          </a:blip>
          <a:stretch>
            <a:fillRect/>
          </a:stretch>
        </p:blipFill>
        <p:spPr>
          <a:xfrm>
            <a:off x="8139432" y="4296969"/>
            <a:ext cx="3392008" cy="1159662"/>
          </a:xfrm>
          <a:prstGeom prst="rect">
            <a:avLst/>
          </a:prstGeom>
          <a:ln w="12700">
            <a:miter lim="400000"/>
          </a:ln>
        </p:spPr>
      </p:pic>
      <p:sp>
        <p:nvSpPr>
          <p:cNvPr id="258" name="Forza centrifuga"/>
          <p:cNvSpPr txBox="1"/>
          <p:nvPr/>
        </p:nvSpPr>
        <p:spPr>
          <a:xfrm>
            <a:off x="6819854" y="2585288"/>
            <a:ext cx="2417581" cy="111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98" sz="3300">
                <a:solidFill>
                  <a:schemeClr val="accent2">
                    <a:satOff val="-13916"/>
                    <a:lumOff val="13989"/>
                  </a:schemeClr>
                </a:solidFill>
                <a:latin typeface="Skia Regular"/>
                <a:ea typeface="Skia Regular"/>
                <a:cs typeface="Skia Regular"/>
                <a:sym typeface="Skia Regular"/>
              </a:defRPr>
            </a:lvl1pPr>
          </a:lstStyle>
          <a:p>
            <a:pPr/>
            <a:r>
              <a:t>Forza centrifuga </a:t>
            </a:r>
          </a:p>
        </p:txBody>
      </p:sp>
      <p:sp>
        <p:nvSpPr>
          <p:cNvPr id="259" name="Forza gravitazionale"/>
          <p:cNvSpPr txBox="1"/>
          <p:nvPr/>
        </p:nvSpPr>
        <p:spPr>
          <a:xfrm>
            <a:off x="9564175" y="2585288"/>
            <a:ext cx="3054693" cy="111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98" sz="3300">
                <a:solidFill>
                  <a:schemeClr val="accent2">
                    <a:satOff val="-13916"/>
                    <a:lumOff val="13989"/>
                  </a:schemeClr>
                </a:solidFill>
                <a:latin typeface="Skia Regular"/>
                <a:ea typeface="Skia Regular"/>
                <a:cs typeface="Skia Regular"/>
                <a:sym typeface="Skia Regular"/>
              </a:defRPr>
            </a:lvl1pPr>
          </a:lstStyle>
          <a:p>
            <a:pPr/>
            <a:r>
              <a:t>Forza gravitazionale </a:t>
            </a:r>
          </a:p>
        </p:txBody>
      </p:sp>
      <p:sp>
        <p:nvSpPr>
          <p:cNvPr id="260" name="Linea"/>
          <p:cNvSpPr/>
          <p:nvPr/>
        </p:nvSpPr>
        <p:spPr>
          <a:xfrm flipH="1" flipV="1">
            <a:off x="8122186" y="3680343"/>
            <a:ext cx="209785" cy="639173"/>
          </a:xfrm>
          <a:prstGeom prst="line">
            <a:avLst/>
          </a:prstGeom>
          <a:ln w="25400">
            <a:solidFill>
              <a:schemeClr val="accent2"/>
            </a:solidFill>
            <a:miter lim="400000"/>
          </a:ln>
        </p:spPr>
        <p:txBody>
          <a:bodyPr lIns="50800" tIns="50800" rIns="50800" bIns="50800" anchor="ctr"/>
          <a:lstStyle/>
          <a:p>
            <a:pPr>
              <a:defRPr sz="2600"/>
            </a:pPr>
          </a:p>
        </p:txBody>
      </p:sp>
      <p:sp>
        <p:nvSpPr>
          <p:cNvPr id="261" name="Linea"/>
          <p:cNvSpPr/>
          <p:nvPr/>
        </p:nvSpPr>
        <p:spPr>
          <a:xfrm flipV="1">
            <a:off x="11196413" y="3680343"/>
            <a:ext cx="243202" cy="639173"/>
          </a:xfrm>
          <a:prstGeom prst="line">
            <a:avLst/>
          </a:prstGeom>
          <a:ln w="25400">
            <a:solidFill>
              <a:schemeClr val="accent2"/>
            </a:solidFill>
            <a:miter lim="400000"/>
          </a:ln>
        </p:spPr>
        <p:txBody>
          <a:bodyPr lIns="50800" tIns="50800" rIns="50800" bIns="50800" anchor="ctr"/>
          <a:lstStyle/>
          <a:p>
            <a:pPr>
              <a:defRPr sz="2600"/>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Di cosa è fatto l’Universo?"/>
          <p:cNvSpPr txBox="1"/>
          <p:nvPr/>
        </p:nvSpPr>
        <p:spPr>
          <a:xfrm>
            <a:off x="925981" y="-370753"/>
            <a:ext cx="11152838"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209" sz="7000">
                <a:latin typeface="Skia Regular"/>
                <a:ea typeface="Skia Regular"/>
                <a:cs typeface="Skia Regular"/>
                <a:sym typeface="Skia Regular"/>
              </a:defRPr>
            </a:lvl1pPr>
          </a:lstStyle>
          <a:p>
            <a:pPr/>
            <a:r>
              <a:t>Di cosa è fatto l’Universo?</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Vedere” la Materia Oscura…"/>
          <p:cNvSpPr txBox="1"/>
          <p:nvPr/>
        </p:nvSpPr>
        <p:spPr>
          <a:xfrm>
            <a:off x="790514" y="117383"/>
            <a:ext cx="11152838"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defTabSz="414781">
              <a:lnSpc>
                <a:spcPct val="90000"/>
              </a:lnSpc>
              <a:defRPr spc="-153" sz="5112">
                <a:latin typeface="Skia Regular"/>
                <a:ea typeface="Skia Regular"/>
                <a:cs typeface="Skia Regular"/>
                <a:sym typeface="Skia Regular"/>
              </a:defRPr>
            </a:pPr>
            <a:r>
              <a:t>“Vedere” la Materia Oscura </a:t>
            </a:r>
          </a:p>
          <a:p>
            <a:pPr defTabSz="414781">
              <a:lnSpc>
                <a:spcPct val="90000"/>
              </a:lnSpc>
              <a:defRPr spc="-153" sz="5112">
                <a:latin typeface="Skia Regular"/>
                <a:ea typeface="Skia Regular"/>
                <a:cs typeface="Skia Regular"/>
                <a:sym typeface="Skia Regular"/>
              </a:defRPr>
            </a:pPr>
            <a:r>
              <a:t>Lenti Gravitazionali</a:t>
            </a:r>
          </a:p>
        </p:txBody>
      </p:sp>
      <p:pic>
        <p:nvPicPr>
          <p:cNvPr id="264" name="relativity.jpg" descr="relativity.jpg"/>
          <p:cNvPicPr>
            <a:picLocks noChangeAspect="1"/>
          </p:cNvPicPr>
          <p:nvPr/>
        </p:nvPicPr>
        <p:blipFill>
          <a:blip r:embed="rId2">
            <a:extLst/>
          </a:blip>
          <a:srcRect l="0" t="11909" r="0" b="11909"/>
          <a:stretch>
            <a:fillRect/>
          </a:stretch>
        </p:blipFill>
        <p:spPr>
          <a:xfrm>
            <a:off x="237066" y="1715803"/>
            <a:ext cx="5678618" cy="1654092"/>
          </a:xfrm>
          <a:prstGeom prst="rect">
            <a:avLst/>
          </a:prstGeom>
          <a:ln w="12700">
            <a:miter lim="400000"/>
          </a:ln>
        </p:spPr>
      </p:pic>
      <p:pic>
        <p:nvPicPr>
          <p:cNvPr id="265" name="1-whatisgravit.jpg" descr="1-whatisgravit.jpg"/>
          <p:cNvPicPr>
            <a:picLocks noChangeAspect="1"/>
          </p:cNvPicPr>
          <p:nvPr/>
        </p:nvPicPr>
        <p:blipFill>
          <a:blip r:embed="rId3">
            <a:extLst/>
          </a:blip>
          <a:stretch>
            <a:fillRect/>
          </a:stretch>
        </p:blipFill>
        <p:spPr>
          <a:xfrm>
            <a:off x="4691707" y="3932481"/>
            <a:ext cx="8561168" cy="5714878"/>
          </a:xfrm>
          <a:prstGeom prst="rect">
            <a:avLst/>
          </a:prstGeom>
          <a:ln w="12700">
            <a:miter lim="400000"/>
          </a:ln>
        </p:spPr>
      </p:pic>
      <p:sp>
        <p:nvSpPr>
          <p:cNvPr id="266" name="Equazione di Einstein…"/>
          <p:cNvSpPr txBox="1"/>
          <p:nvPr/>
        </p:nvSpPr>
        <p:spPr>
          <a:xfrm>
            <a:off x="6125587" y="1907891"/>
            <a:ext cx="6302072" cy="127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pc="-114" sz="3800">
                <a:solidFill>
                  <a:srgbClr val="F5A159"/>
                </a:solidFill>
                <a:latin typeface="Skia Regular"/>
                <a:ea typeface="Skia Regular"/>
                <a:cs typeface="Skia Regular"/>
                <a:sym typeface="Skia Regular"/>
              </a:defRPr>
            </a:pPr>
            <a:r>
              <a:t>Equazione di Einstein </a:t>
            </a:r>
          </a:p>
          <a:p>
            <a:pPr>
              <a:defRPr spc="-114" sz="3800">
                <a:solidFill>
                  <a:srgbClr val="F5A159"/>
                </a:solidFill>
                <a:latin typeface="Skia Regular"/>
                <a:ea typeface="Skia Regular"/>
                <a:cs typeface="Skia Regular"/>
                <a:sym typeface="Skia Regular"/>
              </a:defRPr>
            </a:pPr>
            <a:r>
              <a:t>Teoria della Relatività Generale</a:t>
            </a:r>
          </a:p>
        </p:txBody>
      </p:sp>
      <p:pic>
        <p:nvPicPr>
          <p:cNvPr id="267" name="three_spheres_I.jpg" descr="three_spheres_I.jpg"/>
          <p:cNvPicPr>
            <a:picLocks noChangeAspect="1"/>
          </p:cNvPicPr>
          <p:nvPr/>
        </p:nvPicPr>
        <p:blipFill>
          <a:blip r:embed="rId4">
            <a:extLst/>
          </a:blip>
          <a:stretch>
            <a:fillRect/>
          </a:stretch>
        </p:blipFill>
        <p:spPr>
          <a:xfrm>
            <a:off x="544735" y="3635822"/>
            <a:ext cx="3173768" cy="5174041"/>
          </a:xfrm>
          <a:prstGeom prst="rect">
            <a:avLst/>
          </a:prstGeom>
          <a:ln w="12700">
            <a:miter lim="400000"/>
          </a:ln>
        </p:spPr>
      </p:pic>
      <p:sp>
        <p:nvSpPr>
          <p:cNvPr id="268" name="M. C. Esher…"/>
          <p:cNvSpPr txBox="1"/>
          <p:nvPr/>
        </p:nvSpPr>
        <p:spPr>
          <a:xfrm>
            <a:off x="865857" y="8732134"/>
            <a:ext cx="2531525" cy="8331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80000"/>
              </a:lnSpc>
              <a:defRPr spc="-81" sz="2700">
                <a:latin typeface="Skia Regular"/>
                <a:ea typeface="Skia Regular"/>
                <a:cs typeface="Skia Regular"/>
                <a:sym typeface="Skia Regular"/>
              </a:defRPr>
            </a:pPr>
            <a:r>
              <a:t>M. C. Esher</a:t>
            </a:r>
          </a:p>
          <a:p>
            <a:pPr>
              <a:lnSpc>
                <a:spcPct val="80000"/>
              </a:lnSpc>
              <a:defRPr spc="-81" sz="2700">
                <a:latin typeface="Skia Regular"/>
                <a:ea typeface="Skia Regular"/>
                <a:cs typeface="Skia Regular"/>
                <a:sym typeface="Skia Regular"/>
              </a:defRPr>
            </a:pPr>
            <a:r>
              <a:t>“Tre sfere” (1945)</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270" name="GravitationalLensing.mp4" descr="GravitationalLensing.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 y="1219200"/>
            <a:ext cx="13004801" cy="73152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3746999" fill="hold"/>
                                        <p:tgtEl>
                                          <p:spTgt spid="27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70"/>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4" name="lente_gravitazionale.mp4" descr="lente_gravitazionale.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441697" y="2731476"/>
            <a:ext cx="10121406" cy="5693292"/>
          </a:xfrm>
          <a:prstGeom prst="rect">
            <a:avLst/>
          </a:prstGeom>
          <a:ln w="12700">
            <a:miter lim="400000"/>
          </a:ln>
        </p:spPr>
      </p:pic>
      <p:sp>
        <p:nvSpPr>
          <p:cNvPr id="275" name="Lenti Gravitazionali"/>
          <p:cNvSpPr txBox="1"/>
          <p:nvPr/>
        </p:nvSpPr>
        <p:spPr>
          <a:xfrm>
            <a:off x="925981" y="-159499"/>
            <a:ext cx="11152838"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209" sz="7000">
                <a:latin typeface="Skia Regular"/>
                <a:ea typeface="Skia Regular"/>
                <a:cs typeface="Skia Regular"/>
                <a:sym typeface="Skia Regular"/>
              </a:defRPr>
            </a:lvl1pPr>
          </a:lstStyle>
          <a:p>
            <a:pPr/>
            <a:r>
              <a:t>Lenti Gravitazionali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6747001" fill="hold"/>
                                        <p:tgtEl>
                                          <p:spTgt spid="27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7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Lenti Gravitazionali"/>
          <p:cNvSpPr txBox="1"/>
          <p:nvPr/>
        </p:nvSpPr>
        <p:spPr>
          <a:xfrm>
            <a:off x="1201028" y="-413389"/>
            <a:ext cx="11152838"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209" sz="7000">
                <a:latin typeface="Skia Regular"/>
                <a:ea typeface="Skia Regular"/>
                <a:cs typeface="Skia Regular"/>
                <a:sym typeface="Skia Regular"/>
              </a:defRPr>
            </a:lvl1pPr>
          </a:lstStyle>
          <a:p>
            <a:pPr/>
            <a:r>
              <a:t>Lenti Gravitazionali</a:t>
            </a:r>
          </a:p>
        </p:txBody>
      </p:sp>
      <p:pic>
        <p:nvPicPr>
          <p:cNvPr id="278" name="Immagine" descr="Immagine"/>
          <p:cNvPicPr>
            <a:picLocks noChangeAspect="1"/>
          </p:cNvPicPr>
          <p:nvPr/>
        </p:nvPicPr>
        <p:blipFill>
          <a:blip r:embed="rId2">
            <a:extLst/>
          </a:blip>
          <a:stretch>
            <a:fillRect/>
          </a:stretch>
        </p:blipFill>
        <p:spPr>
          <a:xfrm>
            <a:off x="465464" y="1227476"/>
            <a:ext cx="11747578" cy="4350955"/>
          </a:xfrm>
          <a:prstGeom prst="rect">
            <a:avLst/>
          </a:prstGeom>
          <a:ln w="12700">
            <a:miter lim="400000"/>
          </a:ln>
        </p:spPr>
      </p:pic>
      <p:pic>
        <p:nvPicPr>
          <p:cNvPr id="279" name="Immagine" descr="Immagine"/>
          <p:cNvPicPr>
            <a:picLocks noChangeAspect="1"/>
          </p:cNvPicPr>
          <p:nvPr/>
        </p:nvPicPr>
        <p:blipFill>
          <a:blip r:embed="rId3">
            <a:extLst/>
          </a:blip>
          <a:stretch>
            <a:fillRect/>
          </a:stretch>
        </p:blipFill>
        <p:spPr>
          <a:xfrm>
            <a:off x="686086" y="5987804"/>
            <a:ext cx="6060553" cy="3151155"/>
          </a:xfrm>
          <a:prstGeom prst="rect">
            <a:avLst/>
          </a:prstGeom>
          <a:ln w="12700">
            <a:miter lim="400000"/>
          </a:ln>
        </p:spPr>
      </p:pic>
      <p:pic>
        <p:nvPicPr>
          <p:cNvPr id="280" name="Immagine" descr="Immagine"/>
          <p:cNvPicPr>
            <a:picLocks noChangeAspect="1"/>
          </p:cNvPicPr>
          <p:nvPr/>
        </p:nvPicPr>
        <p:blipFill>
          <a:blip r:embed="rId4">
            <a:extLst/>
          </a:blip>
          <a:stretch>
            <a:fillRect/>
          </a:stretch>
        </p:blipFill>
        <p:spPr>
          <a:xfrm>
            <a:off x="7278849" y="6962644"/>
            <a:ext cx="4737101" cy="1231901"/>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Di cosa è fatta la Materia Oscura?"/>
          <p:cNvSpPr txBox="1"/>
          <p:nvPr/>
        </p:nvSpPr>
        <p:spPr>
          <a:xfrm>
            <a:off x="807245" y="1502355"/>
            <a:ext cx="11152838" cy="11004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177" sz="5900">
                <a:latin typeface="Skia Regular"/>
                <a:ea typeface="Skia Regular"/>
                <a:cs typeface="Skia Regular"/>
                <a:sym typeface="Skia Regular"/>
              </a:defRPr>
            </a:lvl1pPr>
          </a:lstStyle>
          <a:p>
            <a:pPr/>
            <a:r>
              <a:t>Di cosa è fatta la Materia Oscura?</a:t>
            </a:r>
          </a:p>
        </p:txBody>
      </p:sp>
      <p:grpSp>
        <p:nvGrpSpPr>
          <p:cNvPr id="286" name="Gruppo"/>
          <p:cNvGrpSpPr/>
          <p:nvPr/>
        </p:nvGrpSpPr>
        <p:grpSpPr>
          <a:xfrm>
            <a:off x="2407527" y="-11606"/>
            <a:ext cx="2341373" cy="2380068"/>
            <a:chOff x="0" y="88900"/>
            <a:chExt cx="2341372" cy="2380067"/>
          </a:xfrm>
        </p:grpSpPr>
        <p:sp>
          <p:nvSpPr>
            <p:cNvPr id="283" name="NON"/>
            <p:cNvSpPr txBox="1"/>
            <p:nvPr/>
          </p:nvSpPr>
          <p:spPr>
            <a:xfrm>
              <a:off x="-1" y="88900"/>
              <a:ext cx="2341373" cy="1371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pc="-239" sz="8000">
                  <a:solidFill>
                    <a:srgbClr val="FF4E1F"/>
                  </a:solidFill>
                  <a:latin typeface="Bradley Hand ITC TT-Bold"/>
                  <a:ea typeface="Bradley Hand ITC TT-Bold"/>
                  <a:cs typeface="Bradley Hand ITC TT-Bold"/>
                  <a:sym typeface="Bradley Hand ITC TT-Bold"/>
                </a:defRPr>
              </a:lvl1pPr>
            </a:lstStyle>
            <a:p>
              <a:pPr/>
              <a:r>
                <a:t>NON</a:t>
              </a:r>
            </a:p>
          </p:txBody>
        </p:sp>
        <p:pic>
          <p:nvPicPr>
            <p:cNvPr id="284" name="Linea" descr="Linea"/>
            <p:cNvPicPr>
              <a:picLocks noChangeAspect="0"/>
            </p:cNvPicPr>
            <p:nvPr/>
          </p:nvPicPr>
          <p:blipFill>
            <a:blip r:embed="rId2">
              <a:extLst/>
            </a:blip>
            <a:stretch>
              <a:fillRect/>
            </a:stretch>
          </p:blipFill>
          <p:spPr>
            <a:xfrm>
              <a:off x="306590" y="1097367"/>
              <a:ext cx="1804391" cy="1371601"/>
            </a:xfrm>
            <a:prstGeom prst="rect">
              <a:avLst/>
            </a:prstGeom>
            <a:effectLst/>
          </p:spPr>
        </p:pic>
      </p:grpSp>
      <p:pic>
        <p:nvPicPr>
          <p:cNvPr id="287" name="elementary-particles.jpg" descr="elementary-particles.jpg"/>
          <p:cNvPicPr>
            <a:picLocks noChangeAspect="1"/>
          </p:cNvPicPr>
          <p:nvPr/>
        </p:nvPicPr>
        <p:blipFill>
          <a:blip r:embed="rId3">
            <a:extLst/>
          </a:blip>
          <a:stretch>
            <a:fillRect/>
          </a:stretch>
        </p:blipFill>
        <p:spPr>
          <a:xfrm>
            <a:off x="3404031" y="3153568"/>
            <a:ext cx="6159766" cy="6159766"/>
          </a:xfrm>
          <a:prstGeom prst="rect">
            <a:avLst/>
          </a:prstGeom>
          <a:ln w="12700">
            <a:miter lim="400000"/>
          </a:ln>
        </p:spPr>
      </p:pic>
      <p:grpSp>
        <p:nvGrpSpPr>
          <p:cNvPr id="292" name="Gruppo"/>
          <p:cNvGrpSpPr/>
          <p:nvPr/>
        </p:nvGrpSpPr>
        <p:grpSpPr>
          <a:xfrm>
            <a:off x="3642082" y="3049144"/>
            <a:ext cx="3212083" cy="3760493"/>
            <a:chOff x="-201289" y="219227"/>
            <a:chExt cx="3212081" cy="3760491"/>
          </a:xfrm>
        </p:grpSpPr>
        <p:pic>
          <p:nvPicPr>
            <p:cNvPr id="288" name="Linea" descr="Linea"/>
            <p:cNvPicPr>
              <a:picLocks noChangeAspect="0"/>
            </p:cNvPicPr>
            <p:nvPr/>
          </p:nvPicPr>
          <p:blipFill>
            <a:blip r:embed="rId4">
              <a:extLst/>
            </a:blip>
            <a:stretch>
              <a:fillRect/>
            </a:stretch>
          </p:blipFill>
          <p:spPr>
            <a:xfrm rot="20923969">
              <a:off x="181083" y="430231"/>
              <a:ext cx="2489207" cy="3338484"/>
            </a:xfrm>
            <a:prstGeom prst="rect">
              <a:avLst/>
            </a:prstGeom>
            <a:effectLst/>
          </p:spPr>
        </p:pic>
        <p:pic>
          <p:nvPicPr>
            <p:cNvPr id="290" name="Linea" descr="Linea"/>
            <p:cNvPicPr>
              <a:picLocks noChangeAspect="0"/>
            </p:cNvPicPr>
            <p:nvPr/>
          </p:nvPicPr>
          <p:blipFill>
            <a:blip r:embed="rId5">
              <a:extLst/>
            </a:blip>
            <a:stretch>
              <a:fillRect/>
            </a:stretch>
          </p:blipFill>
          <p:spPr>
            <a:xfrm>
              <a:off x="-201290" y="958809"/>
              <a:ext cx="3212083" cy="2602527"/>
            </a:xfrm>
            <a:prstGeom prst="rect">
              <a:avLst/>
            </a:prstGeom>
            <a:effectLst/>
          </p:spPr>
        </p:pic>
      </p:grpSp>
      <p:grpSp>
        <p:nvGrpSpPr>
          <p:cNvPr id="297" name="Gruppo"/>
          <p:cNvGrpSpPr/>
          <p:nvPr/>
        </p:nvGrpSpPr>
        <p:grpSpPr>
          <a:xfrm>
            <a:off x="3642082" y="5682277"/>
            <a:ext cx="3212083" cy="3760493"/>
            <a:chOff x="-201289" y="219227"/>
            <a:chExt cx="3212081" cy="3760491"/>
          </a:xfrm>
        </p:grpSpPr>
        <p:pic>
          <p:nvPicPr>
            <p:cNvPr id="293" name="Linea" descr="Linea"/>
            <p:cNvPicPr>
              <a:picLocks noChangeAspect="0"/>
            </p:cNvPicPr>
            <p:nvPr/>
          </p:nvPicPr>
          <p:blipFill>
            <a:blip r:embed="rId4">
              <a:extLst/>
            </a:blip>
            <a:stretch>
              <a:fillRect/>
            </a:stretch>
          </p:blipFill>
          <p:spPr>
            <a:xfrm rot="20923969">
              <a:off x="181083" y="430231"/>
              <a:ext cx="2489207" cy="3338484"/>
            </a:xfrm>
            <a:prstGeom prst="rect">
              <a:avLst/>
            </a:prstGeom>
            <a:effectLst/>
          </p:spPr>
        </p:pic>
        <p:pic>
          <p:nvPicPr>
            <p:cNvPr id="295" name="Linea" descr="Linea"/>
            <p:cNvPicPr>
              <a:picLocks noChangeAspect="0"/>
            </p:cNvPicPr>
            <p:nvPr/>
          </p:nvPicPr>
          <p:blipFill>
            <a:blip r:embed="rId5">
              <a:extLst/>
            </a:blip>
            <a:stretch>
              <a:fillRect/>
            </a:stretch>
          </p:blipFill>
          <p:spPr>
            <a:xfrm>
              <a:off x="-201290" y="958809"/>
              <a:ext cx="3212083" cy="2602527"/>
            </a:xfrm>
            <a:prstGeom prst="rect">
              <a:avLst/>
            </a:prstGeom>
            <a:effectLst/>
          </p:spPr>
        </p:pic>
      </p:grpSp>
      <p:grpSp>
        <p:nvGrpSpPr>
          <p:cNvPr id="302" name="Gruppo"/>
          <p:cNvGrpSpPr/>
          <p:nvPr/>
        </p:nvGrpSpPr>
        <p:grpSpPr>
          <a:xfrm>
            <a:off x="6753737" y="3371560"/>
            <a:ext cx="2926317" cy="3312039"/>
            <a:chOff x="23231" y="543433"/>
            <a:chExt cx="2926315" cy="3312037"/>
          </a:xfrm>
        </p:grpSpPr>
        <p:pic>
          <p:nvPicPr>
            <p:cNvPr id="298" name="Linea" descr="Linea"/>
            <p:cNvPicPr>
              <a:picLocks noChangeAspect="0"/>
            </p:cNvPicPr>
            <p:nvPr/>
          </p:nvPicPr>
          <p:blipFill>
            <a:blip r:embed="rId6">
              <a:extLst/>
            </a:blip>
            <a:stretch>
              <a:fillRect/>
            </a:stretch>
          </p:blipFill>
          <p:spPr>
            <a:xfrm rot="20923969">
              <a:off x="562242" y="695499"/>
              <a:ext cx="1853294" cy="3007907"/>
            </a:xfrm>
            <a:prstGeom prst="rect">
              <a:avLst/>
            </a:prstGeom>
            <a:effectLst/>
          </p:spPr>
        </p:pic>
        <p:pic>
          <p:nvPicPr>
            <p:cNvPr id="300" name="Linea" descr="Linea"/>
            <p:cNvPicPr>
              <a:picLocks noChangeAspect="0"/>
            </p:cNvPicPr>
            <p:nvPr/>
          </p:nvPicPr>
          <p:blipFill>
            <a:blip r:embed="rId7">
              <a:extLst/>
            </a:blip>
            <a:stretch>
              <a:fillRect/>
            </a:stretch>
          </p:blipFill>
          <p:spPr>
            <a:xfrm rot="21222404">
              <a:off x="135333" y="1209802"/>
              <a:ext cx="2702114" cy="2193866"/>
            </a:xfrm>
            <a:prstGeom prst="rect">
              <a:avLst/>
            </a:prstGeom>
            <a:effectLst/>
          </p:spPr>
        </p:pic>
      </p:grpSp>
      <p:grpSp>
        <p:nvGrpSpPr>
          <p:cNvPr id="307" name="Gruppo"/>
          <p:cNvGrpSpPr/>
          <p:nvPr/>
        </p:nvGrpSpPr>
        <p:grpSpPr>
          <a:xfrm>
            <a:off x="6897671" y="6092771"/>
            <a:ext cx="2302546" cy="2603686"/>
            <a:chOff x="127" y="401916"/>
            <a:chExt cx="2302545" cy="2603684"/>
          </a:xfrm>
        </p:grpSpPr>
        <p:pic>
          <p:nvPicPr>
            <p:cNvPr id="303" name="Linea" descr="Linea"/>
            <p:cNvPicPr>
              <a:picLocks noChangeAspect="0"/>
            </p:cNvPicPr>
            <p:nvPr/>
          </p:nvPicPr>
          <p:blipFill>
            <a:blip r:embed="rId8">
              <a:extLst/>
            </a:blip>
            <a:stretch>
              <a:fillRect/>
            </a:stretch>
          </p:blipFill>
          <p:spPr>
            <a:xfrm rot="20923969">
              <a:off x="419338" y="522563"/>
              <a:ext cx="1467997" cy="2362393"/>
            </a:xfrm>
            <a:prstGeom prst="rect">
              <a:avLst/>
            </a:prstGeom>
            <a:effectLst/>
          </p:spPr>
        </p:pic>
        <p:pic>
          <p:nvPicPr>
            <p:cNvPr id="305" name="Linea" descr="Linea"/>
            <p:cNvPicPr>
              <a:picLocks noChangeAspect="0"/>
            </p:cNvPicPr>
            <p:nvPr/>
          </p:nvPicPr>
          <p:blipFill>
            <a:blip r:embed="rId9">
              <a:extLst/>
            </a:blip>
            <a:stretch>
              <a:fillRect/>
            </a:stretch>
          </p:blipFill>
          <p:spPr>
            <a:xfrm rot="21222404">
              <a:off x="88641" y="920956"/>
              <a:ext cx="2125518" cy="1731814"/>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286"/>
                                        </p:tgtEl>
                                        <p:attrNameLst>
                                          <p:attrName>style.visibility</p:attrName>
                                        </p:attrNameLst>
                                      </p:cBhvr>
                                      <p:to>
                                        <p:strVal val="visible"/>
                                      </p:to>
                                    </p:set>
                                    <p:anim calcmode="lin" valueType="num">
                                      <p:cBhvr>
                                        <p:cTn id="7" dur="1000" fill="hold"/>
                                        <p:tgtEl>
                                          <p:spTgt spid="286"/>
                                        </p:tgtEl>
                                        <p:attrNameLst>
                                          <p:attrName>ppt_w</p:attrName>
                                        </p:attrNameLst>
                                      </p:cBhvr>
                                      <p:tavLst>
                                        <p:tav tm="0" fmla="#ppt_w*sin(2.5*pi*$)">
                                          <p:val>
                                            <p:fltVal val="0"/>
                                          </p:val>
                                        </p:tav>
                                        <p:tav tm="100000">
                                          <p:val>
                                            <p:fltVal val="1"/>
                                          </p:val>
                                        </p:tav>
                                      </p:tavLst>
                                    </p:anim>
                                    <p:anim calcmode="lin" valueType="num">
                                      <p:cBhvr>
                                        <p:cTn id="8" dur="1000" fill="hold"/>
                                        <p:tgtEl>
                                          <p:spTgt spid="28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28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0" presetID="19" grpId="3" fill="hold">
                                  <p:stCondLst>
                                    <p:cond delay="0"/>
                                  </p:stCondLst>
                                  <p:iterate type="el" backwards="0">
                                    <p:tmAbs val="0"/>
                                  </p:iterate>
                                  <p:childTnLst>
                                    <p:set>
                                      <p:cBhvr>
                                        <p:cTn id="16" fill="hold"/>
                                        <p:tgtEl>
                                          <p:spTgt spid="292"/>
                                        </p:tgtEl>
                                        <p:attrNameLst>
                                          <p:attrName>style.visibility</p:attrName>
                                        </p:attrNameLst>
                                      </p:cBhvr>
                                      <p:to>
                                        <p:strVal val="visible"/>
                                      </p:to>
                                    </p:set>
                                    <p:anim calcmode="lin" valueType="num">
                                      <p:cBhvr>
                                        <p:cTn id="17" dur="1000" fill="hold"/>
                                        <p:tgtEl>
                                          <p:spTgt spid="292"/>
                                        </p:tgtEl>
                                        <p:attrNameLst>
                                          <p:attrName>ppt_w</p:attrName>
                                        </p:attrNameLst>
                                      </p:cBhvr>
                                      <p:tavLst>
                                        <p:tav tm="0" fmla="#ppt_w*sin(2.5*pi*$)">
                                          <p:val>
                                            <p:fltVal val="0"/>
                                          </p:val>
                                        </p:tav>
                                        <p:tav tm="100000">
                                          <p:val>
                                            <p:fltVal val="1"/>
                                          </p:val>
                                        </p:tav>
                                      </p:tavLst>
                                    </p:anim>
                                    <p:anim calcmode="lin" valueType="num">
                                      <p:cBhvr>
                                        <p:cTn id="18" dur="1000" fill="hold"/>
                                        <p:tgtEl>
                                          <p:spTgt spid="292"/>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0" presetID="19" grpId="4" fill="hold">
                                  <p:stCondLst>
                                    <p:cond delay="0"/>
                                  </p:stCondLst>
                                  <p:iterate type="el" backwards="0">
                                    <p:tmAbs val="0"/>
                                  </p:iterate>
                                  <p:childTnLst>
                                    <p:set>
                                      <p:cBhvr>
                                        <p:cTn id="22" fill="hold"/>
                                        <p:tgtEl>
                                          <p:spTgt spid="297"/>
                                        </p:tgtEl>
                                        <p:attrNameLst>
                                          <p:attrName>style.visibility</p:attrName>
                                        </p:attrNameLst>
                                      </p:cBhvr>
                                      <p:to>
                                        <p:strVal val="visible"/>
                                      </p:to>
                                    </p:set>
                                    <p:anim calcmode="lin" valueType="num">
                                      <p:cBhvr>
                                        <p:cTn id="23" dur="1000" fill="hold"/>
                                        <p:tgtEl>
                                          <p:spTgt spid="297"/>
                                        </p:tgtEl>
                                        <p:attrNameLst>
                                          <p:attrName>ppt_w</p:attrName>
                                        </p:attrNameLst>
                                      </p:cBhvr>
                                      <p:tavLst>
                                        <p:tav tm="0" fmla="#ppt_w*sin(2.5*pi*$)">
                                          <p:val>
                                            <p:fltVal val="0"/>
                                          </p:val>
                                        </p:tav>
                                        <p:tav tm="100000">
                                          <p:val>
                                            <p:fltVal val="1"/>
                                          </p:val>
                                        </p:tav>
                                      </p:tavLst>
                                    </p:anim>
                                    <p:anim calcmode="lin" valueType="num">
                                      <p:cBhvr>
                                        <p:cTn id="24" dur="1000" fill="hold"/>
                                        <p:tgtEl>
                                          <p:spTgt spid="297"/>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0" presetID="19" grpId="5" fill="hold">
                                  <p:stCondLst>
                                    <p:cond delay="0"/>
                                  </p:stCondLst>
                                  <p:iterate type="el" backwards="0">
                                    <p:tmAbs val="0"/>
                                  </p:iterate>
                                  <p:childTnLst>
                                    <p:set>
                                      <p:cBhvr>
                                        <p:cTn id="28" fill="hold"/>
                                        <p:tgtEl>
                                          <p:spTgt spid="302"/>
                                        </p:tgtEl>
                                        <p:attrNameLst>
                                          <p:attrName>style.visibility</p:attrName>
                                        </p:attrNameLst>
                                      </p:cBhvr>
                                      <p:to>
                                        <p:strVal val="visible"/>
                                      </p:to>
                                    </p:set>
                                    <p:anim calcmode="lin" valueType="num">
                                      <p:cBhvr>
                                        <p:cTn id="29" dur="500" fill="hold"/>
                                        <p:tgtEl>
                                          <p:spTgt spid="302"/>
                                        </p:tgtEl>
                                        <p:attrNameLst>
                                          <p:attrName>ppt_w</p:attrName>
                                        </p:attrNameLst>
                                      </p:cBhvr>
                                      <p:tavLst>
                                        <p:tav tm="0" fmla="#ppt_w*sin(2.5*pi*$)">
                                          <p:val>
                                            <p:fltVal val="0"/>
                                          </p:val>
                                        </p:tav>
                                        <p:tav tm="100000">
                                          <p:val>
                                            <p:fltVal val="1"/>
                                          </p:val>
                                        </p:tav>
                                      </p:tavLst>
                                    </p:anim>
                                    <p:anim calcmode="lin" valueType="num">
                                      <p:cBhvr>
                                        <p:cTn id="30" dur="500" fill="hold"/>
                                        <p:tgtEl>
                                          <p:spTgt spid="302"/>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0" presetID="19" grpId="6" fill="hold">
                                  <p:stCondLst>
                                    <p:cond delay="0"/>
                                  </p:stCondLst>
                                  <p:iterate type="el" backwards="0">
                                    <p:tmAbs val="0"/>
                                  </p:iterate>
                                  <p:childTnLst>
                                    <p:set>
                                      <p:cBhvr>
                                        <p:cTn id="34" fill="hold"/>
                                        <p:tgtEl>
                                          <p:spTgt spid="307"/>
                                        </p:tgtEl>
                                        <p:attrNameLst>
                                          <p:attrName>style.visibility</p:attrName>
                                        </p:attrNameLst>
                                      </p:cBhvr>
                                      <p:to>
                                        <p:strVal val="visible"/>
                                      </p:to>
                                    </p:set>
                                    <p:anim calcmode="lin" valueType="num">
                                      <p:cBhvr>
                                        <p:cTn id="35" dur="1000" fill="hold"/>
                                        <p:tgtEl>
                                          <p:spTgt spid="307"/>
                                        </p:tgtEl>
                                        <p:attrNameLst>
                                          <p:attrName>ppt_w</p:attrName>
                                        </p:attrNameLst>
                                      </p:cBhvr>
                                      <p:tavLst>
                                        <p:tav tm="0" fmla="#ppt_w*sin(2.5*pi*$)">
                                          <p:val>
                                            <p:fltVal val="0"/>
                                          </p:val>
                                        </p:tav>
                                        <p:tav tm="100000">
                                          <p:val>
                                            <p:fltVal val="1"/>
                                          </p:val>
                                        </p:tav>
                                      </p:tavLst>
                                    </p:anim>
                                    <p:anim calcmode="lin" valueType="num">
                                      <p:cBhvr>
                                        <p:cTn id="36" dur="1000" fill="hold"/>
                                        <p:tgtEl>
                                          <p:spTgt spid="30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2" grpId="5"/>
      <p:bldP build="whole" bldLvl="1" animBg="1" rev="0" advAuto="0" spid="292" grpId="3"/>
      <p:bldP build="whole" bldLvl="1" animBg="1" rev="0" advAuto="0" spid="287" grpId="2"/>
      <p:bldP build="whole" bldLvl="1" animBg="1" rev="0" advAuto="0" spid="307" grpId="6"/>
      <p:bldP build="whole" bldLvl="1" animBg="1" rev="0" advAuto="0" spid="286" grpId="1"/>
      <p:bldP build="whole" bldLvl="1" animBg="1" rev="0" advAuto="0" spid="297" grpId="4"/>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Di cosa è fatta la Materia Oscura?"/>
          <p:cNvSpPr txBox="1"/>
          <p:nvPr/>
        </p:nvSpPr>
        <p:spPr>
          <a:xfrm>
            <a:off x="1261635" y="140597"/>
            <a:ext cx="11152838" cy="10821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168" sz="5600">
                <a:latin typeface="Skia Regular"/>
                <a:ea typeface="Skia Regular"/>
                <a:cs typeface="Skia Regular"/>
                <a:sym typeface="Skia Regular"/>
              </a:defRPr>
            </a:lvl1pPr>
          </a:lstStyle>
          <a:p>
            <a:pPr/>
            <a:r>
              <a:t>Di cosa è fatta la Materia Oscura?</a:t>
            </a:r>
          </a:p>
        </p:txBody>
      </p:sp>
      <p:pic>
        <p:nvPicPr>
          <p:cNvPr id="310" name="Feature_DarkMatter3.jpg" descr="Feature_DarkMatter3.jpg"/>
          <p:cNvPicPr>
            <a:picLocks noChangeAspect="1"/>
          </p:cNvPicPr>
          <p:nvPr/>
        </p:nvPicPr>
        <p:blipFill>
          <a:blip r:embed="rId2">
            <a:extLst/>
          </a:blip>
          <a:stretch>
            <a:fillRect/>
          </a:stretch>
        </p:blipFill>
        <p:spPr>
          <a:xfrm>
            <a:off x="491253" y="1380066"/>
            <a:ext cx="12022294" cy="8171545"/>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Come gli antichi geografi…"/>
          <p:cNvSpPr txBox="1"/>
          <p:nvPr/>
        </p:nvSpPr>
        <p:spPr>
          <a:xfrm>
            <a:off x="925981" y="13536"/>
            <a:ext cx="11152838" cy="10799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192" sz="6400">
                <a:latin typeface="Skia Regular"/>
                <a:ea typeface="Skia Regular"/>
                <a:cs typeface="Skia Regular"/>
                <a:sym typeface="Skia Regular"/>
              </a:defRPr>
            </a:lvl1pPr>
          </a:lstStyle>
          <a:p>
            <a:pPr/>
            <a:r>
              <a:t>Come gli antichi geografi…</a:t>
            </a:r>
          </a:p>
        </p:txBody>
      </p:sp>
      <p:sp>
        <p:nvSpPr>
          <p:cNvPr id="313" name="“Così i geografi sulle mappe dell’Africa  con immagini di selvaggi riempiono le parti mancanti, e sulle lande inabitabili, in mancanza di città, disegnano elefanti”…"/>
          <p:cNvSpPr txBox="1"/>
          <p:nvPr/>
        </p:nvSpPr>
        <p:spPr>
          <a:xfrm>
            <a:off x="6101164" y="-39046"/>
            <a:ext cx="6727022" cy="39548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defRPr spc="-81" sz="2700">
                <a:latin typeface="Skia Regular"/>
                <a:ea typeface="Skia Regular"/>
                <a:cs typeface="Skia Regular"/>
                <a:sym typeface="Skia Regular"/>
              </a:defRPr>
            </a:pPr>
            <a:r>
              <a:t>“Così i geografi sulle mappe dell’Africa  con immagini di selvaggi riempiono le parti mancanti, e sulle lande inabitabili, in mancanza di città, disegnano elefanti”</a:t>
            </a:r>
          </a:p>
          <a:p>
            <a:pPr>
              <a:defRPr spc="-81" sz="2700">
                <a:latin typeface="Skia Regular"/>
                <a:ea typeface="Skia Regular"/>
                <a:cs typeface="Skia Regular"/>
                <a:sym typeface="Skia Regular"/>
              </a:defRPr>
            </a:pPr>
            <a:r>
              <a:t>J. Swift (1667-1745)</a:t>
            </a:r>
          </a:p>
        </p:txBody>
      </p:sp>
      <p:sp>
        <p:nvSpPr>
          <p:cNvPr id="314" name="Psalter map, disegnata nel 1260, conservata presso la British Library a Londra"/>
          <p:cNvSpPr txBox="1"/>
          <p:nvPr/>
        </p:nvSpPr>
        <p:spPr>
          <a:xfrm>
            <a:off x="5690616" y="8073456"/>
            <a:ext cx="4584892"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defRPr spc="-81" sz="2700">
                <a:latin typeface="Skia Regular"/>
                <a:ea typeface="Skia Regular"/>
                <a:cs typeface="Skia Regular"/>
                <a:sym typeface="Skia Regular"/>
              </a:defRPr>
            </a:pPr>
            <a:r>
              <a:t>Psalter map, disegnata nel 1260, conservata presso la British Library a Londra</a:t>
            </a:r>
          </a:p>
        </p:txBody>
      </p:sp>
      <p:pic>
        <p:nvPicPr>
          <p:cNvPr id="315" name="psalert.jpg" descr="psalert.jpg"/>
          <p:cNvPicPr>
            <a:picLocks noChangeAspect="1"/>
          </p:cNvPicPr>
          <p:nvPr/>
        </p:nvPicPr>
        <p:blipFill>
          <a:blip r:embed="rId2">
            <a:extLst/>
          </a:blip>
          <a:srcRect l="0" t="4149" r="24510" b="57907"/>
          <a:stretch>
            <a:fillRect/>
          </a:stretch>
        </p:blipFill>
        <p:spPr>
          <a:xfrm>
            <a:off x="6893718" y="4123166"/>
            <a:ext cx="5141862" cy="3742793"/>
          </a:xfrm>
          <a:prstGeom prst="rect">
            <a:avLst/>
          </a:prstGeom>
          <a:ln w="12700">
            <a:miter lim="400000"/>
          </a:ln>
        </p:spPr>
      </p:pic>
      <p:pic>
        <p:nvPicPr>
          <p:cNvPr id="316" name="psalter_mp.jpg" descr="psalter_mp.jpg"/>
          <p:cNvPicPr>
            <a:picLocks noChangeAspect="1"/>
          </p:cNvPicPr>
          <p:nvPr/>
        </p:nvPicPr>
        <p:blipFill>
          <a:blip r:embed="rId3">
            <a:extLst/>
          </a:blip>
          <a:stretch>
            <a:fillRect/>
          </a:stretch>
        </p:blipFill>
        <p:spPr>
          <a:xfrm>
            <a:off x="231411" y="1288362"/>
            <a:ext cx="5810908" cy="8219622"/>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Alla ricerca di Materia Oscura (I)"/>
          <p:cNvSpPr txBox="1"/>
          <p:nvPr/>
        </p:nvSpPr>
        <p:spPr>
          <a:xfrm>
            <a:off x="732072" y="-256453"/>
            <a:ext cx="11152839"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174" sz="5800">
                <a:latin typeface="Skia Regular"/>
                <a:ea typeface="Skia Regular"/>
                <a:cs typeface="Skia Regular"/>
                <a:sym typeface="Skia Regular"/>
              </a:defRPr>
            </a:lvl1pPr>
          </a:lstStyle>
          <a:p>
            <a:pPr/>
            <a:r>
              <a:t>Alla ricerca di Materia Oscura (I)</a:t>
            </a:r>
          </a:p>
        </p:txBody>
      </p:sp>
      <p:pic>
        <p:nvPicPr>
          <p:cNvPr id="319" name="Dark Matter Bumping.jpg" descr="Dark Matter Bumping.jpg"/>
          <p:cNvPicPr>
            <a:picLocks noChangeAspect="1"/>
          </p:cNvPicPr>
          <p:nvPr/>
        </p:nvPicPr>
        <p:blipFill>
          <a:blip r:embed="rId2">
            <a:extLst/>
          </a:blip>
          <a:stretch>
            <a:fillRect/>
          </a:stretch>
        </p:blipFill>
        <p:spPr>
          <a:xfrm>
            <a:off x="1079480" y="4804483"/>
            <a:ext cx="3905119" cy="3905119"/>
          </a:xfrm>
          <a:prstGeom prst="rect">
            <a:avLst/>
          </a:prstGeom>
          <a:ln w="12700">
            <a:miter lim="400000"/>
          </a:ln>
        </p:spPr>
      </p:pic>
      <p:sp>
        <p:nvSpPr>
          <p:cNvPr id="320" name="Nei laboratori sotterranei si cercano urti di particelle di Materia Oscura con rivelatori dotati di una precisione mai raggiunta prima"/>
          <p:cNvSpPr txBox="1"/>
          <p:nvPr/>
        </p:nvSpPr>
        <p:spPr>
          <a:xfrm>
            <a:off x="243289" y="1844049"/>
            <a:ext cx="5577500" cy="245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93" sz="3100">
                <a:latin typeface="Skia Regular"/>
                <a:ea typeface="Skia Regular"/>
                <a:cs typeface="Skia Regular"/>
                <a:sym typeface="Skia Regular"/>
              </a:defRPr>
            </a:lvl1pPr>
          </a:lstStyle>
          <a:p>
            <a:pPr/>
            <a:r>
              <a:t>Nei laboratori sotterranei si cercano urti di particelle di Materia Oscura con rivelatori dotati di una precisione mai raggiunta prima</a:t>
            </a:r>
          </a:p>
        </p:txBody>
      </p:sp>
      <p:pic>
        <p:nvPicPr>
          <p:cNvPr id="321" name="lab_LNGS.jpg" descr="lab_LNGS.jpg"/>
          <p:cNvPicPr>
            <a:picLocks noChangeAspect="1"/>
          </p:cNvPicPr>
          <p:nvPr/>
        </p:nvPicPr>
        <p:blipFill>
          <a:blip r:embed="rId3">
            <a:extLst/>
          </a:blip>
          <a:stretch>
            <a:fillRect/>
          </a:stretch>
        </p:blipFill>
        <p:spPr>
          <a:xfrm>
            <a:off x="6425076" y="1690487"/>
            <a:ext cx="6324709" cy="6372626"/>
          </a:xfrm>
          <a:prstGeom prst="rect">
            <a:avLst/>
          </a:prstGeom>
          <a:ln w="12700">
            <a:miter lim="400000"/>
          </a:ln>
        </p:spPr>
      </p:pic>
      <p:sp>
        <p:nvSpPr>
          <p:cNvPr id="322" name="Laboratori Nazionali INFN del Gran Sasso"/>
          <p:cNvSpPr txBox="1"/>
          <p:nvPr/>
        </p:nvSpPr>
        <p:spPr>
          <a:xfrm>
            <a:off x="6484922" y="8209566"/>
            <a:ext cx="6027217"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81" sz="2700">
                <a:latin typeface="Skia Regular"/>
                <a:ea typeface="Skia Regular"/>
                <a:cs typeface="Skia Regular"/>
                <a:sym typeface="Skia Regular"/>
              </a:defRPr>
            </a:lvl1pPr>
          </a:lstStyle>
          <a:p>
            <a:pPr/>
            <a:r>
              <a:t>Laboratori Nazionali INFN del Gran Sasso</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4" name="Earth-Space-space-8071870-1600-1200.jpg" descr="Earth-Space-space-8071870-1600-1200.jpg"/>
          <p:cNvPicPr>
            <a:picLocks noChangeAspect="1"/>
          </p:cNvPicPr>
          <p:nvPr/>
        </p:nvPicPr>
        <p:blipFill>
          <a:blip r:embed="rId2">
            <a:extLst/>
          </a:blip>
          <a:stretch>
            <a:fillRect/>
          </a:stretch>
        </p:blipFill>
        <p:spPr>
          <a:xfrm>
            <a:off x="4338046" y="3140293"/>
            <a:ext cx="8504757" cy="6378568"/>
          </a:xfrm>
          <a:prstGeom prst="rect">
            <a:avLst/>
          </a:prstGeom>
          <a:ln w="12700">
            <a:miter lim="400000"/>
          </a:ln>
        </p:spPr>
      </p:pic>
      <p:pic>
        <p:nvPicPr>
          <p:cNvPr id="325" name="Dark Matter Boxing.jpg" descr="Dark Matter Boxing.jpg"/>
          <p:cNvPicPr>
            <a:picLocks noChangeAspect="1"/>
          </p:cNvPicPr>
          <p:nvPr/>
        </p:nvPicPr>
        <p:blipFill>
          <a:blip r:embed="rId3">
            <a:extLst/>
          </a:blip>
          <a:stretch>
            <a:fillRect/>
          </a:stretch>
        </p:blipFill>
        <p:spPr>
          <a:xfrm>
            <a:off x="214762" y="1627255"/>
            <a:ext cx="3817210" cy="3268486"/>
          </a:xfrm>
          <a:prstGeom prst="rect">
            <a:avLst/>
          </a:prstGeom>
          <a:ln w="12700">
            <a:miter lim="400000"/>
          </a:ln>
        </p:spPr>
      </p:pic>
      <p:sp>
        <p:nvSpPr>
          <p:cNvPr id="326" name="Con i satelliti in orbita intorno alla Terra si cercano particelle visibili prodotti nelle collisioni di Materia Oscura nell’Universo"/>
          <p:cNvSpPr txBox="1"/>
          <p:nvPr/>
        </p:nvSpPr>
        <p:spPr>
          <a:xfrm>
            <a:off x="5588239" y="1795686"/>
            <a:ext cx="6004250" cy="198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93" sz="3100">
                <a:latin typeface="Skia Regular"/>
                <a:ea typeface="Skia Regular"/>
                <a:cs typeface="Skia Regular"/>
                <a:sym typeface="Skia Regular"/>
              </a:defRPr>
            </a:lvl1pPr>
          </a:lstStyle>
          <a:p>
            <a:pPr/>
            <a:r>
              <a:t>Con i satelliti in orbita intorno alla Terra si cercano particelle visibili prodotti nelle collisioni di Materia Oscura nell’Universo</a:t>
            </a:r>
          </a:p>
        </p:txBody>
      </p:sp>
      <p:sp>
        <p:nvSpPr>
          <p:cNvPr id="327" name="Alla ricerca di Materia Oscura (II)"/>
          <p:cNvSpPr txBox="1"/>
          <p:nvPr/>
        </p:nvSpPr>
        <p:spPr>
          <a:xfrm>
            <a:off x="732072" y="-256453"/>
            <a:ext cx="11152839"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174" sz="5800">
                <a:latin typeface="Skia Regular"/>
                <a:ea typeface="Skia Regular"/>
                <a:cs typeface="Skia Regular"/>
                <a:sym typeface="Skia Regular"/>
              </a:defRPr>
            </a:lvl1pPr>
          </a:lstStyle>
          <a:p>
            <a:pPr/>
            <a:r>
              <a:t>Alla ricerca di Materia Oscura (II)</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9" name="Dark Matter Colliding.jpg" descr="Dark Matter Colliding.jpg"/>
          <p:cNvPicPr>
            <a:picLocks noChangeAspect="1"/>
          </p:cNvPicPr>
          <p:nvPr/>
        </p:nvPicPr>
        <p:blipFill>
          <a:blip r:embed="rId2">
            <a:extLst/>
          </a:blip>
          <a:stretch>
            <a:fillRect/>
          </a:stretch>
        </p:blipFill>
        <p:spPr>
          <a:xfrm>
            <a:off x="768419" y="4213987"/>
            <a:ext cx="3939712" cy="4128957"/>
          </a:xfrm>
          <a:prstGeom prst="rect">
            <a:avLst/>
          </a:prstGeom>
          <a:ln w="12700">
            <a:miter lim="400000"/>
          </a:ln>
        </p:spPr>
      </p:pic>
      <p:sp>
        <p:nvSpPr>
          <p:cNvPr id="330" name="Con gli acceleratori di particelle (LHC) si cercano particelle di Materia Oscura prodotte nell’urto di protoni"/>
          <p:cNvSpPr txBox="1"/>
          <p:nvPr/>
        </p:nvSpPr>
        <p:spPr>
          <a:xfrm>
            <a:off x="226105" y="1783751"/>
            <a:ext cx="5340777" cy="198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93" sz="3100">
                <a:latin typeface="Skia Regular"/>
                <a:ea typeface="Skia Regular"/>
                <a:cs typeface="Skia Regular"/>
                <a:sym typeface="Skia Regular"/>
              </a:defRPr>
            </a:lvl1pPr>
          </a:lstStyle>
          <a:p>
            <a:pPr/>
            <a:r>
              <a:t>Con gli acceleratori di particelle (LHC) si cercano particelle di Materia Oscura prodotte nell’urto di protoni  </a:t>
            </a:r>
          </a:p>
        </p:txBody>
      </p:sp>
      <p:pic>
        <p:nvPicPr>
          <p:cNvPr id="331" name="1486408863379-0910152_02-A4-at-144-dpi.jpg" descr="1486408863379-0910152_02-A4-at-144-dpi.jpg"/>
          <p:cNvPicPr>
            <a:picLocks noChangeAspect="1"/>
          </p:cNvPicPr>
          <p:nvPr/>
        </p:nvPicPr>
        <p:blipFill>
          <a:blip r:embed="rId3">
            <a:extLst/>
          </a:blip>
          <a:srcRect l="0" t="14605" r="0" b="0"/>
          <a:stretch>
            <a:fillRect/>
          </a:stretch>
        </p:blipFill>
        <p:spPr>
          <a:xfrm>
            <a:off x="5834300" y="1580596"/>
            <a:ext cx="6775054" cy="3851035"/>
          </a:xfrm>
          <a:prstGeom prst="rect">
            <a:avLst/>
          </a:prstGeom>
          <a:ln w="12700">
            <a:miter lim="400000"/>
          </a:ln>
        </p:spPr>
      </p:pic>
      <p:pic>
        <p:nvPicPr>
          <p:cNvPr id="332" name="lhc-particle-collision-523875355-s.jpg" descr="lhc-particle-collision-523875355-s.jpg"/>
          <p:cNvPicPr>
            <a:picLocks noChangeAspect="1"/>
          </p:cNvPicPr>
          <p:nvPr/>
        </p:nvPicPr>
        <p:blipFill>
          <a:blip r:embed="rId4">
            <a:extLst/>
          </a:blip>
          <a:stretch>
            <a:fillRect/>
          </a:stretch>
        </p:blipFill>
        <p:spPr>
          <a:xfrm>
            <a:off x="6126010" y="5677356"/>
            <a:ext cx="6191634" cy="4128957"/>
          </a:xfrm>
          <a:prstGeom prst="rect">
            <a:avLst/>
          </a:prstGeom>
          <a:ln w="12700">
            <a:miter lim="400000"/>
          </a:ln>
        </p:spPr>
      </p:pic>
      <p:sp>
        <p:nvSpPr>
          <p:cNvPr id="333" name="Alla ricerca di Materia Oscura (III)"/>
          <p:cNvSpPr txBox="1"/>
          <p:nvPr/>
        </p:nvSpPr>
        <p:spPr>
          <a:xfrm>
            <a:off x="732072" y="-256453"/>
            <a:ext cx="11152839"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174" sz="5800">
                <a:latin typeface="Skia Regular"/>
                <a:ea typeface="Skia Regular"/>
                <a:cs typeface="Skia Regular"/>
                <a:sym typeface="Skia Regular"/>
              </a:defRPr>
            </a:lvl1pPr>
          </a:lstStyle>
          <a:p>
            <a:pPr/>
            <a:r>
              <a:t>Alla ricerca di Materia Oscura (III)</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Di cosa è fatto l’Universo?"/>
          <p:cNvSpPr txBox="1"/>
          <p:nvPr/>
        </p:nvSpPr>
        <p:spPr>
          <a:xfrm>
            <a:off x="925981" y="-370753"/>
            <a:ext cx="11152838"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209" sz="7000">
                <a:latin typeface="Skia Regular"/>
                <a:ea typeface="Skia Regular"/>
                <a:cs typeface="Skia Regular"/>
                <a:sym typeface="Skia Regular"/>
              </a:defRPr>
            </a:lvl1pPr>
          </a:lstStyle>
          <a:p>
            <a:pPr/>
            <a:r>
              <a:t>Di cosa è fatto l’Universo?</a:t>
            </a:r>
          </a:p>
        </p:txBody>
      </p:sp>
      <p:pic>
        <p:nvPicPr>
          <p:cNvPr id="128" name="atomo.jpg" descr="atomo.jpg"/>
          <p:cNvPicPr>
            <a:picLocks noChangeAspect="1"/>
          </p:cNvPicPr>
          <p:nvPr/>
        </p:nvPicPr>
        <p:blipFill>
          <a:blip r:embed="rId2">
            <a:extLst/>
          </a:blip>
          <a:srcRect l="17580" t="1496" r="15011" b="0"/>
          <a:stretch>
            <a:fillRect/>
          </a:stretch>
        </p:blipFill>
        <p:spPr>
          <a:xfrm>
            <a:off x="29119" y="7396650"/>
            <a:ext cx="2939567" cy="2416299"/>
          </a:xfrm>
          <a:prstGeom prst="rect">
            <a:avLst/>
          </a:prstGeom>
          <a:ln w="12700">
            <a:miter lim="400000"/>
          </a:ln>
        </p:spPr>
      </p:pic>
      <p:pic>
        <p:nvPicPr>
          <p:cNvPr id="129" name="fiore3.jpg" descr="fiore3.jpg"/>
          <p:cNvPicPr>
            <a:picLocks noChangeAspect="1"/>
          </p:cNvPicPr>
          <p:nvPr/>
        </p:nvPicPr>
        <p:blipFill>
          <a:blip r:embed="rId3">
            <a:extLst/>
          </a:blip>
          <a:srcRect l="8300" t="0" r="15678" b="0"/>
          <a:stretch>
            <a:fillRect/>
          </a:stretch>
        </p:blipFill>
        <p:spPr>
          <a:xfrm>
            <a:off x="3649271" y="1522295"/>
            <a:ext cx="3793836" cy="2620007"/>
          </a:xfrm>
          <a:prstGeom prst="rect">
            <a:avLst/>
          </a:prstGeom>
          <a:ln w="12700">
            <a:miter lim="400000"/>
          </a:ln>
        </p:spPr>
      </p:pic>
      <p:pic>
        <p:nvPicPr>
          <p:cNvPr id="130" name="pianeti.jpg" descr="pianeti.jpg"/>
          <p:cNvPicPr>
            <a:picLocks noChangeAspect="1"/>
          </p:cNvPicPr>
          <p:nvPr/>
        </p:nvPicPr>
        <p:blipFill>
          <a:blip r:embed="rId4">
            <a:extLst/>
          </a:blip>
          <a:srcRect l="0" t="11433" r="0" b="32119"/>
          <a:stretch>
            <a:fillRect/>
          </a:stretch>
        </p:blipFill>
        <p:spPr>
          <a:xfrm>
            <a:off x="141723" y="4911467"/>
            <a:ext cx="6977558" cy="2416332"/>
          </a:xfrm>
          <a:prstGeom prst="rect">
            <a:avLst/>
          </a:prstGeom>
          <a:ln w="12700">
            <a:miter lim="400000"/>
          </a:ln>
        </p:spPr>
      </p:pic>
      <p:pic>
        <p:nvPicPr>
          <p:cNvPr id="131" name="800px-Andromeda_Galaxy_(with_h-alpha).jpg" descr="800px-Andromeda_Galaxy_(with_h-alpha).jpg"/>
          <p:cNvPicPr>
            <a:picLocks noChangeAspect="1"/>
          </p:cNvPicPr>
          <p:nvPr/>
        </p:nvPicPr>
        <p:blipFill>
          <a:blip r:embed="rId5">
            <a:extLst/>
          </a:blip>
          <a:srcRect l="2587" t="83" r="7459" b="630"/>
          <a:stretch>
            <a:fillRect/>
          </a:stretch>
        </p:blipFill>
        <p:spPr>
          <a:xfrm flipH="1">
            <a:off x="7816643" y="4457045"/>
            <a:ext cx="4581577" cy="3324955"/>
          </a:xfrm>
          <a:prstGeom prst="rect">
            <a:avLst/>
          </a:prstGeom>
          <a:ln w="12700">
            <a:miter lim="400000"/>
          </a:ln>
        </p:spPr>
      </p:pic>
      <p:pic>
        <p:nvPicPr>
          <p:cNvPr id="132" name="concerto1.jpg" descr="concerto1.jpg"/>
          <p:cNvPicPr>
            <a:picLocks noChangeAspect="1"/>
          </p:cNvPicPr>
          <p:nvPr/>
        </p:nvPicPr>
        <p:blipFill>
          <a:blip r:embed="rId6">
            <a:extLst/>
          </a:blip>
          <a:stretch>
            <a:fillRect/>
          </a:stretch>
        </p:blipFill>
        <p:spPr>
          <a:xfrm>
            <a:off x="7816659" y="1339463"/>
            <a:ext cx="4581595" cy="2985834"/>
          </a:xfrm>
          <a:prstGeom prst="rect">
            <a:avLst/>
          </a:prstGeom>
          <a:ln w="12700">
            <a:miter lim="400000"/>
          </a:ln>
        </p:spPr>
      </p:pic>
      <p:sp>
        <p:nvSpPr>
          <p:cNvPr id="133" name="Atomi = Nuclei + Elettroni"/>
          <p:cNvSpPr txBox="1"/>
          <p:nvPr/>
        </p:nvSpPr>
        <p:spPr>
          <a:xfrm>
            <a:off x="3644049" y="8360507"/>
            <a:ext cx="7171098"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50" sz="5000">
                <a:latin typeface="Skia Regular"/>
                <a:ea typeface="Skia Regular"/>
                <a:cs typeface="Skia Regular"/>
                <a:sym typeface="Skia Regular"/>
              </a:defRPr>
            </a:lvl1pPr>
          </a:lstStyle>
          <a:p>
            <a:pPr/>
            <a:r>
              <a:t>Atomi = Nuclei + Elettroni</a:t>
            </a:r>
          </a:p>
        </p:txBody>
      </p:sp>
      <p:pic>
        <p:nvPicPr>
          <p:cNvPr id="134" name="ADN_animation.gif" descr="ADN_animation.gif"/>
          <p:cNvPicPr>
            <a:picLocks noChangeAspect="0"/>
          </p:cNvPicPr>
          <p:nvPr/>
        </p:nvPicPr>
        <p:blipFill>
          <a:blip r:embed="rId7">
            <a:extLst/>
          </a:blip>
          <a:stretch>
            <a:fillRect/>
          </a:stretch>
        </p:blipFill>
        <p:spPr>
          <a:xfrm>
            <a:off x="1038814" y="1156549"/>
            <a:ext cx="2131469" cy="368591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29"/>
                                        </p:tgtEl>
                                        <p:attrNameLst>
                                          <p:attrName>style.visibility</p:attrName>
                                        </p:attrNameLst>
                                      </p:cBhvr>
                                      <p:to>
                                        <p:strVal val="visible"/>
                                      </p:to>
                                    </p:set>
                                    <p:animEffect filter="dissolve" transition="in">
                                      <p:cBhvr>
                                        <p:cTn id="7" dur="10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32"/>
                                        </p:tgtEl>
                                        <p:attrNameLst>
                                          <p:attrName>style.visibility</p:attrName>
                                        </p:attrNameLst>
                                      </p:cBhvr>
                                      <p:to>
                                        <p:strVal val="visible"/>
                                      </p:to>
                                    </p:set>
                                    <p:animEffect filter="dissolve" transition="in">
                                      <p:cBhvr>
                                        <p:cTn id="12" dur="1000"/>
                                        <p:tgtEl>
                                          <p:spTgt spid="13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30"/>
                                        </p:tgtEl>
                                        <p:attrNameLst>
                                          <p:attrName>style.visibility</p:attrName>
                                        </p:attrNameLst>
                                      </p:cBhvr>
                                      <p:to>
                                        <p:strVal val="visible"/>
                                      </p:to>
                                    </p:set>
                                    <p:animEffect filter="dissolve" transition="in">
                                      <p:cBhvr>
                                        <p:cTn id="17" dur="10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131"/>
                                        </p:tgtEl>
                                        <p:attrNameLst>
                                          <p:attrName>style.visibility</p:attrName>
                                        </p:attrNameLst>
                                      </p:cBhvr>
                                      <p:to>
                                        <p:strVal val="visible"/>
                                      </p:to>
                                    </p:set>
                                    <p:animEffect filter="dissolve" transition="in">
                                      <p:cBhvr>
                                        <p:cTn id="22" dur="1000"/>
                                        <p:tgtEl>
                                          <p:spTgt spid="131"/>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128"/>
                                        </p:tgtEl>
                                        <p:attrNameLst>
                                          <p:attrName>style.visibility</p:attrName>
                                        </p:attrNameLst>
                                      </p:cBhvr>
                                      <p:to>
                                        <p:strVal val="visible"/>
                                      </p:to>
                                    </p:set>
                                    <p:animEffect filter="dissolve" transition="in">
                                      <p:cBhvr>
                                        <p:cTn id="27" dur="1000"/>
                                        <p:tgtEl>
                                          <p:spTgt spid="128"/>
                                        </p:tgtEl>
                                      </p:cBhvr>
                                    </p:animEffect>
                                  </p:childTnLst>
                                </p:cTn>
                              </p:par>
                            </p:childTnLst>
                          </p:cTn>
                        </p:par>
                        <p:par>
                          <p:cTn id="28" fill="hold">
                            <p:stCondLst>
                              <p:cond delay="1000"/>
                            </p:stCondLst>
                            <p:childTnLst>
                              <p:par>
                                <p:cTn id="29" presetClass="entr" nodeType="afterEffect" presetSubtype="0" presetID="1" grpId="6" fill="hold">
                                  <p:stCondLst>
                                    <p:cond delay="0"/>
                                  </p:stCondLst>
                                  <p:iterate type="el" backwards="0">
                                    <p:tmAbs val="0"/>
                                  </p:iterate>
                                  <p:childTnLst>
                                    <p:set>
                                      <p:cBhvr>
                                        <p:cTn id="30" fill="hold"/>
                                        <p:tgtEl>
                                          <p:spTgt spid="1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2" grpId="2"/>
      <p:bldP build="whole" bldLvl="1" animBg="1" rev="0" advAuto="0" spid="129" grpId="1"/>
      <p:bldP build="whole" bldLvl="1" animBg="1" rev="0" advAuto="0" spid="131" grpId="4"/>
      <p:bldP build="whole" bldLvl="1" animBg="1" rev="0" advAuto="0" spid="133" grpId="6"/>
      <p:bldP build="whole" bldLvl="1" animBg="1" rev="0" advAuto="0" spid="130" grpId="3"/>
      <p:bldP build="whole" bldLvl="1" animBg="1" rev="0" advAuto="0" spid="128" grpId="5"/>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5" name="gif_galassia.gif" descr="gif_galassia.gif"/>
          <p:cNvPicPr>
            <a:picLocks noChangeAspect="0"/>
          </p:cNvPicPr>
          <p:nvPr/>
        </p:nvPicPr>
        <p:blipFill>
          <a:blip r:embed="rId2">
            <a:extLst/>
          </a:blip>
          <a:stretch>
            <a:fillRect/>
          </a:stretch>
        </p:blipFill>
        <p:spPr>
          <a:xfrm>
            <a:off x="1843150" y="2287173"/>
            <a:ext cx="9753601" cy="7315201"/>
          </a:xfrm>
          <a:prstGeom prst="rect">
            <a:avLst/>
          </a:prstGeom>
          <a:ln w="12700">
            <a:miter lim="400000"/>
          </a:ln>
        </p:spPr>
      </p:pic>
      <p:sp>
        <p:nvSpPr>
          <p:cNvPr id="336" name="“Quello che è più incomprensibile è che ci sia ancora qualcosa di comprensibile”…"/>
          <p:cNvSpPr txBox="1"/>
          <p:nvPr/>
        </p:nvSpPr>
        <p:spPr>
          <a:xfrm>
            <a:off x="3576138" y="396197"/>
            <a:ext cx="8945816"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lgn="r" defTabSz="239522">
              <a:defRPr spc="-98" sz="3280">
                <a:latin typeface="Skia Regular"/>
                <a:ea typeface="Skia Regular"/>
                <a:cs typeface="Skia Regular"/>
                <a:sym typeface="Skia Regular"/>
              </a:defRPr>
            </a:pPr>
            <a:r>
              <a:t>“Quello che è più incomprensibile è che ci sia ancora qualcosa di comprensibile”</a:t>
            </a:r>
          </a:p>
          <a:p>
            <a:pPr algn="r" defTabSz="239522">
              <a:defRPr spc="-98" sz="3280">
                <a:latin typeface="Skia Regular"/>
                <a:ea typeface="Skia Regular"/>
                <a:cs typeface="Skia Regular"/>
                <a:sym typeface="Skia Regular"/>
              </a:defRPr>
            </a:pPr>
            <a:r>
              <a:t>(Albert Einstein)</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Di cosa è fatto l’Universo?"/>
          <p:cNvSpPr txBox="1"/>
          <p:nvPr/>
        </p:nvSpPr>
        <p:spPr>
          <a:xfrm>
            <a:off x="925981" y="-383453"/>
            <a:ext cx="11152838"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209" sz="7000">
                <a:latin typeface="Skia Regular"/>
                <a:ea typeface="Skia Regular"/>
                <a:cs typeface="Skia Regular"/>
                <a:sym typeface="Skia Regular"/>
              </a:defRPr>
            </a:lvl1pPr>
          </a:lstStyle>
          <a:p>
            <a:pPr/>
            <a:r>
              <a:t>Di cosa è fatto l’Universo?</a:t>
            </a:r>
          </a:p>
        </p:txBody>
      </p:sp>
      <p:pic>
        <p:nvPicPr>
          <p:cNvPr id="137" name="atomo.jpg" descr="atomo.jpg"/>
          <p:cNvPicPr>
            <a:picLocks noChangeAspect="1"/>
          </p:cNvPicPr>
          <p:nvPr/>
        </p:nvPicPr>
        <p:blipFill>
          <a:blip r:embed="rId2">
            <a:extLst/>
          </a:blip>
          <a:srcRect l="17580" t="1496" r="15011" b="0"/>
          <a:stretch>
            <a:fillRect/>
          </a:stretch>
        </p:blipFill>
        <p:spPr>
          <a:xfrm>
            <a:off x="29119" y="7396650"/>
            <a:ext cx="2939567" cy="2416299"/>
          </a:xfrm>
          <a:prstGeom prst="rect">
            <a:avLst/>
          </a:prstGeom>
          <a:ln w="12700">
            <a:miter lim="400000"/>
          </a:ln>
        </p:spPr>
      </p:pic>
      <p:pic>
        <p:nvPicPr>
          <p:cNvPr id="138" name="fiore3.jpg" descr="fiore3.jpg"/>
          <p:cNvPicPr>
            <a:picLocks noChangeAspect="1"/>
          </p:cNvPicPr>
          <p:nvPr/>
        </p:nvPicPr>
        <p:blipFill>
          <a:blip r:embed="rId3">
            <a:extLst/>
          </a:blip>
          <a:srcRect l="8300" t="0" r="15678" b="0"/>
          <a:stretch>
            <a:fillRect/>
          </a:stretch>
        </p:blipFill>
        <p:spPr>
          <a:xfrm>
            <a:off x="3649271" y="1522295"/>
            <a:ext cx="3793836" cy="2620007"/>
          </a:xfrm>
          <a:prstGeom prst="rect">
            <a:avLst/>
          </a:prstGeom>
          <a:ln w="12700">
            <a:miter lim="400000"/>
          </a:ln>
        </p:spPr>
      </p:pic>
      <p:pic>
        <p:nvPicPr>
          <p:cNvPr id="139" name="pianeti.jpg" descr="pianeti.jpg"/>
          <p:cNvPicPr>
            <a:picLocks noChangeAspect="1"/>
          </p:cNvPicPr>
          <p:nvPr/>
        </p:nvPicPr>
        <p:blipFill>
          <a:blip r:embed="rId4">
            <a:extLst/>
          </a:blip>
          <a:srcRect l="0" t="11433" r="0" b="32119"/>
          <a:stretch>
            <a:fillRect/>
          </a:stretch>
        </p:blipFill>
        <p:spPr>
          <a:xfrm>
            <a:off x="141723" y="4911467"/>
            <a:ext cx="6977558" cy="2416332"/>
          </a:xfrm>
          <a:prstGeom prst="rect">
            <a:avLst/>
          </a:prstGeom>
          <a:ln w="12700">
            <a:miter lim="400000"/>
          </a:ln>
        </p:spPr>
      </p:pic>
      <p:pic>
        <p:nvPicPr>
          <p:cNvPr id="140" name="800px-Andromeda_Galaxy_(with_h-alpha).jpg" descr="800px-Andromeda_Galaxy_(with_h-alpha).jpg"/>
          <p:cNvPicPr>
            <a:picLocks noChangeAspect="1"/>
          </p:cNvPicPr>
          <p:nvPr/>
        </p:nvPicPr>
        <p:blipFill>
          <a:blip r:embed="rId5">
            <a:extLst/>
          </a:blip>
          <a:srcRect l="2587" t="83" r="7459" b="630"/>
          <a:stretch>
            <a:fillRect/>
          </a:stretch>
        </p:blipFill>
        <p:spPr>
          <a:xfrm flipH="1">
            <a:off x="7816643" y="4457045"/>
            <a:ext cx="4581577" cy="3324955"/>
          </a:xfrm>
          <a:prstGeom prst="rect">
            <a:avLst/>
          </a:prstGeom>
          <a:ln w="12700">
            <a:miter lim="400000"/>
          </a:ln>
        </p:spPr>
      </p:pic>
      <p:pic>
        <p:nvPicPr>
          <p:cNvPr id="141" name="concerto1.jpg" descr="concerto1.jpg"/>
          <p:cNvPicPr>
            <a:picLocks noChangeAspect="1"/>
          </p:cNvPicPr>
          <p:nvPr/>
        </p:nvPicPr>
        <p:blipFill>
          <a:blip r:embed="rId6">
            <a:extLst/>
          </a:blip>
          <a:stretch>
            <a:fillRect/>
          </a:stretch>
        </p:blipFill>
        <p:spPr>
          <a:xfrm>
            <a:off x="7816659" y="1339463"/>
            <a:ext cx="4581595" cy="2985834"/>
          </a:xfrm>
          <a:prstGeom prst="rect">
            <a:avLst/>
          </a:prstGeom>
          <a:ln w="12700">
            <a:miter lim="400000"/>
          </a:ln>
        </p:spPr>
      </p:pic>
      <p:sp>
        <p:nvSpPr>
          <p:cNvPr id="142" name="Atomi = Nuclei + Elettroni"/>
          <p:cNvSpPr txBox="1"/>
          <p:nvPr/>
        </p:nvSpPr>
        <p:spPr>
          <a:xfrm>
            <a:off x="3220640" y="8316057"/>
            <a:ext cx="8017914"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68" sz="5600">
                <a:latin typeface="Skia Regular"/>
                <a:ea typeface="Skia Regular"/>
                <a:cs typeface="Skia Regular"/>
                <a:sym typeface="Skia Regular"/>
              </a:defRPr>
            </a:lvl1pPr>
          </a:lstStyle>
          <a:p>
            <a:pPr/>
            <a:r>
              <a:t>Atomi = Nuclei + Elettroni</a:t>
            </a:r>
          </a:p>
        </p:txBody>
      </p:sp>
      <p:pic>
        <p:nvPicPr>
          <p:cNvPr id="143" name="ADN_animation.gif" descr="ADN_animation.gif"/>
          <p:cNvPicPr>
            <a:picLocks noChangeAspect="0"/>
          </p:cNvPicPr>
          <p:nvPr/>
        </p:nvPicPr>
        <p:blipFill>
          <a:blip r:embed="rId7">
            <a:extLst/>
          </a:blip>
          <a:stretch>
            <a:fillRect/>
          </a:stretch>
        </p:blipFill>
        <p:spPr>
          <a:xfrm>
            <a:off x="1038814" y="1156549"/>
            <a:ext cx="2131469" cy="3685910"/>
          </a:xfrm>
          <a:prstGeom prst="rect">
            <a:avLst/>
          </a:prstGeom>
          <a:ln w="12700">
            <a:miter lim="400000"/>
          </a:ln>
        </p:spPr>
      </p:pic>
      <p:sp>
        <p:nvSpPr>
          <p:cNvPr id="144" name="Rettangolo"/>
          <p:cNvSpPr/>
          <p:nvPr/>
        </p:nvSpPr>
        <p:spPr>
          <a:xfrm>
            <a:off x="-188561" y="1134099"/>
            <a:ext cx="13775553" cy="8964157"/>
          </a:xfrm>
          <a:prstGeom prst="rect">
            <a:avLst/>
          </a:prstGeom>
          <a:solidFill>
            <a:srgbClr val="000000">
              <a:alpha val="72926"/>
            </a:srgbClr>
          </a:solidFill>
          <a:ln w="12700">
            <a:miter lim="400000"/>
          </a:ln>
        </p:spPr>
        <p:txBody>
          <a:bodyPr lIns="50800" tIns="50800" rIns="50800" bIns="50800" anchor="ctr"/>
          <a:lstStyle/>
          <a:p>
            <a:pPr>
              <a:defRPr sz="2600"/>
            </a:pPr>
          </a:p>
        </p:txBody>
      </p:sp>
      <p:sp>
        <p:nvSpPr>
          <p:cNvPr id="145" name="MATERIA VISIBILE"/>
          <p:cNvSpPr txBox="1"/>
          <p:nvPr/>
        </p:nvSpPr>
        <p:spPr>
          <a:xfrm>
            <a:off x="2249296" y="4554882"/>
            <a:ext cx="8210036"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239" sz="8000">
                <a:latin typeface="Skia Regular"/>
                <a:ea typeface="Skia Regular"/>
                <a:cs typeface="Skia Regular"/>
                <a:sym typeface="Skia Regular"/>
              </a:defRPr>
            </a:lvl1pPr>
          </a:lstStyle>
          <a:p>
            <a:pPr/>
            <a:r>
              <a:t>MATERIA VISIBILE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45"/>
                                        </p:tgtEl>
                                        <p:attrNameLst>
                                          <p:attrName>style.visibility</p:attrName>
                                        </p:attrNameLst>
                                      </p:cBhvr>
                                      <p:to>
                                        <p:strVal val="visible"/>
                                      </p:to>
                                    </p:set>
                                    <p:animEffect filter="wipe(left)" transition="in">
                                      <p:cBhvr>
                                        <p:cTn id="7" dur="1000"/>
                                        <p:tgtEl>
                                          <p:spTgt spid="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5"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7" name="IRLANDA 42-51066361.jpg" descr="IRLANDA 42-51066361.jpg"/>
          <p:cNvPicPr>
            <a:picLocks noChangeAspect="1"/>
          </p:cNvPicPr>
          <p:nvPr/>
        </p:nvPicPr>
        <p:blipFill>
          <a:blip r:embed="rId2">
            <a:extLst/>
          </a:blip>
          <a:srcRect l="5296" t="0" r="5296" b="0"/>
          <a:stretch>
            <a:fillRect/>
          </a:stretch>
        </p:blipFill>
        <p:spPr>
          <a:xfrm>
            <a:off x="-117899" y="13913"/>
            <a:ext cx="13240598" cy="9872882"/>
          </a:xfrm>
          <a:prstGeom prst="rect">
            <a:avLst/>
          </a:prstGeom>
          <a:ln w="12700">
            <a:miter lim="400000"/>
          </a:ln>
        </p:spPr>
      </p:pic>
      <p:pic>
        <p:nvPicPr>
          <p:cNvPr id="148" name="Rettangolo" descr="Rettangolo"/>
          <p:cNvPicPr>
            <a:picLocks noChangeAspect="0"/>
          </p:cNvPicPr>
          <p:nvPr/>
        </p:nvPicPr>
        <p:blipFill>
          <a:blip r:embed="rId3">
            <a:alphaModFix amt="71000"/>
            <a:extLst/>
          </a:blip>
          <a:stretch>
            <a:fillRect/>
          </a:stretch>
        </p:blipFill>
        <p:spPr>
          <a:xfrm>
            <a:off x="1282482" y="1361518"/>
            <a:ext cx="10439836" cy="5970681"/>
          </a:xfrm>
          <a:prstGeom prst="rect">
            <a:avLst/>
          </a:prstGeom>
        </p:spPr>
      </p:pic>
      <p:grpSp>
        <p:nvGrpSpPr>
          <p:cNvPr id="159" name="Gruppo"/>
          <p:cNvGrpSpPr/>
          <p:nvPr/>
        </p:nvGrpSpPr>
        <p:grpSpPr>
          <a:xfrm>
            <a:off x="698749" y="1355162"/>
            <a:ext cx="1828056" cy="7411484"/>
            <a:chOff x="-2604" y="-40937"/>
            <a:chExt cx="1828055" cy="7411482"/>
          </a:xfrm>
        </p:grpSpPr>
        <p:grpSp>
          <p:nvGrpSpPr>
            <p:cNvPr id="157" name="Gruppo"/>
            <p:cNvGrpSpPr/>
            <p:nvPr/>
          </p:nvGrpSpPr>
          <p:grpSpPr>
            <a:xfrm>
              <a:off x="-2605" y="-40938"/>
              <a:ext cx="1828057" cy="7411484"/>
              <a:chOff x="-2604" y="-40937"/>
              <a:chExt cx="1828055" cy="7411482"/>
            </a:xfrm>
          </p:grpSpPr>
          <p:grpSp>
            <p:nvGrpSpPr>
              <p:cNvPr id="153" name="Gruppo"/>
              <p:cNvGrpSpPr/>
              <p:nvPr/>
            </p:nvGrpSpPr>
            <p:grpSpPr>
              <a:xfrm>
                <a:off x="621503" y="-40938"/>
                <a:ext cx="1037563" cy="5983392"/>
                <a:chOff x="0" y="-40937"/>
                <a:chExt cx="1037562" cy="5983391"/>
              </a:xfrm>
            </p:grpSpPr>
            <p:sp>
              <p:nvSpPr>
                <p:cNvPr id="150" name="Rettangolo"/>
                <p:cNvSpPr/>
                <p:nvPr/>
              </p:nvSpPr>
              <p:spPr>
                <a:xfrm>
                  <a:off x="0" y="0"/>
                  <a:ext cx="992261" cy="5901517"/>
                </a:xfrm>
                <a:prstGeom prst="rect">
                  <a:avLst/>
                </a:prstGeom>
                <a:blipFill rotWithShape="1">
                  <a:blip r:embed="rId4"/>
                  <a:srcRect l="0" t="0" r="0" b="0"/>
                  <a:tile tx="0" ty="0" sx="100000" sy="100000" flip="none" algn="tl"/>
                </a:blipFill>
                <a:ln w="12700" cap="flat">
                  <a:noFill/>
                  <a:miter lim="400000"/>
                </a:ln>
                <a:effectLst/>
              </p:spPr>
              <p:txBody>
                <a:bodyPr wrap="square" lIns="50800" tIns="50800" rIns="50800" bIns="50800" numCol="1" anchor="ctr">
                  <a:noAutofit/>
                </a:bodyPr>
                <a:lstStyle/>
                <a:p>
                  <a:pPr>
                    <a:defRPr sz="2600"/>
                  </a:pPr>
                </a:p>
              </p:txBody>
            </p:sp>
            <p:pic>
              <p:nvPicPr>
                <p:cNvPr id="151" name="Linea" descr="Linea"/>
                <p:cNvPicPr>
                  <a:picLocks noChangeAspect="0"/>
                </p:cNvPicPr>
                <p:nvPr/>
              </p:nvPicPr>
              <p:blipFill>
                <a:blip r:embed="rId5">
                  <a:extLst/>
                </a:blip>
                <a:stretch>
                  <a:fillRect/>
                </a:stretch>
              </p:blipFill>
              <p:spPr>
                <a:xfrm rot="16200000">
                  <a:off x="-2004934" y="2899958"/>
                  <a:ext cx="5983393" cy="101601"/>
                </a:xfrm>
                <a:prstGeom prst="rect">
                  <a:avLst/>
                </a:prstGeom>
                <a:effectLst/>
              </p:spPr>
            </p:pic>
          </p:grpSp>
          <p:grpSp>
            <p:nvGrpSpPr>
              <p:cNvPr id="156" name="Gruppo"/>
              <p:cNvGrpSpPr/>
              <p:nvPr/>
            </p:nvGrpSpPr>
            <p:grpSpPr>
              <a:xfrm>
                <a:off x="-2605" y="6405345"/>
                <a:ext cx="1828057" cy="965201"/>
                <a:chOff x="-2604" y="0"/>
                <a:chExt cx="1828055" cy="965200"/>
              </a:xfrm>
            </p:grpSpPr>
            <p:sp>
              <p:nvSpPr>
                <p:cNvPr id="154" name="Rettangolo"/>
                <p:cNvSpPr/>
                <p:nvPr/>
              </p:nvSpPr>
              <p:spPr>
                <a:xfrm>
                  <a:off x="133014" y="61889"/>
                  <a:ext cx="1556818" cy="847707"/>
                </a:xfrm>
                <a:prstGeom prst="rect">
                  <a:avLst/>
                </a:prstGeom>
                <a:blipFill rotWithShape="1">
                  <a:blip r:embed="rId4"/>
                  <a:srcRect l="0" t="0" r="0" b="0"/>
                  <a:tile tx="0" ty="0" sx="100000" sy="100000" flip="none" algn="tl"/>
                </a:blipFill>
                <a:ln w="12700" cap="flat">
                  <a:noFill/>
                  <a:miter lim="400000"/>
                </a:ln>
                <a:effectLst/>
              </p:spPr>
              <p:txBody>
                <a:bodyPr wrap="square" lIns="50800" tIns="50800" rIns="50800" bIns="50800" numCol="1" anchor="ctr">
                  <a:noAutofit/>
                </a:bodyPr>
                <a:lstStyle/>
                <a:p>
                  <a:pPr>
                    <a:defRPr sz="2600"/>
                  </a:pPr>
                </a:p>
              </p:txBody>
            </p:sp>
            <p:sp>
              <p:nvSpPr>
                <p:cNvPr id="155" name="MATERIA…"/>
                <p:cNvSpPr txBox="1"/>
                <p:nvPr/>
              </p:nvSpPr>
              <p:spPr>
                <a:xfrm>
                  <a:off x="-2605" y="0"/>
                  <a:ext cx="1828057" cy="965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800">
                      <a:latin typeface="Skia Regular"/>
                      <a:ea typeface="Skia Regular"/>
                      <a:cs typeface="Skia Regular"/>
                      <a:sym typeface="Skia Regular"/>
                    </a:defRPr>
                  </a:pPr>
                  <a:r>
                    <a:t>MATERIA </a:t>
                  </a:r>
                </a:p>
                <a:p>
                  <a:pPr>
                    <a:defRPr sz="2800">
                      <a:latin typeface="Skia Regular"/>
                      <a:ea typeface="Skia Regular"/>
                      <a:cs typeface="Skia Regular"/>
                      <a:sym typeface="Skia Regular"/>
                    </a:defRPr>
                  </a:pPr>
                  <a:r>
                    <a:t>VISIBILE</a:t>
                  </a:r>
                </a:p>
              </p:txBody>
            </p:sp>
          </p:grpSp>
        </p:grpSp>
        <p:sp>
          <p:nvSpPr>
            <p:cNvPr id="158" name="5%"/>
            <p:cNvSpPr txBox="1"/>
            <p:nvPr/>
          </p:nvSpPr>
          <p:spPr>
            <a:xfrm>
              <a:off x="644282" y="2601508"/>
              <a:ext cx="875390"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latin typeface="Skia Bold"/>
                  <a:ea typeface="Skia Bold"/>
                  <a:cs typeface="Skia Bold"/>
                  <a:sym typeface="Skia Bold"/>
                </a:defRPr>
              </a:lvl1pPr>
            </a:lstStyle>
            <a:p>
              <a:pPr/>
              <a:r>
                <a:t>5%</a:t>
              </a:r>
            </a:p>
          </p:txBody>
        </p:sp>
      </p:grpSp>
      <p:grpSp>
        <p:nvGrpSpPr>
          <p:cNvPr id="169" name="Gruppo"/>
          <p:cNvGrpSpPr/>
          <p:nvPr/>
        </p:nvGrpSpPr>
        <p:grpSpPr>
          <a:xfrm>
            <a:off x="2338856" y="1355162"/>
            <a:ext cx="2213260" cy="7398784"/>
            <a:chOff x="0" y="-40937"/>
            <a:chExt cx="2213258" cy="7398782"/>
          </a:xfrm>
        </p:grpSpPr>
        <p:grpSp>
          <p:nvGrpSpPr>
            <p:cNvPr id="167" name="Gruppo"/>
            <p:cNvGrpSpPr/>
            <p:nvPr/>
          </p:nvGrpSpPr>
          <p:grpSpPr>
            <a:xfrm>
              <a:off x="-1" y="-40938"/>
              <a:ext cx="2213260" cy="7398784"/>
              <a:chOff x="0" y="-40937"/>
              <a:chExt cx="2213258" cy="7398782"/>
            </a:xfrm>
          </p:grpSpPr>
          <p:grpSp>
            <p:nvGrpSpPr>
              <p:cNvPr id="163" name="Gruppo"/>
              <p:cNvGrpSpPr/>
              <p:nvPr/>
            </p:nvGrpSpPr>
            <p:grpSpPr>
              <a:xfrm>
                <a:off x="0" y="-40938"/>
                <a:ext cx="2208829" cy="5983392"/>
                <a:chOff x="0" y="-40937"/>
                <a:chExt cx="2208828" cy="5983391"/>
              </a:xfrm>
            </p:grpSpPr>
            <p:sp>
              <p:nvSpPr>
                <p:cNvPr id="160" name="Rettangolo"/>
                <p:cNvSpPr/>
                <p:nvPr/>
              </p:nvSpPr>
              <p:spPr>
                <a:xfrm>
                  <a:off x="0" y="0"/>
                  <a:ext cx="2133512" cy="5901517"/>
                </a:xfrm>
                <a:prstGeom prst="rect">
                  <a:avLst/>
                </a:prstGeom>
                <a:gradFill flip="none" rotWithShape="1">
                  <a:gsLst>
                    <a:gs pos="0">
                      <a:srgbClr val="A6AAA8"/>
                    </a:gs>
                    <a:gs pos="100000">
                      <a:srgbClr val="A6AAA8"/>
                    </a:gs>
                  </a:gsLst>
                  <a:lin ang="5400000" scaled="0"/>
                </a:gradFill>
                <a:ln w="12700" cap="flat">
                  <a:noFill/>
                  <a:miter lim="400000"/>
                </a:ln>
                <a:effectLst/>
              </p:spPr>
              <p:txBody>
                <a:bodyPr wrap="square" lIns="50800" tIns="50800" rIns="50800" bIns="50800" numCol="1" anchor="ctr">
                  <a:noAutofit/>
                </a:bodyPr>
                <a:lstStyle/>
                <a:p>
                  <a:pPr>
                    <a:defRPr sz="2600"/>
                  </a:pPr>
                </a:p>
              </p:txBody>
            </p:sp>
            <p:pic>
              <p:nvPicPr>
                <p:cNvPr id="161" name="Linea" descr="Linea"/>
                <p:cNvPicPr>
                  <a:picLocks noChangeAspect="0"/>
                </p:cNvPicPr>
                <p:nvPr/>
              </p:nvPicPr>
              <p:blipFill>
                <a:blip r:embed="rId5">
                  <a:extLst/>
                </a:blip>
                <a:stretch>
                  <a:fillRect/>
                </a:stretch>
              </p:blipFill>
              <p:spPr>
                <a:xfrm rot="16200000">
                  <a:off x="-833668" y="2899958"/>
                  <a:ext cx="5983393" cy="101601"/>
                </a:xfrm>
                <a:prstGeom prst="rect">
                  <a:avLst/>
                </a:prstGeom>
                <a:effectLst/>
              </p:spPr>
            </p:pic>
          </p:grpSp>
          <p:grpSp>
            <p:nvGrpSpPr>
              <p:cNvPr id="166" name="Gruppo"/>
              <p:cNvGrpSpPr/>
              <p:nvPr/>
            </p:nvGrpSpPr>
            <p:grpSpPr>
              <a:xfrm>
                <a:off x="256717" y="6392645"/>
                <a:ext cx="1956542" cy="965201"/>
                <a:chOff x="113470" y="0"/>
                <a:chExt cx="1956541" cy="965200"/>
              </a:xfrm>
            </p:grpSpPr>
            <p:sp>
              <p:nvSpPr>
                <p:cNvPr id="164" name="Rettangolo"/>
                <p:cNvSpPr/>
                <p:nvPr/>
              </p:nvSpPr>
              <p:spPr>
                <a:xfrm>
                  <a:off x="113470" y="58746"/>
                  <a:ext cx="1956542" cy="847707"/>
                </a:xfrm>
                <a:prstGeom prst="rect">
                  <a:avLst/>
                </a:prstGeom>
                <a:gradFill flip="none" rotWithShape="1">
                  <a:gsLst>
                    <a:gs pos="0">
                      <a:srgbClr val="A6AAA8"/>
                    </a:gs>
                    <a:gs pos="100000">
                      <a:srgbClr val="A6AAA8"/>
                    </a:gs>
                  </a:gsLst>
                  <a:lin ang="5400000" scaled="0"/>
                </a:gradFill>
                <a:ln w="12700" cap="flat">
                  <a:noFill/>
                  <a:miter lim="400000"/>
                </a:ln>
                <a:effectLst/>
              </p:spPr>
              <p:txBody>
                <a:bodyPr wrap="square" lIns="50800" tIns="50800" rIns="50800" bIns="50800" numCol="1" anchor="ctr">
                  <a:noAutofit/>
                </a:bodyPr>
                <a:lstStyle/>
                <a:p>
                  <a:pPr>
                    <a:defRPr sz="2600"/>
                  </a:pPr>
                </a:p>
              </p:txBody>
            </p:sp>
            <p:sp>
              <p:nvSpPr>
                <p:cNvPr id="165" name="MATERIA…"/>
                <p:cNvSpPr txBox="1"/>
                <p:nvPr/>
              </p:nvSpPr>
              <p:spPr>
                <a:xfrm>
                  <a:off x="155332" y="0"/>
                  <a:ext cx="1822848" cy="965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800">
                      <a:solidFill>
                        <a:srgbClr val="000000"/>
                      </a:solidFill>
                      <a:latin typeface="Skia Regular"/>
                      <a:ea typeface="Skia Regular"/>
                      <a:cs typeface="Skia Regular"/>
                      <a:sym typeface="Skia Regular"/>
                    </a:defRPr>
                  </a:pPr>
                  <a:r>
                    <a:t>MATERIA </a:t>
                  </a:r>
                </a:p>
                <a:p>
                  <a:pPr>
                    <a:defRPr sz="2800">
                      <a:solidFill>
                        <a:srgbClr val="000000"/>
                      </a:solidFill>
                      <a:latin typeface="Skia Regular"/>
                      <a:ea typeface="Skia Regular"/>
                      <a:cs typeface="Skia Regular"/>
                      <a:sym typeface="Skia Regular"/>
                    </a:defRPr>
                  </a:pPr>
                  <a:r>
                    <a:t>OSCURA</a:t>
                  </a:r>
                </a:p>
              </p:txBody>
            </p:sp>
          </p:grpSp>
        </p:grpSp>
        <p:sp>
          <p:nvSpPr>
            <p:cNvPr id="168" name="25%"/>
            <p:cNvSpPr txBox="1"/>
            <p:nvPr/>
          </p:nvSpPr>
          <p:spPr>
            <a:xfrm>
              <a:off x="440382" y="2601508"/>
              <a:ext cx="1142871"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000000"/>
                  </a:solidFill>
                  <a:latin typeface="Skia Bold"/>
                  <a:ea typeface="Skia Bold"/>
                  <a:cs typeface="Skia Bold"/>
                  <a:sym typeface="Skia Bold"/>
                </a:defRPr>
              </a:lvl1pPr>
            </a:lstStyle>
            <a:p>
              <a:pPr/>
              <a:r>
                <a:t>25%</a:t>
              </a:r>
            </a:p>
          </p:txBody>
        </p:sp>
      </p:grpSp>
      <p:grpSp>
        <p:nvGrpSpPr>
          <p:cNvPr id="176" name="Gruppo"/>
          <p:cNvGrpSpPr/>
          <p:nvPr/>
        </p:nvGrpSpPr>
        <p:grpSpPr>
          <a:xfrm>
            <a:off x="4497856" y="1396100"/>
            <a:ext cx="7154245" cy="7332446"/>
            <a:chOff x="0" y="0"/>
            <a:chExt cx="7154243" cy="7332445"/>
          </a:xfrm>
        </p:grpSpPr>
        <p:grpSp>
          <p:nvGrpSpPr>
            <p:cNvPr id="174" name="Gruppo"/>
            <p:cNvGrpSpPr/>
            <p:nvPr/>
          </p:nvGrpSpPr>
          <p:grpSpPr>
            <a:xfrm>
              <a:off x="0" y="0"/>
              <a:ext cx="7154244" cy="7332446"/>
              <a:chOff x="0" y="0"/>
              <a:chExt cx="7154243" cy="7332445"/>
            </a:xfrm>
          </p:grpSpPr>
          <p:sp>
            <p:nvSpPr>
              <p:cNvPr id="170" name="Rettangolo"/>
              <p:cNvSpPr/>
              <p:nvPr/>
            </p:nvSpPr>
            <p:spPr>
              <a:xfrm>
                <a:off x="0" y="0"/>
                <a:ext cx="7154244" cy="5901517"/>
              </a:xfrm>
              <a:prstGeom prst="rect">
                <a:avLst/>
              </a:prstGeom>
              <a:gradFill flip="none" rotWithShape="1">
                <a:gsLst>
                  <a:gs pos="0">
                    <a:srgbClr val="53585F"/>
                  </a:gs>
                  <a:gs pos="100000">
                    <a:srgbClr val="53585F"/>
                  </a:gs>
                </a:gsLst>
                <a:lin ang="5400000" scaled="0"/>
              </a:gradFill>
              <a:ln w="12700" cap="flat">
                <a:noFill/>
                <a:miter lim="400000"/>
              </a:ln>
              <a:effectLst/>
            </p:spPr>
            <p:txBody>
              <a:bodyPr wrap="square" lIns="50800" tIns="50800" rIns="50800" bIns="50800" numCol="1" anchor="ctr">
                <a:noAutofit/>
              </a:bodyPr>
              <a:lstStyle/>
              <a:p>
                <a:pPr>
                  <a:defRPr sz="2600"/>
                </a:pPr>
              </a:p>
            </p:txBody>
          </p:sp>
          <p:grpSp>
            <p:nvGrpSpPr>
              <p:cNvPr id="173" name="Gruppo"/>
              <p:cNvGrpSpPr/>
              <p:nvPr/>
            </p:nvGrpSpPr>
            <p:grpSpPr>
              <a:xfrm>
                <a:off x="2952623" y="6367245"/>
                <a:ext cx="1822848" cy="965201"/>
                <a:chOff x="0" y="0"/>
                <a:chExt cx="1822846" cy="965200"/>
              </a:xfrm>
            </p:grpSpPr>
            <p:sp>
              <p:nvSpPr>
                <p:cNvPr id="171" name="Rettangolo"/>
                <p:cNvSpPr/>
                <p:nvPr/>
              </p:nvSpPr>
              <p:spPr>
                <a:xfrm>
                  <a:off x="0" y="66667"/>
                  <a:ext cx="1822847" cy="857265"/>
                </a:xfrm>
                <a:prstGeom prst="rect">
                  <a:avLst/>
                </a:prstGeom>
                <a:gradFill flip="none" rotWithShape="1">
                  <a:gsLst>
                    <a:gs pos="0">
                      <a:srgbClr val="53585F"/>
                    </a:gs>
                    <a:gs pos="100000">
                      <a:srgbClr val="53585F"/>
                    </a:gs>
                  </a:gsLst>
                  <a:lin ang="5400000" scaled="0"/>
                </a:gradFill>
                <a:ln w="12700" cap="flat">
                  <a:noFill/>
                  <a:miter lim="400000"/>
                </a:ln>
                <a:effectLst/>
              </p:spPr>
              <p:txBody>
                <a:bodyPr wrap="square" lIns="50800" tIns="50800" rIns="50800" bIns="50800" numCol="1" anchor="ctr">
                  <a:noAutofit/>
                </a:bodyPr>
                <a:lstStyle/>
                <a:p>
                  <a:pPr>
                    <a:defRPr sz="2600"/>
                  </a:pPr>
                </a:p>
              </p:txBody>
            </p:sp>
            <p:sp>
              <p:nvSpPr>
                <p:cNvPr id="172" name="ENERGIA OSCURA"/>
                <p:cNvSpPr txBox="1"/>
                <p:nvPr/>
              </p:nvSpPr>
              <p:spPr>
                <a:xfrm>
                  <a:off x="96018" y="0"/>
                  <a:ext cx="1630810" cy="965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800">
                      <a:latin typeface="Skia Regular"/>
                      <a:ea typeface="Skia Regular"/>
                      <a:cs typeface="Skia Regular"/>
                      <a:sym typeface="Skia Regular"/>
                    </a:defRPr>
                  </a:pPr>
                  <a:r>
                    <a:t>ENERGIA</a:t>
                  </a:r>
                  <a:br/>
                  <a:r>
                    <a:t>OSCURA</a:t>
                  </a:r>
                </a:p>
              </p:txBody>
            </p:sp>
          </p:grpSp>
        </p:grpSp>
        <p:sp>
          <p:nvSpPr>
            <p:cNvPr id="175" name="70%"/>
            <p:cNvSpPr txBox="1"/>
            <p:nvPr/>
          </p:nvSpPr>
          <p:spPr>
            <a:xfrm>
              <a:off x="2976665" y="2601508"/>
              <a:ext cx="1200914"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latin typeface="Skia Bold"/>
                  <a:ea typeface="Skia Bold"/>
                  <a:cs typeface="Skia Bold"/>
                  <a:sym typeface="Skia Bold"/>
                </a:defRPr>
              </a:lvl1pPr>
            </a:lstStyle>
            <a:p>
              <a:pPr/>
              <a:r>
                <a:t>70%</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48"/>
                                        </p:tgtEl>
                                        <p:attrNameLst>
                                          <p:attrName>style.visibility</p:attrName>
                                        </p:attrNameLst>
                                      </p:cBhvr>
                                      <p:to>
                                        <p:strVal val="visible"/>
                                      </p:to>
                                    </p:set>
                                    <p:animEffect filter="dissolve" transition="in">
                                      <p:cBhvr>
                                        <p:cTn id="7" dur="1000"/>
                                        <p:tgtEl>
                                          <p:spTgt spid="148"/>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159"/>
                                        </p:tgtEl>
                                        <p:attrNameLst>
                                          <p:attrName>style.visibility</p:attrName>
                                        </p:attrNameLst>
                                      </p:cBhvr>
                                      <p:to>
                                        <p:strVal val="visible"/>
                                      </p:to>
                                    </p:set>
                                    <p:animEffect filter="wipe(left)" transition="in">
                                      <p:cBhvr>
                                        <p:cTn id="11" dur="1000"/>
                                        <p:tgtEl>
                                          <p:spTgt spid="159"/>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3" fill="hold">
                                  <p:stCondLst>
                                    <p:cond delay="0"/>
                                  </p:stCondLst>
                                  <p:iterate type="el" backwards="0">
                                    <p:tmAbs val="0"/>
                                  </p:iterate>
                                  <p:childTnLst>
                                    <p:set>
                                      <p:cBhvr>
                                        <p:cTn id="15" fill="hold"/>
                                        <p:tgtEl>
                                          <p:spTgt spid="169"/>
                                        </p:tgtEl>
                                        <p:attrNameLst>
                                          <p:attrName>style.visibility</p:attrName>
                                        </p:attrNameLst>
                                      </p:cBhvr>
                                      <p:to>
                                        <p:strVal val="visible"/>
                                      </p:to>
                                    </p:set>
                                    <p:animEffect filter="wipe(left)" transition="in">
                                      <p:cBhvr>
                                        <p:cTn id="16" dur="1000"/>
                                        <p:tgtEl>
                                          <p:spTgt spid="169"/>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8" presetID="22" grpId="4" fill="hold">
                                  <p:stCondLst>
                                    <p:cond delay="0"/>
                                  </p:stCondLst>
                                  <p:iterate type="el" backwards="0">
                                    <p:tmAbs val="0"/>
                                  </p:iterate>
                                  <p:childTnLst>
                                    <p:set>
                                      <p:cBhvr>
                                        <p:cTn id="20" fill="hold"/>
                                        <p:tgtEl>
                                          <p:spTgt spid="176"/>
                                        </p:tgtEl>
                                        <p:attrNameLst>
                                          <p:attrName>style.visibility</p:attrName>
                                        </p:attrNameLst>
                                      </p:cBhvr>
                                      <p:to>
                                        <p:strVal val="visible"/>
                                      </p:to>
                                    </p:set>
                                    <p:animEffect filter="wipe(left)" transition="in">
                                      <p:cBhvr>
                                        <p:cTn id="21" dur="1000"/>
                                        <p:tgtEl>
                                          <p:spTgt spid="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9" grpId="3"/>
      <p:bldP build="whole" bldLvl="1" animBg="1" rev="0" advAuto="0" spid="159" grpId="2"/>
      <p:bldP build="whole" bldLvl="1" animBg="1" rev="0" advAuto="0" spid="148" grpId="1"/>
      <p:bldP build="whole" bldLvl="1" animBg="1" rev="0" advAuto="0" spid="176" grpId="4"/>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8" name="IRLANDA 42-51066361.jpg" descr="IRLANDA 42-51066361.jpg"/>
          <p:cNvPicPr>
            <a:picLocks noChangeAspect="1"/>
          </p:cNvPicPr>
          <p:nvPr/>
        </p:nvPicPr>
        <p:blipFill>
          <a:blip r:embed="rId2">
            <a:extLst/>
          </a:blip>
          <a:srcRect l="5296" t="0" r="5296" b="0"/>
          <a:stretch>
            <a:fillRect/>
          </a:stretch>
        </p:blipFill>
        <p:spPr>
          <a:xfrm>
            <a:off x="-117899" y="13913"/>
            <a:ext cx="13240598" cy="9872882"/>
          </a:xfrm>
          <a:prstGeom prst="rect">
            <a:avLst/>
          </a:prstGeom>
          <a:ln w="12700">
            <a:miter lim="400000"/>
          </a:ln>
        </p:spPr>
      </p:pic>
      <p:pic>
        <p:nvPicPr>
          <p:cNvPr id="179" name="Rettangolo" descr="Rettangolo"/>
          <p:cNvPicPr>
            <a:picLocks noChangeAspect="0"/>
          </p:cNvPicPr>
          <p:nvPr/>
        </p:nvPicPr>
        <p:blipFill>
          <a:blip r:embed="rId3">
            <a:alphaModFix amt="71000"/>
            <a:extLst/>
          </a:blip>
          <a:stretch>
            <a:fillRect/>
          </a:stretch>
        </p:blipFill>
        <p:spPr>
          <a:xfrm>
            <a:off x="1282482" y="1361518"/>
            <a:ext cx="10439836" cy="5970681"/>
          </a:xfrm>
          <a:prstGeom prst="rect">
            <a:avLst/>
          </a:prstGeom>
        </p:spPr>
      </p:pic>
      <p:grpSp>
        <p:nvGrpSpPr>
          <p:cNvPr id="188" name="Gruppo"/>
          <p:cNvGrpSpPr/>
          <p:nvPr/>
        </p:nvGrpSpPr>
        <p:grpSpPr>
          <a:xfrm>
            <a:off x="698749" y="1355162"/>
            <a:ext cx="1828056" cy="7411484"/>
            <a:chOff x="-2604" y="-40937"/>
            <a:chExt cx="1828055" cy="7411482"/>
          </a:xfrm>
        </p:grpSpPr>
        <p:grpSp>
          <p:nvGrpSpPr>
            <p:cNvPr id="184" name="Gruppo"/>
            <p:cNvGrpSpPr/>
            <p:nvPr/>
          </p:nvGrpSpPr>
          <p:grpSpPr>
            <a:xfrm>
              <a:off x="621503" y="-40938"/>
              <a:ext cx="1037563" cy="5983392"/>
              <a:chOff x="0" y="-40937"/>
              <a:chExt cx="1037562" cy="5983391"/>
            </a:xfrm>
          </p:grpSpPr>
          <p:sp>
            <p:nvSpPr>
              <p:cNvPr id="181" name="Rettangolo"/>
              <p:cNvSpPr/>
              <p:nvPr/>
            </p:nvSpPr>
            <p:spPr>
              <a:xfrm>
                <a:off x="0" y="0"/>
                <a:ext cx="992261" cy="5901517"/>
              </a:xfrm>
              <a:prstGeom prst="rect">
                <a:avLst/>
              </a:prstGeom>
              <a:blipFill rotWithShape="1">
                <a:blip r:embed="rId4"/>
                <a:srcRect l="0" t="0" r="0" b="0"/>
                <a:tile tx="0" ty="0" sx="100000" sy="100000" flip="none" algn="tl"/>
              </a:blipFill>
              <a:ln w="12700" cap="flat">
                <a:noFill/>
                <a:miter lim="400000"/>
              </a:ln>
              <a:effectLst/>
            </p:spPr>
            <p:txBody>
              <a:bodyPr wrap="square" lIns="50800" tIns="50800" rIns="50800" bIns="50800" numCol="1" anchor="ctr">
                <a:noAutofit/>
              </a:bodyPr>
              <a:lstStyle/>
              <a:p>
                <a:pPr>
                  <a:defRPr sz="2600"/>
                </a:pPr>
              </a:p>
            </p:txBody>
          </p:sp>
          <p:pic>
            <p:nvPicPr>
              <p:cNvPr id="182" name="Linea" descr="Linea"/>
              <p:cNvPicPr>
                <a:picLocks noChangeAspect="0"/>
              </p:cNvPicPr>
              <p:nvPr/>
            </p:nvPicPr>
            <p:blipFill>
              <a:blip r:embed="rId5">
                <a:extLst/>
              </a:blip>
              <a:stretch>
                <a:fillRect/>
              </a:stretch>
            </p:blipFill>
            <p:spPr>
              <a:xfrm rot="16200000">
                <a:off x="-2004934" y="2899958"/>
                <a:ext cx="5983393" cy="101601"/>
              </a:xfrm>
              <a:prstGeom prst="rect">
                <a:avLst/>
              </a:prstGeom>
              <a:effectLst/>
            </p:spPr>
          </p:pic>
        </p:grpSp>
        <p:grpSp>
          <p:nvGrpSpPr>
            <p:cNvPr id="187" name="Gruppo"/>
            <p:cNvGrpSpPr/>
            <p:nvPr/>
          </p:nvGrpSpPr>
          <p:grpSpPr>
            <a:xfrm>
              <a:off x="-2605" y="6405345"/>
              <a:ext cx="1828057" cy="965201"/>
              <a:chOff x="-2604" y="0"/>
              <a:chExt cx="1828055" cy="965200"/>
            </a:xfrm>
          </p:grpSpPr>
          <p:sp>
            <p:nvSpPr>
              <p:cNvPr id="185" name="Rettangolo"/>
              <p:cNvSpPr/>
              <p:nvPr/>
            </p:nvSpPr>
            <p:spPr>
              <a:xfrm>
                <a:off x="133014" y="61889"/>
                <a:ext cx="1556818" cy="847707"/>
              </a:xfrm>
              <a:prstGeom prst="rect">
                <a:avLst/>
              </a:prstGeom>
              <a:blipFill rotWithShape="1">
                <a:blip r:embed="rId4"/>
                <a:srcRect l="0" t="0" r="0" b="0"/>
                <a:tile tx="0" ty="0" sx="100000" sy="100000" flip="none" algn="tl"/>
              </a:blipFill>
              <a:ln w="12700" cap="flat">
                <a:noFill/>
                <a:miter lim="400000"/>
              </a:ln>
              <a:effectLst/>
            </p:spPr>
            <p:txBody>
              <a:bodyPr wrap="square" lIns="50800" tIns="50800" rIns="50800" bIns="50800" numCol="1" anchor="ctr">
                <a:noAutofit/>
              </a:bodyPr>
              <a:lstStyle/>
              <a:p>
                <a:pPr>
                  <a:defRPr sz="2600"/>
                </a:pPr>
              </a:p>
            </p:txBody>
          </p:sp>
          <p:sp>
            <p:nvSpPr>
              <p:cNvPr id="186" name="MATERIA…"/>
              <p:cNvSpPr txBox="1"/>
              <p:nvPr/>
            </p:nvSpPr>
            <p:spPr>
              <a:xfrm>
                <a:off x="-2605" y="0"/>
                <a:ext cx="1828057" cy="965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800">
                    <a:latin typeface="Skia Regular"/>
                    <a:ea typeface="Skia Regular"/>
                    <a:cs typeface="Skia Regular"/>
                    <a:sym typeface="Skia Regular"/>
                  </a:defRPr>
                </a:pPr>
                <a:r>
                  <a:t>MATERIA </a:t>
                </a:r>
              </a:p>
              <a:p>
                <a:pPr>
                  <a:defRPr sz="2800">
                    <a:latin typeface="Skia Regular"/>
                    <a:ea typeface="Skia Regular"/>
                    <a:cs typeface="Skia Regular"/>
                    <a:sym typeface="Skia Regular"/>
                  </a:defRPr>
                </a:pPr>
                <a:r>
                  <a:t>VISIBILE</a:t>
                </a:r>
              </a:p>
            </p:txBody>
          </p:sp>
        </p:grpSp>
      </p:grpSp>
      <p:pic>
        <p:nvPicPr>
          <p:cNvPr id="189" name="Gruppo" descr="Gruppo"/>
          <p:cNvPicPr>
            <a:picLocks noChangeAspect="0"/>
          </p:cNvPicPr>
          <p:nvPr/>
        </p:nvPicPr>
        <p:blipFill>
          <a:blip r:embed="rId5">
            <a:extLst/>
          </a:blip>
          <a:stretch>
            <a:fillRect/>
          </a:stretch>
        </p:blipFill>
        <p:spPr>
          <a:xfrm rot="16200000">
            <a:off x="1505189" y="4296058"/>
            <a:ext cx="5983393" cy="101601"/>
          </a:xfrm>
          <a:prstGeom prst="rect">
            <a:avLst/>
          </a:prstGeom>
        </p:spPr>
      </p:pic>
      <p:grpSp>
        <p:nvGrpSpPr>
          <p:cNvPr id="193" name="Gruppo"/>
          <p:cNvGrpSpPr/>
          <p:nvPr/>
        </p:nvGrpSpPr>
        <p:grpSpPr>
          <a:xfrm>
            <a:off x="2595574" y="7788745"/>
            <a:ext cx="1956542" cy="965201"/>
            <a:chOff x="113470" y="0"/>
            <a:chExt cx="1956541" cy="965200"/>
          </a:xfrm>
        </p:grpSpPr>
        <p:sp>
          <p:nvSpPr>
            <p:cNvPr id="191" name="Rettangolo"/>
            <p:cNvSpPr/>
            <p:nvPr/>
          </p:nvSpPr>
          <p:spPr>
            <a:xfrm>
              <a:off x="113470" y="58746"/>
              <a:ext cx="1956542" cy="847707"/>
            </a:xfrm>
            <a:prstGeom prst="rect">
              <a:avLst/>
            </a:prstGeom>
            <a:gradFill flip="none" rotWithShape="1">
              <a:gsLst>
                <a:gs pos="0">
                  <a:srgbClr val="A6AAA8"/>
                </a:gs>
                <a:gs pos="100000">
                  <a:srgbClr val="A6AAA8"/>
                </a:gs>
              </a:gsLst>
              <a:lin ang="5400000" scaled="0"/>
            </a:gradFill>
            <a:ln w="12700" cap="flat">
              <a:noFill/>
              <a:miter lim="400000"/>
            </a:ln>
            <a:effectLst/>
          </p:spPr>
          <p:txBody>
            <a:bodyPr wrap="square" lIns="50800" tIns="50800" rIns="50800" bIns="50800" numCol="1" anchor="ctr">
              <a:noAutofit/>
            </a:bodyPr>
            <a:lstStyle/>
            <a:p>
              <a:pPr>
                <a:defRPr sz="2600"/>
              </a:pPr>
            </a:p>
          </p:txBody>
        </p:sp>
        <p:sp>
          <p:nvSpPr>
            <p:cNvPr id="192" name="MATERIA…"/>
            <p:cNvSpPr txBox="1"/>
            <p:nvPr/>
          </p:nvSpPr>
          <p:spPr>
            <a:xfrm>
              <a:off x="155332" y="0"/>
              <a:ext cx="1822848" cy="965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800">
                  <a:solidFill>
                    <a:srgbClr val="000000"/>
                  </a:solidFill>
                  <a:latin typeface="Skia Regular"/>
                  <a:ea typeface="Skia Regular"/>
                  <a:cs typeface="Skia Regular"/>
                  <a:sym typeface="Skia Regular"/>
                </a:defRPr>
              </a:pPr>
              <a:r>
                <a:t>MATERIA </a:t>
              </a:r>
            </a:p>
            <a:p>
              <a:pPr>
                <a:defRPr sz="2800">
                  <a:solidFill>
                    <a:srgbClr val="000000"/>
                  </a:solidFill>
                  <a:latin typeface="Skia Regular"/>
                  <a:ea typeface="Skia Regular"/>
                  <a:cs typeface="Skia Regular"/>
                  <a:sym typeface="Skia Regular"/>
                </a:defRPr>
              </a:pPr>
              <a:r>
                <a:t>OSCURA</a:t>
              </a:r>
            </a:p>
          </p:txBody>
        </p:sp>
      </p:grpSp>
      <p:grpSp>
        <p:nvGrpSpPr>
          <p:cNvPr id="196" name="Gruppo"/>
          <p:cNvGrpSpPr/>
          <p:nvPr/>
        </p:nvGrpSpPr>
        <p:grpSpPr>
          <a:xfrm>
            <a:off x="7450480" y="7763345"/>
            <a:ext cx="1822848" cy="965201"/>
            <a:chOff x="0" y="0"/>
            <a:chExt cx="1822846" cy="965200"/>
          </a:xfrm>
        </p:grpSpPr>
        <p:sp>
          <p:nvSpPr>
            <p:cNvPr id="194" name="Rettangolo"/>
            <p:cNvSpPr/>
            <p:nvPr/>
          </p:nvSpPr>
          <p:spPr>
            <a:xfrm>
              <a:off x="0" y="66667"/>
              <a:ext cx="1822847" cy="857265"/>
            </a:xfrm>
            <a:prstGeom prst="rect">
              <a:avLst/>
            </a:prstGeom>
            <a:gradFill flip="none" rotWithShape="1">
              <a:gsLst>
                <a:gs pos="0">
                  <a:srgbClr val="53585F"/>
                </a:gs>
                <a:gs pos="100000">
                  <a:srgbClr val="53585F"/>
                </a:gs>
              </a:gsLst>
              <a:lin ang="5400000" scaled="0"/>
            </a:gradFill>
            <a:ln w="12700" cap="flat">
              <a:noFill/>
              <a:miter lim="400000"/>
            </a:ln>
            <a:effectLst/>
          </p:spPr>
          <p:txBody>
            <a:bodyPr wrap="square" lIns="50800" tIns="50800" rIns="50800" bIns="50800" numCol="1" anchor="ctr">
              <a:noAutofit/>
            </a:bodyPr>
            <a:lstStyle/>
            <a:p>
              <a:pPr>
                <a:defRPr sz="2600"/>
              </a:pPr>
            </a:p>
          </p:txBody>
        </p:sp>
        <p:sp>
          <p:nvSpPr>
            <p:cNvPr id="195" name="ENERGIA OSCURA"/>
            <p:cNvSpPr txBox="1"/>
            <p:nvPr/>
          </p:nvSpPr>
          <p:spPr>
            <a:xfrm>
              <a:off x="96018" y="0"/>
              <a:ext cx="1630810" cy="965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800">
                  <a:latin typeface="Skia Regular"/>
                  <a:ea typeface="Skia Regular"/>
                  <a:cs typeface="Skia Regular"/>
                  <a:sym typeface="Skia Regular"/>
                </a:defRPr>
              </a:pPr>
              <a:r>
                <a:t>ENERGIA</a:t>
              </a:r>
              <a:br/>
              <a:r>
                <a:t>OSCURA</a:t>
              </a:r>
            </a:p>
          </p:txBody>
        </p:sp>
      </p:grpSp>
      <p:sp>
        <p:nvSpPr>
          <p:cNvPr id="197" name="INVISIBILE"/>
          <p:cNvSpPr txBox="1"/>
          <p:nvPr/>
        </p:nvSpPr>
        <p:spPr>
          <a:xfrm rot="20880000">
            <a:off x="2475030" y="3686458"/>
            <a:ext cx="8344587"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2240" sz="8000">
                <a:latin typeface="Skia Regular"/>
                <a:ea typeface="Skia Regular"/>
                <a:cs typeface="Skia Regular"/>
                <a:sym typeface="Skia Regular"/>
              </a:defRPr>
            </a:lvl1pPr>
          </a:lstStyle>
          <a:p>
            <a:pPr/>
            <a:r>
              <a:t>INVISIBILE</a:t>
            </a:r>
          </a:p>
        </p:txBody>
      </p:sp>
      <p:sp>
        <p:nvSpPr>
          <p:cNvPr id="198" name="5%"/>
          <p:cNvSpPr txBox="1"/>
          <p:nvPr/>
        </p:nvSpPr>
        <p:spPr>
          <a:xfrm>
            <a:off x="1345636" y="3997608"/>
            <a:ext cx="875389"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atin typeface="Skia Bold"/>
                <a:ea typeface="Skia Bold"/>
                <a:cs typeface="Skia Bold"/>
                <a:sym typeface="Skia Bold"/>
              </a:defRPr>
            </a:lvl1pPr>
          </a:lstStyle>
          <a:p>
            <a:pPr/>
            <a:r>
              <a:t>5%</a:t>
            </a:r>
          </a:p>
        </p:txBody>
      </p:sp>
      <p:sp>
        <p:nvSpPr>
          <p:cNvPr id="199" name="25%"/>
          <p:cNvSpPr txBox="1"/>
          <p:nvPr/>
        </p:nvSpPr>
        <p:spPr>
          <a:xfrm>
            <a:off x="2779238" y="3997608"/>
            <a:ext cx="1142871"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atin typeface="Skia Bold"/>
                <a:ea typeface="Skia Bold"/>
                <a:cs typeface="Skia Bold"/>
                <a:sym typeface="Skia Bold"/>
              </a:defRPr>
            </a:lvl1pPr>
          </a:lstStyle>
          <a:p>
            <a:pPr/>
            <a:r>
              <a:t>25%</a:t>
            </a:r>
          </a:p>
        </p:txBody>
      </p:sp>
      <p:sp>
        <p:nvSpPr>
          <p:cNvPr id="200" name="70%"/>
          <p:cNvSpPr txBox="1"/>
          <p:nvPr/>
        </p:nvSpPr>
        <p:spPr>
          <a:xfrm>
            <a:off x="7474522" y="3997608"/>
            <a:ext cx="1200914"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atin typeface="Skia Bold"/>
                <a:ea typeface="Skia Bold"/>
                <a:cs typeface="Skia Bold"/>
                <a:sym typeface="Skia Bold"/>
              </a:defRPr>
            </a:lvl1pPr>
          </a:lstStyle>
          <a:p>
            <a:pPr/>
            <a:r>
              <a:t>70%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97"/>
                                        </p:tgtEl>
                                        <p:attrNameLst>
                                          <p:attrName>style.visibility</p:attrName>
                                        </p:attrNameLst>
                                      </p:cBhvr>
                                      <p:to>
                                        <p:strVal val="visible"/>
                                      </p:to>
                                    </p:set>
                                    <p:animEffect filter="dissolve" transition="in">
                                      <p:cBhvr>
                                        <p:cTn id="7"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7"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Iniziamo in nostro viaggio nel lato…"/>
          <p:cNvSpPr txBox="1"/>
          <p:nvPr/>
        </p:nvSpPr>
        <p:spPr>
          <a:xfrm>
            <a:off x="67899" y="586688"/>
            <a:ext cx="12869003" cy="223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pc="-209" sz="7000">
                <a:latin typeface="Skia Regular"/>
                <a:ea typeface="Skia Regular"/>
                <a:cs typeface="Skia Regular"/>
                <a:sym typeface="Skia Regular"/>
              </a:defRPr>
            </a:pPr>
            <a:r>
              <a:t>Iniziamo in nostro viaggio nel lato</a:t>
            </a:r>
          </a:p>
          <a:p>
            <a:pPr>
              <a:defRPr spc="-209" sz="7000">
                <a:latin typeface="Skia Regular"/>
                <a:ea typeface="Skia Regular"/>
                <a:cs typeface="Skia Regular"/>
                <a:sym typeface="Skia Regular"/>
              </a:defRPr>
            </a:pPr>
            <a:r>
              <a:t> OSCURO dell’Universo</a:t>
            </a:r>
          </a:p>
        </p:txBody>
      </p:sp>
      <p:pic>
        <p:nvPicPr>
          <p:cNvPr id="203" name="Un-arca-spaziale-per-salvare-lumanità2.jpg" descr="Un-arca-spaziale-per-salvare-lumanità2.jpg"/>
          <p:cNvPicPr>
            <a:picLocks noChangeAspect="1"/>
          </p:cNvPicPr>
          <p:nvPr/>
        </p:nvPicPr>
        <p:blipFill>
          <a:blip r:embed="rId2">
            <a:extLst/>
          </a:blip>
          <a:stretch>
            <a:fillRect/>
          </a:stretch>
        </p:blipFill>
        <p:spPr>
          <a:xfrm>
            <a:off x="2481384" y="3016955"/>
            <a:ext cx="8384316" cy="628823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5" name="1387817574_galassia.jpg" descr="1387817574_galassia.jpg"/>
          <p:cNvPicPr>
            <a:picLocks noChangeAspect="1"/>
          </p:cNvPicPr>
          <p:nvPr/>
        </p:nvPicPr>
        <p:blipFill>
          <a:blip r:embed="rId2">
            <a:alphaModFix amt="51663"/>
            <a:extLst/>
          </a:blip>
          <a:stretch>
            <a:fillRect/>
          </a:stretch>
        </p:blipFill>
        <p:spPr>
          <a:xfrm>
            <a:off x="-956165" y="463816"/>
            <a:ext cx="14917130" cy="8825968"/>
          </a:xfrm>
          <a:prstGeom prst="rect">
            <a:avLst/>
          </a:prstGeom>
          <a:ln w="12700">
            <a:miter lim="400000"/>
          </a:ln>
        </p:spPr>
      </p:pic>
      <p:sp>
        <p:nvSpPr>
          <p:cNvPr id="206" name="L’Energia Oscura"/>
          <p:cNvSpPr txBox="1"/>
          <p:nvPr>
            <p:ph type="ctrTitle"/>
          </p:nvPr>
        </p:nvSpPr>
        <p:spPr>
          <a:xfrm>
            <a:off x="925981" y="2493716"/>
            <a:ext cx="11152838" cy="1591169"/>
          </a:xfrm>
          <a:prstGeom prst="rect">
            <a:avLst/>
          </a:prstGeom>
        </p:spPr>
        <p:txBody>
          <a:bodyPr/>
          <a:lstStyle>
            <a:lvl1pPr>
              <a:defRPr spc="-239">
                <a:latin typeface="Skia Regular"/>
                <a:ea typeface="Skia Regular"/>
                <a:cs typeface="Skia Regular"/>
                <a:sym typeface="Skia Regular"/>
              </a:defRPr>
            </a:lvl1pPr>
          </a:lstStyle>
          <a:p>
            <a:pPr/>
            <a:r>
              <a:t>L’Energia Oscura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05"/>
                                        </p:tgtEl>
                                        <p:attrNameLst>
                                          <p:attrName>style.visibility</p:attrName>
                                        </p:attrNameLst>
                                      </p:cBhvr>
                                      <p:to>
                                        <p:strVal val="visible"/>
                                      </p:to>
                                    </p:set>
                                    <p:animEffect filter="dissolve" transition="in">
                                      <p:cBhvr>
                                        <p:cTn id="7" dur="4500"/>
                                        <p:tgtEl>
                                          <p:spTgt spid="205"/>
                                        </p:tgtEl>
                                      </p:cBhvr>
                                    </p:animEffect>
                                  </p:childTnLst>
                                </p:cTn>
                              </p:par>
                            </p:childTnLst>
                          </p:cTn>
                        </p:par>
                        <p:par>
                          <p:cTn id="8" fill="hold">
                            <p:stCondLst>
                              <p:cond delay="4500"/>
                            </p:stCondLst>
                            <p:childTnLst>
                              <p:par>
                                <p:cTn id="9" presetClass="entr" nodeType="afterEffect" presetSubtype="16" presetID="23" grpId="2" fill="hold">
                                  <p:stCondLst>
                                    <p:cond delay="0"/>
                                  </p:stCondLst>
                                  <p:iterate type="el" backwards="0">
                                    <p:tmAbs val="0"/>
                                  </p:iterate>
                                  <p:childTnLst>
                                    <p:set>
                                      <p:cBhvr>
                                        <p:cTn id="10" fill="hold"/>
                                        <p:tgtEl>
                                          <p:spTgt spid="206"/>
                                        </p:tgtEl>
                                        <p:attrNameLst>
                                          <p:attrName>style.visibility</p:attrName>
                                        </p:attrNameLst>
                                      </p:cBhvr>
                                      <p:to>
                                        <p:strVal val="visible"/>
                                      </p:to>
                                    </p:set>
                                    <p:anim calcmode="lin" valueType="num">
                                      <p:cBhvr>
                                        <p:cTn id="11" dur="4000" fill="hold"/>
                                        <p:tgtEl>
                                          <p:spTgt spid="206"/>
                                        </p:tgtEl>
                                        <p:attrNameLst>
                                          <p:attrName>ppt_w</p:attrName>
                                        </p:attrNameLst>
                                      </p:cBhvr>
                                      <p:tavLst>
                                        <p:tav tm="0">
                                          <p:val>
                                            <p:fltVal val="0"/>
                                          </p:val>
                                        </p:tav>
                                        <p:tav tm="100000">
                                          <p:val>
                                            <p:strVal val="#ppt_w"/>
                                          </p:val>
                                        </p:tav>
                                      </p:tavLst>
                                    </p:anim>
                                    <p:anim calcmode="lin" valueType="num">
                                      <p:cBhvr>
                                        <p:cTn id="12" dur="4000" fill="hold"/>
                                        <p:tgtEl>
                                          <p:spTgt spid="2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 grpId="1"/>
      <p:bldP build="whole" bldLvl="1" animBg="1" rev="0" advAuto="0" spid="206" grpId="2"/>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L’origine dell’Universo"/>
          <p:cNvSpPr txBox="1"/>
          <p:nvPr>
            <p:ph type="ctrTitle"/>
          </p:nvPr>
        </p:nvSpPr>
        <p:spPr>
          <a:xfrm>
            <a:off x="925981" y="-356383"/>
            <a:ext cx="11152838" cy="1591169"/>
          </a:xfrm>
          <a:prstGeom prst="rect">
            <a:avLst/>
          </a:prstGeom>
        </p:spPr>
        <p:txBody>
          <a:bodyPr/>
          <a:lstStyle>
            <a:lvl1pPr>
              <a:defRPr spc="-209" sz="7000">
                <a:latin typeface="Skia Regular"/>
                <a:ea typeface="Skia Regular"/>
                <a:cs typeface="Skia Regular"/>
                <a:sym typeface="Skia Regular"/>
              </a:defRPr>
            </a:lvl1pPr>
          </a:lstStyle>
          <a:p>
            <a:pPr/>
            <a:r>
              <a:t>L’origine dell’Universo</a:t>
            </a:r>
          </a:p>
        </p:txBody>
      </p:sp>
      <p:pic>
        <p:nvPicPr>
          <p:cNvPr id="209" name="universo.jpg" descr="universo.jpg"/>
          <p:cNvPicPr>
            <a:picLocks noChangeAspect="1"/>
          </p:cNvPicPr>
          <p:nvPr/>
        </p:nvPicPr>
        <p:blipFill>
          <a:blip r:embed="rId2">
            <a:extLst/>
          </a:blip>
          <a:stretch>
            <a:fillRect/>
          </a:stretch>
        </p:blipFill>
        <p:spPr>
          <a:xfrm>
            <a:off x="2200027" y="1178242"/>
            <a:ext cx="8604746" cy="8505613"/>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