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69" r:id="rId5"/>
    <p:sldId id="270" r:id="rId6"/>
    <p:sldId id="271" r:id="rId7"/>
    <p:sldId id="281" r:id="rId8"/>
    <p:sldId id="293" r:id="rId9"/>
    <p:sldId id="296" r:id="rId10"/>
    <p:sldId id="294" r:id="rId11"/>
    <p:sldId id="295" r:id="rId12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it-IT" sz="3200" b="1" strike="noStrike" spc="-1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11788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11788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solidFill>
            <a:srgbClr val="F44336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Century Gothic"/>
              </a:rPr>
              <a:t>Click to edit the outline text format</a:t>
            </a:r>
          </a:p>
          <a:p>
            <a:pPr marL="320040" lvl="1" indent="-228600">
              <a:spcAft>
                <a:spcPts val="1134"/>
              </a:spcAft>
              <a:buClr>
                <a:srgbClr val="000000"/>
              </a:buClr>
              <a:buFont typeface="Symbol" charset="2"/>
              <a:buChar char="•"/>
            </a:pPr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Second Outline Level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Third Outline Level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Fourth Outline Level</a:t>
            </a:r>
          </a:p>
          <a:p>
            <a:pPr marL="914400" lvl="4" indent="-228600">
              <a:spcAft>
                <a:spcPts val="283"/>
              </a:spcAft>
              <a:buClr>
                <a:srgbClr val="000000"/>
              </a:buClr>
              <a:buSzPct val="81000"/>
              <a:buFont typeface="Symbol" charset="2"/>
              <a:buChar char="▫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Fifth Outline Level</a:t>
            </a:r>
          </a:p>
          <a:p>
            <a:pPr marL="1051560" lvl="5" indent="-182880">
              <a:spcAft>
                <a:spcPts val="283"/>
              </a:spcAft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Sixth Outline Level</a:t>
            </a:r>
          </a:p>
          <a:p>
            <a:pPr marL="1143000" lvl="6" indent="-182880">
              <a:spcAft>
                <a:spcPts val="283"/>
              </a:spcAft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Seventh Outline Level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1" strike="noStrike" spc="-1">
                <a:solidFill>
                  <a:srgbClr val="FFFFFF"/>
                </a:solidFill>
                <a:latin typeface="Source Sans Pro Black"/>
              </a:rPr>
              <a:t>&lt;date/time&gt;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1800" b="1" strike="noStrike" spc="-1">
                <a:solidFill>
                  <a:srgbClr val="FFFFFF"/>
                </a:solidFill>
                <a:latin typeface="Source Sans Pro Black"/>
              </a:rPr>
              <a:t>&lt;footer&gt;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055D6012-4D3C-445C-BEBA-2AC47DF95FBD}" type="slidenum">
              <a:rPr lang="it-IT" sz="1800" b="1" strike="noStrike" spc="-1">
                <a:solidFill>
                  <a:srgbClr val="FFFFFF"/>
                </a:solidFill>
                <a:latin typeface="Source Sans Pro Black"/>
              </a:rPr>
              <a:t>‹#›</a:t>
            </a:fld>
            <a:endParaRPr lang="it-IT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11788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Click to edit the title text format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Century Gothic"/>
              </a:rPr>
              <a:t>Click to edit the outline text format</a:t>
            </a:r>
          </a:p>
          <a:p>
            <a:pPr marL="288000" lvl="1">
              <a:spcAft>
                <a:spcPts val="1131"/>
              </a:spcAft>
            </a:pPr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Second Outline Level</a:t>
            </a:r>
          </a:p>
          <a:p>
            <a:pPr marL="576000" lvl="2">
              <a:spcAft>
                <a:spcPts val="850"/>
              </a:spcAft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Third Outline Level</a:t>
            </a:r>
          </a:p>
          <a:p>
            <a:pPr marL="864000" lvl="3">
              <a:spcAft>
                <a:spcPts val="567"/>
              </a:spcAft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Fourth Outline Level</a:t>
            </a:r>
          </a:p>
          <a:p>
            <a:pPr marL="1152000" lvl="4">
              <a:spcAft>
                <a:spcPts val="283"/>
              </a:spcAft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Fifth Outline Level</a:t>
            </a:r>
          </a:p>
          <a:p>
            <a:pPr marL="1440000" lvl="5">
              <a:spcAft>
                <a:spcPts val="283"/>
              </a:spcAft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Sixth Outline Level</a:t>
            </a:r>
          </a:p>
          <a:p>
            <a:pPr marL="1728000" lvl="6">
              <a:spcAft>
                <a:spcPts val="283"/>
              </a:spcAft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Seventh Outline Level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1" strike="noStrike" spc="-1">
                <a:solidFill>
                  <a:srgbClr val="FFFFFF"/>
                </a:solidFill>
                <a:latin typeface="Source Sans Pro Black"/>
              </a:rPr>
              <a:t>&lt;date/time&gt;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it-IT" sz="1800" b="1" strike="noStrike" spc="-1">
                <a:solidFill>
                  <a:srgbClr val="FFFFFF"/>
                </a:solidFill>
                <a:latin typeface="Source Sans Pro Black"/>
              </a:rPr>
              <a:t>&lt;footer&gt;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C4B72E0-4A26-4B49-8914-8DEBC8E46BAF}" type="slidenum">
              <a:rPr lang="it-IT" sz="1800" b="1" strike="noStrike" spc="-1">
                <a:solidFill>
                  <a:srgbClr val="FFFFFF"/>
                </a:solidFill>
                <a:latin typeface="Source Sans Pro Black"/>
              </a:rPr>
              <a:t>‹#›</a:t>
            </a:fld>
            <a:endParaRPr lang="it-IT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il coinvolgimento INFN nei neutral beam injectors:  da RFX a DTT e CFETR 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r>
              <a:rPr lang="it-IT" sz="2200" spc="-1" dirty="0" smtClean="0">
                <a:solidFill>
                  <a:srgbClr val="1C1C1C"/>
                </a:solidFill>
                <a:latin typeface="Source Sans Pro Light"/>
              </a:rPr>
              <a:t>Fabrizio Raffaelli</a:t>
            </a:r>
            <a:r>
              <a:rPr lang="it-IT" sz="2200" b="0" strike="noStrike" spc="-1" dirty="0" smtClean="0">
                <a:solidFill>
                  <a:srgbClr val="1C1C1C"/>
                </a:solidFill>
                <a:latin typeface="Source Sans Pro Light"/>
              </a:rPr>
              <a:t> </a:t>
            </a:r>
            <a:r>
              <a:rPr lang="it-IT" sz="2200" b="0" strike="noStrike" spc="-1" dirty="0">
                <a:solidFill>
                  <a:srgbClr val="1C1C1C"/>
                </a:solidFill>
                <a:latin typeface="Source Sans Pro Light"/>
              </a:rPr>
              <a:t>- INFN </a:t>
            </a:r>
            <a:r>
              <a:rPr lang="it-IT" sz="2200" b="0" strike="noStrike" spc="-1" dirty="0" smtClean="0">
                <a:solidFill>
                  <a:srgbClr val="1C1C1C"/>
                </a:solidFill>
                <a:latin typeface="Source Sans Pro Light"/>
              </a:rPr>
              <a:t>PI</a:t>
            </a:r>
            <a:endParaRPr lang="it-IT" sz="2200" b="0" strike="noStrike" spc="-1" dirty="0">
              <a:solidFill>
                <a:srgbClr val="1C1C1C"/>
              </a:solidFill>
              <a:latin typeface="Source Sans Pro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3534" y="1312334"/>
            <a:ext cx="45042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Preventivi</a:t>
            </a:r>
            <a:r>
              <a:rPr lang="en-US" sz="2800" dirty="0" smtClean="0"/>
              <a:t> 2020 </a:t>
            </a:r>
          </a:p>
          <a:p>
            <a:r>
              <a:rPr lang="en-US" sz="2800" dirty="0" err="1" smtClean="0"/>
              <a:t>Attivita</a:t>
            </a:r>
            <a:r>
              <a:rPr lang="en-US" sz="2800" dirty="0" smtClean="0"/>
              <a:t>’ NBI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Unseupervised learning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Anagrafica</a:t>
            </a:r>
            <a:endParaRPr dirty="0"/>
          </a:p>
        </p:txBody>
      </p:sp>
      <p:sp>
        <p:nvSpPr>
          <p:cNvPr id="441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509182" y="7126568"/>
            <a:ext cx="241831" cy="236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9" name="In HEP, ML approaches have been mostly applied to classification: signal/background, kaon/pion, photon/electron; quark-jet/gluon-jet, b-jet/ light-jet. Typically supervised due to availability of simulated and control samples…"/>
          <p:cNvSpPr txBox="1"/>
          <p:nvPr/>
        </p:nvSpPr>
        <p:spPr>
          <a:xfrm>
            <a:off x="6415946" y="5933052"/>
            <a:ext cx="3942979" cy="84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373" tIns="39373" rIns="39373" bIns="39373" anchor="ctr">
            <a:spAutoFit/>
          </a:bodyPr>
          <a:lstStyle/>
          <a:p>
            <a:pPr algn="l"/>
            <a:r>
              <a:rPr lang="it-IT" sz="2480" b="1" dirty="0" smtClean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1.3 </a:t>
            </a:r>
            <a:r>
              <a:rPr lang="it-IT" sz="2480" b="1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FTE nel 2020 </a:t>
            </a:r>
          </a:p>
          <a:p>
            <a:pPr algn="l"/>
            <a:r>
              <a:rPr lang="it-IT" sz="2480" b="1" dirty="0" smtClean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1.3 </a:t>
            </a:r>
            <a:r>
              <a:rPr lang="it-IT" sz="2480" b="1" dirty="0">
                <a:solidFill>
                  <a:srgbClr val="747474"/>
                </a:solidFill>
                <a:latin typeface="+mj-lt"/>
                <a:ea typeface="+mj-ea"/>
                <a:cs typeface="+mj-cs"/>
              </a:rPr>
              <a:t>FTE nel 2019</a:t>
            </a:r>
            <a:endParaRPr lang="en-US" sz="2480" b="1" dirty="0">
              <a:solidFill>
                <a:srgbClr val="747474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5841044"/>
              </p:ext>
            </p:extLst>
          </p:nvPr>
        </p:nvGraphicFramePr>
        <p:xfrm>
          <a:off x="2132541" y="2317221"/>
          <a:ext cx="6952193" cy="1839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6156">
                  <a:extLst>
                    <a:ext uri="{9D8B030D-6E8A-4147-A177-3AD203B41FA5}">
                      <a16:colId xmlns:a16="http://schemas.microsoft.com/office/drawing/2014/main" val="3279299321"/>
                    </a:ext>
                  </a:extLst>
                </a:gridCol>
                <a:gridCol w="1265302">
                  <a:extLst>
                    <a:ext uri="{9D8B030D-6E8A-4147-A177-3AD203B41FA5}">
                      <a16:colId xmlns:a16="http://schemas.microsoft.com/office/drawing/2014/main" val="124738795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24956115"/>
                    </a:ext>
                  </a:extLst>
                </a:gridCol>
                <a:gridCol w="2977135">
                  <a:extLst>
                    <a:ext uri="{9D8B030D-6E8A-4147-A177-3AD203B41FA5}">
                      <a16:colId xmlns:a16="http://schemas.microsoft.com/office/drawing/2014/main" val="3721552286"/>
                    </a:ext>
                  </a:extLst>
                </a:gridCol>
              </a:tblGrid>
              <a:tr h="91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Eugenio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Benedetti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u="none" strike="noStrike" dirty="0" smtClean="0">
                          <a:effectLst/>
                        </a:rPr>
                        <a:t>Ass. </a:t>
                      </a:r>
                      <a:r>
                        <a:rPr lang="it-IT" sz="1600" u="none" strike="noStrike" dirty="0">
                          <a:effectLst/>
                        </a:rPr>
                        <a:t>di </a:t>
                      </a:r>
                      <a:r>
                        <a:rPr lang="it-IT" sz="1600" u="none" strike="noStrike" dirty="0" smtClean="0">
                          <a:effectLst/>
                        </a:rPr>
                        <a:t>ricerca INFN </a:t>
                      </a:r>
                      <a:r>
                        <a:rPr lang="it-IT" sz="1600" u="none" strike="noStrike" dirty="0">
                          <a:effectLst/>
                        </a:rPr>
                        <a:t>Rin. 2020</a:t>
                      </a:r>
                      <a:endParaRPr lang="it-IT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0036202"/>
                  </a:ext>
                </a:extLst>
              </a:tr>
              <a:tr h="91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Fabrizio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Raffaelli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</a:rPr>
                        <a:t>Dirigente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tecnologo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596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20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Di che cosa parliamo: Neutral Beam Injectors</a:t>
            </a:r>
          </a:p>
        </p:txBody>
      </p:sp>
      <p:sp>
        <p:nvSpPr>
          <p:cNvPr id="90" name="TextShape 2"/>
          <p:cNvSpPr txBox="1"/>
          <p:nvPr/>
        </p:nvSpPr>
        <p:spPr>
          <a:xfrm>
            <a:off x="-139680" y="1815840"/>
            <a:ext cx="999504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i="1" strike="noStrike" spc="-1">
                <a:solidFill>
                  <a:srgbClr val="1C1C1C"/>
                </a:solidFill>
                <a:latin typeface="Century Gothic"/>
              </a:rPr>
              <a:t>T</a:t>
            </a:r>
            <a:r>
              <a:rPr lang="it-IT" sz="1800" b="0" i="1" strike="noStrike" spc="-1" baseline="-33000">
                <a:solidFill>
                  <a:srgbClr val="1C1C1C"/>
                </a:solidFill>
                <a:latin typeface="Century Gothic"/>
              </a:rPr>
              <a:t>plasma</a:t>
            </a:r>
            <a:r>
              <a:rPr lang="it-IT" sz="1800" b="0" strike="noStrike" spc="-1" baseline="-33000">
                <a:solidFill>
                  <a:srgbClr val="1C1C1C"/>
                </a:solidFill>
                <a:latin typeface="Century Gothic"/>
              </a:rPr>
              <a:t> 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nei tokamak per fusione: </a:t>
            </a:r>
            <a:r>
              <a:rPr lang="it-IT" sz="1800" b="1" strike="noStrike" spc="-1">
                <a:solidFill>
                  <a:srgbClr val="7E0021"/>
                </a:solidFill>
                <a:latin typeface="Century Gothic"/>
              </a:rPr>
              <a:t>~100-150x10</a:t>
            </a:r>
            <a:r>
              <a:rPr lang="it-IT" sz="1800" b="1" strike="noStrike" spc="-1" baseline="88000">
                <a:solidFill>
                  <a:srgbClr val="7E0021"/>
                </a:solidFill>
                <a:latin typeface="Century Gothic"/>
              </a:rPr>
              <a:t>6</a:t>
            </a:r>
            <a:r>
              <a:rPr lang="it-IT" sz="1800" b="1" strike="noStrike" spc="-1">
                <a:solidFill>
                  <a:srgbClr val="7E0021"/>
                </a:solidFill>
                <a:latin typeface="Century Gothic"/>
              </a:rPr>
              <a:t> gradi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 per innescare la reazione di fusione </a:t>
            </a:r>
            <a:r>
              <a:rPr lang="it-IT" sz="1800" b="0" strike="noStrike" spc="-1" baseline="-33000">
                <a:solidFill>
                  <a:srgbClr val="1C1C1C"/>
                </a:solidFill>
                <a:latin typeface="Century Gothic"/>
              </a:rPr>
              <a:t>1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D</a:t>
            </a:r>
            <a:r>
              <a:rPr lang="it-IT" sz="1800" b="0" strike="noStrike" spc="-1" baseline="33000">
                <a:solidFill>
                  <a:srgbClr val="1C1C1C"/>
                </a:solidFill>
                <a:latin typeface="Century Gothic"/>
              </a:rPr>
              <a:t>2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 + </a:t>
            </a:r>
            <a:r>
              <a:rPr lang="it-IT" sz="1800" b="0" strike="noStrike" spc="-1" baseline="-33000">
                <a:solidFill>
                  <a:srgbClr val="1C1C1C"/>
                </a:solidFill>
                <a:latin typeface="Century Gothic"/>
              </a:rPr>
              <a:t>1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T</a:t>
            </a:r>
            <a:r>
              <a:rPr lang="it-IT" sz="1800" b="0" strike="noStrike" spc="-1" baseline="33000">
                <a:solidFill>
                  <a:srgbClr val="1C1C1C"/>
                </a:solidFill>
                <a:latin typeface="Century Gothic"/>
              </a:rPr>
              <a:t>3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 → </a:t>
            </a:r>
            <a:r>
              <a:rPr lang="it-IT" sz="1800" b="0" strike="noStrike" spc="-1" baseline="-33000">
                <a:solidFill>
                  <a:srgbClr val="1C1C1C"/>
                </a:solidFill>
                <a:latin typeface="Century Gothic"/>
              </a:rPr>
              <a:t>2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He</a:t>
            </a:r>
            <a:r>
              <a:rPr lang="it-IT" sz="1800" b="0" strike="noStrike" spc="-1" baseline="33000">
                <a:solidFill>
                  <a:srgbClr val="1C1C1C"/>
                </a:solidFill>
                <a:latin typeface="Century Gothic"/>
              </a:rPr>
              <a:t>4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 + </a:t>
            </a:r>
            <a:r>
              <a:rPr lang="it-IT" sz="1800" b="0" strike="noStrike" spc="-1" baseline="-33000">
                <a:solidFill>
                  <a:srgbClr val="1C1C1C"/>
                </a:solidFill>
                <a:latin typeface="Century Gothic"/>
              </a:rPr>
              <a:t>0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n</a:t>
            </a:r>
            <a:r>
              <a:rPr lang="it-IT" sz="1800" b="0" strike="noStrike" spc="-1" baseline="33000">
                <a:solidFill>
                  <a:srgbClr val="1C1C1C"/>
                </a:solidFill>
                <a:latin typeface="Century Gothic"/>
              </a:rPr>
              <a:t>1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 (3.5 MeV + 14.1 MeV)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riscaldamento del </a:t>
            </a:r>
            <a:r>
              <a:t/>
            </a:r>
            <a:br/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plasma si ottiene </a:t>
            </a:r>
            <a:r>
              <a:t/>
            </a:r>
            <a:br/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principalmente per </a:t>
            </a:r>
            <a:r>
              <a:t/>
            </a:r>
            <a:br/>
            <a:r>
              <a:rPr lang="it-IT" sz="1800" b="1" strike="noStrike" spc="-1">
                <a:solidFill>
                  <a:srgbClr val="7E0021"/>
                </a:solidFill>
                <a:latin typeface="Century Gothic"/>
              </a:rPr>
              <a:t>effetto Ohm, RF e iniezione</a:t>
            </a:r>
            <a:r>
              <a:t/>
            </a:r>
            <a:br/>
            <a:r>
              <a:rPr lang="it-IT" sz="1800" b="1" strike="noStrike" spc="-1">
                <a:solidFill>
                  <a:srgbClr val="7E0021"/>
                </a:solidFill>
                <a:latin typeface="Century Gothic"/>
              </a:rPr>
              <a:t>di atomi neutri 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(Neutral </a:t>
            </a:r>
            <a:r>
              <a:t/>
            </a:r>
            <a:br/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Beam Injectors, NBI)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in ITER: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50 MW</a:t>
            </a: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 richiesti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NBIs:</a:t>
            </a: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 2 x 16.5 MW</a:t>
            </a:r>
            <a:endParaRPr lang="it-IT" sz="1600" b="0" strike="noStrike" spc="-1">
              <a:solidFill>
                <a:srgbClr val="1C1C1C"/>
              </a:solidFill>
              <a:latin typeface="Century Gothic"/>
            </a:endParaRP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energia degli ioni: </a:t>
            </a: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1 MeV</a:t>
            </a: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 </a:t>
            </a:r>
            <a:r>
              <a:t/>
            </a:r>
            <a:br/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per penetrare il plasma di ITER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endParaRPr lang="it-IT" sz="1600" b="0" strike="noStrike" spc="-1">
              <a:solidFill>
                <a:srgbClr val="1C1C1C"/>
              </a:solidFill>
              <a:latin typeface="Century Gothic"/>
            </a:endParaRP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endParaRPr lang="it-IT" sz="1600" b="0" strike="noStrike" spc="-1">
              <a:solidFill>
                <a:srgbClr val="1C1C1C"/>
              </a:solidFill>
              <a:latin typeface="Century Gothic"/>
            </a:endParaRPr>
          </a:p>
        </p:txBody>
      </p:sp>
      <p:grpSp>
        <p:nvGrpSpPr>
          <p:cNvPr id="91" name="Group 3"/>
          <p:cNvGrpSpPr/>
          <p:nvPr/>
        </p:nvGrpSpPr>
        <p:grpSpPr>
          <a:xfrm>
            <a:off x="3310560" y="2118600"/>
            <a:ext cx="6769440" cy="4270680"/>
            <a:chOff x="3310560" y="2118600"/>
            <a:chExt cx="6769440" cy="4270680"/>
          </a:xfrm>
        </p:grpSpPr>
        <p:pic>
          <p:nvPicPr>
            <p:cNvPr id="92" name="Picture 4" descr="Heating2"/>
            <p:cNvPicPr/>
            <p:nvPr/>
          </p:nvPicPr>
          <p:blipFill>
            <a:blip r:embed="rId2"/>
            <a:stretch/>
          </p:blipFill>
          <p:spPr>
            <a:xfrm>
              <a:off x="3310560" y="2118600"/>
              <a:ext cx="6724800" cy="4219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3" name="CustomShape 4"/>
            <p:cNvSpPr/>
            <p:nvPr/>
          </p:nvSpPr>
          <p:spPr>
            <a:xfrm>
              <a:off x="8566920" y="5957280"/>
              <a:ext cx="1513080" cy="432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it-IT" sz="3200" b="1" strike="noStrike" spc="-1" dirty="0">
                <a:solidFill>
                  <a:srgbClr val="FFFFFF"/>
                </a:solidFill>
                <a:latin typeface="Century Gothic"/>
              </a:rPr>
              <a:t>Mitica: schema di </a:t>
            </a:r>
            <a:r>
              <a:rPr lang="it-IT" sz="3200" b="1" strike="noStrike" spc="-1" dirty="0" smtClean="0">
                <a:solidFill>
                  <a:srgbClr val="FFFFFF"/>
                </a:solidFill>
                <a:latin typeface="Century Gothic"/>
              </a:rPr>
              <a:t>funzionamento Per ITER.</a:t>
            </a:r>
            <a:endParaRPr lang="it-IT" sz="3200" b="1" strike="noStrike" spc="-1" dirty="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71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endParaRPr lang="it-IT" sz="2600" b="1" strike="noStrike" spc="-1">
              <a:solidFill>
                <a:srgbClr val="1C1C1C"/>
              </a:solidFill>
              <a:latin typeface="Century Gothic"/>
            </a:endParaRPr>
          </a:p>
        </p:txBody>
      </p:sp>
      <p:pic>
        <p:nvPicPr>
          <p:cNvPr id="172" name="Picture 171"/>
          <p:cNvPicPr/>
          <p:nvPr/>
        </p:nvPicPr>
        <p:blipFill>
          <a:blip r:embed="rId2"/>
          <a:stretch/>
        </p:blipFill>
        <p:spPr>
          <a:xfrm>
            <a:off x="1797120" y="4596840"/>
            <a:ext cx="6391080" cy="2635920"/>
          </a:xfrm>
          <a:prstGeom prst="rect">
            <a:avLst/>
          </a:prstGeom>
          <a:ln>
            <a:noFill/>
          </a:ln>
        </p:spPr>
      </p:pic>
      <p:pic>
        <p:nvPicPr>
          <p:cNvPr id="173" name="Picture 172"/>
          <p:cNvPicPr/>
          <p:nvPr/>
        </p:nvPicPr>
        <p:blipFill>
          <a:blip r:embed="rId3"/>
          <a:stretch/>
        </p:blipFill>
        <p:spPr>
          <a:xfrm>
            <a:off x="1170720" y="1594800"/>
            <a:ext cx="7824600" cy="2959560"/>
          </a:xfrm>
          <a:prstGeom prst="rect">
            <a:avLst/>
          </a:prstGeom>
          <a:ln>
            <a:noFill/>
          </a:ln>
        </p:spPr>
      </p:pic>
      <p:sp>
        <p:nvSpPr>
          <p:cNvPr id="174" name="TextShape 3"/>
          <p:cNvSpPr txBox="1"/>
          <p:nvPr/>
        </p:nvSpPr>
        <p:spPr>
          <a:xfrm>
            <a:off x="227520" y="3954240"/>
            <a:ext cx="351360" cy="322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0000" tIns="45000" rIns="90000" bIns="45000"/>
          <a:lstStyle/>
          <a:p>
            <a:r>
              <a:rPr lang="it-IT" sz="1100" b="0" strike="noStrike" spc="-1">
                <a:latin typeface="Times New Roman"/>
              </a:rPr>
              <a:t>D</a:t>
            </a:r>
            <a:r>
              <a:rPr lang="it-IT" sz="1896" b="0" strike="noStrike" spc="497" baseline="55000">
                <a:latin typeface="Times New Roman"/>
              </a:rPr>
              <a:t>-</a:t>
            </a:r>
            <a:endParaRPr lang="it-IT" sz="1100" b="0" strike="noStrike" spc="-1">
              <a:latin typeface="Source Sans Pro"/>
            </a:endParaRPr>
          </a:p>
        </p:txBody>
      </p:sp>
      <p:sp>
        <p:nvSpPr>
          <p:cNvPr id="175" name="TextShape 4"/>
          <p:cNvSpPr txBox="1"/>
          <p:nvPr/>
        </p:nvSpPr>
        <p:spPr>
          <a:xfrm>
            <a:off x="169200" y="4343400"/>
            <a:ext cx="190800" cy="2044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it-IT" sz="1100" b="0" strike="noStrike" spc="-1">
                <a:latin typeface="Times New Roman"/>
              </a:rPr>
              <a:t>D</a:t>
            </a:r>
            <a:r>
              <a:rPr lang="it-IT" sz="1896" b="0" strike="noStrike" spc="497" baseline="55000">
                <a:latin typeface="Times New Roman"/>
              </a:rPr>
              <a:t>-</a:t>
            </a:r>
            <a:endParaRPr lang="it-IT" sz="1100" b="0" strike="noStrike" spc="-1">
              <a:latin typeface="Source Sans Pro"/>
            </a:endParaRPr>
          </a:p>
        </p:txBody>
      </p:sp>
      <p:sp>
        <p:nvSpPr>
          <p:cNvPr id="176" name="TextShape 5"/>
          <p:cNvSpPr txBox="1"/>
          <p:nvPr/>
        </p:nvSpPr>
        <p:spPr>
          <a:xfrm>
            <a:off x="2672280" y="2892240"/>
            <a:ext cx="190800" cy="17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0" rIns="0" bIns="0"/>
          <a:lstStyle/>
          <a:p>
            <a:r>
              <a:rPr lang="it-IT" sz="1200" b="0" strike="noStrike" spc="-1">
                <a:latin typeface="Times New Roman"/>
              </a:rPr>
              <a:t>D</a:t>
            </a:r>
            <a:r>
              <a:rPr lang="it-IT" sz="2068" b="0" strike="noStrike" spc="497" baseline="55000">
                <a:latin typeface="Times New Roman"/>
              </a:rPr>
              <a:t>-</a:t>
            </a:r>
            <a:endParaRPr lang="it-IT" sz="1200" b="0" strike="noStrike" spc="-1">
              <a:latin typeface="Source Sans Pro"/>
            </a:endParaRPr>
          </a:p>
        </p:txBody>
      </p:sp>
      <p:sp>
        <p:nvSpPr>
          <p:cNvPr id="177" name="TextShape 6"/>
          <p:cNvSpPr txBox="1"/>
          <p:nvPr/>
        </p:nvSpPr>
        <p:spPr>
          <a:xfrm>
            <a:off x="6001560" y="3402360"/>
            <a:ext cx="190800" cy="17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-36720" rIns="0" bIns="0"/>
          <a:lstStyle/>
          <a:p>
            <a:r>
              <a:rPr lang="it-IT" sz="1200" b="0" strike="noStrike" spc="-1">
                <a:latin typeface="Times New Roman"/>
              </a:rPr>
              <a:t>D</a:t>
            </a:r>
            <a:r>
              <a:rPr lang="it-IT" sz="2068" b="0" strike="noStrike" spc="497" baseline="55000">
                <a:latin typeface="Times New Roman"/>
              </a:rPr>
              <a:t>-</a:t>
            </a:r>
            <a:endParaRPr lang="it-IT" sz="1200" b="0" strike="noStrike" spc="-1">
              <a:latin typeface="Source Sans Pro"/>
            </a:endParaRPr>
          </a:p>
        </p:txBody>
      </p:sp>
      <p:sp>
        <p:nvSpPr>
          <p:cNvPr id="178" name="TextShape 7"/>
          <p:cNvSpPr txBox="1"/>
          <p:nvPr/>
        </p:nvSpPr>
        <p:spPr>
          <a:xfrm>
            <a:off x="3950280" y="3093480"/>
            <a:ext cx="190800" cy="176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0" tIns="-36720" rIns="0" bIns="0"/>
          <a:lstStyle/>
          <a:p>
            <a:r>
              <a:rPr lang="it-IT" sz="1200" b="0" strike="noStrike" spc="-1">
                <a:latin typeface="Times New Roman"/>
              </a:rPr>
              <a:t>D</a:t>
            </a:r>
            <a:r>
              <a:rPr lang="it-IT" sz="2068" b="0" strike="noStrike" spc="497" baseline="55000">
                <a:latin typeface="Times New Roman"/>
              </a:rPr>
              <a:t>-</a:t>
            </a:r>
            <a:endParaRPr lang="it-IT" sz="1200" b="0" strike="noStrike" spc="-1">
              <a:latin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Mitica (II)</a:t>
            </a:r>
          </a:p>
        </p:txBody>
      </p:sp>
      <p:pic>
        <p:nvPicPr>
          <p:cNvPr id="180" name="Picture 3"/>
          <p:cNvPicPr/>
          <p:nvPr/>
        </p:nvPicPr>
        <p:blipFill>
          <a:blip r:embed="rId2"/>
          <a:stretch/>
        </p:blipFill>
        <p:spPr>
          <a:xfrm>
            <a:off x="1472760" y="2372040"/>
            <a:ext cx="6696000" cy="399240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 rot="759600">
            <a:off x="1185480" y="4100400"/>
            <a:ext cx="504720" cy="288720"/>
          </a:xfrm>
          <a:custGeom>
            <a:avLst/>
            <a:gdLst/>
            <a:ahLst/>
            <a:cxnLst/>
            <a:rect l="0" t="0" r="r" b="b"/>
            <a:pathLst>
              <a:path w="1404" h="803">
                <a:moveTo>
                  <a:pt x="1403" y="199"/>
                </a:moveTo>
                <a:lnTo>
                  <a:pt x="350" y="200"/>
                </a:lnTo>
                <a:lnTo>
                  <a:pt x="349" y="0"/>
                </a:lnTo>
                <a:lnTo>
                  <a:pt x="0" y="401"/>
                </a:lnTo>
                <a:lnTo>
                  <a:pt x="350" y="802"/>
                </a:lnTo>
                <a:lnTo>
                  <a:pt x="349" y="602"/>
                </a:lnTo>
                <a:lnTo>
                  <a:pt x="1403" y="601"/>
                </a:lnTo>
                <a:lnTo>
                  <a:pt x="1403" y="199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Line 3"/>
          <p:cNvSpPr/>
          <p:nvPr/>
        </p:nvSpPr>
        <p:spPr>
          <a:xfrm flipV="1">
            <a:off x="7665480" y="6061320"/>
            <a:ext cx="981000" cy="558720"/>
          </a:xfrm>
          <a:prstGeom prst="line">
            <a:avLst/>
          </a:prstGeom>
          <a:ln w="9360">
            <a:solidFill>
              <a:srgbClr val="000000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CustomShape 4"/>
          <p:cNvSpPr/>
          <p:nvPr/>
        </p:nvSpPr>
        <p:spPr>
          <a:xfrm>
            <a:off x="8074800" y="6259680"/>
            <a:ext cx="47340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Times New Roman"/>
                <a:ea typeface="Arial"/>
              </a:rPr>
              <a:t>5m</a:t>
            </a:r>
            <a:endParaRPr lang="it-IT" sz="1800" b="0" strike="noStrike" spc="-1">
              <a:latin typeface="Source Sans Pro"/>
            </a:endParaRPr>
          </a:p>
        </p:txBody>
      </p:sp>
      <p:sp>
        <p:nvSpPr>
          <p:cNvPr id="184" name="Line 5"/>
          <p:cNvSpPr/>
          <p:nvPr/>
        </p:nvSpPr>
        <p:spPr>
          <a:xfrm>
            <a:off x="8738640" y="2919600"/>
            <a:ext cx="0" cy="2773440"/>
          </a:xfrm>
          <a:prstGeom prst="line">
            <a:avLst/>
          </a:prstGeom>
          <a:ln w="9360">
            <a:solidFill>
              <a:srgbClr val="000000"/>
            </a:solidFill>
            <a:miter/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CustomShape 6"/>
          <p:cNvSpPr/>
          <p:nvPr/>
        </p:nvSpPr>
        <p:spPr>
          <a:xfrm>
            <a:off x="8731800" y="4000680"/>
            <a:ext cx="531360" cy="368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GB" sz="1800" b="0" strike="noStrike" spc="-1">
                <a:latin typeface="Times New Roman"/>
                <a:ea typeface="Arial"/>
              </a:rPr>
              <a:t>9 m</a:t>
            </a:r>
            <a:endParaRPr lang="it-IT" sz="1800" b="0" strike="noStrike" spc="-1">
              <a:latin typeface="Source Sans Pro"/>
            </a:endParaRPr>
          </a:p>
        </p:txBody>
      </p:sp>
      <p:sp>
        <p:nvSpPr>
          <p:cNvPr id="186" name="CustomShape 7"/>
          <p:cNvSpPr/>
          <p:nvPr/>
        </p:nvSpPr>
        <p:spPr>
          <a:xfrm>
            <a:off x="3849120" y="5540400"/>
            <a:ext cx="432000" cy="28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CustomShape 8"/>
          <p:cNvSpPr/>
          <p:nvPr/>
        </p:nvSpPr>
        <p:spPr>
          <a:xfrm>
            <a:off x="3257280" y="5685120"/>
            <a:ext cx="1364760" cy="52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/>
            <a:r>
              <a:rPr lang="it-IT" sz="1400" b="1" strike="noStrike" spc="-1">
                <a:latin typeface="Source Sans Pro"/>
                <a:ea typeface="Arial"/>
              </a:rPr>
              <a:t>residual ion</a:t>
            </a:r>
            <a:endParaRPr lang="it-IT" sz="1400" b="0" strike="noStrike" spc="-1">
              <a:latin typeface="Source Sans Pro"/>
            </a:endParaRPr>
          </a:p>
          <a:p>
            <a:pPr algn="ctr"/>
            <a:r>
              <a:rPr lang="it-IT" sz="1400" b="1" strike="noStrike" spc="-1">
                <a:latin typeface="Source Sans Pro"/>
                <a:ea typeface="Arial"/>
              </a:rPr>
              <a:t>dump</a:t>
            </a:r>
            <a:endParaRPr lang="it-IT" sz="1400" b="0" strike="noStrike" spc="-1">
              <a:latin typeface="Source Sans Pro"/>
            </a:endParaRPr>
          </a:p>
        </p:txBody>
      </p:sp>
      <p:sp>
        <p:nvSpPr>
          <p:cNvPr id="188" name="CustomShape 9"/>
          <p:cNvSpPr/>
          <p:nvPr/>
        </p:nvSpPr>
        <p:spPr>
          <a:xfrm>
            <a:off x="4100040" y="4903920"/>
            <a:ext cx="569880" cy="782640"/>
          </a:xfrm>
          <a:custGeom>
            <a:avLst/>
            <a:gdLst/>
            <a:ahLst/>
            <a:cxnLst/>
            <a:rect l="l" t="t" r="r" b="b"/>
            <a:pathLst>
              <a:path w="359" h="493">
                <a:moveTo>
                  <a:pt x="359" y="0"/>
                </a:moveTo>
                <a:lnTo>
                  <a:pt x="0" y="493"/>
                </a:lnTo>
              </a:path>
            </a:pathLst>
          </a:custGeom>
          <a:noFill/>
          <a:ln w="19080">
            <a:solidFill>
              <a:srgbClr val="FF33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CustomShape 10"/>
          <p:cNvSpPr/>
          <p:nvPr/>
        </p:nvSpPr>
        <p:spPr>
          <a:xfrm rot="5400000" flipV="1">
            <a:off x="6765480" y="1760760"/>
            <a:ext cx="720720" cy="936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1600" y="6079"/>
                </a:moveTo>
                <a:lnTo>
                  <a:pt x="14834" y="0"/>
                </a:lnTo>
                <a:lnTo>
                  <a:pt x="14834" y="3911"/>
                </a:lnTo>
                <a:lnTo>
                  <a:pt x="12427" y="3911"/>
                </a:lnTo>
                <a:cubicBezTo>
                  <a:pt x="5564" y="3911"/>
                  <a:pt x="0" y="7603"/>
                  <a:pt x="0" y="12158"/>
                </a:cubicBezTo>
                <a:lnTo>
                  <a:pt x="0" y="21600"/>
                </a:lnTo>
                <a:lnTo>
                  <a:pt x="4432" y="21600"/>
                </a:lnTo>
                <a:lnTo>
                  <a:pt x="4432" y="12158"/>
                </a:lnTo>
                <a:cubicBezTo>
                  <a:pt x="4432" y="9998"/>
                  <a:pt x="8011" y="8247"/>
                  <a:pt x="12427" y="8247"/>
                </a:cubicBezTo>
                <a:lnTo>
                  <a:pt x="14834" y="8247"/>
                </a:lnTo>
                <a:lnTo>
                  <a:pt x="14834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11"/>
          <p:cNvSpPr/>
          <p:nvPr/>
        </p:nvSpPr>
        <p:spPr>
          <a:xfrm>
            <a:off x="7484760" y="1576440"/>
            <a:ext cx="1976040" cy="82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it-IT" sz="1600" b="0" strike="noStrike" spc="-1">
                <a:latin typeface="Source Sans Pro"/>
                <a:ea typeface="Arial"/>
              </a:rPr>
              <a:t>Power</a:t>
            </a:r>
            <a:endParaRPr lang="it-IT" sz="1600" b="0" strike="noStrike" spc="-1">
              <a:latin typeface="Source Sans Pro"/>
            </a:endParaRPr>
          </a:p>
          <a:p>
            <a:r>
              <a:rPr lang="it-IT" sz="1600" b="0" strike="noStrike" spc="-1">
                <a:latin typeface="Source Sans Pro"/>
                <a:ea typeface="Arial"/>
              </a:rPr>
              <a:t>Transmission Line</a:t>
            </a:r>
            <a:endParaRPr lang="it-IT" sz="1600" b="0" strike="noStrike" spc="-1">
              <a:latin typeface="Source Sans Pro"/>
            </a:endParaRPr>
          </a:p>
          <a:p>
            <a:r>
              <a:rPr lang="it-IT" sz="1600" b="0" strike="noStrike" spc="-1">
                <a:latin typeface="Source Sans Pro"/>
                <a:ea typeface="Arial"/>
              </a:rPr>
              <a:t>at 1 MV </a:t>
            </a:r>
            <a:endParaRPr lang="it-IT" sz="1600" b="0" strike="noStrike" spc="-1">
              <a:latin typeface="Source Sans Pro"/>
            </a:endParaRPr>
          </a:p>
        </p:txBody>
      </p:sp>
      <p:sp>
        <p:nvSpPr>
          <p:cNvPr id="191" name="CustomShape 12"/>
          <p:cNvSpPr/>
          <p:nvPr/>
        </p:nvSpPr>
        <p:spPr>
          <a:xfrm>
            <a:off x="6233760" y="5010480"/>
            <a:ext cx="79200" cy="807840"/>
          </a:xfrm>
          <a:custGeom>
            <a:avLst/>
            <a:gdLst/>
            <a:ahLst/>
            <a:cxnLst/>
            <a:rect l="l" t="t" r="r" b="b"/>
            <a:pathLst>
              <a:path w="50" h="509">
                <a:moveTo>
                  <a:pt x="50" y="0"/>
                </a:moveTo>
                <a:lnTo>
                  <a:pt x="0" y="509"/>
                </a:lnTo>
              </a:path>
            </a:pathLst>
          </a:custGeom>
          <a:noFill/>
          <a:ln w="19080">
            <a:solidFill>
              <a:srgbClr val="FF3300"/>
            </a:solidFill>
            <a:round/>
            <a:head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CustomShape 13"/>
          <p:cNvSpPr/>
          <p:nvPr/>
        </p:nvSpPr>
        <p:spPr>
          <a:xfrm>
            <a:off x="6352560" y="3168720"/>
            <a:ext cx="665280" cy="1179720"/>
          </a:xfrm>
          <a:custGeom>
            <a:avLst/>
            <a:gdLst/>
            <a:ahLst/>
            <a:cxnLst/>
            <a:rect l="l" t="t" r="r" b="b"/>
            <a:pathLst>
              <a:path w="419" h="743">
                <a:moveTo>
                  <a:pt x="0" y="133"/>
                </a:moveTo>
                <a:lnTo>
                  <a:pt x="0" y="576"/>
                </a:lnTo>
                <a:lnTo>
                  <a:pt x="51" y="684"/>
                </a:lnTo>
                <a:lnTo>
                  <a:pt x="151" y="734"/>
                </a:lnTo>
                <a:lnTo>
                  <a:pt x="243" y="743"/>
                </a:lnTo>
                <a:lnTo>
                  <a:pt x="328" y="723"/>
                </a:lnTo>
                <a:lnTo>
                  <a:pt x="418" y="709"/>
                </a:lnTo>
                <a:lnTo>
                  <a:pt x="419" y="632"/>
                </a:lnTo>
                <a:lnTo>
                  <a:pt x="419" y="178"/>
                </a:lnTo>
                <a:lnTo>
                  <a:pt x="238" y="133"/>
                </a:lnTo>
                <a:lnTo>
                  <a:pt x="251" y="16"/>
                </a:lnTo>
                <a:lnTo>
                  <a:pt x="142" y="0"/>
                </a:lnTo>
                <a:lnTo>
                  <a:pt x="117" y="75"/>
                </a:lnTo>
                <a:lnTo>
                  <a:pt x="56" y="88"/>
                </a:lnTo>
                <a:lnTo>
                  <a:pt x="0" y="133"/>
                </a:lnTo>
                <a:close/>
              </a:path>
            </a:pathLst>
          </a:custGeom>
          <a:gradFill rotWithShape="0">
            <a:gsLst>
              <a:gs pos="0">
                <a:srgbClr val="576869"/>
              </a:gs>
              <a:gs pos="50000">
                <a:srgbClr val="BBE0E3"/>
              </a:gs>
              <a:gs pos="100000">
                <a:srgbClr val="576869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CustomShape 14"/>
          <p:cNvSpPr/>
          <p:nvPr/>
        </p:nvSpPr>
        <p:spPr>
          <a:xfrm>
            <a:off x="4785480" y="3092760"/>
            <a:ext cx="134208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9360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r>
              <a:rPr lang="it-IT" sz="1400" b="1" strike="noStrike" spc="-1">
                <a:latin typeface="Source Sans Pro"/>
                <a:ea typeface="Arial"/>
              </a:rPr>
              <a:t>HV Bushing</a:t>
            </a:r>
            <a:endParaRPr lang="it-IT" sz="1400" b="0" strike="noStrike" spc="-1">
              <a:latin typeface="Source Sans Pro"/>
            </a:endParaRPr>
          </a:p>
        </p:txBody>
      </p:sp>
      <p:sp>
        <p:nvSpPr>
          <p:cNvPr id="194" name="Line 15"/>
          <p:cNvSpPr/>
          <p:nvPr/>
        </p:nvSpPr>
        <p:spPr>
          <a:xfrm>
            <a:off x="5938200" y="3380040"/>
            <a:ext cx="648000" cy="360360"/>
          </a:xfrm>
          <a:prstGeom prst="line">
            <a:avLst/>
          </a:prstGeom>
          <a:ln w="93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5" name="Group 16"/>
          <p:cNvGrpSpPr/>
          <p:nvPr/>
        </p:nvGrpSpPr>
        <p:grpSpPr>
          <a:xfrm>
            <a:off x="6405120" y="1721160"/>
            <a:ext cx="2941560" cy="2597040"/>
            <a:chOff x="6405120" y="1721160"/>
            <a:chExt cx="2941560" cy="2597040"/>
          </a:xfrm>
        </p:grpSpPr>
        <p:sp>
          <p:nvSpPr>
            <p:cNvPr id="196" name="CustomShape 17"/>
            <p:cNvSpPr/>
            <p:nvPr/>
          </p:nvSpPr>
          <p:spPr>
            <a:xfrm>
              <a:off x="6405120" y="1721160"/>
              <a:ext cx="2941560" cy="2597040"/>
            </a:xfrm>
            <a:custGeom>
              <a:avLst/>
              <a:gdLst/>
              <a:ahLst/>
              <a:cxnLst/>
              <a:rect l="l" t="t" r="r" b="b"/>
              <a:pathLst>
                <a:path w="1853" h="1636">
                  <a:moveTo>
                    <a:pt x="34" y="851"/>
                  </a:moveTo>
                  <a:lnTo>
                    <a:pt x="17" y="826"/>
                  </a:lnTo>
                  <a:lnTo>
                    <a:pt x="17" y="517"/>
                  </a:lnTo>
                  <a:lnTo>
                    <a:pt x="17" y="300"/>
                  </a:lnTo>
                  <a:lnTo>
                    <a:pt x="92" y="133"/>
                  </a:lnTo>
                  <a:lnTo>
                    <a:pt x="301" y="8"/>
                  </a:lnTo>
                  <a:lnTo>
                    <a:pt x="1795" y="0"/>
                  </a:lnTo>
                  <a:lnTo>
                    <a:pt x="1803" y="250"/>
                  </a:lnTo>
                  <a:lnTo>
                    <a:pt x="1853" y="309"/>
                  </a:lnTo>
                  <a:lnTo>
                    <a:pt x="1737" y="359"/>
                  </a:lnTo>
                  <a:lnTo>
                    <a:pt x="1812" y="417"/>
                  </a:lnTo>
                  <a:lnTo>
                    <a:pt x="1812" y="501"/>
                  </a:lnTo>
                  <a:lnTo>
                    <a:pt x="668" y="467"/>
                  </a:lnTo>
                  <a:lnTo>
                    <a:pt x="534" y="501"/>
                  </a:lnTo>
                  <a:lnTo>
                    <a:pt x="526" y="592"/>
                  </a:lnTo>
                  <a:lnTo>
                    <a:pt x="409" y="634"/>
                  </a:lnTo>
                  <a:lnTo>
                    <a:pt x="234" y="651"/>
                  </a:lnTo>
                  <a:lnTo>
                    <a:pt x="209" y="1035"/>
                  </a:lnTo>
                  <a:lnTo>
                    <a:pt x="393" y="1068"/>
                  </a:lnTo>
                  <a:lnTo>
                    <a:pt x="393" y="1569"/>
                  </a:lnTo>
                  <a:lnTo>
                    <a:pt x="334" y="1628"/>
                  </a:lnTo>
                  <a:lnTo>
                    <a:pt x="234" y="1636"/>
                  </a:lnTo>
                  <a:lnTo>
                    <a:pt x="109" y="1628"/>
                  </a:lnTo>
                  <a:lnTo>
                    <a:pt x="0" y="1561"/>
                  </a:lnTo>
                  <a:lnTo>
                    <a:pt x="0" y="1235"/>
                  </a:lnTo>
                  <a:lnTo>
                    <a:pt x="34" y="851"/>
                  </a:lnTo>
                  <a:close/>
                </a:path>
              </a:pathLst>
            </a:custGeom>
            <a:solidFill>
              <a:srgbClr val="FF3300">
                <a:alpha val="26000"/>
              </a:srgbClr>
            </a:solidFill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18"/>
            <p:cNvSpPr/>
            <p:nvPr/>
          </p:nvSpPr>
          <p:spPr>
            <a:xfrm>
              <a:off x="7525440" y="2544840"/>
              <a:ext cx="1802160" cy="6141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/>
            <a:lstStyle/>
            <a:p>
              <a:r>
                <a:rPr lang="it-IT" sz="1600" b="1" strike="noStrike" spc="-1">
                  <a:solidFill>
                    <a:srgbClr val="FF9999"/>
                  </a:solidFill>
                  <a:latin typeface="Source Sans Pro"/>
                  <a:ea typeface="Arial"/>
                </a:rPr>
                <a:t>SF</a:t>
              </a:r>
              <a:r>
                <a:rPr lang="it-IT" sz="1600" b="1" strike="noStrike" spc="-1" baseline="-25000">
                  <a:solidFill>
                    <a:srgbClr val="FF9999"/>
                  </a:solidFill>
                  <a:latin typeface="Source Sans Pro"/>
                  <a:ea typeface="Arial"/>
                </a:rPr>
                <a:t>6</a:t>
              </a:r>
              <a:endParaRPr lang="it-IT" sz="1600" b="0" strike="noStrike" spc="-1">
                <a:latin typeface="Source Sans Pro"/>
              </a:endParaRPr>
            </a:p>
            <a:p>
              <a:r>
                <a:rPr lang="it-IT" sz="1600" b="1" strike="noStrike" spc="-1">
                  <a:solidFill>
                    <a:srgbClr val="FF9999"/>
                  </a:solidFill>
                  <a:latin typeface="Source Sans Pro"/>
                  <a:ea typeface="Arial"/>
                </a:rPr>
                <a:t>Insulating gas</a:t>
              </a:r>
              <a:endParaRPr lang="it-IT" sz="1600" b="0" strike="noStrike" spc="-1">
                <a:latin typeface="Source Sans Pro"/>
              </a:endParaRPr>
            </a:p>
          </p:txBody>
        </p:sp>
        <p:sp>
          <p:nvSpPr>
            <p:cNvPr id="198" name="Line 19"/>
            <p:cNvSpPr/>
            <p:nvPr/>
          </p:nvSpPr>
          <p:spPr>
            <a:xfrm flipH="1" flipV="1">
              <a:off x="7508520" y="2328840"/>
              <a:ext cx="358560" cy="28728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9" name="CustomShape 20"/>
          <p:cNvSpPr/>
          <p:nvPr/>
        </p:nvSpPr>
        <p:spPr>
          <a:xfrm>
            <a:off x="5768640" y="5853240"/>
            <a:ext cx="1223640" cy="2160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1"/>
          <p:cNvSpPr/>
          <p:nvPr/>
        </p:nvSpPr>
        <p:spPr>
          <a:xfrm>
            <a:off x="5674680" y="5853240"/>
            <a:ext cx="1368720" cy="307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GB" sz="1400" b="1" strike="noStrike" spc="-1">
                <a:latin typeface="Source Sans Pro"/>
                <a:ea typeface="Arial"/>
              </a:rPr>
              <a:t>Ion Source</a:t>
            </a:r>
            <a:endParaRPr lang="it-IT" sz="1400" b="0" strike="noStrike" spc="-1">
              <a:latin typeface="Source Sans Pro"/>
            </a:endParaRPr>
          </a:p>
        </p:txBody>
      </p:sp>
      <p:sp>
        <p:nvSpPr>
          <p:cNvPr id="201" name="CustomShape 22"/>
          <p:cNvSpPr/>
          <p:nvPr/>
        </p:nvSpPr>
        <p:spPr>
          <a:xfrm>
            <a:off x="3165120" y="1649520"/>
            <a:ext cx="2232000" cy="1332000"/>
          </a:xfrm>
          <a:prstGeom prst="rect">
            <a:avLst/>
          </a:prstGeom>
          <a:solidFill>
            <a:srgbClr val="0033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/>
          <a:lstStyle/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2 NBIs (+1)</a:t>
            </a:r>
            <a:endParaRPr lang="it-IT" sz="1600" b="0" strike="noStrike" spc="-1"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P</a:t>
            </a:r>
            <a:r>
              <a:rPr lang="en-GB" sz="1600" b="0" strike="noStrike" spc="-1" baseline="-25000">
                <a:solidFill>
                  <a:srgbClr val="FFFF00"/>
                </a:solidFill>
                <a:latin typeface="Times New Roman"/>
                <a:ea typeface="Arial"/>
              </a:rPr>
              <a:t>beam</a:t>
            </a: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	= 16.5	MW</a:t>
            </a:r>
            <a:endParaRPr lang="it-IT" sz="1600" b="0" strike="noStrike" spc="-1"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I	= 40	A</a:t>
            </a:r>
            <a:endParaRPr lang="it-IT" sz="1600" b="0" strike="noStrike" spc="-1"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V	= 1	MV</a:t>
            </a:r>
            <a:endParaRPr lang="it-IT" sz="1600" b="0" strike="noStrike" spc="-1">
              <a:latin typeface="Source Sans Pro"/>
            </a:endParaRPr>
          </a:p>
          <a:p>
            <a:pPr>
              <a:lnSpc>
                <a:spcPct val="100000"/>
              </a:lnSpc>
            </a:pP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T</a:t>
            </a:r>
            <a:r>
              <a:rPr lang="en-GB" sz="1600" b="0" strike="noStrike" spc="-1" baseline="-25000">
                <a:solidFill>
                  <a:srgbClr val="FFFF00"/>
                </a:solidFill>
                <a:latin typeface="Times New Roman"/>
                <a:ea typeface="Arial"/>
              </a:rPr>
              <a:t>pulse	</a:t>
            </a:r>
            <a:r>
              <a:rPr lang="en-GB" sz="1600" b="0" strike="noStrike" spc="-1">
                <a:solidFill>
                  <a:srgbClr val="FFFF00"/>
                </a:solidFill>
                <a:latin typeface="Times New Roman"/>
                <a:ea typeface="Arial"/>
              </a:rPr>
              <a:t>= 3600	s</a:t>
            </a:r>
            <a:endParaRPr lang="it-IT" sz="1600" b="0" strike="noStrike" spc="-1">
              <a:latin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01"/>
          <p:cNvPicPr/>
          <p:nvPr/>
        </p:nvPicPr>
        <p:blipFill>
          <a:blip r:embed="rId2"/>
          <a:stretch/>
        </p:blipFill>
        <p:spPr>
          <a:xfrm>
            <a:off x="3665880" y="3993120"/>
            <a:ext cx="6217560" cy="3556440"/>
          </a:xfrm>
          <a:prstGeom prst="rect">
            <a:avLst/>
          </a:prstGeom>
          <a:ln>
            <a:noFill/>
          </a:ln>
        </p:spPr>
      </p:pic>
      <p:sp>
        <p:nvSpPr>
          <p:cNvPr id="20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La parte più critica</a:t>
            </a:r>
          </a:p>
        </p:txBody>
      </p:sp>
      <p:sp>
        <p:nvSpPr>
          <p:cNvPr id="204" name="TextShape 2"/>
          <p:cNvSpPr txBox="1"/>
          <p:nvPr/>
        </p:nvSpPr>
        <p:spPr>
          <a:xfrm>
            <a:off x="288000" y="162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la parte più critica di Mitica è la sorgente, in particolare </a:t>
            </a:r>
            <a:r>
              <a:rPr lang="it-IT" sz="1800" b="1" strike="noStrike" spc="-1">
                <a:solidFill>
                  <a:srgbClr val="7E0021"/>
                </a:solidFill>
                <a:latin typeface="Century Gothic"/>
              </a:rPr>
              <a:t>la sezione acceleratrice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: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grandi superfici</a:t>
            </a: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 su cui mantenere un’elevata uniformità (segmenti da ~ 900x400 mm)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griglie con geometria</a:t>
            </a: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 </a:t>
            </a: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complessa</a:t>
            </a: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 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1" strike="noStrike" spc="-1">
                <a:solidFill>
                  <a:srgbClr val="7E0021"/>
                </a:solidFill>
                <a:latin typeface="Century Gothic"/>
              </a:rPr>
              <a:t>carichi termici elevati</a:t>
            </a:r>
            <a:endParaRPr lang="it-IT" sz="1600" b="0" strike="noStrike" spc="-1">
              <a:solidFill>
                <a:srgbClr val="1C1C1C"/>
              </a:solidFill>
              <a:latin typeface="Century Gothic"/>
            </a:endParaRP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elevato potenziale di accelerazione (1 MV), 5 gap di accelerazione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accumulato finora </a:t>
            </a:r>
            <a:r>
              <a:rPr lang="it-IT" sz="1800" b="1" strike="noStrike" spc="-1">
                <a:solidFill>
                  <a:srgbClr val="7E0021"/>
                </a:solidFill>
                <a:latin typeface="Century Gothic"/>
              </a:rPr>
              <a:t>notevole ritardo</a:t>
            </a: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 nelle gare gestite da F4E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gara per la realizzazione della sorgente pubblicata in </a:t>
            </a:r>
            <a:r>
              <a:t/>
            </a:r>
            <a:br/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giugno dopo un’iniziale falsa</a:t>
            </a:r>
            <a:r>
              <a:t/>
            </a:r>
            <a:br/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partenza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it-IT" sz="3200" b="1" strike="noStrike" spc="-1">
                <a:solidFill>
                  <a:srgbClr val="FFFFFF"/>
                </a:solidFill>
                <a:latin typeface="Century Gothic"/>
              </a:rPr>
              <a:t>Nuovi progetti: CFETR</a:t>
            </a:r>
          </a:p>
        </p:txBody>
      </p:sp>
      <p:sp>
        <p:nvSpPr>
          <p:cNvPr id="232" name="TextShape 2"/>
          <p:cNvSpPr txBox="1"/>
          <p:nvPr/>
        </p:nvSpPr>
        <p:spPr>
          <a:xfrm>
            <a:off x="360000" y="1649520"/>
            <a:ext cx="9180000" cy="51458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10000"/>
          </a:bodyPr>
          <a:lstStyle/>
          <a:p>
            <a:pPr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Century Gothic"/>
              </a:rPr>
              <a:t>China Fusion Engineering Test Reactor</a:t>
            </a:r>
          </a:p>
          <a:p>
            <a:pPr marL="320040" lvl="1" indent="-228600">
              <a:spcAft>
                <a:spcPts val="1134"/>
              </a:spcAft>
              <a:buClr>
                <a:srgbClr val="000000"/>
              </a:buClr>
              <a:buFont typeface="Symbol" charset="2"/>
              <a:buChar char="•"/>
            </a:pPr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nuova infrastruttura per lo sviluppo del programma di fusione in Cina, complementare all’impegno in ITER </a:t>
            </a:r>
          </a:p>
          <a:p>
            <a:pPr marL="320040" lvl="1" indent="-228600">
              <a:spcAft>
                <a:spcPts val="1134"/>
              </a:spcAft>
              <a:buClr>
                <a:srgbClr val="000000"/>
              </a:buClr>
              <a:buFont typeface="Symbol" charset="2"/>
              <a:buChar char="•"/>
            </a:pPr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si colloca a metà fra ITER e DEMO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I fase, 200 MW  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steady-state operation e produzione di</a:t>
            </a:r>
            <a:r>
              <a:t/>
            </a:r>
            <a:br/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 trizio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guadagno Q ~ 5 </a:t>
            </a:r>
          </a:p>
          <a:p>
            <a:pPr marL="548640" lvl="2" indent="-228600">
              <a:spcAft>
                <a:spcPts val="850"/>
              </a:spcAft>
              <a:buClr>
                <a:srgbClr val="000000"/>
              </a:buClr>
              <a:buSzPct val="60000"/>
              <a:buFont typeface="Liberation Serif"/>
              <a:buChar char="─"/>
            </a:pPr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II fase, 1 GW , produzione di energia</a:t>
            </a:r>
            <a:r>
              <a:t/>
            </a:r>
            <a:br/>
            <a:r>
              <a:rPr lang="it-IT" sz="1800" b="0" strike="noStrike" spc="-1">
                <a:solidFill>
                  <a:srgbClr val="1C1C1C"/>
                </a:solidFill>
                <a:latin typeface="Century Gothic"/>
              </a:rPr>
              <a:t>elettrica tipo DEMO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auto-sufficienza nella produzione di trizio</a:t>
            </a:r>
          </a:p>
          <a:p>
            <a:pPr marL="749880" lvl="3" indent="-20124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¨"/>
            </a:pPr>
            <a:r>
              <a:rPr lang="it-IT" sz="1600" b="0" strike="noStrike" spc="-1">
                <a:solidFill>
                  <a:srgbClr val="1C1C1C"/>
                </a:solidFill>
                <a:latin typeface="Century Gothic"/>
              </a:rPr>
              <a:t>guadagno Q maggiore di 12</a:t>
            </a:r>
          </a:p>
          <a:p>
            <a:pPr marL="320040" lvl="1" indent="-228600">
              <a:spcAft>
                <a:spcPts val="1134"/>
              </a:spcAft>
              <a:buClr>
                <a:srgbClr val="000000"/>
              </a:buClr>
              <a:buFont typeface="Symbol" charset="2"/>
              <a:buChar char="•"/>
            </a:pPr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attualmente disponibili ~ 35 M$ per </a:t>
            </a:r>
            <a:r>
              <a:t/>
            </a:r>
            <a:br/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R&amp;D, finanziamento atteso di 350 </a:t>
            </a:r>
            <a:r>
              <a:t/>
            </a:r>
            <a:br/>
            <a:r>
              <a:rPr lang="it-IT" sz="2200" b="0" strike="noStrike" spc="-1">
                <a:solidFill>
                  <a:srgbClr val="1C1C1C"/>
                </a:solidFill>
                <a:latin typeface="Century Gothic"/>
              </a:rPr>
              <a:t>M$ per passare alla fase costruttiva</a:t>
            </a:r>
          </a:p>
          <a:p>
            <a:pPr>
              <a:spcAft>
                <a:spcPts val="1142"/>
              </a:spcAft>
            </a:pPr>
            <a:r>
              <a:rPr lang="it-IT" sz="2600" b="1" strike="noStrike" spc="-1">
                <a:solidFill>
                  <a:srgbClr val="1C1C1C"/>
                </a:solidFill>
                <a:latin typeface="Century Gothic"/>
              </a:rPr>
              <a:t> </a:t>
            </a:r>
          </a:p>
        </p:txBody>
      </p:sp>
      <p:pic>
        <p:nvPicPr>
          <p:cNvPr id="233" name="Picture 232"/>
          <p:cNvPicPr/>
          <p:nvPr/>
        </p:nvPicPr>
        <p:blipFill>
          <a:blip r:embed="rId2"/>
          <a:stretch/>
        </p:blipFill>
        <p:spPr>
          <a:xfrm>
            <a:off x="5204160" y="2770560"/>
            <a:ext cx="4670280" cy="3422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Attività del gruppo</a:t>
            </a:r>
            <a:endParaRPr dirty="0"/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509182" y="7126568"/>
            <a:ext cx="241831" cy="236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403" name="Giving computers the ability to learn without explicitly programming them…"/>
          <p:cNvSpPr txBox="1">
            <a:spLocks noGrp="1"/>
          </p:cNvSpPr>
          <p:nvPr>
            <p:ph type="body" idx="4294967295"/>
          </p:nvPr>
        </p:nvSpPr>
        <p:spPr>
          <a:xfrm>
            <a:off x="252815" y="1516348"/>
            <a:ext cx="4428857" cy="5863924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  <a:defRPr>
                <a:solidFill>
                  <a:srgbClr val="FF2600"/>
                </a:solidFill>
              </a:defRPr>
            </a:pPr>
            <a:r>
              <a:rPr lang="it-IT" sz="2480" dirty="0"/>
              <a:t>2019:</a:t>
            </a:r>
          </a:p>
          <a:p>
            <a:pPr>
              <a:spcBef>
                <a:spcPts val="775"/>
              </a:spcBef>
            </a:pPr>
            <a:r>
              <a:rPr lang="en-US" sz="1240" b="1" dirty="0" err="1" smtClean="0"/>
              <a:t>Meccanica</a:t>
            </a:r>
            <a:r>
              <a:rPr lang="en-US" sz="1240" b="1" dirty="0"/>
              <a:t>: </a:t>
            </a:r>
          </a:p>
          <a:p>
            <a:pPr lvl="1">
              <a:lnSpc>
                <a:spcPct val="300000"/>
              </a:lnSpc>
              <a:spcBef>
                <a:spcPts val="775"/>
              </a:spcBef>
            </a:pPr>
            <a:r>
              <a:rPr lang="en-US" sz="1240" dirty="0" smtClean="0"/>
              <a:t>Piano di </a:t>
            </a:r>
            <a:r>
              <a:rPr lang="en-US" sz="1240" dirty="0" err="1" smtClean="0"/>
              <a:t>fabbricazione</a:t>
            </a:r>
            <a:r>
              <a:rPr lang="en-US" sz="1240" dirty="0" smtClean="0"/>
              <a:t> e </a:t>
            </a:r>
            <a:r>
              <a:rPr lang="en-US" sz="1240" dirty="0" err="1" smtClean="0"/>
              <a:t>controllo</a:t>
            </a:r>
            <a:r>
              <a:rPr lang="en-US" sz="1240" dirty="0" smtClean="0"/>
              <a:t> per la </a:t>
            </a:r>
            <a:r>
              <a:rPr lang="en-US" sz="1240" dirty="0" err="1" smtClean="0"/>
              <a:t>costruzione</a:t>
            </a:r>
            <a:r>
              <a:rPr lang="en-US" sz="1240" dirty="0" smtClean="0"/>
              <a:t> di </a:t>
            </a:r>
            <a:r>
              <a:rPr lang="en-US" sz="1240" dirty="0" err="1" smtClean="0"/>
              <a:t>una</a:t>
            </a:r>
            <a:r>
              <a:rPr lang="en-US" sz="1240" dirty="0" smtClean="0"/>
              <a:t> </a:t>
            </a:r>
            <a:r>
              <a:rPr lang="en-US" sz="1240" dirty="0" err="1" smtClean="0"/>
              <a:t>grilgia</a:t>
            </a:r>
            <a:r>
              <a:rPr lang="en-US" sz="1240" dirty="0" smtClean="0"/>
              <a:t> di </a:t>
            </a:r>
            <a:r>
              <a:rPr lang="en-US" sz="1240" dirty="0" err="1" smtClean="0"/>
              <a:t>accelerazione</a:t>
            </a:r>
            <a:r>
              <a:rPr lang="en-US" sz="1240" dirty="0" smtClean="0"/>
              <a:t> </a:t>
            </a:r>
            <a:r>
              <a:rPr lang="en-US" sz="1240" dirty="0" err="1" smtClean="0"/>
              <a:t>tipo</a:t>
            </a:r>
            <a:r>
              <a:rPr lang="en-US" sz="1240" dirty="0" smtClean="0"/>
              <a:t> Spider</a:t>
            </a:r>
            <a:r>
              <a:rPr lang="en-US" sz="1240" dirty="0" smtClean="0"/>
              <a:t>.</a:t>
            </a:r>
          </a:p>
          <a:p>
            <a:pPr lvl="1">
              <a:lnSpc>
                <a:spcPct val="300000"/>
              </a:lnSpc>
              <a:spcBef>
                <a:spcPts val="775"/>
              </a:spcBef>
            </a:pPr>
            <a:r>
              <a:rPr lang="en-US" sz="1240" dirty="0" err="1" smtClean="0"/>
              <a:t>Studi</a:t>
            </a:r>
            <a:r>
              <a:rPr lang="en-US" sz="1240" dirty="0" smtClean="0"/>
              <a:t> </a:t>
            </a:r>
            <a:r>
              <a:rPr lang="en-US" sz="1240" dirty="0" err="1" smtClean="0"/>
              <a:t>sul</a:t>
            </a:r>
            <a:r>
              <a:rPr lang="en-US" sz="1240" dirty="0" smtClean="0"/>
              <a:t> </a:t>
            </a:r>
            <a:r>
              <a:rPr lang="en-US" sz="1240" dirty="0" err="1" smtClean="0"/>
              <a:t>raffreddamento</a:t>
            </a:r>
            <a:r>
              <a:rPr lang="en-US" sz="1240" dirty="0" smtClean="0"/>
              <a:t> e </a:t>
            </a:r>
            <a:r>
              <a:rPr lang="en-US" sz="1240" dirty="0" err="1" smtClean="0"/>
              <a:t>fluidodinamici</a:t>
            </a:r>
            <a:r>
              <a:rPr lang="en-US" sz="1240" dirty="0" smtClean="0"/>
              <a:t>.</a:t>
            </a:r>
            <a:endParaRPr lang="en-US" sz="1240" dirty="0" smtClean="0"/>
          </a:p>
          <a:p>
            <a:pPr lvl="1">
              <a:lnSpc>
                <a:spcPct val="300000"/>
              </a:lnSpc>
              <a:spcBef>
                <a:spcPts val="775"/>
              </a:spcBef>
            </a:pPr>
            <a:r>
              <a:rPr lang="en-US" sz="1240" dirty="0" err="1" smtClean="0"/>
              <a:t>Studi</a:t>
            </a:r>
            <a:r>
              <a:rPr lang="en-US" sz="1240" dirty="0" smtClean="0"/>
              <a:t> </a:t>
            </a:r>
            <a:r>
              <a:rPr lang="en-US" sz="1240" dirty="0" err="1" smtClean="0"/>
              <a:t>sulle</a:t>
            </a:r>
            <a:r>
              <a:rPr lang="en-US" sz="1240" dirty="0" smtClean="0"/>
              <a:t> </a:t>
            </a:r>
            <a:r>
              <a:rPr lang="en-US" sz="1240" dirty="0" err="1" smtClean="0"/>
              <a:t>deformazioni</a:t>
            </a:r>
            <a:r>
              <a:rPr lang="en-US" sz="1240" dirty="0" smtClean="0"/>
              <a:t> </a:t>
            </a:r>
            <a:r>
              <a:rPr lang="en-US" sz="1240" dirty="0" err="1" smtClean="0"/>
              <a:t>meccaniche</a:t>
            </a:r>
            <a:r>
              <a:rPr lang="en-US" sz="1240" dirty="0" smtClean="0"/>
              <a:t>.</a:t>
            </a:r>
          </a:p>
          <a:p>
            <a:pPr lvl="1">
              <a:lnSpc>
                <a:spcPct val="300000"/>
              </a:lnSpc>
              <a:spcBef>
                <a:spcPts val="775"/>
              </a:spcBef>
            </a:pPr>
            <a:r>
              <a:rPr lang="en-US" sz="1240" dirty="0" err="1" smtClean="0"/>
              <a:t>Costruzione</a:t>
            </a:r>
            <a:r>
              <a:rPr lang="en-US" sz="1240" dirty="0" smtClean="0"/>
              <a:t> di </a:t>
            </a:r>
            <a:r>
              <a:rPr lang="en-US" sz="1240" dirty="0" err="1" smtClean="0"/>
              <a:t>una</a:t>
            </a:r>
            <a:r>
              <a:rPr lang="en-US" sz="1240" dirty="0" smtClean="0"/>
              <a:t> </a:t>
            </a:r>
            <a:r>
              <a:rPr lang="en-US" sz="1240" dirty="0" err="1" smtClean="0"/>
              <a:t>griglia</a:t>
            </a:r>
            <a:r>
              <a:rPr lang="en-US" sz="1240" dirty="0" smtClean="0"/>
              <a:t> in </a:t>
            </a:r>
            <a:r>
              <a:rPr lang="en-US" sz="1240" dirty="0" err="1" smtClean="0"/>
              <a:t>rame</a:t>
            </a:r>
            <a:r>
              <a:rPr lang="en-US" sz="1240" dirty="0" smtClean="0"/>
              <a:t> in </a:t>
            </a:r>
            <a:r>
              <a:rPr lang="en-US" sz="1240" dirty="0" err="1" smtClean="0"/>
              <a:t>officina</a:t>
            </a:r>
            <a:r>
              <a:rPr lang="en-US" sz="1240" dirty="0" smtClean="0"/>
              <a:t>.</a:t>
            </a:r>
          </a:p>
          <a:p>
            <a:pPr lvl="1">
              <a:lnSpc>
                <a:spcPct val="300000"/>
              </a:lnSpc>
              <a:spcBef>
                <a:spcPts val="775"/>
              </a:spcBef>
            </a:pPr>
            <a:r>
              <a:rPr lang="en-US" sz="1240" dirty="0" err="1" smtClean="0"/>
              <a:t>Misure</a:t>
            </a:r>
            <a:r>
              <a:rPr lang="en-US" sz="1240" dirty="0" smtClean="0"/>
              <a:t> </a:t>
            </a:r>
            <a:r>
              <a:rPr lang="en-US" sz="1240" dirty="0" err="1" smtClean="0"/>
              <a:t>dimensionali</a:t>
            </a:r>
            <a:r>
              <a:rPr lang="en-US" sz="1240" dirty="0" smtClean="0"/>
              <a:t> CMM</a:t>
            </a:r>
            <a:r>
              <a:rPr lang="en-US" sz="1240" dirty="0" smtClean="0"/>
              <a:t>.</a:t>
            </a:r>
          </a:p>
          <a:p>
            <a:pPr lvl="1">
              <a:lnSpc>
                <a:spcPct val="300000"/>
              </a:lnSpc>
              <a:spcBef>
                <a:spcPts val="775"/>
              </a:spcBef>
            </a:pPr>
            <a:r>
              <a:rPr lang="en-US" sz="1240" dirty="0" smtClean="0"/>
              <a:t>Test </a:t>
            </a:r>
            <a:r>
              <a:rPr lang="en-US" sz="1240" dirty="0" err="1" smtClean="0"/>
              <a:t>su</a:t>
            </a:r>
            <a:r>
              <a:rPr lang="en-US" sz="1240" dirty="0" smtClean="0"/>
              <a:t> </a:t>
            </a:r>
            <a:r>
              <a:rPr lang="en-US" sz="1240" dirty="0" err="1" smtClean="0"/>
              <a:t>provini</a:t>
            </a:r>
            <a:r>
              <a:rPr lang="en-US" sz="1240" dirty="0" smtClean="0"/>
              <a:t> </a:t>
            </a:r>
            <a:r>
              <a:rPr lang="en-US" sz="1240" dirty="0" err="1" smtClean="0"/>
              <a:t>meccanici</a:t>
            </a:r>
            <a:r>
              <a:rPr lang="en-US" sz="1240" dirty="0" smtClean="0"/>
              <a:t>.</a:t>
            </a:r>
            <a:endParaRPr lang="en-US" sz="1240" dirty="0" smtClean="0"/>
          </a:p>
        </p:txBody>
      </p:sp>
      <p:sp>
        <p:nvSpPr>
          <p:cNvPr id="5" name="Giving computers the ability to learn without explicitly programming them…"/>
          <p:cNvSpPr txBox="1">
            <a:spLocks/>
          </p:cNvSpPr>
          <p:nvPr/>
        </p:nvSpPr>
        <p:spPr>
          <a:xfrm>
            <a:off x="5322156" y="1449165"/>
            <a:ext cx="4428857" cy="5269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73" tIns="39373" rIns="39373" bIns="39373"/>
          <a:lstStyle>
            <a:lvl1pPr marL="266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711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155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1600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2044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2489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2933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33782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3822700" marR="0" indent="-266700" algn="l" defTabSz="584200" latinLnBrk="0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SzTx/>
              <a:buNone/>
              <a:defRPr>
                <a:solidFill>
                  <a:srgbClr val="FF2600"/>
                </a:solidFill>
              </a:defRPr>
            </a:pPr>
            <a:r>
              <a:rPr lang="it-IT" sz="2480" dirty="0" smtClean="0">
                <a:solidFill>
                  <a:srgbClr val="FF2600"/>
                </a:solidFill>
              </a:rPr>
              <a:t>2020:</a:t>
            </a: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r>
              <a:rPr lang="en-US" sz="1240" dirty="0" err="1" smtClean="0">
                <a:solidFill>
                  <a:schemeClr val="tx1"/>
                </a:solidFill>
              </a:rPr>
              <a:t>Verifca</a:t>
            </a:r>
            <a:r>
              <a:rPr lang="en-US" sz="1240" dirty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delle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funzionalita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della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griglia</a:t>
            </a:r>
            <a:r>
              <a:rPr lang="en-US" sz="1240" dirty="0" smtClean="0">
                <a:solidFill>
                  <a:schemeClr val="tx1"/>
                </a:solidFill>
              </a:rPr>
              <a:t> di </a:t>
            </a:r>
            <a:r>
              <a:rPr lang="en-US" sz="1240" dirty="0" err="1" smtClean="0">
                <a:solidFill>
                  <a:schemeClr val="tx1"/>
                </a:solidFill>
              </a:rPr>
              <a:t>accelerazione</a:t>
            </a:r>
            <a:r>
              <a:rPr lang="en-US" sz="12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r>
              <a:rPr lang="en-US" sz="1240" dirty="0" smtClean="0">
                <a:solidFill>
                  <a:schemeClr val="tx1"/>
                </a:solidFill>
              </a:rPr>
              <a:t>Test in </a:t>
            </a:r>
            <a:r>
              <a:rPr lang="en-US" sz="1240" dirty="0" err="1" smtClean="0">
                <a:solidFill>
                  <a:schemeClr val="tx1"/>
                </a:solidFill>
              </a:rPr>
              <a:t>pressione</a:t>
            </a:r>
            <a:r>
              <a:rPr lang="en-US" sz="12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r>
              <a:rPr lang="en-US" sz="1240" dirty="0" err="1" smtClean="0">
                <a:solidFill>
                  <a:schemeClr val="tx1"/>
                </a:solidFill>
              </a:rPr>
              <a:t>Misura</a:t>
            </a:r>
            <a:r>
              <a:rPr lang="en-US" sz="1240" dirty="0" smtClean="0">
                <a:solidFill>
                  <a:schemeClr val="tx1"/>
                </a:solidFill>
              </a:rPr>
              <a:t> del </a:t>
            </a:r>
            <a:r>
              <a:rPr lang="en-US" sz="1240" dirty="0" err="1" smtClean="0">
                <a:solidFill>
                  <a:schemeClr val="tx1"/>
                </a:solidFill>
              </a:rPr>
              <a:t>tasso</a:t>
            </a:r>
            <a:r>
              <a:rPr lang="en-US" sz="1240" dirty="0" smtClean="0">
                <a:solidFill>
                  <a:schemeClr val="tx1"/>
                </a:solidFill>
              </a:rPr>
              <a:t> di </a:t>
            </a:r>
            <a:r>
              <a:rPr lang="en-US" sz="1240" dirty="0" err="1" smtClean="0">
                <a:solidFill>
                  <a:schemeClr val="tx1"/>
                </a:solidFill>
              </a:rPr>
              <a:t>perdita</a:t>
            </a:r>
            <a:r>
              <a:rPr lang="en-US" sz="12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r>
              <a:rPr lang="en-US" sz="1240" dirty="0" err="1" smtClean="0">
                <a:solidFill>
                  <a:schemeClr val="tx1"/>
                </a:solidFill>
              </a:rPr>
              <a:t>Misura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delle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perdite</a:t>
            </a:r>
            <a:r>
              <a:rPr lang="en-US" sz="1240" dirty="0" smtClean="0">
                <a:solidFill>
                  <a:schemeClr val="tx1"/>
                </a:solidFill>
              </a:rPr>
              <a:t> di </a:t>
            </a:r>
            <a:r>
              <a:rPr lang="en-US" sz="1240" dirty="0" err="1" smtClean="0">
                <a:solidFill>
                  <a:schemeClr val="tx1"/>
                </a:solidFill>
              </a:rPr>
              <a:t>carico</a:t>
            </a:r>
            <a:r>
              <a:rPr lang="en-US" sz="12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r>
              <a:rPr lang="en-US" sz="1240" dirty="0" err="1" smtClean="0">
                <a:solidFill>
                  <a:schemeClr val="tx1"/>
                </a:solidFill>
              </a:rPr>
              <a:t>Misure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termiche</a:t>
            </a:r>
            <a:r>
              <a:rPr lang="en-US" sz="1240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r>
              <a:rPr lang="en-US" sz="1240" dirty="0" err="1" smtClean="0">
                <a:solidFill>
                  <a:schemeClr val="tx1"/>
                </a:solidFill>
              </a:rPr>
              <a:t>Costruzione</a:t>
            </a:r>
            <a:r>
              <a:rPr lang="en-US" sz="1240" dirty="0" smtClean="0">
                <a:solidFill>
                  <a:schemeClr val="tx1"/>
                </a:solidFill>
              </a:rPr>
              <a:t> di </a:t>
            </a:r>
            <a:r>
              <a:rPr lang="en-US" sz="1240" dirty="0" err="1" smtClean="0">
                <a:solidFill>
                  <a:schemeClr val="tx1"/>
                </a:solidFill>
              </a:rPr>
              <a:t>griglie</a:t>
            </a:r>
            <a:r>
              <a:rPr lang="en-US" sz="1240" dirty="0" smtClean="0">
                <a:solidFill>
                  <a:schemeClr val="tx1"/>
                </a:solidFill>
              </a:rPr>
              <a:t> per I </a:t>
            </a:r>
            <a:r>
              <a:rPr lang="en-US" sz="1240" dirty="0" err="1" smtClean="0">
                <a:solidFill>
                  <a:schemeClr val="tx1"/>
                </a:solidFill>
              </a:rPr>
              <a:t>progetti</a:t>
            </a:r>
            <a:r>
              <a:rPr lang="en-US" sz="1240" dirty="0" smtClean="0">
                <a:solidFill>
                  <a:schemeClr val="tx1"/>
                </a:solidFill>
              </a:rPr>
              <a:t> </a:t>
            </a:r>
            <a:r>
              <a:rPr lang="en-US" sz="1240" dirty="0" err="1" smtClean="0">
                <a:solidFill>
                  <a:schemeClr val="tx1"/>
                </a:solidFill>
              </a:rPr>
              <a:t>cinesi</a:t>
            </a:r>
            <a:r>
              <a:rPr lang="en-US" sz="1240" dirty="0" smtClean="0">
                <a:solidFill>
                  <a:schemeClr val="tx1"/>
                </a:solidFill>
              </a:rPr>
              <a:t> o per </a:t>
            </a:r>
            <a:r>
              <a:rPr lang="en-US" sz="1240" dirty="0" err="1" smtClean="0">
                <a:solidFill>
                  <a:schemeClr val="tx1"/>
                </a:solidFill>
              </a:rPr>
              <a:t>Iter</a:t>
            </a:r>
            <a:r>
              <a:rPr lang="en-US" sz="1240" dirty="0">
                <a:solidFill>
                  <a:schemeClr val="tx1"/>
                </a:solidFill>
              </a:rPr>
              <a:t>.</a:t>
            </a:r>
            <a:endParaRPr lang="en-US" sz="1240" dirty="0" smtClean="0">
              <a:solidFill>
                <a:schemeClr val="tx1"/>
              </a:solidFill>
            </a:endParaRPr>
          </a:p>
          <a:p>
            <a:pPr>
              <a:lnSpc>
                <a:spcPts val="1488"/>
              </a:lnSpc>
              <a:buSzTx/>
              <a:defRPr>
                <a:solidFill>
                  <a:srgbClr val="FF2600"/>
                </a:solidFill>
              </a:defRPr>
            </a:pPr>
            <a:endParaRPr lang="en-US" sz="124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3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What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smtClean="0"/>
              <a:t>Motivazioni:</a:t>
            </a:r>
            <a:endParaRPr dirty="0"/>
          </a:p>
        </p:txBody>
      </p:sp>
      <p:sp>
        <p:nvSpPr>
          <p:cNvPr id="40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509182" y="7126568"/>
            <a:ext cx="241831" cy="236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276516" y="1972733"/>
            <a:ext cx="96210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Attualmente</a:t>
            </a:r>
            <a:r>
              <a:rPr lang="en-US" dirty="0"/>
              <a:t> </a:t>
            </a:r>
            <a:r>
              <a:rPr lang="en-US" dirty="0" err="1"/>
              <a:t>sono</a:t>
            </a:r>
            <a:r>
              <a:rPr lang="en-US" dirty="0"/>
              <a:t> state </a:t>
            </a:r>
            <a:r>
              <a:rPr lang="en-US" dirty="0" err="1"/>
              <a:t>costruite</a:t>
            </a:r>
            <a:r>
              <a:rPr lang="en-US" dirty="0"/>
              <a:t> le </a:t>
            </a:r>
            <a:r>
              <a:rPr lang="en-US" dirty="0" err="1"/>
              <a:t>griglie</a:t>
            </a:r>
            <a:r>
              <a:rPr lang="en-US" dirty="0"/>
              <a:t> per SPIDER </a:t>
            </a:r>
            <a:r>
              <a:rPr lang="en-US" dirty="0" err="1"/>
              <a:t>acceleratore</a:t>
            </a:r>
            <a:r>
              <a:rPr lang="en-US" dirty="0"/>
              <a:t> di </a:t>
            </a:r>
            <a:r>
              <a:rPr lang="en-US" dirty="0" err="1"/>
              <a:t>neutri</a:t>
            </a:r>
            <a:r>
              <a:rPr lang="en-US" dirty="0"/>
              <a:t> da 100 Kev.</a:t>
            </a:r>
            <a:endParaRPr lang="en-US" dirty="0"/>
          </a:p>
          <a:p>
            <a:r>
              <a:rPr lang="en-US" dirty="0" err="1"/>
              <a:t>Grossa</a:t>
            </a:r>
            <a:r>
              <a:rPr lang="en-US" dirty="0"/>
              <a:t> </a:t>
            </a:r>
            <a:r>
              <a:rPr lang="en-US" dirty="0" err="1"/>
              <a:t>commessa</a:t>
            </a:r>
            <a:r>
              <a:rPr lang="en-US" dirty="0"/>
              <a:t> </a:t>
            </a:r>
            <a:r>
              <a:rPr lang="en-US" dirty="0" err="1"/>
              <a:t>vinta</a:t>
            </a:r>
            <a:r>
              <a:rPr lang="en-US" dirty="0"/>
              <a:t> </a:t>
            </a:r>
            <a:r>
              <a:rPr lang="en-US" dirty="0" err="1"/>
              <a:t>dalla</a:t>
            </a:r>
            <a:r>
              <a:rPr lang="en-US" dirty="0"/>
              <a:t> TALES </a:t>
            </a:r>
            <a:r>
              <a:rPr lang="en-US" dirty="0" err="1"/>
              <a:t>francese</a:t>
            </a:r>
            <a:r>
              <a:rPr lang="en-US" dirty="0"/>
              <a:t>.</a:t>
            </a:r>
            <a:endParaRPr lang="en-US" dirty="0"/>
          </a:p>
          <a:p>
            <a:r>
              <a:rPr lang="en-US" dirty="0"/>
              <a:t>Lo studio e la </a:t>
            </a:r>
            <a:r>
              <a:rPr lang="en-US" dirty="0" err="1"/>
              <a:t>realizzazione</a:t>
            </a:r>
            <a:r>
              <a:rPr lang="en-US" dirty="0"/>
              <a:t> ha </a:t>
            </a:r>
            <a:r>
              <a:rPr lang="en-US" dirty="0" err="1"/>
              <a:t>coinvolto</a:t>
            </a:r>
            <a:r>
              <a:rPr lang="en-US" dirty="0"/>
              <a:t> </a:t>
            </a:r>
            <a:r>
              <a:rPr lang="en-US" dirty="0" err="1"/>
              <a:t>varie</a:t>
            </a:r>
            <a:r>
              <a:rPr lang="en-US" dirty="0"/>
              <a:t> </a:t>
            </a:r>
            <a:r>
              <a:rPr lang="en-US" dirty="0" err="1"/>
              <a:t>ditte</a:t>
            </a:r>
            <a:r>
              <a:rPr lang="en-US" dirty="0"/>
              <a:t> </a:t>
            </a:r>
            <a:r>
              <a:rPr lang="en-US" dirty="0" err="1"/>
              <a:t>Tedesche</a:t>
            </a:r>
            <a:r>
              <a:rPr lang="en-US" dirty="0"/>
              <a:t> e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costato</a:t>
            </a:r>
            <a:r>
              <a:rPr lang="en-US" dirty="0"/>
              <a:t> un </a:t>
            </a:r>
            <a:r>
              <a:rPr lang="en-US" dirty="0" err="1"/>
              <a:t>patrimonio</a:t>
            </a:r>
            <a:r>
              <a:rPr lang="en-US" dirty="0"/>
              <a:t> con </a:t>
            </a:r>
            <a:r>
              <a:rPr lang="en-US" dirty="0" err="1"/>
              <a:t>ritardi</a:t>
            </a:r>
            <a:r>
              <a:rPr lang="en-US" dirty="0"/>
              <a:t> di </a:t>
            </a:r>
            <a:r>
              <a:rPr lang="en-US" dirty="0" err="1"/>
              <a:t>anni</a:t>
            </a:r>
            <a:r>
              <a:rPr lang="en-US" dirty="0"/>
              <a:t> </a:t>
            </a:r>
            <a:r>
              <a:rPr lang="en-US" dirty="0" err="1" smtClean="0"/>
              <a:t>sulle</a:t>
            </a:r>
            <a:r>
              <a:rPr lang="en-US" dirty="0" smtClean="0"/>
              <a:t> </a:t>
            </a:r>
            <a:r>
              <a:rPr lang="en-US" dirty="0" err="1" smtClean="0"/>
              <a:t>consegne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Il </a:t>
            </a:r>
            <a:r>
              <a:rPr lang="en-US" dirty="0" err="1"/>
              <a:t>nostro</a:t>
            </a:r>
            <a:r>
              <a:rPr lang="en-US" dirty="0"/>
              <a:t> </a:t>
            </a:r>
            <a:r>
              <a:rPr lang="en-US" dirty="0" err="1"/>
              <a:t>scopo</a:t>
            </a:r>
            <a:r>
              <a:rPr lang="en-US" dirty="0"/>
              <a:t> e di </a:t>
            </a:r>
            <a:r>
              <a:rPr lang="en-US" dirty="0" err="1"/>
              <a:t>impadronirsi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tecologia</a:t>
            </a:r>
            <a:r>
              <a:rPr lang="en-US" dirty="0"/>
              <a:t> e far </a:t>
            </a:r>
            <a:r>
              <a:rPr lang="en-US" dirty="0" err="1"/>
              <a:t>realizzare</a:t>
            </a:r>
            <a:r>
              <a:rPr lang="en-US" dirty="0"/>
              <a:t> I </a:t>
            </a:r>
            <a:r>
              <a:rPr lang="en-US" dirty="0" err="1"/>
              <a:t>vari</a:t>
            </a:r>
            <a:r>
              <a:rPr lang="en-US" dirty="0"/>
              <a:t> </a:t>
            </a:r>
            <a:r>
              <a:rPr lang="en-US" dirty="0" err="1"/>
              <a:t>processi</a:t>
            </a:r>
            <a:r>
              <a:rPr lang="en-US" dirty="0"/>
              <a:t> in Italia come la </a:t>
            </a:r>
            <a:r>
              <a:rPr lang="en-US" dirty="0" err="1"/>
              <a:t>deposizione</a:t>
            </a:r>
            <a:r>
              <a:rPr lang="en-US" dirty="0"/>
              <a:t> di </a:t>
            </a:r>
            <a:r>
              <a:rPr lang="en-US" dirty="0" err="1"/>
              <a:t>rame</a:t>
            </a:r>
            <a:r>
              <a:rPr lang="en-US" dirty="0"/>
              <a:t> </a:t>
            </a:r>
            <a:r>
              <a:rPr lang="en-US" dirty="0" err="1"/>
              <a:t>spesso</a:t>
            </a:r>
            <a:r>
              <a:rPr lang="en-US" dirty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Parallelamente</a:t>
            </a:r>
            <a:r>
              <a:rPr lang="en-US" dirty="0"/>
              <a:t> L’INFN di </a:t>
            </a:r>
            <a:r>
              <a:rPr lang="en-US" dirty="0" err="1"/>
              <a:t>Padova</a:t>
            </a:r>
            <a:r>
              <a:rPr lang="en-US" dirty="0"/>
              <a:t>  </a:t>
            </a:r>
            <a:r>
              <a:rPr lang="en-US" dirty="0" err="1"/>
              <a:t>prova</a:t>
            </a:r>
            <a:r>
              <a:rPr lang="en-US" dirty="0"/>
              <a:t> a </a:t>
            </a:r>
            <a:r>
              <a:rPr lang="en-US" dirty="0" err="1"/>
              <a:t>costruire</a:t>
            </a:r>
            <a:r>
              <a:rPr lang="en-US" dirty="0"/>
              <a:t> le </a:t>
            </a:r>
            <a:r>
              <a:rPr lang="en-US" dirty="0" err="1"/>
              <a:t>griglia</a:t>
            </a:r>
            <a:r>
              <a:rPr lang="en-US" dirty="0"/>
              <a:t> con </a:t>
            </a:r>
            <a:r>
              <a:rPr lang="en-US" dirty="0" err="1"/>
              <a:t>metodo</a:t>
            </a:r>
            <a:r>
              <a:rPr lang="en-US" dirty="0"/>
              <a:t> </a:t>
            </a:r>
            <a:r>
              <a:rPr lang="en-US" dirty="0" err="1"/>
              <a:t>additivo</a:t>
            </a:r>
            <a:r>
              <a:rPr lang="en-US" dirty="0"/>
              <a:t>.</a:t>
            </a:r>
            <a:endParaRPr lang="en-US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118952"/>
            <a:ext cx="4368800" cy="2645591"/>
          </a:xfrm>
          <a:prstGeom prst="rect">
            <a:avLst/>
          </a:prstGeom>
        </p:spPr>
      </p:pic>
      <p:grpSp>
        <p:nvGrpSpPr>
          <p:cNvPr id="6" name="Gruppo 26"/>
          <p:cNvGrpSpPr/>
          <p:nvPr/>
        </p:nvGrpSpPr>
        <p:grpSpPr>
          <a:xfrm>
            <a:off x="4445000" y="4760412"/>
            <a:ext cx="2467941" cy="1362669"/>
            <a:chOff x="3958259" y="2600002"/>
            <a:chExt cx="3140623" cy="1980000"/>
          </a:xfrm>
        </p:grpSpPr>
        <p:pic>
          <p:nvPicPr>
            <p:cNvPr id="7" name="Immagin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58259" y="2600002"/>
              <a:ext cx="3140623" cy="1980000"/>
            </a:xfrm>
            <a:prstGeom prst="rect">
              <a:avLst/>
            </a:prstGeom>
          </p:spPr>
        </p:pic>
        <p:sp>
          <p:nvSpPr>
            <p:cNvPr id="8" name="CasellaDiTesto 25"/>
            <p:cNvSpPr txBox="1"/>
            <p:nvPr/>
          </p:nvSpPr>
          <p:spPr>
            <a:xfrm>
              <a:off x="3958259" y="2600002"/>
              <a:ext cx="1945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Alternate channels</a:t>
              </a:r>
              <a:endParaRPr lang="it-IT" dirty="0"/>
            </a:p>
          </p:txBody>
        </p:sp>
      </p:grpSp>
      <p:grpSp>
        <p:nvGrpSpPr>
          <p:cNvPr id="9" name="Gruppo 28"/>
          <p:cNvGrpSpPr/>
          <p:nvPr/>
        </p:nvGrpSpPr>
        <p:grpSpPr>
          <a:xfrm>
            <a:off x="7059192" y="4716791"/>
            <a:ext cx="2691821" cy="1428257"/>
            <a:chOff x="7782561" y="2606967"/>
            <a:chExt cx="3669757" cy="1973035"/>
          </a:xfrm>
        </p:grpSpPr>
        <p:pic>
          <p:nvPicPr>
            <p:cNvPr id="10" name="Immagin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5469" y="2606967"/>
              <a:ext cx="3656849" cy="1973035"/>
            </a:xfrm>
            <a:prstGeom prst="rect">
              <a:avLst/>
            </a:prstGeom>
          </p:spPr>
        </p:pic>
        <p:sp>
          <p:nvSpPr>
            <p:cNvPr id="11" name="CasellaDiTesto 27"/>
            <p:cNvSpPr txBox="1"/>
            <p:nvPr/>
          </p:nvSpPr>
          <p:spPr>
            <a:xfrm>
              <a:off x="7782561" y="2606967"/>
              <a:ext cx="180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/>
                <a:t>Crossed channels</a:t>
              </a:r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37280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upervised learning"/>
          <p:cNvSpPr txBox="1">
            <a:spLocks noGrp="1"/>
          </p:cNvSpPr>
          <p:nvPr>
            <p:ph type="title"/>
          </p:nvPr>
        </p:nvSpPr>
        <p:spPr>
          <a:xfrm>
            <a:off x="30388" y="373330"/>
            <a:ext cx="9720625" cy="900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Meccanica 2020, richieste alla Sezione</a:t>
            </a:r>
            <a:endParaRPr dirty="0"/>
          </a:p>
        </p:txBody>
      </p:sp>
      <p:sp>
        <p:nvSpPr>
          <p:cNvPr id="430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9509182" y="7126568"/>
            <a:ext cx="241831" cy="236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6" name="CustomShape 2"/>
          <p:cNvSpPr/>
          <p:nvPr/>
        </p:nvSpPr>
        <p:spPr>
          <a:xfrm>
            <a:off x="522248" y="2091043"/>
            <a:ext cx="9114897" cy="37678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1"/>
            <a:endParaRPr lang="it-IT" sz="1860" dirty="0">
              <a:ea typeface="ＭＳ Ｐゴシック"/>
            </a:endParaRPr>
          </a:p>
          <a:p>
            <a:pPr marL="620158" lvl="1" indent="-265782">
              <a:buFont typeface="Arial" panose="020B0604020202020204" pitchFamily="34" charset="0"/>
              <a:buChar char="•"/>
            </a:pPr>
            <a:r>
              <a:rPr lang="it-IT" sz="1860" dirty="0" smtClean="0">
                <a:ea typeface="ＭＳ Ｐゴシック"/>
              </a:rPr>
              <a:t>Test meccanici sui provini del materiale durante i trattamenti termici.</a:t>
            </a:r>
          </a:p>
          <a:p>
            <a:pPr marL="1154476" lvl="2" indent="-342900">
              <a:buFont typeface="Wingdings" panose="05000000000000000000" pitchFamily="2" charset="2"/>
              <a:buChar char="Ø"/>
            </a:pPr>
            <a:r>
              <a:rPr lang="en-US" sz="1860" b="1" dirty="0" smtClean="0"/>
              <a:t>1 </a:t>
            </a:r>
            <a:r>
              <a:rPr lang="en-US" sz="1860" b="1" dirty="0" err="1" smtClean="0"/>
              <a:t>tecnico</a:t>
            </a:r>
            <a:r>
              <a:rPr lang="en-US" sz="1860" b="1" dirty="0" smtClean="0"/>
              <a:t> per 1 </a:t>
            </a:r>
            <a:r>
              <a:rPr lang="en-US" sz="1860" b="1" dirty="0" err="1" smtClean="0"/>
              <a:t>settimana</a:t>
            </a:r>
            <a:r>
              <a:rPr lang="en-US" sz="1860" b="1" dirty="0" smtClean="0"/>
              <a:t> (Pisa)</a:t>
            </a:r>
            <a:endParaRPr lang="it-IT" sz="1860" dirty="0" smtClean="0">
              <a:ea typeface="ＭＳ Ｐゴシック"/>
            </a:endParaRPr>
          </a:p>
          <a:p>
            <a:pPr marL="620158" lvl="1" indent="-265782">
              <a:buFont typeface="Arial" panose="020B0604020202020204" pitchFamily="34" charset="0"/>
              <a:buChar char="•"/>
            </a:pPr>
            <a:r>
              <a:rPr lang="it-IT" sz="1860" dirty="0" smtClean="0">
                <a:ea typeface="ＭＳ Ｐゴシック"/>
              </a:rPr>
              <a:t>Test a Pressione e di tasso di perdita.</a:t>
            </a:r>
            <a:endParaRPr lang="it-IT" sz="1860" dirty="0">
              <a:ea typeface="ＭＳ Ｐゴシック"/>
            </a:endParaRPr>
          </a:p>
          <a:p>
            <a:pPr marL="974533" lvl="2" indent="-265782">
              <a:buFont typeface="Wingdings" panose="05000000000000000000" pitchFamily="2" charset="2"/>
              <a:buChar char="Ø"/>
            </a:pPr>
            <a:r>
              <a:rPr lang="en-US" sz="1860" b="1" dirty="0" smtClean="0"/>
              <a:t>1 </a:t>
            </a:r>
            <a:r>
              <a:rPr lang="en-US" sz="1860" b="1" dirty="0" err="1"/>
              <a:t>tecnici</a:t>
            </a:r>
            <a:r>
              <a:rPr lang="en-US" sz="1860" b="1" dirty="0"/>
              <a:t> per </a:t>
            </a:r>
            <a:r>
              <a:rPr lang="en-US" sz="1860" b="1" dirty="0" smtClean="0"/>
              <a:t>1 </a:t>
            </a:r>
            <a:r>
              <a:rPr lang="en-US" sz="1860" b="1" dirty="0" err="1" smtClean="0"/>
              <a:t>settimana</a:t>
            </a:r>
            <a:r>
              <a:rPr lang="en-US" sz="1860" b="1" dirty="0" smtClean="0"/>
              <a:t> </a:t>
            </a:r>
            <a:r>
              <a:rPr lang="en-US" sz="1860" b="1" dirty="0"/>
              <a:t>(Pisa)</a:t>
            </a:r>
          </a:p>
          <a:p>
            <a:pPr marL="620158" lvl="1" indent="-265782">
              <a:buFont typeface="Arial" panose="020B0604020202020204" pitchFamily="34" charset="0"/>
              <a:buChar char="•"/>
            </a:pPr>
            <a:r>
              <a:rPr lang="it-IT" sz="1860" dirty="0" smtClean="0">
                <a:ea typeface="ＭＳ Ｐゴシック"/>
              </a:rPr>
              <a:t>Test di perdite di carico e </a:t>
            </a:r>
            <a:r>
              <a:rPr lang="it-IT" sz="1860" dirty="0" smtClean="0">
                <a:ea typeface="ＭＳ Ｐゴシック"/>
              </a:rPr>
              <a:t>termici.</a:t>
            </a:r>
            <a:endParaRPr lang="it-IT" sz="1860" dirty="0">
              <a:ea typeface="ＭＳ Ｐゴシック"/>
            </a:endParaRPr>
          </a:p>
          <a:p>
            <a:pPr marL="974533" lvl="2" indent="-265782">
              <a:buFont typeface="Wingdings" panose="05000000000000000000" pitchFamily="2" charset="2"/>
              <a:buChar char="Ø"/>
            </a:pPr>
            <a:r>
              <a:rPr lang="it-IT" sz="1860" b="1" dirty="0">
                <a:ea typeface="ＭＳ Ｐゴシック"/>
              </a:rPr>
              <a:t>1 tecnico per 2 settimane </a:t>
            </a:r>
            <a:r>
              <a:rPr lang="it-IT" sz="1860" b="1" dirty="0" smtClean="0">
                <a:ea typeface="ＭＳ Ｐゴシック"/>
              </a:rPr>
              <a:t>(Pisa)</a:t>
            </a:r>
            <a:endParaRPr lang="it-IT" sz="1860" b="1" dirty="0">
              <a:ea typeface="ＭＳ Ｐゴシック"/>
            </a:endParaRPr>
          </a:p>
          <a:p>
            <a:pPr algn="l">
              <a:lnSpc>
                <a:spcPct val="100000"/>
              </a:lnSpc>
            </a:pPr>
            <a:endParaRPr lang="en-US" sz="1550" dirty="0" smtClean="0">
              <a:latin typeface="+mj-lt"/>
            </a:endParaRPr>
          </a:p>
          <a:p>
            <a:pPr marL="620158" lvl="1" indent="-265782">
              <a:buFont typeface="Arial" panose="020B0604020202020204" pitchFamily="34" charset="0"/>
              <a:buChar char="•"/>
            </a:pPr>
            <a:r>
              <a:rPr lang="it-IT" sz="1860" dirty="0" smtClean="0">
                <a:ea typeface="ＭＳ Ｐゴシック"/>
              </a:rPr>
              <a:t>Misure dimensionali CMM</a:t>
            </a:r>
            <a:endParaRPr lang="it-IT" sz="1860" dirty="0">
              <a:ea typeface="ＭＳ Ｐゴシック"/>
            </a:endParaRPr>
          </a:p>
          <a:p>
            <a:pPr marL="974533" lvl="2" indent="-265782">
              <a:buFont typeface="Wingdings" panose="05000000000000000000" pitchFamily="2" charset="2"/>
              <a:buChar char="Ø"/>
            </a:pPr>
            <a:r>
              <a:rPr lang="it-IT" sz="1860" b="1" dirty="0">
                <a:ea typeface="ＭＳ Ｐゴシック"/>
              </a:rPr>
              <a:t>1 tecnico per 2 settimane (Pisa)</a:t>
            </a:r>
          </a:p>
          <a:p>
            <a:pPr algn="l">
              <a:lnSpc>
                <a:spcPct val="100000"/>
              </a:lnSpc>
            </a:pPr>
            <a:endParaRPr sz="1550" dirty="0">
              <a:latin typeface="+mj-lt"/>
            </a:endParaRPr>
          </a:p>
          <a:p>
            <a:pPr>
              <a:lnSpc>
                <a:spcPct val="100000"/>
              </a:lnSpc>
            </a:pPr>
            <a:endParaRPr sz="1395" dirty="0"/>
          </a:p>
          <a:p>
            <a:pPr>
              <a:lnSpc>
                <a:spcPct val="100000"/>
              </a:lnSpc>
            </a:pPr>
            <a:endParaRPr sz="1395" dirty="0"/>
          </a:p>
        </p:txBody>
      </p:sp>
    </p:spTree>
    <p:extLst>
      <p:ext uri="{BB962C8B-B14F-4D97-AF65-F5344CB8AC3E}">
        <p14:creationId xmlns:p14="http://schemas.microsoft.com/office/powerpoint/2010/main" val="7379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8091</TotalTime>
  <Words>494</Words>
  <Application>Microsoft Office PowerPoint</Application>
  <PresentationFormat>Custom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ＭＳ Ｐゴシック</vt:lpstr>
      <vt:lpstr>Arial</vt:lpstr>
      <vt:lpstr>Calibri</vt:lpstr>
      <vt:lpstr>Century Gothic</vt:lpstr>
      <vt:lpstr>DejaVu Sans</vt:lpstr>
      <vt:lpstr>Helvetica Neue</vt:lpstr>
      <vt:lpstr>Liberation Serif</vt:lpstr>
      <vt:lpstr>Source Sans Pro</vt:lpstr>
      <vt:lpstr>Source Sans Pro Black</vt:lpstr>
      <vt:lpstr>Source Sans Pro Light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Attività del gruppo</vt:lpstr>
      <vt:lpstr>Motivazioni:</vt:lpstr>
      <vt:lpstr>Meccanica 2020, richieste alla Sezione</vt:lpstr>
      <vt:lpstr>Anagrafica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 M</dc:creator>
  <dc:description/>
  <cp:lastModifiedBy>raffaell</cp:lastModifiedBy>
  <cp:revision>171</cp:revision>
  <dcterms:created xsi:type="dcterms:W3CDTF">2018-07-21T09:01:27Z</dcterms:created>
  <dcterms:modified xsi:type="dcterms:W3CDTF">2019-07-02T14:26:55Z</dcterms:modified>
  <dc:language>en-US</dc:language>
</cp:coreProperties>
</file>