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50"/>
  </p:notesMasterIdLst>
  <p:sldIdLst>
    <p:sldId id="256" r:id="rId5"/>
    <p:sldId id="257" r:id="rId6"/>
    <p:sldId id="279" r:id="rId7"/>
    <p:sldId id="27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2" r:id="rId20"/>
    <p:sldId id="271" r:id="rId21"/>
    <p:sldId id="307" r:id="rId22"/>
    <p:sldId id="300" r:id="rId23"/>
    <p:sldId id="301" r:id="rId24"/>
    <p:sldId id="302" r:id="rId25"/>
    <p:sldId id="273" r:id="rId26"/>
    <p:sldId id="274" r:id="rId27"/>
    <p:sldId id="275" r:id="rId28"/>
    <p:sldId id="276" r:id="rId29"/>
    <p:sldId id="304" r:id="rId30"/>
    <p:sldId id="305" r:id="rId31"/>
    <p:sldId id="306" r:id="rId32"/>
    <p:sldId id="289" r:id="rId33"/>
    <p:sldId id="288" r:id="rId34"/>
    <p:sldId id="286" r:id="rId35"/>
    <p:sldId id="308" r:id="rId36"/>
    <p:sldId id="310" r:id="rId37"/>
    <p:sldId id="311" r:id="rId38"/>
    <p:sldId id="312" r:id="rId39"/>
    <p:sldId id="313" r:id="rId40"/>
    <p:sldId id="293" r:id="rId41"/>
    <p:sldId id="294" r:id="rId42"/>
    <p:sldId id="295" r:id="rId43"/>
    <p:sldId id="296" r:id="rId44"/>
    <p:sldId id="297" r:id="rId45"/>
    <p:sldId id="292" r:id="rId46"/>
    <p:sldId id="290" r:id="rId47"/>
    <p:sldId id="291" r:id="rId48"/>
    <p:sldId id="298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89" autoAdjust="0"/>
    <p:restoredTop sz="99656" autoAdjust="0"/>
  </p:normalViewPr>
  <p:slideViewPr>
    <p:cSldViewPr snapToGrid="0" snapToObjects="1">
      <p:cViewPr varScale="1">
        <p:scale>
          <a:sx n="235" d="100"/>
          <a:sy n="235" d="100"/>
        </p:scale>
        <p:origin x="-112" y="-20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7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0EF8D-C9EA-4C43-8D0F-8DDC7B55F9AF}" type="datetimeFigureOut">
              <a:rPr lang="it-IT" smtClean="0"/>
              <a:t>02/07/19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B698E-E4FD-9345-877D-ED15A9EE9B4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07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8E69B2D-23BE-A34D-9502-6F3E72A5FC51}" type="slidenum">
              <a:rPr lang="en-GB" sz="1200"/>
              <a:pPr eaLnBrk="1" hangingPunct="1"/>
              <a:t>7</a:t>
            </a:fld>
            <a:endParaRPr lang="en-GB" sz="1200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5c9f2a9db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5c9f2a9db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g5c9f2a9db3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ED4BAE-0483-A04E-8EE2-C6862D26F2FC}" type="slidenum">
              <a:rPr lang="en-GB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sz="1200"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5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DA5FE7-1058-104B-BE4E-DDF91D7C335D}" type="slidenum">
              <a:rPr lang="it-IT" sz="1200"/>
              <a:pPr eaLnBrk="1" hangingPunct="1"/>
              <a:t>15</a:t>
            </a:fld>
            <a:endParaRPr lang="it-IT" sz="1200"/>
          </a:p>
        </p:txBody>
      </p:sp>
      <p:sp>
        <p:nvSpPr>
          <p:cNvPr id="81923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44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8618892-EED5-EE40-A210-810FCEED4E1B}" type="slidenum">
              <a:rPr lang="en-GB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60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DA5FE7-1058-104B-BE4E-DDF91D7C335D}" type="slidenum">
              <a:rPr lang="it-IT" sz="1200"/>
              <a:pPr eaLnBrk="1" hangingPunct="1"/>
              <a:t>23</a:t>
            </a:fld>
            <a:endParaRPr lang="it-IT" sz="1200"/>
          </a:p>
        </p:txBody>
      </p:sp>
      <p:sp>
        <p:nvSpPr>
          <p:cNvPr id="81923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1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DA5FE7-1058-104B-BE4E-DDF91D7C335D}" type="slidenum">
              <a:rPr lang="it-IT" sz="1200"/>
              <a:pPr eaLnBrk="1" hangingPunct="1"/>
              <a:t>24</a:t>
            </a:fld>
            <a:endParaRPr lang="it-IT" sz="1200"/>
          </a:p>
        </p:txBody>
      </p:sp>
      <p:sp>
        <p:nvSpPr>
          <p:cNvPr id="81923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12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DA5FE7-1058-104B-BE4E-DDF91D7C335D}" type="slidenum">
              <a:rPr lang="it-IT" sz="1200"/>
              <a:pPr eaLnBrk="1" hangingPunct="1"/>
              <a:t>25</a:t>
            </a:fld>
            <a:endParaRPr lang="it-IT" sz="1200"/>
          </a:p>
        </p:txBody>
      </p:sp>
      <p:sp>
        <p:nvSpPr>
          <p:cNvPr id="81923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1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c9f2a9d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5c9f2a9d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g5c9f2a9db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5c9f2a9db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5c9f2a9db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g5c9f2a9db3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02/07/19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06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0536"/>
            <a:ext cx="9144000" cy="602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56" tIns="35779" rIns="71556" bIns="35779" rtlCol="0" anchor="ctr"/>
          <a:lstStyle/>
          <a:p>
            <a:pPr algn="ctr" defTabSz="816090"/>
            <a:endParaRPr lang="en-GB" sz="1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0" y="62843"/>
            <a:ext cx="1421142" cy="457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17" y="87488"/>
            <a:ext cx="679856" cy="33686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805919" y="380333"/>
            <a:ext cx="1086566" cy="195367"/>
          </a:xfrm>
          <a:prstGeom prst="rect">
            <a:avLst/>
          </a:prstGeom>
          <a:noFill/>
        </p:spPr>
        <p:txBody>
          <a:bodyPr wrap="square" lIns="71556" tIns="35779" rIns="71556" bIns="35779" rtlCol="0">
            <a:spAutoFit/>
          </a:bodyPr>
          <a:lstStyle/>
          <a:p>
            <a:pPr algn="ctr" defTabSz="816090"/>
            <a:r>
              <a:rPr lang="en-GB" sz="800" dirty="0">
                <a:solidFill>
                  <a:srgbClr val="0070C0"/>
                </a:solidFill>
                <a:latin typeface="Calibri"/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842343"/>
            <a:ext cx="9144000" cy="3011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56" tIns="35779" rIns="71556" bIns="35779" rtlCol="0" anchor="ctr"/>
          <a:lstStyle/>
          <a:p>
            <a:pPr algn="ctr" defTabSz="816090"/>
            <a:endParaRPr lang="en-GB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0644" y="4384514"/>
            <a:ext cx="2133600" cy="273844"/>
          </a:xfrm>
        </p:spPr>
        <p:txBody>
          <a:bodyPr/>
          <a:lstStyle/>
          <a:p>
            <a:fld id="{8BE4CA07-6EC0-4261-AAAF-F72B29C564D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02/07/19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0824" y="4384514"/>
            <a:ext cx="2895600" cy="273844"/>
          </a:xfr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40016"/>
            <a:ext cx="2133600" cy="273844"/>
          </a:xfrm>
        </p:spPr>
        <p:txBody>
          <a:bodyPr/>
          <a:lstStyle>
            <a:lvl1pPr>
              <a:defRPr sz="13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C8D6F1B-0912-4E83-AA89-4880E3586760}" type="slidenum">
              <a:rPr lang="en-GB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pPr/>
              <a:t>‹n.›</a:t>
            </a:fld>
            <a:endParaRPr lang="en-GB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99567" y="4874434"/>
            <a:ext cx="1264608" cy="272312"/>
          </a:xfrm>
          <a:prstGeom prst="rect">
            <a:avLst/>
          </a:prstGeom>
          <a:noFill/>
        </p:spPr>
        <p:txBody>
          <a:bodyPr wrap="none" lIns="71556" tIns="35779" rIns="71556" bIns="35779" rtlCol="0">
            <a:spAutoFit/>
          </a:bodyPr>
          <a:lstStyle/>
          <a:p>
            <a:pPr defTabSz="816090"/>
            <a:r>
              <a:rPr lang="fr-FR" sz="130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………………………..</a:t>
            </a:r>
            <a:endParaRPr lang="fr-FR" sz="130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3188212"/>
            <a:ext cx="2205612" cy="432196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8167" indent="0">
              <a:buNone/>
              <a:defRPr sz="1800" b="1"/>
            </a:lvl2pPr>
            <a:lvl3pPr marL="816333" indent="0">
              <a:buNone/>
              <a:defRPr sz="1600" b="1"/>
            </a:lvl3pPr>
            <a:lvl4pPr marL="1224500" indent="0">
              <a:buNone/>
              <a:defRPr sz="1400" b="1"/>
            </a:lvl4pPr>
            <a:lvl5pPr marL="1632666" indent="0">
              <a:buNone/>
              <a:defRPr sz="1400" b="1"/>
            </a:lvl5pPr>
            <a:lvl6pPr marL="2040833" indent="0">
              <a:buNone/>
              <a:defRPr sz="1400" b="1"/>
            </a:lvl6pPr>
            <a:lvl7pPr marL="2448999" indent="0">
              <a:buNone/>
              <a:defRPr sz="1400" b="1"/>
            </a:lvl7pPr>
            <a:lvl8pPr marL="2857166" indent="0">
              <a:buNone/>
              <a:defRPr sz="1400" b="1"/>
            </a:lvl8pPr>
            <a:lvl9pPr marL="3265332" indent="0">
              <a:buNone/>
              <a:defRPr sz="14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1657350"/>
            <a:ext cx="2205612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08167" indent="0">
              <a:buNone/>
              <a:defRPr sz="1400"/>
            </a:lvl2pPr>
            <a:lvl3pPr marL="816333" indent="0">
              <a:buNone/>
              <a:defRPr sz="1400"/>
            </a:lvl3pPr>
            <a:lvl4pPr marL="1224500" indent="0">
              <a:buNone/>
              <a:defRPr sz="1400"/>
            </a:lvl4pPr>
            <a:lvl5pPr marL="1632666" indent="0">
              <a:buNone/>
              <a:defRPr sz="1400"/>
            </a:lvl5pPr>
            <a:lvl6pPr marL="2040833" indent="0">
              <a:buNone/>
              <a:defRPr sz="1400"/>
            </a:lvl6pPr>
            <a:lvl7pPr marL="2448999" indent="0">
              <a:buNone/>
              <a:defRPr sz="1400"/>
            </a:lvl7pPr>
            <a:lvl8pPr marL="2857166" indent="0">
              <a:buNone/>
              <a:defRPr sz="1400"/>
            </a:lvl8pPr>
            <a:lvl9pPr marL="3265332" indent="0">
              <a:buNone/>
              <a:defRPr sz="14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3620409"/>
            <a:ext cx="2205612" cy="49439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08167" indent="0">
              <a:buNone/>
              <a:defRPr sz="1100"/>
            </a:lvl2pPr>
            <a:lvl3pPr marL="816333" indent="0">
              <a:buNone/>
              <a:defRPr sz="900"/>
            </a:lvl3pPr>
            <a:lvl4pPr marL="1224500" indent="0">
              <a:buNone/>
              <a:defRPr sz="800"/>
            </a:lvl4pPr>
            <a:lvl5pPr marL="1632666" indent="0">
              <a:buNone/>
              <a:defRPr sz="800"/>
            </a:lvl5pPr>
            <a:lvl6pPr marL="2040833" indent="0">
              <a:buNone/>
              <a:defRPr sz="800"/>
            </a:lvl6pPr>
            <a:lvl7pPr marL="2448999" indent="0">
              <a:buNone/>
              <a:defRPr sz="800"/>
            </a:lvl7pPr>
            <a:lvl8pPr marL="2857166" indent="0">
              <a:buNone/>
              <a:defRPr sz="800"/>
            </a:lvl8pPr>
            <a:lvl9pPr marL="3265332" indent="0">
              <a:buNone/>
              <a:defRPr sz="8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3188212"/>
            <a:ext cx="2198466" cy="432196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8167" indent="0">
              <a:buNone/>
              <a:defRPr sz="1800" b="1"/>
            </a:lvl2pPr>
            <a:lvl3pPr marL="816333" indent="0">
              <a:buNone/>
              <a:defRPr sz="1600" b="1"/>
            </a:lvl3pPr>
            <a:lvl4pPr marL="1224500" indent="0">
              <a:buNone/>
              <a:defRPr sz="1400" b="1"/>
            </a:lvl4pPr>
            <a:lvl5pPr marL="1632666" indent="0">
              <a:buNone/>
              <a:defRPr sz="1400" b="1"/>
            </a:lvl5pPr>
            <a:lvl6pPr marL="2040833" indent="0">
              <a:buNone/>
              <a:defRPr sz="1400" b="1"/>
            </a:lvl6pPr>
            <a:lvl7pPr marL="2448999" indent="0">
              <a:buNone/>
              <a:defRPr sz="1400" b="1"/>
            </a:lvl7pPr>
            <a:lvl8pPr marL="2857166" indent="0">
              <a:buNone/>
              <a:defRPr sz="1400" b="1"/>
            </a:lvl8pPr>
            <a:lvl9pPr marL="3265332" indent="0">
              <a:buNone/>
              <a:defRPr sz="14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1657350"/>
            <a:ext cx="2198466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08167" indent="0">
              <a:buNone/>
              <a:defRPr sz="1400"/>
            </a:lvl2pPr>
            <a:lvl3pPr marL="816333" indent="0">
              <a:buNone/>
              <a:defRPr sz="1400"/>
            </a:lvl3pPr>
            <a:lvl4pPr marL="1224500" indent="0">
              <a:buNone/>
              <a:defRPr sz="1400"/>
            </a:lvl4pPr>
            <a:lvl5pPr marL="1632666" indent="0">
              <a:buNone/>
              <a:defRPr sz="1400"/>
            </a:lvl5pPr>
            <a:lvl6pPr marL="2040833" indent="0">
              <a:buNone/>
              <a:defRPr sz="1400"/>
            </a:lvl6pPr>
            <a:lvl7pPr marL="2448999" indent="0">
              <a:buNone/>
              <a:defRPr sz="1400"/>
            </a:lvl7pPr>
            <a:lvl8pPr marL="2857166" indent="0">
              <a:buNone/>
              <a:defRPr sz="1400"/>
            </a:lvl8pPr>
            <a:lvl9pPr marL="3265332" indent="0">
              <a:buNone/>
              <a:defRPr sz="14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3620409"/>
            <a:ext cx="2201378" cy="49439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08167" indent="0">
              <a:buNone/>
              <a:defRPr sz="1100"/>
            </a:lvl2pPr>
            <a:lvl3pPr marL="816333" indent="0">
              <a:buNone/>
              <a:defRPr sz="900"/>
            </a:lvl3pPr>
            <a:lvl4pPr marL="1224500" indent="0">
              <a:buNone/>
              <a:defRPr sz="800"/>
            </a:lvl4pPr>
            <a:lvl5pPr marL="1632666" indent="0">
              <a:buNone/>
              <a:defRPr sz="800"/>
            </a:lvl5pPr>
            <a:lvl6pPr marL="2040833" indent="0">
              <a:buNone/>
              <a:defRPr sz="800"/>
            </a:lvl6pPr>
            <a:lvl7pPr marL="2448999" indent="0">
              <a:buNone/>
              <a:defRPr sz="800"/>
            </a:lvl7pPr>
            <a:lvl8pPr marL="2857166" indent="0">
              <a:buNone/>
              <a:defRPr sz="800"/>
            </a:lvl8pPr>
            <a:lvl9pPr marL="3265332" indent="0">
              <a:buNone/>
              <a:defRPr sz="8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3188212"/>
            <a:ext cx="2199658" cy="432196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08167" indent="0">
              <a:buNone/>
              <a:defRPr sz="1800" b="1"/>
            </a:lvl2pPr>
            <a:lvl3pPr marL="816333" indent="0">
              <a:buNone/>
              <a:defRPr sz="1600" b="1"/>
            </a:lvl3pPr>
            <a:lvl4pPr marL="1224500" indent="0">
              <a:buNone/>
              <a:defRPr sz="1400" b="1"/>
            </a:lvl4pPr>
            <a:lvl5pPr marL="1632666" indent="0">
              <a:buNone/>
              <a:defRPr sz="1400" b="1"/>
            </a:lvl5pPr>
            <a:lvl6pPr marL="2040833" indent="0">
              <a:buNone/>
              <a:defRPr sz="1400" b="1"/>
            </a:lvl6pPr>
            <a:lvl7pPr marL="2448999" indent="0">
              <a:buNone/>
              <a:defRPr sz="1400" b="1"/>
            </a:lvl7pPr>
            <a:lvl8pPr marL="2857166" indent="0">
              <a:buNone/>
              <a:defRPr sz="1400" b="1"/>
            </a:lvl8pPr>
            <a:lvl9pPr marL="3265332" indent="0">
              <a:buNone/>
              <a:defRPr sz="14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1657350"/>
            <a:ext cx="219965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08167" indent="0">
              <a:buNone/>
              <a:defRPr sz="1400"/>
            </a:lvl2pPr>
            <a:lvl3pPr marL="816333" indent="0">
              <a:buNone/>
              <a:defRPr sz="1400"/>
            </a:lvl3pPr>
            <a:lvl4pPr marL="1224500" indent="0">
              <a:buNone/>
              <a:defRPr sz="1400"/>
            </a:lvl4pPr>
            <a:lvl5pPr marL="1632666" indent="0">
              <a:buNone/>
              <a:defRPr sz="1400"/>
            </a:lvl5pPr>
            <a:lvl6pPr marL="2040833" indent="0">
              <a:buNone/>
              <a:defRPr sz="1400"/>
            </a:lvl6pPr>
            <a:lvl7pPr marL="2448999" indent="0">
              <a:buNone/>
              <a:defRPr sz="1400"/>
            </a:lvl7pPr>
            <a:lvl8pPr marL="2857166" indent="0">
              <a:buNone/>
              <a:defRPr sz="1400"/>
            </a:lvl8pPr>
            <a:lvl9pPr marL="3265332" indent="0">
              <a:buNone/>
              <a:defRPr sz="14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5" y="3620407"/>
            <a:ext cx="2202571" cy="49439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08167" indent="0">
              <a:buNone/>
              <a:defRPr sz="1100"/>
            </a:lvl2pPr>
            <a:lvl3pPr marL="816333" indent="0">
              <a:buNone/>
              <a:defRPr sz="900"/>
            </a:lvl3pPr>
            <a:lvl4pPr marL="1224500" indent="0">
              <a:buNone/>
              <a:defRPr sz="800"/>
            </a:lvl4pPr>
            <a:lvl5pPr marL="1632666" indent="0">
              <a:buNone/>
              <a:defRPr sz="800"/>
            </a:lvl5pPr>
            <a:lvl6pPr marL="2040833" indent="0">
              <a:buNone/>
              <a:defRPr sz="800"/>
            </a:lvl6pPr>
            <a:lvl7pPr marL="2448999" indent="0">
              <a:buNone/>
              <a:defRPr sz="800"/>
            </a:lvl7pPr>
            <a:lvl8pPr marL="2857166" indent="0">
              <a:buNone/>
              <a:defRPr sz="800"/>
            </a:lvl8pPr>
            <a:lvl9pPr marL="3265332" indent="0">
              <a:buNone/>
              <a:defRPr sz="8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3E315A-95A6-4C47-BCC8-204BB054EE14}" type="slidenum">
              <a:rPr lang="x-none" smtClean="0"/>
              <a:t>‹n.›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092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02/07/19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02/07/19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  <p:pic>
        <p:nvPicPr>
          <p:cNvPr id="7" name="Immagine 6" descr="Logo_INFN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7"/>
            <a:ext cx="764091" cy="386224"/>
          </a:xfrm>
          <a:prstGeom prst="rect">
            <a:avLst/>
          </a:prstGeom>
        </p:spPr>
      </p:pic>
      <p:pic>
        <p:nvPicPr>
          <p:cNvPr id="9" name="Immagine 8" descr="logo_INO-New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21" y="59108"/>
            <a:ext cx="1043779" cy="2218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756316" y="4767263"/>
            <a:ext cx="387684" cy="387684"/>
          </a:xfrm>
          <a:prstGeom prst="rect">
            <a:avLst/>
          </a:prstGeom>
        </p:spPr>
      </p:pic>
      <p:pic>
        <p:nvPicPr>
          <p:cNvPr id="12" name="Immagine 10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3631"/>
            <a:ext cx="704863" cy="286019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7" r:id="rId12"/>
    <p:sldLayoutId id="2147493468" r:id="rId13"/>
    <p:sldLayoutId id="2147493470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microsoft.com/office/2007/relationships/media" Target="file://localhost/Users/leo/Google%20Drive/PerGigi/Jasmine.mov" TargetMode="External"/><Relationship Id="rId2" Type="http://schemas.openxmlformats.org/officeDocument/2006/relationships/video" Target="file://localhost/Users/leo/Google%20Drive/PerGigi/Jasmine.mov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s://doi.org/10.1063/1.5000696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1.docx"/><Relationship Id="rId4" Type="http://schemas.openxmlformats.org/officeDocument/2006/relationships/image" Target="../media/image6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/>
              <a:t>HighQ</a:t>
            </a:r>
            <a:r>
              <a:rPr lang="it-IT" b="1" dirty="0"/>
              <a:t> 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sz="3600" dirty="0" smtClean="0"/>
              <a:t>(</a:t>
            </a:r>
            <a:r>
              <a:rPr lang="it-IT" sz="3600" dirty="0"/>
              <a:t>High </a:t>
            </a:r>
            <a:r>
              <a:rPr lang="it-IT" sz="3600" dirty="0" err="1"/>
              <a:t>Quality</a:t>
            </a:r>
            <a:r>
              <a:rPr lang="it-IT" sz="3600" dirty="0"/>
              <a:t> laser-plasma </a:t>
            </a:r>
            <a:r>
              <a:rPr lang="it-IT" sz="3600" dirty="0" err="1"/>
              <a:t>acceleration</a:t>
            </a:r>
            <a:r>
              <a:rPr lang="it-IT" sz="3600" dirty="0"/>
              <a:t>)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it-IT" sz="4000" b="1" dirty="0" smtClean="0">
                <a:solidFill>
                  <a:srgbClr val="000000"/>
                </a:solidFill>
              </a:rPr>
              <a:t>Bando </a:t>
            </a:r>
            <a:r>
              <a:rPr lang="it-IT" sz="4000" b="1" dirty="0">
                <a:solidFill>
                  <a:srgbClr val="000000"/>
                </a:solidFill>
              </a:rPr>
              <a:t>2019 per proposte progettuali “Call” della CSN5 dell’INFN </a:t>
            </a:r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000000"/>
                </a:solidFill>
              </a:rPr>
              <a:t>Responsabile </a:t>
            </a:r>
            <a:r>
              <a:rPr lang="it-IT" dirty="0">
                <a:solidFill>
                  <a:srgbClr val="000000"/>
                </a:solidFill>
              </a:rPr>
              <a:t>nazionale</a:t>
            </a:r>
          </a:p>
          <a:p>
            <a:r>
              <a:rPr lang="it-IT" b="1" dirty="0">
                <a:solidFill>
                  <a:srgbClr val="000000"/>
                </a:solidFill>
              </a:rPr>
              <a:t>M. FERRARIO (LNF)</a:t>
            </a:r>
          </a:p>
          <a:p>
            <a:r>
              <a:rPr lang="it-IT" dirty="0">
                <a:solidFill>
                  <a:srgbClr val="000000"/>
                </a:solidFill>
              </a:rPr>
              <a:t>Unità partecipanti</a:t>
            </a:r>
          </a:p>
          <a:p>
            <a:r>
              <a:rPr lang="it-IT" b="1" dirty="0">
                <a:solidFill>
                  <a:srgbClr val="000000"/>
                </a:solidFill>
              </a:rPr>
              <a:t>PISA - </a:t>
            </a:r>
            <a:r>
              <a:rPr lang="it-IT" b="1" dirty="0" err="1">
                <a:solidFill>
                  <a:srgbClr val="000000"/>
                </a:solidFill>
              </a:rPr>
              <a:t>Resp</a:t>
            </a:r>
            <a:r>
              <a:rPr lang="it-IT" b="1" dirty="0">
                <a:solidFill>
                  <a:srgbClr val="000000"/>
                </a:solidFill>
              </a:rPr>
              <a:t> L. A. GIZZI</a:t>
            </a:r>
          </a:p>
          <a:p>
            <a:r>
              <a:rPr lang="it-IT" b="1" dirty="0">
                <a:solidFill>
                  <a:srgbClr val="000000"/>
                </a:solidFill>
              </a:rPr>
              <a:t>INFN ROMA TOR VERGATA - </a:t>
            </a:r>
            <a:r>
              <a:rPr lang="it-IT" b="1" dirty="0" err="1">
                <a:solidFill>
                  <a:srgbClr val="000000"/>
                </a:solidFill>
              </a:rPr>
              <a:t>Resp</a:t>
            </a:r>
            <a:r>
              <a:rPr lang="it-IT" b="1" dirty="0">
                <a:solidFill>
                  <a:srgbClr val="000000"/>
                </a:solidFill>
              </a:rPr>
              <a:t> A. CIANCHI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2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5" y="506016"/>
            <a:ext cx="8763001" cy="457200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latin typeface="Century Gothic" charset="0"/>
              </a:rPr>
              <a:t>LASER WAKEFIELD</a:t>
            </a:r>
            <a:endParaRPr lang="it-IT" sz="2000" b="1" dirty="0">
              <a:latin typeface="Century Gothic" charset="0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207866"/>
              </p:ext>
            </p:extLst>
          </p:nvPr>
        </p:nvGraphicFramePr>
        <p:xfrm>
          <a:off x="1476395" y="3381375"/>
          <a:ext cx="4001213" cy="1501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Equation" r:id="rId4" imgW="2552700" imgH="1206500" progId="Equation.3">
                  <p:embed/>
                </p:oleObj>
              </mc:Choice>
              <mc:Fallback>
                <p:oleObj name="Equation" r:id="rId4" imgW="2552700" imgH="1206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95" y="3381375"/>
                        <a:ext cx="4001213" cy="1501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579" name="Group 12"/>
          <p:cNvGrpSpPr>
            <a:grpSpLocks/>
          </p:cNvGrpSpPr>
          <p:nvPr/>
        </p:nvGrpSpPr>
        <p:grpSpPr bwMode="auto">
          <a:xfrm>
            <a:off x="1828800" y="1476375"/>
            <a:ext cx="5943600" cy="1476375"/>
            <a:chOff x="1828800" y="1541463"/>
            <a:chExt cx="5943600" cy="1968500"/>
          </a:xfrm>
        </p:grpSpPr>
        <p:pic>
          <p:nvPicPr>
            <p:cNvPr id="2458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541463"/>
              <a:ext cx="5346700" cy="196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 Box 4"/>
            <p:cNvSpPr txBox="1">
              <a:spLocks noChangeArrowheads="1"/>
            </p:cNvSpPr>
            <p:nvPr/>
          </p:nvSpPr>
          <p:spPr bwMode="auto">
            <a:xfrm>
              <a:off x="1981200" y="2457451"/>
              <a:ext cx="79826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Times New Roman" charset="0"/>
                </a:rPr>
                <a:t>E.P.W.</a:t>
              </a:r>
            </a:p>
          </p:txBody>
        </p:sp>
        <p:sp>
          <p:nvSpPr>
            <p:cNvPr id="24585" name="Line 5"/>
            <p:cNvSpPr>
              <a:spLocks noChangeShapeType="1"/>
            </p:cNvSpPr>
            <p:nvPr/>
          </p:nvSpPr>
          <p:spPr bwMode="auto">
            <a:xfrm>
              <a:off x="6172200" y="2824163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586" name="Line 6"/>
            <p:cNvSpPr>
              <a:spLocks noChangeShapeType="1"/>
            </p:cNvSpPr>
            <p:nvPr/>
          </p:nvSpPr>
          <p:spPr bwMode="auto">
            <a:xfrm>
              <a:off x="6324600" y="2138363"/>
              <a:ext cx="533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587" name="Text Box 7"/>
            <p:cNvSpPr txBox="1">
              <a:spLocks noChangeArrowheads="1"/>
            </p:cNvSpPr>
            <p:nvPr/>
          </p:nvSpPr>
          <p:spPr bwMode="auto">
            <a:xfrm>
              <a:off x="4635500" y="1619251"/>
              <a:ext cx="131944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Times New Roman" charset="0"/>
                </a:rPr>
                <a:t>second push</a:t>
              </a:r>
            </a:p>
          </p:txBody>
        </p:sp>
        <p:sp>
          <p:nvSpPr>
            <p:cNvPr id="24588" name="Text Box 8"/>
            <p:cNvSpPr txBox="1">
              <a:spLocks noChangeArrowheads="1"/>
            </p:cNvSpPr>
            <p:nvPr/>
          </p:nvSpPr>
          <p:spPr bwMode="auto">
            <a:xfrm>
              <a:off x="6172200" y="1635126"/>
              <a:ext cx="152400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Times New Roman" charset="0"/>
                </a:rPr>
                <a:t>first push</a:t>
              </a:r>
            </a:p>
            <a:p>
              <a:pPr eaLnBrk="1" hangingPunct="1"/>
              <a:endParaRPr lang="it-IT" sz="1800">
                <a:latin typeface="Times New Roman" charset="0"/>
              </a:endParaRPr>
            </a:p>
          </p:txBody>
        </p:sp>
        <p:sp>
          <p:nvSpPr>
            <p:cNvPr id="24589" name="Text Box 9"/>
            <p:cNvSpPr txBox="1">
              <a:spLocks noChangeArrowheads="1"/>
            </p:cNvSpPr>
            <p:nvPr/>
          </p:nvSpPr>
          <p:spPr bwMode="auto">
            <a:xfrm>
              <a:off x="6019800" y="2290763"/>
              <a:ext cx="17526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Times New Roman" charset="0"/>
                </a:rPr>
                <a:t>v</a:t>
              </a:r>
              <a:r>
                <a:rPr lang="it-IT" sz="1800" baseline="-25000">
                  <a:latin typeface="Times New Roman" charset="0"/>
                </a:rPr>
                <a:t>g</a:t>
              </a:r>
              <a:r>
                <a:rPr lang="it-IT" sz="1800">
                  <a:latin typeface="Times New Roman" charset="0"/>
                </a:rPr>
                <a:t> </a:t>
              </a:r>
              <a:r>
                <a:rPr lang="it-IT" sz="1800" baseline="-25000">
                  <a:latin typeface="Times New Roman" charset="0"/>
                </a:rPr>
                <a:t>LASER</a:t>
              </a:r>
              <a:endParaRPr lang="it-IT" sz="1800">
                <a:latin typeface="Times New Roman" charset="0"/>
              </a:endParaRPr>
            </a:p>
          </p:txBody>
        </p:sp>
        <p:sp>
          <p:nvSpPr>
            <p:cNvPr id="24590" name="Line 11"/>
            <p:cNvSpPr>
              <a:spLocks noChangeShapeType="1"/>
            </p:cNvSpPr>
            <p:nvPr/>
          </p:nvSpPr>
          <p:spPr bwMode="auto">
            <a:xfrm rot="-10698003">
              <a:off x="5410200" y="2138363"/>
              <a:ext cx="533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24580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50000"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3057525"/>
            <a:ext cx="5999162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3"/>
          <p:cNvSpPr txBox="1">
            <a:spLocks noChangeArrowheads="1"/>
          </p:cNvSpPr>
          <p:nvPr/>
        </p:nvSpPr>
        <p:spPr bwMode="auto">
          <a:xfrm>
            <a:off x="990660" y="1044246"/>
            <a:ext cx="71129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Electron plasma wave excitation by laser wakefield</a:t>
            </a:r>
          </a:p>
        </p:txBody>
      </p:sp>
      <p:sp>
        <p:nvSpPr>
          <p:cNvPr id="24582" name="CasellaDiTesto 1"/>
          <p:cNvSpPr txBox="1">
            <a:spLocks noChangeArrowheads="1"/>
          </p:cNvSpPr>
          <p:nvPr/>
        </p:nvSpPr>
        <p:spPr bwMode="auto">
          <a:xfrm>
            <a:off x="6375853" y="4307217"/>
            <a:ext cx="22745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 err="1"/>
              <a:t>Accelerating</a:t>
            </a:r>
            <a:r>
              <a:rPr lang="it-IT" sz="1800" dirty="0"/>
              <a:t> </a:t>
            </a:r>
            <a:r>
              <a:rPr lang="it-IT" sz="1800" dirty="0" err="1"/>
              <a:t>fields</a:t>
            </a:r>
            <a:endParaRPr lang="it-IT" sz="1800" dirty="0"/>
          </a:p>
          <a:p>
            <a:pPr eaLnBrk="1" hangingPunct="1"/>
            <a:r>
              <a:rPr lang="it-IT" sz="1800" dirty="0"/>
              <a:t>≈ </a:t>
            </a:r>
            <a:r>
              <a:rPr lang="it-IT" sz="1800" dirty="0" smtClean="0"/>
              <a:t>10-100 GV</a:t>
            </a:r>
            <a:r>
              <a:rPr lang="it-IT" sz="1800" dirty="0"/>
              <a:t>/m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20863" y="387223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E(GeV)≈100 (n</a:t>
            </a:r>
            <a:r>
              <a:rPr lang="it-IT" baseline="-25000" dirty="0" smtClean="0"/>
              <a:t>18</a:t>
            </a:r>
            <a:r>
              <a:rPr lang="it-IT" dirty="0" smtClean="0"/>
              <a:t>)</a:t>
            </a:r>
            <a:r>
              <a:rPr lang="it-IT" baseline="30000" dirty="0" smtClean="0"/>
              <a:t>1/2</a:t>
            </a:r>
            <a:endParaRPr lang="it-IT" baseline="30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08101" y="3162084"/>
            <a:ext cx="24689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Quasi-</a:t>
            </a:r>
            <a:r>
              <a:rPr lang="it-IT" sz="1600" b="1" dirty="0" err="1" smtClean="0"/>
              <a:t>resonance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condition</a:t>
            </a:r>
            <a:r>
              <a:rPr lang="it-IT" sz="1600" b="1" dirty="0" smtClean="0"/>
              <a:t>:</a:t>
            </a:r>
            <a:endParaRPr lang="it-IT" sz="16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94330" y="4205824"/>
            <a:ext cx="119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/>
              <a:t>Phase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velocity</a:t>
            </a:r>
            <a:endParaRPr lang="it-IT" sz="14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99492" y="4882754"/>
            <a:ext cx="1779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 smtClean="0"/>
              <a:t>Tajima</a:t>
            </a:r>
            <a:r>
              <a:rPr lang="it-IT" sz="1100" dirty="0" smtClean="0"/>
              <a:t> &amp; Dawson, PRL 1979</a:t>
            </a:r>
            <a:endParaRPr lang="it-IT" sz="11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8AC5103-4F55-402C-B3A1-B229C4947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54" y="308806"/>
            <a:ext cx="7702848" cy="556019"/>
          </a:xfrm>
        </p:spPr>
        <p:txBody>
          <a:bodyPr>
            <a:noAutofit/>
          </a:bodyPr>
          <a:lstStyle/>
          <a:p>
            <a:r>
              <a:rPr lang="it-IT" sz="3600" b="1" dirty="0" smtClean="0"/>
              <a:t>LWFA - Linear </a:t>
            </a:r>
            <a:r>
              <a:rPr lang="it-IT" sz="3600" b="1" dirty="0"/>
              <a:t>regime</a:t>
            </a:r>
            <a:endParaRPr lang="en-US" sz="36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DA5C933-EA07-49DD-8728-FD31A96F74D5}"/>
              </a:ext>
            </a:extLst>
          </p:cNvPr>
          <p:cNvSpPr txBox="1"/>
          <p:nvPr/>
        </p:nvSpPr>
        <p:spPr>
          <a:xfrm>
            <a:off x="478273" y="1009618"/>
            <a:ext cx="83048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900" dirty="0"/>
              <a:t>Solution can be </a:t>
            </a:r>
            <a:r>
              <a:rPr lang="it-IT" sz="1900" dirty="0" err="1"/>
              <a:t>obtained</a:t>
            </a:r>
            <a:r>
              <a:rPr lang="it-IT" sz="1900" dirty="0"/>
              <a:t> </a:t>
            </a:r>
            <a:r>
              <a:rPr lang="it-IT" sz="1900" dirty="0" err="1"/>
              <a:t>analitically</a:t>
            </a:r>
            <a:r>
              <a:rPr lang="it-IT" sz="1900" dirty="0"/>
              <a:t> </a:t>
            </a:r>
            <a:r>
              <a:rPr lang="it-IT" sz="1900" dirty="0" smtClean="0"/>
              <a:t>– the </a:t>
            </a:r>
            <a:r>
              <a:rPr lang="it-IT" sz="1900" dirty="0" err="1" smtClean="0"/>
              <a:t>system</a:t>
            </a:r>
            <a:r>
              <a:rPr lang="it-IT" sz="1900" dirty="0" smtClean="0"/>
              <a:t> </a:t>
            </a:r>
            <a:r>
              <a:rPr lang="it-IT" sz="1900" dirty="0" err="1"/>
              <a:t>is</a:t>
            </a:r>
            <a:r>
              <a:rPr lang="it-IT" sz="1900" dirty="0"/>
              <a:t> </a:t>
            </a:r>
            <a:r>
              <a:rPr lang="it-IT" sz="1900" dirty="0" err="1"/>
              <a:t>linearly</a:t>
            </a:r>
            <a:r>
              <a:rPr lang="it-IT" sz="1900" dirty="0"/>
              <a:t> </a:t>
            </a:r>
            <a:r>
              <a:rPr lang="it-IT" sz="1900" dirty="0" err="1"/>
              <a:t>coupled</a:t>
            </a:r>
            <a:endParaRPr lang="en-US" sz="190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51997DF1-0124-4845-90C9-D4D1ACADB1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2" t="-6347" r="-1805" b="-5459"/>
          <a:stretch/>
        </p:blipFill>
        <p:spPr>
          <a:xfrm>
            <a:off x="4925603" y="1703203"/>
            <a:ext cx="3309170" cy="55291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14561D28-1F2C-44B0-A783-3707E0C4A8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/>
          <a:stretch/>
        </p:blipFill>
        <p:spPr>
          <a:xfrm>
            <a:off x="78054" y="2105654"/>
            <a:ext cx="4283494" cy="25488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1D422695-2BF4-41A7-AF3D-2FE830EE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48" y="2256114"/>
            <a:ext cx="4572000" cy="251120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78273" y="4908795"/>
            <a:ext cx="178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Davide </a:t>
            </a:r>
            <a:r>
              <a:rPr lang="it-IT" sz="1200" b="1" dirty="0" smtClean="0"/>
              <a:t>Terzani</a:t>
            </a:r>
            <a:r>
              <a:rPr lang="it-IT" sz="1200" dirty="0" smtClean="0"/>
              <a:t>, </a:t>
            </a:r>
            <a:r>
              <a:rPr lang="it-IT" sz="1200" dirty="0" err="1" smtClean="0"/>
              <a:t>PhD</a:t>
            </a:r>
            <a:r>
              <a:rPr lang="it-IT" sz="1200" dirty="0" smtClean="0"/>
              <a:t> 2019</a:t>
            </a:r>
            <a:endParaRPr lang="it-IT" sz="1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193706" y="4724129"/>
            <a:ext cx="4672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=&gt;</a:t>
            </a:r>
            <a:r>
              <a:rPr lang="it-IT" b="1" dirty="0" err="1" smtClean="0"/>
              <a:t>Injection</a:t>
            </a:r>
            <a:r>
              <a:rPr lang="it-IT" b="1" dirty="0" smtClean="0"/>
              <a:t>: </a:t>
            </a:r>
            <a:r>
              <a:rPr lang="it-IT" b="1" dirty="0" err="1" smtClean="0"/>
              <a:t>external</a:t>
            </a:r>
            <a:r>
              <a:rPr lang="it-IT" b="1" dirty="0" smtClean="0"/>
              <a:t> or </a:t>
            </a:r>
            <a:r>
              <a:rPr lang="it-IT" b="1" dirty="0" err="1" smtClean="0"/>
              <a:t>internal</a:t>
            </a:r>
            <a:r>
              <a:rPr lang="it-IT" b="1" dirty="0" smtClean="0"/>
              <a:t> (self-</a:t>
            </a:r>
            <a:r>
              <a:rPr lang="it-IT" b="1" dirty="0" err="1" smtClean="0"/>
              <a:t>injection</a:t>
            </a:r>
            <a:r>
              <a:rPr lang="it-IT" b="1" dirty="0" smtClean="0"/>
              <a:t>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28280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49" name="Titolo 1"/>
          <p:cNvSpPr>
            <a:spLocks noGrp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it-IT" sz="5400" dirty="0" err="1" smtClean="0">
                <a:solidFill>
                  <a:schemeClr val="tx1"/>
                </a:solidFill>
                <a:latin typeface="Century Gothic" charset="0"/>
              </a:rPr>
              <a:t>Injection</a:t>
            </a:r>
            <a:r>
              <a:rPr lang="it-IT" sz="5400" dirty="0" smtClean="0">
                <a:solidFill>
                  <a:schemeClr val="tx1"/>
                </a:solidFill>
                <a:latin typeface="Century Gothic" charset="0"/>
              </a:rPr>
              <a:t>?</a:t>
            </a:r>
            <a:endParaRPr lang="it-IT" sz="5400" dirty="0">
              <a:solidFill>
                <a:schemeClr val="tx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FB58264-922E-4A4F-BE22-E6069643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2" y="68509"/>
            <a:ext cx="8321074" cy="685800"/>
          </a:xfrm>
        </p:spPr>
        <p:txBody>
          <a:bodyPr lIns="180000" rIns="180000"/>
          <a:lstStyle/>
          <a:p>
            <a:r>
              <a:rPr lang="it-IT" sz="2800" b="1" i="1" dirty="0" smtClean="0"/>
              <a:t>LWFA</a:t>
            </a:r>
            <a:r>
              <a:rPr lang="it-IT" sz="2800" b="1" dirty="0" smtClean="0"/>
              <a:t> - NONLINEAR REGIME AND WAVE BREAKING</a:t>
            </a:r>
            <a:endParaRPr lang="en-US" sz="2800" b="1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7F0334F4-7DA3-409F-8F93-0E3E6BC84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170432"/>
            <a:ext cx="2263468" cy="122227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9E822724-3856-4A9A-9987-4DA5E7A70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812" y="1181066"/>
            <a:ext cx="2263469" cy="1222274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88527929-B0A4-4A31-8266-0D88944E5599}"/>
              </a:ext>
            </a:extLst>
          </p:cNvPr>
          <p:cNvCxnSpPr>
            <a:cxnSpLocks/>
          </p:cNvCxnSpPr>
          <p:nvPr/>
        </p:nvCxnSpPr>
        <p:spPr>
          <a:xfrm>
            <a:off x="4949519" y="1735705"/>
            <a:ext cx="54200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51F075F2-DCBB-48B8-B1B2-731AE80B0867}"/>
              </a:ext>
            </a:extLst>
          </p:cNvPr>
          <p:cNvSpPr txBox="1"/>
          <p:nvPr/>
        </p:nvSpPr>
        <p:spPr>
          <a:xfrm>
            <a:off x="167090" y="1170376"/>
            <a:ext cx="20435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If</a:t>
            </a:r>
            <a:r>
              <a:rPr lang="it-IT" sz="1600" dirty="0"/>
              <a:t> the </a:t>
            </a:r>
            <a:r>
              <a:rPr lang="it-IT" sz="1600" dirty="0" err="1"/>
              <a:t>perturbation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of the </a:t>
            </a:r>
            <a:r>
              <a:rPr lang="it-IT" sz="1600" dirty="0" err="1"/>
              <a:t>order</a:t>
            </a:r>
            <a:r>
              <a:rPr lang="it-IT" sz="1600" dirty="0"/>
              <a:t> </a:t>
            </a:r>
            <a:r>
              <a:rPr lang="it-IT" sz="1600" dirty="0" smtClean="0"/>
              <a:t>of:</a:t>
            </a:r>
            <a:endParaRPr lang="en-US" sz="1600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xmlns="" id="{6E05ACA9-495A-490A-A614-B7A9D0EED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9" t="-12296" r="-6846" b="-10753"/>
          <a:stretch/>
        </p:blipFill>
        <p:spPr>
          <a:xfrm>
            <a:off x="628653" y="1735706"/>
            <a:ext cx="1268361" cy="423279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4ED2C372-63BB-416F-AC95-CE5672B4858B}"/>
              </a:ext>
            </a:extLst>
          </p:cNvPr>
          <p:cNvSpPr txBox="1"/>
          <p:nvPr/>
        </p:nvSpPr>
        <p:spPr>
          <a:xfrm>
            <a:off x="7760249" y="1472314"/>
            <a:ext cx="1328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Electrostatic</a:t>
            </a:r>
            <a:r>
              <a:rPr lang="it-IT" sz="1400" dirty="0"/>
              <a:t> </a:t>
            </a:r>
            <a:r>
              <a:rPr lang="it-IT" sz="1400" dirty="0" err="1"/>
              <a:t>waves</a:t>
            </a:r>
            <a:r>
              <a:rPr lang="it-IT" sz="1400" dirty="0"/>
              <a:t> </a:t>
            </a:r>
            <a:r>
              <a:rPr lang="it-IT" sz="1400" dirty="0" err="1"/>
              <a:t>steepen</a:t>
            </a:r>
            <a:r>
              <a:rPr lang="it-IT" sz="1400" dirty="0"/>
              <a:t> up to the </a:t>
            </a:r>
            <a:r>
              <a:rPr lang="it-IT" sz="1400" b="1" dirty="0" err="1" smtClean="0"/>
              <a:t>wave</a:t>
            </a:r>
            <a:r>
              <a:rPr lang="it-IT" sz="1400" b="1" dirty="0" smtClean="0"/>
              <a:t> breaking</a:t>
            </a:r>
            <a:endParaRPr lang="en-US" sz="1400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xmlns="" id="{D4BD87E6-5DD4-45E8-B2B6-A74D526770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2" y="2489129"/>
            <a:ext cx="2417143" cy="456000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1DD972F1-D572-452F-9528-7D772D611D3B}"/>
              </a:ext>
            </a:extLst>
          </p:cNvPr>
          <p:cNvSpPr txBox="1"/>
          <p:nvPr/>
        </p:nvSpPr>
        <p:spPr>
          <a:xfrm>
            <a:off x="3499809" y="2542550"/>
            <a:ext cx="4260441" cy="36933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Accelerating</a:t>
            </a:r>
            <a:r>
              <a:rPr lang="it-IT" dirty="0"/>
              <a:t> </a:t>
            </a:r>
            <a:r>
              <a:rPr lang="it-IT" dirty="0" err="1"/>
              <a:t>fields</a:t>
            </a:r>
            <a:r>
              <a:rPr lang="it-IT" dirty="0"/>
              <a:t> up to 100 GV/m</a:t>
            </a:r>
            <a:endParaRPr lang="en-US" dirty="0"/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xmlns="" id="{6D7A0167-DBD7-4B74-A433-E42699E42CC7}"/>
              </a:ext>
            </a:extLst>
          </p:cNvPr>
          <p:cNvCxnSpPr>
            <a:cxnSpLocks/>
          </p:cNvCxnSpPr>
          <p:nvPr/>
        </p:nvCxnSpPr>
        <p:spPr>
          <a:xfrm>
            <a:off x="3141587" y="2683689"/>
            <a:ext cx="33903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ABEE7CE8-FA1D-4D43-968D-2201A4209446}"/>
              </a:ext>
            </a:extLst>
          </p:cNvPr>
          <p:cNvSpPr txBox="1"/>
          <p:nvPr/>
        </p:nvSpPr>
        <p:spPr>
          <a:xfrm>
            <a:off x="247906" y="2158985"/>
            <a:ext cx="1962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[Dawson, </a:t>
            </a:r>
            <a:r>
              <a:rPr lang="it-IT" sz="1050" i="1" dirty="0"/>
              <a:t>PR</a:t>
            </a:r>
            <a:r>
              <a:rPr lang="it-IT" sz="1050" dirty="0"/>
              <a:t>, 1958]</a:t>
            </a:r>
            <a:endParaRPr lang="en-US" sz="105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1A5F1C6-C0D1-4786-B9E7-5C3D92D920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49" y="2945184"/>
            <a:ext cx="2512841" cy="188463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581A7E84-8F29-4284-8BBD-FF5311C2E6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11" y="2945129"/>
            <a:ext cx="2389708" cy="17922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8F1DB2D7-0173-4B6D-8D6C-935F32D36783}"/>
              </a:ext>
            </a:extLst>
          </p:cNvPr>
          <p:cNvSpPr txBox="1"/>
          <p:nvPr/>
        </p:nvSpPr>
        <p:spPr>
          <a:xfrm>
            <a:off x="167090" y="3046123"/>
            <a:ext cx="132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Mildly</a:t>
            </a:r>
            <a:r>
              <a:rPr lang="it-IT" dirty="0"/>
              <a:t> </a:t>
            </a:r>
            <a:r>
              <a:rPr lang="it-IT" dirty="0" err="1"/>
              <a:t>relativistic</a:t>
            </a:r>
            <a:endParaRPr lang="en-US" dirty="0"/>
          </a:p>
        </p:txBody>
      </p:sp>
      <p:cxnSp>
        <p:nvCxnSpPr>
          <p:cNvPr id="14" name="Connettore curvo 13">
            <a:extLst>
              <a:ext uri="{FF2B5EF4-FFF2-40B4-BE49-F238E27FC236}">
                <a16:creationId xmlns:a16="http://schemas.microsoft.com/office/drawing/2014/main" xmlns="" id="{03777463-74F8-481B-AD99-76C53A90C949}"/>
              </a:ext>
            </a:extLst>
          </p:cNvPr>
          <p:cNvCxnSpPr>
            <a:stCxn id="11" idx="2"/>
            <a:endCxn id="9" idx="1"/>
          </p:cNvCxnSpPr>
          <p:nvPr/>
        </p:nvCxnSpPr>
        <p:spPr>
          <a:xfrm rot="16200000" flipH="1">
            <a:off x="1289506" y="3233765"/>
            <a:ext cx="148816" cy="1066193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FC727907-550A-4CE9-9097-11F237E11ADA}"/>
              </a:ext>
            </a:extLst>
          </p:cNvPr>
          <p:cNvSpPr txBox="1"/>
          <p:nvPr/>
        </p:nvSpPr>
        <p:spPr>
          <a:xfrm>
            <a:off x="7260355" y="3291024"/>
            <a:ext cx="1645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Plasma </a:t>
            </a:r>
            <a:r>
              <a:rPr lang="it-IT" dirty="0" err="1"/>
              <a:t>bubble</a:t>
            </a:r>
            <a:r>
              <a:rPr lang="it-IT" dirty="0"/>
              <a:t> (strong 3D </a:t>
            </a:r>
            <a:r>
              <a:rPr lang="it-IT" dirty="0" err="1"/>
              <a:t>correlation</a:t>
            </a:r>
            <a:r>
              <a:rPr lang="it-IT" dirty="0"/>
              <a:t>)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830817" y="4898303"/>
            <a:ext cx="76000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P. Tomassini, M. </a:t>
            </a:r>
            <a:r>
              <a:rPr lang="it-IT" sz="1000" dirty="0" err="1"/>
              <a:t>Galimberti</a:t>
            </a:r>
            <a:r>
              <a:rPr lang="it-IT" sz="1000" dirty="0"/>
              <a:t>, A. </a:t>
            </a:r>
            <a:r>
              <a:rPr lang="it-IT" sz="1000" dirty="0" err="1"/>
              <a:t>Giulietti</a:t>
            </a:r>
            <a:r>
              <a:rPr lang="it-IT" sz="1000" dirty="0"/>
              <a:t>, D. </a:t>
            </a:r>
            <a:r>
              <a:rPr lang="it-IT" sz="1000" dirty="0" err="1"/>
              <a:t>Giulietti</a:t>
            </a:r>
            <a:r>
              <a:rPr lang="it-IT" sz="1000" dirty="0"/>
              <a:t>, L.A. Gizzi, L. Labate, </a:t>
            </a:r>
            <a:r>
              <a:rPr lang="it-IT" sz="1000" dirty="0" err="1"/>
              <a:t>F</a:t>
            </a:r>
            <a:r>
              <a:rPr lang="it-IT" sz="1000" dirty="0" smtClean="0"/>
              <a:t>. Pegoraro</a:t>
            </a:r>
            <a:r>
              <a:rPr lang="it-IT" sz="1000" dirty="0"/>
              <a:t>, </a:t>
            </a:r>
            <a:r>
              <a:rPr lang="it-IT" sz="1000" dirty="0" err="1" smtClean="0"/>
              <a:t>Phys</a:t>
            </a:r>
            <a:r>
              <a:rPr lang="it-IT" sz="1000" dirty="0"/>
              <a:t>. Rev. ST - Accelerators and </a:t>
            </a:r>
            <a:r>
              <a:rPr lang="it-IT" sz="1000" dirty="0" err="1"/>
              <a:t>Beams</a:t>
            </a:r>
            <a:r>
              <a:rPr lang="it-IT" sz="1000" b="1" dirty="0"/>
              <a:t> </a:t>
            </a:r>
            <a:r>
              <a:rPr lang="it-IT" sz="1000" b="1" dirty="0" smtClean="0"/>
              <a:t>6, </a:t>
            </a:r>
            <a:r>
              <a:rPr lang="it-IT" sz="1000" dirty="0" smtClean="0"/>
              <a:t>121301 </a:t>
            </a:r>
            <a:r>
              <a:rPr lang="it-IT" sz="1000" dirty="0"/>
              <a:t>(2003) </a:t>
            </a:r>
          </a:p>
        </p:txBody>
      </p:sp>
      <p:sp>
        <p:nvSpPr>
          <p:cNvPr id="18" name="CasellaDiTesto 17"/>
          <p:cNvSpPr txBox="1"/>
          <p:nvPr/>
        </p:nvSpPr>
        <p:spPr>
          <a:xfrm rot="16200000">
            <a:off x="7780272" y="3500535"/>
            <a:ext cx="2450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 err="1" smtClean="0"/>
              <a:t>Simulations</a:t>
            </a:r>
            <a:r>
              <a:rPr lang="it-IT" baseline="30000" dirty="0" smtClean="0"/>
              <a:t> by </a:t>
            </a:r>
            <a:r>
              <a:rPr lang="it-IT" b="1" baseline="30000" dirty="0" err="1" smtClean="0"/>
              <a:t>D.Terzani</a:t>
            </a:r>
            <a:r>
              <a:rPr lang="it-IT" baseline="30000" dirty="0" smtClean="0"/>
              <a:t>, </a:t>
            </a:r>
            <a:r>
              <a:rPr lang="it-IT" baseline="30000" dirty="0" err="1" smtClean="0"/>
              <a:t>Ph.D</a:t>
            </a:r>
            <a:r>
              <a:rPr lang="it-IT" baseline="30000" dirty="0" smtClean="0"/>
              <a:t> 2019</a:t>
            </a:r>
            <a:endParaRPr lang="it-IT" baseline="30000" dirty="0"/>
          </a:p>
        </p:txBody>
      </p:sp>
    </p:spTree>
    <p:extLst>
      <p:ext uri="{BB962C8B-B14F-4D97-AF65-F5344CB8AC3E}">
        <p14:creationId xmlns:p14="http://schemas.microsoft.com/office/powerpoint/2010/main" val="316623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228790" y="74206"/>
            <a:ext cx="8785225" cy="400050"/>
          </a:xfrm>
        </p:spPr>
        <p:txBody>
          <a:bodyPr>
            <a:normAutofit fontScale="90000"/>
          </a:bodyPr>
          <a:lstStyle/>
          <a:p>
            <a:r>
              <a:rPr lang="en-US" sz="3200" b="1" u="sng" dirty="0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sz="3200" b="1" dirty="0" smtClean="0">
                <a:solidFill>
                  <a:srgbClr val="000000"/>
                </a:solidFill>
                <a:cs typeface="Arial" charset="0"/>
              </a:rPr>
              <a:t>ELF-</a:t>
            </a:r>
            <a:r>
              <a:rPr lang="en-US" sz="3200" b="1" u="sng" dirty="0" smtClean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sz="3200" b="1" dirty="0" smtClean="0">
                <a:solidFill>
                  <a:srgbClr val="000000"/>
                </a:solidFill>
                <a:cs typeface="Arial" charset="0"/>
              </a:rPr>
              <a:t>NJECTION – “BUBBLE” REGIME</a:t>
            </a:r>
            <a:endParaRPr lang="en-US" sz="32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1746" name="Picture 7" descr="talk-LIFE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3606" r="12500" b="6093"/>
          <a:stretch>
            <a:fillRect/>
          </a:stretch>
        </p:blipFill>
        <p:spPr bwMode="auto">
          <a:xfrm>
            <a:off x="1205178" y="757668"/>
            <a:ext cx="6705600" cy="364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67350" y="4881059"/>
            <a:ext cx="7310336" cy="246221"/>
          </a:xfrm>
          <a:prstGeom prst="rect">
            <a:avLst/>
          </a:prstGeom>
          <a:solidFill>
            <a:srgbClr val="E07602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sz="1000" dirty="0">
                <a:latin typeface="Times"/>
                <a:cs typeface="Times"/>
              </a:rPr>
              <a:t>S.P.D. Mangles et al., Nature, 431, 535 (2004); C.G.R. Geddes et al., Nature, 431, 538 (2004); J. Faure et al., Nature, 431, 541 (2004);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Sample jasmine 2D bubble simulation.mp4" descr="/Users/leo/Desktop/Sample jasmine 2D bubble simulation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5">
            <a:lum contras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"/>
          <a:stretch/>
        </p:blipFill>
        <p:spPr bwMode="auto">
          <a:xfrm>
            <a:off x="1109709" y="983917"/>
            <a:ext cx="7196137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10"/>
          <p:cNvSpPr txBox="1">
            <a:spLocks noChangeArrowheads="1"/>
          </p:cNvSpPr>
          <p:nvPr/>
        </p:nvSpPr>
        <p:spPr bwMode="auto">
          <a:xfrm>
            <a:off x="1351703" y="4564102"/>
            <a:ext cx="594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>
                <a:latin typeface="+mj-lt"/>
              </a:rPr>
              <a:t>Jasmine - a </a:t>
            </a:r>
            <a:r>
              <a:rPr lang="en-US" sz="1400" dirty="0">
                <a:latin typeface="+mj-lt"/>
              </a:rPr>
              <a:t>hybrid (CPU+GPU) </a:t>
            </a:r>
            <a:r>
              <a:rPr lang="en-US" sz="1400" dirty="0" smtClean="0">
                <a:latin typeface="+mj-lt"/>
              </a:rPr>
              <a:t>e.m. particle </a:t>
            </a:r>
            <a:r>
              <a:rPr lang="en-US" sz="1400" dirty="0">
                <a:latin typeface="+mj-lt"/>
              </a:rPr>
              <a:t>in cell </a:t>
            </a:r>
            <a:r>
              <a:rPr lang="en-US" sz="1400" dirty="0" smtClean="0">
                <a:latin typeface="+mj-lt"/>
              </a:rPr>
              <a:t>codes, </a:t>
            </a:r>
          </a:p>
          <a:p>
            <a:pPr algn="ctr" eaLnBrk="1" hangingPunct="1"/>
            <a:r>
              <a:rPr lang="en-US" sz="1400" dirty="0" err="1" smtClean="0">
                <a:latin typeface="+mj-lt"/>
              </a:rPr>
              <a:t>F.Rossi</a:t>
            </a:r>
            <a:r>
              <a:rPr lang="en-US" sz="1400" dirty="0" smtClean="0">
                <a:latin typeface="+mj-lt"/>
              </a:rPr>
              <a:t>, P. </a:t>
            </a:r>
            <a:r>
              <a:rPr lang="en-US" sz="1400" dirty="0" err="1" smtClean="0">
                <a:latin typeface="+mj-lt"/>
              </a:rPr>
              <a:t>Londrillo</a:t>
            </a:r>
            <a:r>
              <a:rPr lang="en-US" sz="1400" dirty="0" smtClean="0">
                <a:latin typeface="+mj-lt"/>
              </a:rPr>
              <a:t> (</a:t>
            </a:r>
            <a:r>
              <a:rPr lang="en-US" sz="1400" dirty="0">
                <a:latin typeface="+mj-lt"/>
              </a:rPr>
              <a:t>Univ. and INFN, Bologna</a:t>
            </a:r>
            <a:r>
              <a:rPr lang="en-US" sz="1400" dirty="0" smtClean="0">
                <a:latin typeface="+mj-lt"/>
              </a:rPr>
              <a:t>); </a:t>
            </a:r>
            <a:r>
              <a:rPr lang="en-US" sz="1400" dirty="0" err="1" smtClean="0">
                <a:latin typeface="+mj-lt"/>
              </a:rPr>
              <a:t>D.Palla</a:t>
            </a:r>
            <a:r>
              <a:rPr lang="en-US" sz="1400" dirty="0" smtClean="0">
                <a:latin typeface="+mj-lt"/>
              </a:rPr>
              <a:t>, PhD, 2017</a:t>
            </a:r>
            <a:endParaRPr lang="en-US" sz="1400" dirty="0">
              <a:latin typeface="+mj-lt"/>
            </a:endParaRPr>
          </a:p>
        </p:txBody>
      </p:sp>
      <p:pic>
        <p:nvPicPr>
          <p:cNvPr id="8090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56" y="4079517"/>
            <a:ext cx="652463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-12581" y="130270"/>
            <a:ext cx="9144000" cy="483738"/>
          </a:xfrm>
        </p:spPr>
        <p:txBody>
          <a:bodyPr lIns="0">
            <a:normAutofit fontScale="90000"/>
          </a:bodyPr>
          <a:lstStyle/>
          <a:p>
            <a:pPr algn="ctr" rtl="0" eaLnBrk="1" fontAlgn="base" hangingPunct="1"/>
            <a:r>
              <a:rPr lang="en-US" sz="3600" kern="1200" dirty="0" smtClean="0">
                <a:solidFill>
                  <a:srgbClr val="000000"/>
                </a:solidFill>
                <a:effectLst/>
                <a:latin typeface="Century Gothic"/>
                <a:ea typeface="SimSun"/>
                <a:cs typeface="SimSun"/>
              </a:rPr>
              <a:t>NUMERICAL SIMULATION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671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57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57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79"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577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-45440" y="388542"/>
            <a:ext cx="8433358" cy="625433"/>
          </a:xfrm>
        </p:spPr>
        <p:txBody>
          <a:bodyPr lIns="180000" rIns="180000"/>
          <a:lstStyle/>
          <a:p>
            <a:pPr algn="ctr">
              <a:defRPr/>
            </a:pPr>
            <a:r>
              <a:rPr lang="en-US" sz="3200" b="0" dirty="0" smtClean="0">
                <a:ea typeface="Times" charset="0"/>
                <a:cs typeface="Times" charset="0"/>
              </a:rPr>
              <a:t>PHYSICAL LIMITATIONS OF </a:t>
            </a:r>
            <a:r>
              <a:rPr lang="en-US" sz="3200" dirty="0" smtClean="0">
                <a:ea typeface="Times" charset="0"/>
                <a:cs typeface="Times" charset="0"/>
              </a:rPr>
              <a:t>LPA</a:t>
            </a:r>
            <a:endParaRPr lang="en-US" sz="3200" b="0" dirty="0">
              <a:ea typeface="Times" charset="0"/>
              <a:cs typeface="Times" charset="0"/>
            </a:endParaRPr>
          </a:p>
        </p:txBody>
      </p:sp>
      <p:sp>
        <p:nvSpPr>
          <p:cNvPr id="3686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89988" y="4926874"/>
            <a:ext cx="4572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GB" sz="1200">
              <a:solidFill>
                <a:srgbClr val="898989"/>
              </a:solidFill>
              <a:latin typeface="Corbel" charset="0"/>
            </a:endParaRPr>
          </a:p>
          <a:p>
            <a:pPr eaLnBrk="1" hangingPunct="1"/>
            <a:endParaRPr lang="en-GB" sz="1200">
              <a:solidFill>
                <a:srgbClr val="898989"/>
              </a:solidFill>
              <a:latin typeface="Corbel" charset="0"/>
            </a:endParaRP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/>
          <a:stretch>
            <a:fillRect/>
          </a:stretch>
        </p:blipFill>
        <p:spPr bwMode="auto">
          <a:xfrm>
            <a:off x="609600" y="905070"/>
            <a:ext cx="80010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7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olo 5"/>
          <p:cNvSpPr>
            <a:spLocks noGrp="1"/>
          </p:cNvSpPr>
          <p:nvPr>
            <p:ph type="title" idx="4294967295"/>
          </p:nvPr>
        </p:nvSpPr>
        <p:spPr>
          <a:xfrm>
            <a:off x="118234" y="187995"/>
            <a:ext cx="8891291" cy="685800"/>
          </a:xfrm>
          <a:noFill/>
        </p:spPr>
        <p:txBody>
          <a:bodyPr/>
          <a:lstStyle/>
          <a:p>
            <a:pPr algn="ctr"/>
            <a:r>
              <a:rPr lang="it-IT" sz="2800" b="1" dirty="0" err="1" smtClean="0">
                <a:solidFill>
                  <a:srgbClr val="000000"/>
                </a:solidFill>
                <a:latin typeface="Century Gothic" charset="0"/>
              </a:rPr>
              <a:t>Main</a:t>
            </a:r>
            <a:r>
              <a:rPr lang="it-IT" sz="2800" b="1" dirty="0" smtClean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it-IT" sz="2800" b="1" dirty="0" err="1" smtClean="0">
                <a:solidFill>
                  <a:srgbClr val="000000"/>
                </a:solidFill>
                <a:latin typeface="Century Gothic" charset="0"/>
              </a:rPr>
              <a:t>results</a:t>
            </a:r>
            <a:r>
              <a:rPr lang="it-IT" sz="2800" b="1" dirty="0" smtClean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it-IT" sz="2800" b="1" dirty="0" err="1" smtClean="0">
                <a:solidFill>
                  <a:srgbClr val="000000"/>
                </a:solidFill>
                <a:latin typeface="Century Gothic" charset="0"/>
              </a:rPr>
              <a:t>after</a:t>
            </a:r>
            <a:r>
              <a:rPr lang="it-IT" sz="2800" b="1" dirty="0" smtClean="0">
                <a:solidFill>
                  <a:srgbClr val="000000"/>
                </a:solidFill>
                <a:latin typeface="Century Gothic" charset="0"/>
              </a:rPr>
              <a:t> “</a:t>
            </a:r>
            <a:r>
              <a:rPr lang="it-IT" sz="2800" b="1" dirty="0" err="1" smtClean="0">
                <a:solidFill>
                  <a:srgbClr val="000000"/>
                </a:solidFill>
                <a:latin typeface="Century Gothic" charset="0"/>
              </a:rPr>
              <a:t>dream</a:t>
            </a:r>
            <a:r>
              <a:rPr lang="it-IT" sz="2800" b="1" dirty="0" smtClean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it-IT" sz="2800" b="1" dirty="0" err="1" smtClean="0">
                <a:solidFill>
                  <a:srgbClr val="000000"/>
                </a:solidFill>
                <a:latin typeface="Century Gothic" charset="0"/>
              </a:rPr>
              <a:t>beam</a:t>
            </a:r>
            <a:r>
              <a:rPr lang="it-IT" sz="2800" b="1" dirty="0" smtClean="0">
                <a:solidFill>
                  <a:srgbClr val="000000"/>
                </a:solidFill>
                <a:latin typeface="Century Gothic" charset="0"/>
              </a:rPr>
              <a:t>” (2004)</a:t>
            </a:r>
            <a:endParaRPr lang="it-IT" sz="2800" b="1" dirty="0">
              <a:solidFill>
                <a:srgbClr val="000000"/>
              </a:solidFill>
              <a:latin typeface="Century Gothic" charset="0"/>
            </a:endParaRPr>
          </a:p>
        </p:txBody>
      </p:sp>
      <p:sp>
        <p:nvSpPr>
          <p:cNvPr id="116746" name="Immagine 14"/>
          <p:cNvSpPr>
            <a:spLocks noChangeAspect="1"/>
          </p:cNvSpPr>
          <p:nvPr/>
        </p:nvSpPr>
        <p:spPr bwMode="auto">
          <a:xfrm>
            <a:off x="4965511" y="998935"/>
            <a:ext cx="3707015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6747" name="Immagine 15"/>
          <p:cNvSpPr>
            <a:spLocks noChangeAspect="1"/>
          </p:cNvSpPr>
          <p:nvPr/>
        </p:nvSpPr>
        <p:spPr bwMode="auto">
          <a:xfrm>
            <a:off x="4965478" y="3057581"/>
            <a:ext cx="3783219" cy="189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622" y="1081033"/>
            <a:ext cx="1273903" cy="177884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622" y="2963070"/>
            <a:ext cx="1273903" cy="1774618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1" b="14366"/>
          <a:stretch>
            <a:fillRect/>
          </a:stretch>
        </p:blipFill>
        <p:spPr bwMode="auto">
          <a:xfrm>
            <a:off x="5635287" y="1013537"/>
            <a:ext cx="1983797" cy="117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961956" y="3573379"/>
            <a:ext cx="6263591" cy="1386190"/>
            <a:chOff x="162127" y="3239601"/>
            <a:chExt cx="7085601" cy="1568108"/>
          </a:xfrm>
        </p:grpSpPr>
        <p:pic>
          <p:nvPicPr>
            <p:cNvPr id="2" name="Immagine 1" descr="Screenshot 2019-07-01 at 10.32.0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47" y="3552953"/>
              <a:ext cx="6458085" cy="1057171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170384" y="4581400"/>
              <a:ext cx="2094811" cy="226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00" dirty="0"/>
                <a:t>A. </a:t>
              </a:r>
              <a:r>
                <a:rPr lang="it-IT" sz="700" dirty="0" err="1"/>
                <a:t>J</a:t>
              </a:r>
              <a:r>
                <a:rPr lang="it-IT" sz="700" dirty="0"/>
                <a:t>. </a:t>
              </a:r>
              <a:r>
                <a:rPr lang="it-IT" sz="700" dirty="0" err="1" smtClean="0"/>
                <a:t>Gonsalves</a:t>
              </a:r>
              <a:r>
                <a:rPr lang="it-IT" sz="700" dirty="0" smtClean="0"/>
                <a:t> et al.,  PRL </a:t>
              </a:r>
              <a:r>
                <a:rPr lang="is-IS" sz="700" b="1" dirty="0"/>
                <a:t>122</a:t>
              </a:r>
              <a:r>
                <a:rPr lang="is-IS" sz="700" dirty="0"/>
                <a:t>, 084801 (2019)</a:t>
              </a:r>
              <a:endParaRPr lang="it-IT" sz="7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459361" y="3239602"/>
              <a:ext cx="6018218" cy="313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Laser </a:t>
              </a:r>
              <a:r>
                <a:rPr lang="it-IT" sz="1200" dirty="0" err="1" smtClean="0"/>
                <a:t>power</a:t>
              </a:r>
              <a:r>
                <a:rPr lang="it-IT" sz="1200" dirty="0" smtClean="0"/>
                <a:t>: 850 TW, </a:t>
              </a:r>
              <a:r>
                <a:rPr lang="it-IT" sz="1200" dirty="0" err="1" smtClean="0"/>
                <a:t>Max</a:t>
              </a:r>
              <a:r>
                <a:rPr lang="it-IT" sz="1200" dirty="0" smtClean="0"/>
                <a:t> electron </a:t>
              </a:r>
              <a:r>
                <a:rPr lang="it-IT" sz="1200" dirty="0" err="1" smtClean="0"/>
                <a:t>energy</a:t>
              </a:r>
              <a:r>
                <a:rPr lang="it-IT" sz="1200" dirty="0" smtClean="0"/>
                <a:t> 7.6 </a:t>
              </a:r>
              <a:r>
                <a:rPr lang="it-IT" sz="1200" dirty="0" err="1" smtClean="0"/>
                <a:t>GeV</a:t>
              </a:r>
              <a:r>
                <a:rPr lang="it-IT" sz="1200" dirty="0" smtClean="0"/>
                <a:t> (5 pc), 20 cm,  3E17 cm</a:t>
              </a:r>
              <a:r>
                <a:rPr lang="it-IT" sz="1200" baseline="30000" dirty="0" smtClean="0"/>
                <a:t>-3</a:t>
              </a:r>
              <a:r>
                <a:rPr lang="it-IT" sz="1200" dirty="0" smtClean="0"/>
                <a:t>	</a:t>
              </a:r>
              <a:endParaRPr lang="it-IT" sz="1200" dirty="0"/>
            </a:p>
          </p:txBody>
        </p:sp>
        <p:sp>
          <p:nvSpPr>
            <p:cNvPr id="7" name="Arrotonda singolo angolo rettangolo 6"/>
            <p:cNvSpPr/>
            <p:nvPr/>
          </p:nvSpPr>
          <p:spPr>
            <a:xfrm>
              <a:off x="162127" y="3239601"/>
              <a:ext cx="7085601" cy="1564781"/>
            </a:xfrm>
            <a:prstGeom prst="round1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936913" y="2126348"/>
            <a:ext cx="4196230" cy="1359813"/>
            <a:chOff x="936913" y="2088520"/>
            <a:chExt cx="4196230" cy="1359813"/>
          </a:xfrm>
        </p:grpSpPr>
        <p:grpSp>
          <p:nvGrpSpPr>
            <p:cNvPr id="17" name="Gruppo 16"/>
            <p:cNvGrpSpPr>
              <a:grpSpLocks/>
            </p:cNvGrpSpPr>
            <p:nvPr/>
          </p:nvGrpSpPr>
          <p:grpSpPr bwMode="auto">
            <a:xfrm>
              <a:off x="936913" y="2088520"/>
              <a:ext cx="3234682" cy="1359813"/>
              <a:chOff x="71460" y="1773238"/>
              <a:chExt cx="4181584" cy="2343835"/>
            </a:xfrm>
          </p:grpSpPr>
          <p:pic>
            <p:nvPicPr>
              <p:cNvPr id="18" name="Immagine 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745" b="8325"/>
              <a:stretch/>
            </p:blipFill>
            <p:spPr bwMode="auto">
              <a:xfrm>
                <a:off x="71460" y="2354606"/>
                <a:ext cx="4162425" cy="1475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CasellaDiTesto 2"/>
              <p:cNvSpPr txBox="1">
                <a:spLocks noChangeArrowheads="1"/>
              </p:cNvSpPr>
              <p:nvPr/>
            </p:nvSpPr>
            <p:spPr bwMode="auto">
              <a:xfrm>
                <a:off x="113269" y="3798774"/>
                <a:ext cx="4139775" cy="318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600" dirty="0"/>
                  <a:t>W.P. </a:t>
                </a:r>
                <a:r>
                  <a:rPr lang="nl-NL" sz="600" dirty="0" err="1"/>
                  <a:t>Leemans</a:t>
                </a:r>
                <a:r>
                  <a:rPr lang="nl-NL" sz="600" dirty="0"/>
                  <a:t> </a:t>
                </a:r>
                <a:r>
                  <a:rPr lang="it-IT" sz="600" dirty="0"/>
                  <a:t>et </a:t>
                </a:r>
                <a:r>
                  <a:rPr lang="it-IT" sz="600" dirty="0" err="1"/>
                  <a:t>al.,PRL</a:t>
                </a:r>
                <a:r>
                  <a:rPr lang="it-IT" sz="600" dirty="0"/>
                  <a:t> </a:t>
                </a:r>
                <a:r>
                  <a:rPr lang="is-IS" sz="600" b="1" dirty="0"/>
                  <a:t>113</a:t>
                </a:r>
                <a:r>
                  <a:rPr lang="is-IS" sz="600" dirty="0"/>
                  <a:t>, </a:t>
                </a:r>
                <a:r>
                  <a:rPr lang="is-IS" sz="600" dirty="0" smtClean="0"/>
                  <a:t>245002 (</a:t>
                </a:r>
                <a:r>
                  <a:rPr lang="it-IT" sz="600" dirty="0" smtClean="0"/>
                  <a:t>2014)</a:t>
                </a:r>
                <a:endParaRPr lang="it-IT" sz="600" dirty="0"/>
              </a:p>
            </p:txBody>
          </p:sp>
          <p:sp>
            <p:nvSpPr>
              <p:cNvPr id="22" name="CasellaDiTesto 4"/>
              <p:cNvSpPr txBox="1">
                <a:spLocks noChangeArrowheads="1"/>
              </p:cNvSpPr>
              <p:nvPr/>
            </p:nvSpPr>
            <p:spPr bwMode="auto">
              <a:xfrm>
                <a:off x="1331913" y="1773238"/>
                <a:ext cx="191261" cy="510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it-IT" sz="1800" dirty="0"/>
              </a:p>
            </p:txBody>
          </p:sp>
        </p:grpSp>
        <p:sp>
          <p:nvSpPr>
            <p:cNvPr id="26" name="CasellaDiTesto 25"/>
            <p:cNvSpPr txBox="1"/>
            <p:nvPr/>
          </p:nvSpPr>
          <p:spPr>
            <a:xfrm>
              <a:off x="1028699" y="2153589"/>
              <a:ext cx="40703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/>
                <a:t>Laser </a:t>
              </a:r>
              <a:r>
                <a:rPr lang="it-IT" sz="1000" dirty="0" err="1" smtClean="0"/>
                <a:t>power</a:t>
              </a:r>
              <a:r>
                <a:rPr lang="it-IT" sz="1000" dirty="0" smtClean="0"/>
                <a:t>: 300 TW, </a:t>
              </a:r>
              <a:r>
                <a:rPr lang="it-IT" sz="1000" dirty="0" err="1" smtClean="0"/>
                <a:t>Max</a:t>
              </a:r>
              <a:r>
                <a:rPr lang="it-IT" sz="1000" dirty="0" smtClean="0"/>
                <a:t> electron </a:t>
              </a:r>
              <a:r>
                <a:rPr lang="it-IT" sz="1000" dirty="0" err="1" smtClean="0"/>
                <a:t>energy</a:t>
              </a:r>
              <a:r>
                <a:rPr lang="it-IT" sz="1000" dirty="0" smtClean="0"/>
                <a:t> 4.2 </a:t>
              </a:r>
              <a:r>
                <a:rPr lang="it-IT" sz="1000" dirty="0" err="1" smtClean="0"/>
                <a:t>GeV</a:t>
              </a:r>
              <a:r>
                <a:rPr lang="it-IT" sz="1000" dirty="0" smtClean="0"/>
                <a:t> (6 pc), 9 cm, 7E17 cm</a:t>
              </a:r>
              <a:r>
                <a:rPr lang="it-IT" sz="1000" baseline="30000" dirty="0" smtClean="0"/>
                <a:t>-3</a:t>
              </a:r>
              <a:r>
                <a:rPr lang="it-IT" sz="1000" dirty="0" smtClean="0"/>
                <a:t> </a:t>
              </a:r>
              <a:endParaRPr lang="it-IT" sz="1000" dirty="0"/>
            </a:p>
          </p:txBody>
        </p:sp>
        <p:sp>
          <p:nvSpPr>
            <p:cNvPr id="10" name="Arrotonda singolo angolo rettangolo 9"/>
            <p:cNvSpPr/>
            <p:nvPr/>
          </p:nvSpPr>
          <p:spPr>
            <a:xfrm>
              <a:off x="961957" y="2134682"/>
              <a:ext cx="4171186" cy="1307308"/>
            </a:xfrm>
            <a:prstGeom prst="round1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961957" y="997846"/>
            <a:ext cx="3447915" cy="1090673"/>
            <a:chOff x="961957" y="997846"/>
            <a:chExt cx="3447915" cy="1090673"/>
          </a:xfrm>
        </p:grpSpPr>
        <p:sp>
          <p:nvSpPr>
            <p:cNvPr id="38" name="CasellaDiTesto 37"/>
            <p:cNvSpPr txBox="1"/>
            <p:nvPr/>
          </p:nvSpPr>
          <p:spPr>
            <a:xfrm>
              <a:off x="961957" y="997846"/>
              <a:ext cx="32752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 smtClean="0"/>
                <a:t>Laser </a:t>
              </a:r>
              <a:r>
                <a:rPr lang="it-IT" sz="800" dirty="0" err="1" smtClean="0"/>
                <a:t>power</a:t>
              </a:r>
              <a:r>
                <a:rPr lang="it-IT" sz="800" dirty="0" smtClean="0"/>
                <a:t>: 40TW, </a:t>
              </a:r>
              <a:r>
                <a:rPr lang="it-IT" sz="800" dirty="0" err="1" smtClean="0"/>
                <a:t>Max</a:t>
              </a:r>
              <a:r>
                <a:rPr lang="it-IT" sz="800" dirty="0" smtClean="0"/>
                <a:t> electron </a:t>
              </a:r>
              <a:r>
                <a:rPr lang="it-IT" sz="800" dirty="0" err="1" smtClean="0"/>
                <a:t>energy</a:t>
              </a:r>
              <a:r>
                <a:rPr lang="it-IT" sz="800" dirty="0" smtClean="0"/>
                <a:t> 1 </a:t>
              </a:r>
              <a:r>
                <a:rPr lang="it-IT" sz="800" dirty="0" err="1" smtClean="0"/>
                <a:t>GeV</a:t>
              </a:r>
              <a:r>
                <a:rPr lang="it-IT" sz="800" dirty="0" smtClean="0"/>
                <a:t> (30 pc), 3.3 cm, 3E18 cm</a:t>
              </a:r>
              <a:r>
                <a:rPr lang="it-IT" sz="800" baseline="30000" dirty="0" smtClean="0"/>
                <a:t>-3</a:t>
              </a:r>
              <a:r>
                <a:rPr lang="it-IT" sz="800" dirty="0" smtClean="0"/>
                <a:t> </a:t>
              </a:r>
              <a:endParaRPr lang="it-IT" sz="800" dirty="0"/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961957" y="998934"/>
              <a:ext cx="3447915" cy="1089585"/>
              <a:chOff x="961957" y="998934"/>
              <a:chExt cx="3447915" cy="1089585"/>
            </a:xfrm>
          </p:grpSpPr>
          <p:pic>
            <p:nvPicPr>
              <p:cNvPr id="12" name="Immagine 11" descr="Screenshot 2019-07-01 at 10.49.32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373" y="1192895"/>
                <a:ext cx="2814746" cy="756777"/>
              </a:xfrm>
              <a:prstGeom prst="rect">
                <a:avLst/>
              </a:prstGeom>
            </p:spPr>
          </p:pic>
          <p:sp>
            <p:nvSpPr>
              <p:cNvPr id="13" name="Arrotonda singolo angolo rettangolo 12"/>
              <p:cNvSpPr/>
              <p:nvPr/>
            </p:nvSpPr>
            <p:spPr>
              <a:xfrm>
                <a:off x="961957" y="998934"/>
                <a:ext cx="3447915" cy="1089585"/>
              </a:xfrm>
              <a:prstGeom prst="round1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969255" y="1888464"/>
                <a:ext cx="216632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00" dirty="0" smtClean="0"/>
                  <a:t>W.P. </a:t>
                </a:r>
                <a:r>
                  <a:rPr lang="it-IT" sz="700" dirty="0" err="1" smtClean="0"/>
                  <a:t>Leemans</a:t>
                </a:r>
                <a:r>
                  <a:rPr lang="it-IT" sz="700" dirty="0" smtClean="0"/>
                  <a:t> et al., Nature </a:t>
                </a:r>
                <a:r>
                  <a:rPr lang="it-IT" sz="700" dirty="0" err="1" smtClean="0"/>
                  <a:t>Physics</a:t>
                </a:r>
                <a:r>
                  <a:rPr lang="it-IT" sz="700" dirty="0" smtClean="0"/>
                  <a:t> </a:t>
                </a:r>
                <a:r>
                  <a:rPr lang="it-IT" sz="700" b="1" dirty="0" smtClean="0"/>
                  <a:t>2</a:t>
                </a:r>
                <a:r>
                  <a:rPr lang="it-IT" sz="700" dirty="0"/>
                  <a:t>, </a:t>
                </a:r>
                <a:r>
                  <a:rPr lang="it-IT" sz="700" dirty="0" smtClean="0"/>
                  <a:t>696</a:t>
                </a:r>
                <a:r>
                  <a:rPr lang="it-IT" sz="700" dirty="0"/>
                  <a:t>–699 (2006)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olo 5"/>
          <p:cNvSpPr>
            <a:spLocks noGrp="1"/>
          </p:cNvSpPr>
          <p:nvPr>
            <p:ph type="title" idx="4294967295"/>
          </p:nvPr>
        </p:nvSpPr>
        <p:spPr>
          <a:xfrm>
            <a:off x="118234" y="187995"/>
            <a:ext cx="9025766" cy="685800"/>
          </a:xfrm>
          <a:noFill/>
        </p:spPr>
        <p:txBody>
          <a:bodyPr/>
          <a:lstStyle/>
          <a:p>
            <a:pPr algn="ctr"/>
            <a:r>
              <a:rPr lang="it-IT" sz="2800" b="1" dirty="0" err="1" smtClean="0">
                <a:solidFill>
                  <a:srgbClr val="000000"/>
                </a:solidFill>
                <a:latin typeface="Century Gothic" charset="0"/>
              </a:rPr>
              <a:t>Beam</a:t>
            </a:r>
            <a:r>
              <a:rPr lang="it-IT" sz="2800" b="1" dirty="0" smtClean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it-IT" sz="2800" b="1" dirty="0" err="1" smtClean="0">
                <a:solidFill>
                  <a:srgbClr val="000000"/>
                </a:solidFill>
                <a:latin typeface="Century Gothic" charset="0"/>
              </a:rPr>
              <a:t>quality</a:t>
            </a:r>
            <a:endParaRPr lang="it-IT" sz="2800" b="1" dirty="0">
              <a:solidFill>
                <a:srgbClr val="000000"/>
              </a:solidFill>
              <a:latin typeface="Century Gothic" charset="0"/>
            </a:endParaRPr>
          </a:p>
        </p:txBody>
      </p:sp>
      <p:sp>
        <p:nvSpPr>
          <p:cNvPr id="116747" name="Immagine 15"/>
          <p:cNvSpPr>
            <a:spLocks noChangeAspect="1"/>
          </p:cNvSpPr>
          <p:nvPr/>
        </p:nvSpPr>
        <p:spPr bwMode="auto">
          <a:xfrm>
            <a:off x="4965478" y="3057581"/>
            <a:ext cx="3783219" cy="189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726238" y="900467"/>
            <a:ext cx="821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Energy spread </a:t>
            </a:r>
            <a:r>
              <a:rPr lang="it-IT" dirty="0" err="1" smtClean="0"/>
              <a:t>still</a:t>
            </a:r>
            <a:r>
              <a:rPr lang="it-IT" dirty="0" smtClean="0"/>
              <a:t> </a:t>
            </a:r>
            <a:r>
              <a:rPr lang="it-IT" dirty="0" err="1" smtClean="0"/>
              <a:t>above</a:t>
            </a:r>
            <a:r>
              <a:rPr lang="it-IT" dirty="0" smtClean="0"/>
              <a:t> the </a:t>
            </a:r>
            <a:r>
              <a:rPr lang="it-IT" dirty="0" err="1" smtClean="0"/>
              <a:t>few</a:t>
            </a:r>
            <a:r>
              <a:rPr lang="it-IT" dirty="0"/>
              <a:t> </a:t>
            </a:r>
            <a:r>
              <a:rPr lang="it-IT" dirty="0" smtClean="0"/>
              <a:t>% </a:t>
            </a:r>
            <a:r>
              <a:rPr lang="it-IT" dirty="0" err="1" smtClean="0"/>
              <a:t>level</a:t>
            </a:r>
            <a:r>
              <a:rPr lang="it-IT" dirty="0" smtClean="0"/>
              <a:t> and </a:t>
            </a:r>
            <a:r>
              <a:rPr lang="it-IT" dirty="0" err="1" smtClean="0"/>
              <a:t>beam</a:t>
            </a:r>
            <a:r>
              <a:rPr lang="it-IT" dirty="0" smtClean="0"/>
              <a:t> emittance </a:t>
            </a:r>
            <a:r>
              <a:rPr lang="it-IT" dirty="0" err="1" smtClean="0"/>
              <a:t>typically</a:t>
            </a:r>
            <a:r>
              <a:rPr lang="it-IT" dirty="0" smtClean="0"/>
              <a:t> high </a:t>
            </a:r>
            <a:r>
              <a:rPr lang="it-IT" dirty="0" smtClean="0">
                <a:solidFill>
                  <a:srgbClr val="FF0000"/>
                </a:solidFill>
              </a:rPr>
              <a:t>(quanto?)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3780" y="1625861"/>
            <a:ext cx="6540119" cy="3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olo 5"/>
          <p:cNvSpPr>
            <a:spLocks noGrp="1"/>
          </p:cNvSpPr>
          <p:nvPr>
            <p:ph type="title" idx="4294967295"/>
          </p:nvPr>
        </p:nvSpPr>
        <p:spPr>
          <a:xfrm>
            <a:off x="10" y="316049"/>
            <a:ext cx="8913813" cy="685800"/>
          </a:xfrm>
          <a:noFill/>
        </p:spPr>
        <p:txBody>
          <a:bodyPr/>
          <a:lstStyle/>
          <a:p>
            <a:r>
              <a:rPr lang="it-IT" sz="2400" dirty="0">
                <a:solidFill>
                  <a:srgbClr val="000000"/>
                </a:solidFill>
                <a:latin typeface="Century Gothic" charset="0"/>
              </a:rPr>
              <a:t>Plasma </a:t>
            </a:r>
            <a:r>
              <a:rPr lang="it-IT" sz="2400" dirty="0" err="1">
                <a:solidFill>
                  <a:srgbClr val="000000"/>
                </a:solidFill>
                <a:latin typeface="Century Gothic" charset="0"/>
              </a:rPr>
              <a:t>based</a:t>
            </a:r>
            <a:r>
              <a:rPr lang="it-IT" sz="2400" dirty="0">
                <a:solidFill>
                  <a:srgbClr val="000000"/>
                </a:solidFill>
                <a:latin typeface="Century Gothic" charset="0"/>
              </a:rPr>
              <a:t> X-</a:t>
            </a:r>
            <a:r>
              <a:rPr lang="it-IT" sz="2400" dirty="0" err="1">
                <a:solidFill>
                  <a:srgbClr val="000000"/>
                </a:solidFill>
                <a:latin typeface="Century Gothic" charset="0"/>
              </a:rPr>
              <a:t>Ray</a:t>
            </a:r>
            <a:r>
              <a:rPr lang="it-IT" sz="2400" dirty="0">
                <a:solidFill>
                  <a:srgbClr val="000000"/>
                </a:solidFill>
                <a:latin typeface="Century Gothic" charset="0"/>
              </a:rPr>
              <a:t> Free Electron Laser?</a:t>
            </a:r>
          </a:p>
        </p:txBody>
      </p:sp>
      <p:grpSp>
        <p:nvGrpSpPr>
          <p:cNvPr id="116738" name="Gruppo 11"/>
          <p:cNvGrpSpPr>
            <a:grpSpLocks/>
          </p:cNvGrpSpPr>
          <p:nvPr/>
        </p:nvGrpSpPr>
        <p:grpSpPr bwMode="auto">
          <a:xfrm>
            <a:off x="5160982" y="897753"/>
            <a:ext cx="3189287" cy="1922860"/>
            <a:chOff x="4335638" y="1196752"/>
            <a:chExt cx="3188690" cy="2563452"/>
          </a:xfrm>
        </p:grpSpPr>
        <p:sp>
          <p:nvSpPr>
            <p:cNvPr id="116764" name="Immagine 14"/>
            <p:cNvSpPr>
              <a:spLocks noChangeAspect="1"/>
            </p:cNvSpPr>
            <p:nvPr/>
          </p:nvSpPr>
          <p:spPr bwMode="auto">
            <a:xfrm>
              <a:off x="4335638" y="1196752"/>
              <a:ext cx="3188690" cy="2563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89512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4" name="Connettore 2 13"/>
            <p:cNvCxnSpPr/>
            <p:nvPr/>
          </p:nvCxnSpPr>
          <p:spPr>
            <a:xfrm>
              <a:off x="4572131" y="3501477"/>
              <a:ext cx="576155" cy="0"/>
            </a:xfrm>
            <a:prstGeom prst="straightConnector1">
              <a:avLst/>
            </a:prstGeom>
            <a:ln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766" name="CasellaDiTesto 3"/>
            <p:cNvSpPr txBox="1">
              <a:spLocks noChangeArrowheads="1"/>
            </p:cNvSpPr>
            <p:nvPr/>
          </p:nvSpPr>
          <p:spPr bwMode="auto">
            <a:xfrm>
              <a:off x="4453126" y="3068960"/>
              <a:ext cx="729769" cy="43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389512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500">
                  <a:solidFill>
                    <a:prstClr val="white"/>
                  </a:solidFill>
                </a:rPr>
                <a:t>1mrad</a:t>
              </a:r>
            </a:p>
          </p:txBody>
        </p:sp>
      </p:grpSp>
      <p:pic>
        <p:nvPicPr>
          <p:cNvPr id="20" name="Immagin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2555"/>
            <a:ext cx="864096" cy="390964"/>
          </a:xfrm>
          <a:prstGeom prst="roundRect">
            <a:avLst/>
          </a:prstGeom>
        </p:spPr>
      </p:pic>
      <p:sp>
        <p:nvSpPr>
          <p:cNvPr id="116746" name="Immagine 14"/>
          <p:cNvSpPr>
            <a:spLocks noChangeAspect="1"/>
          </p:cNvSpPr>
          <p:nvPr/>
        </p:nvSpPr>
        <p:spPr bwMode="auto">
          <a:xfrm>
            <a:off x="4965485" y="998935"/>
            <a:ext cx="3707015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pPr defTabSz="389512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747" name="Immagine 15"/>
          <p:cNvSpPr>
            <a:spLocks noChangeAspect="1"/>
          </p:cNvSpPr>
          <p:nvPr/>
        </p:nvSpPr>
        <p:spPr bwMode="auto">
          <a:xfrm>
            <a:off x="4965485" y="3057526"/>
            <a:ext cx="3783219" cy="189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pPr defTabSz="389512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748" name="CasellaDiTesto 18"/>
          <p:cNvSpPr txBox="1">
            <a:spLocks noChangeArrowheads="1"/>
          </p:cNvSpPr>
          <p:nvPr/>
        </p:nvSpPr>
        <p:spPr bwMode="auto">
          <a:xfrm>
            <a:off x="5292527" y="2463404"/>
            <a:ext cx="871021" cy="3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89512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500">
                <a:solidFill>
                  <a:srgbClr val="FFFFFF"/>
                </a:solidFill>
                <a:latin typeface="Century Gothic" charset="0"/>
              </a:rPr>
              <a:t>≈1mrad</a:t>
            </a:r>
          </a:p>
        </p:txBody>
      </p:sp>
      <p:grpSp>
        <p:nvGrpSpPr>
          <p:cNvPr id="116749" name="Gruppo 15"/>
          <p:cNvGrpSpPr>
            <a:grpSpLocks/>
          </p:cNvGrpSpPr>
          <p:nvPr/>
        </p:nvGrpSpPr>
        <p:grpSpPr bwMode="auto">
          <a:xfrm>
            <a:off x="5124244" y="2950369"/>
            <a:ext cx="3225976" cy="1918097"/>
            <a:chOff x="4299692" y="4077072"/>
            <a:chExt cx="3225058" cy="2558768"/>
          </a:xfrm>
        </p:grpSpPr>
        <p:sp>
          <p:nvSpPr>
            <p:cNvPr id="116757" name="Immagine 15"/>
            <p:cNvSpPr>
              <a:spLocks noChangeAspect="1"/>
            </p:cNvSpPr>
            <p:nvPr/>
          </p:nvSpPr>
          <p:spPr bwMode="auto">
            <a:xfrm>
              <a:off x="4299692" y="4077072"/>
              <a:ext cx="3225058" cy="2558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89512"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6758" name="Rettangolo 7"/>
            <p:cNvSpPr>
              <a:spLocks noChangeArrowheads="1"/>
            </p:cNvSpPr>
            <p:nvPr/>
          </p:nvSpPr>
          <p:spPr bwMode="auto">
            <a:xfrm>
              <a:off x="4453126" y="6021288"/>
              <a:ext cx="914098" cy="492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389512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>
                  <a:solidFill>
                    <a:prstClr val="white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1mrad</a:t>
              </a:r>
              <a:endParaRPr lang="it-IT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9" name="Connettore 2 18"/>
            <p:cNvCxnSpPr/>
            <p:nvPr/>
          </p:nvCxnSpPr>
          <p:spPr>
            <a:xfrm>
              <a:off x="4596689" y="6453184"/>
              <a:ext cx="576098" cy="0"/>
            </a:xfrm>
            <a:prstGeom prst="straightConnector1">
              <a:avLst/>
            </a:prstGeom>
            <a:ln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31" y="1619250"/>
            <a:ext cx="738553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5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Contents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1277" y="1200151"/>
            <a:ext cx="8441446" cy="339447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it-IT" sz="2400" dirty="0" err="1" smtClean="0"/>
              <a:t>Motivation</a:t>
            </a:r>
            <a:r>
              <a:rPr lang="it-IT" sz="2400" dirty="0" smtClean="0"/>
              <a:t>;</a:t>
            </a:r>
            <a:endParaRPr lang="it-IT" sz="2400" dirty="0"/>
          </a:p>
          <a:p>
            <a:pPr>
              <a:spcBef>
                <a:spcPts val="600"/>
              </a:spcBef>
            </a:pPr>
            <a:r>
              <a:rPr lang="it-IT" sz="2400" dirty="0" smtClean="0"/>
              <a:t>Background of the </a:t>
            </a:r>
            <a:r>
              <a:rPr lang="it-IT" sz="2400" dirty="0" err="1" smtClean="0"/>
              <a:t>proposal</a:t>
            </a:r>
            <a:r>
              <a:rPr lang="it-IT" sz="2400" dirty="0" smtClean="0"/>
              <a:t>;</a:t>
            </a:r>
          </a:p>
          <a:p>
            <a:pPr>
              <a:spcBef>
                <a:spcPts val="600"/>
              </a:spcBef>
            </a:pPr>
            <a:r>
              <a:rPr lang="it-IT" sz="2400" dirty="0" smtClean="0"/>
              <a:t>Short </a:t>
            </a:r>
            <a:r>
              <a:rPr lang="it-IT" sz="2400" dirty="0" err="1" smtClean="0"/>
              <a:t>review</a:t>
            </a:r>
            <a:r>
              <a:rPr lang="it-IT" sz="2400" dirty="0" smtClean="0"/>
              <a:t> of laser-plasma </a:t>
            </a:r>
            <a:r>
              <a:rPr lang="it-IT" sz="2400" dirty="0" err="1" smtClean="0"/>
              <a:t>acceleration</a:t>
            </a:r>
            <a:r>
              <a:rPr lang="it-IT" sz="2400" dirty="0" smtClean="0"/>
              <a:t> of </a:t>
            </a:r>
            <a:r>
              <a:rPr lang="it-IT" sz="2400" dirty="0" err="1" smtClean="0"/>
              <a:t>electrons</a:t>
            </a:r>
            <a:r>
              <a:rPr lang="it-IT" sz="2400" dirty="0" smtClean="0"/>
              <a:t>;</a:t>
            </a:r>
          </a:p>
          <a:p>
            <a:pPr>
              <a:spcBef>
                <a:spcPts val="600"/>
              </a:spcBef>
            </a:pPr>
            <a:r>
              <a:rPr lang="it-IT" sz="2400" dirty="0" err="1" smtClean="0"/>
              <a:t>Ongoing</a:t>
            </a:r>
            <a:r>
              <a:rPr lang="it-IT" sz="2400" dirty="0" smtClean="0"/>
              <a:t> </a:t>
            </a:r>
            <a:r>
              <a:rPr lang="it-IT" sz="2400" dirty="0" err="1" smtClean="0"/>
              <a:t>developments</a:t>
            </a:r>
            <a:r>
              <a:rPr lang="it-IT" sz="2400" dirty="0" smtClean="0"/>
              <a:t> and </a:t>
            </a:r>
            <a:r>
              <a:rPr lang="it-IT" sz="2400" dirty="0" err="1" smtClean="0"/>
              <a:t>EuPRAXIA</a:t>
            </a:r>
            <a:endParaRPr lang="it-IT" sz="2400" dirty="0" smtClean="0"/>
          </a:p>
          <a:p>
            <a:pPr>
              <a:spcBef>
                <a:spcPts val="600"/>
              </a:spcBef>
            </a:pPr>
            <a:r>
              <a:rPr lang="it-IT" sz="2400" dirty="0" err="1" smtClean="0"/>
              <a:t>Proposed</a:t>
            </a:r>
            <a:r>
              <a:rPr lang="it-IT" sz="2400" dirty="0" smtClean="0"/>
              <a:t> </a:t>
            </a:r>
            <a:r>
              <a:rPr lang="it-IT" sz="2400" dirty="0" err="1" smtClean="0"/>
              <a:t>activity</a:t>
            </a:r>
            <a:endParaRPr lang="it-IT" sz="2400" dirty="0" smtClean="0"/>
          </a:p>
          <a:p>
            <a:pPr>
              <a:spcBef>
                <a:spcPts val="600"/>
              </a:spcBef>
            </a:pPr>
            <a:r>
              <a:rPr lang="it-IT" sz="2400" dirty="0" err="1" smtClean="0"/>
              <a:t>Participation</a:t>
            </a:r>
            <a:r>
              <a:rPr lang="it-IT" sz="2400" dirty="0" smtClean="0"/>
              <a:t> and </a:t>
            </a:r>
            <a:r>
              <a:rPr lang="it-IT" sz="2400" dirty="0" err="1" smtClean="0"/>
              <a:t>skills</a:t>
            </a:r>
            <a:endParaRPr lang="it-IT" sz="2400" dirty="0" smtClean="0"/>
          </a:p>
          <a:p>
            <a:pPr>
              <a:spcBef>
                <a:spcPts val="600"/>
              </a:spcBef>
            </a:pPr>
            <a:r>
              <a:rPr lang="it-IT" sz="2400" dirty="0" err="1" smtClean="0"/>
              <a:t>Personnel</a:t>
            </a:r>
            <a:r>
              <a:rPr lang="it-IT" sz="2400" dirty="0"/>
              <a:t> </a:t>
            </a:r>
            <a:r>
              <a:rPr lang="it-IT" sz="2400" dirty="0" smtClean="0"/>
              <a:t>and </a:t>
            </a:r>
            <a:r>
              <a:rPr lang="it-IT" sz="2400" dirty="0" err="1" smtClean="0"/>
              <a:t>requested</a:t>
            </a:r>
            <a:r>
              <a:rPr lang="it-IT" sz="2400" dirty="0" smtClean="0"/>
              <a:t> </a:t>
            </a:r>
            <a:r>
              <a:rPr lang="it-IT" sz="2400" dirty="0" err="1" smtClean="0"/>
              <a:t>funding</a:t>
            </a:r>
            <a:endParaRPr lang="it-IT" sz="2400" dirty="0" smtClean="0"/>
          </a:p>
          <a:p>
            <a:pPr>
              <a:spcBef>
                <a:spcPts val="600"/>
              </a:spcBef>
            </a:pPr>
            <a:endParaRPr lang="it-IT" sz="2400" dirty="0" smtClean="0"/>
          </a:p>
          <a:p>
            <a:pPr>
              <a:spcBef>
                <a:spcPts val="600"/>
              </a:spcBef>
            </a:pP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310851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EuPRAXIA</a:t>
            </a:r>
            <a:r>
              <a:rPr lang="it-IT" dirty="0" smtClean="0"/>
              <a:t> </a:t>
            </a:r>
            <a:r>
              <a:rPr lang="it-IT" dirty="0" err="1" smtClean="0"/>
              <a:t>Summary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231826" y="122096"/>
            <a:ext cx="5173029" cy="391946"/>
          </a:xfrm>
        </p:spPr>
        <p:txBody>
          <a:bodyPr>
            <a:noAutofit/>
          </a:bodyPr>
          <a:lstStyle/>
          <a:p>
            <a:r>
              <a:rPr lang="en-GB" sz="2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EuPRAXIA requirements</a:t>
            </a:r>
            <a:endParaRPr lang="en-GB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36661" y="661013"/>
            <a:ext cx="4404423" cy="626253"/>
          </a:xfrm>
          <a:prstGeom prst="rect">
            <a:avLst/>
          </a:prstGeom>
          <a:noFill/>
        </p:spPr>
        <p:txBody>
          <a:bodyPr wrap="none" lIns="71554" tIns="35778" rIns="71554" bIns="35778" rtlCol="0">
            <a:spAutoFit/>
          </a:bodyPr>
          <a:lstStyle/>
          <a:p>
            <a:pPr algn="ctr" defTabSz="816067"/>
            <a:r>
              <a:rPr lang="fr-FR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parameters </a:t>
            </a:r>
            <a:r>
              <a:rPr lang="fr-F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electron beam</a:t>
            </a:r>
          </a:p>
          <a:p>
            <a:pPr algn="ctr" defTabSz="816067"/>
            <a:r>
              <a:rPr lang="fr-F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Injection or Acceleration stages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pPr/>
              <a:t>21</a:t>
            </a:fld>
            <a:endParaRPr lang="en-GB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06" y="1344314"/>
            <a:ext cx="5210574" cy="27295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506301" y="40184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471757" y="1431220"/>
            <a:ext cx="3034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requests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(from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transport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, </a:t>
            </a:r>
            <a:r>
              <a:rPr lang="it-IT" dirty="0" err="1"/>
              <a:t>A.Chancé</a:t>
            </a:r>
            <a:r>
              <a:rPr lang="it-IT" dirty="0"/>
              <a:t>, </a:t>
            </a:r>
            <a:r>
              <a:rPr lang="it-IT" dirty="0" err="1"/>
              <a:t>Phi</a:t>
            </a:r>
            <a:r>
              <a:rPr lang="it-IT" dirty="0"/>
              <a:t> </a:t>
            </a:r>
            <a:r>
              <a:rPr lang="it-IT" dirty="0" err="1"/>
              <a:t>Nghiem</a:t>
            </a:r>
            <a:r>
              <a:rPr lang="it-IT" dirty="0"/>
              <a:t>)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163510" y="3065844"/>
            <a:ext cx="2857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Symbol" charset="2"/>
                <a:cs typeface="Symbol" charset="2"/>
              </a:rPr>
              <a:t>e</a:t>
            </a:r>
            <a:r>
              <a:rPr lang="it-IT" baseline="30000" dirty="0" smtClean="0">
                <a:latin typeface="Symbol" charset="2"/>
                <a:cs typeface="Symbol" charset="2"/>
              </a:rPr>
              <a:t>2 </a:t>
            </a:r>
            <a:r>
              <a:rPr lang="it-IT" dirty="0" smtClean="0">
                <a:latin typeface="Times"/>
                <a:cs typeface="Times"/>
              </a:rPr>
              <a:t>= </a:t>
            </a:r>
            <a:r>
              <a:rPr lang="it-IT" i="1" dirty="0" err="1">
                <a:latin typeface="Symbol" charset="2"/>
                <a:cs typeface="Symbol" charset="2"/>
              </a:rPr>
              <a:t>s</a:t>
            </a:r>
            <a:r>
              <a:rPr lang="it-IT" i="1" dirty="0">
                <a:latin typeface="Symbol" charset="2"/>
                <a:cs typeface="Symbol" charset="2"/>
              </a:rPr>
              <a:t> </a:t>
            </a:r>
            <a:r>
              <a:rPr lang="it-IT" i="1" dirty="0" smtClean="0">
                <a:latin typeface="Times"/>
                <a:cs typeface="Times"/>
              </a:rPr>
              <a:t>(x)</a:t>
            </a:r>
            <a:r>
              <a:rPr lang="it-IT" i="1" baseline="30000" dirty="0" smtClean="0">
                <a:latin typeface="Times"/>
                <a:cs typeface="Times"/>
              </a:rPr>
              <a:t>2</a:t>
            </a:r>
            <a:r>
              <a:rPr lang="it-IT" i="1" dirty="0" smtClean="0">
                <a:latin typeface="Times"/>
                <a:cs typeface="Times"/>
              </a:rPr>
              <a:t> </a:t>
            </a:r>
            <a:r>
              <a:rPr lang="it-IT" i="1" dirty="0" err="1" smtClean="0">
                <a:latin typeface="Symbol" charset="2"/>
                <a:cs typeface="Symbol" charset="2"/>
              </a:rPr>
              <a:t>s</a:t>
            </a:r>
            <a:r>
              <a:rPr lang="it-IT" i="1" dirty="0" smtClean="0">
                <a:latin typeface="Symbol" charset="2"/>
                <a:cs typeface="Symbol" charset="2"/>
              </a:rPr>
              <a:t> </a:t>
            </a:r>
            <a:r>
              <a:rPr lang="it-IT" i="1" dirty="0" smtClean="0">
                <a:latin typeface="Times"/>
                <a:cs typeface="Times"/>
              </a:rPr>
              <a:t>(x’)</a:t>
            </a:r>
            <a:r>
              <a:rPr lang="it-IT" i="1" baseline="30000" dirty="0" smtClean="0">
                <a:latin typeface="Times"/>
                <a:cs typeface="Times"/>
              </a:rPr>
              <a:t>2</a:t>
            </a:r>
            <a:r>
              <a:rPr lang="it-IT" i="1" dirty="0" smtClean="0">
                <a:latin typeface="Times"/>
                <a:cs typeface="Times"/>
              </a:rPr>
              <a:t> – </a:t>
            </a:r>
            <a:r>
              <a:rPr lang="it-IT" i="1" dirty="0" err="1" smtClean="0">
                <a:latin typeface="Symbol" charset="2"/>
                <a:cs typeface="Symbol" charset="2"/>
              </a:rPr>
              <a:t>s</a:t>
            </a:r>
            <a:r>
              <a:rPr lang="it-IT" i="1" dirty="0" smtClean="0">
                <a:latin typeface="Symbol" charset="2"/>
                <a:cs typeface="Symbol" charset="2"/>
              </a:rPr>
              <a:t> </a:t>
            </a:r>
            <a:r>
              <a:rPr lang="it-IT" i="1" dirty="0" smtClean="0">
                <a:latin typeface="Times"/>
                <a:cs typeface="Times"/>
              </a:rPr>
              <a:t>(x x’)</a:t>
            </a:r>
            <a:r>
              <a:rPr lang="it-IT" i="1" baseline="30000" dirty="0" smtClean="0">
                <a:latin typeface="Times"/>
                <a:cs typeface="Times"/>
              </a:rPr>
              <a:t>2</a:t>
            </a:r>
          </a:p>
          <a:p>
            <a:r>
              <a:rPr lang="it-IT" i="1" dirty="0" smtClean="0">
                <a:latin typeface="Symbol" charset="2"/>
                <a:cs typeface="Symbol" charset="2"/>
              </a:rPr>
              <a:t>g</a:t>
            </a:r>
            <a:r>
              <a:rPr lang="it-IT" dirty="0" smtClean="0">
                <a:latin typeface="Symbol" charset="2"/>
                <a:cs typeface="Symbol" charset="2"/>
              </a:rPr>
              <a:t> </a:t>
            </a:r>
            <a:r>
              <a:rPr lang="it-IT" dirty="0" smtClean="0">
                <a:latin typeface="Times"/>
                <a:cs typeface="Times"/>
              </a:rPr>
              <a:t>= </a:t>
            </a:r>
            <a:r>
              <a:rPr lang="it-IT" dirty="0" err="1" smtClean="0">
                <a:latin typeface="Symbol" charset="2"/>
                <a:cs typeface="Symbol" charset="2"/>
              </a:rPr>
              <a:t>s</a:t>
            </a:r>
            <a:r>
              <a:rPr lang="it-IT" dirty="0" smtClean="0">
                <a:latin typeface="Symbol" charset="2"/>
                <a:cs typeface="Symbol" charset="2"/>
              </a:rPr>
              <a:t> </a:t>
            </a:r>
            <a:r>
              <a:rPr lang="it-IT" dirty="0" smtClean="0">
                <a:latin typeface="Times"/>
                <a:cs typeface="Times"/>
              </a:rPr>
              <a:t>(</a:t>
            </a:r>
            <a:r>
              <a:rPr lang="it-IT" i="1" dirty="0" smtClean="0">
                <a:latin typeface="Times"/>
                <a:cs typeface="Times"/>
              </a:rPr>
              <a:t>x’</a:t>
            </a:r>
            <a:r>
              <a:rPr lang="it-IT" dirty="0" smtClean="0">
                <a:latin typeface="Times"/>
                <a:cs typeface="Times"/>
              </a:rPr>
              <a:t>)</a:t>
            </a:r>
            <a:r>
              <a:rPr lang="it-IT" baseline="30000" dirty="0" smtClean="0">
                <a:latin typeface="Times"/>
                <a:cs typeface="Times"/>
              </a:rPr>
              <a:t>2</a:t>
            </a:r>
            <a:r>
              <a:rPr lang="it-IT" dirty="0" smtClean="0">
                <a:latin typeface="Times"/>
                <a:cs typeface="Times"/>
              </a:rPr>
              <a:t>/</a:t>
            </a:r>
            <a:r>
              <a:rPr lang="it-IT" i="1" dirty="0">
                <a:latin typeface="Symbol" charset="2"/>
                <a:cs typeface="Symbol" charset="2"/>
              </a:rPr>
              <a:t>e</a:t>
            </a:r>
            <a:endParaRPr lang="it-IT" dirty="0">
              <a:latin typeface="Times"/>
              <a:cs typeface="Time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268464" y="3833779"/>
            <a:ext cx="1256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latin typeface="Symbol" charset="2"/>
                <a:cs typeface="Symbol" charset="2"/>
              </a:rPr>
              <a:t>g</a:t>
            </a:r>
            <a:r>
              <a:rPr lang="it-IT" dirty="0">
                <a:latin typeface="Symbol" charset="2"/>
                <a:cs typeface="Symbol" charset="2"/>
              </a:rPr>
              <a:t> </a:t>
            </a:r>
            <a:r>
              <a:rPr lang="it-IT" dirty="0" smtClean="0">
                <a:latin typeface="Times"/>
                <a:cs typeface="Times"/>
              </a:rPr>
              <a:t>&lt; 200 m</a:t>
            </a:r>
            <a:r>
              <a:rPr lang="it-IT" baseline="30000" dirty="0" smtClean="0">
                <a:latin typeface="Times"/>
                <a:cs typeface="Times"/>
              </a:rPr>
              <a:t>-1</a:t>
            </a:r>
            <a:endParaRPr lang="it-IT" baseline="30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8916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46" y="171172"/>
            <a:ext cx="9143999" cy="4211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cs typeface="Abadi MT Condensed Light" charset="0"/>
              </a:rPr>
              <a:t>BEYOND HIGH GRADIENT</a:t>
            </a:r>
            <a:endParaRPr lang="en-US" sz="3200" b="1" dirty="0">
              <a:solidFill>
                <a:srgbClr val="000000"/>
              </a:solidFill>
              <a:cs typeface="Abadi MT Condensed Light" charset="0"/>
            </a:endParaRPr>
          </a:p>
        </p:txBody>
      </p:sp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48686" y="3468945"/>
            <a:ext cx="8949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+mj-lt"/>
                <a:cs typeface="Abadi MT Condensed Light" charset="0"/>
              </a:rPr>
              <a:t>BUNCH QUALITY</a:t>
            </a:r>
            <a:r>
              <a:rPr lang="en-US" sz="2000" dirty="0" smtClean="0">
                <a:latin typeface="+mj-lt"/>
                <a:cs typeface="Abadi MT Condensed Light" charset="0"/>
              </a:rPr>
              <a:t>: </a:t>
            </a:r>
            <a:r>
              <a:rPr lang="en-US" sz="2000" b="1" dirty="0" smtClean="0">
                <a:latin typeface="+mj-lt"/>
                <a:cs typeface="Abadi MT Condensed Light" charset="0"/>
              </a:rPr>
              <a:t>energy spread, </a:t>
            </a:r>
            <a:r>
              <a:rPr lang="en-US" sz="2000" b="1" dirty="0" err="1" smtClean="0">
                <a:latin typeface="+mj-lt"/>
                <a:cs typeface="Abadi MT Condensed Light" charset="0"/>
              </a:rPr>
              <a:t>emittance</a:t>
            </a:r>
            <a:r>
              <a:rPr lang="en-US" sz="2000" b="1" dirty="0" smtClean="0">
                <a:latin typeface="+mj-lt"/>
                <a:cs typeface="Abadi MT Condensed Light" charset="0"/>
              </a:rPr>
              <a:t>, beam divergence </a:t>
            </a:r>
            <a:r>
              <a:rPr lang="mr-IN" sz="2000" b="1" dirty="0" smtClean="0">
                <a:latin typeface="+mj-lt"/>
                <a:cs typeface="Abadi MT Condensed Light" charset="0"/>
              </a:rPr>
              <a:t>…</a:t>
            </a:r>
            <a:endParaRPr lang="en-US" sz="2000" b="1" dirty="0" smtClean="0">
              <a:latin typeface="+mj-lt"/>
              <a:cs typeface="Abadi MT Condensed Light" charset="0"/>
            </a:endParaRPr>
          </a:p>
          <a:p>
            <a:pPr algn="ctr" eaLnBrk="1" hangingPunct="1"/>
            <a:r>
              <a:rPr lang="en-US" sz="2000" b="1" dirty="0" smtClean="0">
                <a:latin typeface="+mj-lt"/>
                <a:cs typeface="Abadi MT Condensed Light" charset="0"/>
              </a:rPr>
              <a:t>=&gt; CONTROL WAKEFIELD GENERATION AND INJECTION SEPARATELY</a:t>
            </a:r>
            <a:endParaRPr lang="en-US" sz="2000" b="1" dirty="0" smtClean="0">
              <a:solidFill>
                <a:srgbClr val="FF0000"/>
              </a:solidFill>
              <a:latin typeface="+mj-lt"/>
              <a:cs typeface="Abadi MT Condensed Light" charset="0"/>
            </a:endParaRPr>
          </a:p>
        </p:txBody>
      </p:sp>
      <p:sp>
        <p:nvSpPr>
          <p:cNvPr id="29704" name="Rectangle 9"/>
          <p:cNvSpPr>
            <a:spLocks noChangeArrowheads="1"/>
          </p:cNvSpPr>
          <p:nvPr/>
        </p:nvSpPr>
        <p:spPr bwMode="auto">
          <a:xfrm>
            <a:off x="228645" y="838281"/>
            <a:ext cx="80828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  <a:cs typeface="Abadi MT Condensed Light" charset="0"/>
              </a:rPr>
              <a:t>Since 2004, systematic production of </a:t>
            </a:r>
            <a:r>
              <a:rPr lang="en-US" sz="1600" b="1" i="1" dirty="0" smtClean="0">
                <a:solidFill>
                  <a:srgbClr val="C0504D"/>
                </a:solidFill>
                <a:latin typeface="+mj-lt"/>
                <a:cs typeface="Abadi MT Condensed Light" charset="0"/>
              </a:rPr>
              <a:t>self-injected </a:t>
            </a:r>
            <a:r>
              <a:rPr lang="en-US" sz="1600" b="1" dirty="0" smtClean="0">
                <a:latin typeface="+mj-lt"/>
                <a:cs typeface="Abadi MT Condensed Light" charset="0"/>
              </a:rPr>
              <a:t>electron </a:t>
            </a:r>
            <a:r>
              <a:rPr lang="en-US" sz="1600" b="1" dirty="0">
                <a:latin typeface="+mj-lt"/>
                <a:cs typeface="Abadi MT Condensed Light" charset="0"/>
              </a:rPr>
              <a:t>bunches with energy </a:t>
            </a:r>
            <a:r>
              <a:rPr lang="en-US" sz="1600" b="1" dirty="0" smtClean="0">
                <a:latin typeface="+mj-lt"/>
                <a:cs typeface="Abadi MT Condensed Light" charset="0"/>
              </a:rPr>
              <a:t>up to </a:t>
            </a:r>
            <a:r>
              <a:rPr lang="en-US" sz="1600" b="1" dirty="0" err="1" smtClean="0">
                <a:latin typeface="+mj-lt"/>
                <a:cs typeface="Abadi MT Condensed Light" charset="0"/>
              </a:rPr>
              <a:t>GeV</a:t>
            </a:r>
            <a:r>
              <a:rPr lang="en-US" sz="1600" b="1" dirty="0" smtClean="0">
                <a:latin typeface="+mj-lt"/>
                <a:cs typeface="Abadi MT Condensed Light" charset="0"/>
              </a:rPr>
              <a:t> range </a:t>
            </a:r>
            <a:r>
              <a:rPr lang="en-US" sz="1600" b="1" dirty="0">
                <a:latin typeface="+mj-lt"/>
                <a:cs typeface="Abadi MT Condensed Light" charset="0"/>
              </a:rPr>
              <a:t>and moderate energy spread (5-10%</a:t>
            </a:r>
            <a:r>
              <a:rPr lang="en-US" sz="1600" b="1" dirty="0" smtClean="0">
                <a:latin typeface="+mj-lt"/>
                <a:cs typeface="Abadi MT Condensed Light" charset="0"/>
              </a:rPr>
              <a:t>)</a:t>
            </a:r>
          </a:p>
          <a:p>
            <a:pPr algn="ctr"/>
            <a:r>
              <a:rPr lang="en-US" sz="1600" b="1" dirty="0" smtClean="0">
                <a:latin typeface="+mj-lt"/>
                <a:cs typeface="Abadi MT Condensed Light" charset="0"/>
              </a:rPr>
              <a:t>Exploration of applications ongoing worldwide. </a:t>
            </a:r>
          </a:p>
          <a:p>
            <a:pPr algn="ctr"/>
            <a:r>
              <a:rPr lang="en-US" sz="1600" b="1" dirty="0" smtClean="0">
                <a:solidFill>
                  <a:schemeClr val="accent2"/>
                </a:solidFill>
                <a:latin typeface="+mj-lt"/>
                <a:cs typeface="Abadi MT Condensed Light" charset="0"/>
              </a:rPr>
              <a:t>Main goal: X-ray FEL =&gt; </a:t>
            </a:r>
            <a:r>
              <a:rPr lang="en-US" sz="1600" b="1" dirty="0" err="1" smtClean="0">
                <a:solidFill>
                  <a:schemeClr val="accent2"/>
                </a:solidFill>
                <a:latin typeface="+mj-lt"/>
                <a:cs typeface="Abadi MT Condensed Light" charset="0"/>
              </a:rPr>
              <a:t>EuPRAXIA</a:t>
            </a:r>
            <a:endParaRPr lang="en-US" sz="1600" b="1" dirty="0">
              <a:solidFill>
                <a:schemeClr val="accent2"/>
              </a:solidFill>
              <a:latin typeface="+mj-lt"/>
              <a:cs typeface="Abadi MT Condensed Light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28645" y="2264583"/>
            <a:ext cx="876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Self-</a:t>
            </a:r>
            <a:r>
              <a:rPr lang="it-IT" sz="2000" b="1" dirty="0" err="1" smtClean="0"/>
              <a:t>injection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powerful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but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uncontrollable</a:t>
            </a:r>
            <a:r>
              <a:rPr lang="it-IT" sz="2000" b="1" dirty="0" smtClean="0"/>
              <a:t>; </a:t>
            </a:r>
          </a:p>
          <a:p>
            <a:pPr algn="ctr"/>
            <a:r>
              <a:rPr lang="it-IT" sz="2000" b="1" dirty="0" err="1" smtClean="0"/>
              <a:t>Need</a:t>
            </a:r>
            <a:r>
              <a:rPr lang="it-IT" sz="2000" b="1" dirty="0" smtClean="0"/>
              <a:t> of </a:t>
            </a:r>
            <a:r>
              <a:rPr lang="it-IT" sz="2000" b="1" dirty="0" err="1" smtClean="0"/>
              <a:t>controlled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injection</a:t>
            </a:r>
            <a:r>
              <a:rPr lang="it-IT" sz="2000" b="1" dirty="0" smtClean="0"/>
              <a:t> of </a:t>
            </a:r>
            <a:r>
              <a:rPr lang="it-IT" sz="2000" b="1" dirty="0" err="1" smtClean="0"/>
              <a:t>electrons</a:t>
            </a:r>
            <a:r>
              <a:rPr lang="it-IT" sz="2000" b="1" dirty="0" smtClean="0"/>
              <a:t> in a </a:t>
            </a:r>
            <a:r>
              <a:rPr lang="it-IT" sz="2000" b="1" dirty="0" err="1" smtClean="0"/>
              <a:t>well-formed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wake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wave</a:t>
            </a:r>
            <a:endParaRPr lang="it-IT" sz="20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189718"/>
            <a:ext cx="9144000" cy="483738"/>
          </a:xfrm>
        </p:spPr>
        <p:txBody>
          <a:bodyPr lIns="0">
            <a:normAutofit fontScale="90000"/>
          </a:bodyPr>
          <a:lstStyle/>
          <a:p>
            <a:pPr algn="ctr" rtl="0" eaLnBrk="1" fontAlgn="base" hangingPunct="1"/>
            <a:r>
              <a:rPr lang="it-IT" sz="3200" b="1" kern="1200" dirty="0" smtClean="0">
                <a:effectLst/>
                <a:latin typeface="Century Gothic"/>
                <a:ea typeface="SimSun"/>
                <a:cs typeface="SimSun"/>
              </a:rPr>
              <a:t>C</a:t>
            </a:r>
            <a:r>
              <a:rPr lang="en-US" sz="3200" b="1" kern="1200" dirty="0" smtClean="0">
                <a:effectLst/>
                <a:latin typeface="Century Gothic"/>
                <a:ea typeface="SimSun"/>
                <a:cs typeface="SimSun"/>
              </a:rPr>
              <a:t>ONTROLLED INJECTION MECHANISMS </a:t>
            </a:r>
            <a:endParaRPr lang="it-IT" sz="32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53018" y="1301639"/>
            <a:ext cx="8614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/>
              <a:t>Principle</a:t>
            </a:r>
            <a:r>
              <a:rPr lang="it-IT" sz="2000" b="1" dirty="0" smtClean="0"/>
              <a:t>: match </a:t>
            </a:r>
            <a:r>
              <a:rPr lang="it-IT" sz="2000" b="1" dirty="0" err="1" smtClean="0"/>
              <a:t>velocity</a:t>
            </a:r>
            <a:r>
              <a:rPr lang="it-IT" sz="2000" b="1" dirty="0" smtClean="0"/>
              <a:t> of plasma </a:t>
            </a:r>
            <a:r>
              <a:rPr lang="it-IT" sz="2000" b="1" dirty="0" err="1" smtClean="0"/>
              <a:t>electrons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wake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phase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velocity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at</a:t>
            </a:r>
            <a:r>
              <a:rPr lang="it-IT" sz="2000" b="1" dirty="0" smtClean="0"/>
              <a:t> the </a:t>
            </a:r>
            <a:r>
              <a:rPr lang="it-IT" sz="2000" b="1" dirty="0" err="1" smtClean="0"/>
              <a:t>accelerating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region</a:t>
            </a:r>
            <a:r>
              <a:rPr lang="it-IT" sz="2000" b="1" dirty="0" smtClean="0"/>
              <a:t> of the </a:t>
            </a:r>
            <a:r>
              <a:rPr lang="it-IT" sz="2000" b="1" dirty="0" err="1" smtClean="0"/>
              <a:t>wake</a:t>
            </a:r>
            <a:r>
              <a:rPr lang="it-IT" sz="2000" b="1" dirty="0" smtClean="0"/>
              <a:t>:</a:t>
            </a:r>
            <a:endParaRPr lang="it-IT" sz="2000" b="1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702658" y="3323437"/>
            <a:ext cx="6303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Make</a:t>
            </a:r>
            <a:r>
              <a:rPr lang="it-IT" b="1" dirty="0" smtClean="0"/>
              <a:t> new </a:t>
            </a:r>
            <a:r>
              <a:rPr lang="it-IT" b="1" dirty="0" err="1" smtClean="0"/>
              <a:t>electrons</a:t>
            </a:r>
            <a:r>
              <a:rPr lang="it-IT" b="1" dirty="0" smtClean="0"/>
              <a:t> “emerge” in the right position of the </a:t>
            </a:r>
            <a:r>
              <a:rPr lang="it-IT" b="1" dirty="0" err="1" smtClean="0"/>
              <a:t>wake</a:t>
            </a:r>
            <a:r>
              <a:rPr lang="it-IT" b="1" dirty="0"/>
              <a:t>.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159004" y="2163478"/>
            <a:ext cx="3164873" cy="1036935"/>
            <a:chOff x="104960" y="3479099"/>
            <a:chExt cx="3164873" cy="1382580"/>
          </a:xfrm>
        </p:grpSpPr>
        <p:grpSp>
          <p:nvGrpSpPr>
            <p:cNvPr id="8" name="Gruppo 7"/>
            <p:cNvGrpSpPr/>
            <p:nvPr/>
          </p:nvGrpSpPr>
          <p:grpSpPr>
            <a:xfrm>
              <a:off x="1594390" y="3686311"/>
              <a:ext cx="1675443" cy="1175368"/>
              <a:chOff x="1594390" y="3686311"/>
              <a:chExt cx="1675443" cy="1175368"/>
            </a:xfrm>
          </p:grpSpPr>
          <p:sp>
            <p:nvSpPr>
              <p:cNvPr id="5" name="Ovale 4"/>
              <p:cNvSpPr/>
              <p:nvPr/>
            </p:nvSpPr>
            <p:spPr>
              <a:xfrm>
                <a:off x="1739033" y="3848431"/>
                <a:ext cx="1243071" cy="9051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l"/>
              </a:scene3d>
              <a:sp3d>
                <a:bevelT w="25400" h="25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/>
              </a:bodyPr>
              <a:lstStyle/>
              <a:p>
                <a:pPr algn="ctr"/>
                <a:endParaRPr lang="it-IT">
                  <a:effectLst/>
                </a:endParaRPr>
              </a:p>
            </p:txBody>
          </p:sp>
          <p:sp>
            <p:nvSpPr>
              <p:cNvPr id="6" name="Ovale 5"/>
              <p:cNvSpPr/>
              <p:nvPr/>
            </p:nvSpPr>
            <p:spPr>
              <a:xfrm>
                <a:off x="2572782" y="3686311"/>
                <a:ext cx="499930" cy="117536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82000"/>
                    </a:srgbClr>
                  </a:gs>
                  <a:gs pos="100000">
                    <a:schemeClr val="bg1">
                      <a:alpha val="82000"/>
                    </a:schemeClr>
                  </a:gs>
                  <a:gs pos="62000">
                    <a:srgbClr val="FF6600">
                      <a:alpha val="82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l"/>
              </a:scene3d>
              <a:sp3d>
                <a:bevelT w="25400" h="254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0" name="Gruppo 9"/>
              <p:cNvGrpSpPr/>
              <p:nvPr/>
            </p:nvGrpSpPr>
            <p:grpSpPr>
              <a:xfrm>
                <a:off x="1934954" y="4258298"/>
                <a:ext cx="608024" cy="81070"/>
                <a:chOff x="1134977" y="3688223"/>
                <a:chExt cx="608024" cy="81070"/>
              </a:xfrm>
            </p:grpSpPr>
            <p:sp>
              <p:nvSpPr>
                <p:cNvPr id="7" name="Ovale 6"/>
                <p:cNvSpPr/>
                <p:nvPr/>
              </p:nvSpPr>
              <p:spPr>
                <a:xfrm>
                  <a:off x="1134977" y="3688223"/>
                  <a:ext cx="81070" cy="81070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9" name="Connettore 2 8"/>
                <p:cNvCxnSpPr/>
                <p:nvPr/>
              </p:nvCxnSpPr>
              <p:spPr>
                <a:xfrm flipV="1">
                  <a:off x="1204175" y="3715243"/>
                  <a:ext cx="538826" cy="1187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Figura a mano libera 24"/>
              <p:cNvSpPr/>
              <p:nvPr/>
            </p:nvSpPr>
            <p:spPr>
              <a:xfrm>
                <a:off x="1594390" y="3829168"/>
                <a:ext cx="1675443" cy="1031271"/>
              </a:xfrm>
              <a:custGeom>
                <a:avLst/>
                <a:gdLst>
                  <a:gd name="connsiteX0" fmla="*/ 0 w 1567350"/>
                  <a:gd name="connsiteY0" fmla="*/ 480603 h 1006880"/>
                  <a:gd name="connsiteX1" fmla="*/ 162140 w 1567350"/>
                  <a:gd name="connsiteY1" fmla="*/ 993982 h 1006880"/>
                  <a:gd name="connsiteX2" fmla="*/ 837722 w 1567350"/>
                  <a:gd name="connsiteY2" fmla="*/ 7754 h 1006880"/>
                  <a:gd name="connsiteX3" fmla="*/ 1297117 w 1567350"/>
                  <a:gd name="connsiteY3" fmla="*/ 534643 h 1006880"/>
                  <a:gd name="connsiteX4" fmla="*/ 1567350 w 1567350"/>
                  <a:gd name="connsiteY4" fmla="*/ 548153 h 1006880"/>
                  <a:gd name="connsiteX0" fmla="*/ 0 w 1567350"/>
                  <a:gd name="connsiteY0" fmla="*/ 480603 h 1006880"/>
                  <a:gd name="connsiteX1" fmla="*/ 310768 w 1567350"/>
                  <a:gd name="connsiteY1" fmla="*/ 993982 h 1006880"/>
                  <a:gd name="connsiteX2" fmla="*/ 837722 w 1567350"/>
                  <a:gd name="connsiteY2" fmla="*/ 7754 h 1006880"/>
                  <a:gd name="connsiteX3" fmla="*/ 1297117 w 1567350"/>
                  <a:gd name="connsiteY3" fmla="*/ 534643 h 1006880"/>
                  <a:gd name="connsiteX4" fmla="*/ 1567350 w 1567350"/>
                  <a:gd name="connsiteY4" fmla="*/ 548153 h 1006880"/>
                  <a:gd name="connsiteX0" fmla="*/ 0 w 1567350"/>
                  <a:gd name="connsiteY0" fmla="*/ 480603 h 1041715"/>
                  <a:gd name="connsiteX1" fmla="*/ 81070 w 1567350"/>
                  <a:gd name="connsiteY1" fmla="*/ 845373 h 1041715"/>
                  <a:gd name="connsiteX2" fmla="*/ 310768 w 1567350"/>
                  <a:gd name="connsiteY2" fmla="*/ 993982 h 1041715"/>
                  <a:gd name="connsiteX3" fmla="*/ 837722 w 1567350"/>
                  <a:gd name="connsiteY3" fmla="*/ 7754 h 1041715"/>
                  <a:gd name="connsiteX4" fmla="*/ 1297117 w 1567350"/>
                  <a:gd name="connsiteY4" fmla="*/ 534643 h 1041715"/>
                  <a:gd name="connsiteX5" fmla="*/ 1567350 w 1567350"/>
                  <a:gd name="connsiteY5" fmla="*/ 548153 h 1041715"/>
                  <a:gd name="connsiteX0" fmla="*/ 0 w 1567350"/>
                  <a:gd name="connsiteY0" fmla="*/ 480603 h 1031271"/>
                  <a:gd name="connsiteX1" fmla="*/ 121605 w 1567350"/>
                  <a:gd name="connsiteY1" fmla="*/ 791333 h 1031271"/>
                  <a:gd name="connsiteX2" fmla="*/ 310768 w 1567350"/>
                  <a:gd name="connsiteY2" fmla="*/ 993982 h 1031271"/>
                  <a:gd name="connsiteX3" fmla="*/ 837722 w 1567350"/>
                  <a:gd name="connsiteY3" fmla="*/ 7754 h 1031271"/>
                  <a:gd name="connsiteX4" fmla="*/ 1297117 w 1567350"/>
                  <a:gd name="connsiteY4" fmla="*/ 534643 h 1031271"/>
                  <a:gd name="connsiteX5" fmla="*/ 1567350 w 1567350"/>
                  <a:gd name="connsiteY5" fmla="*/ 548153 h 1031271"/>
                  <a:gd name="connsiteX0" fmla="*/ 0 w 1634908"/>
                  <a:gd name="connsiteY0" fmla="*/ 223913 h 1031271"/>
                  <a:gd name="connsiteX1" fmla="*/ 189163 w 1634908"/>
                  <a:gd name="connsiteY1" fmla="*/ 791333 h 1031271"/>
                  <a:gd name="connsiteX2" fmla="*/ 378326 w 1634908"/>
                  <a:gd name="connsiteY2" fmla="*/ 993982 h 1031271"/>
                  <a:gd name="connsiteX3" fmla="*/ 905280 w 1634908"/>
                  <a:gd name="connsiteY3" fmla="*/ 7754 h 1031271"/>
                  <a:gd name="connsiteX4" fmla="*/ 1364675 w 1634908"/>
                  <a:gd name="connsiteY4" fmla="*/ 534643 h 1031271"/>
                  <a:gd name="connsiteX5" fmla="*/ 1634908 w 1634908"/>
                  <a:gd name="connsiteY5" fmla="*/ 548153 h 1031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908" h="1031271">
                    <a:moveTo>
                      <a:pt x="0" y="223913"/>
                    </a:moveTo>
                    <a:cubicBezTo>
                      <a:pt x="13512" y="284708"/>
                      <a:pt x="137368" y="705770"/>
                      <a:pt x="189163" y="791333"/>
                    </a:cubicBezTo>
                    <a:cubicBezTo>
                      <a:pt x="240958" y="876896"/>
                      <a:pt x="258973" y="1124578"/>
                      <a:pt x="378326" y="993982"/>
                    </a:cubicBezTo>
                    <a:cubicBezTo>
                      <a:pt x="497679" y="863386"/>
                      <a:pt x="740889" y="84310"/>
                      <a:pt x="905280" y="7754"/>
                    </a:cubicBezTo>
                    <a:cubicBezTo>
                      <a:pt x="1069671" y="-68802"/>
                      <a:pt x="1243070" y="444577"/>
                      <a:pt x="1364675" y="534643"/>
                    </a:cubicBezTo>
                    <a:cubicBezTo>
                      <a:pt x="1486280" y="624709"/>
                      <a:pt x="1607885" y="541398"/>
                      <a:pt x="1634908" y="548153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7" name="CasellaDiTesto 26"/>
            <p:cNvSpPr txBox="1"/>
            <p:nvPr/>
          </p:nvSpPr>
          <p:spPr>
            <a:xfrm>
              <a:off x="104960" y="3479099"/>
              <a:ext cx="16407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Ponderomotive</a:t>
              </a:r>
              <a:r>
                <a:rPr lang="it-IT" dirty="0" smtClean="0"/>
                <a:t> </a:t>
              </a:r>
              <a:endParaRPr lang="it-IT" dirty="0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4792657" y="2246711"/>
            <a:ext cx="3691414" cy="963835"/>
            <a:chOff x="4738614" y="3590076"/>
            <a:chExt cx="3691414" cy="1285113"/>
          </a:xfrm>
        </p:grpSpPr>
        <p:sp>
          <p:nvSpPr>
            <p:cNvPr id="4" name="CasellaDiTesto 3"/>
            <p:cNvSpPr txBox="1"/>
            <p:nvPr/>
          </p:nvSpPr>
          <p:spPr>
            <a:xfrm>
              <a:off x="4738614" y="3848431"/>
              <a:ext cx="18466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14" name="Ovale 13"/>
            <p:cNvSpPr/>
            <p:nvPr/>
          </p:nvSpPr>
          <p:spPr>
            <a:xfrm>
              <a:off x="5228804" y="3875451"/>
              <a:ext cx="1243071" cy="90516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/>
              <a:lightRig rig="threePt" dir="tl"/>
            </a:scene3d>
            <a:sp3d>
              <a:bevelT w="254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/>
              <a:endParaRPr lang="it-IT">
                <a:effectLst/>
              </a:endParaRPr>
            </a:p>
          </p:txBody>
        </p:sp>
        <p:sp>
          <p:nvSpPr>
            <p:cNvPr id="15" name="Ovale 14"/>
            <p:cNvSpPr/>
            <p:nvPr/>
          </p:nvSpPr>
          <p:spPr>
            <a:xfrm>
              <a:off x="6056787" y="3699821"/>
              <a:ext cx="499930" cy="117536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alpha val="82000"/>
                  </a:srgbClr>
                </a:gs>
                <a:gs pos="100000">
                  <a:schemeClr val="bg1">
                    <a:alpha val="82000"/>
                  </a:schemeClr>
                </a:gs>
                <a:gs pos="62000">
                  <a:srgbClr val="FF6600">
                    <a:alpha val="8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l"/>
            </a:scene3d>
            <a:sp3d>
              <a:bevelT w="254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/>
            <p:cNvSpPr/>
            <p:nvPr/>
          </p:nvSpPr>
          <p:spPr>
            <a:xfrm>
              <a:off x="5424723" y="4271808"/>
              <a:ext cx="81070" cy="8107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Connettore 2 17"/>
            <p:cNvCxnSpPr/>
            <p:nvPr/>
          </p:nvCxnSpPr>
          <p:spPr>
            <a:xfrm flipV="1">
              <a:off x="5945742" y="3866509"/>
              <a:ext cx="538826" cy="1187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V="1">
              <a:off x="6017891" y="4741727"/>
              <a:ext cx="538826" cy="1187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 flipH="1">
              <a:off x="5273931" y="4767109"/>
              <a:ext cx="526398" cy="1159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 flipH="1">
              <a:off x="5228804" y="3878381"/>
              <a:ext cx="526398" cy="1159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igura a mano libera 44"/>
            <p:cNvSpPr/>
            <p:nvPr/>
          </p:nvSpPr>
          <p:spPr>
            <a:xfrm>
              <a:off x="5070748" y="3823812"/>
              <a:ext cx="1675443" cy="1031271"/>
            </a:xfrm>
            <a:custGeom>
              <a:avLst/>
              <a:gdLst>
                <a:gd name="connsiteX0" fmla="*/ 0 w 1567350"/>
                <a:gd name="connsiteY0" fmla="*/ 480603 h 1006880"/>
                <a:gd name="connsiteX1" fmla="*/ 162140 w 1567350"/>
                <a:gd name="connsiteY1" fmla="*/ 993982 h 1006880"/>
                <a:gd name="connsiteX2" fmla="*/ 837722 w 1567350"/>
                <a:gd name="connsiteY2" fmla="*/ 7754 h 1006880"/>
                <a:gd name="connsiteX3" fmla="*/ 1297117 w 1567350"/>
                <a:gd name="connsiteY3" fmla="*/ 534643 h 1006880"/>
                <a:gd name="connsiteX4" fmla="*/ 1567350 w 1567350"/>
                <a:gd name="connsiteY4" fmla="*/ 548153 h 1006880"/>
                <a:gd name="connsiteX0" fmla="*/ 0 w 1567350"/>
                <a:gd name="connsiteY0" fmla="*/ 480603 h 1006880"/>
                <a:gd name="connsiteX1" fmla="*/ 310768 w 1567350"/>
                <a:gd name="connsiteY1" fmla="*/ 993982 h 1006880"/>
                <a:gd name="connsiteX2" fmla="*/ 837722 w 1567350"/>
                <a:gd name="connsiteY2" fmla="*/ 7754 h 1006880"/>
                <a:gd name="connsiteX3" fmla="*/ 1297117 w 1567350"/>
                <a:gd name="connsiteY3" fmla="*/ 534643 h 1006880"/>
                <a:gd name="connsiteX4" fmla="*/ 1567350 w 1567350"/>
                <a:gd name="connsiteY4" fmla="*/ 548153 h 1006880"/>
                <a:gd name="connsiteX0" fmla="*/ 0 w 1567350"/>
                <a:gd name="connsiteY0" fmla="*/ 480603 h 1041715"/>
                <a:gd name="connsiteX1" fmla="*/ 81070 w 1567350"/>
                <a:gd name="connsiteY1" fmla="*/ 845373 h 1041715"/>
                <a:gd name="connsiteX2" fmla="*/ 310768 w 1567350"/>
                <a:gd name="connsiteY2" fmla="*/ 993982 h 1041715"/>
                <a:gd name="connsiteX3" fmla="*/ 837722 w 1567350"/>
                <a:gd name="connsiteY3" fmla="*/ 7754 h 1041715"/>
                <a:gd name="connsiteX4" fmla="*/ 1297117 w 1567350"/>
                <a:gd name="connsiteY4" fmla="*/ 534643 h 1041715"/>
                <a:gd name="connsiteX5" fmla="*/ 1567350 w 1567350"/>
                <a:gd name="connsiteY5" fmla="*/ 548153 h 1041715"/>
                <a:gd name="connsiteX0" fmla="*/ 0 w 1567350"/>
                <a:gd name="connsiteY0" fmla="*/ 480603 h 1031271"/>
                <a:gd name="connsiteX1" fmla="*/ 121605 w 1567350"/>
                <a:gd name="connsiteY1" fmla="*/ 791333 h 1031271"/>
                <a:gd name="connsiteX2" fmla="*/ 310768 w 1567350"/>
                <a:gd name="connsiteY2" fmla="*/ 993982 h 1031271"/>
                <a:gd name="connsiteX3" fmla="*/ 837722 w 1567350"/>
                <a:gd name="connsiteY3" fmla="*/ 7754 h 1031271"/>
                <a:gd name="connsiteX4" fmla="*/ 1297117 w 1567350"/>
                <a:gd name="connsiteY4" fmla="*/ 534643 h 1031271"/>
                <a:gd name="connsiteX5" fmla="*/ 1567350 w 1567350"/>
                <a:gd name="connsiteY5" fmla="*/ 548153 h 1031271"/>
                <a:gd name="connsiteX0" fmla="*/ 0 w 1634908"/>
                <a:gd name="connsiteY0" fmla="*/ 223913 h 1031271"/>
                <a:gd name="connsiteX1" fmla="*/ 189163 w 1634908"/>
                <a:gd name="connsiteY1" fmla="*/ 791333 h 1031271"/>
                <a:gd name="connsiteX2" fmla="*/ 378326 w 1634908"/>
                <a:gd name="connsiteY2" fmla="*/ 993982 h 1031271"/>
                <a:gd name="connsiteX3" fmla="*/ 905280 w 1634908"/>
                <a:gd name="connsiteY3" fmla="*/ 7754 h 1031271"/>
                <a:gd name="connsiteX4" fmla="*/ 1364675 w 1634908"/>
                <a:gd name="connsiteY4" fmla="*/ 534643 h 1031271"/>
                <a:gd name="connsiteX5" fmla="*/ 1634908 w 1634908"/>
                <a:gd name="connsiteY5" fmla="*/ 548153 h 103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908" h="1031271">
                  <a:moveTo>
                    <a:pt x="0" y="223913"/>
                  </a:moveTo>
                  <a:cubicBezTo>
                    <a:pt x="13512" y="284708"/>
                    <a:pt x="137368" y="705770"/>
                    <a:pt x="189163" y="791333"/>
                  </a:cubicBezTo>
                  <a:cubicBezTo>
                    <a:pt x="240958" y="876896"/>
                    <a:pt x="258973" y="1124578"/>
                    <a:pt x="378326" y="993982"/>
                  </a:cubicBezTo>
                  <a:cubicBezTo>
                    <a:pt x="497679" y="863386"/>
                    <a:pt x="740889" y="84310"/>
                    <a:pt x="905280" y="7754"/>
                  </a:cubicBezTo>
                  <a:cubicBezTo>
                    <a:pt x="1069671" y="-68802"/>
                    <a:pt x="1243070" y="444577"/>
                    <a:pt x="1364675" y="534643"/>
                  </a:cubicBezTo>
                  <a:cubicBezTo>
                    <a:pt x="1486280" y="624709"/>
                    <a:pt x="1607885" y="541398"/>
                    <a:pt x="1634908" y="54815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6746191" y="3590076"/>
              <a:ext cx="168383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Plasma </a:t>
              </a:r>
              <a:r>
                <a:rPr lang="it-IT" dirty="0" err="1" smtClean="0"/>
                <a:t>tailoring</a:t>
              </a:r>
              <a:r>
                <a:rPr lang="it-IT" dirty="0" smtClean="0"/>
                <a:t> </a:t>
              </a:r>
              <a:endParaRPr lang="it-IT" dirty="0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3175748" y="3635676"/>
            <a:ext cx="4284300" cy="881526"/>
            <a:chOff x="3121705" y="5442029"/>
            <a:chExt cx="4284300" cy="1175368"/>
          </a:xfrm>
        </p:grpSpPr>
        <p:sp>
          <p:nvSpPr>
            <p:cNvPr id="28" name="CasellaDiTesto 27"/>
            <p:cNvSpPr txBox="1"/>
            <p:nvPr/>
          </p:nvSpPr>
          <p:spPr>
            <a:xfrm>
              <a:off x="3121705" y="5590640"/>
              <a:ext cx="18466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29" name="Ovale 28"/>
            <p:cNvSpPr/>
            <p:nvPr/>
          </p:nvSpPr>
          <p:spPr>
            <a:xfrm>
              <a:off x="3611897" y="5617659"/>
              <a:ext cx="1243071" cy="90516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/>
              <a:lightRig rig="threePt" dir="tl"/>
            </a:scene3d>
            <a:sp3d>
              <a:bevelT w="254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/>
              <a:endParaRPr lang="it-IT">
                <a:effectLst/>
              </a:endParaRPr>
            </a:p>
          </p:txBody>
        </p:sp>
        <p:sp>
          <p:nvSpPr>
            <p:cNvPr id="30" name="Ovale 29"/>
            <p:cNvSpPr/>
            <p:nvPr/>
          </p:nvSpPr>
          <p:spPr>
            <a:xfrm>
              <a:off x="4439881" y="5442029"/>
              <a:ext cx="499930" cy="117536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alpha val="82000"/>
                  </a:srgbClr>
                </a:gs>
                <a:gs pos="100000">
                  <a:schemeClr val="bg1">
                    <a:alpha val="82000"/>
                  </a:schemeClr>
                </a:gs>
                <a:gs pos="62000">
                  <a:srgbClr val="FF6600">
                    <a:alpha val="8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l"/>
            </a:scene3d>
            <a:sp3d>
              <a:bevelT w="254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Figura a mano libera 45"/>
            <p:cNvSpPr/>
            <p:nvPr/>
          </p:nvSpPr>
          <p:spPr>
            <a:xfrm>
              <a:off x="3462796" y="5559196"/>
              <a:ext cx="1675443" cy="1031271"/>
            </a:xfrm>
            <a:custGeom>
              <a:avLst/>
              <a:gdLst>
                <a:gd name="connsiteX0" fmla="*/ 0 w 1567350"/>
                <a:gd name="connsiteY0" fmla="*/ 480603 h 1006880"/>
                <a:gd name="connsiteX1" fmla="*/ 162140 w 1567350"/>
                <a:gd name="connsiteY1" fmla="*/ 993982 h 1006880"/>
                <a:gd name="connsiteX2" fmla="*/ 837722 w 1567350"/>
                <a:gd name="connsiteY2" fmla="*/ 7754 h 1006880"/>
                <a:gd name="connsiteX3" fmla="*/ 1297117 w 1567350"/>
                <a:gd name="connsiteY3" fmla="*/ 534643 h 1006880"/>
                <a:gd name="connsiteX4" fmla="*/ 1567350 w 1567350"/>
                <a:gd name="connsiteY4" fmla="*/ 548153 h 1006880"/>
                <a:gd name="connsiteX0" fmla="*/ 0 w 1567350"/>
                <a:gd name="connsiteY0" fmla="*/ 480603 h 1006880"/>
                <a:gd name="connsiteX1" fmla="*/ 310768 w 1567350"/>
                <a:gd name="connsiteY1" fmla="*/ 993982 h 1006880"/>
                <a:gd name="connsiteX2" fmla="*/ 837722 w 1567350"/>
                <a:gd name="connsiteY2" fmla="*/ 7754 h 1006880"/>
                <a:gd name="connsiteX3" fmla="*/ 1297117 w 1567350"/>
                <a:gd name="connsiteY3" fmla="*/ 534643 h 1006880"/>
                <a:gd name="connsiteX4" fmla="*/ 1567350 w 1567350"/>
                <a:gd name="connsiteY4" fmla="*/ 548153 h 1006880"/>
                <a:gd name="connsiteX0" fmla="*/ 0 w 1567350"/>
                <a:gd name="connsiteY0" fmla="*/ 480603 h 1041715"/>
                <a:gd name="connsiteX1" fmla="*/ 81070 w 1567350"/>
                <a:gd name="connsiteY1" fmla="*/ 845373 h 1041715"/>
                <a:gd name="connsiteX2" fmla="*/ 310768 w 1567350"/>
                <a:gd name="connsiteY2" fmla="*/ 993982 h 1041715"/>
                <a:gd name="connsiteX3" fmla="*/ 837722 w 1567350"/>
                <a:gd name="connsiteY3" fmla="*/ 7754 h 1041715"/>
                <a:gd name="connsiteX4" fmla="*/ 1297117 w 1567350"/>
                <a:gd name="connsiteY4" fmla="*/ 534643 h 1041715"/>
                <a:gd name="connsiteX5" fmla="*/ 1567350 w 1567350"/>
                <a:gd name="connsiteY5" fmla="*/ 548153 h 1041715"/>
                <a:gd name="connsiteX0" fmla="*/ 0 w 1567350"/>
                <a:gd name="connsiteY0" fmla="*/ 480603 h 1031271"/>
                <a:gd name="connsiteX1" fmla="*/ 121605 w 1567350"/>
                <a:gd name="connsiteY1" fmla="*/ 791333 h 1031271"/>
                <a:gd name="connsiteX2" fmla="*/ 310768 w 1567350"/>
                <a:gd name="connsiteY2" fmla="*/ 993982 h 1031271"/>
                <a:gd name="connsiteX3" fmla="*/ 837722 w 1567350"/>
                <a:gd name="connsiteY3" fmla="*/ 7754 h 1031271"/>
                <a:gd name="connsiteX4" fmla="*/ 1297117 w 1567350"/>
                <a:gd name="connsiteY4" fmla="*/ 534643 h 1031271"/>
                <a:gd name="connsiteX5" fmla="*/ 1567350 w 1567350"/>
                <a:gd name="connsiteY5" fmla="*/ 548153 h 1031271"/>
                <a:gd name="connsiteX0" fmla="*/ 0 w 1634908"/>
                <a:gd name="connsiteY0" fmla="*/ 223913 h 1031271"/>
                <a:gd name="connsiteX1" fmla="*/ 189163 w 1634908"/>
                <a:gd name="connsiteY1" fmla="*/ 791333 h 1031271"/>
                <a:gd name="connsiteX2" fmla="*/ 378326 w 1634908"/>
                <a:gd name="connsiteY2" fmla="*/ 993982 h 1031271"/>
                <a:gd name="connsiteX3" fmla="*/ 905280 w 1634908"/>
                <a:gd name="connsiteY3" fmla="*/ 7754 h 1031271"/>
                <a:gd name="connsiteX4" fmla="*/ 1364675 w 1634908"/>
                <a:gd name="connsiteY4" fmla="*/ 534643 h 1031271"/>
                <a:gd name="connsiteX5" fmla="*/ 1634908 w 1634908"/>
                <a:gd name="connsiteY5" fmla="*/ 548153 h 103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908" h="1031271">
                  <a:moveTo>
                    <a:pt x="0" y="223913"/>
                  </a:moveTo>
                  <a:cubicBezTo>
                    <a:pt x="13512" y="284708"/>
                    <a:pt x="137368" y="705770"/>
                    <a:pt x="189163" y="791333"/>
                  </a:cubicBezTo>
                  <a:cubicBezTo>
                    <a:pt x="240958" y="876896"/>
                    <a:pt x="258973" y="1124578"/>
                    <a:pt x="378326" y="993982"/>
                  </a:cubicBezTo>
                  <a:cubicBezTo>
                    <a:pt x="497679" y="863386"/>
                    <a:pt x="740889" y="84310"/>
                    <a:pt x="905280" y="7754"/>
                  </a:cubicBezTo>
                  <a:cubicBezTo>
                    <a:pt x="1069671" y="-68802"/>
                    <a:pt x="1243070" y="444577"/>
                    <a:pt x="1364675" y="534643"/>
                  </a:cubicBezTo>
                  <a:cubicBezTo>
                    <a:pt x="1486280" y="624709"/>
                    <a:pt x="1607885" y="541398"/>
                    <a:pt x="1634908" y="54815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7" name="Gruppo 46"/>
            <p:cNvGrpSpPr/>
            <p:nvPr/>
          </p:nvGrpSpPr>
          <p:grpSpPr>
            <a:xfrm rot="10800000">
              <a:off x="4130594" y="6042705"/>
              <a:ext cx="608024" cy="81070"/>
              <a:chOff x="1134977" y="3688223"/>
              <a:chExt cx="608024" cy="81070"/>
            </a:xfrm>
          </p:grpSpPr>
          <p:sp>
            <p:nvSpPr>
              <p:cNvPr id="48" name="Ovale 47"/>
              <p:cNvSpPr/>
              <p:nvPr/>
            </p:nvSpPr>
            <p:spPr>
              <a:xfrm>
                <a:off x="1134977" y="3688223"/>
                <a:ext cx="81070" cy="8107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9" name="Connettore 2 48"/>
              <p:cNvCxnSpPr/>
              <p:nvPr/>
            </p:nvCxnSpPr>
            <p:spPr>
              <a:xfrm flipV="1">
                <a:off x="1204175" y="3715243"/>
                <a:ext cx="538826" cy="118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o 49"/>
            <p:cNvGrpSpPr/>
            <p:nvPr/>
          </p:nvGrpSpPr>
          <p:grpSpPr>
            <a:xfrm rot="10800000">
              <a:off x="4188410" y="5951925"/>
              <a:ext cx="608024" cy="81070"/>
              <a:chOff x="1134977" y="3688223"/>
              <a:chExt cx="608024" cy="81070"/>
            </a:xfrm>
          </p:grpSpPr>
          <p:sp>
            <p:nvSpPr>
              <p:cNvPr id="51" name="Ovale 50"/>
              <p:cNvSpPr/>
              <p:nvPr/>
            </p:nvSpPr>
            <p:spPr>
              <a:xfrm>
                <a:off x="1134977" y="3688223"/>
                <a:ext cx="81070" cy="8107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2" name="Connettore 2 51"/>
              <p:cNvCxnSpPr/>
              <p:nvPr/>
            </p:nvCxnSpPr>
            <p:spPr>
              <a:xfrm flipV="1">
                <a:off x="1204175" y="3715243"/>
                <a:ext cx="538826" cy="118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po 52"/>
            <p:cNvGrpSpPr/>
            <p:nvPr/>
          </p:nvGrpSpPr>
          <p:grpSpPr>
            <a:xfrm rot="10800000">
              <a:off x="4232714" y="6104325"/>
              <a:ext cx="608024" cy="81070"/>
              <a:chOff x="1134977" y="3688223"/>
              <a:chExt cx="608024" cy="81070"/>
            </a:xfrm>
          </p:grpSpPr>
          <p:sp>
            <p:nvSpPr>
              <p:cNvPr id="54" name="Ovale 53"/>
              <p:cNvSpPr/>
              <p:nvPr/>
            </p:nvSpPr>
            <p:spPr>
              <a:xfrm>
                <a:off x="1134977" y="3688223"/>
                <a:ext cx="81070" cy="8107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5" name="Connettore 2 54"/>
              <p:cNvCxnSpPr/>
              <p:nvPr/>
            </p:nvCxnSpPr>
            <p:spPr>
              <a:xfrm flipV="1">
                <a:off x="1204175" y="3715243"/>
                <a:ext cx="538826" cy="118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897" name="CasellaDiTesto 80896"/>
            <p:cNvSpPr txBox="1"/>
            <p:nvPr/>
          </p:nvSpPr>
          <p:spPr>
            <a:xfrm>
              <a:off x="5424723" y="5713904"/>
              <a:ext cx="19812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Ionization</a:t>
              </a:r>
              <a:r>
                <a:rPr lang="it-IT" dirty="0" smtClean="0"/>
                <a:t> </a:t>
              </a:r>
              <a:r>
                <a:rPr lang="it-IT" dirty="0" err="1" smtClean="0"/>
                <a:t>injection</a:t>
              </a:r>
              <a:endParaRPr lang="it-IT" dirty="0"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77508"/>
            <a:ext cx="9144000" cy="483738"/>
          </a:xfrm>
        </p:spPr>
        <p:txBody>
          <a:bodyPr lIns="0">
            <a:noAutofit/>
          </a:bodyPr>
          <a:lstStyle/>
          <a:p>
            <a:pPr algn="ctr"/>
            <a:r>
              <a:rPr lang="it-IT" sz="2800" b="1" dirty="0" smtClean="0"/>
              <a:t>OUR ACCELERATION/INJECTION SCHEME</a:t>
            </a:r>
            <a:endParaRPr lang="it-IT" sz="2800" b="1" dirty="0"/>
          </a:p>
        </p:txBody>
      </p:sp>
      <p:sp>
        <p:nvSpPr>
          <p:cNvPr id="41" name="CustomShape 1"/>
          <p:cNvSpPr/>
          <p:nvPr/>
        </p:nvSpPr>
        <p:spPr>
          <a:xfrm>
            <a:off x="185712" y="947168"/>
            <a:ext cx="8888872" cy="117010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6002" indent="-215281" algn="just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6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</a:t>
            </a:r>
            <a:r>
              <a:rPr lang="en-US" sz="16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Resonant Multi-Pulse Ionization injection [</a:t>
            </a:r>
            <a:r>
              <a:rPr lang="en-US" sz="1633" b="1" spc="-1" dirty="0">
                <a:uFill>
                  <a:solidFill>
                    <a:srgbClr val="FFFFFF"/>
                  </a:solidFill>
                </a:uFill>
              </a:rPr>
              <a:t>P. </a:t>
            </a:r>
            <a:r>
              <a:rPr lang="en-US" sz="1633" b="1" spc="-1" dirty="0" err="1">
                <a:uFill>
                  <a:solidFill>
                    <a:srgbClr val="FFFFFF"/>
                  </a:solidFill>
                </a:uFill>
              </a:rPr>
              <a:t>Tomassini</a:t>
            </a:r>
            <a:r>
              <a:rPr lang="en-US" sz="1633" b="1" spc="-1" dirty="0">
                <a:uFill>
                  <a:solidFill>
                    <a:srgbClr val="FFFFFF"/>
                  </a:solidFill>
                </a:uFill>
              </a:rPr>
              <a:t> et al., Phys. Plasmas 24 (2017) </a:t>
            </a:r>
            <a:r>
              <a:rPr lang="en-US" sz="16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] is a new bunch </a:t>
            </a:r>
            <a:r>
              <a:rPr lang="en-US" sz="16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injection </a:t>
            </a:r>
            <a:r>
              <a:rPr lang="en-US" sz="16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scheme aiming at generating extremely low-emittance bunches [as low as 0.06 mm </a:t>
            </a:r>
            <a:r>
              <a:rPr lang="en-US" sz="1600" b="1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mrad</a:t>
            </a:r>
            <a:r>
              <a:rPr lang="en-US" sz="16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]</a:t>
            </a:r>
            <a:endParaRPr lang="en-US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2" indent="-215281" algn="just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500" b="1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ReMPI</a:t>
            </a:r>
            <a:r>
              <a:rPr lang="en-US" sz="15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15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requires ONE short-pulse 100-TW class (</a:t>
            </a:r>
            <a:r>
              <a:rPr lang="en-US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e.g</a:t>
            </a:r>
            <a:r>
              <a:rPr lang="en-US" sz="15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Ti:Sa</a:t>
            </a:r>
            <a:r>
              <a:rPr lang="en-US" sz="15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laser system. Since a unique very large-amplitude </a:t>
            </a:r>
            <a:r>
              <a:rPr lang="en-US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Ti:Sa</a:t>
            </a:r>
            <a:r>
              <a:rPr lang="en-US" sz="15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pulse would fully ionize the atoms (N5+ or Ar8+ ), the pulse is shaped as a </a:t>
            </a:r>
            <a:r>
              <a:rPr lang="en-US" sz="1500" b="1" u="sng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resonant</a:t>
            </a:r>
            <a:r>
              <a:rPr lang="en-US" sz="15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sequence of sub-threshold amplitude </a:t>
            </a:r>
            <a:r>
              <a:rPr lang="en-US" sz="15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pulses.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008786" y="4115183"/>
            <a:ext cx="6705234" cy="944555"/>
            <a:chOff x="1008786" y="5486908"/>
            <a:chExt cx="6705234" cy="1259406"/>
          </a:xfrm>
        </p:grpSpPr>
        <p:pic>
          <p:nvPicPr>
            <p:cNvPr id="61" name="Immagin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170" y="5661995"/>
              <a:ext cx="1024850" cy="629884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Immagin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86" y="5486908"/>
              <a:ext cx="1403533" cy="8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ZoneTexte 11"/>
            <p:cNvSpPr txBox="1"/>
            <p:nvPr/>
          </p:nvSpPr>
          <p:spPr>
            <a:xfrm>
              <a:off x="2530415" y="5494689"/>
              <a:ext cx="3868724" cy="125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437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2873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310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5746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183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8620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056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1493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A new 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scheme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generate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the train of pulse in a stable, </a:t>
              </a:r>
              <a:r>
                <a:rPr lang="fr-FR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efficient 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feasible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way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Quasi </a:t>
              </a:r>
              <a:r>
                <a:rPr lang="fr-F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Lossless</a:t>
              </a:r>
              <a:r>
                <a:rPr 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Pulse Train </a:t>
              </a:r>
              <a:r>
                <a:rPr lang="fr-F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generation</a:t>
              </a:r>
              <a:r>
                <a:rPr 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by </a:t>
              </a:r>
              <a:r>
                <a:rPr lang="fr-F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Early</a:t>
              </a:r>
              <a:r>
                <a:rPr 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Amplitude division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 »</a:t>
              </a:r>
            </a:p>
            <a:p>
              <a:pPr algn="ctr"/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has been 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recently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proposed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by L. 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Labate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 et al. (</a:t>
              </a:r>
              <a:r>
                <a:rPr lang="fr-FR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submitted</a:t>
              </a:r>
              <a:r>
                <a:rPr 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4" name="Immagine 63"/>
          <p:cNvPicPr/>
          <p:nvPr/>
        </p:nvPicPr>
        <p:blipFill>
          <a:blip r:embed="rId5"/>
          <a:stretch/>
        </p:blipFill>
        <p:spPr>
          <a:xfrm>
            <a:off x="4079395" y="2598500"/>
            <a:ext cx="4639488" cy="1495795"/>
          </a:xfrm>
          <a:prstGeom prst="rect">
            <a:avLst/>
          </a:prstGeom>
          <a:ln>
            <a:noFill/>
          </a:ln>
        </p:spPr>
      </p:pic>
      <p:grpSp>
        <p:nvGrpSpPr>
          <p:cNvPr id="5" name="Gruppo 4"/>
          <p:cNvGrpSpPr/>
          <p:nvPr/>
        </p:nvGrpSpPr>
        <p:grpSpPr>
          <a:xfrm>
            <a:off x="185712" y="2712936"/>
            <a:ext cx="3573720" cy="1359544"/>
            <a:chOff x="185712" y="2712936"/>
            <a:chExt cx="3573720" cy="1359544"/>
          </a:xfrm>
        </p:grpSpPr>
        <p:pic>
          <p:nvPicPr>
            <p:cNvPr id="65" name="Immagine 64"/>
            <p:cNvPicPr/>
            <p:nvPr/>
          </p:nvPicPr>
          <p:blipFill rotWithShape="1">
            <a:blip r:embed="rId6"/>
            <a:srcRect t="17236"/>
            <a:stretch/>
          </p:blipFill>
          <p:spPr>
            <a:xfrm>
              <a:off x="185712" y="2712936"/>
              <a:ext cx="3573720" cy="1359544"/>
            </a:xfrm>
            <a:prstGeom prst="rect">
              <a:avLst/>
            </a:prstGeom>
            <a:ln>
              <a:noFill/>
            </a:ln>
          </p:spPr>
        </p:pic>
        <p:sp>
          <p:nvSpPr>
            <p:cNvPr id="66" name="Line 5"/>
            <p:cNvSpPr/>
            <p:nvPr/>
          </p:nvSpPr>
          <p:spPr>
            <a:xfrm>
              <a:off x="760343" y="3383964"/>
              <a:ext cx="2011680" cy="270"/>
            </a:xfrm>
            <a:prstGeom prst="line">
              <a:avLst/>
            </a:prstGeom>
            <a:ln w="54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" name="CustomShape 6"/>
            <p:cNvSpPr/>
            <p:nvPr/>
          </p:nvSpPr>
          <p:spPr>
            <a:xfrm>
              <a:off x="451900" y="3086928"/>
              <a:ext cx="2285640" cy="25947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5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Ionization Threshold</a:t>
              </a:r>
              <a:endPara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8" name="Line 7"/>
            <p:cNvSpPr/>
            <p:nvPr/>
          </p:nvSpPr>
          <p:spPr>
            <a:xfrm>
              <a:off x="2210216" y="3101701"/>
              <a:ext cx="548640" cy="46548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Line 8"/>
            <p:cNvSpPr/>
            <p:nvPr/>
          </p:nvSpPr>
          <p:spPr>
            <a:xfrm flipH="1">
              <a:off x="2302384" y="3170281"/>
              <a:ext cx="548640" cy="39690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CasellaDiTesto 69"/>
            <p:cNvSpPr txBox="1"/>
            <p:nvPr/>
          </p:nvSpPr>
          <p:spPr>
            <a:xfrm>
              <a:off x="967122" y="2848342"/>
              <a:ext cx="758310" cy="343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33" b="1" dirty="0" err="1">
                  <a:solidFill>
                    <a:srgbClr val="1469A2"/>
                  </a:solidFill>
                </a:rPr>
                <a:t>ReMPI</a:t>
              </a:r>
              <a:endParaRPr lang="it-IT" sz="1633" b="1" dirty="0">
                <a:solidFill>
                  <a:srgbClr val="1469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8921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27547"/>
            <a:ext cx="9144000" cy="483738"/>
          </a:xfrm>
        </p:spPr>
        <p:txBody>
          <a:bodyPr lIns="0">
            <a:noAutofit/>
          </a:bodyPr>
          <a:lstStyle/>
          <a:p>
            <a:pPr algn="ctr"/>
            <a:r>
              <a:rPr lang="it-IT" sz="2800" b="1" dirty="0"/>
              <a:t>The </a:t>
            </a:r>
            <a:r>
              <a:rPr lang="it-IT" sz="2800" b="1" dirty="0" err="1"/>
              <a:t>Resonant</a:t>
            </a:r>
            <a:r>
              <a:rPr lang="it-IT" sz="2800" b="1" dirty="0"/>
              <a:t> Multi-</a:t>
            </a:r>
            <a:r>
              <a:rPr lang="it-IT" sz="2800" b="1" dirty="0" err="1" smtClean="0"/>
              <a:t>Pulse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Ionization</a:t>
            </a:r>
            <a:r>
              <a:rPr lang="it-IT" sz="2800" b="1" dirty="0" smtClean="0"/>
              <a:t> </a:t>
            </a:r>
            <a:r>
              <a:rPr lang="it-IT" sz="2800" b="1" dirty="0" err="1"/>
              <a:t>Injection</a:t>
            </a:r>
            <a:endParaRPr lang="it-IT" sz="2800" b="1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" y="1189835"/>
            <a:ext cx="8873724" cy="3385323"/>
          </a:xfrm>
          <a:prstGeom prst="rect">
            <a:avLst/>
          </a:prstGeom>
        </p:spPr>
      </p:pic>
      <p:sp>
        <p:nvSpPr>
          <p:cNvPr id="15" name="Fumetto 3 14"/>
          <p:cNvSpPr/>
          <p:nvPr/>
        </p:nvSpPr>
        <p:spPr>
          <a:xfrm>
            <a:off x="256723" y="1744875"/>
            <a:ext cx="1729490" cy="838658"/>
          </a:xfrm>
          <a:prstGeom prst="wedgeEllipseCallout">
            <a:avLst>
              <a:gd name="adj1" fmla="val 32279"/>
              <a:gd name="adj2" fmla="val 870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rgbClr val="1469A2"/>
                </a:solidFill>
              </a:rPr>
              <a:t>Wake </a:t>
            </a:r>
            <a:r>
              <a:rPr lang="it-IT" sz="1400" b="1" dirty="0" err="1" smtClean="0">
                <a:solidFill>
                  <a:srgbClr val="1469A2"/>
                </a:solidFill>
              </a:rPr>
              <a:t>driving</a:t>
            </a:r>
            <a:r>
              <a:rPr lang="it-IT" sz="1400" b="1" dirty="0" smtClean="0">
                <a:solidFill>
                  <a:srgbClr val="1469A2"/>
                </a:solidFill>
              </a:rPr>
              <a:t> </a:t>
            </a:r>
            <a:r>
              <a:rPr lang="it-IT" sz="1400" b="1" dirty="0" err="1" smtClean="0">
                <a:solidFill>
                  <a:srgbClr val="1469A2"/>
                </a:solidFill>
              </a:rPr>
              <a:t>pulse</a:t>
            </a:r>
            <a:r>
              <a:rPr lang="it-IT" sz="1400" b="1" dirty="0" smtClean="0">
                <a:solidFill>
                  <a:srgbClr val="1469A2"/>
                </a:solidFill>
              </a:rPr>
              <a:t>  </a:t>
            </a:r>
            <a:r>
              <a:rPr lang="it-IT" sz="1400" b="1" dirty="0" err="1" smtClean="0">
                <a:solidFill>
                  <a:srgbClr val="1469A2"/>
                </a:solidFill>
              </a:rPr>
              <a:t>train</a:t>
            </a:r>
            <a:r>
              <a:rPr lang="it-IT" sz="1400" b="1" dirty="0" smtClean="0">
                <a:solidFill>
                  <a:srgbClr val="1469A2"/>
                </a:solidFill>
              </a:rPr>
              <a:t> </a:t>
            </a:r>
            <a:endParaRPr lang="it-IT" sz="1400" b="1" dirty="0">
              <a:solidFill>
                <a:srgbClr val="1469A2"/>
              </a:solidFill>
            </a:endParaRPr>
          </a:p>
        </p:txBody>
      </p:sp>
      <p:sp>
        <p:nvSpPr>
          <p:cNvPr id="16" name="Fumetto 3 15"/>
          <p:cNvSpPr/>
          <p:nvPr/>
        </p:nvSpPr>
        <p:spPr>
          <a:xfrm>
            <a:off x="4634530" y="1399853"/>
            <a:ext cx="1621397" cy="689931"/>
          </a:xfrm>
          <a:prstGeom prst="wedgeEllipseCallout">
            <a:avLst>
              <a:gd name="adj1" fmla="val 41823"/>
              <a:gd name="adj2" fmla="val 6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1469A2"/>
                </a:solidFill>
              </a:rPr>
              <a:t>Ionizing</a:t>
            </a:r>
            <a:r>
              <a:rPr lang="it-IT" b="1" dirty="0" smtClean="0">
                <a:solidFill>
                  <a:srgbClr val="1469A2"/>
                </a:solidFill>
              </a:rPr>
              <a:t> </a:t>
            </a:r>
            <a:r>
              <a:rPr lang="it-IT" b="1" dirty="0" err="1" smtClean="0">
                <a:solidFill>
                  <a:srgbClr val="1469A2"/>
                </a:solidFill>
              </a:rPr>
              <a:t>pulse</a:t>
            </a:r>
            <a:r>
              <a:rPr lang="it-IT" b="1" dirty="0" smtClean="0">
                <a:solidFill>
                  <a:srgbClr val="1469A2"/>
                </a:solidFill>
              </a:rPr>
              <a:t> </a:t>
            </a:r>
            <a:endParaRPr lang="it-IT" b="1" dirty="0">
              <a:solidFill>
                <a:srgbClr val="1469A2"/>
              </a:solidFill>
            </a:endParaRPr>
          </a:p>
        </p:txBody>
      </p:sp>
      <p:sp>
        <p:nvSpPr>
          <p:cNvPr id="17" name="Fumetto 3 16"/>
          <p:cNvSpPr/>
          <p:nvPr/>
        </p:nvSpPr>
        <p:spPr>
          <a:xfrm>
            <a:off x="7082693" y="1582699"/>
            <a:ext cx="1797538" cy="1000778"/>
          </a:xfrm>
          <a:prstGeom prst="wedgeEllipseCallout">
            <a:avLst>
              <a:gd name="adj1" fmla="val -64280"/>
              <a:gd name="adj2" fmla="val -39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1469A2"/>
                </a:solidFill>
              </a:rPr>
              <a:t>Extracted</a:t>
            </a:r>
            <a:r>
              <a:rPr lang="it-IT" b="1" dirty="0" smtClean="0">
                <a:solidFill>
                  <a:srgbClr val="1469A2"/>
                </a:solidFill>
              </a:rPr>
              <a:t> </a:t>
            </a:r>
            <a:r>
              <a:rPr lang="it-IT" b="1" dirty="0" err="1" smtClean="0">
                <a:solidFill>
                  <a:srgbClr val="1469A2"/>
                </a:solidFill>
              </a:rPr>
              <a:t>particles</a:t>
            </a:r>
            <a:r>
              <a:rPr lang="it-IT" b="1" dirty="0" smtClean="0">
                <a:solidFill>
                  <a:srgbClr val="1469A2"/>
                </a:solidFill>
              </a:rPr>
              <a:t> </a:t>
            </a:r>
            <a:endParaRPr lang="it-IT" b="1" dirty="0">
              <a:solidFill>
                <a:srgbClr val="1469A2"/>
              </a:solidFill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2877982" y="3738650"/>
            <a:ext cx="2263691" cy="836508"/>
          </a:xfrm>
          <a:prstGeom prst="wedgeEllipseCallout">
            <a:avLst>
              <a:gd name="adj1" fmla="val 51367"/>
              <a:gd name="adj2" fmla="val -638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1469A2"/>
                </a:solidFill>
              </a:rPr>
              <a:t>Longitudinal</a:t>
            </a:r>
            <a:r>
              <a:rPr lang="it-IT" b="1" dirty="0" smtClean="0">
                <a:solidFill>
                  <a:srgbClr val="1469A2"/>
                </a:solidFill>
              </a:rPr>
              <a:t> </a:t>
            </a:r>
            <a:r>
              <a:rPr lang="it-IT" b="1" dirty="0" err="1" smtClean="0">
                <a:solidFill>
                  <a:srgbClr val="1469A2"/>
                </a:solidFill>
              </a:rPr>
              <a:t>electric</a:t>
            </a:r>
            <a:r>
              <a:rPr lang="it-IT" b="1" dirty="0" smtClean="0">
                <a:solidFill>
                  <a:srgbClr val="1469A2"/>
                </a:solidFill>
              </a:rPr>
              <a:t> </a:t>
            </a:r>
            <a:r>
              <a:rPr lang="it-IT" b="1" dirty="0" err="1" smtClean="0">
                <a:solidFill>
                  <a:srgbClr val="1469A2"/>
                </a:solidFill>
              </a:rPr>
              <a:t>field</a:t>
            </a:r>
            <a:r>
              <a:rPr lang="it-IT" b="1" dirty="0" smtClean="0">
                <a:solidFill>
                  <a:srgbClr val="1469A2"/>
                </a:solidFill>
              </a:rPr>
              <a:t> </a:t>
            </a:r>
            <a:endParaRPr lang="it-IT" b="1" dirty="0">
              <a:solidFill>
                <a:srgbClr val="1469A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62038" y="4871565"/>
            <a:ext cx="6174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P. Tomassini et al., </a:t>
            </a:r>
            <a:r>
              <a:rPr lang="en-US" sz="1400" b="1" i="1" dirty="0">
                <a:hlinkClick r:id="rId4"/>
              </a:rPr>
              <a:t>Physics of Plasmas 24, 103120 (2017)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94818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86" y="2396890"/>
            <a:ext cx="4352110" cy="2676186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81845" y="79818"/>
            <a:ext cx="5096270" cy="767791"/>
          </a:xfrm>
        </p:spPr>
        <p:txBody>
          <a:bodyPr/>
          <a:lstStyle/>
          <a:p>
            <a:pPr algn="ctr"/>
            <a:r>
              <a:rPr lang="it-IT" sz="2600" b="1" dirty="0" err="1" smtClean="0"/>
              <a:t>ReMPI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Parameters</a:t>
            </a:r>
            <a:r>
              <a:rPr lang="it-IT" sz="2600" b="1" dirty="0" smtClean="0"/>
              <a:t> </a:t>
            </a:r>
            <a:r>
              <a:rPr lang="it-IT" sz="2600" b="1" dirty="0"/>
              <a:t>set baseline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40850" y="686433"/>
            <a:ext cx="8408232" cy="2013774"/>
          </a:xfrm>
          <a:prstGeom prst="rect">
            <a:avLst/>
          </a:prstGeom>
          <a:noFill/>
        </p:spPr>
        <p:txBody>
          <a:bodyPr wrap="none" lIns="74057" tIns="37029" rIns="74057" bIns="37029" rtlCol="0">
            <a:spAutoFit/>
          </a:bodyPr>
          <a:lstStyle/>
          <a:p>
            <a:pPr marL="231429" indent="-231429">
              <a:buFont typeface="Arial" panose="020B0604020202020204" pitchFamily="34" charset="0"/>
              <a:buChar char="•"/>
            </a:pPr>
            <a:r>
              <a:rPr lang="it-IT" dirty="0" smtClean="0"/>
              <a:t>4x 30fs FWHM </a:t>
            </a:r>
            <a:r>
              <a:rPr lang="it-IT" dirty="0" err="1" smtClean="0"/>
              <a:t>pulses</a:t>
            </a:r>
            <a:r>
              <a:rPr lang="it-IT" dirty="0" smtClean="0"/>
              <a:t> </a:t>
            </a:r>
            <a:r>
              <a:rPr lang="it-IT" dirty="0"/>
              <a:t>(+ </a:t>
            </a:r>
            <a:r>
              <a:rPr lang="it-IT" dirty="0" err="1"/>
              <a:t>pre</a:t>
            </a:r>
            <a:r>
              <a:rPr lang="it-IT" dirty="0"/>
              <a:t> and </a:t>
            </a:r>
            <a:r>
              <a:rPr lang="it-IT" dirty="0" smtClean="0"/>
              <a:t>post) with delay 105 </a:t>
            </a:r>
            <a:r>
              <a:rPr lang="it-IT" dirty="0" err="1" smtClean="0"/>
              <a:t>fs</a:t>
            </a:r>
            <a:r>
              <a:rPr lang="it-IT" dirty="0" smtClean="0"/>
              <a:t>, w</a:t>
            </a:r>
            <a:r>
              <a:rPr lang="it-IT" baseline="-25000" dirty="0" smtClean="0"/>
              <a:t>0</a:t>
            </a:r>
            <a:r>
              <a:rPr lang="it-IT" dirty="0" smtClean="0"/>
              <a:t>=28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 ,    3.5 </a:t>
            </a:r>
            <a:r>
              <a:rPr lang="it-IT" dirty="0" err="1" smtClean="0"/>
              <a:t>J</a:t>
            </a:r>
            <a:r>
              <a:rPr lang="it-IT" dirty="0" smtClean="0"/>
              <a:t> on TEM00</a:t>
            </a:r>
          </a:p>
          <a:p>
            <a:pPr marL="231429" indent="-231429">
              <a:buFont typeface="Arial" panose="020B0604020202020204" pitchFamily="34" charset="0"/>
              <a:buChar char="•"/>
            </a:pPr>
            <a:r>
              <a:rPr lang="it-IT" dirty="0" smtClean="0"/>
              <a:t>1x 45fs FWHM </a:t>
            </a:r>
            <a:r>
              <a:rPr lang="it-IT" dirty="0" err="1" smtClean="0"/>
              <a:t>ionization</a:t>
            </a:r>
            <a:r>
              <a:rPr lang="it-IT" dirty="0" smtClean="0"/>
              <a:t> </a:t>
            </a:r>
            <a:r>
              <a:rPr lang="it-IT" dirty="0" err="1" smtClean="0"/>
              <a:t>pulse</a:t>
            </a:r>
            <a:r>
              <a:rPr lang="it-IT" dirty="0" smtClean="0"/>
              <a:t> in III </a:t>
            </a:r>
            <a:r>
              <a:rPr lang="it-IT" dirty="0" err="1" smtClean="0"/>
              <a:t>harmonics</a:t>
            </a:r>
            <a:r>
              <a:rPr lang="it-IT" dirty="0" smtClean="0"/>
              <a:t>,               w</a:t>
            </a:r>
            <a:r>
              <a:rPr lang="it-IT" baseline="-25000" dirty="0" smtClean="0"/>
              <a:t>0</a:t>
            </a:r>
            <a:r>
              <a:rPr lang="it-IT" dirty="0" smtClean="0"/>
              <a:t>=3.7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m </a:t>
            </a:r>
            <a:r>
              <a:rPr lang="it-IT" dirty="0" smtClean="0"/>
              <a:t>,  70 </a:t>
            </a:r>
            <a:r>
              <a:rPr lang="it-IT" dirty="0" err="1" smtClean="0"/>
              <a:t>mJ</a:t>
            </a:r>
            <a:r>
              <a:rPr lang="it-IT" dirty="0" smtClean="0"/>
              <a:t> </a:t>
            </a:r>
            <a:r>
              <a:rPr lang="it-IT" dirty="0"/>
              <a:t>on TEM00</a:t>
            </a:r>
            <a:endParaRPr lang="it-IT" dirty="0" smtClean="0"/>
          </a:p>
          <a:p>
            <a:pPr marL="231429" indent="-231429">
              <a:buFont typeface="Arial" panose="020B0604020202020204" pitchFamily="34" charset="0"/>
              <a:buChar char="•"/>
            </a:pPr>
            <a:r>
              <a:rPr lang="it-IT" dirty="0" err="1" smtClean="0"/>
              <a:t>Nitrogen</a:t>
            </a:r>
            <a:r>
              <a:rPr lang="it-IT" dirty="0" smtClean="0"/>
              <a:t> plasma, n</a:t>
            </a:r>
            <a:r>
              <a:rPr lang="it-IT" baseline="-25000" dirty="0" smtClean="0"/>
              <a:t>0</a:t>
            </a:r>
            <a:r>
              <a:rPr lang="it-IT" dirty="0" smtClean="0"/>
              <a:t>=1.1E</a:t>
            </a:r>
            <a:r>
              <a:rPr lang="it-IT" dirty="0" smtClean="0">
                <a:solidFill>
                  <a:srgbClr val="FF0000"/>
                </a:solidFill>
              </a:rPr>
              <a:t>18</a:t>
            </a:r>
            <a:r>
              <a:rPr lang="it-IT" dirty="0" smtClean="0"/>
              <a:t> cm</a:t>
            </a:r>
            <a:r>
              <a:rPr lang="it-IT" baseline="30000" dirty="0" smtClean="0"/>
              <a:t>-3</a:t>
            </a:r>
            <a:r>
              <a:rPr lang="it-IT" dirty="0" smtClean="0"/>
              <a:t>  </a:t>
            </a:r>
            <a:r>
              <a:rPr lang="it-IT" dirty="0" err="1" smtClean="0"/>
              <a:t>after</a:t>
            </a:r>
            <a:r>
              <a:rPr lang="it-IT" dirty="0" smtClean="0"/>
              <a:t> , 2 mm plateau</a:t>
            </a:r>
          </a:p>
          <a:p>
            <a:pPr marL="231429" indent="-231429">
              <a:buFont typeface="Arial" panose="020B0604020202020204" pitchFamily="34" charset="0"/>
              <a:buChar char="•"/>
            </a:pPr>
            <a:r>
              <a:rPr lang="it-IT" dirty="0" smtClean="0"/>
              <a:t>NO </a:t>
            </a:r>
            <a:r>
              <a:rPr lang="it-IT" dirty="0" err="1" smtClean="0"/>
              <a:t>guiding</a:t>
            </a:r>
            <a:r>
              <a:rPr lang="it-IT" dirty="0" smtClean="0"/>
              <a:t> </a:t>
            </a:r>
            <a:r>
              <a:rPr lang="it-IT" dirty="0" err="1" smtClean="0"/>
              <a:t>needed</a:t>
            </a:r>
            <a:endParaRPr lang="it-IT" dirty="0"/>
          </a:p>
          <a:p>
            <a:pPr marL="231429" indent="-231429">
              <a:buFont typeface="Arial" panose="020B0604020202020204" pitchFamily="34" charset="0"/>
              <a:buChar char="•"/>
            </a:pPr>
            <a:r>
              <a:rPr lang="it-IT" dirty="0" smtClean="0"/>
              <a:t>A gas-</a:t>
            </a:r>
            <a:r>
              <a:rPr lang="it-IT" dirty="0" err="1" smtClean="0"/>
              <a:t>cell</a:t>
            </a:r>
            <a:r>
              <a:rPr lang="it-IT" dirty="0" smtClean="0"/>
              <a:t> with </a:t>
            </a:r>
            <a:r>
              <a:rPr lang="it-IT" dirty="0" err="1" smtClean="0"/>
              <a:t>density</a:t>
            </a:r>
            <a:r>
              <a:rPr lang="it-IT" dirty="0" smtClean="0"/>
              <a:t> 1E16 cm</a:t>
            </a:r>
            <a:r>
              <a:rPr lang="it-IT" baseline="30000" dirty="0" smtClean="0"/>
              <a:t>-3</a:t>
            </a:r>
            <a:r>
              <a:rPr lang="it-IT" dirty="0" smtClean="0"/>
              <a:t>,  </a:t>
            </a:r>
            <a:r>
              <a:rPr lang="it-IT" dirty="0"/>
              <a:t>3</a:t>
            </a:r>
            <a:r>
              <a:rPr lang="it-IT" dirty="0" smtClean="0"/>
              <a:t> mm long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placed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downramp</a:t>
            </a:r>
            <a:r>
              <a:rPr lang="it-IT" dirty="0" smtClean="0"/>
              <a:t> </a:t>
            </a:r>
          </a:p>
          <a:p>
            <a:r>
              <a:rPr lang="it-IT" dirty="0"/>
              <a:t> </a:t>
            </a:r>
            <a:r>
              <a:rPr lang="it-IT" dirty="0" smtClean="0"/>
              <a:t>   (passive Plasma Lens) to </a:t>
            </a:r>
            <a:r>
              <a:rPr lang="it-IT" dirty="0" err="1" smtClean="0"/>
              <a:t>further</a:t>
            </a:r>
            <a:r>
              <a:rPr lang="it-IT" dirty="0" smtClean="0"/>
              <a:t> reduce </a:t>
            </a:r>
            <a:r>
              <a:rPr lang="it-IT" dirty="0" err="1" smtClean="0"/>
              <a:t>Twiss</a:t>
            </a:r>
            <a:r>
              <a:rPr lang="it-IT" dirty="0" smtClean="0"/>
              <a:t> Gamma </a:t>
            </a:r>
            <a:r>
              <a:rPr lang="it-IT" dirty="0" err="1" smtClean="0"/>
              <a:t>parameter</a:t>
            </a:r>
            <a:endParaRPr lang="it-IT" dirty="0"/>
          </a:p>
          <a:p>
            <a:endParaRPr lang="it-IT" dirty="0"/>
          </a:p>
        </p:txBody>
      </p:sp>
      <p:pic>
        <p:nvPicPr>
          <p:cNvPr id="12" name="Immagin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9" y="4661153"/>
            <a:ext cx="1230204" cy="39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022690" y="2608784"/>
            <a:ext cx="368210" cy="2111449"/>
          </a:xfrm>
          <a:prstGeom prst="rect">
            <a:avLst/>
          </a:prstGeom>
          <a:solidFill>
            <a:srgbClr val="FFC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3413978" y="3282085"/>
            <a:ext cx="1552442" cy="628779"/>
          </a:xfrm>
          <a:prstGeom prst="rect">
            <a:avLst/>
          </a:prstGeom>
          <a:noFill/>
        </p:spPr>
        <p:txBody>
          <a:bodyPr wrap="square" lIns="74057" tIns="37029" rIns="74057" bIns="37029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        </a:t>
            </a:r>
            <a:r>
              <a:rPr lang="it-IT" dirty="0" err="1" smtClean="0">
                <a:solidFill>
                  <a:srgbClr val="000000"/>
                </a:solidFill>
              </a:rPr>
              <a:t>Downramp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6" name="Freccia a destra 15"/>
          <p:cNvSpPr/>
          <p:nvPr/>
        </p:nvSpPr>
        <p:spPr>
          <a:xfrm>
            <a:off x="2777628" y="4202424"/>
            <a:ext cx="832209" cy="170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390901" y="2608783"/>
            <a:ext cx="1152485" cy="2111449"/>
          </a:xfrm>
          <a:prstGeom prst="rect">
            <a:avLst/>
          </a:prstGeom>
          <a:solidFill>
            <a:srgbClr val="00B05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 rot="16200000">
            <a:off x="4334954" y="3468017"/>
            <a:ext cx="1345426" cy="351780"/>
          </a:xfrm>
          <a:prstGeom prst="rect">
            <a:avLst/>
          </a:prstGeom>
          <a:noFill/>
        </p:spPr>
        <p:txBody>
          <a:bodyPr wrap="none" lIns="74057" tIns="37029" rIns="74057" bIns="37029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 Plasma Lens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665399" y="2608782"/>
            <a:ext cx="277532" cy="2111449"/>
          </a:xfrm>
          <a:prstGeom prst="rect">
            <a:avLst/>
          </a:prstGeom>
          <a:solidFill>
            <a:schemeClr val="bg2">
              <a:lumMod val="40000"/>
              <a:lumOff val="60000"/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 rot="16200000">
            <a:off x="2286643" y="3468015"/>
            <a:ext cx="1008531" cy="351780"/>
          </a:xfrm>
          <a:prstGeom prst="rect">
            <a:avLst/>
          </a:prstGeom>
          <a:noFill/>
        </p:spPr>
        <p:txBody>
          <a:bodyPr wrap="square" lIns="74057" tIns="37029" rIns="74057" bIns="37029" rtlCol="0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Injection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942931" y="2608782"/>
            <a:ext cx="1079760" cy="2111449"/>
          </a:xfrm>
          <a:prstGeom prst="rect">
            <a:avLst/>
          </a:prstGeom>
          <a:solidFill>
            <a:schemeClr val="accent2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7" tIns="37029" rIns="74057" bIns="37029"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 rot="16200000">
            <a:off x="2816813" y="3427313"/>
            <a:ext cx="1323672" cy="351780"/>
          </a:xfrm>
          <a:prstGeom prst="rect">
            <a:avLst/>
          </a:prstGeom>
          <a:noFill/>
        </p:spPr>
        <p:txBody>
          <a:bodyPr wrap="none" lIns="74057" tIns="37029" rIns="74057" bIns="37029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Acceleration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295958" y="2972340"/>
            <a:ext cx="2404894" cy="1477328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Plasma </a:t>
            </a:r>
            <a:r>
              <a:rPr lang="it-IT" b="1" dirty="0" err="1" smtClean="0">
                <a:solidFill>
                  <a:schemeClr val="bg1"/>
                </a:solidFill>
              </a:rPr>
              <a:t>lens</a:t>
            </a:r>
            <a:r>
              <a:rPr lang="it-IT" b="1" dirty="0" smtClean="0">
                <a:solidFill>
                  <a:schemeClr val="bg1"/>
                </a:solidFill>
              </a:rPr>
              <a:t> to reduce </a:t>
            </a:r>
            <a:r>
              <a:rPr lang="it-IT" b="1" dirty="0" err="1" smtClean="0">
                <a:solidFill>
                  <a:schemeClr val="bg1"/>
                </a:solidFill>
              </a:rPr>
              <a:t>beam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divengence</a:t>
            </a:r>
            <a:r>
              <a:rPr lang="it-IT" b="1" dirty="0" smtClean="0">
                <a:solidFill>
                  <a:schemeClr val="bg1"/>
                </a:solidFill>
              </a:rPr>
              <a:t> and control </a:t>
            </a:r>
            <a:r>
              <a:rPr lang="it-IT" b="1" dirty="0" err="1" smtClean="0">
                <a:solidFill>
                  <a:schemeClr val="bg1"/>
                </a:solidFill>
              </a:rPr>
              <a:t>emittance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growth</a:t>
            </a:r>
            <a:r>
              <a:rPr lang="it-IT" b="1" dirty="0" smtClean="0">
                <a:solidFill>
                  <a:schemeClr val="bg1"/>
                </a:solidFill>
              </a:rPr>
              <a:t> due to </a:t>
            </a:r>
            <a:r>
              <a:rPr lang="it-IT" b="1" dirty="0" err="1" smtClean="0">
                <a:solidFill>
                  <a:schemeClr val="bg1"/>
                </a:solidFill>
              </a:rPr>
              <a:t>residual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chromaticity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9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0000"/>
                </a:solidFill>
              </a:rPr>
              <a:t>Longitudinal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0000"/>
                </a:solidFill>
              </a:rPr>
              <a:t>Transverse</a:t>
            </a:r>
            <a:r>
              <a:rPr lang="it-IT" dirty="0" smtClean="0">
                <a:solidFill>
                  <a:srgbClr val="000000"/>
                </a:solidFill>
              </a:rPr>
              <a:t> (X)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0000"/>
                </a:solidFill>
              </a:rPr>
              <a:t>Transverse</a:t>
            </a:r>
            <a:r>
              <a:rPr lang="it-IT" dirty="0" smtClean="0">
                <a:solidFill>
                  <a:srgbClr val="000000"/>
                </a:solidFill>
              </a:rPr>
              <a:t> (Y)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42126" y="1125861"/>
            <a:ext cx="3830500" cy="351780"/>
          </a:xfrm>
          <a:prstGeom prst="rect">
            <a:avLst/>
          </a:prstGeom>
          <a:solidFill>
            <a:schemeClr val="accent2"/>
          </a:solidFill>
        </p:spPr>
        <p:txBody>
          <a:bodyPr wrap="square" lIns="74057" tIns="37029" rIns="74057" bIns="37029" rtlCol="0">
            <a:spAutoFit/>
          </a:bodyPr>
          <a:lstStyle/>
          <a:p>
            <a:r>
              <a:rPr lang="it-IT" dirty="0" err="1"/>
              <a:t>B</a:t>
            </a:r>
            <a:r>
              <a:rPr lang="it-IT" dirty="0" err="1" smtClean="0"/>
              <a:t>eam</a:t>
            </a:r>
            <a:r>
              <a:rPr lang="it-IT" dirty="0" smtClean="0"/>
              <a:t> </a:t>
            </a:r>
            <a:r>
              <a:rPr lang="it-IT" dirty="0" err="1" smtClean="0"/>
              <a:t>quality</a:t>
            </a:r>
            <a:r>
              <a:rPr lang="it-IT" dirty="0" smtClean="0"/>
              <a:t> </a:t>
            </a:r>
            <a:r>
              <a:rPr lang="it-IT" b="1" dirty="0" smtClean="0"/>
              <a:t>(</a:t>
            </a:r>
            <a:r>
              <a:rPr lang="it-IT" b="1" dirty="0" err="1" smtClean="0"/>
              <a:t>before</a:t>
            </a:r>
            <a:r>
              <a:rPr lang="it-IT" b="1" dirty="0" smtClean="0"/>
              <a:t> </a:t>
            </a:r>
            <a:r>
              <a:rPr lang="it-IT" b="1" dirty="0" err="1" smtClean="0"/>
              <a:t>downramp</a:t>
            </a:r>
            <a:r>
              <a:rPr lang="it-IT" b="1" dirty="0" smtClean="0"/>
              <a:t>)</a:t>
            </a:r>
            <a:endParaRPr lang="it-IT" b="1" dirty="0"/>
          </a:p>
        </p:txBody>
      </p:sp>
      <p:sp>
        <p:nvSpPr>
          <p:cNvPr id="26" name="Titolo 4"/>
          <p:cNvSpPr>
            <a:spLocks noGrp="1"/>
          </p:cNvSpPr>
          <p:nvPr>
            <p:ph type="title"/>
          </p:nvPr>
        </p:nvSpPr>
        <p:spPr>
          <a:xfrm>
            <a:off x="1187791" y="44399"/>
            <a:ext cx="6614553" cy="767791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 smtClean="0"/>
              <a:t>BEAM SPECS </a:t>
            </a:r>
            <a:r>
              <a:rPr lang="it-IT" sz="2800" b="1" dirty="0" err="1" smtClean="0"/>
              <a:t>Before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downramp</a:t>
            </a:r>
            <a:endParaRPr lang="it-IT" sz="2800" b="1" dirty="0"/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>
            <a:fillRect/>
          </a:stretch>
        </p:blipFill>
        <p:spPr/>
      </p:pic>
      <p:pic>
        <p:nvPicPr>
          <p:cNvPr id="4" name="Segnaposto immagine 3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r="1936"/>
          <a:stretch>
            <a:fillRect/>
          </a:stretch>
        </p:blipFill>
        <p:spPr/>
      </p:pic>
      <p:pic>
        <p:nvPicPr>
          <p:cNvPr id="11" name="Segnaposto immagine 10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r="1936"/>
          <a:stretch>
            <a:fillRect/>
          </a:stretch>
        </p:blipFill>
        <p:spPr/>
      </p:pic>
      <p:graphicFrame>
        <p:nvGraphicFramePr>
          <p:cNvPr id="33" name="Tabel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535939"/>
              </p:ext>
            </p:extLst>
          </p:nvPr>
        </p:nvGraphicFramePr>
        <p:xfrm>
          <a:off x="1621428" y="3811006"/>
          <a:ext cx="5094288" cy="687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572">
                  <a:extLst>
                    <a:ext uri="{9D8B030D-6E8A-4147-A177-3AD203B41FA5}">
                      <a16:colId xmlns:a16="http://schemas.microsoft.com/office/drawing/2014/main" xmlns="" val="1946350019"/>
                    </a:ext>
                  </a:extLst>
                </a:gridCol>
                <a:gridCol w="1273572">
                  <a:extLst>
                    <a:ext uri="{9D8B030D-6E8A-4147-A177-3AD203B41FA5}">
                      <a16:colId xmlns:a16="http://schemas.microsoft.com/office/drawing/2014/main" xmlns="" val="483878197"/>
                    </a:ext>
                  </a:extLst>
                </a:gridCol>
                <a:gridCol w="1273572">
                  <a:extLst>
                    <a:ext uri="{9D8B030D-6E8A-4147-A177-3AD203B41FA5}">
                      <a16:colId xmlns:a16="http://schemas.microsoft.com/office/drawing/2014/main" xmlns="" val="2076816556"/>
                    </a:ext>
                  </a:extLst>
                </a:gridCol>
                <a:gridCol w="1273572">
                  <a:extLst>
                    <a:ext uri="{9D8B030D-6E8A-4147-A177-3AD203B41FA5}">
                      <a16:colId xmlns:a16="http://schemas.microsoft.com/office/drawing/2014/main" xmlns="" val="2871083186"/>
                    </a:ext>
                  </a:extLst>
                </a:gridCol>
              </a:tblGrid>
              <a:tr h="435502"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Charge</a:t>
                      </a:r>
                      <a:endParaRPr lang="it-IT" sz="1200" dirty="0"/>
                    </a:p>
                  </a:txBody>
                  <a:tcPr marL="82944" marR="82944" marT="31107" marB="31107"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Energy</a:t>
                      </a:r>
                      <a:endParaRPr lang="it-IT" sz="1200" dirty="0"/>
                    </a:p>
                  </a:txBody>
                  <a:tcPr marL="82944" marR="82944" marT="31107" marB="31107"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Energy spread</a:t>
                      </a:r>
                      <a:endParaRPr lang="it-IT" sz="1200" dirty="0"/>
                    </a:p>
                  </a:txBody>
                  <a:tcPr marL="82944" marR="82944" marT="31107" marB="31107"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Duration</a:t>
                      </a:r>
                      <a:endParaRPr lang="it-IT" sz="1200" dirty="0"/>
                    </a:p>
                  </a:txBody>
                  <a:tcPr marL="82944" marR="82944" marT="31107" marB="31107"/>
                </a:tc>
                <a:extLst>
                  <a:ext uri="{0D108BD9-81ED-4DB2-BD59-A6C34878D82A}">
                    <a16:rowId xmlns:a16="http://schemas.microsoft.com/office/drawing/2014/main" xmlns="" val="155645908"/>
                  </a:ext>
                </a:extLst>
              </a:tr>
              <a:tr h="252314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32 </a:t>
                      </a:r>
                      <a:r>
                        <a:rPr lang="it-IT" sz="1200" dirty="0" err="1" smtClean="0"/>
                        <a:t>pC</a:t>
                      </a:r>
                      <a:endParaRPr lang="it-IT" sz="1200" dirty="0"/>
                    </a:p>
                  </a:txBody>
                  <a:tcPr marL="82944" marR="82944" marT="31107" marB="31107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140 </a:t>
                      </a:r>
                      <a:r>
                        <a:rPr lang="it-IT" sz="1200" dirty="0" err="1" smtClean="0"/>
                        <a:t>MeV</a:t>
                      </a:r>
                      <a:endParaRPr lang="it-IT" sz="1200" dirty="0"/>
                    </a:p>
                  </a:txBody>
                  <a:tcPr marL="82944" marR="82944" marT="31107" marB="31107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1.65% </a:t>
                      </a:r>
                      <a:r>
                        <a:rPr lang="it-IT" sz="1200" dirty="0" err="1" smtClean="0"/>
                        <a:t>rms</a:t>
                      </a:r>
                      <a:endParaRPr lang="it-IT" sz="1200" dirty="0"/>
                    </a:p>
                  </a:txBody>
                  <a:tcPr marL="82944" marR="82944" marT="31107" marB="31107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3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dirty="0" err="1" smtClean="0"/>
                        <a:t>fs</a:t>
                      </a:r>
                      <a:endParaRPr lang="it-IT" sz="1200" dirty="0"/>
                    </a:p>
                  </a:txBody>
                  <a:tcPr marL="82944" marR="82944" marT="31107" marB="31107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2079720"/>
                  </a:ext>
                </a:extLst>
              </a:tr>
            </a:tbl>
          </a:graphicData>
        </a:graphic>
      </p:graphicFrame>
      <p:pic>
        <p:nvPicPr>
          <p:cNvPr id="15" name="Immagin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51" y="4746544"/>
            <a:ext cx="1230204" cy="39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45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31" y="1663673"/>
            <a:ext cx="6283560" cy="3386127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193181" y="28128"/>
            <a:ext cx="5096270" cy="767791"/>
          </a:xfrm>
        </p:spPr>
        <p:txBody>
          <a:bodyPr>
            <a:normAutofit/>
          </a:bodyPr>
          <a:lstStyle/>
          <a:p>
            <a:pPr algn="ctr"/>
            <a:r>
              <a:rPr lang="it-IT" sz="2600" b="1" dirty="0" smtClean="0"/>
              <a:t>AFTER PLASMA LENS</a:t>
            </a:r>
            <a:endParaRPr lang="it-IT" sz="26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085872" y="2483222"/>
            <a:ext cx="1836439" cy="905770"/>
          </a:xfrm>
          <a:prstGeom prst="rect">
            <a:avLst/>
          </a:prstGeom>
          <a:solidFill>
            <a:schemeClr val="accent2"/>
          </a:solidFill>
        </p:spPr>
        <p:txBody>
          <a:bodyPr wrap="square" lIns="74050" tIns="37025" rIns="74050" bIns="37025" rtlCol="0">
            <a:spAutoFit/>
          </a:bodyPr>
          <a:lstStyle/>
          <a:p>
            <a:pPr algn="ctr"/>
            <a:r>
              <a:rPr lang="it-IT" dirty="0" err="1" smtClean="0"/>
              <a:t>Twiss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r>
              <a:rPr lang="it-IT" dirty="0" smtClean="0"/>
              <a:t> (and </a:t>
            </a:r>
            <a:r>
              <a:rPr lang="it-IT" dirty="0" err="1" smtClean="0"/>
              <a:t>Chromaticity</a:t>
            </a:r>
            <a:r>
              <a:rPr lang="it-IT" dirty="0" smtClean="0"/>
              <a:t> </a:t>
            </a:r>
            <a:r>
              <a:rPr lang="it-IT" dirty="0" err="1"/>
              <a:t>L</a:t>
            </a:r>
            <a:r>
              <a:rPr lang="it-IT" dirty="0" err="1" smtClean="0"/>
              <a:t>ength</a:t>
            </a:r>
            <a:r>
              <a:rPr lang="it-IT" dirty="0" smtClean="0"/>
              <a:t>) </a:t>
            </a:r>
            <a:r>
              <a:rPr lang="it-IT" dirty="0" err="1" smtClean="0"/>
              <a:t>evolution</a:t>
            </a:r>
            <a:endParaRPr lang="it-IT" dirty="0"/>
          </a:p>
        </p:txBody>
      </p:sp>
      <p:pic>
        <p:nvPicPr>
          <p:cNvPr id="14" name="Immagin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07" y="3218878"/>
            <a:ext cx="1230204" cy="39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3300299" y="1906915"/>
            <a:ext cx="2733108" cy="2751280"/>
          </a:xfrm>
          <a:prstGeom prst="rect">
            <a:avLst/>
          </a:prstGeom>
          <a:solidFill>
            <a:srgbClr val="00B05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/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4552472" y="3042991"/>
            <a:ext cx="2027877" cy="351772"/>
          </a:xfrm>
          <a:prstGeom prst="rect">
            <a:avLst/>
          </a:prstGeom>
          <a:noFill/>
        </p:spPr>
        <p:txBody>
          <a:bodyPr wrap="none" lIns="74050" tIns="37025" rIns="74050" bIns="37025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Passive Plasma Lens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 rot="16200000">
            <a:off x="1999564" y="3339504"/>
            <a:ext cx="1613777" cy="351772"/>
          </a:xfrm>
          <a:prstGeom prst="rect">
            <a:avLst/>
          </a:prstGeom>
          <a:noFill/>
        </p:spPr>
        <p:txBody>
          <a:bodyPr wrap="none" lIns="74050" tIns="37025" rIns="74050" bIns="37025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        </a:t>
            </a:r>
            <a:r>
              <a:rPr lang="it-IT" dirty="0" err="1" smtClean="0">
                <a:solidFill>
                  <a:srgbClr val="000000"/>
                </a:solidFill>
              </a:rPr>
              <a:t>Downramp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941317" y="1906915"/>
            <a:ext cx="1358981" cy="2751280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/>
            <a:endParaRPr lang="it-IT" dirty="0">
              <a:solidFill>
                <a:srgbClr val="000000"/>
              </a:solidFill>
            </a:endParaRPr>
          </a:p>
        </p:txBody>
      </p:sp>
      <p:graphicFrame>
        <p:nvGraphicFramePr>
          <p:cNvPr id="19" name="Tabella 18"/>
          <p:cNvGraphicFramePr>
            <a:graphicFrameLocks noGrp="1"/>
          </p:cNvGraphicFramePr>
          <p:nvPr>
            <p:extLst/>
          </p:nvPr>
        </p:nvGraphicFramePr>
        <p:xfrm>
          <a:off x="2524061" y="1052721"/>
          <a:ext cx="4403908" cy="58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977">
                  <a:extLst>
                    <a:ext uri="{9D8B030D-6E8A-4147-A177-3AD203B41FA5}">
                      <a16:colId xmlns:a16="http://schemas.microsoft.com/office/drawing/2014/main" xmlns="" val="56122897"/>
                    </a:ext>
                  </a:extLst>
                </a:gridCol>
                <a:gridCol w="1100977">
                  <a:extLst>
                    <a:ext uri="{9D8B030D-6E8A-4147-A177-3AD203B41FA5}">
                      <a16:colId xmlns:a16="http://schemas.microsoft.com/office/drawing/2014/main" xmlns="" val="3141793931"/>
                    </a:ext>
                  </a:extLst>
                </a:gridCol>
                <a:gridCol w="1100977">
                  <a:extLst>
                    <a:ext uri="{9D8B030D-6E8A-4147-A177-3AD203B41FA5}">
                      <a16:colId xmlns:a16="http://schemas.microsoft.com/office/drawing/2014/main" xmlns="" val="138089331"/>
                    </a:ext>
                  </a:extLst>
                </a:gridCol>
                <a:gridCol w="1100977">
                  <a:extLst>
                    <a:ext uri="{9D8B030D-6E8A-4147-A177-3AD203B41FA5}">
                      <a16:colId xmlns:a16="http://schemas.microsoft.com/office/drawing/2014/main" xmlns="" val="1967966351"/>
                    </a:ext>
                  </a:extLst>
                </a:gridCol>
              </a:tblGrid>
              <a:tr h="315999">
                <a:tc>
                  <a:txBody>
                    <a:bodyPr/>
                    <a:lstStyle/>
                    <a:p>
                      <a:r>
                        <a:rPr lang="it-IT" sz="1300" dirty="0" smtClean="0">
                          <a:latin typeface="Symbol" panose="05050102010706020507" pitchFamily="18" charset="2"/>
                        </a:rPr>
                        <a:t>a</a:t>
                      </a:r>
                      <a:endParaRPr lang="it-IT" sz="1300" dirty="0">
                        <a:latin typeface="Symbol" panose="05050102010706020507" pitchFamily="18" charset="2"/>
                      </a:endParaRPr>
                    </a:p>
                  </a:txBody>
                  <a:tcPr marL="82944" marR="82944" marT="31107" marB="31107"/>
                </a:tc>
                <a:tc>
                  <a:txBody>
                    <a:bodyPr/>
                    <a:lstStyle/>
                    <a:p>
                      <a:r>
                        <a:rPr lang="it-IT" sz="1300" dirty="0" smtClean="0">
                          <a:latin typeface="Symbol" panose="05050102010706020507" pitchFamily="18" charset="2"/>
                        </a:rPr>
                        <a:t>b</a:t>
                      </a:r>
                      <a:endParaRPr lang="it-IT" sz="1300" dirty="0">
                        <a:latin typeface="Symbol" panose="05050102010706020507" pitchFamily="18" charset="2"/>
                      </a:endParaRPr>
                    </a:p>
                  </a:txBody>
                  <a:tcPr marL="82944" marR="82944" marT="31107" marB="31107"/>
                </a:tc>
                <a:tc>
                  <a:txBody>
                    <a:bodyPr/>
                    <a:lstStyle/>
                    <a:p>
                      <a:r>
                        <a:rPr lang="it-IT" sz="1300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it-IT" sz="1300" dirty="0">
                        <a:latin typeface="Symbol" panose="05050102010706020507" pitchFamily="18" charset="2"/>
                      </a:endParaRPr>
                    </a:p>
                  </a:txBody>
                  <a:tcPr marL="82944" marR="82944" marT="31107" marB="31107"/>
                </a:tc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L</a:t>
                      </a:r>
                      <a:r>
                        <a:rPr lang="it-IT" sz="1300" baseline="-25000" dirty="0" smtClean="0"/>
                        <a:t>c</a:t>
                      </a:r>
                      <a:endParaRPr lang="it-IT" sz="1300" baseline="-25000" dirty="0"/>
                    </a:p>
                  </a:txBody>
                  <a:tcPr marL="82944" marR="82944" marT="31107" marB="31107"/>
                </a:tc>
                <a:extLst>
                  <a:ext uri="{0D108BD9-81ED-4DB2-BD59-A6C34878D82A}">
                    <a16:rowId xmlns:a16="http://schemas.microsoft.com/office/drawing/2014/main" xmlns="" val="15252112"/>
                  </a:ext>
                </a:extLst>
              </a:tr>
              <a:tr h="267937"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-1.33</a:t>
                      </a:r>
                      <a:endParaRPr lang="it-IT" sz="1300" dirty="0"/>
                    </a:p>
                  </a:txBody>
                  <a:tcPr marL="82944" marR="82944" marT="31107" marB="31107"/>
                </a:tc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8.1 mm</a:t>
                      </a:r>
                      <a:endParaRPr lang="it-IT" sz="1300" dirty="0"/>
                    </a:p>
                  </a:txBody>
                  <a:tcPr marL="82944" marR="82944" marT="31107" marB="31107"/>
                </a:tc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130 m</a:t>
                      </a:r>
                      <a:r>
                        <a:rPr lang="it-IT" sz="1300" baseline="30000" dirty="0" smtClean="0"/>
                        <a:t>-1</a:t>
                      </a:r>
                      <a:endParaRPr lang="it-IT" sz="1300" baseline="30000" dirty="0"/>
                    </a:p>
                  </a:txBody>
                  <a:tcPr marL="82944" marR="82944" marT="31107" marB="31107"/>
                </a:tc>
                <a:tc>
                  <a:txBody>
                    <a:bodyPr/>
                    <a:lstStyle/>
                    <a:p>
                      <a:r>
                        <a:rPr lang="it-IT" sz="1300" baseline="0" dirty="0" smtClean="0"/>
                        <a:t>46 cm</a:t>
                      </a:r>
                      <a:endParaRPr lang="it-IT" sz="1300" dirty="0"/>
                    </a:p>
                  </a:txBody>
                  <a:tcPr marL="82944" marR="82944" marT="31107" marB="31107"/>
                </a:tc>
                <a:extLst>
                  <a:ext uri="{0D108BD9-81ED-4DB2-BD59-A6C34878D82A}">
                    <a16:rowId xmlns:a16="http://schemas.microsoft.com/office/drawing/2014/main" xmlns="" val="3937520415"/>
                  </a:ext>
                </a:extLst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922401" y="1275027"/>
            <a:ext cx="1530334" cy="240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/>
            <a:r>
              <a:rPr lang="it-IT" dirty="0" smtClean="0"/>
              <a:t>BEST POINT</a:t>
            </a:r>
            <a:endParaRPr lang="it-IT" dirty="0"/>
          </a:p>
        </p:txBody>
      </p:sp>
      <p:pic>
        <p:nvPicPr>
          <p:cNvPr id="12" name="Immagin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259" y="4746544"/>
            <a:ext cx="1230204" cy="39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09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trike="noStrike" spc="-1" dirty="0" smtClean="0">
                <a:solidFill>
                  <a:srgbClr val="000000"/>
                </a:solidFill>
                <a:latin typeface="+mj-lt"/>
                <a:ea typeface="Arial"/>
              </a:rPr>
              <a:t>EXPERIMENTAL SET UP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Immagine 8" descr="Screen Shot 2019-07-01 at 18.14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89" y="906933"/>
            <a:ext cx="6221940" cy="325377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56148" y="560639"/>
            <a:ext cx="1985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 </a:t>
            </a:r>
            <a:r>
              <a:rPr lang="it-IT" dirty="0" err="1" smtClean="0"/>
              <a:t>frequency</a:t>
            </a:r>
            <a:r>
              <a:rPr lang="it-IT" dirty="0" smtClean="0"/>
              <a:t> </a:t>
            </a:r>
            <a:r>
              <a:rPr lang="it-IT" dirty="0" err="1" smtClean="0"/>
              <a:t>doubled</a:t>
            </a:r>
            <a:r>
              <a:rPr lang="it-IT" dirty="0" smtClean="0"/>
              <a:t> (400 nm) </a:t>
            </a:r>
            <a:r>
              <a:rPr lang="it-IT" dirty="0" err="1" smtClean="0"/>
              <a:t>auxiliary</a:t>
            </a:r>
            <a:r>
              <a:rPr lang="it-IT" dirty="0" smtClean="0"/>
              <a:t> </a:t>
            </a:r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 smtClean="0"/>
              <a:t>forms</a:t>
            </a:r>
            <a:r>
              <a:rPr lang="it-IT" dirty="0" smtClean="0"/>
              <a:t> the </a:t>
            </a:r>
            <a:r>
              <a:rPr lang="it-IT" dirty="0" err="1" smtClean="0"/>
              <a:t>ionizing</a:t>
            </a:r>
            <a:r>
              <a:rPr lang="it-IT" dirty="0" smtClean="0"/>
              <a:t> </a:t>
            </a:r>
            <a:r>
              <a:rPr lang="it-IT" dirty="0" err="1"/>
              <a:t>pulse</a:t>
            </a:r>
            <a:r>
              <a:rPr lang="it-IT" dirty="0"/>
              <a:t>.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7267572" y="1299303"/>
            <a:ext cx="1876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train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focused</a:t>
            </a:r>
            <a:r>
              <a:rPr lang="it-IT" dirty="0"/>
              <a:t> on the gas target with a long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off-</a:t>
            </a:r>
            <a:r>
              <a:rPr lang="it-IT" dirty="0" err="1"/>
              <a:t>axis</a:t>
            </a:r>
            <a:r>
              <a:rPr lang="it-IT" dirty="0"/>
              <a:t> </a:t>
            </a:r>
            <a:r>
              <a:rPr lang="it-IT" dirty="0" err="1"/>
              <a:t>parabolic</a:t>
            </a:r>
            <a:r>
              <a:rPr lang="it-IT" dirty="0"/>
              <a:t> </a:t>
            </a:r>
            <a:r>
              <a:rPr lang="it-IT" dirty="0" err="1"/>
              <a:t>mirror</a:t>
            </a:r>
            <a:r>
              <a:rPr lang="it-IT" dirty="0"/>
              <a:t> and </a:t>
            </a:r>
            <a:r>
              <a:rPr lang="it-IT" dirty="0" err="1"/>
              <a:t>drives</a:t>
            </a:r>
            <a:r>
              <a:rPr lang="it-IT" dirty="0"/>
              <a:t> a large </a:t>
            </a:r>
            <a:r>
              <a:rPr lang="it-IT" dirty="0" err="1"/>
              <a:t>amplitude</a:t>
            </a:r>
            <a:r>
              <a:rPr lang="it-IT" dirty="0"/>
              <a:t> plasma </a:t>
            </a:r>
            <a:r>
              <a:rPr lang="it-IT" dirty="0" err="1"/>
              <a:t>wave</a:t>
            </a:r>
            <a:r>
              <a:rPr lang="it-IT" dirty="0"/>
              <a:t>.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85680" y="4792039"/>
            <a:ext cx="6922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The set up </a:t>
            </a:r>
            <a:r>
              <a:rPr lang="it-IT" sz="1400" dirty="0" err="1" smtClean="0"/>
              <a:t>is</a:t>
            </a:r>
            <a:r>
              <a:rPr lang="it-IT" sz="1400" dirty="0" smtClean="0"/>
              <a:t> </a:t>
            </a:r>
            <a:r>
              <a:rPr lang="it-IT" sz="1400" dirty="0" err="1" smtClean="0"/>
              <a:t>fully</a:t>
            </a:r>
            <a:r>
              <a:rPr lang="it-IT" sz="1400" dirty="0" smtClean="0"/>
              <a:t> </a:t>
            </a:r>
            <a:r>
              <a:rPr lang="it-IT" sz="1400" dirty="0" err="1" smtClean="0"/>
              <a:t>compatible</a:t>
            </a:r>
            <a:r>
              <a:rPr lang="it-IT" sz="1400" dirty="0" smtClean="0"/>
              <a:t> with </a:t>
            </a:r>
            <a:r>
              <a:rPr lang="it-IT" sz="1400" dirty="0" err="1" smtClean="0"/>
              <a:t>both</a:t>
            </a:r>
            <a:r>
              <a:rPr lang="it-IT" sz="1400" dirty="0" smtClean="0"/>
              <a:t> the ILIL laser </a:t>
            </a:r>
            <a:r>
              <a:rPr lang="it-IT" sz="1400" dirty="0" err="1" smtClean="0"/>
              <a:t>at</a:t>
            </a:r>
            <a:r>
              <a:rPr lang="it-IT" sz="1400" dirty="0" smtClean="0"/>
              <a:t> CNR-INO and the FLAME laser </a:t>
            </a:r>
            <a:r>
              <a:rPr lang="it-IT" sz="1400" dirty="0" err="1" smtClean="0"/>
              <a:t>at</a:t>
            </a:r>
            <a:r>
              <a:rPr lang="it-IT" sz="1400" dirty="0" smtClean="0"/>
              <a:t> LNF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12598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Background 1/2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it-IT" sz="2400" dirty="0" err="1" smtClean="0"/>
              <a:t>This</a:t>
            </a:r>
            <a:r>
              <a:rPr lang="it-IT" sz="2400" dirty="0" smtClean="0"/>
              <a:t> </a:t>
            </a:r>
            <a:r>
              <a:rPr lang="it-IT" sz="2400" dirty="0" err="1" smtClean="0"/>
              <a:t>proposal</a:t>
            </a:r>
            <a:r>
              <a:rPr lang="it-IT" sz="24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it-IT" sz="2000" dirty="0" err="1" smtClean="0"/>
              <a:t>follows</a:t>
            </a:r>
            <a:r>
              <a:rPr lang="it-IT" sz="2000" dirty="0" smtClean="0"/>
              <a:t> the </a:t>
            </a:r>
            <a:r>
              <a:rPr lang="it-IT" sz="2000" dirty="0" err="1" smtClean="0"/>
              <a:t>perparatory</a:t>
            </a:r>
            <a:r>
              <a:rPr lang="it-IT" sz="2000" dirty="0" smtClean="0"/>
              <a:t> work </a:t>
            </a:r>
            <a:r>
              <a:rPr lang="it-IT" sz="2000" dirty="0" err="1" smtClean="0"/>
              <a:t>done</a:t>
            </a:r>
            <a:r>
              <a:rPr lang="it-IT" sz="2000" dirty="0" smtClean="0"/>
              <a:t> for the design </a:t>
            </a:r>
            <a:r>
              <a:rPr lang="it-IT" sz="2000" dirty="0" err="1" smtClean="0"/>
              <a:t>study</a:t>
            </a:r>
            <a:r>
              <a:rPr lang="it-IT" sz="2000" dirty="0" smtClean="0"/>
              <a:t> of the </a:t>
            </a:r>
            <a:r>
              <a:rPr lang="it-IT" sz="2000" dirty="0" err="1" smtClean="0"/>
              <a:t>EuPRAXIA</a:t>
            </a:r>
            <a:r>
              <a:rPr lang="it-IT" sz="2000" dirty="0" smtClean="0"/>
              <a:t> </a:t>
            </a:r>
            <a:r>
              <a:rPr lang="it-IT" sz="2000" dirty="0" err="1" smtClean="0"/>
              <a:t>infrastructure</a:t>
            </a:r>
            <a:r>
              <a:rPr lang="it-IT" sz="2000" dirty="0" smtClean="0"/>
              <a:t>;</a:t>
            </a:r>
          </a:p>
          <a:p>
            <a:pPr lvl="1">
              <a:spcBef>
                <a:spcPts val="600"/>
              </a:spcBef>
            </a:pPr>
            <a:r>
              <a:rPr lang="it-IT" sz="2000" dirty="0" err="1" smtClean="0"/>
              <a:t>builds</a:t>
            </a:r>
            <a:r>
              <a:rPr lang="it-IT" sz="2000" dirty="0" smtClean="0"/>
              <a:t> on the work </a:t>
            </a:r>
            <a:r>
              <a:rPr lang="it-IT" sz="2000" dirty="0" err="1" smtClean="0"/>
              <a:t>carried</a:t>
            </a:r>
            <a:r>
              <a:rPr lang="it-IT" sz="2000" dirty="0" smtClean="0"/>
              <a:t> out </a:t>
            </a:r>
            <a:r>
              <a:rPr lang="it-IT" sz="2000" dirty="0" err="1" smtClean="0"/>
              <a:t>at</a:t>
            </a:r>
            <a:r>
              <a:rPr lang="it-IT" sz="2000" dirty="0" smtClean="0"/>
              <a:t> the </a:t>
            </a:r>
            <a:r>
              <a:rPr lang="it-IT" sz="2000" dirty="0" err="1" smtClean="0"/>
              <a:t>participating</a:t>
            </a:r>
            <a:r>
              <a:rPr lang="it-IT" sz="2000" dirty="0" smtClean="0"/>
              <a:t> </a:t>
            </a:r>
            <a:r>
              <a:rPr lang="it-IT" sz="2000" dirty="0" err="1" smtClean="0"/>
              <a:t>labs</a:t>
            </a:r>
            <a:r>
              <a:rPr lang="it-IT" sz="2000" dirty="0" smtClean="0"/>
              <a:t> LNF (</a:t>
            </a:r>
            <a:r>
              <a:rPr lang="it-IT" sz="2000" dirty="0" err="1" smtClean="0"/>
              <a:t>Sparc</a:t>
            </a:r>
            <a:r>
              <a:rPr lang="it-IT" sz="2000" dirty="0" smtClean="0"/>
              <a:t>-lab) and Pisa (ILIL) </a:t>
            </a:r>
            <a:r>
              <a:rPr lang="it-IT" sz="2000" dirty="0" err="1" smtClean="0"/>
              <a:t>where</a:t>
            </a:r>
            <a:r>
              <a:rPr lang="it-IT" sz="2000" dirty="0"/>
              <a:t> </a:t>
            </a:r>
            <a:r>
              <a:rPr lang="it-IT" sz="2000" dirty="0" smtClean="0"/>
              <a:t>plasma </a:t>
            </a:r>
            <a:r>
              <a:rPr lang="it-IT" sz="2000" dirty="0" err="1" smtClean="0"/>
              <a:t>acceleration</a:t>
            </a:r>
            <a:r>
              <a:rPr lang="it-IT" sz="2000" dirty="0" smtClean="0"/>
              <a:t> </a:t>
            </a:r>
            <a:r>
              <a:rPr lang="it-IT" sz="2000" dirty="0" err="1" smtClean="0"/>
              <a:t>has</a:t>
            </a:r>
            <a:r>
              <a:rPr lang="it-IT" sz="2000" dirty="0" smtClean="0"/>
              <a:t> </a:t>
            </a:r>
            <a:r>
              <a:rPr lang="it-IT" sz="2000" dirty="0" err="1" smtClean="0"/>
              <a:t>been</a:t>
            </a:r>
            <a:r>
              <a:rPr lang="it-IT" sz="2000" dirty="0" smtClean="0"/>
              <a:t> </a:t>
            </a:r>
            <a:r>
              <a:rPr lang="it-IT" sz="2000" dirty="0" err="1" smtClean="0"/>
              <a:t>established</a:t>
            </a:r>
            <a:r>
              <a:rPr lang="it-IT" sz="2000" dirty="0" smtClean="0"/>
              <a:t> and </a:t>
            </a:r>
            <a:r>
              <a:rPr lang="it-IT" sz="2000" dirty="0" err="1" smtClean="0"/>
              <a:t>Eupraxia</a:t>
            </a:r>
            <a:r>
              <a:rPr lang="it-IT" sz="2000" dirty="0" smtClean="0"/>
              <a:t> </a:t>
            </a:r>
            <a:r>
              <a:rPr lang="it-IT" sz="2000" dirty="0" err="1" smtClean="0"/>
              <a:t>developments</a:t>
            </a:r>
            <a:r>
              <a:rPr lang="it-IT" sz="2000" dirty="0" smtClean="0"/>
              <a:t> are in progress;</a:t>
            </a:r>
          </a:p>
          <a:p>
            <a:pPr>
              <a:spcBef>
                <a:spcPts val="600"/>
              </a:spcBef>
            </a:pPr>
            <a:r>
              <a:rPr lang="it-IT" sz="2400" dirty="0" smtClean="0"/>
              <a:t>The </a:t>
            </a:r>
            <a:r>
              <a:rPr lang="it-IT" sz="2400" dirty="0" err="1" smtClean="0"/>
              <a:t>project</a:t>
            </a:r>
            <a:r>
              <a:rPr lang="it-IT" sz="2400" dirty="0" smtClean="0"/>
              <a:t> </a:t>
            </a:r>
            <a:r>
              <a:rPr lang="it-IT" sz="2400" dirty="0" err="1" smtClean="0"/>
              <a:t>deals</a:t>
            </a:r>
            <a:r>
              <a:rPr lang="it-IT" sz="2400" dirty="0" smtClean="0"/>
              <a:t> with high-</a:t>
            </a:r>
            <a:r>
              <a:rPr lang="it-IT" sz="2400" dirty="0" err="1" smtClean="0"/>
              <a:t>gradient</a:t>
            </a:r>
            <a:r>
              <a:rPr lang="it-IT" sz="2400" dirty="0" smtClean="0"/>
              <a:t> plasma </a:t>
            </a:r>
            <a:r>
              <a:rPr lang="it-IT" sz="2400" dirty="0" err="1" smtClean="0"/>
              <a:t>acceleration</a:t>
            </a:r>
            <a:r>
              <a:rPr lang="it-IT" sz="2400" dirty="0"/>
              <a:t> </a:t>
            </a:r>
            <a:r>
              <a:rPr lang="it-IT" sz="2400" dirty="0" smtClean="0"/>
              <a:t>of </a:t>
            </a:r>
            <a:r>
              <a:rPr lang="it-IT" sz="2400" dirty="0" err="1" smtClean="0"/>
              <a:t>electrons</a:t>
            </a:r>
            <a:r>
              <a:rPr lang="it-IT" sz="2400" dirty="0" smtClean="0"/>
              <a:t> </a:t>
            </a:r>
            <a:r>
              <a:rPr lang="it-IT" sz="2400" dirty="0" err="1" smtClean="0"/>
              <a:t>driven</a:t>
            </a:r>
            <a:r>
              <a:rPr lang="it-IT" sz="2400" dirty="0" smtClean="0"/>
              <a:t> by high </a:t>
            </a:r>
            <a:r>
              <a:rPr lang="it-IT" sz="2400" dirty="0" err="1" smtClean="0"/>
              <a:t>intensity</a:t>
            </a:r>
            <a:r>
              <a:rPr lang="it-IT" sz="2400" dirty="0" smtClean="0"/>
              <a:t> </a:t>
            </a:r>
            <a:r>
              <a:rPr lang="it-IT" sz="2400" dirty="0" err="1" smtClean="0"/>
              <a:t>lasers</a:t>
            </a:r>
            <a:r>
              <a:rPr lang="it-IT" sz="2400" dirty="0" smtClean="0"/>
              <a:t>, </a:t>
            </a:r>
            <a:r>
              <a:rPr lang="it-IT" sz="2400" dirty="0" err="1" smtClean="0"/>
              <a:t>namely</a:t>
            </a:r>
            <a:r>
              <a:rPr lang="it-IT" sz="2400" dirty="0" smtClean="0"/>
              <a:t> laser-</a:t>
            </a:r>
            <a:r>
              <a:rPr lang="it-IT" sz="2400" dirty="0" err="1" smtClean="0"/>
              <a:t>wakefield</a:t>
            </a:r>
            <a:r>
              <a:rPr lang="it-IT" sz="2400" dirty="0" smtClean="0"/>
              <a:t> </a:t>
            </a:r>
            <a:r>
              <a:rPr lang="it-IT" sz="2400" dirty="0" err="1" smtClean="0"/>
              <a:t>acceleration</a:t>
            </a:r>
            <a:r>
              <a:rPr lang="it-IT" sz="2400" dirty="0" smtClean="0"/>
              <a:t> (LWFA);</a:t>
            </a:r>
          </a:p>
          <a:p>
            <a:pPr>
              <a:spcBef>
                <a:spcPts val="600"/>
              </a:spcBef>
            </a:pPr>
            <a:r>
              <a:rPr lang="it-IT" sz="2400" dirty="0" smtClean="0"/>
              <a:t>The focus of the </a:t>
            </a:r>
            <a:r>
              <a:rPr lang="it-IT" sz="2400" dirty="0" err="1" smtClean="0"/>
              <a:t>proposal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control of electron </a:t>
            </a:r>
            <a:r>
              <a:rPr lang="it-IT" sz="2400" dirty="0" err="1" smtClean="0"/>
              <a:t>bunch</a:t>
            </a:r>
            <a:r>
              <a:rPr lang="it-IT" sz="2400" dirty="0" smtClean="0"/>
              <a:t> </a:t>
            </a:r>
            <a:r>
              <a:rPr lang="it-IT" sz="2400" dirty="0" err="1" smtClean="0"/>
              <a:t>properties</a:t>
            </a:r>
            <a:r>
              <a:rPr lang="it-IT" sz="2400" dirty="0" smtClean="0"/>
              <a:t>, </a:t>
            </a:r>
            <a:r>
              <a:rPr lang="it-IT" sz="2400" dirty="0" err="1" smtClean="0"/>
              <a:t>namely</a:t>
            </a:r>
            <a:r>
              <a:rPr lang="it-IT" sz="2400" dirty="0" smtClean="0"/>
              <a:t> </a:t>
            </a:r>
            <a:r>
              <a:rPr lang="it-IT" sz="2400" dirty="0" err="1" smtClean="0"/>
              <a:t>energy</a:t>
            </a:r>
            <a:r>
              <a:rPr lang="it-IT" sz="2400" dirty="0" smtClean="0"/>
              <a:t> spread and </a:t>
            </a:r>
            <a:r>
              <a:rPr lang="it-IT" sz="2400" dirty="0" err="1" smtClean="0"/>
              <a:t>emittance</a:t>
            </a:r>
            <a:r>
              <a:rPr lang="it-IT" sz="2400" dirty="0" smtClean="0"/>
              <a:t> of electron </a:t>
            </a:r>
            <a:r>
              <a:rPr lang="it-IT" sz="2400" dirty="0" err="1" smtClean="0"/>
              <a:t>energies</a:t>
            </a:r>
            <a:r>
              <a:rPr lang="it-IT" sz="2400" dirty="0" smtClean="0"/>
              <a:t> </a:t>
            </a:r>
            <a:r>
              <a:rPr lang="it-IT" sz="2400" dirty="0" err="1" smtClean="0"/>
              <a:t>starting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&gt;200 </a:t>
            </a:r>
            <a:r>
              <a:rPr lang="it-IT" sz="2400" dirty="0" err="1" smtClean="0"/>
              <a:t>MeV</a:t>
            </a:r>
            <a:r>
              <a:rPr lang="it-IT" sz="2400" dirty="0" smtClean="0"/>
              <a:t> (</a:t>
            </a:r>
            <a:r>
              <a:rPr lang="it-IT" sz="2400" dirty="0" err="1" smtClean="0"/>
              <a:t>Eupraxia</a:t>
            </a:r>
            <a:r>
              <a:rPr lang="it-IT" sz="2400" dirty="0" smtClean="0"/>
              <a:t> </a:t>
            </a:r>
            <a:r>
              <a:rPr lang="it-IT" sz="2400" dirty="0" err="1" smtClean="0"/>
              <a:t>injector</a:t>
            </a:r>
            <a:r>
              <a:rPr lang="it-IT" sz="2400" dirty="0" smtClean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75652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252000" y="-20790"/>
            <a:ext cx="6050520" cy="640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6"/>
          <p:cNvSpPr/>
          <p:nvPr/>
        </p:nvSpPr>
        <p:spPr>
          <a:xfrm>
            <a:off x="1279307" y="53907"/>
            <a:ext cx="6606000" cy="640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spc="-1" dirty="0" smtClean="0">
                <a:latin typeface="+mj-lt"/>
                <a:ea typeface="ＭＳ Ｐゴシック"/>
              </a:rPr>
              <a:t>PULSE TRAIN GENERATION</a:t>
            </a:r>
            <a:endParaRPr lang="en-US" sz="2800" b="0" strike="noStrike" spc="-1" dirty="0">
              <a:latin typeface="+mj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93739" y="705288"/>
            <a:ext cx="8111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Generation of </a:t>
            </a:r>
            <a:r>
              <a:rPr lang="it-IT" dirty="0" err="1" smtClean="0"/>
              <a:t>trains</a:t>
            </a:r>
            <a:r>
              <a:rPr lang="it-IT" dirty="0" smtClean="0"/>
              <a:t> of high </a:t>
            </a:r>
            <a:r>
              <a:rPr lang="it-IT" dirty="0" err="1" smtClean="0"/>
              <a:t>intensity</a:t>
            </a:r>
            <a:r>
              <a:rPr lang="it-IT" dirty="0" smtClean="0"/>
              <a:t> laser </a:t>
            </a:r>
            <a:r>
              <a:rPr lang="it-IT" dirty="0" err="1" smtClean="0"/>
              <a:t>pulses</a:t>
            </a:r>
            <a:r>
              <a:rPr lang="it-IT" dirty="0" smtClean="0"/>
              <a:t> with 100 </a:t>
            </a:r>
            <a:r>
              <a:rPr lang="it-IT" dirty="0" err="1" smtClean="0"/>
              <a:t>fs</a:t>
            </a:r>
            <a:r>
              <a:rPr lang="it-IT" dirty="0" smtClean="0"/>
              <a:t> </a:t>
            </a:r>
            <a:r>
              <a:rPr lang="it-IT" dirty="0" err="1" smtClean="0"/>
              <a:t>temporal</a:t>
            </a:r>
            <a:r>
              <a:rPr lang="it-IT" dirty="0" smtClean="0"/>
              <a:t> </a:t>
            </a:r>
            <a:r>
              <a:rPr lang="it-IT" dirty="0" err="1" smtClean="0"/>
              <a:t>spacing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. Preliminary </a:t>
            </a:r>
            <a:r>
              <a:rPr lang="it-IT" dirty="0" err="1" smtClean="0"/>
              <a:t>demonstration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obtained</a:t>
            </a:r>
            <a:r>
              <a:rPr lang="it-IT" dirty="0" smtClean="0"/>
              <a:t> by </a:t>
            </a:r>
            <a:r>
              <a:rPr lang="it-IT" dirty="0" err="1" smtClean="0"/>
              <a:t>J</a:t>
            </a:r>
            <a:r>
              <a:rPr lang="it-IT" dirty="0" smtClean="0"/>
              <a:t>. </a:t>
            </a:r>
            <a:r>
              <a:rPr lang="it-IT" dirty="0" err="1" smtClean="0"/>
              <a:t>Cowley</a:t>
            </a:r>
            <a:r>
              <a:rPr lang="it-IT" dirty="0" smtClean="0"/>
              <a:t> et al., </a:t>
            </a:r>
            <a:r>
              <a:rPr lang="it-IT" dirty="0" err="1" smtClean="0"/>
              <a:t>using</a:t>
            </a:r>
            <a:r>
              <a:rPr lang="it-IT" dirty="0" smtClean="0"/>
              <a:t> a </a:t>
            </a:r>
            <a:r>
              <a:rPr lang="it-IT" dirty="0" err="1" smtClean="0"/>
              <a:t>Michelson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</a:t>
            </a:r>
            <a:r>
              <a:rPr lang="it-IT" dirty="0" err="1" smtClean="0"/>
              <a:t>interferometer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 end of the laser </a:t>
            </a:r>
            <a:r>
              <a:rPr lang="it-IT" dirty="0" err="1" smtClean="0"/>
              <a:t>chain</a:t>
            </a:r>
            <a:r>
              <a:rPr lang="it-IT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endParaRPr lang="it-IT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394897" y="4692055"/>
            <a:ext cx="5584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J</a:t>
            </a:r>
            <a:r>
              <a:rPr lang="it-IT" sz="1200" dirty="0" smtClean="0"/>
              <a:t>. </a:t>
            </a:r>
            <a:r>
              <a:rPr lang="it-IT" sz="1200" dirty="0" err="1" smtClean="0"/>
              <a:t>Cowley</a:t>
            </a:r>
            <a:r>
              <a:rPr lang="it-IT" sz="1200" dirty="0" smtClean="0"/>
              <a:t> et al., PRL </a:t>
            </a:r>
            <a:r>
              <a:rPr lang="it-IT" sz="1200" b="1" dirty="0" smtClean="0"/>
              <a:t>119</a:t>
            </a:r>
            <a:r>
              <a:rPr lang="it-IT" sz="1200" dirty="0" smtClean="0"/>
              <a:t>, 044802 (2017); C.W. </a:t>
            </a:r>
            <a:r>
              <a:rPr lang="it-IT" sz="1200" dirty="0" err="1" smtClean="0"/>
              <a:t>Siders</a:t>
            </a:r>
            <a:r>
              <a:rPr lang="it-IT" sz="1200" dirty="0" smtClean="0"/>
              <a:t> et al., </a:t>
            </a:r>
            <a:r>
              <a:rPr lang="it-IT" sz="1200" dirty="0" err="1" smtClean="0"/>
              <a:t>Appl</a:t>
            </a:r>
            <a:r>
              <a:rPr lang="it-IT" sz="1200" dirty="0" smtClean="0"/>
              <a:t>. </a:t>
            </a:r>
            <a:r>
              <a:rPr lang="it-IT" sz="1200" dirty="0" err="1" smtClean="0"/>
              <a:t>Optics</a:t>
            </a:r>
            <a:r>
              <a:rPr lang="it-IT" sz="1200" dirty="0" smtClean="0"/>
              <a:t> </a:t>
            </a:r>
            <a:r>
              <a:rPr lang="it-IT" sz="1200" b="1" dirty="0" smtClean="0"/>
              <a:t>37</a:t>
            </a:r>
            <a:r>
              <a:rPr lang="it-IT" sz="1200" dirty="0" smtClean="0"/>
              <a:t>, 5302 (1998)</a:t>
            </a:r>
            <a:endParaRPr lang="it-IT" sz="1200" dirty="0"/>
          </a:p>
        </p:txBody>
      </p:sp>
      <p:pic>
        <p:nvPicPr>
          <p:cNvPr id="11" name="Immagine 10"/>
          <p:cNvPicPr/>
          <p:nvPr/>
        </p:nvPicPr>
        <p:blipFill>
          <a:blip r:embed="rId2"/>
          <a:stretch/>
        </p:blipFill>
        <p:spPr>
          <a:xfrm>
            <a:off x="843159" y="1649029"/>
            <a:ext cx="3804162" cy="1284766"/>
          </a:xfrm>
          <a:prstGeom prst="rect">
            <a:avLst/>
          </a:prstGeom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5077609" y="1659700"/>
            <a:ext cx="26981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Issues</a:t>
            </a:r>
            <a:r>
              <a:rPr lang="it-IT" dirty="0" smtClean="0"/>
              <a:t> with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r>
              <a:rPr lang="it-IT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Energy </a:t>
            </a:r>
            <a:r>
              <a:rPr lang="it-IT" dirty="0" err="1" smtClean="0"/>
              <a:t>loss</a:t>
            </a:r>
            <a:r>
              <a:rPr lang="it-IT" dirty="0" smtClean="0"/>
              <a:t> (≈50%)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Relative </a:t>
            </a:r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 smtClean="0"/>
              <a:t>intensity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Large </a:t>
            </a:r>
            <a:r>
              <a:rPr lang="it-IT" dirty="0" err="1" smtClean="0"/>
              <a:t>optics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endParaRPr lang="it-IT" dirty="0" smtClean="0"/>
          </a:p>
          <a:p>
            <a:r>
              <a:rPr lang="it-IT" dirty="0"/>
              <a:t>	</a:t>
            </a:r>
          </a:p>
        </p:txBody>
      </p:sp>
      <p:pic>
        <p:nvPicPr>
          <p:cNvPr id="14" name="Immagine 1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37000" contrast="78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43159" y="3546442"/>
            <a:ext cx="2016856" cy="1145613"/>
          </a:xfrm>
          <a:prstGeom prst="rect">
            <a:avLst/>
          </a:prstGeom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693739" y="3102052"/>
            <a:ext cx="801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err="1" smtClean="0"/>
              <a:t>similar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r>
              <a:rPr lang="it-IT" dirty="0" smtClean="0"/>
              <a:t> can be </a:t>
            </a:r>
            <a:r>
              <a:rPr lang="it-IT" dirty="0" err="1" smtClean="0"/>
              <a:t>scaled</a:t>
            </a:r>
            <a:r>
              <a:rPr lang="it-IT" dirty="0" smtClean="0"/>
              <a:t> to generate </a:t>
            </a:r>
            <a:r>
              <a:rPr lang="it-IT" dirty="0" err="1" smtClean="0"/>
              <a:t>equal</a:t>
            </a:r>
            <a:r>
              <a:rPr lang="it-IT" dirty="0" smtClean="0"/>
              <a:t> </a:t>
            </a:r>
            <a:r>
              <a:rPr lang="it-IT" dirty="0" err="1" smtClean="0"/>
              <a:t>intensity</a:t>
            </a:r>
            <a:r>
              <a:rPr lang="it-IT" dirty="0"/>
              <a:t> </a:t>
            </a:r>
            <a:r>
              <a:rPr lang="it-IT" dirty="0" err="1" smtClean="0"/>
              <a:t>pulses</a:t>
            </a:r>
            <a:r>
              <a:rPr lang="it-IT" dirty="0" smtClean="0"/>
              <a:t> (</a:t>
            </a:r>
            <a:r>
              <a:rPr lang="it-IT" dirty="0" err="1" smtClean="0"/>
              <a:t>C.W.Siders</a:t>
            </a:r>
            <a:r>
              <a:rPr lang="it-IT" dirty="0" smtClean="0"/>
              <a:t> et al.,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566744" y="3678964"/>
            <a:ext cx="4826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" dirty="0" smtClean="0">
                <a:solidFill>
                  <a:srgbClr val="000000"/>
                </a:solidFill>
                <a:latin typeface="LM Sans 17"/>
              </a:rPr>
              <a:t>Main issue: placed </a:t>
            </a:r>
            <a:r>
              <a:rPr lang="en-US" spc="-1" dirty="0">
                <a:solidFill>
                  <a:srgbClr val="000000"/>
                </a:solidFill>
                <a:latin typeface="LM Sans 17"/>
              </a:rPr>
              <a:t>after the compressor (if one wants to retain both the polarizations), </a:t>
            </a:r>
            <a:r>
              <a:rPr lang="en-US" spc="-1" dirty="0" smtClean="0">
                <a:solidFill>
                  <a:srgbClr val="000000"/>
                </a:solidFill>
                <a:latin typeface="LM Sans 17"/>
              </a:rPr>
              <a:t>involves </a:t>
            </a:r>
            <a:r>
              <a:rPr lang="en-US" spc="-1" dirty="0">
                <a:solidFill>
                  <a:srgbClr val="000000"/>
                </a:solidFill>
                <a:latin typeface="LM Sans 17"/>
              </a:rPr>
              <a:t>the </a:t>
            </a:r>
            <a:r>
              <a:rPr lang="en-US" spc="-1" dirty="0" smtClean="0">
                <a:solidFill>
                  <a:srgbClr val="000000"/>
                </a:solidFill>
                <a:latin typeface="LM Sans 17"/>
              </a:rPr>
              <a:t>use of </a:t>
            </a:r>
            <a:r>
              <a:rPr lang="en-US" spc="-1" dirty="0">
                <a:solidFill>
                  <a:srgbClr val="000000"/>
                </a:solidFill>
                <a:latin typeface="LM Sans 17"/>
              </a:rPr>
              <a:t>large aperture </a:t>
            </a:r>
            <a:r>
              <a:rPr lang="en-US" spc="-1" dirty="0" smtClean="0">
                <a:solidFill>
                  <a:srgbClr val="000000"/>
                </a:solidFill>
                <a:latin typeface="LM Sans 17"/>
              </a:rPr>
              <a:t>optics;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07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946833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trike="noStrike" spc="-1" dirty="0" smtClean="0">
                <a:solidFill>
                  <a:srgbClr val="000000"/>
                </a:solidFill>
                <a:latin typeface="+mj-lt"/>
                <a:ea typeface="Arial"/>
              </a:rPr>
              <a:t>ALTERNATIVE SCHEME (TEMPI*)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8010720" y="4827600"/>
            <a:ext cx="699120" cy="23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TextShape 4"/>
          <p:cNvSpPr txBox="1"/>
          <p:nvPr/>
        </p:nvSpPr>
        <p:spPr>
          <a:xfrm>
            <a:off x="166320" y="1128720"/>
            <a:ext cx="5065200" cy="202987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r>
              <a:rPr lang="en-US" sz="1400" b="0" strike="noStrike" spc="-1" dirty="0">
                <a:solidFill>
                  <a:srgbClr val="000000"/>
                </a:solidFill>
                <a:latin typeface="LM Sans 17"/>
              </a:rPr>
              <a:t>Simulation carried out in the case of the EuPRAXIA laser 1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400" b="0" strike="noStrike" spc="-1" dirty="0">
                <a:solidFill>
                  <a:srgbClr val="000000"/>
                </a:solidFill>
                <a:latin typeface="LM Sans 17"/>
              </a:rPr>
              <a:t> 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400" b="0" strike="noStrike" spc="-1" dirty="0">
                <a:solidFill>
                  <a:srgbClr val="000000"/>
                </a:solidFill>
                <a:latin typeface="LM Sans 17"/>
              </a:rPr>
              <a:t>Pulse stacking occurring </a:t>
            </a:r>
            <a:r>
              <a:rPr lang="en-US" sz="1400" b="0" strike="noStrike" spc="-1" dirty="0" smtClean="0">
                <a:solidFill>
                  <a:srgbClr val="000000"/>
                </a:solidFill>
                <a:latin typeface="LM Sans 17"/>
              </a:rPr>
              <a:t>just after the front</a:t>
            </a:r>
            <a:r>
              <a:rPr lang="en-US" sz="1400" b="0" strike="noStrike" spc="-1" dirty="0">
                <a:solidFill>
                  <a:srgbClr val="000000"/>
                </a:solidFill>
                <a:latin typeface="LM Sans 17"/>
              </a:rPr>
              <a:t>-end: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400" b="0" i="1" strike="noStrike" spc="-1" dirty="0">
                <a:solidFill>
                  <a:srgbClr val="000000"/>
                </a:solidFill>
                <a:latin typeface="LM Sans 17"/>
              </a:rPr>
              <a:t>Input pulse: 1.5J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400" b="0" i="1" strike="noStrike" spc="-1" dirty="0">
                <a:solidFill>
                  <a:srgbClr val="000000"/>
                </a:solidFill>
                <a:latin typeface="LM Sans 17"/>
              </a:rPr>
              <a:t>Energy loss: 50%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400" b="0" i="1" strike="noStrike" spc="-1" dirty="0">
                <a:solidFill>
                  <a:srgbClr val="000000"/>
                </a:solidFill>
                <a:latin typeface="LM Sans 17"/>
              </a:rPr>
              <a:t>Booster amplifier considered (to recover the full energy from the front-end) 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400" b="0" i="1" strike="noStrike" spc="-1" dirty="0">
                <a:solidFill>
                  <a:srgbClr val="000000"/>
                </a:solidFill>
                <a:latin typeface="LM Sans 17"/>
              </a:rPr>
              <a:t> 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400" b="0" i="1" strike="noStrike" spc="-1" dirty="0">
                <a:solidFill>
                  <a:srgbClr val="000000"/>
                </a:solidFill>
                <a:latin typeface="LM Sans 17"/>
              </a:rPr>
              <a:t> 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Immagine 165"/>
          <p:cNvPicPr/>
          <p:nvPr/>
        </p:nvPicPr>
        <p:blipFill>
          <a:blip r:embed="rId2"/>
          <a:stretch/>
        </p:blipFill>
        <p:spPr>
          <a:xfrm>
            <a:off x="5231520" y="1234440"/>
            <a:ext cx="3455280" cy="1985040"/>
          </a:xfrm>
          <a:prstGeom prst="rect">
            <a:avLst/>
          </a:prstGeom>
          <a:ln>
            <a:noFill/>
          </a:ln>
        </p:spPr>
      </p:pic>
      <p:sp>
        <p:nvSpPr>
          <p:cNvPr id="167" name="TextShape 5"/>
          <p:cNvSpPr txBox="1"/>
          <p:nvPr/>
        </p:nvSpPr>
        <p:spPr>
          <a:xfrm>
            <a:off x="5120640" y="3360420"/>
            <a:ext cx="4206240" cy="52176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LM Sans 17"/>
              </a:rPr>
              <a:t>Relatively low-power pulses also appearing after each pulse (acceptable as for the wake excitation)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TextShape 6"/>
          <p:cNvSpPr txBox="1"/>
          <p:nvPr/>
        </p:nvSpPr>
        <p:spPr>
          <a:xfrm>
            <a:off x="3566160" y="2513714"/>
            <a:ext cx="1828800" cy="6448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200" b="0" i="1" strike="noStrike" spc="-1" dirty="0">
                <a:solidFill>
                  <a:srgbClr val="000000"/>
                </a:solidFill>
                <a:latin typeface="LM Sans 17"/>
              </a:rPr>
              <a:t>Simulation carried out using the MIRO code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200" b="0" i="1" strike="noStrike" spc="-1" dirty="0">
                <a:solidFill>
                  <a:srgbClr val="000000"/>
                </a:solidFill>
                <a:latin typeface="LM Sans 17"/>
              </a:rPr>
              <a:t> 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TextShape 7"/>
          <p:cNvSpPr txBox="1"/>
          <p:nvPr/>
        </p:nvSpPr>
        <p:spPr>
          <a:xfrm>
            <a:off x="5231520" y="3988153"/>
            <a:ext cx="3170160" cy="30632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400" b="0" strike="noStrike" spc="-1" dirty="0">
                <a:solidFill>
                  <a:srgbClr val="000000"/>
                </a:solidFill>
                <a:latin typeface="LM Sans 17"/>
              </a:rPr>
              <a:t>No transverse spatial effect observed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Immagine 169"/>
          <p:cNvPicPr/>
          <p:nvPr/>
        </p:nvPicPr>
        <p:blipFill>
          <a:blip r:embed="rId3"/>
          <a:stretch/>
        </p:blipFill>
        <p:spPr>
          <a:xfrm>
            <a:off x="110880" y="2915310"/>
            <a:ext cx="2514651" cy="1386961"/>
          </a:xfrm>
          <a:prstGeom prst="rect">
            <a:avLst/>
          </a:prstGeom>
          <a:ln>
            <a:noFill/>
          </a:ln>
        </p:spPr>
      </p:pic>
      <p:pic>
        <p:nvPicPr>
          <p:cNvPr id="14" name="Immagine 13"/>
          <p:cNvPicPr/>
          <p:nvPr/>
        </p:nvPicPr>
        <p:blipFill>
          <a:blip r:embed="rId4"/>
          <a:stretch/>
        </p:blipFill>
        <p:spPr>
          <a:xfrm>
            <a:off x="2821964" y="3158591"/>
            <a:ext cx="2023529" cy="815360"/>
          </a:xfrm>
          <a:prstGeom prst="rect">
            <a:avLst/>
          </a:prstGeom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166320" y="759388"/>
            <a:ext cx="8410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/>
              <a:t>Starting</a:t>
            </a:r>
            <a:r>
              <a:rPr lang="it-IT" dirty="0" smtClean="0"/>
              <a:t> from generation </a:t>
            </a:r>
            <a:r>
              <a:rPr lang="it-IT" dirty="0"/>
              <a:t>of ultrashort </a:t>
            </a:r>
            <a:r>
              <a:rPr lang="it-IT" dirty="0" err="1"/>
              <a:t>pulses</a:t>
            </a:r>
            <a:r>
              <a:rPr lang="it-IT" dirty="0"/>
              <a:t> from a </a:t>
            </a:r>
            <a:r>
              <a:rPr lang="it-IT" dirty="0" err="1"/>
              <a:t>birefringent</a:t>
            </a:r>
            <a:r>
              <a:rPr lang="it-IT" dirty="0"/>
              <a:t> </a:t>
            </a:r>
            <a:r>
              <a:rPr lang="it-IT" dirty="0" err="1"/>
              <a:t>crystal</a:t>
            </a:r>
            <a:r>
              <a:rPr lang="it-IT" dirty="0"/>
              <a:t> </a:t>
            </a:r>
            <a:r>
              <a:rPr lang="it-IT" dirty="0" smtClean="0"/>
              <a:t>array*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4823" y="4859613"/>
            <a:ext cx="28080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smtClean="0"/>
              <a:t>B. </a:t>
            </a:r>
            <a:r>
              <a:rPr lang="it-IT" sz="1050" dirty="0" err="1" smtClean="0"/>
              <a:t>Dromey</a:t>
            </a:r>
            <a:r>
              <a:rPr lang="it-IT" sz="1050" dirty="0" smtClean="0"/>
              <a:t> et al., </a:t>
            </a:r>
            <a:r>
              <a:rPr lang="it-IT" sz="1050" dirty="0" err="1" smtClean="0"/>
              <a:t>Applied</a:t>
            </a:r>
            <a:r>
              <a:rPr lang="it-IT" sz="1050" dirty="0" smtClean="0"/>
              <a:t> </a:t>
            </a:r>
            <a:r>
              <a:rPr lang="it-IT" sz="1050" dirty="0" err="1" smtClean="0"/>
              <a:t>Optics</a:t>
            </a:r>
            <a:r>
              <a:rPr lang="it-IT" sz="1050" dirty="0" smtClean="0"/>
              <a:t> 46, 5142 (2007)</a:t>
            </a:r>
            <a:endParaRPr lang="it-IT" sz="1050" dirty="0"/>
          </a:p>
        </p:txBody>
      </p:sp>
      <p:sp>
        <p:nvSpPr>
          <p:cNvPr id="4" name="Rettangolo 3"/>
          <p:cNvSpPr/>
          <p:nvPr/>
        </p:nvSpPr>
        <p:spPr>
          <a:xfrm>
            <a:off x="3742488" y="4876261"/>
            <a:ext cx="5348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spc="-1" dirty="0" smtClean="0">
                <a:solidFill>
                  <a:srgbClr val="000000"/>
                </a:solidFill>
                <a:latin typeface="LM Sans 17"/>
              </a:rPr>
              <a:t>*A quasi </a:t>
            </a:r>
            <a:r>
              <a:rPr lang="en-US" sz="900" spc="-1" dirty="0">
                <a:solidFill>
                  <a:srgbClr val="000000"/>
                </a:solidFill>
                <a:latin typeface="LM Sans 17"/>
              </a:rPr>
              <a:t>lossless Train </a:t>
            </a:r>
            <a:r>
              <a:rPr lang="en-US" sz="900" spc="-1" dirty="0" err="1">
                <a:solidFill>
                  <a:srgbClr val="000000"/>
                </a:solidFill>
                <a:latin typeface="LM Sans 17"/>
              </a:rPr>
              <a:t>gEneration</a:t>
            </a:r>
            <a:r>
              <a:rPr lang="en-US" sz="900" spc="-1" dirty="0">
                <a:solidFill>
                  <a:srgbClr val="000000"/>
                </a:solidFill>
                <a:latin typeface="LM Sans 17"/>
              </a:rPr>
              <a:t> by an early </a:t>
            </a:r>
            <a:r>
              <a:rPr lang="en-US" sz="900" spc="-1" dirty="0" err="1">
                <a:solidFill>
                  <a:srgbClr val="000000"/>
                </a:solidFill>
                <a:latin typeface="LM Sans 17"/>
              </a:rPr>
              <a:t>aMplitude</a:t>
            </a:r>
            <a:r>
              <a:rPr lang="en-US" sz="900" spc="-1" dirty="0">
                <a:solidFill>
                  <a:srgbClr val="000000"/>
                </a:solidFill>
                <a:latin typeface="LM Sans 17"/>
              </a:rPr>
              <a:t> </a:t>
            </a:r>
            <a:r>
              <a:rPr lang="en-US" sz="900" spc="-1" dirty="0" err="1">
                <a:solidFill>
                  <a:srgbClr val="000000"/>
                </a:solidFill>
                <a:latin typeface="LM Sans 17"/>
              </a:rPr>
              <a:t>dIvision</a:t>
            </a:r>
            <a:r>
              <a:rPr lang="en-US" sz="900" spc="-1" dirty="0">
                <a:solidFill>
                  <a:srgbClr val="000000"/>
                </a:solidFill>
                <a:latin typeface="LM Sans 17"/>
              </a:rPr>
              <a:t> (TEMPI</a:t>
            </a:r>
            <a:r>
              <a:rPr lang="en-US" sz="900" spc="-1" dirty="0" smtClean="0">
                <a:solidFill>
                  <a:srgbClr val="000000"/>
                </a:solidFill>
                <a:latin typeface="LM Sans 17"/>
              </a:rPr>
              <a:t>), </a:t>
            </a:r>
            <a:r>
              <a:rPr lang="en-US" sz="900" spc="-1" dirty="0" err="1" smtClean="0">
                <a:solidFill>
                  <a:srgbClr val="000000"/>
                </a:solidFill>
                <a:latin typeface="LM Sans 17"/>
              </a:rPr>
              <a:t>L.Labate</a:t>
            </a:r>
            <a:r>
              <a:rPr lang="en-US" sz="900" spc="-1" dirty="0" smtClean="0">
                <a:solidFill>
                  <a:srgbClr val="000000"/>
                </a:solidFill>
                <a:latin typeface="LM Sans 17"/>
              </a:rPr>
              <a:t> et al., Submitted</a:t>
            </a:r>
            <a:endParaRPr lang="en-US" sz="900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5c9f2a9db3_0_0"/>
          <p:cNvSpPr txBox="1">
            <a:spLocks noGrp="1"/>
          </p:cNvSpPr>
          <p:nvPr>
            <p:ph type="title"/>
          </p:nvPr>
        </p:nvSpPr>
        <p:spPr>
          <a:xfrm>
            <a:off x="457200" y="618"/>
            <a:ext cx="8229600" cy="60466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/>
              <a:t>The FLAME Laser</a:t>
            </a:r>
            <a:endParaRPr sz="3200" b="1" dirty="0"/>
          </a:p>
        </p:txBody>
      </p:sp>
      <p:pic>
        <p:nvPicPr>
          <p:cNvPr id="523" name="Google Shape;523;g5c9f2a9db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725" y="917179"/>
            <a:ext cx="6994436" cy="377532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5c9f2a9db3_0_0"/>
          <p:cNvSpPr txBox="1"/>
          <p:nvPr/>
        </p:nvSpPr>
        <p:spPr>
          <a:xfrm>
            <a:off x="985400" y="4815190"/>
            <a:ext cx="6845400" cy="32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Bisesto </a:t>
            </a:r>
            <a:r>
              <a:rPr lang="it-IT" sz="1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it-IT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., et al. </a:t>
            </a:r>
            <a:r>
              <a:rPr lang="it-IT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"The FLAME laser </a:t>
            </a:r>
            <a:r>
              <a:rPr lang="it-IT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SPARC_LAB." NIM A </a:t>
            </a:r>
            <a:r>
              <a:rPr lang="it-IT" sz="1000" dirty="0">
                <a:solidFill>
                  <a:srgbClr val="222222"/>
                </a:solidFill>
              </a:rPr>
              <a:t>909 (2018): 452-455.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c9f2a9db3_1_0"/>
          <p:cNvSpPr txBox="1">
            <a:spLocks noGrp="1"/>
          </p:cNvSpPr>
          <p:nvPr>
            <p:ph type="title"/>
          </p:nvPr>
        </p:nvSpPr>
        <p:spPr>
          <a:xfrm>
            <a:off x="1129489" y="11426"/>
            <a:ext cx="6885022" cy="61006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/>
              <a:t>FLAME </a:t>
            </a:r>
            <a:r>
              <a:rPr lang="it-IT" sz="2800" b="1" dirty="0" smtClean="0"/>
              <a:t>ACTIVITIES</a:t>
            </a:r>
            <a:endParaRPr sz="2800" b="1" dirty="0"/>
          </a:p>
        </p:txBody>
      </p:sp>
      <p:pic>
        <p:nvPicPr>
          <p:cNvPr id="538" name="Google Shape;538;g5c9f2a9db3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8169" y="1086886"/>
            <a:ext cx="5347288" cy="327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5c9f2a9db3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49" y="1791953"/>
            <a:ext cx="3276381" cy="2274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5c9f2a9db3_0_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 smtClean="0"/>
              <a:t>CAPILLARY GAS DISCHARGE</a:t>
            </a:r>
            <a:endParaRPr lang="it-IT" sz="2800" b="1" dirty="0"/>
          </a:p>
        </p:txBody>
      </p:sp>
      <p:pic>
        <p:nvPicPr>
          <p:cNvPr id="546" name="Google Shape;546;g5c9f2a9db3_0_21"/>
          <p:cNvPicPr preferRelativeResize="0"/>
          <p:nvPr/>
        </p:nvPicPr>
        <p:blipFill rotWithShape="1">
          <a:blip r:embed="rId3">
            <a:alphaModFix/>
          </a:blip>
          <a:srcRect l="15110" r="18115"/>
          <a:stretch/>
        </p:blipFill>
        <p:spPr>
          <a:xfrm>
            <a:off x="589775" y="1063375"/>
            <a:ext cx="2888999" cy="285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5c9f2a9db3_0_21"/>
          <p:cNvPicPr preferRelativeResize="0"/>
          <p:nvPr/>
        </p:nvPicPr>
        <p:blipFill rotWithShape="1">
          <a:blip r:embed="rId4">
            <a:alphaModFix/>
          </a:blip>
          <a:srcRect r="77245"/>
          <a:stretch/>
        </p:blipFill>
        <p:spPr>
          <a:xfrm>
            <a:off x="6293050" y="1326950"/>
            <a:ext cx="1795999" cy="76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5c9f2a9db3_0_21"/>
          <p:cNvPicPr preferRelativeResize="0"/>
          <p:nvPr/>
        </p:nvPicPr>
        <p:blipFill rotWithShape="1">
          <a:blip r:embed="rId4">
            <a:alphaModFix/>
          </a:blip>
          <a:srcRect l="35954"/>
          <a:stretch/>
        </p:blipFill>
        <p:spPr>
          <a:xfrm>
            <a:off x="4008797" y="2373550"/>
            <a:ext cx="5054974" cy="76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5c9f2a9db3_0_21"/>
          <p:cNvSpPr txBox="1"/>
          <p:nvPr/>
        </p:nvSpPr>
        <p:spPr>
          <a:xfrm>
            <a:off x="4699875" y="1458425"/>
            <a:ext cx="15303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>
                <a:latin typeface="Calibri"/>
                <a:ea typeface="Calibri"/>
                <a:cs typeface="Calibri"/>
                <a:sym typeface="Calibri"/>
              </a:rPr>
              <a:t>Parabolic density 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>
                <a:latin typeface="Calibri"/>
                <a:ea typeface="Calibri"/>
                <a:cs typeface="Calibri"/>
                <a:sym typeface="Calibri"/>
              </a:rPr>
              <a:t>transverse profile: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g5c9f2a9db3_0_21"/>
          <p:cNvSpPr txBox="1"/>
          <p:nvPr/>
        </p:nvSpPr>
        <p:spPr>
          <a:xfrm>
            <a:off x="4615500" y="3420150"/>
            <a:ext cx="4299900" cy="1290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latin typeface="Calibri"/>
                <a:ea typeface="Calibri"/>
                <a:cs typeface="Calibri"/>
                <a:sym typeface="Calibri"/>
              </a:rPr>
              <a:t>It is possible to extend the accelerator length up to several centimeters!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1" name="Google Shape;551;g5c9f2a9db3_0_21"/>
          <p:cNvCxnSpPr/>
          <p:nvPr/>
        </p:nvCxnSpPr>
        <p:spPr>
          <a:xfrm>
            <a:off x="3816600" y="4083450"/>
            <a:ext cx="7989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2" name="Google Shape;552;g5c9f2a9db3_0_21"/>
          <p:cNvSpPr txBox="1"/>
          <p:nvPr/>
        </p:nvSpPr>
        <p:spPr>
          <a:xfrm>
            <a:off x="589775" y="3921750"/>
            <a:ext cx="28890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latin typeface="Calibri"/>
                <a:ea typeface="Calibri"/>
                <a:cs typeface="Calibri"/>
                <a:sym typeface="Calibri"/>
              </a:rPr>
              <a:t>3D printed plastic capillary for plasma production from gas discharge as employed at SPARC_LAB. Typical size: 1-20 cm length, 0.2-2 mm diameter. 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pc="-1" dirty="0">
                <a:solidFill>
                  <a:srgbClr val="000000"/>
                </a:solidFill>
                <a:latin typeface="+mj-lt"/>
                <a:ea typeface="Arial"/>
              </a:rPr>
              <a:t>Electron </a:t>
            </a:r>
            <a:r>
              <a:rPr lang="it-IT" sz="3200" b="1" spc="-1" dirty="0" err="1">
                <a:solidFill>
                  <a:srgbClr val="000000"/>
                </a:solidFill>
                <a:latin typeface="+mj-lt"/>
                <a:ea typeface="Arial"/>
              </a:rPr>
              <a:t>diagnostics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DA8223D6-F34F-4C9C-8075-3287551DDC97}"/>
              </a:ext>
            </a:extLst>
          </p:cNvPr>
          <p:cNvSpPr/>
          <p:nvPr/>
        </p:nvSpPr>
        <p:spPr>
          <a:xfrm>
            <a:off x="773154" y="4681835"/>
            <a:ext cx="6371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R. </a:t>
            </a:r>
            <a:r>
              <a:rPr lang="en-US" sz="1200" dirty="0" err="1"/>
              <a:t>Weingartner</a:t>
            </a:r>
            <a:r>
              <a:rPr lang="en-US" sz="1200" dirty="0"/>
              <a:t> and al., PRST-AB 15, 111302 (2012),</a:t>
            </a:r>
          </a:p>
          <a:p>
            <a:r>
              <a:rPr lang="en-US" sz="1200" dirty="0"/>
              <a:t>Barber, S. K., et al., Physical Review Letters 119.10 (2017): 104801</a:t>
            </a:r>
            <a:endParaRPr lang="it-IT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78E92B6-8E49-459C-80B8-14181BAAE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88" y="2970941"/>
            <a:ext cx="3714557" cy="1380937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="" xmlns:a16="http://schemas.microsoft.com/office/drawing/2014/main" id="{C9F3FB7D-E0E9-429E-ACA1-F870EEBA9AF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29034" y="2970941"/>
            <a:ext cx="1720270" cy="1713610"/>
            <a:chOff x="3521" y="1798"/>
            <a:chExt cx="1808" cy="1801"/>
          </a:xfrm>
        </p:grpSpPr>
        <p:sp>
          <p:nvSpPr>
            <p:cNvPr id="7" name="AutoShape 3">
              <a:extLst>
                <a:ext uri="{FF2B5EF4-FFF2-40B4-BE49-F238E27FC236}">
                  <a16:creationId xmlns="" xmlns:a16="http://schemas.microsoft.com/office/drawing/2014/main" id="{9FBD31D3-52FE-4E41-8B26-3BD1098943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21" y="1798"/>
              <a:ext cx="1808" cy="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5">
              <a:extLst>
                <a:ext uri="{FF2B5EF4-FFF2-40B4-BE49-F238E27FC236}">
                  <a16:creationId xmlns="" xmlns:a16="http://schemas.microsoft.com/office/drawing/2014/main" id="{6D630911-6BB6-43B0-8393-9592C59DC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" y="1798"/>
              <a:ext cx="1807" cy="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="" xmlns:a16="http://schemas.microsoft.com/office/drawing/2014/main" id="{BC23B60F-823B-4343-BA10-F16027AE4E11}"/>
              </a:ext>
            </a:extLst>
          </p:cNvPr>
          <p:cNvSpPr/>
          <p:nvPr/>
        </p:nvSpPr>
        <p:spPr>
          <a:xfrm>
            <a:off x="276087" y="904346"/>
            <a:ext cx="8591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 shot diagnostics are highly desirable in plasma acceleration</a:t>
            </a:r>
          </a:p>
          <a:p>
            <a:r>
              <a:rPr lang="en-US" dirty="0"/>
              <a:t>The transverse emittance is the most difficult parameter to measure </a:t>
            </a:r>
          </a:p>
          <a:p>
            <a:r>
              <a:rPr lang="en-US" dirty="0"/>
              <a:t>We consider to explore several methods, more suited for </a:t>
            </a:r>
            <a:r>
              <a:rPr lang="en-US" dirty="0" smtClean="0"/>
              <a:t>LWFA electrons</a:t>
            </a:r>
            <a:endParaRPr lang="en-US" dirty="0"/>
          </a:p>
          <a:p>
            <a:endParaRPr lang="en-CA" dirty="0"/>
          </a:p>
          <a:p>
            <a:r>
              <a:rPr lang="en-CA" dirty="0"/>
              <a:t>Permanent</a:t>
            </a:r>
            <a:r>
              <a:rPr lang="it-IT" dirty="0"/>
              <a:t> </a:t>
            </a:r>
            <a:r>
              <a:rPr lang="it-IT" dirty="0" err="1"/>
              <a:t>quadrupoles</a:t>
            </a:r>
            <a:r>
              <a:rPr lang="it-IT" dirty="0"/>
              <a:t> can produce, after a </a:t>
            </a:r>
            <a:r>
              <a:rPr lang="it-IT" dirty="0" err="1"/>
              <a:t>dipole</a:t>
            </a:r>
            <a:r>
              <a:rPr lang="it-IT" dirty="0"/>
              <a:t>, a </a:t>
            </a:r>
            <a:r>
              <a:rPr lang="it-IT" dirty="0" err="1"/>
              <a:t>focusing</a:t>
            </a:r>
            <a:r>
              <a:rPr lang="it-IT" dirty="0"/>
              <a:t> size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energies.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sort</a:t>
            </a:r>
            <a:r>
              <a:rPr lang="it-IT" dirty="0"/>
              <a:t> of quad </a:t>
            </a:r>
            <a:r>
              <a:rPr lang="it-IT" dirty="0" err="1"/>
              <a:t>scan</a:t>
            </a:r>
            <a:r>
              <a:rPr lang="it-IT" dirty="0"/>
              <a:t> in single shot. 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81540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/>
              <a:t>Betatron</a:t>
            </a:r>
            <a:r>
              <a:rPr lang="en-US" sz="3200" b="1" dirty="0"/>
              <a:t> radiation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="" xmlns:a16="http://schemas.microsoft.com/office/drawing/2014/main" id="{CB4BC247-7F8F-4689-92FA-56EF5EA9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2717"/>
            <a:ext cx="8229600" cy="1319483"/>
          </a:xfrm>
        </p:spPr>
        <p:txBody>
          <a:bodyPr>
            <a:normAutofit fontScale="40000" lnSpcReduction="20000"/>
          </a:bodyPr>
          <a:lstStyle/>
          <a:p>
            <a:r>
              <a:rPr lang="en-US" dirty="0">
                <a:solidFill>
                  <a:srgbClr val="231F20"/>
                </a:solidFill>
              </a:rPr>
              <a:t>Simultaneous measurement of the </a:t>
            </a:r>
            <a:r>
              <a:rPr lang="en-US" dirty="0" err="1">
                <a:solidFill>
                  <a:srgbClr val="231F20"/>
                </a:solidFill>
              </a:rPr>
              <a:t>betatron</a:t>
            </a:r>
            <a:r>
              <a:rPr lang="en-US" dirty="0">
                <a:solidFill>
                  <a:srgbClr val="231F20"/>
                </a:solidFill>
              </a:rPr>
              <a:t> spectrum, the beam energy spectrum and the plasma density</a:t>
            </a:r>
          </a:p>
          <a:p>
            <a:r>
              <a:rPr lang="en-US" dirty="0">
                <a:solidFill>
                  <a:srgbClr val="231F20"/>
                </a:solidFill>
              </a:rPr>
              <a:t>Measurement of the emittance including the correlation term</a:t>
            </a:r>
          </a:p>
          <a:p>
            <a:r>
              <a:rPr lang="en-US" dirty="0">
                <a:solidFill>
                  <a:srgbClr val="231F20"/>
                </a:solidFill>
              </a:rPr>
              <a:t>The beam profile is retrieved not simply the average dimensions</a:t>
            </a:r>
          </a:p>
          <a:p>
            <a:r>
              <a:rPr lang="en-US" dirty="0">
                <a:solidFill>
                  <a:srgbClr val="231F20"/>
                </a:solidFill>
              </a:rPr>
              <a:t>An expression is given for the correlation function between the </a:t>
            </a:r>
            <a:r>
              <a:rPr lang="en-US" dirty="0" err="1">
                <a:solidFill>
                  <a:srgbClr val="231F20"/>
                </a:solidFill>
              </a:rPr>
              <a:t>betatron</a:t>
            </a:r>
            <a:r>
              <a:rPr lang="en-US" dirty="0">
                <a:solidFill>
                  <a:srgbClr val="231F20"/>
                </a:solidFill>
              </a:rPr>
              <a:t> oscillation amplitude and the divergence of the single accelerated electrons, i.e. the angle with respect the acceleration axis, in order to obtain the distribution of the electron divergences.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741673" y="3385119"/>
            <a:ext cx="3097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Curcio, A., et al. "Trace-space reconstruction of low-emittance electron beams through </a:t>
            </a:r>
            <a:r>
              <a:rPr lang="en-US" sz="1050" dirty="0" err="1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betatron</a:t>
            </a:r>
            <a:r>
              <a:rPr lang="en-US" sz="1050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 radiation in laser-plasma accelerators." </a:t>
            </a:r>
            <a:r>
              <a:rPr lang="en-US" sz="1050" i="1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Physical Review Accelerators and Beams</a:t>
            </a:r>
            <a:r>
              <a:rPr lang="en-US" sz="1050" dirty="0"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 20.1 (2017): 012801.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61" y="2145092"/>
            <a:ext cx="3981507" cy="22421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A5D3788D-CD1E-4808-B0C5-5D6636E698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672" y="2184131"/>
            <a:ext cx="2941038" cy="105137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006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pc="-1" dirty="0" smtClean="0">
                <a:solidFill>
                  <a:srgbClr val="000000"/>
                </a:solidFill>
                <a:latin typeface="+mj-lt"/>
                <a:ea typeface="Arial"/>
              </a:rPr>
              <a:t>STRUTTURA DEL PROGETTO – WP1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6087" y="954268"/>
            <a:ext cx="85918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WP1 - MODELLING</a:t>
            </a:r>
          </a:p>
          <a:p>
            <a:r>
              <a:rPr lang="it-IT" dirty="0"/>
              <a:t>• Responsabile</a:t>
            </a:r>
          </a:p>
          <a:p>
            <a:r>
              <a:rPr lang="it-IT" dirty="0"/>
              <a:t>P. Tomassini .</a:t>
            </a:r>
          </a:p>
          <a:p>
            <a:r>
              <a:rPr lang="it-IT" dirty="0"/>
              <a:t>• Anagrafica delle persone partecipanti al WP con indicazione dei mesi/persona</a:t>
            </a:r>
          </a:p>
          <a:p>
            <a:r>
              <a:rPr lang="it-IT" dirty="0"/>
              <a:t>P. Tomassini (CNR, 0.5 FTE), D. Terzani (CNR, 0.5 FTE)), L. Labate (CNR and INFN, 0.3 FTE)</a:t>
            </a:r>
          </a:p>
          <a:p>
            <a:r>
              <a:rPr lang="it-IT" dirty="0"/>
              <a:t>• Descrizione delle attività previste</a:t>
            </a:r>
          </a:p>
          <a:p>
            <a:r>
              <a:rPr lang="it-IT" dirty="0"/>
              <a:t>Start to end </a:t>
            </a:r>
            <a:r>
              <a:rPr lang="it-IT" dirty="0" err="1"/>
              <a:t>simulations</a:t>
            </a:r>
            <a:r>
              <a:rPr lang="it-IT" dirty="0"/>
              <a:t> of the </a:t>
            </a:r>
            <a:r>
              <a:rPr lang="it-IT" dirty="0" err="1"/>
              <a:t>acceleration</a:t>
            </a:r>
            <a:r>
              <a:rPr lang="it-IT" dirty="0"/>
              <a:t> </a:t>
            </a:r>
            <a:r>
              <a:rPr lang="it-IT" dirty="0" err="1"/>
              <a:t>scheme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detailed</a:t>
            </a:r>
            <a:r>
              <a:rPr lang="it-IT" dirty="0"/>
              <a:t> </a:t>
            </a:r>
            <a:r>
              <a:rPr lang="it-IT" dirty="0" err="1"/>
              <a:t>description</a:t>
            </a:r>
            <a:r>
              <a:rPr lang="it-IT" dirty="0"/>
              <a:t> of laser</a:t>
            </a:r>
          </a:p>
          <a:p>
            <a:r>
              <a:rPr lang="it-IT" dirty="0" err="1"/>
              <a:t>specifications</a:t>
            </a:r>
            <a:r>
              <a:rPr lang="it-IT" dirty="0"/>
              <a:t> and </a:t>
            </a:r>
            <a:r>
              <a:rPr lang="it-IT" dirty="0" err="1"/>
              <a:t>transport</a:t>
            </a:r>
            <a:r>
              <a:rPr lang="it-IT" dirty="0"/>
              <a:t> of the </a:t>
            </a:r>
            <a:r>
              <a:rPr lang="it-IT" dirty="0" err="1"/>
              <a:t>accelerated</a:t>
            </a:r>
            <a:r>
              <a:rPr lang="it-IT" dirty="0"/>
              <a:t> </a:t>
            </a:r>
            <a:r>
              <a:rPr lang="it-IT" dirty="0" err="1"/>
              <a:t>bunch</a:t>
            </a:r>
            <a:r>
              <a:rPr lang="it-IT" dirty="0"/>
              <a:t> </a:t>
            </a:r>
            <a:r>
              <a:rPr lang="it-IT" dirty="0" err="1"/>
              <a:t>outside</a:t>
            </a:r>
            <a:r>
              <a:rPr lang="it-IT" dirty="0"/>
              <a:t> the </a:t>
            </a:r>
            <a:r>
              <a:rPr lang="it-IT" dirty="0" err="1"/>
              <a:t>acceleration</a:t>
            </a:r>
            <a:r>
              <a:rPr lang="it-IT" dirty="0"/>
              <a:t> stage.</a:t>
            </a:r>
          </a:p>
          <a:p>
            <a:r>
              <a:rPr lang="it-IT" dirty="0"/>
              <a:t>• </a:t>
            </a:r>
            <a:r>
              <a:rPr lang="it-IT" dirty="0" err="1"/>
              <a:t>Milestones</a:t>
            </a:r>
            <a:endParaRPr lang="it-IT" dirty="0"/>
          </a:p>
          <a:p>
            <a:r>
              <a:rPr lang="it-IT" dirty="0"/>
              <a:t>M1 Definition of the </a:t>
            </a:r>
            <a:r>
              <a:rPr lang="it-IT" dirty="0" err="1"/>
              <a:t>modelling</a:t>
            </a:r>
            <a:r>
              <a:rPr lang="it-IT" dirty="0"/>
              <a:t> </a:t>
            </a:r>
            <a:r>
              <a:rPr lang="it-IT" dirty="0" err="1"/>
              <a:t>framework</a:t>
            </a:r>
            <a:r>
              <a:rPr lang="it-IT" dirty="0"/>
              <a:t> (M6)</a:t>
            </a:r>
          </a:p>
          <a:p>
            <a:r>
              <a:rPr lang="it-IT" dirty="0"/>
              <a:t>M2 Full </a:t>
            </a:r>
            <a:r>
              <a:rPr lang="it-IT" dirty="0" err="1"/>
              <a:t>modelling</a:t>
            </a:r>
            <a:r>
              <a:rPr lang="it-IT" dirty="0"/>
              <a:t> with </a:t>
            </a:r>
            <a:r>
              <a:rPr lang="it-IT" dirty="0" err="1"/>
              <a:t>definition</a:t>
            </a:r>
            <a:r>
              <a:rPr lang="it-IT" dirty="0"/>
              <a:t> of the </a:t>
            </a:r>
            <a:r>
              <a:rPr lang="it-IT" dirty="0" err="1"/>
              <a:t>working</a:t>
            </a:r>
            <a:r>
              <a:rPr lang="it-IT" dirty="0"/>
              <a:t> </a:t>
            </a:r>
            <a:r>
              <a:rPr lang="it-IT" dirty="0" err="1"/>
              <a:t>point</a:t>
            </a:r>
            <a:r>
              <a:rPr lang="it-IT" dirty="0"/>
              <a:t> for laser and plasma (M12)</a:t>
            </a:r>
          </a:p>
          <a:p>
            <a:r>
              <a:rPr lang="it-IT" dirty="0"/>
              <a:t>• </a:t>
            </a:r>
            <a:r>
              <a:rPr lang="it-IT" dirty="0" err="1"/>
              <a:t>Deliverables</a:t>
            </a:r>
            <a:endParaRPr lang="it-IT" dirty="0"/>
          </a:p>
          <a:p>
            <a:r>
              <a:rPr lang="it-IT" dirty="0"/>
              <a:t>D1 </a:t>
            </a:r>
            <a:r>
              <a:rPr lang="it-IT" dirty="0" err="1"/>
              <a:t>Modelling</a:t>
            </a:r>
            <a:r>
              <a:rPr lang="it-IT" dirty="0"/>
              <a:t> Report</a:t>
            </a:r>
          </a:p>
        </p:txBody>
      </p:sp>
    </p:spTree>
    <p:extLst>
      <p:ext uri="{BB962C8B-B14F-4D97-AF65-F5344CB8AC3E}">
        <p14:creationId xmlns:p14="http://schemas.microsoft.com/office/powerpoint/2010/main" val="30276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pc="-1" dirty="0" smtClean="0">
                <a:solidFill>
                  <a:srgbClr val="000000"/>
                </a:solidFill>
                <a:latin typeface="+mj-lt"/>
                <a:ea typeface="Arial"/>
              </a:rPr>
              <a:t>STRUTTURA DEL PROGETTO - WP2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6087" y="1186181"/>
            <a:ext cx="85918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WP2 PULSE TRAIN AND INJECTION PULSE DEVELOPMENT</a:t>
            </a:r>
          </a:p>
          <a:p>
            <a:r>
              <a:rPr lang="it-IT" sz="1600" dirty="0"/>
              <a:t>• Responsabile </a:t>
            </a:r>
            <a:r>
              <a:rPr lang="it-IT" sz="1600" dirty="0" err="1"/>
              <a:t>F</a:t>
            </a:r>
            <a:r>
              <a:rPr lang="it-IT" sz="1600" dirty="0"/>
              <a:t>. Bisesto &amp; L. Labate</a:t>
            </a:r>
          </a:p>
          <a:p>
            <a:r>
              <a:rPr lang="it-IT" sz="1600" dirty="0"/>
              <a:t>• Anagrafica delle persone partecipanti al WP con indicazione dei mesi/persona</a:t>
            </a:r>
          </a:p>
          <a:p>
            <a:r>
              <a:rPr lang="it-IT" sz="1600" dirty="0"/>
              <a:t>L. Labate (CNR and INFN, 0.3 FTE), L. </a:t>
            </a:r>
            <a:r>
              <a:rPr lang="it-IT" sz="1600" dirty="0" err="1"/>
              <a:t>Fulgentini</a:t>
            </a:r>
            <a:r>
              <a:rPr lang="it-IT" sz="1600" dirty="0"/>
              <a:t> (CNR, 0.5 FTE), </a:t>
            </a:r>
            <a:r>
              <a:rPr lang="it-IT" sz="1600" dirty="0" err="1"/>
              <a:t>F</a:t>
            </a:r>
            <a:r>
              <a:rPr lang="it-IT" sz="1600" dirty="0"/>
              <a:t>. </a:t>
            </a:r>
            <a:r>
              <a:rPr lang="it-IT" sz="1600" dirty="0" err="1"/>
              <a:t>Baffigi</a:t>
            </a:r>
            <a:r>
              <a:rPr lang="it-IT" sz="1600" dirty="0"/>
              <a:t> (CNR, 0.5 FTE), </a:t>
            </a:r>
            <a:r>
              <a:rPr lang="it-IT" sz="1600" dirty="0" err="1"/>
              <a:t>F</a:t>
            </a:r>
            <a:r>
              <a:rPr lang="it-IT" sz="1600" dirty="0"/>
              <a:t>. Bisesto</a:t>
            </a:r>
          </a:p>
          <a:p>
            <a:r>
              <a:rPr lang="pl-PL" sz="1600" dirty="0"/>
              <a:t>(LNF, 0.5 FTE), M.P. </a:t>
            </a:r>
            <a:r>
              <a:rPr lang="pl-PL" sz="1600" dirty="0" err="1"/>
              <a:t>Anania</a:t>
            </a:r>
            <a:r>
              <a:rPr lang="pl-PL" sz="1600" dirty="0"/>
              <a:t> (LNF, 0.3 FTE), G. Costa (LNF, 0.3 FTE)</a:t>
            </a:r>
          </a:p>
          <a:p>
            <a:r>
              <a:rPr lang="pl-PL" sz="1600" dirty="0"/>
              <a:t>• </a:t>
            </a:r>
            <a:r>
              <a:rPr lang="pl-PL" sz="1600" dirty="0" err="1"/>
              <a:t>Descrizione</a:t>
            </a:r>
            <a:r>
              <a:rPr lang="pl-PL" sz="1600" dirty="0"/>
              <a:t> </a:t>
            </a:r>
            <a:r>
              <a:rPr lang="pl-PL" sz="1600" dirty="0" err="1"/>
              <a:t>delle</a:t>
            </a:r>
            <a:r>
              <a:rPr lang="pl-PL" sz="1600" dirty="0"/>
              <a:t> </a:t>
            </a:r>
            <a:r>
              <a:rPr lang="pl-PL" sz="1600" dirty="0" err="1"/>
              <a:t>attività</a:t>
            </a:r>
            <a:r>
              <a:rPr lang="pl-PL" sz="1600" dirty="0"/>
              <a:t> </a:t>
            </a:r>
            <a:r>
              <a:rPr lang="pl-PL" sz="1600" dirty="0" err="1"/>
              <a:t>previste</a:t>
            </a:r>
            <a:endParaRPr lang="pl-PL" sz="1600" dirty="0"/>
          </a:p>
          <a:p>
            <a:r>
              <a:rPr lang="pl-PL" sz="1600" dirty="0" err="1"/>
              <a:t>Modelling</a:t>
            </a:r>
            <a:r>
              <a:rPr lang="pl-PL" sz="1600" dirty="0"/>
              <a:t> and </a:t>
            </a:r>
            <a:r>
              <a:rPr lang="pl-PL" sz="1600" dirty="0" err="1"/>
              <a:t>realization</a:t>
            </a:r>
            <a:r>
              <a:rPr lang="pl-PL" sz="1600" dirty="0"/>
              <a:t> of the </a:t>
            </a:r>
            <a:r>
              <a:rPr lang="pl-PL" sz="1600" dirty="0" err="1"/>
              <a:t>experimental</a:t>
            </a:r>
            <a:r>
              <a:rPr lang="pl-PL" sz="1600" dirty="0"/>
              <a:t> set </a:t>
            </a:r>
            <a:r>
              <a:rPr lang="pl-PL" sz="1600" dirty="0" err="1"/>
              <a:t>up</a:t>
            </a:r>
            <a:r>
              <a:rPr lang="pl-PL" sz="1600" dirty="0"/>
              <a:t> for </a:t>
            </a:r>
            <a:r>
              <a:rPr lang="pl-PL" sz="1600" dirty="0" err="1"/>
              <a:t>generation</a:t>
            </a:r>
            <a:r>
              <a:rPr lang="pl-PL" sz="1600" dirty="0"/>
              <a:t> of the </a:t>
            </a:r>
            <a:r>
              <a:rPr lang="pl-PL" sz="1600" dirty="0" err="1"/>
              <a:t>pulse</a:t>
            </a:r>
            <a:r>
              <a:rPr lang="pl-PL" sz="1600" dirty="0"/>
              <a:t> </a:t>
            </a:r>
            <a:r>
              <a:rPr lang="pl-PL" sz="1600" dirty="0" err="1"/>
              <a:t>train</a:t>
            </a:r>
            <a:r>
              <a:rPr lang="pl-PL" sz="1600" dirty="0"/>
              <a:t> for </a:t>
            </a:r>
            <a:r>
              <a:rPr lang="pl-PL" sz="1600" dirty="0" err="1"/>
              <a:t>wake</a:t>
            </a:r>
            <a:r>
              <a:rPr lang="pl-PL" sz="1600" dirty="0"/>
              <a:t> </a:t>
            </a:r>
            <a:r>
              <a:rPr lang="pl-PL" sz="1600" dirty="0" err="1"/>
              <a:t>wave</a:t>
            </a:r>
            <a:endParaRPr lang="pl-PL" sz="1600" dirty="0"/>
          </a:p>
          <a:p>
            <a:r>
              <a:rPr lang="pl-PL" sz="1600" dirty="0"/>
              <a:t>development and </a:t>
            </a:r>
            <a:r>
              <a:rPr lang="pl-PL" sz="1600" dirty="0" err="1"/>
              <a:t>injection</a:t>
            </a:r>
            <a:r>
              <a:rPr lang="pl-PL" sz="1600" dirty="0"/>
              <a:t> </a:t>
            </a:r>
            <a:r>
              <a:rPr lang="pl-PL" sz="1600" dirty="0" err="1"/>
              <a:t>pulse</a:t>
            </a:r>
            <a:r>
              <a:rPr lang="pl-PL" sz="1600" dirty="0"/>
              <a:t>, </a:t>
            </a:r>
            <a:r>
              <a:rPr lang="pl-PL" sz="1600" dirty="0" err="1"/>
              <a:t>starting</a:t>
            </a:r>
            <a:r>
              <a:rPr lang="pl-PL" sz="1600" dirty="0"/>
              <a:t> from </a:t>
            </a:r>
            <a:r>
              <a:rPr lang="pl-PL" sz="1600" dirty="0" err="1"/>
              <a:t>available</a:t>
            </a:r>
            <a:r>
              <a:rPr lang="pl-PL" sz="1600" dirty="0"/>
              <a:t> laser </a:t>
            </a:r>
            <a:r>
              <a:rPr lang="pl-PL" sz="1600" dirty="0" err="1"/>
              <a:t>specifications</a:t>
            </a:r>
            <a:r>
              <a:rPr lang="pl-PL" sz="1600" dirty="0"/>
              <a:t> </a:t>
            </a:r>
            <a:r>
              <a:rPr lang="pl-PL" sz="1600" dirty="0" err="1"/>
              <a:t>at</a:t>
            </a:r>
            <a:r>
              <a:rPr lang="pl-PL" sz="1600" dirty="0"/>
              <a:t> ILIL and </a:t>
            </a:r>
            <a:r>
              <a:rPr lang="pl-PL" sz="1600" dirty="0" err="1"/>
              <a:t>at</a:t>
            </a:r>
            <a:r>
              <a:rPr lang="pl-PL" sz="1600" dirty="0"/>
              <a:t> FLAME.</a:t>
            </a:r>
          </a:p>
          <a:p>
            <a:r>
              <a:rPr lang="pl-PL" sz="1600" dirty="0"/>
              <a:t>• </a:t>
            </a:r>
            <a:r>
              <a:rPr lang="pl-PL" sz="1600" dirty="0" err="1"/>
              <a:t>Milestones</a:t>
            </a:r>
            <a:endParaRPr lang="pl-PL" sz="1600" dirty="0"/>
          </a:p>
          <a:p>
            <a:r>
              <a:rPr lang="pl-PL" sz="1600" dirty="0"/>
              <a:t>M3 </a:t>
            </a:r>
            <a:r>
              <a:rPr lang="pl-PL" sz="1600" dirty="0" err="1"/>
              <a:t>Multipulse</a:t>
            </a:r>
            <a:r>
              <a:rPr lang="pl-PL" sz="1600" dirty="0"/>
              <a:t> design</a:t>
            </a:r>
          </a:p>
          <a:p>
            <a:r>
              <a:rPr lang="pl-PL" sz="1600" dirty="0"/>
              <a:t>M4 </a:t>
            </a:r>
            <a:r>
              <a:rPr lang="pl-PL" sz="1600" dirty="0" err="1"/>
              <a:t>Experimental</a:t>
            </a:r>
            <a:r>
              <a:rPr lang="pl-PL" sz="1600" dirty="0"/>
              <a:t> test</a:t>
            </a:r>
          </a:p>
          <a:p>
            <a:r>
              <a:rPr lang="pl-PL" sz="1600" dirty="0"/>
              <a:t>• </a:t>
            </a:r>
            <a:r>
              <a:rPr lang="pl-PL" sz="1600" dirty="0" err="1"/>
              <a:t>Deliverables</a:t>
            </a:r>
            <a:endParaRPr lang="pl-PL" sz="1600" dirty="0"/>
          </a:p>
          <a:p>
            <a:r>
              <a:rPr lang="pl-PL" sz="1600" dirty="0"/>
              <a:t>D2 Technical design report on </a:t>
            </a:r>
            <a:r>
              <a:rPr lang="pl-PL" sz="1600" dirty="0" err="1"/>
              <a:t>pulse</a:t>
            </a:r>
            <a:r>
              <a:rPr lang="pl-PL" sz="1600" dirty="0"/>
              <a:t> </a:t>
            </a:r>
            <a:r>
              <a:rPr lang="pl-PL" sz="1600" dirty="0" err="1"/>
              <a:t>train</a:t>
            </a:r>
            <a:r>
              <a:rPr lang="pl-PL" sz="1600" dirty="0"/>
              <a:t> </a:t>
            </a:r>
            <a:r>
              <a:rPr lang="pl-PL" sz="1600" dirty="0" err="1"/>
              <a:t>delivery</a:t>
            </a:r>
            <a:r>
              <a:rPr lang="pl-PL" sz="1600" dirty="0"/>
              <a:t> </a:t>
            </a:r>
            <a:r>
              <a:rPr lang="pl-PL" sz="1600" dirty="0" err="1"/>
              <a:t>at</a:t>
            </a:r>
            <a:r>
              <a:rPr lang="pl-PL" sz="1600" dirty="0"/>
              <a:t> target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343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pc="-1" dirty="0" smtClean="0">
                <a:solidFill>
                  <a:srgbClr val="000000"/>
                </a:solidFill>
                <a:latin typeface="+mj-lt"/>
                <a:ea typeface="Arial"/>
              </a:rPr>
              <a:t>STRUTTURA DEL PROGETTO – WP3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6087" y="1186181"/>
            <a:ext cx="859182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WP3 LASER-PLASMA CHANNELING AND COUPLING</a:t>
            </a:r>
          </a:p>
          <a:p>
            <a:r>
              <a:rPr lang="it-IT" sz="1600" dirty="0"/>
              <a:t>• Responsabile L. Gizzi &amp; </a:t>
            </a:r>
            <a:r>
              <a:rPr lang="it-IT" sz="1600" dirty="0" err="1"/>
              <a:t>F</a:t>
            </a:r>
            <a:r>
              <a:rPr lang="it-IT" sz="1600" dirty="0"/>
              <a:t>. Bisesto</a:t>
            </a:r>
          </a:p>
          <a:p>
            <a:r>
              <a:rPr lang="it-IT" sz="1600" dirty="0"/>
              <a:t>• Anagrafica delle persone partecipanti al WP con indicazione dei mesi/persona</a:t>
            </a:r>
          </a:p>
          <a:p>
            <a:r>
              <a:rPr lang="it-IT" sz="1600" dirty="0"/>
              <a:t>L. Gizzi (CNR, 0.3 FTE), </a:t>
            </a:r>
            <a:r>
              <a:rPr lang="it-IT" sz="1600" dirty="0" err="1"/>
              <a:t>F</a:t>
            </a:r>
            <a:r>
              <a:rPr lang="it-IT" sz="1600" dirty="0"/>
              <a:t>. Brandi (CNR, 0.5 FTE), P. </a:t>
            </a:r>
            <a:r>
              <a:rPr lang="it-IT" sz="1600" dirty="0" err="1"/>
              <a:t>Koester</a:t>
            </a:r>
            <a:r>
              <a:rPr lang="it-IT" sz="1600" dirty="0"/>
              <a:t> (CNR, 0.5 FTE), D. Palla (CNR, 0.5 FTE), </a:t>
            </a:r>
            <a:r>
              <a:rPr lang="it-IT" sz="1600" dirty="0" err="1"/>
              <a:t>F</a:t>
            </a:r>
            <a:r>
              <a:rPr lang="it-IT" sz="1600" dirty="0"/>
              <a:t>.</a:t>
            </a:r>
          </a:p>
          <a:p>
            <a:r>
              <a:rPr lang="it-IT" sz="1600" dirty="0"/>
              <a:t>Bisesto (LNF, 0.5 FTE), M.P. Anania (LNF, 0.3 FTE), G. Costa (LNF, 0.3 FTE), A. Biagioni (LNF, 0.2 FTE)</a:t>
            </a:r>
          </a:p>
          <a:p>
            <a:r>
              <a:rPr lang="it-IT" sz="1600" dirty="0"/>
              <a:t>• Descrizione delle attività previste</a:t>
            </a:r>
          </a:p>
          <a:p>
            <a:r>
              <a:rPr lang="it-IT" sz="1600" dirty="0" err="1"/>
              <a:t>Modelling</a:t>
            </a:r>
            <a:r>
              <a:rPr lang="it-IT" sz="1600" dirty="0"/>
              <a:t>, design and </a:t>
            </a:r>
            <a:r>
              <a:rPr lang="it-IT" sz="1600" dirty="0" err="1"/>
              <a:t>realization</a:t>
            </a:r>
            <a:r>
              <a:rPr lang="it-IT" sz="1600" dirty="0"/>
              <a:t> of the </a:t>
            </a:r>
            <a:r>
              <a:rPr lang="it-IT" sz="1600" dirty="0" err="1"/>
              <a:t>experimental</a:t>
            </a:r>
            <a:r>
              <a:rPr lang="it-IT" sz="1600" dirty="0"/>
              <a:t> set up for generation of the </a:t>
            </a:r>
            <a:r>
              <a:rPr lang="it-IT" sz="1600" dirty="0" err="1"/>
              <a:t>pulse</a:t>
            </a:r>
            <a:r>
              <a:rPr lang="it-IT" sz="1600" dirty="0"/>
              <a:t> </a:t>
            </a:r>
            <a:r>
              <a:rPr lang="it-IT" sz="1600" dirty="0" err="1"/>
              <a:t>train</a:t>
            </a:r>
            <a:r>
              <a:rPr lang="it-IT" sz="1600" dirty="0"/>
              <a:t> for</a:t>
            </a:r>
          </a:p>
          <a:p>
            <a:r>
              <a:rPr lang="it-IT" sz="1600" dirty="0" err="1"/>
              <a:t>wake</a:t>
            </a:r>
            <a:r>
              <a:rPr lang="it-IT" sz="1600" dirty="0"/>
              <a:t> </a:t>
            </a:r>
            <a:r>
              <a:rPr lang="it-IT" sz="1600" dirty="0" err="1"/>
              <a:t>wave</a:t>
            </a:r>
            <a:r>
              <a:rPr lang="it-IT" sz="1600" dirty="0"/>
              <a:t> </a:t>
            </a:r>
            <a:r>
              <a:rPr lang="it-IT" sz="1600" dirty="0" err="1"/>
              <a:t>development</a:t>
            </a:r>
            <a:r>
              <a:rPr lang="it-IT" sz="1600" dirty="0"/>
              <a:t> and </a:t>
            </a:r>
            <a:r>
              <a:rPr lang="it-IT" sz="1600" dirty="0" err="1"/>
              <a:t>injection</a:t>
            </a:r>
            <a:r>
              <a:rPr lang="it-IT" sz="1600" dirty="0"/>
              <a:t> </a:t>
            </a:r>
            <a:r>
              <a:rPr lang="it-IT" sz="1600" dirty="0" err="1"/>
              <a:t>pulse</a:t>
            </a:r>
            <a:r>
              <a:rPr lang="it-IT" sz="1600" dirty="0"/>
              <a:t>, </a:t>
            </a:r>
            <a:r>
              <a:rPr lang="it-IT" sz="1600" dirty="0" err="1"/>
              <a:t>starting</a:t>
            </a:r>
            <a:r>
              <a:rPr lang="it-IT" sz="1600" dirty="0"/>
              <a:t> from </a:t>
            </a:r>
            <a:r>
              <a:rPr lang="it-IT" sz="1600" dirty="0" err="1"/>
              <a:t>available</a:t>
            </a:r>
            <a:r>
              <a:rPr lang="it-IT" sz="1600" dirty="0"/>
              <a:t> laser </a:t>
            </a:r>
            <a:r>
              <a:rPr lang="it-IT" sz="1600" dirty="0" err="1"/>
              <a:t>specifications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ILIL and </a:t>
            </a:r>
            <a:r>
              <a:rPr lang="it-IT" sz="1600" dirty="0" err="1"/>
              <a:t>at</a:t>
            </a:r>
            <a:endParaRPr lang="it-IT" sz="1600" dirty="0"/>
          </a:p>
          <a:p>
            <a:r>
              <a:rPr lang="it-IT" sz="1600" dirty="0"/>
              <a:t>FLAME.</a:t>
            </a:r>
          </a:p>
          <a:p>
            <a:r>
              <a:rPr lang="it-IT" sz="1600" dirty="0"/>
              <a:t>• </a:t>
            </a:r>
            <a:r>
              <a:rPr lang="it-IT" sz="1600" dirty="0" err="1"/>
              <a:t>Milestones</a:t>
            </a:r>
            <a:endParaRPr lang="it-IT" sz="1600" dirty="0"/>
          </a:p>
          <a:p>
            <a:r>
              <a:rPr lang="it-IT" sz="1600" dirty="0"/>
              <a:t>M5 Gas target </a:t>
            </a:r>
            <a:r>
              <a:rPr lang="it-IT" sz="1600" dirty="0" err="1"/>
              <a:t>definition</a:t>
            </a:r>
            <a:r>
              <a:rPr lang="it-IT" sz="1600" dirty="0"/>
              <a:t> and </a:t>
            </a:r>
            <a:r>
              <a:rPr lang="it-IT" sz="1600" dirty="0" err="1"/>
              <a:t>channel</a:t>
            </a:r>
            <a:r>
              <a:rPr lang="it-IT" sz="1600" dirty="0"/>
              <a:t> </a:t>
            </a:r>
            <a:r>
              <a:rPr lang="it-IT" sz="1600" dirty="0" err="1"/>
              <a:t>formation</a:t>
            </a:r>
            <a:r>
              <a:rPr lang="it-IT" sz="1600" dirty="0"/>
              <a:t> model</a:t>
            </a:r>
          </a:p>
          <a:p>
            <a:r>
              <a:rPr lang="it-IT" sz="1600" dirty="0"/>
              <a:t>M6 Channel </a:t>
            </a:r>
            <a:r>
              <a:rPr lang="it-IT" sz="1600" dirty="0" err="1"/>
              <a:t>formation</a:t>
            </a:r>
            <a:r>
              <a:rPr lang="it-IT" sz="1600" dirty="0"/>
              <a:t> and control test</a:t>
            </a:r>
          </a:p>
          <a:p>
            <a:r>
              <a:rPr lang="it-IT" sz="1600" dirty="0"/>
              <a:t>• </a:t>
            </a:r>
            <a:r>
              <a:rPr lang="it-IT" sz="1600" dirty="0" err="1"/>
              <a:t>Deliverables</a:t>
            </a:r>
            <a:endParaRPr lang="it-IT" sz="1600" dirty="0"/>
          </a:p>
          <a:p>
            <a:r>
              <a:rPr lang="it-IT" sz="1600" dirty="0"/>
              <a:t>D3 Technical design report on </a:t>
            </a:r>
            <a:r>
              <a:rPr lang="it-IT" sz="1600" dirty="0" err="1"/>
              <a:t>channel</a:t>
            </a:r>
            <a:r>
              <a:rPr lang="it-IT" sz="1600" dirty="0"/>
              <a:t> </a:t>
            </a:r>
            <a:r>
              <a:rPr lang="it-IT" sz="1600" dirty="0" err="1"/>
              <a:t>formation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6461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Background 2/2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it-IT" sz="2400" dirty="0" smtClean="0"/>
              <a:t>The </a:t>
            </a:r>
            <a:r>
              <a:rPr lang="it-IT" sz="2400" dirty="0" err="1" smtClean="0"/>
              <a:t>proposal</a:t>
            </a:r>
            <a:r>
              <a:rPr lang="it-IT" sz="2400" dirty="0" smtClean="0"/>
              <a:t> </a:t>
            </a:r>
            <a:r>
              <a:rPr lang="it-IT" sz="2400" dirty="0" err="1" smtClean="0"/>
              <a:t>will</a:t>
            </a:r>
            <a:r>
              <a:rPr lang="it-IT" sz="2400" dirty="0" smtClean="0"/>
              <a:t> </a:t>
            </a:r>
            <a:r>
              <a:rPr lang="it-IT" sz="2400" dirty="0" err="1" smtClean="0"/>
              <a:t>demonstrate</a:t>
            </a:r>
            <a:r>
              <a:rPr lang="it-IT" sz="2400" dirty="0" smtClean="0"/>
              <a:t> </a:t>
            </a:r>
            <a:r>
              <a:rPr lang="it-IT" sz="2400" dirty="0" err="1" smtClean="0"/>
              <a:t>feasibility</a:t>
            </a:r>
            <a:r>
              <a:rPr lang="it-IT" sz="2400" dirty="0" smtClean="0"/>
              <a:t> of a new </a:t>
            </a:r>
            <a:r>
              <a:rPr lang="it-IT" sz="2400" dirty="0" err="1" smtClean="0"/>
              <a:t>acceleration</a:t>
            </a:r>
            <a:r>
              <a:rPr lang="it-IT" sz="2400" dirty="0"/>
              <a:t> </a:t>
            </a:r>
            <a:r>
              <a:rPr lang="it-IT" sz="2400" dirty="0" smtClean="0"/>
              <a:t>and </a:t>
            </a:r>
            <a:r>
              <a:rPr lang="it-IT" sz="2400" dirty="0" err="1" smtClean="0"/>
              <a:t>injection</a:t>
            </a:r>
            <a:r>
              <a:rPr lang="it-IT" sz="2400" dirty="0" smtClean="0"/>
              <a:t> </a:t>
            </a:r>
            <a:r>
              <a:rPr lang="it-IT" sz="2400" dirty="0" err="1" smtClean="0"/>
              <a:t>scheme</a:t>
            </a:r>
            <a:r>
              <a:rPr lang="it-IT" sz="2400" dirty="0" smtClean="0"/>
              <a:t> (</a:t>
            </a:r>
            <a:r>
              <a:rPr lang="it-IT" sz="2400" dirty="0" err="1" smtClean="0"/>
              <a:t>ReMPI</a:t>
            </a:r>
            <a:r>
              <a:rPr lang="it-IT" sz="2400" dirty="0" smtClean="0"/>
              <a:t>) </a:t>
            </a:r>
            <a:r>
              <a:rPr lang="it-IT" sz="2400" dirty="0" err="1" smtClean="0"/>
              <a:t>that</a:t>
            </a:r>
            <a:r>
              <a:rPr lang="it-IT" sz="2400" dirty="0" smtClean="0"/>
              <a:t> </a:t>
            </a:r>
            <a:r>
              <a:rPr lang="it-IT" sz="2400" dirty="0" err="1" smtClean="0"/>
              <a:t>has</a:t>
            </a:r>
            <a:r>
              <a:rPr lang="it-IT" sz="2400" dirty="0" smtClean="0"/>
              <a:t> </a:t>
            </a:r>
            <a:r>
              <a:rPr lang="it-IT" sz="2400" dirty="0" err="1" smtClean="0"/>
              <a:t>already</a:t>
            </a:r>
            <a:r>
              <a:rPr lang="it-IT" sz="2400" dirty="0" smtClean="0"/>
              <a:t> </a:t>
            </a:r>
            <a:r>
              <a:rPr lang="it-IT" sz="2400" dirty="0" err="1" smtClean="0"/>
              <a:t>passed</a:t>
            </a:r>
            <a:r>
              <a:rPr lang="it-IT" sz="2400" dirty="0" smtClean="0"/>
              <a:t> a complete start-to-end </a:t>
            </a:r>
            <a:r>
              <a:rPr lang="it-IT" sz="2400" dirty="0" err="1" smtClean="0"/>
              <a:t>modelling</a:t>
            </a:r>
            <a:r>
              <a:rPr lang="it-IT" sz="2400" dirty="0" smtClean="0"/>
              <a:t> test;</a:t>
            </a:r>
          </a:p>
          <a:p>
            <a:pPr>
              <a:spcBef>
                <a:spcPts val="600"/>
              </a:spcBef>
            </a:pPr>
            <a:r>
              <a:rPr lang="it-IT" sz="2400" dirty="0" smtClean="0"/>
              <a:t>The </a:t>
            </a:r>
            <a:r>
              <a:rPr lang="it-IT" sz="2400" dirty="0" err="1" smtClean="0"/>
              <a:t>objective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to </a:t>
            </a:r>
            <a:r>
              <a:rPr lang="it-IT" sz="2400" dirty="0" err="1" smtClean="0"/>
              <a:t>demonstrate</a:t>
            </a:r>
            <a:r>
              <a:rPr lang="it-IT" sz="2400" dirty="0" smtClean="0"/>
              <a:t> </a:t>
            </a:r>
            <a:r>
              <a:rPr lang="it-IT" sz="2400" dirty="0" err="1" smtClean="0"/>
              <a:t>feasibility</a:t>
            </a:r>
            <a:r>
              <a:rPr lang="it-IT" sz="2400" dirty="0" smtClean="0"/>
              <a:t> of a laser-</a:t>
            </a:r>
            <a:r>
              <a:rPr lang="it-IT" sz="2400" dirty="0" err="1" smtClean="0"/>
              <a:t>driven</a:t>
            </a:r>
            <a:r>
              <a:rPr lang="it-IT" sz="2400" dirty="0" smtClean="0"/>
              <a:t> </a:t>
            </a:r>
            <a:r>
              <a:rPr lang="it-IT" sz="2400" dirty="0" err="1" smtClean="0"/>
              <a:t>scheme</a:t>
            </a:r>
            <a:r>
              <a:rPr lang="it-IT" sz="2400" dirty="0" smtClean="0"/>
              <a:t> with </a:t>
            </a:r>
            <a:r>
              <a:rPr lang="it-IT" sz="2400" dirty="0" err="1" smtClean="0"/>
              <a:t>energy</a:t>
            </a:r>
            <a:r>
              <a:rPr lang="it-IT" sz="2400" dirty="0" smtClean="0"/>
              <a:t> spread </a:t>
            </a:r>
            <a:r>
              <a:rPr lang="it-IT" sz="2400" dirty="0" err="1" smtClean="0"/>
              <a:t>below</a:t>
            </a:r>
            <a:r>
              <a:rPr lang="it-IT" sz="2400" dirty="0" smtClean="0"/>
              <a:t> 1% and </a:t>
            </a:r>
            <a:r>
              <a:rPr lang="it-IT" sz="2400" dirty="0" err="1" smtClean="0"/>
              <a:t>emittance</a:t>
            </a:r>
            <a:r>
              <a:rPr lang="it-IT" sz="2400" dirty="0" smtClean="0"/>
              <a:t> </a:t>
            </a:r>
            <a:r>
              <a:rPr lang="it-IT" sz="2400" dirty="0" err="1" smtClean="0"/>
              <a:t>below</a:t>
            </a:r>
            <a:r>
              <a:rPr lang="it-IT" sz="2400" dirty="0" smtClean="0"/>
              <a:t> 1 mm </a:t>
            </a:r>
            <a:r>
              <a:rPr lang="it-IT" sz="2400" dirty="0" err="1" smtClean="0"/>
              <a:t>mrad</a:t>
            </a:r>
            <a:r>
              <a:rPr lang="it-IT" sz="2400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it-IT" sz="2400" dirty="0" smtClean="0"/>
              <a:t>The </a:t>
            </a:r>
            <a:r>
              <a:rPr lang="it-IT" sz="2400" dirty="0" err="1" smtClean="0"/>
              <a:t>project</a:t>
            </a:r>
            <a:r>
              <a:rPr lang="it-IT" sz="2400" dirty="0" smtClean="0"/>
              <a:t> </a:t>
            </a:r>
            <a:r>
              <a:rPr lang="it-IT" sz="2400" dirty="0" err="1" smtClean="0"/>
              <a:t>will</a:t>
            </a:r>
            <a:r>
              <a:rPr lang="it-IT" sz="2400" dirty="0" smtClean="0"/>
              <a:t> </a:t>
            </a:r>
            <a:r>
              <a:rPr lang="it-IT" sz="2400" dirty="0" err="1" smtClean="0"/>
              <a:t>develop</a:t>
            </a:r>
            <a:r>
              <a:rPr lang="it-IT" sz="2400" dirty="0" smtClean="0"/>
              <a:t> and test the </a:t>
            </a:r>
            <a:r>
              <a:rPr lang="it-IT" sz="2400" dirty="0" err="1" smtClean="0"/>
              <a:t>main</a:t>
            </a:r>
            <a:r>
              <a:rPr lang="it-IT" sz="2400" dirty="0" smtClean="0"/>
              <a:t> </a:t>
            </a:r>
            <a:r>
              <a:rPr lang="it-IT" sz="2400" dirty="0" err="1" smtClean="0"/>
              <a:t>components</a:t>
            </a:r>
            <a:r>
              <a:rPr lang="it-IT" sz="2400" dirty="0" smtClean="0"/>
              <a:t> </a:t>
            </a:r>
            <a:r>
              <a:rPr lang="it-IT" sz="2400" dirty="0" err="1" smtClean="0"/>
              <a:t>required</a:t>
            </a:r>
            <a:r>
              <a:rPr lang="it-IT" sz="2400" dirty="0" smtClean="0"/>
              <a:t> for the </a:t>
            </a:r>
            <a:r>
              <a:rPr lang="it-IT" sz="2400" dirty="0" err="1" smtClean="0"/>
              <a:t>proposed</a:t>
            </a:r>
            <a:r>
              <a:rPr lang="it-IT" sz="2400" dirty="0" smtClean="0"/>
              <a:t> </a:t>
            </a:r>
            <a:r>
              <a:rPr lang="it-IT" sz="2400" dirty="0" err="1" smtClean="0"/>
              <a:t>scheme</a:t>
            </a:r>
            <a:r>
              <a:rPr lang="it-IT" sz="2400" dirty="0" smtClean="0"/>
              <a:t> and </a:t>
            </a:r>
            <a:r>
              <a:rPr lang="it-IT" sz="2400" dirty="0" err="1" smtClean="0"/>
              <a:t>will</a:t>
            </a:r>
            <a:r>
              <a:rPr lang="it-IT" sz="2400" dirty="0" smtClean="0"/>
              <a:t> integrate </a:t>
            </a:r>
            <a:r>
              <a:rPr lang="it-IT" sz="2400" dirty="0" err="1" smtClean="0"/>
              <a:t>them</a:t>
            </a:r>
            <a:r>
              <a:rPr lang="it-IT" sz="2400" dirty="0" smtClean="0"/>
              <a:t> for a </a:t>
            </a:r>
            <a:r>
              <a:rPr lang="it-IT" sz="2400" dirty="0" err="1" smtClean="0"/>
              <a:t>pilot</a:t>
            </a:r>
            <a:r>
              <a:rPr lang="it-IT" sz="2400" dirty="0" smtClean="0"/>
              <a:t> </a:t>
            </a:r>
            <a:r>
              <a:rPr lang="it-IT" sz="2400" dirty="0" err="1" smtClean="0"/>
              <a:t>demonstration</a:t>
            </a:r>
            <a:r>
              <a:rPr lang="it-IT" sz="2400" dirty="0" smtClean="0"/>
              <a:t> </a:t>
            </a:r>
            <a:r>
              <a:rPr lang="it-IT" sz="2400" dirty="0" err="1" smtClean="0"/>
              <a:t>activity</a:t>
            </a:r>
            <a:r>
              <a:rPr lang="it-IT" sz="2400" dirty="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92131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pc="-1" dirty="0" smtClean="0">
                <a:solidFill>
                  <a:srgbClr val="000000"/>
                </a:solidFill>
                <a:latin typeface="+mj-lt"/>
                <a:ea typeface="Arial"/>
              </a:rPr>
              <a:t>STRUTTURA DEL PROGETTO – WP4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6087" y="1186181"/>
            <a:ext cx="859182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WP4 ELECTRON BEAM DIAGNOSTICS</a:t>
            </a:r>
          </a:p>
          <a:p>
            <a:r>
              <a:rPr lang="it-IT" sz="1600" dirty="0"/>
              <a:t>• Responsabile C. Vaccarezza &amp; A. </a:t>
            </a:r>
            <a:r>
              <a:rPr lang="it-IT" sz="1600" dirty="0" err="1"/>
              <a:t>Cianchi</a:t>
            </a:r>
            <a:endParaRPr lang="it-IT" sz="1600" dirty="0"/>
          </a:p>
          <a:p>
            <a:r>
              <a:rPr lang="it-IT" sz="1600" dirty="0"/>
              <a:t>• Anagrafica delle persone partecipanti al WP con indicazione dei mesi/persona</a:t>
            </a:r>
          </a:p>
          <a:p>
            <a:r>
              <a:rPr lang="it-IT" sz="1600" dirty="0"/>
              <a:t>C. Vaccarezza (LNF, 0.2 FTE), </a:t>
            </a:r>
            <a:r>
              <a:rPr lang="it-IT" sz="1600" dirty="0" err="1"/>
              <a:t>A.Cianchi</a:t>
            </a:r>
            <a:r>
              <a:rPr lang="it-IT" sz="1600" dirty="0"/>
              <a:t> (INFN TOV, 1.0 FTE), D. Palla (CNR, 0.5 FTE),</a:t>
            </a:r>
          </a:p>
          <a:p>
            <a:r>
              <a:rPr lang="it-IT" sz="1600" dirty="0"/>
              <a:t>• Descrizione delle attività previste</a:t>
            </a:r>
          </a:p>
          <a:p>
            <a:r>
              <a:rPr lang="it-IT" sz="1600" dirty="0"/>
              <a:t>M7 </a:t>
            </a:r>
            <a:r>
              <a:rPr lang="it-IT" sz="1600" dirty="0" err="1"/>
              <a:t>Modelling</a:t>
            </a:r>
            <a:r>
              <a:rPr lang="it-IT" sz="1600" dirty="0"/>
              <a:t>, design and </a:t>
            </a:r>
            <a:r>
              <a:rPr lang="it-IT" sz="1600" dirty="0" err="1"/>
              <a:t>construction</a:t>
            </a:r>
            <a:r>
              <a:rPr lang="it-IT" sz="1600" dirty="0"/>
              <a:t> of custom electron </a:t>
            </a:r>
            <a:r>
              <a:rPr lang="it-IT" sz="1600" dirty="0" err="1"/>
              <a:t>spectrometer</a:t>
            </a:r>
            <a:endParaRPr lang="it-IT" sz="1600" dirty="0"/>
          </a:p>
          <a:p>
            <a:r>
              <a:rPr lang="it-IT" sz="1600" dirty="0"/>
              <a:t>M8 </a:t>
            </a:r>
            <a:r>
              <a:rPr lang="it-IT" sz="1600" dirty="0" err="1"/>
              <a:t>Modelling</a:t>
            </a:r>
            <a:r>
              <a:rPr lang="it-IT" sz="1600" dirty="0"/>
              <a:t>, design and </a:t>
            </a:r>
            <a:r>
              <a:rPr lang="it-IT" sz="1600" dirty="0" err="1"/>
              <a:t>construction</a:t>
            </a:r>
            <a:r>
              <a:rPr lang="it-IT" sz="1600" dirty="0"/>
              <a:t> of custom electron emittance </a:t>
            </a:r>
            <a:r>
              <a:rPr lang="it-IT" sz="1600" dirty="0" err="1"/>
              <a:t>diagnostics</a:t>
            </a:r>
            <a:endParaRPr lang="it-IT" sz="1600" dirty="0"/>
          </a:p>
          <a:p>
            <a:r>
              <a:rPr lang="it-IT" sz="1600" dirty="0"/>
              <a:t>• </a:t>
            </a:r>
            <a:r>
              <a:rPr lang="it-IT" sz="1600" dirty="0" err="1"/>
              <a:t>Deliverables</a:t>
            </a:r>
            <a:endParaRPr lang="it-IT" sz="1600" dirty="0"/>
          </a:p>
          <a:p>
            <a:r>
              <a:rPr lang="it-IT" sz="1600" dirty="0"/>
              <a:t>D4 Technical design report on electron </a:t>
            </a:r>
            <a:r>
              <a:rPr lang="it-IT" sz="1600" dirty="0" err="1"/>
              <a:t>spectrometer</a:t>
            </a:r>
            <a:endParaRPr lang="it-IT" sz="1600" dirty="0"/>
          </a:p>
          <a:p>
            <a:r>
              <a:rPr lang="it-IT" sz="1600" dirty="0"/>
              <a:t>D5 Technical design report on emittance </a:t>
            </a:r>
            <a:r>
              <a:rPr lang="it-IT" sz="1600" dirty="0" err="1"/>
              <a:t>measurement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6969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pc="-1" dirty="0" smtClean="0">
                <a:solidFill>
                  <a:srgbClr val="000000"/>
                </a:solidFill>
                <a:latin typeface="+mj-lt"/>
                <a:ea typeface="Arial"/>
              </a:rPr>
              <a:t>STRUTTURA DEL PROGETTO - WP5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6087" y="1186181"/>
            <a:ext cx="85918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WP5 INTEGRATION</a:t>
            </a:r>
          </a:p>
          <a:p>
            <a:r>
              <a:rPr lang="it-IT" sz="1600" dirty="0"/>
              <a:t>• Responsabile M. Ferrario, </a:t>
            </a:r>
            <a:r>
              <a:rPr lang="it-IT" sz="1600" dirty="0" err="1"/>
              <a:t>L.A.Gizzi</a:t>
            </a:r>
            <a:endParaRPr lang="it-IT" sz="1600" dirty="0"/>
          </a:p>
          <a:p>
            <a:r>
              <a:rPr lang="it-IT" sz="1600" dirty="0"/>
              <a:t>• Anagrafica delle persone partecipanti al WP con indicazione dei mesi/persona</a:t>
            </a:r>
          </a:p>
          <a:p>
            <a:r>
              <a:rPr lang="it-IT" sz="1600" dirty="0"/>
              <a:t>M. Ferrario(LNF, 0.3 FTE), L. Gizzi (CNR, 0.2 FTE), </a:t>
            </a:r>
            <a:r>
              <a:rPr lang="it-IT" sz="1600" dirty="0" err="1"/>
              <a:t>F</a:t>
            </a:r>
            <a:r>
              <a:rPr lang="it-IT" sz="1600" dirty="0"/>
              <a:t>. Brandi (CNR, 0.5 FTE), P. </a:t>
            </a:r>
            <a:r>
              <a:rPr lang="it-IT" sz="1600" dirty="0" err="1"/>
              <a:t>Koester</a:t>
            </a:r>
            <a:r>
              <a:rPr lang="it-IT" sz="1600" dirty="0"/>
              <a:t> (CNR, 0.5 FTE),</a:t>
            </a:r>
          </a:p>
          <a:p>
            <a:r>
              <a:rPr lang="it-IT" sz="1600" dirty="0"/>
              <a:t>• Descrizione delle attività previste</a:t>
            </a:r>
          </a:p>
          <a:p>
            <a:r>
              <a:rPr lang="it-IT" sz="1600" dirty="0"/>
              <a:t>Integration and </a:t>
            </a:r>
            <a:r>
              <a:rPr lang="it-IT" sz="1600" dirty="0" err="1"/>
              <a:t>acceleration</a:t>
            </a:r>
            <a:r>
              <a:rPr lang="it-IT" sz="1600" dirty="0"/>
              <a:t> test</a:t>
            </a:r>
          </a:p>
          <a:p>
            <a:r>
              <a:rPr lang="it-IT" sz="1600" dirty="0"/>
              <a:t>• </a:t>
            </a:r>
            <a:r>
              <a:rPr lang="it-IT" sz="1600" dirty="0" err="1"/>
              <a:t>Milestones</a:t>
            </a:r>
            <a:endParaRPr lang="it-IT" sz="1600" dirty="0"/>
          </a:p>
          <a:p>
            <a:r>
              <a:rPr lang="it-IT" sz="1600" dirty="0"/>
              <a:t>M9 </a:t>
            </a:r>
            <a:r>
              <a:rPr lang="it-IT" sz="1600" dirty="0" err="1"/>
              <a:t>Demonstration</a:t>
            </a:r>
            <a:r>
              <a:rPr lang="it-IT" sz="1600" dirty="0"/>
              <a:t> of </a:t>
            </a:r>
            <a:r>
              <a:rPr lang="it-IT" sz="1600" dirty="0" err="1"/>
              <a:t>multipulse</a:t>
            </a:r>
            <a:r>
              <a:rPr lang="it-IT" sz="1600" dirty="0"/>
              <a:t> </a:t>
            </a:r>
            <a:r>
              <a:rPr lang="it-IT" sz="1600" dirty="0" err="1"/>
              <a:t>wake</a:t>
            </a:r>
            <a:r>
              <a:rPr lang="it-IT" sz="1600" dirty="0"/>
              <a:t> generation</a:t>
            </a:r>
          </a:p>
          <a:p>
            <a:r>
              <a:rPr lang="it-IT" sz="1600" dirty="0"/>
              <a:t>M10 Test of </a:t>
            </a:r>
            <a:r>
              <a:rPr lang="it-IT" sz="1600" dirty="0" err="1"/>
              <a:t>Injection</a:t>
            </a:r>
            <a:endParaRPr lang="it-IT" sz="1600" dirty="0"/>
          </a:p>
          <a:p>
            <a:r>
              <a:rPr lang="it-IT" sz="1600" dirty="0"/>
              <a:t>• </a:t>
            </a:r>
            <a:r>
              <a:rPr lang="it-IT" sz="1600" dirty="0" err="1"/>
              <a:t>Deliverables</a:t>
            </a:r>
            <a:endParaRPr lang="it-IT" sz="1600" dirty="0"/>
          </a:p>
          <a:p>
            <a:r>
              <a:rPr lang="it-IT" sz="1600" dirty="0"/>
              <a:t>D6 Technical design report of </a:t>
            </a:r>
            <a:r>
              <a:rPr lang="it-IT" sz="1600" dirty="0" err="1"/>
              <a:t>ReMPI</a:t>
            </a:r>
            <a:r>
              <a:rPr lang="it-IT" sz="1600" dirty="0"/>
              <a:t> </a:t>
            </a:r>
            <a:r>
              <a:rPr lang="it-IT" sz="1600" dirty="0" err="1"/>
              <a:t>acceleration</a:t>
            </a:r>
            <a:r>
              <a:rPr lang="it-IT" sz="1600" dirty="0"/>
              <a:t> </a:t>
            </a:r>
            <a:r>
              <a:rPr lang="it-IT" sz="1600" dirty="0" err="1"/>
              <a:t>scheme</a:t>
            </a:r>
            <a:endParaRPr lang="it-IT" sz="1600" dirty="0"/>
          </a:p>
          <a:p>
            <a:r>
              <a:rPr lang="it-IT" sz="1600" dirty="0"/>
              <a:t>D7 Report on </a:t>
            </a:r>
            <a:r>
              <a:rPr lang="it-IT" sz="1600" dirty="0" err="1"/>
              <a:t>role</a:t>
            </a:r>
            <a:r>
              <a:rPr lang="it-IT" sz="1600" dirty="0"/>
              <a:t> of </a:t>
            </a:r>
            <a:r>
              <a:rPr lang="it-IT" sz="1600" dirty="0" err="1"/>
              <a:t>ionization</a:t>
            </a:r>
            <a:r>
              <a:rPr lang="it-IT" sz="1600" dirty="0"/>
              <a:t> </a:t>
            </a:r>
            <a:r>
              <a:rPr lang="it-IT" sz="1600" dirty="0" err="1"/>
              <a:t>injection</a:t>
            </a:r>
            <a:r>
              <a:rPr lang="it-IT" sz="1600" dirty="0"/>
              <a:t> on </a:t>
            </a:r>
            <a:r>
              <a:rPr lang="it-IT" sz="1600" dirty="0" err="1"/>
              <a:t>acceleration</a:t>
            </a:r>
            <a:r>
              <a:rPr lang="it-IT" sz="1600" dirty="0"/>
              <a:t> and electron </a:t>
            </a:r>
            <a:r>
              <a:rPr lang="it-IT" sz="1600" dirty="0" err="1"/>
              <a:t>specifications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6467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trike="noStrike" spc="-1" dirty="0" smtClean="0">
                <a:solidFill>
                  <a:srgbClr val="000000"/>
                </a:solidFill>
                <a:latin typeface="+mj-lt"/>
                <a:ea typeface="Arial"/>
              </a:rPr>
              <a:t>CRONO-PROGRAMMA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26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trike="noStrike" spc="-1" dirty="0" smtClean="0">
                <a:solidFill>
                  <a:srgbClr val="000000"/>
                </a:solidFill>
                <a:latin typeface="+mj-lt"/>
                <a:ea typeface="Arial"/>
              </a:rPr>
              <a:t>RICHIESTE FINANZIARIE PER UNITÀ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44000" cy="29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trike="noStrike" spc="-1" dirty="0" smtClean="0">
                <a:solidFill>
                  <a:srgbClr val="000000"/>
                </a:solidFill>
                <a:latin typeface="+mj-lt"/>
                <a:ea typeface="Arial"/>
              </a:rPr>
              <a:t>RICHIESTE FINANZIARIE </a:t>
            </a:r>
            <a:r>
              <a:rPr lang="it-IT" sz="3200" b="1" spc="-1" dirty="0" smtClean="0">
                <a:solidFill>
                  <a:srgbClr val="000000"/>
                </a:solidFill>
                <a:latin typeface="+mj-lt"/>
                <a:ea typeface="Arial"/>
              </a:rPr>
              <a:t>PER VOCE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33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85581" y="227198"/>
            <a:ext cx="6975720" cy="58695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it-IT" sz="3200" b="1" strike="noStrike" spc="-1" dirty="0" smtClean="0">
                <a:solidFill>
                  <a:srgbClr val="000000"/>
                </a:solidFill>
                <a:latin typeface="+mj-lt"/>
                <a:ea typeface="Arial"/>
              </a:rPr>
              <a:t>PERSONALE</a:t>
            </a:r>
            <a:endParaRPr lang="en-US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976154"/>
              </p:ext>
            </p:extLst>
          </p:nvPr>
        </p:nvGraphicFramePr>
        <p:xfrm>
          <a:off x="1174627" y="1079499"/>
          <a:ext cx="7652671" cy="3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Documento" r:id="rId3" imgW="6261100" imgH="2984500" progId="Word.Document.12">
                  <p:embed/>
                </p:oleObj>
              </mc:Choice>
              <mc:Fallback>
                <p:oleObj name="Documento" r:id="rId3" imgW="6261100" imgH="298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4627" y="1079499"/>
                        <a:ext cx="7652671" cy="364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02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3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58505" y="4836683"/>
            <a:ext cx="2827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i="1" dirty="0">
                <a:solidFill>
                  <a:schemeClr val="bg1"/>
                </a:solidFill>
              </a:rPr>
              <a:t>C. </a:t>
            </a:r>
            <a:r>
              <a:rPr lang="es-ES_tradnl" sz="1200" i="1" dirty="0" err="1">
                <a:solidFill>
                  <a:schemeClr val="bg1"/>
                </a:solidFill>
              </a:rPr>
              <a:t>Huang</a:t>
            </a:r>
            <a:r>
              <a:rPr lang="es-ES_tradnl" sz="1200" i="1" dirty="0">
                <a:solidFill>
                  <a:schemeClr val="bg1"/>
                </a:solidFill>
              </a:rPr>
              <a:t>, Los </a:t>
            </a:r>
            <a:r>
              <a:rPr lang="es-ES_tradnl" sz="1200" i="1" dirty="0" err="1">
                <a:solidFill>
                  <a:schemeClr val="bg1"/>
                </a:solidFill>
              </a:rPr>
              <a:t>Alamos</a:t>
            </a:r>
            <a:r>
              <a:rPr lang="es-ES_tradnl" sz="1200" i="1" dirty="0">
                <a:solidFill>
                  <a:schemeClr val="bg1"/>
                </a:solidFill>
              </a:rPr>
              <a:t> </a:t>
            </a:r>
            <a:r>
              <a:rPr lang="es-ES_tradnl" sz="1200" i="1" dirty="0" err="1">
                <a:solidFill>
                  <a:schemeClr val="bg1"/>
                </a:solidFill>
              </a:rPr>
              <a:t>National</a:t>
            </a:r>
            <a:r>
              <a:rPr lang="es-ES_tradnl" sz="1200" i="1" dirty="0">
                <a:solidFill>
                  <a:schemeClr val="bg1"/>
                </a:solidFill>
              </a:rPr>
              <a:t> </a:t>
            </a:r>
            <a:r>
              <a:rPr lang="es-ES_tradnl" sz="1200" i="1" dirty="0" err="1">
                <a:solidFill>
                  <a:schemeClr val="bg1"/>
                </a:solidFill>
              </a:rPr>
              <a:t>Laboratory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48129" name="Titolo 1"/>
          <p:cNvSpPr>
            <a:spLocks noGrp="1"/>
          </p:cNvSpPr>
          <p:nvPr>
            <p:ph type="title"/>
          </p:nvPr>
        </p:nvSpPr>
        <p:spPr>
          <a:xfrm>
            <a:off x="1009460" y="319793"/>
            <a:ext cx="69342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Laser plasma </a:t>
            </a:r>
            <a:r>
              <a:rPr lang="it-IT" sz="4400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acceleration</a:t>
            </a:r>
            <a:r>
              <a:rPr lang="it-IT" sz="4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of </a:t>
            </a:r>
            <a:r>
              <a:rPr lang="it-IT" sz="4400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electrons</a:t>
            </a:r>
            <a:endParaRPr lang="it-IT" sz="4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132" y="303678"/>
            <a:ext cx="7232650" cy="540544"/>
          </a:xfrm>
          <a:noFill/>
        </p:spPr>
        <p:txBody>
          <a:bodyPr lIns="0" rIns="0">
            <a:normAutofit fontScale="90000"/>
          </a:bodyPr>
          <a:lstStyle/>
          <a:p>
            <a:pPr algn="ctr" eaLnBrk="1" hangingPunct="1"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ORIGINAL IDEA</a:t>
            </a:r>
            <a:endParaRPr lang="en-GB" sz="32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1" y="951311"/>
            <a:ext cx="8232749" cy="372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4622"/>
            <a:ext cx="8915400" cy="51435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PARTICLE ACCLERATION: </a:t>
            </a:r>
            <a:r>
              <a:rPr lang="en-US" sz="3200" b="1" cap="none" dirty="0" smtClean="0"/>
              <a:t>WHY </a:t>
            </a:r>
            <a:r>
              <a:rPr lang="en-US" sz="3200" b="1" cap="none" dirty="0"/>
              <a:t>A PLASMA?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638800" y="2628900"/>
            <a:ext cx="31242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How to create high amplitude </a:t>
            </a:r>
            <a:r>
              <a:rPr lang="en-US" sz="28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e.p.w</a:t>
            </a:r>
            <a:r>
              <a:rPr lang="en-US" sz="28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. ?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Ponderomotive</a:t>
            </a:r>
            <a:r>
              <a:rPr lang="en-US" sz="20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force;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Coulomb force;</a:t>
            </a:r>
          </a:p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Use </a:t>
            </a:r>
            <a:r>
              <a:rPr lang="en-US" sz="20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laser pulses or charged </a:t>
            </a:r>
            <a:r>
              <a:rPr lang="en-US" sz="20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particles)</a:t>
            </a:r>
            <a:endParaRPr lang="en-US" sz="2000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18011" r="4111" b="3940"/>
          <a:stretch>
            <a:fillRect/>
          </a:stretch>
        </p:blipFill>
        <p:spPr bwMode="auto">
          <a:xfrm>
            <a:off x="990606" y="2293144"/>
            <a:ext cx="4360863" cy="2500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9834" y="1075929"/>
            <a:ext cx="846321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no structural limits to the accelerating electric fields;</a:t>
            </a:r>
          </a:p>
          <a:p>
            <a:pPr>
              <a:spcBef>
                <a:spcPts val="200"/>
              </a:spcBef>
              <a:buFontTx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electron plasma waves (</a:t>
            </a:r>
            <a:r>
              <a:rPr lang="en-US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e.p.w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 fit requirements for particle acceleration:</a:t>
            </a:r>
          </a:p>
          <a:p>
            <a:pPr algn="just">
              <a:spcBef>
                <a:spcPts val="200"/>
              </a:spcBef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- intense longitudinal electric fields;</a:t>
            </a:r>
          </a:p>
          <a:p>
            <a:pPr algn="just">
              <a:spcBef>
                <a:spcPts val="200"/>
              </a:spcBef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- phase velocity very close to the speed of light;</a:t>
            </a:r>
            <a:endParaRPr lang="en-US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4889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354" y="509589"/>
            <a:ext cx="8780463" cy="54054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LASER-PLASMA INTERACTION</a:t>
            </a:r>
            <a:endParaRPr lang="en-GB" sz="32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57200" y="1382384"/>
            <a:ext cx="815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Collisions become ineffective and </a:t>
            </a:r>
            <a:r>
              <a:rPr lang="en-GB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ponderomotive</a:t>
            </a:r>
            <a:r>
              <a:rPr lang="en-GB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force dominates</a:t>
            </a:r>
          </a:p>
          <a:p>
            <a:pPr eaLnBrk="1" hangingPunct="1">
              <a:defRPr/>
            </a:pPr>
            <a:r>
              <a:rPr lang="en-GB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Electrons are relativistic and ions remain at rest</a:t>
            </a:r>
          </a:p>
        </p:txBody>
      </p:sp>
      <p:grpSp>
        <p:nvGrpSpPr>
          <p:cNvPr id="26627" name="Group 33"/>
          <p:cNvGrpSpPr>
            <a:grpSpLocks/>
          </p:cNvGrpSpPr>
          <p:nvPr/>
        </p:nvGrpSpPr>
        <p:grpSpPr bwMode="auto">
          <a:xfrm>
            <a:off x="1744664" y="2253853"/>
            <a:ext cx="2522537" cy="2146697"/>
            <a:chOff x="-152400" y="2468562"/>
            <a:chExt cx="2522538" cy="2862263"/>
          </a:xfrm>
        </p:grpSpPr>
        <p:pic>
          <p:nvPicPr>
            <p:cNvPr id="26633" name="Picture 2" descr="static field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2"/>
            <a:stretch>
              <a:fillRect/>
            </a:stretch>
          </p:blipFill>
          <p:spPr bwMode="auto">
            <a:xfrm>
              <a:off x="-152400" y="2971800"/>
              <a:ext cx="2522538" cy="235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6634" name="Object 4"/>
            <p:cNvGraphicFramePr>
              <a:graphicFrameLocks noChangeAspect="1"/>
            </p:cNvGraphicFramePr>
            <p:nvPr/>
          </p:nvGraphicFramePr>
          <p:xfrm>
            <a:off x="1285875" y="2468562"/>
            <a:ext cx="384175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5" name="Equation" r:id="rId4" imgW="190417" imgH="253890" progId="Equation.3">
                    <p:embed/>
                  </p:oleObj>
                </mc:Choice>
                <mc:Fallback>
                  <p:oleObj name="Equation" r:id="rId4" imgW="190417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875" y="2468562"/>
                          <a:ext cx="384175" cy="508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628" name="Oval 27"/>
          <p:cNvSpPr>
            <a:spLocks noChangeArrowheads="1"/>
          </p:cNvSpPr>
          <p:nvPr/>
        </p:nvSpPr>
        <p:spPr bwMode="auto">
          <a:xfrm>
            <a:off x="4800600" y="2939653"/>
            <a:ext cx="152400" cy="1314450"/>
          </a:xfrm>
          <a:prstGeom prst="ellipse">
            <a:avLst/>
          </a:prstGeom>
          <a:solidFill>
            <a:srgbClr val="C3090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b="1">
              <a:latin typeface="Times" charset="0"/>
            </a:endParaRPr>
          </a:p>
        </p:txBody>
      </p:sp>
      <p:cxnSp>
        <p:nvCxnSpPr>
          <p:cNvPr id="26629" name="Straight Arrow Connector 29"/>
          <p:cNvCxnSpPr>
            <a:cxnSpLocks noChangeShapeType="1"/>
          </p:cNvCxnSpPr>
          <p:nvPr/>
        </p:nvCxnSpPr>
        <p:spPr bwMode="auto">
          <a:xfrm rot="5400000">
            <a:off x="4562476" y="2396365"/>
            <a:ext cx="62865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0" name="TextBox 30"/>
          <p:cNvSpPr txBox="1">
            <a:spLocks noChangeArrowheads="1"/>
          </p:cNvSpPr>
          <p:nvPr/>
        </p:nvSpPr>
        <p:spPr bwMode="auto">
          <a:xfrm>
            <a:off x="4953000" y="1910954"/>
            <a:ext cx="1378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Laser pulse</a:t>
            </a:r>
          </a:p>
        </p:txBody>
      </p:sp>
      <p:cxnSp>
        <p:nvCxnSpPr>
          <p:cNvPr id="26631" name="Straight Arrow Connector 32"/>
          <p:cNvCxnSpPr>
            <a:cxnSpLocks noChangeShapeType="1"/>
            <a:stCxn id="26628" idx="6"/>
          </p:cNvCxnSpPr>
          <p:nvPr/>
        </p:nvCxnSpPr>
        <p:spPr bwMode="auto">
          <a:xfrm>
            <a:off x="4953000" y="3596879"/>
            <a:ext cx="2819400" cy="28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2882900" y="1113236"/>
            <a:ext cx="2767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(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high </a:t>
            </a:r>
            <a:r>
              <a:rPr lang="en-GB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intensity,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fs </a:t>
            </a:r>
            <a:r>
              <a:rPr lang="en-GB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pulses)</a:t>
            </a:r>
            <a:endParaRPr lang="it-IT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ake.jpg                                                       000BD32EMacintosh HD                   C3621A8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2023" y="-2054423"/>
            <a:ext cx="5187554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76800" y="2457450"/>
            <a:ext cx="358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chemeClr val="bg1"/>
                </a:solidFill>
              </a:rPr>
              <a:t>Wake wave/ </a:t>
            </a:r>
            <a:r>
              <a:rPr lang="en-GB" sz="1600" b="1">
                <a:solidFill>
                  <a:srgbClr val="FF0000"/>
                </a:solidFill>
              </a:rPr>
              <a:t>PLASMA WAVE</a:t>
            </a:r>
            <a:endParaRPr lang="en-GB" sz="1600" b="1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chemeClr val="bg1"/>
                </a:solidFill>
              </a:rPr>
              <a:t>BOAT /</a:t>
            </a:r>
            <a:r>
              <a:rPr lang="en-GB" sz="1400" b="1"/>
              <a:t> </a:t>
            </a:r>
            <a:r>
              <a:rPr lang="en-GB" sz="1400" b="1">
                <a:solidFill>
                  <a:srgbClr val="FF0000"/>
                </a:solidFill>
              </a:rPr>
              <a:t>LASER PULSE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WAKE WAVES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2115"/>
  <p:tag name="ORIGINALWIDTH" val="2020,248"/>
  <p:tag name="LATEXADDIN" val="\documentclass{article}&#10;\usepackage{amsmath}&#10;\pagestyle{empty}&#10;\begin{document}&#10;\begin{align*}&#10;\mathbf{E}=-\frac{cE_{wb}}{2}\int_0^t\sin\left[\omega_p\left(t-t'\right)\right]\nabla \mathbf{a}^2dt'&#10;\end{align*}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,7218"/>
  <p:tag name="ORIGINALWIDTH" val="744,6569"/>
  <p:tag name="LATEXADDIN" val="\documentclass{article}&#10;\usepackage{amsmath}&#10;\pagestyle{empty}&#10;\begin{document}&#10;\begin{align*}&#10;E_{wb}=\frac{m_e \omega_p c}{e}&#10;\end{align*}&#10;\end{document}"/>
  <p:tag name="IGUANATEXSIZE" val="20"/>
  <p:tag name="IGUANATEXCURSOR" val="12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586,052"/>
  <p:tag name="LATEXADDIN" val="\documentclass{article}&#10;\usepackage{amsmath}&#10;\pagestyle{empty}&#10;\begin{document}&#10;\begin{align*}&#10;E_{wb}\left[\frac{V}{cm}\right]\simeq 0.96\sqrt{n_0\left[cm^{-3}\right]}&#10;\end{align*}&#10;\end{document}"/>
  <p:tag name="IGUANATEXSIZE" val="20"/>
  <p:tag name="IGUANATEXCURSOR" val="15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934</TotalTime>
  <Words>2603</Words>
  <Application>Microsoft Macintosh PowerPoint</Application>
  <PresentationFormat>Presentazione su schermo (16:9)</PresentationFormat>
  <Paragraphs>299</Paragraphs>
  <Slides>45</Slides>
  <Notes>10</Notes>
  <HiddenSlides>4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45</vt:i4>
      </vt:variant>
    </vt:vector>
  </HeadingPairs>
  <TitlesOfParts>
    <vt:vector size="48" baseType="lpstr">
      <vt:lpstr>Office Theme</vt:lpstr>
      <vt:lpstr>Equation</vt:lpstr>
      <vt:lpstr>Documento</vt:lpstr>
      <vt:lpstr>HighQ  (High Quality laser-plasma acceleration)</vt:lpstr>
      <vt:lpstr>Contents</vt:lpstr>
      <vt:lpstr>Background 1/2</vt:lpstr>
      <vt:lpstr>Background 2/2</vt:lpstr>
      <vt:lpstr>Laser plasma acceleration of electrons</vt:lpstr>
      <vt:lpstr>THE ORIGINAL IDEA</vt:lpstr>
      <vt:lpstr>PARTICLE ACCLERATION: WHY A PLASMA?</vt:lpstr>
      <vt:lpstr>LASER-PLASMA INTERACTION</vt:lpstr>
      <vt:lpstr>WAKE WAVES</vt:lpstr>
      <vt:lpstr>LASER WAKEFIELD</vt:lpstr>
      <vt:lpstr>LWFA - Linear regime</vt:lpstr>
      <vt:lpstr>Injection?</vt:lpstr>
      <vt:lpstr>LWFA - NONLINEAR REGIME AND WAVE BREAKING</vt:lpstr>
      <vt:lpstr>SELF-INJECTION – “BUBBLE” REGIME</vt:lpstr>
      <vt:lpstr>NUMERICAL SIMULATION</vt:lpstr>
      <vt:lpstr>PHYSICAL LIMITATIONS OF LPA</vt:lpstr>
      <vt:lpstr>Main results after “dream beam” (2004)</vt:lpstr>
      <vt:lpstr>Beam quality</vt:lpstr>
      <vt:lpstr>Plasma based X-Ray Free Electron Laser?</vt:lpstr>
      <vt:lpstr>EuPRAXIA Summary</vt:lpstr>
      <vt:lpstr>EuPRAXIA requirements</vt:lpstr>
      <vt:lpstr>BEYOND HIGH GRADIENT</vt:lpstr>
      <vt:lpstr>CONTROLLED INJECTION MECHANISMS </vt:lpstr>
      <vt:lpstr>OUR ACCELERATION/INJECTION SCHEME</vt:lpstr>
      <vt:lpstr>The Resonant Multi-Pulse Ionization Injection</vt:lpstr>
      <vt:lpstr>ReMPI Parameters set baseline</vt:lpstr>
      <vt:lpstr>BEAM SPECS Before downramp</vt:lpstr>
      <vt:lpstr>AFTER PLASMA LENS</vt:lpstr>
      <vt:lpstr>Presentazione di PowerPoint</vt:lpstr>
      <vt:lpstr>Presentazione di PowerPoint</vt:lpstr>
      <vt:lpstr>Presentazione di PowerPoint</vt:lpstr>
      <vt:lpstr>The FLAME Laser</vt:lpstr>
      <vt:lpstr>FLAME ACTIVITIES</vt:lpstr>
      <vt:lpstr>CAPILLARY GAS DISCHARGE</vt:lpstr>
      <vt:lpstr>Presentazione di PowerPoint</vt:lpstr>
      <vt:lpstr>Betatron radiation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Leonida Antonio Gizzi</cp:lastModifiedBy>
  <cp:revision>137</cp:revision>
  <dcterms:created xsi:type="dcterms:W3CDTF">2010-04-12T23:12:02Z</dcterms:created>
  <dcterms:modified xsi:type="dcterms:W3CDTF">2019-07-02T16:24:22Z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