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7" r:id="rId3"/>
    <p:sldId id="283" r:id="rId4"/>
    <p:sldId id="284" r:id="rId5"/>
    <p:sldId id="278" r:id="rId6"/>
    <p:sldId id="276" r:id="rId7"/>
    <p:sldId id="281" r:id="rId8"/>
    <p:sldId id="280" r:id="rId9"/>
    <p:sldId id="287" r:id="rId10"/>
    <p:sldId id="259" r:id="rId11"/>
    <p:sldId id="28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AE34C-AECB-4678-B711-1CF09C596E6B}" type="datetimeFigureOut">
              <a:rPr lang="en-US" smtClean="0"/>
              <a:t>7/2/2019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6D4E1-354B-4494-8F34-7D84A561BD6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33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6D4E1-354B-4494-8F34-7D84A561BD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97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chemeClr val="tx1"/>
                </a:solidFill>
              </a:rPr>
              <a:t>M. Sozzi - Presentazione preventivi</a:t>
            </a:r>
            <a:br>
              <a:rPr lang="it-IT" sz="2800" dirty="0">
                <a:solidFill>
                  <a:schemeClr val="tx1"/>
                </a:solidFill>
              </a:rPr>
            </a:br>
            <a:r>
              <a:rPr lang="it-IT" sz="2800" dirty="0">
                <a:solidFill>
                  <a:schemeClr val="tx1"/>
                </a:solidFill>
              </a:rPr>
              <a:t>INFN Pisa – 2 Luglio 2019</a:t>
            </a:r>
          </a:p>
        </p:txBody>
      </p:sp>
      <p:pic>
        <p:nvPicPr>
          <p:cNvPr id="5" name="Immagine 4" descr="Immagine che contiene clipart&#10;&#10;Descrizione generata automaticamente">
            <a:extLst>
              <a:ext uri="{FF2B5EF4-FFF2-40B4-BE49-F238E27FC236}">
                <a16:creationId xmlns:a16="http://schemas.microsoft.com/office/drawing/2014/main" id="{990CA1A2-45D6-4D0D-A902-132A5628F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22818"/>
            <a:ext cx="6560543" cy="242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344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NA62 Italia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Arial" pitchFamily="34" charset="0"/>
              </a:rPr>
              <a:t>Ferrara (GTK)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Arial" pitchFamily="34" charset="0"/>
              </a:rPr>
              <a:t>Firenze (RICH) – </a:t>
            </a:r>
            <a:r>
              <a:rPr lang="en-US" sz="2800" b="1" dirty="0">
                <a:solidFill>
                  <a:srgbClr val="0066FF"/>
                </a:solidFill>
                <a:latin typeface="Arial" pitchFamily="34" charset="0"/>
              </a:rPr>
              <a:t>Leader WG RICH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Arial" pitchFamily="34" charset="0"/>
              </a:rPr>
              <a:t>LNF (LAV) – </a:t>
            </a:r>
            <a:r>
              <a:rPr lang="en-US" sz="2800" b="1" dirty="0">
                <a:solidFill>
                  <a:srgbClr val="0066FF"/>
                </a:solidFill>
                <a:latin typeface="Arial" pitchFamily="34" charset="0"/>
              </a:rPr>
              <a:t>Leader WG LAV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Arial" pitchFamily="34" charset="0"/>
              </a:rPr>
              <a:t>Napoli (LAV, CHANTI) 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</a:rPr>
              <a:t>- RN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Arial" pitchFamily="34" charset="0"/>
              </a:rPr>
              <a:t>Perugia (</a:t>
            </a:r>
            <a:r>
              <a:rPr lang="en-US" sz="2800" b="1" dirty="0" err="1">
                <a:latin typeface="Arial" pitchFamily="34" charset="0"/>
              </a:rPr>
              <a:t>elettronica</a:t>
            </a:r>
            <a:r>
              <a:rPr lang="en-US" sz="2800" b="1" dirty="0">
                <a:latin typeface="Arial" pitchFamily="34" charset="0"/>
              </a:rPr>
              <a:t> RICH, </a:t>
            </a:r>
            <a:r>
              <a:rPr lang="en-US" sz="2800" b="1" dirty="0" err="1">
                <a:latin typeface="Arial" pitchFamily="34" charset="0"/>
              </a:rPr>
              <a:t>vecchio</a:t>
            </a:r>
            <a:r>
              <a:rPr lang="en-US" sz="2800" b="1" dirty="0">
                <a:latin typeface="Arial" pitchFamily="34" charset="0"/>
              </a:rPr>
              <a:t> CHOD)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</a:rPr>
              <a:t>Pisa (TDAQ, LAV) – Leader WG TDAQ, Operations manager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Arial" pitchFamily="34" charset="0"/>
              </a:rPr>
              <a:t>Roma I (Computing, TDAQ)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Arial" pitchFamily="34" charset="0"/>
              </a:rPr>
              <a:t>Roma II (TDAQ trigger </a:t>
            </a:r>
            <a:r>
              <a:rPr lang="en-US" sz="2800" b="1" dirty="0" err="1">
                <a:latin typeface="Arial" pitchFamily="34" charset="0"/>
              </a:rPr>
              <a:t>calorimetrico</a:t>
            </a:r>
            <a:r>
              <a:rPr lang="en-US" sz="2800" b="1" dirty="0">
                <a:latin typeface="Arial" pitchFamily="34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Arial" pitchFamily="34" charset="0"/>
              </a:rPr>
              <a:t>Torino (GTK, TDAQ) </a:t>
            </a:r>
            <a:endParaRPr lang="en-US" sz="2800" b="1" dirty="0">
              <a:solidFill>
                <a:srgbClr val="0066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444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9411"/>
            <a:ext cx="8229600" cy="114300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Intensità crescente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878" y="5638800"/>
            <a:ext cx="8067445" cy="1003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Miglioramento qualità fascio, live-time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9BA3C2C-3341-48DB-A539-E92C831AFB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2411"/>
            <a:ext cx="5478780" cy="3939540"/>
          </a:xfrm>
          <a:prstGeom prst="rect">
            <a:avLst/>
          </a:prstGeom>
        </p:spPr>
      </p:pic>
      <p:pic>
        <p:nvPicPr>
          <p:cNvPr id="9" name="Immagine 8" descr="Immagine che contiene mappa&#10;&#10;Descrizione generata automaticamente">
            <a:extLst>
              <a:ext uri="{FF2B5EF4-FFF2-40B4-BE49-F238E27FC236}">
                <a16:creationId xmlns:a16="http://schemas.microsoft.com/office/drawing/2014/main" id="{584B2365-B908-41C7-A713-39FD736ED8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780" y="1447681"/>
            <a:ext cx="3625187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51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Stato dell’esperimento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b="1" dirty="0"/>
              <a:t>2016</a:t>
            </a:r>
            <a:r>
              <a:rPr lang="it-IT" dirty="0"/>
              <a:t>: primo run di fisica (circa 1 mese)</a:t>
            </a:r>
            <a:br>
              <a:rPr lang="it-IT" dirty="0"/>
            </a:br>
            <a:r>
              <a:rPr lang="it-IT" dirty="0"/>
              <a:t>Rivelatore e trigger parziale 40-50% intensità</a:t>
            </a:r>
            <a:br>
              <a:rPr lang="it-IT" dirty="0"/>
            </a:br>
            <a:r>
              <a:rPr lang="it-IT" dirty="0"/>
              <a:t>Sensibilità 0.3 eventi SM</a:t>
            </a:r>
            <a:br>
              <a:rPr lang="it-IT" dirty="0"/>
            </a:br>
            <a:r>
              <a:rPr lang="it-IT" dirty="0"/>
              <a:t>Due analisi (al CERN) nel 2018: 1 evento</a:t>
            </a:r>
          </a:p>
          <a:p>
            <a:pPr marL="0" indent="0">
              <a:buNone/>
            </a:pPr>
            <a:r>
              <a:rPr lang="it-IT" b="1" dirty="0"/>
              <a:t>2017</a:t>
            </a:r>
            <a:r>
              <a:rPr lang="it-IT" dirty="0"/>
              <a:t>: secondo run di fisica (161 gg)</a:t>
            </a:r>
            <a:br>
              <a:rPr lang="it-IT" dirty="0"/>
            </a:br>
            <a:r>
              <a:rPr lang="it-IT" dirty="0"/>
              <a:t>Rivelatore e trigger completi 60% intensità</a:t>
            </a:r>
            <a:br>
              <a:rPr lang="it-IT" dirty="0"/>
            </a:br>
            <a:r>
              <a:rPr lang="it-IT" dirty="0"/>
              <a:t>Statistica x10, analisi (standard) in corso</a:t>
            </a:r>
          </a:p>
          <a:p>
            <a:pPr marL="0" indent="0">
              <a:buNone/>
            </a:pPr>
            <a:r>
              <a:rPr lang="it-IT" b="1" dirty="0"/>
              <a:t>2018</a:t>
            </a:r>
            <a:r>
              <a:rPr lang="it-IT" dirty="0"/>
              <a:t>: terzo </a:t>
            </a:r>
            <a:r>
              <a:rPr lang="it-IT" dirty="0" err="1"/>
              <a:t>run</a:t>
            </a:r>
            <a:r>
              <a:rPr lang="it-IT" dirty="0"/>
              <a:t> di fisica (217 gg)</a:t>
            </a:r>
            <a:br>
              <a:rPr lang="it-IT" dirty="0"/>
            </a:br>
            <a:r>
              <a:rPr lang="it-IT" dirty="0"/>
              <a:t>60-70% intensità, test al 100%</a:t>
            </a:r>
            <a:br>
              <a:rPr lang="it-IT" dirty="0"/>
            </a:br>
            <a:r>
              <a:rPr lang="it-IT" dirty="0"/>
              <a:t>Nuovo collimatore per fondo upstream, live-time più alto</a:t>
            </a:r>
            <a:br>
              <a:rPr lang="it-IT" dirty="0"/>
            </a:br>
            <a:r>
              <a:rPr lang="it-IT" dirty="0" err="1"/>
              <a:t>Riprocessamento</a:t>
            </a:r>
            <a:r>
              <a:rPr lang="it-IT" dirty="0"/>
              <a:t> in corso, ottimizzazione analisi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863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9411"/>
            <a:ext cx="8229600" cy="114300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Primo risultato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25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1 mese di run 2016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192411"/>
            <a:ext cx="4495800" cy="30557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311020"/>
            <a:ext cx="741997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58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9411"/>
            <a:ext cx="8229600" cy="114300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Verso il secondo risultato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051" y="1046288"/>
            <a:ext cx="8229600" cy="6244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Analisi </a:t>
            </a:r>
            <a:r>
              <a:rPr lang="it-IT" dirty="0" err="1"/>
              <a:t>run</a:t>
            </a:r>
            <a:r>
              <a:rPr lang="it-IT" dirty="0"/>
              <a:t> 2017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47F5EEE9-2E95-4043-B371-02DA1B67D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951867"/>
            <a:ext cx="3810331" cy="3543300"/>
          </a:xfrm>
          <a:prstGeom prst="rect">
            <a:avLst/>
          </a:prstGeom>
        </p:spPr>
      </p:pic>
      <p:pic>
        <p:nvPicPr>
          <p:cNvPr id="9" name="Immagine 8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085A97C0-96A7-4EA8-94D1-A5FC82347D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66" y="1631188"/>
            <a:ext cx="4274820" cy="1203960"/>
          </a:xfrm>
          <a:prstGeom prst="rect">
            <a:avLst/>
          </a:prstGeom>
        </p:spPr>
      </p:pic>
      <p:pic>
        <p:nvPicPr>
          <p:cNvPr id="11" name="Immagine 10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4A2B4F4D-0EC2-448A-B41A-81E10CD56D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23" y="4361044"/>
            <a:ext cx="4467624" cy="2261999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E88990E-C956-4702-92D2-59F71A7E19A5}"/>
              </a:ext>
            </a:extLst>
          </p:cNvPr>
          <p:cNvSpPr txBox="1">
            <a:spLocks/>
          </p:cNvSpPr>
          <p:nvPr/>
        </p:nvSpPr>
        <p:spPr>
          <a:xfrm>
            <a:off x="35264" y="3101102"/>
            <a:ext cx="4543823" cy="1113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t-IT" sz="2400" dirty="0"/>
              <a:t>Obiettivo: superare il livello </a:t>
            </a:r>
            <a:br>
              <a:rPr lang="it-IT" sz="2400" dirty="0"/>
            </a:br>
            <a:r>
              <a:rPr lang="it-IT" sz="2400" dirty="0"/>
              <a:t>di </a:t>
            </a:r>
            <a:r>
              <a:rPr lang="it-IT" sz="2400" dirty="0" err="1"/>
              <a:t>Brookhaven</a:t>
            </a:r>
            <a:endParaRPr lang="it-IT" sz="2400" dirty="0"/>
          </a:p>
          <a:p>
            <a:pPr marL="0" indent="0" algn="ctr">
              <a:buFont typeface="Arial" pitchFamily="34" charset="0"/>
              <a:buNone/>
            </a:pPr>
            <a:endParaRPr lang="it-IT" sz="2400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3545467-28DC-4320-9694-DEFA84E3B72E}"/>
              </a:ext>
            </a:extLst>
          </p:cNvPr>
          <p:cNvSpPr txBox="1"/>
          <p:nvPr/>
        </p:nvSpPr>
        <p:spPr>
          <a:xfrm>
            <a:off x="3678776" y="238560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 9.5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05D026E-59CA-4CEA-8C22-CE7F3A989D88}"/>
              </a:ext>
            </a:extLst>
          </p:cNvPr>
          <p:cNvSpPr txBox="1"/>
          <p:nvPr/>
        </p:nvSpPr>
        <p:spPr>
          <a:xfrm>
            <a:off x="3952054" y="472771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 5.5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B5B0040-F57F-472E-8CFF-2DF7D17C14AC}"/>
              </a:ext>
            </a:extLst>
          </p:cNvPr>
          <p:cNvSpPr txBox="1"/>
          <p:nvPr/>
        </p:nvSpPr>
        <p:spPr>
          <a:xfrm>
            <a:off x="3936527" y="497444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 8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3741176-98D0-4132-8911-88628D9CE713}"/>
              </a:ext>
            </a:extLst>
          </p:cNvPr>
          <p:cNvSpPr txBox="1"/>
          <p:nvPr/>
        </p:nvSpPr>
        <p:spPr>
          <a:xfrm>
            <a:off x="3946451" y="5221175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 12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B9E6AD5-7D88-4BFE-859F-E2C63C07FEBF}"/>
              </a:ext>
            </a:extLst>
          </p:cNvPr>
          <p:cNvSpPr txBox="1"/>
          <p:nvPr/>
        </p:nvSpPr>
        <p:spPr>
          <a:xfrm>
            <a:off x="3964636" y="546258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 7.5</a:t>
            </a:r>
          </a:p>
        </p:txBody>
      </p:sp>
      <p:pic>
        <p:nvPicPr>
          <p:cNvPr id="18" name="Immagine 17" descr="Immagine che contiene oggetto, orologio&#10;&#10;Descrizione generata automaticamente">
            <a:extLst>
              <a:ext uri="{FF2B5EF4-FFF2-40B4-BE49-F238E27FC236}">
                <a16:creationId xmlns:a16="http://schemas.microsoft.com/office/drawing/2014/main" id="{7190F619-F12A-4368-9579-CA75D2034E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84" y="5555479"/>
            <a:ext cx="3868615" cy="838200"/>
          </a:xfrm>
          <a:prstGeom prst="rect">
            <a:avLst/>
          </a:prstGeom>
        </p:spPr>
      </p:pic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B53681A-8AC6-47E2-B94D-F4EBA86D4D91}"/>
              </a:ext>
            </a:extLst>
          </p:cNvPr>
          <p:cNvSpPr txBox="1">
            <a:spLocks/>
          </p:cNvSpPr>
          <p:nvPr/>
        </p:nvSpPr>
        <p:spPr>
          <a:xfrm>
            <a:off x="4847289" y="4733302"/>
            <a:ext cx="4572000" cy="975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/>
              <a:t>Moltre</a:t>
            </a:r>
            <a:r>
              <a:rPr lang="en-US" sz="2000" dirty="0"/>
              <a:t> alter </a:t>
            </a:r>
            <a:r>
              <a:rPr lang="en-US" sz="2000" dirty="0" err="1"/>
              <a:t>analisi</a:t>
            </a:r>
            <a:br>
              <a:rPr lang="en-US" sz="2000" dirty="0"/>
            </a:br>
            <a:r>
              <a:rPr lang="en-US" sz="2000" dirty="0"/>
              <a:t>Es. LFV best limits (</a:t>
            </a:r>
            <a:r>
              <a:rPr lang="en-US" sz="2000" dirty="0" err="1"/>
              <a:t>Moriond</a:t>
            </a:r>
            <a:r>
              <a:rPr lang="en-US" sz="2000" dirty="0"/>
              <a:t> 2019):</a:t>
            </a:r>
            <a:endParaRPr lang="it-IT" sz="200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509BE61-EB86-441E-8738-902A11D85514}"/>
              </a:ext>
            </a:extLst>
          </p:cNvPr>
          <p:cNvSpPr txBox="1">
            <a:spLocks/>
          </p:cNvSpPr>
          <p:nvPr/>
        </p:nvSpPr>
        <p:spPr>
          <a:xfrm>
            <a:off x="5181930" y="6393679"/>
            <a:ext cx="3048001" cy="464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v. B flavor anomalies…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4854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Futuro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Autofit/>
          </a:bodyPr>
          <a:lstStyle/>
          <a:p>
            <a:r>
              <a:rPr lang="it-IT" sz="2000" dirty="0"/>
              <a:t>L’intensità raggiungibile dipende fortemente dalla qualità del fascio</a:t>
            </a:r>
          </a:p>
          <a:p>
            <a:r>
              <a:rPr lang="it-IT" sz="2000" dirty="0"/>
              <a:t>Riduzione dell’effetto dei decadimenti upstream e del random veto (fino a 35%)</a:t>
            </a:r>
          </a:p>
          <a:p>
            <a:r>
              <a:rPr lang="it-IT" sz="2000" dirty="0"/>
              <a:t>Possibile riduzione mistag Gigatracker</a:t>
            </a:r>
          </a:p>
          <a:p>
            <a:r>
              <a:rPr lang="it-IT" sz="2000" dirty="0"/>
              <a:t>Miglioramento del trigger calorimetrico in corso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Necessario run post-LS2 per completare l’esperimento: </a:t>
            </a:r>
            <a:br>
              <a:rPr lang="it-IT" sz="2000" dirty="0"/>
            </a:br>
            <a:r>
              <a:rPr lang="it-IT" sz="2000" dirty="0" err="1"/>
              <a:t>Run</a:t>
            </a:r>
            <a:r>
              <a:rPr lang="it-IT" sz="2000" dirty="0"/>
              <a:t> in 2021-2022 già previsto dal CERN</a:t>
            </a:r>
            <a:br>
              <a:rPr lang="it-IT" sz="2000" dirty="0"/>
            </a:br>
            <a:r>
              <a:rPr lang="it-IT" sz="2000" dirty="0"/>
              <a:t>Parte della collaborazione valuta progetti futuri (x4, KLEVER)</a:t>
            </a:r>
          </a:p>
          <a:p>
            <a:pPr marL="0" indent="0">
              <a:buNone/>
            </a:pPr>
            <a:r>
              <a:rPr lang="it-IT" sz="2000" dirty="0"/>
              <a:t>Attività prevista:</a:t>
            </a:r>
            <a:br>
              <a:rPr lang="it-IT" sz="2000" dirty="0"/>
            </a:br>
            <a:r>
              <a:rPr lang="it-IT" sz="2000" dirty="0"/>
              <a:t>- Manutenzione </a:t>
            </a:r>
            <a:br>
              <a:rPr lang="it-IT" sz="2000" dirty="0"/>
            </a:br>
            <a:r>
              <a:rPr lang="it-IT" sz="2000" dirty="0"/>
              <a:t>- Produzione aggiuntiva di 5 schede TEL62 + 10 TDCB (in corso) e test</a:t>
            </a:r>
            <a:br>
              <a:rPr lang="it-IT" sz="2000" dirty="0"/>
            </a:br>
            <a:r>
              <a:rPr lang="it-IT" sz="2000" dirty="0"/>
              <a:t>- Analisi con graduale transito verso Italia</a:t>
            </a:r>
            <a:br>
              <a:rPr lang="it-IT" sz="2000" dirty="0"/>
            </a:br>
            <a:r>
              <a:rPr lang="it-IT" sz="2000" dirty="0"/>
              <a:t>- 2 dry run al CERN</a:t>
            </a:r>
            <a:br>
              <a:rPr lang="it-IT" sz="2000" dirty="0"/>
            </a:br>
            <a:r>
              <a:rPr lang="it-IT" sz="2000" dirty="0"/>
              <a:t>- Sostituzione processore centrale di trigger</a:t>
            </a:r>
            <a:br>
              <a:rPr lang="it-IT" sz="2000" dirty="0"/>
            </a:br>
            <a:r>
              <a:rPr lang="it-IT" sz="2000" dirty="0"/>
              <a:t>- Quarta stazione </a:t>
            </a:r>
            <a:r>
              <a:rPr lang="it-IT" sz="2000" dirty="0" err="1"/>
              <a:t>Gigatracker</a:t>
            </a:r>
            <a:br>
              <a:rPr lang="it-IT" sz="2000" dirty="0"/>
            </a:br>
            <a:r>
              <a:rPr lang="it-IT" sz="2000" dirty="0"/>
              <a:t>- Ottimizzazione dell’analisi e studio di altri fattori di miglioramento</a:t>
            </a:r>
          </a:p>
        </p:txBody>
      </p:sp>
    </p:spTree>
    <p:extLst>
      <p:ext uri="{BB962C8B-B14F-4D97-AF65-F5344CB8AC3E}">
        <p14:creationId xmlns:p14="http://schemas.microsoft.com/office/powerpoint/2010/main" val="326314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08737"/>
              </p:ext>
            </p:extLst>
          </p:nvPr>
        </p:nvGraphicFramePr>
        <p:xfrm>
          <a:off x="533400" y="1219200"/>
          <a:ext cx="80772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b="1" dirty="0"/>
                        <a:t>RICERCATORI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dirty="0"/>
                        <a:t>Costantini Flavio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PO pensionato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dirty="0"/>
                        <a:t>Fantechi Riccardo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I 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dirty="0"/>
                        <a:t>Giorgi Marcello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PO pensionato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dirty="0"/>
                        <a:t>Giudici Sergio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dirty="0"/>
                        <a:t>Lamanna Gianluca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RTDB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dirty="0"/>
                        <a:t>Mannelli Italo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PO pensionato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dirty="0"/>
                        <a:t>Lari Enrico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Dottorando 1 anno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dirty="0"/>
                        <a:t>Sozzi Marco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8 (3.5 FTE)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8 (4.5 FTE)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b="1" dirty="0"/>
                        <a:t>TECNOLOGI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400" dirty="0"/>
                        <a:t>Spinella Franco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I Tecnologo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1 (0.2 FTE)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1 (0.2 FTE)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14400" y="152400"/>
            <a:ext cx="7094538" cy="9366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FF0000"/>
                </a:solidFill>
              </a:rPr>
              <a:t>Anagrafica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55EF24-DFF9-49E3-9D45-CD47F17CC733}"/>
              </a:ext>
            </a:extLst>
          </p:cNvPr>
          <p:cNvSpPr txBox="1">
            <a:spLocks/>
          </p:cNvSpPr>
          <p:nvPr/>
        </p:nvSpPr>
        <p:spPr>
          <a:xfrm>
            <a:off x="533400" y="5616575"/>
            <a:ext cx="8229600" cy="63182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/>
              <a:t>Possibile partecipazione in sigle sinergiche (es. CSN5)</a:t>
            </a:r>
          </a:p>
        </p:txBody>
      </p:sp>
    </p:spTree>
    <p:extLst>
      <p:ext uri="{BB962C8B-B14F-4D97-AF65-F5344CB8AC3E}">
        <p14:creationId xmlns:p14="http://schemas.microsoft.com/office/powerpoint/2010/main" val="2573099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Attività previste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5486400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Manutenzione TDAQ</a:t>
            </a:r>
          </a:p>
          <a:p>
            <a:r>
              <a:rPr lang="it-IT" dirty="0"/>
              <a:t>Produzione aggiuntiva di 5 schede TEL62 e 10 schede TDCB (quasi completata) + test (</a:t>
            </a:r>
            <a:r>
              <a:rPr lang="it-IT" dirty="0" err="1"/>
              <a:t>manpower</a:t>
            </a:r>
            <a:r>
              <a:rPr lang="it-IT" dirty="0"/>
              <a:t> esterno)</a:t>
            </a:r>
          </a:p>
          <a:p>
            <a:r>
              <a:rPr lang="it-IT" dirty="0"/>
              <a:t>Possibile produzione 5 schede per impulsare sistema</a:t>
            </a:r>
          </a:p>
          <a:p>
            <a:r>
              <a:rPr lang="it-IT" dirty="0"/>
              <a:t>Analisi dati con graduale transito verso Italia:</a:t>
            </a:r>
            <a:br>
              <a:rPr lang="it-IT" dirty="0"/>
            </a:br>
            <a:r>
              <a:rPr lang="it-IT" dirty="0"/>
              <a:t>(1) </a:t>
            </a:r>
            <a:r>
              <a:rPr lang="el-GR" dirty="0"/>
              <a:t>πνν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(2) LFV </a:t>
            </a:r>
            <a:r>
              <a:rPr lang="it-IT" dirty="0" err="1"/>
              <a:t>modes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(3) Exotics searches: HNL, dark </a:t>
            </a:r>
            <a:r>
              <a:rPr lang="el-GR" dirty="0"/>
              <a:t>γ</a:t>
            </a:r>
            <a:r>
              <a:rPr lang="it-IT" dirty="0"/>
              <a:t>, axions and ALPs (coord. INFN)</a:t>
            </a:r>
            <a:br>
              <a:rPr lang="it-IT" dirty="0"/>
            </a:br>
            <a:r>
              <a:rPr lang="it-IT" dirty="0"/>
              <a:t>(4) Analisi dati raccolti a intensità 100%</a:t>
            </a:r>
          </a:p>
          <a:p>
            <a:r>
              <a:rPr lang="it-IT" dirty="0"/>
              <a:t>«Dry </a:t>
            </a:r>
            <a:r>
              <a:rPr lang="it-IT" dirty="0" err="1"/>
              <a:t>runs</a:t>
            </a:r>
            <a:r>
              <a:rPr lang="it-IT" dirty="0"/>
              <a:t>» al CERN: cruciali per mantenere funzionalità e soprattutto competenze (3-4 settimane: Pisa coinvolta per TDAQ) </a:t>
            </a:r>
          </a:p>
          <a:p>
            <a:r>
              <a:rPr lang="it-IT" dirty="0"/>
              <a:t>Pisa: completamento trigger real-time con GPU, studio di algoritmi di machine-learning per analisi globale</a:t>
            </a:r>
          </a:p>
          <a:p>
            <a:r>
              <a:rPr lang="it-IT" dirty="0"/>
              <a:t>Possibili contributi per progetti di miglioramento rivelatore (TBD)</a:t>
            </a:r>
          </a:p>
        </p:txBody>
      </p:sp>
    </p:spTree>
    <p:extLst>
      <p:ext uri="{BB962C8B-B14F-4D97-AF65-F5344CB8AC3E}">
        <p14:creationId xmlns:p14="http://schemas.microsoft.com/office/powerpoint/2010/main" val="309695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Richieste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(</a:t>
            </a:r>
            <a:r>
              <a:rPr lang="it-IT"/>
              <a:t>da finalizzare)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Missioni:</a:t>
            </a:r>
            <a:br>
              <a:rPr lang="it-IT" dirty="0"/>
            </a:br>
            <a:r>
              <a:rPr lang="it-IT" dirty="0"/>
              <a:t>«Dry run» al CERN: 8 K€</a:t>
            </a:r>
            <a:br>
              <a:rPr lang="it-IT" dirty="0"/>
            </a:br>
            <a:r>
              <a:rPr lang="it-IT" dirty="0"/>
              <a:t>Operations manager: 10 K€</a:t>
            </a:r>
            <a:br>
              <a:rPr lang="it-IT" dirty="0"/>
            </a:br>
            <a:r>
              <a:rPr lang="it-IT" dirty="0"/>
              <a:t>Riunioni collaborazione, steering, etc.: 28 K€</a:t>
            </a:r>
            <a:br>
              <a:rPr lang="it-IT" dirty="0"/>
            </a:br>
            <a:r>
              <a:rPr lang="it-IT" dirty="0"/>
              <a:t>Metabolismo: 7.5 K€</a:t>
            </a:r>
          </a:p>
          <a:p>
            <a:pPr marL="0" indent="0">
              <a:buNone/>
            </a:pPr>
            <a:r>
              <a:rPr lang="it-IT" dirty="0"/>
              <a:t>Produzione schede impulsatore + cavi (SJ): 7K€</a:t>
            </a:r>
            <a:br>
              <a:rPr lang="it-IT" dirty="0"/>
            </a:br>
            <a:r>
              <a:rPr lang="it-IT" dirty="0"/>
              <a:t>Magazzino CERN, pool, auto ecc.: 6 K€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560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cielo&#10;&#10;Descrizione generata automaticamente">
            <a:extLst>
              <a:ext uri="{FF2B5EF4-FFF2-40B4-BE49-F238E27FC236}">
                <a16:creationId xmlns:a16="http://schemas.microsoft.com/office/drawing/2014/main" id="{01D0EDC8-7637-469B-8747-B4099E067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918" y="1524000"/>
            <a:ext cx="3586163" cy="358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160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330</Words>
  <Application>Microsoft Office PowerPoint</Application>
  <PresentationFormat>Presentazione su schermo (4:3)</PresentationFormat>
  <Paragraphs>98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Presentazione standard di PowerPoint</vt:lpstr>
      <vt:lpstr>Stato dell’esperimento (1)</vt:lpstr>
      <vt:lpstr>Primo risultato</vt:lpstr>
      <vt:lpstr>Verso il secondo risultato</vt:lpstr>
      <vt:lpstr>Futuro</vt:lpstr>
      <vt:lpstr>Presentazione standard di PowerPoint</vt:lpstr>
      <vt:lpstr>Attività previste</vt:lpstr>
      <vt:lpstr>Richieste</vt:lpstr>
      <vt:lpstr>Presentazione standard di PowerPoint</vt:lpstr>
      <vt:lpstr>NA62 Italia</vt:lpstr>
      <vt:lpstr>Intensità crescente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NA62</dc:title>
  <dc:creator>Marco</dc:creator>
  <cp:lastModifiedBy>MARCO STANISLAO SOZZI</cp:lastModifiedBy>
  <cp:revision>34</cp:revision>
  <dcterms:created xsi:type="dcterms:W3CDTF">2006-08-16T00:00:00Z</dcterms:created>
  <dcterms:modified xsi:type="dcterms:W3CDTF">2019-07-02T12:32:33Z</dcterms:modified>
</cp:coreProperties>
</file>