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65" r:id="rId4"/>
    <p:sldId id="266" r:id="rId5"/>
    <p:sldId id="267" r:id="rId6"/>
    <p:sldId id="279" r:id="rId7"/>
    <p:sldId id="277" r:id="rId8"/>
    <p:sldId id="268" r:id="rId9"/>
    <p:sldId id="272" r:id="rId10"/>
    <p:sldId id="275" r:id="rId11"/>
    <p:sldId id="278" r:id="rId12"/>
    <p:sldId id="282" r:id="rId13"/>
    <p:sldId id="285" r:id="rId14"/>
    <p:sldId id="283" r:id="rId15"/>
    <p:sldId id="286" r:id="rId16"/>
    <p:sldId id="291" r:id="rId17"/>
    <p:sldId id="288" r:id="rId18"/>
    <p:sldId id="287" r:id="rId19"/>
    <p:sldId id="289" r:id="rId20"/>
    <p:sldId id="284" r:id="rId21"/>
    <p:sldId id="290" r:id="rId22"/>
    <p:sldId id="292" r:id="rId23"/>
    <p:sldId id="293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849"/>
  </p:normalViewPr>
  <p:slideViewPr>
    <p:cSldViewPr snapToGrid="0" snapToObjects="1">
      <p:cViewPr varScale="1">
        <p:scale>
          <a:sx n="87" d="100"/>
          <a:sy n="87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PON%20Infr%202014-2020\04-Progetto%20IPCEI\PIR01_00011%20Elenco%20Schede%20Attrezzature%20progetto%20IPCEI-rev12.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it-IT" sz="1800">
                <a:solidFill>
                  <a:srgbClr val="FF0000"/>
                </a:solidFill>
              </a:rPr>
              <a:t>ripartizione per soggetto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ED-4F8A-A5A7-B631AE41EB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ED-4F8A-A5A7-B631AE41EB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ED-4F8A-A5A7-B631AE41EB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1ED-4F8A-A5A7-B631AE41EB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1ED-4F8A-A5A7-B631AE41EB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1ED-4F8A-A5A7-B631AE41EB8B}"/>
              </c:ext>
            </c:extLst>
          </c:dPt>
          <c:cat>
            <c:strRef>
              <c:f>'IPCEI-HPC-BDA'!$A$107:$A$112</c:f>
              <c:strCache>
                <c:ptCount val="6"/>
                <c:pt idx="0">
                  <c:v>INFN</c:v>
                </c:pt>
                <c:pt idx="1">
                  <c:v>UNIBA</c:v>
                </c:pt>
                <c:pt idx="2">
                  <c:v>UNINA</c:v>
                </c:pt>
                <c:pt idx="3">
                  <c:v>CNR</c:v>
                </c:pt>
                <c:pt idx="4">
                  <c:v>INAF</c:v>
                </c:pt>
                <c:pt idx="5">
                  <c:v>INGV</c:v>
                </c:pt>
              </c:strCache>
            </c:strRef>
          </c:cat>
          <c:val>
            <c:numRef>
              <c:f>'IPCEI-HPC-BDA'!$B$107:$B$112</c:f>
              <c:numCache>
                <c:formatCode>0.0%</c:formatCode>
                <c:ptCount val="6"/>
                <c:pt idx="0">
                  <c:v>0.63900000000000001</c:v>
                </c:pt>
                <c:pt idx="1">
                  <c:v>0.11600000000000001</c:v>
                </c:pt>
                <c:pt idx="2">
                  <c:v>0.123</c:v>
                </c:pt>
                <c:pt idx="3">
                  <c:v>8.6999999999999994E-2</c:v>
                </c:pt>
                <c:pt idx="4">
                  <c:v>2.7E-2</c:v>
                </c:pt>
                <c:pt idx="5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ED-4F8A-A5A7-B631AE41E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9FFD4-A7E0-8B49-B1AF-B8B2EB978813}" type="datetimeFigureOut">
              <a:rPr lang="it-IT" smtClean="0"/>
              <a:t>28/02/19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BA4D6-1DEF-5447-8901-10FD96744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59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8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04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33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11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44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30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76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06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BA4D6-1DEF-5447-8901-10FD967449F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9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79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0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7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6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9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1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87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38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0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Presidenza  - 28/02/19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E3B-CA28-2640-8C42-4E498BACB7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7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(null)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(null)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6823" y="444843"/>
            <a:ext cx="10314257" cy="4149745"/>
          </a:xfrm>
        </p:spPr>
        <p:txBody>
          <a:bodyPr>
            <a:normAutofit/>
          </a:bodyPr>
          <a:lstStyle/>
          <a:p>
            <a:r>
              <a:rPr lang="it-IT" dirty="0"/>
              <a:t>Il progetto IBiSCo </a:t>
            </a:r>
            <a:br>
              <a:rPr lang="it-IT" dirty="0"/>
            </a:br>
            <a:r>
              <a:rPr lang="it-IT" sz="4000" dirty="0"/>
              <a:t>aspetti essenziali                                             </a:t>
            </a:r>
            <a:br>
              <a:rPr lang="it-IT" sz="4000" dirty="0"/>
            </a:br>
            <a:r>
              <a:rPr lang="it-IT" sz="4000" dirty="0"/>
              <a:t>e    </a:t>
            </a:r>
            <a:br>
              <a:rPr lang="it-IT" sz="4000" dirty="0"/>
            </a:br>
            <a:r>
              <a:rPr lang="it-IT" sz="4000" dirty="0"/>
              <a:t>argomenti di carattere gestionale e organizzativo 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3798" y="5603832"/>
            <a:ext cx="9144000" cy="623973"/>
          </a:xfrm>
        </p:spPr>
        <p:txBody>
          <a:bodyPr>
            <a:normAutofit fontScale="70000" lnSpcReduction="20000"/>
          </a:bodyPr>
          <a:lstStyle/>
          <a:p>
            <a:r>
              <a:rPr lang="it-IT" dirty="0" err="1"/>
              <a:t>F</a:t>
            </a:r>
            <a:r>
              <a:rPr lang="it-IT" dirty="0"/>
              <a:t>. </a:t>
            </a:r>
            <a:r>
              <a:rPr lang="it-IT" dirty="0" err="1"/>
              <a:t>Candiglioti</a:t>
            </a:r>
            <a:r>
              <a:rPr lang="it-IT" dirty="0"/>
              <a:t>, G. Carlino, G. Russo</a:t>
            </a:r>
          </a:p>
          <a:p>
            <a:r>
              <a:rPr lang="it-IT" dirty="0"/>
              <a:t>28/02/2019</a:t>
            </a:r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E8E4B3-0D19-224E-BFCC-1EC94C48723D}"/>
              </a:ext>
            </a:extLst>
          </p:cNvPr>
          <p:cNvSpPr txBox="1"/>
          <p:nvPr/>
        </p:nvSpPr>
        <p:spPr>
          <a:xfrm>
            <a:off x="12049432" y="1342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22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Acquisti INAF OAR e INFN LNF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10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37269" y="1701939"/>
            <a:ext cx="114547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Quota fino al 15% a disposizione delle regioni fuori convergenza. Da giustificare con ricadute positive nell’Area del programma in termini di sinergie scientifiche e rafforzamento del tessuto economico locale</a:t>
            </a:r>
          </a:p>
          <a:p>
            <a:endParaRPr lang="it-IT" dirty="0"/>
          </a:p>
          <a:p>
            <a:r>
              <a:rPr lang="it-IT" sz="2000" i="1" dirty="0"/>
              <a:t>Attività pluriennale tra INFN-LNF e l’OAR di Monte Porzio Catone per il calcolo dell’esperimento CTA e dei suoi precursori.</a:t>
            </a:r>
          </a:p>
          <a:p>
            <a:r>
              <a:rPr lang="it-IT" sz="2000" i="1" dirty="0"/>
              <a:t>L’INAF punta a potenziare questa sinergia e intende sfruttare l’infrastruttura dei LNF come volano  di crescita per tutti i suoi ricercatori, anche quelli quelli del Sud Italia.</a:t>
            </a:r>
          </a:p>
          <a:p>
            <a:r>
              <a:rPr lang="it-IT" sz="2000" i="1" dirty="0"/>
              <a:t>Si è definito un </a:t>
            </a:r>
            <a:r>
              <a:rPr lang="it-IT" sz="2000" i="1" dirty="0" err="1"/>
              <a:t>workflow</a:t>
            </a:r>
            <a:r>
              <a:rPr lang="it-IT" sz="2000" i="1" dirty="0"/>
              <a:t> che  prevede che i dati acquisiti nell’osservatorio in Sicilia vengano trasferiti e </a:t>
            </a:r>
            <a:r>
              <a:rPr lang="it-IT" sz="2000" i="1" dirty="0" err="1"/>
              <a:t>storati</a:t>
            </a:r>
            <a:r>
              <a:rPr lang="it-IT" sz="2000" i="1" dirty="0"/>
              <a:t> temporaneamente all’INAF di CT e successivamente, attraverso la sezione INFN di CT, trasferiti a LNF che costituirà il nodo centrale per CTA. </a:t>
            </a:r>
          </a:p>
          <a:p>
            <a:r>
              <a:rPr lang="it-IT" sz="2000" i="1" dirty="0"/>
              <a:t>La scelta dei LNF è motivata dalla contiguità con la sede INAF responsabile del coordinamento dell’attività e dello sviluppo del </a:t>
            </a:r>
            <a:r>
              <a:rPr lang="it-IT" sz="2000" i="1" dirty="0" err="1"/>
              <a:t>sw</a:t>
            </a:r>
            <a:r>
              <a:rPr lang="it-IT" sz="2000" i="1" dirty="0"/>
              <a:t> per l’analisi, l’archivio e il DB del progetto e per consentire un più stretto contatto con lo Space Science Data Center dell’ASI</a:t>
            </a:r>
          </a:p>
        </p:txBody>
      </p:sp>
    </p:spTree>
    <p:extLst>
      <p:ext uri="{BB962C8B-B14F-4D97-AF65-F5344CB8AC3E}">
        <p14:creationId xmlns:p14="http://schemas.microsoft.com/office/powerpoint/2010/main" val="101194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Modello Organizzativo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11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473798" y="1280232"/>
            <a:ext cx="9091229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Comitato Scientifico, </a:t>
            </a: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composto da:</a:t>
            </a:r>
          </a:p>
          <a:p>
            <a:pPr algn="just">
              <a:spcAft>
                <a:spcPts val="0"/>
              </a:spcAft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it-IT" b="1" i="1" dirty="0"/>
              <a:t>il Coordinatore Scientifico, </a:t>
            </a:r>
            <a:endParaRPr lang="it-IT" dirty="0"/>
          </a:p>
          <a:p>
            <a:pPr marL="285750" lvl="0" indent="-285750">
              <a:buFont typeface="Arial" charset="0"/>
              <a:buChar char="•"/>
            </a:pPr>
            <a:r>
              <a:rPr lang="it-IT" b="1" i="1" dirty="0"/>
              <a:t>i Responsabili Scientifici di tutti gli Obiettivi Realizzativi [10 persone] </a:t>
            </a:r>
            <a:endParaRPr lang="it-IT" dirty="0"/>
          </a:p>
          <a:p>
            <a:pPr marL="285750" lvl="0" indent="-285750">
              <a:buFont typeface="Arial" charset="0"/>
              <a:buChar char="•"/>
            </a:pPr>
            <a:r>
              <a:rPr lang="it-IT" b="1" i="1" dirty="0"/>
              <a:t>fino a due esperti in progetti PON nominati dal Presidente dell’INFN,</a:t>
            </a:r>
            <a:endParaRPr lang="it-IT" dirty="0"/>
          </a:p>
          <a:p>
            <a:pPr marL="285750" lvl="0" indent="-285750">
              <a:buFont typeface="Arial" charset="0"/>
              <a:buChar char="•"/>
            </a:pPr>
            <a:r>
              <a:rPr lang="it-IT" b="1" i="1" dirty="0"/>
              <a:t>un segretario scelto dal Coordinatore Scientifico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spcAft>
                <a:spcPts val="0"/>
              </a:spcAft>
            </a:pPr>
            <a:r>
              <a:rPr lang="it-IT" dirty="0"/>
              <a:t>Il Comitato Scientifico verifica l’andamento delle attività di progetto, il rispetto dei tempi di cui al cronoprogramma di progetto, e la rispondenza degli acquisti da fare a quanto previsto dal progetto. Emana un regolamento interno sulle procedure di avvio delle gare, finalizzato a garantire l’ammissibilità delle spese, rispetto agli obiettivi di progetto, che viene trasmesso a tutti i soggetti della compagine. Riferisce semestralmente per iscritto al Presidente dell’INFN </a:t>
            </a:r>
            <a:endParaRPr lang="it-IT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Modello Organizzativo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12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473798" y="1133870"/>
            <a:ext cx="9091229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Comitato Finanziario, </a:t>
            </a: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composto da:</a:t>
            </a:r>
          </a:p>
          <a:p>
            <a:pPr algn="just">
              <a:spcAft>
                <a:spcPts val="0"/>
              </a:spcAft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Coordinatore Scientifico, 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Responsabile Amministrativo, 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 Referenti Amministrativi di tutti i co-proponenti, 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esperto in rendicontazioni PON nominato dal Presidente dell’INFN,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 segretario scelto dal Coordinatore Scientifico.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endParaRPr lang="it-IT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verifica la regolarità dell’andamento delle spese, anche ex-ante, e verifica la loro ammissibilità ai fini della rendicontazione. Vigila sulle procedure di acquisto. Emana un regolamento interno di rendicontazione e note procedurali aggiuntive, ove necessario, che vengono trasmesse a tutti i soggetti della compagine. In caso di votazione su temi critici, i voti dei membri del Comitato avranno un peso proporzionale alle quote di finanziamento di ogni soggetto partecipante alla compagine. Riferisce semestralmente per iscritto al Presidente dell’INFN. </a:t>
            </a:r>
            <a:endParaRPr lang="it-IT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7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Il Progetto reale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473798" y="1169176"/>
            <a:ext cx="9091229" cy="46166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Il Progetto è della durata di 32 mesi con partenza Gennaio 2019 e scadenza Agosto 2021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 partenza ritardata diminuisce il tempo per la sua realizzazione poiché la data finale, a meno di proroghe, non cambia. È quindi necessario prepararsi in anticipo per poter partire al mese 1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Rimodulazione del Progetto</a:t>
            </a:r>
            <a:r>
              <a:rPr lang="it-IT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Modifica del Cronoprogramma a causa della partenza ritardata e di errori di Sirio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Stima accurata dei tempi delle forniture (durata delle gare)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Ridefinizione del tipo di forniture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Richiesta dell’ETS di uniformare  i materiali richiesti dai vari partner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Evoluzione tecnologica</a:t>
            </a:r>
          </a:p>
        </p:txBody>
      </p:sp>
    </p:spTree>
    <p:extLst>
      <p:ext uri="{BB962C8B-B14F-4D97-AF65-F5344CB8AC3E}">
        <p14:creationId xmlns:p14="http://schemas.microsoft.com/office/powerpoint/2010/main" val="403388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14</a:t>
            </a:fld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9BE3C88C-C5FE-944A-8E8A-9AA5339C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Stima accurata durata gare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716D1FF-75E1-2F4B-B1F7-F4D5B84E5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3805084"/>
            <a:ext cx="11990170" cy="2344993"/>
          </a:xfrm>
          <a:prstGeom prst="rect">
            <a:avLst/>
          </a:prstGeom>
        </p:spPr>
      </p:pic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D9A9F179-5DCD-0147-B03B-0749AE6B9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21470"/>
              </p:ext>
            </p:extLst>
          </p:nvPr>
        </p:nvGraphicFramePr>
        <p:xfrm>
          <a:off x="1356853" y="1158678"/>
          <a:ext cx="8922774" cy="2521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6362">
                  <a:extLst>
                    <a:ext uri="{9D8B030D-6E8A-4147-A177-3AD203B41FA5}">
                      <a16:colId xmlns:a16="http://schemas.microsoft.com/office/drawing/2014/main" val="2812199048"/>
                    </a:ext>
                  </a:extLst>
                </a:gridCol>
                <a:gridCol w="6466505">
                  <a:extLst>
                    <a:ext uri="{9D8B030D-6E8A-4147-A177-3AD203B41FA5}">
                      <a16:colId xmlns:a16="http://schemas.microsoft.com/office/drawing/2014/main" val="2356911024"/>
                    </a:ext>
                  </a:extLst>
                </a:gridCol>
                <a:gridCol w="1269907">
                  <a:extLst>
                    <a:ext uri="{9D8B030D-6E8A-4147-A177-3AD203B41FA5}">
                      <a16:colId xmlns:a16="http://schemas.microsoft.com/office/drawing/2014/main" val="3540642732"/>
                    </a:ext>
                  </a:extLst>
                </a:gridCol>
              </a:tblGrid>
              <a:tr h="5607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tipo gara</a:t>
                      </a:r>
                      <a:endParaRPr lang="it-IT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durata (mesi)</a:t>
                      </a:r>
                      <a:endParaRPr lang="it-IT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2802683"/>
                  </a:ext>
                </a:extLst>
              </a:tr>
              <a:tr h="3097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1a</a:t>
                      </a:r>
                      <a:endParaRPr lang="it-IT" sz="2000" b="0" i="0" u="none" strike="noStrike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 &lt; 50 k€ - RDO ppb - fornitura presente su MEPA</a:t>
                      </a:r>
                      <a:endParaRPr lang="it-IT" sz="2000" b="0" i="0" u="none" strike="noStrike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8239104"/>
                  </a:ext>
                </a:extLst>
              </a:tr>
              <a:tr h="3097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1b</a:t>
                      </a:r>
                      <a:endParaRPr lang="it-IT" sz="2000" b="0" i="0" u="none" strike="noStrike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 &lt; 50 k€ - RDO oepv - fornitura non presente su MEPA</a:t>
                      </a:r>
                      <a:endParaRPr lang="it-IT" sz="2000" b="0" i="0" u="none" strike="noStrike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8697054"/>
                  </a:ext>
                </a:extLst>
              </a:tr>
              <a:tr h="3097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2a</a:t>
                      </a:r>
                      <a:endParaRPr lang="it-IT" sz="2000" b="0" i="0" u="none" strike="noStrike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 &gt; 50 k€ - stto soglia - RDO ppb - fornitura presente su MEPA</a:t>
                      </a:r>
                      <a:endParaRPr lang="it-IT" sz="2000" b="0" i="0" u="none" strike="noStrike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6613111"/>
                  </a:ext>
                </a:extLst>
              </a:tr>
              <a:tr h="3097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2b</a:t>
                      </a:r>
                      <a:endParaRPr lang="it-IT" sz="2000" b="0" i="0" u="none" strike="noStrike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 &gt; 50 k€ - stto soglia - RDO oepv - fornitura presente su MEPA</a:t>
                      </a:r>
                      <a:endParaRPr lang="it-IT" sz="2000" b="0" i="0" u="none" strike="noStrike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7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2249467"/>
                  </a:ext>
                </a:extLst>
              </a:tr>
              <a:tr h="3097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2c</a:t>
                      </a:r>
                      <a:endParaRPr lang="it-IT" sz="2000" b="0" i="0" u="none" strike="noStrike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 &gt; 50 k€ - oepv - Procedura Aperta</a:t>
                      </a:r>
                      <a:endParaRPr lang="it-IT" sz="2000" b="0" i="0" u="none" strike="noStrike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12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7792150"/>
                  </a:ext>
                </a:extLst>
              </a:tr>
              <a:tr h="3304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3</a:t>
                      </a:r>
                      <a:endParaRPr lang="it-IT" sz="2000" b="0" i="0" u="none" strike="noStrike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convenzione</a:t>
                      </a:r>
                      <a:endParaRPr lang="it-IT" sz="2000" b="0" i="0" u="none" strike="noStrike" dirty="0">
                        <a:solidFill>
                          <a:srgbClr val="0000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142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272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15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Stima accurata durata gare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A3D3AE0-A659-BD4F-9CDB-0FD84F3B8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0342"/>
            <a:ext cx="12192000" cy="53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16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Organizzazione gare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F6E49B0-E635-F141-9953-0FED4199C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72" y="952405"/>
            <a:ext cx="11693511" cy="5802394"/>
          </a:xfrm>
          <a:prstGeom prst="rect">
            <a:avLst/>
          </a:prstGeom>
        </p:spPr>
      </p:pic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B938E32B-47EA-504A-89CB-B264D2F98323}"/>
              </a:ext>
            </a:extLst>
          </p:cNvPr>
          <p:cNvSpPr/>
          <p:nvPr/>
        </p:nvSpPr>
        <p:spPr>
          <a:xfrm rot="1192464">
            <a:off x="7504771" y="5040351"/>
            <a:ext cx="501805" cy="261607"/>
          </a:xfrm>
          <a:prstGeom prst="rightArrow">
            <a:avLst>
              <a:gd name="adj1" fmla="val 23305"/>
              <a:gd name="adj2" fmla="val 98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75F419A1-CB29-4D4A-97B9-34A5313D1698}"/>
              </a:ext>
            </a:extLst>
          </p:cNvPr>
          <p:cNvSpPr/>
          <p:nvPr/>
        </p:nvSpPr>
        <p:spPr>
          <a:xfrm rot="1192464">
            <a:off x="7367239" y="5337716"/>
            <a:ext cx="501805" cy="261607"/>
          </a:xfrm>
          <a:prstGeom prst="rightArrow">
            <a:avLst>
              <a:gd name="adj1" fmla="val 23305"/>
              <a:gd name="adj2" fmla="val 98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CF0B94AF-0EDD-B443-854F-9F85D0532C34}"/>
              </a:ext>
            </a:extLst>
          </p:cNvPr>
          <p:cNvSpPr/>
          <p:nvPr/>
        </p:nvSpPr>
        <p:spPr>
          <a:xfrm rot="1192464">
            <a:off x="7436005" y="5664932"/>
            <a:ext cx="501805" cy="261607"/>
          </a:xfrm>
          <a:prstGeom prst="rightArrow">
            <a:avLst>
              <a:gd name="adj1" fmla="val 23305"/>
              <a:gd name="adj2" fmla="val 98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79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17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Organizzazione gare	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950645-8250-EA4B-8CE7-6A63286AC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122" y="819388"/>
            <a:ext cx="4850780" cy="59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9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18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Tempistica gare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66E41E-83CF-7C49-B50A-27B2AD19D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92" y="991546"/>
            <a:ext cx="2832408" cy="57299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EE58E2B-017A-2040-9FC2-7A2F6E50A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189" y="1449860"/>
            <a:ext cx="81788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3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19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Cronoprogramma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B83C6FB-83AC-5B47-86DB-04F7DB0C8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5410"/>
            <a:ext cx="12192000" cy="37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Obiettivo del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7670" y="1031071"/>
            <a:ext cx="10161323" cy="5404251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Potenziamento dell’infrastruttura RECAS di calcolo scientifico del Sud Italia (INFN BA, CT, NA e UNIBA, UNINA)</a:t>
            </a:r>
          </a:p>
          <a:p>
            <a:pPr lvl="1"/>
            <a:r>
              <a:rPr lang="it-IT" sz="2200" dirty="0"/>
              <a:t>aggiornamento o potenziamento degli impianti dei data centre costituiti </a:t>
            </a:r>
          </a:p>
          <a:p>
            <a:pPr lvl="1"/>
            <a:r>
              <a:rPr lang="it-IT" sz="2200" dirty="0"/>
              <a:t>aumento e aggiornamento delle risorse  di calcolo e storage disponibili per mantenere l’infrastruttura competitiva nel contesto internazionale</a:t>
            </a:r>
          </a:p>
          <a:p>
            <a:pPr lvl="1"/>
            <a:r>
              <a:rPr lang="it-IT" sz="2200" dirty="0"/>
              <a:t>Incremento della connettività tra i  siti e verso le infrastrutture internazionali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Evoluzione dell’attuale infrastruttura verso una federazione di Data Centre </a:t>
            </a:r>
          </a:p>
          <a:p>
            <a:pPr lvl="1"/>
            <a:r>
              <a:rPr lang="it-IT" sz="2200" dirty="0"/>
              <a:t>Facilità per gli utenti di accesso ai dati , senza conoscere la loro collocazione, e ed esecuzione delle applicazioni in maniera trasparente</a:t>
            </a:r>
          </a:p>
          <a:p>
            <a:pPr lvl="1"/>
            <a:r>
              <a:rPr lang="it-IT" sz="2200" dirty="0"/>
              <a:t>integrazione in modo sinergico e trasparente dei servizi GRID e CLOUD per tutte le  esigenze del settore scientifico e non</a:t>
            </a:r>
          </a:p>
          <a:p>
            <a:r>
              <a:rPr lang="it-IT" sz="2400" dirty="0">
                <a:solidFill>
                  <a:srgbClr val="FF0000"/>
                </a:solidFill>
              </a:rPr>
              <a:t>Multidisciplinarità e multifunzionalità</a:t>
            </a:r>
          </a:p>
          <a:p>
            <a:pPr lvl="1"/>
            <a:r>
              <a:rPr lang="it-IT" sz="2200" dirty="0"/>
              <a:t>Andare  oltre le attività core INFN aprendosi alla collaborazione  con altri ambiti scientifici. La piattaforma IBISCO costituirà il primo esempio di collaborazione attività multi-ente per la condivisione di un’infrastruttura di calcolo multidisciplinare e multifunzionale in grado di adattarsi alle diverse esigenze </a:t>
            </a:r>
          </a:p>
          <a:p>
            <a:pPr lvl="1"/>
            <a:r>
              <a:rPr lang="it-IT" sz="2200" dirty="0"/>
              <a:t>Il progetto DHTCS, finanziato dal MIUR nel 2013, in collaborazione con CNR, GARR, INAF e INGV ha posto le basi per lo sviluppo di una tale infrastruttura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35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8226" y="1911839"/>
            <a:ext cx="9320605" cy="1465542"/>
          </a:xfrm>
        </p:spPr>
        <p:txBody>
          <a:bodyPr>
            <a:normAutofit/>
          </a:bodyPr>
          <a:lstStyle/>
          <a:p>
            <a:r>
              <a:rPr lang="it-IT" dirty="0"/>
              <a:t>Argomenti di discussione di carattere gestionale  e organizzativo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16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21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Finanze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03EC571-F536-5041-A4EF-9E05063CAE83}"/>
              </a:ext>
            </a:extLst>
          </p:cNvPr>
          <p:cNvSpPr/>
          <p:nvPr/>
        </p:nvSpPr>
        <p:spPr>
          <a:xfrm>
            <a:off x="1473798" y="1280232"/>
            <a:ext cx="9091229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Anticipo Fondi 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Il MIUR anticipa solo il 10% - </a:t>
            </a: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L’INFN dovrà anticipare tutte le spese da fondi del FOE e queste si potranno concentrare tutte in periodi di pochi mesi e non potranno essere spalmate uniformemente su tutta la durata del progetto</a:t>
            </a:r>
            <a:r>
              <a:rPr lang="it-IT" dirty="0">
                <a:latin typeface="Calibri" charset="0"/>
                <a:ea typeface="Calibri" charset="0"/>
                <a:cs typeface="Times New Roman" charset="0"/>
              </a:rPr>
              <a:t>. </a:t>
            </a: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Problematica valida anche per gli altri PON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Ripartizione dei fondi – </a:t>
            </a: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Decisione:  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Solo capofila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Tutto in AC  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 le varie Sezioni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Firma – Delega al direttore o ai direttori   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Spese non rimborsabili 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Spese di pubblicità 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Progettazione (25 </a:t>
            </a:r>
            <a:r>
              <a:rPr lang="it-IT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kE</a:t>
            </a: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Catania)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Direzione Lavori 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Incentivi ex art. 113 </a:t>
            </a:r>
            <a:r>
              <a:rPr lang="it-IT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ecc</a:t>
            </a: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Rimborso altri Enti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L’INFN deve rendicontare le spese degli altri enti e rimborsarli in tempi brevi (5 gg) dal ricevimento del mandato MIUR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4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22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Gare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03EC571-F536-5041-A4EF-9E05063CAE83}"/>
              </a:ext>
            </a:extLst>
          </p:cNvPr>
          <p:cNvSpPr/>
          <p:nvPr/>
        </p:nvSpPr>
        <p:spPr>
          <a:xfrm>
            <a:off x="1473798" y="1280232"/>
            <a:ext cx="9091229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Pianificazione temporale 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Definizione precisa dei tempi delle gare e delle varie fasi della procedura </a:t>
            </a: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 permetterci di stabilire correttamente il nuovo cronoprogramma da proporre al MIUR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Nomina commissione di valutazione</a:t>
            </a:r>
          </a:p>
          <a:p>
            <a:pPr marL="1257300" lvl="2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Sorteggio ANAC? Da quando?</a:t>
            </a:r>
          </a:p>
          <a:p>
            <a:pPr marL="1257300" lvl="2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Iscrizione albo ANAC dipendenti INFN (solo informatici o ingegneri ?)</a:t>
            </a:r>
          </a:p>
          <a:p>
            <a:pPr marL="342900" indent="-342900" algn="just"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Uso MEPA </a:t>
            </a: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Necessità di acquisire con urgenza risorse IT</a:t>
            </a:r>
          </a:p>
          <a:p>
            <a:pPr marL="1257300" lvl="2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Esperimenti LHC non finanziati dalle CSN per sfruttare fondi PON</a:t>
            </a:r>
          </a:p>
          <a:p>
            <a:pPr marL="1257300" lvl="2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Progetto INFN con ASI e CNS.  </a:t>
            </a:r>
            <a:r>
              <a:rPr lang="it-IT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MoU</a:t>
            </a: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prevede che l’INFN fornisca in tempi brevissimi risorse informatiche. Richiesta di utilizzare i fondi PON per questo progetto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Previste 5 gare sotto soglia MEPA (~1.3 ME) da svolgere a BA e NA nei primi mesi del progetto</a:t>
            </a:r>
          </a:p>
          <a:p>
            <a:pPr marL="1257300" lvl="2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Categoria merceologica simile (2 storage, 2 CPU, 1 GPU)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Possibile anticipazione di una di queste anche prima dell’approvazione del PON</a:t>
            </a: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Utilizzo convenzione CONSIP</a:t>
            </a:r>
          </a:p>
          <a:p>
            <a:pPr marL="342900" lvl="0" indent="-342900" algn="just">
              <a:spcAft>
                <a:spcPts val="0"/>
              </a:spcAft>
              <a:buFont typeface="Symbol" charset="2"/>
              <a:buChar char="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Piattaforma elettronica per gestione gare</a:t>
            </a:r>
          </a:p>
          <a:p>
            <a:pPr marL="800100" lvl="1" indent="-342900" algn="just">
              <a:buFont typeface="Symbol" charset="2"/>
              <a:buChar char="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Velocizzazione o rallentamento delle gare?</a:t>
            </a:r>
            <a:endParaRPr lang="it-IT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85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23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BAB293-3171-0F46-97B2-44AEA176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95" y="327826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Problematiche organizzative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03EC571-F536-5041-A4EF-9E05063CAE83}"/>
              </a:ext>
            </a:extLst>
          </p:cNvPr>
          <p:cNvSpPr/>
          <p:nvPr/>
        </p:nvSpPr>
        <p:spPr>
          <a:xfrm>
            <a:off x="1473798" y="1280232"/>
            <a:ext cx="9091229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Interazione con il MIUR e i revisori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Concordare la rimodulazione del progetto e avere garanzia di poter modificare gli acquisti rispetto alle schede presentate nel progetto sottomesso</a:t>
            </a:r>
          </a:p>
          <a:p>
            <a:pPr lvl="1" algn="just"/>
            <a:endParaRPr lang="it-IT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Indicazioni precise per altri enti (</a:t>
            </a: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UNIBA e UNINA, 3 istituti CNR, INGV, INAF)</a:t>
            </a:r>
            <a:endParaRPr lang="it-IT" b="1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rgbClr val="000000"/>
                </a:solidFill>
                <a:latin typeface="Calibri" charset="0"/>
                <a:cs typeface="Calibri" charset="0"/>
              </a:rPr>
              <a:t>Garanzia di corretta procedura e del rispetto dei tempi per non avere problemi di rendicontazione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Check</a:t>
            </a: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list MIUR da rispettare alla lettera (ad esempio visto di controllo della Corte dei Conti su delibere di aggiudicazione)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Conservazione della documentazione digitale (obbligo di conservazione originali)</a:t>
            </a:r>
          </a:p>
        </p:txBody>
      </p:sp>
    </p:spTree>
    <p:extLst>
      <p:ext uri="{BB962C8B-B14F-4D97-AF65-F5344CB8AC3E}">
        <p14:creationId xmlns:p14="http://schemas.microsoft.com/office/powerpoint/2010/main" val="379794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Partner del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29881" y="989704"/>
            <a:ext cx="7866064" cy="56423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Partner RECAS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FF0000"/>
                </a:solidFill>
              </a:rPr>
              <a:t>INFN </a:t>
            </a:r>
            <a:r>
              <a:rPr lang="mr-IN" sz="2000" dirty="0">
                <a:solidFill>
                  <a:srgbClr val="FF0000"/>
                </a:solidFill>
              </a:rPr>
              <a:t>–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0070C0"/>
                </a:solidFill>
              </a:rPr>
              <a:t>Sezioni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0070C0"/>
                </a:solidFill>
              </a:rPr>
              <a:t>Bari, Catania, Napoli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FF0000"/>
                </a:solidFill>
              </a:rPr>
              <a:t>Università </a:t>
            </a:r>
            <a:r>
              <a:rPr lang="mr-IN" sz="2000" dirty="0">
                <a:solidFill>
                  <a:srgbClr val="FF0000"/>
                </a:solidFill>
              </a:rPr>
              <a:t>–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0070C0"/>
                </a:solidFill>
              </a:rPr>
              <a:t>Bari e Napoli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400" dirty="0"/>
              <a:t>Partner DHTCS</a:t>
            </a:r>
          </a:p>
          <a:p>
            <a:r>
              <a:rPr lang="it-IT" sz="2000" dirty="0">
                <a:solidFill>
                  <a:srgbClr val="FF0000"/>
                </a:solidFill>
              </a:rPr>
              <a:t>CNR - </a:t>
            </a:r>
            <a:r>
              <a:rPr lang="it-IT" sz="2000" dirty="0">
                <a:solidFill>
                  <a:srgbClr val="0070C0"/>
                </a:solidFill>
              </a:rPr>
              <a:t>Istituti IREA (Bari),  ISASI e SPIN (Napoli)</a:t>
            </a:r>
          </a:p>
          <a:p>
            <a:r>
              <a:rPr lang="it-IT" sz="2000" dirty="0">
                <a:solidFill>
                  <a:srgbClr val="FF0000"/>
                </a:solidFill>
              </a:rPr>
              <a:t>INAF - </a:t>
            </a:r>
            <a:r>
              <a:rPr lang="it-IT" sz="2000" dirty="0">
                <a:solidFill>
                  <a:srgbClr val="0070C0"/>
                </a:solidFill>
              </a:rPr>
              <a:t>Osservatorio di Monteporzio Catone (Laboratori di Frascati)</a:t>
            </a:r>
          </a:p>
          <a:p>
            <a:r>
              <a:rPr lang="it-IT" sz="2000" dirty="0">
                <a:solidFill>
                  <a:srgbClr val="FF0000"/>
                </a:solidFill>
              </a:rPr>
              <a:t>INGV - </a:t>
            </a:r>
            <a:r>
              <a:rPr lang="it-IT" sz="2000" dirty="0">
                <a:solidFill>
                  <a:srgbClr val="0070C0"/>
                </a:solidFill>
              </a:rPr>
              <a:t>Sezione Roma2 (Laboratori del Sud)</a:t>
            </a:r>
          </a:p>
          <a:p>
            <a:pPr lvl="1"/>
            <a:endParaRPr lang="it-IT" sz="2000" dirty="0"/>
          </a:p>
          <a:p>
            <a:pPr marL="0" indent="0">
              <a:buNone/>
            </a:pPr>
            <a:r>
              <a:rPr lang="it-IT" sz="2400" dirty="0"/>
              <a:t>Altre sedi INFN </a:t>
            </a:r>
            <a:r>
              <a:rPr lang="mr-IN" sz="2400" dirty="0"/>
              <a:t>–</a:t>
            </a:r>
            <a:r>
              <a:rPr lang="it-IT" sz="2400" dirty="0"/>
              <a:t> funzionali allo sviluppo del progetto per la collaborazione con gli altri ER</a:t>
            </a:r>
          </a:p>
          <a:p>
            <a:r>
              <a:rPr lang="it-IT" sz="2000" dirty="0">
                <a:solidFill>
                  <a:srgbClr val="0070C0"/>
                </a:solidFill>
              </a:rPr>
              <a:t>Laboratori di Frascati (INAF) e del Sud (INGV)</a:t>
            </a:r>
          </a:p>
          <a:p>
            <a:pPr marL="0" indent="0">
              <a:buNone/>
            </a:pPr>
            <a:endParaRPr lang="it-IT" sz="24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38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Obiettivi Realizzativi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3342" y="1242627"/>
            <a:ext cx="10026128" cy="5113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Il Progetto si struttura  in 15 Obiettivi Realizzativi</a:t>
            </a:r>
          </a:p>
          <a:p>
            <a:r>
              <a:rPr lang="it-IT" sz="2000" dirty="0">
                <a:solidFill>
                  <a:srgbClr val="FF0000"/>
                </a:solidFill>
              </a:rPr>
              <a:t>Impianti</a:t>
            </a:r>
          </a:p>
          <a:p>
            <a:pPr lvl="1"/>
            <a:r>
              <a:rPr lang="it-IT" sz="1800" b="1" dirty="0"/>
              <a:t>OR 1,2,3 </a:t>
            </a:r>
            <a:r>
              <a:rPr lang="it-IT" sz="1800" dirty="0"/>
              <a:t>-  rinnovamento e potenziamento dei data center di BA, CT e NA con intervallo temporale fino al 2023</a:t>
            </a:r>
          </a:p>
          <a:p>
            <a:r>
              <a:rPr lang="it-IT" sz="2000" dirty="0">
                <a:solidFill>
                  <a:srgbClr val="FF0000"/>
                </a:solidFill>
              </a:rPr>
              <a:t>Rete</a:t>
            </a:r>
          </a:p>
          <a:p>
            <a:pPr lvl="1"/>
            <a:r>
              <a:rPr lang="it-IT" sz="1800" b="1" dirty="0"/>
              <a:t>OR 4,5,6, 14 </a:t>
            </a:r>
            <a:r>
              <a:rPr lang="it-IT" sz="1800" dirty="0"/>
              <a:t>-  potenziamento della LAN dei centri a 10 Gbps e connessione a 100 Gbps con il Tier1 del CNAF e il </a:t>
            </a:r>
            <a:r>
              <a:rPr lang="it-IT" sz="1800" dirty="0" err="1"/>
              <a:t>PoP</a:t>
            </a:r>
            <a:r>
              <a:rPr lang="it-IT" sz="1800" dirty="0"/>
              <a:t> di Milano,  accesso a GEANT </a:t>
            </a:r>
          </a:p>
          <a:p>
            <a:r>
              <a:rPr lang="it-IT" sz="2000" dirty="0">
                <a:solidFill>
                  <a:srgbClr val="FF0000"/>
                </a:solidFill>
              </a:rPr>
              <a:t>Calcolo e Virtualizzazione</a:t>
            </a:r>
          </a:p>
          <a:p>
            <a:pPr lvl="1"/>
            <a:r>
              <a:rPr lang="it-IT" sz="1800" b="1" dirty="0"/>
              <a:t>OR 7,8,9, 15 </a:t>
            </a:r>
            <a:r>
              <a:rPr lang="mr-IN" sz="1800" dirty="0"/>
              <a:t>–</a:t>
            </a:r>
            <a:r>
              <a:rPr lang="it-IT" sz="1800" dirty="0"/>
              <a:t> installazione nodi di calcolo CPU e GPU fino a 30.000 core fisici  per supportare con  paradigmi COUD (</a:t>
            </a:r>
            <a:r>
              <a:rPr lang="it-IT" sz="1800" dirty="0" err="1"/>
              <a:t>Iaas</a:t>
            </a:r>
            <a:r>
              <a:rPr lang="it-IT" sz="1800" dirty="0"/>
              <a:t>) le applicazioni per l’analisi di  Big Data.  A CT è previsto un  sistema di visualizzazione dei dati scientifici  per realtà virtuale ad alta </a:t>
            </a:r>
            <a:r>
              <a:rPr lang="it-IT" sz="1800" dirty="0" err="1"/>
              <a:t>immersività</a:t>
            </a:r>
            <a:r>
              <a:rPr lang="it-IT" sz="1800" dirty="0"/>
              <a:t>. L’OR 15 garantirà l’uso delle risorse indipendentemente dalla localizzazione geografica</a:t>
            </a:r>
          </a:p>
          <a:p>
            <a:r>
              <a:rPr lang="it-IT" sz="2000" dirty="0">
                <a:solidFill>
                  <a:srgbClr val="FF0000"/>
                </a:solidFill>
              </a:rPr>
              <a:t>Storage</a:t>
            </a:r>
          </a:p>
          <a:p>
            <a:pPr lvl="1"/>
            <a:r>
              <a:rPr lang="it-IT" sz="1800" b="1" dirty="0"/>
              <a:t>OR 10,11,12 </a:t>
            </a:r>
            <a:r>
              <a:rPr lang="mr-IN" sz="1800" dirty="0"/>
              <a:t>–</a:t>
            </a:r>
            <a:r>
              <a:rPr lang="it-IT" sz="1800" dirty="0"/>
              <a:t> installazione di sistemi di storage di ultima generazione (sia disco che nastro) di circa 30 PB per la conservazione e preservazione dei dati. L’OR 15 15 garantirà l’uso dello storage indipendentemente dalla localizzazione geografica, in una configurazione di Data Lake</a:t>
            </a:r>
          </a:p>
          <a:p>
            <a:pPr lvl="1"/>
            <a:endParaRPr lang="it-IT" sz="16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14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Obiettivi Realizzativi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25204"/>
              </p:ext>
            </p:extLst>
          </p:nvPr>
        </p:nvGraphicFramePr>
        <p:xfrm>
          <a:off x="2205318" y="1086522"/>
          <a:ext cx="7867829" cy="5269825"/>
        </p:xfrm>
        <a:graphic>
          <a:graphicData uri="http://schemas.openxmlformats.org/drawingml/2006/table">
            <a:tbl>
              <a:tblPr/>
              <a:tblGrid>
                <a:gridCol w="1193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39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Obiettivo realizzativo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Titolo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Proponente/ </a:t>
                      </a:r>
                      <a:r>
                        <a:rPr lang="it-IT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coproponenti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#01: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Impiantistica a supporto per sede NA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UniNA, CNR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#02: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Impiantistica a supporto per sede BA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UniBA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#03: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Impiantistica a supporto per sede 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#04: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rete LAN/MAN/WAN per sede NA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UniNA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#05: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rete LAN/MAN/WAN per sede BA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UniBA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#06: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rete LAN/MAN/WAN per sede 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#07: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nodi di calcolo per sede BA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UniBA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CNR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#08: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nodi di calcolo per sede NA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UniNA, CNR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#09: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nodi di calcolo per sede 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#10: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sistemi di storage per sede BA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UniBA, CNR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#11: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sistemi di storage per sede NA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UniNA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#12: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sistemi di storage per sede 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INGV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#13: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sistemi per sede di Frascati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INAF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5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#14: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potenziamento dei collegamenti tra le sedi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UniBA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UniNA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#15: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attivazione nodo distribuito IPCEI-HPC-BDA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UniBA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UniNA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82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Struttura del progetto – Schede 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6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8FCDBAC-A8E1-614F-9BFB-0DF1CAF5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" y="2024965"/>
            <a:ext cx="12042783" cy="345112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7DAA4C-396B-5740-8C39-9076FEB7886C}"/>
              </a:ext>
            </a:extLst>
          </p:cNvPr>
          <p:cNvSpPr txBox="1"/>
          <p:nvPr/>
        </p:nvSpPr>
        <p:spPr>
          <a:xfrm>
            <a:off x="498831" y="1329433"/>
            <a:ext cx="1110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Per ogni OR è stato necessario presentare delle schede degli oggetti da acquistare per il potenziamento dei centri allegando i preventivi delle ditte e le tempistiche delle forniture 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2B2D98F-A1BF-EE40-8CDC-EA7F9C5BC163}"/>
              </a:ext>
            </a:extLst>
          </p:cNvPr>
          <p:cNvSpPr txBox="1"/>
          <p:nvPr/>
        </p:nvSpPr>
        <p:spPr>
          <a:xfrm>
            <a:off x="806824" y="5648464"/>
            <a:ext cx="1110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 cronoprogramma degli OR e il budget totale del progetto viene determinato automaticamente dalle offerte presentate</a:t>
            </a:r>
          </a:p>
        </p:txBody>
      </p:sp>
    </p:spTree>
    <p:extLst>
      <p:ext uri="{BB962C8B-B14F-4D97-AF65-F5344CB8AC3E}">
        <p14:creationId xmlns:p14="http://schemas.microsoft.com/office/powerpoint/2010/main" val="144717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Cronoprogramma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1" y="979965"/>
            <a:ext cx="10907846" cy="57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3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Ripartizione Fondi tra sedi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1496"/>
              </p:ext>
            </p:extLst>
          </p:nvPr>
        </p:nvGraphicFramePr>
        <p:xfrm>
          <a:off x="1281111" y="1393823"/>
          <a:ext cx="9367225" cy="4878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247">
                  <a:extLst>
                    <a:ext uri="{9D8B030D-6E8A-4147-A177-3AD203B41FA5}">
                      <a16:colId xmlns:a16="http://schemas.microsoft.com/office/drawing/2014/main" val="4049600792"/>
                    </a:ext>
                  </a:extLst>
                </a:gridCol>
                <a:gridCol w="2399196">
                  <a:extLst>
                    <a:ext uri="{9D8B030D-6E8A-4147-A177-3AD203B41FA5}">
                      <a16:colId xmlns:a16="http://schemas.microsoft.com/office/drawing/2014/main" val="2917981864"/>
                    </a:ext>
                  </a:extLst>
                </a:gridCol>
                <a:gridCol w="2695391">
                  <a:extLst>
                    <a:ext uri="{9D8B030D-6E8A-4147-A177-3AD203B41FA5}">
                      <a16:colId xmlns:a16="http://schemas.microsoft.com/office/drawing/2014/main" val="725322171"/>
                    </a:ext>
                  </a:extLst>
                </a:gridCol>
                <a:gridCol w="2695391">
                  <a:extLst>
                    <a:ext uri="{9D8B030D-6E8A-4147-A177-3AD203B41FA5}">
                      <a16:colId xmlns:a16="http://schemas.microsoft.com/office/drawing/2014/main" val="3707599724"/>
                    </a:ext>
                  </a:extLst>
                </a:gridCol>
              </a:tblGrid>
              <a:tr h="354379">
                <a:tc>
                  <a:txBody>
                    <a:bodyPr/>
                    <a:lstStyle/>
                    <a:p>
                      <a:pPr algn="ctr" fontAlgn="ctr"/>
                      <a:endParaRPr lang="it-IT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quote</a:t>
                      </a:r>
                      <a:endParaRPr lang="it-IT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subtotali</a:t>
                      </a:r>
                      <a:endParaRPr lang="it-IT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9604810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INFN-BA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23,5%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4.394.040,00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€         11.945.680,00 </a:t>
                      </a:r>
                      <a:endParaRPr lang="it-IT" sz="24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785790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INFN-CT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17,3%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3.234.730,00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4611937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INFN-NA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22,2%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4.160.410,00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636417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INFN-LNF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0,8%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156.720,00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39232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CNR-SPIN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2,8%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517.360,00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€         1.628.210,00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031455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CNR-ISASI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2,8%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516.550,00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145073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CNR-IREA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3,2%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594.300,00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9854705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INAF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2,7%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502.200,00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502.200,00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6136748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INGV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0,8%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150.300,00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    150.300,00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3538257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UNINA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12,3%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2.302.670,00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2.302.670,00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6823973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UNIBA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11,6%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2.170.470,00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 €         2.170.470,00 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792171"/>
                  </a:ext>
                </a:extLst>
              </a:tr>
              <a:tr h="354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SUBTOTALI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100,0%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€       18.699.530,00 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52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78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3194" y="365125"/>
            <a:ext cx="9320605" cy="624579"/>
          </a:xfrm>
        </p:spPr>
        <p:txBody>
          <a:bodyPr>
            <a:normAutofit fontScale="90000"/>
          </a:bodyPr>
          <a:lstStyle/>
          <a:p>
            <a:r>
              <a:rPr lang="it-IT" dirty="0"/>
              <a:t>Ripartizione Fondi tra Partner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0"/>
            <a:ext cx="1333948" cy="1280232"/>
          </a:xfrm>
          <a:prstGeom prst="rect">
            <a:avLst/>
          </a:prstGeo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Presidenza  - 28/02/19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C3E3B-CA28-2640-8C42-4E498BACB79B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6566"/>
              </p:ext>
            </p:extLst>
          </p:nvPr>
        </p:nvGraphicFramePr>
        <p:xfrm>
          <a:off x="758825" y="1895473"/>
          <a:ext cx="3798888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6822">
                  <a:extLst>
                    <a:ext uri="{9D8B030D-6E8A-4147-A177-3AD203B41FA5}">
                      <a16:colId xmlns:a16="http://schemas.microsoft.com/office/drawing/2014/main" val="2575091209"/>
                    </a:ext>
                  </a:extLst>
                </a:gridCol>
                <a:gridCol w="2292066">
                  <a:extLst>
                    <a:ext uri="{9D8B030D-6E8A-4147-A177-3AD203B41FA5}">
                      <a16:colId xmlns:a16="http://schemas.microsoft.com/office/drawing/2014/main" val="3276358072"/>
                    </a:ext>
                  </a:extLst>
                </a:gridCol>
              </a:tblGrid>
              <a:tr h="300633">
                <a:tc>
                  <a:txBody>
                    <a:bodyPr/>
                    <a:lstStyle/>
                    <a:p>
                      <a:pPr algn="ctr" fontAlgn="ctr"/>
                      <a:endParaRPr lang="it-IT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quote</a:t>
                      </a:r>
                      <a:endParaRPr lang="it-IT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173611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 dirty="0">
                          <a:effectLst/>
                        </a:rPr>
                        <a:t>INFN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63,9%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1015818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UNIBA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11,6%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793453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UNINA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12,3%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0726344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CNR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8,7%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9535019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INAF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2,7%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1817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effectLst/>
                        </a:rPr>
                        <a:t>INGV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0,8%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6293113"/>
                  </a:ext>
                </a:extLst>
              </a:tr>
              <a:tr h="3006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u="none" strike="noStrike">
                          <a:solidFill>
                            <a:srgbClr val="FF0000"/>
                          </a:solidFill>
                          <a:effectLst/>
                        </a:rPr>
                        <a:t>SUBTOTALI</a:t>
                      </a:r>
                      <a:endParaRPr lang="it-IT" sz="2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100,0%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014074"/>
                  </a:ext>
                </a:extLst>
              </a:tr>
            </a:tbl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465781"/>
              </p:ext>
            </p:extLst>
          </p:nvPr>
        </p:nvGraphicFramePr>
        <p:xfrm>
          <a:off x="4557713" y="1643061"/>
          <a:ext cx="7200900" cy="410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9036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1899</Words>
  <Application>Microsoft Macintosh PowerPoint</Application>
  <PresentationFormat>Widescreen</PresentationFormat>
  <Paragraphs>308</Paragraphs>
  <Slides>23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Mangal</vt:lpstr>
      <vt:lpstr>Symbol</vt:lpstr>
      <vt:lpstr>Times New Roman</vt:lpstr>
      <vt:lpstr>Tema di Office</vt:lpstr>
      <vt:lpstr>Il progetto IBiSCo  aspetti essenziali                                              e     argomenti di carattere gestionale e organizzativo  </vt:lpstr>
      <vt:lpstr>Obiettivo del Progetto</vt:lpstr>
      <vt:lpstr>Partner del Progetto</vt:lpstr>
      <vt:lpstr>Obiettivi Realizzativi</vt:lpstr>
      <vt:lpstr>Obiettivi Realizzativi</vt:lpstr>
      <vt:lpstr>Struttura del progetto – Schede </vt:lpstr>
      <vt:lpstr>Cronoprogramma</vt:lpstr>
      <vt:lpstr>Ripartizione Fondi tra sedi</vt:lpstr>
      <vt:lpstr>Ripartizione Fondi tra Partner</vt:lpstr>
      <vt:lpstr>Acquisti INAF OAR e INFN LNF</vt:lpstr>
      <vt:lpstr>Modello Organizzativo</vt:lpstr>
      <vt:lpstr>Modello Organizzativo</vt:lpstr>
      <vt:lpstr>Il Progetto reale</vt:lpstr>
      <vt:lpstr>Stima accurata durata gare</vt:lpstr>
      <vt:lpstr>Stima accurata durata gare</vt:lpstr>
      <vt:lpstr>Organizzazione gare</vt:lpstr>
      <vt:lpstr>Organizzazione gare </vt:lpstr>
      <vt:lpstr>Tempistica gare</vt:lpstr>
      <vt:lpstr>Cronoprogramma</vt:lpstr>
      <vt:lpstr>Argomenti di discussione di carattere gestionale  e organizzativo</vt:lpstr>
      <vt:lpstr>Finanze</vt:lpstr>
      <vt:lpstr>Gare</vt:lpstr>
      <vt:lpstr>Problematiche organizzative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Ibisco per le CSN e organizzazione gare </dc:title>
  <dc:creator>Utente di Microsoft Office</dc:creator>
  <cp:lastModifiedBy>Utente di Microsoft Office</cp:lastModifiedBy>
  <cp:revision>103</cp:revision>
  <dcterms:created xsi:type="dcterms:W3CDTF">2018-10-22T13:38:33Z</dcterms:created>
  <dcterms:modified xsi:type="dcterms:W3CDTF">2019-03-01T09:17:07Z</dcterms:modified>
</cp:coreProperties>
</file>