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mp4" ContentType="video/unknown"/>
  <Default Extension="tif" ContentType="image/tif"/>
  <Default Extension="wdp" ContentType="image/vnd.ms-photo"/>
  <Default Extension="bin" ContentType="application/vnd.openxmlformats-officedocument.presentationml.printerSettings"/>
  <Default Extension="png" ContentType="image/png"/>
  <Default Extension="mpg" ContentType="video/unknown"/>
  <Default Extension="gif" ContentType="image/gif"/>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 id="2147483666" r:id="rId3"/>
    <p:sldMasterId id="2147483678" r:id="rId4"/>
    <p:sldMasterId id="2147483681" r:id="rId5"/>
    <p:sldMasterId id="2147483693" r:id="rId6"/>
    <p:sldMasterId id="2147483707" r:id="rId7"/>
    <p:sldMasterId id="2147483720" r:id="rId8"/>
    <p:sldMasterId id="2147483733" r:id="rId9"/>
    <p:sldMasterId id="2147483746" r:id="rId10"/>
  </p:sldMasterIdLst>
  <p:notesMasterIdLst>
    <p:notesMasterId r:id="rId95"/>
  </p:notesMasterIdLst>
  <p:handoutMasterIdLst>
    <p:handoutMasterId r:id="rId96"/>
  </p:handoutMasterIdLst>
  <p:sldIdLst>
    <p:sldId id="256" r:id="rId11"/>
    <p:sldId id="257" r:id="rId12"/>
    <p:sldId id="258" r:id="rId13"/>
    <p:sldId id="286" r:id="rId14"/>
    <p:sldId id="287" r:id="rId15"/>
    <p:sldId id="288" r:id="rId16"/>
    <p:sldId id="289" r:id="rId17"/>
    <p:sldId id="290" r:id="rId18"/>
    <p:sldId id="291" r:id="rId19"/>
    <p:sldId id="272" r:id="rId20"/>
    <p:sldId id="331" r:id="rId21"/>
    <p:sldId id="332" r:id="rId22"/>
    <p:sldId id="333" r:id="rId23"/>
    <p:sldId id="334" r:id="rId24"/>
    <p:sldId id="335" r:id="rId25"/>
    <p:sldId id="336" r:id="rId26"/>
    <p:sldId id="337" r:id="rId27"/>
    <p:sldId id="259" r:id="rId28"/>
    <p:sldId id="263" r:id="rId29"/>
    <p:sldId id="264" r:id="rId30"/>
    <p:sldId id="265" r:id="rId31"/>
    <p:sldId id="266" r:id="rId32"/>
    <p:sldId id="267" r:id="rId33"/>
    <p:sldId id="268" r:id="rId34"/>
    <p:sldId id="269" r:id="rId35"/>
    <p:sldId id="270" r:id="rId36"/>
    <p:sldId id="271" r:id="rId37"/>
    <p:sldId id="273" r:id="rId38"/>
    <p:sldId id="274" r:id="rId39"/>
    <p:sldId id="275" r:id="rId40"/>
    <p:sldId id="276" r:id="rId41"/>
    <p:sldId id="277" r:id="rId42"/>
    <p:sldId id="278" r:id="rId43"/>
    <p:sldId id="279" r:id="rId44"/>
    <p:sldId id="280" r:id="rId45"/>
    <p:sldId id="283" r:id="rId46"/>
    <p:sldId id="281" r:id="rId47"/>
    <p:sldId id="282" r:id="rId48"/>
    <p:sldId id="284" r:id="rId49"/>
    <p:sldId id="285" r:id="rId50"/>
    <p:sldId id="295" r:id="rId51"/>
    <p:sldId id="296" r:id="rId52"/>
    <p:sldId id="297" r:id="rId53"/>
    <p:sldId id="298" r:id="rId54"/>
    <p:sldId id="299" r:id="rId55"/>
    <p:sldId id="300" r:id="rId56"/>
    <p:sldId id="319" r:id="rId57"/>
    <p:sldId id="321" r:id="rId58"/>
    <p:sldId id="338" r:id="rId59"/>
    <p:sldId id="322" r:id="rId60"/>
    <p:sldId id="323" r:id="rId61"/>
    <p:sldId id="324" r:id="rId62"/>
    <p:sldId id="325" r:id="rId63"/>
    <p:sldId id="326" r:id="rId64"/>
    <p:sldId id="346" r:id="rId65"/>
    <p:sldId id="348" r:id="rId66"/>
    <p:sldId id="347" r:id="rId67"/>
    <p:sldId id="349" r:id="rId68"/>
    <p:sldId id="330" r:id="rId69"/>
    <p:sldId id="302" r:id="rId70"/>
    <p:sldId id="303" r:id="rId71"/>
    <p:sldId id="304" r:id="rId72"/>
    <p:sldId id="305" r:id="rId73"/>
    <p:sldId id="306" r:id="rId74"/>
    <p:sldId id="307" r:id="rId75"/>
    <p:sldId id="308" r:id="rId76"/>
    <p:sldId id="309" r:id="rId77"/>
    <p:sldId id="327" r:id="rId78"/>
    <p:sldId id="310" r:id="rId79"/>
    <p:sldId id="311" r:id="rId80"/>
    <p:sldId id="312" r:id="rId81"/>
    <p:sldId id="313" r:id="rId82"/>
    <p:sldId id="314" r:id="rId83"/>
    <p:sldId id="315" r:id="rId84"/>
    <p:sldId id="316" r:id="rId85"/>
    <p:sldId id="317" r:id="rId86"/>
    <p:sldId id="320" r:id="rId87"/>
    <p:sldId id="339" r:id="rId88"/>
    <p:sldId id="340" r:id="rId89"/>
    <p:sldId id="341" r:id="rId90"/>
    <p:sldId id="343" r:id="rId91"/>
    <p:sldId id="342" r:id="rId92"/>
    <p:sldId id="344" r:id="rId93"/>
    <p:sldId id="345" r:id="rId9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F7A768C-F06D-DC49-94D2-81865BEBF32A}">
          <p14:sldIdLst>
            <p14:sldId id="256"/>
            <p14:sldId id="257"/>
            <p14:sldId id="258"/>
            <p14:sldId id="286"/>
            <p14:sldId id="287"/>
            <p14:sldId id="288"/>
            <p14:sldId id="289"/>
            <p14:sldId id="290"/>
            <p14:sldId id="291"/>
            <p14:sldId id="272"/>
            <p14:sldId id="331"/>
            <p14:sldId id="332"/>
            <p14:sldId id="333"/>
            <p14:sldId id="334"/>
            <p14:sldId id="335"/>
            <p14:sldId id="336"/>
            <p14:sldId id="337"/>
            <p14:sldId id="259"/>
            <p14:sldId id="263"/>
            <p14:sldId id="264"/>
            <p14:sldId id="265"/>
            <p14:sldId id="266"/>
            <p14:sldId id="267"/>
            <p14:sldId id="268"/>
            <p14:sldId id="269"/>
            <p14:sldId id="270"/>
            <p14:sldId id="271"/>
            <p14:sldId id="273"/>
            <p14:sldId id="274"/>
            <p14:sldId id="275"/>
            <p14:sldId id="276"/>
            <p14:sldId id="277"/>
            <p14:sldId id="278"/>
            <p14:sldId id="279"/>
            <p14:sldId id="280"/>
            <p14:sldId id="283"/>
            <p14:sldId id="281"/>
            <p14:sldId id="282"/>
            <p14:sldId id="284"/>
            <p14:sldId id="285"/>
            <p14:sldId id="295"/>
            <p14:sldId id="296"/>
            <p14:sldId id="297"/>
            <p14:sldId id="298"/>
            <p14:sldId id="299"/>
            <p14:sldId id="300"/>
            <p14:sldId id="319"/>
            <p14:sldId id="321"/>
            <p14:sldId id="338"/>
            <p14:sldId id="322"/>
            <p14:sldId id="323"/>
            <p14:sldId id="324"/>
            <p14:sldId id="325"/>
            <p14:sldId id="326"/>
            <p14:sldId id="346"/>
            <p14:sldId id="348"/>
            <p14:sldId id="347"/>
            <p14:sldId id="349"/>
            <p14:sldId id="330"/>
            <p14:sldId id="302"/>
            <p14:sldId id="303"/>
            <p14:sldId id="304"/>
            <p14:sldId id="305"/>
            <p14:sldId id="306"/>
            <p14:sldId id="307"/>
            <p14:sldId id="308"/>
            <p14:sldId id="309"/>
            <p14:sldId id="327"/>
            <p14:sldId id="310"/>
            <p14:sldId id="311"/>
            <p14:sldId id="312"/>
            <p14:sldId id="313"/>
            <p14:sldId id="314"/>
            <p14:sldId id="315"/>
            <p14:sldId id="316"/>
            <p14:sldId id="317"/>
            <p14:sldId id="320"/>
            <p14:sldId id="339"/>
            <p14:sldId id="340"/>
            <p14:sldId id="341"/>
            <p14:sldId id="343"/>
            <p14:sldId id="342"/>
            <p14:sldId id="344"/>
            <p14:sldId id="34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318" autoAdjust="0"/>
  </p:normalViewPr>
  <p:slideViewPr>
    <p:cSldViewPr snapToGrid="0" snapToObjects="1">
      <p:cViewPr>
        <p:scale>
          <a:sx n="99" d="100"/>
          <a:sy n="99" d="100"/>
        </p:scale>
        <p:origin x="-968"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352"/>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50" Type="http://schemas.openxmlformats.org/officeDocument/2006/relationships/slide" Target="slides/slide40.xml"/><Relationship Id="rId51" Type="http://schemas.openxmlformats.org/officeDocument/2006/relationships/slide" Target="slides/slide41.xml"/><Relationship Id="rId52" Type="http://schemas.openxmlformats.org/officeDocument/2006/relationships/slide" Target="slides/slide42.xml"/><Relationship Id="rId53" Type="http://schemas.openxmlformats.org/officeDocument/2006/relationships/slide" Target="slides/slide43.xml"/><Relationship Id="rId54" Type="http://schemas.openxmlformats.org/officeDocument/2006/relationships/slide" Target="slides/slide44.xml"/><Relationship Id="rId55" Type="http://schemas.openxmlformats.org/officeDocument/2006/relationships/slide" Target="slides/slide45.xml"/><Relationship Id="rId56" Type="http://schemas.openxmlformats.org/officeDocument/2006/relationships/slide" Target="slides/slide46.xml"/><Relationship Id="rId57" Type="http://schemas.openxmlformats.org/officeDocument/2006/relationships/slide" Target="slides/slide47.xml"/><Relationship Id="rId58" Type="http://schemas.openxmlformats.org/officeDocument/2006/relationships/slide" Target="slides/slide48.xml"/><Relationship Id="rId59" Type="http://schemas.openxmlformats.org/officeDocument/2006/relationships/slide" Target="slides/slide49.xml"/><Relationship Id="rId70" Type="http://schemas.openxmlformats.org/officeDocument/2006/relationships/slide" Target="slides/slide60.xml"/><Relationship Id="rId71" Type="http://schemas.openxmlformats.org/officeDocument/2006/relationships/slide" Target="slides/slide61.xml"/><Relationship Id="rId72" Type="http://schemas.openxmlformats.org/officeDocument/2006/relationships/slide" Target="slides/slide62.xml"/><Relationship Id="rId73" Type="http://schemas.openxmlformats.org/officeDocument/2006/relationships/slide" Target="slides/slide63.xml"/><Relationship Id="rId74" Type="http://schemas.openxmlformats.org/officeDocument/2006/relationships/slide" Target="slides/slide64.xml"/><Relationship Id="rId75" Type="http://schemas.openxmlformats.org/officeDocument/2006/relationships/slide" Target="slides/slide65.xml"/><Relationship Id="rId76" Type="http://schemas.openxmlformats.org/officeDocument/2006/relationships/slide" Target="slides/slide66.xml"/><Relationship Id="rId77" Type="http://schemas.openxmlformats.org/officeDocument/2006/relationships/slide" Target="slides/slide67.xml"/><Relationship Id="rId78" Type="http://schemas.openxmlformats.org/officeDocument/2006/relationships/slide" Target="slides/slide68.xml"/><Relationship Id="rId79" Type="http://schemas.openxmlformats.org/officeDocument/2006/relationships/slide" Target="slides/slide69.xml"/><Relationship Id="rId90" Type="http://schemas.openxmlformats.org/officeDocument/2006/relationships/slide" Target="slides/slide80.xml"/><Relationship Id="rId91" Type="http://schemas.openxmlformats.org/officeDocument/2006/relationships/slide" Target="slides/slide81.xml"/><Relationship Id="rId92" Type="http://schemas.openxmlformats.org/officeDocument/2006/relationships/slide" Target="slides/slide82.xml"/><Relationship Id="rId93" Type="http://schemas.openxmlformats.org/officeDocument/2006/relationships/slide" Target="slides/slide83.xml"/><Relationship Id="rId94" Type="http://schemas.openxmlformats.org/officeDocument/2006/relationships/slide" Target="slides/slide84.xml"/><Relationship Id="rId95" Type="http://schemas.openxmlformats.org/officeDocument/2006/relationships/notesMaster" Target="notesMasters/notesMaster1.xml"/><Relationship Id="rId96" Type="http://schemas.openxmlformats.org/officeDocument/2006/relationships/handoutMaster" Target="handoutMasters/handoutMaster1.xml"/><Relationship Id="rId97" Type="http://schemas.openxmlformats.org/officeDocument/2006/relationships/printerSettings" Target="printerSettings/printerSettings1.bin"/><Relationship Id="rId98" Type="http://schemas.openxmlformats.org/officeDocument/2006/relationships/presProps" Target="presProps.xml"/><Relationship Id="rId99" Type="http://schemas.openxmlformats.org/officeDocument/2006/relationships/viewProps" Target="viewProps.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slide" Target="slides/slide35.xml"/><Relationship Id="rId46" Type="http://schemas.openxmlformats.org/officeDocument/2006/relationships/slide" Target="slides/slide36.xml"/><Relationship Id="rId47" Type="http://schemas.openxmlformats.org/officeDocument/2006/relationships/slide" Target="slides/slide37.xml"/><Relationship Id="rId48" Type="http://schemas.openxmlformats.org/officeDocument/2006/relationships/slide" Target="slides/slide38.xml"/><Relationship Id="rId49" Type="http://schemas.openxmlformats.org/officeDocument/2006/relationships/slide" Target="slides/slide39.xml"/><Relationship Id="rId60" Type="http://schemas.openxmlformats.org/officeDocument/2006/relationships/slide" Target="slides/slide50.xml"/><Relationship Id="rId61" Type="http://schemas.openxmlformats.org/officeDocument/2006/relationships/slide" Target="slides/slide51.xml"/><Relationship Id="rId62" Type="http://schemas.openxmlformats.org/officeDocument/2006/relationships/slide" Target="slides/slide52.xml"/><Relationship Id="rId63" Type="http://schemas.openxmlformats.org/officeDocument/2006/relationships/slide" Target="slides/slide53.xml"/><Relationship Id="rId64" Type="http://schemas.openxmlformats.org/officeDocument/2006/relationships/slide" Target="slides/slide54.xml"/><Relationship Id="rId65" Type="http://schemas.openxmlformats.org/officeDocument/2006/relationships/slide" Target="slides/slide55.xml"/><Relationship Id="rId66" Type="http://schemas.openxmlformats.org/officeDocument/2006/relationships/slide" Target="slides/slide56.xml"/><Relationship Id="rId67" Type="http://schemas.openxmlformats.org/officeDocument/2006/relationships/slide" Target="slides/slide57.xml"/><Relationship Id="rId68" Type="http://schemas.openxmlformats.org/officeDocument/2006/relationships/slide" Target="slides/slide58.xml"/><Relationship Id="rId69" Type="http://schemas.openxmlformats.org/officeDocument/2006/relationships/slide" Target="slides/slide59.xml"/><Relationship Id="rId100" Type="http://schemas.openxmlformats.org/officeDocument/2006/relationships/theme" Target="theme/theme1.xml"/><Relationship Id="rId80" Type="http://schemas.openxmlformats.org/officeDocument/2006/relationships/slide" Target="slides/slide70.xml"/><Relationship Id="rId81" Type="http://schemas.openxmlformats.org/officeDocument/2006/relationships/slide" Target="slides/slide71.xml"/><Relationship Id="rId82" Type="http://schemas.openxmlformats.org/officeDocument/2006/relationships/slide" Target="slides/slide72.xml"/><Relationship Id="rId83" Type="http://schemas.openxmlformats.org/officeDocument/2006/relationships/slide" Target="slides/slide73.xml"/><Relationship Id="rId84" Type="http://schemas.openxmlformats.org/officeDocument/2006/relationships/slide" Target="slides/slide74.xml"/><Relationship Id="rId85" Type="http://schemas.openxmlformats.org/officeDocument/2006/relationships/slide" Target="slides/slide75.xml"/><Relationship Id="rId86" Type="http://schemas.openxmlformats.org/officeDocument/2006/relationships/slide" Target="slides/slide76.xml"/><Relationship Id="rId87" Type="http://schemas.openxmlformats.org/officeDocument/2006/relationships/slide" Target="slides/slide77.xml"/><Relationship Id="rId88" Type="http://schemas.openxmlformats.org/officeDocument/2006/relationships/slide" Target="slides/slide78.xml"/><Relationship Id="rId89" Type="http://schemas.openxmlformats.org/officeDocument/2006/relationships/slide" Target="slides/slide7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B3FA84D-BD24-4946-A0A4-D45D05FBB31A}" type="datetime1">
              <a:t>10/07/19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F9DF50F-9AAE-6645-A8B5-3F2818129491}" type="slidenum">
              <a:t>‹#›</a:t>
            </a:fld>
            <a:endParaRPr lang="en-US"/>
          </a:p>
        </p:txBody>
      </p:sp>
    </p:spTree>
    <p:extLst>
      <p:ext uri="{BB962C8B-B14F-4D97-AF65-F5344CB8AC3E}">
        <p14:creationId xmlns:p14="http://schemas.microsoft.com/office/powerpoint/2010/main" val="20278404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69BBAB-C981-1C49-BDE8-2FFCDE1934BB}" type="datetime1">
              <a:t>10/07/19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C524EC-3D0B-7D4F-A339-07CC86380445}" type="slidenum">
              <a:t>‹#›</a:t>
            </a:fld>
            <a:endParaRPr lang="en-US"/>
          </a:p>
        </p:txBody>
      </p:sp>
    </p:spTree>
    <p:extLst>
      <p:ext uri="{BB962C8B-B14F-4D97-AF65-F5344CB8AC3E}">
        <p14:creationId xmlns:p14="http://schemas.microsoft.com/office/powerpoint/2010/main" val="546397794"/>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28713" y="701675"/>
            <a:ext cx="4587875" cy="3440113"/>
          </a:xfrm>
        </p:spPr>
      </p:sp>
      <p:sp>
        <p:nvSpPr>
          <p:cNvPr id="3" name="Segnaposto note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4758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egnaposto immagine diapositiva 1"/>
          <p:cNvSpPr>
            <a:spLocks noGrp="1" noRot="1" noChangeAspect="1" noTextEdit="1"/>
          </p:cNvSpPr>
          <p:nvPr>
            <p:ph type="sldImg"/>
          </p:nvPr>
        </p:nvSpPr>
        <p:spPr>
          <a:xfrm>
            <a:off x="1128713" y="701675"/>
            <a:ext cx="4587875" cy="3440113"/>
          </a:xfrm>
          <a:ln/>
        </p:spPr>
      </p:sp>
      <p:sp>
        <p:nvSpPr>
          <p:cNvPr id="26627"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egnaposto immagine diapositiva 1"/>
          <p:cNvSpPr>
            <a:spLocks noGrp="1" noRot="1" noChangeAspect="1" noTextEdit="1"/>
          </p:cNvSpPr>
          <p:nvPr>
            <p:ph type="sldImg"/>
          </p:nvPr>
        </p:nvSpPr>
        <p:spPr>
          <a:xfrm>
            <a:off x="1128713" y="701675"/>
            <a:ext cx="4587875" cy="3440113"/>
          </a:xfrm>
          <a:ln/>
        </p:spPr>
      </p:sp>
      <p:sp>
        <p:nvSpPr>
          <p:cNvPr id="26627"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egnaposto immagine diapositiva 1"/>
          <p:cNvSpPr>
            <a:spLocks noGrp="1" noRot="1" noChangeAspect="1" noTextEdit="1"/>
          </p:cNvSpPr>
          <p:nvPr>
            <p:ph type="sldImg"/>
          </p:nvPr>
        </p:nvSpPr>
        <p:spPr>
          <a:xfrm>
            <a:off x="1128713" y="701675"/>
            <a:ext cx="4587875" cy="3440113"/>
          </a:xfrm>
          <a:ln/>
        </p:spPr>
      </p:sp>
      <p:sp>
        <p:nvSpPr>
          <p:cNvPr id="26627"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dirty="0"/>
          </a:p>
        </p:txBody>
      </p:sp>
    </p:spTree>
    <p:extLst>
      <p:ext uri="{BB962C8B-B14F-4D97-AF65-F5344CB8AC3E}">
        <p14:creationId xmlns:p14="http://schemas.microsoft.com/office/powerpoint/2010/main" val="2241533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egnaposto immagine diapositiva 1"/>
          <p:cNvSpPr>
            <a:spLocks noGrp="1" noRot="1" noChangeAspect="1" noTextEdit="1"/>
          </p:cNvSpPr>
          <p:nvPr>
            <p:ph type="sldImg"/>
          </p:nvPr>
        </p:nvSpPr>
        <p:spPr>
          <a:xfrm>
            <a:off x="1128713" y="701675"/>
            <a:ext cx="4587875" cy="3440113"/>
          </a:xfrm>
          <a:ln/>
        </p:spPr>
      </p:sp>
      <p:sp>
        <p:nvSpPr>
          <p:cNvPr id="26627"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28713" y="701675"/>
            <a:ext cx="4587875" cy="3440113"/>
          </a:xfrm>
        </p:spPr>
      </p:sp>
      <p:sp>
        <p:nvSpPr>
          <p:cNvPr id="3" name="Segnaposto note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96706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jpeg"/><Relationship Id="rId7" Type="http://schemas.openxmlformats.org/officeDocument/2006/relationships/image" Target="../media/image8.png"/><Relationship Id="rId8" Type="http://schemas.openxmlformats.org/officeDocument/2006/relationships/image" Target="../media/image9.jpeg"/><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EConti - CdS 10/07/2019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C4881-73D6-FA40-A1B1-6BCB34651555}" type="slidenum">
              <a:t>‹#›</a:t>
            </a:fld>
            <a:endParaRPr lang="en-US"/>
          </a:p>
        </p:txBody>
      </p:sp>
    </p:spTree>
    <p:extLst>
      <p:ext uri="{BB962C8B-B14F-4D97-AF65-F5344CB8AC3E}">
        <p14:creationId xmlns:p14="http://schemas.microsoft.com/office/powerpoint/2010/main" val="1484664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EConti - CdS 10/07/2019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C4881-73D6-FA40-A1B1-6BCB34651555}" type="slidenum">
              <a:t>‹#›</a:t>
            </a:fld>
            <a:endParaRPr lang="en-US"/>
          </a:p>
        </p:txBody>
      </p:sp>
    </p:spTree>
    <p:extLst>
      <p:ext uri="{BB962C8B-B14F-4D97-AF65-F5344CB8AC3E}">
        <p14:creationId xmlns:p14="http://schemas.microsoft.com/office/powerpoint/2010/main" val="9690243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
        <p:nvSpPr>
          <p:cNvPr id="89" name="PlaceHolder 2"/>
          <p:cNvSpPr>
            <a:spLocks noGrp="1"/>
          </p:cNvSpPr>
          <p:nvPr>
            <p:ph type="body"/>
          </p:nvPr>
        </p:nvSpPr>
        <p:spPr>
          <a:xfrm>
            <a:off x="2126160" y="204984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90" name="PlaceHolder 3"/>
          <p:cNvSpPr>
            <a:spLocks noGrp="1"/>
          </p:cNvSpPr>
          <p:nvPr>
            <p:ph type="body"/>
          </p:nvPr>
        </p:nvSpPr>
        <p:spPr>
          <a:xfrm>
            <a:off x="5053680" y="204984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91" name="PlaceHolder 4"/>
          <p:cNvSpPr>
            <a:spLocks noGrp="1"/>
          </p:cNvSpPr>
          <p:nvPr>
            <p:ph type="body"/>
          </p:nvPr>
        </p:nvSpPr>
        <p:spPr>
          <a:xfrm>
            <a:off x="2126160" y="413928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92" name="PlaceHolder 5"/>
          <p:cNvSpPr>
            <a:spLocks noGrp="1"/>
          </p:cNvSpPr>
          <p:nvPr>
            <p:ph type="body"/>
          </p:nvPr>
        </p:nvSpPr>
        <p:spPr>
          <a:xfrm>
            <a:off x="5053680" y="413928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Tree>
    <p:extLst>
      <p:ext uri="{BB962C8B-B14F-4D97-AF65-F5344CB8AC3E}">
        <p14:creationId xmlns:p14="http://schemas.microsoft.com/office/powerpoint/2010/main" val="17736679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
        <p:nvSpPr>
          <p:cNvPr id="94" name="PlaceHolder 2"/>
          <p:cNvSpPr>
            <a:spLocks noGrp="1"/>
          </p:cNvSpPr>
          <p:nvPr>
            <p:ph type="body"/>
          </p:nvPr>
        </p:nvSpPr>
        <p:spPr>
          <a:xfrm>
            <a:off x="2126160" y="2049840"/>
            <a:ext cx="18392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95" name="PlaceHolder 3"/>
          <p:cNvSpPr>
            <a:spLocks noGrp="1"/>
          </p:cNvSpPr>
          <p:nvPr>
            <p:ph type="body"/>
          </p:nvPr>
        </p:nvSpPr>
        <p:spPr>
          <a:xfrm>
            <a:off x="4057920" y="2049840"/>
            <a:ext cx="18392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96" name="PlaceHolder 4"/>
          <p:cNvSpPr>
            <a:spLocks noGrp="1"/>
          </p:cNvSpPr>
          <p:nvPr>
            <p:ph type="body"/>
          </p:nvPr>
        </p:nvSpPr>
        <p:spPr>
          <a:xfrm>
            <a:off x="5989320" y="2049840"/>
            <a:ext cx="18392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97" name="PlaceHolder 5"/>
          <p:cNvSpPr>
            <a:spLocks noGrp="1"/>
          </p:cNvSpPr>
          <p:nvPr>
            <p:ph type="body"/>
          </p:nvPr>
        </p:nvSpPr>
        <p:spPr>
          <a:xfrm>
            <a:off x="2126160" y="4139280"/>
            <a:ext cx="18392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98" name="PlaceHolder 6"/>
          <p:cNvSpPr>
            <a:spLocks noGrp="1"/>
          </p:cNvSpPr>
          <p:nvPr>
            <p:ph type="body"/>
          </p:nvPr>
        </p:nvSpPr>
        <p:spPr>
          <a:xfrm>
            <a:off x="4057920" y="4139280"/>
            <a:ext cx="18392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99" name="PlaceHolder 7"/>
          <p:cNvSpPr>
            <a:spLocks noGrp="1"/>
          </p:cNvSpPr>
          <p:nvPr>
            <p:ph type="body"/>
          </p:nvPr>
        </p:nvSpPr>
        <p:spPr>
          <a:xfrm>
            <a:off x="5989320" y="4139280"/>
            <a:ext cx="1839240" cy="1907640"/>
          </a:xfrm>
          <a:prstGeom prst="rect">
            <a:avLst/>
          </a:prstGeom>
        </p:spPr>
        <p:txBody>
          <a:bodyPr lIns="0" tIns="0" rIns="0" bIns="0">
            <a:normAutofit/>
          </a:bodyPr>
          <a:lstStyle/>
          <a:p>
            <a:endParaRPr lang="en-US" sz="1800" b="0" strike="noStrike" spc="-1">
              <a:solidFill>
                <a:srgbClr val="FFFFFF"/>
              </a:solidFill>
              <a:latin typeface="Arial"/>
            </a:endParaRPr>
          </a:p>
        </p:txBody>
      </p:sp>
    </p:spTree>
    <p:extLst>
      <p:ext uri="{BB962C8B-B14F-4D97-AF65-F5344CB8AC3E}">
        <p14:creationId xmlns:p14="http://schemas.microsoft.com/office/powerpoint/2010/main" val="1562086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EConti - CdS 10/07/2019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C4881-73D6-FA40-A1B1-6BCB34651555}" type="slidenum">
              <a:t>‹#›</a:t>
            </a:fld>
            <a:endParaRPr lang="en-US"/>
          </a:p>
        </p:txBody>
      </p:sp>
    </p:spTree>
    <p:extLst>
      <p:ext uri="{BB962C8B-B14F-4D97-AF65-F5344CB8AC3E}">
        <p14:creationId xmlns:p14="http://schemas.microsoft.com/office/powerpoint/2010/main" val="3014724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Pr>
        <a:solidFill>
          <a:srgbClr val="981936"/>
        </a:solidFill>
        <a:effectLst/>
      </p:bgPr>
    </p:bg>
    <p:spTree>
      <p:nvGrpSpPr>
        <p:cNvPr id="1" name=""/>
        <p:cNvGrpSpPr/>
        <p:nvPr/>
      </p:nvGrpSpPr>
      <p:grpSpPr>
        <a:xfrm>
          <a:off x="0" y="0"/>
          <a:ext cx="0" cy="0"/>
          <a:chOff x="0" y="0"/>
          <a:chExt cx="0" cy="0"/>
        </a:xfrm>
      </p:grpSpPr>
      <p:sp>
        <p:nvSpPr>
          <p:cNvPr id="4" name="Rettangolo 3"/>
          <p:cNvSpPr/>
          <p:nvPr userDrawn="1"/>
        </p:nvSpPr>
        <p:spPr>
          <a:xfrm>
            <a:off x="0" y="1"/>
            <a:ext cx="9144000" cy="1579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t-IT" sz="2400">
              <a:solidFill>
                <a:srgbClr val="FFFFFF"/>
              </a:solidFill>
              <a:latin typeface="Arial"/>
            </a:endParaRPr>
          </a:p>
        </p:txBody>
      </p:sp>
      <p:sp>
        <p:nvSpPr>
          <p:cNvPr id="5" name="Rectangle 12"/>
          <p:cNvSpPr>
            <a:spLocks noChangeArrowheads="1"/>
          </p:cNvSpPr>
          <p:nvPr userDrawn="1"/>
        </p:nvSpPr>
        <p:spPr bwMode="auto">
          <a:xfrm>
            <a:off x="15876" y="6508751"/>
            <a:ext cx="8913813" cy="42333"/>
          </a:xfrm>
          <a:prstGeom prst="rect">
            <a:avLst/>
          </a:prstGeom>
          <a:gradFill rotWithShape="1">
            <a:gsLst>
              <a:gs pos="0">
                <a:srgbClr val="981936"/>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defTabSz="914400" eaLnBrk="1" fontAlgn="base" hangingPunct="1">
              <a:spcBef>
                <a:spcPct val="0"/>
              </a:spcBef>
              <a:spcAft>
                <a:spcPct val="0"/>
              </a:spcAft>
              <a:buFont typeface="Wingdings" pitchFamily="2" charset="2"/>
              <a:buChar char="ü"/>
              <a:defRPr/>
            </a:pPr>
            <a:endParaRPr lang="it-IT" altLang="en-US" sz="4800" b="1">
              <a:solidFill>
                <a:srgbClr val="00FF00"/>
              </a:solidFill>
            </a:endParaRPr>
          </a:p>
        </p:txBody>
      </p:sp>
      <p:pic>
        <p:nvPicPr>
          <p:cNvPr id="7" name="Picture 4" descr="http://www.dei.unipd.it/wdyn/wdyn_images/2391_1175773820.gif"/>
          <p:cNvPicPr>
            <a:picLocks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44425" y="411439"/>
            <a:ext cx="853016" cy="74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06" descr="D:\Marta\varie\loghi\logoUNIPD.jpg"/>
          <p:cNvPicPr>
            <a:picLocks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317" y="112407"/>
            <a:ext cx="938213" cy="99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3"/>
          <p:cNvSpPr>
            <a:spLocks noGrp="1" noChangeArrowheads="1"/>
          </p:cNvSpPr>
          <p:nvPr>
            <p:ph type="ctrTitle"/>
          </p:nvPr>
        </p:nvSpPr>
        <p:spPr>
          <a:xfrm>
            <a:off x="685800" y="2130426"/>
            <a:ext cx="7772400" cy="1470025"/>
          </a:xfrm>
        </p:spPr>
        <p:txBody>
          <a:bodyPr/>
          <a:lstStyle>
            <a:lvl1pPr algn="ctr">
              <a:defRPr sz="4000" b="1" i="0">
                <a:solidFill>
                  <a:schemeClr val="bg1"/>
                </a:solidFill>
              </a:defRPr>
            </a:lvl1pPr>
          </a:lstStyle>
          <a:p>
            <a:r>
              <a:rPr lang="en-US" dirty="0"/>
              <a:t>Fare </a:t>
            </a:r>
            <a:r>
              <a:rPr lang="en-US" dirty="0" err="1"/>
              <a:t>clic</a:t>
            </a:r>
            <a:r>
              <a:rPr lang="en-US" dirty="0"/>
              <a:t> per </a:t>
            </a:r>
            <a:r>
              <a:rPr lang="en-US" dirty="0" err="1"/>
              <a:t>modificare</a:t>
            </a:r>
            <a:r>
              <a:rPr lang="en-US" dirty="0"/>
              <a:t> lo stile del </a:t>
            </a:r>
            <a:r>
              <a:rPr lang="en-US" dirty="0" err="1"/>
              <a:t>titolo</a:t>
            </a:r>
            <a:endParaRPr lang="en-US" dirty="0"/>
          </a:p>
        </p:txBody>
      </p:sp>
      <p:sp>
        <p:nvSpPr>
          <p:cNvPr id="100356" name="Rectangle 4"/>
          <p:cNvSpPr>
            <a:spLocks noGrp="1" noChangeArrowheads="1"/>
          </p:cNvSpPr>
          <p:nvPr>
            <p:ph type="subTitle" idx="1"/>
          </p:nvPr>
        </p:nvSpPr>
        <p:spPr>
          <a:xfrm>
            <a:off x="1371600" y="3886200"/>
            <a:ext cx="6400800" cy="838200"/>
          </a:xfrm>
        </p:spPr>
        <p:txBody>
          <a:bodyPr/>
          <a:lstStyle>
            <a:lvl1pPr marL="0" indent="0" algn="ctr">
              <a:buFontTx/>
              <a:buNone/>
              <a:defRPr sz="2400">
                <a:solidFill>
                  <a:schemeClr val="bg1"/>
                </a:solidFill>
              </a:defRPr>
            </a:lvl1pPr>
          </a:lstStyle>
          <a:p>
            <a:r>
              <a:rPr lang="en-US" dirty="0"/>
              <a:t>Fare </a:t>
            </a:r>
            <a:r>
              <a:rPr lang="en-US" dirty="0" err="1"/>
              <a:t>clic</a:t>
            </a:r>
            <a:r>
              <a:rPr lang="en-US" dirty="0"/>
              <a:t> per </a:t>
            </a:r>
            <a:r>
              <a:rPr lang="en-US" dirty="0" err="1"/>
              <a:t>modificare</a:t>
            </a:r>
            <a:r>
              <a:rPr lang="en-US" dirty="0"/>
              <a:t> lo stile del </a:t>
            </a:r>
            <a:r>
              <a:rPr lang="en-US" dirty="0" err="1"/>
              <a:t>sottotitolo</a:t>
            </a:r>
            <a:r>
              <a:rPr lang="en-US" dirty="0"/>
              <a:t> </a:t>
            </a:r>
            <a:r>
              <a:rPr lang="en-US" dirty="0" err="1"/>
              <a:t>dello</a:t>
            </a:r>
            <a:r>
              <a:rPr lang="en-US" dirty="0"/>
              <a:t> schema</a:t>
            </a:r>
          </a:p>
        </p:txBody>
      </p:sp>
      <p:pic>
        <p:nvPicPr>
          <p:cNvPr id="10" name="Immagine 3">
            <a:extLst>
              <a:ext uri="{FF2B5EF4-FFF2-40B4-BE49-F238E27FC236}">
                <a16:creationId xmlns="" xmlns:a16="http://schemas.microsoft.com/office/drawing/2014/main" id="{7B17409B-B6E2-4390-80E6-1FCDAAF8C5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8624" y="467047"/>
            <a:ext cx="1324510" cy="63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7">
            <a:extLst>
              <a:ext uri="{FF2B5EF4-FFF2-40B4-BE49-F238E27FC236}">
                <a16:creationId xmlns="" xmlns:a16="http://schemas.microsoft.com/office/drawing/2014/main" id="{EDB03ED5-A5EB-4300-A98A-A2AC3FBDDA5B}"/>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356037" y="421573"/>
            <a:ext cx="1242788" cy="72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magine 8">
            <a:extLst>
              <a:ext uri="{FF2B5EF4-FFF2-40B4-BE49-F238E27FC236}">
                <a16:creationId xmlns="" xmlns:a16="http://schemas.microsoft.com/office/drawing/2014/main" id="{292DDF8A-A52B-4B88-98BA-562C13E39C73}"/>
              </a:ext>
            </a:extLst>
          </p:cNvPr>
          <p:cNvPicPr>
            <a:picLocks noChangeAspect="1"/>
          </p:cNvPicPr>
          <p:nvPr userDrawn="1"/>
        </p:nvPicPr>
        <p:blipFill>
          <a:blip r:embed="rId6">
            <a:extLst>
              <a:ext uri="{28A0092B-C50C-407E-A947-70E740481C1C}">
                <a14:useLocalDpi xmlns:a14="http://schemas.microsoft.com/office/drawing/2010/main" val="0"/>
              </a:ext>
            </a:extLst>
          </a:blip>
          <a:srcRect l="8945" t="12926" r="7796" b="11627"/>
          <a:stretch>
            <a:fillRect/>
          </a:stretch>
        </p:blipFill>
        <p:spPr bwMode="auto">
          <a:xfrm>
            <a:off x="4670869" y="326497"/>
            <a:ext cx="1265711" cy="91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magine 9">
            <a:extLst>
              <a:ext uri="{FF2B5EF4-FFF2-40B4-BE49-F238E27FC236}">
                <a16:creationId xmlns="" xmlns:a16="http://schemas.microsoft.com/office/drawing/2014/main" id="{877E5315-E7DA-4DB9-BFAF-71CE4A59DF16}"/>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320317" y="326496"/>
            <a:ext cx="800672" cy="91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10">
            <a:extLst>
              <a:ext uri="{FF2B5EF4-FFF2-40B4-BE49-F238E27FC236}">
                <a16:creationId xmlns="" xmlns:a16="http://schemas.microsoft.com/office/drawing/2014/main" id="{243D32E6-683E-45D2-9525-C8C091F25073}"/>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675959" y="179082"/>
            <a:ext cx="1355725" cy="113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4893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828800" y="116418"/>
            <a:ext cx="7315200" cy="340783"/>
          </a:xfrm>
        </p:spPr>
        <p:txBody>
          <a:bodyPr/>
          <a:lstStyle>
            <a:lvl1pPr>
              <a:defRPr sz="2400"/>
            </a:lvl1pPr>
          </a:lstStyle>
          <a:p>
            <a:r>
              <a:rPr lang="it-IT" dirty="0"/>
              <a:t>Fare clic per modificare lo stile del titolo</a:t>
            </a:r>
          </a:p>
        </p:txBody>
      </p:sp>
      <p:sp>
        <p:nvSpPr>
          <p:cNvPr id="3" name="Segnaposto contenuto 2"/>
          <p:cNvSpPr>
            <a:spLocks noGrp="1"/>
          </p:cNvSpPr>
          <p:nvPr>
            <p:ph idx="1"/>
          </p:nvPr>
        </p:nvSpPr>
        <p:spPr/>
        <p:txBody>
          <a:bodyPr/>
          <a:lstStyle/>
          <a:p>
            <a:pPr lvl="0"/>
            <a:r>
              <a:rPr lang="en-US" noProof="0" dirty="0"/>
              <a:t>Fare </a:t>
            </a:r>
            <a:r>
              <a:rPr lang="en-US" noProof="0" dirty="0" err="1"/>
              <a:t>clic</a:t>
            </a:r>
            <a:r>
              <a:rPr lang="en-US" noProof="0" dirty="0"/>
              <a:t> per </a:t>
            </a:r>
            <a:r>
              <a:rPr lang="en-US" noProof="0" dirty="0" err="1"/>
              <a:t>modificare</a:t>
            </a:r>
            <a:r>
              <a:rPr lang="en-US" noProof="0" dirty="0"/>
              <a:t> </a:t>
            </a:r>
            <a:r>
              <a:rPr lang="en-US" noProof="0" dirty="0" err="1"/>
              <a:t>stili</a:t>
            </a:r>
            <a:r>
              <a:rPr lang="en-US" noProof="0" dirty="0"/>
              <a:t> del </a:t>
            </a:r>
            <a:r>
              <a:rPr lang="en-US" noProof="0" dirty="0" err="1"/>
              <a:t>testo</a:t>
            </a:r>
            <a:r>
              <a:rPr lang="en-US" noProof="0" dirty="0"/>
              <a:t> </a:t>
            </a:r>
            <a:r>
              <a:rPr lang="en-US" noProof="0" dirty="0" err="1"/>
              <a:t>dello</a:t>
            </a:r>
            <a:r>
              <a:rPr lang="en-US" noProof="0" dirty="0"/>
              <a:t> schema</a:t>
            </a:r>
          </a:p>
          <a:p>
            <a:pPr lvl="1"/>
            <a:r>
              <a:rPr lang="en-US" noProof="0" dirty="0" err="1"/>
              <a:t>Secondo</a:t>
            </a:r>
            <a:r>
              <a:rPr lang="en-US" noProof="0" dirty="0"/>
              <a:t> </a:t>
            </a:r>
            <a:r>
              <a:rPr lang="en-US" noProof="0" dirty="0" err="1"/>
              <a:t>livello</a:t>
            </a:r>
            <a:endParaRPr lang="en-US" noProof="0" dirty="0"/>
          </a:p>
          <a:p>
            <a:pPr lvl="2"/>
            <a:r>
              <a:rPr lang="en-US" noProof="0" dirty="0" err="1"/>
              <a:t>Terzo</a:t>
            </a:r>
            <a:r>
              <a:rPr lang="en-US" noProof="0" dirty="0"/>
              <a:t> </a:t>
            </a:r>
            <a:r>
              <a:rPr lang="en-US" noProof="0" dirty="0" err="1"/>
              <a:t>livello</a:t>
            </a:r>
            <a:endParaRPr lang="en-US" noProof="0" dirty="0"/>
          </a:p>
          <a:p>
            <a:pPr lvl="3"/>
            <a:r>
              <a:rPr lang="en-US" noProof="0" dirty="0"/>
              <a:t>Quarto </a:t>
            </a:r>
            <a:r>
              <a:rPr lang="en-US" noProof="0" dirty="0" err="1"/>
              <a:t>livello</a:t>
            </a:r>
            <a:endParaRPr lang="en-US" noProof="0" dirty="0"/>
          </a:p>
          <a:p>
            <a:pPr lvl="4"/>
            <a:r>
              <a:rPr lang="en-US" noProof="0" dirty="0" err="1"/>
              <a:t>Quinto</a:t>
            </a:r>
            <a:r>
              <a:rPr lang="en-US" noProof="0" dirty="0"/>
              <a:t> </a:t>
            </a:r>
            <a:r>
              <a:rPr lang="en-US" noProof="0" dirty="0" err="1"/>
              <a:t>livello</a:t>
            </a:r>
            <a:endParaRPr lang="en-US" noProof="0" dirty="0"/>
          </a:p>
        </p:txBody>
      </p:sp>
    </p:spTree>
    <p:extLst>
      <p:ext uri="{BB962C8B-B14F-4D97-AF65-F5344CB8AC3E}">
        <p14:creationId xmlns:p14="http://schemas.microsoft.com/office/powerpoint/2010/main" val="618358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noProof="0"/>
              <a:t>Fare clic per modificare lo stile del titolo</a:t>
            </a:r>
          </a:p>
        </p:txBody>
      </p:sp>
      <p:sp>
        <p:nvSpPr>
          <p:cNvPr id="3" name="Segnaposto contenuto 2"/>
          <p:cNvSpPr>
            <a:spLocks noGrp="1"/>
          </p:cNvSpPr>
          <p:nvPr>
            <p:ph sz="half" idx="1"/>
          </p:nvPr>
        </p:nvSpPr>
        <p:spPr>
          <a:xfrm>
            <a:off x="539750" y="836614"/>
            <a:ext cx="4135438" cy="55451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Fare clic per modificare stili del testo dello schema</a:t>
            </a:r>
          </a:p>
          <a:p>
            <a:pPr lvl="1"/>
            <a:r>
              <a:rPr lang="en-US" noProof="0"/>
              <a:t>Secondo livello</a:t>
            </a:r>
          </a:p>
          <a:p>
            <a:pPr lvl="2"/>
            <a:r>
              <a:rPr lang="en-US" noProof="0"/>
              <a:t>Terzo livello</a:t>
            </a:r>
          </a:p>
          <a:p>
            <a:pPr lvl="3"/>
            <a:r>
              <a:rPr lang="en-US" noProof="0"/>
              <a:t>Quarto livello</a:t>
            </a:r>
          </a:p>
          <a:p>
            <a:pPr lvl="4"/>
            <a:r>
              <a:rPr lang="en-US" noProof="0"/>
              <a:t>Quinto livello</a:t>
            </a:r>
          </a:p>
        </p:txBody>
      </p:sp>
      <p:sp>
        <p:nvSpPr>
          <p:cNvPr id="4" name="Segnaposto contenuto 3"/>
          <p:cNvSpPr>
            <a:spLocks noGrp="1"/>
          </p:cNvSpPr>
          <p:nvPr>
            <p:ph sz="half" idx="2"/>
          </p:nvPr>
        </p:nvSpPr>
        <p:spPr>
          <a:xfrm>
            <a:off x="4827590" y="836614"/>
            <a:ext cx="4137025" cy="55451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Fare clic per modificare stili del testo dello schema</a:t>
            </a:r>
          </a:p>
          <a:p>
            <a:pPr lvl="1"/>
            <a:r>
              <a:rPr lang="en-US" noProof="0"/>
              <a:t>Secondo livello</a:t>
            </a:r>
          </a:p>
          <a:p>
            <a:pPr lvl="2"/>
            <a:r>
              <a:rPr lang="en-US" noProof="0"/>
              <a:t>Terzo livello</a:t>
            </a:r>
          </a:p>
          <a:p>
            <a:pPr lvl="3"/>
            <a:r>
              <a:rPr lang="en-US" noProof="0"/>
              <a:t>Quarto livello</a:t>
            </a:r>
          </a:p>
          <a:p>
            <a:pPr lvl="4"/>
            <a:r>
              <a:rPr lang="en-US" noProof="0"/>
              <a:t>Quinto livello</a:t>
            </a:r>
          </a:p>
        </p:txBody>
      </p:sp>
    </p:spTree>
    <p:extLst>
      <p:ext uri="{BB962C8B-B14F-4D97-AF65-F5344CB8AC3E}">
        <p14:creationId xmlns:p14="http://schemas.microsoft.com/office/powerpoint/2010/main" val="1822014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Fare clic per modificare lo stile del titolo</a:t>
            </a:r>
          </a:p>
        </p:txBody>
      </p:sp>
    </p:spTree>
    <p:extLst>
      <p:ext uri="{BB962C8B-B14F-4D97-AF65-F5344CB8AC3E}">
        <p14:creationId xmlns:p14="http://schemas.microsoft.com/office/powerpoint/2010/main" val="868521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9"/>
          </a:xfrm>
        </p:spPr>
        <p:txBody>
          <a:bodyPr anchor="b"/>
          <a:lstStyle>
            <a:lvl1pPr algn="l">
              <a:defRPr sz="2000" b="1"/>
            </a:lvl1pPr>
          </a:lstStyle>
          <a:p>
            <a:r>
              <a:rPr lang="en-US" noProof="0"/>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Segnaposto testo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Fare clic per modificare stili del testo dello schema</a:t>
            </a:r>
          </a:p>
        </p:txBody>
      </p:sp>
    </p:spTree>
    <p:extLst>
      <p:ext uri="{BB962C8B-B14F-4D97-AF65-F5344CB8AC3E}">
        <p14:creationId xmlns:p14="http://schemas.microsoft.com/office/powerpoint/2010/main" val="1877185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a titolo">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00150" y="2386744"/>
            <a:ext cx="67437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it-IT" smtClean="0"/>
              <a:t>Fare clic per modificare stile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10"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EConti - CdS 10/07/2019</a:t>
            </a:r>
          </a:p>
        </p:txBody>
      </p:sp>
      <p:sp>
        <p:nvSpPr>
          <p:cNvPr id="11"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2"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AC4881-73D6-FA40-A1B1-6BCB34651555}" type="slidenum">
              <a:t>‹#›</a:t>
            </a:fld>
            <a:endParaRPr lang="en-US"/>
          </a:p>
        </p:txBody>
      </p:sp>
    </p:spTree>
    <p:extLst>
      <p:ext uri="{BB962C8B-B14F-4D97-AF65-F5344CB8AC3E}">
        <p14:creationId xmlns:p14="http://schemas.microsoft.com/office/powerpoint/2010/main" val="1607994883"/>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dirty="0"/>
          </a:p>
        </p:txBody>
      </p:sp>
      <p:sp>
        <p:nvSpPr>
          <p:cNvPr id="3" name="Content Placeholder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10"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EConti - CdS 10/07/2019</a:t>
            </a:r>
          </a:p>
        </p:txBody>
      </p:sp>
      <p:sp>
        <p:nvSpPr>
          <p:cNvPr id="11"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2"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AC4881-73D6-FA40-A1B1-6BCB34651555}" type="slidenum">
              <a:t>‹#›</a:t>
            </a:fld>
            <a:endParaRPr lang="en-US"/>
          </a:p>
        </p:txBody>
      </p:sp>
    </p:spTree>
    <p:extLst>
      <p:ext uri="{BB962C8B-B14F-4D97-AF65-F5344CB8AC3E}">
        <p14:creationId xmlns:p14="http://schemas.microsoft.com/office/powerpoint/2010/main" val="1315360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Intestazione sezion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0150" y="2386744"/>
            <a:ext cx="67437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it-IT" smtClean="0"/>
              <a:t>Fare clic per modificare stile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gli stili del testo dello schema</a:t>
            </a:r>
          </a:p>
        </p:txBody>
      </p:sp>
      <p:sp>
        <p:nvSpPr>
          <p:cNvPr id="7" name="Date Placeholder 6"/>
          <p:cNvSpPr>
            <a:spLocks noGrp="1"/>
          </p:cNvSpPr>
          <p:nvPr>
            <p:ph type="dt" sz="half" idx="10"/>
          </p:nvPr>
        </p:nvSpPr>
        <p:spPr>
          <a:xfrm>
            <a:off x="5866072" y="6238816"/>
            <a:ext cx="2065310" cy="323968"/>
          </a:xfrm>
          <a:prstGeom prst="rect">
            <a:avLst/>
          </a:prstGeom>
        </p:spPr>
        <p:txBody>
          <a:bodyPr/>
          <a:lstStyle/>
          <a:p>
            <a:r>
              <a:rPr lang="en-US">
                <a:solidFill>
                  <a:prstClr val="white">
                    <a:alpha val="70000"/>
                  </a:prstClr>
                </a:solidFill>
                <a:latin typeface="Gill Sans MT"/>
              </a:rPr>
              <a:t>EConti - CdS 10/07/2019</a:t>
            </a:r>
            <a:endParaRPr lang="it-IT">
              <a:solidFill>
                <a:prstClr val="white">
                  <a:alpha val="70000"/>
                </a:prstClr>
              </a:solidFill>
              <a:latin typeface="Gill Sans MT"/>
            </a:endParaRPr>
          </a:p>
        </p:txBody>
      </p:sp>
      <p:sp>
        <p:nvSpPr>
          <p:cNvPr id="8" name="Footer Placeholder 7"/>
          <p:cNvSpPr>
            <a:spLocks noGrp="1"/>
          </p:cNvSpPr>
          <p:nvPr>
            <p:ph type="ftr" sz="quarter" idx="11"/>
          </p:nvPr>
        </p:nvSpPr>
        <p:spPr>
          <a:xfrm>
            <a:off x="1200150" y="6236208"/>
            <a:ext cx="4425892" cy="320040"/>
          </a:xfrm>
          <a:prstGeom prst="rect">
            <a:avLst/>
          </a:prstGeom>
        </p:spPr>
        <p:txBody>
          <a:bodyPr/>
          <a:lstStyle/>
          <a:p>
            <a:endParaRPr lang="it-IT">
              <a:solidFill>
                <a:prstClr val="white">
                  <a:alpha val="70000"/>
                </a:prstClr>
              </a:solidFill>
              <a:latin typeface="Gill Sans MT"/>
            </a:endParaRPr>
          </a:p>
        </p:txBody>
      </p:sp>
      <p:sp>
        <p:nvSpPr>
          <p:cNvPr id="9" name="Slide Number Placeholder 8"/>
          <p:cNvSpPr>
            <a:spLocks noGrp="1"/>
          </p:cNvSpPr>
          <p:nvPr>
            <p:ph type="sldNum" sz="quarter" idx="12"/>
          </p:nvPr>
        </p:nvSpPr>
        <p:spPr>
          <a:xfrm>
            <a:off x="8069192" y="6217920"/>
            <a:ext cx="274320" cy="365760"/>
          </a:xfrm>
          <a:prstGeom prst="ellipse">
            <a:avLst/>
          </a:prstGeom>
        </p:spPr>
        <p:txBody>
          <a:bodyPr/>
          <a:lstStyle/>
          <a:p>
            <a:fld id="{9F1C39A8-7C35-F74B-8F7C-9545DAC720C3}" type="slidenum">
              <a:rPr lang="it-IT" smtClean="0">
                <a:latin typeface="Gill Sans MT"/>
              </a:rPr>
              <a:pPr/>
              <a:t>‹#›</a:t>
            </a:fld>
            <a:endParaRPr lang="it-IT">
              <a:latin typeface="Gill Sans MT"/>
            </a:endParaRPr>
          </a:p>
        </p:txBody>
      </p:sp>
    </p:spTree>
    <p:extLst>
      <p:ext uri="{BB962C8B-B14F-4D97-AF65-F5344CB8AC3E}">
        <p14:creationId xmlns:p14="http://schemas.microsoft.com/office/powerpoint/2010/main" val="4201264733"/>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EConti - CdS 10/07/2019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C4881-73D6-FA40-A1B1-6BCB34651555}" type="slidenum">
              <a:t>‹#›</a:t>
            </a:fld>
            <a:endParaRPr lang="en-US"/>
          </a:p>
        </p:txBody>
      </p:sp>
    </p:spTree>
    <p:extLst>
      <p:ext uri="{BB962C8B-B14F-4D97-AF65-F5344CB8AC3E}">
        <p14:creationId xmlns:p14="http://schemas.microsoft.com/office/powerpoint/2010/main" val="42717338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dirty="0"/>
          </a:p>
        </p:txBody>
      </p:sp>
      <p:sp>
        <p:nvSpPr>
          <p:cNvPr id="3" name="Content Placeholder 2"/>
          <p:cNvSpPr>
            <a:spLocks noGrp="1"/>
          </p:cNvSpPr>
          <p:nvPr>
            <p:ph sz="half" idx="1"/>
          </p:nvPr>
        </p:nvSpPr>
        <p:spPr>
          <a:xfrm>
            <a:off x="1186434" y="2638044"/>
            <a:ext cx="3203828" cy="3101982"/>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4753737" y="2638044"/>
            <a:ext cx="3202685" cy="3101982"/>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8" name="Date Placeholder 7"/>
          <p:cNvSpPr>
            <a:spLocks noGrp="1"/>
          </p:cNvSpPr>
          <p:nvPr>
            <p:ph type="dt" sz="half" idx="10"/>
          </p:nvPr>
        </p:nvSpPr>
        <p:spPr>
          <a:xfrm>
            <a:off x="5866072" y="6238816"/>
            <a:ext cx="2065310" cy="323968"/>
          </a:xfrm>
          <a:prstGeom prst="rect">
            <a:avLst/>
          </a:prstGeom>
        </p:spPr>
        <p:txBody>
          <a:bodyPr/>
          <a:lstStyle/>
          <a:p>
            <a:r>
              <a:rPr lang="en-US">
                <a:solidFill>
                  <a:srgbClr val="000000">
                    <a:alpha val="70000"/>
                  </a:srgbClr>
                </a:solidFill>
                <a:latin typeface="Gill Sans MT"/>
              </a:rPr>
              <a:t>EConti - CdS 10/07/2019</a:t>
            </a:r>
            <a:endParaRPr lang="it-IT">
              <a:solidFill>
                <a:srgbClr val="000000">
                  <a:alpha val="70000"/>
                </a:srgbClr>
              </a:solidFill>
              <a:latin typeface="Gill Sans MT"/>
            </a:endParaRPr>
          </a:p>
        </p:txBody>
      </p:sp>
      <p:sp>
        <p:nvSpPr>
          <p:cNvPr id="9" name="Footer Placeholder 8"/>
          <p:cNvSpPr>
            <a:spLocks noGrp="1"/>
          </p:cNvSpPr>
          <p:nvPr>
            <p:ph type="ftr" sz="quarter" idx="11"/>
          </p:nvPr>
        </p:nvSpPr>
        <p:spPr>
          <a:xfrm>
            <a:off x="1200150" y="6236208"/>
            <a:ext cx="4425892" cy="320040"/>
          </a:xfrm>
          <a:prstGeom prst="rect">
            <a:avLst/>
          </a:prstGeom>
        </p:spPr>
        <p:txBody>
          <a:bodyPr/>
          <a:lstStyle/>
          <a:p>
            <a:endParaRPr lang="it-IT">
              <a:solidFill>
                <a:srgbClr val="000000">
                  <a:alpha val="70000"/>
                </a:srgbClr>
              </a:solidFill>
              <a:latin typeface="Gill Sans MT"/>
            </a:endParaRPr>
          </a:p>
        </p:txBody>
      </p:sp>
      <p:sp>
        <p:nvSpPr>
          <p:cNvPr id="10" name="Slide Number Placeholder 9"/>
          <p:cNvSpPr>
            <a:spLocks noGrp="1"/>
          </p:cNvSpPr>
          <p:nvPr>
            <p:ph type="sldNum" sz="quarter" idx="12"/>
          </p:nvPr>
        </p:nvSpPr>
        <p:spPr>
          <a:xfrm>
            <a:off x="8069192" y="6217920"/>
            <a:ext cx="274320" cy="365760"/>
          </a:xfrm>
          <a:prstGeom prst="ellipse">
            <a:avLst/>
          </a:prstGeom>
        </p:spPr>
        <p:txBody>
          <a:bodyPr/>
          <a:lstStyle/>
          <a:p>
            <a:fld id="{9F1C39A8-7C35-F74B-8F7C-9545DAC720C3}" type="slidenum">
              <a:rPr lang="it-IT" smtClean="0">
                <a:latin typeface="Gill Sans MT"/>
              </a:rPr>
              <a:pPr/>
              <a:t>‹#›</a:t>
            </a:fld>
            <a:endParaRPr lang="it-IT">
              <a:latin typeface="Gill Sans MT"/>
            </a:endParaRPr>
          </a:p>
        </p:txBody>
      </p:sp>
    </p:spTree>
    <p:extLst>
      <p:ext uri="{BB962C8B-B14F-4D97-AF65-F5344CB8AC3E}">
        <p14:creationId xmlns:p14="http://schemas.microsoft.com/office/powerpoint/2010/main" val="2334539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87577" y="2313434"/>
            <a:ext cx="3202686"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Content Placeholder 3"/>
          <p:cNvSpPr>
            <a:spLocks noGrp="1"/>
          </p:cNvSpPr>
          <p:nvPr>
            <p:ph sz="half" idx="2"/>
          </p:nvPr>
        </p:nvSpPr>
        <p:spPr>
          <a:xfrm>
            <a:off x="1187577" y="3143250"/>
            <a:ext cx="3202686" cy="2596776"/>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6" name="Content Placeholder 5"/>
          <p:cNvSpPr>
            <a:spLocks noGrp="1"/>
          </p:cNvSpPr>
          <p:nvPr>
            <p:ph sz="quarter" idx="4"/>
          </p:nvPr>
        </p:nvSpPr>
        <p:spPr>
          <a:xfrm>
            <a:off x="4753737" y="3143250"/>
            <a:ext cx="3190113" cy="2596776"/>
          </a:xfrm>
        </p:spPr>
        <p:txBody>
          <a:bodyPr/>
          <a:lstStyle>
            <a:lvl5pPr>
              <a:defRPr/>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11" name="Text Placeholder 4"/>
          <p:cNvSpPr>
            <a:spLocks noGrp="1"/>
          </p:cNvSpPr>
          <p:nvPr>
            <p:ph type="body" sz="quarter" idx="13"/>
          </p:nvPr>
        </p:nvSpPr>
        <p:spPr>
          <a:xfrm>
            <a:off x="4753737" y="2313434"/>
            <a:ext cx="3202686"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7" name="Date Placeholder 6"/>
          <p:cNvSpPr>
            <a:spLocks noGrp="1"/>
          </p:cNvSpPr>
          <p:nvPr>
            <p:ph type="dt" sz="half" idx="10"/>
          </p:nvPr>
        </p:nvSpPr>
        <p:spPr>
          <a:xfrm>
            <a:off x="5866072" y="6238816"/>
            <a:ext cx="2065310" cy="323968"/>
          </a:xfrm>
          <a:prstGeom prst="rect">
            <a:avLst/>
          </a:prstGeom>
        </p:spPr>
        <p:txBody>
          <a:bodyPr/>
          <a:lstStyle/>
          <a:p>
            <a:r>
              <a:rPr lang="en-US">
                <a:solidFill>
                  <a:srgbClr val="000000">
                    <a:alpha val="70000"/>
                  </a:srgbClr>
                </a:solidFill>
                <a:latin typeface="Gill Sans MT"/>
              </a:rPr>
              <a:t>EConti - CdS 10/07/2019</a:t>
            </a:r>
            <a:endParaRPr lang="it-IT">
              <a:solidFill>
                <a:srgbClr val="000000">
                  <a:alpha val="70000"/>
                </a:srgbClr>
              </a:solidFill>
              <a:latin typeface="Gill Sans MT"/>
            </a:endParaRPr>
          </a:p>
        </p:txBody>
      </p:sp>
      <p:sp>
        <p:nvSpPr>
          <p:cNvPr id="8" name="Footer Placeholder 7"/>
          <p:cNvSpPr>
            <a:spLocks noGrp="1"/>
          </p:cNvSpPr>
          <p:nvPr>
            <p:ph type="ftr" sz="quarter" idx="11"/>
          </p:nvPr>
        </p:nvSpPr>
        <p:spPr>
          <a:xfrm>
            <a:off x="1200150" y="6236208"/>
            <a:ext cx="4425892" cy="320040"/>
          </a:xfrm>
          <a:prstGeom prst="rect">
            <a:avLst/>
          </a:prstGeom>
        </p:spPr>
        <p:txBody>
          <a:bodyPr/>
          <a:lstStyle/>
          <a:p>
            <a:endParaRPr lang="it-IT">
              <a:solidFill>
                <a:srgbClr val="000000">
                  <a:alpha val="70000"/>
                </a:srgbClr>
              </a:solidFill>
              <a:latin typeface="Gill Sans MT"/>
            </a:endParaRPr>
          </a:p>
        </p:txBody>
      </p:sp>
      <p:sp>
        <p:nvSpPr>
          <p:cNvPr id="9" name="Slide Number Placeholder 8"/>
          <p:cNvSpPr>
            <a:spLocks noGrp="1"/>
          </p:cNvSpPr>
          <p:nvPr>
            <p:ph type="sldNum" sz="quarter" idx="12"/>
          </p:nvPr>
        </p:nvSpPr>
        <p:spPr>
          <a:xfrm>
            <a:off x="8069192" y="6217920"/>
            <a:ext cx="274320" cy="365760"/>
          </a:xfrm>
          <a:prstGeom prst="ellipse">
            <a:avLst/>
          </a:prstGeom>
        </p:spPr>
        <p:txBody>
          <a:bodyPr/>
          <a:lstStyle/>
          <a:p>
            <a:fld id="{9F1C39A8-7C35-F74B-8F7C-9545DAC720C3}" type="slidenum">
              <a:rPr lang="it-IT" smtClean="0">
                <a:latin typeface="Gill Sans MT"/>
              </a:rPr>
              <a:pPr/>
              <a:t>‹#›</a:t>
            </a:fld>
            <a:endParaRPr lang="it-IT">
              <a:latin typeface="Gill Sans MT"/>
            </a:endParaRPr>
          </a:p>
        </p:txBody>
      </p:sp>
      <p:sp>
        <p:nvSpPr>
          <p:cNvPr id="10" name="Title 9"/>
          <p:cNvSpPr>
            <a:spLocks noGrp="1"/>
          </p:cNvSpPr>
          <p:nvPr>
            <p:ph type="title"/>
          </p:nvPr>
        </p:nvSpPr>
        <p:spPr/>
        <p:txBody>
          <a:bodyPr/>
          <a:lstStyle/>
          <a:p>
            <a:r>
              <a:rPr lang="it-IT" smtClean="0"/>
              <a:t>Fare clic per modificare stile</a:t>
            </a:r>
            <a:endParaRPr lang="en-US" dirty="0"/>
          </a:p>
        </p:txBody>
      </p:sp>
    </p:spTree>
    <p:extLst>
      <p:ext uri="{BB962C8B-B14F-4D97-AF65-F5344CB8AC3E}">
        <p14:creationId xmlns:p14="http://schemas.microsoft.com/office/powerpoint/2010/main" val="191951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dirty="0"/>
          </a:p>
        </p:txBody>
      </p:sp>
      <p:sp>
        <p:nvSpPr>
          <p:cNvPr id="3" name="Date Placeholder 2"/>
          <p:cNvSpPr>
            <a:spLocks noGrp="1"/>
          </p:cNvSpPr>
          <p:nvPr>
            <p:ph type="dt" sz="half" idx="10"/>
          </p:nvPr>
        </p:nvSpPr>
        <p:spPr>
          <a:xfrm>
            <a:off x="5866072" y="6238816"/>
            <a:ext cx="2065310" cy="323968"/>
          </a:xfrm>
          <a:prstGeom prst="rect">
            <a:avLst/>
          </a:prstGeom>
        </p:spPr>
        <p:txBody>
          <a:bodyPr/>
          <a:lstStyle/>
          <a:p>
            <a:r>
              <a:rPr lang="en-US">
                <a:solidFill>
                  <a:srgbClr val="000000">
                    <a:alpha val="70000"/>
                  </a:srgbClr>
                </a:solidFill>
                <a:latin typeface="Gill Sans MT"/>
              </a:rPr>
              <a:t>EConti - CdS 10/07/2019</a:t>
            </a:r>
            <a:endParaRPr lang="it-IT">
              <a:solidFill>
                <a:srgbClr val="000000">
                  <a:alpha val="70000"/>
                </a:srgbClr>
              </a:solidFill>
              <a:latin typeface="Gill Sans MT"/>
            </a:endParaRPr>
          </a:p>
        </p:txBody>
      </p:sp>
      <p:sp>
        <p:nvSpPr>
          <p:cNvPr id="4" name="Footer Placeholder 3"/>
          <p:cNvSpPr>
            <a:spLocks noGrp="1"/>
          </p:cNvSpPr>
          <p:nvPr>
            <p:ph type="ftr" sz="quarter" idx="11"/>
          </p:nvPr>
        </p:nvSpPr>
        <p:spPr>
          <a:xfrm>
            <a:off x="1200150" y="6236208"/>
            <a:ext cx="4425892" cy="320040"/>
          </a:xfrm>
          <a:prstGeom prst="rect">
            <a:avLst/>
          </a:prstGeom>
        </p:spPr>
        <p:txBody>
          <a:bodyPr/>
          <a:lstStyle/>
          <a:p>
            <a:endParaRPr lang="it-IT">
              <a:solidFill>
                <a:srgbClr val="000000">
                  <a:alpha val="70000"/>
                </a:srgbClr>
              </a:solidFill>
              <a:latin typeface="Gill Sans MT"/>
            </a:endParaRPr>
          </a:p>
        </p:txBody>
      </p:sp>
      <p:sp>
        <p:nvSpPr>
          <p:cNvPr id="5" name="Slide Number Placeholder 4"/>
          <p:cNvSpPr>
            <a:spLocks noGrp="1"/>
          </p:cNvSpPr>
          <p:nvPr>
            <p:ph type="sldNum" sz="quarter" idx="12"/>
          </p:nvPr>
        </p:nvSpPr>
        <p:spPr>
          <a:xfrm>
            <a:off x="8069192" y="6217920"/>
            <a:ext cx="274320" cy="365760"/>
          </a:xfrm>
          <a:prstGeom prst="ellipse">
            <a:avLst/>
          </a:prstGeom>
        </p:spPr>
        <p:txBody>
          <a:bodyPr/>
          <a:lstStyle/>
          <a:p>
            <a:fld id="{9F1C39A8-7C35-F74B-8F7C-9545DAC720C3}" type="slidenum">
              <a:rPr lang="it-IT" smtClean="0">
                <a:latin typeface="Gill Sans MT"/>
              </a:rPr>
              <a:pPr/>
              <a:t>‹#›</a:t>
            </a:fld>
            <a:endParaRPr lang="it-IT">
              <a:latin typeface="Gill Sans MT"/>
            </a:endParaRPr>
          </a:p>
        </p:txBody>
      </p:sp>
    </p:spTree>
    <p:extLst>
      <p:ext uri="{BB962C8B-B14F-4D97-AF65-F5344CB8AC3E}">
        <p14:creationId xmlns:p14="http://schemas.microsoft.com/office/powerpoint/2010/main" val="3767855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866072" y="6238816"/>
            <a:ext cx="2065310" cy="323968"/>
          </a:xfrm>
          <a:prstGeom prst="rect">
            <a:avLst/>
          </a:prstGeom>
        </p:spPr>
        <p:txBody>
          <a:bodyPr/>
          <a:lstStyle/>
          <a:p>
            <a:r>
              <a:rPr lang="en-US">
                <a:solidFill>
                  <a:srgbClr val="000000">
                    <a:alpha val="70000"/>
                  </a:srgbClr>
                </a:solidFill>
                <a:latin typeface="Gill Sans MT"/>
              </a:rPr>
              <a:t>EConti - CdS 10/07/2019</a:t>
            </a:r>
            <a:endParaRPr lang="it-IT">
              <a:solidFill>
                <a:srgbClr val="000000">
                  <a:alpha val="70000"/>
                </a:srgbClr>
              </a:solidFill>
              <a:latin typeface="Gill Sans MT"/>
            </a:endParaRPr>
          </a:p>
        </p:txBody>
      </p:sp>
      <p:sp>
        <p:nvSpPr>
          <p:cNvPr id="3" name="Footer Placeholder 2"/>
          <p:cNvSpPr>
            <a:spLocks noGrp="1"/>
          </p:cNvSpPr>
          <p:nvPr>
            <p:ph type="ftr" sz="quarter" idx="11"/>
          </p:nvPr>
        </p:nvSpPr>
        <p:spPr>
          <a:xfrm>
            <a:off x="1200150" y="6236208"/>
            <a:ext cx="4425892" cy="320040"/>
          </a:xfrm>
          <a:prstGeom prst="rect">
            <a:avLst/>
          </a:prstGeom>
        </p:spPr>
        <p:txBody>
          <a:bodyPr/>
          <a:lstStyle/>
          <a:p>
            <a:endParaRPr lang="it-IT">
              <a:solidFill>
                <a:srgbClr val="000000">
                  <a:alpha val="70000"/>
                </a:srgbClr>
              </a:solidFill>
              <a:latin typeface="Gill Sans MT"/>
            </a:endParaRPr>
          </a:p>
        </p:txBody>
      </p:sp>
      <p:sp>
        <p:nvSpPr>
          <p:cNvPr id="4" name="Slide Number Placeholder 3"/>
          <p:cNvSpPr>
            <a:spLocks noGrp="1"/>
          </p:cNvSpPr>
          <p:nvPr>
            <p:ph type="sldNum" sz="quarter" idx="12"/>
          </p:nvPr>
        </p:nvSpPr>
        <p:spPr>
          <a:xfrm>
            <a:off x="8069192" y="6217920"/>
            <a:ext cx="274320" cy="365760"/>
          </a:xfrm>
          <a:prstGeom prst="ellipse">
            <a:avLst/>
          </a:prstGeom>
        </p:spPr>
        <p:txBody>
          <a:bodyPr/>
          <a:lstStyle/>
          <a:p>
            <a:fld id="{9F1C39A8-7C35-F74B-8F7C-9545DAC720C3}" type="slidenum">
              <a:rPr lang="it-IT" smtClean="0">
                <a:latin typeface="Gill Sans MT"/>
              </a:rPr>
              <a:pPr/>
              <a:t>‹#›</a:t>
            </a:fld>
            <a:endParaRPr lang="it-IT">
              <a:latin typeface="Gill Sans MT"/>
            </a:endParaRPr>
          </a:p>
        </p:txBody>
      </p:sp>
    </p:spTree>
    <p:extLst>
      <p:ext uri="{BB962C8B-B14F-4D97-AF65-F5344CB8AC3E}">
        <p14:creationId xmlns:p14="http://schemas.microsoft.com/office/powerpoint/2010/main" val="1571751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03504" y="2243829"/>
            <a:ext cx="3364992"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it-IT" smtClean="0"/>
              <a:t>Fare clic per modificare stile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836676"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Date Placeholder 4"/>
          <p:cNvSpPr>
            <a:spLocks noGrp="1"/>
          </p:cNvSpPr>
          <p:nvPr>
            <p:ph type="dt" sz="half" idx="10"/>
          </p:nvPr>
        </p:nvSpPr>
        <p:spPr>
          <a:xfrm>
            <a:off x="5866072" y="6238816"/>
            <a:ext cx="2065310" cy="323968"/>
          </a:xfrm>
          <a:prstGeom prst="rect">
            <a:avLst/>
          </a:prstGeom>
        </p:spPr>
        <p:txBody>
          <a:bodyPr/>
          <a:lstStyle/>
          <a:p>
            <a:r>
              <a:rPr lang="en-US">
                <a:solidFill>
                  <a:srgbClr val="000000">
                    <a:alpha val="70000"/>
                  </a:srgbClr>
                </a:solidFill>
                <a:latin typeface="Gill Sans MT"/>
              </a:rPr>
              <a:t>EConti - CdS 10/07/2019</a:t>
            </a:r>
            <a:endParaRPr lang="it-IT">
              <a:solidFill>
                <a:srgbClr val="000000">
                  <a:alpha val="70000"/>
                </a:srgbClr>
              </a:solidFill>
              <a:latin typeface="Gill Sans MT"/>
            </a:endParaRPr>
          </a:p>
        </p:txBody>
      </p:sp>
      <p:sp>
        <p:nvSpPr>
          <p:cNvPr id="6" name="Footer Placeholder 5"/>
          <p:cNvSpPr>
            <a:spLocks noGrp="1"/>
          </p:cNvSpPr>
          <p:nvPr>
            <p:ph type="ftr" sz="quarter" idx="11"/>
          </p:nvPr>
        </p:nvSpPr>
        <p:spPr>
          <a:xfrm>
            <a:off x="603505" y="6236208"/>
            <a:ext cx="3875627" cy="320040"/>
          </a:xfrm>
          <a:prstGeom prst="rect">
            <a:avLst/>
          </a:prstGeom>
        </p:spPr>
        <p:txBody>
          <a:bodyPr/>
          <a:lstStyle>
            <a:lvl1pPr>
              <a:defRPr>
                <a:solidFill>
                  <a:srgbClr val="FFFFFF">
                    <a:alpha val="69804"/>
                  </a:srgbClr>
                </a:solidFill>
              </a:defRPr>
            </a:lvl1pPr>
          </a:lstStyle>
          <a:p>
            <a:endParaRPr lang="it-IT">
              <a:latin typeface="Gill Sans MT"/>
            </a:endParaRPr>
          </a:p>
        </p:txBody>
      </p:sp>
      <p:sp>
        <p:nvSpPr>
          <p:cNvPr id="7" name="Slide Number Placeholder 6"/>
          <p:cNvSpPr>
            <a:spLocks noGrp="1"/>
          </p:cNvSpPr>
          <p:nvPr>
            <p:ph type="sldNum" sz="quarter" idx="12"/>
          </p:nvPr>
        </p:nvSpPr>
        <p:spPr>
          <a:xfrm>
            <a:off x="8069192" y="6217920"/>
            <a:ext cx="274320" cy="365760"/>
          </a:xfrm>
          <a:prstGeom prst="ellipse">
            <a:avLst/>
          </a:prstGeom>
        </p:spPr>
        <p:txBody>
          <a:bodyPr/>
          <a:lstStyle/>
          <a:p>
            <a:fld id="{9F1C39A8-7C35-F74B-8F7C-9545DAC720C3}" type="slidenum">
              <a:rPr lang="it-IT" smtClean="0">
                <a:latin typeface="Gill Sans MT"/>
              </a:rPr>
              <a:pPr/>
              <a:t>‹#›</a:t>
            </a:fld>
            <a:endParaRPr lang="it-IT">
              <a:latin typeface="Gill Sans MT"/>
            </a:endParaRPr>
          </a:p>
        </p:txBody>
      </p:sp>
    </p:spTree>
    <p:extLst>
      <p:ext uri="{BB962C8B-B14F-4D97-AF65-F5344CB8AC3E}">
        <p14:creationId xmlns:p14="http://schemas.microsoft.com/office/powerpoint/2010/main" val="15179783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06392" y="2243828"/>
            <a:ext cx="3371249"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it-IT" smtClean="0"/>
              <a:t>Fare clic per modificare stile</a:t>
            </a:r>
            <a:endParaRPr lang="en-US" dirty="0"/>
          </a:p>
        </p:txBody>
      </p:sp>
      <p:sp>
        <p:nvSpPr>
          <p:cNvPr id="3" name="Picture Placeholder 2"/>
          <p:cNvSpPr>
            <a:spLocks noGrp="1" noChangeAspect="1"/>
          </p:cNvSpPr>
          <p:nvPr>
            <p:ph type="pic" idx="1"/>
          </p:nvPr>
        </p:nvSpPr>
        <p:spPr>
          <a:xfrm>
            <a:off x="4572000" y="0"/>
            <a:ext cx="4576573"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Trascinare l'immagine su un segnaposto o fare clic sull'icona per aggiungerla</a:t>
            </a:r>
            <a:endParaRPr lang="en-US" dirty="0"/>
          </a:p>
        </p:txBody>
      </p:sp>
      <p:sp>
        <p:nvSpPr>
          <p:cNvPr id="4" name="Text Placeholder 3"/>
          <p:cNvSpPr>
            <a:spLocks noGrp="1"/>
          </p:cNvSpPr>
          <p:nvPr>
            <p:ph type="body" sz="half" idx="2"/>
          </p:nvPr>
        </p:nvSpPr>
        <p:spPr>
          <a:xfrm>
            <a:off x="836676"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Date Placeholder 4"/>
          <p:cNvSpPr>
            <a:spLocks noGrp="1"/>
          </p:cNvSpPr>
          <p:nvPr>
            <p:ph type="dt" sz="half" idx="10"/>
          </p:nvPr>
        </p:nvSpPr>
        <p:spPr>
          <a:xfrm>
            <a:off x="5866072" y="6238816"/>
            <a:ext cx="2065310" cy="323968"/>
          </a:xfrm>
          <a:prstGeom prst="rect">
            <a:avLst/>
          </a:prstGeom>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r>
              <a:rPr lang="en-US">
                <a:latin typeface="Gill Sans MT"/>
              </a:rPr>
              <a:t>EConti - CdS 10/07/2019</a:t>
            </a:r>
            <a:endParaRPr lang="it-IT">
              <a:latin typeface="Gill Sans MT"/>
            </a:endParaRPr>
          </a:p>
        </p:txBody>
      </p:sp>
      <p:sp>
        <p:nvSpPr>
          <p:cNvPr id="6" name="Footer Placeholder 5"/>
          <p:cNvSpPr>
            <a:spLocks noGrp="1"/>
          </p:cNvSpPr>
          <p:nvPr>
            <p:ph type="ftr" sz="quarter" idx="11"/>
          </p:nvPr>
        </p:nvSpPr>
        <p:spPr>
          <a:xfrm>
            <a:off x="606393" y="6236208"/>
            <a:ext cx="3827797" cy="320040"/>
          </a:xfrm>
          <a:prstGeom prst="rect">
            <a:avLst/>
          </a:prstGeom>
        </p:spPr>
        <p:txBody>
          <a:bodyPr/>
          <a:lstStyle>
            <a:lvl1pPr>
              <a:defRPr>
                <a:solidFill>
                  <a:srgbClr val="FFFFFF">
                    <a:alpha val="70000"/>
                  </a:srgbClr>
                </a:solidFill>
              </a:defRPr>
            </a:lvl1pPr>
          </a:lstStyle>
          <a:p>
            <a:endParaRPr lang="it-IT">
              <a:latin typeface="Gill Sans MT"/>
            </a:endParaRPr>
          </a:p>
        </p:txBody>
      </p:sp>
      <p:sp>
        <p:nvSpPr>
          <p:cNvPr id="7" name="Slide Number Placeholder 6"/>
          <p:cNvSpPr>
            <a:spLocks noGrp="1"/>
          </p:cNvSpPr>
          <p:nvPr>
            <p:ph type="sldNum" sz="quarter" idx="12"/>
          </p:nvPr>
        </p:nvSpPr>
        <p:spPr>
          <a:xfrm>
            <a:off x="8069192" y="6217920"/>
            <a:ext cx="274320" cy="365760"/>
          </a:xfrm>
          <a:prstGeom prst="ellipse">
            <a:avLst/>
          </a:prstGeom>
        </p:spPr>
        <p:txBody>
          <a:bodyPr/>
          <a:lstStyle/>
          <a:p>
            <a:fld id="{9F1C39A8-7C35-F74B-8F7C-9545DAC720C3}" type="slidenum">
              <a:rPr lang="it-IT" smtClean="0">
                <a:latin typeface="Gill Sans MT"/>
              </a:rPr>
              <a:pPr/>
              <a:t>‹#›</a:t>
            </a:fld>
            <a:endParaRPr lang="it-IT">
              <a:latin typeface="Gill Sans MT"/>
            </a:endParaRPr>
          </a:p>
        </p:txBody>
      </p:sp>
    </p:spTree>
    <p:extLst>
      <p:ext uri="{BB962C8B-B14F-4D97-AF65-F5344CB8AC3E}">
        <p14:creationId xmlns:p14="http://schemas.microsoft.com/office/powerpoint/2010/main" val="13129566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a:xfrm>
            <a:off x="5866072" y="6238816"/>
            <a:ext cx="2065310" cy="323968"/>
          </a:xfrm>
          <a:prstGeom prst="rect">
            <a:avLst/>
          </a:prstGeom>
        </p:spPr>
        <p:txBody>
          <a:bodyPr/>
          <a:lstStyle/>
          <a:p>
            <a:r>
              <a:rPr lang="en-US">
                <a:solidFill>
                  <a:srgbClr val="000000">
                    <a:alpha val="70000"/>
                  </a:srgbClr>
                </a:solidFill>
                <a:latin typeface="Gill Sans MT"/>
              </a:rPr>
              <a:t>EConti - CdS 10/07/2019</a:t>
            </a:r>
            <a:endParaRPr lang="it-IT">
              <a:solidFill>
                <a:srgbClr val="000000">
                  <a:alpha val="70000"/>
                </a:srgbClr>
              </a:solidFill>
              <a:latin typeface="Gill Sans MT"/>
            </a:endParaRPr>
          </a:p>
        </p:txBody>
      </p:sp>
      <p:sp>
        <p:nvSpPr>
          <p:cNvPr id="5" name="Footer Placeholder 4"/>
          <p:cNvSpPr>
            <a:spLocks noGrp="1"/>
          </p:cNvSpPr>
          <p:nvPr>
            <p:ph type="ftr" sz="quarter" idx="11"/>
          </p:nvPr>
        </p:nvSpPr>
        <p:spPr>
          <a:xfrm>
            <a:off x="1200150" y="6236208"/>
            <a:ext cx="4425892" cy="320040"/>
          </a:xfrm>
          <a:prstGeom prst="rect">
            <a:avLst/>
          </a:prstGeom>
        </p:spPr>
        <p:txBody>
          <a:bodyPr/>
          <a:lstStyle/>
          <a:p>
            <a:endParaRPr lang="it-IT">
              <a:solidFill>
                <a:srgbClr val="000000">
                  <a:alpha val="70000"/>
                </a:srgbClr>
              </a:solidFill>
              <a:latin typeface="Gill Sans MT"/>
            </a:endParaRPr>
          </a:p>
        </p:txBody>
      </p:sp>
      <p:sp>
        <p:nvSpPr>
          <p:cNvPr id="6" name="Slide Number Placeholder 5"/>
          <p:cNvSpPr>
            <a:spLocks noGrp="1"/>
          </p:cNvSpPr>
          <p:nvPr>
            <p:ph type="sldNum" sz="quarter" idx="12"/>
          </p:nvPr>
        </p:nvSpPr>
        <p:spPr>
          <a:xfrm>
            <a:off x="8069192" y="6217920"/>
            <a:ext cx="274320" cy="365760"/>
          </a:xfrm>
          <a:prstGeom prst="ellipse">
            <a:avLst/>
          </a:prstGeom>
        </p:spPr>
        <p:txBody>
          <a:bodyPr/>
          <a:lstStyle/>
          <a:p>
            <a:fld id="{9F1C39A8-7C35-F74B-8F7C-9545DAC720C3}" type="slidenum">
              <a:rPr lang="it-IT" smtClean="0">
                <a:latin typeface="Gill Sans MT"/>
              </a:rPr>
              <a:pPr/>
              <a:t>‹#›</a:t>
            </a:fld>
            <a:endParaRPr lang="it-IT">
              <a:latin typeface="Gill Sans MT"/>
            </a:endParaRPr>
          </a:p>
        </p:txBody>
      </p:sp>
    </p:spTree>
    <p:extLst>
      <p:ext uri="{BB962C8B-B14F-4D97-AF65-F5344CB8AC3E}">
        <p14:creationId xmlns:p14="http://schemas.microsoft.com/office/powerpoint/2010/main" val="1294361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tolo e testo vertical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973956" cy="4983480"/>
          </a:xfrm>
        </p:spPr>
        <p:txBody>
          <a:bodyPr vert="eaVert"/>
          <a:lstStyle/>
          <a:p>
            <a:r>
              <a:rPr lang="it-IT" smtClean="0"/>
              <a:t>Fare clic per modificare stile</a:t>
            </a:r>
            <a:endParaRPr lang="en-US" dirty="0"/>
          </a:p>
        </p:txBody>
      </p:sp>
      <p:sp>
        <p:nvSpPr>
          <p:cNvPr id="3" name="Vertical Text Placeholder 2"/>
          <p:cNvSpPr>
            <a:spLocks noGrp="1"/>
          </p:cNvSpPr>
          <p:nvPr>
            <p:ph type="body" orient="vert" idx="1"/>
          </p:nvPr>
        </p:nvSpPr>
        <p:spPr>
          <a:xfrm>
            <a:off x="1673352" y="937260"/>
            <a:ext cx="4648867" cy="498348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a:xfrm>
            <a:off x="5866072" y="6238816"/>
            <a:ext cx="2065310" cy="323968"/>
          </a:xfrm>
          <a:prstGeom prst="rect">
            <a:avLst/>
          </a:prstGeom>
        </p:spPr>
        <p:txBody>
          <a:bodyPr/>
          <a:lstStyle/>
          <a:p>
            <a:r>
              <a:rPr lang="en-US">
                <a:solidFill>
                  <a:srgbClr val="000000">
                    <a:alpha val="70000"/>
                  </a:srgbClr>
                </a:solidFill>
                <a:latin typeface="Gill Sans MT"/>
              </a:rPr>
              <a:t>EConti - CdS 10/07/2019</a:t>
            </a:r>
            <a:endParaRPr lang="it-IT">
              <a:solidFill>
                <a:srgbClr val="000000">
                  <a:alpha val="70000"/>
                </a:srgbClr>
              </a:solidFill>
              <a:latin typeface="Gill Sans MT"/>
            </a:endParaRPr>
          </a:p>
        </p:txBody>
      </p:sp>
      <p:sp>
        <p:nvSpPr>
          <p:cNvPr id="5" name="Footer Placeholder 4"/>
          <p:cNvSpPr>
            <a:spLocks noGrp="1"/>
          </p:cNvSpPr>
          <p:nvPr>
            <p:ph type="ftr" sz="quarter" idx="11"/>
          </p:nvPr>
        </p:nvSpPr>
        <p:spPr>
          <a:xfrm>
            <a:off x="1200150" y="6236208"/>
            <a:ext cx="4425892" cy="320040"/>
          </a:xfrm>
          <a:prstGeom prst="rect">
            <a:avLst/>
          </a:prstGeom>
        </p:spPr>
        <p:txBody>
          <a:bodyPr/>
          <a:lstStyle/>
          <a:p>
            <a:endParaRPr lang="it-IT">
              <a:solidFill>
                <a:srgbClr val="000000">
                  <a:alpha val="70000"/>
                </a:srgbClr>
              </a:solidFill>
              <a:latin typeface="Gill Sans MT"/>
            </a:endParaRPr>
          </a:p>
        </p:txBody>
      </p:sp>
      <p:sp>
        <p:nvSpPr>
          <p:cNvPr id="6" name="Slide Number Placeholder 5"/>
          <p:cNvSpPr>
            <a:spLocks noGrp="1"/>
          </p:cNvSpPr>
          <p:nvPr>
            <p:ph type="sldNum" sz="quarter" idx="12"/>
          </p:nvPr>
        </p:nvSpPr>
        <p:spPr>
          <a:xfrm>
            <a:off x="8069192" y="6217920"/>
            <a:ext cx="274320" cy="365760"/>
          </a:xfrm>
          <a:prstGeom prst="ellipse">
            <a:avLst/>
          </a:prstGeom>
        </p:spPr>
        <p:txBody>
          <a:bodyPr/>
          <a:lstStyle/>
          <a:p>
            <a:fld id="{9F1C39A8-7C35-F74B-8F7C-9545DAC720C3}" type="slidenum">
              <a:rPr lang="it-IT" smtClean="0">
                <a:latin typeface="Gill Sans MT"/>
              </a:rPr>
              <a:pPr/>
              <a:t>‹#›</a:t>
            </a:fld>
            <a:endParaRPr lang="it-IT">
              <a:latin typeface="Gill Sans MT"/>
            </a:endParaRPr>
          </a:p>
        </p:txBody>
      </p:sp>
    </p:spTree>
    <p:extLst>
      <p:ext uri="{BB962C8B-B14F-4D97-AF65-F5344CB8AC3E}">
        <p14:creationId xmlns:p14="http://schemas.microsoft.com/office/powerpoint/2010/main" val="37459712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90332"/>
      </p:ext>
    </p:extLst>
  </p:cSld>
  <p:clrMapOvr>
    <a:masterClrMapping/>
  </p:clrMapOvr>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sp>
        <p:nvSpPr>
          <p:cNvPr id="3" name="TextBox 2"/>
          <p:cNvSpPr txBox="1"/>
          <p:nvPr userDrawn="1"/>
        </p:nvSpPr>
        <p:spPr>
          <a:xfrm>
            <a:off x="6699064" y="6526618"/>
            <a:ext cx="1913169" cy="286852"/>
          </a:xfrm>
          <a:prstGeom prst="rect">
            <a:avLst/>
          </a:prstGeom>
          <a:noFill/>
        </p:spPr>
        <p:txBody>
          <a:bodyPr wrap="square" lIns="0" tIns="0" rIns="0" bIns="0" rtlCol="0" anchor="ctr">
            <a:noAutofit/>
          </a:bodyPr>
          <a:lstStyle/>
          <a:p>
            <a:pPr algn="r" defTabSz="1072866"/>
            <a:r>
              <a:rPr lang="en-US" sz="1477" b="1" dirty="0" smtClean="0">
                <a:solidFill>
                  <a:srgbClr val="B2B2B2"/>
                </a:solidFill>
                <a:latin typeface="Calibri"/>
              </a:rPr>
              <a:t>ARCADIA</a:t>
            </a:r>
            <a:r>
              <a:rPr lang="en-US" sz="1477" dirty="0" smtClean="0">
                <a:solidFill>
                  <a:srgbClr val="92D050">
                    <a:lumMod val="75000"/>
                  </a:srgbClr>
                </a:solidFill>
                <a:latin typeface="Calibri"/>
              </a:rPr>
              <a:t> – P. Giubilato – 2018</a:t>
            </a:r>
            <a:endParaRPr lang="en-US" sz="1477" dirty="0">
              <a:solidFill>
                <a:srgbClr val="92D050">
                  <a:lumMod val="75000"/>
                </a:srgbClr>
              </a:solidFill>
              <a:latin typeface="Calibri"/>
            </a:endParaRPr>
          </a:p>
        </p:txBody>
      </p:sp>
      <p:sp>
        <p:nvSpPr>
          <p:cNvPr id="4" name="Rectangle 3"/>
          <p:cNvSpPr/>
          <p:nvPr userDrawn="1"/>
        </p:nvSpPr>
        <p:spPr>
          <a:xfrm flipH="1">
            <a:off x="0" y="0"/>
            <a:ext cx="9144000" cy="432000"/>
          </a:xfrm>
          <a:prstGeom prst="rect">
            <a:avLst/>
          </a:prstGeom>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1072866"/>
            <a:endParaRPr lang="en-US" sz="2585">
              <a:solidFill>
                <a:prstClr val="white"/>
              </a:solidFill>
              <a:latin typeface="Calibri"/>
            </a:endParaRPr>
          </a:p>
        </p:txBody>
      </p:sp>
      <p:sp>
        <p:nvSpPr>
          <p:cNvPr id="40" name="TextBox 39"/>
          <p:cNvSpPr txBox="1"/>
          <p:nvPr userDrawn="1"/>
        </p:nvSpPr>
        <p:spPr>
          <a:xfrm>
            <a:off x="8759077" y="6525000"/>
            <a:ext cx="332308" cy="288000"/>
          </a:xfrm>
          <a:prstGeom prst="rect">
            <a:avLst/>
          </a:prstGeom>
          <a:noFill/>
        </p:spPr>
        <p:txBody>
          <a:bodyPr wrap="none" lIns="44308" tIns="44308" rIns="44308" bIns="44308" rtlCol="0" anchor="ctr">
            <a:noAutofit/>
          </a:bodyPr>
          <a:lstStyle/>
          <a:p>
            <a:pPr defTabSz="1072866"/>
            <a:fld id="{F33E8AA3-07BC-4221-A816-D7380716DAE7}" type="slidenum">
              <a:rPr lang="en-US" sz="1723" b="1" smtClean="0">
                <a:solidFill>
                  <a:srgbClr val="3F3F3F"/>
                </a:solidFill>
                <a:latin typeface="Calibri"/>
              </a:rPr>
              <a:pPr defTabSz="1072866"/>
              <a:t>‹#›</a:t>
            </a:fld>
            <a:endParaRPr lang="en-US" sz="1723" b="1" dirty="0">
              <a:solidFill>
                <a:srgbClr val="3F3F3F"/>
              </a:solidFill>
              <a:latin typeface="Calibri"/>
            </a:endParaRPr>
          </a:p>
        </p:txBody>
      </p:sp>
    </p:spTree>
    <p:extLst>
      <p:ext uri="{BB962C8B-B14F-4D97-AF65-F5344CB8AC3E}">
        <p14:creationId xmlns:p14="http://schemas.microsoft.com/office/powerpoint/2010/main" val="2843422031"/>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EConti - CdS 10/07/2019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C4881-73D6-FA40-A1B1-6BCB34651555}" type="slidenum">
              <a:t>‹#›</a:t>
            </a:fld>
            <a:endParaRPr lang="en-US"/>
          </a:p>
        </p:txBody>
      </p:sp>
    </p:spTree>
    <p:extLst>
      <p:ext uri="{BB962C8B-B14F-4D97-AF65-F5344CB8AC3E}">
        <p14:creationId xmlns:p14="http://schemas.microsoft.com/office/powerpoint/2010/main" val="23448855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09600" y="829816"/>
            <a:ext cx="7924800" cy="1470025"/>
          </a:xfrm>
        </p:spPr>
        <p:txBody>
          <a:bodyPr>
            <a:normAutofit/>
          </a:bodyPr>
          <a:lstStyle>
            <a:lvl1pPr>
              <a:defRPr sz="4000" b="1" i="1">
                <a:solidFill>
                  <a:srgbClr val="0000FF"/>
                </a:solidFill>
                <a:latin typeface="Garamond" pitchFamily="18" charset="0"/>
              </a:defRPr>
            </a:lvl1pPr>
          </a:lstStyle>
          <a:p>
            <a:r>
              <a:rPr lang="it-IT" dirty="0" smtClean="0"/>
              <a:t>Fare clic per modificare lo stile del titolo</a:t>
            </a:r>
            <a:endParaRPr lang="en-US" dirty="0"/>
          </a:p>
        </p:txBody>
      </p:sp>
      <p:sp>
        <p:nvSpPr>
          <p:cNvPr id="3" name="Sottotitolo 2"/>
          <p:cNvSpPr>
            <a:spLocks noGrp="1"/>
          </p:cNvSpPr>
          <p:nvPr>
            <p:ph type="subTitle" idx="1"/>
          </p:nvPr>
        </p:nvSpPr>
        <p:spPr>
          <a:xfrm>
            <a:off x="1371600" y="3048000"/>
            <a:ext cx="6477000" cy="1752600"/>
          </a:xfrm>
        </p:spPr>
        <p:txBody>
          <a:bodyPr>
            <a:normAutofit/>
          </a:bodyPr>
          <a:lstStyle>
            <a:lvl1pPr marL="0" indent="0" algn="ctr">
              <a:buNone/>
              <a:defRPr sz="2800">
                <a:solidFill>
                  <a:schemeClr val="tx1">
                    <a:tint val="75000"/>
                  </a:schemeClr>
                </a:solidFill>
                <a:latin typeface="Garamond"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smtClean="0"/>
              <a:t>Fare clic per modificare lo stile del sottotitolo dello schema</a:t>
            </a:r>
            <a:endParaRPr lang="en-US" dirty="0"/>
          </a:p>
        </p:txBody>
      </p:sp>
      <p:sp>
        <p:nvSpPr>
          <p:cNvPr id="4" name="Segnaposto data 3"/>
          <p:cNvSpPr>
            <a:spLocks noGrp="1"/>
          </p:cNvSpPr>
          <p:nvPr>
            <p:ph type="dt" sz="half" idx="10"/>
          </p:nvPr>
        </p:nvSpPr>
        <p:spPr/>
        <p:txBody>
          <a:bodyPr/>
          <a:lstStyle/>
          <a:p>
            <a:r>
              <a:rPr lang="en-US" dirty="0">
                <a:solidFill>
                  <a:prstClr val="black">
                    <a:tint val="75000"/>
                  </a:prstClr>
                </a:solidFill>
                <a:latin typeface="Calibri"/>
              </a:rPr>
              <a:t>EConti - CdS 10/07/2019</a:t>
            </a:r>
          </a:p>
        </p:txBody>
      </p:sp>
      <p:sp>
        <p:nvSpPr>
          <p:cNvPr id="5" name="Segnaposto piè di pagina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D6FB06C1-CBC8-4177-90E6-2F78FE47C4F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7" name="Freeform 7"/>
          <p:cNvSpPr>
            <a:spLocks noChangeArrowheads="1"/>
          </p:cNvSpPr>
          <p:nvPr userDrawn="1"/>
        </p:nvSpPr>
        <p:spPr bwMode="auto">
          <a:xfrm>
            <a:off x="609600" y="829816"/>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rgbClr val="0000FF"/>
            </a:solidFill>
            <a:prstDash val="solid"/>
            <a:miter lim="800000"/>
            <a:headEnd/>
            <a:tailEnd/>
          </a:ln>
        </p:spPr>
        <p:txBody>
          <a:bodyPr/>
          <a:lstStyle/>
          <a:p>
            <a:pPr defTabSz="914400"/>
            <a:endParaRPr lang="en-US">
              <a:solidFill>
                <a:prstClr val="black"/>
              </a:solidFill>
              <a:latin typeface="Calibri"/>
            </a:endParaRPr>
          </a:p>
        </p:txBody>
      </p:sp>
      <p:sp>
        <p:nvSpPr>
          <p:cNvPr id="8" name="Line 8"/>
          <p:cNvSpPr>
            <a:spLocks noChangeShapeType="1"/>
          </p:cNvSpPr>
          <p:nvPr userDrawn="1"/>
        </p:nvSpPr>
        <p:spPr bwMode="auto">
          <a:xfrm>
            <a:off x="1371600" y="3039616"/>
            <a:ext cx="6511925" cy="0"/>
          </a:xfrm>
          <a:prstGeom prst="line">
            <a:avLst/>
          </a:prstGeom>
          <a:noFill/>
          <a:ln w="19050">
            <a:solidFill>
              <a:srgbClr val="0000FF"/>
            </a:solidFill>
            <a:round/>
            <a:headEnd/>
            <a:tailEnd/>
          </a:ln>
          <a:effectLst/>
        </p:spPr>
        <p:txBody>
          <a:bodyPr/>
          <a:lstStyle/>
          <a:p>
            <a:pPr defTabSz="914400"/>
            <a:endParaRPr lang="en-US">
              <a:solidFill>
                <a:prstClr val="black"/>
              </a:solidFill>
              <a:latin typeface="Calibri"/>
            </a:endParaRPr>
          </a:p>
        </p:txBody>
      </p:sp>
    </p:spTree>
    <p:extLst>
      <p:ext uri="{BB962C8B-B14F-4D97-AF65-F5344CB8AC3E}">
        <p14:creationId xmlns:p14="http://schemas.microsoft.com/office/powerpoint/2010/main" val="36173383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563562"/>
          </a:xfrm>
        </p:spPr>
        <p:txBody>
          <a:bodyPr>
            <a:noAutofit/>
          </a:bodyPr>
          <a:lstStyle>
            <a:lvl1pPr algn="l">
              <a:defRPr sz="3200" b="1">
                <a:solidFill>
                  <a:srgbClr val="0000FF"/>
                </a:solidFill>
                <a:latin typeface="Garamond" pitchFamily="18" charset="0"/>
              </a:defRPr>
            </a:lvl1pPr>
          </a:lstStyle>
          <a:p>
            <a:r>
              <a:rPr lang="it-IT" dirty="0" smtClean="0"/>
              <a:t>Fare clic per modificare lo stile del titolo</a:t>
            </a:r>
            <a:endParaRPr lang="en-US" dirty="0"/>
          </a:p>
        </p:txBody>
      </p:sp>
      <p:sp>
        <p:nvSpPr>
          <p:cNvPr id="3" name="Segnaposto contenuto 2"/>
          <p:cNvSpPr>
            <a:spLocks noGrp="1"/>
          </p:cNvSpPr>
          <p:nvPr>
            <p:ph idx="1"/>
          </p:nvPr>
        </p:nvSpPr>
        <p:spPr/>
        <p:txBody>
          <a:bodyPr/>
          <a:lstStyle>
            <a:lvl1pPr>
              <a:defRPr>
                <a:latin typeface="Garamond" pitchFamily="18" charset="0"/>
              </a:defRPr>
            </a:lvl1pPr>
            <a:lvl2pPr>
              <a:defRPr>
                <a:latin typeface="Garamond" pitchFamily="18" charset="0"/>
              </a:defRPr>
            </a:lvl2pPr>
            <a:lvl3pPr>
              <a:defRPr>
                <a:latin typeface="Garamond" pitchFamily="18" charset="0"/>
              </a:defRPr>
            </a:lvl3pPr>
            <a:lvl4pPr>
              <a:defRPr>
                <a:latin typeface="Garamond" pitchFamily="18" charset="0"/>
              </a:defRPr>
            </a:lvl4pPr>
            <a:lvl5pPr>
              <a:defRPr>
                <a:latin typeface="Garamond" pitchFamily="18" charset="0"/>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en-US" dirty="0"/>
          </a:p>
        </p:txBody>
      </p:sp>
      <p:sp>
        <p:nvSpPr>
          <p:cNvPr id="7" name="Freeform 7"/>
          <p:cNvSpPr>
            <a:spLocks noChangeArrowheads="1"/>
          </p:cNvSpPr>
          <p:nvPr userDrawn="1"/>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rgbClr val="0000FF"/>
            </a:solidFill>
            <a:prstDash val="solid"/>
            <a:miter lim="800000"/>
            <a:headEnd/>
            <a:tailEnd/>
          </a:ln>
        </p:spPr>
        <p:txBody>
          <a:bodyPr/>
          <a:lstStyle/>
          <a:p>
            <a:pPr defTabSz="914400"/>
            <a:endParaRPr lang="en-US" sz="3200" dirty="0">
              <a:solidFill>
                <a:prstClr val="black"/>
              </a:solidFill>
              <a:latin typeface="Garamond" pitchFamily="18" charset="0"/>
            </a:endParaRPr>
          </a:p>
        </p:txBody>
      </p:sp>
      <p:sp>
        <p:nvSpPr>
          <p:cNvPr id="8"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EConti - CdS 10/07/2019</a:t>
            </a:r>
          </a:p>
        </p:txBody>
      </p:sp>
      <p:sp>
        <p:nvSpPr>
          <p:cNvPr id="9"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AC4881-73D6-FA40-A1B1-6BCB34651555}" type="slidenum">
              <a:t>‹#›</a:t>
            </a:fld>
            <a:endParaRPr lang="en-US"/>
          </a:p>
        </p:txBody>
      </p:sp>
    </p:spTree>
    <p:extLst>
      <p:ext uri="{BB962C8B-B14F-4D97-AF65-F5344CB8AC3E}">
        <p14:creationId xmlns:p14="http://schemas.microsoft.com/office/powerpoint/2010/main" val="1663139545"/>
      </p:ext>
    </p:extLst>
  </p:cSld>
  <p:clrMapOvr>
    <a:masterClrMapping/>
  </p:clrMapOvr>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r>
              <a:rPr lang="en-US">
                <a:solidFill>
                  <a:prstClr val="black">
                    <a:tint val="75000"/>
                  </a:prstClr>
                </a:solidFill>
                <a:latin typeface="Calibri"/>
              </a:rPr>
              <a:t>EConti - CdS 10/07/2019</a:t>
            </a: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D6FB06C1-CBC8-4177-90E6-2F78FE47C4F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728582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atin typeface="Garamond" pitchFamily="18" charset="0"/>
              </a:defRPr>
            </a:lvl1pPr>
          </a:lstStyle>
          <a:p>
            <a:r>
              <a:rPr lang="it-IT" dirty="0" smtClean="0"/>
              <a:t>Fare clic per modificare lo stile del titolo</a:t>
            </a:r>
            <a:endParaRPr lang="en-US" dirty="0"/>
          </a:p>
        </p:txBody>
      </p:sp>
      <p:sp>
        <p:nvSpPr>
          <p:cNvPr id="3" name="Segnaposto contenuto 2"/>
          <p:cNvSpPr>
            <a:spLocks noGrp="1"/>
          </p:cNvSpPr>
          <p:nvPr>
            <p:ph sz="half" idx="1"/>
          </p:nvPr>
        </p:nvSpPr>
        <p:spPr>
          <a:xfrm>
            <a:off x="457200" y="1600200"/>
            <a:ext cx="4038600" cy="4525963"/>
          </a:xfrm>
        </p:spPr>
        <p:txBody>
          <a:bodyPr/>
          <a:lstStyle>
            <a:lvl1pPr>
              <a:defRPr sz="2800">
                <a:latin typeface="Garamond" pitchFamily="18" charset="0"/>
              </a:defRPr>
            </a:lvl1pPr>
            <a:lvl2pPr>
              <a:defRPr sz="2400">
                <a:latin typeface="Garamond" pitchFamily="18" charset="0"/>
              </a:defRPr>
            </a:lvl2pPr>
            <a:lvl3pPr>
              <a:defRPr sz="2000">
                <a:latin typeface="Garamond" pitchFamily="18" charset="0"/>
              </a:defRPr>
            </a:lvl3pPr>
            <a:lvl4pPr>
              <a:defRPr sz="1800">
                <a:latin typeface="Garamond" pitchFamily="18" charset="0"/>
              </a:defRPr>
            </a:lvl4pPr>
            <a:lvl5pPr>
              <a:defRPr sz="1800">
                <a:latin typeface="Garamond" pitchFamily="18" charset="0"/>
              </a:defRPr>
            </a:lvl5pPr>
            <a:lvl6pPr>
              <a:defRPr sz="1800"/>
            </a:lvl6pPr>
            <a:lvl7pPr>
              <a:defRPr sz="1800"/>
            </a:lvl7pPr>
            <a:lvl8pPr>
              <a:defRPr sz="1800"/>
            </a:lvl8pPr>
            <a:lvl9pPr>
              <a:defRPr sz="1800"/>
            </a:lvl9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en-US" dirty="0"/>
          </a:p>
        </p:txBody>
      </p:sp>
      <p:sp>
        <p:nvSpPr>
          <p:cNvPr id="4" name="Segnaposto contenuto 3"/>
          <p:cNvSpPr>
            <a:spLocks noGrp="1"/>
          </p:cNvSpPr>
          <p:nvPr>
            <p:ph sz="half" idx="2"/>
          </p:nvPr>
        </p:nvSpPr>
        <p:spPr>
          <a:xfrm>
            <a:off x="4648200" y="1600200"/>
            <a:ext cx="4038600" cy="4525963"/>
          </a:xfrm>
        </p:spPr>
        <p:txBody>
          <a:bodyPr/>
          <a:lstStyle>
            <a:lvl1pPr>
              <a:defRPr sz="2800">
                <a:latin typeface="Garamond" pitchFamily="18" charset="0"/>
              </a:defRPr>
            </a:lvl1pPr>
            <a:lvl2pPr>
              <a:defRPr sz="2400">
                <a:latin typeface="Garamond" pitchFamily="18" charset="0"/>
              </a:defRPr>
            </a:lvl2pPr>
            <a:lvl3pPr>
              <a:defRPr sz="2000">
                <a:latin typeface="Garamond" pitchFamily="18" charset="0"/>
              </a:defRPr>
            </a:lvl3pPr>
            <a:lvl4pPr>
              <a:defRPr sz="1800">
                <a:latin typeface="Garamond" pitchFamily="18" charset="0"/>
              </a:defRPr>
            </a:lvl4pPr>
            <a:lvl5pPr>
              <a:defRPr sz="1800">
                <a:latin typeface="Garamond" pitchFamily="18" charset="0"/>
              </a:defRPr>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r>
              <a:rPr lang="en-US">
                <a:solidFill>
                  <a:prstClr val="black">
                    <a:tint val="75000"/>
                  </a:prstClr>
                </a:solidFill>
                <a:latin typeface="Calibri"/>
              </a:rPr>
              <a:t>EConti - CdS 10/07/2019</a:t>
            </a:r>
          </a:p>
        </p:txBody>
      </p:sp>
      <p:sp>
        <p:nvSpPr>
          <p:cNvPr id="6" name="Segnaposto piè di pa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D6FB06C1-CBC8-4177-90E6-2F78FE47C4F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72890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r>
              <a:rPr lang="en-US" dirty="0">
                <a:solidFill>
                  <a:prstClr val="black">
                    <a:tint val="75000"/>
                  </a:prstClr>
                </a:solidFill>
                <a:latin typeface="Calibri"/>
              </a:rPr>
              <a:t>EConti - CdS 10/07/2019</a:t>
            </a:r>
          </a:p>
        </p:txBody>
      </p:sp>
      <p:sp>
        <p:nvSpPr>
          <p:cNvPr id="8" name="Segnaposto piè di pagina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D6FB06C1-CBC8-4177-90E6-2F78FE47C4F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714252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r>
              <a:rPr lang="en-US">
                <a:solidFill>
                  <a:prstClr val="black">
                    <a:tint val="75000"/>
                  </a:prstClr>
                </a:solidFill>
                <a:latin typeface="Calibri"/>
              </a:rPr>
              <a:t>EConti - CdS 10/07/2019</a:t>
            </a:r>
          </a:p>
        </p:txBody>
      </p:sp>
      <p:sp>
        <p:nvSpPr>
          <p:cNvPr id="4" name="Segnaposto piè di pagina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D6FB06C1-CBC8-4177-90E6-2F78FE47C4F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295812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en-US">
                <a:solidFill>
                  <a:prstClr val="black">
                    <a:tint val="75000"/>
                  </a:prstClr>
                </a:solidFill>
                <a:latin typeface="Calibri"/>
              </a:rPr>
              <a:t>EConti - CdS 10/07/2019</a:t>
            </a:r>
          </a:p>
        </p:txBody>
      </p:sp>
      <p:sp>
        <p:nvSpPr>
          <p:cNvPr id="3" name="Segnaposto piè di pagina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D6FB06C1-CBC8-4177-90E6-2F78FE47C4F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594678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r>
              <a:rPr lang="en-US">
                <a:solidFill>
                  <a:prstClr val="black">
                    <a:tint val="75000"/>
                  </a:prstClr>
                </a:solidFill>
                <a:latin typeface="Calibri"/>
              </a:rPr>
              <a:t>EConti - CdS 10/07/2019</a:t>
            </a:r>
          </a:p>
        </p:txBody>
      </p:sp>
      <p:sp>
        <p:nvSpPr>
          <p:cNvPr id="6" name="Segnaposto piè di pa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D6FB06C1-CBC8-4177-90E6-2F78FE47C4F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20853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r>
              <a:rPr lang="en-US">
                <a:solidFill>
                  <a:prstClr val="black">
                    <a:tint val="75000"/>
                  </a:prstClr>
                </a:solidFill>
                <a:latin typeface="Calibri"/>
              </a:rPr>
              <a:t>EConti - CdS 10/07/2019</a:t>
            </a:r>
          </a:p>
        </p:txBody>
      </p:sp>
      <p:sp>
        <p:nvSpPr>
          <p:cNvPr id="6" name="Segnaposto piè di pa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D6FB06C1-CBC8-4177-90E6-2F78FE47C4F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159722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r>
              <a:rPr lang="en-US">
                <a:solidFill>
                  <a:prstClr val="black">
                    <a:tint val="75000"/>
                  </a:prstClr>
                </a:solidFill>
                <a:latin typeface="Calibri"/>
              </a:rPr>
              <a:t>EConti - CdS 10/07/2019</a:t>
            </a: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D6FB06C1-CBC8-4177-90E6-2F78FE47C4F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77125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EConti - CdS 10/07/2019</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C4881-73D6-FA40-A1B1-6BCB34651555}" type="slidenum">
              <a:t>‹#›</a:t>
            </a:fld>
            <a:endParaRPr lang="en-US"/>
          </a:p>
        </p:txBody>
      </p:sp>
    </p:spTree>
    <p:extLst>
      <p:ext uri="{BB962C8B-B14F-4D97-AF65-F5344CB8AC3E}">
        <p14:creationId xmlns:p14="http://schemas.microsoft.com/office/powerpoint/2010/main" val="14442834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r>
              <a:rPr lang="en-US">
                <a:solidFill>
                  <a:prstClr val="black">
                    <a:tint val="75000"/>
                  </a:prstClr>
                </a:solidFill>
                <a:latin typeface="Calibri"/>
              </a:rPr>
              <a:t>EConti - CdS 10/07/2019</a:t>
            </a: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D6FB06C1-CBC8-4177-90E6-2F78FE47C4F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937698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553641" y="964406"/>
            <a:ext cx="7947422" cy="2464594"/>
          </a:xfrm>
          <a:prstGeom prst="rect">
            <a:avLst/>
          </a:prstGeom>
        </p:spPr>
        <p:txBody>
          <a:bodyPr anchor="b"/>
          <a:lstStyle/>
          <a:p>
            <a:r>
              <a:t>Title Text</a:t>
            </a:r>
          </a:p>
        </p:txBody>
      </p:sp>
      <p:sp>
        <p:nvSpPr>
          <p:cNvPr id="12" name="Body Level One…"/>
          <p:cNvSpPr txBox="1">
            <a:spLocks noGrp="1"/>
          </p:cNvSpPr>
          <p:nvPr>
            <p:ph type="body" sz="half" idx="1"/>
          </p:nvPr>
        </p:nvSpPr>
        <p:spPr>
          <a:xfrm>
            <a:off x="553641" y="3420070"/>
            <a:ext cx="7947422" cy="2116336"/>
          </a:xfrm>
          <a:prstGeom prst="rect">
            <a:avLst/>
          </a:prstGeom>
        </p:spPr>
        <p:txBody>
          <a:bodyPr anchor="t"/>
          <a:lstStyle>
            <a:lvl1pPr marL="0" indent="0">
              <a:spcBef>
                <a:spcPts val="844"/>
              </a:spcBef>
              <a:buSzTx/>
              <a:buNone/>
              <a:defRPr sz="3000">
                <a:solidFill>
                  <a:srgbClr val="73BFFF"/>
                </a:solidFill>
              </a:defRPr>
            </a:lvl1pPr>
            <a:lvl2pPr marL="0" indent="0">
              <a:spcBef>
                <a:spcPts val="844"/>
              </a:spcBef>
              <a:buSzTx/>
              <a:buNone/>
              <a:defRPr sz="3000">
                <a:solidFill>
                  <a:srgbClr val="73BFFF"/>
                </a:solidFill>
              </a:defRPr>
            </a:lvl2pPr>
            <a:lvl3pPr marL="0" indent="0">
              <a:spcBef>
                <a:spcPts val="844"/>
              </a:spcBef>
              <a:buSzTx/>
              <a:buNone/>
              <a:defRPr sz="3000">
                <a:solidFill>
                  <a:srgbClr val="73BFFF"/>
                </a:solidFill>
              </a:defRPr>
            </a:lvl3pPr>
            <a:lvl4pPr marL="0" indent="0">
              <a:spcBef>
                <a:spcPts val="844"/>
              </a:spcBef>
              <a:buSzTx/>
              <a:buNone/>
              <a:defRPr sz="3000">
                <a:solidFill>
                  <a:srgbClr val="73BFFF"/>
                </a:solidFill>
              </a:defRPr>
            </a:lvl4pPr>
            <a:lvl5pPr marL="0" indent="0">
              <a:spcBef>
                <a:spcPts val="844"/>
              </a:spcBef>
              <a:buSzTx/>
              <a:buNone/>
              <a:defRPr sz="3000">
                <a:solidFill>
                  <a:srgbClr val="73BFFF"/>
                </a:solidFill>
              </a:defRPr>
            </a:lvl5pPr>
          </a:lstStyle>
          <a:p>
            <a:r>
              <a:t>Body Level One</a:t>
            </a:r>
          </a:p>
          <a:p>
            <a:pPr lvl="1"/>
            <a:r>
              <a:t>Body Level Two</a:t>
            </a:r>
          </a:p>
          <a:p>
            <a:pPr lvl="2"/>
            <a:r>
              <a:t>Body Level Three</a:t>
            </a:r>
          </a:p>
          <a:p>
            <a:pPr lvl="3"/>
            <a:r>
              <a:t>Body Level Four</a:t>
            </a:r>
          </a:p>
          <a:p>
            <a:pPr lvl="4"/>
            <a:r>
              <a:t>Body Level Five</a:t>
            </a:r>
          </a:p>
        </p:txBody>
      </p:sp>
      <p:sp>
        <p:nvSpPr>
          <p:cNvPr id="5"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EConti - CdS 10/07/2019</a:t>
            </a:r>
          </a:p>
        </p:txBody>
      </p:sp>
      <p:sp>
        <p:nvSpPr>
          <p:cNvPr id="6"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AC4881-73D6-FA40-A1B1-6BCB34651555}" type="slidenum">
              <a:t>‹#›</a:t>
            </a:fld>
            <a:endParaRPr lang="en-US"/>
          </a:p>
        </p:txBody>
      </p:sp>
    </p:spTree>
    <p:extLst>
      <p:ext uri="{BB962C8B-B14F-4D97-AF65-F5344CB8AC3E}">
        <p14:creationId xmlns:p14="http://schemas.microsoft.com/office/powerpoint/2010/main" val="480430329"/>
      </p:ext>
    </p:extLst>
  </p:cSld>
  <p:clrMapOvr>
    <a:masterClrMapping/>
  </p:clrMapOvr>
  <p:transition xmlns:p14="http://schemas.microsoft.com/office/powerpoint/2010/mai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xfrm>
            <a:off x="553641" y="1946672"/>
            <a:ext cx="8036719" cy="4018359"/>
          </a:xfrm>
          <a:prstGeom prst="rect">
            <a:avLst/>
          </a:prstGeom>
        </p:spPr>
        <p:txBody>
          <a:bodyPr/>
          <a:lstStyle>
            <a:lvl1pPr>
              <a:spcBef>
                <a:spcPts val="1687"/>
              </a:spcBef>
              <a:buBlip>
                <a:blip r:embed="rId2"/>
              </a:buBlip>
            </a:lvl1pPr>
            <a:lvl2pPr>
              <a:spcBef>
                <a:spcPts val="1687"/>
              </a:spcBef>
              <a:buBlip>
                <a:blip r:embed="rId2"/>
              </a:buBlip>
            </a:lvl2pPr>
            <a:lvl3pPr>
              <a:spcBef>
                <a:spcPts val="1687"/>
              </a:spcBef>
              <a:buBlip>
                <a:blip r:embed="rId2"/>
              </a:buBlip>
            </a:lvl3pPr>
            <a:lvl4pPr>
              <a:spcBef>
                <a:spcPts val="1687"/>
              </a:spcBef>
              <a:buBlip>
                <a:blip r:embed="rId2"/>
              </a:buBlip>
            </a:lvl4pPr>
            <a:lvl5pPr>
              <a:spcBef>
                <a:spcPts val="1687"/>
              </a:spcBef>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5"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EConti - CdS 10/07/2019</a:t>
            </a:r>
          </a:p>
        </p:txBody>
      </p:sp>
      <p:sp>
        <p:nvSpPr>
          <p:cNvPr id="6"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AC4881-73D6-FA40-A1B1-6BCB34651555}" type="slidenum">
              <a:t>‹#›</a:t>
            </a:fld>
            <a:endParaRPr lang="en-US"/>
          </a:p>
        </p:txBody>
      </p:sp>
    </p:spTree>
    <p:extLst>
      <p:ext uri="{BB962C8B-B14F-4D97-AF65-F5344CB8AC3E}">
        <p14:creationId xmlns:p14="http://schemas.microsoft.com/office/powerpoint/2010/main" val="282115260"/>
      </p:ext>
    </p:extLst>
  </p:cSld>
  <p:clrMapOvr>
    <a:masterClrMapping/>
  </p:clrMapOvr>
  <p:transition xmlns:p14="http://schemas.microsoft.com/office/powerpoint/2010/mai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t>Title Text</a:t>
            </a:r>
          </a:p>
        </p:txBody>
      </p:sp>
      <p:sp>
        <p:nvSpPr>
          <p:cNvPr id="30" name="Body Level One…"/>
          <p:cNvSpPr txBox="1">
            <a:spLocks noGrp="1"/>
          </p:cNvSpPr>
          <p:nvPr>
            <p:ph type="body" idx="1"/>
          </p:nvPr>
        </p:nvSpPr>
        <p:spPr>
          <a:xfrm>
            <a:off x="553641" y="1946672"/>
            <a:ext cx="8036719" cy="4018359"/>
          </a:xfrm>
          <a:prstGeom prst="rect">
            <a:avLst/>
          </a:prstGeom>
        </p:spPr>
        <p:txBody>
          <a:bodyPr numCol="2" spcCol="401822" anchor="t"/>
          <a:lstStyle>
            <a:lvl1pPr>
              <a:spcBef>
                <a:spcPts val="1687"/>
              </a:spcBef>
              <a:buBlip>
                <a:blip r:embed="rId2"/>
              </a:buBlip>
            </a:lvl1pPr>
            <a:lvl2pPr>
              <a:spcBef>
                <a:spcPts val="1687"/>
              </a:spcBef>
              <a:buBlip>
                <a:blip r:embed="rId2"/>
              </a:buBlip>
            </a:lvl2pPr>
            <a:lvl3pPr>
              <a:spcBef>
                <a:spcPts val="1687"/>
              </a:spcBef>
              <a:buBlip>
                <a:blip r:embed="rId2"/>
              </a:buBlip>
            </a:lvl3pPr>
            <a:lvl4pPr>
              <a:spcBef>
                <a:spcPts val="1687"/>
              </a:spcBef>
              <a:buBlip>
                <a:blip r:embed="rId2"/>
              </a:buBlip>
            </a:lvl4pPr>
            <a:lvl5pPr>
              <a:spcBef>
                <a:spcPts val="1687"/>
              </a:spcBef>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5"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EConti - CdS 10/07/2019</a:t>
            </a:r>
          </a:p>
        </p:txBody>
      </p:sp>
      <p:sp>
        <p:nvSpPr>
          <p:cNvPr id="6"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AC4881-73D6-FA40-A1B1-6BCB34651555}" type="slidenum">
              <a:t>‹#›</a:t>
            </a:fld>
            <a:endParaRPr lang="en-US"/>
          </a:p>
        </p:txBody>
      </p:sp>
    </p:spTree>
    <p:extLst>
      <p:ext uri="{BB962C8B-B14F-4D97-AF65-F5344CB8AC3E}">
        <p14:creationId xmlns:p14="http://schemas.microsoft.com/office/powerpoint/2010/main" val="3687745979"/>
      </p:ext>
    </p:extLst>
  </p:cSld>
  <p:clrMapOvr>
    <a:masterClrMapping/>
  </p:clrMapOvr>
  <p:transition xmlns:p14="http://schemas.microsoft.com/office/powerpoint/2010/mai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38"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EConti - CdS 10/07/2019</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AC4881-73D6-FA40-A1B1-6BCB34651555}" type="slidenum">
              <a:t>‹#›</a:t>
            </a:fld>
            <a:endParaRPr lang="en-US"/>
          </a:p>
        </p:txBody>
      </p:sp>
    </p:spTree>
    <p:extLst>
      <p:ext uri="{BB962C8B-B14F-4D97-AF65-F5344CB8AC3E}">
        <p14:creationId xmlns:p14="http://schemas.microsoft.com/office/powerpoint/2010/main" val="1463310049"/>
      </p:ext>
    </p:extLst>
  </p:cSld>
  <p:clrMapOvr>
    <a:masterClrMapping/>
  </p:clrMapOvr>
  <p:transition xmlns:p14="http://schemas.microsoft.com/office/powerpoint/2010/mai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EConti - CdS 10/07/2019</a:t>
            </a:r>
          </a:p>
        </p:txBody>
      </p:sp>
      <p:sp>
        <p:nvSpPr>
          <p:cNvPr id="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AC4881-73D6-FA40-A1B1-6BCB34651555}" type="slidenum">
              <a:t>‹#›</a:t>
            </a:fld>
            <a:endParaRPr lang="en-US"/>
          </a:p>
        </p:txBody>
      </p:sp>
    </p:spTree>
    <p:extLst>
      <p:ext uri="{BB962C8B-B14F-4D97-AF65-F5344CB8AC3E}">
        <p14:creationId xmlns:p14="http://schemas.microsoft.com/office/powerpoint/2010/main" val="157787122"/>
      </p:ext>
    </p:extLst>
  </p:cSld>
  <p:clrMapOvr>
    <a:masterClrMapping/>
  </p:clrMapOvr>
  <p:transition xmlns:p14="http://schemas.microsoft.com/office/powerpoint/2010/mai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3" name="Title Text"/>
          <p:cNvSpPr txBox="1">
            <a:spLocks noGrp="1"/>
          </p:cNvSpPr>
          <p:nvPr>
            <p:ph type="title"/>
          </p:nvPr>
        </p:nvSpPr>
        <p:spPr>
          <a:prstGeom prst="rect">
            <a:avLst/>
          </a:prstGeom>
        </p:spPr>
        <p:txBody>
          <a:bodyPr/>
          <a:lstStyle/>
          <a:p>
            <a:r>
              <a:t>Title Text</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EConti - CdS 10/07/2019</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AC4881-73D6-FA40-A1B1-6BCB34651555}" type="slidenum">
              <a:t>‹#›</a:t>
            </a:fld>
            <a:endParaRPr lang="en-US"/>
          </a:p>
        </p:txBody>
      </p:sp>
    </p:spTree>
    <p:extLst>
      <p:ext uri="{BB962C8B-B14F-4D97-AF65-F5344CB8AC3E}">
        <p14:creationId xmlns:p14="http://schemas.microsoft.com/office/powerpoint/2010/main" val="2646113705"/>
      </p:ext>
    </p:extLst>
  </p:cSld>
  <p:clrMapOvr>
    <a:masterClrMapping/>
  </p:clrMapOvr>
  <p:transition xmlns:p14="http://schemas.microsoft.com/office/powerpoint/2010/mai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61" name="Title Text"/>
          <p:cNvSpPr txBox="1">
            <a:spLocks noGrp="1"/>
          </p:cNvSpPr>
          <p:nvPr>
            <p:ph type="title"/>
          </p:nvPr>
        </p:nvSpPr>
        <p:spPr>
          <a:xfrm>
            <a:off x="553641" y="2571750"/>
            <a:ext cx="8036719" cy="1714500"/>
          </a:xfrm>
          <a:prstGeom prst="rect">
            <a:avLst/>
          </a:prstGeom>
        </p:spPr>
        <p:txBody>
          <a:bodyPr/>
          <a:lstStyle/>
          <a:p>
            <a:r>
              <a:t>Title Text</a:t>
            </a:r>
          </a:p>
        </p:txBody>
      </p:sp>
      <p:sp>
        <p:nvSpPr>
          <p:cNvPr id="62" name="Slide Number"/>
          <p:cNvSpPr txBox="1">
            <a:spLocks noGrp="1"/>
          </p:cNvSpPr>
          <p:nvPr>
            <p:ph type="sldNum" sz="quarter" idx="2"/>
          </p:nvPr>
        </p:nvSpPr>
        <p:spPr>
          <a:xfrm>
            <a:off x="8828672" y="6542683"/>
            <a:ext cx="205244" cy="226020"/>
          </a:xfrm>
          <a:prstGeom prst="rect">
            <a:avLst/>
          </a:prstGeom>
        </p:spPr>
        <p:txBody>
          <a:bodyPr/>
          <a:lstStyle/>
          <a:p>
            <a:pPr>
              <a:defRPr>
                <a:effectLst/>
              </a:defRPr>
            </a:pPr>
            <a:fld id="{86CB4B4D-7CA3-9044-876B-883B54F8677D}" type="slidenum">
              <a:rPr>
                <a:effectLst/>
              </a:rPr>
              <a:pPr>
                <a:defRPr>
                  <a:effectLst/>
                </a:defRPr>
              </a:pPr>
              <a:t>‹#›</a:t>
            </a:fld>
            <a:endParaRPr>
              <a:effectLst/>
            </a:endParaRPr>
          </a:p>
        </p:txBody>
      </p:sp>
    </p:spTree>
    <p:extLst>
      <p:ext uri="{BB962C8B-B14F-4D97-AF65-F5344CB8AC3E}">
        <p14:creationId xmlns:p14="http://schemas.microsoft.com/office/powerpoint/2010/main" val="469954341"/>
      </p:ext>
    </p:extLst>
  </p:cSld>
  <p:clrMapOvr>
    <a:masterClrMapping/>
  </p:clrMapOvr>
  <p:transition xmlns:p14="http://schemas.microsoft.com/office/powerpoint/2010/mai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69" name="Image"/>
          <p:cNvSpPr>
            <a:spLocks noGrp="1"/>
          </p:cNvSpPr>
          <p:nvPr>
            <p:ph type="pic" idx="13"/>
          </p:nvPr>
        </p:nvSpPr>
        <p:spPr>
          <a:xfrm>
            <a:off x="551013" y="172291"/>
            <a:ext cx="8036720" cy="4727482"/>
          </a:xfrm>
          <a:prstGeom prst="rect">
            <a:avLst/>
          </a:prstGeom>
          <a:ln w="9525">
            <a:round/>
          </a:ln>
        </p:spPr>
        <p:txBody>
          <a:bodyPr lIns="64291" tIns="32145" rIns="64291" bIns="32145" anchor="t"/>
          <a:lstStyle/>
          <a:p>
            <a:endParaRPr/>
          </a:p>
        </p:txBody>
      </p:sp>
      <p:sp>
        <p:nvSpPr>
          <p:cNvPr id="70" name="Title Text"/>
          <p:cNvSpPr txBox="1">
            <a:spLocks noGrp="1"/>
          </p:cNvSpPr>
          <p:nvPr>
            <p:ph type="title"/>
          </p:nvPr>
        </p:nvSpPr>
        <p:spPr>
          <a:xfrm>
            <a:off x="553641" y="4786313"/>
            <a:ext cx="8036719" cy="857250"/>
          </a:xfrm>
          <a:prstGeom prst="rect">
            <a:avLst/>
          </a:prstGeom>
        </p:spPr>
        <p:txBody>
          <a:bodyPr anchor="b"/>
          <a:lstStyle/>
          <a:p>
            <a:r>
              <a:t>Title Text</a:t>
            </a:r>
          </a:p>
        </p:txBody>
      </p:sp>
      <p:sp>
        <p:nvSpPr>
          <p:cNvPr id="71" name="Body Level One…"/>
          <p:cNvSpPr txBox="1">
            <a:spLocks noGrp="1"/>
          </p:cNvSpPr>
          <p:nvPr>
            <p:ph type="body" sz="quarter" idx="1"/>
          </p:nvPr>
        </p:nvSpPr>
        <p:spPr>
          <a:xfrm>
            <a:off x="553641" y="5634633"/>
            <a:ext cx="8036719" cy="1098352"/>
          </a:xfrm>
          <a:prstGeom prst="rect">
            <a:avLst/>
          </a:prstGeom>
        </p:spPr>
        <p:txBody>
          <a:bodyPr anchor="t"/>
          <a:lstStyle>
            <a:lvl1pPr marL="0" indent="0">
              <a:spcBef>
                <a:spcPts val="0"/>
              </a:spcBef>
              <a:buSzTx/>
              <a:buNone/>
              <a:defRPr sz="3000">
                <a:solidFill>
                  <a:srgbClr val="73BFFF"/>
                </a:solidFill>
              </a:defRPr>
            </a:lvl1pPr>
            <a:lvl2pPr marL="0" indent="0">
              <a:spcBef>
                <a:spcPts val="0"/>
              </a:spcBef>
              <a:buSzTx/>
              <a:buNone/>
              <a:defRPr sz="3000">
                <a:solidFill>
                  <a:srgbClr val="73BFFF"/>
                </a:solidFill>
              </a:defRPr>
            </a:lvl2pPr>
            <a:lvl3pPr marL="0" indent="0">
              <a:spcBef>
                <a:spcPts val="0"/>
              </a:spcBef>
              <a:buSzTx/>
              <a:buNone/>
              <a:defRPr sz="3000">
                <a:solidFill>
                  <a:srgbClr val="73BFFF"/>
                </a:solidFill>
              </a:defRPr>
            </a:lvl3pPr>
            <a:lvl4pPr marL="0" indent="0">
              <a:spcBef>
                <a:spcPts val="0"/>
              </a:spcBef>
              <a:buSzTx/>
              <a:buNone/>
              <a:defRPr sz="3000">
                <a:solidFill>
                  <a:srgbClr val="73BFFF"/>
                </a:solidFill>
              </a:defRPr>
            </a:lvl4pPr>
            <a:lvl5pPr marL="0" indent="0">
              <a:spcBef>
                <a:spcPts val="0"/>
              </a:spcBef>
              <a:buSzTx/>
              <a:buNone/>
              <a:defRPr sz="3000">
                <a:solidFill>
                  <a:srgbClr val="73BFFF"/>
                </a:solidFill>
              </a:defRPr>
            </a:lvl5pPr>
          </a:lstStyle>
          <a:p>
            <a:r>
              <a:t>Body Level One</a:t>
            </a:r>
          </a:p>
          <a:p>
            <a:pPr lvl="1"/>
            <a:r>
              <a:t>Body Level Two</a:t>
            </a:r>
          </a:p>
          <a:p>
            <a:pPr lvl="2"/>
            <a:r>
              <a:t>Body Level Three</a:t>
            </a:r>
          </a:p>
          <a:p>
            <a:pPr lvl="3"/>
            <a:r>
              <a:t>Body Level Four</a:t>
            </a:r>
          </a:p>
          <a:p>
            <a:pPr lvl="4"/>
            <a:r>
              <a:t>Body Level Five</a:t>
            </a:r>
          </a:p>
        </p:txBody>
      </p:sp>
      <p:sp>
        <p:nvSpPr>
          <p:cNvPr id="72" name="Slide Number"/>
          <p:cNvSpPr txBox="1">
            <a:spLocks noGrp="1"/>
          </p:cNvSpPr>
          <p:nvPr>
            <p:ph type="sldNum" sz="quarter" idx="2"/>
          </p:nvPr>
        </p:nvSpPr>
        <p:spPr>
          <a:xfrm>
            <a:off x="8828672" y="6542683"/>
            <a:ext cx="205244" cy="226020"/>
          </a:xfrm>
          <a:prstGeom prst="rect">
            <a:avLst/>
          </a:prstGeom>
        </p:spPr>
        <p:txBody>
          <a:bodyPr/>
          <a:lstStyle/>
          <a:p>
            <a:pPr>
              <a:defRPr>
                <a:effectLst/>
              </a:defRPr>
            </a:pPr>
            <a:fld id="{86CB4B4D-7CA3-9044-876B-883B54F8677D}" type="slidenum">
              <a:rPr>
                <a:effectLst/>
              </a:rPr>
              <a:pPr>
                <a:defRPr>
                  <a:effectLst/>
                </a:defRPr>
              </a:pPr>
              <a:t>‹#›</a:t>
            </a:fld>
            <a:endParaRPr>
              <a:effectLst/>
            </a:endParaRPr>
          </a:p>
        </p:txBody>
      </p:sp>
    </p:spTree>
    <p:extLst>
      <p:ext uri="{BB962C8B-B14F-4D97-AF65-F5344CB8AC3E}">
        <p14:creationId xmlns:p14="http://schemas.microsoft.com/office/powerpoint/2010/main" val="4235044732"/>
      </p:ext>
    </p:extLst>
  </p:cSld>
  <p:clrMapOvr>
    <a:masterClrMapping/>
  </p:clrMapOvr>
  <p:transition xmlns:p14="http://schemas.microsoft.com/office/powerpoint/2010/mai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79" name="Image"/>
          <p:cNvSpPr>
            <a:spLocks noGrp="1"/>
          </p:cNvSpPr>
          <p:nvPr>
            <p:ph type="pic" sz="half" idx="13"/>
          </p:nvPr>
        </p:nvSpPr>
        <p:spPr>
          <a:xfrm>
            <a:off x="5063133" y="875109"/>
            <a:ext cx="3527227" cy="5114479"/>
          </a:xfrm>
          <a:prstGeom prst="rect">
            <a:avLst/>
          </a:prstGeom>
          <a:ln w="9525">
            <a:round/>
          </a:ln>
        </p:spPr>
        <p:txBody>
          <a:bodyPr lIns="64291" tIns="32145" rIns="64291" bIns="32145" anchor="t"/>
          <a:lstStyle/>
          <a:p>
            <a:endParaRPr/>
          </a:p>
        </p:txBody>
      </p:sp>
      <p:sp>
        <p:nvSpPr>
          <p:cNvPr id="80" name="Title Text"/>
          <p:cNvSpPr txBox="1">
            <a:spLocks noGrp="1"/>
          </p:cNvSpPr>
          <p:nvPr>
            <p:ph type="title"/>
          </p:nvPr>
        </p:nvSpPr>
        <p:spPr>
          <a:xfrm>
            <a:off x="553641" y="973336"/>
            <a:ext cx="3616523" cy="2464594"/>
          </a:xfrm>
          <a:prstGeom prst="rect">
            <a:avLst/>
          </a:prstGeom>
        </p:spPr>
        <p:txBody>
          <a:bodyPr anchor="b"/>
          <a:lstStyle/>
          <a:p>
            <a:r>
              <a:t>Title Text</a:t>
            </a:r>
          </a:p>
        </p:txBody>
      </p:sp>
      <p:sp>
        <p:nvSpPr>
          <p:cNvPr id="81" name="Body Level One…"/>
          <p:cNvSpPr txBox="1">
            <a:spLocks noGrp="1"/>
          </p:cNvSpPr>
          <p:nvPr>
            <p:ph type="body" sz="quarter" idx="1"/>
          </p:nvPr>
        </p:nvSpPr>
        <p:spPr>
          <a:xfrm>
            <a:off x="553641" y="3429000"/>
            <a:ext cx="3616523" cy="2116336"/>
          </a:xfrm>
          <a:prstGeom prst="rect">
            <a:avLst/>
          </a:prstGeom>
        </p:spPr>
        <p:txBody>
          <a:bodyPr anchor="t"/>
          <a:lstStyle>
            <a:lvl1pPr marL="0" indent="0">
              <a:spcBef>
                <a:spcPts val="844"/>
              </a:spcBef>
              <a:buSzTx/>
              <a:buNone/>
              <a:defRPr sz="3000">
                <a:solidFill>
                  <a:srgbClr val="73BFFF"/>
                </a:solidFill>
              </a:defRPr>
            </a:lvl1pPr>
            <a:lvl2pPr marL="0" indent="0">
              <a:spcBef>
                <a:spcPts val="844"/>
              </a:spcBef>
              <a:buSzTx/>
              <a:buNone/>
              <a:defRPr sz="3000">
                <a:solidFill>
                  <a:srgbClr val="73BFFF"/>
                </a:solidFill>
              </a:defRPr>
            </a:lvl2pPr>
            <a:lvl3pPr marL="0" indent="0">
              <a:spcBef>
                <a:spcPts val="844"/>
              </a:spcBef>
              <a:buSzTx/>
              <a:buNone/>
              <a:defRPr sz="3000">
                <a:solidFill>
                  <a:srgbClr val="73BFFF"/>
                </a:solidFill>
              </a:defRPr>
            </a:lvl3pPr>
            <a:lvl4pPr marL="0" indent="0">
              <a:spcBef>
                <a:spcPts val="844"/>
              </a:spcBef>
              <a:buSzTx/>
              <a:buNone/>
              <a:defRPr sz="3000">
                <a:solidFill>
                  <a:srgbClr val="73BFFF"/>
                </a:solidFill>
              </a:defRPr>
            </a:lvl4pPr>
            <a:lvl5pPr marL="0" indent="0">
              <a:spcBef>
                <a:spcPts val="844"/>
              </a:spcBef>
              <a:buSzTx/>
              <a:buNone/>
              <a:defRPr sz="3000">
                <a:solidFill>
                  <a:srgbClr val="73BFFF"/>
                </a:solidFill>
              </a:defRPr>
            </a:lvl5pPr>
          </a:lstStyle>
          <a:p>
            <a:r>
              <a:t>Body Level One</a:t>
            </a:r>
          </a:p>
          <a:p>
            <a:pPr lvl="1"/>
            <a:r>
              <a:t>Body Level Two</a:t>
            </a:r>
          </a:p>
          <a:p>
            <a:pPr lvl="2"/>
            <a:r>
              <a:t>Body Level Three</a:t>
            </a:r>
          </a:p>
          <a:p>
            <a:pPr lvl="3"/>
            <a:r>
              <a:t>Body Level Four</a:t>
            </a:r>
          </a:p>
          <a:p>
            <a:pPr lvl="4"/>
            <a:r>
              <a:t>Body Level Five</a:t>
            </a:r>
          </a:p>
        </p:txBody>
      </p:sp>
      <p:sp>
        <p:nvSpPr>
          <p:cNvPr id="82" name="Slide Number"/>
          <p:cNvSpPr txBox="1">
            <a:spLocks noGrp="1"/>
          </p:cNvSpPr>
          <p:nvPr>
            <p:ph type="sldNum" sz="quarter" idx="2"/>
          </p:nvPr>
        </p:nvSpPr>
        <p:spPr>
          <a:xfrm>
            <a:off x="8828672" y="6542683"/>
            <a:ext cx="205244" cy="226020"/>
          </a:xfrm>
          <a:prstGeom prst="rect">
            <a:avLst/>
          </a:prstGeom>
        </p:spPr>
        <p:txBody>
          <a:bodyPr/>
          <a:lstStyle/>
          <a:p>
            <a:pPr>
              <a:defRPr>
                <a:effectLst/>
              </a:defRPr>
            </a:pPr>
            <a:fld id="{86CB4B4D-7CA3-9044-876B-883B54F8677D}" type="slidenum">
              <a:rPr>
                <a:effectLst/>
              </a:rPr>
              <a:pPr>
                <a:defRPr>
                  <a:effectLst/>
                </a:defRPr>
              </a:pPr>
              <a:t>‹#›</a:t>
            </a:fld>
            <a:endParaRPr>
              <a:effectLst/>
            </a:endParaRPr>
          </a:p>
        </p:txBody>
      </p:sp>
    </p:spTree>
    <p:extLst>
      <p:ext uri="{BB962C8B-B14F-4D97-AF65-F5344CB8AC3E}">
        <p14:creationId xmlns:p14="http://schemas.microsoft.com/office/powerpoint/2010/main" val="1694709256"/>
      </p:ext>
    </p:extLst>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EConti - CdS 10/07/2019</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AC4881-73D6-FA40-A1B1-6BCB34651555}" type="slidenum">
              <a:t>‹#›</a:t>
            </a:fld>
            <a:endParaRPr lang="en-US"/>
          </a:p>
        </p:txBody>
      </p:sp>
    </p:spTree>
    <p:extLst>
      <p:ext uri="{BB962C8B-B14F-4D97-AF65-F5344CB8AC3E}">
        <p14:creationId xmlns:p14="http://schemas.microsoft.com/office/powerpoint/2010/main" val="38882106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89" name="Image"/>
          <p:cNvSpPr>
            <a:spLocks noGrp="1"/>
          </p:cNvSpPr>
          <p:nvPr>
            <p:ph type="pic" sz="half" idx="13"/>
          </p:nvPr>
        </p:nvSpPr>
        <p:spPr>
          <a:xfrm>
            <a:off x="5063133" y="1401961"/>
            <a:ext cx="3527227" cy="5114479"/>
          </a:xfrm>
          <a:prstGeom prst="rect">
            <a:avLst/>
          </a:prstGeom>
          <a:ln w="9525">
            <a:round/>
          </a:ln>
        </p:spPr>
        <p:txBody>
          <a:bodyPr lIns="64291" tIns="32145" rIns="64291" bIns="32145" anchor="t"/>
          <a:lstStyle/>
          <a:p>
            <a:endParaRPr/>
          </a:p>
        </p:txBody>
      </p:sp>
      <p:sp>
        <p:nvSpPr>
          <p:cNvPr id="90" name="Title Text"/>
          <p:cNvSpPr txBox="1">
            <a:spLocks noGrp="1"/>
          </p:cNvSpPr>
          <p:nvPr>
            <p:ph type="title"/>
          </p:nvPr>
        </p:nvSpPr>
        <p:spPr>
          <a:prstGeom prst="rect">
            <a:avLst/>
          </a:prstGeom>
        </p:spPr>
        <p:txBody>
          <a:bodyPr/>
          <a:lstStyle/>
          <a:p>
            <a:r>
              <a:t>Title Text</a:t>
            </a:r>
          </a:p>
        </p:txBody>
      </p:sp>
      <p:sp>
        <p:nvSpPr>
          <p:cNvPr id="91" name="Body Level One…"/>
          <p:cNvSpPr txBox="1">
            <a:spLocks noGrp="1"/>
          </p:cNvSpPr>
          <p:nvPr>
            <p:ph type="body" sz="half" idx="1"/>
          </p:nvPr>
        </p:nvSpPr>
        <p:spPr>
          <a:xfrm>
            <a:off x="553641" y="1946672"/>
            <a:ext cx="3616523" cy="4018359"/>
          </a:xfrm>
          <a:prstGeom prst="rect">
            <a:avLst/>
          </a:prstGeom>
        </p:spPr>
        <p:txBody>
          <a:bodyPr/>
          <a:lstStyle>
            <a:lvl1pPr>
              <a:spcBef>
                <a:spcPts val="1687"/>
              </a:spcBef>
              <a:buBlip>
                <a:blip r:embed="rId2"/>
              </a:buBlip>
            </a:lvl1pPr>
            <a:lvl2pPr>
              <a:spcBef>
                <a:spcPts val="1687"/>
              </a:spcBef>
              <a:buBlip>
                <a:blip r:embed="rId2"/>
              </a:buBlip>
            </a:lvl2pPr>
            <a:lvl3pPr>
              <a:spcBef>
                <a:spcPts val="1687"/>
              </a:spcBef>
              <a:buBlip>
                <a:blip r:embed="rId2"/>
              </a:buBlip>
            </a:lvl3pPr>
            <a:lvl4pPr>
              <a:spcBef>
                <a:spcPts val="1687"/>
              </a:spcBef>
              <a:buBlip>
                <a:blip r:embed="rId2"/>
              </a:buBlip>
            </a:lvl4pPr>
            <a:lvl5pPr>
              <a:spcBef>
                <a:spcPts val="1687"/>
              </a:spcBef>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8828672" y="6542683"/>
            <a:ext cx="205244" cy="226020"/>
          </a:xfrm>
          <a:prstGeom prst="rect">
            <a:avLst/>
          </a:prstGeom>
        </p:spPr>
        <p:txBody>
          <a:bodyPr/>
          <a:lstStyle/>
          <a:p>
            <a:pPr>
              <a:defRPr>
                <a:effectLst/>
              </a:defRPr>
            </a:pPr>
            <a:fld id="{86CB4B4D-7CA3-9044-876B-883B54F8677D}" type="slidenum">
              <a:rPr>
                <a:effectLst/>
              </a:rPr>
              <a:pPr>
                <a:defRPr>
                  <a:effectLst/>
                </a:defRPr>
              </a:pPr>
              <a:t>‹#›</a:t>
            </a:fld>
            <a:endParaRPr>
              <a:effectLst/>
            </a:endParaRPr>
          </a:p>
        </p:txBody>
      </p:sp>
    </p:spTree>
    <p:extLst>
      <p:ext uri="{BB962C8B-B14F-4D97-AF65-F5344CB8AC3E}">
        <p14:creationId xmlns:p14="http://schemas.microsoft.com/office/powerpoint/2010/main" val="2912014914"/>
      </p:ext>
    </p:extLst>
  </p:cSld>
  <p:clrMapOvr>
    <a:masterClrMapping/>
  </p:clrMapOvr>
  <p:transition xmlns:p14="http://schemas.microsoft.com/office/powerpoint/2010/mai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99" name="Title Text"/>
          <p:cNvSpPr txBox="1">
            <a:spLocks noGrp="1"/>
          </p:cNvSpPr>
          <p:nvPr>
            <p:ph type="title"/>
          </p:nvPr>
        </p:nvSpPr>
        <p:spPr>
          <a:prstGeom prst="rect">
            <a:avLst/>
          </a:prstGeom>
        </p:spPr>
        <p:txBody>
          <a:bodyPr/>
          <a:lstStyle/>
          <a:p>
            <a:r>
              <a:t>Title Text</a:t>
            </a:r>
          </a:p>
        </p:txBody>
      </p:sp>
      <p:sp>
        <p:nvSpPr>
          <p:cNvPr id="100" name="Body Level One…"/>
          <p:cNvSpPr txBox="1">
            <a:spLocks noGrp="1"/>
          </p:cNvSpPr>
          <p:nvPr>
            <p:ph type="body" sz="half" idx="1"/>
          </p:nvPr>
        </p:nvSpPr>
        <p:spPr>
          <a:xfrm>
            <a:off x="553641" y="1946672"/>
            <a:ext cx="3616523" cy="4018359"/>
          </a:xfrm>
          <a:prstGeom prst="rect">
            <a:avLst/>
          </a:prstGeom>
        </p:spPr>
        <p:txBody>
          <a:bodyPr/>
          <a:lstStyle>
            <a:lvl1pPr>
              <a:spcBef>
                <a:spcPts val="1687"/>
              </a:spcBef>
              <a:buBlip>
                <a:blip r:embed="rId2"/>
              </a:buBlip>
            </a:lvl1pPr>
            <a:lvl2pPr>
              <a:spcBef>
                <a:spcPts val="1687"/>
              </a:spcBef>
              <a:buBlip>
                <a:blip r:embed="rId2"/>
              </a:buBlip>
            </a:lvl2pPr>
            <a:lvl3pPr>
              <a:spcBef>
                <a:spcPts val="1687"/>
              </a:spcBef>
              <a:buBlip>
                <a:blip r:embed="rId2"/>
              </a:buBlip>
            </a:lvl3pPr>
            <a:lvl4pPr>
              <a:spcBef>
                <a:spcPts val="1687"/>
              </a:spcBef>
              <a:buBlip>
                <a:blip r:embed="rId2"/>
              </a:buBlip>
            </a:lvl4pPr>
            <a:lvl5pPr>
              <a:spcBef>
                <a:spcPts val="1687"/>
              </a:spcBef>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xfrm>
            <a:off x="8828672" y="6542683"/>
            <a:ext cx="205244" cy="226020"/>
          </a:xfrm>
          <a:prstGeom prst="rect">
            <a:avLst/>
          </a:prstGeom>
        </p:spPr>
        <p:txBody>
          <a:bodyPr/>
          <a:lstStyle/>
          <a:p>
            <a:pPr>
              <a:defRPr>
                <a:effectLst/>
              </a:defRPr>
            </a:pPr>
            <a:fld id="{86CB4B4D-7CA3-9044-876B-883B54F8677D}" type="slidenum">
              <a:rPr>
                <a:effectLst/>
              </a:rPr>
              <a:pPr>
                <a:defRPr>
                  <a:effectLst/>
                </a:defRPr>
              </a:pPr>
              <a:t>‹#›</a:t>
            </a:fld>
            <a:endParaRPr>
              <a:effectLst/>
            </a:endParaRPr>
          </a:p>
        </p:txBody>
      </p:sp>
    </p:spTree>
    <p:extLst>
      <p:ext uri="{BB962C8B-B14F-4D97-AF65-F5344CB8AC3E}">
        <p14:creationId xmlns:p14="http://schemas.microsoft.com/office/powerpoint/2010/main" val="2491654278"/>
      </p:ext>
    </p:extLst>
  </p:cSld>
  <p:clrMapOvr>
    <a:masterClrMapping/>
  </p:clrMapOvr>
  <p:transition xmlns:p14="http://schemas.microsoft.com/office/powerpoint/2010/mai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08" name="Title Text"/>
          <p:cNvSpPr txBox="1">
            <a:spLocks noGrp="1"/>
          </p:cNvSpPr>
          <p:nvPr>
            <p:ph type="title"/>
          </p:nvPr>
        </p:nvSpPr>
        <p:spPr>
          <a:prstGeom prst="rect">
            <a:avLst/>
          </a:prstGeom>
        </p:spPr>
        <p:txBody>
          <a:bodyPr/>
          <a:lstStyle/>
          <a:p>
            <a:r>
              <a:t>Title Text</a:t>
            </a:r>
          </a:p>
        </p:txBody>
      </p:sp>
      <p:sp>
        <p:nvSpPr>
          <p:cNvPr id="109" name="Body Level One…"/>
          <p:cNvSpPr txBox="1">
            <a:spLocks noGrp="1"/>
          </p:cNvSpPr>
          <p:nvPr>
            <p:ph type="body" sz="half" idx="1"/>
          </p:nvPr>
        </p:nvSpPr>
        <p:spPr>
          <a:xfrm>
            <a:off x="4973836" y="1946672"/>
            <a:ext cx="3616523" cy="4018359"/>
          </a:xfrm>
          <a:prstGeom prst="rect">
            <a:avLst/>
          </a:prstGeom>
        </p:spPr>
        <p:txBody>
          <a:bodyPr/>
          <a:lstStyle>
            <a:lvl1pPr>
              <a:spcBef>
                <a:spcPts val="1687"/>
              </a:spcBef>
              <a:buBlip>
                <a:blip r:embed="rId2"/>
              </a:buBlip>
            </a:lvl1pPr>
            <a:lvl2pPr>
              <a:spcBef>
                <a:spcPts val="1687"/>
              </a:spcBef>
              <a:buBlip>
                <a:blip r:embed="rId2"/>
              </a:buBlip>
            </a:lvl2pPr>
            <a:lvl3pPr>
              <a:spcBef>
                <a:spcPts val="1687"/>
              </a:spcBef>
              <a:buBlip>
                <a:blip r:embed="rId2"/>
              </a:buBlip>
            </a:lvl3pPr>
            <a:lvl4pPr>
              <a:spcBef>
                <a:spcPts val="1687"/>
              </a:spcBef>
              <a:buBlip>
                <a:blip r:embed="rId2"/>
              </a:buBlip>
            </a:lvl4pPr>
            <a:lvl5pPr>
              <a:spcBef>
                <a:spcPts val="1687"/>
              </a:spcBef>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110" name="Slide Number"/>
          <p:cNvSpPr txBox="1">
            <a:spLocks noGrp="1"/>
          </p:cNvSpPr>
          <p:nvPr>
            <p:ph type="sldNum" sz="quarter" idx="2"/>
          </p:nvPr>
        </p:nvSpPr>
        <p:spPr>
          <a:xfrm>
            <a:off x="8828672" y="6542683"/>
            <a:ext cx="205244" cy="226020"/>
          </a:xfrm>
          <a:prstGeom prst="rect">
            <a:avLst/>
          </a:prstGeom>
        </p:spPr>
        <p:txBody>
          <a:bodyPr/>
          <a:lstStyle/>
          <a:p>
            <a:pPr>
              <a:defRPr>
                <a:effectLst/>
              </a:defRPr>
            </a:pPr>
            <a:fld id="{86CB4B4D-7CA3-9044-876B-883B54F8677D}" type="slidenum">
              <a:rPr>
                <a:effectLst/>
              </a:rPr>
              <a:pPr>
                <a:defRPr>
                  <a:effectLst/>
                </a:defRPr>
              </a:pPr>
              <a:t>‹#›</a:t>
            </a:fld>
            <a:endParaRPr>
              <a:effectLst/>
            </a:endParaRPr>
          </a:p>
        </p:txBody>
      </p:sp>
    </p:spTree>
    <p:extLst>
      <p:ext uri="{BB962C8B-B14F-4D97-AF65-F5344CB8AC3E}">
        <p14:creationId xmlns:p14="http://schemas.microsoft.com/office/powerpoint/2010/main" val="2402038327"/>
      </p:ext>
    </p:extLst>
  </p:cSld>
  <p:clrMapOvr>
    <a:masterClrMapping/>
  </p:clrMapOvr>
  <p:transition xmlns:p14="http://schemas.microsoft.com/office/powerpoint/2010/mai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D78D08AD-4DEC-4F47-AB69-386F3981D3B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 xmlns:a16="http://schemas.microsoft.com/office/drawing/2014/main" id="{8729140C-E713-4977-AF8D-1F96A5252A7E}"/>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54394815-6B70-44AA-BF43-D228F3C49304}"/>
              </a:ext>
            </a:extLst>
          </p:cNvPr>
          <p:cNvSpPr>
            <a:spLocks noGrp="1"/>
          </p:cNvSpPr>
          <p:nvPr>
            <p:ph type="dt" sz="half" idx="10"/>
          </p:nvPr>
        </p:nvSpPr>
        <p:spPr/>
        <p:txBody>
          <a:bodyPr/>
          <a:lstStyle/>
          <a:p>
            <a:fld id="{B4348BC2-155D-4058-BAD1-AF2D0F25A768}" type="datetimeFigureOut">
              <a:rPr lang="it-IT" smtClean="0"/>
              <a:t>10/07/19</a:t>
            </a:fld>
            <a:endParaRPr lang="it-IT"/>
          </a:p>
        </p:txBody>
      </p:sp>
      <p:sp>
        <p:nvSpPr>
          <p:cNvPr id="5" name="Segnaposto piè di pagina 4">
            <a:extLst>
              <a:ext uri="{FF2B5EF4-FFF2-40B4-BE49-F238E27FC236}">
                <a16:creationId xmlns="" xmlns:a16="http://schemas.microsoft.com/office/drawing/2014/main" id="{A586FA37-3153-4C84-AF4A-0B30B995246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5985A1A8-81A4-47D8-B264-20A2FC0AFA1D}"/>
              </a:ext>
            </a:extLst>
          </p:cNvPr>
          <p:cNvSpPr>
            <a:spLocks noGrp="1"/>
          </p:cNvSpPr>
          <p:nvPr>
            <p:ph type="sldNum" sz="quarter" idx="12"/>
          </p:nvPr>
        </p:nvSpPr>
        <p:spPr/>
        <p:txBody>
          <a:bodyPr/>
          <a:lstStyle/>
          <a:p>
            <a:fld id="{5955E9F7-7717-43C9-9C72-9227703B65DB}" type="slidenum">
              <a:rPr lang="it-IT" smtClean="0"/>
              <a:t>‹#›</a:t>
            </a:fld>
            <a:endParaRPr lang="it-IT"/>
          </a:p>
        </p:txBody>
      </p:sp>
    </p:spTree>
    <p:extLst>
      <p:ext uri="{BB962C8B-B14F-4D97-AF65-F5344CB8AC3E}">
        <p14:creationId xmlns:p14="http://schemas.microsoft.com/office/powerpoint/2010/main" val="14153870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25312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
        <p:nvSpPr>
          <p:cNvPr id="16" name="PlaceHolder 2"/>
          <p:cNvSpPr>
            <a:spLocks noGrp="1"/>
          </p:cNvSpPr>
          <p:nvPr>
            <p:ph type="subTitle"/>
          </p:nvPr>
        </p:nvSpPr>
        <p:spPr>
          <a:xfrm>
            <a:off x="2126160" y="2049840"/>
            <a:ext cx="5712840" cy="3999600"/>
          </a:xfrm>
          <a:prstGeom prst="rect">
            <a:avLst/>
          </a:prstGeom>
        </p:spPr>
        <p:txBody>
          <a:bodyPr lIns="0" tIns="0" rIns="0" bIns="0" anchor="ctr">
            <a:spAutoFit/>
          </a:bodyPr>
          <a:lstStyle/>
          <a:p>
            <a:pPr algn="ctr"/>
            <a:endParaRPr lang="it-IT" sz="3200" b="0" strike="noStrike" spc="-1">
              <a:latin typeface="Arial"/>
            </a:endParaRPr>
          </a:p>
        </p:txBody>
      </p:sp>
    </p:spTree>
    <p:extLst>
      <p:ext uri="{BB962C8B-B14F-4D97-AF65-F5344CB8AC3E}">
        <p14:creationId xmlns:p14="http://schemas.microsoft.com/office/powerpoint/2010/main" val="28847923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
        <p:nvSpPr>
          <p:cNvPr id="18" name="PlaceHolder 2"/>
          <p:cNvSpPr>
            <a:spLocks noGrp="1"/>
          </p:cNvSpPr>
          <p:nvPr>
            <p:ph type="body"/>
          </p:nvPr>
        </p:nvSpPr>
        <p:spPr>
          <a:xfrm>
            <a:off x="2126160" y="2049840"/>
            <a:ext cx="5712840" cy="3999600"/>
          </a:xfrm>
          <a:prstGeom prst="rect">
            <a:avLst/>
          </a:prstGeom>
        </p:spPr>
        <p:txBody>
          <a:bodyPr lIns="0" tIns="0" rIns="0" bIns="0">
            <a:normAutofit/>
          </a:bodyPr>
          <a:lstStyle/>
          <a:p>
            <a:endParaRPr lang="en-US" sz="1800" b="0" strike="noStrike" spc="-1">
              <a:solidFill>
                <a:srgbClr val="FFFFFF"/>
              </a:solidFill>
              <a:latin typeface="Arial"/>
            </a:endParaRPr>
          </a:p>
        </p:txBody>
      </p:sp>
    </p:spTree>
    <p:extLst>
      <p:ext uri="{BB962C8B-B14F-4D97-AF65-F5344CB8AC3E}">
        <p14:creationId xmlns:p14="http://schemas.microsoft.com/office/powerpoint/2010/main" val="5420092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
        <p:nvSpPr>
          <p:cNvPr id="20" name="PlaceHolder 2"/>
          <p:cNvSpPr>
            <a:spLocks noGrp="1"/>
          </p:cNvSpPr>
          <p:nvPr>
            <p:ph type="body"/>
          </p:nvPr>
        </p:nvSpPr>
        <p:spPr>
          <a:xfrm>
            <a:off x="2126160" y="2049840"/>
            <a:ext cx="2787840" cy="399960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21" name="PlaceHolder 3"/>
          <p:cNvSpPr>
            <a:spLocks noGrp="1"/>
          </p:cNvSpPr>
          <p:nvPr>
            <p:ph type="body"/>
          </p:nvPr>
        </p:nvSpPr>
        <p:spPr>
          <a:xfrm>
            <a:off x="5053680" y="2049840"/>
            <a:ext cx="2787840" cy="3999600"/>
          </a:xfrm>
          <a:prstGeom prst="rect">
            <a:avLst/>
          </a:prstGeom>
        </p:spPr>
        <p:txBody>
          <a:bodyPr lIns="0" tIns="0" rIns="0" bIns="0">
            <a:normAutofit/>
          </a:bodyPr>
          <a:lstStyle/>
          <a:p>
            <a:endParaRPr lang="en-US" sz="1800" b="0" strike="noStrike" spc="-1">
              <a:solidFill>
                <a:srgbClr val="FFFFFF"/>
              </a:solidFill>
              <a:latin typeface="Arial"/>
            </a:endParaRPr>
          </a:p>
        </p:txBody>
      </p:sp>
    </p:spTree>
    <p:extLst>
      <p:ext uri="{BB962C8B-B14F-4D97-AF65-F5344CB8AC3E}">
        <p14:creationId xmlns:p14="http://schemas.microsoft.com/office/powerpoint/2010/main" val="8816595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2"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Tree>
    <p:extLst>
      <p:ext uri="{BB962C8B-B14F-4D97-AF65-F5344CB8AC3E}">
        <p14:creationId xmlns:p14="http://schemas.microsoft.com/office/powerpoint/2010/main" val="24883146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3" name="PlaceHolder 1"/>
          <p:cNvSpPr>
            <a:spLocks noGrp="1"/>
          </p:cNvSpPr>
          <p:nvPr>
            <p:ph type="subTitle"/>
          </p:nvPr>
        </p:nvSpPr>
        <p:spPr>
          <a:xfrm>
            <a:off x="1961280" y="808200"/>
            <a:ext cx="5877720" cy="4992480"/>
          </a:xfrm>
          <a:prstGeom prst="rect">
            <a:avLst/>
          </a:prstGeom>
        </p:spPr>
        <p:txBody>
          <a:bodyPr lIns="0" tIns="0" rIns="0" bIns="0" anchor="ctr">
            <a:spAutoFit/>
          </a:bodyPr>
          <a:lstStyle/>
          <a:p>
            <a:pPr algn="ctr"/>
            <a:endParaRPr lang="it-IT" sz="3200" b="0" strike="noStrike" spc="-1">
              <a:latin typeface="Arial"/>
            </a:endParaRPr>
          </a:p>
        </p:txBody>
      </p:sp>
    </p:spTree>
    <p:extLst>
      <p:ext uri="{BB962C8B-B14F-4D97-AF65-F5344CB8AC3E}">
        <p14:creationId xmlns:p14="http://schemas.microsoft.com/office/powerpoint/2010/main" val="1566232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EConti - CdS 10/07/2019</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AC4881-73D6-FA40-A1B1-6BCB34651555}" type="slidenum">
              <a:t>‹#›</a:t>
            </a:fld>
            <a:endParaRPr lang="en-US"/>
          </a:p>
        </p:txBody>
      </p:sp>
    </p:spTree>
    <p:extLst>
      <p:ext uri="{BB962C8B-B14F-4D97-AF65-F5344CB8AC3E}">
        <p14:creationId xmlns:p14="http://schemas.microsoft.com/office/powerpoint/2010/main" val="39479735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
        <p:nvSpPr>
          <p:cNvPr id="25" name="PlaceHolder 2"/>
          <p:cNvSpPr>
            <a:spLocks noGrp="1"/>
          </p:cNvSpPr>
          <p:nvPr>
            <p:ph type="body"/>
          </p:nvPr>
        </p:nvSpPr>
        <p:spPr>
          <a:xfrm>
            <a:off x="2126160" y="204984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26" name="PlaceHolder 3"/>
          <p:cNvSpPr>
            <a:spLocks noGrp="1"/>
          </p:cNvSpPr>
          <p:nvPr>
            <p:ph type="body"/>
          </p:nvPr>
        </p:nvSpPr>
        <p:spPr>
          <a:xfrm>
            <a:off x="5053680" y="2049840"/>
            <a:ext cx="2787840" cy="399960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27" name="PlaceHolder 4"/>
          <p:cNvSpPr>
            <a:spLocks noGrp="1"/>
          </p:cNvSpPr>
          <p:nvPr>
            <p:ph type="body"/>
          </p:nvPr>
        </p:nvSpPr>
        <p:spPr>
          <a:xfrm>
            <a:off x="2126160" y="413928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Tree>
    <p:extLst>
      <p:ext uri="{BB962C8B-B14F-4D97-AF65-F5344CB8AC3E}">
        <p14:creationId xmlns:p14="http://schemas.microsoft.com/office/powerpoint/2010/main" val="25733463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
        <p:nvSpPr>
          <p:cNvPr id="29" name="PlaceHolder 2"/>
          <p:cNvSpPr>
            <a:spLocks noGrp="1"/>
          </p:cNvSpPr>
          <p:nvPr>
            <p:ph type="body"/>
          </p:nvPr>
        </p:nvSpPr>
        <p:spPr>
          <a:xfrm>
            <a:off x="2126160" y="2049840"/>
            <a:ext cx="2787840" cy="399960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30" name="PlaceHolder 3"/>
          <p:cNvSpPr>
            <a:spLocks noGrp="1"/>
          </p:cNvSpPr>
          <p:nvPr>
            <p:ph type="body"/>
          </p:nvPr>
        </p:nvSpPr>
        <p:spPr>
          <a:xfrm>
            <a:off x="5053680" y="204984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31" name="PlaceHolder 4"/>
          <p:cNvSpPr>
            <a:spLocks noGrp="1"/>
          </p:cNvSpPr>
          <p:nvPr>
            <p:ph type="body"/>
          </p:nvPr>
        </p:nvSpPr>
        <p:spPr>
          <a:xfrm>
            <a:off x="5053680" y="413928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Tree>
    <p:extLst>
      <p:ext uri="{BB962C8B-B14F-4D97-AF65-F5344CB8AC3E}">
        <p14:creationId xmlns:p14="http://schemas.microsoft.com/office/powerpoint/2010/main" val="40905996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
        <p:nvSpPr>
          <p:cNvPr id="33" name="PlaceHolder 2"/>
          <p:cNvSpPr>
            <a:spLocks noGrp="1"/>
          </p:cNvSpPr>
          <p:nvPr>
            <p:ph type="body"/>
          </p:nvPr>
        </p:nvSpPr>
        <p:spPr>
          <a:xfrm>
            <a:off x="2126160" y="204984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34" name="PlaceHolder 3"/>
          <p:cNvSpPr>
            <a:spLocks noGrp="1"/>
          </p:cNvSpPr>
          <p:nvPr>
            <p:ph type="body"/>
          </p:nvPr>
        </p:nvSpPr>
        <p:spPr>
          <a:xfrm>
            <a:off x="5053680" y="204984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35" name="PlaceHolder 4"/>
          <p:cNvSpPr>
            <a:spLocks noGrp="1"/>
          </p:cNvSpPr>
          <p:nvPr>
            <p:ph type="body"/>
          </p:nvPr>
        </p:nvSpPr>
        <p:spPr>
          <a:xfrm>
            <a:off x="2126160" y="4139280"/>
            <a:ext cx="5712840" cy="1907640"/>
          </a:xfrm>
          <a:prstGeom prst="rect">
            <a:avLst/>
          </a:prstGeom>
        </p:spPr>
        <p:txBody>
          <a:bodyPr lIns="0" tIns="0" rIns="0" bIns="0">
            <a:normAutofit/>
          </a:bodyPr>
          <a:lstStyle/>
          <a:p>
            <a:endParaRPr lang="en-US" sz="1800" b="0" strike="noStrike" spc="-1">
              <a:solidFill>
                <a:srgbClr val="FFFFFF"/>
              </a:solidFill>
              <a:latin typeface="Arial"/>
            </a:endParaRPr>
          </a:p>
        </p:txBody>
      </p:sp>
    </p:spTree>
    <p:extLst>
      <p:ext uri="{BB962C8B-B14F-4D97-AF65-F5344CB8AC3E}">
        <p14:creationId xmlns:p14="http://schemas.microsoft.com/office/powerpoint/2010/main" val="5421005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
        <p:nvSpPr>
          <p:cNvPr id="37" name="PlaceHolder 2"/>
          <p:cNvSpPr>
            <a:spLocks noGrp="1"/>
          </p:cNvSpPr>
          <p:nvPr>
            <p:ph type="body"/>
          </p:nvPr>
        </p:nvSpPr>
        <p:spPr>
          <a:xfrm>
            <a:off x="2126160" y="2049840"/>
            <a:ext cx="57128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38" name="PlaceHolder 3"/>
          <p:cNvSpPr>
            <a:spLocks noGrp="1"/>
          </p:cNvSpPr>
          <p:nvPr>
            <p:ph type="body"/>
          </p:nvPr>
        </p:nvSpPr>
        <p:spPr>
          <a:xfrm>
            <a:off x="2126160" y="4139280"/>
            <a:ext cx="5712840" cy="1907640"/>
          </a:xfrm>
          <a:prstGeom prst="rect">
            <a:avLst/>
          </a:prstGeom>
        </p:spPr>
        <p:txBody>
          <a:bodyPr lIns="0" tIns="0" rIns="0" bIns="0">
            <a:normAutofit/>
          </a:bodyPr>
          <a:lstStyle/>
          <a:p>
            <a:endParaRPr lang="en-US" sz="1800" b="0" strike="noStrike" spc="-1">
              <a:solidFill>
                <a:srgbClr val="FFFFFF"/>
              </a:solidFill>
              <a:latin typeface="Arial"/>
            </a:endParaRPr>
          </a:p>
        </p:txBody>
      </p:sp>
    </p:spTree>
    <p:extLst>
      <p:ext uri="{BB962C8B-B14F-4D97-AF65-F5344CB8AC3E}">
        <p14:creationId xmlns:p14="http://schemas.microsoft.com/office/powerpoint/2010/main" val="4914644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9"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
        <p:nvSpPr>
          <p:cNvPr id="40" name="PlaceHolder 2"/>
          <p:cNvSpPr>
            <a:spLocks noGrp="1"/>
          </p:cNvSpPr>
          <p:nvPr>
            <p:ph type="body"/>
          </p:nvPr>
        </p:nvSpPr>
        <p:spPr>
          <a:xfrm>
            <a:off x="2126160" y="204984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41" name="PlaceHolder 3"/>
          <p:cNvSpPr>
            <a:spLocks noGrp="1"/>
          </p:cNvSpPr>
          <p:nvPr>
            <p:ph type="body"/>
          </p:nvPr>
        </p:nvSpPr>
        <p:spPr>
          <a:xfrm>
            <a:off x="5053680" y="204984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42" name="PlaceHolder 4"/>
          <p:cNvSpPr>
            <a:spLocks noGrp="1"/>
          </p:cNvSpPr>
          <p:nvPr>
            <p:ph type="body"/>
          </p:nvPr>
        </p:nvSpPr>
        <p:spPr>
          <a:xfrm>
            <a:off x="2126160" y="413928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43" name="PlaceHolder 5"/>
          <p:cNvSpPr>
            <a:spLocks noGrp="1"/>
          </p:cNvSpPr>
          <p:nvPr>
            <p:ph type="body"/>
          </p:nvPr>
        </p:nvSpPr>
        <p:spPr>
          <a:xfrm>
            <a:off x="5053680" y="413928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Tree>
    <p:extLst>
      <p:ext uri="{BB962C8B-B14F-4D97-AF65-F5344CB8AC3E}">
        <p14:creationId xmlns:p14="http://schemas.microsoft.com/office/powerpoint/2010/main" val="26289708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
        <p:nvSpPr>
          <p:cNvPr id="45" name="PlaceHolder 2"/>
          <p:cNvSpPr>
            <a:spLocks noGrp="1"/>
          </p:cNvSpPr>
          <p:nvPr>
            <p:ph type="body"/>
          </p:nvPr>
        </p:nvSpPr>
        <p:spPr>
          <a:xfrm>
            <a:off x="2126160" y="2049840"/>
            <a:ext cx="18392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46" name="PlaceHolder 3"/>
          <p:cNvSpPr>
            <a:spLocks noGrp="1"/>
          </p:cNvSpPr>
          <p:nvPr>
            <p:ph type="body"/>
          </p:nvPr>
        </p:nvSpPr>
        <p:spPr>
          <a:xfrm>
            <a:off x="4057920" y="2049840"/>
            <a:ext cx="18392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47" name="PlaceHolder 4"/>
          <p:cNvSpPr>
            <a:spLocks noGrp="1"/>
          </p:cNvSpPr>
          <p:nvPr>
            <p:ph type="body"/>
          </p:nvPr>
        </p:nvSpPr>
        <p:spPr>
          <a:xfrm>
            <a:off x="5989320" y="2049840"/>
            <a:ext cx="18392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48" name="PlaceHolder 5"/>
          <p:cNvSpPr>
            <a:spLocks noGrp="1"/>
          </p:cNvSpPr>
          <p:nvPr>
            <p:ph type="body"/>
          </p:nvPr>
        </p:nvSpPr>
        <p:spPr>
          <a:xfrm>
            <a:off x="2126160" y="4139280"/>
            <a:ext cx="18392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49" name="PlaceHolder 6"/>
          <p:cNvSpPr>
            <a:spLocks noGrp="1"/>
          </p:cNvSpPr>
          <p:nvPr>
            <p:ph type="body"/>
          </p:nvPr>
        </p:nvSpPr>
        <p:spPr>
          <a:xfrm>
            <a:off x="4057920" y="4139280"/>
            <a:ext cx="18392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50" name="PlaceHolder 7"/>
          <p:cNvSpPr>
            <a:spLocks noGrp="1"/>
          </p:cNvSpPr>
          <p:nvPr>
            <p:ph type="body"/>
          </p:nvPr>
        </p:nvSpPr>
        <p:spPr>
          <a:xfrm>
            <a:off x="5989320" y="4139280"/>
            <a:ext cx="1839240" cy="1907640"/>
          </a:xfrm>
          <a:prstGeom prst="rect">
            <a:avLst/>
          </a:prstGeom>
        </p:spPr>
        <p:txBody>
          <a:bodyPr lIns="0" tIns="0" rIns="0" bIns="0">
            <a:normAutofit/>
          </a:bodyPr>
          <a:lstStyle/>
          <a:p>
            <a:endParaRPr lang="en-US" sz="1800" b="0" strike="noStrike" spc="-1">
              <a:solidFill>
                <a:srgbClr val="FFFFFF"/>
              </a:solidFill>
              <a:latin typeface="Arial"/>
            </a:endParaRPr>
          </a:p>
        </p:txBody>
      </p:sp>
    </p:spTree>
    <p:extLst>
      <p:ext uri="{BB962C8B-B14F-4D97-AF65-F5344CB8AC3E}">
        <p14:creationId xmlns:p14="http://schemas.microsoft.com/office/powerpoint/2010/main" val="9010271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6983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4"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
        <p:nvSpPr>
          <p:cNvPr id="65" name="PlaceHolder 2"/>
          <p:cNvSpPr>
            <a:spLocks noGrp="1"/>
          </p:cNvSpPr>
          <p:nvPr>
            <p:ph type="subTitle"/>
          </p:nvPr>
        </p:nvSpPr>
        <p:spPr>
          <a:xfrm>
            <a:off x="2126160" y="2049840"/>
            <a:ext cx="5712840" cy="3999600"/>
          </a:xfrm>
          <a:prstGeom prst="rect">
            <a:avLst/>
          </a:prstGeom>
        </p:spPr>
        <p:txBody>
          <a:bodyPr lIns="0" tIns="0" rIns="0" bIns="0" anchor="ctr">
            <a:spAutoFit/>
          </a:bodyPr>
          <a:lstStyle/>
          <a:p>
            <a:pPr algn="ctr"/>
            <a:endParaRPr lang="it-IT" sz="3200" b="0" strike="noStrike" spc="-1">
              <a:latin typeface="Arial"/>
            </a:endParaRPr>
          </a:p>
        </p:txBody>
      </p:sp>
    </p:spTree>
    <p:extLst>
      <p:ext uri="{BB962C8B-B14F-4D97-AF65-F5344CB8AC3E}">
        <p14:creationId xmlns:p14="http://schemas.microsoft.com/office/powerpoint/2010/main" val="35560757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
        <p:nvSpPr>
          <p:cNvPr id="67" name="PlaceHolder 2"/>
          <p:cNvSpPr>
            <a:spLocks noGrp="1"/>
          </p:cNvSpPr>
          <p:nvPr>
            <p:ph type="body"/>
          </p:nvPr>
        </p:nvSpPr>
        <p:spPr>
          <a:xfrm>
            <a:off x="2126160" y="2049840"/>
            <a:ext cx="5712840" cy="3999600"/>
          </a:xfrm>
          <a:prstGeom prst="rect">
            <a:avLst/>
          </a:prstGeom>
        </p:spPr>
        <p:txBody>
          <a:bodyPr lIns="0" tIns="0" rIns="0" bIns="0">
            <a:normAutofit/>
          </a:bodyPr>
          <a:lstStyle/>
          <a:p>
            <a:endParaRPr lang="en-US" sz="1800" b="0" strike="noStrike" spc="-1">
              <a:solidFill>
                <a:srgbClr val="FFFFFF"/>
              </a:solidFill>
              <a:latin typeface="Arial"/>
            </a:endParaRPr>
          </a:p>
        </p:txBody>
      </p:sp>
    </p:spTree>
    <p:extLst>
      <p:ext uri="{BB962C8B-B14F-4D97-AF65-F5344CB8AC3E}">
        <p14:creationId xmlns:p14="http://schemas.microsoft.com/office/powerpoint/2010/main" val="27096509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
        <p:nvSpPr>
          <p:cNvPr id="69" name="PlaceHolder 2"/>
          <p:cNvSpPr>
            <a:spLocks noGrp="1"/>
          </p:cNvSpPr>
          <p:nvPr>
            <p:ph type="body"/>
          </p:nvPr>
        </p:nvSpPr>
        <p:spPr>
          <a:xfrm>
            <a:off x="2126160" y="2049840"/>
            <a:ext cx="2787840" cy="399960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70" name="PlaceHolder 3"/>
          <p:cNvSpPr>
            <a:spLocks noGrp="1"/>
          </p:cNvSpPr>
          <p:nvPr>
            <p:ph type="body"/>
          </p:nvPr>
        </p:nvSpPr>
        <p:spPr>
          <a:xfrm>
            <a:off x="5053680" y="2049840"/>
            <a:ext cx="2787840" cy="3999600"/>
          </a:xfrm>
          <a:prstGeom prst="rect">
            <a:avLst/>
          </a:prstGeom>
        </p:spPr>
        <p:txBody>
          <a:bodyPr lIns="0" tIns="0" rIns="0" bIns="0">
            <a:normAutofit/>
          </a:bodyPr>
          <a:lstStyle/>
          <a:p>
            <a:endParaRPr lang="en-US" sz="1800" b="0" strike="noStrike" spc="-1">
              <a:solidFill>
                <a:srgbClr val="FFFFFF"/>
              </a:solidFill>
              <a:latin typeface="Arial"/>
            </a:endParaRPr>
          </a:p>
        </p:txBody>
      </p:sp>
    </p:spTree>
    <p:extLst>
      <p:ext uri="{BB962C8B-B14F-4D97-AF65-F5344CB8AC3E}">
        <p14:creationId xmlns:p14="http://schemas.microsoft.com/office/powerpoint/2010/main" val="3617001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EConti - CdS 10/07/2019</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AC4881-73D6-FA40-A1B1-6BCB34651555}" type="slidenum">
              <a:t>‹#›</a:t>
            </a:fld>
            <a:endParaRPr lang="en-US"/>
          </a:p>
        </p:txBody>
      </p:sp>
    </p:spTree>
    <p:extLst>
      <p:ext uri="{BB962C8B-B14F-4D97-AF65-F5344CB8AC3E}">
        <p14:creationId xmlns:p14="http://schemas.microsoft.com/office/powerpoint/2010/main" val="13914257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1"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Tree>
    <p:extLst>
      <p:ext uri="{BB962C8B-B14F-4D97-AF65-F5344CB8AC3E}">
        <p14:creationId xmlns:p14="http://schemas.microsoft.com/office/powerpoint/2010/main" val="32917959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72" name="PlaceHolder 1"/>
          <p:cNvSpPr>
            <a:spLocks noGrp="1"/>
          </p:cNvSpPr>
          <p:nvPr>
            <p:ph type="subTitle"/>
          </p:nvPr>
        </p:nvSpPr>
        <p:spPr>
          <a:xfrm>
            <a:off x="1961280" y="808200"/>
            <a:ext cx="5877720" cy="4992480"/>
          </a:xfrm>
          <a:prstGeom prst="rect">
            <a:avLst/>
          </a:prstGeom>
        </p:spPr>
        <p:txBody>
          <a:bodyPr lIns="0" tIns="0" rIns="0" bIns="0" anchor="ctr">
            <a:spAutoFit/>
          </a:bodyPr>
          <a:lstStyle/>
          <a:p>
            <a:pPr algn="ctr"/>
            <a:endParaRPr lang="it-IT" sz="3200" b="0" strike="noStrike" spc="-1">
              <a:latin typeface="Arial"/>
            </a:endParaRPr>
          </a:p>
        </p:txBody>
      </p:sp>
    </p:spTree>
    <p:extLst>
      <p:ext uri="{BB962C8B-B14F-4D97-AF65-F5344CB8AC3E}">
        <p14:creationId xmlns:p14="http://schemas.microsoft.com/office/powerpoint/2010/main" val="10999286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
        <p:nvSpPr>
          <p:cNvPr id="74" name="PlaceHolder 2"/>
          <p:cNvSpPr>
            <a:spLocks noGrp="1"/>
          </p:cNvSpPr>
          <p:nvPr>
            <p:ph type="body"/>
          </p:nvPr>
        </p:nvSpPr>
        <p:spPr>
          <a:xfrm>
            <a:off x="2126160" y="204984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75" name="PlaceHolder 3"/>
          <p:cNvSpPr>
            <a:spLocks noGrp="1"/>
          </p:cNvSpPr>
          <p:nvPr>
            <p:ph type="body"/>
          </p:nvPr>
        </p:nvSpPr>
        <p:spPr>
          <a:xfrm>
            <a:off x="5053680" y="2049840"/>
            <a:ext cx="2787840" cy="399960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76" name="PlaceHolder 4"/>
          <p:cNvSpPr>
            <a:spLocks noGrp="1"/>
          </p:cNvSpPr>
          <p:nvPr>
            <p:ph type="body"/>
          </p:nvPr>
        </p:nvSpPr>
        <p:spPr>
          <a:xfrm>
            <a:off x="2126160" y="413928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Tree>
    <p:extLst>
      <p:ext uri="{BB962C8B-B14F-4D97-AF65-F5344CB8AC3E}">
        <p14:creationId xmlns:p14="http://schemas.microsoft.com/office/powerpoint/2010/main" val="28144415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
        <p:nvSpPr>
          <p:cNvPr id="78" name="PlaceHolder 2"/>
          <p:cNvSpPr>
            <a:spLocks noGrp="1"/>
          </p:cNvSpPr>
          <p:nvPr>
            <p:ph type="body"/>
          </p:nvPr>
        </p:nvSpPr>
        <p:spPr>
          <a:xfrm>
            <a:off x="2126160" y="2049840"/>
            <a:ext cx="2787840" cy="399960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79" name="PlaceHolder 3"/>
          <p:cNvSpPr>
            <a:spLocks noGrp="1"/>
          </p:cNvSpPr>
          <p:nvPr>
            <p:ph type="body"/>
          </p:nvPr>
        </p:nvSpPr>
        <p:spPr>
          <a:xfrm>
            <a:off x="5053680" y="204984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80" name="PlaceHolder 4"/>
          <p:cNvSpPr>
            <a:spLocks noGrp="1"/>
          </p:cNvSpPr>
          <p:nvPr>
            <p:ph type="body"/>
          </p:nvPr>
        </p:nvSpPr>
        <p:spPr>
          <a:xfrm>
            <a:off x="5053680" y="413928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Tree>
    <p:extLst>
      <p:ext uri="{BB962C8B-B14F-4D97-AF65-F5344CB8AC3E}">
        <p14:creationId xmlns:p14="http://schemas.microsoft.com/office/powerpoint/2010/main" val="28154425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
        <p:nvSpPr>
          <p:cNvPr id="82" name="PlaceHolder 2"/>
          <p:cNvSpPr>
            <a:spLocks noGrp="1"/>
          </p:cNvSpPr>
          <p:nvPr>
            <p:ph type="body"/>
          </p:nvPr>
        </p:nvSpPr>
        <p:spPr>
          <a:xfrm>
            <a:off x="2126160" y="204984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83" name="PlaceHolder 3"/>
          <p:cNvSpPr>
            <a:spLocks noGrp="1"/>
          </p:cNvSpPr>
          <p:nvPr>
            <p:ph type="body"/>
          </p:nvPr>
        </p:nvSpPr>
        <p:spPr>
          <a:xfrm>
            <a:off x="5053680" y="204984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84" name="PlaceHolder 4"/>
          <p:cNvSpPr>
            <a:spLocks noGrp="1"/>
          </p:cNvSpPr>
          <p:nvPr>
            <p:ph type="body"/>
          </p:nvPr>
        </p:nvSpPr>
        <p:spPr>
          <a:xfrm>
            <a:off x="2126160" y="4139280"/>
            <a:ext cx="5712840" cy="1907640"/>
          </a:xfrm>
          <a:prstGeom prst="rect">
            <a:avLst/>
          </a:prstGeom>
        </p:spPr>
        <p:txBody>
          <a:bodyPr lIns="0" tIns="0" rIns="0" bIns="0">
            <a:normAutofit/>
          </a:bodyPr>
          <a:lstStyle/>
          <a:p>
            <a:endParaRPr lang="en-US" sz="1800" b="0" strike="noStrike" spc="-1">
              <a:solidFill>
                <a:srgbClr val="FFFFFF"/>
              </a:solidFill>
              <a:latin typeface="Arial"/>
            </a:endParaRPr>
          </a:p>
        </p:txBody>
      </p:sp>
    </p:spTree>
    <p:extLst>
      <p:ext uri="{BB962C8B-B14F-4D97-AF65-F5344CB8AC3E}">
        <p14:creationId xmlns:p14="http://schemas.microsoft.com/office/powerpoint/2010/main" val="28588689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
        <p:nvSpPr>
          <p:cNvPr id="86" name="PlaceHolder 2"/>
          <p:cNvSpPr>
            <a:spLocks noGrp="1"/>
          </p:cNvSpPr>
          <p:nvPr>
            <p:ph type="body"/>
          </p:nvPr>
        </p:nvSpPr>
        <p:spPr>
          <a:xfrm>
            <a:off x="2126160" y="2049840"/>
            <a:ext cx="57128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87" name="PlaceHolder 3"/>
          <p:cNvSpPr>
            <a:spLocks noGrp="1"/>
          </p:cNvSpPr>
          <p:nvPr>
            <p:ph type="body"/>
          </p:nvPr>
        </p:nvSpPr>
        <p:spPr>
          <a:xfrm>
            <a:off x="2126160" y="4139280"/>
            <a:ext cx="5712840" cy="1907640"/>
          </a:xfrm>
          <a:prstGeom prst="rect">
            <a:avLst/>
          </a:prstGeom>
        </p:spPr>
        <p:txBody>
          <a:bodyPr lIns="0" tIns="0" rIns="0" bIns="0">
            <a:normAutofit/>
          </a:bodyPr>
          <a:lstStyle/>
          <a:p>
            <a:endParaRPr lang="en-US" sz="1800" b="0" strike="noStrike" spc="-1">
              <a:solidFill>
                <a:srgbClr val="FFFFFF"/>
              </a:solidFill>
              <a:latin typeface="Arial"/>
            </a:endParaRPr>
          </a:p>
        </p:txBody>
      </p:sp>
    </p:spTree>
    <p:extLst>
      <p:ext uri="{BB962C8B-B14F-4D97-AF65-F5344CB8AC3E}">
        <p14:creationId xmlns:p14="http://schemas.microsoft.com/office/powerpoint/2010/main" val="27129457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
        <p:nvSpPr>
          <p:cNvPr id="89" name="PlaceHolder 2"/>
          <p:cNvSpPr>
            <a:spLocks noGrp="1"/>
          </p:cNvSpPr>
          <p:nvPr>
            <p:ph type="body"/>
          </p:nvPr>
        </p:nvSpPr>
        <p:spPr>
          <a:xfrm>
            <a:off x="2126160" y="204984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90" name="PlaceHolder 3"/>
          <p:cNvSpPr>
            <a:spLocks noGrp="1"/>
          </p:cNvSpPr>
          <p:nvPr>
            <p:ph type="body"/>
          </p:nvPr>
        </p:nvSpPr>
        <p:spPr>
          <a:xfrm>
            <a:off x="5053680" y="204984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91" name="PlaceHolder 4"/>
          <p:cNvSpPr>
            <a:spLocks noGrp="1"/>
          </p:cNvSpPr>
          <p:nvPr>
            <p:ph type="body"/>
          </p:nvPr>
        </p:nvSpPr>
        <p:spPr>
          <a:xfrm>
            <a:off x="2126160" y="413928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92" name="PlaceHolder 5"/>
          <p:cNvSpPr>
            <a:spLocks noGrp="1"/>
          </p:cNvSpPr>
          <p:nvPr>
            <p:ph type="body"/>
          </p:nvPr>
        </p:nvSpPr>
        <p:spPr>
          <a:xfrm>
            <a:off x="5053680" y="413928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Tree>
    <p:extLst>
      <p:ext uri="{BB962C8B-B14F-4D97-AF65-F5344CB8AC3E}">
        <p14:creationId xmlns:p14="http://schemas.microsoft.com/office/powerpoint/2010/main" val="29835735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
        <p:nvSpPr>
          <p:cNvPr id="94" name="PlaceHolder 2"/>
          <p:cNvSpPr>
            <a:spLocks noGrp="1"/>
          </p:cNvSpPr>
          <p:nvPr>
            <p:ph type="body"/>
          </p:nvPr>
        </p:nvSpPr>
        <p:spPr>
          <a:xfrm>
            <a:off x="2126160" y="2049840"/>
            <a:ext cx="18392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95" name="PlaceHolder 3"/>
          <p:cNvSpPr>
            <a:spLocks noGrp="1"/>
          </p:cNvSpPr>
          <p:nvPr>
            <p:ph type="body"/>
          </p:nvPr>
        </p:nvSpPr>
        <p:spPr>
          <a:xfrm>
            <a:off x="4057920" y="2049840"/>
            <a:ext cx="18392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96" name="PlaceHolder 4"/>
          <p:cNvSpPr>
            <a:spLocks noGrp="1"/>
          </p:cNvSpPr>
          <p:nvPr>
            <p:ph type="body"/>
          </p:nvPr>
        </p:nvSpPr>
        <p:spPr>
          <a:xfrm>
            <a:off x="5989320" y="2049840"/>
            <a:ext cx="18392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97" name="PlaceHolder 5"/>
          <p:cNvSpPr>
            <a:spLocks noGrp="1"/>
          </p:cNvSpPr>
          <p:nvPr>
            <p:ph type="body"/>
          </p:nvPr>
        </p:nvSpPr>
        <p:spPr>
          <a:xfrm>
            <a:off x="2126160" y="4139280"/>
            <a:ext cx="18392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98" name="PlaceHolder 6"/>
          <p:cNvSpPr>
            <a:spLocks noGrp="1"/>
          </p:cNvSpPr>
          <p:nvPr>
            <p:ph type="body"/>
          </p:nvPr>
        </p:nvSpPr>
        <p:spPr>
          <a:xfrm>
            <a:off x="4057920" y="4139280"/>
            <a:ext cx="18392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99" name="PlaceHolder 7"/>
          <p:cNvSpPr>
            <a:spLocks noGrp="1"/>
          </p:cNvSpPr>
          <p:nvPr>
            <p:ph type="body"/>
          </p:nvPr>
        </p:nvSpPr>
        <p:spPr>
          <a:xfrm>
            <a:off x="5989320" y="4139280"/>
            <a:ext cx="1839240" cy="1907640"/>
          </a:xfrm>
          <a:prstGeom prst="rect">
            <a:avLst/>
          </a:prstGeom>
        </p:spPr>
        <p:txBody>
          <a:bodyPr lIns="0" tIns="0" rIns="0" bIns="0">
            <a:normAutofit/>
          </a:bodyPr>
          <a:lstStyle/>
          <a:p>
            <a:endParaRPr lang="en-US" sz="1800" b="0" strike="noStrike" spc="-1">
              <a:solidFill>
                <a:srgbClr val="FFFFFF"/>
              </a:solidFill>
              <a:latin typeface="Arial"/>
            </a:endParaRPr>
          </a:p>
        </p:txBody>
      </p:sp>
    </p:spTree>
    <p:extLst>
      <p:ext uri="{BB962C8B-B14F-4D97-AF65-F5344CB8AC3E}">
        <p14:creationId xmlns:p14="http://schemas.microsoft.com/office/powerpoint/2010/main" val="24699815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82230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4"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
        <p:nvSpPr>
          <p:cNvPr id="65" name="PlaceHolder 2"/>
          <p:cNvSpPr>
            <a:spLocks noGrp="1"/>
          </p:cNvSpPr>
          <p:nvPr>
            <p:ph type="subTitle"/>
          </p:nvPr>
        </p:nvSpPr>
        <p:spPr>
          <a:xfrm>
            <a:off x="2126160" y="2049840"/>
            <a:ext cx="5712840" cy="3999600"/>
          </a:xfrm>
          <a:prstGeom prst="rect">
            <a:avLst/>
          </a:prstGeom>
        </p:spPr>
        <p:txBody>
          <a:bodyPr lIns="0" tIns="0" rIns="0" bIns="0" anchor="ctr">
            <a:spAutoFit/>
          </a:bodyPr>
          <a:lstStyle/>
          <a:p>
            <a:pPr algn="ctr"/>
            <a:endParaRPr lang="it-IT" sz="3200" b="0" strike="noStrike" spc="-1">
              <a:latin typeface="Arial"/>
            </a:endParaRPr>
          </a:p>
        </p:txBody>
      </p:sp>
    </p:spTree>
    <p:extLst>
      <p:ext uri="{BB962C8B-B14F-4D97-AF65-F5344CB8AC3E}">
        <p14:creationId xmlns:p14="http://schemas.microsoft.com/office/powerpoint/2010/main" val="3218931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EConti - CdS 10/07/2019</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C4881-73D6-FA40-A1B1-6BCB34651555}" type="slidenum">
              <a:t>‹#›</a:t>
            </a:fld>
            <a:endParaRPr lang="en-US"/>
          </a:p>
        </p:txBody>
      </p:sp>
    </p:spTree>
    <p:extLst>
      <p:ext uri="{BB962C8B-B14F-4D97-AF65-F5344CB8AC3E}">
        <p14:creationId xmlns:p14="http://schemas.microsoft.com/office/powerpoint/2010/main" val="20357088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
        <p:nvSpPr>
          <p:cNvPr id="67" name="PlaceHolder 2"/>
          <p:cNvSpPr>
            <a:spLocks noGrp="1"/>
          </p:cNvSpPr>
          <p:nvPr>
            <p:ph type="body"/>
          </p:nvPr>
        </p:nvSpPr>
        <p:spPr>
          <a:xfrm>
            <a:off x="2126160" y="2049840"/>
            <a:ext cx="5712840" cy="3999600"/>
          </a:xfrm>
          <a:prstGeom prst="rect">
            <a:avLst/>
          </a:prstGeom>
        </p:spPr>
        <p:txBody>
          <a:bodyPr lIns="0" tIns="0" rIns="0" bIns="0">
            <a:normAutofit/>
          </a:bodyPr>
          <a:lstStyle/>
          <a:p>
            <a:endParaRPr lang="en-US" sz="1800" b="0" strike="noStrike" spc="-1">
              <a:solidFill>
                <a:srgbClr val="FFFFFF"/>
              </a:solidFill>
              <a:latin typeface="Arial"/>
            </a:endParaRPr>
          </a:p>
        </p:txBody>
      </p:sp>
    </p:spTree>
    <p:extLst>
      <p:ext uri="{BB962C8B-B14F-4D97-AF65-F5344CB8AC3E}">
        <p14:creationId xmlns:p14="http://schemas.microsoft.com/office/powerpoint/2010/main" val="17960625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
        <p:nvSpPr>
          <p:cNvPr id="69" name="PlaceHolder 2"/>
          <p:cNvSpPr>
            <a:spLocks noGrp="1"/>
          </p:cNvSpPr>
          <p:nvPr>
            <p:ph type="body"/>
          </p:nvPr>
        </p:nvSpPr>
        <p:spPr>
          <a:xfrm>
            <a:off x="2126160" y="2049840"/>
            <a:ext cx="2787840" cy="399960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70" name="PlaceHolder 3"/>
          <p:cNvSpPr>
            <a:spLocks noGrp="1"/>
          </p:cNvSpPr>
          <p:nvPr>
            <p:ph type="body"/>
          </p:nvPr>
        </p:nvSpPr>
        <p:spPr>
          <a:xfrm>
            <a:off x="5053680" y="2049840"/>
            <a:ext cx="2787840" cy="3999600"/>
          </a:xfrm>
          <a:prstGeom prst="rect">
            <a:avLst/>
          </a:prstGeom>
        </p:spPr>
        <p:txBody>
          <a:bodyPr lIns="0" tIns="0" rIns="0" bIns="0">
            <a:normAutofit/>
          </a:bodyPr>
          <a:lstStyle/>
          <a:p>
            <a:endParaRPr lang="en-US" sz="1800" b="0" strike="noStrike" spc="-1">
              <a:solidFill>
                <a:srgbClr val="FFFFFF"/>
              </a:solidFill>
              <a:latin typeface="Arial"/>
            </a:endParaRPr>
          </a:p>
        </p:txBody>
      </p:sp>
    </p:spTree>
    <p:extLst>
      <p:ext uri="{BB962C8B-B14F-4D97-AF65-F5344CB8AC3E}">
        <p14:creationId xmlns:p14="http://schemas.microsoft.com/office/powerpoint/2010/main" val="35103828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1"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Tree>
    <p:extLst>
      <p:ext uri="{BB962C8B-B14F-4D97-AF65-F5344CB8AC3E}">
        <p14:creationId xmlns:p14="http://schemas.microsoft.com/office/powerpoint/2010/main" val="40629555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72" name="PlaceHolder 1"/>
          <p:cNvSpPr>
            <a:spLocks noGrp="1"/>
          </p:cNvSpPr>
          <p:nvPr>
            <p:ph type="subTitle"/>
          </p:nvPr>
        </p:nvSpPr>
        <p:spPr>
          <a:xfrm>
            <a:off x="1961280" y="808200"/>
            <a:ext cx="5877720" cy="4992480"/>
          </a:xfrm>
          <a:prstGeom prst="rect">
            <a:avLst/>
          </a:prstGeom>
        </p:spPr>
        <p:txBody>
          <a:bodyPr lIns="0" tIns="0" rIns="0" bIns="0" anchor="ctr">
            <a:spAutoFit/>
          </a:bodyPr>
          <a:lstStyle/>
          <a:p>
            <a:pPr algn="ctr"/>
            <a:endParaRPr lang="it-IT" sz="3200" b="0" strike="noStrike" spc="-1">
              <a:latin typeface="Arial"/>
            </a:endParaRPr>
          </a:p>
        </p:txBody>
      </p:sp>
    </p:spTree>
    <p:extLst>
      <p:ext uri="{BB962C8B-B14F-4D97-AF65-F5344CB8AC3E}">
        <p14:creationId xmlns:p14="http://schemas.microsoft.com/office/powerpoint/2010/main" val="68305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
        <p:nvSpPr>
          <p:cNvPr id="74" name="PlaceHolder 2"/>
          <p:cNvSpPr>
            <a:spLocks noGrp="1"/>
          </p:cNvSpPr>
          <p:nvPr>
            <p:ph type="body"/>
          </p:nvPr>
        </p:nvSpPr>
        <p:spPr>
          <a:xfrm>
            <a:off x="2126160" y="204984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75" name="PlaceHolder 3"/>
          <p:cNvSpPr>
            <a:spLocks noGrp="1"/>
          </p:cNvSpPr>
          <p:nvPr>
            <p:ph type="body"/>
          </p:nvPr>
        </p:nvSpPr>
        <p:spPr>
          <a:xfrm>
            <a:off x="5053680" y="2049840"/>
            <a:ext cx="2787840" cy="399960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76" name="PlaceHolder 4"/>
          <p:cNvSpPr>
            <a:spLocks noGrp="1"/>
          </p:cNvSpPr>
          <p:nvPr>
            <p:ph type="body"/>
          </p:nvPr>
        </p:nvSpPr>
        <p:spPr>
          <a:xfrm>
            <a:off x="2126160" y="413928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Tree>
    <p:extLst>
      <p:ext uri="{BB962C8B-B14F-4D97-AF65-F5344CB8AC3E}">
        <p14:creationId xmlns:p14="http://schemas.microsoft.com/office/powerpoint/2010/main" val="519944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
        <p:nvSpPr>
          <p:cNvPr id="78" name="PlaceHolder 2"/>
          <p:cNvSpPr>
            <a:spLocks noGrp="1"/>
          </p:cNvSpPr>
          <p:nvPr>
            <p:ph type="body"/>
          </p:nvPr>
        </p:nvSpPr>
        <p:spPr>
          <a:xfrm>
            <a:off x="2126160" y="2049840"/>
            <a:ext cx="2787840" cy="399960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79" name="PlaceHolder 3"/>
          <p:cNvSpPr>
            <a:spLocks noGrp="1"/>
          </p:cNvSpPr>
          <p:nvPr>
            <p:ph type="body"/>
          </p:nvPr>
        </p:nvSpPr>
        <p:spPr>
          <a:xfrm>
            <a:off x="5053680" y="204984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80" name="PlaceHolder 4"/>
          <p:cNvSpPr>
            <a:spLocks noGrp="1"/>
          </p:cNvSpPr>
          <p:nvPr>
            <p:ph type="body"/>
          </p:nvPr>
        </p:nvSpPr>
        <p:spPr>
          <a:xfrm>
            <a:off x="5053680" y="413928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Tree>
    <p:extLst>
      <p:ext uri="{BB962C8B-B14F-4D97-AF65-F5344CB8AC3E}">
        <p14:creationId xmlns:p14="http://schemas.microsoft.com/office/powerpoint/2010/main" val="23957934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
        <p:nvSpPr>
          <p:cNvPr id="82" name="PlaceHolder 2"/>
          <p:cNvSpPr>
            <a:spLocks noGrp="1"/>
          </p:cNvSpPr>
          <p:nvPr>
            <p:ph type="body"/>
          </p:nvPr>
        </p:nvSpPr>
        <p:spPr>
          <a:xfrm>
            <a:off x="2126160" y="204984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83" name="PlaceHolder 3"/>
          <p:cNvSpPr>
            <a:spLocks noGrp="1"/>
          </p:cNvSpPr>
          <p:nvPr>
            <p:ph type="body"/>
          </p:nvPr>
        </p:nvSpPr>
        <p:spPr>
          <a:xfrm>
            <a:off x="5053680" y="204984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84" name="PlaceHolder 4"/>
          <p:cNvSpPr>
            <a:spLocks noGrp="1"/>
          </p:cNvSpPr>
          <p:nvPr>
            <p:ph type="body"/>
          </p:nvPr>
        </p:nvSpPr>
        <p:spPr>
          <a:xfrm>
            <a:off x="2126160" y="4139280"/>
            <a:ext cx="5712840" cy="1907640"/>
          </a:xfrm>
          <a:prstGeom prst="rect">
            <a:avLst/>
          </a:prstGeom>
        </p:spPr>
        <p:txBody>
          <a:bodyPr lIns="0" tIns="0" rIns="0" bIns="0">
            <a:normAutofit/>
          </a:bodyPr>
          <a:lstStyle/>
          <a:p>
            <a:endParaRPr lang="en-US" sz="1800" b="0" strike="noStrike" spc="-1">
              <a:solidFill>
                <a:srgbClr val="FFFFFF"/>
              </a:solidFill>
              <a:latin typeface="Arial"/>
            </a:endParaRPr>
          </a:p>
        </p:txBody>
      </p:sp>
    </p:spTree>
    <p:extLst>
      <p:ext uri="{BB962C8B-B14F-4D97-AF65-F5344CB8AC3E}">
        <p14:creationId xmlns:p14="http://schemas.microsoft.com/office/powerpoint/2010/main" val="30240067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
        <p:nvSpPr>
          <p:cNvPr id="86" name="PlaceHolder 2"/>
          <p:cNvSpPr>
            <a:spLocks noGrp="1"/>
          </p:cNvSpPr>
          <p:nvPr>
            <p:ph type="body"/>
          </p:nvPr>
        </p:nvSpPr>
        <p:spPr>
          <a:xfrm>
            <a:off x="2126160" y="2049840"/>
            <a:ext cx="57128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87" name="PlaceHolder 3"/>
          <p:cNvSpPr>
            <a:spLocks noGrp="1"/>
          </p:cNvSpPr>
          <p:nvPr>
            <p:ph type="body"/>
          </p:nvPr>
        </p:nvSpPr>
        <p:spPr>
          <a:xfrm>
            <a:off x="2126160" y="4139280"/>
            <a:ext cx="5712840" cy="1907640"/>
          </a:xfrm>
          <a:prstGeom prst="rect">
            <a:avLst/>
          </a:prstGeom>
        </p:spPr>
        <p:txBody>
          <a:bodyPr lIns="0" tIns="0" rIns="0" bIns="0">
            <a:normAutofit/>
          </a:bodyPr>
          <a:lstStyle/>
          <a:p>
            <a:endParaRPr lang="en-US" sz="1800" b="0" strike="noStrike" spc="-1">
              <a:solidFill>
                <a:srgbClr val="FFFFFF"/>
              </a:solidFill>
              <a:latin typeface="Arial"/>
            </a:endParaRPr>
          </a:p>
        </p:txBody>
      </p:sp>
    </p:spTree>
    <p:extLst>
      <p:ext uri="{BB962C8B-B14F-4D97-AF65-F5344CB8AC3E}">
        <p14:creationId xmlns:p14="http://schemas.microsoft.com/office/powerpoint/2010/main" val="2052867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
        <p:nvSpPr>
          <p:cNvPr id="89" name="PlaceHolder 2"/>
          <p:cNvSpPr>
            <a:spLocks noGrp="1"/>
          </p:cNvSpPr>
          <p:nvPr>
            <p:ph type="body"/>
          </p:nvPr>
        </p:nvSpPr>
        <p:spPr>
          <a:xfrm>
            <a:off x="2126160" y="204984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90" name="PlaceHolder 3"/>
          <p:cNvSpPr>
            <a:spLocks noGrp="1"/>
          </p:cNvSpPr>
          <p:nvPr>
            <p:ph type="body"/>
          </p:nvPr>
        </p:nvSpPr>
        <p:spPr>
          <a:xfrm>
            <a:off x="5053680" y="204984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91" name="PlaceHolder 4"/>
          <p:cNvSpPr>
            <a:spLocks noGrp="1"/>
          </p:cNvSpPr>
          <p:nvPr>
            <p:ph type="body"/>
          </p:nvPr>
        </p:nvSpPr>
        <p:spPr>
          <a:xfrm>
            <a:off x="2126160" y="413928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92" name="PlaceHolder 5"/>
          <p:cNvSpPr>
            <a:spLocks noGrp="1"/>
          </p:cNvSpPr>
          <p:nvPr>
            <p:ph type="body"/>
          </p:nvPr>
        </p:nvSpPr>
        <p:spPr>
          <a:xfrm>
            <a:off x="5053680" y="413928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Tree>
    <p:extLst>
      <p:ext uri="{BB962C8B-B14F-4D97-AF65-F5344CB8AC3E}">
        <p14:creationId xmlns:p14="http://schemas.microsoft.com/office/powerpoint/2010/main" val="7508983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
        <p:nvSpPr>
          <p:cNvPr id="94" name="PlaceHolder 2"/>
          <p:cNvSpPr>
            <a:spLocks noGrp="1"/>
          </p:cNvSpPr>
          <p:nvPr>
            <p:ph type="body"/>
          </p:nvPr>
        </p:nvSpPr>
        <p:spPr>
          <a:xfrm>
            <a:off x="2126160" y="2049840"/>
            <a:ext cx="18392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95" name="PlaceHolder 3"/>
          <p:cNvSpPr>
            <a:spLocks noGrp="1"/>
          </p:cNvSpPr>
          <p:nvPr>
            <p:ph type="body"/>
          </p:nvPr>
        </p:nvSpPr>
        <p:spPr>
          <a:xfrm>
            <a:off x="4057920" y="2049840"/>
            <a:ext cx="18392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96" name="PlaceHolder 4"/>
          <p:cNvSpPr>
            <a:spLocks noGrp="1"/>
          </p:cNvSpPr>
          <p:nvPr>
            <p:ph type="body"/>
          </p:nvPr>
        </p:nvSpPr>
        <p:spPr>
          <a:xfrm>
            <a:off x="5989320" y="2049840"/>
            <a:ext cx="18392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97" name="PlaceHolder 5"/>
          <p:cNvSpPr>
            <a:spLocks noGrp="1"/>
          </p:cNvSpPr>
          <p:nvPr>
            <p:ph type="body"/>
          </p:nvPr>
        </p:nvSpPr>
        <p:spPr>
          <a:xfrm>
            <a:off x="2126160" y="4139280"/>
            <a:ext cx="18392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98" name="PlaceHolder 6"/>
          <p:cNvSpPr>
            <a:spLocks noGrp="1"/>
          </p:cNvSpPr>
          <p:nvPr>
            <p:ph type="body"/>
          </p:nvPr>
        </p:nvSpPr>
        <p:spPr>
          <a:xfrm>
            <a:off x="4057920" y="4139280"/>
            <a:ext cx="18392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99" name="PlaceHolder 7"/>
          <p:cNvSpPr>
            <a:spLocks noGrp="1"/>
          </p:cNvSpPr>
          <p:nvPr>
            <p:ph type="body"/>
          </p:nvPr>
        </p:nvSpPr>
        <p:spPr>
          <a:xfrm>
            <a:off x="5989320" y="4139280"/>
            <a:ext cx="1839240" cy="1907640"/>
          </a:xfrm>
          <a:prstGeom prst="rect">
            <a:avLst/>
          </a:prstGeom>
        </p:spPr>
        <p:txBody>
          <a:bodyPr lIns="0" tIns="0" rIns="0" bIns="0">
            <a:normAutofit/>
          </a:bodyPr>
          <a:lstStyle/>
          <a:p>
            <a:endParaRPr lang="en-US" sz="1800" b="0" strike="noStrike" spc="-1">
              <a:solidFill>
                <a:srgbClr val="FFFFFF"/>
              </a:solidFill>
              <a:latin typeface="Arial"/>
            </a:endParaRPr>
          </a:p>
        </p:txBody>
      </p:sp>
    </p:spTree>
    <p:extLst>
      <p:ext uri="{BB962C8B-B14F-4D97-AF65-F5344CB8AC3E}">
        <p14:creationId xmlns:p14="http://schemas.microsoft.com/office/powerpoint/2010/main" val="1117437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EConti - CdS 10/07/2019</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C4881-73D6-FA40-A1B1-6BCB34651555}" type="slidenum">
              <a:t>‹#›</a:t>
            </a:fld>
            <a:endParaRPr lang="en-US"/>
          </a:p>
        </p:txBody>
      </p:sp>
    </p:spTree>
    <p:extLst>
      <p:ext uri="{BB962C8B-B14F-4D97-AF65-F5344CB8AC3E}">
        <p14:creationId xmlns:p14="http://schemas.microsoft.com/office/powerpoint/2010/main" val="10314437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78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4"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
        <p:nvSpPr>
          <p:cNvPr id="65" name="PlaceHolder 2"/>
          <p:cNvSpPr>
            <a:spLocks noGrp="1"/>
          </p:cNvSpPr>
          <p:nvPr>
            <p:ph type="subTitle"/>
          </p:nvPr>
        </p:nvSpPr>
        <p:spPr>
          <a:xfrm>
            <a:off x="2126160" y="2049840"/>
            <a:ext cx="5712840" cy="3999600"/>
          </a:xfrm>
          <a:prstGeom prst="rect">
            <a:avLst/>
          </a:prstGeom>
        </p:spPr>
        <p:txBody>
          <a:bodyPr lIns="0" tIns="0" rIns="0" bIns="0" anchor="ctr">
            <a:spAutoFit/>
          </a:bodyPr>
          <a:lstStyle/>
          <a:p>
            <a:pPr algn="ctr"/>
            <a:endParaRPr lang="it-IT" sz="3200" b="0" strike="noStrike" spc="-1">
              <a:latin typeface="Arial"/>
            </a:endParaRPr>
          </a:p>
        </p:txBody>
      </p:sp>
    </p:spTree>
    <p:extLst>
      <p:ext uri="{BB962C8B-B14F-4D97-AF65-F5344CB8AC3E}">
        <p14:creationId xmlns:p14="http://schemas.microsoft.com/office/powerpoint/2010/main" val="18333484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
        <p:nvSpPr>
          <p:cNvPr id="67" name="PlaceHolder 2"/>
          <p:cNvSpPr>
            <a:spLocks noGrp="1"/>
          </p:cNvSpPr>
          <p:nvPr>
            <p:ph type="body"/>
          </p:nvPr>
        </p:nvSpPr>
        <p:spPr>
          <a:xfrm>
            <a:off x="2126160" y="2049840"/>
            <a:ext cx="5712840" cy="3999600"/>
          </a:xfrm>
          <a:prstGeom prst="rect">
            <a:avLst/>
          </a:prstGeom>
        </p:spPr>
        <p:txBody>
          <a:bodyPr lIns="0" tIns="0" rIns="0" bIns="0">
            <a:normAutofit/>
          </a:bodyPr>
          <a:lstStyle/>
          <a:p>
            <a:endParaRPr lang="en-US" sz="1800" b="0" strike="noStrike" spc="-1">
              <a:solidFill>
                <a:srgbClr val="FFFFFF"/>
              </a:solidFill>
              <a:latin typeface="Arial"/>
            </a:endParaRPr>
          </a:p>
        </p:txBody>
      </p:sp>
    </p:spTree>
    <p:extLst>
      <p:ext uri="{BB962C8B-B14F-4D97-AF65-F5344CB8AC3E}">
        <p14:creationId xmlns:p14="http://schemas.microsoft.com/office/powerpoint/2010/main" val="17488188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
        <p:nvSpPr>
          <p:cNvPr id="69" name="PlaceHolder 2"/>
          <p:cNvSpPr>
            <a:spLocks noGrp="1"/>
          </p:cNvSpPr>
          <p:nvPr>
            <p:ph type="body"/>
          </p:nvPr>
        </p:nvSpPr>
        <p:spPr>
          <a:xfrm>
            <a:off x="2126160" y="2049840"/>
            <a:ext cx="2787840" cy="399960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70" name="PlaceHolder 3"/>
          <p:cNvSpPr>
            <a:spLocks noGrp="1"/>
          </p:cNvSpPr>
          <p:nvPr>
            <p:ph type="body"/>
          </p:nvPr>
        </p:nvSpPr>
        <p:spPr>
          <a:xfrm>
            <a:off x="5053680" y="2049840"/>
            <a:ext cx="2787840" cy="3999600"/>
          </a:xfrm>
          <a:prstGeom prst="rect">
            <a:avLst/>
          </a:prstGeom>
        </p:spPr>
        <p:txBody>
          <a:bodyPr lIns="0" tIns="0" rIns="0" bIns="0">
            <a:normAutofit/>
          </a:bodyPr>
          <a:lstStyle/>
          <a:p>
            <a:endParaRPr lang="en-US" sz="1800" b="0" strike="noStrike" spc="-1">
              <a:solidFill>
                <a:srgbClr val="FFFFFF"/>
              </a:solidFill>
              <a:latin typeface="Arial"/>
            </a:endParaRPr>
          </a:p>
        </p:txBody>
      </p:sp>
    </p:spTree>
    <p:extLst>
      <p:ext uri="{BB962C8B-B14F-4D97-AF65-F5344CB8AC3E}">
        <p14:creationId xmlns:p14="http://schemas.microsoft.com/office/powerpoint/2010/main" val="20912222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1"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Tree>
    <p:extLst>
      <p:ext uri="{BB962C8B-B14F-4D97-AF65-F5344CB8AC3E}">
        <p14:creationId xmlns:p14="http://schemas.microsoft.com/office/powerpoint/2010/main" val="25656646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72" name="PlaceHolder 1"/>
          <p:cNvSpPr>
            <a:spLocks noGrp="1"/>
          </p:cNvSpPr>
          <p:nvPr>
            <p:ph type="subTitle"/>
          </p:nvPr>
        </p:nvSpPr>
        <p:spPr>
          <a:xfrm>
            <a:off x="1961280" y="808200"/>
            <a:ext cx="5877720" cy="4992480"/>
          </a:xfrm>
          <a:prstGeom prst="rect">
            <a:avLst/>
          </a:prstGeom>
        </p:spPr>
        <p:txBody>
          <a:bodyPr lIns="0" tIns="0" rIns="0" bIns="0" anchor="ctr">
            <a:spAutoFit/>
          </a:bodyPr>
          <a:lstStyle/>
          <a:p>
            <a:pPr algn="ctr"/>
            <a:endParaRPr lang="it-IT" sz="3200" b="0" strike="noStrike" spc="-1">
              <a:latin typeface="Arial"/>
            </a:endParaRPr>
          </a:p>
        </p:txBody>
      </p:sp>
    </p:spTree>
    <p:extLst>
      <p:ext uri="{BB962C8B-B14F-4D97-AF65-F5344CB8AC3E}">
        <p14:creationId xmlns:p14="http://schemas.microsoft.com/office/powerpoint/2010/main" val="41465054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
        <p:nvSpPr>
          <p:cNvPr id="74" name="PlaceHolder 2"/>
          <p:cNvSpPr>
            <a:spLocks noGrp="1"/>
          </p:cNvSpPr>
          <p:nvPr>
            <p:ph type="body"/>
          </p:nvPr>
        </p:nvSpPr>
        <p:spPr>
          <a:xfrm>
            <a:off x="2126160" y="204984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75" name="PlaceHolder 3"/>
          <p:cNvSpPr>
            <a:spLocks noGrp="1"/>
          </p:cNvSpPr>
          <p:nvPr>
            <p:ph type="body"/>
          </p:nvPr>
        </p:nvSpPr>
        <p:spPr>
          <a:xfrm>
            <a:off x="5053680" y="2049840"/>
            <a:ext cx="2787840" cy="399960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76" name="PlaceHolder 4"/>
          <p:cNvSpPr>
            <a:spLocks noGrp="1"/>
          </p:cNvSpPr>
          <p:nvPr>
            <p:ph type="body"/>
          </p:nvPr>
        </p:nvSpPr>
        <p:spPr>
          <a:xfrm>
            <a:off x="2126160" y="413928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Tree>
    <p:extLst>
      <p:ext uri="{BB962C8B-B14F-4D97-AF65-F5344CB8AC3E}">
        <p14:creationId xmlns:p14="http://schemas.microsoft.com/office/powerpoint/2010/main" val="5544397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
        <p:nvSpPr>
          <p:cNvPr id="78" name="PlaceHolder 2"/>
          <p:cNvSpPr>
            <a:spLocks noGrp="1"/>
          </p:cNvSpPr>
          <p:nvPr>
            <p:ph type="body"/>
          </p:nvPr>
        </p:nvSpPr>
        <p:spPr>
          <a:xfrm>
            <a:off x="2126160" y="2049840"/>
            <a:ext cx="2787840" cy="399960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79" name="PlaceHolder 3"/>
          <p:cNvSpPr>
            <a:spLocks noGrp="1"/>
          </p:cNvSpPr>
          <p:nvPr>
            <p:ph type="body"/>
          </p:nvPr>
        </p:nvSpPr>
        <p:spPr>
          <a:xfrm>
            <a:off x="5053680" y="204984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80" name="PlaceHolder 4"/>
          <p:cNvSpPr>
            <a:spLocks noGrp="1"/>
          </p:cNvSpPr>
          <p:nvPr>
            <p:ph type="body"/>
          </p:nvPr>
        </p:nvSpPr>
        <p:spPr>
          <a:xfrm>
            <a:off x="5053680" y="413928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Tree>
    <p:extLst>
      <p:ext uri="{BB962C8B-B14F-4D97-AF65-F5344CB8AC3E}">
        <p14:creationId xmlns:p14="http://schemas.microsoft.com/office/powerpoint/2010/main" val="25202067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
        <p:nvSpPr>
          <p:cNvPr id="82" name="PlaceHolder 2"/>
          <p:cNvSpPr>
            <a:spLocks noGrp="1"/>
          </p:cNvSpPr>
          <p:nvPr>
            <p:ph type="body"/>
          </p:nvPr>
        </p:nvSpPr>
        <p:spPr>
          <a:xfrm>
            <a:off x="2126160" y="204984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83" name="PlaceHolder 3"/>
          <p:cNvSpPr>
            <a:spLocks noGrp="1"/>
          </p:cNvSpPr>
          <p:nvPr>
            <p:ph type="body"/>
          </p:nvPr>
        </p:nvSpPr>
        <p:spPr>
          <a:xfrm>
            <a:off x="5053680" y="2049840"/>
            <a:ext cx="27878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84" name="PlaceHolder 4"/>
          <p:cNvSpPr>
            <a:spLocks noGrp="1"/>
          </p:cNvSpPr>
          <p:nvPr>
            <p:ph type="body"/>
          </p:nvPr>
        </p:nvSpPr>
        <p:spPr>
          <a:xfrm>
            <a:off x="2126160" y="4139280"/>
            <a:ext cx="5712840" cy="1907640"/>
          </a:xfrm>
          <a:prstGeom prst="rect">
            <a:avLst/>
          </a:prstGeom>
        </p:spPr>
        <p:txBody>
          <a:bodyPr lIns="0" tIns="0" rIns="0" bIns="0">
            <a:normAutofit/>
          </a:bodyPr>
          <a:lstStyle/>
          <a:p>
            <a:endParaRPr lang="en-US" sz="1800" b="0" strike="noStrike" spc="-1">
              <a:solidFill>
                <a:srgbClr val="FFFFFF"/>
              </a:solidFill>
              <a:latin typeface="Arial"/>
            </a:endParaRPr>
          </a:p>
        </p:txBody>
      </p:sp>
    </p:spTree>
    <p:extLst>
      <p:ext uri="{BB962C8B-B14F-4D97-AF65-F5344CB8AC3E}">
        <p14:creationId xmlns:p14="http://schemas.microsoft.com/office/powerpoint/2010/main" val="31452109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1961280" y="808200"/>
            <a:ext cx="5877720" cy="1076760"/>
          </a:xfrm>
          <a:prstGeom prst="rect">
            <a:avLst/>
          </a:prstGeom>
        </p:spPr>
        <p:txBody>
          <a:bodyPr lIns="0" tIns="0" rIns="0" bIns="0" anchor="ctr">
            <a:spAutoFit/>
          </a:bodyPr>
          <a:lstStyle/>
          <a:p>
            <a:endParaRPr lang="en-US" sz="1800" b="0" strike="noStrike" spc="-1">
              <a:solidFill>
                <a:srgbClr val="FFFFFF"/>
              </a:solidFill>
              <a:latin typeface="Arial"/>
            </a:endParaRPr>
          </a:p>
        </p:txBody>
      </p:sp>
      <p:sp>
        <p:nvSpPr>
          <p:cNvPr id="86" name="PlaceHolder 2"/>
          <p:cNvSpPr>
            <a:spLocks noGrp="1"/>
          </p:cNvSpPr>
          <p:nvPr>
            <p:ph type="body"/>
          </p:nvPr>
        </p:nvSpPr>
        <p:spPr>
          <a:xfrm>
            <a:off x="2126160" y="2049840"/>
            <a:ext cx="5712840" cy="1907640"/>
          </a:xfrm>
          <a:prstGeom prst="rect">
            <a:avLst/>
          </a:prstGeom>
        </p:spPr>
        <p:txBody>
          <a:bodyPr lIns="0" tIns="0" rIns="0" bIns="0">
            <a:normAutofit/>
          </a:bodyPr>
          <a:lstStyle/>
          <a:p>
            <a:endParaRPr lang="en-US" sz="1800" b="0" strike="noStrike" spc="-1">
              <a:solidFill>
                <a:srgbClr val="FFFFFF"/>
              </a:solidFill>
              <a:latin typeface="Arial"/>
            </a:endParaRPr>
          </a:p>
        </p:txBody>
      </p:sp>
      <p:sp>
        <p:nvSpPr>
          <p:cNvPr id="87" name="PlaceHolder 3"/>
          <p:cNvSpPr>
            <a:spLocks noGrp="1"/>
          </p:cNvSpPr>
          <p:nvPr>
            <p:ph type="body"/>
          </p:nvPr>
        </p:nvSpPr>
        <p:spPr>
          <a:xfrm>
            <a:off x="2126160" y="4139280"/>
            <a:ext cx="5712840" cy="1907640"/>
          </a:xfrm>
          <a:prstGeom prst="rect">
            <a:avLst/>
          </a:prstGeom>
        </p:spPr>
        <p:txBody>
          <a:bodyPr lIns="0" tIns="0" rIns="0" bIns="0">
            <a:normAutofit/>
          </a:bodyPr>
          <a:lstStyle/>
          <a:p>
            <a:endParaRPr lang="en-US" sz="1800" b="0" strike="noStrike" spc="-1">
              <a:solidFill>
                <a:srgbClr val="FFFFFF"/>
              </a:solidFill>
              <a:latin typeface="Arial"/>
            </a:endParaRPr>
          </a:p>
        </p:txBody>
      </p:sp>
    </p:spTree>
    <p:extLst>
      <p:ext uri="{BB962C8B-B14F-4D97-AF65-F5344CB8AC3E}">
        <p14:creationId xmlns:p14="http://schemas.microsoft.com/office/powerpoint/2010/main" val="12951478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slideLayout" Target="../slideLayouts/slideLayout101.xml"/><Relationship Id="rId13" Type="http://schemas.openxmlformats.org/officeDocument/2006/relationships/theme" Target="../theme/theme10.xml"/><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8.png"/><Relationship Id="rId17" Type="http://schemas.openxmlformats.org/officeDocument/2006/relationships/image" Target="../media/image16.png"/><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theme" Target="../theme/theme2.xml"/><Relationship Id="rId7" Type="http://schemas.openxmlformats.org/officeDocument/2006/relationships/image" Target="../media/image1.png"/><Relationship Id="rId8" Type="http://schemas.openxmlformats.org/officeDocument/2006/relationships/image" Target="../media/image2.jpeg"/><Relationship Id="rId9" Type="http://schemas.openxmlformats.org/officeDocument/2006/relationships/image" Target="../media/image3.jpe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theme" Target="../theme/theme3.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0.xml"/><Relationship Id="rId12" Type="http://schemas.openxmlformats.org/officeDocument/2006/relationships/theme" Target="../theme/theme5.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9" Type="http://schemas.openxmlformats.org/officeDocument/2006/relationships/slideLayout" Target="../slideLayouts/slideLayout38.xml"/><Relationship Id="rId10"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1.xml"/><Relationship Id="rId12" Type="http://schemas.openxmlformats.org/officeDocument/2006/relationships/slideLayout" Target="../slideLayouts/slideLayout52.xml"/><Relationship Id="rId13" Type="http://schemas.openxmlformats.org/officeDocument/2006/relationships/slideLayout" Target="../slideLayouts/slideLayout53.xml"/><Relationship Id="rId14" Type="http://schemas.openxmlformats.org/officeDocument/2006/relationships/theme" Target="../theme/theme6.xml"/><Relationship Id="rId15" Type="http://schemas.openxmlformats.org/officeDocument/2006/relationships/image" Target="../media/image11.jpeg"/><Relationship Id="rId16" Type="http://schemas.openxmlformats.org/officeDocument/2006/relationships/image" Target="../media/image12.png"/><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 Id="rId9" Type="http://schemas.openxmlformats.org/officeDocument/2006/relationships/slideLayout" Target="../slideLayouts/slideLayout49.xml"/><Relationship Id="rId10"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4.xml"/><Relationship Id="rId12" Type="http://schemas.openxmlformats.org/officeDocument/2006/relationships/slideLayout" Target="../slideLayouts/slideLayout65.xml"/><Relationship Id="rId13" Type="http://schemas.openxmlformats.org/officeDocument/2006/relationships/theme" Target="../theme/theme7.xml"/><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gif"/><Relationship Id="rId1" Type="http://schemas.openxmlformats.org/officeDocument/2006/relationships/slideLayout" Target="../slideLayouts/slideLayout54.xml"/><Relationship Id="rId2" Type="http://schemas.openxmlformats.org/officeDocument/2006/relationships/slideLayout" Target="../slideLayouts/slideLayout55.xml"/><Relationship Id="rId3" Type="http://schemas.openxmlformats.org/officeDocument/2006/relationships/slideLayout" Target="../slideLayouts/slideLayout56.xml"/><Relationship Id="rId4" Type="http://schemas.openxmlformats.org/officeDocument/2006/relationships/slideLayout" Target="../slideLayouts/slideLayout57.xml"/><Relationship Id="rId5" Type="http://schemas.openxmlformats.org/officeDocument/2006/relationships/slideLayout" Target="../slideLayouts/slideLayout58.xml"/><Relationship Id="rId6" Type="http://schemas.openxmlformats.org/officeDocument/2006/relationships/slideLayout" Target="../slideLayouts/slideLayout59.xml"/><Relationship Id="rId7" Type="http://schemas.openxmlformats.org/officeDocument/2006/relationships/slideLayout" Target="../slideLayouts/slideLayout60.xml"/><Relationship Id="rId8" Type="http://schemas.openxmlformats.org/officeDocument/2006/relationships/slideLayout" Target="../slideLayouts/slideLayout61.xml"/><Relationship Id="rId9" Type="http://schemas.openxmlformats.org/officeDocument/2006/relationships/slideLayout" Target="../slideLayouts/slideLayout62.xml"/><Relationship Id="rId10"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6.xml"/><Relationship Id="rId12" Type="http://schemas.openxmlformats.org/officeDocument/2006/relationships/slideLayout" Target="../slideLayouts/slideLayout77.xml"/><Relationship Id="rId13" Type="http://schemas.openxmlformats.org/officeDocument/2006/relationships/theme" Target="../theme/theme8.xml"/><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8.png"/><Relationship Id="rId17" Type="http://schemas.openxmlformats.org/officeDocument/2006/relationships/image" Target="../media/image16.png"/><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 Id="rId9" Type="http://schemas.openxmlformats.org/officeDocument/2006/relationships/slideLayout" Target="../slideLayouts/slideLayout74.xml"/><Relationship Id="rId10"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slideLayout" Target="../slideLayouts/slideLayout89.xml"/><Relationship Id="rId13" Type="http://schemas.openxmlformats.org/officeDocument/2006/relationships/theme" Target="../theme/theme9.xml"/><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8.png"/><Relationship Id="rId17" Type="http://schemas.openxmlformats.org/officeDocument/2006/relationships/image" Target="../media/image16.pn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EConti - CdS 10/07/2019</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AC4881-73D6-FA40-A1B1-6BCB34651555}" type="slidenum">
              <a:t>‹#›</a:t>
            </a:fld>
            <a:endParaRPr lang="en-US"/>
          </a:p>
        </p:txBody>
      </p:sp>
    </p:spTree>
    <p:extLst>
      <p:ext uri="{BB962C8B-B14F-4D97-AF65-F5344CB8AC3E}">
        <p14:creationId xmlns:p14="http://schemas.microsoft.com/office/powerpoint/2010/main" val="1117702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 name="CustomShape 1"/>
          <p:cNvSpPr/>
          <p:nvPr/>
        </p:nvSpPr>
        <p:spPr>
          <a:xfrm>
            <a:off x="0" y="0"/>
            <a:ext cx="96372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pic>
        <p:nvPicPr>
          <p:cNvPr id="52" name="Picture 17"/>
          <p:cNvPicPr/>
          <p:nvPr/>
        </p:nvPicPr>
        <p:blipFill>
          <a:blip r:embed="rId14"/>
          <a:stretch/>
        </p:blipFill>
        <p:spPr>
          <a:xfrm>
            <a:off x="1371240" y="2912400"/>
            <a:ext cx="7772400" cy="3945240"/>
          </a:xfrm>
          <a:prstGeom prst="rect">
            <a:avLst/>
          </a:prstGeom>
          <a:ln>
            <a:noFill/>
          </a:ln>
        </p:spPr>
      </p:pic>
      <p:pic>
        <p:nvPicPr>
          <p:cNvPr id="53" name="Picture 14"/>
          <p:cNvPicPr/>
          <p:nvPr/>
        </p:nvPicPr>
        <p:blipFill>
          <a:blip r:embed="rId15"/>
          <a:srcRect r="24997"/>
          <a:stretch/>
        </p:blipFill>
        <p:spPr>
          <a:xfrm>
            <a:off x="0" y="0"/>
            <a:ext cx="9143640" cy="6857640"/>
          </a:xfrm>
          <a:prstGeom prst="rect">
            <a:avLst/>
          </a:prstGeom>
          <a:ln>
            <a:noFill/>
          </a:ln>
        </p:spPr>
      </p:pic>
      <p:sp>
        <p:nvSpPr>
          <p:cNvPr id="54" name="CustomShape 2"/>
          <p:cNvSpPr/>
          <p:nvPr/>
        </p:nvSpPr>
        <p:spPr>
          <a:xfrm>
            <a:off x="961920" y="0"/>
            <a:ext cx="45360" cy="6857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p:style>
      </p:sp>
      <p:sp>
        <p:nvSpPr>
          <p:cNvPr id="55" name="CustomShape 3"/>
          <p:cNvSpPr/>
          <p:nvPr/>
        </p:nvSpPr>
        <p:spPr>
          <a:xfrm>
            <a:off x="8321040" y="0"/>
            <a:ext cx="27000" cy="6857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p:style>
      </p:sp>
      <p:sp>
        <p:nvSpPr>
          <p:cNvPr id="56" name="CustomShape 4"/>
          <p:cNvSpPr/>
          <p:nvPr/>
        </p:nvSpPr>
        <p:spPr>
          <a:xfrm>
            <a:off x="1033200" y="0"/>
            <a:ext cx="7315200" cy="6857640"/>
          </a:xfrm>
          <a:prstGeom prst="rect">
            <a:avLst/>
          </a:prstGeom>
          <a:solidFill>
            <a:schemeClr val="bg2">
              <a:alpha val="5000"/>
            </a:schemeClr>
          </a:solidFill>
          <a:ln>
            <a:noFill/>
          </a:ln>
        </p:spPr>
        <p:style>
          <a:lnRef idx="2">
            <a:schemeClr val="accent1">
              <a:shade val="50000"/>
            </a:schemeClr>
          </a:lnRef>
          <a:fillRef idx="1">
            <a:schemeClr val="accent1"/>
          </a:fillRef>
          <a:effectRef idx="0">
            <a:schemeClr val="accent1"/>
          </a:effectRef>
          <a:fontRef idx="minor"/>
        </p:style>
      </p:sp>
      <p:sp>
        <p:nvSpPr>
          <p:cNvPr id="57" name="PlaceHolder 5"/>
          <p:cNvSpPr>
            <a:spLocks noGrp="1"/>
          </p:cNvSpPr>
          <p:nvPr>
            <p:ph type="title"/>
          </p:nvPr>
        </p:nvSpPr>
        <p:spPr>
          <a:xfrm>
            <a:off x="1961280" y="808200"/>
            <a:ext cx="5877720" cy="1076760"/>
          </a:xfrm>
          <a:prstGeom prst="rect">
            <a:avLst/>
          </a:prstGeom>
        </p:spPr>
        <p:txBody>
          <a:bodyPr>
            <a:noAutofit/>
          </a:bodyPr>
          <a:lstStyle/>
          <a:p>
            <a:pPr algn="r">
              <a:lnSpc>
                <a:spcPct val="90000"/>
              </a:lnSpc>
            </a:pPr>
            <a:r>
              <a:rPr lang="en-US" sz="2800" b="0" strike="noStrike" spc="-1">
                <a:solidFill>
                  <a:srgbClr val="FFFFFF"/>
                </a:solidFill>
                <a:latin typeface="Arial"/>
              </a:rPr>
              <a:t>Click to edit Master title style</a:t>
            </a:r>
          </a:p>
        </p:txBody>
      </p:sp>
      <p:sp>
        <p:nvSpPr>
          <p:cNvPr id="58" name="PlaceHolder 6"/>
          <p:cNvSpPr>
            <a:spLocks noGrp="1"/>
          </p:cNvSpPr>
          <p:nvPr>
            <p:ph type="body"/>
          </p:nvPr>
        </p:nvSpPr>
        <p:spPr>
          <a:xfrm>
            <a:off x="2126160" y="2049840"/>
            <a:ext cx="5712840" cy="3999600"/>
          </a:xfrm>
          <a:prstGeom prst="rect">
            <a:avLst/>
          </a:prstGeom>
        </p:spPr>
        <p:txBody>
          <a:bodyPr anchor="ctr">
            <a:noAutofit/>
          </a:bodyPr>
          <a:lstStyle/>
          <a:p>
            <a:pPr marL="258480" indent="-255600">
              <a:lnSpc>
                <a:spcPct val="120000"/>
              </a:lnSpc>
              <a:spcBef>
                <a:spcPts val="374"/>
              </a:spcBef>
              <a:spcAft>
                <a:spcPts val="451"/>
              </a:spcAft>
              <a:buClr>
                <a:srgbClr val="F98657"/>
              </a:buClr>
              <a:buSzPct val="90000"/>
              <a:buFont typeface="Wingdings" charset="2"/>
              <a:buChar char=""/>
            </a:pPr>
            <a:r>
              <a:rPr lang="en-US" sz="1800" b="0" strike="noStrike" spc="-1">
                <a:solidFill>
                  <a:srgbClr val="FFFFFF"/>
                </a:solidFill>
                <a:latin typeface="Arial"/>
              </a:rPr>
              <a:t>Edit Master text styles</a:t>
            </a:r>
          </a:p>
          <a:p>
            <a:pPr marL="596520" lvl="1" indent="-255600">
              <a:lnSpc>
                <a:spcPct val="120000"/>
              </a:lnSpc>
              <a:spcBef>
                <a:spcPts val="374"/>
              </a:spcBef>
              <a:spcAft>
                <a:spcPts val="451"/>
              </a:spcAft>
              <a:buClr>
                <a:srgbClr val="F98657"/>
              </a:buClr>
              <a:buSzPct val="90000"/>
              <a:buFont typeface="Wingdings" charset="2"/>
              <a:buChar char=""/>
            </a:pPr>
            <a:r>
              <a:rPr lang="en-US" sz="1600" b="0" strike="noStrike" spc="-1">
                <a:solidFill>
                  <a:srgbClr val="FFFFFF"/>
                </a:solidFill>
                <a:latin typeface="Arial"/>
              </a:rPr>
              <a:t>Second level</a:t>
            </a:r>
          </a:p>
          <a:p>
            <a:pPr marL="944280" lvl="2" indent="-255600">
              <a:lnSpc>
                <a:spcPct val="120000"/>
              </a:lnSpc>
              <a:spcBef>
                <a:spcPts val="374"/>
              </a:spcBef>
              <a:spcAft>
                <a:spcPts val="451"/>
              </a:spcAft>
              <a:buClr>
                <a:srgbClr val="F98657"/>
              </a:buClr>
              <a:buSzPct val="90000"/>
              <a:buFont typeface="Wingdings" charset="2"/>
              <a:buChar char=""/>
            </a:pPr>
            <a:r>
              <a:rPr lang="en-US" sz="1400" b="0" strike="noStrike" spc="-1">
                <a:solidFill>
                  <a:srgbClr val="FFFFFF"/>
                </a:solidFill>
                <a:latin typeface="Arial"/>
              </a:rPr>
              <a:t>Third level</a:t>
            </a:r>
          </a:p>
          <a:p>
            <a:pPr marL="1282320" lvl="3" indent="-255600">
              <a:lnSpc>
                <a:spcPct val="120000"/>
              </a:lnSpc>
              <a:spcBef>
                <a:spcPts val="374"/>
              </a:spcBef>
              <a:spcAft>
                <a:spcPts val="451"/>
              </a:spcAft>
              <a:buClr>
                <a:srgbClr val="F98657"/>
              </a:buClr>
              <a:buSzPct val="90000"/>
              <a:buFont typeface="Wingdings" charset="2"/>
              <a:buChar char=""/>
            </a:pPr>
            <a:r>
              <a:rPr lang="en-US" sz="1200" b="0" strike="noStrike" spc="-1">
                <a:solidFill>
                  <a:srgbClr val="FFFFFF"/>
                </a:solidFill>
                <a:latin typeface="Arial"/>
              </a:rPr>
              <a:t>Fourth level</a:t>
            </a:r>
          </a:p>
          <a:p>
            <a:pPr marL="1630080" lvl="4" indent="-255600">
              <a:lnSpc>
                <a:spcPct val="120000"/>
              </a:lnSpc>
              <a:spcBef>
                <a:spcPts val="374"/>
              </a:spcBef>
              <a:spcAft>
                <a:spcPts val="451"/>
              </a:spcAft>
              <a:buClr>
                <a:srgbClr val="F98657"/>
              </a:buClr>
              <a:buSzPct val="90000"/>
              <a:buFont typeface="Wingdings" charset="2"/>
              <a:buChar char=""/>
            </a:pPr>
            <a:r>
              <a:rPr lang="en-US" sz="1200" b="0" strike="noStrike" spc="-1">
                <a:solidFill>
                  <a:srgbClr val="FFFFFF"/>
                </a:solidFill>
                <a:latin typeface="Arial"/>
              </a:rPr>
              <a:t>Fifth level</a:t>
            </a:r>
          </a:p>
        </p:txBody>
      </p:sp>
      <p:sp>
        <p:nvSpPr>
          <p:cNvPr id="59" name="PlaceHolder 7"/>
          <p:cNvSpPr>
            <a:spLocks noGrp="1"/>
          </p:cNvSpPr>
          <p:nvPr>
            <p:ph type="sldNum"/>
          </p:nvPr>
        </p:nvSpPr>
        <p:spPr>
          <a:xfrm>
            <a:off x="162000" y="164520"/>
            <a:ext cx="637920" cy="322560"/>
          </a:xfrm>
          <a:prstGeom prst="rect">
            <a:avLst/>
          </a:prstGeom>
        </p:spPr>
        <p:txBody>
          <a:bodyPr rIns="45720" anchor="ctr">
            <a:noAutofit/>
          </a:bodyPr>
          <a:lstStyle/>
          <a:p>
            <a:pPr algn="r"/>
            <a:fld id="{799605B1-4486-41F3-8D64-51E7618B7530}" type="slidenum">
              <a:rPr lang="it-IT" sz="1600" spc="-1">
                <a:solidFill>
                  <a:srgbClr val="FFFFFF"/>
                </a:solidFill>
                <a:latin typeface="Arial"/>
                <a:ea typeface="DejaVu Sans"/>
                <a:cs typeface="DejaVu Sans"/>
              </a:rPr>
              <a:pPr algn="r"/>
              <a:t>‹#›</a:t>
            </a:fld>
            <a:endParaRPr lang="it-IT" sz="1600" spc="-1">
              <a:solidFill>
                <a:prstClr val="black"/>
              </a:solidFill>
              <a:latin typeface="Times New Roman"/>
              <a:ea typeface="DejaVu Sans"/>
              <a:cs typeface="DejaVu Sans"/>
            </a:endParaRPr>
          </a:p>
        </p:txBody>
      </p:sp>
      <p:sp>
        <p:nvSpPr>
          <p:cNvPr id="60" name="CustomShape 8"/>
          <p:cNvSpPr/>
          <p:nvPr/>
        </p:nvSpPr>
        <p:spPr>
          <a:xfrm>
            <a:off x="1652040" y="636480"/>
            <a:ext cx="31140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r>
              <a:rPr lang="it-IT" sz="1600" spc="-1">
                <a:solidFill>
                  <a:srgbClr val="F98657"/>
                </a:solidFill>
                <a:latin typeface="Wingdings 3"/>
                <a:ea typeface="DejaVu Sans"/>
                <a:cs typeface="DejaVu Sans"/>
              </a:rPr>
              <a:t>z</a:t>
            </a:r>
            <a:endParaRPr lang="it-IT" sz="1600" spc="-1">
              <a:solidFill>
                <a:prstClr val="black"/>
              </a:solidFill>
              <a:latin typeface="Arial"/>
              <a:ea typeface="DejaVu Sans"/>
              <a:cs typeface="DejaVu Sans"/>
            </a:endParaRPr>
          </a:p>
        </p:txBody>
      </p:sp>
      <p:pic>
        <p:nvPicPr>
          <p:cNvPr id="61" name="Picture 10"/>
          <p:cNvPicPr/>
          <p:nvPr/>
        </p:nvPicPr>
        <p:blipFill>
          <a:blip r:embed="rId16"/>
          <a:stretch/>
        </p:blipFill>
        <p:spPr>
          <a:xfrm>
            <a:off x="8116200" y="-86400"/>
            <a:ext cx="1356120" cy="1351440"/>
          </a:xfrm>
          <a:prstGeom prst="rect">
            <a:avLst/>
          </a:prstGeom>
          <a:ln>
            <a:noFill/>
          </a:ln>
        </p:spPr>
      </p:pic>
      <p:pic>
        <p:nvPicPr>
          <p:cNvPr id="62" name="Picture 11"/>
          <p:cNvPicPr/>
          <p:nvPr/>
        </p:nvPicPr>
        <p:blipFill>
          <a:blip r:embed="rId17"/>
          <a:stretch/>
        </p:blipFill>
        <p:spPr>
          <a:xfrm>
            <a:off x="8405640" y="6035040"/>
            <a:ext cx="692640" cy="697320"/>
          </a:xfrm>
          <a:prstGeom prst="rect">
            <a:avLst/>
          </a:prstGeom>
          <a:ln>
            <a:noFill/>
          </a:ln>
          <a:effectLst>
            <a:outerShdw blurRad="304800" sx="107000" sy="107000" algn="bl" rotWithShape="0">
              <a:srgbClr val="000000">
                <a:alpha val="28000"/>
              </a:srgbClr>
            </a:outerShdw>
          </a:effectLst>
        </p:spPr>
      </p:pic>
      <p:sp>
        <p:nvSpPr>
          <p:cNvPr id="63" name="PlaceHolder 9"/>
          <p:cNvSpPr>
            <a:spLocks noGrp="1"/>
          </p:cNvSpPr>
          <p:nvPr>
            <p:ph type="ftr"/>
          </p:nvPr>
        </p:nvSpPr>
        <p:spPr>
          <a:xfrm rot="5400000">
            <a:off x="-2445840" y="3416400"/>
            <a:ext cx="5880960" cy="664200"/>
          </a:xfrm>
          <a:prstGeom prst="rect">
            <a:avLst/>
          </a:prstGeom>
        </p:spPr>
        <p:txBody>
          <a:bodyPr lIns="90000" tIns="45000" rIns="90000" bIns="45000">
            <a:noAutofit/>
          </a:bodyPr>
          <a:lstStyle/>
          <a:p>
            <a:pPr algn="r"/>
            <a:r>
              <a:rPr lang="it-IT" spc="-1">
                <a:solidFill>
                  <a:srgbClr val="FFFFFF"/>
                </a:solidFill>
                <a:latin typeface="Arial"/>
                <a:ea typeface="DejaVu Sans"/>
                <a:cs typeface="DejaVu Sans"/>
              </a:rPr>
              <a:t>CdS preventivi 2020 - Muom Imaging TOmography</a:t>
            </a:r>
            <a:endParaRPr lang="it-IT" spc="-1">
              <a:solidFill>
                <a:prstClr val="black"/>
              </a:solidFill>
              <a:latin typeface="Times New Roman"/>
              <a:ea typeface="DejaVu Sans"/>
              <a:cs typeface="DejaVu Sans"/>
            </a:endParaRPr>
          </a:p>
          <a:p>
            <a:pPr algn="r"/>
            <a:r>
              <a:rPr lang="it-IT" spc="-1">
                <a:solidFill>
                  <a:srgbClr val="FFFFFF"/>
                </a:solidFill>
                <a:latin typeface="Arial"/>
                <a:ea typeface="DejaVu Sans"/>
                <a:cs typeface="DejaVu Sans"/>
              </a:rPr>
              <a:t>12 luglio  2018 </a:t>
            </a:r>
            <a:endParaRPr lang="it-IT" spc="-1">
              <a:solidFill>
                <a:prstClr val="black"/>
              </a:solidFill>
              <a:latin typeface="Times New Roman"/>
              <a:ea typeface="DejaVu Sans"/>
              <a:cs typeface="DejaVu Sans"/>
            </a:endParaRPr>
          </a:p>
        </p:txBody>
      </p:sp>
    </p:spTree>
    <p:extLst>
      <p:ext uri="{BB962C8B-B14F-4D97-AF65-F5344CB8AC3E}">
        <p14:creationId xmlns:p14="http://schemas.microsoft.com/office/powerpoint/2010/main" val="204668801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10"/>
          <p:cNvSpPr>
            <a:spLocks noGrp="1" noChangeArrowheads="1"/>
          </p:cNvSpPr>
          <p:nvPr>
            <p:ph type="title"/>
          </p:nvPr>
        </p:nvSpPr>
        <p:spPr bwMode="auto">
          <a:xfrm>
            <a:off x="827088" y="116418"/>
            <a:ext cx="8316912" cy="340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Fare clic per modificare lo stile del titolo dello schema</a:t>
            </a:r>
          </a:p>
        </p:txBody>
      </p:sp>
      <p:sp>
        <p:nvSpPr>
          <p:cNvPr id="1028" name="Rectangle 11"/>
          <p:cNvSpPr>
            <a:spLocks noGrp="1" noChangeArrowheads="1"/>
          </p:cNvSpPr>
          <p:nvPr>
            <p:ph type="body" idx="1"/>
          </p:nvPr>
        </p:nvSpPr>
        <p:spPr bwMode="auto">
          <a:xfrm>
            <a:off x="539751" y="836084"/>
            <a:ext cx="8424863" cy="554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Fare clic per modificare gli stili del testo dello schema</a:t>
            </a:r>
          </a:p>
          <a:p>
            <a:pPr lvl="1"/>
            <a:r>
              <a:rPr lang="en-US" altLang="en-US"/>
              <a:t>Secondo livello</a:t>
            </a:r>
          </a:p>
          <a:p>
            <a:pPr lvl="2"/>
            <a:r>
              <a:rPr lang="en-US" altLang="en-US"/>
              <a:t>Terzo livello</a:t>
            </a:r>
          </a:p>
        </p:txBody>
      </p:sp>
      <p:pic>
        <p:nvPicPr>
          <p:cNvPr id="1030" name="Picture 10" descr="DE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20175" y="6472768"/>
            <a:ext cx="114300" cy="35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9" name="Rectangle 11"/>
          <p:cNvSpPr>
            <a:spLocks noChangeArrowheads="1"/>
          </p:cNvSpPr>
          <p:nvPr/>
        </p:nvSpPr>
        <p:spPr bwMode="auto">
          <a:xfrm>
            <a:off x="1712017" y="559755"/>
            <a:ext cx="7272000" cy="60959"/>
          </a:xfrm>
          <a:prstGeom prst="rect">
            <a:avLst/>
          </a:prstGeom>
          <a:gradFill rotWithShape="1">
            <a:gsLst>
              <a:gs pos="39000">
                <a:srgbClr val="981936"/>
              </a:gs>
              <a:gs pos="100000">
                <a:srgbClr val="E25073">
                  <a:alpha val="50000"/>
                </a:srgbClr>
              </a:gs>
            </a:gsLst>
            <a:lin ang="0" scaled="1"/>
          </a:gradFill>
          <a:ln w="9525">
            <a:noFill/>
            <a:miter lim="800000"/>
            <a:headEnd/>
            <a:tailEnd/>
          </a:ln>
        </p:spPr>
        <p:txBody>
          <a:bodyPr wrap="none" anchor="ctr"/>
          <a:lstStyle/>
          <a:p>
            <a:pPr defTabSz="914400" fontAlgn="base">
              <a:spcBef>
                <a:spcPct val="0"/>
              </a:spcBef>
              <a:spcAft>
                <a:spcPct val="0"/>
              </a:spcAft>
              <a:buFont typeface="Wingdings" pitchFamily="2" charset="2"/>
              <a:buChar char="ü"/>
              <a:defRPr/>
            </a:pPr>
            <a:endParaRPr lang="it-IT" sz="4800" b="1" dirty="0">
              <a:solidFill>
                <a:srgbClr val="00FF00"/>
              </a:solidFill>
              <a:latin typeface="Arial" charset="0"/>
            </a:endParaRPr>
          </a:p>
        </p:txBody>
      </p:sp>
      <p:sp>
        <p:nvSpPr>
          <p:cNvPr id="11" name="Rectangle 11"/>
          <p:cNvSpPr>
            <a:spLocks noChangeArrowheads="1"/>
          </p:cNvSpPr>
          <p:nvPr/>
        </p:nvSpPr>
        <p:spPr bwMode="auto">
          <a:xfrm>
            <a:off x="733393" y="6316509"/>
            <a:ext cx="7812000" cy="71439"/>
          </a:xfrm>
          <a:prstGeom prst="rect">
            <a:avLst/>
          </a:prstGeom>
          <a:gradFill rotWithShape="1">
            <a:gsLst>
              <a:gs pos="39000">
                <a:srgbClr val="981936"/>
              </a:gs>
              <a:gs pos="100000">
                <a:srgbClr val="E25073">
                  <a:alpha val="50000"/>
                </a:srgbClr>
              </a:gs>
            </a:gsLst>
            <a:lin ang="0" scaled="1"/>
          </a:gradFill>
          <a:ln w="9525">
            <a:noFill/>
            <a:miter lim="800000"/>
            <a:headEnd/>
            <a:tailEnd/>
          </a:ln>
        </p:spPr>
        <p:txBody>
          <a:bodyPr wrap="none" anchor="ctr"/>
          <a:lstStyle/>
          <a:p>
            <a:pPr defTabSz="914400" fontAlgn="base">
              <a:spcBef>
                <a:spcPct val="0"/>
              </a:spcBef>
              <a:spcAft>
                <a:spcPct val="0"/>
              </a:spcAft>
              <a:buFont typeface="Wingdings" pitchFamily="2" charset="2"/>
              <a:buChar char="ü"/>
              <a:defRPr/>
            </a:pPr>
            <a:endParaRPr lang="it-IT" sz="4800" b="1" dirty="0">
              <a:solidFill>
                <a:srgbClr val="00FF00"/>
              </a:solidFill>
              <a:latin typeface="Arial" charset="0"/>
            </a:endParaRPr>
          </a:p>
        </p:txBody>
      </p:sp>
      <p:pic>
        <p:nvPicPr>
          <p:cNvPr id="8" name="Picture 1106" descr="D:\Marta\varie\loghi\logoUNIPD.jpg">
            <a:extLst>
              <a:ext uri="{FF2B5EF4-FFF2-40B4-BE49-F238E27FC236}">
                <a16:creationId xmlns="" xmlns:a16="http://schemas.microsoft.com/office/drawing/2014/main" id="{928DB12C-4067-491C-86CD-14BF966DEBB3}"/>
              </a:ext>
            </a:extLst>
          </p:cNvPr>
          <p:cNvPicPr>
            <a:picLocks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 y="42883"/>
            <a:ext cx="641367" cy="69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10">
            <a:extLst>
              <a:ext uri="{FF2B5EF4-FFF2-40B4-BE49-F238E27FC236}">
                <a16:creationId xmlns="" xmlns:a16="http://schemas.microsoft.com/office/drawing/2014/main" id="{979E6F77-9CD1-4AA6-88BE-01BE0AA28366}"/>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761795" y="69414"/>
            <a:ext cx="926781" cy="775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EConti - CdS 10/07/2019</a:t>
            </a:r>
          </a:p>
        </p:txBody>
      </p:sp>
      <p:sp>
        <p:nvSpPr>
          <p:cNvPr id="12"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3"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AC4881-73D6-FA40-A1B1-6BCB34651555}" type="slidenum">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p:txStyles>
    <p:titleStyle>
      <a:lvl1pPr algn="r" rtl="0" eaLnBrk="0" fontAlgn="base" hangingPunct="0">
        <a:spcBef>
          <a:spcPct val="0"/>
        </a:spcBef>
        <a:spcAft>
          <a:spcPct val="0"/>
        </a:spcAft>
        <a:defRPr sz="2800" i="1">
          <a:solidFill>
            <a:srgbClr val="981936"/>
          </a:solidFill>
          <a:latin typeface="+mj-lt"/>
          <a:ea typeface="+mj-ea"/>
          <a:cs typeface="+mj-cs"/>
        </a:defRPr>
      </a:lvl1pPr>
      <a:lvl2pPr algn="r" rtl="0" eaLnBrk="0" fontAlgn="base" hangingPunct="0">
        <a:spcBef>
          <a:spcPct val="0"/>
        </a:spcBef>
        <a:spcAft>
          <a:spcPct val="0"/>
        </a:spcAft>
        <a:defRPr sz="2800" i="1">
          <a:solidFill>
            <a:srgbClr val="981936"/>
          </a:solidFill>
          <a:latin typeface="Arial" charset="0"/>
        </a:defRPr>
      </a:lvl2pPr>
      <a:lvl3pPr algn="r" rtl="0" eaLnBrk="0" fontAlgn="base" hangingPunct="0">
        <a:spcBef>
          <a:spcPct val="0"/>
        </a:spcBef>
        <a:spcAft>
          <a:spcPct val="0"/>
        </a:spcAft>
        <a:defRPr sz="2800" i="1">
          <a:solidFill>
            <a:srgbClr val="981936"/>
          </a:solidFill>
          <a:latin typeface="Arial" charset="0"/>
        </a:defRPr>
      </a:lvl3pPr>
      <a:lvl4pPr algn="r" rtl="0" eaLnBrk="0" fontAlgn="base" hangingPunct="0">
        <a:spcBef>
          <a:spcPct val="0"/>
        </a:spcBef>
        <a:spcAft>
          <a:spcPct val="0"/>
        </a:spcAft>
        <a:defRPr sz="2800" i="1">
          <a:solidFill>
            <a:srgbClr val="981936"/>
          </a:solidFill>
          <a:latin typeface="Arial" charset="0"/>
        </a:defRPr>
      </a:lvl4pPr>
      <a:lvl5pPr algn="r" rtl="0" eaLnBrk="0" fontAlgn="base" hangingPunct="0">
        <a:spcBef>
          <a:spcPct val="0"/>
        </a:spcBef>
        <a:spcAft>
          <a:spcPct val="0"/>
        </a:spcAft>
        <a:defRPr sz="2800" i="1">
          <a:solidFill>
            <a:srgbClr val="981936"/>
          </a:solidFill>
          <a:latin typeface="Arial" charset="0"/>
        </a:defRPr>
      </a:lvl5pPr>
      <a:lvl6pPr marL="457200" algn="r" rtl="0" fontAlgn="base">
        <a:spcBef>
          <a:spcPct val="0"/>
        </a:spcBef>
        <a:spcAft>
          <a:spcPct val="0"/>
        </a:spcAft>
        <a:defRPr sz="2800" i="1">
          <a:solidFill>
            <a:srgbClr val="CC0000"/>
          </a:solidFill>
          <a:latin typeface="Arial" charset="0"/>
        </a:defRPr>
      </a:lvl6pPr>
      <a:lvl7pPr marL="914400" algn="r" rtl="0" fontAlgn="base">
        <a:spcBef>
          <a:spcPct val="0"/>
        </a:spcBef>
        <a:spcAft>
          <a:spcPct val="0"/>
        </a:spcAft>
        <a:defRPr sz="2800" i="1">
          <a:solidFill>
            <a:srgbClr val="CC0000"/>
          </a:solidFill>
          <a:latin typeface="Arial" charset="0"/>
        </a:defRPr>
      </a:lvl7pPr>
      <a:lvl8pPr marL="1371600" algn="r" rtl="0" fontAlgn="base">
        <a:spcBef>
          <a:spcPct val="0"/>
        </a:spcBef>
        <a:spcAft>
          <a:spcPct val="0"/>
        </a:spcAft>
        <a:defRPr sz="2800" i="1">
          <a:solidFill>
            <a:srgbClr val="CC0000"/>
          </a:solidFill>
          <a:latin typeface="Arial" charset="0"/>
        </a:defRPr>
      </a:lvl8pPr>
      <a:lvl9pPr marL="1828800" algn="r" rtl="0" fontAlgn="base">
        <a:spcBef>
          <a:spcPct val="0"/>
        </a:spcBef>
        <a:spcAft>
          <a:spcPct val="0"/>
        </a:spcAft>
        <a:defRPr sz="2800" i="1">
          <a:solidFill>
            <a:srgbClr val="CC0000"/>
          </a:solidFill>
          <a:latin typeface="Arial" charset="0"/>
        </a:defRPr>
      </a:lvl9pPr>
    </p:titleStyle>
    <p:bodyStyle>
      <a:lvl1pPr marL="342900" indent="-342900" algn="l" rtl="0" eaLnBrk="0" fontAlgn="base" hangingPunct="0">
        <a:spcBef>
          <a:spcPct val="20000"/>
        </a:spcBef>
        <a:spcAft>
          <a:spcPct val="0"/>
        </a:spcAft>
        <a:buClr>
          <a:srgbClr val="981936"/>
        </a:buClr>
        <a:buFont typeface="Wingdings" pitchFamily="2" charset="2"/>
        <a:buChar char="Ø"/>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981936"/>
        </a:buClr>
        <a:buFont typeface="Wingdings" pitchFamily="2" charset="2"/>
        <a:buChar char="§"/>
        <a:defRPr sz="2400">
          <a:solidFill>
            <a:schemeClr val="tx1"/>
          </a:solidFill>
          <a:latin typeface="+mn-lt"/>
        </a:defRPr>
      </a:lvl2pPr>
      <a:lvl3pPr marL="1143000" indent="-228600" algn="l" rtl="0" eaLnBrk="0" fontAlgn="base" hangingPunct="0">
        <a:spcBef>
          <a:spcPct val="20000"/>
        </a:spcBef>
        <a:spcAft>
          <a:spcPct val="0"/>
        </a:spcAft>
        <a:buClr>
          <a:srgbClr val="981936"/>
        </a:buClr>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Clr>
          <a:srgbClr val="FF0000"/>
        </a:buClr>
        <a:buFont typeface="Wingdings" pitchFamily="2" charset="2"/>
        <a:buChar char="ü"/>
        <a:defRPr sz="2000">
          <a:solidFill>
            <a:schemeClr val="tx1"/>
          </a:solidFill>
          <a:latin typeface="+mn-lt"/>
        </a:defRPr>
      </a:lvl4pPr>
      <a:lvl5pPr marL="2057400" indent="-228600" algn="l" rtl="0" eaLnBrk="0" fontAlgn="base" hangingPunct="0">
        <a:spcBef>
          <a:spcPct val="20000"/>
        </a:spcBef>
        <a:spcAft>
          <a:spcPct val="0"/>
        </a:spcAft>
        <a:buClr>
          <a:srgbClr val="FF0000"/>
        </a:buClr>
        <a:buFont typeface="Wingdings" pitchFamily="2" charset="2"/>
        <a:buChar char="ü"/>
        <a:defRPr sz="2000">
          <a:solidFill>
            <a:schemeClr val="tx1"/>
          </a:solidFill>
          <a:latin typeface="+mn-lt"/>
        </a:defRPr>
      </a:lvl5pPr>
      <a:lvl6pPr marL="2514600" indent="-228600" algn="l" rtl="0" fontAlgn="base">
        <a:spcBef>
          <a:spcPct val="20000"/>
        </a:spcBef>
        <a:spcAft>
          <a:spcPct val="0"/>
        </a:spcAft>
        <a:buClr>
          <a:srgbClr val="FF0000"/>
        </a:buClr>
        <a:buFont typeface="Wingdings" pitchFamily="2" charset="2"/>
        <a:buChar char="ü"/>
        <a:defRPr sz="2000">
          <a:solidFill>
            <a:schemeClr val="tx1"/>
          </a:solidFill>
          <a:latin typeface="+mn-lt"/>
        </a:defRPr>
      </a:lvl6pPr>
      <a:lvl7pPr marL="2971800" indent="-228600" algn="l" rtl="0" fontAlgn="base">
        <a:spcBef>
          <a:spcPct val="20000"/>
        </a:spcBef>
        <a:spcAft>
          <a:spcPct val="0"/>
        </a:spcAft>
        <a:buClr>
          <a:srgbClr val="FF0000"/>
        </a:buClr>
        <a:buFont typeface="Wingdings" pitchFamily="2" charset="2"/>
        <a:buChar char="ü"/>
        <a:defRPr sz="2000">
          <a:solidFill>
            <a:schemeClr val="tx1"/>
          </a:solidFill>
          <a:latin typeface="+mn-lt"/>
        </a:defRPr>
      </a:lvl7pPr>
      <a:lvl8pPr marL="3429000" indent="-228600" algn="l" rtl="0" fontAlgn="base">
        <a:spcBef>
          <a:spcPct val="20000"/>
        </a:spcBef>
        <a:spcAft>
          <a:spcPct val="0"/>
        </a:spcAft>
        <a:buClr>
          <a:srgbClr val="FF0000"/>
        </a:buClr>
        <a:buFont typeface="Wingdings" pitchFamily="2" charset="2"/>
        <a:buChar char="ü"/>
        <a:defRPr sz="2000">
          <a:solidFill>
            <a:schemeClr val="tx1"/>
          </a:solidFill>
          <a:latin typeface="+mn-lt"/>
        </a:defRPr>
      </a:lvl8pPr>
      <a:lvl9pPr marL="3886200" indent="-228600" algn="l" rtl="0" fontAlgn="base">
        <a:spcBef>
          <a:spcPct val="20000"/>
        </a:spcBef>
        <a:spcAft>
          <a:spcPct val="0"/>
        </a:spcAft>
        <a:buClr>
          <a:srgbClr val="FF0000"/>
        </a:buClr>
        <a:buFont typeface="Wingdings" pitchFamily="2" charset="2"/>
        <a:buChar char="ü"/>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3352" y="964692"/>
            <a:ext cx="5797296"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it-IT" smtClean="0"/>
              <a:t>Fare clic per modificare stile</a:t>
            </a:r>
            <a:endParaRPr lang="en-US" dirty="0"/>
          </a:p>
        </p:txBody>
      </p:sp>
      <p:sp>
        <p:nvSpPr>
          <p:cNvPr id="3" name="Text Placeholder 2"/>
          <p:cNvSpPr>
            <a:spLocks noGrp="1"/>
          </p:cNvSpPr>
          <p:nvPr>
            <p:ph type="body" idx="1"/>
          </p:nvPr>
        </p:nvSpPr>
        <p:spPr>
          <a:xfrm>
            <a:off x="1673352" y="2638045"/>
            <a:ext cx="5797296"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EConti - CdS 10/07/2019</a:t>
            </a:r>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AC4881-73D6-FA40-A1B1-6BCB34651555}" type="slidenum">
              <a:t>‹#›</a:t>
            </a:fld>
            <a:endParaRPr lang="en-US"/>
          </a:p>
        </p:txBody>
      </p:sp>
    </p:spTree>
    <p:extLst>
      <p:ext uri="{BB962C8B-B14F-4D97-AF65-F5344CB8AC3E}">
        <p14:creationId xmlns:p14="http://schemas.microsoft.com/office/powerpoint/2010/main" val="47284765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hdr="0" ftr="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1175105"/>
      </p:ext>
    </p:extLst>
  </p:cSld>
  <p:clrMap bg1="lt1" tx1="dk1" bg2="lt2" tx2="dk2" accent1="accent1" accent2="accent2" accent3="accent3" accent4="accent4" accent5="accent5" accent6="accent6" hlink="hlink" folHlink="folHlink"/>
  <p:sldLayoutIdLst>
    <p:sldLayoutId id="2147483679" r:id="rId1"/>
    <p:sldLayoutId id="2147483680" r:id="rId2"/>
  </p:sldLayoutIdLst>
  <p:timing>
    <p:tnLst>
      <p:par>
        <p:cTn xmlns:p14="http://schemas.microsoft.com/office/powerpoint/2010/main" id="1" dur="indefinite" restart="never" nodeType="tmRoot"/>
      </p:par>
    </p:tnLst>
  </p:timing>
  <p:hf hdr="0" ftr="0"/>
  <p:txStyles>
    <p:titleStyle>
      <a:lvl1pPr algn="ctr" defTabSz="1320483" rtl="0" eaLnBrk="1" latinLnBrk="0" hangingPunct="1">
        <a:spcBef>
          <a:spcPct val="0"/>
        </a:spcBef>
        <a:buNone/>
        <a:defRPr sz="6400" kern="1200">
          <a:solidFill>
            <a:schemeClr val="tx1"/>
          </a:solidFill>
          <a:latin typeface="+mj-lt"/>
          <a:ea typeface="+mj-ea"/>
          <a:cs typeface="+mj-cs"/>
        </a:defRPr>
      </a:lvl1pPr>
    </p:titleStyle>
    <p:bodyStyle>
      <a:lvl1pPr marL="495182" indent="-495182" algn="l" defTabSz="1320483" rtl="0" eaLnBrk="1" latinLnBrk="0" hangingPunct="1">
        <a:spcBef>
          <a:spcPct val="20000"/>
        </a:spcBef>
        <a:buFont typeface="Arial" pitchFamily="34" charset="0"/>
        <a:buChar char="•"/>
        <a:defRPr sz="4677" kern="1200">
          <a:solidFill>
            <a:schemeClr val="tx1"/>
          </a:solidFill>
          <a:latin typeface="+mn-lt"/>
          <a:ea typeface="+mn-ea"/>
          <a:cs typeface="+mn-cs"/>
        </a:defRPr>
      </a:lvl1pPr>
      <a:lvl2pPr marL="1072892" indent="-412650" algn="l" defTabSz="1320483" rtl="0" eaLnBrk="1" latinLnBrk="0" hangingPunct="1">
        <a:spcBef>
          <a:spcPct val="20000"/>
        </a:spcBef>
        <a:buFont typeface="Arial" pitchFamily="34" charset="0"/>
        <a:buChar char="–"/>
        <a:defRPr sz="4062" kern="1200">
          <a:solidFill>
            <a:schemeClr val="tx1"/>
          </a:solidFill>
          <a:latin typeface="+mn-lt"/>
          <a:ea typeface="+mn-ea"/>
          <a:cs typeface="+mn-cs"/>
        </a:defRPr>
      </a:lvl2pPr>
      <a:lvl3pPr marL="1650604" indent="-330120" algn="l" defTabSz="1320483" rtl="0" eaLnBrk="1" latinLnBrk="0" hangingPunct="1">
        <a:spcBef>
          <a:spcPct val="20000"/>
        </a:spcBef>
        <a:buFont typeface="Arial" pitchFamily="34" charset="0"/>
        <a:buChar char="•"/>
        <a:defRPr sz="3446" kern="1200">
          <a:solidFill>
            <a:schemeClr val="tx1"/>
          </a:solidFill>
          <a:latin typeface="+mn-lt"/>
          <a:ea typeface="+mn-ea"/>
          <a:cs typeface="+mn-cs"/>
        </a:defRPr>
      </a:lvl3pPr>
      <a:lvl4pPr marL="2310845" indent="-330120" algn="l" defTabSz="1320483" rtl="0" eaLnBrk="1" latinLnBrk="0" hangingPunct="1">
        <a:spcBef>
          <a:spcPct val="20000"/>
        </a:spcBef>
        <a:buFont typeface="Arial" pitchFamily="34" charset="0"/>
        <a:buChar char="–"/>
        <a:defRPr sz="2831" kern="1200">
          <a:solidFill>
            <a:schemeClr val="tx1"/>
          </a:solidFill>
          <a:latin typeface="+mn-lt"/>
          <a:ea typeface="+mn-ea"/>
          <a:cs typeface="+mn-cs"/>
        </a:defRPr>
      </a:lvl4pPr>
      <a:lvl5pPr marL="2971086" indent="-330120" algn="l" defTabSz="1320483" rtl="0" eaLnBrk="1" latinLnBrk="0" hangingPunct="1">
        <a:spcBef>
          <a:spcPct val="20000"/>
        </a:spcBef>
        <a:buFont typeface="Arial" pitchFamily="34" charset="0"/>
        <a:buChar char="»"/>
        <a:defRPr sz="2831" kern="1200">
          <a:solidFill>
            <a:schemeClr val="tx1"/>
          </a:solidFill>
          <a:latin typeface="+mn-lt"/>
          <a:ea typeface="+mn-ea"/>
          <a:cs typeface="+mn-cs"/>
        </a:defRPr>
      </a:lvl5pPr>
      <a:lvl6pPr marL="3631328" indent="-330120" algn="l" defTabSz="1320483" rtl="0" eaLnBrk="1" latinLnBrk="0" hangingPunct="1">
        <a:spcBef>
          <a:spcPct val="20000"/>
        </a:spcBef>
        <a:buFont typeface="Arial" pitchFamily="34" charset="0"/>
        <a:buChar char="•"/>
        <a:defRPr sz="2831" kern="1200">
          <a:solidFill>
            <a:schemeClr val="tx1"/>
          </a:solidFill>
          <a:latin typeface="+mn-lt"/>
          <a:ea typeface="+mn-ea"/>
          <a:cs typeface="+mn-cs"/>
        </a:defRPr>
      </a:lvl6pPr>
      <a:lvl7pPr marL="4291569" indent="-330120" algn="l" defTabSz="1320483" rtl="0" eaLnBrk="1" latinLnBrk="0" hangingPunct="1">
        <a:spcBef>
          <a:spcPct val="20000"/>
        </a:spcBef>
        <a:buFont typeface="Arial" pitchFamily="34" charset="0"/>
        <a:buChar char="•"/>
        <a:defRPr sz="2831" kern="1200">
          <a:solidFill>
            <a:schemeClr val="tx1"/>
          </a:solidFill>
          <a:latin typeface="+mn-lt"/>
          <a:ea typeface="+mn-ea"/>
          <a:cs typeface="+mn-cs"/>
        </a:defRPr>
      </a:lvl7pPr>
      <a:lvl8pPr marL="4951811" indent="-330120" algn="l" defTabSz="1320483" rtl="0" eaLnBrk="1" latinLnBrk="0" hangingPunct="1">
        <a:spcBef>
          <a:spcPct val="20000"/>
        </a:spcBef>
        <a:buFont typeface="Arial" pitchFamily="34" charset="0"/>
        <a:buChar char="•"/>
        <a:defRPr sz="2831" kern="1200">
          <a:solidFill>
            <a:schemeClr val="tx1"/>
          </a:solidFill>
          <a:latin typeface="+mn-lt"/>
          <a:ea typeface="+mn-ea"/>
          <a:cs typeface="+mn-cs"/>
        </a:defRPr>
      </a:lvl8pPr>
      <a:lvl9pPr marL="5612052" indent="-330120" algn="l" defTabSz="1320483" rtl="0" eaLnBrk="1" latinLnBrk="0" hangingPunct="1">
        <a:spcBef>
          <a:spcPct val="20000"/>
        </a:spcBef>
        <a:buFont typeface="Arial" pitchFamily="34" charset="0"/>
        <a:buChar char="•"/>
        <a:defRPr sz="2831" kern="1200">
          <a:solidFill>
            <a:schemeClr val="tx1"/>
          </a:solidFill>
          <a:latin typeface="+mn-lt"/>
          <a:ea typeface="+mn-ea"/>
          <a:cs typeface="+mn-cs"/>
        </a:defRPr>
      </a:lvl9pPr>
    </p:bodyStyle>
    <p:otherStyle>
      <a:defPPr>
        <a:defRPr lang="en-US"/>
      </a:defPPr>
      <a:lvl1pPr marL="0" algn="l" defTabSz="1320483" rtl="0" eaLnBrk="1" latinLnBrk="0" hangingPunct="1">
        <a:defRPr sz="2585" kern="1200">
          <a:solidFill>
            <a:schemeClr val="tx1"/>
          </a:solidFill>
          <a:latin typeface="+mn-lt"/>
          <a:ea typeface="+mn-ea"/>
          <a:cs typeface="+mn-cs"/>
        </a:defRPr>
      </a:lvl1pPr>
      <a:lvl2pPr marL="660242" algn="l" defTabSz="1320483" rtl="0" eaLnBrk="1" latinLnBrk="0" hangingPunct="1">
        <a:defRPr sz="2585" kern="1200">
          <a:solidFill>
            <a:schemeClr val="tx1"/>
          </a:solidFill>
          <a:latin typeface="+mn-lt"/>
          <a:ea typeface="+mn-ea"/>
          <a:cs typeface="+mn-cs"/>
        </a:defRPr>
      </a:lvl2pPr>
      <a:lvl3pPr marL="1320483" algn="l" defTabSz="1320483" rtl="0" eaLnBrk="1" latinLnBrk="0" hangingPunct="1">
        <a:defRPr sz="2585" kern="1200">
          <a:solidFill>
            <a:schemeClr val="tx1"/>
          </a:solidFill>
          <a:latin typeface="+mn-lt"/>
          <a:ea typeface="+mn-ea"/>
          <a:cs typeface="+mn-cs"/>
        </a:defRPr>
      </a:lvl3pPr>
      <a:lvl4pPr marL="1980724" algn="l" defTabSz="1320483" rtl="0" eaLnBrk="1" latinLnBrk="0" hangingPunct="1">
        <a:defRPr sz="2585" kern="1200">
          <a:solidFill>
            <a:schemeClr val="tx1"/>
          </a:solidFill>
          <a:latin typeface="+mn-lt"/>
          <a:ea typeface="+mn-ea"/>
          <a:cs typeface="+mn-cs"/>
        </a:defRPr>
      </a:lvl4pPr>
      <a:lvl5pPr marL="2640966" algn="l" defTabSz="1320483" rtl="0" eaLnBrk="1" latinLnBrk="0" hangingPunct="1">
        <a:defRPr sz="2585" kern="1200">
          <a:solidFill>
            <a:schemeClr val="tx1"/>
          </a:solidFill>
          <a:latin typeface="+mn-lt"/>
          <a:ea typeface="+mn-ea"/>
          <a:cs typeface="+mn-cs"/>
        </a:defRPr>
      </a:lvl5pPr>
      <a:lvl6pPr marL="3301207" algn="l" defTabSz="1320483" rtl="0" eaLnBrk="1" latinLnBrk="0" hangingPunct="1">
        <a:defRPr sz="2585" kern="1200">
          <a:solidFill>
            <a:schemeClr val="tx1"/>
          </a:solidFill>
          <a:latin typeface="+mn-lt"/>
          <a:ea typeface="+mn-ea"/>
          <a:cs typeface="+mn-cs"/>
        </a:defRPr>
      </a:lvl6pPr>
      <a:lvl7pPr marL="3961449" algn="l" defTabSz="1320483" rtl="0" eaLnBrk="1" latinLnBrk="0" hangingPunct="1">
        <a:defRPr sz="2585" kern="1200">
          <a:solidFill>
            <a:schemeClr val="tx1"/>
          </a:solidFill>
          <a:latin typeface="+mn-lt"/>
          <a:ea typeface="+mn-ea"/>
          <a:cs typeface="+mn-cs"/>
        </a:defRPr>
      </a:lvl7pPr>
      <a:lvl8pPr marL="4621690" algn="l" defTabSz="1320483" rtl="0" eaLnBrk="1" latinLnBrk="0" hangingPunct="1">
        <a:defRPr sz="2585" kern="1200">
          <a:solidFill>
            <a:schemeClr val="tx1"/>
          </a:solidFill>
          <a:latin typeface="+mn-lt"/>
          <a:ea typeface="+mn-ea"/>
          <a:cs typeface="+mn-cs"/>
        </a:defRPr>
      </a:lvl8pPr>
      <a:lvl9pPr marL="5281931" algn="l" defTabSz="1320483" rtl="0" eaLnBrk="1" latinLnBrk="0" hangingPunct="1">
        <a:defRPr sz="258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r>
              <a:rPr lang="en-US">
                <a:solidFill>
                  <a:prstClr val="black">
                    <a:tint val="75000"/>
                  </a:prstClr>
                </a:solidFill>
                <a:latin typeface="Calibri"/>
              </a:rPr>
              <a:t>EConti - CdS 10/07/2019</a:t>
            </a: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6FB06C1-CBC8-4177-90E6-2F78FE47C4FA}"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401037777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1">
          <a:blip r:embed="rId15"/>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553641" y="964406"/>
            <a:ext cx="8036719" cy="4929188"/>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lstStyle>
            <a:lvl1pPr>
              <a:buBlip>
                <a:blip r:embed="rId16"/>
              </a:buBlip>
            </a:lvl1pPr>
            <a:lvl2pPr>
              <a:buBlip>
                <a:blip r:embed="rId16"/>
              </a:buBlip>
            </a:lvl2pPr>
            <a:lvl3pPr>
              <a:buBlip>
                <a:blip r:embed="rId16"/>
              </a:buBlip>
            </a:lvl3pPr>
            <a:lvl4pPr>
              <a:buBlip>
                <a:blip r:embed="rId16"/>
              </a:buBlip>
            </a:lvl4pPr>
            <a:lvl5pPr>
              <a:buBlip>
                <a:blip r:embed="rId16"/>
              </a:buBlip>
            </a:lvl5p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553641" y="178594"/>
            <a:ext cx="8036719" cy="1714500"/>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lstStyle/>
          <a:p>
            <a:r>
              <a:t>Title Text</a:t>
            </a:r>
          </a:p>
        </p:txBody>
      </p:sp>
      <p:sp>
        <p:nvSpPr>
          <p:cNvPr id="5"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EConti - CdS 10/07/2019</a:t>
            </a:r>
          </a:p>
        </p:txBody>
      </p:sp>
      <p:sp>
        <p:nvSpPr>
          <p:cNvPr id="6"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AC4881-73D6-FA40-A1B1-6BCB34651555}" type="slidenum">
              <a:t>‹#›</a:t>
            </a:fld>
            <a:endParaRPr lang="en-US"/>
          </a:p>
        </p:txBody>
      </p:sp>
    </p:spTree>
    <p:extLst>
      <p:ext uri="{BB962C8B-B14F-4D97-AF65-F5344CB8AC3E}">
        <p14:creationId xmlns:p14="http://schemas.microsoft.com/office/powerpoint/2010/main" val="1872572636"/>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transition xmlns:p14="http://schemas.microsoft.com/office/powerpoint/2010/main" spd="med"/>
  <p:hf hdr="0" ftr="0"/>
  <p:txStyles>
    <p:titleStyle>
      <a:lvl1pPr marL="0" marR="0" indent="0" algn="l" defTabSz="410751" rtl="0" latinLnBrk="0">
        <a:lnSpc>
          <a:spcPct val="100000"/>
        </a:lnSpc>
        <a:spcBef>
          <a:spcPts val="0"/>
        </a:spcBef>
        <a:spcAft>
          <a:spcPts val="0"/>
        </a:spcAft>
        <a:buClrTx/>
        <a:buSzTx/>
        <a:buFontTx/>
        <a:buNone/>
        <a:tabLst/>
        <a:defRPr sz="51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1pPr>
      <a:lvl2pPr marL="0" marR="0" indent="0" algn="l" defTabSz="410751" rtl="0" latinLnBrk="0">
        <a:lnSpc>
          <a:spcPct val="100000"/>
        </a:lnSpc>
        <a:spcBef>
          <a:spcPts val="0"/>
        </a:spcBef>
        <a:spcAft>
          <a:spcPts val="0"/>
        </a:spcAft>
        <a:buClrTx/>
        <a:buSzTx/>
        <a:buFontTx/>
        <a:buNone/>
        <a:tabLst/>
        <a:defRPr sz="51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2pPr>
      <a:lvl3pPr marL="0" marR="0" indent="0" algn="l" defTabSz="410751" rtl="0" latinLnBrk="0">
        <a:lnSpc>
          <a:spcPct val="100000"/>
        </a:lnSpc>
        <a:spcBef>
          <a:spcPts val="0"/>
        </a:spcBef>
        <a:spcAft>
          <a:spcPts val="0"/>
        </a:spcAft>
        <a:buClrTx/>
        <a:buSzTx/>
        <a:buFontTx/>
        <a:buNone/>
        <a:tabLst/>
        <a:defRPr sz="51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3pPr>
      <a:lvl4pPr marL="0" marR="0" indent="0" algn="l" defTabSz="410751" rtl="0" latinLnBrk="0">
        <a:lnSpc>
          <a:spcPct val="100000"/>
        </a:lnSpc>
        <a:spcBef>
          <a:spcPts val="0"/>
        </a:spcBef>
        <a:spcAft>
          <a:spcPts val="0"/>
        </a:spcAft>
        <a:buClrTx/>
        <a:buSzTx/>
        <a:buFontTx/>
        <a:buNone/>
        <a:tabLst/>
        <a:defRPr sz="51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4pPr>
      <a:lvl5pPr marL="0" marR="0" indent="0" algn="l" defTabSz="410751" rtl="0" latinLnBrk="0">
        <a:lnSpc>
          <a:spcPct val="100000"/>
        </a:lnSpc>
        <a:spcBef>
          <a:spcPts val="0"/>
        </a:spcBef>
        <a:spcAft>
          <a:spcPts val="0"/>
        </a:spcAft>
        <a:buClrTx/>
        <a:buSzTx/>
        <a:buFontTx/>
        <a:buNone/>
        <a:tabLst/>
        <a:defRPr sz="51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5pPr>
      <a:lvl6pPr marL="0" marR="0" indent="0" algn="l" defTabSz="410751" rtl="0" latinLnBrk="0">
        <a:lnSpc>
          <a:spcPct val="100000"/>
        </a:lnSpc>
        <a:spcBef>
          <a:spcPts val="0"/>
        </a:spcBef>
        <a:spcAft>
          <a:spcPts val="0"/>
        </a:spcAft>
        <a:buClrTx/>
        <a:buSzTx/>
        <a:buFontTx/>
        <a:buNone/>
        <a:tabLst/>
        <a:defRPr sz="51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6pPr>
      <a:lvl7pPr marL="0" marR="0" indent="0" algn="l" defTabSz="410751" rtl="0" latinLnBrk="0">
        <a:lnSpc>
          <a:spcPct val="100000"/>
        </a:lnSpc>
        <a:spcBef>
          <a:spcPts val="0"/>
        </a:spcBef>
        <a:spcAft>
          <a:spcPts val="0"/>
        </a:spcAft>
        <a:buClrTx/>
        <a:buSzTx/>
        <a:buFontTx/>
        <a:buNone/>
        <a:tabLst/>
        <a:defRPr sz="51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7pPr>
      <a:lvl8pPr marL="0" marR="0" indent="0" algn="l" defTabSz="410751" rtl="0" latinLnBrk="0">
        <a:lnSpc>
          <a:spcPct val="100000"/>
        </a:lnSpc>
        <a:spcBef>
          <a:spcPts val="0"/>
        </a:spcBef>
        <a:spcAft>
          <a:spcPts val="0"/>
        </a:spcAft>
        <a:buClrTx/>
        <a:buSzTx/>
        <a:buFontTx/>
        <a:buNone/>
        <a:tabLst/>
        <a:defRPr sz="51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8pPr>
      <a:lvl9pPr marL="0" marR="0" indent="0" algn="l" defTabSz="410751" rtl="0" latinLnBrk="0">
        <a:lnSpc>
          <a:spcPct val="100000"/>
        </a:lnSpc>
        <a:spcBef>
          <a:spcPts val="0"/>
        </a:spcBef>
        <a:spcAft>
          <a:spcPts val="0"/>
        </a:spcAft>
        <a:buClrTx/>
        <a:buSzTx/>
        <a:buFontTx/>
        <a:buNone/>
        <a:tabLst/>
        <a:defRPr sz="51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9pPr>
    </p:titleStyle>
    <p:bodyStyle>
      <a:lvl1pPr marL="285740" marR="0" indent="-285740" algn="l" defTabSz="410751" rtl="0" latinLnBrk="0">
        <a:lnSpc>
          <a:spcPct val="100000"/>
        </a:lnSpc>
        <a:spcBef>
          <a:spcPts val="2531"/>
        </a:spcBef>
        <a:spcAft>
          <a:spcPts val="0"/>
        </a:spcAft>
        <a:buClrTx/>
        <a:buSzPct val="30000"/>
        <a:buFontTx/>
        <a:buBlip>
          <a:blip r:embed="rId16"/>
        </a:buBlip>
        <a:tabLst/>
        <a:defRPr sz="25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1pPr>
      <a:lvl2pPr marL="598268" marR="0" indent="-285740" algn="l" defTabSz="410751" rtl="0" latinLnBrk="0">
        <a:lnSpc>
          <a:spcPct val="100000"/>
        </a:lnSpc>
        <a:spcBef>
          <a:spcPts val="2531"/>
        </a:spcBef>
        <a:spcAft>
          <a:spcPts val="0"/>
        </a:spcAft>
        <a:buClrTx/>
        <a:buSzPct val="30000"/>
        <a:buFontTx/>
        <a:buBlip>
          <a:blip r:embed="rId16"/>
        </a:buBlip>
        <a:tabLst/>
        <a:defRPr sz="25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2pPr>
      <a:lvl3pPr marL="910796" marR="0" indent="-285740" algn="l" defTabSz="410751" rtl="0" latinLnBrk="0">
        <a:lnSpc>
          <a:spcPct val="100000"/>
        </a:lnSpc>
        <a:spcBef>
          <a:spcPts val="2531"/>
        </a:spcBef>
        <a:spcAft>
          <a:spcPts val="0"/>
        </a:spcAft>
        <a:buClrTx/>
        <a:buSzPct val="30000"/>
        <a:buFontTx/>
        <a:buBlip>
          <a:blip r:embed="rId16"/>
        </a:buBlip>
        <a:tabLst/>
        <a:defRPr sz="25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3pPr>
      <a:lvl4pPr marL="1223324" marR="0" indent="-285740" algn="l" defTabSz="410751" rtl="0" latinLnBrk="0">
        <a:lnSpc>
          <a:spcPct val="100000"/>
        </a:lnSpc>
        <a:spcBef>
          <a:spcPts val="2531"/>
        </a:spcBef>
        <a:spcAft>
          <a:spcPts val="0"/>
        </a:spcAft>
        <a:buClrTx/>
        <a:buSzPct val="30000"/>
        <a:buFontTx/>
        <a:buBlip>
          <a:blip r:embed="rId16"/>
        </a:buBlip>
        <a:tabLst/>
        <a:defRPr sz="25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4pPr>
      <a:lvl5pPr marL="1535852" marR="0" indent="-285740" algn="l" defTabSz="410751" rtl="0" latinLnBrk="0">
        <a:lnSpc>
          <a:spcPct val="100000"/>
        </a:lnSpc>
        <a:spcBef>
          <a:spcPts val="2531"/>
        </a:spcBef>
        <a:spcAft>
          <a:spcPts val="0"/>
        </a:spcAft>
        <a:buClrTx/>
        <a:buSzPct val="30000"/>
        <a:buFontTx/>
        <a:buBlip>
          <a:blip r:embed="rId16"/>
        </a:buBlip>
        <a:tabLst/>
        <a:defRPr sz="25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5pPr>
      <a:lvl6pPr marL="1848380" marR="0" indent="-285740" algn="l" defTabSz="410751" rtl="0" latinLnBrk="0">
        <a:lnSpc>
          <a:spcPct val="100000"/>
        </a:lnSpc>
        <a:spcBef>
          <a:spcPts val="2531"/>
        </a:spcBef>
        <a:spcAft>
          <a:spcPts val="0"/>
        </a:spcAft>
        <a:buClrTx/>
        <a:buSzPct val="30000"/>
        <a:buFontTx/>
        <a:buBlip>
          <a:blip r:embed="rId16"/>
        </a:buBlip>
        <a:tabLst/>
        <a:defRPr sz="25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6pPr>
      <a:lvl7pPr marL="2160908" marR="0" indent="-285740" algn="l" defTabSz="410751" rtl="0" latinLnBrk="0">
        <a:lnSpc>
          <a:spcPct val="100000"/>
        </a:lnSpc>
        <a:spcBef>
          <a:spcPts val="2531"/>
        </a:spcBef>
        <a:spcAft>
          <a:spcPts val="0"/>
        </a:spcAft>
        <a:buClrTx/>
        <a:buSzPct val="30000"/>
        <a:buFontTx/>
        <a:buBlip>
          <a:blip r:embed="rId16"/>
        </a:buBlip>
        <a:tabLst/>
        <a:defRPr sz="25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7pPr>
      <a:lvl8pPr marL="2473435" marR="0" indent="-285740" algn="l" defTabSz="410751" rtl="0" latinLnBrk="0">
        <a:lnSpc>
          <a:spcPct val="100000"/>
        </a:lnSpc>
        <a:spcBef>
          <a:spcPts val="2531"/>
        </a:spcBef>
        <a:spcAft>
          <a:spcPts val="0"/>
        </a:spcAft>
        <a:buClrTx/>
        <a:buSzPct val="30000"/>
        <a:buFontTx/>
        <a:buBlip>
          <a:blip r:embed="rId16"/>
        </a:buBlip>
        <a:tabLst/>
        <a:defRPr sz="25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8pPr>
      <a:lvl9pPr marL="2785963" marR="0" indent="-285740" algn="l" defTabSz="410751" rtl="0" latinLnBrk="0">
        <a:lnSpc>
          <a:spcPct val="100000"/>
        </a:lnSpc>
        <a:spcBef>
          <a:spcPts val="2531"/>
        </a:spcBef>
        <a:spcAft>
          <a:spcPts val="0"/>
        </a:spcAft>
        <a:buClrTx/>
        <a:buSzPct val="30000"/>
        <a:buFontTx/>
        <a:buBlip>
          <a:blip r:embed="rId16"/>
        </a:buBlip>
        <a:tabLst/>
        <a:defRPr sz="25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9pPr>
    </p:bodyStyle>
    <p:otherStyle>
      <a:lvl1pPr marL="0" marR="0" indent="0" algn="r" defTabSz="410751" latinLnBrk="0">
        <a:lnSpc>
          <a:spcPct val="100000"/>
        </a:lnSpc>
        <a:spcBef>
          <a:spcPts val="0"/>
        </a:spcBef>
        <a:spcAft>
          <a:spcPts val="0"/>
        </a:spcAft>
        <a:buClrTx/>
        <a:buSzTx/>
        <a:buFontTx/>
        <a:buNone/>
        <a:tabLst/>
        <a:defRPr sz="1000" b="1" i="0" u="none" strike="noStrike" cap="none" spc="0" baseline="0">
          <a:solidFill>
            <a:schemeClr val="tx1"/>
          </a:solidFill>
          <a:uFillTx/>
          <a:latin typeface="+mn-lt"/>
          <a:ea typeface="+mn-ea"/>
          <a:cs typeface="+mn-cs"/>
          <a:sym typeface="Helvetica Neue"/>
        </a:defRPr>
      </a:lvl1pPr>
      <a:lvl2pPr marL="0" marR="0" indent="0" algn="r" defTabSz="410751" latinLnBrk="0">
        <a:lnSpc>
          <a:spcPct val="100000"/>
        </a:lnSpc>
        <a:spcBef>
          <a:spcPts val="0"/>
        </a:spcBef>
        <a:spcAft>
          <a:spcPts val="0"/>
        </a:spcAft>
        <a:buClrTx/>
        <a:buSzTx/>
        <a:buFontTx/>
        <a:buNone/>
        <a:tabLst/>
        <a:defRPr sz="1000" b="1" i="0" u="none" strike="noStrike" cap="none" spc="0" baseline="0">
          <a:solidFill>
            <a:schemeClr val="tx1"/>
          </a:solidFill>
          <a:uFillTx/>
          <a:latin typeface="+mn-lt"/>
          <a:ea typeface="+mn-ea"/>
          <a:cs typeface="+mn-cs"/>
          <a:sym typeface="Helvetica Neue"/>
        </a:defRPr>
      </a:lvl2pPr>
      <a:lvl3pPr marL="0" marR="0" indent="0" algn="r" defTabSz="410751" latinLnBrk="0">
        <a:lnSpc>
          <a:spcPct val="100000"/>
        </a:lnSpc>
        <a:spcBef>
          <a:spcPts val="0"/>
        </a:spcBef>
        <a:spcAft>
          <a:spcPts val="0"/>
        </a:spcAft>
        <a:buClrTx/>
        <a:buSzTx/>
        <a:buFontTx/>
        <a:buNone/>
        <a:tabLst/>
        <a:defRPr sz="1000" b="1" i="0" u="none" strike="noStrike" cap="none" spc="0" baseline="0">
          <a:solidFill>
            <a:schemeClr val="tx1"/>
          </a:solidFill>
          <a:uFillTx/>
          <a:latin typeface="+mn-lt"/>
          <a:ea typeface="+mn-ea"/>
          <a:cs typeface="+mn-cs"/>
          <a:sym typeface="Helvetica Neue"/>
        </a:defRPr>
      </a:lvl3pPr>
      <a:lvl4pPr marL="0" marR="0" indent="0" algn="r" defTabSz="410751" latinLnBrk="0">
        <a:lnSpc>
          <a:spcPct val="100000"/>
        </a:lnSpc>
        <a:spcBef>
          <a:spcPts val="0"/>
        </a:spcBef>
        <a:spcAft>
          <a:spcPts val="0"/>
        </a:spcAft>
        <a:buClrTx/>
        <a:buSzTx/>
        <a:buFontTx/>
        <a:buNone/>
        <a:tabLst/>
        <a:defRPr sz="1000" b="1" i="0" u="none" strike="noStrike" cap="none" spc="0" baseline="0">
          <a:solidFill>
            <a:schemeClr val="tx1"/>
          </a:solidFill>
          <a:uFillTx/>
          <a:latin typeface="+mn-lt"/>
          <a:ea typeface="+mn-ea"/>
          <a:cs typeface="+mn-cs"/>
          <a:sym typeface="Helvetica Neue"/>
        </a:defRPr>
      </a:lvl4pPr>
      <a:lvl5pPr marL="0" marR="0" indent="0" algn="r" defTabSz="410751" latinLnBrk="0">
        <a:lnSpc>
          <a:spcPct val="100000"/>
        </a:lnSpc>
        <a:spcBef>
          <a:spcPts val="0"/>
        </a:spcBef>
        <a:spcAft>
          <a:spcPts val="0"/>
        </a:spcAft>
        <a:buClrTx/>
        <a:buSzTx/>
        <a:buFontTx/>
        <a:buNone/>
        <a:tabLst/>
        <a:defRPr sz="1000" b="1" i="0" u="none" strike="noStrike" cap="none" spc="0" baseline="0">
          <a:solidFill>
            <a:schemeClr val="tx1"/>
          </a:solidFill>
          <a:uFillTx/>
          <a:latin typeface="+mn-lt"/>
          <a:ea typeface="+mn-ea"/>
          <a:cs typeface="+mn-cs"/>
          <a:sym typeface="Helvetica Neue"/>
        </a:defRPr>
      </a:lvl5pPr>
      <a:lvl6pPr marL="0" marR="0" indent="0" algn="r" defTabSz="410751" latinLnBrk="0">
        <a:lnSpc>
          <a:spcPct val="100000"/>
        </a:lnSpc>
        <a:spcBef>
          <a:spcPts val="0"/>
        </a:spcBef>
        <a:spcAft>
          <a:spcPts val="0"/>
        </a:spcAft>
        <a:buClrTx/>
        <a:buSzTx/>
        <a:buFontTx/>
        <a:buNone/>
        <a:tabLst/>
        <a:defRPr sz="1000" b="1" i="0" u="none" strike="noStrike" cap="none" spc="0" baseline="0">
          <a:solidFill>
            <a:schemeClr val="tx1"/>
          </a:solidFill>
          <a:uFillTx/>
          <a:latin typeface="+mn-lt"/>
          <a:ea typeface="+mn-ea"/>
          <a:cs typeface="+mn-cs"/>
          <a:sym typeface="Helvetica Neue"/>
        </a:defRPr>
      </a:lvl6pPr>
      <a:lvl7pPr marL="0" marR="0" indent="0" algn="r" defTabSz="410751" latinLnBrk="0">
        <a:lnSpc>
          <a:spcPct val="100000"/>
        </a:lnSpc>
        <a:spcBef>
          <a:spcPts val="0"/>
        </a:spcBef>
        <a:spcAft>
          <a:spcPts val="0"/>
        </a:spcAft>
        <a:buClrTx/>
        <a:buSzTx/>
        <a:buFontTx/>
        <a:buNone/>
        <a:tabLst/>
        <a:defRPr sz="1000" b="1" i="0" u="none" strike="noStrike" cap="none" spc="0" baseline="0">
          <a:solidFill>
            <a:schemeClr val="tx1"/>
          </a:solidFill>
          <a:uFillTx/>
          <a:latin typeface="+mn-lt"/>
          <a:ea typeface="+mn-ea"/>
          <a:cs typeface="+mn-cs"/>
          <a:sym typeface="Helvetica Neue"/>
        </a:defRPr>
      </a:lvl7pPr>
      <a:lvl8pPr marL="0" marR="0" indent="0" algn="r" defTabSz="410751" latinLnBrk="0">
        <a:lnSpc>
          <a:spcPct val="100000"/>
        </a:lnSpc>
        <a:spcBef>
          <a:spcPts val="0"/>
        </a:spcBef>
        <a:spcAft>
          <a:spcPts val="0"/>
        </a:spcAft>
        <a:buClrTx/>
        <a:buSzTx/>
        <a:buFontTx/>
        <a:buNone/>
        <a:tabLst/>
        <a:defRPr sz="1000" b="1" i="0" u="none" strike="noStrike" cap="none" spc="0" baseline="0">
          <a:solidFill>
            <a:schemeClr val="tx1"/>
          </a:solidFill>
          <a:uFillTx/>
          <a:latin typeface="+mn-lt"/>
          <a:ea typeface="+mn-ea"/>
          <a:cs typeface="+mn-cs"/>
          <a:sym typeface="Helvetica Neue"/>
        </a:defRPr>
      </a:lvl8pPr>
      <a:lvl9pPr marL="0" marR="0" indent="0" algn="r" defTabSz="410751" latinLnBrk="0">
        <a:lnSpc>
          <a:spcPct val="100000"/>
        </a:lnSpc>
        <a:spcBef>
          <a:spcPts val="0"/>
        </a:spcBef>
        <a:spcAft>
          <a:spcPts val="0"/>
        </a:spcAft>
        <a:buClrTx/>
        <a:buSzTx/>
        <a:buFontTx/>
        <a:buNone/>
        <a:tabLst/>
        <a:defRPr sz="1000" b="1" i="0" u="none" strike="noStrike" cap="none" spc="0" baseline="0">
          <a:solidFill>
            <a:schemeClr val="tx1"/>
          </a:solidFill>
          <a:uFillTx/>
          <a:latin typeface="+mn-lt"/>
          <a:ea typeface="+mn-ea"/>
          <a:cs typeface="+mn-cs"/>
          <a:sym typeface="Helvetica Neue"/>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 name="CustomShape 1"/>
          <p:cNvSpPr/>
          <p:nvPr/>
        </p:nvSpPr>
        <p:spPr>
          <a:xfrm>
            <a:off x="0" y="0"/>
            <a:ext cx="96372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pic>
        <p:nvPicPr>
          <p:cNvPr id="16" name="Picture 17"/>
          <p:cNvPicPr/>
          <p:nvPr/>
        </p:nvPicPr>
        <p:blipFill>
          <a:blip r:embed="rId14"/>
          <a:stretch/>
        </p:blipFill>
        <p:spPr>
          <a:xfrm>
            <a:off x="1371240" y="2912400"/>
            <a:ext cx="7772400" cy="3945240"/>
          </a:xfrm>
          <a:prstGeom prst="rect">
            <a:avLst/>
          </a:prstGeom>
          <a:ln>
            <a:noFill/>
          </a:ln>
        </p:spPr>
      </p:pic>
      <p:pic>
        <p:nvPicPr>
          <p:cNvPr id="2" name="Picture 14"/>
          <p:cNvPicPr/>
          <p:nvPr/>
        </p:nvPicPr>
        <p:blipFill>
          <a:blip r:embed="rId15"/>
          <a:srcRect r="24997"/>
          <a:stretch/>
        </p:blipFill>
        <p:spPr>
          <a:xfrm>
            <a:off x="0" y="0"/>
            <a:ext cx="9143640" cy="6857640"/>
          </a:xfrm>
          <a:prstGeom prst="rect">
            <a:avLst/>
          </a:prstGeom>
          <a:ln>
            <a:noFill/>
          </a:ln>
        </p:spPr>
      </p:pic>
      <p:sp>
        <p:nvSpPr>
          <p:cNvPr id="3" name="CustomShape 2"/>
          <p:cNvSpPr/>
          <p:nvPr/>
        </p:nvSpPr>
        <p:spPr>
          <a:xfrm>
            <a:off x="961920" y="0"/>
            <a:ext cx="45360" cy="6857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p:style>
      </p:sp>
      <p:sp>
        <p:nvSpPr>
          <p:cNvPr id="4" name="CustomShape 3"/>
          <p:cNvSpPr/>
          <p:nvPr/>
        </p:nvSpPr>
        <p:spPr>
          <a:xfrm>
            <a:off x="1007640" y="0"/>
            <a:ext cx="5898600" cy="6857640"/>
          </a:xfrm>
          <a:prstGeom prst="rect">
            <a:avLst/>
          </a:prstGeom>
          <a:solidFill>
            <a:schemeClr val="bg2">
              <a:alpha val="5000"/>
            </a:schemeClr>
          </a:solidFill>
          <a:ln>
            <a:noFill/>
          </a:ln>
        </p:spPr>
        <p:style>
          <a:lnRef idx="2">
            <a:schemeClr val="accent1">
              <a:shade val="50000"/>
            </a:schemeClr>
          </a:lnRef>
          <a:fillRef idx="1">
            <a:schemeClr val="accent1"/>
          </a:fillRef>
          <a:effectRef idx="0">
            <a:schemeClr val="accent1"/>
          </a:effectRef>
          <a:fontRef idx="minor"/>
        </p:style>
      </p:sp>
      <p:sp>
        <p:nvSpPr>
          <p:cNvPr id="5" name="CustomShape 4"/>
          <p:cNvSpPr/>
          <p:nvPr/>
        </p:nvSpPr>
        <p:spPr>
          <a:xfrm>
            <a:off x="6906240" y="0"/>
            <a:ext cx="27000" cy="6857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p:style>
      </p:sp>
      <p:sp>
        <p:nvSpPr>
          <p:cNvPr id="6" name="PlaceHolder 5"/>
          <p:cNvSpPr>
            <a:spLocks noGrp="1"/>
          </p:cNvSpPr>
          <p:nvPr>
            <p:ph type="title"/>
          </p:nvPr>
        </p:nvSpPr>
        <p:spPr>
          <a:xfrm>
            <a:off x="1958760" y="3429000"/>
            <a:ext cx="4138200" cy="2268360"/>
          </a:xfrm>
          <a:prstGeom prst="rect">
            <a:avLst/>
          </a:prstGeom>
        </p:spPr>
        <p:txBody>
          <a:bodyPr>
            <a:normAutofit/>
          </a:bodyPr>
          <a:lstStyle/>
          <a:p>
            <a:pPr algn="r">
              <a:lnSpc>
                <a:spcPct val="90000"/>
              </a:lnSpc>
            </a:pPr>
            <a:r>
              <a:rPr lang="en-US" sz="4200" b="0" strike="noStrike" spc="-1">
                <a:solidFill>
                  <a:srgbClr val="FFFFFF"/>
                </a:solidFill>
                <a:latin typeface="Arial"/>
              </a:rPr>
              <a:t>Click to edit Master title style</a:t>
            </a:r>
          </a:p>
        </p:txBody>
      </p:sp>
      <p:sp>
        <p:nvSpPr>
          <p:cNvPr id="7" name="CustomShape 6"/>
          <p:cNvSpPr/>
          <p:nvPr/>
        </p:nvSpPr>
        <p:spPr>
          <a:xfrm>
            <a:off x="1641600" y="3262320"/>
            <a:ext cx="311400" cy="425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r>
              <a:rPr lang="it-IT" sz="2200" spc="-1">
                <a:solidFill>
                  <a:srgbClr val="F98657"/>
                </a:solidFill>
                <a:latin typeface="Wingdings 3"/>
                <a:ea typeface="DejaVu Sans"/>
                <a:cs typeface="DejaVu Sans"/>
              </a:rPr>
              <a:t>z</a:t>
            </a:r>
            <a:endParaRPr lang="it-IT" sz="2200" spc="-1">
              <a:solidFill>
                <a:prstClr val="black"/>
              </a:solidFill>
              <a:latin typeface="Arial"/>
              <a:ea typeface="DejaVu Sans"/>
              <a:cs typeface="DejaVu Sans"/>
            </a:endParaRPr>
          </a:p>
        </p:txBody>
      </p:sp>
      <p:sp>
        <p:nvSpPr>
          <p:cNvPr id="8" name="PlaceHolder 7"/>
          <p:cNvSpPr>
            <a:spLocks noGrp="1"/>
          </p:cNvSpPr>
          <p:nvPr>
            <p:ph type="sldNum"/>
          </p:nvPr>
        </p:nvSpPr>
        <p:spPr>
          <a:xfrm>
            <a:off x="162000" y="164520"/>
            <a:ext cx="637920" cy="322560"/>
          </a:xfrm>
          <a:prstGeom prst="rect">
            <a:avLst/>
          </a:prstGeom>
        </p:spPr>
        <p:txBody>
          <a:bodyPr rIns="45720" anchor="ctr">
            <a:noAutofit/>
          </a:bodyPr>
          <a:lstStyle/>
          <a:p>
            <a:pPr algn="r"/>
            <a:fld id="{F8D968FA-8F91-4A5B-B10E-9AB34908A613}" type="slidenum">
              <a:rPr lang="it-IT" sz="1600" spc="-1">
                <a:solidFill>
                  <a:srgbClr val="FFFFFF"/>
                </a:solidFill>
                <a:latin typeface="Arial"/>
                <a:ea typeface="DejaVu Sans"/>
                <a:cs typeface="DejaVu Sans"/>
              </a:rPr>
              <a:pPr algn="r"/>
              <a:t>‹#›</a:t>
            </a:fld>
            <a:endParaRPr lang="it-IT" sz="1600" spc="-1">
              <a:solidFill>
                <a:prstClr val="black"/>
              </a:solidFill>
              <a:latin typeface="Times New Roman"/>
              <a:ea typeface="DejaVu Sans"/>
              <a:cs typeface="DejaVu Sans"/>
            </a:endParaRPr>
          </a:p>
        </p:txBody>
      </p:sp>
      <p:pic>
        <p:nvPicPr>
          <p:cNvPr id="9" name="Picture 14"/>
          <p:cNvPicPr/>
          <p:nvPr/>
        </p:nvPicPr>
        <p:blipFill>
          <a:blip r:embed="rId16"/>
          <a:stretch/>
        </p:blipFill>
        <p:spPr>
          <a:xfrm>
            <a:off x="6478560" y="-414000"/>
            <a:ext cx="3526560" cy="3515040"/>
          </a:xfrm>
          <a:prstGeom prst="rect">
            <a:avLst/>
          </a:prstGeom>
          <a:ln>
            <a:noFill/>
          </a:ln>
          <a:effectLst>
            <a:outerShdw blurRad="381000" dist="88825" dir="4382031" sx="113000" sy="113000" algn="ctr" rotWithShape="0">
              <a:srgbClr val="000000">
                <a:alpha val="89000"/>
              </a:srgbClr>
            </a:outerShdw>
          </a:effectLst>
        </p:spPr>
      </p:pic>
      <p:pic>
        <p:nvPicPr>
          <p:cNvPr id="10" name="Picture 15"/>
          <p:cNvPicPr/>
          <p:nvPr/>
        </p:nvPicPr>
        <p:blipFill>
          <a:blip r:embed="rId17"/>
          <a:stretch/>
        </p:blipFill>
        <p:spPr>
          <a:xfrm>
            <a:off x="7086600" y="4905720"/>
            <a:ext cx="1939320" cy="1951920"/>
          </a:xfrm>
          <a:prstGeom prst="rect">
            <a:avLst/>
          </a:prstGeom>
          <a:ln>
            <a:noFill/>
          </a:ln>
          <a:effectLst>
            <a:outerShdw blurRad="304800" sx="107000" sy="107000" algn="bl" rotWithShape="0">
              <a:srgbClr val="000000">
                <a:alpha val="28000"/>
              </a:srgbClr>
            </a:outerShdw>
          </a:effectLst>
        </p:spPr>
      </p:pic>
      <p:sp>
        <p:nvSpPr>
          <p:cNvPr id="11" name="CustomShape 8"/>
          <p:cNvSpPr/>
          <p:nvPr/>
        </p:nvSpPr>
        <p:spPr>
          <a:xfrm>
            <a:off x="7362360" y="4503240"/>
            <a:ext cx="1506960" cy="516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r>
              <a:rPr lang="it-IT" sz="2800" spc="-1">
                <a:solidFill>
                  <a:srgbClr val="404040"/>
                </a:solidFill>
                <a:latin typeface="Brush Script MT"/>
                <a:ea typeface="DejaVu Sans"/>
                <a:cs typeface="DejaVu Sans"/>
              </a:rPr>
              <a:t>Mu-Ray</a:t>
            </a:r>
            <a:endParaRPr lang="it-IT" sz="2800" spc="-1">
              <a:solidFill>
                <a:prstClr val="black"/>
              </a:solidFill>
              <a:latin typeface="Arial"/>
              <a:ea typeface="DejaVu Sans"/>
              <a:cs typeface="DejaVu Sans"/>
            </a:endParaRPr>
          </a:p>
        </p:txBody>
      </p:sp>
      <p:pic>
        <p:nvPicPr>
          <p:cNvPr id="12" name="Picture 4"/>
          <p:cNvPicPr/>
          <p:nvPr/>
        </p:nvPicPr>
        <p:blipFill>
          <a:blip r:embed="rId18"/>
          <a:stretch/>
        </p:blipFill>
        <p:spPr>
          <a:xfrm>
            <a:off x="7481160" y="2498760"/>
            <a:ext cx="1149480" cy="447840"/>
          </a:xfrm>
          <a:prstGeom prst="rect">
            <a:avLst/>
          </a:prstGeom>
          <a:ln>
            <a:noFill/>
          </a:ln>
        </p:spPr>
      </p:pic>
      <p:sp>
        <p:nvSpPr>
          <p:cNvPr id="13" name="PlaceHolder 9"/>
          <p:cNvSpPr>
            <a:spLocks noGrp="1"/>
          </p:cNvSpPr>
          <p:nvPr>
            <p:ph type="ftr"/>
          </p:nvPr>
        </p:nvSpPr>
        <p:spPr>
          <a:xfrm rot="5400000">
            <a:off x="-2445840" y="3416400"/>
            <a:ext cx="5880960" cy="664200"/>
          </a:xfrm>
          <a:prstGeom prst="rect">
            <a:avLst/>
          </a:prstGeom>
        </p:spPr>
        <p:txBody>
          <a:bodyPr lIns="90000" tIns="45000" rIns="90000" bIns="45000">
            <a:noAutofit/>
          </a:bodyPr>
          <a:lstStyle/>
          <a:p>
            <a:pPr algn="r"/>
            <a:r>
              <a:rPr lang="it-IT" spc="-1">
                <a:solidFill>
                  <a:srgbClr val="FFFFFF"/>
                </a:solidFill>
                <a:latin typeface="Arial"/>
                <a:ea typeface="DejaVu Sans"/>
                <a:cs typeface="DejaVu Sans"/>
              </a:rPr>
              <a:t>CdS preventivi 2020 - Muom Imaging TOmography</a:t>
            </a:r>
            <a:endParaRPr lang="it-IT" spc="-1">
              <a:solidFill>
                <a:prstClr val="black"/>
              </a:solidFill>
              <a:latin typeface="Times New Roman"/>
              <a:ea typeface="DejaVu Sans"/>
              <a:cs typeface="DejaVu Sans"/>
            </a:endParaRPr>
          </a:p>
          <a:p>
            <a:pPr algn="r"/>
            <a:r>
              <a:rPr lang="it-IT" spc="-1">
                <a:solidFill>
                  <a:srgbClr val="FFFFFF"/>
                </a:solidFill>
                <a:latin typeface="Arial"/>
                <a:ea typeface="DejaVu Sans"/>
                <a:cs typeface="DejaVu Sans"/>
              </a:rPr>
              <a:t>12 luglio  2018 </a:t>
            </a:r>
            <a:endParaRPr lang="it-IT" spc="-1">
              <a:solidFill>
                <a:prstClr val="black"/>
              </a:solidFill>
              <a:latin typeface="Times New Roman"/>
              <a:ea typeface="DejaVu Sans"/>
              <a:cs typeface="DejaVu Sans"/>
            </a:endParaRPr>
          </a:p>
        </p:txBody>
      </p:sp>
      <p:sp>
        <p:nvSpPr>
          <p:cNvPr id="14" name="PlaceHolder 10"/>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1800" b="0" strike="noStrike" spc="-1">
                <a:solidFill>
                  <a:srgbClr val="FFFFFF"/>
                </a:solidFill>
                <a:latin typeface="Arial"/>
              </a:rPr>
              <a:t>Click to edit the outline text format</a:t>
            </a:r>
          </a:p>
          <a:p>
            <a:pPr marL="864000" lvl="1" indent="-324000">
              <a:spcBef>
                <a:spcPts val="1134"/>
              </a:spcBef>
              <a:buClr>
                <a:srgbClr val="000000"/>
              </a:buClr>
              <a:buSzPct val="75000"/>
              <a:buFont typeface="Symbol" charset="2"/>
              <a:buChar char=""/>
            </a:pPr>
            <a:r>
              <a:rPr lang="en-US" sz="1400" b="0" strike="noStrike" spc="-1">
                <a:solidFill>
                  <a:srgbClr val="FFFFFF"/>
                </a:solidFill>
                <a:latin typeface="Arial"/>
              </a:rPr>
              <a:t>Second Outline Level</a:t>
            </a:r>
          </a:p>
          <a:p>
            <a:pPr marL="1296000" lvl="2" indent="-288000">
              <a:spcBef>
                <a:spcPts val="850"/>
              </a:spcBef>
              <a:buClr>
                <a:srgbClr val="000000"/>
              </a:buClr>
              <a:buSzPct val="45000"/>
              <a:buFont typeface="Wingdings" charset="2"/>
              <a:buChar char=""/>
            </a:pPr>
            <a:r>
              <a:rPr lang="en-US" sz="1200" b="0" strike="noStrike" spc="-1">
                <a:solidFill>
                  <a:srgbClr val="FFFFFF"/>
                </a:solidFill>
                <a:latin typeface="Arial"/>
              </a:rPr>
              <a:t>Third Outline Level</a:t>
            </a:r>
          </a:p>
          <a:p>
            <a:pPr marL="1728000" lvl="3" indent="-216000">
              <a:spcBef>
                <a:spcPts val="567"/>
              </a:spcBef>
              <a:buClr>
                <a:srgbClr val="000000"/>
              </a:buClr>
              <a:buSzPct val="75000"/>
              <a:buFont typeface="Symbol" charset="2"/>
              <a:buChar char=""/>
            </a:pPr>
            <a:r>
              <a:rPr lang="en-US" sz="1200" b="0" strike="noStrike" spc="-1">
                <a:solidFill>
                  <a:srgbClr val="FFFFFF"/>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FFFFFF"/>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FFFFFF"/>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FFFFFF"/>
                </a:solidFill>
                <a:latin typeface="Arial"/>
              </a:rPr>
              <a:t>Seventh Outline Level</a:t>
            </a:r>
          </a:p>
        </p:txBody>
      </p:sp>
    </p:spTree>
    <p:extLst>
      <p:ext uri="{BB962C8B-B14F-4D97-AF65-F5344CB8AC3E}">
        <p14:creationId xmlns:p14="http://schemas.microsoft.com/office/powerpoint/2010/main" val="344875822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xStyles>
    <p:titleStyle/>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 name="CustomShape 1"/>
          <p:cNvSpPr/>
          <p:nvPr/>
        </p:nvSpPr>
        <p:spPr>
          <a:xfrm>
            <a:off x="0" y="0"/>
            <a:ext cx="96372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pic>
        <p:nvPicPr>
          <p:cNvPr id="52" name="Picture 17"/>
          <p:cNvPicPr/>
          <p:nvPr/>
        </p:nvPicPr>
        <p:blipFill>
          <a:blip r:embed="rId14"/>
          <a:stretch/>
        </p:blipFill>
        <p:spPr>
          <a:xfrm>
            <a:off x="1371240" y="2912400"/>
            <a:ext cx="7772400" cy="3945240"/>
          </a:xfrm>
          <a:prstGeom prst="rect">
            <a:avLst/>
          </a:prstGeom>
          <a:ln>
            <a:noFill/>
          </a:ln>
        </p:spPr>
      </p:pic>
      <p:pic>
        <p:nvPicPr>
          <p:cNvPr id="53" name="Picture 14"/>
          <p:cNvPicPr/>
          <p:nvPr/>
        </p:nvPicPr>
        <p:blipFill>
          <a:blip r:embed="rId15"/>
          <a:srcRect r="24997"/>
          <a:stretch/>
        </p:blipFill>
        <p:spPr>
          <a:xfrm>
            <a:off x="0" y="0"/>
            <a:ext cx="9143640" cy="6857640"/>
          </a:xfrm>
          <a:prstGeom prst="rect">
            <a:avLst/>
          </a:prstGeom>
          <a:ln>
            <a:noFill/>
          </a:ln>
        </p:spPr>
      </p:pic>
      <p:sp>
        <p:nvSpPr>
          <p:cNvPr id="54" name="CustomShape 2"/>
          <p:cNvSpPr/>
          <p:nvPr/>
        </p:nvSpPr>
        <p:spPr>
          <a:xfrm>
            <a:off x="961920" y="0"/>
            <a:ext cx="45360" cy="6857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p:style>
      </p:sp>
      <p:sp>
        <p:nvSpPr>
          <p:cNvPr id="55" name="CustomShape 3"/>
          <p:cNvSpPr/>
          <p:nvPr/>
        </p:nvSpPr>
        <p:spPr>
          <a:xfrm>
            <a:off x="8321040" y="0"/>
            <a:ext cx="27000" cy="6857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p:style>
      </p:sp>
      <p:sp>
        <p:nvSpPr>
          <p:cNvPr id="56" name="CustomShape 4"/>
          <p:cNvSpPr/>
          <p:nvPr/>
        </p:nvSpPr>
        <p:spPr>
          <a:xfrm>
            <a:off x="1033200" y="0"/>
            <a:ext cx="7315200" cy="6857640"/>
          </a:xfrm>
          <a:prstGeom prst="rect">
            <a:avLst/>
          </a:prstGeom>
          <a:solidFill>
            <a:schemeClr val="bg2">
              <a:alpha val="5000"/>
            </a:schemeClr>
          </a:solidFill>
          <a:ln>
            <a:noFill/>
          </a:ln>
        </p:spPr>
        <p:style>
          <a:lnRef idx="2">
            <a:schemeClr val="accent1">
              <a:shade val="50000"/>
            </a:schemeClr>
          </a:lnRef>
          <a:fillRef idx="1">
            <a:schemeClr val="accent1"/>
          </a:fillRef>
          <a:effectRef idx="0">
            <a:schemeClr val="accent1"/>
          </a:effectRef>
          <a:fontRef idx="minor"/>
        </p:style>
      </p:sp>
      <p:sp>
        <p:nvSpPr>
          <p:cNvPr id="57" name="PlaceHolder 5"/>
          <p:cNvSpPr>
            <a:spLocks noGrp="1"/>
          </p:cNvSpPr>
          <p:nvPr>
            <p:ph type="title"/>
          </p:nvPr>
        </p:nvSpPr>
        <p:spPr>
          <a:xfrm>
            <a:off x="1961280" y="808200"/>
            <a:ext cx="5877720" cy="1076760"/>
          </a:xfrm>
          <a:prstGeom prst="rect">
            <a:avLst/>
          </a:prstGeom>
        </p:spPr>
        <p:txBody>
          <a:bodyPr>
            <a:noAutofit/>
          </a:bodyPr>
          <a:lstStyle/>
          <a:p>
            <a:pPr algn="r">
              <a:lnSpc>
                <a:spcPct val="90000"/>
              </a:lnSpc>
            </a:pPr>
            <a:r>
              <a:rPr lang="en-US" sz="2800" b="0" strike="noStrike" spc="-1">
                <a:solidFill>
                  <a:srgbClr val="FFFFFF"/>
                </a:solidFill>
                <a:latin typeface="Arial"/>
              </a:rPr>
              <a:t>Click to edit Master title style</a:t>
            </a:r>
          </a:p>
        </p:txBody>
      </p:sp>
      <p:sp>
        <p:nvSpPr>
          <p:cNvPr id="58" name="PlaceHolder 6"/>
          <p:cNvSpPr>
            <a:spLocks noGrp="1"/>
          </p:cNvSpPr>
          <p:nvPr>
            <p:ph type="body"/>
          </p:nvPr>
        </p:nvSpPr>
        <p:spPr>
          <a:xfrm>
            <a:off x="2126160" y="2049840"/>
            <a:ext cx="5712840" cy="3999600"/>
          </a:xfrm>
          <a:prstGeom prst="rect">
            <a:avLst/>
          </a:prstGeom>
        </p:spPr>
        <p:txBody>
          <a:bodyPr anchor="ctr">
            <a:noAutofit/>
          </a:bodyPr>
          <a:lstStyle/>
          <a:p>
            <a:pPr marL="258480" indent="-255600">
              <a:lnSpc>
                <a:spcPct val="120000"/>
              </a:lnSpc>
              <a:spcBef>
                <a:spcPts val="374"/>
              </a:spcBef>
              <a:spcAft>
                <a:spcPts val="451"/>
              </a:spcAft>
              <a:buClr>
                <a:srgbClr val="F98657"/>
              </a:buClr>
              <a:buSzPct val="90000"/>
              <a:buFont typeface="Wingdings" charset="2"/>
              <a:buChar char=""/>
            </a:pPr>
            <a:r>
              <a:rPr lang="en-US" sz="1800" b="0" strike="noStrike" spc="-1">
                <a:solidFill>
                  <a:srgbClr val="FFFFFF"/>
                </a:solidFill>
                <a:latin typeface="Arial"/>
              </a:rPr>
              <a:t>Edit Master text styles</a:t>
            </a:r>
          </a:p>
          <a:p>
            <a:pPr marL="596520" lvl="1" indent="-255600">
              <a:lnSpc>
                <a:spcPct val="120000"/>
              </a:lnSpc>
              <a:spcBef>
                <a:spcPts val="374"/>
              </a:spcBef>
              <a:spcAft>
                <a:spcPts val="451"/>
              </a:spcAft>
              <a:buClr>
                <a:srgbClr val="F98657"/>
              </a:buClr>
              <a:buSzPct val="90000"/>
              <a:buFont typeface="Wingdings" charset="2"/>
              <a:buChar char=""/>
            </a:pPr>
            <a:r>
              <a:rPr lang="en-US" sz="1600" b="0" strike="noStrike" spc="-1">
                <a:solidFill>
                  <a:srgbClr val="FFFFFF"/>
                </a:solidFill>
                <a:latin typeface="Arial"/>
              </a:rPr>
              <a:t>Second level</a:t>
            </a:r>
          </a:p>
          <a:p>
            <a:pPr marL="944280" lvl="2" indent="-255600">
              <a:lnSpc>
                <a:spcPct val="120000"/>
              </a:lnSpc>
              <a:spcBef>
                <a:spcPts val="374"/>
              </a:spcBef>
              <a:spcAft>
                <a:spcPts val="451"/>
              </a:spcAft>
              <a:buClr>
                <a:srgbClr val="F98657"/>
              </a:buClr>
              <a:buSzPct val="90000"/>
              <a:buFont typeface="Wingdings" charset="2"/>
              <a:buChar char=""/>
            </a:pPr>
            <a:r>
              <a:rPr lang="en-US" sz="1400" b="0" strike="noStrike" spc="-1">
                <a:solidFill>
                  <a:srgbClr val="FFFFFF"/>
                </a:solidFill>
                <a:latin typeface="Arial"/>
              </a:rPr>
              <a:t>Third level</a:t>
            </a:r>
          </a:p>
          <a:p>
            <a:pPr marL="1282320" lvl="3" indent="-255600">
              <a:lnSpc>
                <a:spcPct val="120000"/>
              </a:lnSpc>
              <a:spcBef>
                <a:spcPts val="374"/>
              </a:spcBef>
              <a:spcAft>
                <a:spcPts val="451"/>
              </a:spcAft>
              <a:buClr>
                <a:srgbClr val="F98657"/>
              </a:buClr>
              <a:buSzPct val="90000"/>
              <a:buFont typeface="Wingdings" charset="2"/>
              <a:buChar char=""/>
            </a:pPr>
            <a:r>
              <a:rPr lang="en-US" sz="1200" b="0" strike="noStrike" spc="-1">
                <a:solidFill>
                  <a:srgbClr val="FFFFFF"/>
                </a:solidFill>
                <a:latin typeface="Arial"/>
              </a:rPr>
              <a:t>Fourth level</a:t>
            </a:r>
          </a:p>
          <a:p>
            <a:pPr marL="1630080" lvl="4" indent="-255600">
              <a:lnSpc>
                <a:spcPct val="120000"/>
              </a:lnSpc>
              <a:spcBef>
                <a:spcPts val="374"/>
              </a:spcBef>
              <a:spcAft>
                <a:spcPts val="451"/>
              </a:spcAft>
              <a:buClr>
                <a:srgbClr val="F98657"/>
              </a:buClr>
              <a:buSzPct val="90000"/>
              <a:buFont typeface="Wingdings" charset="2"/>
              <a:buChar char=""/>
            </a:pPr>
            <a:r>
              <a:rPr lang="en-US" sz="1200" b="0" strike="noStrike" spc="-1">
                <a:solidFill>
                  <a:srgbClr val="FFFFFF"/>
                </a:solidFill>
                <a:latin typeface="Arial"/>
              </a:rPr>
              <a:t>Fifth level</a:t>
            </a:r>
          </a:p>
        </p:txBody>
      </p:sp>
      <p:sp>
        <p:nvSpPr>
          <p:cNvPr id="59" name="PlaceHolder 7"/>
          <p:cNvSpPr>
            <a:spLocks noGrp="1"/>
          </p:cNvSpPr>
          <p:nvPr>
            <p:ph type="sldNum"/>
          </p:nvPr>
        </p:nvSpPr>
        <p:spPr>
          <a:xfrm>
            <a:off x="162000" y="164520"/>
            <a:ext cx="637920" cy="322560"/>
          </a:xfrm>
          <a:prstGeom prst="rect">
            <a:avLst/>
          </a:prstGeom>
        </p:spPr>
        <p:txBody>
          <a:bodyPr rIns="45720" anchor="ctr">
            <a:noAutofit/>
          </a:bodyPr>
          <a:lstStyle/>
          <a:p>
            <a:pPr algn="r"/>
            <a:fld id="{799605B1-4486-41F3-8D64-51E7618B7530}" type="slidenum">
              <a:rPr lang="it-IT" sz="1600" spc="-1">
                <a:solidFill>
                  <a:srgbClr val="FFFFFF"/>
                </a:solidFill>
                <a:latin typeface="Arial"/>
                <a:ea typeface="DejaVu Sans"/>
                <a:cs typeface="DejaVu Sans"/>
              </a:rPr>
              <a:pPr algn="r"/>
              <a:t>‹#›</a:t>
            </a:fld>
            <a:endParaRPr lang="it-IT" sz="1600" spc="-1">
              <a:solidFill>
                <a:prstClr val="black"/>
              </a:solidFill>
              <a:latin typeface="Times New Roman"/>
              <a:ea typeface="DejaVu Sans"/>
              <a:cs typeface="DejaVu Sans"/>
            </a:endParaRPr>
          </a:p>
        </p:txBody>
      </p:sp>
      <p:sp>
        <p:nvSpPr>
          <p:cNvPr id="60" name="CustomShape 8"/>
          <p:cNvSpPr/>
          <p:nvPr/>
        </p:nvSpPr>
        <p:spPr>
          <a:xfrm>
            <a:off x="1652040" y="636480"/>
            <a:ext cx="31140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r>
              <a:rPr lang="it-IT" sz="1600" spc="-1">
                <a:solidFill>
                  <a:srgbClr val="F98657"/>
                </a:solidFill>
                <a:latin typeface="Wingdings 3"/>
                <a:ea typeface="DejaVu Sans"/>
                <a:cs typeface="DejaVu Sans"/>
              </a:rPr>
              <a:t>z</a:t>
            </a:r>
            <a:endParaRPr lang="it-IT" sz="1600" spc="-1">
              <a:solidFill>
                <a:prstClr val="black"/>
              </a:solidFill>
              <a:latin typeface="Arial"/>
              <a:ea typeface="DejaVu Sans"/>
              <a:cs typeface="DejaVu Sans"/>
            </a:endParaRPr>
          </a:p>
        </p:txBody>
      </p:sp>
      <p:pic>
        <p:nvPicPr>
          <p:cNvPr id="61" name="Picture 10"/>
          <p:cNvPicPr/>
          <p:nvPr/>
        </p:nvPicPr>
        <p:blipFill>
          <a:blip r:embed="rId16"/>
          <a:stretch/>
        </p:blipFill>
        <p:spPr>
          <a:xfrm>
            <a:off x="8116200" y="-86400"/>
            <a:ext cx="1356120" cy="1351440"/>
          </a:xfrm>
          <a:prstGeom prst="rect">
            <a:avLst/>
          </a:prstGeom>
          <a:ln>
            <a:noFill/>
          </a:ln>
        </p:spPr>
      </p:pic>
      <p:pic>
        <p:nvPicPr>
          <p:cNvPr id="62" name="Picture 11"/>
          <p:cNvPicPr/>
          <p:nvPr/>
        </p:nvPicPr>
        <p:blipFill>
          <a:blip r:embed="rId17"/>
          <a:stretch/>
        </p:blipFill>
        <p:spPr>
          <a:xfrm>
            <a:off x="8405640" y="6035040"/>
            <a:ext cx="692640" cy="697320"/>
          </a:xfrm>
          <a:prstGeom prst="rect">
            <a:avLst/>
          </a:prstGeom>
          <a:ln>
            <a:noFill/>
          </a:ln>
          <a:effectLst>
            <a:outerShdw blurRad="304800" sx="107000" sy="107000" algn="bl" rotWithShape="0">
              <a:srgbClr val="000000">
                <a:alpha val="28000"/>
              </a:srgbClr>
            </a:outerShdw>
          </a:effectLst>
        </p:spPr>
      </p:pic>
      <p:sp>
        <p:nvSpPr>
          <p:cNvPr id="63" name="PlaceHolder 9"/>
          <p:cNvSpPr>
            <a:spLocks noGrp="1"/>
          </p:cNvSpPr>
          <p:nvPr>
            <p:ph type="ftr"/>
          </p:nvPr>
        </p:nvSpPr>
        <p:spPr>
          <a:xfrm rot="5400000">
            <a:off x="-2445840" y="3416400"/>
            <a:ext cx="5880960" cy="664200"/>
          </a:xfrm>
          <a:prstGeom prst="rect">
            <a:avLst/>
          </a:prstGeom>
        </p:spPr>
        <p:txBody>
          <a:bodyPr lIns="90000" tIns="45000" rIns="90000" bIns="45000">
            <a:noAutofit/>
          </a:bodyPr>
          <a:lstStyle/>
          <a:p>
            <a:pPr algn="r"/>
            <a:r>
              <a:rPr lang="it-IT" spc="-1">
                <a:solidFill>
                  <a:srgbClr val="FFFFFF"/>
                </a:solidFill>
                <a:latin typeface="Arial"/>
                <a:ea typeface="DejaVu Sans"/>
                <a:cs typeface="DejaVu Sans"/>
              </a:rPr>
              <a:t>CdS preventivi 2020 - Muom Imaging TOmography</a:t>
            </a:r>
            <a:endParaRPr lang="it-IT" spc="-1">
              <a:solidFill>
                <a:prstClr val="black"/>
              </a:solidFill>
              <a:latin typeface="Times New Roman"/>
              <a:ea typeface="DejaVu Sans"/>
              <a:cs typeface="DejaVu Sans"/>
            </a:endParaRPr>
          </a:p>
          <a:p>
            <a:pPr algn="r"/>
            <a:r>
              <a:rPr lang="it-IT" spc="-1">
                <a:solidFill>
                  <a:srgbClr val="FFFFFF"/>
                </a:solidFill>
                <a:latin typeface="Arial"/>
                <a:ea typeface="DejaVu Sans"/>
                <a:cs typeface="DejaVu Sans"/>
              </a:rPr>
              <a:t>12 luglio  2018 </a:t>
            </a:r>
            <a:endParaRPr lang="it-IT" spc="-1">
              <a:solidFill>
                <a:prstClr val="black"/>
              </a:solidFill>
              <a:latin typeface="Times New Roman"/>
              <a:ea typeface="DejaVu Sans"/>
              <a:cs typeface="DejaVu Sans"/>
            </a:endParaRPr>
          </a:p>
        </p:txBody>
      </p:sp>
    </p:spTree>
    <p:extLst>
      <p:ext uri="{BB962C8B-B14F-4D97-AF65-F5344CB8AC3E}">
        <p14:creationId xmlns:p14="http://schemas.microsoft.com/office/powerpoint/2010/main" val="355347267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 name="CustomShape 1"/>
          <p:cNvSpPr/>
          <p:nvPr/>
        </p:nvSpPr>
        <p:spPr>
          <a:xfrm>
            <a:off x="0" y="0"/>
            <a:ext cx="96372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pic>
        <p:nvPicPr>
          <p:cNvPr id="52" name="Picture 17"/>
          <p:cNvPicPr/>
          <p:nvPr/>
        </p:nvPicPr>
        <p:blipFill>
          <a:blip r:embed="rId14"/>
          <a:stretch/>
        </p:blipFill>
        <p:spPr>
          <a:xfrm>
            <a:off x="1371240" y="2912400"/>
            <a:ext cx="7772400" cy="3945240"/>
          </a:xfrm>
          <a:prstGeom prst="rect">
            <a:avLst/>
          </a:prstGeom>
          <a:ln>
            <a:noFill/>
          </a:ln>
        </p:spPr>
      </p:pic>
      <p:pic>
        <p:nvPicPr>
          <p:cNvPr id="53" name="Picture 14"/>
          <p:cNvPicPr/>
          <p:nvPr/>
        </p:nvPicPr>
        <p:blipFill>
          <a:blip r:embed="rId15"/>
          <a:srcRect r="24997"/>
          <a:stretch/>
        </p:blipFill>
        <p:spPr>
          <a:xfrm>
            <a:off x="0" y="0"/>
            <a:ext cx="9143640" cy="6857640"/>
          </a:xfrm>
          <a:prstGeom prst="rect">
            <a:avLst/>
          </a:prstGeom>
          <a:ln>
            <a:noFill/>
          </a:ln>
        </p:spPr>
      </p:pic>
      <p:sp>
        <p:nvSpPr>
          <p:cNvPr id="54" name="CustomShape 2"/>
          <p:cNvSpPr/>
          <p:nvPr/>
        </p:nvSpPr>
        <p:spPr>
          <a:xfrm>
            <a:off x="961920" y="0"/>
            <a:ext cx="45360" cy="6857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p:style>
      </p:sp>
      <p:sp>
        <p:nvSpPr>
          <p:cNvPr id="55" name="CustomShape 3"/>
          <p:cNvSpPr/>
          <p:nvPr/>
        </p:nvSpPr>
        <p:spPr>
          <a:xfrm>
            <a:off x="8321040" y="0"/>
            <a:ext cx="27000" cy="6857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p:style>
      </p:sp>
      <p:sp>
        <p:nvSpPr>
          <p:cNvPr id="56" name="CustomShape 4"/>
          <p:cNvSpPr/>
          <p:nvPr/>
        </p:nvSpPr>
        <p:spPr>
          <a:xfrm>
            <a:off x="1033200" y="0"/>
            <a:ext cx="7315200" cy="6857640"/>
          </a:xfrm>
          <a:prstGeom prst="rect">
            <a:avLst/>
          </a:prstGeom>
          <a:solidFill>
            <a:schemeClr val="bg2">
              <a:alpha val="5000"/>
            </a:schemeClr>
          </a:solidFill>
          <a:ln>
            <a:noFill/>
          </a:ln>
        </p:spPr>
        <p:style>
          <a:lnRef idx="2">
            <a:schemeClr val="accent1">
              <a:shade val="50000"/>
            </a:schemeClr>
          </a:lnRef>
          <a:fillRef idx="1">
            <a:schemeClr val="accent1"/>
          </a:fillRef>
          <a:effectRef idx="0">
            <a:schemeClr val="accent1"/>
          </a:effectRef>
          <a:fontRef idx="minor"/>
        </p:style>
      </p:sp>
      <p:sp>
        <p:nvSpPr>
          <p:cNvPr id="57" name="PlaceHolder 5"/>
          <p:cNvSpPr>
            <a:spLocks noGrp="1"/>
          </p:cNvSpPr>
          <p:nvPr>
            <p:ph type="title"/>
          </p:nvPr>
        </p:nvSpPr>
        <p:spPr>
          <a:xfrm>
            <a:off x="1961280" y="808200"/>
            <a:ext cx="5877720" cy="1076760"/>
          </a:xfrm>
          <a:prstGeom prst="rect">
            <a:avLst/>
          </a:prstGeom>
        </p:spPr>
        <p:txBody>
          <a:bodyPr>
            <a:noAutofit/>
          </a:bodyPr>
          <a:lstStyle/>
          <a:p>
            <a:pPr algn="r">
              <a:lnSpc>
                <a:spcPct val="90000"/>
              </a:lnSpc>
            </a:pPr>
            <a:r>
              <a:rPr lang="en-US" sz="2800" b="0" strike="noStrike" spc="-1">
                <a:solidFill>
                  <a:srgbClr val="FFFFFF"/>
                </a:solidFill>
                <a:latin typeface="Arial"/>
              </a:rPr>
              <a:t>Click to edit Master title style</a:t>
            </a:r>
          </a:p>
        </p:txBody>
      </p:sp>
      <p:sp>
        <p:nvSpPr>
          <p:cNvPr id="58" name="PlaceHolder 6"/>
          <p:cNvSpPr>
            <a:spLocks noGrp="1"/>
          </p:cNvSpPr>
          <p:nvPr>
            <p:ph type="body"/>
          </p:nvPr>
        </p:nvSpPr>
        <p:spPr>
          <a:xfrm>
            <a:off x="2126160" y="2049840"/>
            <a:ext cx="5712840" cy="3999600"/>
          </a:xfrm>
          <a:prstGeom prst="rect">
            <a:avLst/>
          </a:prstGeom>
        </p:spPr>
        <p:txBody>
          <a:bodyPr anchor="ctr">
            <a:noAutofit/>
          </a:bodyPr>
          <a:lstStyle/>
          <a:p>
            <a:pPr marL="258480" indent="-255600">
              <a:lnSpc>
                <a:spcPct val="120000"/>
              </a:lnSpc>
              <a:spcBef>
                <a:spcPts val="374"/>
              </a:spcBef>
              <a:spcAft>
                <a:spcPts val="451"/>
              </a:spcAft>
              <a:buClr>
                <a:srgbClr val="F98657"/>
              </a:buClr>
              <a:buSzPct val="90000"/>
              <a:buFont typeface="Wingdings" charset="2"/>
              <a:buChar char=""/>
            </a:pPr>
            <a:r>
              <a:rPr lang="en-US" sz="1800" b="0" strike="noStrike" spc="-1">
                <a:solidFill>
                  <a:srgbClr val="FFFFFF"/>
                </a:solidFill>
                <a:latin typeface="Arial"/>
              </a:rPr>
              <a:t>Edit Master text styles</a:t>
            </a:r>
          </a:p>
          <a:p>
            <a:pPr marL="596520" lvl="1" indent="-255600">
              <a:lnSpc>
                <a:spcPct val="120000"/>
              </a:lnSpc>
              <a:spcBef>
                <a:spcPts val="374"/>
              </a:spcBef>
              <a:spcAft>
                <a:spcPts val="451"/>
              </a:spcAft>
              <a:buClr>
                <a:srgbClr val="F98657"/>
              </a:buClr>
              <a:buSzPct val="90000"/>
              <a:buFont typeface="Wingdings" charset="2"/>
              <a:buChar char=""/>
            </a:pPr>
            <a:r>
              <a:rPr lang="en-US" sz="1600" b="0" strike="noStrike" spc="-1">
                <a:solidFill>
                  <a:srgbClr val="FFFFFF"/>
                </a:solidFill>
                <a:latin typeface="Arial"/>
              </a:rPr>
              <a:t>Second level</a:t>
            </a:r>
          </a:p>
          <a:p>
            <a:pPr marL="944280" lvl="2" indent="-255600">
              <a:lnSpc>
                <a:spcPct val="120000"/>
              </a:lnSpc>
              <a:spcBef>
                <a:spcPts val="374"/>
              </a:spcBef>
              <a:spcAft>
                <a:spcPts val="451"/>
              </a:spcAft>
              <a:buClr>
                <a:srgbClr val="F98657"/>
              </a:buClr>
              <a:buSzPct val="90000"/>
              <a:buFont typeface="Wingdings" charset="2"/>
              <a:buChar char=""/>
            </a:pPr>
            <a:r>
              <a:rPr lang="en-US" sz="1400" b="0" strike="noStrike" spc="-1">
                <a:solidFill>
                  <a:srgbClr val="FFFFFF"/>
                </a:solidFill>
                <a:latin typeface="Arial"/>
              </a:rPr>
              <a:t>Third level</a:t>
            </a:r>
          </a:p>
          <a:p>
            <a:pPr marL="1282320" lvl="3" indent="-255600">
              <a:lnSpc>
                <a:spcPct val="120000"/>
              </a:lnSpc>
              <a:spcBef>
                <a:spcPts val="374"/>
              </a:spcBef>
              <a:spcAft>
                <a:spcPts val="451"/>
              </a:spcAft>
              <a:buClr>
                <a:srgbClr val="F98657"/>
              </a:buClr>
              <a:buSzPct val="90000"/>
              <a:buFont typeface="Wingdings" charset="2"/>
              <a:buChar char=""/>
            </a:pPr>
            <a:r>
              <a:rPr lang="en-US" sz="1200" b="0" strike="noStrike" spc="-1">
                <a:solidFill>
                  <a:srgbClr val="FFFFFF"/>
                </a:solidFill>
                <a:latin typeface="Arial"/>
              </a:rPr>
              <a:t>Fourth level</a:t>
            </a:r>
          </a:p>
          <a:p>
            <a:pPr marL="1630080" lvl="4" indent="-255600">
              <a:lnSpc>
                <a:spcPct val="120000"/>
              </a:lnSpc>
              <a:spcBef>
                <a:spcPts val="374"/>
              </a:spcBef>
              <a:spcAft>
                <a:spcPts val="451"/>
              </a:spcAft>
              <a:buClr>
                <a:srgbClr val="F98657"/>
              </a:buClr>
              <a:buSzPct val="90000"/>
              <a:buFont typeface="Wingdings" charset="2"/>
              <a:buChar char=""/>
            </a:pPr>
            <a:r>
              <a:rPr lang="en-US" sz="1200" b="0" strike="noStrike" spc="-1">
                <a:solidFill>
                  <a:srgbClr val="FFFFFF"/>
                </a:solidFill>
                <a:latin typeface="Arial"/>
              </a:rPr>
              <a:t>Fifth level</a:t>
            </a:r>
          </a:p>
        </p:txBody>
      </p:sp>
      <p:sp>
        <p:nvSpPr>
          <p:cNvPr id="59" name="PlaceHolder 7"/>
          <p:cNvSpPr>
            <a:spLocks noGrp="1"/>
          </p:cNvSpPr>
          <p:nvPr>
            <p:ph type="sldNum"/>
          </p:nvPr>
        </p:nvSpPr>
        <p:spPr>
          <a:xfrm>
            <a:off x="162000" y="164520"/>
            <a:ext cx="637920" cy="322560"/>
          </a:xfrm>
          <a:prstGeom prst="rect">
            <a:avLst/>
          </a:prstGeom>
        </p:spPr>
        <p:txBody>
          <a:bodyPr rIns="45720" anchor="ctr">
            <a:noAutofit/>
          </a:bodyPr>
          <a:lstStyle/>
          <a:p>
            <a:pPr algn="r"/>
            <a:fld id="{799605B1-4486-41F3-8D64-51E7618B7530}" type="slidenum">
              <a:rPr lang="it-IT" sz="1600" spc="-1">
                <a:solidFill>
                  <a:srgbClr val="FFFFFF"/>
                </a:solidFill>
                <a:latin typeface="Arial"/>
                <a:ea typeface="DejaVu Sans"/>
                <a:cs typeface="DejaVu Sans"/>
              </a:rPr>
              <a:pPr algn="r"/>
              <a:t>‹#›</a:t>
            </a:fld>
            <a:endParaRPr lang="it-IT" sz="1600" spc="-1">
              <a:solidFill>
                <a:prstClr val="black"/>
              </a:solidFill>
              <a:latin typeface="Times New Roman"/>
              <a:ea typeface="DejaVu Sans"/>
              <a:cs typeface="DejaVu Sans"/>
            </a:endParaRPr>
          </a:p>
        </p:txBody>
      </p:sp>
      <p:sp>
        <p:nvSpPr>
          <p:cNvPr id="60" name="CustomShape 8"/>
          <p:cNvSpPr/>
          <p:nvPr/>
        </p:nvSpPr>
        <p:spPr>
          <a:xfrm>
            <a:off x="1652040" y="636480"/>
            <a:ext cx="31140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r>
              <a:rPr lang="it-IT" sz="1600" spc="-1">
                <a:solidFill>
                  <a:srgbClr val="F98657"/>
                </a:solidFill>
                <a:latin typeface="Wingdings 3"/>
                <a:ea typeface="DejaVu Sans"/>
                <a:cs typeface="DejaVu Sans"/>
              </a:rPr>
              <a:t>z</a:t>
            </a:r>
            <a:endParaRPr lang="it-IT" sz="1600" spc="-1">
              <a:solidFill>
                <a:prstClr val="black"/>
              </a:solidFill>
              <a:latin typeface="Arial"/>
              <a:ea typeface="DejaVu Sans"/>
              <a:cs typeface="DejaVu Sans"/>
            </a:endParaRPr>
          </a:p>
        </p:txBody>
      </p:sp>
      <p:pic>
        <p:nvPicPr>
          <p:cNvPr id="61" name="Picture 10"/>
          <p:cNvPicPr/>
          <p:nvPr/>
        </p:nvPicPr>
        <p:blipFill>
          <a:blip r:embed="rId16"/>
          <a:stretch/>
        </p:blipFill>
        <p:spPr>
          <a:xfrm>
            <a:off x="8116200" y="-86400"/>
            <a:ext cx="1356120" cy="1351440"/>
          </a:xfrm>
          <a:prstGeom prst="rect">
            <a:avLst/>
          </a:prstGeom>
          <a:ln>
            <a:noFill/>
          </a:ln>
        </p:spPr>
      </p:pic>
      <p:pic>
        <p:nvPicPr>
          <p:cNvPr id="62" name="Picture 11"/>
          <p:cNvPicPr/>
          <p:nvPr/>
        </p:nvPicPr>
        <p:blipFill>
          <a:blip r:embed="rId17"/>
          <a:stretch/>
        </p:blipFill>
        <p:spPr>
          <a:xfrm>
            <a:off x="8405640" y="6035040"/>
            <a:ext cx="692640" cy="697320"/>
          </a:xfrm>
          <a:prstGeom prst="rect">
            <a:avLst/>
          </a:prstGeom>
          <a:ln>
            <a:noFill/>
          </a:ln>
          <a:effectLst>
            <a:outerShdw blurRad="304800" sx="107000" sy="107000" algn="bl" rotWithShape="0">
              <a:srgbClr val="000000">
                <a:alpha val="28000"/>
              </a:srgbClr>
            </a:outerShdw>
          </a:effectLst>
        </p:spPr>
      </p:pic>
      <p:sp>
        <p:nvSpPr>
          <p:cNvPr id="63" name="PlaceHolder 9"/>
          <p:cNvSpPr>
            <a:spLocks noGrp="1"/>
          </p:cNvSpPr>
          <p:nvPr>
            <p:ph type="ftr"/>
          </p:nvPr>
        </p:nvSpPr>
        <p:spPr>
          <a:xfrm rot="5400000">
            <a:off x="-2445840" y="3416400"/>
            <a:ext cx="5880960" cy="664200"/>
          </a:xfrm>
          <a:prstGeom prst="rect">
            <a:avLst/>
          </a:prstGeom>
        </p:spPr>
        <p:txBody>
          <a:bodyPr lIns="90000" tIns="45000" rIns="90000" bIns="45000">
            <a:noAutofit/>
          </a:bodyPr>
          <a:lstStyle/>
          <a:p>
            <a:pPr algn="r"/>
            <a:r>
              <a:rPr lang="it-IT" spc="-1">
                <a:solidFill>
                  <a:srgbClr val="FFFFFF"/>
                </a:solidFill>
                <a:latin typeface="Arial"/>
                <a:ea typeface="DejaVu Sans"/>
                <a:cs typeface="DejaVu Sans"/>
              </a:rPr>
              <a:t>CdS preventivi 2020 - Muom Imaging TOmography</a:t>
            </a:r>
            <a:endParaRPr lang="it-IT" spc="-1">
              <a:solidFill>
                <a:prstClr val="black"/>
              </a:solidFill>
              <a:latin typeface="Times New Roman"/>
              <a:ea typeface="DejaVu Sans"/>
              <a:cs typeface="DejaVu Sans"/>
            </a:endParaRPr>
          </a:p>
          <a:p>
            <a:pPr algn="r"/>
            <a:r>
              <a:rPr lang="it-IT" spc="-1">
                <a:solidFill>
                  <a:srgbClr val="FFFFFF"/>
                </a:solidFill>
                <a:latin typeface="Arial"/>
                <a:ea typeface="DejaVu Sans"/>
                <a:cs typeface="DejaVu Sans"/>
              </a:rPr>
              <a:t>12 luglio  2018 </a:t>
            </a:r>
            <a:endParaRPr lang="it-IT" spc="-1">
              <a:solidFill>
                <a:prstClr val="black"/>
              </a:solidFill>
              <a:latin typeface="Times New Roman"/>
              <a:ea typeface="DejaVu Sans"/>
              <a:cs typeface="DejaVu Sans"/>
            </a:endParaRPr>
          </a:p>
        </p:txBody>
      </p:sp>
    </p:spTree>
    <p:extLst>
      <p:ext uri="{BB962C8B-B14F-4D97-AF65-F5344CB8AC3E}">
        <p14:creationId xmlns:p14="http://schemas.microsoft.com/office/powerpoint/2010/main" val="358824701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xStyles>
    <p:titleStyle/>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tiff"/><Relationship Id="rId3" Type="http://schemas.openxmlformats.org/officeDocument/2006/relationships/image" Target="../media/image3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emf"/></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eg"/><Relationship Id="rId5" Type="http://schemas.openxmlformats.org/officeDocument/2006/relationships/image" Target="../media/image40.emf"/><Relationship Id="rId6" Type="http://schemas.openxmlformats.org/officeDocument/2006/relationships/image" Target="../media/image41.emf"/><Relationship Id="rId7" Type="http://schemas.openxmlformats.org/officeDocument/2006/relationships/image" Target="../media/image42.jpeg"/><Relationship Id="rId8" Type="http://schemas.openxmlformats.org/officeDocument/2006/relationships/image" Target="../media/image43.jpeg"/><Relationship Id="rId9" Type="http://schemas.openxmlformats.org/officeDocument/2006/relationships/image" Target="../media/image44.jpe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45.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46.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47.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48.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5.jpg"/><Relationship Id="rId1" Type="http://schemas.openxmlformats.org/officeDocument/2006/relationships/slideLayout" Target="../slideLayouts/slideLayout23.xml"/><Relationship Id="rId2" Type="http://schemas.openxmlformats.org/officeDocument/2006/relationships/image" Target="../media/image5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23.xml"/><Relationship Id="rId2" Type="http://schemas.openxmlformats.org/officeDocument/2006/relationships/image" Target="../media/image57.jp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1" Type="http://schemas.openxmlformats.org/officeDocument/2006/relationships/slideLayout" Target="../slideLayouts/slideLayout23.xml"/><Relationship Id="rId2" Type="http://schemas.openxmlformats.org/officeDocument/2006/relationships/image" Target="../media/image6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6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6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6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31.xml"/><Relationship Id="rId2" Type="http://schemas.openxmlformats.org/officeDocument/2006/relationships/image" Target="../media/image6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66.xml"/><Relationship Id="rId2" Type="http://schemas.openxmlformats.org/officeDocument/2006/relationships/image" Target="../media/image7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8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tiff"/></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1.png"/><Relationship Id="rId1" Type="http://schemas.openxmlformats.org/officeDocument/2006/relationships/slideLayout" Target="../slideLayouts/slideLayout28.xml"/><Relationship Id="rId2" Type="http://schemas.openxmlformats.org/officeDocument/2006/relationships/image" Target="../media/image2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8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2.png"/><Relationship Id="rId3" Type="http://schemas.openxmlformats.org/officeDocument/2006/relationships/image" Target="../media/image8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2.png"/><Relationship Id="rId3" Type="http://schemas.openxmlformats.org/officeDocument/2006/relationships/image" Target="../media/image8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8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2.png"/><Relationship Id="rId3" Type="http://schemas.openxmlformats.org/officeDocument/2006/relationships/image" Target="../media/image8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88.tif"/></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53.xml"/><Relationship Id="rId4" Type="http://schemas.openxmlformats.org/officeDocument/2006/relationships/image" Target="../media/image89.png"/><Relationship Id="rId1" Type="http://schemas.microsoft.com/office/2007/relationships/media" Target="../media/media1.mp4"/><Relationship Id="rId2" Type="http://schemas.openxmlformats.org/officeDocument/2006/relationships/video" Target="../media/media1.mp4"/></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42.xml"/><Relationship Id="rId4" Type="http://schemas.openxmlformats.org/officeDocument/2006/relationships/image" Target="../media/image90.png"/><Relationship Id="rId1" Type="http://schemas.microsoft.com/office/2007/relationships/media" Target="../media/media2.mpg"/><Relationship Id="rId2" Type="http://schemas.openxmlformats.org/officeDocument/2006/relationships/video" Target="../media/media2.m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91.png"/><Relationship Id="rId3" Type="http://schemas.openxmlformats.org/officeDocument/2006/relationships/image" Target="../media/image9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tif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 Id="rId3" Type="http://schemas.openxmlformats.org/officeDocument/2006/relationships/image" Target="../media/image9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 Id="rId3" Type="http://schemas.openxmlformats.org/officeDocument/2006/relationships/image" Target="../media/image97.png"/></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5" Type="http://schemas.openxmlformats.org/officeDocument/2006/relationships/image" Target="../media/image25.emf"/><Relationship Id="rId6" Type="http://schemas.openxmlformats.org/officeDocument/2006/relationships/image" Target="../media/image26.emf"/><Relationship Id="rId1" Type="http://schemas.openxmlformats.org/officeDocument/2006/relationships/slideLayout" Target="../slideLayouts/slideLayout28.xml"/><Relationship Id="rId2" Type="http://schemas.openxmlformats.org/officeDocument/2006/relationships/image" Target="../media/image22.e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82.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 Id="rId3" Type="http://schemas.openxmlformats.org/officeDocument/2006/relationships/image" Target="../media/image10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a:solidFill>
                  <a:srgbClr val="0000FF"/>
                </a:solidFill>
              </a:rPr>
              <a:t>Esperimenti CSN5 </a:t>
            </a:r>
            <a:br>
              <a:rPr lang="en-US" b="1">
                <a:solidFill>
                  <a:srgbClr val="0000FF"/>
                </a:solidFill>
              </a:rPr>
            </a:br>
            <a:r>
              <a:rPr lang="en-US" b="1">
                <a:solidFill>
                  <a:srgbClr val="0000FF"/>
                </a:solidFill>
              </a:rPr>
              <a:t>@PD in 2020 </a:t>
            </a:r>
          </a:p>
        </p:txBody>
      </p:sp>
      <p:sp>
        <p:nvSpPr>
          <p:cNvPr id="4" name="TextBox 3"/>
          <p:cNvSpPr txBox="1"/>
          <p:nvPr/>
        </p:nvSpPr>
        <p:spPr>
          <a:xfrm>
            <a:off x="2821981" y="5472288"/>
            <a:ext cx="5352835" cy="523220"/>
          </a:xfrm>
          <a:prstGeom prst="rect">
            <a:avLst/>
          </a:prstGeom>
          <a:noFill/>
        </p:spPr>
        <p:txBody>
          <a:bodyPr wrap="none" rtlCol="0">
            <a:spAutoFit/>
          </a:bodyPr>
          <a:lstStyle/>
          <a:p>
            <a:r>
              <a:rPr lang="en-US" sz="2800" i="1"/>
              <a:t>E. Conti                  CdS 10/07/2019 	</a:t>
            </a:r>
          </a:p>
        </p:txBody>
      </p:sp>
    </p:spTree>
    <p:extLst>
      <p:ext uri="{BB962C8B-B14F-4D97-AF65-F5344CB8AC3E}">
        <p14:creationId xmlns:p14="http://schemas.microsoft.com/office/powerpoint/2010/main" val="26950086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60792"/>
          </a:xfrm>
        </p:spPr>
        <p:txBody>
          <a:bodyPr>
            <a:normAutofit fontScale="90000"/>
          </a:bodyPr>
          <a:lstStyle/>
          <a:p>
            <a:r>
              <a:rPr lang="en-US" b="1">
                <a:solidFill>
                  <a:srgbClr val="0000FF"/>
                </a:solidFill>
              </a:rPr>
              <a:t>ASAP</a:t>
            </a:r>
          </a:p>
        </p:txBody>
      </p:sp>
      <p:pic>
        <p:nvPicPr>
          <p:cNvPr id="6" name="Picture 5" descr="ASAP.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7300"/>
            <a:ext cx="9144000" cy="4336026"/>
          </a:xfrm>
          <a:prstGeom prst="rect">
            <a:avLst/>
          </a:prstGeom>
        </p:spPr>
      </p:pic>
      <p:sp>
        <p:nvSpPr>
          <p:cNvPr id="7" name="Rounded Rectangle 6"/>
          <p:cNvSpPr/>
          <p:nvPr/>
        </p:nvSpPr>
        <p:spPr>
          <a:xfrm>
            <a:off x="2664339" y="2346979"/>
            <a:ext cx="2484876" cy="19328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76200" cmpd="sng">
                <a:solidFill>
                  <a:schemeClr val="tx1"/>
                </a:solidFill>
              </a:ln>
            </a:endParaRPr>
          </a:p>
        </p:txBody>
      </p:sp>
      <p:sp>
        <p:nvSpPr>
          <p:cNvPr id="8" name="Rounded Rectangle 7"/>
          <p:cNvSpPr/>
          <p:nvPr/>
        </p:nvSpPr>
        <p:spPr>
          <a:xfrm>
            <a:off x="7523653" y="1284912"/>
            <a:ext cx="1620347" cy="385583"/>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76200" cmpd="sng">
                <a:solidFill>
                  <a:schemeClr val="tx1"/>
                </a:solidFill>
              </a:ln>
            </a:endParaRPr>
          </a:p>
        </p:txBody>
      </p:sp>
      <p:sp>
        <p:nvSpPr>
          <p:cNvPr id="5" name="Date Placeholder 4"/>
          <p:cNvSpPr>
            <a:spLocks noGrp="1"/>
          </p:cNvSpPr>
          <p:nvPr>
            <p:ph type="dt" sz="half" idx="10"/>
          </p:nvPr>
        </p:nvSpPr>
        <p:spPr/>
        <p:txBody>
          <a:bodyPr/>
          <a:lstStyle/>
          <a:p>
            <a:r>
              <a:rPr lang="en-US"/>
              <a:t>EConti - CdS 10/07/2019</a:t>
            </a:r>
          </a:p>
        </p:txBody>
      </p:sp>
      <p:sp>
        <p:nvSpPr>
          <p:cNvPr id="9" name="Slide Number Placeholder 8"/>
          <p:cNvSpPr>
            <a:spLocks noGrp="1"/>
          </p:cNvSpPr>
          <p:nvPr>
            <p:ph type="sldNum" sz="quarter" idx="12"/>
          </p:nvPr>
        </p:nvSpPr>
        <p:spPr/>
        <p:txBody>
          <a:bodyPr/>
          <a:lstStyle/>
          <a:p>
            <a:fld id="{B2AC4881-73D6-FA40-A1B1-6BCB34651555}" type="slidenum">
              <a:rPr lang="uk-UA"/>
              <a:t>10</a:t>
            </a:fld>
            <a:endParaRPr lang="uk-UA"/>
          </a:p>
        </p:txBody>
      </p:sp>
      <p:sp>
        <p:nvSpPr>
          <p:cNvPr id="10" name="TextBox 9"/>
          <p:cNvSpPr txBox="1"/>
          <p:nvPr/>
        </p:nvSpPr>
        <p:spPr>
          <a:xfrm>
            <a:off x="3182376" y="4765204"/>
            <a:ext cx="957301" cy="369332"/>
          </a:xfrm>
          <a:prstGeom prst="rect">
            <a:avLst/>
          </a:prstGeom>
          <a:noFill/>
        </p:spPr>
        <p:txBody>
          <a:bodyPr wrap="none" rtlCol="0">
            <a:spAutoFit/>
          </a:bodyPr>
          <a:lstStyle/>
          <a:p>
            <a:r>
              <a:rPr lang="en-US">
                <a:solidFill>
                  <a:srgbClr val="0000FF"/>
                </a:solidFill>
              </a:rPr>
              <a:t>2018-20</a:t>
            </a:r>
          </a:p>
        </p:txBody>
      </p:sp>
    </p:spTree>
    <p:extLst>
      <p:ext uri="{BB962C8B-B14F-4D97-AF65-F5344CB8AC3E}">
        <p14:creationId xmlns:p14="http://schemas.microsoft.com/office/powerpoint/2010/main" val="380543578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EConti - CdS 10/07/2019</a:t>
            </a:r>
          </a:p>
        </p:txBody>
      </p:sp>
      <p:sp>
        <p:nvSpPr>
          <p:cNvPr id="5" name="Slide Number Placeholder 4"/>
          <p:cNvSpPr>
            <a:spLocks noGrp="1"/>
          </p:cNvSpPr>
          <p:nvPr>
            <p:ph type="sldNum" sz="quarter" idx="12"/>
          </p:nvPr>
        </p:nvSpPr>
        <p:spPr/>
        <p:txBody>
          <a:bodyPr/>
          <a:lstStyle/>
          <a:p>
            <a:fld id="{B2AC4881-73D6-FA40-A1B1-6BCB34651555}" type="slidenum">
              <a:rPr lang="uk-UA"/>
              <a:t>11</a:t>
            </a:fld>
            <a:endParaRPr lang="uk-UA"/>
          </a:p>
        </p:txBody>
      </p:sp>
      <p:pic>
        <p:nvPicPr>
          <p:cNvPr id="6" name="Picture 5"/>
          <p:cNvPicPr>
            <a:picLocks noChangeAspect="1"/>
          </p:cNvPicPr>
          <p:nvPr/>
        </p:nvPicPr>
        <p:blipFill>
          <a:blip r:embed="rId2"/>
          <a:stretch>
            <a:fillRect/>
          </a:stretch>
        </p:blipFill>
        <p:spPr>
          <a:xfrm>
            <a:off x="0" y="114300"/>
            <a:ext cx="9144000" cy="6617496"/>
          </a:xfrm>
          <a:prstGeom prst="rect">
            <a:avLst/>
          </a:prstGeom>
        </p:spPr>
      </p:pic>
    </p:spTree>
    <p:extLst>
      <p:ext uri="{BB962C8B-B14F-4D97-AF65-F5344CB8AC3E}">
        <p14:creationId xmlns:p14="http://schemas.microsoft.com/office/powerpoint/2010/main" val="390043514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EConti - CdS 10/07/2019</a:t>
            </a:r>
          </a:p>
        </p:txBody>
      </p:sp>
      <p:sp>
        <p:nvSpPr>
          <p:cNvPr id="5" name="Slide Number Placeholder 4"/>
          <p:cNvSpPr>
            <a:spLocks noGrp="1"/>
          </p:cNvSpPr>
          <p:nvPr>
            <p:ph type="sldNum" sz="quarter" idx="12"/>
          </p:nvPr>
        </p:nvSpPr>
        <p:spPr/>
        <p:txBody>
          <a:bodyPr/>
          <a:lstStyle/>
          <a:p>
            <a:fld id="{B2AC4881-73D6-FA40-A1B1-6BCB34651555}" type="slidenum">
              <a:rPr lang="uk-UA"/>
              <a:t>12</a:t>
            </a:fld>
            <a:endParaRPr lang="uk-UA"/>
          </a:p>
        </p:txBody>
      </p:sp>
      <p:pic>
        <p:nvPicPr>
          <p:cNvPr id="6" name="Picture 5"/>
          <p:cNvPicPr>
            <a:picLocks noChangeAspect="1"/>
          </p:cNvPicPr>
          <p:nvPr/>
        </p:nvPicPr>
        <p:blipFill>
          <a:blip r:embed="rId2"/>
          <a:stretch>
            <a:fillRect/>
          </a:stretch>
        </p:blipFill>
        <p:spPr>
          <a:xfrm>
            <a:off x="0" y="0"/>
            <a:ext cx="9127833" cy="6858000"/>
          </a:xfrm>
          <a:prstGeom prst="rect">
            <a:avLst/>
          </a:prstGeom>
        </p:spPr>
      </p:pic>
    </p:spTree>
    <p:extLst>
      <p:ext uri="{BB962C8B-B14F-4D97-AF65-F5344CB8AC3E}">
        <p14:creationId xmlns:p14="http://schemas.microsoft.com/office/powerpoint/2010/main" val="354868645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EConti - CdS 10/07/2019</a:t>
            </a:r>
          </a:p>
        </p:txBody>
      </p:sp>
      <p:sp>
        <p:nvSpPr>
          <p:cNvPr id="5" name="Slide Number Placeholder 4"/>
          <p:cNvSpPr>
            <a:spLocks noGrp="1"/>
          </p:cNvSpPr>
          <p:nvPr>
            <p:ph type="sldNum" sz="quarter" idx="12"/>
          </p:nvPr>
        </p:nvSpPr>
        <p:spPr/>
        <p:txBody>
          <a:bodyPr/>
          <a:lstStyle/>
          <a:p>
            <a:fld id="{B2AC4881-73D6-FA40-A1B1-6BCB34651555}" type="slidenum">
              <a:rPr lang="uk-UA"/>
              <a:t>13</a:t>
            </a:fld>
            <a:endParaRPr lang="uk-UA"/>
          </a:p>
        </p:txBody>
      </p:sp>
      <p:pic>
        <p:nvPicPr>
          <p:cNvPr id="2" name="Picture 1"/>
          <p:cNvPicPr>
            <a:picLocks noChangeAspect="1"/>
          </p:cNvPicPr>
          <p:nvPr/>
        </p:nvPicPr>
        <p:blipFill>
          <a:blip r:embed="rId2"/>
          <a:stretch>
            <a:fillRect/>
          </a:stretch>
        </p:blipFill>
        <p:spPr>
          <a:xfrm>
            <a:off x="0" y="0"/>
            <a:ext cx="9121430" cy="6858000"/>
          </a:xfrm>
          <a:prstGeom prst="rect">
            <a:avLst/>
          </a:prstGeom>
        </p:spPr>
      </p:pic>
    </p:spTree>
    <p:extLst>
      <p:ext uri="{BB962C8B-B14F-4D97-AF65-F5344CB8AC3E}">
        <p14:creationId xmlns:p14="http://schemas.microsoft.com/office/powerpoint/2010/main" val="18237117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EConti - CdS 10/07/2019</a:t>
            </a:r>
          </a:p>
        </p:txBody>
      </p:sp>
      <p:sp>
        <p:nvSpPr>
          <p:cNvPr id="5" name="Slide Number Placeholder 4"/>
          <p:cNvSpPr>
            <a:spLocks noGrp="1"/>
          </p:cNvSpPr>
          <p:nvPr>
            <p:ph type="sldNum" sz="quarter" idx="12"/>
          </p:nvPr>
        </p:nvSpPr>
        <p:spPr/>
        <p:txBody>
          <a:bodyPr/>
          <a:lstStyle/>
          <a:p>
            <a:fld id="{B2AC4881-73D6-FA40-A1B1-6BCB34651555}" type="slidenum">
              <a:rPr lang="uk-UA"/>
              <a:t>14</a:t>
            </a:fld>
            <a:endParaRPr lang="uk-UA"/>
          </a:p>
        </p:txBody>
      </p:sp>
      <p:pic>
        <p:nvPicPr>
          <p:cNvPr id="2" name="Picture 1"/>
          <p:cNvPicPr>
            <a:picLocks noChangeAspect="1"/>
          </p:cNvPicPr>
          <p:nvPr/>
        </p:nvPicPr>
        <p:blipFill>
          <a:blip r:embed="rId2"/>
          <a:stretch>
            <a:fillRect/>
          </a:stretch>
        </p:blipFill>
        <p:spPr>
          <a:xfrm>
            <a:off x="0" y="0"/>
            <a:ext cx="9144000" cy="6843439"/>
          </a:xfrm>
          <a:prstGeom prst="rect">
            <a:avLst/>
          </a:prstGeom>
        </p:spPr>
      </p:pic>
    </p:spTree>
    <p:extLst>
      <p:ext uri="{BB962C8B-B14F-4D97-AF65-F5344CB8AC3E}">
        <p14:creationId xmlns:p14="http://schemas.microsoft.com/office/powerpoint/2010/main" val="226242033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EConti - CdS 10/07/2019</a:t>
            </a:r>
          </a:p>
        </p:txBody>
      </p:sp>
      <p:sp>
        <p:nvSpPr>
          <p:cNvPr id="5" name="Slide Number Placeholder 4"/>
          <p:cNvSpPr>
            <a:spLocks noGrp="1"/>
          </p:cNvSpPr>
          <p:nvPr>
            <p:ph type="sldNum" sz="quarter" idx="12"/>
          </p:nvPr>
        </p:nvSpPr>
        <p:spPr/>
        <p:txBody>
          <a:bodyPr/>
          <a:lstStyle/>
          <a:p>
            <a:fld id="{B2AC4881-73D6-FA40-A1B1-6BCB34651555}" type="slidenum">
              <a:rPr lang="uk-UA"/>
              <a:t>15</a:t>
            </a:fld>
            <a:endParaRPr lang="uk-UA"/>
          </a:p>
        </p:txBody>
      </p:sp>
      <p:pic>
        <p:nvPicPr>
          <p:cNvPr id="2" name="Picture 1"/>
          <p:cNvPicPr>
            <a:picLocks noChangeAspect="1"/>
          </p:cNvPicPr>
          <p:nvPr/>
        </p:nvPicPr>
        <p:blipFill>
          <a:blip r:embed="rId2"/>
          <a:stretch>
            <a:fillRect/>
          </a:stretch>
        </p:blipFill>
        <p:spPr>
          <a:xfrm>
            <a:off x="0" y="0"/>
            <a:ext cx="9144000" cy="6838627"/>
          </a:xfrm>
          <a:prstGeom prst="rect">
            <a:avLst/>
          </a:prstGeom>
        </p:spPr>
      </p:pic>
    </p:spTree>
    <p:extLst>
      <p:ext uri="{BB962C8B-B14F-4D97-AF65-F5344CB8AC3E}">
        <p14:creationId xmlns:p14="http://schemas.microsoft.com/office/powerpoint/2010/main" val="159163974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EConti - CdS 10/07/2019</a:t>
            </a:r>
          </a:p>
        </p:txBody>
      </p:sp>
      <p:sp>
        <p:nvSpPr>
          <p:cNvPr id="5" name="Slide Number Placeholder 4"/>
          <p:cNvSpPr>
            <a:spLocks noGrp="1"/>
          </p:cNvSpPr>
          <p:nvPr>
            <p:ph type="sldNum" sz="quarter" idx="12"/>
          </p:nvPr>
        </p:nvSpPr>
        <p:spPr/>
        <p:txBody>
          <a:bodyPr/>
          <a:lstStyle/>
          <a:p>
            <a:fld id="{B2AC4881-73D6-FA40-A1B1-6BCB34651555}" type="slidenum">
              <a:rPr lang="uk-UA"/>
              <a:t>16</a:t>
            </a:fld>
            <a:endParaRPr lang="uk-UA"/>
          </a:p>
        </p:txBody>
      </p:sp>
      <p:pic>
        <p:nvPicPr>
          <p:cNvPr id="2" name="Picture 1"/>
          <p:cNvPicPr>
            <a:picLocks noChangeAspect="1"/>
          </p:cNvPicPr>
          <p:nvPr/>
        </p:nvPicPr>
        <p:blipFill>
          <a:blip r:embed="rId2"/>
          <a:stretch>
            <a:fillRect/>
          </a:stretch>
        </p:blipFill>
        <p:spPr>
          <a:xfrm>
            <a:off x="0" y="0"/>
            <a:ext cx="9144000" cy="6836182"/>
          </a:xfrm>
          <a:prstGeom prst="rect">
            <a:avLst/>
          </a:prstGeom>
        </p:spPr>
      </p:pic>
    </p:spTree>
    <p:extLst>
      <p:ext uri="{BB962C8B-B14F-4D97-AF65-F5344CB8AC3E}">
        <p14:creationId xmlns:p14="http://schemas.microsoft.com/office/powerpoint/2010/main" val="366443829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EConti - CdS 10/07/2019</a:t>
            </a:r>
          </a:p>
        </p:txBody>
      </p:sp>
      <p:sp>
        <p:nvSpPr>
          <p:cNvPr id="5" name="Slide Number Placeholder 4"/>
          <p:cNvSpPr>
            <a:spLocks noGrp="1"/>
          </p:cNvSpPr>
          <p:nvPr>
            <p:ph type="sldNum" sz="quarter" idx="12"/>
          </p:nvPr>
        </p:nvSpPr>
        <p:spPr/>
        <p:txBody>
          <a:bodyPr/>
          <a:lstStyle/>
          <a:p>
            <a:fld id="{B2AC4881-73D6-FA40-A1B1-6BCB34651555}" type="slidenum">
              <a:rPr lang="uk-UA"/>
              <a:t>17</a:t>
            </a:fld>
            <a:endParaRPr lang="uk-UA"/>
          </a:p>
        </p:txBody>
      </p:sp>
      <p:pic>
        <p:nvPicPr>
          <p:cNvPr id="2" name="Picture 1"/>
          <p:cNvPicPr>
            <a:picLocks noChangeAspect="1"/>
          </p:cNvPicPr>
          <p:nvPr/>
        </p:nvPicPr>
        <p:blipFill>
          <a:blip r:embed="rId2"/>
          <a:stretch>
            <a:fillRect/>
          </a:stretch>
        </p:blipFill>
        <p:spPr>
          <a:xfrm>
            <a:off x="0" y="0"/>
            <a:ext cx="9144000" cy="6833835"/>
          </a:xfrm>
          <a:prstGeom prst="rect">
            <a:avLst/>
          </a:prstGeom>
        </p:spPr>
      </p:pic>
      <p:sp>
        <p:nvSpPr>
          <p:cNvPr id="3" name="TextBox 2"/>
          <p:cNvSpPr txBox="1"/>
          <p:nvPr/>
        </p:nvSpPr>
        <p:spPr>
          <a:xfrm>
            <a:off x="4780710" y="1869229"/>
            <a:ext cx="1625565" cy="461665"/>
          </a:xfrm>
          <a:prstGeom prst="rect">
            <a:avLst/>
          </a:prstGeom>
          <a:noFill/>
        </p:spPr>
        <p:txBody>
          <a:bodyPr wrap="none" rtlCol="0">
            <a:spAutoFit/>
          </a:bodyPr>
          <a:lstStyle/>
          <a:p>
            <a:r>
              <a:rPr lang="en-US" sz="2400" b="1">
                <a:solidFill>
                  <a:srgbClr val="FF0000"/>
                </a:solidFill>
              </a:rPr>
              <a:t>FTE tot: 0.7</a:t>
            </a:r>
          </a:p>
        </p:txBody>
      </p:sp>
    </p:spTree>
    <p:extLst>
      <p:ext uri="{BB962C8B-B14F-4D97-AF65-F5344CB8AC3E}">
        <p14:creationId xmlns:p14="http://schemas.microsoft.com/office/powerpoint/2010/main" val="278891706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4556"/>
          </a:xfrm>
        </p:spPr>
        <p:txBody>
          <a:bodyPr>
            <a:normAutofit fontScale="90000"/>
          </a:bodyPr>
          <a:lstStyle/>
          <a:p>
            <a:r>
              <a:rPr lang="en-US" b="1">
                <a:solidFill>
                  <a:srgbClr val="0000FF"/>
                </a:solidFill>
              </a:rPr>
              <a:t>ASIDI</a:t>
            </a:r>
          </a:p>
        </p:txBody>
      </p:sp>
      <p:pic>
        <p:nvPicPr>
          <p:cNvPr id="7" name="Content Placeholder 6" descr="ASIDI.tiff"/>
          <p:cNvPicPr>
            <a:picLocks noGrp="1" noChangeAspect="1"/>
          </p:cNvPicPr>
          <p:nvPr>
            <p:ph idx="1"/>
          </p:nvPr>
        </p:nvPicPr>
        <p:blipFill>
          <a:blip r:embed="rId2">
            <a:extLst>
              <a:ext uri="{28A0092B-C50C-407E-A947-70E740481C1C}">
                <a14:useLocalDpi xmlns:a14="http://schemas.microsoft.com/office/drawing/2010/main" val="0"/>
              </a:ext>
            </a:extLst>
          </a:blip>
          <a:srcRect l="-2961" r="-2961"/>
          <a:stretch>
            <a:fillRect/>
          </a:stretch>
        </p:blipFill>
        <p:spPr>
          <a:xfrm>
            <a:off x="457199" y="1019194"/>
            <a:ext cx="8384977" cy="4611414"/>
          </a:xfrm>
        </p:spPr>
      </p:pic>
      <p:grpSp>
        <p:nvGrpSpPr>
          <p:cNvPr id="11" name="Group 10"/>
          <p:cNvGrpSpPr/>
          <p:nvPr/>
        </p:nvGrpSpPr>
        <p:grpSpPr>
          <a:xfrm>
            <a:off x="211665" y="1002914"/>
            <a:ext cx="8704402" cy="5070615"/>
            <a:chOff x="211665" y="1002914"/>
            <a:chExt cx="8704402" cy="5070615"/>
          </a:xfrm>
        </p:grpSpPr>
        <p:pic>
          <p:nvPicPr>
            <p:cNvPr id="8" name="Picture 7" descr="ASID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665" y="1002914"/>
              <a:ext cx="8704401" cy="5070615"/>
            </a:xfrm>
            <a:prstGeom prst="rect">
              <a:avLst/>
            </a:prstGeom>
          </p:spPr>
        </p:pic>
        <p:sp>
          <p:nvSpPr>
            <p:cNvPr id="9" name="Rounded Rectangle 8"/>
            <p:cNvSpPr/>
            <p:nvPr/>
          </p:nvSpPr>
          <p:spPr>
            <a:xfrm>
              <a:off x="2788584" y="2167501"/>
              <a:ext cx="2484876" cy="19328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76200" cmpd="sng">
                  <a:solidFill>
                    <a:schemeClr val="tx1"/>
                  </a:solidFill>
                </a:ln>
              </a:endParaRPr>
            </a:p>
          </p:txBody>
        </p:sp>
        <p:sp>
          <p:nvSpPr>
            <p:cNvPr id="10" name="Rounded Rectangle 9"/>
            <p:cNvSpPr/>
            <p:nvPr/>
          </p:nvSpPr>
          <p:spPr>
            <a:xfrm>
              <a:off x="7427019" y="1187292"/>
              <a:ext cx="1489048" cy="358951"/>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76200" cmpd="sng">
                  <a:solidFill>
                    <a:schemeClr val="tx1"/>
                  </a:solidFill>
                </a:ln>
              </a:endParaRPr>
            </a:p>
          </p:txBody>
        </p:sp>
      </p:grpSp>
      <p:sp>
        <p:nvSpPr>
          <p:cNvPr id="4" name="Date Placeholder 3"/>
          <p:cNvSpPr>
            <a:spLocks noGrp="1"/>
          </p:cNvSpPr>
          <p:nvPr>
            <p:ph type="dt" sz="half" idx="10"/>
          </p:nvPr>
        </p:nvSpPr>
        <p:spPr/>
        <p:txBody>
          <a:bodyPr/>
          <a:lstStyle/>
          <a:p>
            <a:r>
              <a:rPr lang="en-US"/>
              <a:t>EConti - CdS 10/07/2019</a:t>
            </a:r>
          </a:p>
        </p:txBody>
      </p:sp>
      <p:sp>
        <p:nvSpPr>
          <p:cNvPr id="6" name="Slide Number Placeholder 5"/>
          <p:cNvSpPr>
            <a:spLocks noGrp="1"/>
          </p:cNvSpPr>
          <p:nvPr>
            <p:ph type="sldNum" sz="quarter" idx="12"/>
          </p:nvPr>
        </p:nvSpPr>
        <p:spPr/>
        <p:txBody>
          <a:bodyPr/>
          <a:lstStyle/>
          <a:p>
            <a:fld id="{B2AC4881-73D6-FA40-A1B1-6BCB34651555}" type="slidenum">
              <a:rPr lang="uk-UA"/>
              <a:t>18</a:t>
            </a:fld>
            <a:endParaRPr lang="uk-UA"/>
          </a:p>
        </p:txBody>
      </p:sp>
      <p:sp>
        <p:nvSpPr>
          <p:cNvPr id="12" name="TextBox 11"/>
          <p:cNvSpPr txBox="1"/>
          <p:nvPr/>
        </p:nvSpPr>
        <p:spPr>
          <a:xfrm>
            <a:off x="3382170" y="5264619"/>
            <a:ext cx="957301" cy="369332"/>
          </a:xfrm>
          <a:prstGeom prst="rect">
            <a:avLst/>
          </a:prstGeom>
          <a:noFill/>
        </p:spPr>
        <p:txBody>
          <a:bodyPr wrap="none" rtlCol="0">
            <a:spAutoFit/>
          </a:bodyPr>
          <a:lstStyle/>
          <a:p>
            <a:r>
              <a:rPr lang="en-US">
                <a:solidFill>
                  <a:srgbClr val="0000FF"/>
                </a:solidFill>
              </a:rPr>
              <a:t>2018-20</a:t>
            </a:r>
          </a:p>
        </p:txBody>
      </p:sp>
    </p:spTree>
    <p:extLst>
      <p:ext uri="{BB962C8B-B14F-4D97-AF65-F5344CB8AC3E}">
        <p14:creationId xmlns:p14="http://schemas.microsoft.com/office/powerpoint/2010/main" val="334962494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82552063-5B23-4A7D-8592-CCB449F20AFB}"/>
              </a:ext>
            </a:extLst>
          </p:cNvPr>
          <p:cNvSpPr>
            <a:spLocks noGrp="1"/>
          </p:cNvSpPr>
          <p:nvPr>
            <p:ph type="ctrTitle"/>
          </p:nvPr>
        </p:nvSpPr>
        <p:spPr>
          <a:xfrm>
            <a:off x="685802" y="2844532"/>
            <a:ext cx="8151223" cy="1470025"/>
          </a:xfrm>
        </p:spPr>
        <p:txBody>
          <a:bodyPr/>
          <a:lstStyle/>
          <a:p>
            <a:r>
              <a:rPr lang="en-US" dirty="0"/>
              <a:t>Advances in Single Ion Deterministic Irradiation (ASIDI)</a:t>
            </a:r>
            <a:endParaRPr lang="it-IT" dirty="0"/>
          </a:p>
        </p:txBody>
      </p:sp>
      <p:sp>
        <p:nvSpPr>
          <p:cNvPr id="3" name="Sottotitolo 2">
            <a:extLst>
              <a:ext uri="{FF2B5EF4-FFF2-40B4-BE49-F238E27FC236}">
                <a16:creationId xmlns="" xmlns:a16="http://schemas.microsoft.com/office/drawing/2014/main" id="{92B8ACD5-79C4-4629-B4EB-97383F9791D7}"/>
              </a:ext>
            </a:extLst>
          </p:cNvPr>
          <p:cNvSpPr>
            <a:spLocks noGrp="1"/>
          </p:cNvSpPr>
          <p:nvPr>
            <p:ph type="subTitle" idx="1"/>
          </p:nvPr>
        </p:nvSpPr>
        <p:spPr>
          <a:xfrm>
            <a:off x="1371600" y="4600304"/>
            <a:ext cx="6400800" cy="838200"/>
          </a:xfrm>
        </p:spPr>
        <p:txBody>
          <a:bodyPr/>
          <a:lstStyle/>
          <a:p>
            <a:r>
              <a:rPr lang="it-IT" dirty="0"/>
              <a:t>Resp. Locale: Simone </a:t>
            </a:r>
            <a:r>
              <a:rPr lang="it-IT" dirty="0" err="1"/>
              <a:t>Gerardin</a:t>
            </a:r>
            <a:endParaRPr lang="it-IT" dirty="0"/>
          </a:p>
        </p:txBody>
      </p:sp>
    </p:spTree>
    <p:extLst>
      <p:ext uri="{BB962C8B-B14F-4D97-AF65-F5344CB8AC3E}">
        <p14:creationId xmlns:p14="http://schemas.microsoft.com/office/powerpoint/2010/main" val="273668745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278"/>
            <a:ext cx="8229600" cy="572078"/>
          </a:xfrm>
        </p:spPr>
        <p:txBody>
          <a:bodyPr>
            <a:normAutofit fontScale="90000"/>
          </a:bodyPr>
          <a:lstStyle/>
          <a:p>
            <a:r>
              <a:rPr lang="en-US" b="1">
                <a:solidFill>
                  <a:srgbClr val="0000FF"/>
                </a:solidFill>
              </a:rPr>
              <a:t>2020 </a:t>
            </a:r>
          </a:p>
        </p:txBody>
      </p:sp>
      <p:sp>
        <p:nvSpPr>
          <p:cNvPr id="3" name="Content Placeholder 2"/>
          <p:cNvSpPr>
            <a:spLocks noGrp="1"/>
          </p:cNvSpPr>
          <p:nvPr>
            <p:ph idx="1"/>
          </p:nvPr>
        </p:nvSpPr>
        <p:spPr>
          <a:xfrm>
            <a:off x="457200" y="1003513"/>
            <a:ext cx="8229600" cy="5091289"/>
          </a:xfrm>
        </p:spPr>
        <p:txBody>
          <a:bodyPr>
            <a:normAutofit fontScale="92500" lnSpcReduction="20000"/>
          </a:bodyPr>
          <a:lstStyle/>
          <a:p>
            <a:pPr>
              <a:lnSpc>
                <a:spcPct val="120000"/>
              </a:lnSpc>
            </a:pPr>
            <a:r>
              <a:rPr lang="en-US" sz="2400">
                <a:solidFill>
                  <a:srgbClr val="FF0000"/>
                </a:solidFill>
              </a:rPr>
              <a:t>Sigle che terminano in 2019: </a:t>
            </a:r>
          </a:p>
          <a:p>
            <a:pPr lvl="1">
              <a:lnSpc>
                <a:spcPct val="120000"/>
              </a:lnSpc>
            </a:pPr>
            <a:r>
              <a:rPr lang="en-US" sz="2000">
                <a:solidFill>
                  <a:srgbClr val="FF0000"/>
                </a:solidFill>
              </a:rPr>
              <a:t>HEAT (grant giovani)		</a:t>
            </a:r>
          </a:p>
          <a:p>
            <a:pPr lvl="1">
              <a:lnSpc>
                <a:spcPct val="120000"/>
              </a:lnSpc>
            </a:pPr>
            <a:r>
              <a:rPr lang="en-US" sz="2000">
                <a:solidFill>
                  <a:srgbClr val="FF0000"/>
                </a:solidFill>
              </a:rPr>
              <a:t>ISOLPHARM_AG</a:t>
            </a:r>
            <a:r>
              <a:rPr lang="en-US" sz="2000"/>
              <a:t>		</a:t>
            </a:r>
          </a:p>
          <a:p>
            <a:r>
              <a:rPr lang="en-US" sz="2400">
                <a:solidFill>
                  <a:srgbClr val="008000"/>
                </a:solidFill>
              </a:rPr>
              <a:t>Nuovi esperimenti proposti:</a:t>
            </a:r>
          </a:p>
          <a:p>
            <a:pPr lvl="1">
              <a:lnSpc>
                <a:spcPct val="120000"/>
              </a:lnSpc>
            </a:pPr>
            <a:r>
              <a:rPr lang="en-US" sz="2000">
                <a:solidFill>
                  <a:srgbClr val="008000"/>
                </a:solidFill>
              </a:rPr>
              <a:t>ISOLPHARM_EIRA						</a:t>
            </a:r>
            <a:r>
              <a:rPr lang="en-US" sz="2000">
                <a:solidFill>
                  <a:srgbClr val="0000FF"/>
                </a:solidFill>
              </a:rPr>
              <a:t>(Interdisciplinare)</a:t>
            </a:r>
            <a:r>
              <a:rPr lang="en-US" sz="2000">
                <a:solidFill>
                  <a:srgbClr val="008000"/>
                </a:solidFill>
              </a:rPr>
              <a:t/>
            </a:r>
            <a:br>
              <a:rPr lang="en-US" sz="2000">
                <a:solidFill>
                  <a:srgbClr val="008000"/>
                </a:solidFill>
              </a:rPr>
            </a:br>
            <a:r>
              <a:rPr lang="en-US" sz="2000">
                <a:solidFill>
                  <a:srgbClr val="008000"/>
                </a:solidFill>
              </a:rPr>
              <a:t>	R.N.: A. Andrighetto (LNL), R.L.: M.Lunardon</a:t>
            </a:r>
          </a:p>
          <a:p>
            <a:r>
              <a:rPr lang="en-US" sz="2400"/>
              <a:t>Sigle che continuano in 2020:</a:t>
            </a:r>
          </a:p>
          <a:p>
            <a:pPr lvl="1"/>
            <a:r>
              <a:rPr lang="en-US" sz="2000"/>
              <a:t>ARCADIA (call)							</a:t>
            </a:r>
            <a:r>
              <a:rPr lang="en-US" sz="2000">
                <a:solidFill>
                  <a:srgbClr val="FF0000"/>
                </a:solidFill>
              </a:rPr>
              <a:t>(Rivelatori-Elettronica)</a:t>
            </a:r>
          </a:p>
          <a:p>
            <a:pPr lvl="1"/>
            <a:r>
              <a:rPr lang="en-US" sz="2000"/>
              <a:t>ASAP									</a:t>
            </a:r>
            <a:r>
              <a:rPr lang="en-US" sz="2000">
                <a:solidFill>
                  <a:srgbClr val="FF0000"/>
                </a:solidFill>
              </a:rPr>
              <a:t>(Rivelatori-Elettronica)</a:t>
            </a:r>
            <a:endParaRPr lang="en-US" sz="2000"/>
          </a:p>
          <a:p>
            <a:pPr lvl="1"/>
            <a:r>
              <a:rPr lang="en-US" sz="2000"/>
              <a:t>ASIDI									(Acceleratori)</a:t>
            </a:r>
          </a:p>
          <a:p>
            <a:pPr lvl="1"/>
            <a:r>
              <a:rPr lang="en-US" sz="2000"/>
              <a:t>DEMIURGOS							</a:t>
            </a:r>
            <a:r>
              <a:rPr lang="en-US" sz="2000">
                <a:solidFill>
                  <a:srgbClr val="FF0000"/>
                </a:solidFill>
              </a:rPr>
              <a:t>(Rivelatori-Elettronica)</a:t>
            </a:r>
            <a:endParaRPr lang="en-US" sz="2000"/>
          </a:p>
          <a:p>
            <a:pPr lvl="1"/>
            <a:r>
              <a:rPr lang="en-US" sz="2000"/>
              <a:t>FINFET16_V2	(prolungamento)			</a:t>
            </a:r>
            <a:r>
              <a:rPr lang="en-US" sz="2000">
                <a:solidFill>
                  <a:srgbClr val="FF0000"/>
                </a:solidFill>
              </a:rPr>
              <a:t>(Rivelatori-Elettronica)</a:t>
            </a:r>
            <a:endParaRPr lang="en-US" sz="2000"/>
          </a:p>
          <a:p>
            <a:pPr lvl="1"/>
            <a:r>
              <a:rPr lang="en-US" sz="2000"/>
              <a:t>METRICS								</a:t>
            </a:r>
            <a:r>
              <a:rPr lang="en-US" sz="2000">
                <a:solidFill>
                  <a:srgbClr val="0000FF"/>
                </a:solidFill>
              </a:rPr>
              <a:t>(Interdisciplinare)</a:t>
            </a:r>
          </a:p>
          <a:p>
            <a:pPr lvl="1"/>
            <a:r>
              <a:rPr lang="en-US" sz="2000"/>
              <a:t>MITO (dotaz.)							</a:t>
            </a:r>
            <a:r>
              <a:rPr lang="en-US" sz="2000">
                <a:solidFill>
                  <a:srgbClr val="0000FF"/>
                </a:solidFill>
              </a:rPr>
              <a:t>(Interdisciplinare)</a:t>
            </a:r>
          </a:p>
          <a:p>
            <a:pPr lvl="1"/>
            <a:r>
              <a:rPr lang="en-US" sz="2000"/>
              <a:t>MOPEA								(Acceleratori)</a:t>
            </a:r>
          </a:p>
          <a:p>
            <a:pPr lvl="1"/>
            <a:r>
              <a:rPr lang="en-US" sz="2000"/>
              <a:t>TIMESPOT (call)						</a:t>
            </a:r>
            <a:r>
              <a:rPr lang="en-US" sz="2000">
                <a:solidFill>
                  <a:srgbClr val="FF0000"/>
                </a:solidFill>
              </a:rPr>
              <a:t>(Rivelatori-Elettronica)</a:t>
            </a:r>
            <a:endParaRPr lang="en-US" sz="2000"/>
          </a:p>
          <a:p>
            <a:pPr lvl="1"/>
            <a:endParaRPr lang="en-US" sz="2000"/>
          </a:p>
          <a:p>
            <a:pPr lvl="1"/>
            <a:endParaRPr lang="en-US" sz="2000"/>
          </a:p>
        </p:txBody>
      </p:sp>
      <p:sp>
        <p:nvSpPr>
          <p:cNvPr id="6" name="Date Placeholder 5"/>
          <p:cNvSpPr>
            <a:spLocks noGrp="1"/>
          </p:cNvSpPr>
          <p:nvPr>
            <p:ph type="dt" sz="half" idx="10"/>
          </p:nvPr>
        </p:nvSpPr>
        <p:spPr/>
        <p:txBody>
          <a:bodyPr/>
          <a:lstStyle/>
          <a:p>
            <a:r>
              <a:rPr lang="en-US"/>
              <a:t>EConti - CdS 10/07/2019</a:t>
            </a:r>
          </a:p>
        </p:txBody>
      </p:sp>
      <p:sp>
        <p:nvSpPr>
          <p:cNvPr id="7" name="Slide Number Placeholder 6"/>
          <p:cNvSpPr>
            <a:spLocks noGrp="1"/>
          </p:cNvSpPr>
          <p:nvPr>
            <p:ph type="sldNum" sz="quarter" idx="12"/>
          </p:nvPr>
        </p:nvSpPr>
        <p:spPr/>
        <p:txBody>
          <a:bodyPr/>
          <a:lstStyle/>
          <a:p>
            <a:fld id="{B2AC4881-73D6-FA40-A1B1-6BCB34651555}" type="slidenum">
              <a:rPr lang="uk-UA"/>
              <a:t>2</a:t>
            </a:fld>
            <a:endParaRPr lang="uk-UA"/>
          </a:p>
        </p:txBody>
      </p:sp>
    </p:spTree>
    <p:extLst>
      <p:ext uri="{BB962C8B-B14F-4D97-AF65-F5344CB8AC3E}">
        <p14:creationId xmlns:p14="http://schemas.microsoft.com/office/powerpoint/2010/main" val="305512170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7EAFEF-B23D-42CA-9479-1264FF7A1633}"/>
              </a:ext>
            </a:extLst>
          </p:cNvPr>
          <p:cNvSpPr>
            <a:spLocks noGrp="1"/>
          </p:cNvSpPr>
          <p:nvPr>
            <p:ph type="title"/>
          </p:nvPr>
        </p:nvSpPr>
        <p:spPr/>
        <p:txBody>
          <a:bodyPr/>
          <a:lstStyle/>
          <a:p>
            <a:r>
              <a:rPr lang="en-US" altLang="en-US" dirty="0"/>
              <a:t>Padova Activities</a:t>
            </a:r>
            <a:endParaRPr lang="en-US" dirty="0"/>
          </a:p>
        </p:txBody>
      </p:sp>
      <p:sp>
        <p:nvSpPr>
          <p:cNvPr id="3" name="Segnaposto contenuto 2">
            <a:extLst>
              <a:ext uri="{FF2B5EF4-FFF2-40B4-BE49-F238E27FC236}">
                <a16:creationId xmlns="" xmlns:a16="http://schemas.microsoft.com/office/drawing/2014/main" id="{9755623F-DFCA-46F9-A4B6-795C8D3F1650}"/>
              </a:ext>
            </a:extLst>
          </p:cNvPr>
          <p:cNvSpPr>
            <a:spLocks noGrp="1"/>
          </p:cNvSpPr>
          <p:nvPr>
            <p:ph idx="1"/>
          </p:nvPr>
        </p:nvSpPr>
        <p:spPr>
          <a:xfrm>
            <a:off x="280852" y="803252"/>
            <a:ext cx="8863148" cy="2532563"/>
          </a:xfrm>
        </p:spPr>
        <p:txBody>
          <a:bodyPr/>
          <a:lstStyle/>
          <a:p>
            <a:pPr marL="0" lvl="1" indent="0">
              <a:buNone/>
            </a:pPr>
            <a:r>
              <a:rPr lang="it-IT" altLang="en-US" dirty="0"/>
              <a:t>WP5</a:t>
            </a:r>
            <a:r>
              <a:rPr lang="it-IT" altLang="en-US" sz="2000" dirty="0"/>
              <a:t> </a:t>
            </a:r>
          </a:p>
          <a:p>
            <a:pPr marL="358775" lvl="1" indent="-182563"/>
            <a:r>
              <a:rPr lang="it-IT" altLang="en-US" sz="1600" dirty="0"/>
              <a:t>Development of a </a:t>
            </a:r>
            <a:r>
              <a:rPr lang="it-IT" altLang="en-US" sz="1600" dirty="0" err="1"/>
              <a:t>beam</a:t>
            </a:r>
            <a:r>
              <a:rPr lang="it-IT" altLang="en-US" sz="1600" dirty="0"/>
              <a:t> imaging / position </a:t>
            </a:r>
            <a:r>
              <a:rPr lang="it-IT" altLang="en-US" sz="1600" dirty="0" err="1"/>
              <a:t>sensor</a:t>
            </a:r>
            <a:r>
              <a:rPr lang="it-IT" altLang="en-US" sz="1600" dirty="0"/>
              <a:t> </a:t>
            </a:r>
            <a:r>
              <a:rPr lang="it-IT" altLang="en-US" sz="1600" dirty="0" err="1"/>
              <a:t>exploting</a:t>
            </a:r>
            <a:r>
              <a:rPr lang="it-IT" altLang="en-US" sz="1600" dirty="0"/>
              <a:t> </a:t>
            </a:r>
            <a:r>
              <a:rPr lang="it-IT" altLang="en-US" sz="1600" dirty="0" err="1"/>
              <a:t>Floating</a:t>
            </a:r>
            <a:r>
              <a:rPr lang="it-IT" altLang="en-US" sz="1600" dirty="0"/>
              <a:t>-Gate Memory tech.</a:t>
            </a:r>
          </a:p>
          <a:p>
            <a:pPr marL="358775" indent="-182563">
              <a:buFont typeface="Wingdings" panose="05000000000000000000" pitchFamily="2" charset="2"/>
              <a:buChar char="§"/>
            </a:pPr>
            <a:r>
              <a:rPr lang="en-US" sz="1600" dirty="0"/>
              <a:t>Basic concept: radiation-induced charge loss from floating gates in commercial Flash memories can be exploited to make a particle detector able to measure micro beams</a:t>
            </a:r>
          </a:p>
          <a:p>
            <a:pPr marL="358775" indent="-182563">
              <a:buFont typeface="Wingdings" panose="05000000000000000000" pitchFamily="2" charset="2"/>
              <a:buChar char="§"/>
            </a:pPr>
            <a:r>
              <a:rPr lang="en-US" altLang="it-IT" sz="1600" dirty="0"/>
              <a:t>The </a:t>
            </a:r>
            <a:r>
              <a:rPr lang="en-US" altLang="it-IT" sz="1600" dirty="0">
                <a:solidFill>
                  <a:srgbClr val="981936"/>
                </a:solidFill>
              </a:rPr>
              <a:t>size</a:t>
            </a:r>
            <a:r>
              <a:rPr lang="en-US" altLang="it-IT" sz="1600" dirty="0"/>
              <a:t> of a </a:t>
            </a:r>
            <a:r>
              <a:rPr lang="en-US" altLang="it-IT" sz="1600" dirty="0">
                <a:solidFill>
                  <a:srgbClr val="981936"/>
                </a:solidFill>
              </a:rPr>
              <a:t>sub-</a:t>
            </a:r>
            <a:r>
              <a:rPr lang="en-US" altLang="it-IT" sz="1600" dirty="0">
                <a:solidFill>
                  <a:srgbClr val="981936"/>
                </a:solidFill>
                <a:latin typeface="Symbol" panose="05050102010706020507" pitchFamily="18" charset="2"/>
              </a:rPr>
              <a:t>m</a:t>
            </a:r>
            <a:r>
              <a:rPr lang="en-US" altLang="it-IT" sz="1600" dirty="0">
                <a:solidFill>
                  <a:srgbClr val="981936"/>
                </a:solidFill>
              </a:rPr>
              <a:t>m beam </a:t>
            </a:r>
            <a:r>
              <a:rPr lang="en-US" altLang="it-IT" sz="1600" dirty="0"/>
              <a:t>and the effectiveness of the used collimators can be measured from the number of affected memory cells</a:t>
            </a:r>
          </a:p>
          <a:p>
            <a:pPr marL="358775" indent="-182563"/>
            <a:r>
              <a:rPr lang="en-US" altLang="it-IT" sz="1600" dirty="0"/>
              <a:t>Also the </a:t>
            </a:r>
            <a:r>
              <a:rPr lang="en-US" altLang="it-IT" sz="1600" dirty="0">
                <a:solidFill>
                  <a:srgbClr val="981936"/>
                </a:solidFill>
              </a:rPr>
              <a:t>ionizing power </a:t>
            </a:r>
            <a:r>
              <a:rPr lang="en-US" altLang="it-IT" sz="1600" dirty="0"/>
              <a:t>of the impinging particles can be measured, using the threshold voltage shift</a:t>
            </a:r>
          </a:p>
          <a:p>
            <a:pPr marL="358775" lvl="1" indent="-182563"/>
            <a:endParaRPr lang="it-IT" altLang="en-US" sz="2000" dirty="0"/>
          </a:p>
        </p:txBody>
      </p:sp>
      <p:pic>
        <p:nvPicPr>
          <p:cNvPr id="4" name="Immagine 3">
            <a:extLst>
              <a:ext uri="{FF2B5EF4-FFF2-40B4-BE49-F238E27FC236}">
                <a16:creationId xmlns="" xmlns:a16="http://schemas.microsoft.com/office/drawing/2014/main" id="{8AFB038E-7630-4131-B266-CF5B568B50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1586" y="3847327"/>
            <a:ext cx="4160833" cy="259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022804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o 18">
            <a:extLst>
              <a:ext uri="{FF2B5EF4-FFF2-40B4-BE49-F238E27FC236}">
                <a16:creationId xmlns="" xmlns:a16="http://schemas.microsoft.com/office/drawing/2014/main" id="{45085BAD-5467-47CA-91B9-6D427247A40A}"/>
              </a:ext>
            </a:extLst>
          </p:cNvPr>
          <p:cNvGrpSpPr>
            <a:grpSpLocks noChangeAspect="1"/>
          </p:cNvGrpSpPr>
          <p:nvPr/>
        </p:nvGrpSpPr>
        <p:grpSpPr>
          <a:xfrm>
            <a:off x="7471023" y="1303590"/>
            <a:ext cx="1640106" cy="2125412"/>
            <a:chOff x="871428" y="1057276"/>
            <a:chExt cx="3017241" cy="2932533"/>
          </a:xfrm>
        </p:grpSpPr>
        <p:grpSp>
          <p:nvGrpSpPr>
            <p:cNvPr id="20" name="Gruppo 19">
              <a:extLst>
                <a:ext uri="{FF2B5EF4-FFF2-40B4-BE49-F238E27FC236}">
                  <a16:creationId xmlns="" xmlns:a16="http://schemas.microsoft.com/office/drawing/2014/main" id="{8C4B323D-DD61-4AFD-B5AA-5F172D1773ED}"/>
                </a:ext>
              </a:extLst>
            </p:cNvPr>
            <p:cNvGrpSpPr>
              <a:grpSpLocks noChangeAspect="1"/>
            </p:cNvGrpSpPr>
            <p:nvPr/>
          </p:nvGrpSpPr>
          <p:grpSpPr>
            <a:xfrm>
              <a:off x="871428" y="1059600"/>
              <a:ext cx="3017240" cy="2930209"/>
              <a:chOff x="2409773" y="1495424"/>
              <a:chExt cx="3710147" cy="3619003"/>
            </a:xfrm>
          </p:grpSpPr>
          <p:pic>
            <p:nvPicPr>
              <p:cNvPr id="26" name="Picture 3" descr="D:\Marta\PAPERS and CONFERENCES\2017\NSREC 2017\3D NAND\Fig 3D NAND.png">
                <a:extLst>
                  <a:ext uri="{FF2B5EF4-FFF2-40B4-BE49-F238E27FC236}">
                    <a16:creationId xmlns="" xmlns:a16="http://schemas.microsoft.com/office/drawing/2014/main" id="{C0A1C523-CF4B-454F-AE56-19B132CC41E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68" t="16533" r="12860"/>
              <a:stretch/>
            </p:blipFill>
            <p:spPr bwMode="auto">
              <a:xfrm>
                <a:off x="2409773" y="1521061"/>
                <a:ext cx="3710147" cy="3593366"/>
              </a:xfrm>
              <a:prstGeom prst="rect">
                <a:avLst/>
              </a:prstGeom>
              <a:noFill/>
              <a:extLst>
                <a:ext uri="{909E8E84-426E-40dd-AFC4-6F175D3DCCD1}">
                  <a14:hiddenFill xmlns:a14="http://schemas.microsoft.com/office/drawing/2010/main">
                    <a:solidFill>
                      <a:srgbClr val="FFFFFF"/>
                    </a:solidFill>
                  </a14:hiddenFill>
                </a:ext>
              </a:extLst>
            </p:spPr>
          </p:pic>
          <p:sp>
            <p:nvSpPr>
              <p:cNvPr id="27" name="Rettangolo 26">
                <a:extLst>
                  <a:ext uri="{FF2B5EF4-FFF2-40B4-BE49-F238E27FC236}">
                    <a16:creationId xmlns="" xmlns:a16="http://schemas.microsoft.com/office/drawing/2014/main" id="{42B47C7B-0E1A-469A-BBAC-F88EF50D349F}"/>
                  </a:ext>
                </a:extLst>
              </p:cNvPr>
              <p:cNvSpPr/>
              <p:nvPr/>
            </p:nvSpPr>
            <p:spPr>
              <a:xfrm>
                <a:off x="3486149" y="1495424"/>
                <a:ext cx="628651" cy="409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a:solidFill>
                    <a:srgbClr val="FFFFFF"/>
                  </a:solidFill>
                  <a:latin typeface="Arial"/>
                </a:endParaRPr>
              </a:p>
            </p:txBody>
          </p:sp>
        </p:grpSp>
        <p:sp>
          <p:nvSpPr>
            <p:cNvPr id="21" name="Rettangolo 20">
              <a:extLst>
                <a:ext uri="{FF2B5EF4-FFF2-40B4-BE49-F238E27FC236}">
                  <a16:creationId xmlns="" xmlns:a16="http://schemas.microsoft.com/office/drawing/2014/main" id="{D40E8870-3347-4178-BF96-99B7C595176A}"/>
                </a:ext>
              </a:extLst>
            </p:cNvPr>
            <p:cNvSpPr/>
            <p:nvPr/>
          </p:nvSpPr>
          <p:spPr>
            <a:xfrm>
              <a:off x="3543300" y="1219201"/>
              <a:ext cx="345369" cy="51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a:solidFill>
                  <a:srgbClr val="FFFFFF"/>
                </a:solidFill>
                <a:latin typeface="Arial"/>
              </a:endParaRPr>
            </a:p>
          </p:txBody>
        </p:sp>
        <p:sp>
          <p:nvSpPr>
            <p:cNvPr id="24" name="Rettangolo 23">
              <a:extLst>
                <a:ext uri="{FF2B5EF4-FFF2-40B4-BE49-F238E27FC236}">
                  <a16:creationId xmlns="" xmlns:a16="http://schemas.microsoft.com/office/drawing/2014/main" id="{5002EA9E-A193-435A-8AC7-87FD378B2322}"/>
                </a:ext>
              </a:extLst>
            </p:cNvPr>
            <p:cNvSpPr/>
            <p:nvPr/>
          </p:nvSpPr>
          <p:spPr>
            <a:xfrm>
              <a:off x="2209799" y="1057276"/>
              <a:ext cx="1247775" cy="418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a:solidFill>
                  <a:srgbClr val="FFFFFF"/>
                </a:solidFill>
                <a:latin typeface="Arial"/>
              </a:endParaRPr>
            </a:p>
          </p:txBody>
        </p:sp>
      </p:grpSp>
      <p:sp>
        <p:nvSpPr>
          <p:cNvPr id="2" name="Titolo 1"/>
          <p:cNvSpPr>
            <a:spLocks noGrp="1"/>
          </p:cNvSpPr>
          <p:nvPr>
            <p:ph type="title"/>
          </p:nvPr>
        </p:nvSpPr>
        <p:spPr/>
        <p:txBody>
          <a:bodyPr/>
          <a:lstStyle/>
          <a:p>
            <a:r>
              <a:rPr lang="it-IT" dirty="0" err="1"/>
              <a:t>Floating</a:t>
            </a:r>
            <a:r>
              <a:rPr lang="it-IT" dirty="0"/>
              <a:t> Gate-</a:t>
            </a:r>
            <a:r>
              <a:rPr lang="it-IT" dirty="0" err="1"/>
              <a:t>based</a:t>
            </a:r>
            <a:r>
              <a:rPr lang="it-IT" dirty="0"/>
              <a:t> </a:t>
            </a:r>
            <a:r>
              <a:rPr lang="it-IT" dirty="0" err="1"/>
              <a:t>Particle</a:t>
            </a:r>
            <a:r>
              <a:rPr lang="it-IT" dirty="0"/>
              <a:t> Detectors</a:t>
            </a:r>
            <a:endParaRPr lang="en-US" dirty="0"/>
          </a:p>
        </p:txBody>
      </p:sp>
      <p:grpSp>
        <p:nvGrpSpPr>
          <p:cNvPr id="3" name="Gruppo 2"/>
          <p:cNvGrpSpPr>
            <a:grpSpLocks noChangeAspect="1"/>
          </p:cNvGrpSpPr>
          <p:nvPr/>
        </p:nvGrpSpPr>
        <p:grpSpPr>
          <a:xfrm>
            <a:off x="4952422" y="1013972"/>
            <a:ext cx="2612040" cy="2840625"/>
            <a:chOff x="1837602" y="1932175"/>
            <a:chExt cx="3720854" cy="3034856"/>
          </a:xfrm>
        </p:grpSpPr>
        <p:pic>
          <p:nvPicPr>
            <p:cNvPr id="29" name="Immagine 28" descr="Risultati immagini per 3d nand flash micron"/>
            <p:cNvPicPr>
              <a:picLocks noChangeAspect="1"/>
            </p:cNvPicPr>
            <p:nvPr/>
          </p:nvPicPr>
          <p:blipFill rotWithShape="1">
            <a:blip r:embed="rId4">
              <a:extLst>
                <a:ext uri="{28A0092B-C50C-407E-A947-70E740481C1C}">
                  <a14:useLocalDpi xmlns:a14="http://schemas.microsoft.com/office/drawing/2010/main" val="0"/>
                </a:ext>
              </a:extLst>
            </a:blip>
            <a:srcRect l="3348" t="8965" r="5858" b="6217"/>
            <a:stretch/>
          </p:blipFill>
          <p:spPr bwMode="auto">
            <a:xfrm>
              <a:off x="1837602" y="1932175"/>
              <a:ext cx="2762972" cy="3034856"/>
            </a:xfrm>
            <a:prstGeom prst="rect">
              <a:avLst/>
            </a:prstGeom>
            <a:noFill/>
            <a:ln>
              <a:noFill/>
            </a:ln>
            <a:extLst>
              <a:ext uri="{53640926-AAD7-44d8-BBD7-CCE9431645EC}">
                <a14:shadowObscured xmlns:a14="http://schemas.microsoft.com/office/drawing/2010/main"/>
              </a:ext>
            </a:extLst>
          </p:spPr>
        </p:pic>
        <p:cxnSp>
          <p:nvCxnSpPr>
            <p:cNvPr id="31" name="Connettore 2 30"/>
            <p:cNvCxnSpPr/>
            <p:nvPr/>
          </p:nvCxnSpPr>
          <p:spPr>
            <a:xfrm>
              <a:off x="4627216" y="2612871"/>
              <a:ext cx="0" cy="169200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CasellaDiTesto 33"/>
            <p:cNvSpPr txBox="1"/>
            <p:nvPr/>
          </p:nvSpPr>
          <p:spPr>
            <a:xfrm>
              <a:off x="4442456" y="3003216"/>
              <a:ext cx="1116000" cy="789171"/>
            </a:xfrm>
            <a:prstGeom prst="rect">
              <a:avLst/>
            </a:prstGeom>
            <a:noFill/>
          </p:spPr>
          <p:txBody>
            <a:bodyPr wrap="square" rtlCol="0">
              <a:spAutoFit/>
            </a:bodyPr>
            <a:lstStyle/>
            <a:p>
              <a:pPr algn="ctr" defTabSz="914400" fontAlgn="base">
                <a:spcBef>
                  <a:spcPct val="0"/>
                </a:spcBef>
                <a:spcAft>
                  <a:spcPct val="0"/>
                </a:spcAft>
              </a:pPr>
              <a:r>
                <a:rPr lang="it-IT" sz="1400" dirty="0">
                  <a:solidFill>
                    <a:srgbClr val="000000"/>
                  </a:solidFill>
                  <a:latin typeface="Arial" charset="0"/>
                </a:rPr>
                <a:t>32 </a:t>
              </a:r>
              <a:r>
                <a:rPr lang="it-IT" sz="1400" dirty="0" err="1">
                  <a:solidFill>
                    <a:srgbClr val="000000"/>
                  </a:solidFill>
                  <a:latin typeface="Arial" charset="0"/>
                </a:rPr>
                <a:t>layers</a:t>
              </a:r>
              <a:r>
                <a:rPr lang="it-IT" sz="1400" dirty="0">
                  <a:solidFill>
                    <a:srgbClr val="000000"/>
                  </a:solidFill>
                  <a:latin typeface="Arial" charset="0"/>
                </a:rPr>
                <a:t> (WL)</a:t>
              </a:r>
            </a:p>
          </p:txBody>
        </p:sp>
      </p:grpSp>
      <p:sp>
        <p:nvSpPr>
          <p:cNvPr id="28" name="CasellaDiTesto 27">
            <a:extLst>
              <a:ext uri="{FF2B5EF4-FFF2-40B4-BE49-F238E27FC236}">
                <a16:creationId xmlns="" xmlns:a16="http://schemas.microsoft.com/office/drawing/2014/main" id="{08DBB596-1F6F-4E9D-9042-86D4B610245B}"/>
              </a:ext>
            </a:extLst>
          </p:cNvPr>
          <p:cNvSpPr txBox="1"/>
          <p:nvPr/>
        </p:nvSpPr>
        <p:spPr>
          <a:xfrm>
            <a:off x="2236775" y="997530"/>
            <a:ext cx="2150094" cy="307775"/>
          </a:xfrm>
          <a:prstGeom prst="rect">
            <a:avLst/>
          </a:prstGeom>
          <a:noFill/>
        </p:spPr>
        <p:txBody>
          <a:bodyPr wrap="none" lIns="91438" tIns="45719" rIns="91438" bIns="45719" rtlCol="0">
            <a:spAutoFit/>
          </a:bodyPr>
          <a:lstStyle/>
          <a:p>
            <a:pPr algn="ctr" defTabSz="914400" fontAlgn="base">
              <a:spcBef>
                <a:spcPct val="0"/>
              </a:spcBef>
              <a:spcAft>
                <a:spcPct val="0"/>
              </a:spcAft>
            </a:pPr>
            <a:r>
              <a:rPr lang="it-IT" sz="1400" dirty="0">
                <a:solidFill>
                  <a:srgbClr val="981936"/>
                </a:solidFill>
                <a:latin typeface="Arial" charset="0"/>
              </a:rPr>
              <a:t>Planar (2D) NAND Flash</a:t>
            </a:r>
            <a:endParaRPr lang="en-US" sz="1400" dirty="0">
              <a:solidFill>
                <a:srgbClr val="981936"/>
              </a:solidFill>
              <a:latin typeface="Arial" charset="0"/>
            </a:endParaRPr>
          </a:p>
        </p:txBody>
      </p:sp>
      <p:pic>
        <p:nvPicPr>
          <p:cNvPr id="32" name="Immagine 3">
            <a:extLst>
              <a:ext uri="{FF2B5EF4-FFF2-40B4-BE49-F238E27FC236}">
                <a16:creationId xmlns="" xmlns:a16="http://schemas.microsoft.com/office/drawing/2014/main" id="{0D64E020-1426-4FD6-AC8A-C760B55EA3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952" y="1047273"/>
            <a:ext cx="2029500" cy="284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Segnaposto contenuto 4">
            <a:extLst>
              <a:ext uri="{FF2B5EF4-FFF2-40B4-BE49-F238E27FC236}">
                <a16:creationId xmlns="" xmlns:a16="http://schemas.microsoft.com/office/drawing/2014/main" id="{601CBEBF-E106-425A-974B-51B55652D75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497" b="15097"/>
          <a:stretch/>
        </p:blipFill>
        <p:spPr bwMode="auto">
          <a:xfrm>
            <a:off x="2393881" y="1377426"/>
            <a:ext cx="1800000" cy="214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Segnaposto contenuto 3">
            <a:extLst>
              <a:ext uri="{FF2B5EF4-FFF2-40B4-BE49-F238E27FC236}">
                <a16:creationId xmlns="" xmlns:a16="http://schemas.microsoft.com/office/drawing/2014/main" id="{89357542-2436-45EA-B4BD-25D31156225E}"/>
              </a:ext>
            </a:extLst>
          </p:cNvPr>
          <p:cNvSpPr txBox="1">
            <a:spLocks/>
          </p:cNvSpPr>
          <p:nvPr/>
        </p:nvSpPr>
        <p:spPr bwMode="auto">
          <a:xfrm>
            <a:off x="156828" y="3930963"/>
            <a:ext cx="7774682" cy="242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Autofit/>
          </a:bodyPr>
          <a:lstStyle>
            <a:lvl1pPr marL="257175" indent="-257175" algn="l" rtl="0" eaLnBrk="0" fontAlgn="base" hangingPunct="0">
              <a:spcBef>
                <a:spcPct val="20000"/>
              </a:spcBef>
              <a:spcAft>
                <a:spcPct val="0"/>
              </a:spcAft>
              <a:buClr>
                <a:srgbClr val="981936"/>
              </a:buClr>
              <a:buFont typeface="Wingdings" pitchFamily="2" charset="2"/>
              <a:buChar char="Ø"/>
              <a:defRPr sz="2100">
                <a:solidFill>
                  <a:schemeClr val="tx1"/>
                </a:solidFill>
                <a:latin typeface="+mn-lt"/>
                <a:ea typeface="+mn-ea"/>
                <a:cs typeface="+mn-cs"/>
              </a:defRPr>
            </a:lvl1pPr>
            <a:lvl2pPr marL="557213" indent="-214313" algn="l" rtl="0" eaLnBrk="0" fontAlgn="base" hangingPunct="0">
              <a:spcBef>
                <a:spcPct val="20000"/>
              </a:spcBef>
              <a:spcAft>
                <a:spcPct val="0"/>
              </a:spcAft>
              <a:buClr>
                <a:srgbClr val="981936"/>
              </a:buClr>
              <a:buFont typeface="Wingdings" pitchFamily="2" charset="2"/>
              <a:buChar char="§"/>
              <a:defRPr sz="1800">
                <a:solidFill>
                  <a:schemeClr val="tx1"/>
                </a:solidFill>
                <a:latin typeface="+mn-lt"/>
              </a:defRPr>
            </a:lvl2pPr>
            <a:lvl3pPr marL="857250" indent="-171450" algn="l" rtl="0" eaLnBrk="0" fontAlgn="base" hangingPunct="0">
              <a:spcBef>
                <a:spcPct val="20000"/>
              </a:spcBef>
              <a:spcAft>
                <a:spcPct val="0"/>
              </a:spcAft>
              <a:buClr>
                <a:srgbClr val="981936"/>
              </a:buClr>
              <a:buFont typeface="Arial" pitchFamily="34" charset="0"/>
              <a:buChar char="•"/>
              <a:defRPr sz="1800">
                <a:solidFill>
                  <a:schemeClr val="tx1"/>
                </a:solidFill>
                <a:latin typeface="+mn-lt"/>
              </a:defRPr>
            </a:lvl3pPr>
            <a:lvl4pPr marL="1200150" indent="-171450" algn="l" rtl="0" eaLnBrk="0" fontAlgn="base" hangingPunct="0">
              <a:spcBef>
                <a:spcPct val="20000"/>
              </a:spcBef>
              <a:spcAft>
                <a:spcPct val="0"/>
              </a:spcAft>
              <a:buClr>
                <a:srgbClr val="FF0000"/>
              </a:buClr>
              <a:buFont typeface="Wingdings" pitchFamily="2" charset="2"/>
              <a:buChar char="ü"/>
              <a:defRPr sz="1500">
                <a:solidFill>
                  <a:schemeClr val="tx1"/>
                </a:solidFill>
                <a:latin typeface="+mn-lt"/>
              </a:defRPr>
            </a:lvl4pPr>
            <a:lvl5pPr marL="1543050" indent="-171450" algn="l" rtl="0" eaLnBrk="0" fontAlgn="base" hangingPunct="0">
              <a:spcBef>
                <a:spcPct val="20000"/>
              </a:spcBef>
              <a:spcAft>
                <a:spcPct val="0"/>
              </a:spcAft>
              <a:buClr>
                <a:srgbClr val="FF0000"/>
              </a:buClr>
              <a:buFont typeface="Wingdings" pitchFamily="2" charset="2"/>
              <a:buChar char="ü"/>
              <a:defRPr sz="1500">
                <a:solidFill>
                  <a:schemeClr val="tx1"/>
                </a:solidFill>
                <a:latin typeface="+mn-lt"/>
              </a:defRPr>
            </a:lvl5pPr>
            <a:lvl6pPr marL="1885950" indent="-171450" algn="l" rtl="0" fontAlgn="base">
              <a:spcBef>
                <a:spcPct val="20000"/>
              </a:spcBef>
              <a:spcAft>
                <a:spcPct val="0"/>
              </a:spcAft>
              <a:buClr>
                <a:srgbClr val="FF0000"/>
              </a:buClr>
              <a:buFont typeface="Wingdings" pitchFamily="2" charset="2"/>
              <a:buChar char="ü"/>
              <a:defRPr sz="1500">
                <a:solidFill>
                  <a:schemeClr val="tx1"/>
                </a:solidFill>
                <a:latin typeface="+mn-lt"/>
              </a:defRPr>
            </a:lvl6pPr>
            <a:lvl7pPr marL="2228850" indent="-171450" algn="l" rtl="0" fontAlgn="base">
              <a:spcBef>
                <a:spcPct val="20000"/>
              </a:spcBef>
              <a:spcAft>
                <a:spcPct val="0"/>
              </a:spcAft>
              <a:buClr>
                <a:srgbClr val="FF0000"/>
              </a:buClr>
              <a:buFont typeface="Wingdings" pitchFamily="2" charset="2"/>
              <a:buChar char="ü"/>
              <a:defRPr sz="1500">
                <a:solidFill>
                  <a:schemeClr val="tx1"/>
                </a:solidFill>
                <a:latin typeface="+mn-lt"/>
              </a:defRPr>
            </a:lvl7pPr>
            <a:lvl8pPr marL="2571750" indent="-171450" algn="l" rtl="0" fontAlgn="base">
              <a:spcBef>
                <a:spcPct val="20000"/>
              </a:spcBef>
              <a:spcAft>
                <a:spcPct val="0"/>
              </a:spcAft>
              <a:buClr>
                <a:srgbClr val="FF0000"/>
              </a:buClr>
              <a:buFont typeface="Wingdings" pitchFamily="2" charset="2"/>
              <a:buChar char="ü"/>
              <a:defRPr sz="1500">
                <a:solidFill>
                  <a:schemeClr val="tx1"/>
                </a:solidFill>
                <a:latin typeface="+mn-lt"/>
              </a:defRPr>
            </a:lvl8pPr>
            <a:lvl9pPr marL="2914650" indent="-171450" algn="l" rtl="0" fontAlgn="base">
              <a:spcBef>
                <a:spcPct val="20000"/>
              </a:spcBef>
              <a:spcAft>
                <a:spcPct val="0"/>
              </a:spcAft>
              <a:buClr>
                <a:srgbClr val="FF0000"/>
              </a:buClr>
              <a:buFont typeface="Wingdings" pitchFamily="2" charset="2"/>
              <a:buChar char="ü"/>
              <a:defRPr sz="1500">
                <a:solidFill>
                  <a:schemeClr val="tx1"/>
                </a:solidFill>
                <a:latin typeface="+mn-lt"/>
              </a:defRPr>
            </a:lvl9pPr>
          </a:lstStyle>
          <a:p>
            <a:pPr defTabSz="914400">
              <a:lnSpc>
                <a:spcPct val="114000"/>
              </a:lnSpc>
              <a:spcBef>
                <a:spcPts val="450"/>
              </a:spcBef>
              <a:defRPr/>
            </a:pPr>
            <a:r>
              <a:rPr lang="en-US" sz="1400" kern="0" dirty="0">
                <a:solidFill>
                  <a:srgbClr val="000000"/>
                </a:solidFill>
                <a:latin typeface="Arial"/>
              </a:rPr>
              <a:t>Planar and 3D memories have been evaluated experimentally and through simulations in the course of the project ASIDI</a:t>
            </a:r>
          </a:p>
          <a:p>
            <a:pPr lvl="1" defTabSz="914400">
              <a:lnSpc>
                <a:spcPct val="114000"/>
              </a:lnSpc>
              <a:spcBef>
                <a:spcPts val="450"/>
              </a:spcBef>
              <a:defRPr/>
            </a:pPr>
            <a:r>
              <a:rPr lang="en-US" sz="1200" kern="0" dirty="0">
                <a:solidFill>
                  <a:srgbClr val="000000"/>
                </a:solidFill>
                <a:latin typeface="Arial"/>
              </a:rPr>
              <a:t>Planar: more scaled feature size (20 nm), more radiation sensitive, but more difficult to distinguish errors induced by particles from other errors</a:t>
            </a:r>
          </a:p>
          <a:p>
            <a:pPr lvl="1" defTabSz="914400">
              <a:lnSpc>
                <a:spcPct val="114000"/>
              </a:lnSpc>
              <a:spcBef>
                <a:spcPts val="450"/>
              </a:spcBef>
              <a:defRPr/>
            </a:pPr>
            <a:r>
              <a:rPr lang="en-US" sz="1200" kern="0" dirty="0">
                <a:solidFill>
                  <a:srgbClr val="000000"/>
                </a:solidFill>
                <a:latin typeface="Arial"/>
              </a:rPr>
              <a:t>3D: track direction of particles in 3D, particles can be easily detected from the spatial pattern of the errors</a:t>
            </a:r>
          </a:p>
          <a:p>
            <a:pPr lvl="1" defTabSz="914400">
              <a:lnSpc>
                <a:spcPct val="114000"/>
              </a:lnSpc>
              <a:spcBef>
                <a:spcPts val="450"/>
              </a:spcBef>
              <a:defRPr/>
            </a:pPr>
            <a:r>
              <a:rPr lang="en-US" sz="1200" kern="0" dirty="0">
                <a:solidFill>
                  <a:srgbClr val="000000"/>
                </a:solidFill>
                <a:latin typeface="Arial"/>
              </a:rPr>
              <a:t>Semiconductor industry is abandoning planar devices! Wiser to </a:t>
            </a:r>
            <a:r>
              <a:rPr lang="en-US" sz="1200" dirty="0">
                <a:solidFill>
                  <a:srgbClr val="981936"/>
                </a:solidFill>
                <a:latin typeface="Arial"/>
              </a:rPr>
              <a:t>invest on 3D devices</a:t>
            </a:r>
            <a:r>
              <a:rPr lang="en-US" sz="1200" kern="0" dirty="0">
                <a:solidFill>
                  <a:srgbClr val="981936"/>
                </a:solidFill>
                <a:latin typeface="Arial"/>
              </a:rPr>
              <a:t>, which are the focus of this presentation</a:t>
            </a:r>
            <a:endParaRPr lang="en-US" sz="1200" kern="0" dirty="0">
              <a:solidFill>
                <a:srgbClr val="000000"/>
              </a:solidFill>
              <a:latin typeface="Arial"/>
            </a:endParaRPr>
          </a:p>
        </p:txBody>
      </p:sp>
      <p:pic>
        <p:nvPicPr>
          <p:cNvPr id="45" name="Picture 2" descr="D:\Marta\Foto\Foto dispositivi\20151202_122808_MN_scappucciataTRAD_CCN3_1.jpg">
            <a:extLst>
              <a:ext uri="{FF2B5EF4-FFF2-40B4-BE49-F238E27FC236}">
                <a16:creationId xmlns="" xmlns:a16="http://schemas.microsoft.com/office/drawing/2014/main" id="{CF3D2B1E-092F-49D3-80A9-13F10254086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4486" t="53780" r="28224" b="27446"/>
          <a:stretch/>
        </p:blipFill>
        <p:spPr bwMode="auto">
          <a:xfrm>
            <a:off x="7931513" y="4088318"/>
            <a:ext cx="652593" cy="53155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 descr="D:\Marta\Foto\Foto dispositivi\20151202_122230_MG_scappucciataTRAD_CCN3.jpg">
            <a:extLst>
              <a:ext uri="{FF2B5EF4-FFF2-40B4-BE49-F238E27FC236}">
                <a16:creationId xmlns="" xmlns:a16="http://schemas.microsoft.com/office/drawing/2014/main" id="{753D1F95-2E7D-4383-AE6D-7B68F628D170}"/>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1589" t="36168" r="20094" b="31648"/>
          <a:stretch/>
        </p:blipFill>
        <p:spPr bwMode="auto">
          <a:xfrm>
            <a:off x="8126697" y="4449722"/>
            <a:ext cx="623905" cy="531863"/>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 xmlns:a16="http://schemas.microsoft.com/office/drawing/2014/main" id="{E994CA98-7A78-418C-8187-128200CFDB6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8907" t="27716" r="28353" b="34079"/>
          <a:stretch/>
        </p:blipFill>
        <p:spPr>
          <a:xfrm>
            <a:off x="8411308" y="4824909"/>
            <a:ext cx="542866" cy="475111"/>
          </a:xfrm>
          <a:prstGeom prst="rect">
            <a:avLst/>
          </a:prstGeom>
        </p:spPr>
      </p:pic>
      <p:sp>
        <p:nvSpPr>
          <p:cNvPr id="18" name="CasellaDiTesto 17"/>
          <p:cNvSpPr txBox="1"/>
          <p:nvPr/>
        </p:nvSpPr>
        <p:spPr>
          <a:xfrm>
            <a:off x="6163556" y="736690"/>
            <a:ext cx="2801815" cy="307775"/>
          </a:xfrm>
          <a:prstGeom prst="rect">
            <a:avLst/>
          </a:prstGeom>
          <a:noFill/>
        </p:spPr>
        <p:txBody>
          <a:bodyPr wrap="none" lIns="91438" tIns="45719" rIns="91438" bIns="45719" rtlCol="0">
            <a:spAutoFit/>
          </a:bodyPr>
          <a:lstStyle/>
          <a:p>
            <a:pPr algn="ctr" defTabSz="914400" fontAlgn="base">
              <a:spcBef>
                <a:spcPct val="0"/>
              </a:spcBef>
              <a:spcAft>
                <a:spcPct val="0"/>
              </a:spcAft>
            </a:pPr>
            <a:r>
              <a:rPr lang="it-IT" sz="1400" dirty="0">
                <a:solidFill>
                  <a:srgbClr val="981936"/>
                </a:solidFill>
                <a:latin typeface="Arial" charset="0"/>
              </a:rPr>
              <a:t>Vertical-</a:t>
            </a:r>
            <a:r>
              <a:rPr lang="it-IT" sz="1400" dirty="0" err="1">
                <a:solidFill>
                  <a:srgbClr val="981936"/>
                </a:solidFill>
                <a:latin typeface="Arial" charset="0"/>
              </a:rPr>
              <a:t>channel</a:t>
            </a:r>
            <a:r>
              <a:rPr lang="it-IT" sz="1400" dirty="0">
                <a:solidFill>
                  <a:srgbClr val="981936"/>
                </a:solidFill>
                <a:latin typeface="Arial" charset="0"/>
              </a:rPr>
              <a:t> 3D NAND Flash</a:t>
            </a:r>
            <a:endParaRPr lang="en-US" sz="1400" dirty="0">
              <a:solidFill>
                <a:srgbClr val="981936"/>
              </a:solidFill>
              <a:latin typeface="Arial" charset="0"/>
            </a:endParaRPr>
          </a:p>
        </p:txBody>
      </p:sp>
    </p:spTree>
    <p:extLst>
      <p:ext uri="{BB962C8B-B14F-4D97-AF65-F5344CB8AC3E}">
        <p14:creationId xmlns:p14="http://schemas.microsoft.com/office/powerpoint/2010/main" val="285521637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magine 36">
            <a:extLst>
              <a:ext uri="{FF2B5EF4-FFF2-40B4-BE49-F238E27FC236}">
                <a16:creationId xmlns="" xmlns:a16="http://schemas.microsoft.com/office/drawing/2014/main" id="{D7559EF9-3903-4277-8AE5-3A60FF91026C}"/>
              </a:ext>
            </a:extLst>
          </p:cNvPr>
          <p:cNvPicPr>
            <a:picLocks noChangeAspect="1"/>
          </p:cNvPicPr>
          <p:nvPr/>
        </p:nvPicPr>
        <p:blipFill rotWithShape="1">
          <a:blip r:embed="rId3">
            <a:extLst>
              <a:ext uri="{28A0092B-C50C-407E-A947-70E740481C1C}">
                <a14:useLocalDpi xmlns:a14="http://schemas.microsoft.com/office/drawing/2010/main" val="0"/>
              </a:ext>
            </a:extLst>
          </a:blip>
          <a:srcRect l="58749" b="3303"/>
          <a:stretch/>
        </p:blipFill>
        <p:spPr bwMode="auto">
          <a:xfrm>
            <a:off x="3175828" y="680480"/>
            <a:ext cx="2459732" cy="5570761"/>
          </a:xfrm>
          <a:prstGeom prst="rect">
            <a:avLst/>
          </a:prstGeom>
          <a:noFill/>
          <a:ln>
            <a:noFill/>
          </a:ln>
        </p:spPr>
      </p:pic>
      <p:sp>
        <p:nvSpPr>
          <p:cNvPr id="8195" name="Titolo 1"/>
          <p:cNvSpPr>
            <a:spLocks noGrp="1"/>
          </p:cNvSpPr>
          <p:nvPr>
            <p:ph type="title"/>
          </p:nvPr>
        </p:nvSpPr>
        <p:spPr/>
        <p:txBody>
          <a:bodyPr/>
          <a:lstStyle/>
          <a:p>
            <a:r>
              <a:rPr lang="it-IT" altLang="en-US" dirty="0"/>
              <a:t>3D Devices</a:t>
            </a:r>
            <a:endParaRPr lang="en-US" altLang="en-US" dirty="0"/>
          </a:p>
        </p:txBody>
      </p:sp>
      <p:sp>
        <p:nvSpPr>
          <p:cNvPr id="9220" name="Segnaposto contenuto 3"/>
          <p:cNvSpPr>
            <a:spLocks noGrp="1"/>
          </p:cNvSpPr>
          <p:nvPr>
            <p:ph idx="1"/>
          </p:nvPr>
        </p:nvSpPr>
        <p:spPr>
          <a:xfrm>
            <a:off x="5680307" y="683383"/>
            <a:ext cx="3365046" cy="4820028"/>
          </a:xfrm>
        </p:spPr>
        <p:txBody>
          <a:bodyPr>
            <a:noAutofit/>
          </a:bodyPr>
          <a:lstStyle/>
          <a:p>
            <a:pPr>
              <a:lnSpc>
                <a:spcPct val="114000"/>
              </a:lnSpc>
              <a:spcBef>
                <a:spcPts val="300"/>
              </a:spcBef>
              <a:defRPr/>
            </a:pPr>
            <a:r>
              <a:rPr lang="en-US" altLang="en-US" sz="1600" dirty="0"/>
              <a:t>Ionizing particles create </a:t>
            </a:r>
            <a:r>
              <a:rPr lang="en-US" sz="1600" dirty="0">
                <a:solidFill>
                  <a:srgbClr val="981936"/>
                </a:solidFill>
              </a:rPr>
              <a:t>tracks of cells with shifted V</a:t>
            </a:r>
            <a:r>
              <a:rPr lang="en-US" sz="1600" baseline="-25000" dirty="0">
                <a:solidFill>
                  <a:srgbClr val="981936"/>
                </a:solidFill>
              </a:rPr>
              <a:t>th</a:t>
            </a:r>
          </a:p>
          <a:p>
            <a:pPr>
              <a:lnSpc>
                <a:spcPct val="114000"/>
              </a:lnSpc>
              <a:spcBef>
                <a:spcPts val="300"/>
              </a:spcBef>
              <a:defRPr/>
            </a:pPr>
            <a:r>
              <a:rPr lang="en-US" sz="1600" dirty="0"/>
              <a:t>Directly ionizing particles can be detected with very high efficiency (single ion affect tens of cells)</a:t>
            </a:r>
          </a:p>
          <a:p>
            <a:pPr>
              <a:lnSpc>
                <a:spcPct val="114000"/>
              </a:lnSpc>
              <a:spcBef>
                <a:spcPts val="300"/>
              </a:spcBef>
              <a:defRPr/>
            </a:pPr>
            <a:r>
              <a:rPr lang="en-US" sz="1600" dirty="0"/>
              <a:t>The </a:t>
            </a:r>
            <a:r>
              <a:rPr lang="en-US" sz="1600" dirty="0">
                <a:solidFill>
                  <a:srgbClr val="981936"/>
                </a:solidFill>
              </a:rPr>
              <a:t>extraction of the </a:t>
            </a:r>
            <a:r>
              <a:rPr lang="en-US" sz="1600" b="1" dirty="0">
                <a:solidFill>
                  <a:srgbClr val="981936"/>
                </a:solidFill>
              </a:rPr>
              <a:t>incidence angle</a:t>
            </a:r>
            <a:r>
              <a:rPr lang="en-US" sz="1600" dirty="0">
                <a:solidFill>
                  <a:srgbClr val="981936"/>
                </a:solidFill>
              </a:rPr>
              <a:t> and affected area is straightforward</a:t>
            </a:r>
            <a:r>
              <a:rPr lang="en-US" sz="1600" dirty="0"/>
              <a:t> </a:t>
            </a:r>
          </a:p>
          <a:p>
            <a:pPr lvl="1">
              <a:lnSpc>
                <a:spcPct val="114000"/>
              </a:lnSpc>
              <a:spcBef>
                <a:spcPts val="300"/>
              </a:spcBef>
              <a:defRPr/>
            </a:pPr>
            <a:r>
              <a:rPr lang="en-US" sz="1200" dirty="0"/>
              <a:t>Memory can be tilted to improve resolution</a:t>
            </a:r>
          </a:p>
          <a:p>
            <a:pPr>
              <a:lnSpc>
                <a:spcPct val="114000"/>
              </a:lnSpc>
              <a:spcBef>
                <a:spcPts val="300"/>
              </a:spcBef>
              <a:defRPr/>
            </a:pPr>
            <a:r>
              <a:rPr lang="en-US" sz="1600" dirty="0">
                <a:solidFill>
                  <a:srgbClr val="981936"/>
                </a:solidFill>
              </a:rPr>
              <a:t>Measurement of the </a:t>
            </a:r>
            <a:r>
              <a:rPr lang="en-US" sz="1600" b="1" dirty="0">
                <a:solidFill>
                  <a:srgbClr val="981936"/>
                </a:solidFill>
              </a:rPr>
              <a:t>ionizing power</a:t>
            </a:r>
            <a:r>
              <a:rPr lang="en-US" sz="1600" dirty="0">
                <a:solidFill>
                  <a:srgbClr val="981936"/>
                </a:solidFill>
              </a:rPr>
              <a:t> from the threshold voltage shift is more complex….</a:t>
            </a:r>
            <a:endParaRPr lang="en-US" sz="1700" dirty="0">
              <a:solidFill>
                <a:srgbClr val="981936"/>
              </a:solidFill>
            </a:endParaRPr>
          </a:p>
        </p:txBody>
      </p:sp>
      <p:pic>
        <p:nvPicPr>
          <p:cNvPr id="23" name="Immagine 22">
            <a:extLst>
              <a:ext uri="{FF2B5EF4-FFF2-40B4-BE49-F238E27FC236}">
                <a16:creationId xmlns="" xmlns:a16="http://schemas.microsoft.com/office/drawing/2014/main" id="{427E8D19-C451-4A9F-975F-D0276AEAABE9}"/>
              </a:ext>
            </a:extLst>
          </p:cNvPr>
          <p:cNvPicPr>
            <a:picLocks noChangeAspect="1"/>
          </p:cNvPicPr>
          <p:nvPr/>
        </p:nvPicPr>
        <p:blipFill rotWithShape="1">
          <a:blip r:embed="rId3">
            <a:extLst>
              <a:ext uri="{28A0092B-C50C-407E-A947-70E740481C1C}">
                <a14:useLocalDpi xmlns:a14="http://schemas.microsoft.com/office/drawing/2010/main" val="0"/>
              </a:ext>
            </a:extLst>
          </a:blip>
          <a:srcRect r="51101" b="3303"/>
          <a:stretch/>
        </p:blipFill>
        <p:spPr bwMode="auto">
          <a:xfrm>
            <a:off x="98782" y="647161"/>
            <a:ext cx="2915751" cy="5570761"/>
          </a:xfrm>
          <a:prstGeom prst="rect">
            <a:avLst/>
          </a:prstGeom>
          <a:noFill/>
          <a:ln>
            <a:noFill/>
          </a:ln>
        </p:spPr>
      </p:pic>
      <p:sp>
        <p:nvSpPr>
          <p:cNvPr id="24" name="CasellaDiTesto 23">
            <a:extLst>
              <a:ext uri="{FF2B5EF4-FFF2-40B4-BE49-F238E27FC236}">
                <a16:creationId xmlns="" xmlns:a16="http://schemas.microsoft.com/office/drawing/2014/main" id="{5F208B3C-FB14-4097-ACB9-E3120E7BFFD1}"/>
              </a:ext>
            </a:extLst>
          </p:cNvPr>
          <p:cNvSpPr txBox="1"/>
          <p:nvPr/>
        </p:nvSpPr>
        <p:spPr>
          <a:xfrm>
            <a:off x="3986985" y="6147501"/>
            <a:ext cx="774897" cy="276999"/>
          </a:xfrm>
          <a:prstGeom prst="rect">
            <a:avLst/>
          </a:prstGeom>
          <a:solidFill>
            <a:schemeClr val="bg1"/>
          </a:solidFill>
        </p:spPr>
        <p:txBody>
          <a:bodyPr wrap="none" rtlCol="0">
            <a:spAutoFit/>
          </a:bodyPr>
          <a:lstStyle/>
          <a:p>
            <a:pPr defTabSz="914400" fontAlgn="base">
              <a:spcBef>
                <a:spcPct val="0"/>
              </a:spcBef>
              <a:spcAft>
                <a:spcPct val="0"/>
              </a:spcAft>
            </a:pPr>
            <a:r>
              <a:rPr lang="it-IT" sz="1200" dirty="0">
                <a:solidFill>
                  <a:srgbClr val="000000"/>
                </a:solidFill>
                <a:latin typeface="Arial" charset="0"/>
              </a:rPr>
              <a:t>Bit line #</a:t>
            </a:r>
            <a:endParaRPr lang="en-US" sz="1200" dirty="0">
              <a:solidFill>
                <a:srgbClr val="000000"/>
              </a:solidFill>
              <a:latin typeface="Arial" charset="0"/>
            </a:endParaRPr>
          </a:p>
        </p:txBody>
      </p:sp>
      <p:sp>
        <p:nvSpPr>
          <p:cNvPr id="26" name="CasellaDiTesto 25">
            <a:extLst>
              <a:ext uri="{FF2B5EF4-FFF2-40B4-BE49-F238E27FC236}">
                <a16:creationId xmlns="" xmlns:a16="http://schemas.microsoft.com/office/drawing/2014/main" id="{DA8E0B72-1B05-4E19-9F29-23998A495E79}"/>
              </a:ext>
            </a:extLst>
          </p:cNvPr>
          <p:cNvSpPr txBox="1"/>
          <p:nvPr/>
        </p:nvSpPr>
        <p:spPr>
          <a:xfrm>
            <a:off x="3999676" y="3151160"/>
            <a:ext cx="772969" cy="240000"/>
          </a:xfrm>
          <a:prstGeom prst="rect">
            <a:avLst/>
          </a:prstGeom>
          <a:solidFill>
            <a:schemeClr val="bg1"/>
          </a:solidFill>
        </p:spPr>
        <p:txBody>
          <a:bodyPr wrap="none" rtlCol="0" anchor="t" anchorCtr="1">
            <a:noAutofit/>
          </a:bodyPr>
          <a:lstStyle/>
          <a:p>
            <a:pPr defTabSz="914400" fontAlgn="base">
              <a:spcBef>
                <a:spcPct val="0"/>
              </a:spcBef>
              <a:spcAft>
                <a:spcPct val="0"/>
              </a:spcAft>
            </a:pPr>
            <a:r>
              <a:rPr lang="it-IT" sz="1200" dirty="0">
                <a:solidFill>
                  <a:srgbClr val="000000"/>
                </a:solidFill>
                <a:latin typeface="Arial" charset="0"/>
              </a:rPr>
              <a:t>Bit line #</a:t>
            </a:r>
            <a:endParaRPr lang="en-US" sz="1200" dirty="0">
              <a:solidFill>
                <a:srgbClr val="000000"/>
              </a:solidFill>
              <a:latin typeface="Arial" charset="0"/>
            </a:endParaRPr>
          </a:p>
        </p:txBody>
      </p:sp>
      <p:sp>
        <p:nvSpPr>
          <p:cNvPr id="27" name="CasellaDiTesto 26">
            <a:extLst>
              <a:ext uri="{FF2B5EF4-FFF2-40B4-BE49-F238E27FC236}">
                <a16:creationId xmlns="" xmlns:a16="http://schemas.microsoft.com/office/drawing/2014/main" id="{0EC97172-9561-4E69-ACC4-52390995035F}"/>
              </a:ext>
            </a:extLst>
          </p:cNvPr>
          <p:cNvSpPr txBox="1"/>
          <p:nvPr/>
        </p:nvSpPr>
        <p:spPr>
          <a:xfrm>
            <a:off x="1271716" y="6170201"/>
            <a:ext cx="772969" cy="192000"/>
          </a:xfrm>
          <a:prstGeom prst="rect">
            <a:avLst/>
          </a:prstGeom>
          <a:solidFill>
            <a:schemeClr val="bg1"/>
          </a:solidFill>
        </p:spPr>
        <p:txBody>
          <a:bodyPr wrap="none" rtlCol="0" anchor="t" anchorCtr="1">
            <a:noAutofit/>
          </a:bodyPr>
          <a:lstStyle/>
          <a:p>
            <a:pPr defTabSz="914400" fontAlgn="base">
              <a:spcBef>
                <a:spcPct val="0"/>
              </a:spcBef>
              <a:spcAft>
                <a:spcPct val="0"/>
              </a:spcAft>
            </a:pPr>
            <a:r>
              <a:rPr lang="it-IT" sz="1200" dirty="0">
                <a:solidFill>
                  <a:srgbClr val="000000"/>
                </a:solidFill>
                <a:latin typeface="Arial" charset="0"/>
              </a:rPr>
              <a:t>Bit line #</a:t>
            </a:r>
            <a:endParaRPr lang="en-US" sz="1200" dirty="0">
              <a:solidFill>
                <a:srgbClr val="000000"/>
              </a:solidFill>
              <a:latin typeface="Arial" charset="0"/>
            </a:endParaRPr>
          </a:p>
        </p:txBody>
      </p:sp>
      <p:sp>
        <p:nvSpPr>
          <p:cNvPr id="28" name="CasellaDiTesto 27">
            <a:extLst>
              <a:ext uri="{FF2B5EF4-FFF2-40B4-BE49-F238E27FC236}">
                <a16:creationId xmlns="" xmlns:a16="http://schemas.microsoft.com/office/drawing/2014/main" id="{9CB41625-15DB-4DC2-8004-91A03F59CFB4}"/>
              </a:ext>
            </a:extLst>
          </p:cNvPr>
          <p:cNvSpPr txBox="1"/>
          <p:nvPr/>
        </p:nvSpPr>
        <p:spPr>
          <a:xfrm rot="16200000">
            <a:off x="2556505" y="4730603"/>
            <a:ext cx="966931" cy="276999"/>
          </a:xfrm>
          <a:prstGeom prst="rect">
            <a:avLst/>
          </a:prstGeom>
          <a:solidFill>
            <a:schemeClr val="bg1"/>
          </a:solidFill>
        </p:spPr>
        <p:txBody>
          <a:bodyPr wrap="none" rtlCol="0">
            <a:spAutoFit/>
          </a:bodyPr>
          <a:lstStyle/>
          <a:p>
            <a:pPr defTabSz="914400" fontAlgn="base">
              <a:spcBef>
                <a:spcPct val="0"/>
              </a:spcBef>
              <a:spcAft>
                <a:spcPct val="0"/>
              </a:spcAft>
            </a:pPr>
            <a:r>
              <a:rPr lang="it-IT" sz="1200" dirty="0">
                <a:solidFill>
                  <a:srgbClr val="000000"/>
                </a:solidFill>
                <a:latin typeface="Arial" charset="0"/>
              </a:rPr>
              <a:t>Word line #</a:t>
            </a:r>
            <a:endParaRPr lang="en-US" sz="1200" dirty="0">
              <a:solidFill>
                <a:srgbClr val="000000"/>
              </a:solidFill>
              <a:latin typeface="Arial" charset="0"/>
            </a:endParaRPr>
          </a:p>
        </p:txBody>
      </p:sp>
      <p:sp>
        <p:nvSpPr>
          <p:cNvPr id="29" name="CasellaDiTesto 28">
            <a:extLst>
              <a:ext uri="{FF2B5EF4-FFF2-40B4-BE49-F238E27FC236}">
                <a16:creationId xmlns="" xmlns:a16="http://schemas.microsoft.com/office/drawing/2014/main" id="{C3A85FE9-960E-404F-BCB8-472F9787240E}"/>
              </a:ext>
            </a:extLst>
          </p:cNvPr>
          <p:cNvSpPr txBox="1"/>
          <p:nvPr/>
        </p:nvSpPr>
        <p:spPr>
          <a:xfrm rot="16200000">
            <a:off x="2579365" y="1977243"/>
            <a:ext cx="966931" cy="276999"/>
          </a:xfrm>
          <a:prstGeom prst="rect">
            <a:avLst/>
          </a:prstGeom>
          <a:solidFill>
            <a:schemeClr val="bg1"/>
          </a:solidFill>
        </p:spPr>
        <p:txBody>
          <a:bodyPr wrap="none" rtlCol="0">
            <a:spAutoFit/>
          </a:bodyPr>
          <a:lstStyle/>
          <a:p>
            <a:pPr defTabSz="914400" fontAlgn="base">
              <a:spcBef>
                <a:spcPct val="0"/>
              </a:spcBef>
              <a:spcAft>
                <a:spcPct val="0"/>
              </a:spcAft>
            </a:pPr>
            <a:r>
              <a:rPr lang="it-IT" sz="1200" dirty="0">
                <a:solidFill>
                  <a:srgbClr val="000000"/>
                </a:solidFill>
                <a:latin typeface="Arial" charset="0"/>
              </a:rPr>
              <a:t>Word line #</a:t>
            </a:r>
            <a:endParaRPr lang="en-US" sz="1200" dirty="0">
              <a:solidFill>
                <a:srgbClr val="000000"/>
              </a:solidFill>
              <a:latin typeface="Arial" charset="0"/>
            </a:endParaRPr>
          </a:p>
        </p:txBody>
      </p:sp>
      <p:sp>
        <p:nvSpPr>
          <p:cNvPr id="30" name="CasellaDiTesto 29">
            <a:extLst>
              <a:ext uri="{FF2B5EF4-FFF2-40B4-BE49-F238E27FC236}">
                <a16:creationId xmlns="" xmlns:a16="http://schemas.microsoft.com/office/drawing/2014/main" id="{CCA01458-F9C3-49E3-9A07-2C1DDDCAE542}"/>
              </a:ext>
            </a:extLst>
          </p:cNvPr>
          <p:cNvSpPr txBox="1"/>
          <p:nvPr/>
        </p:nvSpPr>
        <p:spPr>
          <a:xfrm rot="16200000">
            <a:off x="-269178" y="4764139"/>
            <a:ext cx="966931" cy="276999"/>
          </a:xfrm>
          <a:prstGeom prst="rect">
            <a:avLst/>
          </a:prstGeom>
          <a:solidFill>
            <a:schemeClr val="bg1"/>
          </a:solidFill>
        </p:spPr>
        <p:txBody>
          <a:bodyPr wrap="none" rtlCol="0">
            <a:spAutoFit/>
          </a:bodyPr>
          <a:lstStyle/>
          <a:p>
            <a:pPr defTabSz="914400" fontAlgn="base">
              <a:spcBef>
                <a:spcPct val="0"/>
              </a:spcBef>
              <a:spcAft>
                <a:spcPct val="0"/>
              </a:spcAft>
            </a:pPr>
            <a:r>
              <a:rPr lang="it-IT" sz="1200" dirty="0">
                <a:solidFill>
                  <a:srgbClr val="000000"/>
                </a:solidFill>
                <a:latin typeface="Arial" charset="0"/>
              </a:rPr>
              <a:t>Word line #</a:t>
            </a:r>
            <a:endParaRPr lang="en-US" sz="1200" dirty="0">
              <a:solidFill>
                <a:srgbClr val="000000"/>
              </a:solidFill>
              <a:latin typeface="Arial" charset="0"/>
            </a:endParaRPr>
          </a:p>
        </p:txBody>
      </p:sp>
      <p:sp>
        <p:nvSpPr>
          <p:cNvPr id="31" name="CasellaDiTesto 30">
            <a:extLst>
              <a:ext uri="{FF2B5EF4-FFF2-40B4-BE49-F238E27FC236}">
                <a16:creationId xmlns="" xmlns:a16="http://schemas.microsoft.com/office/drawing/2014/main" id="{1F72DDAE-D8EF-4D7A-8ACD-526D5A1C37B1}"/>
              </a:ext>
            </a:extLst>
          </p:cNvPr>
          <p:cNvSpPr txBox="1"/>
          <p:nvPr/>
        </p:nvSpPr>
        <p:spPr>
          <a:xfrm rot="16200000">
            <a:off x="-284005" y="1759916"/>
            <a:ext cx="966931" cy="276999"/>
          </a:xfrm>
          <a:prstGeom prst="rect">
            <a:avLst/>
          </a:prstGeom>
          <a:solidFill>
            <a:schemeClr val="bg1"/>
          </a:solidFill>
        </p:spPr>
        <p:txBody>
          <a:bodyPr wrap="none" rtlCol="0">
            <a:spAutoFit/>
          </a:bodyPr>
          <a:lstStyle/>
          <a:p>
            <a:pPr defTabSz="914400" fontAlgn="base">
              <a:spcBef>
                <a:spcPct val="0"/>
              </a:spcBef>
              <a:spcAft>
                <a:spcPct val="0"/>
              </a:spcAft>
            </a:pPr>
            <a:r>
              <a:rPr lang="it-IT" sz="1200" dirty="0">
                <a:solidFill>
                  <a:srgbClr val="000000"/>
                </a:solidFill>
                <a:latin typeface="Arial" charset="0"/>
              </a:rPr>
              <a:t>Word line #</a:t>
            </a:r>
            <a:endParaRPr lang="en-US" sz="1200" dirty="0">
              <a:solidFill>
                <a:srgbClr val="000000"/>
              </a:solidFill>
              <a:latin typeface="Arial" charset="0"/>
            </a:endParaRPr>
          </a:p>
        </p:txBody>
      </p:sp>
      <p:sp>
        <p:nvSpPr>
          <p:cNvPr id="32" name="CasellaDiTesto 31">
            <a:extLst>
              <a:ext uri="{FF2B5EF4-FFF2-40B4-BE49-F238E27FC236}">
                <a16:creationId xmlns="" xmlns:a16="http://schemas.microsoft.com/office/drawing/2014/main" id="{A6024D2A-95D4-4BF4-A702-55ACD0884CC5}"/>
              </a:ext>
            </a:extLst>
          </p:cNvPr>
          <p:cNvSpPr txBox="1"/>
          <p:nvPr/>
        </p:nvSpPr>
        <p:spPr>
          <a:xfrm>
            <a:off x="1269167" y="3110520"/>
            <a:ext cx="772969" cy="240000"/>
          </a:xfrm>
          <a:prstGeom prst="rect">
            <a:avLst/>
          </a:prstGeom>
          <a:solidFill>
            <a:schemeClr val="bg1"/>
          </a:solidFill>
        </p:spPr>
        <p:txBody>
          <a:bodyPr wrap="none" rtlCol="0" anchor="t" anchorCtr="1">
            <a:noAutofit/>
          </a:bodyPr>
          <a:lstStyle/>
          <a:p>
            <a:pPr defTabSz="914400" fontAlgn="base">
              <a:spcBef>
                <a:spcPct val="0"/>
              </a:spcBef>
              <a:spcAft>
                <a:spcPct val="0"/>
              </a:spcAft>
            </a:pPr>
            <a:r>
              <a:rPr lang="it-IT" sz="1200" dirty="0">
                <a:solidFill>
                  <a:srgbClr val="000000"/>
                </a:solidFill>
                <a:latin typeface="Arial" charset="0"/>
              </a:rPr>
              <a:t>Bit line #</a:t>
            </a:r>
            <a:endParaRPr lang="en-US" sz="1200" dirty="0">
              <a:solidFill>
                <a:srgbClr val="000000"/>
              </a:solidFill>
              <a:latin typeface="Arial" charset="0"/>
            </a:endParaRPr>
          </a:p>
        </p:txBody>
      </p:sp>
      <p:sp>
        <p:nvSpPr>
          <p:cNvPr id="33" name="CasellaDiTesto 32">
            <a:extLst>
              <a:ext uri="{FF2B5EF4-FFF2-40B4-BE49-F238E27FC236}">
                <a16:creationId xmlns="" xmlns:a16="http://schemas.microsoft.com/office/drawing/2014/main" id="{A24BD643-7BB3-4811-9B46-114FF6433685}"/>
              </a:ext>
            </a:extLst>
          </p:cNvPr>
          <p:cNvSpPr txBox="1"/>
          <p:nvPr/>
        </p:nvSpPr>
        <p:spPr>
          <a:xfrm flipH="1">
            <a:off x="3499744" y="3668708"/>
            <a:ext cx="584576" cy="625901"/>
          </a:xfrm>
          <a:prstGeom prst="rect">
            <a:avLst/>
          </a:prstGeom>
          <a:solidFill>
            <a:schemeClr val="bg1"/>
          </a:solidFill>
        </p:spPr>
        <p:txBody>
          <a:bodyPr wrap="square" rtlCol="0" anchor="t" anchorCtr="1">
            <a:noAutofit/>
          </a:bodyPr>
          <a:lstStyle/>
          <a:p>
            <a:pPr defTabSz="914400" fontAlgn="base">
              <a:spcBef>
                <a:spcPct val="0"/>
              </a:spcBef>
              <a:spcAft>
                <a:spcPct val="0"/>
              </a:spcAft>
            </a:pPr>
            <a:r>
              <a:rPr lang="it-IT" sz="1200" b="1" dirty="0">
                <a:solidFill>
                  <a:srgbClr val="000000"/>
                </a:solidFill>
                <a:latin typeface="Arial" charset="0"/>
              </a:rPr>
              <a:t>↑</a:t>
            </a:r>
            <a:r>
              <a:rPr lang="it-IT" sz="1200" dirty="0">
                <a:solidFill>
                  <a:srgbClr val="000000"/>
                </a:solidFill>
                <a:latin typeface="Arial" charset="0"/>
              </a:rPr>
              <a:t> </a:t>
            </a:r>
            <a:r>
              <a:rPr lang="it-IT" sz="1200" dirty="0" err="1">
                <a:solidFill>
                  <a:srgbClr val="000000"/>
                </a:solidFill>
                <a:latin typeface="Symbol" panose="05050102010706020507" pitchFamily="18" charset="2"/>
              </a:rPr>
              <a:t>D</a:t>
            </a:r>
            <a:r>
              <a:rPr lang="it-IT" sz="1200" dirty="0" err="1">
                <a:solidFill>
                  <a:srgbClr val="000000"/>
                </a:solidFill>
                <a:latin typeface="Arial" charset="0"/>
              </a:rPr>
              <a:t>V</a:t>
            </a:r>
            <a:r>
              <a:rPr lang="it-IT" sz="1200" baseline="-25000" dirty="0" err="1">
                <a:solidFill>
                  <a:srgbClr val="000000"/>
                </a:solidFill>
                <a:latin typeface="Arial" charset="0"/>
              </a:rPr>
              <a:t>th</a:t>
            </a:r>
            <a:r>
              <a:rPr lang="it-IT" sz="1200" baseline="-25000" dirty="0">
                <a:solidFill>
                  <a:srgbClr val="000000"/>
                </a:solidFill>
                <a:latin typeface="Arial" charset="0"/>
              </a:rPr>
              <a:t> </a:t>
            </a:r>
            <a:r>
              <a:rPr lang="it-IT" sz="1200" dirty="0">
                <a:solidFill>
                  <a:srgbClr val="000000"/>
                </a:solidFill>
                <a:latin typeface="Arial" charset="0"/>
              </a:rPr>
              <a:t>[</a:t>
            </a:r>
            <a:r>
              <a:rPr lang="it-IT" sz="1200" dirty="0" err="1">
                <a:solidFill>
                  <a:srgbClr val="000000"/>
                </a:solidFill>
                <a:latin typeface="Arial" charset="0"/>
              </a:rPr>
              <a:t>a.u</a:t>
            </a:r>
            <a:r>
              <a:rPr lang="it-IT" sz="1200" dirty="0">
                <a:solidFill>
                  <a:srgbClr val="000000"/>
                </a:solidFill>
                <a:latin typeface="Arial" charset="0"/>
              </a:rPr>
              <a:t>.]</a:t>
            </a:r>
            <a:endParaRPr lang="en-US" sz="1200" dirty="0">
              <a:solidFill>
                <a:srgbClr val="000000"/>
              </a:solidFill>
              <a:latin typeface="Arial" charset="0"/>
            </a:endParaRPr>
          </a:p>
        </p:txBody>
      </p:sp>
      <p:sp>
        <p:nvSpPr>
          <p:cNvPr id="34" name="CasellaDiTesto 33">
            <a:extLst>
              <a:ext uri="{FF2B5EF4-FFF2-40B4-BE49-F238E27FC236}">
                <a16:creationId xmlns="" xmlns:a16="http://schemas.microsoft.com/office/drawing/2014/main" id="{857E43B6-54DE-4FF7-BDC1-F81D40CC17E8}"/>
              </a:ext>
            </a:extLst>
          </p:cNvPr>
          <p:cNvSpPr txBox="1"/>
          <p:nvPr/>
        </p:nvSpPr>
        <p:spPr>
          <a:xfrm flipH="1">
            <a:off x="3539751" y="945068"/>
            <a:ext cx="584576" cy="625901"/>
          </a:xfrm>
          <a:prstGeom prst="rect">
            <a:avLst/>
          </a:prstGeom>
          <a:solidFill>
            <a:schemeClr val="bg1"/>
          </a:solidFill>
        </p:spPr>
        <p:txBody>
          <a:bodyPr wrap="square" rtlCol="0" anchor="t" anchorCtr="1">
            <a:noAutofit/>
          </a:bodyPr>
          <a:lstStyle/>
          <a:p>
            <a:pPr defTabSz="914400" fontAlgn="base">
              <a:spcBef>
                <a:spcPct val="0"/>
              </a:spcBef>
              <a:spcAft>
                <a:spcPct val="0"/>
              </a:spcAft>
            </a:pPr>
            <a:r>
              <a:rPr lang="it-IT" sz="1200" b="1" dirty="0">
                <a:solidFill>
                  <a:srgbClr val="000000"/>
                </a:solidFill>
                <a:latin typeface="Arial" charset="0"/>
              </a:rPr>
              <a:t>↑</a:t>
            </a:r>
            <a:r>
              <a:rPr lang="it-IT" sz="1200" dirty="0">
                <a:solidFill>
                  <a:srgbClr val="000000"/>
                </a:solidFill>
                <a:latin typeface="Arial" charset="0"/>
              </a:rPr>
              <a:t> </a:t>
            </a:r>
            <a:r>
              <a:rPr lang="it-IT" sz="1200" dirty="0" err="1">
                <a:solidFill>
                  <a:srgbClr val="000000"/>
                </a:solidFill>
                <a:latin typeface="Symbol" panose="05050102010706020507" pitchFamily="18" charset="2"/>
              </a:rPr>
              <a:t>D</a:t>
            </a:r>
            <a:r>
              <a:rPr lang="it-IT" sz="1200" dirty="0" err="1">
                <a:solidFill>
                  <a:srgbClr val="000000"/>
                </a:solidFill>
                <a:latin typeface="Arial" charset="0"/>
              </a:rPr>
              <a:t>V</a:t>
            </a:r>
            <a:r>
              <a:rPr lang="it-IT" sz="1200" baseline="-25000" dirty="0" err="1">
                <a:solidFill>
                  <a:srgbClr val="000000"/>
                </a:solidFill>
                <a:latin typeface="Arial" charset="0"/>
              </a:rPr>
              <a:t>th</a:t>
            </a:r>
            <a:r>
              <a:rPr lang="it-IT" sz="1200" baseline="-25000" dirty="0">
                <a:solidFill>
                  <a:srgbClr val="000000"/>
                </a:solidFill>
                <a:latin typeface="Arial" charset="0"/>
              </a:rPr>
              <a:t> </a:t>
            </a:r>
            <a:r>
              <a:rPr lang="it-IT" sz="1200" dirty="0">
                <a:solidFill>
                  <a:srgbClr val="000000"/>
                </a:solidFill>
                <a:latin typeface="Arial" charset="0"/>
              </a:rPr>
              <a:t>[</a:t>
            </a:r>
            <a:r>
              <a:rPr lang="it-IT" sz="1200" dirty="0" err="1">
                <a:solidFill>
                  <a:srgbClr val="000000"/>
                </a:solidFill>
                <a:latin typeface="Arial" charset="0"/>
              </a:rPr>
              <a:t>a.u</a:t>
            </a:r>
            <a:r>
              <a:rPr lang="it-IT" sz="1200" dirty="0">
                <a:solidFill>
                  <a:srgbClr val="000000"/>
                </a:solidFill>
                <a:latin typeface="Arial" charset="0"/>
              </a:rPr>
              <a:t>.]</a:t>
            </a:r>
            <a:endParaRPr lang="en-US" sz="1200" dirty="0">
              <a:solidFill>
                <a:srgbClr val="000000"/>
              </a:solidFill>
              <a:latin typeface="Arial" charset="0"/>
            </a:endParaRPr>
          </a:p>
        </p:txBody>
      </p:sp>
      <p:sp>
        <p:nvSpPr>
          <p:cNvPr id="35" name="CasellaDiTesto 34">
            <a:extLst>
              <a:ext uri="{FF2B5EF4-FFF2-40B4-BE49-F238E27FC236}">
                <a16:creationId xmlns="" xmlns:a16="http://schemas.microsoft.com/office/drawing/2014/main" id="{82E62902-E8B2-4155-8A92-DA6AD3B6717A}"/>
              </a:ext>
            </a:extLst>
          </p:cNvPr>
          <p:cNvSpPr txBox="1"/>
          <p:nvPr/>
        </p:nvSpPr>
        <p:spPr>
          <a:xfrm flipH="1">
            <a:off x="1276260" y="5228196"/>
            <a:ext cx="612000" cy="625901"/>
          </a:xfrm>
          <a:prstGeom prst="rect">
            <a:avLst/>
          </a:prstGeom>
          <a:solidFill>
            <a:schemeClr val="bg1"/>
          </a:solidFill>
        </p:spPr>
        <p:txBody>
          <a:bodyPr wrap="square" rtlCol="0" anchor="t" anchorCtr="1">
            <a:noAutofit/>
          </a:bodyPr>
          <a:lstStyle/>
          <a:p>
            <a:pPr defTabSz="914400" fontAlgn="base">
              <a:spcBef>
                <a:spcPct val="0"/>
              </a:spcBef>
              <a:spcAft>
                <a:spcPct val="0"/>
              </a:spcAft>
            </a:pPr>
            <a:r>
              <a:rPr lang="it-IT" sz="1200" b="1" dirty="0">
                <a:solidFill>
                  <a:srgbClr val="000000"/>
                </a:solidFill>
                <a:latin typeface="Arial" charset="0"/>
              </a:rPr>
              <a:t>↑</a:t>
            </a:r>
            <a:r>
              <a:rPr lang="it-IT" sz="1200" dirty="0">
                <a:solidFill>
                  <a:srgbClr val="000000"/>
                </a:solidFill>
                <a:latin typeface="Arial" charset="0"/>
              </a:rPr>
              <a:t> </a:t>
            </a:r>
            <a:r>
              <a:rPr lang="it-IT" sz="1200" dirty="0" err="1">
                <a:solidFill>
                  <a:srgbClr val="000000"/>
                </a:solidFill>
                <a:latin typeface="Symbol" panose="05050102010706020507" pitchFamily="18" charset="2"/>
              </a:rPr>
              <a:t>D</a:t>
            </a:r>
            <a:r>
              <a:rPr lang="it-IT" sz="1200" dirty="0" err="1">
                <a:solidFill>
                  <a:srgbClr val="000000"/>
                </a:solidFill>
                <a:latin typeface="Arial" charset="0"/>
              </a:rPr>
              <a:t>V</a:t>
            </a:r>
            <a:r>
              <a:rPr lang="it-IT" sz="1200" baseline="-25000" dirty="0" err="1">
                <a:solidFill>
                  <a:srgbClr val="000000"/>
                </a:solidFill>
                <a:latin typeface="Arial" charset="0"/>
              </a:rPr>
              <a:t>th</a:t>
            </a:r>
            <a:r>
              <a:rPr lang="it-IT" sz="1200" baseline="-25000" dirty="0">
                <a:solidFill>
                  <a:srgbClr val="000000"/>
                </a:solidFill>
                <a:latin typeface="Arial" charset="0"/>
              </a:rPr>
              <a:t> </a:t>
            </a:r>
            <a:r>
              <a:rPr lang="it-IT" sz="1200" dirty="0">
                <a:solidFill>
                  <a:srgbClr val="000000"/>
                </a:solidFill>
                <a:latin typeface="Arial" charset="0"/>
              </a:rPr>
              <a:t>[</a:t>
            </a:r>
            <a:r>
              <a:rPr lang="it-IT" sz="1200" dirty="0" err="1">
                <a:solidFill>
                  <a:srgbClr val="000000"/>
                </a:solidFill>
                <a:latin typeface="Arial" charset="0"/>
              </a:rPr>
              <a:t>a.u</a:t>
            </a:r>
            <a:r>
              <a:rPr lang="it-IT" sz="1200" dirty="0">
                <a:solidFill>
                  <a:srgbClr val="000000"/>
                </a:solidFill>
                <a:latin typeface="Arial" charset="0"/>
              </a:rPr>
              <a:t>.]</a:t>
            </a:r>
            <a:endParaRPr lang="en-US" sz="1200" dirty="0">
              <a:solidFill>
                <a:srgbClr val="000000"/>
              </a:solidFill>
              <a:latin typeface="Arial" charset="0"/>
            </a:endParaRPr>
          </a:p>
        </p:txBody>
      </p:sp>
      <p:sp>
        <p:nvSpPr>
          <p:cNvPr id="36" name="CasellaDiTesto 35">
            <a:extLst>
              <a:ext uri="{FF2B5EF4-FFF2-40B4-BE49-F238E27FC236}">
                <a16:creationId xmlns="" xmlns:a16="http://schemas.microsoft.com/office/drawing/2014/main" id="{5A6B7715-022D-4A14-8C0C-658C65DD6895}"/>
              </a:ext>
            </a:extLst>
          </p:cNvPr>
          <p:cNvSpPr txBox="1"/>
          <p:nvPr/>
        </p:nvSpPr>
        <p:spPr>
          <a:xfrm flipH="1">
            <a:off x="643778" y="930699"/>
            <a:ext cx="584576" cy="625901"/>
          </a:xfrm>
          <a:prstGeom prst="rect">
            <a:avLst/>
          </a:prstGeom>
          <a:solidFill>
            <a:schemeClr val="bg1"/>
          </a:solidFill>
        </p:spPr>
        <p:txBody>
          <a:bodyPr wrap="square" rtlCol="0" anchor="t" anchorCtr="1">
            <a:noAutofit/>
          </a:bodyPr>
          <a:lstStyle/>
          <a:p>
            <a:pPr defTabSz="914400" fontAlgn="base">
              <a:spcBef>
                <a:spcPct val="0"/>
              </a:spcBef>
              <a:spcAft>
                <a:spcPct val="0"/>
              </a:spcAft>
            </a:pPr>
            <a:r>
              <a:rPr lang="it-IT" sz="1200" b="1" dirty="0">
                <a:solidFill>
                  <a:srgbClr val="000000"/>
                </a:solidFill>
                <a:latin typeface="Arial" charset="0"/>
              </a:rPr>
              <a:t>↑</a:t>
            </a:r>
            <a:r>
              <a:rPr lang="it-IT" sz="1200" dirty="0">
                <a:solidFill>
                  <a:srgbClr val="000000"/>
                </a:solidFill>
                <a:latin typeface="Arial" charset="0"/>
              </a:rPr>
              <a:t> </a:t>
            </a:r>
            <a:r>
              <a:rPr lang="it-IT" sz="1200" dirty="0" err="1">
                <a:solidFill>
                  <a:srgbClr val="000000"/>
                </a:solidFill>
                <a:latin typeface="Symbol" panose="05050102010706020507" pitchFamily="18" charset="2"/>
              </a:rPr>
              <a:t>D</a:t>
            </a:r>
            <a:r>
              <a:rPr lang="it-IT" sz="1200" dirty="0" err="1">
                <a:solidFill>
                  <a:srgbClr val="000000"/>
                </a:solidFill>
                <a:latin typeface="Arial" charset="0"/>
              </a:rPr>
              <a:t>V</a:t>
            </a:r>
            <a:r>
              <a:rPr lang="it-IT" sz="1200" baseline="-25000" dirty="0" err="1">
                <a:solidFill>
                  <a:srgbClr val="000000"/>
                </a:solidFill>
                <a:latin typeface="Arial" charset="0"/>
              </a:rPr>
              <a:t>th</a:t>
            </a:r>
            <a:r>
              <a:rPr lang="it-IT" sz="1200" baseline="-25000" dirty="0">
                <a:solidFill>
                  <a:srgbClr val="000000"/>
                </a:solidFill>
                <a:latin typeface="Arial" charset="0"/>
              </a:rPr>
              <a:t> </a:t>
            </a:r>
            <a:r>
              <a:rPr lang="it-IT" sz="1200" dirty="0">
                <a:solidFill>
                  <a:srgbClr val="000000"/>
                </a:solidFill>
                <a:latin typeface="Arial" charset="0"/>
              </a:rPr>
              <a:t>[</a:t>
            </a:r>
            <a:r>
              <a:rPr lang="it-IT" sz="1200" dirty="0" err="1">
                <a:solidFill>
                  <a:srgbClr val="000000"/>
                </a:solidFill>
                <a:latin typeface="Arial" charset="0"/>
              </a:rPr>
              <a:t>a.u</a:t>
            </a:r>
            <a:r>
              <a:rPr lang="it-IT" sz="1200" dirty="0">
                <a:solidFill>
                  <a:srgbClr val="000000"/>
                </a:solidFill>
                <a:latin typeface="Arial" charset="0"/>
              </a:rPr>
              <a:t>.]</a:t>
            </a:r>
            <a:endParaRPr lang="en-US" sz="1200" dirty="0">
              <a:solidFill>
                <a:srgbClr val="000000"/>
              </a:solidFill>
              <a:latin typeface="Arial" charset="0"/>
            </a:endParaRPr>
          </a:p>
        </p:txBody>
      </p:sp>
    </p:spTree>
  </p:cSld>
  <p:clrMapOvr>
    <a:masterClrMapping/>
  </p:clrMapOvr>
  <p:transition xmlns:p14="http://schemas.microsoft.com/office/powerpoint/2010/main" spd="slow" advTm="2862"/>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olo 1"/>
          <p:cNvSpPr>
            <a:spLocks noGrp="1"/>
          </p:cNvSpPr>
          <p:nvPr>
            <p:ph type="title"/>
          </p:nvPr>
        </p:nvSpPr>
        <p:spPr/>
        <p:txBody>
          <a:bodyPr/>
          <a:lstStyle/>
          <a:p>
            <a:r>
              <a:rPr lang="it-IT" altLang="en-US" dirty="0" err="1"/>
              <a:t>V</a:t>
            </a:r>
            <a:r>
              <a:rPr lang="it-IT" altLang="en-US" baseline="-25000" dirty="0" err="1"/>
              <a:t>th</a:t>
            </a:r>
            <a:r>
              <a:rPr lang="it-IT" altLang="en-US" dirty="0"/>
              <a:t> </a:t>
            </a:r>
            <a:r>
              <a:rPr lang="it-IT" altLang="en-US" dirty="0" err="1"/>
              <a:t>Distributions</a:t>
            </a:r>
            <a:endParaRPr lang="en-US" altLang="en-US" dirty="0"/>
          </a:p>
        </p:txBody>
      </p:sp>
      <p:sp>
        <p:nvSpPr>
          <p:cNvPr id="9220" name="Segnaposto contenuto 3"/>
          <p:cNvSpPr>
            <a:spLocks noGrp="1"/>
          </p:cNvSpPr>
          <p:nvPr>
            <p:ph idx="1"/>
          </p:nvPr>
        </p:nvSpPr>
        <p:spPr>
          <a:xfrm>
            <a:off x="4846273" y="965051"/>
            <a:ext cx="3946527" cy="5279632"/>
          </a:xfrm>
        </p:spPr>
        <p:txBody>
          <a:bodyPr>
            <a:noAutofit/>
          </a:bodyPr>
          <a:lstStyle/>
          <a:p>
            <a:pPr marL="268288" indent="-268288">
              <a:lnSpc>
                <a:spcPct val="114000"/>
              </a:lnSpc>
              <a:spcBef>
                <a:spcPts val="600"/>
              </a:spcBef>
              <a:defRPr/>
            </a:pPr>
            <a:r>
              <a:rPr lang="en-US" sz="1800" dirty="0"/>
              <a:t>Ion exposure causes a </a:t>
            </a:r>
            <a:r>
              <a:rPr lang="en-US" sz="1800" dirty="0">
                <a:solidFill>
                  <a:srgbClr val="981936"/>
                </a:solidFill>
              </a:rPr>
              <a:t>loss of charge from the FG</a:t>
            </a:r>
            <a:r>
              <a:rPr lang="en-US" sz="1800" dirty="0"/>
              <a:t> inducing the formation of a secondary population of cell with lower V</a:t>
            </a:r>
            <a:r>
              <a:rPr lang="en-US" sz="1800" baseline="-25000" dirty="0"/>
              <a:t>th</a:t>
            </a:r>
          </a:p>
          <a:p>
            <a:pPr marL="623888" lvl="1" indent="-177800">
              <a:lnSpc>
                <a:spcPct val="114000"/>
              </a:lnSpc>
              <a:spcBef>
                <a:spcPts val="600"/>
              </a:spcBef>
              <a:defRPr/>
            </a:pPr>
            <a:r>
              <a:rPr lang="en-US" altLang="en-US" sz="1600" dirty="0"/>
              <a:t>At least one peak is visible in the secondary population and two peaks in the case of high-LET ions</a:t>
            </a:r>
          </a:p>
          <a:p>
            <a:pPr marL="623888" lvl="1" indent="-177800">
              <a:lnSpc>
                <a:spcPct val="114000"/>
              </a:lnSpc>
              <a:spcBef>
                <a:spcPts val="600"/>
              </a:spcBef>
              <a:defRPr/>
            </a:pPr>
            <a:r>
              <a:rPr lang="en-US" altLang="en-US" sz="1600" dirty="0"/>
              <a:t>There is a </a:t>
            </a:r>
            <a:r>
              <a:rPr lang="en-US" altLang="en-US" sz="1600" dirty="0">
                <a:solidFill>
                  <a:srgbClr val="981936"/>
                </a:solidFill>
              </a:rPr>
              <a:t>large overlap </a:t>
            </a:r>
            <a:r>
              <a:rPr lang="en-US" altLang="en-US" sz="1600" dirty="0"/>
              <a:t>between the distributions created by ions with different LET</a:t>
            </a:r>
          </a:p>
          <a:p>
            <a:pPr marL="223838" indent="-177800">
              <a:lnSpc>
                <a:spcPct val="114000"/>
              </a:lnSpc>
              <a:spcBef>
                <a:spcPts val="600"/>
              </a:spcBef>
              <a:defRPr/>
            </a:pPr>
            <a:r>
              <a:rPr lang="en-US" altLang="en-US" sz="1800" dirty="0"/>
              <a:t>We used simulations to better understand the spread in </a:t>
            </a:r>
            <a:r>
              <a:rPr lang="en-US" altLang="en-US" sz="1800" dirty="0" err="1">
                <a:latin typeface="Symbol" panose="05050102010706020507" pitchFamily="18" charset="2"/>
              </a:rPr>
              <a:t>D</a:t>
            </a:r>
            <a:r>
              <a:rPr lang="en-US" altLang="en-US" sz="1800" dirty="0" err="1"/>
              <a:t>V</a:t>
            </a:r>
            <a:r>
              <a:rPr lang="en-US" altLang="en-US" sz="1800" baseline="-25000" dirty="0" err="1"/>
              <a:t>th</a:t>
            </a:r>
            <a:endParaRPr lang="en-US" altLang="en-US" sz="2000" baseline="-25000" dirty="0"/>
          </a:p>
        </p:txBody>
      </p:sp>
      <p:sp>
        <p:nvSpPr>
          <p:cNvPr id="28" name="CasellaDiTesto 27">
            <a:extLst>
              <a:ext uri="{FF2B5EF4-FFF2-40B4-BE49-F238E27FC236}">
                <a16:creationId xmlns="" xmlns:a16="http://schemas.microsoft.com/office/drawing/2014/main" id="{B9D9C8B6-8D41-40E5-996A-D4851C5BF194}"/>
              </a:ext>
            </a:extLst>
          </p:cNvPr>
          <p:cNvSpPr txBox="1"/>
          <p:nvPr/>
        </p:nvSpPr>
        <p:spPr>
          <a:xfrm>
            <a:off x="410677" y="4656505"/>
            <a:ext cx="284515" cy="307777"/>
          </a:xfrm>
          <a:prstGeom prst="rect">
            <a:avLst/>
          </a:prstGeom>
          <a:solidFill>
            <a:schemeClr val="bg1"/>
          </a:solidFill>
        </p:spPr>
        <p:txBody>
          <a:bodyPr wrap="none" rtlCol="0">
            <a:spAutoFit/>
          </a:bodyPr>
          <a:lstStyle/>
          <a:p>
            <a:pPr defTabSz="914400" fontAlgn="base">
              <a:spcBef>
                <a:spcPct val="0"/>
              </a:spcBef>
              <a:spcAft>
                <a:spcPct val="0"/>
              </a:spcAft>
            </a:pPr>
            <a:r>
              <a:rPr lang="it-IT" sz="1400" dirty="0">
                <a:solidFill>
                  <a:srgbClr val="000000"/>
                </a:solidFill>
                <a:latin typeface="Arial" charset="0"/>
              </a:rPr>
              <a:t>1</a:t>
            </a:r>
            <a:endParaRPr lang="en-US" sz="1400" dirty="0">
              <a:solidFill>
                <a:srgbClr val="000000"/>
              </a:solidFill>
              <a:latin typeface="Arial" charset="0"/>
            </a:endParaRPr>
          </a:p>
        </p:txBody>
      </p:sp>
      <p:sp>
        <p:nvSpPr>
          <p:cNvPr id="29" name="CasellaDiTesto 28">
            <a:extLst>
              <a:ext uri="{FF2B5EF4-FFF2-40B4-BE49-F238E27FC236}">
                <a16:creationId xmlns="" xmlns:a16="http://schemas.microsoft.com/office/drawing/2014/main" id="{1A2BBBEF-0DE5-4ECF-BD65-B96E833CD9BD}"/>
              </a:ext>
            </a:extLst>
          </p:cNvPr>
          <p:cNvSpPr txBox="1"/>
          <p:nvPr/>
        </p:nvSpPr>
        <p:spPr>
          <a:xfrm>
            <a:off x="297845" y="4227881"/>
            <a:ext cx="384365" cy="307777"/>
          </a:xfrm>
          <a:prstGeom prst="rect">
            <a:avLst/>
          </a:prstGeom>
          <a:solidFill>
            <a:schemeClr val="bg1"/>
          </a:solidFill>
        </p:spPr>
        <p:txBody>
          <a:bodyPr wrap="none" rtlCol="0">
            <a:spAutoFit/>
          </a:bodyPr>
          <a:lstStyle/>
          <a:p>
            <a:pPr defTabSz="914400" fontAlgn="base">
              <a:spcBef>
                <a:spcPct val="0"/>
              </a:spcBef>
              <a:spcAft>
                <a:spcPct val="0"/>
              </a:spcAft>
            </a:pPr>
            <a:r>
              <a:rPr lang="it-IT" sz="1400" dirty="0">
                <a:solidFill>
                  <a:srgbClr val="000000"/>
                </a:solidFill>
                <a:latin typeface="Arial" charset="0"/>
              </a:rPr>
              <a:t>10</a:t>
            </a:r>
            <a:endParaRPr lang="en-US" sz="1400" baseline="30000" dirty="0">
              <a:solidFill>
                <a:srgbClr val="000000"/>
              </a:solidFill>
              <a:latin typeface="Arial" charset="0"/>
            </a:endParaRPr>
          </a:p>
        </p:txBody>
      </p:sp>
      <p:sp>
        <p:nvSpPr>
          <p:cNvPr id="30" name="CasellaDiTesto 29">
            <a:extLst>
              <a:ext uri="{FF2B5EF4-FFF2-40B4-BE49-F238E27FC236}">
                <a16:creationId xmlns="" xmlns:a16="http://schemas.microsoft.com/office/drawing/2014/main" id="{2AB5185C-B863-4D14-9533-B3A00B273923}"/>
              </a:ext>
            </a:extLst>
          </p:cNvPr>
          <p:cNvSpPr txBox="1"/>
          <p:nvPr/>
        </p:nvSpPr>
        <p:spPr>
          <a:xfrm>
            <a:off x="287844" y="3748453"/>
            <a:ext cx="450931" cy="307777"/>
          </a:xfrm>
          <a:prstGeom prst="rect">
            <a:avLst/>
          </a:prstGeom>
          <a:solidFill>
            <a:schemeClr val="bg1"/>
          </a:solidFill>
        </p:spPr>
        <p:txBody>
          <a:bodyPr wrap="none" rtlCol="0">
            <a:spAutoFit/>
          </a:bodyPr>
          <a:lstStyle/>
          <a:p>
            <a:pPr defTabSz="914400" fontAlgn="base">
              <a:spcBef>
                <a:spcPct val="0"/>
              </a:spcBef>
              <a:spcAft>
                <a:spcPct val="0"/>
              </a:spcAft>
            </a:pPr>
            <a:r>
              <a:rPr lang="it-IT" sz="1400" dirty="0">
                <a:solidFill>
                  <a:srgbClr val="000000"/>
                </a:solidFill>
                <a:latin typeface="Arial" charset="0"/>
              </a:rPr>
              <a:t>10</a:t>
            </a:r>
            <a:r>
              <a:rPr lang="it-IT" sz="1400" baseline="30000" dirty="0">
                <a:solidFill>
                  <a:srgbClr val="000000"/>
                </a:solidFill>
                <a:latin typeface="Arial" charset="0"/>
              </a:rPr>
              <a:t>2</a:t>
            </a:r>
            <a:endParaRPr lang="en-US" sz="1400" baseline="30000" dirty="0">
              <a:solidFill>
                <a:srgbClr val="000000"/>
              </a:solidFill>
              <a:latin typeface="Arial" charset="0"/>
            </a:endParaRPr>
          </a:p>
        </p:txBody>
      </p:sp>
      <p:sp>
        <p:nvSpPr>
          <p:cNvPr id="31" name="CasellaDiTesto 30">
            <a:extLst>
              <a:ext uri="{FF2B5EF4-FFF2-40B4-BE49-F238E27FC236}">
                <a16:creationId xmlns="" xmlns:a16="http://schemas.microsoft.com/office/drawing/2014/main" id="{B3500F5F-33A5-40E9-81D3-D85A64D05AEB}"/>
              </a:ext>
            </a:extLst>
          </p:cNvPr>
          <p:cNvSpPr txBox="1"/>
          <p:nvPr/>
        </p:nvSpPr>
        <p:spPr>
          <a:xfrm>
            <a:off x="287844" y="3257597"/>
            <a:ext cx="450931" cy="307777"/>
          </a:xfrm>
          <a:prstGeom prst="rect">
            <a:avLst/>
          </a:prstGeom>
          <a:solidFill>
            <a:schemeClr val="bg1"/>
          </a:solidFill>
        </p:spPr>
        <p:txBody>
          <a:bodyPr wrap="none" rtlCol="0">
            <a:spAutoFit/>
          </a:bodyPr>
          <a:lstStyle/>
          <a:p>
            <a:pPr defTabSz="914400" fontAlgn="base">
              <a:spcBef>
                <a:spcPct val="0"/>
              </a:spcBef>
              <a:spcAft>
                <a:spcPct val="0"/>
              </a:spcAft>
            </a:pPr>
            <a:r>
              <a:rPr lang="it-IT" sz="1400">
                <a:solidFill>
                  <a:srgbClr val="000000"/>
                </a:solidFill>
                <a:latin typeface="Arial" charset="0"/>
              </a:rPr>
              <a:t>10</a:t>
            </a:r>
            <a:r>
              <a:rPr lang="it-IT" sz="1400" baseline="30000">
                <a:solidFill>
                  <a:srgbClr val="000000"/>
                </a:solidFill>
                <a:latin typeface="Arial" charset="0"/>
              </a:rPr>
              <a:t>3</a:t>
            </a:r>
            <a:endParaRPr lang="en-US" sz="1400" baseline="30000">
              <a:solidFill>
                <a:srgbClr val="000000"/>
              </a:solidFill>
              <a:latin typeface="Arial" charset="0"/>
            </a:endParaRPr>
          </a:p>
        </p:txBody>
      </p:sp>
      <p:sp>
        <p:nvSpPr>
          <p:cNvPr id="32" name="CasellaDiTesto 31">
            <a:extLst>
              <a:ext uri="{FF2B5EF4-FFF2-40B4-BE49-F238E27FC236}">
                <a16:creationId xmlns="" xmlns:a16="http://schemas.microsoft.com/office/drawing/2014/main" id="{3DCE0349-112E-4BA0-B80D-78CA81FFCCCA}"/>
              </a:ext>
            </a:extLst>
          </p:cNvPr>
          <p:cNvSpPr txBox="1"/>
          <p:nvPr/>
        </p:nvSpPr>
        <p:spPr>
          <a:xfrm>
            <a:off x="287842" y="2773725"/>
            <a:ext cx="453970" cy="307777"/>
          </a:xfrm>
          <a:prstGeom prst="rect">
            <a:avLst/>
          </a:prstGeom>
          <a:solidFill>
            <a:schemeClr val="bg1"/>
          </a:solidFill>
        </p:spPr>
        <p:txBody>
          <a:bodyPr wrap="none" rtlCol="0">
            <a:spAutoFit/>
          </a:bodyPr>
          <a:lstStyle/>
          <a:p>
            <a:pPr defTabSz="914400" fontAlgn="base">
              <a:spcBef>
                <a:spcPct val="0"/>
              </a:spcBef>
              <a:spcAft>
                <a:spcPct val="0"/>
              </a:spcAft>
            </a:pPr>
            <a:r>
              <a:rPr lang="it-IT" sz="1400" dirty="0">
                <a:solidFill>
                  <a:srgbClr val="000000"/>
                </a:solidFill>
                <a:latin typeface="Arial" charset="0"/>
              </a:rPr>
              <a:t>10</a:t>
            </a:r>
            <a:r>
              <a:rPr lang="it-IT" sz="1400" baseline="30000" dirty="0">
                <a:solidFill>
                  <a:srgbClr val="000000"/>
                </a:solidFill>
                <a:latin typeface="Arial" charset="0"/>
              </a:rPr>
              <a:t>4</a:t>
            </a:r>
            <a:endParaRPr lang="en-US" sz="1400" baseline="30000" dirty="0">
              <a:solidFill>
                <a:srgbClr val="000000"/>
              </a:solidFill>
              <a:latin typeface="Arial" charset="0"/>
            </a:endParaRPr>
          </a:p>
        </p:txBody>
      </p:sp>
      <p:sp>
        <p:nvSpPr>
          <p:cNvPr id="33" name="CasellaDiTesto 32">
            <a:extLst>
              <a:ext uri="{FF2B5EF4-FFF2-40B4-BE49-F238E27FC236}">
                <a16:creationId xmlns="" xmlns:a16="http://schemas.microsoft.com/office/drawing/2014/main" id="{9AD5E1DF-8FE4-4D7E-8D9E-0C0B9E5A24E4}"/>
              </a:ext>
            </a:extLst>
          </p:cNvPr>
          <p:cNvSpPr txBox="1"/>
          <p:nvPr/>
        </p:nvSpPr>
        <p:spPr>
          <a:xfrm>
            <a:off x="287844" y="2300013"/>
            <a:ext cx="450931" cy="307777"/>
          </a:xfrm>
          <a:prstGeom prst="rect">
            <a:avLst/>
          </a:prstGeom>
          <a:solidFill>
            <a:schemeClr val="bg1"/>
          </a:solidFill>
        </p:spPr>
        <p:txBody>
          <a:bodyPr wrap="none" rtlCol="0">
            <a:spAutoFit/>
          </a:bodyPr>
          <a:lstStyle/>
          <a:p>
            <a:pPr defTabSz="914400" fontAlgn="base">
              <a:spcBef>
                <a:spcPct val="0"/>
              </a:spcBef>
              <a:spcAft>
                <a:spcPct val="0"/>
              </a:spcAft>
            </a:pPr>
            <a:r>
              <a:rPr lang="it-IT" sz="1400" dirty="0">
                <a:solidFill>
                  <a:srgbClr val="000000"/>
                </a:solidFill>
                <a:latin typeface="Arial" charset="0"/>
              </a:rPr>
              <a:t>10</a:t>
            </a:r>
            <a:r>
              <a:rPr lang="it-IT" sz="1400" baseline="30000" dirty="0">
                <a:solidFill>
                  <a:srgbClr val="000000"/>
                </a:solidFill>
                <a:latin typeface="Arial" charset="0"/>
              </a:rPr>
              <a:t>5</a:t>
            </a:r>
            <a:endParaRPr lang="en-US" sz="1400" baseline="30000" dirty="0">
              <a:solidFill>
                <a:srgbClr val="000000"/>
              </a:solidFill>
              <a:latin typeface="Arial" charset="0"/>
            </a:endParaRPr>
          </a:p>
        </p:txBody>
      </p:sp>
      <p:sp>
        <p:nvSpPr>
          <p:cNvPr id="34" name="CasellaDiTesto 33">
            <a:extLst>
              <a:ext uri="{FF2B5EF4-FFF2-40B4-BE49-F238E27FC236}">
                <a16:creationId xmlns="" xmlns:a16="http://schemas.microsoft.com/office/drawing/2014/main" id="{5364AF4C-11F2-4326-9938-9F00196C4399}"/>
              </a:ext>
            </a:extLst>
          </p:cNvPr>
          <p:cNvSpPr txBox="1"/>
          <p:nvPr/>
        </p:nvSpPr>
        <p:spPr>
          <a:xfrm>
            <a:off x="287844" y="1832650"/>
            <a:ext cx="450931" cy="307777"/>
          </a:xfrm>
          <a:prstGeom prst="rect">
            <a:avLst/>
          </a:prstGeom>
          <a:solidFill>
            <a:schemeClr val="bg1"/>
          </a:solidFill>
        </p:spPr>
        <p:txBody>
          <a:bodyPr wrap="none" rtlCol="0">
            <a:spAutoFit/>
          </a:bodyPr>
          <a:lstStyle/>
          <a:p>
            <a:pPr defTabSz="914400" fontAlgn="base">
              <a:spcBef>
                <a:spcPct val="0"/>
              </a:spcBef>
              <a:spcAft>
                <a:spcPct val="0"/>
              </a:spcAft>
            </a:pPr>
            <a:r>
              <a:rPr lang="it-IT" sz="1400" dirty="0">
                <a:solidFill>
                  <a:srgbClr val="000000"/>
                </a:solidFill>
                <a:latin typeface="Arial" charset="0"/>
              </a:rPr>
              <a:t>10</a:t>
            </a:r>
            <a:r>
              <a:rPr lang="it-IT" sz="1400" baseline="30000" dirty="0">
                <a:solidFill>
                  <a:srgbClr val="000000"/>
                </a:solidFill>
                <a:latin typeface="Arial" charset="0"/>
              </a:rPr>
              <a:t>6</a:t>
            </a:r>
            <a:endParaRPr lang="en-US" sz="1400" baseline="30000" dirty="0">
              <a:solidFill>
                <a:srgbClr val="000000"/>
              </a:solidFill>
              <a:latin typeface="Arial" charset="0"/>
            </a:endParaRPr>
          </a:p>
        </p:txBody>
      </p:sp>
      <p:sp>
        <p:nvSpPr>
          <p:cNvPr id="35" name="CasellaDiTesto 34">
            <a:extLst>
              <a:ext uri="{FF2B5EF4-FFF2-40B4-BE49-F238E27FC236}">
                <a16:creationId xmlns="" xmlns:a16="http://schemas.microsoft.com/office/drawing/2014/main" id="{0EBE1F21-711F-45B3-895D-3DF5778D5D6F}"/>
              </a:ext>
            </a:extLst>
          </p:cNvPr>
          <p:cNvSpPr txBox="1"/>
          <p:nvPr/>
        </p:nvSpPr>
        <p:spPr>
          <a:xfrm>
            <a:off x="287844" y="1336089"/>
            <a:ext cx="450931" cy="307777"/>
          </a:xfrm>
          <a:prstGeom prst="rect">
            <a:avLst/>
          </a:prstGeom>
          <a:solidFill>
            <a:schemeClr val="bg1"/>
          </a:solidFill>
        </p:spPr>
        <p:txBody>
          <a:bodyPr wrap="none" rtlCol="0">
            <a:spAutoFit/>
          </a:bodyPr>
          <a:lstStyle/>
          <a:p>
            <a:pPr defTabSz="914400" fontAlgn="base">
              <a:spcBef>
                <a:spcPct val="0"/>
              </a:spcBef>
              <a:spcAft>
                <a:spcPct val="0"/>
              </a:spcAft>
            </a:pPr>
            <a:r>
              <a:rPr lang="it-IT" sz="1400" dirty="0">
                <a:solidFill>
                  <a:srgbClr val="000000"/>
                </a:solidFill>
                <a:latin typeface="Arial" charset="0"/>
              </a:rPr>
              <a:t>10</a:t>
            </a:r>
            <a:r>
              <a:rPr lang="it-IT" sz="1400" baseline="30000" dirty="0">
                <a:solidFill>
                  <a:srgbClr val="000000"/>
                </a:solidFill>
                <a:latin typeface="Arial" charset="0"/>
              </a:rPr>
              <a:t>7</a:t>
            </a:r>
          </a:p>
        </p:txBody>
      </p:sp>
      <p:sp>
        <p:nvSpPr>
          <p:cNvPr id="36" name="CasellaDiTesto 35">
            <a:extLst>
              <a:ext uri="{FF2B5EF4-FFF2-40B4-BE49-F238E27FC236}">
                <a16:creationId xmlns="" xmlns:a16="http://schemas.microsoft.com/office/drawing/2014/main" id="{478E18F2-2DD6-4F30-BF52-DAF3EBCAE34D}"/>
              </a:ext>
            </a:extLst>
          </p:cNvPr>
          <p:cNvSpPr txBox="1"/>
          <p:nvPr/>
        </p:nvSpPr>
        <p:spPr>
          <a:xfrm>
            <a:off x="287842" y="872528"/>
            <a:ext cx="450931" cy="307777"/>
          </a:xfrm>
          <a:prstGeom prst="rect">
            <a:avLst/>
          </a:prstGeom>
          <a:solidFill>
            <a:schemeClr val="bg1"/>
          </a:solidFill>
        </p:spPr>
        <p:txBody>
          <a:bodyPr wrap="none" rtlCol="0">
            <a:spAutoFit/>
          </a:bodyPr>
          <a:lstStyle/>
          <a:p>
            <a:pPr defTabSz="914400" fontAlgn="base">
              <a:spcBef>
                <a:spcPct val="0"/>
              </a:spcBef>
              <a:spcAft>
                <a:spcPct val="0"/>
              </a:spcAft>
            </a:pPr>
            <a:r>
              <a:rPr lang="it-IT" sz="1400" dirty="0">
                <a:solidFill>
                  <a:srgbClr val="000000"/>
                </a:solidFill>
                <a:latin typeface="Arial" charset="0"/>
              </a:rPr>
              <a:t>10</a:t>
            </a:r>
            <a:r>
              <a:rPr lang="it-IT" sz="1400" baseline="30000" dirty="0">
                <a:solidFill>
                  <a:srgbClr val="000000"/>
                </a:solidFill>
                <a:latin typeface="Arial" charset="0"/>
              </a:rPr>
              <a:t>8</a:t>
            </a:r>
          </a:p>
        </p:txBody>
      </p:sp>
      <p:sp>
        <p:nvSpPr>
          <p:cNvPr id="37" name="CasellaDiTesto 36">
            <a:extLst>
              <a:ext uri="{FF2B5EF4-FFF2-40B4-BE49-F238E27FC236}">
                <a16:creationId xmlns="" xmlns:a16="http://schemas.microsoft.com/office/drawing/2014/main" id="{51EC614C-DEE6-497A-83AA-2118F566F00E}"/>
              </a:ext>
            </a:extLst>
          </p:cNvPr>
          <p:cNvSpPr txBox="1"/>
          <p:nvPr/>
        </p:nvSpPr>
        <p:spPr>
          <a:xfrm>
            <a:off x="2089244" y="4931115"/>
            <a:ext cx="948864" cy="338554"/>
          </a:xfrm>
          <a:prstGeom prst="rect">
            <a:avLst/>
          </a:prstGeom>
          <a:solidFill>
            <a:schemeClr val="bg1"/>
          </a:solidFill>
        </p:spPr>
        <p:txBody>
          <a:bodyPr wrap="none" rtlCol="0">
            <a:spAutoFit/>
          </a:bodyPr>
          <a:lstStyle/>
          <a:p>
            <a:pPr defTabSz="914400" fontAlgn="base">
              <a:spcBef>
                <a:spcPct val="0"/>
              </a:spcBef>
              <a:spcAft>
                <a:spcPct val="0"/>
              </a:spcAft>
            </a:pPr>
            <a:r>
              <a:rPr lang="it-IT" sz="1600" dirty="0" err="1">
                <a:solidFill>
                  <a:srgbClr val="000000"/>
                </a:solidFill>
                <a:latin typeface="Arial" charset="0"/>
              </a:rPr>
              <a:t>V</a:t>
            </a:r>
            <a:r>
              <a:rPr lang="it-IT" sz="1600" baseline="-25000" dirty="0" err="1">
                <a:solidFill>
                  <a:srgbClr val="000000"/>
                </a:solidFill>
                <a:latin typeface="Arial" charset="0"/>
              </a:rPr>
              <a:t>th</a:t>
            </a:r>
            <a:r>
              <a:rPr lang="it-IT" sz="1600" dirty="0">
                <a:solidFill>
                  <a:srgbClr val="000000"/>
                </a:solidFill>
                <a:latin typeface="Arial" charset="0"/>
              </a:rPr>
              <a:t> [</a:t>
            </a:r>
            <a:r>
              <a:rPr lang="it-IT" sz="1600" dirty="0" err="1">
                <a:solidFill>
                  <a:srgbClr val="000000"/>
                </a:solidFill>
                <a:latin typeface="Arial" charset="0"/>
              </a:rPr>
              <a:t>a.u</a:t>
            </a:r>
            <a:r>
              <a:rPr lang="it-IT" sz="1600" dirty="0">
                <a:solidFill>
                  <a:srgbClr val="000000"/>
                </a:solidFill>
                <a:latin typeface="Arial" charset="0"/>
              </a:rPr>
              <a:t>.]</a:t>
            </a:r>
            <a:endParaRPr lang="en-US" sz="1600" dirty="0">
              <a:solidFill>
                <a:srgbClr val="000000"/>
              </a:solidFill>
              <a:latin typeface="Arial" charset="0"/>
            </a:endParaRPr>
          </a:p>
        </p:txBody>
      </p:sp>
      <p:pic>
        <p:nvPicPr>
          <p:cNvPr id="26" name="Immagine 25">
            <a:extLst>
              <a:ext uri="{FF2B5EF4-FFF2-40B4-BE49-F238E27FC236}">
                <a16:creationId xmlns="" xmlns:a16="http://schemas.microsoft.com/office/drawing/2014/main" id="{E6CD5E17-0389-498A-90D0-A6A3DE74158C}"/>
              </a:ext>
            </a:extLst>
          </p:cNvPr>
          <p:cNvPicPr>
            <a:picLocks noChangeAspect="1"/>
          </p:cNvPicPr>
          <p:nvPr/>
        </p:nvPicPr>
        <p:blipFill rotWithShape="1">
          <a:blip r:embed="rId3">
            <a:extLst>
              <a:ext uri="{28A0092B-C50C-407E-A947-70E740481C1C}">
                <a14:useLocalDpi xmlns:a14="http://schemas.microsoft.com/office/drawing/2010/main" val="0"/>
              </a:ext>
            </a:extLst>
          </a:blip>
          <a:srcRect l="10317" b="6738"/>
          <a:stretch/>
        </p:blipFill>
        <p:spPr bwMode="auto">
          <a:xfrm>
            <a:off x="684945" y="965052"/>
            <a:ext cx="3946527" cy="4067411"/>
          </a:xfrm>
          <a:prstGeom prst="rect">
            <a:avLst/>
          </a:prstGeom>
          <a:noFill/>
          <a:ln>
            <a:noFill/>
          </a:ln>
          <a:extLst>
            <a:ext uri="{53640926-AAD7-44d8-BBD7-CCE9431645EC}">
              <a14:shadowObscured xmlns:a14="http://schemas.microsoft.com/office/drawing/2010/main"/>
            </a:ext>
          </a:extLst>
        </p:spPr>
      </p:pic>
      <p:sp>
        <p:nvSpPr>
          <p:cNvPr id="27" name="CasellaDiTesto 26">
            <a:extLst>
              <a:ext uri="{FF2B5EF4-FFF2-40B4-BE49-F238E27FC236}">
                <a16:creationId xmlns="" xmlns:a16="http://schemas.microsoft.com/office/drawing/2014/main" id="{D5E9489C-EB06-4EBB-AA01-73C9C259201D}"/>
              </a:ext>
            </a:extLst>
          </p:cNvPr>
          <p:cNvSpPr txBox="1"/>
          <p:nvPr/>
        </p:nvSpPr>
        <p:spPr>
          <a:xfrm rot="16200000">
            <a:off x="-637317" y="2849003"/>
            <a:ext cx="1610036" cy="338554"/>
          </a:xfrm>
          <a:prstGeom prst="rect">
            <a:avLst/>
          </a:prstGeom>
          <a:solidFill>
            <a:schemeClr val="bg1"/>
          </a:solidFill>
        </p:spPr>
        <p:txBody>
          <a:bodyPr wrap="none" rtlCol="0">
            <a:spAutoFit/>
          </a:bodyPr>
          <a:lstStyle/>
          <a:p>
            <a:pPr defTabSz="914400" fontAlgn="base">
              <a:spcBef>
                <a:spcPct val="0"/>
              </a:spcBef>
              <a:spcAft>
                <a:spcPct val="0"/>
              </a:spcAft>
            </a:pPr>
            <a:r>
              <a:rPr lang="it-IT" sz="1600" dirty="0" err="1">
                <a:solidFill>
                  <a:srgbClr val="000000"/>
                </a:solidFill>
                <a:latin typeface="Arial" charset="0"/>
              </a:rPr>
              <a:t>Number</a:t>
            </a:r>
            <a:r>
              <a:rPr lang="it-IT" sz="1600" dirty="0">
                <a:solidFill>
                  <a:srgbClr val="000000"/>
                </a:solidFill>
                <a:latin typeface="Arial" charset="0"/>
              </a:rPr>
              <a:t> of </a:t>
            </a:r>
            <a:r>
              <a:rPr lang="it-IT" sz="1600" dirty="0" err="1">
                <a:solidFill>
                  <a:srgbClr val="000000"/>
                </a:solidFill>
                <a:latin typeface="Arial" charset="0"/>
              </a:rPr>
              <a:t>cells</a:t>
            </a:r>
            <a:endParaRPr lang="en-US" sz="1600" dirty="0">
              <a:solidFill>
                <a:srgbClr val="000000"/>
              </a:solidFill>
              <a:latin typeface="Arial" charset="0"/>
            </a:endParaRPr>
          </a:p>
        </p:txBody>
      </p:sp>
      <p:sp>
        <p:nvSpPr>
          <p:cNvPr id="16" name="CasellaDiTesto 15">
            <a:extLst>
              <a:ext uri="{FF2B5EF4-FFF2-40B4-BE49-F238E27FC236}">
                <a16:creationId xmlns="" xmlns:a16="http://schemas.microsoft.com/office/drawing/2014/main" id="{7A5540DE-C840-4EFA-B3CE-EB875DC16AED}"/>
              </a:ext>
            </a:extLst>
          </p:cNvPr>
          <p:cNvSpPr txBox="1"/>
          <p:nvPr/>
        </p:nvSpPr>
        <p:spPr>
          <a:xfrm>
            <a:off x="768208" y="5481039"/>
            <a:ext cx="3780000" cy="603584"/>
          </a:xfrm>
          <a:prstGeom prst="rect">
            <a:avLst/>
          </a:prstGeom>
          <a:noFill/>
        </p:spPr>
        <p:txBody>
          <a:bodyPr wrap="square">
            <a:spAutoFit/>
          </a:bodyPr>
          <a:lstStyle/>
          <a:p>
            <a:pPr algn="ctr" defTabSz="914400" fontAlgn="base">
              <a:lnSpc>
                <a:spcPts val="2000"/>
              </a:lnSpc>
              <a:spcBef>
                <a:spcPct val="0"/>
              </a:spcBef>
              <a:spcAft>
                <a:spcPct val="0"/>
              </a:spcAft>
              <a:defRPr/>
            </a:pPr>
            <a:r>
              <a:rPr lang="it-IT" sz="1600" i="1" dirty="0" err="1">
                <a:solidFill>
                  <a:srgbClr val="FFFFFF">
                    <a:lumMod val="50000"/>
                  </a:srgbClr>
                </a:solidFill>
                <a:latin typeface="Arial" charset="0"/>
              </a:rPr>
              <a:t>Cells</a:t>
            </a:r>
            <a:r>
              <a:rPr lang="it-IT" sz="1600" i="1" dirty="0">
                <a:solidFill>
                  <a:srgbClr val="FFFFFF">
                    <a:lumMod val="50000"/>
                  </a:srgbClr>
                </a:solidFill>
                <a:latin typeface="Arial" charset="0"/>
              </a:rPr>
              <a:t> </a:t>
            </a:r>
            <a:r>
              <a:rPr lang="en-US" sz="1600" i="1" dirty="0">
                <a:solidFill>
                  <a:srgbClr val="FFFFFF">
                    <a:lumMod val="50000"/>
                  </a:srgbClr>
                </a:solidFill>
                <a:latin typeface="Arial" charset="0"/>
              </a:rPr>
              <a:t>programmed with ‘solid L5’ pattern before heavy-ion irradiation</a:t>
            </a:r>
            <a:endParaRPr lang="it-IT" sz="1600" i="1" dirty="0">
              <a:solidFill>
                <a:srgbClr val="FFFFFF">
                  <a:lumMod val="50000"/>
                </a:srgbClr>
              </a:solidFill>
              <a:latin typeface="Arial" charset="0"/>
            </a:endParaRPr>
          </a:p>
        </p:txBody>
      </p:sp>
    </p:spTree>
    <p:extLst>
      <p:ext uri="{BB962C8B-B14F-4D97-AF65-F5344CB8AC3E}">
        <p14:creationId xmlns:p14="http://schemas.microsoft.com/office/powerpoint/2010/main" val="4118353060"/>
      </p:ext>
    </p:extLst>
  </p:cSld>
  <p:clrMapOvr>
    <a:masterClrMapping/>
  </p:clrMapOvr>
  <p:transition xmlns:p14="http://schemas.microsoft.com/office/powerpoint/2010/main" spd="slow" advTm="2862"/>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olo 1"/>
          <p:cNvSpPr>
            <a:spLocks noGrp="1"/>
          </p:cNvSpPr>
          <p:nvPr>
            <p:ph type="title"/>
          </p:nvPr>
        </p:nvSpPr>
        <p:spPr/>
        <p:txBody>
          <a:bodyPr/>
          <a:lstStyle/>
          <a:p>
            <a:r>
              <a:rPr lang="it-IT" altLang="en-US" dirty="0" err="1"/>
              <a:t>Simulations</a:t>
            </a:r>
            <a:r>
              <a:rPr lang="it-IT" altLang="en-US" dirty="0"/>
              <a:t> and </a:t>
            </a:r>
            <a:r>
              <a:rPr lang="it-IT" altLang="en-US" dirty="0" err="1"/>
              <a:t>Modeling</a:t>
            </a:r>
            <a:endParaRPr lang="en-US" altLang="en-US" dirty="0"/>
          </a:p>
        </p:txBody>
      </p:sp>
      <p:sp>
        <p:nvSpPr>
          <p:cNvPr id="9220" name="Segnaposto contenuto 3"/>
          <p:cNvSpPr>
            <a:spLocks noGrp="1"/>
          </p:cNvSpPr>
          <p:nvPr>
            <p:ph idx="1"/>
          </p:nvPr>
        </p:nvSpPr>
        <p:spPr>
          <a:xfrm>
            <a:off x="4541530" y="965508"/>
            <a:ext cx="4525911" cy="5191453"/>
          </a:xfrm>
        </p:spPr>
        <p:txBody>
          <a:bodyPr>
            <a:normAutofit/>
          </a:bodyPr>
          <a:lstStyle/>
          <a:p>
            <a:pPr>
              <a:lnSpc>
                <a:spcPct val="114000"/>
              </a:lnSpc>
              <a:spcBef>
                <a:spcPts val="600"/>
              </a:spcBef>
              <a:defRPr/>
            </a:pPr>
            <a:r>
              <a:rPr lang="en-US" sz="1900" dirty="0"/>
              <a:t>Geant4-based simulations</a:t>
            </a:r>
          </a:p>
          <a:p>
            <a:pPr>
              <a:lnSpc>
                <a:spcPct val="114000"/>
              </a:lnSpc>
              <a:spcBef>
                <a:spcPts val="600"/>
              </a:spcBef>
              <a:defRPr/>
            </a:pPr>
            <a:r>
              <a:rPr lang="en-US" sz="1900" dirty="0"/>
              <a:t>Energy deposition events were weighed with the corresponding E fields and then summed together</a:t>
            </a:r>
          </a:p>
          <a:p>
            <a:pPr>
              <a:lnSpc>
                <a:spcPct val="114000"/>
              </a:lnSpc>
              <a:spcBef>
                <a:spcPts val="600"/>
              </a:spcBef>
              <a:defRPr/>
            </a:pPr>
            <a:r>
              <a:rPr lang="en-US" altLang="en-US" sz="1900" dirty="0"/>
              <a:t>Simulations are in good agreement with experimental data and c</a:t>
            </a:r>
            <a:r>
              <a:rPr lang="en-US" sz="1900" dirty="0"/>
              <a:t>onfirm the presence of 2 sensitive volumes, which are the cause of the large spread and overlap in the distr.</a:t>
            </a:r>
          </a:p>
          <a:p>
            <a:pPr lvl="1">
              <a:lnSpc>
                <a:spcPct val="114000"/>
              </a:lnSpc>
              <a:spcBef>
                <a:spcPts val="600"/>
              </a:spcBef>
              <a:defRPr/>
            </a:pPr>
            <a:r>
              <a:rPr lang="en-US" sz="1500" dirty="0"/>
              <a:t>V1: tunnel oxide (most sensitive volume, largest shifts)</a:t>
            </a:r>
          </a:p>
          <a:p>
            <a:pPr lvl="1">
              <a:lnSpc>
                <a:spcPct val="114000"/>
              </a:lnSpc>
              <a:spcBef>
                <a:spcPts val="600"/>
              </a:spcBef>
              <a:defRPr/>
            </a:pPr>
            <a:r>
              <a:rPr lang="en-US" sz="1500" dirty="0"/>
              <a:t>V2: ONO (least sensitive volume, smallest shifts)</a:t>
            </a:r>
          </a:p>
          <a:p>
            <a:pPr lvl="1">
              <a:lnSpc>
                <a:spcPct val="114000"/>
              </a:lnSpc>
              <a:spcBef>
                <a:spcPts val="600"/>
              </a:spcBef>
              <a:defRPr/>
            </a:pPr>
            <a:endParaRPr lang="en-US" altLang="en-US" sz="1500" dirty="0"/>
          </a:p>
        </p:txBody>
      </p:sp>
      <p:sp>
        <p:nvSpPr>
          <p:cNvPr id="39" name="CasellaDiTesto 38"/>
          <p:cNvSpPr txBox="1"/>
          <p:nvPr/>
        </p:nvSpPr>
        <p:spPr>
          <a:xfrm>
            <a:off x="270416" y="5126621"/>
            <a:ext cx="4487440" cy="860065"/>
          </a:xfrm>
          <a:prstGeom prst="rect">
            <a:avLst/>
          </a:prstGeom>
          <a:noFill/>
        </p:spPr>
        <p:txBody>
          <a:bodyPr wrap="square">
            <a:spAutoFit/>
          </a:bodyPr>
          <a:lstStyle>
            <a:defPPr>
              <a:defRPr lang="en-US"/>
            </a:defPPr>
            <a:lvl1pPr algn="just">
              <a:lnSpc>
                <a:spcPts val="2000"/>
              </a:lnSpc>
              <a:defRPr sz="1800" i="1">
                <a:solidFill>
                  <a:srgbClr val="981936"/>
                </a:solidFill>
              </a:defRPr>
            </a:lvl1pPr>
          </a:lstStyle>
          <a:p>
            <a:pPr algn="ctr" defTabSz="914400" fontAlgn="base">
              <a:spcBef>
                <a:spcPct val="0"/>
              </a:spcBef>
              <a:spcAft>
                <a:spcPct val="0"/>
              </a:spcAft>
            </a:pPr>
            <a:r>
              <a:rPr lang="en-US" sz="1600" dirty="0">
                <a:solidFill>
                  <a:srgbClr val="FFFFFF">
                    <a:lumMod val="50000"/>
                  </a:srgbClr>
                </a:solidFill>
                <a:latin typeface="Arial" charset="0"/>
              </a:rPr>
              <a:t>Experimental data vs. GRAS simulations combined with transient conductive path model, for cells irradiated with different ions at 30°</a:t>
            </a:r>
            <a:endParaRPr lang="it-IT" sz="1600" dirty="0">
              <a:solidFill>
                <a:srgbClr val="FFFFFF">
                  <a:lumMod val="50000"/>
                </a:srgbClr>
              </a:solidFill>
              <a:latin typeface="Arial" charset="0"/>
            </a:endParaRPr>
          </a:p>
        </p:txBody>
      </p:sp>
      <p:pic>
        <p:nvPicPr>
          <p:cNvPr id="27" name="Immagine 26">
            <a:extLst>
              <a:ext uri="{FF2B5EF4-FFF2-40B4-BE49-F238E27FC236}">
                <a16:creationId xmlns="" xmlns:a16="http://schemas.microsoft.com/office/drawing/2014/main" id="{20CF0F95-3FB7-49BF-A615-470EC0EB7CC6}"/>
              </a:ext>
            </a:extLst>
          </p:cNvPr>
          <p:cNvPicPr/>
          <p:nvPr/>
        </p:nvPicPr>
        <p:blipFill>
          <a:blip r:embed="rId3">
            <a:extLst>
              <a:ext uri="{28A0092B-C50C-407E-A947-70E740481C1C}">
                <a14:useLocalDpi xmlns:a14="http://schemas.microsoft.com/office/drawing/2010/main" val="0"/>
              </a:ext>
            </a:extLst>
          </a:blip>
          <a:srcRect l="50853" t="4506" r="8882" b="2252"/>
          <a:stretch>
            <a:fillRect/>
          </a:stretch>
        </p:blipFill>
        <p:spPr bwMode="auto">
          <a:xfrm>
            <a:off x="169130" y="796952"/>
            <a:ext cx="4451033" cy="4313529"/>
          </a:xfrm>
          <a:prstGeom prst="rect">
            <a:avLst/>
          </a:prstGeom>
          <a:noFill/>
          <a:ln>
            <a:noFill/>
          </a:ln>
        </p:spPr>
      </p:pic>
    </p:spTree>
    <p:extLst>
      <p:ext uri="{BB962C8B-B14F-4D97-AF65-F5344CB8AC3E}">
        <p14:creationId xmlns:p14="http://schemas.microsoft.com/office/powerpoint/2010/main" val="3516801973"/>
      </p:ext>
    </p:extLst>
  </p:cSld>
  <p:clrMapOvr>
    <a:masterClrMapping/>
  </p:clrMapOvr>
  <p:transition xmlns:p14="http://schemas.microsoft.com/office/powerpoint/2010/main" spd="slow" advTm="2862"/>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olo 1"/>
          <p:cNvSpPr>
            <a:spLocks noGrp="1"/>
          </p:cNvSpPr>
          <p:nvPr>
            <p:ph type="title"/>
          </p:nvPr>
        </p:nvSpPr>
        <p:spPr/>
        <p:txBody>
          <a:bodyPr/>
          <a:lstStyle/>
          <a:p>
            <a:r>
              <a:rPr lang="it-IT" altLang="en-US" dirty="0"/>
              <a:t>Maximum </a:t>
            </a:r>
            <a:r>
              <a:rPr lang="it-IT" altLang="en-US" dirty="0" err="1">
                <a:latin typeface="Symbol" panose="05050102010706020507" pitchFamily="18" charset="2"/>
              </a:rPr>
              <a:t>D</a:t>
            </a:r>
            <a:r>
              <a:rPr lang="it-IT" altLang="en-US" dirty="0" err="1"/>
              <a:t>V</a:t>
            </a:r>
            <a:r>
              <a:rPr lang="it-IT" altLang="en-US" baseline="-25000" dirty="0" err="1"/>
              <a:t>th</a:t>
            </a:r>
            <a:r>
              <a:rPr lang="it-IT" altLang="en-US" dirty="0"/>
              <a:t> in </a:t>
            </a:r>
            <a:r>
              <a:rPr lang="it-IT" altLang="en-US" dirty="0" err="1"/>
              <a:t>Each</a:t>
            </a:r>
            <a:r>
              <a:rPr lang="it-IT" altLang="en-US" dirty="0"/>
              <a:t> Track</a:t>
            </a:r>
            <a:endParaRPr lang="en-US" altLang="en-US" dirty="0"/>
          </a:p>
        </p:txBody>
      </p:sp>
      <p:sp>
        <p:nvSpPr>
          <p:cNvPr id="9220" name="Segnaposto contenuto 3"/>
          <p:cNvSpPr>
            <a:spLocks noGrp="1"/>
          </p:cNvSpPr>
          <p:nvPr>
            <p:ph idx="1"/>
          </p:nvPr>
        </p:nvSpPr>
        <p:spPr>
          <a:xfrm>
            <a:off x="4907988" y="1026695"/>
            <a:ext cx="4169338" cy="5280144"/>
          </a:xfrm>
        </p:spPr>
        <p:txBody>
          <a:bodyPr>
            <a:noAutofit/>
          </a:bodyPr>
          <a:lstStyle/>
          <a:p>
            <a:pPr>
              <a:lnSpc>
                <a:spcPct val="114000"/>
              </a:lnSpc>
              <a:spcBef>
                <a:spcPts val="600"/>
              </a:spcBef>
              <a:defRPr/>
            </a:pPr>
            <a:r>
              <a:rPr lang="en-US" sz="1900" dirty="0"/>
              <a:t>Using the maximum shift inside a track (likely corresponding to a clean hit of V1) we may work around the overlap in the </a:t>
            </a:r>
            <a:r>
              <a:rPr lang="en-US" sz="2000" dirty="0"/>
              <a:t>V</a:t>
            </a:r>
            <a:r>
              <a:rPr lang="en-US" sz="2000" baseline="-25000" dirty="0"/>
              <a:t>th</a:t>
            </a:r>
            <a:r>
              <a:rPr lang="en-US" sz="1900" dirty="0"/>
              <a:t> distributions of ions with different LET</a:t>
            </a:r>
          </a:p>
          <a:p>
            <a:pPr>
              <a:lnSpc>
                <a:spcPct val="114000"/>
              </a:lnSpc>
              <a:spcBef>
                <a:spcPts val="600"/>
              </a:spcBef>
              <a:defRPr/>
            </a:pPr>
            <a:r>
              <a:rPr lang="en-US" sz="1900" dirty="0"/>
              <a:t>Distributions of </a:t>
            </a:r>
            <a:r>
              <a:rPr lang="en-US" sz="1900" dirty="0" err="1">
                <a:latin typeface="Symbol" panose="05050102010706020507" pitchFamily="18" charset="2"/>
              </a:rPr>
              <a:t>D</a:t>
            </a:r>
            <a:r>
              <a:rPr lang="en-US" sz="1900" dirty="0" err="1"/>
              <a:t>V</a:t>
            </a:r>
            <a:r>
              <a:rPr lang="en-US" sz="1900" baseline="-25000" dirty="0" err="1"/>
              <a:t>th,max,tr</a:t>
            </a:r>
            <a:r>
              <a:rPr lang="en-US" sz="1900" dirty="0"/>
              <a:t> are narrow enough and the overlap between particles with different LET is limited </a:t>
            </a:r>
            <a:r>
              <a:rPr lang="en-US" sz="1900" dirty="0">
                <a:sym typeface="Symbol" panose="05050102010706020507" pitchFamily="18" charset="2"/>
              </a:rPr>
              <a:t> </a:t>
            </a:r>
            <a:r>
              <a:rPr lang="en-US" sz="1900" dirty="0"/>
              <a:t>measurement of LET </a:t>
            </a:r>
            <a:r>
              <a:rPr lang="en-US" sz="1900" dirty="0" err="1"/>
              <a:t>feasibile</a:t>
            </a:r>
            <a:endParaRPr lang="en-US" altLang="en-US" sz="1900" dirty="0">
              <a:solidFill>
                <a:srgbClr val="981936"/>
              </a:solidFill>
            </a:endParaRPr>
          </a:p>
        </p:txBody>
      </p:sp>
      <p:pic>
        <p:nvPicPr>
          <p:cNvPr id="26" name="Immagine 25">
            <a:extLst>
              <a:ext uri="{FF2B5EF4-FFF2-40B4-BE49-F238E27FC236}">
                <a16:creationId xmlns="" xmlns:a16="http://schemas.microsoft.com/office/drawing/2014/main" id="{FD62B1DF-A801-40E5-9365-196F0937DC63}"/>
              </a:ext>
            </a:extLst>
          </p:cNvPr>
          <p:cNvPicPr>
            <a:picLocks noChangeAspect="1"/>
          </p:cNvPicPr>
          <p:nvPr/>
        </p:nvPicPr>
        <p:blipFill>
          <a:blip r:embed="rId3">
            <a:extLst>
              <a:ext uri="{28A0092B-C50C-407E-A947-70E740481C1C}">
                <a14:useLocalDpi xmlns:a14="http://schemas.microsoft.com/office/drawing/2010/main" val="0"/>
              </a:ext>
            </a:extLst>
          </a:blip>
          <a:srcRect l="49553" t="4819" r="9001" b="1251"/>
          <a:stretch>
            <a:fillRect/>
          </a:stretch>
        </p:blipFill>
        <p:spPr bwMode="auto">
          <a:xfrm>
            <a:off x="188817" y="894973"/>
            <a:ext cx="4664168" cy="4440135"/>
          </a:xfrm>
          <a:prstGeom prst="rect">
            <a:avLst/>
          </a:prstGeom>
          <a:noFill/>
          <a:ln>
            <a:noFill/>
          </a:ln>
        </p:spPr>
      </p:pic>
      <p:sp>
        <p:nvSpPr>
          <p:cNvPr id="6" name="CasellaDiTesto 5">
            <a:extLst>
              <a:ext uri="{FF2B5EF4-FFF2-40B4-BE49-F238E27FC236}">
                <a16:creationId xmlns="" xmlns:a16="http://schemas.microsoft.com/office/drawing/2014/main" id="{FE2C5D6C-60FA-4E09-8EF2-960AC9671166}"/>
              </a:ext>
            </a:extLst>
          </p:cNvPr>
          <p:cNvSpPr txBox="1"/>
          <p:nvPr/>
        </p:nvSpPr>
        <p:spPr>
          <a:xfrm>
            <a:off x="420548" y="5335107"/>
            <a:ext cx="4487440" cy="603584"/>
          </a:xfrm>
          <a:prstGeom prst="rect">
            <a:avLst/>
          </a:prstGeom>
          <a:noFill/>
        </p:spPr>
        <p:txBody>
          <a:bodyPr wrap="square">
            <a:spAutoFit/>
          </a:bodyPr>
          <a:lstStyle>
            <a:defPPr>
              <a:defRPr lang="en-US"/>
            </a:defPPr>
            <a:lvl1pPr algn="just">
              <a:lnSpc>
                <a:spcPts val="2000"/>
              </a:lnSpc>
              <a:defRPr sz="1800" i="1">
                <a:solidFill>
                  <a:srgbClr val="981936"/>
                </a:solidFill>
              </a:defRPr>
            </a:lvl1pPr>
          </a:lstStyle>
          <a:p>
            <a:pPr algn="ctr" defTabSz="914400" fontAlgn="base">
              <a:spcBef>
                <a:spcPct val="0"/>
              </a:spcBef>
              <a:spcAft>
                <a:spcPct val="0"/>
              </a:spcAft>
            </a:pPr>
            <a:r>
              <a:rPr lang="en-US" sz="1600" dirty="0">
                <a:solidFill>
                  <a:srgbClr val="FFFFFF">
                    <a:lumMod val="50000"/>
                  </a:srgbClr>
                </a:solidFill>
                <a:latin typeface="Arial" charset="0"/>
              </a:rPr>
              <a:t>Maximum </a:t>
            </a:r>
            <a:r>
              <a:rPr lang="en-US" sz="1600" dirty="0" err="1">
                <a:solidFill>
                  <a:srgbClr val="FFFFFF">
                    <a:lumMod val="50000"/>
                  </a:srgbClr>
                </a:solidFill>
                <a:latin typeface="Symbol" panose="05050102010706020507" pitchFamily="18" charset="2"/>
              </a:rPr>
              <a:t>D</a:t>
            </a:r>
            <a:r>
              <a:rPr lang="en-US" sz="1600" dirty="0" err="1">
                <a:solidFill>
                  <a:srgbClr val="FFFFFF">
                    <a:lumMod val="50000"/>
                  </a:srgbClr>
                </a:solidFill>
                <a:latin typeface="Arial" charset="0"/>
              </a:rPr>
              <a:t>V</a:t>
            </a:r>
            <a:r>
              <a:rPr lang="en-US" sz="1600" baseline="-25000" dirty="0" err="1">
                <a:solidFill>
                  <a:srgbClr val="FFFFFF">
                    <a:lumMod val="50000"/>
                  </a:srgbClr>
                </a:solidFill>
                <a:latin typeface="Arial" charset="0"/>
              </a:rPr>
              <a:t>th</a:t>
            </a:r>
            <a:r>
              <a:rPr lang="en-US" sz="1600" dirty="0">
                <a:solidFill>
                  <a:srgbClr val="FFFFFF">
                    <a:lumMod val="50000"/>
                  </a:srgbClr>
                </a:solidFill>
                <a:latin typeface="Arial" charset="0"/>
              </a:rPr>
              <a:t> along each track of affected cells after irradiation with different ions at 30°</a:t>
            </a:r>
            <a:endParaRPr lang="it-IT" sz="1600" dirty="0">
              <a:solidFill>
                <a:srgbClr val="FFFFFF">
                  <a:lumMod val="50000"/>
                </a:srgbClr>
              </a:solidFill>
              <a:latin typeface="Arial" charset="0"/>
            </a:endParaRPr>
          </a:p>
        </p:txBody>
      </p:sp>
    </p:spTree>
    <p:extLst>
      <p:ext uri="{BB962C8B-B14F-4D97-AF65-F5344CB8AC3E}">
        <p14:creationId xmlns:p14="http://schemas.microsoft.com/office/powerpoint/2010/main" val="1388994482"/>
      </p:ext>
    </p:extLst>
  </p:cSld>
  <p:clrMapOvr>
    <a:masterClrMapping/>
  </p:clrMapOvr>
  <p:transition xmlns:p14="http://schemas.microsoft.com/office/powerpoint/2010/main" spd="slow" advTm="2862"/>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Conclusions</a:t>
            </a:r>
            <a:r>
              <a:rPr lang="it-IT" dirty="0"/>
              <a:t> on 3D NAND-</a:t>
            </a:r>
            <a:r>
              <a:rPr lang="it-IT" dirty="0" err="1"/>
              <a:t>based</a:t>
            </a:r>
            <a:r>
              <a:rPr lang="it-IT" dirty="0"/>
              <a:t> Detectors </a:t>
            </a:r>
            <a:endParaRPr lang="en-US" dirty="0"/>
          </a:p>
        </p:txBody>
      </p:sp>
      <p:sp>
        <p:nvSpPr>
          <p:cNvPr id="35" name="Segnaposto contenuto 3">
            <a:extLst>
              <a:ext uri="{FF2B5EF4-FFF2-40B4-BE49-F238E27FC236}">
                <a16:creationId xmlns="" xmlns:a16="http://schemas.microsoft.com/office/drawing/2014/main" id="{89357542-2436-45EA-B4BD-25D31156225E}"/>
              </a:ext>
            </a:extLst>
          </p:cNvPr>
          <p:cNvSpPr txBox="1">
            <a:spLocks/>
          </p:cNvSpPr>
          <p:nvPr/>
        </p:nvSpPr>
        <p:spPr bwMode="auto">
          <a:xfrm>
            <a:off x="218218" y="904241"/>
            <a:ext cx="8671059" cy="2222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Autofit/>
          </a:bodyPr>
          <a:lstStyle>
            <a:lvl1pPr marL="257175" indent="-257175" algn="l" rtl="0" eaLnBrk="0" fontAlgn="base" hangingPunct="0">
              <a:spcBef>
                <a:spcPct val="20000"/>
              </a:spcBef>
              <a:spcAft>
                <a:spcPct val="0"/>
              </a:spcAft>
              <a:buClr>
                <a:srgbClr val="981936"/>
              </a:buClr>
              <a:buFont typeface="Wingdings" pitchFamily="2" charset="2"/>
              <a:buChar char="Ø"/>
              <a:defRPr sz="2100">
                <a:solidFill>
                  <a:schemeClr val="tx1"/>
                </a:solidFill>
                <a:latin typeface="+mn-lt"/>
                <a:ea typeface="+mn-ea"/>
                <a:cs typeface="+mn-cs"/>
              </a:defRPr>
            </a:lvl1pPr>
            <a:lvl2pPr marL="557213" indent="-214313" algn="l" rtl="0" eaLnBrk="0" fontAlgn="base" hangingPunct="0">
              <a:spcBef>
                <a:spcPct val="20000"/>
              </a:spcBef>
              <a:spcAft>
                <a:spcPct val="0"/>
              </a:spcAft>
              <a:buClr>
                <a:srgbClr val="981936"/>
              </a:buClr>
              <a:buFont typeface="Wingdings" pitchFamily="2" charset="2"/>
              <a:buChar char="§"/>
              <a:defRPr sz="1800">
                <a:solidFill>
                  <a:schemeClr val="tx1"/>
                </a:solidFill>
                <a:latin typeface="+mn-lt"/>
              </a:defRPr>
            </a:lvl2pPr>
            <a:lvl3pPr marL="857250" indent="-171450" algn="l" rtl="0" eaLnBrk="0" fontAlgn="base" hangingPunct="0">
              <a:spcBef>
                <a:spcPct val="20000"/>
              </a:spcBef>
              <a:spcAft>
                <a:spcPct val="0"/>
              </a:spcAft>
              <a:buClr>
                <a:srgbClr val="981936"/>
              </a:buClr>
              <a:buFont typeface="Arial" pitchFamily="34" charset="0"/>
              <a:buChar char="•"/>
              <a:defRPr sz="1800">
                <a:solidFill>
                  <a:schemeClr val="tx1"/>
                </a:solidFill>
                <a:latin typeface="+mn-lt"/>
              </a:defRPr>
            </a:lvl3pPr>
            <a:lvl4pPr marL="1200150" indent="-171450" algn="l" rtl="0" eaLnBrk="0" fontAlgn="base" hangingPunct="0">
              <a:spcBef>
                <a:spcPct val="20000"/>
              </a:spcBef>
              <a:spcAft>
                <a:spcPct val="0"/>
              </a:spcAft>
              <a:buClr>
                <a:srgbClr val="FF0000"/>
              </a:buClr>
              <a:buFont typeface="Wingdings" pitchFamily="2" charset="2"/>
              <a:buChar char="ü"/>
              <a:defRPr sz="1500">
                <a:solidFill>
                  <a:schemeClr val="tx1"/>
                </a:solidFill>
                <a:latin typeface="+mn-lt"/>
              </a:defRPr>
            </a:lvl4pPr>
            <a:lvl5pPr marL="1543050" indent="-171450" algn="l" rtl="0" eaLnBrk="0" fontAlgn="base" hangingPunct="0">
              <a:spcBef>
                <a:spcPct val="20000"/>
              </a:spcBef>
              <a:spcAft>
                <a:spcPct val="0"/>
              </a:spcAft>
              <a:buClr>
                <a:srgbClr val="FF0000"/>
              </a:buClr>
              <a:buFont typeface="Wingdings" pitchFamily="2" charset="2"/>
              <a:buChar char="ü"/>
              <a:defRPr sz="1500">
                <a:solidFill>
                  <a:schemeClr val="tx1"/>
                </a:solidFill>
                <a:latin typeface="+mn-lt"/>
              </a:defRPr>
            </a:lvl5pPr>
            <a:lvl6pPr marL="1885950" indent="-171450" algn="l" rtl="0" fontAlgn="base">
              <a:spcBef>
                <a:spcPct val="20000"/>
              </a:spcBef>
              <a:spcAft>
                <a:spcPct val="0"/>
              </a:spcAft>
              <a:buClr>
                <a:srgbClr val="FF0000"/>
              </a:buClr>
              <a:buFont typeface="Wingdings" pitchFamily="2" charset="2"/>
              <a:buChar char="ü"/>
              <a:defRPr sz="1500">
                <a:solidFill>
                  <a:schemeClr val="tx1"/>
                </a:solidFill>
                <a:latin typeface="+mn-lt"/>
              </a:defRPr>
            </a:lvl6pPr>
            <a:lvl7pPr marL="2228850" indent="-171450" algn="l" rtl="0" fontAlgn="base">
              <a:spcBef>
                <a:spcPct val="20000"/>
              </a:spcBef>
              <a:spcAft>
                <a:spcPct val="0"/>
              </a:spcAft>
              <a:buClr>
                <a:srgbClr val="FF0000"/>
              </a:buClr>
              <a:buFont typeface="Wingdings" pitchFamily="2" charset="2"/>
              <a:buChar char="ü"/>
              <a:defRPr sz="1500">
                <a:solidFill>
                  <a:schemeClr val="tx1"/>
                </a:solidFill>
                <a:latin typeface="+mn-lt"/>
              </a:defRPr>
            </a:lvl7pPr>
            <a:lvl8pPr marL="2571750" indent="-171450" algn="l" rtl="0" fontAlgn="base">
              <a:spcBef>
                <a:spcPct val="20000"/>
              </a:spcBef>
              <a:spcAft>
                <a:spcPct val="0"/>
              </a:spcAft>
              <a:buClr>
                <a:srgbClr val="FF0000"/>
              </a:buClr>
              <a:buFont typeface="Wingdings" pitchFamily="2" charset="2"/>
              <a:buChar char="ü"/>
              <a:defRPr sz="1500">
                <a:solidFill>
                  <a:schemeClr val="tx1"/>
                </a:solidFill>
                <a:latin typeface="+mn-lt"/>
              </a:defRPr>
            </a:lvl8pPr>
            <a:lvl9pPr marL="2914650" indent="-171450" algn="l" rtl="0" fontAlgn="base">
              <a:spcBef>
                <a:spcPct val="20000"/>
              </a:spcBef>
              <a:spcAft>
                <a:spcPct val="0"/>
              </a:spcAft>
              <a:buClr>
                <a:srgbClr val="FF0000"/>
              </a:buClr>
              <a:buFont typeface="Wingdings" pitchFamily="2" charset="2"/>
              <a:buChar char="ü"/>
              <a:defRPr sz="1500">
                <a:solidFill>
                  <a:schemeClr val="tx1"/>
                </a:solidFill>
                <a:latin typeface="+mn-lt"/>
              </a:defRPr>
            </a:lvl9pPr>
          </a:lstStyle>
          <a:p>
            <a:pPr defTabSz="914400">
              <a:lnSpc>
                <a:spcPct val="114000"/>
              </a:lnSpc>
              <a:spcBef>
                <a:spcPts val="300"/>
              </a:spcBef>
              <a:defRPr/>
            </a:pPr>
            <a:r>
              <a:rPr lang="en-US" sz="2000" kern="0" dirty="0">
                <a:solidFill>
                  <a:srgbClr val="000000"/>
                </a:solidFill>
                <a:latin typeface="Arial"/>
              </a:rPr>
              <a:t>Considerable progress has been made so far</a:t>
            </a:r>
          </a:p>
          <a:p>
            <a:pPr lvl="1" defTabSz="914400">
              <a:lnSpc>
                <a:spcPct val="114000"/>
              </a:lnSpc>
              <a:spcBef>
                <a:spcPts val="300"/>
              </a:spcBef>
              <a:defRPr/>
            </a:pPr>
            <a:r>
              <a:rPr lang="en-US" sz="1600" kern="0" dirty="0">
                <a:solidFill>
                  <a:srgbClr val="000000"/>
                </a:solidFill>
                <a:latin typeface="Arial"/>
              </a:rPr>
              <a:t>A fast board to measure both planar and 3D NAND Flash memories has been developed </a:t>
            </a:r>
          </a:p>
          <a:p>
            <a:pPr lvl="1" defTabSz="914400">
              <a:lnSpc>
                <a:spcPct val="114000"/>
              </a:lnSpc>
              <a:spcBef>
                <a:spcPts val="300"/>
              </a:spcBef>
              <a:defRPr/>
            </a:pPr>
            <a:r>
              <a:rPr lang="en-US" sz="1600" kern="0" dirty="0">
                <a:solidFill>
                  <a:srgbClr val="000000"/>
                </a:solidFill>
                <a:latin typeface="Arial"/>
              </a:rPr>
              <a:t>Some important features of the analyzed memory arrays have been reconstructed (level mapping, scrambling, etc.)</a:t>
            </a:r>
          </a:p>
          <a:p>
            <a:pPr lvl="1" defTabSz="914400">
              <a:lnSpc>
                <a:spcPct val="114000"/>
              </a:lnSpc>
              <a:spcBef>
                <a:spcPts val="300"/>
              </a:spcBef>
              <a:defRPr/>
            </a:pPr>
            <a:r>
              <a:rPr lang="en-US" sz="1600" kern="0" dirty="0">
                <a:solidFill>
                  <a:srgbClr val="000000"/>
                </a:solidFill>
                <a:latin typeface="Arial"/>
              </a:rPr>
              <a:t>Irradiation campaigns with protons and heavy ions have been performed</a:t>
            </a:r>
          </a:p>
          <a:p>
            <a:pPr lvl="1" defTabSz="914400">
              <a:lnSpc>
                <a:spcPct val="114000"/>
              </a:lnSpc>
              <a:spcBef>
                <a:spcPts val="300"/>
              </a:spcBef>
              <a:defRPr/>
            </a:pPr>
            <a:r>
              <a:rPr lang="en-US" sz="1600" kern="0" dirty="0">
                <a:solidFill>
                  <a:srgbClr val="000000"/>
                </a:solidFill>
                <a:latin typeface="Arial"/>
              </a:rPr>
              <a:t>Simulations with Monte Carlo tools have been carried out</a:t>
            </a:r>
          </a:p>
          <a:p>
            <a:pPr lvl="1" defTabSz="914400">
              <a:lnSpc>
                <a:spcPct val="114000"/>
              </a:lnSpc>
              <a:spcBef>
                <a:spcPts val="300"/>
              </a:spcBef>
              <a:defRPr/>
            </a:pPr>
            <a:r>
              <a:rPr lang="en-US" sz="1600" kern="0" dirty="0">
                <a:solidFill>
                  <a:srgbClr val="000000"/>
                </a:solidFill>
                <a:latin typeface="Arial"/>
              </a:rPr>
              <a:t>Ways to measure the ionizing power of the impinging particles have been devised</a:t>
            </a:r>
          </a:p>
          <a:p>
            <a:pPr lvl="1" defTabSz="914400">
              <a:lnSpc>
                <a:spcPct val="114000"/>
              </a:lnSpc>
              <a:spcBef>
                <a:spcPts val="300"/>
              </a:spcBef>
              <a:defRPr/>
            </a:pPr>
            <a:r>
              <a:rPr lang="en-US" sz="1050" i="1" kern="0" dirty="0">
                <a:solidFill>
                  <a:srgbClr val="000000"/>
                </a:solidFill>
                <a:latin typeface="Arial"/>
              </a:rPr>
              <a:t>1) M. </a:t>
            </a:r>
            <a:r>
              <a:rPr lang="en-US" sz="1050" i="1" kern="0" dirty="0" err="1">
                <a:solidFill>
                  <a:srgbClr val="000000"/>
                </a:solidFill>
                <a:latin typeface="Arial"/>
              </a:rPr>
              <a:t>Bagatin</a:t>
            </a:r>
            <a:r>
              <a:rPr lang="en-US" sz="1050" i="1" kern="0" dirty="0">
                <a:solidFill>
                  <a:srgbClr val="000000"/>
                </a:solidFill>
                <a:latin typeface="Arial"/>
              </a:rPr>
              <a:t>, et al., IEEE TNS, vol. 66, no. 1, pp. 48-53, Jan. 2019. 2) M. </a:t>
            </a:r>
            <a:r>
              <a:rPr lang="en-US" sz="1050" i="1" kern="0" dirty="0" err="1">
                <a:solidFill>
                  <a:srgbClr val="000000"/>
                </a:solidFill>
                <a:latin typeface="Arial"/>
              </a:rPr>
              <a:t>Bagatin</a:t>
            </a:r>
            <a:r>
              <a:rPr lang="en-US" sz="1050" i="1" kern="0" dirty="0">
                <a:solidFill>
                  <a:srgbClr val="000000"/>
                </a:solidFill>
                <a:latin typeface="Arial"/>
              </a:rPr>
              <a:t>, et al. ” IEEE TNS, In press. 3) M. </a:t>
            </a:r>
            <a:r>
              <a:rPr lang="en-US" sz="1050" i="1" kern="0" dirty="0" err="1">
                <a:solidFill>
                  <a:srgbClr val="000000"/>
                </a:solidFill>
                <a:latin typeface="Arial"/>
              </a:rPr>
              <a:t>Bagatin</a:t>
            </a:r>
            <a:r>
              <a:rPr lang="en-US" sz="1050" i="1" kern="0" dirty="0">
                <a:solidFill>
                  <a:srgbClr val="000000"/>
                </a:solidFill>
                <a:latin typeface="Arial"/>
              </a:rPr>
              <a:t>, et al., “A Heavy-ion Detector Based on 3D-NAND Flash Memories,” accepted for presentation at 2019 IEEE NSREC</a:t>
            </a:r>
          </a:p>
          <a:p>
            <a:pPr defTabSz="914400">
              <a:lnSpc>
                <a:spcPct val="114000"/>
              </a:lnSpc>
              <a:spcBef>
                <a:spcPts val="300"/>
              </a:spcBef>
              <a:defRPr/>
            </a:pPr>
            <a:r>
              <a:rPr lang="en-US" sz="2000" kern="0" dirty="0">
                <a:solidFill>
                  <a:srgbClr val="000000"/>
                </a:solidFill>
                <a:latin typeface="Arial"/>
              </a:rPr>
              <a:t>2020: further effort to understand limitations and optimize radiation sensitivity of memory-based radiation detectors</a:t>
            </a:r>
          </a:p>
          <a:p>
            <a:pPr lvl="1" defTabSz="914400">
              <a:lnSpc>
                <a:spcPct val="114000"/>
              </a:lnSpc>
              <a:spcBef>
                <a:spcPts val="300"/>
              </a:spcBef>
              <a:defRPr/>
            </a:pPr>
            <a:r>
              <a:rPr lang="en-US" sz="1600" kern="0" dirty="0">
                <a:solidFill>
                  <a:srgbClr val="000000"/>
                </a:solidFill>
                <a:latin typeface="Arial"/>
              </a:rPr>
              <a:t>Exploit three-level architecture, tweak internal read references, read retry, etc.</a:t>
            </a:r>
          </a:p>
          <a:p>
            <a:pPr lvl="1" defTabSz="914400">
              <a:lnSpc>
                <a:spcPct val="114000"/>
              </a:lnSpc>
              <a:spcBef>
                <a:spcPts val="300"/>
              </a:spcBef>
              <a:defRPr/>
            </a:pPr>
            <a:r>
              <a:rPr lang="en-US" sz="1600" kern="0" dirty="0">
                <a:solidFill>
                  <a:srgbClr val="000000"/>
                </a:solidFill>
                <a:latin typeface="Arial"/>
              </a:rPr>
              <a:t>Further beams shifts and Monte Carlo simulations</a:t>
            </a:r>
          </a:p>
        </p:txBody>
      </p:sp>
    </p:spTree>
    <p:extLst>
      <p:ext uri="{BB962C8B-B14F-4D97-AF65-F5344CB8AC3E}">
        <p14:creationId xmlns:p14="http://schemas.microsoft.com/office/powerpoint/2010/main" val="14022290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B3A3592A-5599-4852-9338-745FAFF1F07B}"/>
              </a:ext>
            </a:extLst>
          </p:cNvPr>
          <p:cNvSpPr>
            <a:spLocks noGrp="1"/>
          </p:cNvSpPr>
          <p:nvPr>
            <p:ph type="title"/>
          </p:nvPr>
        </p:nvSpPr>
        <p:spPr/>
        <p:txBody>
          <a:bodyPr/>
          <a:lstStyle/>
          <a:p>
            <a:r>
              <a:rPr lang="en-US" dirty="0"/>
              <a:t>Personnel and Services in 2020</a:t>
            </a:r>
          </a:p>
        </p:txBody>
      </p:sp>
      <p:sp>
        <p:nvSpPr>
          <p:cNvPr id="3" name="Segnaposto contenuto 2">
            <a:extLst>
              <a:ext uri="{FF2B5EF4-FFF2-40B4-BE49-F238E27FC236}">
                <a16:creationId xmlns="" xmlns:a16="http://schemas.microsoft.com/office/drawing/2014/main" id="{55F08641-338E-4D33-B4BE-078C2CDA9A51}"/>
              </a:ext>
            </a:extLst>
          </p:cNvPr>
          <p:cNvSpPr>
            <a:spLocks noGrp="1"/>
          </p:cNvSpPr>
          <p:nvPr>
            <p:ph idx="1"/>
          </p:nvPr>
        </p:nvSpPr>
        <p:spPr>
          <a:xfrm>
            <a:off x="515983" y="836084"/>
            <a:ext cx="8448630" cy="5545667"/>
          </a:xfrm>
        </p:spPr>
        <p:txBody>
          <a:bodyPr/>
          <a:lstStyle/>
          <a:p>
            <a:r>
              <a:rPr lang="it-IT" sz="2400" b="1" dirty="0"/>
              <a:t>FTE </a:t>
            </a:r>
            <a:r>
              <a:rPr lang="it-IT" sz="2400" b="1" dirty="0" err="1"/>
              <a:t>total</a:t>
            </a:r>
            <a:r>
              <a:rPr lang="it-IT" sz="2400" b="1" dirty="0"/>
              <a:t>: 1.3</a:t>
            </a:r>
            <a:r>
              <a:rPr lang="it-IT" sz="1600" dirty="0"/>
              <a:t> (TBC)</a:t>
            </a:r>
          </a:p>
          <a:p>
            <a:pPr lvl="1"/>
            <a:r>
              <a:rPr lang="it-IT" sz="1600" b="1" dirty="0"/>
              <a:t>S. </a:t>
            </a:r>
            <a:r>
              <a:rPr lang="it-IT" sz="1600" b="1" dirty="0" err="1"/>
              <a:t>Gerardin</a:t>
            </a:r>
            <a:r>
              <a:rPr lang="it-IT" sz="1600" b="1" dirty="0"/>
              <a:t> 		</a:t>
            </a:r>
            <a:r>
              <a:rPr lang="it-IT" sz="1600" dirty="0"/>
              <a:t>0.3	(Resp. Loc.)</a:t>
            </a:r>
          </a:p>
          <a:p>
            <a:pPr lvl="1"/>
            <a:r>
              <a:rPr lang="it-IT" sz="1600" dirty="0"/>
              <a:t>M. </a:t>
            </a:r>
            <a:r>
              <a:rPr lang="it-IT" sz="1600" dirty="0" err="1"/>
              <a:t>Bagatin			</a:t>
            </a:r>
            <a:r>
              <a:rPr lang="it-IT" sz="1600" dirty="0"/>
              <a:t>0.3</a:t>
            </a:r>
          </a:p>
          <a:p>
            <a:pPr lvl="1"/>
            <a:r>
              <a:rPr lang="it-IT" sz="1600" dirty="0"/>
              <a:t>A. Paccagnella		0.2</a:t>
            </a:r>
          </a:p>
          <a:p>
            <a:pPr lvl="1"/>
            <a:r>
              <a:rPr lang="it-IT" sz="1600" dirty="0"/>
              <a:t>J. </a:t>
            </a:r>
            <a:r>
              <a:rPr lang="it-IT" sz="1600" dirty="0" err="1"/>
              <a:t>Wyss</a:t>
            </a:r>
            <a:r>
              <a:rPr lang="it-IT" sz="1600" dirty="0"/>
              <a:t> 			0.2</a:t>
            </a:r>
          </a:p>
          <a:p>
            <a:pPr lvl="1"/>
            <a:r>
              <a:rPr lang="it-IT" sz="1600" dirty="0"/>
              <a:t>A. </a:t>
            </a:r>
            <a:r>
              <a:rPr lang="it-IT" sz="1600" dirty="0" err="1"/>
              <a:t>Candelori</a:t>
            </a:r>
            <a:r>
              <a:rPr lang="it-IT" sz="1600" dirty="0"/>
              <a:t> 		0.3</a:t>
            </a:r>
          </a:p>
          <a:p>
            <a:pPr lvl="1"/>
            <a:r>
              <a:rPr lang="it-IT" sz="1600" dirty="0"/>
              <a:t>D. Bisello</a:t>
            </a:r>
          </a:p>
          <a:p>
            <a:pPr lvl="1"/>
            <a:r>
              <a:rPr lang="it-IT" sz="1600" dirty="0"/>
              <a:t>G. </a:t>
            </a:r>
            <a:r>
              <a:rPr lang="it-IT" sz="1600" dirty="0" err="1"/>
              <a:t>Collazuol</a:t>
            </a:r>
            <a:endParaRPr lang="it-IT" sz="1600" dirty="0"/>
          </a:p>
          <a:p>
            <a:r>
              <a:rPr lang="it-IT" sz="2400" dirty="0"/>
              <a:t>INFN services</a:t>
            </a:r>
          </a:p>
          <a:p>
            <a:pPr lvl="1"/>
            <a:r>
              <a:rPr lang="it-IT" sz="1800" dirty="0"/>
              <a:t>1.5</a:t>
            </a:r>
            <a:r>
              <a:rPr lang="en-US" sz="1800" dirty="0"/>
              <a:t> MM from the electronic workshop for PCB assembly (design at DEI)</a:t>
            </a:r>
          </a:p>
          <a:p>
            <a:pPr lvl="1"/>
            <a:r>
              <a:rPr lang="en-US" sz="1800" dirty="0"/>
              <a:t>Support (Mario </a:t>
            </a:r>
            <a:r>
              <a:rPr lang="en-US" sz="1800" dirty="0" err="1"/>
              <a:t>Tessaro</a:t>
            </a:r>
            <a:r>
              <a:rPr lang="en-US" sz="1800" dirty="0"/>
              <a:t>) for beam shifts (3-10 days, depending on shift allocation)</a:t>
            </a:r>
          </a:p>
          <a:p>
            <a:r>
              <a:rPr lang="en-US" sz="2000"/>
              <a:t>Fund requests (TBC)</a:t>
            </a:r>
            <a:endParaRPr lang="en-US" sz="2000" dirty="0"/>
          </a:p>
          <a:p>
            <a:pPr lvl="1"/>
            <a:r>
              <a:rPr lang="en-US" sz="1600" dirty="0"/>
              <a:t>Consumable: 10 k€ (memories, PCBs, sockets, material for </a:t>
            </a:r>
            <a:r>
              <a:rPr lang="en-US" sz="1600" dirty="0" err="1"/>
              <a:t>decapping</a:t>
            </a:r>
            <a:r>
              <a:rPr lang="en-US" sz="1600" dirty="0"/>
              <a:t> and beam shifts, etc.)</a:t>
            </a:r>
          </a:p>
          <a:p>
            <a:pPr lvl="1"/>
            <a:r>
              <a:rPr lang="en-US" sz="1600" dirty="0"/>
              <a:t>Travel: 1.5 k€ (LNL shifts and 1 beam shift at GSI)</a:t>
            </a:r>
          </a:p>
          <a:p>
            <a:pPr lvl="1"/>
            <a:endParaRPr lang="it-IT" sz="1400" dirty="0"/>
          </a:p>
        </p:txBody>
      </p:sp>
    </p:spTree>
    <p:extLst>
      <p:ext uri="{BB962C8B-B14F-4D97-AF65-F5344CB8AC3E}">
        <p14:creationId xmlns:p14="http://schemas.microsoft.com/office/powerpoint/2010/main" val="129153021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
            <a:ext cx="6858000" cy="1538111"/>
          </a:xfrm>
        </p:spPr>
        <p:txBody>
          <a:bodyPr>
            <a:normAutofit/>
          </a:bodyPr>
          <a:lstStyle/>
          <a:p>
            <a:r>
              <a:rPr lang="it-IT" sz="4800" b="1" dirty="0" smtClean="0">
                <a:solidFill>
                  <a:srgbClr val="FF0000"/>
                </a:solidFill>
              </a:rPr>
              <a:t>DEMIURGOS </a:t>
            </a:r>
            <a:endParaRPr lang="en-US" sz="4800" b="1" dirty="0">
              <a:solidFill>
                <a:srgbClr val="FF0000"/>
              </a:solidFill>
            </a:endParaRPr>
          </a:p>
        </p:txBody>
      </p:sp>
      <p:sp>
        <p:nvSpPr>
          <p:cNvPr id="3" name="Content Placeholder 2"/>
          <p:cNvSpPr>
            <a:spLocks noGrp="1"/>
          </p:cNvSpPr>
          <p:nvPr>
            <p:ph idx="1"/>
          </p:nvPr>
        </p:nvSpPr>
        <p:spPr>
          <a:xfrm>
            <a:off x="699480" y="3854724"/>
            <a:ext cx="7021010" cy="2717526"/>
          </a:xfrm>
        </p:spPr>
        <p:txBody>
          <a:bodyPr>
            <a:normAutofit/>
          </a:bodyPr>
          <a:lstStyle/>
          <a:p>
            <a:r>
              <a:rPr lang="en-US" sz="2400" b="1" dirty="0" smtClean="0">
                <a:solidFill>
                  <a:srgbClr val="FF0000"/>
                </a:solidFill>
              </a:rPr>
              <a:t>Outline</a:t>
            </a:r>
            <a:r>
              <a:rPr lang="en-US" dirty="0" smtClean="0">
                <a:solidFill>
                  <a:srgbClr val="FF0000"/>
                </a:solidFill>
              </a:rPr>
              <a:t> </a:t>
            </a:r>
            <a:r>
              <a:rPr lang="en-US" dirty="0" smtClean="0"/>
              <a:t>:</a:t>
            </a:r>
          </a:p>
          <a:p>
            <a:r>
              <a:rPr lang="en-US" dirty="0" smtClean="0"/>
              <a:t>Main Physics Areas</a:t>
            </a:r>
          </a:p>
          <a:p>
            <a:r>
              <a:rPr lang="en-US" dirty="0"/>
              <a:t>Preliminary </a:t>
            </a:r>
            <a:r>
              <a:rPr lang="en-US" dirty="0" err="1" smtClean="0"/>
              <a:t>Demiurgos</a:t>
            </a:r>
            <a:r>
              <a:rPr lang="en-US" dirty="0" smtClean="0"/>
              <a:t> Results</a:t>
            </a:r>
          </a:p>
          <a:p>
            <a:r>
              <a:rPr lang="en-US" dirty="0" err="1" smtClean="0"/>
              <a:t>Demiurgos</a:t>
            </a:r>
            <a:r>
              <a:rPr lang="en-US" dirty="0"/>
              <a:t> </a:t>
            </a:r>
            <a:r>
              <a:rPr lang="en-US" dirty="0" smtClean="0"/>
              <a:t>Activities 2020			[3 anni: 2019-21]</a:t>
            </a:r>
          </a:p>
          <a:p>
            <a:r>
              <a:rPr lang="en-US" dirty="0" smtClean="0"/>
              <a:t>Conclusions</a:t>
            </a:r>
            <a:endParaRPr lang="en-US" dirty="0"/>
          </a:p>
        </p:txBody>
      </p:sp>
      <p:sp>
        <p:nvSpPr>
          <p:cNvPr id="5" name="Sottotitolo 2"/>
          <p:cNvSpPr txBox="1">
            <a:spLocks/>
          </p:cNvSpPr>
          <p:nvPr/>
        </p:nvSpPr>
        <p:spPr>
          <a:xfrm>
            <a:off x="459988" y="1909587"/>
            <a:ext cx="7541012" cy="17879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it-IT" dirty="0">
                <a:solidFill>
                  <a:srgbClr val="0000FF"/>
                </a:solidFill>
                <a:latin typeface="Gill Sans MT"/>
              </a:rPr>
              <a:t>                                   </a:t>
            </a:r>
            <a:r>
              <a:rPr lang="it-IT" sz="4000" b="1" dirty="0">
                <a:solidFill>
                  <a:srgbClr val="0000FF"/>
                </a:solidFill>
                <a:latin typeface="Gill Sans MT"/>
              </a:rPr>
              <a:t>G. Carugno      </a:t>
            </a:r>
            <a:endParaRPr lang="it-IT" dirty="0">
              <a:solidFill>
                <a:srgbClr val="0000FF"/>
              </a:solidFill>
              <a:latin typeface="Gill Sans MT"/>
            </a:endParaRPr>
          </a:p>
          <a:p>
            <a:pPr marL="0" indent="0">
              <a:buFont typeface="Arial"/>
              <a:buNone/>
            </a:pPr>
            <a:r>
              <a:rPr lang="it-IT" dirty="0">
                <a:solidFill>
                  <a:srgbClr val="0000FF"/>
                </a:solidFill>
                <a:latin typeface="Gill Sans MT"/>
              </a:rPr>
              <a:t>     Padova</a:t>
            </a:r>
            <a:r>
              <a:rPr lang="it-IT" dirty="0" smtClean="0">
                <a:solidFill>
                  <a:srgbClr val="0000FF"/>
                </a:solidFill>
                <a:latin typeface="Gill Sans MT"/>
              </a:rPr>
              <a:t>, Legnaro, Ferrara, Palermo (LNS</a:t>
            </a:r>
            <a:r>
              <a:rPr lang="it-IT" dirty="0">
                <a:solidFill>
                  <a:srgbClr val="0000FF"/>
                </a:solidFill>
                <a:latin typeface="Gill Sans MT"/>
              </a:rPr>
              <a:t>)</a:t>
            </a:r>
          </a:p>
        </p:txBody>
      </p:sp>
    </p:spTree>
    <p:extLst>
      <p:ext uri="{BB962C8B-B14F-4D97-AF65-F5344CB8AC3E}">
        <p14:creationId xmlns:p14="http://schemas.microsoft.com/office/powerpoint/2010/main" val="305187662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0" y="271112"/>
            <a:ext cx="9174881" cy="6121366"/>
          </a:xfrm>
          <a:prstGeom prst="rect">
            <a:avLst/>
          </a:prstGeom>
        </p:spPr>
      </p:pic>
    </p:spTree>
    <p:extLst>
      <p:ext uri="{BB962C8B-B14F-4D97-AF65-F5344CB8AC3E}">
        <p14:creationId xmlns:p14="http://schemas.microsoft.com/office/powerpoint/2010/main" val="21494992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3437"/>
          </a:xfrm>
        </p:spPr>
        <p:txBody>
          <a:bodyPr>
            <a:normAutofit fontScale="90000"/>
          </a:bodyPr>
          <a:lstStyle/>
          <a:p>
            <a:r>
              <a:rPr lang="en-US" b="1">
                <a:solidFill>
                  <a:srgbClr val="0000FF"/>
                </a:solidFill>
              </a:rPr>
              <a:t>ARCADIA</a:t>
            </a:r>
          </a:p>
        </p:txBody>
      </p:sp>
      <p:grpSp>
        <p:nvGrpSpPr>
          <p:cNvPr id="13" name="Group 12"/>
          <p:cNvGrpSpPr/>
          <p:nvPr/>
        </p:nvGrpSpPr>
        <p:grpSpPr>
          <a:xfrm>
            <a:off x="0" y="1231900"/>
            <a:ext cx="9144000" cy="4381296"/>
            <a:chOff x="0" y="1231900"/>
            <a:chExt cx="9144000" cy="4381296"/>
          </a:xfrm>
        </p:grpSpPr>
        <p:pic>
          <p:nvPicPr>
            <p:cNvPr id="9" name="Picture 8" descr="ARCADIA.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1900"/>
              <a:ext cx="9144000" cy="4381296"/>
            </a:xfrm>
            <a:prstGeom prst="rect">
              <a:avLst/>
            </a:prstGeom>
          </p:spPr>
        </p:pic>
        <p:sp>
          <p:nvSpPr>
            <p:cNvPr id="10" name="Rounded Rectangle 9"/>
            <p:cNvSpPr/>
            <p:nvPr/>
          </p:nvSpPr>
          <p:spPr>
            <a:xfrm>
              <a:off x="2788584" y="2374591"/>
              <a:ext cx="2484876" cy="19328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76200" cmpd="sng">
                  <a:solidFill>
                    <a:schemeClr val="tx1"/>
                  </a:solidFill>
                </a:ln>
              </a:endParaRPr>
            </a:p>
          </p:txBody>
        </p:sp>
        <p:sp>
          <p:nvSpPr>
            <p:cNvPr id="11" name="Rounded Rectangle 10"/>
            <p:cNvSpPr/>
            <p:nvPr/>
          </p:nvSpPr>
          <p:spPr>
            <a:xfrm>
              <a:off x="165659" y="5121929"/>
              <a:ext cx="731657" cy="19328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76200" cmpd="sng">
                  <a:solidFill>
                    <a:schemeClr val="tx1"/>
                  </a:solidFill>
                </a:ln>
              </a:endParaRPr>
            </a:p>
          </p:txBody>
        </p:sp>
        <p:sp>
          <p:nvSpPr>
            <p:cNvPr id="12" name="Rounded Rectangle 11"/>
            <p:cNvSpPr/>
            <p:nvPr/>
          </p:nvSpPr>
          <p:spPr>
            <a:xfrm>
              <a:off x="7095703" y="1231900"/>
              <a:ext cx="2048297" cy="590457"/>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76200" cmpd="sng">
                  <a:solidFill>
                    <a:schemeClr val="tx1"/>
                  </a:solidFill>
                </a:ln>
              </a:endParaRPr>
            </a:p>
          </p:txBody>
        </p:sp>
      </p:grpSp>
      <p:sp>
        <p:nvSpPr>
          <p:cNvPr id="4" name="Date Placeholder 3"/>
          <p:cNvSpPr>
            <a:spLocks noGrp="1"/>
          </p:cNvSpPr>
          <p:nvPr>
            <p:ph type="dt" sz="half" idx="10"/>
          </p:nvPr>
        </p:nvSpPr>
        <p:spPr/>
        <p:txBody>
          <a:bodyPr/>
          <a:lstStyle/>
          <a:p>
            <a:r>
              <a:rPr lang="en-US"/>
              <a:t>EConti - CdS 10/07/2019</a:t>
            </a:r>
          </a:p>
        </p:txBody>
      </p:sp>
      <p:sp>
        <p:nvSpPr>
          <p:cNvPr id="6" name="Slide Number Placeholder 5"/>
          <p:cNvSpPr>
            <a:spLocks noGrp="1"/>
          </p:cNvSpPr>
          <p:nvPr>
            <p:ph type="sldNum" sz="quarter" idx="12"/>
          </p:nvPr>
        </p:nvSpPr>
        <p:spPr/>
        <p:txBody>
          <a:bodyPr/>
          <a:lstStyle/>
          <a:p>
            <a:fld id="{B2AC4881-73D6-FA40-A1B1-6BCB34651555}" type="slidenum">
              <a:rPr lang="uk-UA"/>
              <a:t>3</a:t>
            </a:fld>
            <a:endParaRPr lang="uk-UA"/>
          </a:p>
        </p:txBody>
      </p:sp>
      <p:sp>
        <p:nvSpPr>
          <p:cNvPr id="7" name="TextBox 6"/>
          <p:cNvSpPr txBox="1"/>
          <p:nvPr/>
        </p:nvSpPr>
        <p:spPr>
          <a:xfrm>
            <a:off x="3296544" y="4793742"/>
            <a:ext cx="957301" cy="369332"/>
          </a:xfrm>
          <a:prstGeom prst="rect">
            <a:avLst/>
          </a:prstGeom>
          <a:noFill/>
        </p:spPr>
        <p:txBody>
          <a:bodyPr wrap="none" rtlCol="0">
            <a:spAutoFit/>
          </a:bodyPr>
          <a:lstStyle/>
          <a:p>
            <a:r>
              <a:rPr lang="en-US">
                <a:solidFill>
                  <a:srgbClr val="0000FF"/>
                </a:solidFill>
              </a:rPr>
              <a:t>2019-21</a:t>
            </a:r>
          </a:p>
        </p:txBody>
      </p:sp>
    </p:spTree>
    <p:extLst>
      <p:ext uri="{BB962C8B-B14F-4D97-AF65-F5344CB8AC3E}">
        <p14:creationId xmlns:p14="http://schemas.microsoft.com/office/powerpoint/2010/main" val="40924404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07-2458316 alle 12.46.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70" y="165104"/>
            <a:ext cx="9131730" cy="6498482"/>
          </a:xfrm>
          <a:prstGeom prst="rect">
            <a:avLst/>
          </a:prstGeom>
        </p:spPr>
      </p:pic>
      <p:sp>
        <p:nvSpPr>
          <p:cNvPr id="6" name="Slide Number Placeholder 5"/>
          <p:cNvSpPr>
            <a:spLocks noGrp="1"/>
          </p:cNvSpPr>
          <p:nvPr>
            <p:ph type="sldNum" sz="quarter" idx="12"/>
          </p:nvPr>
        </p:nvSpPr>
        <p:spPr/>
        <p:txBody>
          <a:bodyPr/>
          <a:lstStyle/>
          <a:p>
            <a:fld id="{9F1C39A8-7C35-F74B-8F7C-9545DAC720C3}" type="slidenum">
              <a:rPr lang="it-IT" smtClean="0">
                <a:latin typeface="Gill Sans MT"/>
              </a:rPr>
              <a:pPr/>
              <a:t>30</a:t>
            </a:fld>
            <a:endParaRPr lang="it-IT">
              <a:latin typeface="Gill Sans MT"/>
            </a:endParaRPr>
          </a:p>
        </p:txBody>
      </p:sp>
    </p:spTree>
    <p:extLst>
      <p:ext uri="{BB962C8B-B14F-4D97-AF65-F5344CB8AC3E}">
        <p14:creationId xmlns:p14="http://schemas.microsoft.com/office/powerpoint/2010/main" val="313305540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06-2458296 alle 07.49.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96" y="4"/>
            <a:ext cx="9159462" cy="6857996"/>
          </a:xfrm>
          <a:prstGeom prst="rect">
            <a:avLst/>
          </a:prstGeom>
        </p:spPr>
      </p:pic>
    </p:spTree>
    <p:extLst>
      <p:ext uri="{BB962C8B-B14F-4D97-AF65-F5344CB8AC3E}">
        <p14:creationId xmlns:p14="http://schemas.microsoft.com/office/powerpoint/2010/main" val="89241400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18" y="85613"/>
            <a:ext cx="9174918" cy="6563705"/>
          </a:xfrm>
          <a:prstGeom prst="rect">
            <a:avLst/>
          </a:prstGeom>
        </p:spPr>
      </p:pic>
      <p:sp>
        <p:nvSpPr>
          <p:cNvPr id="6" name="Slide Number Placeholder 5"/>
          <p:cNvSpPr>
            <a:spLocks noGrp="1"/>
          </p:cNvSpPr>
          <p:nvPr>
            <p:ph type="sldNum" sz="quarter" idx="12"/>
          </p:nvPr>
        </p:nvSpPr>
        <p:spPr/>
        <p:txBody>
          <a:bodyPr/>
          <a:lstStyle/>
          <a:p>
            <a:fld id="{9F1C39A8-7C35-F74B-8F7C-9545DAC720C3}" type="slidenum">
              <a:rPr lang="it-IT" smtClean="0">
                <a:latin typeface="Gill Sans MT"/>
              </a:rPr>
              <a:pPr/>
              <a:t>32</a:t>
            </a:fld>
            <a:endParaRPr lang="it-IT">
              <a:latin typeface="Gill Sans MT"/>
            </a:endParaRPr>
          </a:p>
        </p:txBody>
      </p:sp>
    </p:spTree>
    <p:extLst>
      <p:ext uri="{BB962C8B-B14F-4D97-AF65-F5344CB8AC3E}">
        <p14:creationId xmlns:p14="http://schemas.microsoft.com/office/powerpoint/2010/main" val="213937702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513901"/>
            <a:ext cx="5581650" cy="3219450"/>
          </a:xfrm>
          <a:prstGeom prst="rect">
            <a:avLst/>
          </a:prstGeom>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722"/>
            <a:ext cx="5043868" cy="2843357"/>
          </a:xfrm>
          <a:prstGeom prst="rect">
            <a:avLst/>
          </a:prstGeom>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0031" y="524105"/>
            <a:ext cx="3271520" cy="5803392"/>
          </a:xfrm>
          <a:prstGeom prst="rect">
            <a:avLst/>
          </a:prstGeom>
        </p:spPr>
      </p:pic>
      <p:sp>
        <p:nvSpPr>
          <p:cNvPr id="5" name="CasellaDiTesto 4"/>
          <p:cNvSpPr txBox="1"/>
          <p:nvPr/>
        </p:nvSpPr>
        <p:spPr>
          <a:xfrm>
            <a:off x="86263" y="31220"/>
            <a:ext cx="8675873" cy="461665"/>
          </a:xfrm>
          <a:prstGeom prst="rect">
            <a:avLst/>
          </a:prstGeom>
          <a:noFill/>
        </p:spPr>
        <p:txBody>
          <a:bodyPr wrap="none" rtlCol="0">
            <a:spAutoFit/>
          </a:bodyPr>
          <a:lstStyle/>
          <a:p>
            <a:pPr defTabSz="914400"/>
            <a:r>
              <a:rPr lang="it-IT" sz="2400" b="1" dirty="0">
                <a:solidFill>
                  <a:srgbClr val="FF0000"/>
                </a:solidFill>
                <a:latin typeface="Calibri"/>
                <a:cs typeface="Calibri"/>
              </a:rPr>
              <a:t>1.</a:t>
            </a:r>
            <a:r>
              <a:rPr lang="it-IT" sz="2400" b="1" dirty="0" smtClean="0">
                <a:solidFill>
                  <a:srgbClr val="FF0000"/>
                </a:solidFill>
                <a:latin typeface="Calibri"/>
                <a:cs typeface="Calibri"/>
              </a:rPr>
              <a:t> SOLID XENON: EXPERIMENTAL SET-UP &amp; PRELIMINARY RESULTS</a:t>
            </a:r>
            <a:endParaRPr lang="it-IT" sz="2400" b="1" dirty="0">
              <a:solidFill>
                <a:srgbClr val="FF0000"/>
              </a:solidFill>
              <a:latin typeface="Calibri"/>
              <a:cs typeface="Calibri"/>
            </a:endParaRPr>
          </a:p>
        </p:txBody>
      </p:sp>
      <p:sp>
        <p:nvSpPr>
          <p:cNvPr id="6" name="CasellaDiTesto 5"/>
          <p:cNvSpPr txBox="1"/>
          <p:nvPr/>
        </p:nvSpPr>
        <p:spPr>
          <a:xfrm>
            <a:off x="2146707" y="3969774"/>
            <a:ext cx="2159591" cy="369332"/>
          </a:xfrm>
          <a:prstGeom prst="rect">
            <a:avLst/>
          </a:prstGeom>
          <a:noFill/>
        </p:spPr>
        <p:txBody>
          <a:bodyPr wrap="none" rtlCol="0">
            <a:spAutoFit/>
          </a:bodyPr>
          <a:lstStyle/>
          <a:p>
            <a:pPr defTabSz="914400"/>
            <a:r>
              <a:rPr lang="it-IT" b="1" dirty="0" err="1" smtClean="0">
                <a:solidFill>
                  <a:srgbClr val="0070C0"/>
                </a:solidFill>
                <a:latin typeface="Gill Sans MT"/>
              </a:rPr>
              <a:t>Cosmic</a:t>
            </a:r>
            <a:r>
              <a:rPr lang="it-IT" b="1" dirty="0" smtClean="0">
                <a:solidFill>
                  <a:srgbClr val="0070C0"/>
                </a:solidFill>
                <a:latin typeface="Gill Sans MT"/>
              </a:rPr>
              <a:t> </a:t>
            </a:r>
            <a:r>
              <a:rPr lang="it-IT" b="1" dirty="0" err="1">
                <a:solidFill>
                  <a:srgbClr val="0070C0"/>
                </a:solidFill>
                <a:latin typeface="Gill Sans MT"/>
              </a:rPr>
              <a:t>R</a:t>
            </a:r>
            <a:r>
              <a:rPr lang="it-IT" b="1" dirty="0" err="1" smtClean="0">
                <a:solidFill>
                  <a:srgbClr val="0070C0"/>
                </a:solidFill>
                <a:latin typeface="Gill Sans MT"/>
              </a:rPr>
              <a:t>ay</a:t>
            </a:r>
            <a:r>
              <a:rPr lang="it-IT" b="1" dirty="0" smtClean="0">
                <a:solidFill>
                  <a:srgbClr val="0070C0"/>
                </a:solidFill>
                <a:latin typeface="Gill Sans MT"/>
              </a:rPr>
              <a:t> </a:t>
            </a:r>
            <a:r>
              <a:rPr lang="it-IT" b="1" dirty="0" err="1">
                <a:solidFill>
                  <a:srgbClr val="0070C0"/>
                </a:solidFill>
                <a:latin typeface="Gill Sans MT"/>
              </a:rPr>
              <a:t>S</a:t>
            </a:r>
            <a:r>
              <a:rPr lang="it-IT" b="1" dirty="0" err="1" smtClean="0">
                <a:solidFill>
                  <a:srgbClr val="0070C0"/>
                </a:solidFill>
                <a:latin typeface="Gill Sans MT"/>
              </a:rPr>
              <a:t>ignal</a:t>
            </a:r>
            <a:endParaRPr lang="it-IT" b="1" dirty="0">
              <a:solidFill>
                <a:srgbClr val="0070C0"/>
              </a:solidFill>
              <a:latin typeface="Gill Sans MT"/>
            </a:endParaRPr>
          </a:p>
        </p:txBody>
      </p:sp>
      <p:sp>
        <p:nvSpPr>
          <p:cNvPr id="7" name="CasellaDiTesto 6"/>
          <p:cNvSpPr txBox="1"/>
          <p:nvPr/>
        </p:nvSpPr>
        <p:spPr>
          <a:xfrm>
            <a:off x="767558" y="868412"/>
            <a:ext cx="3517647" cy="646331"/>
          </a:xfrm>
          <a:prstGeom prst="rect">
            <a:avLst/>
          </a:prstGeom>
          <a:noFill/>
        </p:spPr>
        <p:txBody>
          <a:bodyPr wrap="none" rtlCol="0">
            <a:spAutoFit/>
          </a:bodyPr>
          <a:lstStyle/>
          <a:p>
            <a:pPr defTabSz="914400"/>
            <a:r>
              <a:rPr lang="it-IT" b="1" dirty="0" err="1" smtClean="0">
                <a:solidFill>
                  <a:schemeClr val="bg1"/>
                </a:solidFill>
                <a:latin typeface="Gill Sans MT"/>
              </a:rPr>
              <a:t>Electrons</a:t>
            </a:r>
            <a:r>
              <a:rPr lang="it-IT" b="1" dirty="0" smtClean="0">
                <a:solidFill>
                  <a:schemeClr val="bg1"/>
                </a:solidFill>
                <a:latin typeface="Gill Sans MT"/>
              </a:rPr>
              <a:t> </a:t>
            </a:r>
            <a:r>
              <a:rPr lang="it-IT" b="1" dirty="0" err="1" smtClean="0">
                <a:solidFill>
                  <a:schemeClr val="bg1"/>
                </a:solidFill>
                <a:latin typeface="Gill Sans MT"/>
              </a:rPr>
              <a:t>Evaporation</a:t>
            </a:r>
            <a:r>
              <a:rPr lang="it-IT" b="1" dirty="0" smtClean="0">
                <a:solidFill>
                  <a:schemeClr val="bg1"/>
                </a:solidFill>
                <a:latin typeface="Gill Sans MT"/>
              </a:rPr>
              <a:t> </a:t>
            </a:r>
            <a:r>
              <a:rPr lang="it-IT" b="1" dirty="0" err="1" smtClean="0">
                <a:solidFill>
                  <a:schemeClr val="bg1"/>
                </a:solidFill>
                <a:latin typeface="Gill Sans MT"/>
              </a:rPr>
              <a:t>Signal</a:t>
            </a:r>
            <a:endParaRPr lang="it-IT" b="1" dirty="0" smtClean="0">
              <a:solidFill>
                <a:schemeClr val="bg1"/>
              </a:solidFill>
              <a:latin typeface="Gill Sans MT"/>
            </a:endParaRPr>
          </a:p>
          <a:p>
            <a:pPr defTabSz="914400"/>
            <a:r>
              <a:rPr lang="it-IT" b="1" dirty="0" err="1" smtClean="0">
                <a:solidFill>
                  <a:schemeClr val="bg1"/>
                </a:solidFill>
                <a:latin typeface="Gill Sans MT"/>
              </a:rPr>
              <a:t>Through</a:t>
            </a:r>
            <a:r>
              <a:rPr lang="it-IT" b="1" dirty="0" smtClean="0">
                <a:solidFill>
                  <a:schemeClr val="bg1"/>
                </a:solidFill>
                <a:latin typeface="Gill Sans MT"/>
              </a:rPr>
              <a:t> Solid to Gas Interface </a:t>
            </a:r>
            <a:endParaRPr lang="it-IT" b="1" dirty="0">
              <a:solidFill>
                <a:schemeClr val="bg1"/>
              </a:solidFill>
              <a:latin typeface="Gill Sans MT"/>
            </a:endParaRPr>
          </a:p>
        </p:txBody>
      </p:sp>
      <p:cxnSp>
        <p:nvCxnSpPr>
          <p:cNvPr id="9" name="Connettore 2 8"/>
          <p:cNvCxnSpPr/>
          <p:nvPr/>
        </p:nvCxnSpPr>
        <p:spPr>
          <a:xfrm>
            <a:off x="5880031" y="2932771"/>
            <a:ext cx="1190499" cy="148534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p:cNvSpPr txBox="1"/>
          <p:nvPr/>
        </p:nvSpPr>
        <p:spPr>
          <a:xfrm rot="18682695">
            <a:off x="4571300" y="2676759"/>
            <a:ext cx="2118564" cy="369332"/>
          </a:xfrm>
          <a:prstGeom prst="rect">
            <a:avLst/>
          </a:prstGeom>
          <a:noFill/>
        </p:spPr>
        <p:txBody>
          <a:bodyPr wrap="none" rtlCol="0">
            <a:spAutoFit/>
          </a:bodyPr>
          <a:lstStyle/>
          <a:p>
            <a:pPr defTabSz="914400"/>
            <a:r>
              <a:rPr lang="it-IT" b="1" dirty="0" err="1" smtClean="0">
                <a:solidFill>
                  <a:srgbClr val="0070C0"/>
                </a:solidFill>
                <a:latin typeface="Gill Sans MT"/>
              </a:rPr>
              <a:t>Heating</a:t>
            </a:r>
            <a:r>
              <a:rPr lang="it-IT" b="1" dirty="0" smtClean="0">
                <a:solidFill>
                  <a:srgbClr val="0070C0"/>
                </a:solidFill>
                <a:latin typeface="Gill Sans MT"/>
              </a:rPr>
              <a:t> </a:t>
            </a:r>
            <a:r>
              <a:rPr lang="it-IT" b="1" dirty="0" err="1" smtClean="0">
                <a:solidFill>
                  <a:srgbClr val="0070C0"/>
                </a:solidFill>
                <a:latin typeface="Gill Sans MT"/>
              </a:rPr>
              <a:t>Elements</a:t>
            </a:r>
            <a:endParaRPr lang="it-IT" b="1" dirty="0">
              <a:solidFill>
                <a:srgbClr val="0070C0"/>
              </a:solidFill>
              <a:latin typeface="Gill Sans MT"/>
            </a:endParaRPr>
          </a:p>
        </p:txBody>
      </p:sp>
      <p:cxnSp>
        <p:nvCxnSpPr>
          <p:cNvPr id="14" name="Connettore 2 13"/>
          <p:cNvCxnSpPr/>
          <p:nvPr/>
        </p:nvCxnSpPr>
        <p:spPr>
          <a:xfrm flipV="1">
            <a:off x="7571895" y="2613577"/>
            <a:ext cx="1130040" cy="194727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rot="4847076">
            <a:off x="7593315" y="2354215"/>
            <a:ext cx="2506628" cy="369332"/>
          </a:xfrm>
          <a:prstGeom prst="rect">
            <a:avLst/>
          </a:prstGeom>
          <a:noFill/>
        </p:spPr>
        <p:txBody>
          <a:bodyPr wrap="none" rtlCol="0">
            <a:spAutoFit/>
          </a:bodyPr>
          <a:lstStyle/>
          <a:p>
            <a:pPr defTabSz="914400"/>
            <a:r>
              <a:rPr lang="it-IT" b="1" dirty="0" smtClean="0">
                <a:solidFill>
                  <a:srgbClr val="FF0000"/>
                </a:solidFill>
                <a:latin typeface="Gill Sans MT"/>
              </a:rPr>
              <a:t>Temperature </a:t>
            </a:r>
            <a:r>
              <a:rPr lang="it-IT" b="1" dirty="0" err="1" smtClean="0">
                <a:solidFill>
                  <a:srgbClr val="FF0000"/>
                </a:solidFill>
                <a:latin typeface="Gill Sans MT"/>
              </a:rPr>
              <a:t>Sensors</a:t>
            </a:r>
            <a:endParaRPr lang="it-IT" b="1" dirty="0">
              <a:solidFill>
                <a:srgbClr val="FF0000"/>
              </a:solidFill>
              <a:latin typeface="Gill Sans MT"/>
            </a:endParaRPr>
          </a:p>
        </p:txBody>
      </p:sp>
      <p:sp>
        <p:nvSpPr>
          <p:cNvPr id="16" name="CasellaDiTesto 15"/>
          <p:cNvSpPr txBox="1"/>
          <p:nvPr/>
        </p:nvSpPr>
        <p:spPr>
          <a:xfrm>
            <a:off x="4251493" y="6484094"/>
            <a:ext cx="4892507" cy="338554"/>
          </a:xfrm>
          <a:prstGeom prst="rect">
            <a:avLst/>
          </a:prstGeom>
          <a:noFill/>
        </p:spPr>
        <p:txBody>
          <a:bodyPr wrap="square" rtlCol="0">
            <a:spAutoFit/>
          </a:bodyPr>
          <a:lstStyle/>
          <a:p>
            <a:pPr defTabSz="914400"/>
            <a:r>
              <a:rPr lang="it-IT" sz="1600" b="1" dirty="0" smtClean="0">
                <a:solidFill>
                  <a:srgbClr val="FF0000"/>
                </a:solidFill>
                <a:latin typeface="Gill Sans MT"/>
              </a:rPr>
              <a:t>@ </a:t>
            </a:r>
            <a:r>
              <a:rPr lang="it-IT" sz="1600" b="1" dirty="0" err="1" smtClean="0">
                <a:solidFill>
                  <a:srgbClr val="FF0000"/>
                </a:solidFill>
                <a:latin typeface="Gill Sans MT"/>
              </a:rPr>
              <a:t>Low</a:t>
            </a:r>
            <a:r>
              <a:rPr lang="it-IT" sz="1600" b="1" dirty="0" smtClean="0">
                <a:solidFill>
                  <a:srgbClr val="FF0000"/>
                </a:solidFill>
                <a:latin typeface="Gill Sans MT"/>
              </a:rPr>
              <a:t> Temperature Crystal Cracking </a:t>
            </a:r>
            <a:r>
              <a:rPr lang="it-IT" sz="1600" b="1" dirty="0" err="1" smtClean="0">
                <a:solidFill>
                  <a:srgbClr val="FF0000"/>
                </a:solidFill>
                <a:latin typeface="Gill Sans MT"/>
              </a:rPr>
              <a:t>Problem</a:t>
            </a:r>
            <a:endParaRPr lang="it-IT" sz="1600" b="1" dirty="0">
              <a:solidFill>
                <a:srgbClr val="FF0000"/>
              </a:solidFill>
              <a:latin typeface="Gill Sans MT"/>
            </a:endParaRPr>
          </a:p>
        </p:txBody>
      </p:sp>
      <p:sp>
        <p:nvSpPr>
          <p:cNvPr id="8" name="CasellaDiTesto 7"/>
          <p:cNvSpPr txBox="1"/>
          <p:nvPr/>
        </p:nvSpPr>
        <p:spPr>
          <a:xfrm>
            <a:off x="1596460" y="6398907"/>
            <a:ext cx="2256071" cy="369332"/>
          </a:xfrm>
          <a:prstGeom prst="rect">
            <a:avLst/>
          </a:prstGeom>
          <a:noFill/>
        </p:spPr>
        <p:txBody>
          <a:bodyPr wrap="none" rtlCol="0">
            <a:spAutoFit/>
          </a:bodyPr>
          <a:lstStyle/>
          <a:p>
            <a:pPr defTabSz="914400"/>
            <a:r>
              <a:rPr lang="it-IT" dirty="0" smtClean="0">
                <a:solidFill>
                  <a:srgbClr val="000000"/>
                </a:solidFill>
                <a:latin typeface="Gill Sans MT"/>
              </a:rPr>
              <a:t>Solid </a:t>
            </a:r>
            <a:r>
              <a:rPr lang="it-IT" dirty="0" err="1" smtClean="0">
                <a:solidFill>
                  <a:srgbClr val="000000"/>
                </a:solidFill>
                <a:latin typeface="Gill Sans MT"/>
              </a:rPr>
              <a:t>Xenon</a:t>
            </a:r>
            <a:r>
              <a:rPr lang="it-IT" dirty="0" smtClean="0">
                <a:solidFill>
                  <a:srgbClr val="000000"/>
                </a:solidFill>
                <a:latin typeface="Gill Sans MT"/>
              </a:rPr>
              <a:t> @ 150 K</a:t>
            </a:r>
            <a:endParaRPr lang="it-IT" dirty="0">
              <a:solidFill>
                <a:srgbClr val="000000"/>
              </a:solidFill>
              <a:latin typeface="Gill Sans MT"/>
            </a:endParaRPr>
          </a:p>
        </p:txBody>
      </p:sp>
    </p:spTree>
    <p:extLst>
      <p:ext uri="{BB962C8B-B14F-4D97-AF65-F5344CB8AC3E}">
        <p14:creationId xmlns:p14="http://schemas.microsoft.com/office/powerpoint/2010/main" val="424864144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06-2458296 alle 07.49.4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7" y="25401"/>
            <a:ext cx="9184501" cy="6832599"/>
          </a:xfrm>
          <a:prstGeom prst="rect">
            <a:avLst/>
          </a:prstGeom>
        </p:spPr>
      </p:pic>
    </p:spTree>
    <p:extLst>
      <p:ext uri="{BB962C8B-B14F-4D97-AF65-F5344CB8AC3E}">
        <p14:creationId xmlns:p14="http://schemas.microsoft.com/office/powerpoint/2010/main" val="321824297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6869" y="1679398"/>
            <a:ext cx="2399482" cy="4256473"/>
          </a:xfrm>
          <a:prstGeom prst="rect">
            <a:avLst/>
          </a:prstGeom>
        </p:spPr>
      </p:pic>
      <p:sp>
        <p:nvSpPr>
          <p:cNvPr id="3" name="CasellaDiTesto 2"/>
          <p:cNvSpPr txBox="1"/>
          <p:nvPr/>
        </p:nvSpPr>
        <p:spPr>
          <a:xfrm>
            <a:off x="152288" y="352895"/>
            <a:ext cx="8982472" cy="523220"/>
          </a:xfrm>
          <a:prstGeom prst="rect">
            <a:avLst/>
          </a:prstGeom>
          <a:noFill/>
        </p:spPr>
        <p:txBody>
          <a:bodyPr wrap="none" rtlCol="0">
            <a:spAutoFit/>
          </a:bodyPr>
          <a:lstStyle/>
          <a:p>
            <a:pPr defTabSz="914400"/>
            <a:r>
              <a:rPr lang="it-IT" sz="2800" b="1" dirty="0" smtClean="0">
                <a:solidFill>
                  <a:srgbClr val="FF0000"/>
                </a:solidFill>
                <a:latin typeface="Calibri"/>
                <a:cs typeface="Calibri"/>
              </a:rPr>
              <a:t>2. </a:t>
            </a:r>
            <a:r>
              <a:rPr lang="it-IT" sz="2800" b="1" dirty="0" err="1" smtClean="0">
                <a:solidFill>
                  <a:srgbClr val="FF0000"/>
                </a:solidFill>
                <a:latin typeface="Calibri"/>
                <a:cs typeface="Calibri"/>
              </a:rPr>
              <a:t>Cryogenic</a:t>
            </a:r>
            <a:r>
              <a:rPr lang="it-IT" sz="2800" b="1" dirty="0" smtClean="0">
                <a:solidFill>
                  <a:srgbClr val="FF0000"/>
                </a:solidFill>
                <a:latin typeface="Calibri"/>
                <a:cs typeface="Calibri"/>
              </a:rPr>
              <a:t> </a:t>
            </a:r>
            <a:r>
              <a:rPr lang="it-IT" sz="2800" b="1" dirty="0" err="1" smtClean="0">
                <a:solidFill>
                  <a:srgbClr val="FF0000"/>
                </a:solidFill>
                <a:latin typeface="Calibri"/>
                <a:cs typeface="Calibri"/>
              </a:rPr>
              <a:t>Fluorescence</a:t>
            </a:r>
            <a:r>
              <a:rPr lang="it-IT" sz="2800" b="1" dirty="0" smtClean="0">
                <a:solidFill>
                  <a:srgbClr val="FF0000"/>
                </a:solidFill>
                <a:latin typeface="Calibri"/>
                <a:cs typeface="Calibri"/>
              </a:rPr>
              <a:t> </a:t>
            </a:r>
            <a:r>
              <a:rPr lang="it-IT" sz="2800" b="1" dirty="0" err="1" smtClean="0">
                <a:solidFill>
                  <a:srgbClr val="FF0000"/>
                </a:solidFill>
                <a:latin typeface="Calibri"/>
                <a:cs typeface="Calibri"/>
              </a:rPr>
              <a:t>Recycling</a:t>
            </a:r>
            <a:r>
              <a:rPr lang="it-IT" sz="2800" b="1" dirty="0" smtClean="0">
                <a:solidFill>
                  <a:srgbClr val="FF0000"/>
                </a:solidFill>
                <a:latin typeface="Calibri"/>
                <a:cs typeface="Calibri"/>
              </a:rPr>
              <a:t>  Set-Up From 15 Kelvin </a:t>
            </a:r>
            <a:endParaRPr lang="it-IT" sz="2800" b="1" dirty="0">
              <a:solidFill>
                <a:srgbClr val="FF0000"/>
              </a:solidFill>
              <a:latin typeface="Calibri"/>
              <a:cs typeface="Calibri"/>
            </a:endParaRPr>
          </a:p>
        </p:txBody>
      </p:sp>
      <p:sp>
        <p:nvSpPr>
          <p:cNvPr id="4" name="CasellaDiTesto 3"/>
          <p:cNvSpPr txBox="1"/>
          <p:nvPr/>
        </p:nvSpPr>
        <p:spPr>
          <a:xfrm>
            <a:off x="83634" y="1063890"/>
            <a:ext cx="8607269" cy="646331"/>
          </a:xfrm>
          <a:prstGeom prst="rect">
            <a:avLst/>
          </a:prstGeom>
          <a:noFill/>
        </p:spPr>
        <p:txBody>
          <a:bodyPr wrap="square" rtlCol="0">
            <a:spAutoFit/>
          </a:bodyPr>
          <a:lstStyle/>
          <a:p>
            <a:pPr defTabSz="914400"/>
            <a:r>
              <a:rPr lang="it-IT" dirty="0" err="1" smtClean="0">
                <a:solidFill>
                  <a:srgbClr val="000000"/>
                </a:solidFill>
                <a:latin typeface="Calibri"/>
                <a:cs typeface="Calibri"/>
              </a:rPr>
              <a:t>Our</a:t>
            </a:r>
            <a:r>
              <a:rPr lang="it-IT" dirty="0" smtClean="0">
                <a:solidFill>
                  <a:srgbClr val="000000"/>
                </a:solidFill>
                <a:latin typeface="Calibri"/>
                <a:cs typeface="Calibri"/>
              </a:rPr>
              <a:t> </a:t>
            </a:r>
            <a:r>
              <a:rPr lang="it-IT" dirty="0" err="1" smtClean="0">
                <a:solidFill>
                  <a:srgbClr val="000000"/>
                </a:solidFill>
                <a:latin typeface="Calibri"/>
                <a:cs typeface="Calibri"/>
              </a:rPr>
              <a:t>Efforts</a:t>
            </a:r>
            <a:r>
              <a:rPr lang="it-IT" dirty="0" smtClean="0">
                <a:solidFill>
                  <a:srgbClr val="000000"/>
                </a:solidFill>
                <a:latin typeface="Calibri"/>
                <a:cs typeface="Calibri"/>
              </a:rPr>
              <a:t> are </a:t>
            </a:r>
            <a:r>
              <a:rPr lang="it-IT" dirty="0" err="1" smtClean="0">
                <a:solidFill>
                  <a:srgbClr val="000000"/>
                </a:solidFill>
                <a:latin typeface="Calibri"/>
                <a:cs typeface="Calibri"/>
              </a:rPr>
              <a:t>mainly</a:t>
            </a:r>
            <a:r>
              <a:rPr lang="it-IT" dirty="0" smtClean="0">
                <a:solidFill>
                  <a:srgbClr val="000000"/>
                </a:solidFill>
                <a:latin typeface="Calibri"/>
                <a:cs typeface="Calibri"/>
              </a:rPr>
              <a:t> </a:t>
            </a:r>
            <a:r>
              <a:rPr lang="it-IT" dirty="0" err="1" smtClean="0">
                <a:solidFill>
                  <a:srgbClr val="000000"/>
                </a:solidFill>
                <a:latin typeface="Calibri"/>
                <a:cs typeface="Calibri"/>
              </a:rPr>
              <a:t>focused</a:t>
            </a:r>
            <a:r>
              <a:rPr lang="it-IT" dirty="0" smtClean="0">
                <a:solidFill>
                  <a:srgbClr val="000000"/>
                </a:solidFill>
                <a:latin typeface="Calibri"/>
                <a:cs typeface="Calibri"/>
              </a:rPr>
              <a:t> on Solid </a:t>
            </a:r>
            <a:r>
              <a:rPr lang="it-IT" dirty="0" err="1" smtClean="0">
                <a:solidFill>
                  <a:srgbClr val="000000"/>
                </a:solidFill>
                <a:latin typeface="Calibri"/>
                <a:cs typeface="Calibri"/>
              </a:rPr>
              <a:t>Nitrogen</a:t>
            </a:r>
            <a:r>
              <a:rPr lang="it-IT" dirty="0" smtClean="0">
                <a:solidFill>
                  <a:srgbClr val="000000"/>
                </a:solidFill>
                <a:latin typeface="Calibri"/>
                <a:cs typeface="Calibri"/>
              </a:rPr>
              <a:t> </a:t>
            </a:r>
            <a:r>
              <a:rPr lang="it-IT" dirty="0" err="1" smtClean="0">
                <a:solidFill>
                  <a:srgbClr val="000000"/>
                </a:solidFill>
                <a:latin typeface="Calibri"/>
                <a:cs typeface="Calibri"/>
              </a:rPr>
              <a:t>where</a:t>
            </a:r>
            <a:r>
              <a:rPr lang="it-IT" dirty="0" smtClean="0">
                <a:solidFill>
                  <a:srgbClr val="000000"/>
                </a:solidFill>
                <a:latin typeface="Calibri"/>
                <a:cs typeface="Calibri"/>
              </a:rPr>
              <a:t> </a:t>
            </a:r>
            <a:r>
              <a:rPr lang="it-IT" dirty="0" err="1" smtClean="0">
                <a:solidFill>
                  <a:srgbClr val="000000"/>
                </a:solidFill>
                <a:latin typeface="Calibri"/>
                <a:cs typeface="Calibri"/>
              </a:rPr>
              <a:t>we</a:t>
            </a:r>
            <a:r>
              <a:rPr lang="it-IT" dirty="0" smtClean="0">
                <a:solidFill>
                  <a:srgbClr val="000000"/>
                </a:solidFill>
                <a:latin typeface="Calibri"/>
                <a:cs typeface="Calibri"/>
              </a:rPr>
              <a:t> </a:t>
            </a:r>
            <a:r>
              <a:rPr lang="it-IT" dirty="0" err="1" smtClean="0">
                <a:solidFill>
                  <a:srgbClr val="000000"/>
                </a:solidFill>
                <a:latin typeface="Calibri"/>
                <a:cs typeface="Calibri"/>
              </a:rPr>
              <a:t>measured</a:t>
            </a:r>
            <a:r>
              <a:rPr lang="it-IT" dirty="0" smtClean="0">
                <a:solidFill>
                  <a:srgbClr val="000000"/>
                </a:solidFill>
                <a:latin typeface="Calibri"/>
                <a:cs typeface="Calibri"/>
              </a:rPr>
              <a:t> an </a:t>
            </a:r>
            <a:r>
              <a:rPr lang="it-IT" dirty="0" err="1" smtClean="0">
                <a:solidFill>
                  <a:srgbClr val="000000"/>
                </a:solidFill>
                <a:latin typeface="Calibri"/>
                <a:cs typeface="Calibri"/>
              </a:rPr>
              <a:t>excited</a:t>
            </a:r>
            <a:r>
              <a:rPr lang="it-IT" dirty="0" smtClean="0">
                <a:solidFill>
                  <a:srgbClr val="000000"/>
                </a:solidFill>
                <a:latin typeface="Calibri"/>
                <a:cs typeface="Calibri"/>
              </a:rPr>
              <a:t> </a:t>
            </a:r>
            <a:r>
              <a:rPr lang="it-IT" dirty="0" err="1" smtClean="0">
                <a:solidFill>
                  <a:srgbClr val="000000"/>
                </a:solidFill>
                <a:latin typeface="Calibri"/>
                <a:cs typeface="Calibri"/>
              </a:rPr>
              <a:t>metastable</a:t>
            </a:r>
            <a:r>
              <a:rPr lang="it-IT" dirty="0" smtClean="0">
                <a:solidFill>
                  <a:srgbClr val="000000"/>
                </a:solidFill>
                <a:latin typeface="Calibri"/>
                <a:cs typeface="Calibri"/>
              </a:rPr>
              <a:t> state </a:t>
            </a:r>
            <a:r>
              <a:rPr lang="it-IT" dirty="0" err="1" smtClean="0">
                <a:solidFill>
                  <a:srgbClr val="000000"/>
                </a:solidFill>
                <a:latin typeface="Calibri"/>
                <a:cs typeface="Calibri"/>
              </a:rPr>
              <a:t>lifetime</a:t>
            </a:r>
            <a:r>
              <a:rPr lang="it-IT" dirty="0" smtClean="0">
                <a:solidFill>
                  <a:srgbClr val="000000"/>
                </a:solidFill>
                <a:latin typeface="Calibri"/>
                <a:cs typeface="Calibri"/>
              </a:rPr>
              <a:t> of </a:t>
            </a:r>
            <a:r>
              <a:rPr lang="it-IT" dirty="0" err="1" smtClean="0">
                <a:solidFill>
                  <a:srgbClr val="000000"/>
                </a:solidFill>
                <a:latin typeface="Calibri"/>
                <a:cs typeface="Calibri"/>
              </a:rPr>
              <a:t>around</a:t>
            </a:r>
            <a:r>
              <a:rPr lang="it-IT" dirty="0" smtClean="0">
                <a:solidFill>
                  <a:srgbClr val="000000"/>
                </a:solidFill>
                <a:latin typeface="Calibri"/>
                <a:cs typeface="Calibri"/>
              </a:rPr>
              <a:t> 1 </a:t>
            </a:r>
            <a:r>
              <a:rPr lang="it-IT" dirty="0" err="1" smtClean="0">
                <a:solidFill>
                  <a:srgbClr val="000000"/>
                </a:solidFill>
                <a:latin typeface="Calibri"/>
                <a:cs typeface="Calibri"/>
              </a:rPr>
              <a:t>second</a:t>
            </a:r>
            <a:r>
              <a:rPr lang="it-IT" dirty="0" smtClean="0">
                <a:solidFill>
                  <a:srgbClr val="000000"/>
                </a:solidFill>
                <a:latin typeface="Calibri"/>
                <a:cs typeface="Calibri"/>
              </a:rPr>
              <a:t> </a:t>
            </a:r>
            <a:endParaRPr lang="it-IT" dirty="0">
              <a:solidFill>
                <a:srgbClr val="000000"/>
              </a:solidFill>
              <a:latin typeface="Calibri"/>
              <a:cs typeface="Calibri"/>
            </a:endParaRPr>
          </a:p>
        </p:txBody>
      </p:sp>
      <p:pic>
        <p:nvPicPr>
          <p:cNvPr id="5" name="Immagine 4"/>
          <p:cNvPicPr>
            <a:picLocks noChangeAspect="1"/>
          </p:cNvPicPr>
          <p:nvPr/>
        </p:nvPicPr>
        <p:blipFill rotWithShape="1">
          <a:blip r:embed="rId3">
            <a:extLst>
              <a:ext uri="{28A0092B-C50C-407E-A947-70E740481C1C}">
                <a14:useLocalDpi xmlns:a14="http://schemas.microsoft.com/office/drawing/2010/main" val="0"/>
              </a:ext>
            </a:extLst>
          </a:blip>
          <a:srcRect l="5586" r="12126"/>
          <a:stretch/>
        </p:blipFill>
        <p:spPr>
          <a:xfrm>
            <a:off x="30477" y="1750741"/>
            <a:ext cx="3182400" cy="2171747"/>
          </a:xfrm>
          <a:prstGeom prst="rect">
            <a:avLst/>
          </a:prstGeom>
        </p:spPr>
      </p:pic>
      <p:pic>
        <p:nvPicPr>
          <p:cNvPr id="6" name="Immagine 5"/>
          <p:cNvPicPr>
            <a:picLocks noChangeAspect="1"/>
          </p:cNvPicPr>
          <p:nvPr/>
        </p:nvPicPr>
        <p:blipFill rotWithShape="1">
          <a:blip r:embed="rId4">
            <a:extLst>
              <a:ext uri="{28A0092B-C50C-407E-A947-70E740481C1C}">
                <a14:useLocalDpi xmlns:a14="http://schemas.microsoft.com/office/drawing/2010/main" val="0"/>
              </a:ext>
            </a:extLst>
          </a:blip>
          <a:srcRect l="2375" r="7917"/>
          <a:stretch/>
        </p:blipFill>
        <p:spPr>
          <a:xfrm>
            <a:off x="5431126" y="2221620"/>
            <a:ext cx="3725222" cy="2929463"/>
          </a:xfrm>
          <a:prstGeom prst="rect">
            <a:avLst/>
          </a:prstGeom>
        </p:spPr>
      </p:pic>
      <p:sp>
        <p:nvSpPr>
          <p:cNvPr id="7" name="CasellaDiTesto 6"/>
          <p:cNvSpPr txBox="1"/>
          <p:nvPr/>
        </p:nvSpPr>
        <p:spPr>
          <a:xfrm>
            <a:off x="280727" y="5155522"/>
            <a:ext cx="5824055" cy="1477328"/>
          </a:xfrm>
          <a:prstGeom prst="rect">
            <a:avLst/>
          </a:prstGeom>
          <a:noFill/>
        </p:spPr>
        <p:txBody>
          <a:bodyPr wrap="none" rtlCol="0">
            <a:spAutoFit/>
          </a:bodyPr>
          <a:lstStyle/>
          <a:p>
            <a:pPr defTabSz="914400"/>
            <a:r>
              <a:rPr lang="it-IT" b="1" dirty="0" smtClean="0">
                <a:solidFill>
                  <a:srgbClr val="3366FF"/>
                </a:solidFill>
                <a:latin typeface="Gill Sans MT"/>
              </a:rPr>
              <a:t>- Light </a:t>
            </a:r>
            <a:r>
              <a:rPr lang="it-IT" b="1" dirty="0" err="1" smtClean="0">
                <a:solidFill>
                  <a:srgbClr val="3366FF"/>
                </a:solidFill>
                <a:latin typeface="Gill Sans MT"/>
              </a:rPr>
              <a:t>Yield</a:t>
            </a:r>
            <a:r>
              <a:rPr lang="it-IT" b="1" dirty="0" smtClean="0">
                <a:solidFill>
                  <a:srgbClr val="3366FF"/>
                </a:solidFill>
                <a:latin typeface="Gill Sans MT"/>
              </a:rPr>
              <a:t> </a:t>
            </a:r>
            <a:r>
              <a:rPr lang="it-IT" b="1" dirty="0" err="1" smtClean="0">
                <a:solidFill>
                  <a:srgbClr val="3366FF"/>
                </a:solidFill>
                <a:latin typeface="Gill Sans MT"/>
              </a:rPr>
              <a:t>Estimation</a:t>
            </a:r>
            <a:r>
              <a:rPr lang="it-IT" b="1" dirty="0" smtClean="0">
                <a:solidFill>
                  <a:srgbClr val="3366FF"/>
                </a:solidFill>
                <a:latin typeface="Gill Sans MT"/>
              </a:rPr>
              <a:t>: 46 </a:t>
            </a:r>
            <a:r>
              <a:rPr lang="it-IT" b="1" dirty="0" err="1" smtClean="0">
                <a:solidFill>
                  <a:srgbClr val="3366FF"/>
                </a:solidFill>
                <a:latin typeface="Gill Sans MT"/>
              </a:rPr>
              <a:t>Photons</a:t>
            </a:r>
            <a:r>
              <a:rPr lang="it-IT" b="1" dirty="0" smtClean="0">
                <a:solidFill>
                  <a:srgbClr val="3366FF"/>
                </a:solidFill>
                <a:latin typeface="Gill Sans MT"/>
              </a:rPr>
              <a:t>/</a:t>
            </a:r>
            <a:r>
              <a:rPr lang="it-IT" b="1" dirty="0" err="1">
                <a:solidFill>
                  <a:srgbClr val="3366FF"/>
                </a:solidFill>
                <a:latin typeface="Gill Sans MT"/>
              </a:rPr>
              <a:t>k</a:t>
            </a:r>
            <a:r>
              <a:rPr lang="it-IT" b="1" dirty="0" err="1" smtClean="0">
                <a:solidFill>
                  <a:srgbClr val="3366FF"/>
                </a:solidFill>
                <a:latin typeface="Gill Sans MT"/>
              </a:rPr>
              <a:t>eV</a:t>
            </a:r>
            <a:r>
              <a:rPr lang="it-IT" b="1" dirty="0" smtClean="0">
                <a:solidFill>
                  <a:srgbClr val="3366FF"/>
                </a:solidFill>
                <a:latin typeface="Gill Sans MT"/>
              </a:rPr>
              <a:t> [UV band]</a:t>
            </a:r>
            <a:endParaRPr lang="it-IT" b="1" dirty="0">
              <a:solidFill>
                <a:srgbClr val="3366FF"/>
              </a:solidFill>
              <a:latin typeface="Gill Sans MT"/>
            </a:endParaRPr>
          </a:p>
          <a:p>
            <a:pPr defTabSz="914400"/>
            <a:r>
              <a:rPr lang="it-IT" b="1" dirty="0" err="1" smtClean="0">
                <a:solidFill>
                  <a:srgbClr val="3366FF"/>
                </a:solidFill>
                <a:latin typeface="Gill Sans MT"/>
              </a:rPr>
              <a:t>- Normalization</a:t>
            </a:r>
            <a:r>
              <a:rPr lang="it-IT" b="1" dirty="0" smtClean="0">
                <a:solidFill>
                  <a:srgbClr val="3366FF"/>
                </a:solidFill>
                <a:latin typeface="Gill Sans MT"/>
              </a:rPr>
              <a:t> with Liquid and Solid </a:t>
            </a:r>
            <a:r>
              <a:rPr lang="it-IT" b="1" dirty="0" err="1" smtClean="0">
                <a:solidFill>
                  <a:srgbClr val="3366FF"/>
                </a:solidFill>
                <a:latin typeface="Gill Sans MT"/>
              </a:rPr>
              <a:t>Xenon</a:t>
            </a:r>
            <a:r>
              <a:rPr lang="it-IT" b="1" dirty="0" err="1">
                <a:solidFill>
                  <a:srgbClr val="3366FF"/>
                </a:solidFill>
                <a:latin typeface="Gill Sans MT"/>
              </a:rPr>
              <a:t> (</a:t>
            </a:r>
            <a:r>
              <a:rPr lang="it-IT" b="1" dirty="0" smtClean="0">
                <a:solidFill>
                  <a:srgbClr val="3366FF"/>
                </a:solidFill>
                <a:latin typeface="Gill Sans MT"/>
              </a:rPr>
              <a:t>2019)</a:t>
            </a:r>
          </a:p>
          <a:p>
            <a:pPr defTabSz="914400"/>
            <a:endParaRPr lang="it-IT" b="1" dirty="0">
              <a:latin typeface="Gill Sans MT"/>
            </a:endParaRPr>
          </a:p>
          <a:p>
            <a:pPr defTabSz="914400"/>
            <a:r>
              <a:rPr lang="it-IT" b="1" dirty="0" smtClean="0">
                <a:latin typeface="Gill Sans MT"/>
              </a:rPr>
              <a:t>- Laser </a:t>
            </a:r>
            <a:r>
              <a:rPr lang="it-IT" b="1" dirty="0" err="1" smtClean="0">
                <a:latin typeface="Gill Sans MT"/>
              </a:rPr>
              <a:t>Recycling</a:t>
            </a:r>
            <a:r>
              <a:rPr lang="it-IT" b="1" dirty="0" smtClean="0">
                <a:latin typeface="Gill Sans MT"/>
              </a:rPr>
              <a:t> in 2020</a:t>
            </a:r>
            <a:endParaRPr lang="it-IT" b="1" dirty="0">
              <a:latin typeface="Gill Sans MT"/>
            </a:endParaRPr>
          </a:p>
          <a:p>
            <a:pPr defTabSz="914400"/>
            <a:r>
              <a:rPr lang="it-IT" b="1" dirty="0" err="1" smtClean="0">
                <a:latin typeface="Gill Sans MT"/>
              </a:rPr>
              <a:t>- Threshold</a:t>
            </a:r>
            <a:r>
              <a:rPr lang="it-IT" b="1" dirty="0" smtClean="0">
                <a:latin typeface="Gill Sans MT"/>
              </a:rPr>
              <a:t> </a:t>
            </a:r>
            <a:r>
              <a:rPr lang="it-IT" b="1" dirty="0" err="1" smtClean="0">
                <a:latin typeface="Gill Sans MT"/>
              </a:rPr>
              <a:t>Detection:</a:t>
            </a:r>
            <a:r>
              <a:rPr lang="it-IT" b="1" dirty="0" smtClean="0">
                <a:latin typeface="Gill Sans MT"/>
              </a:rPr>
              <a:t> to be </a:t>
            </a:r>
            <a:r>
              <a:rPr lang="it-IT" b="1" dirty="0" err="1" smtClean="0">
                <a:latin typeface="Gill Sans MT"/>
              </a:rPr>
              <a:t>measured </a:t>
            </a:r>
            <a:endParaRPr lang="it-IT" b="1" dirty="0" smtClean="0">
              <a:latin typeface="Gill Sans MT"/>
            </a:endParaRPr>
          </a:p>
        </p:txBody>
      </p:sp>
    </p:spTree>
    <p:extLst>
      <p:ext uri="{BB962C8B-B14F-4D97-AF65-F5344CB8AC3E}">
        <p14:creationId xmlns:p14="http://schemas.microsoft.com/office/powerpoint/2010/main" val="63941557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642" y="0"/>
            <a:ext cx="7598537" cy="1599692"/>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499" y="3814278"/>
            <a:ext cx="3190785" cy="3025630"/>
          </a:xfrm>
          <a:prstGeom prst="rect">
            <a:avLst/>
          </a:prstGeom>
        </p:spPr>
      </p:pic>
      <p:pic>
        <p:nvPicPr>
          <p:cNvPr id="10"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38392"/>
            <a:ext cx="4514154" cy="2314218"/>
          </a:xfrm>
          <a:prstGeom prst="rect">
            <a:avLst/>
          </a:prstGeom>
        </p:spPr>
      </p:pic>
      <p:sp>
        <p:nvSpPr>
          <p:cNvPr id="2" name="TextBox 1"/>
          <p:cNvSpPr txBox="1"/>
          <p:nvPr/>
        </p:nvSpPr>
        <p:spPr>
          <a:xfrm>
            <a:off x="4466753" y="1642845"/>
            <a:ext cx="4689907" cy="1200329"/>
          </a:xfrm>
          <a:prstGeom prst="rect">
            <a:avLst/>
          </a:prstGeom>
          <a:noFill/>
        </p:spPr>
        <p:txBody>
          <a:bodyPr wrap="square" rtlCol="0">
            <a:spAutoFit/>
          </a:bodyPr>
          <a:lstStyle/>
          <a:p>
            <a:r>
              <a:rPr lang="en-US" b="1">
                <a:solidFill>
                  <a:srgbClr val="FF0000"/>
                </a:solidFill>
              </a:rPr>
              <a:t>Doped Direct Band Gap Semiconductor @ low temperature</a:t>
            </a:r>
          </a:p>
          <a:p>
            <a:endParaRPr lang="en-US" b="1">
              <a:solidFill>
                <a:srgbClr val="FF0000"/>
              </a:solidFill>
            </a:endParaRPr>
          </a:p>
          <a:p>
            <a:r>
              <a:rPr lang="en-US" b="1">
                <a:solidFill>
                  <a:srgbClr val="FF0000"/>
                </a:solidFill>
              </a:rPr>
              <a:t>Light Yield &gt; 2*10</a:t>
            </a:r>
            <a:r>
              <a:rPr lang="en-US" b="1" baseline="30000">
                <a:solidFill>
                  <a:srgbClr val="FF0000"/>
                </a:solidFill>
              </a:rPr>
              <a:t>5</a:t>
            </a:r>
            <a:r>
              <a:rPr lang="en-US" b="1">
                <a:solidFill>
                  <a:srgbClr val="FF0000"/>
                </a:solidFill>
              </a:rPr>
              <a:t> photon/MeV</a:t>
            </a:r>
          </a:p>
        </p:txBody>
      </p:sp>
      <p:pic>
        <p:nvPicPr>
          <p:cNvPr id="7" name="Immagin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6753" y="3437473"/>
            <a:ext cx="4689906" cy="3420530"/>
          </a:xfrm>
          <a:prstGeom prst="rect">
            <a:avLst/>
          </a:prstGeom>
        </p:spPr>
      </p:pic>
    </p:spTree>
    <p:extLst>
      <p:ext uri="{BB962C8B-B14F-4D97-AF65-F5344CB8AC3E}">
        <p14:creationId xmlns:p14="http://schemas.microsoft.com/office/powerpoint/2010/main" val="28197727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06-2458296 alle 07.49.5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 y="41242"/>
            <a:ext cx="9159748" cy="6823456"/>
          </a:xfrm>
          <a:prstGeom prst="rect">
            <a:avLst/>
          </a:prstGeom>
        </p:spPr>
      </p:pic>
    </p:spTree>
    <p:extLst>
      <p:ext uri="{BB962C8B-B14F-4D97-AF65-F5344CB8AC3E}">
        <p14:creationId xmlns:p14="http://schemas.microsoft.com/office/powerpoint/2010/main" val="62448844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26794" y="144968"/>
            <a:ext cx="8724388" cy="523220"/>
          </a:xfrm>
          <a:prstGeom prst="rect">
            <a:avLst/>
          </a:prstGeom>
          <a:noFill/>
        </p:spPr>
        <p:txBody>
          <a:bodyPr wrap="none" rtlCol="0">
            <a:spAutoFit/>
          </a:bodyPr>
          <a:lstStyle/>
          <a:p>
            <a:pPr algn="ctr" defTabSz="914400"/>
            <a:r>
              <a:rPr lang="it-IT" sz="2800" b="1" dirty="0">
                <a:solidFill>
                  <a:srgbClr val="FF0000"/>
                </a:solidFill>
                <a:latin typeface="Calibri"/>
                <a:cs typeface="Calibri"/>
              </a:rPr>
              <a:t>3.</a:t>
            </a:r>
            <a:r>
              <a:rPr lang="it-IT" sz="2800" b="1" dirty="0" smtClean="0">
                <a:solidFill>
                  <a:srgbClr val="FF0000"/>
                </a:solidFill>
                <a:latin typeface="Calibri"/>
                <a:cs typeface="Calibri"/>
              </a:rPr>
              <a:t> Inverse Bremsstrahlung High Pressure </a:t>
            </a:r>
            <a:r>
              <a:rPr lang="it-IT" sz="2800" b="1" dirty="0" err="1" smtClean="0">
                <a:solidFill>
                  <a:srgbClr val="FF0000"/>
                </a:solidFill>
                <a:latin typeface="Calibri"/>
                <a:cs typeface="Calibri"/>
              </a:rPr>
              <a:t>Chamber</a:t>
            </a:r>
            <a:r>
              <a:rPr lang="it-IT" sz="2800" b="1" dirty="0" smtClean="0">
                <a:solidFill>
                  <a:srgbClr val="FF0000"/>
                </a:solidFill>
                <a:latin typeface="Calibri"/>
                <a:cs typeface="Calibri"/>
              </a:rPr>
              <a:t> Set-Up</a:t>
            </a:r>
            <a:endParaRPr lang="it-IT" sz="2800" b="1" dirty="0">
              <a:solidFill>
                <a:srgbClr val="FF0000"/>
              </a:solidFill>
              <a:latin typeface="Calibri"/>
              <a:cs typeface="Calibri"/>
            </a:endParaRPr>
          </a:p>
        </p:txBody>
      </p:sp>
      <p:sp>
        <p:nvSpPr>
          <p:cNvPr id="3" name="CasellaDiTesto 2"/>
          <p:cNvSpPr txBox="1"/>
          <p:nvPr/>
        </p:nvSpPr>
        <p:spPr>
          <a:xfrm>
            <a:off x="351457" y="997364"/>
            <a:ext cx="7568824" cy="646331"/>
          </a:xfrm>
          <a:prstGeom prst="rect">
            <a:avLst/>
          </a:prstGeom>
          <a:noFill/>
        </p:spPr>
        <p:txBody>
          <a:bodyPr wrap="square" rtlCol="0">
            <a:spAutoFit/>
          </a:bodyPr>
          <a:lstStyle/>
          <a:p>
            <a:pPr defTabSz="914400"/>
            <a:r>
              <a:rPr lang="it-IT" dirty="0" smtClean="0">
                <a:solidFill>
                  <a:srgbClr val="000000"/>
                </a:solidFill>
                <a:latin typeface="Gill Sans MT"/>
              </a:rPr>
              <a:t>Pressure up to 150 bar with Argon Gas </a:t>
            </a:r>
            <a:r>
              <a:rPr lang="it-IT" dirty="0" err="1" smtClean="0">
                <a:solidFill>
                  <a:srgbClr val="000000"/>
                </a:solidFill>
                <a:latin typeface="Gill Sans MT"/>
              </a:rPr>
              <a:t>has</a:t>
            </a:r>
            <a:r>
              <a:rPr lang="it-IT" dirty="0" smtClean="0">
                <a:solidFill>
                  <a:srgbClr val="000000"/>
                </a:solidFill>
                <a:latin typeface="Gill Sans MT"/>
              </a:rPr>
              <a:t> </a:t>
            </a:r>
            <a:r>
              <a:rPr lang="it-IT" dirty="0" err="1" smtClean="0">
                <a:solidFill>
                  <a:srgbClr val="000000"/>
                </a:solidFill>
                <a:latin typeface="Gill Sans MT"/>
              </a:rPr>
              <a:t>been</a:t>
            </a:r>
            <a:r>
              <a:rPr lang="it-IT" dirty="0" smtClean="0">
                <a:solidFill>
                  <a:srgbClr val="000000"/>
                </a:solidFill>
                <a:latin typeface="Gill Sans MT"/>
              </a:rPr>
              <a:t> </a:t>
            </a:r>
            <a:r>
              <a:rPr lang="it-IT" dirty="0" err="1" smtClean="0">
                <a:solidFill>
                  <a:srgbClr val="000000"/>
                </a:solidFill>
                <a:latin typeface="Gill Sans MT"/>
              </a:rPr>
              <a:t>tested</a:t>
            </a:r>
            <a:r>
              <a:rPr lang="it-IT" dirty="0" smtClean="0">
                <a:solidFill>
                  <a:srgbClr val="000000"/>
                </a:solidFill>
                <a:latin typeface="Gill Sans MT"/>
              </a:rPr>
              <a:t> with 4 </a:t>
            </a:r>
            <a:r>
              <a:rPr lang="it-IT" dirty="0">
                <a:solidFill>
                  <a:srgbClr val="000000"/>
                </a:solidFill>
                <a:latin typeface="Gill Sans MT"/>
              </a:rPr>
              <a:t>O</a:t>
            </a:r>
            <a:r>
              <a:rPr lang="it-IT" dirty="0" smtClean="0">
                <a:solidFill>
                  <a:srgbClr val="000000"/>
                </a:solidFill>
                <a:latin typeface="Gill Sans MT"/>
              </a:rPr>
              <a:t>ptical </a:t>
            </a:r>
            <a:r>
              <a:rPr lang="it-IT" dirty="0" err="1">
                <a:solidFill>
                  <a:srgbClr val="000000"/>
                </a:solidFill>
                <a:latin typeface="Gill Sans MT"/>
              </a:rPr>
              <a:t>W</a:t>
            </a:r>
            <a:r>
              <a:rPr lang="it-IT" dirty="0" err="1" smtClean="0">
                <a:solidFill>
                  <a:srgbClr val="000000"/>
                </a:solidFill>
                <a:latin typeface="Gill Sans MT"/>
              </a:rPr>
              <a:t>indow</a:t>
            </a:r>
            <a:r>
              <a:rPr lang="it-IT" dirty="0" smtClean="0">
                <a:solidFill>
                  <a:srgbClr val="000000"/>
                </a:solidFill>
                <a:latin typeface="Gill Sans MT"/>
              </a:rPr>
              <a:t> and 2 </a:t>
            </a:r>
            <a:r>
              <a:rPr lang="it-IT" dirty="0" err="1">
                <a:solidFill>
                  <a:srgbClr val="000000"/>
                </a:solidFill>
                <a:latin typeface="Gill Sans MT"/>
              </a:rPr>
              <a:t>E</a:t>
            </a:r>
            <a:r>
              <a:rPr lang="it-IT" dirty="0" err="1" smtClean="0">
                <a:solidFill>
                  <a:srgbClr val="000000"/>
                </a:solidFill>
                <a:latin typeface="Gill Sans MT"/>
              </a:rPr>
              <a:t>lectrical</a:t>
            </a:r>
            <a:r>
              <a:rPr lang="it-IT" dirty="0" smtClean="0">
                <a:solidFill>
                  <a:srgbClr val="000000"/>
                </a:solidFill>
                <a:latin typeface="Gill Sans MT"/>
              </a:rPr>
              <a:t> </a:t>
            </a:r>
            <a:r>
              <a:rPr lang="it-IT" dirty="0" err="1" smtClean="0">
                <a:solidFill>
                  <a:srgbClr val="000000"/>
                </a:solidFill>
                <a:latin typeface="Gill Sans MT"/>
              </a:rPr>
              <a:t>Feedtroughs</a:t>
            </a:r>
            <a:r>
              <a:rPr lang="it-IT" dirty="0" smtClean="0">
                <a:solidFill>
                  <a:srgbClr val="000000"/>
                </a:solidFill>
                <a:latin typeface="Gill Sans MT"/>
              </a:rPr>
              <a:t> </a:t>
            </a:r>
            <a:endParaRPr lang="it-IT" dirty="0">
              <a:solidFill>
                <a:srgbClr val="000000"/>
              </a:solidFill>
              <a:latin typeface="Gill Sans MT"/>
            </a:endParaRP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84237"/>
            <a:ext cx="5289716" cy="3310101"/>
          </a:xfrm>
          <a:prstGeom prst="rect">
            <a:avLst/>
          </a:prstGeom>
        </p:spPr>
      </p:pic>
      <p:sp>
        <p:nvSpPr>
          <p:cNvPr id="6" name="CasellaDiTesto 5"/>
          <p:cNvSpPr txBox="1"/>
          <p:nvPr/>
        </p:nvSpPr>
        <p:spPr>
          <a:xfrm>
            <a:off x="5266290" y="1983887"/>
            <a:ext cx="3724096" cy="923330"/>
          </a:xfrm>
          <a:prstGeom prst="rect">
            <a:avLst/>
          </a:prstGeom>
          <a:noFill/>
        </p:spPr>
        <p:txBody>
          <a:bodyPr wrap="none" rtlCol="0">
            <a:spAutoFit/>
          </a:bodyPr>
          <a:lstStyle/>
          <a:p>
            <a:pPr defTabSz="914400"/>
            <a:r>
              <a:rPr lang="it-IT" dirty="0" smtClean="0">
                <a:solidFill>
                  <a:srgbClr val="000000"/>
                </a:solidFill>
                <a:latin typeface="Gill Sans MT"/>
              </a:rPr>
              <a:t>Photo-Electron DC </a:t>
            </a:r>
            <a:r>
              <a:rPr lang="it-IT" dirty="0" err="1" smtClean="0">
                <a:solidFill>
                  <a:srgbClr val="000000"/>
                </a:solidFill>
                <a:latin typeface="Gill Sans MT"/>
              </a:rPr>
              <a:t>Current</a:t>
            </a:r>
            <a:r>
              <a:rPr lang="it-IT" dirty="0" smtClean="0">
                <a:solidFill>
                  <a:srgbClr val="000000"/>
                </a:solidFill>
                <a:latin typeface="Gill Sans MT"/>
              </a:rPr>
              <a:t> = 0,3 </a:t>
            </a:r>
            <a:r>
              <a:rPr lang="it-IT" dirty="0" err="1" smtClean="0">
                <a:solidFill>
                  <a:srgbClr val="000000"/>
                </a:solidFill>
                <a:latin typeface="Gill Sans MT"/>
              </a:rPr>
              <a:t>nA</a:t>
            </a:r>
            <a:endParaRPr lang="it-IT" dirty="0" smtClean="0">
              <a:solidFill>
                <a:srgbClr val="000000"/>
              </a:solidFill>
              <a:latin typeface="Gill Sans MT"/>
            </a:endParaRPr>
          </a:p>
          <a:p>
            <a:pPr defTabSz="914400"/>
            <a:endParaRPr lang="it-IT" dirty="0">
              <a:solidFill>
                <a:srgbClr val="000000"/>
              </a:solidFill>
              <a:latin typeface="Gill Sans MT"/>
            </a:endParaRPr>
          </a:p>
          <a:p>
            <a:pPr defTabSz="914400"/>
            <a:r>
              <a:rPr lang="it-IT" dirty="0" smtClean="0">
                <a:solidFill>
                  <a:srgbClr val="000000"/>
                </a:solidFill>
                <a:latin typeface="Gill Sans MT"/>
              </a:rPr>
              <a:t>   </a:t>
            </a:r>
            <a:r>
              <a:rPr lang="it-IT" dirty="0" err="1" smtClean="0">
                <a:solidFill>
                  <a:srgbClr val="000000"/>
                </a:solidFill>
                <a:latin typeface="Gill Sans MT"/>
              </a:rPr>
              <a:t>Around</a:t>
            </a:r>
            <a:r>
              <a:rPr lang="it-IT" dirty="0" smtClean="0">
                <a:solidFill>
                  <a:srgbClr val="000000"/>
                </a:solidFill>
                <a:latin typeface="Gill Sans MT"/>
              </a:rPr>
              <a:t> </a:t>
            </a:r>
            <a:r>
              <a:rPr lang="it-IT" dirty="0" err="1" smtClean="0">
                <a:solidFill>
                  <a:srgbClr val="000000"/>
                </a:solidFill>
                <a:latin typeface="Gill Sans MT"/>
              </a:rPr>
              <a:t>few</a:t>
            </a:r>
            <a:r>
              <a:rPr lang="it-IT" dirty="0" smtClean="0">
                <a:solidFill>
                  <a:srgbClr val="000000"/>
                </a:solidFill>
                <a:latin typeface="Gill Sans MT"/>
              </a:rPr>
              <a:t> </a:t>
            </a:r>
            <a:r>
              <a:rPr lang="it-IT" dirty="0" err="1" smtClean="0">
                <a:solidFill>
                  <a:srgbClr val="000000"/>
                </a:solidFill>
                <a:latin typeface="Gill Sans MT"/>
              </a:rPr>
              <a:t>electrons</a:t>
            </a:r>
            <a:r>
              <a:rPr lang="it-IT" dirty="0" smtClean="0">
                <a:solidFill>
                  <a:srgbClr val="000000"/>
                </a:solidFill>
                <a:latin typeface="Gill Sans MT"/>
              </a:rPr>
              <a:t> /</a:t>
            </a:r>
            <a:r>
              <a:rPr lang="it-IT" dirty="0" err="1" smtClean="0">
                <a:solidFill>
                  <a:srgbClr val="000000"/>
                </a:solidFill>
                <a:latin typeface="Gill Sans MT"/>
              </a:rPr>
              <a:t>nanosecond</a:t>
            </a:r>
            <a:endParaRPr lang="it-IT" dirty="0">
              <a:solidFill>
                <a:srgbClr val="000000"/>
              </a:solidFill>
              <a:latin typeface="Gill Sans MT"/>
            </a:endParaRPr>
          </a:p>
        </p:txBody>
      </p:sp>
      <p:sp>
        <p:nvSpPr>
          <p:cNvPr id="7" name="CasellaDiTesto 6"/>
          <p:cNvSpPr txBox="1"/>
          <p:nvPr/>
        </p:nvSpPr>
        <p:spPr>
          <a:xfrm>
            <a:off x="1627242" y="5165566"/>
            <a:ext cx="6021894" cy="1200329"/>
          </a:xfrm>
          <a:prstGeom prst="rect">
            <a:avLst/>
          </a:prstGeom>
          <a:noFill/>
        </p:spPr>
        <p:txBody>
          <a:bodyPr wrap="square" rtlCol="0">
            <a:spAutoFit/>
          </a:bodyPr>
          <a:lstStyle/>
          <a:p>
            <a:pPr algn="ctr" defTabSz="914400"/>
            <a:r>
              <a:rPr lang="it-IT" b="1" dirty="0" smtClean="0">
                <a:solidFill>
                  <a:srgbClr val="0070C0"/>
                </a:solidFill>
                <a:latin typeface="Gill Sans MT"/>
              </a:rPr>
              <a:t>COSMIC RAY IONIZATION SIGNAL OBSERVED</a:t>
            </a:r>
          </a:p>
          <a:p>
            <a:pPr defTabSz="914400"/>
            <a:endParaRPr lang="it-IT" dirty="0">
              <a:solidFill>
                <a:srgbClr val="000000"/>
              </a:solidFill>
              <a:latin typeface="Gill Sans MT"/>
            </a:endParaRPr>
          </a:p>
          <a:p>
            <a:pPr defTabSz="914400"/>
            <a:r>
              <a:rPr lang="it-IT" dirty="0" smtClean="0">
                <a:solidFill>
                  <a:srgbClr val="000000"/>
                </a:solidFill>
                <a:latin typeface="Gill Sans MT"/>
              </a:rPr>
              <a:t>Argon </a:t>
            </a:r>
            <a:r>
              <a:rPr lang="it-IT" dirty="0" err="1" smtClean="0">
                <a:solidFill>
                  <a:srgbClr val="000000"/>
                </a:solidFill>
                <a:latin typeface="Gill Sans MT"/>
              </a:rPr>
              <a:t>Density</a:t>
            </a:r>
            <a:r>
              <a:rPr lang="it-IT" dirty="0" smtClean="0">
                <a:solidFill>
                  <a:srgbClr val="000000"/>
                </a:solidFill>
                <a:latin typeface="Gill Sans MT"/>
              </a:rPr>
              <a:t> @ 200 Bar = 0,3 g/cm3</a:t>
            </a:r>
          </a:p>
          <a:p>
            <a:pPr defTabSz="914400"/>
            <a:r>
              <a:rPr lang="it-IT" dirty="0" smtClean="0">
                <a:solidFill>
                  <a:srgbClr val="000000"/>
                </a:solidFill>
                <a:latin typeface="Gill Sans MT"/>
              </a:rPr>
              <a:t>Electron </a:t>
            </a:r>
            <a:r>
              <a:rPr lang="it-IT" dirty="0" err="1" smtClean="0">
                <a:solidFill>
                  <a:srgbClr val="000000"/>
                </a:solidFill>
                <a:latin typeface="Gill Sans MT"/>
              </a:rPr>
              <a:t>Yield</a:t>
            </a:r>
            <a:r>
              <a:rPr lang="it-IT" dirty="0" smtClean="0">
                <a:solidFill>
                  <a:srgbClr val="000000"/>
                </a:solidFill>
                <a:latin typeface="Gill Sans MT"/>
              </a:rPr>
              <a:t> over 3 cm gap = 10 </a:t>
            </a:r>
            <a:r>
              <a:rPr lang="it-IT" dirty="0" err="1" smtClean="0">
                <a:solidFill>
                  <a:srgbClr val="000000"/>
                </a:solidFill>
                <a:latin typeface="Gill Sans MT"/>
              </a:rPr>
              <a:t>fC</a:t>
            </a:r>
            <a:endParaRPr lang="it-IT" dirty="0">
              <a:solidFill>
                <a:srgbClr val="000000"/>
              </a:solidFill>
              <a:latin typeface="Gill Sans MT"/>
            </a:endParaRPr>
          </a:p>
        </p:txBody>
      </p:sp>
    </p:spTree>
    <p:extLst>
      <p:ext uri="{BB962C8B-B14F-4D97-AF65-F5344CB8AC3E}">
        <p14:creationId xmlns:p14="http://schemas.microsoft.com/office/powerpoint/2010/main" val="137165474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2688"/>
            <a:ext cx="9175944" cy="6544084"/>
          </a:xfrm>
          <a:prstGeom prst="rect">
            <a:avLst/>
          </a:prstGeom>
        </p:spPr>
      </p:pic>
      <p:sp>
        <p:nvSpPr>
          <p:cNvPr id="6" name="Slide Number Placeholder 5"/>
          <p:cNvSpPr>
            <a:spLocks noGrp="1"/>
          </p:cNvSpPr>
          <p:nvPr>
            <p:ph type="sldNum" sz="quarter" idx="12"/>
          </p:nvPr>
        </p:nvSpPr>
        <p:spPr/>
        <p:txBody>
          <a:bodyPr/>
          <a:lstStyle/>
          <a:p>
            <a:fld id="{9F1C39A8-7C35-F74B-8F7C-9545DAC720C3}" type="slidenum">
              <a:rPr lang="it-IT" smtClean="0">
                <a:latin typeface="Gill Sans MT"/>
              </a:rPr>
              <a:pPr/>
              <a:t>39</a:t>
            </a:fld>
            <a:endParaRPr lang="it-IT">
              <a:latin typeface="Gill Sans MT"/>
            </a:endParaRPr>
          </a:p>
        </p:txBody>
      </p:sp>
    </p:spTree>
    <p:extLst>
      <p:ext uri="{BB962C8B-B14F-4D97-AF65-F5344CB8AC3E}">
        <p14:creationId xmlns:p14="http://schemas.microsoft.com/office/powerpoint/2010/main" val="265506150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110439" y="5013332"/>
            <a:ext cx="8821311" cy="1622699"/>
          </a:xfrm>
          <a:prstGeom prst="rect">
            <a:avLst/>
          </a:prstGeom>
          <a:noFill/>
        </p:spPr>
        <p:txBody>
          <a:bodyPr wrap="square" lIns="44308" tIns="44308" rIns="44308" bIns="44308" rtlCol="0" anchor="ctr" anchorCtr="0">
            <a:noAutofit/>
          </a:bodyPr>
          <a:lstStyle/>
          <a:p>
            <a:pPr algn="ctr" defTabSz="1072866"/>
            <a:r>
              <a:rPr lang="en-US" sz="2400" dirty="0" smtClean="0">
                <a:solidFill>
                  <a:srgbClr val="3F3F3F"/>
                </a:solidFill>
                <a:latin typeface="Calibri Light" panose="020F0302020204030204" pitchFamily="34" charset="0"/>
                <a:cs typeface="Calibri Light" panose="020F0302020204030204" pitchFamily="34" charset="0"/>
              </a:rPr>
              <a:t>INFN: Bologna, Milano, </a:t>
            </a:r>
            <a:r>
              <a:rPr lang="en-US" sz="2400" b="1" dirty="0" smtClean="0">
                <a:solidFill>
                  <a:srgbClr val="0000FF"/>
                </a:solidFill>
                <a:latin typeface="Calibri Light" panose="020F0302020204030204" pitchFamily="34" charset="0"/>
                <a:cs typeface="Calibri Light" panose="020F0302020204030204" pitchFamily="34" charset="0"/>
              </a:rPr>
              <a:t>Padova</a:t>
            </a:r>
            <a:r>
              <a:rPr lang="en-US" sz="2400" dirty="0" smtClean="0">
                <a:solidFill>
                  <a:srgbClr val="3F3F3F"/>
                </a:solidFill>
                <a:latin typeface="Calibri Light" panose="020F0302020204030204" pitchFamily="34" charset="0"/>
                <a:cs typeface="Calibri Light" panose="020F0302020204030204" pitchFamily="34" charset="0"/>
              </a:rPr>
              <a:t>, Perugia, Pavia, TIFPA, Torino</a:t>
            </a:r>
          </a:p>
          <a:p>
            <a:pPr algn="ctr" defTabSz="1072866"/>
            <a:r>
              <a:rPr lang="en-US" sz="2800" b="1" dirty="0" smtClean="0">
                <a:solidFill>
                  <a:srgbClr val="3F3F3F"/>
                </a:solidFill>
                <a:latin typeface="Calibri Light" panose="020F0302020204030204" pitchFamily="34" charset="0"/>
                <a:cs typeface="Calibri Light" panose="020F0302020204030204" pitchFamily="34" charset="0"/>
              </a:rPr>
              <a:t>Resp. Naz.: Manuel D. Da Rocha </a:t>
            </a:r>
            <a:r>
              <a:rPr lang="en-US" sz="2800" b="1" dirty="0" err="1" smtClean="0">
                <a:solidFill>
                  <a:srgbClr val="3F3F3F"/>
                </a:solidFill>
                <a:latin typeface="Calibri Light" panose="020F0302020204030204" pitchFamily="34" charset="0"/>
                <a:cs typeface="Calibri Light" panose="020F0302020204030204" pitchFamily="34" charset="0"/>
              </a:rPr>
              <a:t>Rolo</a:t>
            </a:r>
            <a:r>
              <a:rPr lang="en-US" sz="2800" b="1" dirty="0" smtClean="0">
                <a:solidFill>
                  <a:srgbClr val="3F3F3F"/>
                </a:solidFill>
                <a:latin typeface="Calibri Light" panose="020F0302020204030204" pitchFamily="34" charset="0"/>
                <a:cs typeface="Calibri Light" panose="020F0302020204030204" pitchFamily="34" charset="0"/>
              </a:rPr>
              <a:t> </a:t>
            </a:r>
          </a:p>
          <a:p>
            <a:pPr algn="ctr" defTabSz="1072866"/>
            <a:r>
              <a:rPr lang="en-US" sz="2800" dirty="0" smtClean="0">
                <a:solidFill>
                  <a:srgbClr val="0000FF"/>
                </a:solidFill>
                <a:latin typeface="Calibri Light" panose="020F0302020204030204" pitchFamily="34" charset="0"/>
                <a:cs typeface="Calibri Light" panose="020F0302020204030204" pitchFamily="34" charset="0"/>
              </a:rPr>
              <a:t>Resp. Loc: </a:t>
            </a:r>
            <a:r>
              <a:rPr lang="en-US" sz="2800" b="1" dirty="0" smtClean="0">
                <a:solidFill>
                  <a:srgbClr val="0000FF"/>
                </a:solidFill>
                <a:latin typeface="Calibri Light" panose="020F0302020204030204" pitchFamily="34" charset="0"/>
                <a:cs typeface="Calibri Light" panose="020F0302020204030204" pitchFamily="34" charset="0"/>
              </a:rPr>
              <a:t>Jeffery Wyss</a:t>
            </a:r>
            <a:endParaRPr lang="en-US" sz="2800" b="1" dirty="0">
              <a:solidFill>
                <a:srgbClr val="0000FF"/>
              </a:solidFill>
              <a:latin typeface="Calibri Light" panose="020F0302020204030204" pitchFamily="34" charset="0"/>
              <a:cs typeface="Calibri Light" panose="020F0302020204030204" pitchFamily="34" charset="0"/>
            </a:endParaRPr>
          </a:p>
        </p:txBody>
      </p:sp>
      <p:sp>
        <p:nvSpPr>
          <p:cNvPr id="4" name="Rettangolo 3"/>
          <p:cNvSpPr/>
          <p:nvPr/>
        </p:nvSpPr>
        <p:spPr>
          <a:xfrm>
            <a:off x="1358294" y="3153319"/>
            <a:ext cx="7186920" cy="1569660"/>
          </a:xfrm>
          <a:prstGeom prst="rect">
            <a:avLst/>
          </a:prstGeom>
        </p:spPr>
        <p:txBody>
          <a:bodyPr wrap="square">
            <a:spAutoFit/>
          </a:bodyPr>
          <a:lstStyle/>
          <a:p>
            <a:pPr defTabSz="1072866"/>
            <a:r>
              <a:rPr lang="en-US" sz="3200" b="1" dirty="0" smtClean="0">
                <a:solidFill>
                  <a:prstClr val="black"/>
                </a:solidFill>
                <a:latin typeface="Calibri Light" panose="020F0302020204030204" pitchFamily="34" charset="0"/>
                <a:cs typeface="Calibri Light" panose="020F0302020204030204" pitchFamily="34" charset="0"/>
              </a:rPr>
              <a:t>INFN CSN5 project to</a:t>
            </a:r>
            <a:r>
              <a:rPr lang="en-US" sz="3200" b="1" dirty="0" smtClean="0">
                <a:solidFill>
                  <a:srgbClr val="3F3F3F"/>
                </a:solidFill>
                <a:latin typeface="Calibri Light" panose="020F0302020204030204" pitchFamily="34" charset="0"/>
                <a:cs typeface="Calibri Light" panose="020F0302020204030204" pitchFamily="34" charset="0"/>
              </a:rPr>
              <a:t> develop a </a:t>
            </a:r>
          </a:p>
          <a:p>
            <a:pPr defTabSz="1072866"/>
            <a:r>
              <a:rPr lang="en-US" sz="3200" b="1" dirty="0" smtClean="0">
                <a:solidFill>
                  <a:srgbClr val="FF0000"/>
                </a:solidFill>
                <a:latin typeface="Calibri Light" panose="020F0302020204030204" pitchFamily="34" charset="0"/>
                <a:cs typeface="Calibri Light" panose="020F0302020204030204" pitchFamily="34" charset="0"/>
              </a:rPr>
              <a:t>LARGE </a:t>
            </a:r>
            <a:r>
              <a:rPr lang="en-US" sz="3200" b="1" dirty="0">
                <a:solidFill>
                  <a:srgbClr val="FF0000"/>
                </a:solidFill>
                <a:latin typeface="Calibri Light" panose="020F0302020204030204" pitchFamily="34" charset="0"/>
                <a:cs typeface="Calibri Light" panose="020F0302020204030204" pitchFamily="34" charset="0"/>
              </a:rPr>
              <a:t>AREA, LOW </a:t>
            </a:r>
            <a:r>
              <a:rPr lang="en-US" sz="3200" b="1" dirty="0" smtClean="0">
                <a:solidFill>
                  <a:srgbClr val="FF0000"/>
                </a:solidFill>
                <a:latin typeface="Calibri Light" panose="020F0302020204030204" pitchFamily="34" charset="0"/>
                <a:cs typeface="Calibri Light" panose="020F0302020204030204" pitchFamily="34" charset="0"/>
              </a:rPr>
              <a:t>POWER, MONOLITHIC </a:t>
            </a:r>
            <a:r>
              <a:rPr lang="en-US" sz="3200" b="1" dirty="0" smtClean="0">
                <a:solidFill>
                  <a:srgbClr val="3F3F3F"/>
                </a:solidFill>
                <a:latin typeface="Calibri Light" panose="020F0302020204030204" pitchFamily="34" charset="0"/>
                <a:cs typeface="Calibri Light" panose="020F0302020204030204" pitchFamily="34" charset="0"/>
              </a:rPr>
              <a:t>active </a:t>
            </a:r>
            <a:r>
              <a:rPr lang="en-US" sz="3200" b="1" dirty="0">
                <a:solidFill>
                  <a:srgbClr val="3F3F3F"/>
                </a:solidFill>
                <a:latin typeface="Calibri Light" panose="020F0302020204030204" pitchFamily="34" charset="0"/>
                <a:cs typeface="Calibri Light" panose="020F0302020204030204" pitchFamily="34" charset="0"/>
              </a:rPr>
              <a:t>pixel </a:t>
            </a:r>
            <a:r>
              <a:rPr lang="en-US" sz="3200" b="1" dirty="0" smtClean="0">
                <a:solidFill>
                  <a:srgbClr val="3F3F3F"/>
                </a:solidFill>
                <a:latin typeface="Calibri Light" panose="020F0302020204030204" pitchFamily="34" charset="0"/>
                <a:cs typeface="Calibri Light" panose="020F0302020204030204" pitchFamily="34" charset="0"/>
              </a:rPr>
              <a:t>sensor</a:t>
            </a:r>
            <a:endParaRPr lang="en-US" sz="3200" b="1" dirty="0">
              <a:solidFill>
                <a:srgbClr val="3F3F3F"/>
              </a:solidFill>
              <a:latin typeface="Calibri Light" panose="020F0302020204030204" pitchFamily="34" charset="0"/>
              <a:cs typeface="Calibri Light" panose="020F0302020204030204" pitchFamily="34" charset="0"/>
            </a:endParaRPr>
          </a:p>
        </p:txBody>
      </p:sp>
      <p:grpSp>
        <p:nvGrpSpPr>
          <p:cNvPr id="24" name="Gruppo 1"/>
          <p:cNvGrpSpPr>
            <a:grpSpLocks noChangeAspect="1"/>
          </p:cNvGrpSpPr>
          <p:nvPr/>
        </p:nvGrpSpPr>
        <p:grpSpPr>
          <a:xfrm rot="5400000">
            <a:off x="281237" y="246348"/>
            <a:ext cx="2837128" cy="2700693"/>
            <a:chOff x="47161" y="78061"/>
            <a:chExt cx="2022618" cy="1622699"/>
          </a:xfrm>
        </p:grpSpPr>
        <p:sp>
          <p:nvSpPr>
            <p:cNvPr id="25" name="Rectangle 24"/>
            <p:cNvSpPr>
              <a:spLocks noChangeAspect="1"/>
            </p:cNvSpPr>
            <p:nvPr/>
          </p:nvSpPr>
          <p:spPr>
            <a:xfrm>
              <a:off x="69317" y="78061"/>
              <a:ext cx="2000462" cy="1622699"/>
            </a:xfrm>
            <a:prstGeom prst="rect">
              <a:avLst/>
            </a:prstGeom>
            <a:gradFill flip="none" rotWithShape="1">
              <a:gsLst>
                <a:gs pos="0">
                  <a:schemeClr val="tx2">
                    <a:lumMod val="60000"/>
                    <a:lumOff val="40000"/>
                  </a:schemeClr>
                </a:gs>
                <a:gs pos="35000">
                  <a:schemeClr val="tx2">
                    <a:lumMod val="40000"/>
                    <a:lumOff val="60000"/>
                  </a:schemeClr>
                </a:gs>
                <a:gs pos="100000">
                  <a:schemeClr val="tx2">
                    <a:lumMod val="75000"/>
                  </a:schemeClr>
                </a:gs>
              </a:gsLst>
              <a:lin ang="8100000" scaled="1"/>
              <a:tileRect/>
            </a:gradFill>
            <a:ln w="1270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585"/>
            </a:p>
          </p:txBody>
        </p:sp>
        <p:sp>
          <p:nvSpPr>
            <p:cNvPr id="26" name="TextBox 25"/>
            <p:cNvSpPr txBox="1"/>
            <p:nvPr/>
          </p:nvSpPr>
          <p:spPr>
            <a:xfrm rot="16200000">
              <a:off x="-430596" y="666307"/>
              <a:ext cx="1418043" cy="462530"/>
            </a:xfrm>
            <a:prstGeom prst="rect">
              <a:avLst/>
            </a:prstGeom>
            <a:noFill/>
          </p:spPr>
          <p:txBody>
            <a:bodyPr wrap="square" lIns="0" tIns="0" rIns="0" bIns="0" rtlCol="0" anchor="ctr" anchorCtr="0">
              <a:noAutofit/>
            </a:bodyPr>
            <a:lstStyle/>
            <a:p>
              <a:pPr algn="ctr"/>
              <a:r>
                <a:rPr lang="en-US" sz="4400" b="1" dirty="0">
                  <a:ln w="0"/>
                  <a:solidFill>
                    <a:schemeClr val="bg1"/>
                  </a:solidFill>
                  <a:effectLst>
                    <a:outerShdw blurRad="38100" dist="25400" dir="5400000" algn="ctr" rotWithShape="0">
                      <a:srgbClr val="6E747A">
                        <a:alpha val="43000"/>
                      </a:srgbClr>
                    </a:outerShdw>
                  </a:effectLst>
                </a:rPr>
                <a:t>ARCADIA</a:t>
              </a:r>
            </a:p>
          </p:txBody>
        </p:sp>
        <p:grpSp>
          <p:nvGrpSpPr>
            <p:cNvPr id="27" name="Group 26"/>
            <p:cNvGrpSpPr/>
            <p:nvPr/>
          </p:nvGrpSpPr>
          <p:grpSpPr>
            <a:xfrm>
              <a:off x="551230" y="177767"/>
              <a:ext cx="1418043" cy="1418043"/>
              <a:chOff x="1055300" y="2708900"/>
              <a:chExt cx="1260150" cy="1260150"/>
            </a:xfrm>
            <a:solidFill>
              <a:schemeClr val="tx1"/>
            </a:solidFill>
          </p:grpSpPr>
          <p:sp>
            <p:nvSpPr>
              <p:cNvPr id="28" name="Rectangle 27"/>
              <p:cNvSpPr/>
              <p:nvPr userDrawn="1"/>
            </p:nvSpPr>
            <p:spPr>
              <a:xfrm>
                <a:off x="1055300" y="2708900"/>
                <a:ext cx="720100" cy="7201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29" name="Rectangle 28"/>
              <p:cNvSpPr/>
              <p:nvPr userDrawn="1"/>
            </p:nvSpPr>
            <p:spPr>
              <a:xfrm>
                <a:off x="1775400" y="2708900"/>
                <a:ext cx="360050" cy="36005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30" name="Rectangle 29"/>
              <p:cNvSpPr/>
              <p:nvPr userDrawn="1"/>
            </p:nvSpPr>
            <p:spPr>
              <a:xfrm>
                <a:off x="1775400" y="3429000"/>
                <a:ext cx="360050" cy="36005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31" name="Rectangle 30"/>
              <p:cNvSpPr/>
              <p:nvPr userDrawn="1"/>
            </p:nvSpPr>
            <p:spPr>
              <a:xfrm>
                <a:off x="1055300" y="3429000"/>
                <a:ext cx="360050" cy="36005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32" name="Rectangle 31"/>
              <p:cNvSpPr/>
              <p:nvPr userDrawn="1"/>
            </p:nvSpPr>
            <p:spPr>
              <a:xfrm>
                <a:off x="2135450" y="270890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33" name="Rectangle 32"/>
              <p:cNvSpPr/>
              <p:nvPr userDrawn="1"/>
            </p:nvSpPr>
            <p:spPr>
              <a:xfrm>
                <a:off x="1415350" y="378905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34" name="Rectangle 33"/>
              <p:cNvSpPr/>
              <p:nvPr userDrawn="1"/>
            </p:nvSpPr>
            <p:spPr>
              <a:xfrm>
                <a:off x="1055300" y="378905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35" name="Rectangle 34"/>
              <p:cNvSpPr/>
              <p:nvPr userDrawn="1"/>
            </p:nvSpPr>
            <p:spPr>
              <a:xfrm>
                <a:off x="2108260" y="306895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36" name="Rectangle 35"/>
              <p:cNvSpPr/>
              <p:nvPr userDrawn="1"/>
            </p:nvSpPr>
            <p:spPr>
              <a:xfrm>
                <a:off x="2135450" y="342900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37" name="Rectangle 36"/>
              <p:cNvSpPr/>
              <p:nvPr userDrawn="1"/>
            </p:nvSpPr>
            <p:spPr>
              <a:xfrm>
                <a:off x="1775400" y="378905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38" name="Rectangle 37"/>
              <p:cNvSpPr/>
              <p:nvPr userDrawn="1"/>
            </p:nvSpPr>
            <p:spPr>
              <a:xfrm>
                <a:off x="2135450" y="378905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39" name="Rectangle 38"/>
              <p:cNvSpPr/>
              <p:nvPr userDrawn="1"/>
            </p:nvSpPr>
            <p:spPr>
              <a:xfrm>
                <a:off x="1415350" y="342900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40" name="Rectangle 39"/>
              <p:cNvSpPr/>
              <p:nvPr userDrawn="1"/>
            </p:nvSpPr>
            <p:spPr>
              <a:xfrm>
                <a:off x="1595400" y="360900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41" name="Rectangle 40"/>
              <p:cNvSpPr/>
              <p:nvPr userDrawn="1"/>
            </p:nvSpPr>
            <p:spPr>
              <a:xfrm>
                <a:off x="1955450" y="324900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42" name="Rectangle 41"/>
              <p:cNvSpPr/>
              <p:nvPr userDrawn="1"/>
            </p:nvSpPr>
            <p:spPr>
              <a:xfrm>
                <a:off x="1775400" y="306895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grpSp>
      </p:grpSp>
      <p:sp>
        <p:nvSpPr>
          <p:cNvPr id="5" name="TextBox 4"/>
          <p:cNvSpPr txBox="1"/>
          <p:nvPr/>
        </p:nvSpPr>
        <p:spPr>
          <a:xfrm>
            <a:off x="4652241" y="3658520"/>
            <a:ext cx="914400" cy="914400"/>
          </a:xfrm>
          <a:prstGeom prst="rect">
            <a:avLst/>
          </a:prstGeom>
          <a:noFill/>
        </p:spPr>
        <p:txBody>
          <a:bodyPr wrap="none" lIns="36000" tIns="36000" rIns="36000" bIns="36000" rtlCol="0" anchor="ctr" anchorCtr="0">
            <a:noAutofit/>
          </a:bodyPr>
          <a:lstStyle/>
          <a:p>
            <a:endParaRPr lang="en-US" sz="2000" dirty="0" smtClean="0">
              <a:solidFill>
                <a:schemeClr val="tx2"/>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99854219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0259" y="273316"/>
            <a:ext cx="5797296" cy="1188720"/>
          </a:xfrm>
        </p:spPr>
        <p:txBody>
          <a:bodyPr/>
          <a:lstStyle/>
          <a:p>
            <a:r>
              <a:rPr lang="en-US" dirty="0" smtClean="0"/>
              <a:t> </a:t>
            </a:r>
            <a:r>
              <a:rPr lang="en-US" b="1" dirty="0" smtClean="0"/>
              <a:t>DEMIURGOS 2020</a:t>
            </a:r>
            <a:endParaRPr lang="en-US" b="1" dirty="0"/>
          </a:p>
        </p:txBody>
      </p:sp>
      <p:sp>
        <p:nvSpPr>
          <p:cNvPr id="4" name="TextBox 3"/>
          <p:cNvSpPr txBox="1"/>
          <p:nvPr/>
        </p:nvSpPr>
        <p:spPr>
          <a:xfrm>
            <a:off x="581486" y="1438519"/>
            <a:ext cx="8204510" cy="8002017"/>
          </a:xfrm>
          <a:prstGeom prst="rect">
            <a:avLst/>
          </a:prstGeom>
          <a:noFill/>
        </p:spPr>
        <p:txBody>
          <a:bodyPr wrap="square" lIns="91271" tIns="45634" rIns="91271" bIns="45634" rtlCol="0">
            <a:spAutoFit/>
          </a:bodyPr>
          <a:lstStyle/>
          <a:p>
            <a:pPr defTabSz="456357"/>
            <a:endParaRPr lang="en-US" dirty="0">
              <a:solidFill>
                <a:prstClr val="black"/>
              </a:solidFill>
              <a:latin typeface="Calibri"/>
            </a:endParaRPr>
          </a:p>
          <a:p>
            <a:pPr defTabSz="456357"/>
            <a:r>
              <a:rPr lang="en-US" dirty="0">
                <a:solidFill>
                  <a:prstClr val="black"/>
                </a:solidFill>
                <a:latin typeface="Calibri"/>
              </a:rPr>
              <a:t>          </a:t>
            </a:r>
            <a:r>
              <a:rPr lang="en-US" dirty="0" err="1">
                <a:solidFill>
                  <a:prstClr val="black"/>
                </a:solidFill>
                <a:latin typeface="Calibri"/>
              </a:rPr>
              <a:t>Sezioni</a:t>
            </a:r>
            <a:r>
              <a:rPr lang="en-US" dirty="0">
                <a:solidFill>
                  <a:prstClr val="black"/>
                </a:solidFill>
                <a:latin typeface="Calibri"/>
              </a:rPr>
              <a:t> INFN </a:t>
            </a:r>
            <a:r>
              <a:rPr lang="en-US" dirty="0" err="1">
                <a:solidFill>
                  <a:prstClr val="black"/>
                </a:solidFill>
                <a:latin typeface="Calibri"/>
              </a:rPr>
              <a:t>partecipanti</a:t>
            </a:r>
            <a:r>
              <a:rPr lang="en-US" dirty="0">
                <a:solidFill>
                  <a:prstClr val="black"/>
                </a:solidFill>
                <a:latin typeface="Calibri"/>
              </a:rPr>
              <a:t> </a:t>
            </a:r>
            <a:r>
              <a:rPr lang="en-US" dirty="0" err="1">
                <a:solidFill>
                  <a:prstClr val="black"/>
                </a:solidFill>
                <a:latin typeface="Calibri"/>
              </a:rPr>
              <a:t>all’esperimento</a:t>
            </a:r>
            <a:r>
              <a:rPr lang="en-US" dirty="0">
                <a:solidFill>
                  <a:prstClr val="black"/>
                </a:solidFill>
                <a:latin typeface="Calibri"/>
              </a:rPr>
              <a:t>:  </a:t>
            </a:r>
            <a:r>
              <a:rPr lang="en-US" b="1" dirty="0">
                <a:solidFill>
                  <a:prstClr val="black"/>
                </a:solidFill>
                <a:latin typeface="Calibri"/>
              </a:rPr>
              <a:t>LNL, Padova, LNS (Palermo), Ferrara</a:t>
            </a:r>
          </a:p>
          <a:p>
            <a:pPr defTabSz="456357"/>
            <a:endParaRPr lang="en-US" b="1" dirty="0">
              <a:solidFill>
                <a:prstClr val="black"/>
              </a:solidFill>
              <a:latin typeface="Calibri"/>
            </a:endParaRPr>
          </a:p>
          <a:p>
            <a:pPr defTabSz="456357"/>
            <a:r>
              <a:rPr lang="en-US" dirty="0">
                <a:solidFill>
                  <a:prstClr val="black"/>
                </a:solidFill>
                <a:latin typeface="Calibri"/>
              </a:rPr>
              <a:t>					        Resp. </a:t>
            </a:r>
            <a:r>
              <a:rPr lang="en-US" dirty="0" err="1">
                <a:solidFill>
                  <a:prstClr val="black"/>
                </a:solidFill>
                <a:latin typeface="Calibri"/>
              </a:rPr>
              <a:t>Naz</a:t>
            </a:r>
            <a:r>
              <a:rPr lang="en-US" dirty="0">
                <a:solidFill>
                  <a:prstClr val="black"/>
                </a:solidFill>
                <a:latin typeface="Calibri"/>
              </a:rPr>
              <a:t>.: </a:t>
            </a:r>
            <a:r>
              <a:rPr lang="en-US" b="1" dirty="0">
                <a:solidFill>
                  <a:prstClr val="black"/>
                </a:solidFill>
                <a:latin typeface="Calibri"/>
              </a:rPr>
              <a:t>Giovanni Carugno</a:t>
            </a:r>
          </a:p>
          <a:p>
            <a:pPr defTabSz="456357"/>
            <a:endParaRPr lang="en-US" b="1" dirty="0">
              <a:solidFill>
                <a:prstClr val="black"/>
              </a:solidFill>
              <a:latin typeface="Calibri"/>
            </a:endParaRPr>
          </a:p>
          <a:p>
            <a:pPr defTabSz="456357"/>
            <a:r>
              <a:rPr lang="en-US" dirty="0">
                <a:solidFill>
                  <a:srgbClr val="FF0000"/>
                </a:solidFill>
                <a:latin typeface="Calibri"/>
              </a:rPr>
              <a:t>          </a:t>
            </a:r>
            <a:r>
              <a:rPr lang="en-US" dirty="0" smtClean="0">
                <a:solidFill>
                  <a:srgbClr val="FF0000"/>
                </a:solidFill>
                <a:latin typeface="Calibri"/>
              </a:rPr>
              <a:t>                                          </a:t>
            </a:r>
            <a:r>
              <a:rPr lang="en-US" dirty="0" err="1" smtClean="0">
                <a:solidFill>
                  <a:srgbClr val="FF0000"/>
                </a:solidFill>
                <a:latin typeface="Calibri"/>
              </a:rPr>
              <a:t>Partecipazione</a:t>
            </a:r>
            <a:r>
              <a:rPr lang="en-US" dirty="0" smtClean="0">
                <a:solidFill>
                  <a:srgbClr val="FF0000"/>
                </a:solidFill>
                <a:latin typeface="Calibri"/>
              </a:rPr>
              <a:t>   </a:t>
            </a:r>
            <a:r>
              <a:rPr lang="en-US" b="1" dirty="0">
                <a:solidFill>
                  <a:srgbClr val="FF0000"/>
                </a:solidFill>
                <a:latin typeface="Calibri"/>
              </a:rPr>
              <a:t>FTE  </a:t>
            </a:r>
            <a:r>
              <a:rPr lang="en-US" b="1" dirty="0" smtClean="0">
                <a:solidFill>
                  <a:srgbClr val="FF0000"/>
                </a:solidFill>
                <a:latin typeface="Calibri"/>
              </a:rPr>
              <a:t>PD: 3,9</a:t>
            </a:r>
          </a:p>
          <a:p>
            <a:pPr defTabSz="456357"/>
            <a:endParaRPr lang="en-US" dirty="0">
              <a:solidFill>
                <a:prstClr val="black"/>
              </a:solidFill>
              <a:latin typeface="Calibri"/>
            </a:endParaRPr>
          </a:p>
          <a:p>
            <a:pPr defTabSz="456357"/>
            <a:r>
              <a:rPr lang="en-US" dirty="0">
                <a:solidFill>
                  <a:prstClr val="black"/>
                </a:solidFill>
                <a:latin typeface="Calibri"/>
              </a:rPr>
              <a:t>                                                           </a:t>
            </a:r>
            <a:r>
              <a:rPr lang="en-US" dirty="0" smtClean="0">
                <a:solidFill>
                  <a:prstClr val="black"/>
                </a:solidFill>
                <a:latin typeface="Calibri"/>
              </a:rPr>
              <a:t>   </a:t>
            </a:r>
            <a:r>
              <a:rPr lang="en-US" sz="2000" dirty="0" smtClean="0">
                <a:solidFill>
                  <a:prstClr val="black"/>
                </a:solidFill>
                <a:latin typeface="Calibri"/>
              </a:rPr>
              <a:t>FTE </a:t>
            </a:r>
            <a:r>
              <a:rPr lang="en-US" sz="2000" dirty="0">
                <a:solidFill>
                  <a:prstClr val="black"/>
                </a:solidFill>
                <a:latin typeface="Calibri"/>
              </a:rPr>
              <a:t>TOTALI 12,5</a:t>
            </a:r>
            <a:r>
              <a:rPr lang="en-US" sz="2000" b="1" dirty="0">
                <a:solidFill>
                  <a:prstClr val="black"/>
                </a:solidFill>
                <a:latin typeface="Calibri"/>
              </a:rPr>
              <a:t>  </a:t>
            </a:r>
            <a:endParaRPr lang="en-US" sz="2000" b="1" dirty="0" smtClean="0">
              <a:solidFill>
                <a:prstClr val="black"/>
              </a:solidFill>
              <a:latin typeface="Calibri"/>
            </a:endParaRPr>
          </a:p>
          <a:p>
            <a:pPr defTabSz="456357"/>
            <a:endParaRPr lang="en-US" sz="2000" b="1" dirty="0">
              <a:solidFill>
                <a:prstClr val="black"/>
              </a:solidFill>
              <a:latin typeface="Calibri"/>
            </a:endParaRPr>
          </a:p>
          <a:p>
            <a:pPr defTabSz="456357"/>
            <a:r>
              <a:rPr lang="en-US" sz="1600" b="1" dirty="0" err="1" smtClean="0">
                <a:solidFill>
                  <a:prstClr val="black"/>
                </a:solidFill>
                <a:latin typeface="Calibri"/>
              </a:rPr>
              <a:t>G.Carugno</a:t>
            </a:r>
            <a:r>
              <a:rPr lang="en-US" sz="1600" b="1" dirty="0" smtClean="0">
                <a:solidFill>
                  <a:prstClr val="black"/>
                </a:solidFill>
                <a:latin typeface="Calibri"/>
              </a:rPr>
              <a:t> 40%, </a:t>
            </a:r>
            <a:r>
              <a:rPr lang="en-US" sz="1600" b="1" dirty="0" err="1" smtClean="0">
                <a:solidFill>
                  <a:prstClr val="black"/>
                </a:solidFill>
                <a:latin typeface="Calibri"/>
              </a:rPr>
              <a:t>C.Braggio</a:t>
            </a:r>
            <a:r>
              <a:rPr lang="en-US" sz="1600" b="1" dirty="0" smtClean="0">
                <a:solidFill>
                  <a:prstClr val="black"/>
                </a:solidFill>
                <a:latin typeface="Calibri"/>
              </a:rPr>
              <a:t> 50%, </a:t>
            </a:r>
            <a:r>
              <a:rPr lang="en-US" sz="1600" b="1" dirty="0" err="1" smtClean="0">
                <a:solidFill>
                  <a:prstClr val="black"/>
                </a:solidFill>
                <a:latin typeface="Calibri"/>
              </a:rPr>
              <a:t>F.Borghesani</a:t>
            </a:r>
            <a:r>
              <a:rPr lang="en-US" sz="1600" b="1" dirty="0" smtClean="0">
                <a:solidFill>
                  <a:prstClr val="black"/>
                </a:solidFill>
                <a:latin typeface="Calibri"/>
              </a:rPr>
              <a:t> 100%, </a:t>
            </a:r>
            <a:r>
              <a:rPr lang="en-US" sz="1600" b="1" dirty="0" err="1" smtClean="0">
                <a:solidFill>
                  <a:prstClr val="black"/>
                </a:solidFill>
                <a:latin typeface="Calibri"/>
              </a:rPr>
              <a:t>S.Vasiukov</a:t>
            </a:r>
            <a:r>
              <a:rPr lang="en-US" sz="1600" b="1" dirty="0" smtClean="0">
                <a:solidFill>
                  <a:prstClr val="black"/>
                </a:solidFill>
                <a:latin typeface="Calibri"/>
              </a:rPr>
              <a:t> 100%, </a:t>
            </a:r>
            <a:r>
              <a:rPr lang="en-US" sz="1600" b="1" dirty="0" err="1" smtClean="0">
                <a:solidFill>
                  <a:prstClr val="black"/>
                </a:solidFill>
                <a:latin typeface="Calibri"/>
              </a:rPr>
              <a:t>F.Chiossi</a:t>
            </a:r>
            <a:r>
              <a:rPr lang="en-US" sz="1600" b="1" dirty="0" smtClean="0">
                <a:solidFill>
                  <a:prstClr val="black"/>
                </a:solidFill>
                <a:latin typeface="Calibri"/>
              </a:rPr>
              <a:t> 100%, </a:t>
            </a:r>
            <a:r>
              <a:rPr lang="en-US" sz="1600" b="1" dirty="0" err="1" smtClean="0">
                <a:solidFill>
                  <a:prstClr val="black"/>
                </a:solidFill>
                <a:latin typeface="Calibri"/>
              </a:rPr>
              <a:t>B.Bauboussinbov</a:t>
            </a:r>
            <a:r>
              <a:rPr lang="en-US" sz="1600" b="1" dirty="0" smtClean="0">
                <a:solidFill>
                  <a:prstClr val="black"/>
                </a:solidFill>
                <a:latin typeface="Calibri"/>
              </a:rPr>
              <a:t> da </a:t>
            </a:r>
            <a:r>
              <a:rPr lang="en-US" sz="1600" b="1" dirty="0" err="1" smtClean="0">
                <a:solidFill>
                  <a:prstClr val="black"/>
                </a:solidFill>
                <a:latin typeface="Calibri"/>
              </a:rPr>
              <a:t>definire</a:t>
            </a:r>
            <a:r>
              <a:rPr lang="en-US" sz="1600" b="1" dirty="0" smtClean="0">
                <a:solidFill>
                  <a:prstClr val="black"/>
                </a:solidFill>
                <a:latin typeface="Calibri"/>
              </a:rPr>
              <a:t> </a:t>
            </a:r>
            <a:endParaRPr lang="en-US" sz="1600" b="1" dirty="0">
              <a:solidFill>
                <a:prstClr val="black"/>
              </a:solidFill>
              <a:latin typeface="Calibri"/>
            </a:endParaRPr>
          </a:p>
          <a:p>
            <a:pPr defTabSz="456357"/>
            <a:endParaRPr lang="en-US" dirty="0">
              <a:solidFill>
                <a:prstClr val="black"/>
              </a:solidFill>
              <a:latin typeface="Calibri"/>
            </a:endParaRPr>
          </a:p>
          <a:p>
            <a:pPr defTabSz="456357"/>
            <a:r>
              <a:rPr lang="en-US" dirty="0">
                <a:solidFill>
                  <a:prstClr val="black"/>
                </a:solidFill>
                <a:latin typeface="Calibri"/>
              </a:rPr>
              <a:t> </a:t>
            </a:r>
            <a:r>
              <a:rPr lang="en-US" dirty="0" smtClean="0">
                <a:solidFill>
                  <a:prstClr val="black"/>
                </a:solidFill>
                <a:latin typeface="Calibri"/>
              </a:rPr>
              <a:t>- </a:t>
            </a:r>
            <a:r>
              <a:rPr lang="en-US" dirty="0" err="1" smtClean="0">
                <a:solidFill>
                  <a:prstClr val="black"/>
                </a:solidFill>
                <a:latin typeface="Calibri"/>
              </a:rPr>
              <a:t>Richieste</a:t>
            </a:r>
            <a:r>
              <a:rPr lang="en-US" dirty="0" smtClean="0">
                <a:solidFill>
                  <a:prstClr val="black"/>
                </a:solidFill>
                <a:latin typeface="Calibri"/>
              </a:rPr>
              <a:t> </a:t>
            </a:r>
            <a:r>
              <a:rPr lang="en-US" dirty="0" err="1" smtClean="0">
                <a:solidFill>
                  <a:prstClr val="black"/>
                </a:solidFill>
                <a:latin typeface="Calibri"/>
              </a:rPr>
              <a:t>Finanziarie</a:t>
            </a:r>
            <a:r>
              <a:rPr lang="en-US" dirty="0" smtClean="0">
                <a:solidFill>
                  <a:prstClr val="black"/>
                </a:solidFill>
                <a:latin typeface="Calibri"/>
              </a:rPr>
              <a:t> PD 2020 </a:t>
            </a:r>
            <a:r>
              <a:rPr lang="en-US" dirty="0">
                <a:solidFill>
                  <a:prstClr val="black"/>
                </a:solidFill>
                <a:latin typeface="Calibri"/>
              </a:rPr>
              <a:t>: </a:t>
            </a:r>
            <a:r>
              <a:rPr lang="en-US" dirty="0" smtClean="0">
                <a:solidFill>
                  <a:prstClr val="black"/>
                </a:solidFill>
                <a:latin typeface="Calibri"/>
              </a:rPr>
              <a:t>56 </a:t>
            </a:r>
            <a:r>
              <a:rPr lang="en-US" dirty="0" err="1" smtClean="0">
                <a:solidFill>
                  <a:prstClr val="black"/>
                </a:solidFill>
                <a:latin typeface="Calibri"/>
              </a:rPr>
              <a:t>Keuro</a:t>
            </a:r>
            <a:endParaRPr lang="en-US" dirty="0" smtClean="0">
              <a:solidFill>
                <a:prstClr val="black"/>
              </a:solidFill>
              <a:latin typeface="Calibri"/>
            </a:endParaRPr>
          </a:p>
          <a:p>
            <a:pPr defTabSz="456357"/>
            <a:endParaRPr lang="en-US" dirty="0">
              <a:solidFill>
                <a:prstClr val="black"/>
              </a:solidFill>
              <a:latin typeface="Calibri"/>
            </a:endParaRPr>
          </a:p>
          <a:p>
            <a:pPr defTabSz="456357"/>
            <a:r>
              <a:rPr lang="en-US" sz="2000" b="1" dirty="0" smtClean="0">
                <a:solidFill>
                  <a:prstClr val="black"/>
                </a:solidFill>
                <a:latin typeface="Calibri"/>
              </a:rPr>
              <a:t>- </a:t>
            </a:r>
            <a:r>
              <a:rPr lang="en-US" sz="2000" b="1" dirty="0" err="1" smtClean="0">
                <a:solidFill>
                  <a:prstClr val="black"/>
                </a:solidFill>
                <a:latin typeface="Calibri"/>
              </a:rPr>
              <a:t>Richieste</a:t>
            </a:r>
            <a:r>
              <a:rPr lang="en-US" sz="2000" b="1" dirty="0" smtClean="0">
                <a:solidFill>
                  <a:prstClr val="black"/>
                </a:solidFill>
                <a:latin typeface="Calibri"/>
              </a:rPr>
              <a:t> </a:t>
            </a:r>
            <a:r>
              <a:rPr lang="en-US" sz="2000" b="1" dirty="0" err="1" smtClean="0">
                <a:solidFill>
                  <a:prstClr val="black"/>
                </a:solidFill>
                <a:latin typeface="Calibri"/>
              </a:rPr>
              <a:t>Sezione</a:t>
            </a:r>
            <a:r>
              <a:rPr lang="en-US" sz="2000" b="1" dirty="0" smtClean="0">
                <a:solidFill>
                  <a:prstClr val="black"/>
                </a:solidFill>
                <a:latin typeface="Calibri"/>
              </a:rPr>
              <a:t>: 	8 M.U. Off. Mecc. </a:t>
            </a:r>
            <a:br>
              <a:rPr lang="en-US" sz="2000" b="1" dirty="0" smtClean="0">
                <a:solidFill>
                  <a:prstClr val="black"/>
                </a:solidFill>
                <a:latin typeface="Calibri"/>
              </a:rPr>
            </a:br>
            <a:r>
              <a:rPr lang="en-US" sz="2000" b="1" dirty="0" smtClean="0">
                <a:solidFill>
                  <a:prstClr val="black"/>
                </a:solidFill>
                <a:latin typeface="Calibri"/>
              </a:rPr>
              <a:t>					6 M.U. Off. Elettr. </a:t>
            </a:r>
            <a:br>
              <a:rPr lang="en-US" sz="2000" b="1" dirty="0" smtClean="0">
                <a:solidFill>
                  <a:prstClr val="black"/>
                </a:solidFill>
                <a:latin typeface="Calibri"/>
              </a:rPr>
            </a:br>
            <a:r>
              <a:rPr lang="en-US" sz="2000" b="1" dirty="0" smtClean="0">
                <a:solidFill>
                  <a:prstClr val="black"/>
                </a:solidFill>
                <a:latin typeface="Calibri"/>
              </a:rPr>
              <a:t>					1 M.U. Uff. Tecn.</a:t>
            </a:r>
          </a:p>
          <a:p>
            <a:pPr defTabSz="456357"/>
            <a:endParaRPr lang="en-US" dirty="0">
              <a:solidFill>
                <a:prstClr val="black"/>
              </a:solidFill>
              <a:latin typeface="Calibri"/>
            </a:endParaRPr>
          </a:p>
          <a:p>
            <a:pPr defTabSz="456357"/>
            <a:endParaRPr lang="en-US" dirty="0" smtClean="0">
              <a:solidFill>
                <a:prstClr val="black"/>
              </a:solidFill>
              <a:latin typeface="Calibri"/>
            </a:endParaRPr>
          </a:p>
          <a:p>
            <a:pPr defTabSz="456357"/>
            <a:endParaRPr lang="en-US" dirty="0">
              <a:solidFill>
                <a:prstClr val="black"/>
              </a:solidFill>
              <a:latin typeface="Calibri"/>
            </a:endParaRPr>
          </a:p>
          <a:p>
            <a:pPr defTabSz="456357"/>
            <a:endParaRPr lang="en-US" dirty="0">
              <a:solidFill>
                <a:prstClr val="black"/>
              </a:solidFill>
              <a:latin typeface="Calibri"/>
            </a:endParaRPr>
          </a:p>
          <a:p>
            <a:pPr defTabSz="456357"/>
            <a:endParaRPr lang="en-US" dirty="0">
              <a:solidFill>
                <a:prstClr val="black"/>
              </a:solidFill>
              <a:latin typeface="Calibri"/>
            </a:endParaRPr>
          </a:p>
          <a:p>
            <a:pPr defTabSz="456357"/>
            <a:r>
              <a:rPr lang="en-US" dirty="0">
                <a:solidFill>
                  <a:prstClr val="black"/>
                </a:solidFill>
                <a:latin typeface="Calibri"/>
              </a:rPr>
              <a:t>         </a:t>
            </a:r>
            <a:r>
              <a:rPr lang="en-US" dirty="0" smtClean="0">
                <a:solidFill>
                  <a:prstClr val="black"/>
                </a:solidFill>
                <a:latin typeface="Calibri"/>
              </a:rPr>
              <a:t>  </a:t>
            </a:r>
            <a:endParaRPr lang="en-US" dirty="0">
              <a:solidFill>
                <a:prstClr val="black"/>
              </a:solidFill>
              <a:latin typeface="Calibri"/>
            </a:endParaRPr>
          </a:p>
          <a:p>
            <a:pPr defTabSz="456357"/>
            <a:r>
              <a:rPr lang="en-US" sz="2000" b="1" dirty="0">
                <a:solidFill>
                  <a:prstClr val="black"/>
                </a:solidFill>
                <a:latin typeface="Calibri"/>
              </a:rPr>
              <a:t>     </a:t>
            </a:r>
          </a:p>
          <a:p>
            <a:pPr defTabSz="456357"/>
            <a:r>
              <a:rPr lang="en-US" sz="2000" b="1" dirty="0">
                <a:solidFill>
                  <a:prstClr val="black"/>
                </a:solidFill>
                <a:latin typeface="Calibri"/>
              </a:rPr>
              <a:t>                           </a:t>
            </a:r>
            <a:endParaRPr lang="en-US" dirty="0">
              <a:solidFill>
                <a:prstClr val="black"/>
              </a:solidFill>
              <a:latin typeface="Calibri"/>
            </a:endParaRPr>
          </a:p>
          <a:p>
            <a:pPr defTabSz="456357"/>
            <a:endParaRPr lang="en-US" dirty="0">
              <a:solidFill>
                <a:prstClr val="black"/>
              </a:solidFill>
              <a:latin typeface="Calibri"/>
            </a:endParaRPr>
          </a:p>
          <a:p>
            <a:pPr defTabSz="456357"/>
            <a:r>
              <a:rPr lang="en-US" dirty="0">
                <a:solidFill>
                  <a:prstClr val="black"/>
                </a:solidFill>
                <a:latin typeface="Calibri"/>
              </a:rPr>
              <a:t>                  					</a:t>
            </a:r>
            <a:r>
              <a:rPr lang="en-US" dirty="0">
                <a:solidFill>
                  <a:srgbClr val="000000"/>
                </a:solidFill>
                <a:latin typeface="Calibri"/>
              </a:rPr>
              <a:t>                                                                                                          </a:t>
            </a:r>
            <a:r>
              <a:rPr lang="en-US" dirty="0">
                <a:solidFill>
                  <a:prstClr val="black"/>
                </a:solidFill>
                <a:latin typeface="Calibri"/>
              </a:rPr>
              <a:t>		</a:t>
            </a:r>
          </a:p>
        </p:txBody>
      </p:sp>
    </p:spTree>
    <p:extLst>
      <p:ext uri="{BB962C8B-B14F-4D97-AF65-F5344CB8AC3E}">
        <p14:creationId xmlns:p14="http://schemas.microsoft.com/office/powerpoint/2010/main" val="377161520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09600" y="838200"/>
            <a:ext cx="7924800" cy="2209799"/>
          </a:xfrm>
        </p:spPr>
        <p:txBody>
          <a:bodyPr>
            <a:noAutofit/>
          </a:bodyPr>
          <a:lstStyle/>
          <a:p>
            <a:r>
              <a:rPr lang="en-US" sz="4400" dirty="0" smtClean="0"/>
              <a:t>FinFET16v2</a:t>
            </a:r>
            <a:br>
              <a:rPr lang="en-US" sz="4400" dirty="0" smtClean="0"/>
            </a:br>
            <a:r>
              <a:rPr lang="en-US" sz="2400" dirty="0" smtClean="0"/>
              <a:t>(</a:t>
            </a:r>
            <a:r>
              <a:rPr lang="en-US" sz="2400" dirty="0"/>
              <a:t>Low-power rad-hard design in finFeT16 technology</a:t>
            </a:r>
            <a:r>
              <a:rPr lang="en-US" sz="2400" dirty="0" smtClean="0"/>
              <a:t>)</a:t>
            </a:r>
            <a:endParaRPr lang="en-US" sz="2400" dirty="0"/>
          </a:p>
        </p:txBody>
      </p:sp>
      <p:sp>
        <p:nvSpPr>
          <p:cNvPr id="4" name="Subtitle 3"/>
          <p:cNvSpPr>
            <a:spLocks noGrp="1"/>
          </p:cNvSpPr>
          <p:nvPr>
            <p:ph type="subTitle" idx="1"/>
          </p:nvPr>
        </p:nvSpPr>
        <p:spPr>
          <a:xfrm>
            <a:off x="1295400" y="4191000"/>
            <a:ext cx="6477000" cy="1752600"/>
          </a:xfrm>
        </p:spPr>
        <p:txBody>
          <a:bodyPr/>
          <a:lstStyle/>
          <a:p>
            <a:r>
              <a:rPr lang="en-US" dirty="0" smtClean="0"/>
              <a:t>Serena </a:t>
            </a:r>
            <a:r>
              <a:rPr lang="en-US" dirty="0" err="1" smtClean="0"/>
              <a:t>Mattiazzo</a:t>
            </a:r>
            <a:endParaRPr lang="en-US" dirty="0" smtClean="0"/>
          </a:p>
          <a:p>
            <a:endParaRPr lang="en-US" dirty="0" smtClean="0"/>
          </a:p>
          <a:p>
            <a:r>
              <a:rPr lang="en-US" dirty="0" err="1" smtClean="0"/>
              <a:t>CdS</a:t>
            </a:r>
            <a:r>
              <a:rPr lang="en-US" dirty="0" smtClean="0"/>
              <a:t> 10/7/2019</a:t>
            </a:r>
            <a:endParaRPr lang="en-US" dirty="0"/>
          </a:p>
        </p:txBody>
      </p:sp>
    </p:spTree>
    <p:extLst>
      <p:ext uri="{BB962C8B-B14F-4D97-AF65-F5344CB8AC3E}">
        <p14:creationId xmlns:p14="http://schemas.microsoft.com/office/powerpoint/2010/main" val="614880773"/>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smtClean="0"/>
              <a:t>Organizzazione</a:t>
            </a:r>
            <a:endParaRPr lang="en-US" dirty="0"/>
          </a:p>
        </p:txBody>
      </p:sp>
      <p:sp>
        <p:nvSpPr>
          <p:cNvPr id="3" name="Segnaposto contenuto 2"/>
          <p:cNvSpPr>
            <a:spLocks noGrp="1"/>
          </p:cNvSpPr>
          <p:nvPr>
            <p:ph idx="1"/>
          </p:nvPr>
        </p:nvSpPr>
        <p:spPr>
          <a:xfrm>
            <a:off x="533400" y="1447800"/>
            <a:ext cx="8229600" cy="4525963"/>
          </a:xfrm>
        </p:spPr>
        <p:txBody>
          <a:bodyPr>
            <a:normAutofit/>
          </a:bodyPr>
          <a:lstStyle/>
          <a:p>
            <a:r>
              <a:rPr lang="en-US" sz="2000" b="1" dirty="0" smtClean="0">
                <a:solidFill>
                  <a:srgbClr val="336699"/>
                </a:solidFill>
              </a:rPr>
              <a:t>Sigla</a:t>
            </a:r>
            <a:r>
              <a:rPr lang="en-US" sz="2000" dirty="0" smtClean="0">
                <a:solidFill>
                  <a:srgbClr val="336699"/>
                </a:solidFill>
              </a:rPr>
              <a:t>: FinFET16v2</a:t>
            </a:r>
          </a:p>
          <a:p>
            <a:r>
              <a:rPr lang="en-US" sz="2000" b="1" dirty="0" err="1" smtClean="0">
                <a:solidFill>
                  <a:srgbClr val="336699"/>
                </a:solidFill>
              </a:rPr>
              <a:t>Gruppo</a:t>
            </a:r>
            <a:r>
              <a:rPr lang="en-US" sz="2000" b="1" dirty="0" smtClean="0">
                <a:solidFill>
                  <a:srgbClr val="336699"/>
                </a:solidFill>
              </a:rPr>
              <a:t>: V</a:t>
            </a:r>
            <a:r>
              <a:rPr lang="en-US" sz="2000" dirty="0" smtClean="0">
                <a:solidFill>
                  <a:srgbClr val="336699"/>
                </a:solidFill>
              </a:rPr>
              <a:t> (elettronica)</a:t>
            </a:r>
          </a:p>
          <a:p>
            <a:r>
              <a:rPr lang="en-US" sz="2000" b="1" dirty="0" err="1" smtClean="0">
                <a:solidFill>
                  <a:srgbClr val="336699"/>
                </a:solidFill>
              </a:rPr>
              <a:t>Durata</a:t>
            </a:r>
            <a:r>
              <a:rPr lang="en-US" sz="2000" b="1" dirty="0" smtClean="0">
                <a:solidFill>
                  <a:srgbClr val="336699"/>
                </a:solidFill>
              </a:rPr>
              <a:t>: </a:t>
            </a:r>
            <a:r>
              <a:rPr lang="en-US" sz="2000" dirty="0" smtClean="0">
                <a:solidFill>
                  <a:srgbClr val="336699"/>
                </a:solidFill>
              </a:rPr>
              <a:t>2+1 </a:t>
            </a:r>
            <a:r>
              <a:rPr lang="en-US" sz="2000" dirty="0" err="1" smtClean="0">
                <a:solidFill>
                  <a:srgbClr val="336699"/>
                </a:solidFill>
              </a:rPr>
              <a:t>anni</a:t>
            </a:r>
            <a:r>
              <a:rPr lang="en-US" sz="2000" dirty="0" smtClean="0">
                <a:solidFill>
                  <a:srgbClr val="336699"/>
                </a:solidFill>
              </a:rPr>
              <a:t> (</a:t>
            </a:r>
            <a:r>
              <a:rPr lang="en-US" sz="2000" dirty="0" err="1" smtClean="0">
                <a:solidFill>
                  <a:srgbClr val="336699"/>
                </a:solidFill>
              </a:rPr>
              <a:t>inizio</a:t>
            </a:r>
            <a:r>
              <a:rPr lang="en-US" sz="2000" dirty="0" smtClean="0">
                <a:solidFill>
                  <a:srgbClr val="336699"/>
                </a:solidFill>
              </a:rPr>
              <a:t> </a:t>
            </a:r>
            <a:r>
              <a:rPr lang="en-US" sz="2000" b="1" dirty="0" smtClean="0">
                <a:solidFill>
                  <a:srgbClr val="336699"/>
                </a:solidFill>
              </a:rPr>
              <a:t>01/01/2018</a:t>
            </a:r>
            <a:r>
              <a:rPr lang="en-US" sz="2000" dirty="0" smtClean="0">
                <a:solidFill>
                  <a:srgbClr val="336699"/>
                </a:solidFill>
              </a:rPr>
              <a:t>);</a:t>
            </a:r>
          </a:p>
          <a:p>
            <a:r>
              <a:rPr lang="en-US" sz="2000" b="1" dirty="0" err="1" smtClean="0">
                <a:solidFill>
                  <a:srgbClr val="336699"/>
                </a:solidFill>
              </a:rPr>
              <a:t>Sezioni</a:t>
            </a:r>
            <a:r>
              <a:rPr lang="en-US" sz="2000" b="1" dirty="0" smtClean="0">
                <a:solidFill>
                  <a:srgbClr val="336699"/>
                </a:solidFill>
              </a:rPr>
              <a:t> </a:t>
            </a:r>
            <a:r>
              <a:rPr lang="en-US" sz="2000" b="1" dirty="0" err="1" smtClean="0">
                <a:solidFill>
                  <a:srgbClr val="336699"/>
                </a:solidFill>
              </a:rPr>
              <a:t>convolte</a:t>
            </a:r>
            <a:r>
              <a:rPr lang="en-US" sz="2000" dirty="0" smtClean="0">
                <a:solidFill>
                  <a:srgbClr val="336699"/>
                </a:solidFill>
              </a:rPr>
              <a:t>:</a:t>
            </a:r>
          </a:p>
          <a:p>
            <a:pPr lvl="2"/>
            <a:r>
              <a:rPr lang="en-US" sz="1600" dirty="0" smtClean="0">
                <a:solidFill>
                  <a:srgbClr val="336699"/>
                </a:solidFill>
              </a:rPr>
              <a:t>INFN Milano-</a:t>
            </a:r>
            <a:r>
              <a:rPr lang="en-US" sz="1600" dirty="0" err="1" smtClean="0">
                <a:solidFill>
                  <a:srgbClr val="336699"/>
                </a:solidFill>
              </a:rPr>
              <a:t>Bicocca</a:t>
            </a:r>
            <a:r>
              <a:rPr lang="en-US" sz="1600" dirty="0" smtClean="0">
                <a:solidFill>
                  <a:srgbClr val="336699"/>
                </a:solidFill>
              </a:rPr>
              <a:t> 	(</a:t>
            </a:r>
            <a:r>
              <a:rPr lang="en-US" sz="1600" dirty="0" err="1" smtClean="0">
                <a:solidFill>
                  <a:srgbClr val="336699"/>
                </a:solidFill>
              </a:rPr>
              <a:t>Responsabile</a:t>
            </a:r>
            <a:r>
              <a:rPr lang="en-US" sz="1600" dirty="0" smtClean="0">
                <a:solidFill>
                  <a:srgbClr val="336699"/>
                </a:solidFill>
              </a:rPr>
              <a:t> </a:t>
            </a:r>
            <a:r>
              <a:rPr lang="en-US" sz="1600" dirty="0" err="1" smtClean="0">
                <a:solidFill>
                  <a:srgbClr val="336699"/>
                </a:solidFill>
              </a:rPr>
              <a:t>Nazionale</a:t>
            </a:r>
            <a:r>
              <a:rPr lang="en-US" sz="1600" dirty="0" smtClean="0">
                <a:solidFill>
                  <a:srgbClr val="336699"/>
                </a:solidFill>
              </a:rPr>
              <a:t>: Andrea </a:t>
            </a:r>
            <a:r>
              <a:rPr lang="en-US" sz="1600" dirty="0" err="1" smtClean="0">
                <a:solidFill>
                  <a:srgbClr val="336699"/>
                </a:solidFill>
              </a:rPr>
              <a:t>Baschirotto</a:t>
            </a:r>
            <a:r>
              <a:rPr lang="en-US" sz="1600" dirty="0" smtClean="0">
                <a:solidFill>
                  <a:srgbClr val="336699"/>
                </a:solidFill>
              </a:rPr>
              <a:t>)</a:t>
            </a:r>
          </a:p>
          <a:p>
            <a:pPr lvl="2"/>
            <a:r>
              <a:rPr lang="en-US" sz="1600" dirty="0" smtClean="0">
                <a:solidFill>
                  <a:srgbClr val="336699"/>
                </a:solidFill>
              </a:rPr>
              <a:t>INFN Pavia 		(</a:t>
            </a:r>
            <a:r>
              <a:rPr lang="en-US" sz="1600" dirty="0" err="1" smtClean="0">
                <a:solidFill>
                  <a:srgbClr val="336699"/>
                </a:solidFill>
              </a:rPr>
              <a:t>Responsabile</a:t>
            </a:r>
            <a:r>
              <a:rPr lang="en-US" sz="1600" dirty="0" smtClean="0">
                <a:solidFill>
                  <a:srgbClr val="336699"/>
                </a:solidFill>
              </a:rPr>
              <a:t> Locale: </a:t>
            </a:r>
            <a:r>
              <a:rPr lang="en-US" sz="1600" dirty="0" err="1" smtClean="0">
                <a:solidFill>
                  <a:srgbClr val="336699"/>
                </a:solidFill>
              </a:rPr>
              <a:t>Piero</a:t>
            </a:r>
            <a:r>
              <a:rPr lang="en-US" sz="1600" dirty="0" smtClean="0">
                <a:solidFill>
                  <a:srgbClr val="336699"/>
                </a:solidFill>
              </a:rPr>
              <a:t> </a:t>
            </a:r>
            <a:r>
              <a:rPr lang="en-US" sz="1600" dirty="0" err="1" smtClean="0">
                <a:solidFill>
                  <a:srgbClr val="336699"/>
                </a:solidFill>
              </a:rPr>
              <a:t>Malcovati</a:t>
            </a:r>
            <a:r>
              <a:rPr lang="en-US" sz="1600" dirty="0" smtClean="0">
                <a:solidFill>
                  <a:srgbClr val="336699"/>
                </a:solidFill>
              </a:rPr>
              <a:t>)</a:t>
            </a:r>
          </a:p>
          <a:p>
            <a:pPr lvl="2"/>
            <a:r>
              <a:rPr lang="en-US" sz="1600" dirty="0" smtClean="0">
                <a:solidFill>
                  <a:srgbClr val="336699"/>
                </a:solidFill>
              </a:rPr>
              <a:t>INFN </a:t>
            </a:r>
            <a:r>
              <a:rPr lang="en-US" sz="1600" dirty="0">
                <a:solidFill>
                  <a:srgbClr val="336699"/>
                </a:solidFill>
              </a:rPr>
              <a:t>Padova </a:t>
            </a:r>
            <a:r>
              <a:rPr lang="en-US" sz="1600" dirty="0" smtClean="0">
                <a:solidFill>
                  <a:srgbClr val="336699"/>
                </a:solidFill>
              </a:rPr>
              <a:t>		(</a:t>
            </a:r>
            <a:r>
              <a:rPr lang="en-US" sz="1600" dirty="0" err="1" smtClean="0">
                <a:solidFill>
                  <a:srgbClr val="336699"/>
                </a:solidFill>
              </a:rPr>
              <a:t>Responsabile</a:t>
            </a:r>
            <a:r>
              <a:rPr lang="en-US" sz="1600" dirty="0" smtClean="0">
                <a:solidFill>
                  <a:srgbClr val="336699"/>
                </a:solidFill>
              </a:rPr>
              <a:t> </a:t>
            </a:r>
            <a:r>
              <a:rPr lang="en-US" sz="1600" dirty="0">
                <a:solidFill>
                  <a:srgbClr val="336699"/>
                </a:solidFill>
              </a:rPr>
              <a:t>Locale: Serena </a:t>
            </a:r>
            <a:r>
              <a:rPr lang="en-US" sz="1600" dirty="0" err="1">
                <a:solidFill>
                  <a:srgbClr val="336699"/>
                </a:solidFill>
              </a:rPr>
              <a:t>Mattiazzo</a:t>
            </a:r>
            <a:r>
              <a:rPr lang="en-US" sz="1600" dirty="0" smtClean="0">
                <a:solidFill>
                  <a:srgbClr val="336699"/>
                </a:solidFill>
              </a:rPr>
              <a:t>)</a:t>
            </a:r>
          </a:p>
          <a:p>
            <a:pPr lvl="2"/>
            <a:r>
              <a:rPr lang="en-US" sz="1600" dirty="0">
                <a:solidFill>
                  <a:srgbClr val="336699"/>
                </a:solidFill>
              </a:rPr>
              <a:t>INFN Torino 		(</a:t>
            </a:r>
            <a:r>
              <a:rPr lang="en-US" sz="1600" dirty="0" err="1">
                <a:solidFill>
                  <a:srgbClr val="336699"/>
                </a:solidFill>
              </a:rPr>
              <a:t>Responsabile</a:t>
            </a:r>
            <a:r>
              <a:rPr lang="en-US" sz="1600" dirty="0">
                <a:solidFill>
                  <a:srgbClr val="336699"/>
                </a:solidFill>
              </a:rPr>
              <a:t> Locale: Gianni </a:t>
            </a:r>
            <a:r>
              <a:rPr lang="en-US" sz="1600" dirty="0" err="1">
                <a:solidFill>
                  <a:srgbClr val="336699"/>
                </a:solidFill>
              </a:rPr>
              <a:t>Mazza</a:t>
            </a:r>
            <a:r>
              <a:rPr lang="en-US" sz="1600" dirty="0">
                <a:solidFill>
                  <a:srgbClr val="336699"/>
                </a:solidFill>
              </a:rPr>
              <a:t>)</a:t>
            </a:r>
          </a:p>
          <a:p>
            <a:pPr lvl="2"/>
            <a:r>
              <a:rPr lang="en-US" sz="1600" dirty="0" err="1" smtClean="0">
                <a:solidFill>
                  <a:srgbClr val="336699"/>
                </a:solidFill>
              </a:rPr>
              <a:t>Un’unità</a:t>
            </a:r>
            <a:r>
              <a:rPr lang="en-US" sz="1600" dirty="0" smtClean="0">
                <a:solidFill>
                  <a:srgbClr val="336699"/>
                </a:solidFill>
              </a:rPr>
              <a:t> </a:t>
            </a:r>
            <a:r>
              <a:rPr lang="en-US" sz="1600" dirty="0" err="1" smtClean="0">
                <a:solidFill>
                  <a:srgbClr val="336699"/>
                </a:solidFill>
              </a:rPr>
              <a:t>esterna</a:t>
            </a:r>
            <a:r>
              <a:rPr lang="en-US" sz="1600" dirty="0" smtClean="0">
                <a:solidFill>
                  <a:srgbClr val="336699"/>
                </a:solidFill>
              </a:rPr>
              <a:t> (EPFL)</a:t>
            </a:r>
            <a:endParaRPr lang="en-US" sz="1600" dirty="0">
              <a:solidFill>
                <a:srgbClr val="336699"/>
              </a:solidFill>
            </a:endParaRPr>
          </a:p>
          <a:p>
            <a:pPr lvl="2"/>
            <a:endParaRPr lang="en-US" sz="1600" dirty="0" smtClean="0">
              <a:solidFill>
                <a:srgbClr val="336699"/>
              </a:solidFill>
            </a:endParaRPr>
          </a:p>
          <a:p>
            <a:pPr lvl="2"/>
            <a:endParaRPr lang="en-US" sz="700" dirty="0" smtClean="0">
              <a:solidFill>
                <a:srgbClr val="336699"/>
              </a:solidFill>
            </a:endParaRPr>
          </a:p>
          <a:p>
            <a:endParaRPr lang="en-US" sz="2400" dirty="0" smtClean="0">
              <a:solidFill>
                <a:srgbClr val="336699"/>
              </a:solidFill>
            </a:endParaRPr>
          </a:p>
          <a:p>
            <a:endParaRPr lang="en-US" sz="2400" dirty="0" smtClean="0">
              <a:solidFill>
                <a:srgbClr val="336699"/>
              </a:solidFill>
            </a:endParaRPr>
          </a:p>
          <a:p>
            <a:endParaRPr lang="en-US" sz="2400" dirty="0" smtClean="0">
              <a:solidFill>
                <a:srgbClr val="336699"/>
              </a:solidFill>
            </a:endParaRPr>
          </a:p>
          <a:p>
            <a:endParaRPr lang="en-US" sz="2400" dirty="0" smtClean="0">
              <a:solidFill>
                <a:srgbClr val="336699"/>
              </a:solidFill>
            </a:endParaRPr>
          </a:p>
        </p:txBody>
      </p:sp>
      <p:sp>
        <p:nvSpPr>
          <p:cNvPr id="5" name="Date Placeholder 4"/>
          <p:cNvSpPr>
            <a:spLocks noGrp="1"/>
          </p:cNvSpPr>
          <p:nvPr>
            <p:ph type="dt" sz="half" idx="2"/>
          </p:nvPr>
        </p:nvSpPr>
        <p:spPr>
          <a:xfrm>
            <a:off x="457200" y="6356350"/>
            <a:ext cx="2133600" cy="365125"/>
          </a:xfrm>
        </p:spPr>
        <p:txBody>
          <a:bodyPr/>
          <a:lstStyle/>
          <a:p>
            <a:r>
              <a:rPr lang="en-US" dirty="0">
                <a:solidFill>
                  <a:prstClr val="black">
                    <a:tint val="75000"/>
                  </a:prstClr>
                </a:solidFill>
              </a:rPr>
              <a:t>EConti - CdS 10/07/2019</a:t>
            </a:r>
          </a:p>
        </p:txBody>
      </p:sp>
      <p:sp>
        <p:nvSpPr>
          <p:cNvPr id="7" name="Slide Number Placeholder 6"/>
          <p:cNvSpPr>
            <a:spLocks noGrp="1"/>
          </p:cNvSpPr>
          <p:nvPr>
            <p:ph type="sldNum" sz="quarter" idx="4"/>
          </p:nvPr>
        </p:nvSpPr>
        <p:spPr>
          <a:xfrm>
            <a:off x="6553200" y="6356350"/>
            <a:ext cx="2133600" cy="365125"/>
          </a:xfrm>
        </p:spPr>
        <p:txBody>
          <a:bodyPr/>
          <a:lstStyle/>
          <a:p>
            <a:fld id="{D6FB06C1-CBC8-4177-90E6-2F78FE47C4FA}" type="slidenum">
              <a:rPr lang="en-US" smtClean="0">
                <a:solidFill>
                  <a:prstClr val="black">
                    <a:tint val="75000"/>
                  </a:prstClr>
                </a:solidFill>
              </a:rPr>
              <a:pPr/>
              <a:t>42</a:t>
            </a:fld>
            <a:endParaRPr lang="en-US">
              <a:solidFill>
                <a:prstClr val="black">
                  <a:tint val="75000"/>
                </a:prstClr>
              </a:solidFill>
            </a:endParaRPr>
          </a:p>
        </p:txBody>
      </p:sp>
    </p:spTree>
    <p:extLst>
      <p:ext uri="{BB962C8B-B14F-4D97-AF65-F5344CB8AC3E}">
        <p14:creationId xmlns:p14="http://schemas.microsoft.com/office/powerpoint/2010/main" val="155029077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del </a:t>
            </a:r>
            <a:r>
              <a:rPr lang="en-US" dirty="0" err="1" smtClean="0"/>
              <a:t>progetto</a:t>
            </a:r>
            <a:endParaRPr lang="en-US" dirty="0"/>
          </a:p>
        </p:txBody>
      </p:sp>
      <p:sp>
        <p:nvSpPr>
          <p:cNvPr id="3" name="Content Placeholder 2"/>
          <p:cNvSpPr>
            <a:spLocks noGrp="1"/>
          </p:cNvSpPr>
          <p:nvPr>
            <p:ph idx="1"/>
          </p:nvPr>
        </p:nvSpPr>
        <p:spPr>
          <a:xfrm>
            <a:off x="381000" y="1143000"/>
            <a:ext cx="8458200" cy="4953000"/>
          </a:xfrm>
        </p:spPr>
        <p:txBody>
          <a:bodyPr>
            <a:normAutofit/>
          </a:bodyPr>
          <a:lstStyle/>
          <a:p>
            <a:pPr algn="just">
              <a:spcAft>
                <a:spcPts val="1200"/>
              </a:spcAft>
            </a:pPr>
            <a:r>
              <a:rPr lang="en-US" sz="1800" dirty="0" smtClean="0">
                <a:solidFill>
                  <a:srgbClr val="336699"/>
                </a:solidFill>
              </a:rPr>
              <a:t>Lo </a:t>
            </a:r>
            <a:r>
              <a:rPr lang="en-US" sz="1800" dirty="0" err="1" smtClean="0">
                <a:solidFill>
                  <a:srgbClr val="336699"/>
                </a:solidFill>
              </a:rPr>
              <a:t>scopo</a:t>
            </a:r>
            <a:r>
              <a:rPr lang="en-US" sz="1800" dirty="0" smtClean="0">
                <a:solidFill>
                  <a:srgbClr val="336699"/>
                </a:solidFill>
              </a:rPr>
              <a:t> del </a:t>
            </a:r>
            <a:r>
              <a:rPr lang="en-US" sz="1800" dirty="0" err="1" smtClean="0">
                <a:solidFill>
                  <a:srgbClr val="336699"/>
                </a:solidFill>
              </a:rPr>
              <a:t>progetto</a:t>
            </a:r>
            <a:r>
              <a:rPr lang="en-US" sz="1800" dirty="0" smtClean="0">
                <a:solidFill>
                  <a:srgbClr val="336699"/>
                </a:solidFill>
              </a:rPr>
              <a:t> è </a:t>
            </a:r>
            <a:r>
              <a:rPr lang="en-US" sz="1800" dirty="0" err="1" smtClean="0">
                <a:solidFill>
                  <a:srgbClr val="336699"/>
                </a:solidFill>
              </a:rPr>
              <a:t>investigare</a:t>
            </a:r>
            <a:r>
              <a:rPr lang="en-US" sz="1800" dirty="0" smtClean="0">
                <a:solidFill>
                  <a:srgbClr val="336699"/>
                </a:solidFill>
              </a:rPr>
              <a:t> le </a:t>
            </a:r>
            <a:r>
              <a:rPr lang="en-US" sz="1800" dirty="0" err="1" smtClean="0">
                <a:solidFill>
                  <a:srgbClr val="336699"/>
                </a:solidFill>
              </a:rPr>
              <a:t>prestazioni</a:t>
            </a:r>
            <a:r>
              <a:rPr lang="en-US" sz="1800" dirty="0" smtClean="0">
                <a:solidFill>
                  <a:srgbClr val="336699"/>
                </a:solidFill>
              </a:rPr>
              <a:t> </a:t>
            </a:r>
            <a:r>
              <a:rPr lang="en-US" sz="1800" dirty="0" err="1" smtClean="0">
                <a:solidFill>
                  <a:srgbClr val="336699"/>
                </a:solidFill>
              </a:rPr>
              <a:t>della</a:t>
            </a:r>
            <a:r>
              <a:rPr lang="en-US" sz="1800" dirty="0" smtClean="0">
                <a:solidFill>
                  <a:srgbClr val="336699"/>
                </a:solidFill>
              </a:rPr>
              <a:t> </a:t>
            </a:r>
            <a:r>
              <a:rPr lang="en-US" sz="1800" dirty="0" err="1" smtClean="0">
                <a:solidFill>
                  <a:srgbClr val="336699"/>
                </a:solidFill>
              </a:rPr>
              <a:t>tecnologia</a:t>
            </a:r>
            <a:r>
              <a:rPr lang="en-US" sz="1800" dirty="0" smtClean="0">
                <a:solidFill>
                  <a:srgbClr val="336699"/>
                </a:solidFill>
              </a:rPr>
              <a:t> </a:t>
            </a:r>
            <a:r>
              <a:rPr lang="en-US" sz="1800" dirty="0" err="1" smtClean="0">
                <a:solidFill>
                  <a:srgbClr val="336699"/>
                </a:solidFill>
              </a:rPr>
              <a:t>FinFET</a:t>
            </a:r>
            <a:r>
              <a:rPr lang="en-US" sz="1800" dirty="0" smtClean="0">
                <a:solidFill>
                  <a:srgbClr val="336699"/>
                </a:solidFill>
              </a:rPr>
              <a:t> in 16 nm in termini di </a:t>
            </a:r>
            <a:r>
              <a:rPr lang="en-US" sz="1800" u="sng" dirty="0" err="1" smtClean="0">
                <a:solidFill>
                  <a:srgbClr val="336699"/>
                </a:solidFill>
              </a:rPr>
              <a:t>qualità</a:t>
            </a:r>
            <a:r>
              <a:rPr lang="en-US" sz="1800" u="sng" dirty="0" smtClean="0">
                <a:solidFill>
                  <a:srgbClr val="336699"/>
                </a:solidFill>
              </a:rPr>
              <a:t> del </a:t>
            </a:r>
            <a:r>
              <a:rPr lang="en-US" sz="1800" u="sng" dirty="0" err="1" smtClean="0">
                <a:solidFill>
                  <a:srgbClr val="336699"/>
                </a:solidFill>
              </a:rPr>
              <a:t>segnale</a:t>
            </a:r>
            <a:r>
              <a:rPr lang="en-US" sz="1800" u="sng" dirty="0" smtClean="0">
                <a:solidFill>
                  <a:srgbClr val="336699"/>
                </a:solidFill>
              </a:rPr>
              <a:t>, </a:t>
            </a:r>
            <a:r>
              <a:rPr lang="en-US" sz="1800" u="sng" dirty="0" err="1" smtClean="0">
                <a:solidFill>
                  <a:srgbClr val="336699"/>
                </a:solidFill>
              </a:rPr>
              <a:t>consumo</a:t>
            </a:r>
            <a:r>
              <a:rPr lang="en-US" sz="1800" u="sng" dirty="0" smtClean="0">
                <a:solidFill>
                  <a:srgbClr val="336699"/>
                </a:solidFill>
              </a:rPr>
              <a:t> di </a:t>
            </a:r>
            <a:r>
              <a:rPr lang="en-US" sz="1800" u="sng" dirty="0" err="1" smtClean="0">
                <a:solidFill>
                  <a:srgbClr val="336699"/>
                </a:solidFill>
              </a:rPr>
              <a:t>potenza</a:t>
            </a:r>
            <a:r>
              <a:rPr lang="en-US" sz="1800" u="sng" dirty="0" smtClean="0">
                <a:solidFill>
                  <a:srgbClr val="336699"/>
                </a:solidFill>
              </a:rPr>
              <a:t> e </a:t>
            </a:r>
            <a:r>
              <a:rPr lang="en-US" sz="1800" u="sng" dirty="0" err="1" smtClean="0">
                <a:solidFill>
                  <a:srgbClr val="336699"/>
                </a:solidFill>
              </a:rPr>
              <a:t>resistenza</a:t>
            </a:r>
            <a:r>
              <a:rPr lang="en-US" sz="1800" u="sng" dirty="0" smtClean="0">
                <a:solidFill>
                  <a:srgbClr val="336699"/>
                </a:solidFill>
              </a:rPr>
              <a:t> al </a:t>
            </a:r>
            <a:r>
              <a:rPr lang="en-US" sz="1800" u="sng" dirty="0" err="1" smtClean="0">
                <a:solidFill>
                  <a:srgbClr val="336699"/>
                </a:solidFill>
              </a:rPr>
              <a:t>danno</a:t>
            </a:r>
            <a:r>
              <a:rPr lang="en-US" sz="1800" u="sng" dirty="0" smtClean="0">
                <a:solidFill>
                  <a:srgbClr val="336699"/>
                </a:solidFill>
              </a:rPr>
              <a:t> da </a:t>
            </a:r>
            <a:r>
              <a:rPr lang="en-US" sz="1800" u="sng" dirty="0" err="1" smtClean="0">
                <a:solidFill>
                  <a:srgbClr val="336699"/>
                </a:solidFill>
              </a:rPr>
              <a:t>radiazione</a:t>
            </a:r>
            <a:r>
              <a:rPr lang="en-US" sz="1800" dirty="0" smtClean="0">
                <a:solidFill>
                  <a:srgbClr val="336699"/>
                </a:solidFill>
              </a:rPr>
              <a:t> per </a:t>
            </a:r>
            <a:r>
              <a:rPr lang="en-US" sz="1800" dirty="0" err="1" smtClean="0">
                <a:solidFill>
                  <a:srgbClr val="336699"/>
                </a:solidFill>
              </a:rPr>
              <a:t>stabilire</a:t>
            </a:r>
            <a:r>
              <a:rPr lang="en-US" sz="1800" dirty="0" smtClean="0">
                <a:solidFill>
                  <a:srgbClr val="336699"/>
                </a:solidFill>
              </a:rPr>
              <a:t> </a:t>
            </a:r>
            <a:r>
              <a:rPr lang="en-US" sz="1800" dirty="0" err="1" smtClean="0">
                <a:solidFill>
                  <a:srgbClr val="336699"/>
                </a:solidFill>
              </a:rPr>
              <a:t>potenziali</a:t>
            </a:r>
            <a:r>
              <a:rPr lang="en-US" sz="1800" dirty="0" smtClean="0">
                <a:solidFill>
                  <a:srgbClr val="336699"/>
                </a:solidFill>
              </a:rPr>
              <a:t> </a:t>
            </a:r>
            <a:r>
              <a:rPr lang="en-US" sz="1800" dirty="0" err="1" smtClean="0">
                <a:solidFill>
                  <a:srgbClr val="336699"/>
                </a:solidFill>
              </a:rPr>
              <a:t>benefici</a:t>
            </a:r>
            <a:r>
              <a:rPr lang="en-US" sz="1800" dirty="0" smtClean="0">
                <a:solidFill>
                  <a:srgbClr val="336699"/>
                </a:solidFill>
              </a:rPr>
              <a:t> e/o </a:t>
            </a:r>
            <a:r>
              <a:rPr lang="en-US" sz="1800" dirty="0" err="1" smtClean="0">
                <a:solidFill>
                  <a:srgbClr val="336699"/>
                </a:solidFill>
              </a:rPr>
              <a:t>svantaggi</a:t>
            </a:r>
            <a:r>
              <a:rPr lang="en-US" sz="1800" dirty="0" smtClean="0">
                <a:solidFill>
                  <a:srgbClr val="336699"/>
                </a:solidFill>
              </a:rPr>
              <a:t> </a:t>
            </a:r>
            <a:r>
              <a:rPr lang="en-US" sz="1800" dirty="0" err="1" smtClean="0">
                <a:solidFill>
                  <a:srgbClr val="336699"/>
                </a:solidFill>
              </a:rPr>
              <a:t>che</a:t>
            </a:r>
            <a:r>
              <a:rPr lang="en-US" sz="1800" dirty="0" smtClean="0">
                <a:solidFill>
                  <a:srgbClr val="336699"/>
                </a:solidFill>
              </a:rPr>
              <a:t> </a:t>
            </a:r>
            <a:r>
              <a:rPr lang="en-US" sz="1800" dirty="0" err="1" smtClean="0">
                <a:solidFill>
                  <a:srgbClr val="336699"/>
                </a:solidFill>
              </a:rPr>
              <a:t>si</a:t>
            </a:r>
            <a:r>
              <a:rPr lang="en-US" sz="1800" dirty="0" smtClean="0">
                <a:solidFill>
                  <a:srgbClr val="336699"/>
                </a:solidFill>
              </a:rPr>
              <a:t> </a:t>
            </a:r>
            <a:r>
              <a:rPr lang="en-US" sz="1800" dirty="0" err="1" smtClean="0">
                <a:solidFill>
                  <a:srgbClr val="336699"/>
                </a:solidFill>
              </a:rPr>
              <a:t>possono</a:t>
            </a:r>
            <a:r>
              <a:rPr lang="en-US" sz="1800" dirty="0" smtClean="0">
                <a:solidFill>
                  <a:srgbClr val="336699"/>
                </a:solidFill>
              </a:rPr>
              <a:t> </a:t>
            </a:r>
            <a:r>
              <a:rPr lang="en-US" sz="1800" dirty="0" err="1" smtClean="0">
                <a:solidFill>
                  <a:srgbClr val="336699"/>
                </a:solidFill>
              </a:rPr>
              <a:t>avere</a:t>
            </a:r>
            <a:r>
              <a:rPr lang="en-US" sz="1800" dirty="0" smtClean="0">
                <a:solidFill>
                  <a:srgbClr val="336699"/>
                </a:solidFill>
              </a:rPr>
              <a:t> </a:t>
            </a:r>
            <a:r>
              <a:rPr lang="en-US" sz="1800" dirty="0" err="1" smtClean="0">
                <a:solidFill>
                  <a:srgbClr val="336699"/>
                </a:solidFill>
              </a:rPr>
              <a:t>usando</a:t>
            </a:r>
            <a:r>
              <a:rPr lang="en-US" sz="1800" dirty="0" smtClean="0">
                <a:solidFill>
                  <a:srgbClr val="336699"/>
                </a:solidFill>
              </a:rPr>
              <a:t> </a:t>
            </a:r>
            <a:r>
              <a:rPr lang="en-US" sz="1800" dirty="0" err="1" smtClean="0">
                <a:solidFill>
                  <a:srgbClr val="336699"/>
                </a:solidFill>
              </a:rPr>
              <a:t>questa</a:t>
            </a:r>
            <a:r>
              <a:rPr lang="en-US" sz="1800" dirty="0" smtClean="0">
                <a:solidFill>
                  <a:srgbClr val="336699"/>
                </a:solidFill>
              </a:rPr>
              <a:t> </a:t>
            </a:r>
            <a:r>
              <a:rPr lang="en-US" sz="1800" dirty="0" err="1" smtClean="0">
                <a:solidFill>
                  <a:srgbClr val="336699"/>
                </a:solidFill>
              </a:rPr>
              <a:t>tecnologia</a:t>
            </a:r>
            <a:r>
              <a:rPr lang="en-US" sz="1800" dirty="0" smtClean="0">
                <a:solidFill>
                  <a:srgbClr val="336699"/>
                </a:solidFill>
              </a:rPr>
              <a:t> </a:t>
            </a:r>
            <a:r>
              <a:rPr lang="en-US" sz="1800" dirty="0" err="1" smtClean="0">
                <a:solidFill>
                  <a:srgbClr val="336699"/>
                </a:solidFill>
              </a:rPr>
              <a:t>rispetto</a:t>
            </a:r>
            <a:r>
              <a:rPr lang="en-US" sz="1800" dirty="0" smtClean="0">
                <a:solidFill>
                  <a:srgbClr val="336699"/>
                </a:solidFill>
              </a:rPr>
              <a:t> </a:t>
            </a:r>
            <a:r>
              <a:rPr lang="en-US" sz="1800" dirty="0" err="1" smtClean="0">
                <a:solidFill>
                  <a:srgbClr val="336699"/>
                </a:solidFill>
              </a:rPr>
              <a:t>ai</a:t>
            </a:r>
            <a:r>
              <a:rPr lang="en-US" sz="1800" dirty="0" smtClean="0">
                <a:solidFill>
                  <a:srgbClr val="336699"/>
                </a:solidFill>
              </a:rPr>
              <a:t> </a:t>
            </a:r>
            <a:r>
              <a:rPr lang="en-US" sz="1800" dirty="0" err="1" smtClean="0">
                <a:solidFill>
                  <a:srgbClr val="336699"/>
                </a:solidFill>
              </a:rPr>
              <a:t>nodi</a:t>
            </a:r>
            <a:r>
              <a:rPr lang="en-US" sz="1800" dirty="0" smtClean="0">
                <a:solidFill>
                  <a:srgbClr val="336699"/>
                </a:solidFill>
              </a:rPr>
              <a:t> </a:t>
            </a:r>
            <a:r>
              <a:rPr lang="en-US" sz="1800" dirty="0" err="1" smtClean="0">
                <a:solidFill>
                  <a:srgbClr val="336699"/>
                </a:solidFill>
              </a:rPr>
              <a:t>tecnologici</a:t>
            </a:r>
            <a:r>
              <a:rPr lang="en-US" sz="1800" dirty="0" smtClean="0">
                <a:solidFill>
                  <a:srgbClr val="336699"/>
                </a:solidFill>
              </a:rPr>
              <a:t> </a:t>
            </a:r>
            <a:r>
              <a:rPr lang="en-US" sz="1800" dirty="0" err="1" smtClean="0">
                <a:solidFill>
                  <a:srgbClr val="336699"/>
                </a:solidFill>
              </a:rPr>
              <a:t>precedenti</a:t>
            </a:r>
            <a:r>
              <a:rPr lang="en-US" sz="1800" dirty="0" smtClean="0">
                <a:solidFill>
                  <a:srgbClr val="336699"/>
                </a:solidFill>
              </a:rPr>
              <a:t> (250 nm, 130 nm, 65 nm e </a:t>
            </a:r>
            <a:r>
              <a:rPr lang="en-US" sz="1800" dirty="0" err="1" smtClean="0">
                <a:solidFill>
                  <a:srgbClr val="336699"/>
                </a:solidFill>
              </a:rPr>
              <a:t>soprattutto</a:t>
            </a:r>
            <a:r>
              <a:rPr lang="en-US" sz="1800" dirty="0" smtClean="0">
                <a:solidFill>
                  <a:srgbClr val="336699"/>
                </a:solidFill>
              </a:rPr>
              <a:t> 28 nm)</a:t>
            </a:r>
          </a:p>
          <a:p>
            <a:pPr algn="just">
              <a:spcAft>
                <a:spcPts val="1200"/>
              </a:spcAft>
            </a:pPr>
            <a:r>
              <a:rPr lang="it-IT" sz="1800" dirty="0" smtClean="0">
                <a:solidFill>
                  <a:srgbClr val="336699"/>
                </a:solidFill>
              </a:rPr>
              <a:t>Forti ritardi dovuti a:</a:t>
            </a:r>
          </a:p>
          <a:p>
            <a:pPr lvl="1" algn="just">
              <a:spcAft>
                <a:spcPts val="1200"/>
              </a:spcAft>
            </a:pPr>
            <a:r>
              <a:rPr lang="it-IT" sz="1600" dirty="0" smtClean="0">
                <a:solidFill>
                  <a:srgbClr val="336699"/>
                </a:solidFill>
              </a:rPr>
              <a:t>2018: in </a:t>
            </a:r>
            <a:r>
              <a:rPr lang="it-IT" sz="1600" dirty="0">
                <a:solidFill>
                  <a:srgbClr val="336699"/>
                </a:solidFill>
              </a:rPr>
              <a:t>fase di </a:t>
            </a:r>
            <a:r>
              <a:rPr lang="it-IT" sz="1600" dirty="0" err="1">
                <a:solidFill>
                  <a:srgbClr val="336699"/>
                </a:solidFill>
              </a:rPr>
              <a:t>Proposal</a:t>
            </a:r>
            <a:r>
              <a:rPr lang="it-IT" sz="1600" dirty="0">
                <a:solidFill>
                  <a:srgbClr val="336699"/>
                </a:solidFill>
              </a:rPr>
              <a:t> era stato previsto il finanziamento di due sottomissioni (una nel 2018, una nel 2019</a:t>
            </a:r>
            <a:r>
              <a:rPr lang="it-IT" sz="1600" dirty="0" smtClean="0">
                <a:solidFill>
                  <a:srgbClr val="336699"/>
                </a:solidFill>
              </a:rPr>
              <a:t>); 1° run finanziato, 2° run no. Dopo discussione interna è stato scelto di slittare con l’unico run concesso a febbraio 2019 (per massimizzare sia il tempo per le verifiche che il </a:t>
            </a:r>
            <a:r>
              <a:rPr lang="it-IT" sz="1600" dirty="0">
                <a:solidFill>
                  <a:srgbClr val="336699"/>
                </a:solidFill>
              </a:rPr>
              <a:t>numero di strutture </a:t>
            </a:r>
            <a:r>
              <a:rPr lang="it-IT" sz="1600" dirty="0" smtClean="0">
                <a:solidFill>
                  <a:srgbClr val="336699"/>
                </a:solidFill>
              </a:rPr>
              <a:t>implementate)</a:t>
            </a:r>
          </a:p>
          <a:p>
            <a:pPr lvl="1" algn="just">
              <a:spcAft>
                <a:spcPts val="1200"/>
              </a:spcAft>
            </a:pPr>
            <a:r>
              <a:rPr lang="it-IT" sz="1600" dirty="0" smtClean="0">
                <a:solidFill>
                  <a:srgbClr val="336699"/>
                </a:solidFill>
              </a:rPr>
              <a:t>2019: problemi con </a:t>
            </a:r>
            <a:r>
              <a:rPr lang="it-IT" sz="1600" dirty="0" err="1" smtClean="0">
                <a:solidFill>
                  <a:srgbClr val="336699"/>
                </a:solidFill>
              </a:rPr>
              <a:t>Cadence</a:t>
            </a:r>
            <a:r>
              <a:rPr lang="it-IT" sz="1600" dirty="0" smtClean="0">
                <a:solidFill>
                  <a:srgbClr val="336699"/>
                </a:solidFill>
              </a:rPr>
              <a:t> e conseguente slittamento della sottomissione da febbraio a fine luglio. I dispositivi saranno disponibili a fine ottobre (3 mesi dalla sottomissione)</a:t>
            </a:r>
          </a:p>
          <a:p>
            <a:pPr algn="just">
              <a:spcAft>
                <a:spcPts val="1200"/>
              </a:spcAft>
            </a:pPr>
            <a:r>
              <a:rPr lang="it-IT" sz="1800" dirty="0" smtClean="0">
                <a:solidFill>
                  <a:srgbClr val="336699"/>
                </a:solidFill>
              </a:rPr>
              <a:t>Chiesto  di prolungare 1 anno la sigla per consentire i test </a:t>
            </a:r>
          </a:p>
          <a:p>
            <a:pPr algn="just">
              <a:spcAft>
                <a:spcPts val="1200"/>
              </a:spcAft>
            </a:pPr>
            <a:r>
              <a:rPr lang="it-IT" sz="1800" dirty="0" smtClean="0">
                <a:solidFill>
                  <a:srgbClr val="336699"/>
                </a:solidFill>
              </a:rPr>
              <a:t>Ulteriore run nel 2020 sub-</a:t>
            </a:r>
            <a:r>
              <a:rPr lang="it-IT" sz="1800" dirty="0" err="1" smtClean="0">
                <a:solidFill>
                  <a:srgbClr val="336699"/>
                </a:solidFill>
              </a:rPr>
              <a:t>judice</a:t>
            </a:r>
            <a:r>
              <a:rPr lang="it-IT" sz="1800" dirty="0" smtClean="0">
                <a:solidFill>
                  <a:srgbClr val="336699"/>
                </a:solidFill>
              </a:rPr>
              <a:t> ai risultati del primo</a:t>
            </a:r>
            <a:endParaRPr lang="it-IT" sz="1800" dirty="0">
              <a:solidFill>
                <a:srgbClr val="336699"/>
              </a:solidFill>
            </a:endParaRPr>
          </a:p>
          <a:p>
            <a:pPr lvl="1" algn="just">
              <a:spcAft>
                <a:spcPts val="600"/>
              </a:spcAft>
            </a:pPr>
            <a:endParaRPr lang="en-US" sz="1800" dirty="0">
              <a:solidFill>
                <a:srgbClr val="336699"/>
              </a:solidFill>
            </a:endParaRPr>
          </a:p>
          <a:p>
            <a:pPr algn="just">
              <a:spcAft>
                <a:spcPts val="1200"/>
              </a:spcAft>
            </a:pPr>
            <a:endParaRPr lang="en-US" sz="1800" dirty="0" smtClean="0">
              <a:solidFill>
                <a:srgbClr val="336699"/>
              </a:solidFill>
            </a:endParaRPr>
          </a:p>
          <a:p>
            <a:pPr algn="just">
              <a:spcAft>
                <a:spcPts val="1200"/>
              </a:spcAft>
            </a:pPr>
            <a:endParaRPr lang="en-US" sz="1800" dirty="0">
              <a:solidFill>
                <a:srgbClr val="336699"/>
              </a:solidFill>
            </a:endParaRPr>
          </a:p>
          <a:p>
            <a:pPr algn="just">
              <a:spcAft>
                <a:spcPts val="1200"/>
              </a:spcAft>
            </a:pPr>
            <a:endParaRPr lang="en-US" sz="1800" dirty="0" smtClean="0">
              <a:solidFill>
                <a:srgbClr val="336699"/>
              </a:solidFill>
            </a:endParaRPr>
          </a:p>
          <a:p>
            <a:pPr algn="just">
              <a:spcAft>
                <a:spcPts val="1200"/>
              </a:spcAft>
            </a:pPr>
            <a:endParaRPr lang="en-US" sz="1800" dirty="0" smtClean="0">
              <a:solidFill>
                <a:srgbClr val="336699"/>
              </a:solidFill>
            </a:endParaRPr>
          </a:p>
          <a:p>
            <a:pPr marL="0" indent="0" algn="just">
              <a:spcAft>
                <a:spcPts val="1200"/>
              </a:spcAft>
              <a:buNone/>
            </a:pPr>
            <a:endParaRPr lang="en-US" sz="1800" dirty="0" smtClean="0">
              <a:solidFill>
                <a:srgbClr val="336699"/>
              </a:solidFill>
            </a:endParaRPr>
          </a:p>
          <a:p>
            <a:pPr algn="just">
              <a:spcAft>
                <a:spcPts val="1200"/>
              </a:spcAft>
            </a:pPr>
            <a:endParaRPr lang="en-US" sz="1800" dirty="0">
              <a:solidFill>
                <a:srgbClr val="336699"/>
              </a:solidFill>
            </a:endParaRPr>
          </a:p>
        </p:txBody>
      </p:sp>
      <p:sp>
        <p:nvSpPr>
          <p:cNvPr id="5" name="Date Placeholder 4"/>
          <p:cNvSpPr>
            <a:spLocks noGrp="1"/>
          </p:cNvSpPr>
          <p:nvPr>
            <p:ph type="dt" sz="half" idx="2"/>
          </p:nvPr>
        </p:nvSpPr>
        <p:spPr>
          <a:xfrm>
            <a:off x="457200" y="6356350"/>
            <a:ext cx="2133600" cy="365125"/>
          </a:xfrm>
        </p:spPr>
        <p:txBody>
          <a:bodyPr/>
          <a:lstStyle/>
          <a:p>
            <a:r>
              <a:rPr lang="en-US" dirty="0">
                <a:solidFill>
                  <a:prstClr val="black">
                    <a:tint val="75000"/>
                  </a:prstClr>
                </a:solidFill>
              </a:rPr>
              <a:t>EConti - CdS 10/07/2019</a:t>
            </a:r>
          </a:p>
        </p:txBody>
      </p:sp>
      <p:sp>
        <p:nvSpPr>
          <p:cNvPr id="7" name="Slide Number Placeholder 6"/>
          <p:cNvSpPr>
            <a:spLocks noGrp="1"/>
          </p:cNvSpPr>
          <p:nvPr>
            <p:ph type="sldNum" sz="quarter" idx="4"/>
          </p:nvPr>
        </p:nvSpPr>
        <p:spPr>
          <a:xfrm>
            <a:off x="6553200" y="6356350"/>
            <a:ext cx="2133600" cy="365125"/>
          </a:xfrm>
        </p:spPr>
        <p:txBody>
          <a:bodyPr/>
          <a:lstStyle/>
          <a:p>
            <a:fld id="{D6FB06C1-CBC8-4177-90E6-2F78FE47C4FA}" type="slidenum">
              <a:rPr lang="en-US" smtClean="0">
                <a:solidFill>
                  <a:prstClr val="black">
                    <a:tint val="75000"/>
                  </a:prstClr>
                </a:solidFill>
              </a:rPr>
              <a:pPr/>
              <a:t>43</a:t>
            </a:fld>
            <a:endParaRPr lang="en-US">
              <a:solidFill>
                <a:prstClr val="black">
                  <a:tint val="75000"/>
                </a:prstClr>
              </a:solidFill>
            </a:endParaRPr>
          </a:p>
        </p:txBody>
      </p:sp>
    </p:spTree>
    <p:extLst>
      <p:ext uri="{BB962C8B-B14F-4D97-AF65-F5344CB8AC3E}">
        <p14:creationId xmlns:p14="http://schemas.microsoft.com/office/powerpoint/2010/main" val="184732799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Attività</a:t>
            </a:r>
            <a:r>
              <a:rPr lang="en-US" dirty="0" smtClean="0"/>
              <a:t> 2019 @ PD</a:t>
            </a:r>
            <a:endParaRPr lang="en-US" dirty="0"/>
          </a:p>
        </p:txBody>
      </p:sp>
      <p:sp>
        <p:nvSpPr>
          <p:cNvPr id="3" name="Content Placeholder 2"/>
          <p:cNvSpPr>
            <a:spLocks noGrp="1"/>
          </p:cNvSpPr>
          <p:nvPr>
            <p:ph idx="1"/>
          </p:nvPr>
        </p:nvSpPr>
        <p:spPr>
          <a:xfrm>
            <a:off x="457200" y="1295400"/>
            <a:ext cx="4876800" cy="1959891"/>
          </a:xfrm>
        </p:spPr>
        <p:txBody>
          <a:bodyPr>
            <a:noAutofit/>
          </a:bodyPr>
          <a:lstStyle/>
          <a:p>
            <a:pPr lvl="0">
              <a:spcAft>
                <a:spcPts val="600"/>
              </a:spcAft>
            </a:pPr>
            <a:r>
              <a:rPr lang="en-US" sz="1800" dirty="0" err="1" smtClean="0">
                <a:solidFill>
                  <a:srgbClr val="336699"/>
                </a:solidFill>
              </a:rPr>
              <a:t>Definizione</a:t>
            </a:r>
            <a:r>
              <a:rPr lang="en-US" sz="1800" dirty="0" smtClean="0">
                <a:solidFill>
                  <a:srgbClr val="336699"/>
                </a:solidFill>
              </a:rPr>
              <a:t> con la </a:t>
            </a:r>
            <a:r>
              <a:rPr lang="en-US" sz="1800" dirty="0" err="1" smtClean="0">
                <a:solidFill>
                  <a:srgbClr val="336699"/>
                </a:solidFill>
              </a:rPr>
              <a:t>Sezione</a:t>
            </a:r>
            <a:r>
              <a:rPr lang="en-US" sz="1800" dirty="0" smtClean="0">
                <a:solidFill>
                  <a:srgbClr val="336699"/>
                </a:solidFill>
              </a:rPr>
              <a:t> di </a:t>
            </a:r>
            <a:r>
              <a:rPr lang="en-US" sz="1800" dirty="0" err="1" smtClean="0">
                <a:solidFill>
                  <a:srgbClr val="336699"/>
                </a:solidFill>
              </a:rPr>
              <a:t>Mi</a:t>
            </a:r>
            <a:r>
              <a:rPr lang="en-US" sz="1800" dirty="0" smtClean="0">
                <a:solidFill>
                  <a:srgbClr val="336699"/>
                </a:solidFill>
              </a:rPr>
              <a:t>-Bicocca </a:t>
            </a:r>
            <a:r>
              <a:rPr lang="en-US" sz="1800" dirty="0" err="1" smtClean="0">
                <a:solidFill>
                  <a:srgbClr val="336699"/>
                </a:solidFill>
              </a:rPr>
              <a:t>delle</a:t>
            </a:r>
            <a:r>
              <a:rPr lang="en-US" sz="1800" dirty="0" smtClean="0">
                <a:solidFill>
                  <a:srgbClr val="336699"/>
                </a:solidFill>
              </a:rPr>
              <a:t> </a:t>
            </a:r>
            <a:r>
              <a:rPr lang="en-US" sz="1800" dirty="0" err="1" smtClean="0">
                <a:solidFill>
                  <a:srgbClr val="336699"/>
                </a:solidFill>
              </a:rPr>
              <a:t>strutture</a:t>
            </a:r>
            <a:r>
              <a:rPr lang="en-US" sz="1800" dirty="0" smtClean="0">
                <a:solidFill>
                  <a:srgbClr val="336699"/>
                </a:solidFill>
              </a:rPr>
              <a:t> di test da </a:t>
            </a:r>
            <a:r>
              <a:rPr lang="en-US" sz="1800" dirty="0" err="1" smtClean="0">
                <a:solidFill>
                  <a:srgbClr val="336699"/>
                </a:solidFill>
              </a:rPr>
              <a:t>implementare</a:t>
            </a:r>
            <a:endParaRPr lang="en-US" sz="1800" dirty="0" smtClean="0">
              <a:solidFill>
                <a:srgbClr val="336699"/>
              </a:solidFill>
            </a:endParaRPr>
          </a:p>
          <a:p>
            <a:pPr lvl="1">
              <a:spcAft>
                <a:spcPts val="600"/>
              </a:spcAft>
            </a:pPr>
            <a:r>
              <a:rPr lang="en-US" sz="1400" dirty="0" smtClean="0">
                <a:solidFill>
                  <a:srgbClr val="336699"/>
                </a:solidFill>
              </a:rPr>
              <a:t>Transistor di </a:t>
            </a:r>
            <a:r>
              <a:rPr lang="en-US" sz="1400" dirty="0" err="1" smtClean="0">
                <a:solidFill>
                  <a:srgbClr val="336699"/>
                </a:solidFill>
              </a:rPr>
              <a:t>geometria</a:t>
            </a:r>
            <a:r>
              <a:rPr lang="en-US" sz="1400" dirty="0" smtClean="0">
                <a:solidFill>
                  <a:srgbClr val="336699"/>
                </a:solidFill>
              </a:rPr>
              <a:t> </a:t>
            </a:r>
            <a:r>
              <a:rPr lang="en-US" sz="1400" dirty="0" err="1" smtClean="0">
                <a:solidFill>
                  <a:srgbClr val="336699"/>
                </a:solidFill>
              </a:rPr>
              <a:t>variabile</a:t>
            </a:r>
            <a:r>
              <a:rPr lang="en-US" sz="1400" dirty="0" smtClean="0">
                <a:solidFill>
                  <a:srgbClr val="336699"/>
                </a:solidFill>
              </a:rPr>
              <a:t> (</a:t>
            </a:r>
            <a:r>
              <a:rPr lang="en-US" sz="1400" dirty="0" err="1" smtClean="0">
                <a:solidFill>
                  <a:srgbClr val="336699"/>
                </a:solidFill>
              </a:rPr>
              <a:t>vari</a:t>
            </a:r>
            <a:r>
              <a:rPr lang="en-US" sz="1400" dirty="0" smtClean="0">
                <a:solidFill>
                  <a:srgbClr val="336699"/>
                </a:solidFill>
              </a:rPr>
              <a:t> </a:t>
            </a:r>
            <a:r>
              <a:rPr lang="en-US" sz="1400" dirty="0" err="1" smtClean="0">
                <a:solidFill>
                  <a:srgbClr val="336699"/>
                </a:solidFill>
              </a:rPr>
              <a:t>valori</a:t>
            </a:r>
            <a:r>
              <a:rPr lang="en-US" sz="1400" dirty="0" smtClean="0">
                <a:solidFill>
                  <a:srgbClr val="336699"/>
                </a:solidFill>
              </a:rPr>
              <a:t> di W/L con L: l</a:t>
            </a:r>
            <a:r>
              <a:rPr lang="it-IT" sz="1400" dirty="0" err="1" smtClean="0">
                <a:solidFill>
                  <a:srgbClr val="336699"/>
                </a:solidFill>
              </a:rPr>
              <a:t>unghezza</a:t>
            </a:r>
            <a:r>
              <a:rPr lang="it-IT" sz="1400" dirty="0" smtClean="0">
                <a:solidFill>
                  <a:srgbClr val="336699"/>
                </a:solidFill>
              </a:rPr>
              <a:t> del canale, W = numero </a:t>
            </a:r>
            <a:r>
              <a:rPr lang="it-IT" sz="1400" dirty="0">
                <a:solidFill>
                  <a:srgbClr val="336699"/>
                </a:solidFill>
              </a:rPr>
              <a:t>di fin *</a:t>
            </a:r>
            <a:r>
              <a:rPr lang="it-IT" sz="1400" dirty="0" smtClean="0">
                <a:solidFill>
                  <a:srgbClr val="336699"/>
                </a:solidFill>
              </a:rPr>
              <a:t> </a:t>
            </a:r>
            <a:r>
              <a:rPr lang="it-IT" sz="1400" dirty="0">
                <a:solidFill>
                  <a:srgbClr val="336699"/>
                </a:solidFill>
              </a:rPr>
              <a:t>numero di finger</a:t>
            </a:r>
            <a:r>
              <a:rPr lang="en-US" sz="1400" dirty="0" smtClean="0">
                <a:solidFill>
                  <a:srgbClr val="336699"/>
                </a:solidFill>
              </a:rPr>
              <a:t>)</a:t>
            </a:r>
          </a:p>
          <a:p>
            <a:pPr lvl="1">
              <a:spcAft>
                <a:spcPts val="600"/>
              </a:spcAft>
            </a:pPr>
            <a:r>
              <a:rPr lang="en-US" sz="1400" dirty="0" smtClean="0">
                <a:solidFill>
                  <a:srgbClr val="336699"/>
                </a:solidFill>
              </a:rPr>
              <a:t>Transistor “minimum size” per </a:t>
            </a:r>
            <a:r>
              <a:rPr lang="en-US" sz="1400" dirty="0" err="1" smtClean="0">
                <a:solidFill>
                  <a:srgbClr val="336699"/>
                </a:solidFill>
              </a:rPr>
              <a:t>studiare</a:t>
            </a:r>
            <a:r>
              <a:rPr lang="en-US" sz="1400" dirty="0" smtClean="0">
                <a:solidFill>
                  <a:srgbClr val="336699"/>
                </a:solidFill>
              </a:rPr>
              <a:t> la </a:t>
            </a:r>
            <a:r>
              <a:rPr lang="en-US" sz="1400" dirty="0" err="1" smtClean="0">
                <a:solidFill>
                  <a:srgbClr val="336699"/>
                </a:solidFill>
              </a:rPr>
              <a:t>variabilità</a:t>
            </a:r>
            <a:r>
              <a:rPr lang="en-US" sz="1400" dirty="0" smtClean="0">
                <a:solidFill>
                  <a:srgbClr val="336699"/>
                </a:solidFill>
              </a:rPr>
              <a:t> da </a:t>
            </a:r>
            <a:r>
              <a:rPr lang="en-US" sz="1400" dirty="0" err="1" smtClean="0">
                <a:solidFill>
                  <a:srgbClr val="336699"/>
                </a:solidFill>
              </a:rPr>
              <a:t>dispositivo</a:t>
            </a:r>
            <a:r>
              <a:rPr lang="en-US" sz="1400" dirty="0" smtClean="0">
                <a:solidFill>
                  <a:srgbClr val="336699"/>
                </a:solidFill>
              </a:rPr>
              <a:t> a </a:t>
            </a:r>
            <a:r>
              <a:rPr lang="en-US" sz="1400" dirty="0" err="1" smtClean="0">
                <a:solidFill>
                  <a:srgbClr val="336699"/>
                </a:solidFill>
              </a:rPr>
              <a:t>dispositivo</a:t>
            </a:r>
            <a:endParaRPr lang="en-US" sz="1400" dirty="0" smtClean="0">
              <a:solidFill>
                <a:srgbClr val="336699"/>
              </a:solidFill>
            </a:endParaRPr>
          </a:p>
          <a:p>
            <a:pPr lvl="1">
              <a:spcAft>
                <a:spcPts val="600"/>
              </a:spcAft>
            </a:pPr>
            <a:endParaRPr lang="en-US" sz="1400" dirty="0" smtClean="0">
              <a:solidFill>
                <a:srgbClr val="336699"/>
              </a:solidFill>
            </a:endParaRPr>
          </a:p>
          <a:p>
            <a:pPr lvl="1">
              <a:spcAft>
                <a:spcPts val="600"/>
              </a:spcAft>
            </a:pPr>
            <a:endParaRPr lang="en-US" sz="1400" b="1" dirty="0">
              <a:solidFill>
                <a:srgbClr val="336699"/>
              </a:solidFill>
            </a:endParaRPr>
          </a:p>
        </p:txBody>
      </p:sp>
      <p:grpSp>
        <p:nvGrpSpPr>
          <p:cNvPr id="16" name="Group 15"/>
          <p:cNvGrpSpPr/>
          <p:nvPr/>
        </p:nvGrpSpPr>
        <p:grpSpPr>
          <a:xfrm>
            <a:off x="820640" y="3369689"/>
            <a:ext cx="2898577" cy="2579132"/>
            <a:chOff x="510856" y="1688068"/>
            <a:chExt cx="2898577" cy="2579132"/>
          </a:xfrm>
        </p:grpSpPr>
        <p:grpSp>
          <p:nvGrpSpPr>
            <p:cNvPr id="12" name="Group 11"/>
            <p:cNvGrpSpPr/>
            <p:nvPr/>
          </p:nvGrpSpPr>
          <p:grpSpPr>
            <a:xfrm>
              <a:off x="510856" y="1981200"/>
              <a:ext cx="2613344" cy="2286000"/>
              <a:chOff x="510856" y="1981200"/>
              <a:chExt cx="2613344" cy="2286000"/>
            </a:xfrm>
          </p:grpSpPr>
          <p:pic>
            <p:nvPicPr>
              <p:cNvPr id="7" name="Immagine 538"/>
              <p:cNvPicPr>
                <a:picLocks noChangeAspect="1"/>
              </p:cNvPicPr>
              <p:nvPr/>
            </p:nvPicPr>
            <p:blipFill>
              <a:blip r:embed="rId2"/>
              <a:stretch>
                <a:fillRect/>
              </a:stretch>
            </p:blipFill>
            <p:spPr bwMode="auto">
              <a:xfrm>
                <a:off x="510856" y="2057400"/>
                <a:ext cx="2537144" cy="2209800"/>
              </a:xfrm>
              <a:prstGeom prst="rect">
                <a:avLst/>
              </a:prstGeom>
              <a:noFill/>
              <a:ln>
                <a:noFill/>
              </a:ln>
            </p:spPr>
          </p:pic>
          <p:cxnSp>
            <p:nvCxnSpPr>
              <p:cNvPr id="8" name="Straight Arrow Connector 7"/>
              <p:cNvCxnSpPr/>
              <p:nvPr/>
            </p:nvCxnSpPr>
            <p:spPr>
              <a:xfrm>
                <a:off x="3124200" y="2057400"/>
                <a:ext cx="0" cy="220980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33400" y="1981200"/>
                <a:ext cx="2514600"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1447800" y="1688068"/>
              <a:ext cx="590226" cy="307777"/>
            </a:xfrm>
            <a:prstGeom prst="rect">
              <a:avLst/>
            </a:prstGeom>
            <a:noFill/>
          </p:spPr>
          <p:txBody>
            <a:bodyPr wrap="none" rtlCol="0">
              <a:spAutoFit/>
            </a:bodyPr>
            <a:lstStyle/>
            <a:p>
              <a:pPr defTabSz="914400"/>
              <a:r>
                <a:rPr lang="it-IT" sz="1400" dirty="0" smtClean="0">
                  <a:solidFill>
                    <a:srgbClr val="336699"/>
                  </a:solidFill>
                  <a:latin typeface="Garamond" panose="02020404030301010803" pitchFamily="18" charset="0"/>
                </a:rPr>
                <a:t>2 mm</a:t>
              </a:r>
              <a:endParaRPr lang="it-IT" sz="1400" dirty="0">
                <a:solidFill>
                  <a:srgbClr val="336699"/>
                </a:solidFill>
                <a:latin typeface="Garamond" panose="02020404030301010803" pitchFamily="18" charset="0"/>
              </a:endParaRPr>
            </a:p>
          </p:txBody>
        </p:sp>
        <p:sp>
          <p:nvSpPr>
            <p:cNvPr id="14" name="TextBox 13"/>
            <p:cNvSpPr txBox="1"/>
            <p:nvPr/>
          </p:nvSpPr>
          <p:spPr>
            <a:xfrm rot="16200000">
              <a:off x="2960432" y="3008411"/>
              <a:ext cx="590226" cy="307777"/>
            </a:xfrm>
            <a:prstGeom prst="rect">
              <a:avLst/>
            </a:prstGeom>
            <a:noFill/>
          </p:spPr>
          <p:txBody>
            <a:bodyPr wrap="none" rtlCol="0">
              <a:spAutoFit/>
            </a:bodyPr>
            <a:lstStyle/>
            <a:p>
              <a:pPr defTabSz="914400"/>
              <a:r>
                <a:rPr lang="it-IT" sz="1400" dirty="0" smtClean="0">
                  <a:solidFill>
                    <a:srgbClr val="336699"/>
                  </a:solidFill>
                  <a:latin typeface="Garamond" panose="02020404030301010803" pitchFamily="18" charset="0"/>
                </a:rPr>
                <a:t>2 mm</a:t>
              </a:r>
              <a:endParaRPr lang="it-IT" sz="1400" dirty="0">
                <a:solidFill>
                  <a:srgbClr val="336699"/>
                </a:solidFill>
                <a:latin typeface="Garamond" panose="02020404030301010803" pitchFamily="18" charset="0"/>
              </a:endParaRPr>
            </a:p>
          </p:txBody>
        </p:sp>
      </p:grpSp>
      <p:sp>
        <p:nvSpPr>
          <p:cNvPr id="15" name="Casella di testo 2"/>
          <p:cNvSpPr txBox="1">
            <a:spLocks noChangeArrowheads="1"/>
          </p:cNvSpPr>
          <p:nvPr/>
        </p:nvSpPr>
        <p:spPr bwMode="auto">
          <a:xfrm>
            <a:off x="4495800" y="3657600"/>
            <a:ext cx="3792439" cy="1290595"/>
          </a:xfrm>
          <a:prstGeom prst="roundRect">
            <a:avLst>
              <a:gd name="adj" fmla="val 19067"/>
            </a:avLst>
          </a:prstGeom>
          <a:noFill/>
          <a:ln w="9525">
            <a:solidFill>
              <a:schemeClr val="accent1"/>
            </a:solidFill>
            <a:miter lim="800000"/>
            <a:headEnd/>
            <a:tailEnd/>
          </a:ln>
        </p:spPr>
        <p:txBody>
          <a:bodyPr rot="0" vert="horz" wrap="square" lIns="91440" tIns="45720" rIns="91440" bIns="45720" anchor="t" anchorCtr="0">
            <a:noAutofit/>
          </a:bodyPr>
          <a:lstStyle/>
          <a:p>
            <a:pPr marL="228600" defTabSz="914400">
              <a:tabLst>
                <a:tab pos="4518660" algn="l"/>
              </a:tabLst>
            </a:pPr>
            <a:r>
              <a:rPr lang="en-US" sz="1200" dirty="0" smtClean="0">
                <a:solidFill>
                  <a:srgbClr val="336699"/>
                </a:solidFill>
                <a:latin typeface="Garamond" panose="02020404030301010803" pitchFamily="18" charset="0"/>
                <a:ea typeface="Times New Roman" panose="02020603050405020304" pitchFamily="18" charset="0"/>
                <a:cs typeface="Arial" panose="020B0604020202020204" pitchFamily="34" charset="0"/>
              </a:rPr>
              <a:t>Parte del </a:t>
            </a:r>
            <a:r>
              <a:rPr lang="en-US" sz="1200" dirty="0" err="1" smtClean="0">
                <a:solidFill>
                  <a:srgbClr val="336699"/>
                </a:solidFill>
                <a:latin typeface="Garamond" panose="02020404030301010803" pitchFamily="18" charset="0"/>
                <a:ea typeface="Times New Roman" panose="02020603050405020304" pitchFamily="18" charset="0"/>
                <a:cs typeface="Arial" panose="020B0604020202020204" pitchFamily="34" charset="0"/>
              </a:rPr>
              <a:t>dispositivo</a:t>
            </a:r>
            <a:r>
              <a:rPr lang="en-US" sz="1200" dirty="0" smtClean="0">
                <a:solidFill>
                  <a:srgbClr val="336699"/>
                </a:solidFill>
                <a:latin typeface="Garamond" panose="02020404030301010803" pitchFamily="18" charset="0"/>
                <a:ea typeface="Times New Roman" panose="02020603050405020304" pitchFamily="18" charset="0"/>
                <a:cs typeface="Arial" panose="020B0604020202020204" pitchFamily="34" charset="0"/>
              </a:rPr>
              <a:t> </a:t>
            </a:r>
            <a:r>
              <a:rPr lang="en-US" sz="1200" dirty="0" err="1" smtClean="0">
                <a:solidFill>
                  <a:srgbClr val="336699"/>
                </a:solidFill>
                <a:latin typeface="Garamond" panose="02020404030301010803" pitchFamily="18" charset="0"/>
                <a:ea typeface="Times New Roman" panose="02020603050405020304" pitchFamily="18" charset="0"/>
                <a:cs typeface="Arial" panose="020B0604020202020204" pitchFamily="34" charset="0"/>
              </a:rPr>
              <a:t>dedicata</a:t>
            </a:r>
            <a:r>
              <a:rPr lang="en-US" sz="1200" dirty="0" smtClean="0">
                <a:solidFill>
                  <a:srgbClr val="336699"/>
                </a:solidFill>
                <a:latin typeface="Garamond" panose="02020404030301010803" pitchFamily="18" charset="0"/>
                <a:ea typeface="Times New Roman" panose="02020603050405020304" pitchFamily="18" charset="0"/>
                <a:cs typeface="Arial" panose="020B0604020202020204" pitchFamily="34" charset="0"/>
              </a:rPr>
              <a:t> a </a:t>
            </a:r>
            <a:r>
              <a:rPr lang="en-US" sz="1200" u="sng" dirty="0" smtClean="0">
                <a:solidFill>
                  <a:srgbClr val="336699"/>
                </a:solidFill>
                <a:latin typeface="Garamond" panose="02020404030301010803" pitchFamily="18" charset="0"/>
                <a:ea typeface="Times New Roman" panose="02020603050405020304" pitchFamily="18" charset="0"/>
                <a:cs typeface="Arial" panose="020B0604020202020204" pitchFamily="34" charset="0"/>
              </a:rPr>
              <a:t>transistor </a:t>
            </a:r>
            <a:r>
              <a:rPr lang="en-US" sz="1200" u="sng" dirty="0" err="1" smtClean="0">
                <a:solidFill>
                  <a:srgbClr val="336699"/>
                </a:solidFill>
                <a:latin typeface="Garamond" panose="02020404030301010803" pitchFamily="18" charset="0"/>
                <a:ea typeface="Times New Roman" panose="02020603050405020304" pitchFamily="18" charset="0"/>
                <a:cs typeface="Arial" panose="020B0604020202020204" pitchFamily="34" charset="0"/>
              </a:rPr>
              <a:t>singoli</a:t>
            </a:r>
            <a:r>
              <a:rPr lang="en-US" sz="1200" u="sng" dirty="0" smtClean="0">
                <a:solidFill>
                  <a:srgbClr val="336699"/>
                </a:solidFill>
                <a:latin typeface="Garamond" panose="02020404030301010803" pitchFamily="18" charset="0"/>
                <a:ea typeface="Times New Roman" panose="02020603050405020304" pitchFamily="18" charset="0"/>
                <a:cs typeface="Arial" panose="020B0604020202020204" pitchFamily="34" charset="0"/>
              </a:rPr>
              <a:t> </a:t>
            </a:r>
            <a:r>
              <a:rPr lang="en-US" sz="1200" dirty="0" smtClean="0">
                <a:solidFill>
                  <a:srgbClr val="336699"/>
                </a:solidFill>
                <a:latin typeface="Garamond" panose="02020404030301010803" pitchFamily="18" charset="0"/>
                <a:ea typeface="Times New Roman" panose="02020603050405020304" pitchFamily="18" charset="0"/>
                <a:cs typeface="Arial" panose="020B0604020202020204" pitchFamily="34" charset="0"/>
              </a:rPr>
              <a:t>per </a:t>
            </a:r>
            <a:r>
              <a:rPr lang="en-US" sz="1200" dirty="0" err="1" smtClean="0">
                <a:solidFill>
                  <a:srgbClr val="336699"/>
                </a:solidFill>
                <a:latin typeface="Garamond" panose="02020404030301010803" pitchFamily="18" charset="0"/>
                <a:ea typeface="Times New Roman" panose="02020603050405020304" pitchFamily="18" charset="0"/>
                <a:cs typeface="Arial" panose="020B0604020202020204" pitchFamily="34" charset="0"/>
              </a:rPr>
              <a:t>studi</a:t>
            </a:r>
            <a:r>
              <a:rPr lang="en-US" sz="1200" dirty="0" smtClean="0">
                <a:solidFill>
                  <a:srgbClr val="336699"/>
                </a:solidFill>
                <a:latin typeface="Garamond" panose="02020404030301010803" pitchFamily="18" charset="0"/>
                <a:ea typeface="Times New Roman" panose="02020603050405020304" pitchFamily="18" charset="0"/>
                <a:cs typeface="Arial" panose="020B0604020202020204" pitchFamily="34" charset="0"/>
              </a:rPr>
              <a:t> di </a:t>
            </a:r>
            <a:r>
              <a:rPr lang="en-US" sz="1200" dirty="0" err="1" smtClean="0">
                <a:solidFill>
                  <a:srgbClr val="336699"/>
                </a:solidFill>
                <a:latin typeface="Garamond" panose="02020404030301010803" pitchFamily="18" charset="0"/>
                <a:ea typeface="Times New Roman" panose="02020603050405020304" pitchFamily="18" charset="0"/>
                <a:cs typeface="Arial" panose="020B0604020202020204" pitchFamily="34" charset="0"/>
              </a:rPr>
              <a:t>Danno</a:t>
            </a:r>
            <a:r>
              <a:rPr lang="en-US" sz="1200" dirty="0" smtClean="0">
                <a:solidFill>
                  <a:srgbClr val="336699"/>
                </a:solidFill>
                <a:latin typeface="Garamond" panose="02020404030301010803" pitchFamily="18" charset="0"/>
                <a:ea typeface="Times New Roman" panose="02020603050405020304" pitchFamily="18" charset="0"/>
                <a:cs typeface="Arial" panose="020B0604020202020204" pitchFamily="34" charset="0"/>
              </a:rPr>
              <a:t> da Dose </a:t>
            </a:r>
            <a:r>
              <a:rPr lang="en-US" sz="1200" dirty="0" err="1" smtClean="0">
                <a:solidFill>
                  <a:srgbClr val="336699"/>
                </a:solidFill>
                <a:latin typeface="Garamond" panose="02020404030301010803" pitchFamily="18" charset="0"/>
                <a:ea typeface="Times New Roman" panose="02020603050405020304" pitchFamily="18" charset="0"/>
                <a:cs typeface="Arial" panose="020B0604020202020204" pitchFamily="34" charset="0"/>
              </a:rPr>
              <a:t>Totale</a:t>
            </a:r>
            <a:endParaRPr lang="it-IT" sz="1200" b="1" dirty="0">
              <a:solidFill>
                <a:srgbClr val="336699"/>
              </a:solidFill>
              <a:latin typeface="Garamond" panose="02020404030301010803" pitchFamily="18" charset="0"/>
              <a:ea typeface="Times New Roman" panose="02020603050405020304" pitchFamily="18" charset="0"/>
              <a:cs typeface="Arial" panose="020B0604020202020204" pitchFamily="34" charset="0"/>
            </a:endParaRPr>
          </a:p>
          <a:p>
            <a:pPr marL="400050" indent="-171450" defTabSz="914400">
              <a:buFont typeface="Arial" panose="020B0604020202020204" pitchFamily="34" charset="0"/>
              <a:buChar char="•"/>
              <a:tabLst>
                <a:tab pos="4518660" algn="l"/>
              </a:tabLst>
            </a:pPr>
            <a:r>
              <a:rPr lang="en-US" sz="1200" dirty="0" smtClean="0">
                <a:solidFill>
                  <a:srgbClr val="336699"/>
                </a:solidFill>
                <a:latin typeface="Garamond" panose="02020404030301010803" pitchFamily="18" charset="0"/>
                <a:ea typeface="Times New Roman" panose="02020603050405020304" pitchFamily="18" charset="0"/>
                <a:cs typeface="Arial" panose="020B0604020202020204" pitchFamily="34" charset="0"/>
              </a:rPr>
              <a:t>60 </a:t>
            </a:r>
            <a:r>
              <a:rPr lang="en-US" sz="1200" dirty="0" err="1" smtClean="0">
                <a:solidFill>
                  <a:srgbClr val="336699"/>
                </a:solidFill>
                <a:latin typeface="Garamond" panose="02020404030301010803" pitchFamily="18" charset="0"/>
                <a:ea typeface="Times New Roman" panose="02020603050405020304" pitchFamily="18" charset="0"/>
                <a:cs typeface="Arial" panose="020B0604020202020204" pitchFamily="34" charset="0"/>
              </a:rPr>
              <a:t>dispositivi</a:t>
            </a:r>
            <a:r>
              <a:rPr lang="en-US" sz="1200" dirty="0" smtClean="0">
                <a:solidFill>
                  <a:srgbClr val="336699"/>
                </a:solidFill>
                <a:latin typeface="Garamond" panose="02020404030301010803" pitchFamily="18" charset="0"/>
                <a:ea typeface="Times New Roman" panose="02020603050405020304" pitchFamily="18" charset="0"/>
                <a:cs typeface="Arial" panose="020B0604020202020204" pitchFamily="34" charset="0"/>
              </a:rPr>
              <a:t> in </a:t>
            </a:r>
            <a:r>
              <a:rPr lang="en-US" sz="1200" dirty="0" err="1" smtClean="0">
                <a:solidFill>
                  <a:srgbClr val="336699"/>
                </a:solidFill>
                <a:latin typeface="Garamond" panose="02020404030301010803" pitchFamily="18" charset="0"/>
                <a:ea typeface="Times New Roman" panose="02020603050405020304" pitchFamily="18" charset="0"/>
                <a:cs typeface="Arial" panose="020B0604020202020204" pitchFamily="34" charset="0"/>
              </a:rPr>
              <a:t>totale</a:t>
            </a:r>
            <a:r>
              <a:rPr lang="en-US" sz="1200" dirty="0" smtClean="0">
                <a:solidFill>
                  <a:srgbClr val="336699"/>
                </a:solidFill>
                <a:latin typeface="Garamond" panose="02020404030301010803" pitchFamily="18" charset="0"/>
                <a:ea typeface="Times New Roman" panose="02020603050405020304" pitchFamily="18" charset="0"/>
                <a:cs typeface="Arial" panose="020B0604020202020204" pitchFamily="34" charset="0"/>
              </a:rPr>
              <a:t>: 30 </a:t>
            </a:r>
            <a:r>
              <a:rPr lang="en-US" sz="1200" dirty="0" err="1" smtClean="0">
                <a:solidFill>
                  <a:srgbClr val="336699"/>
                </a:solidFill>
                <a:latin typeface="Garamond" panose="02020404030301010803" pitchFamily="18" charset="0"/>
                <a:ea typeface="Times New Roman" panose="02020603050405020304" pitchFamily="18" charset="0"/>
                <a:cs typeface="Arial" panose="020B0604020202020204" pitchFamily="34" charset="0"/>
              </a:rPr>
              <a:t>pMOS</a:t>
            </a:r>
            <a:r>
              <a:rPr lang="en-US" sz="1200" dirty="0" smtClean="0">
                <a:solidFill>
                  <a:srgbClr val="336699"/>
                </a:solidFill>
                <a:latin typeface="Garamond" panose="02020404030301010803" pitchFamily="18" charset="0"/>
                <a:ea typeface="Times New Roman" panose="02020603050405020304" pitchFamily="18" charset="0"/>
                <a:cs typeface="Arial" panose="020B0604020202020204" pitchFamily="34" charset="0"/>
              </a:rPr>
              <a:t>, 30 </a:t>
            </a:r>
            <a:r>
              <a:rPr lang="en-US" sz="1200" dirty="0" err="1" smtClean="0">
                <a:solidFill>
                  <a:srgbClr val="336699"/>
                </a:solidFill>
                <a:latin typeface="Garamond" panose="02020404030301010803" pitchFamily="18" charset="0"/>
                <a:ea typeface="Times New Roman" panose="02020603050405020304" pitchFamily="18" charset="0"/>
                <a:cs typeface="Arial" panose="020B0604020202020204" pitchFamily="34" charset="0"/>
              </a:rPr>
              <a:t>nMOS</a:t>
            </a:r>
            <a:endParaRPr lang="en-US" sz="1200" dirty="0" smtClean="0">
              <a:solidFill>
                <a:srgbClr val="336699"/>
              </a:solidFill>
              <a:latin typeface="Garamond" panose="02020404030301010803" pitchFamily="18" charset="0"/>
              <a:ea typeface="Times New Roman" panose="02020603050405020304" pitchFamily="18" charset="0"/>
              <a:cs typeface="Arial" panose="020B0604020202020204" pitchFamily="34" charset="0"/>
            </a:endParaRPr>
          </a:p>
          <a:p>
            <a:pPr marL="857250" lvl="1" indent="-171450" defTabSz="914400">
              <a:buFont typeface="Arial" panose="020B0604020202020204" pitchFamily="34" charset="0"/>
              <a:buChar char="•"/>
              <a:tabLst>
                <a:tab pos="4518660" algn="l"/>
              </a:tabLst>
            </a:pPr>
            <a:r>
              <a:rPr lang="en-US" sz="1200" dirty="0" err="1" smtClean="0">
                <a:solidFill>
                  <a:srgbClr val="336699"/>
                </a:solidFill>
                <a:latin typeface="Garamond" panose="02020404030301010803" pitchFamily="18" charset="0"/>
                <a:ea typeface="Times New Roman" panose="02020603050405020304" pitchFamily="18" charset="0"/>
                <a:cs typeface="Arial" panose="020B0604020202020204" pitchFamily="34" charset="0"/>
              </a:rPr>
              <a:t>Lunghezza</a:t>
            </a:r>
            <a:r>
              <a:rPr lang="en-US" sz="1200" dirty="0" smtClean="0">
                <a:solidFill>
                  <a:srgbClr val="336699"/>
                </a:solidFill>
                <a:latin typeface="Garamond" panose="02020404030301010803" pitchFamily="18" charset="0"/>
                <a:ea typeface="Times New Roman" panose="02020603050405020304" pitchFamily="18" charset="0"/>
                <a:cs typeface="Arial" panose="020B0604020202020204" pitchFamily="34" charset="0"/>
              </a:rPr>
              <a:t> del </a:t>
            </a:r>
            <a:r>
              <a:rPr lang="en-US" sz="1200" dirty="0" err="1" smtClean="0">
                <a:solidFill>
                  <a:srgbClr val="336699"/>
                </a:solidFill>
                <a:latin typeface="Garamond" panose="02020404030301010803" pitchFamily="18" charset="0"/>
                <a:ea typeface="Times New Roman" panose="02020603050405020304" pitchFamily="18" charset="0"/>
                <a:cs typeface="Arial" panose="020B0604020202020204" pitchFamily="34" charset="0"/>
              </a:rPr>
              <a:t>canale</a:t>
            </a:r>
            <a:r>
              <a:rPr lang="en-US" sz="1200" dirty="0" smtClean="0">
                <a:solidFill>
                  <a:srgbClr val="336699"/>
                </a:solidFill>
                <a:latin typeface="Garamond" panose="02020404030301010803" pitchFamily="18" charset="0"/>
                <a:ea typeface="Times New Roman" panose="02020603050405020304" pitchFamily="18" charset="0"/>
                <a:cs typeface="Arial" panose="020B0604020202020204" pitchFamily="34" charset="0"/>
              </a:rPr>
              <a:t>: 16nm - 240nm)</a:t>
            </a:r>
          </a:p>
          <a:p>
            <a:pPr marL="857250" lvl="1" indent="-171450" defTabSz="914400">
              <a:buFont typeface="Arial" panose="020B0604020202020204" pitchFamily="34" charset="0"/>
              <a:buChar char="•"/>
              <a:tabLst>
                <a:tab pos="4518660" algn="l"/>
              </a:tabLst>
            </a:pPr>
            <a:r>
              <a:rPr lang="en-US" sz="1200" dirty="0" err="1" smtClean="0">
                <a:solidFill>
                  <a:srgbClr val="336699"/>
                </a:solidFill>
                <a:latin typeface="Garamond" panose="02020404030301010803" pitchFamily="18" charset="0"/>
                <a:ea typeface="Times New Roman" panose="02020603050405020304" pitchFamily="18" charset="0"/>
                <a:cs typeface="Arial" panose="020B0604020202020204" pitchFamily="34" charset="0"/>
              </a:rPr>
              <a:t>Numero</a:t>
            </a:r>
            <a:r>
              <a:rPr lang="en-US" sz="1200" dirty="0" smtClean="0">
                <a:solidFill>
                  <a:srgbClr val="336699"/>
                </a:solidFill>
                <a:latin typeface="Garamond" panose="02020404030301010803" pitchFamily="18" charset="0"/>
                <a:ea typeface="Times New Roman" panose="02020603050405020304" pitchFamily="18" charset="0"/>
                <a:cs typeface="Arial" panose="020B0604020202020204" pitchFamily="34" charset="0"/>
              </a:rPr>
              <a:t> di fin: 2 – 20</a:t>
            </a:r>
          </a:p>
          <a:p>
            <a:pPr marL="857250" lvl="1" indent="-171450" defTabSz="914400">
              <a:buFont typeface="Arial" panose="020B0604020202020204" pitchFamily="34" charset="0"/>
              <a:buChar char="•"/>
              <a:tabLst>
                <a:tab pos="4518660" algn="l"/>
              </a:tabLst>
            </a:pPr>
            <a:r>
              <a:rPr lang="en-US" sz="1200" dirty="0" err="1" smtClean="0">
                <a:solidFill>
                  <a:srgbClr val="336699"/>
                </a:solidFill>
                <a:latin typeface="Garamond" panose="02020404030301010803" pitchFamily="18" charset="0"/>
                <a:ea typeface="Times New Roman" panose="02020603050405020304" pitchFamily="18" charset="0"/>
                <a:cs typeface="Arial" panose="020B0604020202020204" pitchFamily="34" charset="0"/>
              </a:rPr>
              <a:t>Numero</a:t>
            </a:r>
            <a:r>
              <a:rPr lang="en-US" sz="1200" dirty="0" smtClean="0">
                <a:solidFill>
                  <a:srgbClr val="336699"/>
                </a:solidFill>
                <a:latin typeface="Garamond" panose="02020404030301010803" pitchFamily="18" charset="0"/>
                <a:ea typeface="Times New Roman" panose="02020603050405020304" pitchFamily="18" charset="0"/>
                <a:cs typeface="Arial" panose="020B0604020202020204" pitchFamily="34" charset="0"/>
              </a:rPr>
              <a:t> di Finger: 1 - 100</a:t>
            </a:r>
            <a:endParaRPr lang="it-IT" sz="1200" b="1" dirty="0">
              <a:solidFill>
                <a:srgbClr val="336699"/>
              </a:solidFill>
              <a:latin typeface="Garamond" panose="02020404030301010803" pitchFamily="18" charset="0"/>
              <a:ea typeface="Times New Roman" panose="02020603050405020304" pitchFamily="18" charset="0"/>
              <a:cs typeface="Arial" panose="020B0604020202020204" pitchFamily="34" charset="0"/>
            </a:endParaRPr>
          </a:p>
        </p:txBody>
      </p:sp>
      <p:sp>
        <p:nvSpPr>
          <p:cNvPr id="17" name="Rounded Rectangle 16"/>
          <p:cNvSpPr/>
          <p:nvPr/>
        </p:nvSpPr>
        <p:spPr>
          <a:xfrm>
            <a:off x="1201640" y="3826889"/>
            <a:ext cx="1981200" cy="1600200"/>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solidFill>
                <a:prstClr val="white"/>
              </a:solidFill>
              <a:latin typeface="Calibri"/>
            </a:endParaRPr>
          </a:p>
        </p:txBody>
      </p:sp>
      <p:cxnSp>
        <p:nvCxnSpPr>
          <p:cNvPr id="19" name="Straight Arrow Connector 18"/>
          <p:cNvCxnSpPr/>
          <p:nvPr/>
        </p:nvCxnSpPr>
        <p:spPr>
          <a:xfrm>
            <a:off x="3200401" y="4055489"/>
            <a:ext cx="1295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1201640" y="5409587"/>
            <a:ext cx="1981200" cy="474702"/>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solidFill>
                <a:prstClr val="white"/>
              </a:solidFill>
              <a:latin typeface="Calibri"/>
            </a:endParaRPr>
          </a:p>
        </p:txBody>
      </p:sp>
      <p:cxnSp>
        <p:nvCxnSpPr>
          <p:cNvPr id="22" name="Straight Arrow Connector 21"/>
          <p:cNvCxnSpPr/>
          <p:nvPr/>
        </p:nvCxnSpPr>
        <p:spPr>
          <a:xfrm>
            <a:off x="3200401" y="5579489"/>
            <a:ext cx="1295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Casella di testo 2"/>
          <p:cNvSpPr txBox="1">
            <a:spLocks noChangeArrowheads="1"/>
          </p:cNvSpPr>
          <p:nvPr/>
        </p:nvSpPr>
        <p:spPr bwMode="auto">
          <a:xfrm>
            <a:off x="4495801" y="5139035"/>
            <a:ext cx="3792438" cy="999253"/>
          </a:xfrm>
          <a:prstGeom prst="roundRect">
            <a:avLst>
              <a:gd name="adj" fmla="val 19067"/>
            </a:avLst>
          </a:prstGeom>
          <a:noFill/>
          <a:ln w="9525">
            <a:solidFill>
              <a:schemeClr val="accent1"/>
            </a:solidFill>
            <a:miter lim="800000"/>
            <a:headEnd/>
            <a:tailEnd/>
          </a:ln>
        </p:spPr>
        <p:txBody>
          <a:bodyPr rot="0" vert="horz" wrap="square" lIns="91440" tIns="45720" rIns="91440" bIns="45720" anchor="t" anchorCtr="0">
            <a:noAutofit/>
          </a:bodyPr>
          <a:lstStyle/>
          <a:p>
            <a:pPr marL="228600" defTabSz="914400">
              <a:tabLst>
                <a:tab pos="4518660" algn="l"/>
              </a:tabLst>
            </a:pPr>
            <a:r>
              <a:rPr lang="en-US" sz="1200" dirty="0" smtClean="0">
                <a:solidFill>
                  <a:srgbClr val="336699"/>
                </a:solidFill>
                <a:latin typeface="Garamond" panose="02020404030301010803" pitchFamily="18" charset="0"/>
                <a:ea typeface="Times New Roman" panose="02020603050405020304" pitchFamily="18" charset="0"/>
                <a:cs typeface="Arial" panose="020B0604020202020204" pitchFamily="34" charset="0"/>
              </a:rPr>
              <a:t>Parte del </a:t>
            </a:r>
            <a:r>
              <a:rPr lang="en-US" sz="1200" dirty="0" err="1" smtClean="0">
                <a:solidFill>
                  <a:srgbClr val="336699"/>
                </a:solidFill>
                <a:latin typeface="Garamond" panose="02020404030301010803" pitchFamily="18" charset="0"/>
                <a:ea typeface="Times New Roman" panose="02020603050405020304" pitchFamily="18" charset="0"/>
                <a:cs typeface="Arial" panose="020B0604020202020204" pitchFamily="34" charset="0"/>
              </a:rPr>
              <a:t>dispositivo</a:t>
            </a:r>
            <a:r>
              <a:rPr lang="en-US" sz="1200" dirty="0" smtClean="0">
                <a:solidFill>
                  <a:srgbClr val="336699"/>
                </a:solidFill>
                <a:latin typeface="Garamond" panose="02020404030301010803" pitchFamily="18" charset="0"/>
                <a:ea typeface="Times New Roman" panose="02020603050405020304" pitchFamily="18" charset="0"/>
                <a:cs typeface="Arial" panose="020B0604020202020204" pitchFamily="34" charset="0"/>
              </a:rPr>
              <a:t> </a:t>
            </a:r>
            <a:r>
              <a:rPr lang="it-IT" sz="1200" dirty="0" smtClean="0">
                <a:solidFill>
                  <a:srgbClr val="336699"/>
                </a:solidFill>
                <a:latin typeface="Garamond" panose="02020404030301010803" pitchFamily="18" charset="0"/>
                <a:ea typeface="Times New Roman" panose="02020603050405020304" pitchFamily="18" charset="0"/>
                <a:cs typeface="Arial" panose="020B0604020202020204" pitchFamily="34" charset="0"/>
              </a:rPr>
              <a:t>dedicata a circuiti di vario tipo; in particolare sono stati implementati anche due </a:t>
            </a:r>
            <a:r>
              <a:rPr lang="it-IT" sz="1200" dirty="0" err="1" smtClean="0">
                <a:solidFill>
                  <a:srgbClr val="336699"/>
                </a:solidFill>
                <a:latin typeface="Garamond" panose="02020404030301010803" pitchFamily="18" charset="0"/>
                <a:ea typeface="Times New Roman" panose="02020603050405020304" pitchFamily="18" charset="0"/>
                <a:cs typeface="Arial" panose="020B0604020202020204" pitchFamily="34" charset="0"/>
              </a:rPr>
              <a:t>Shift</a:t>
            </a:r>
            <a:r>
              <a:rPr lang="it-IT" sz="1200" dirty="0" smtClean="0">
                <a:solidFill>
                  <a:srgbClr val="336699"/>
                </a:solidFill>
                <a:latin typeface="Garamond" panose="02020404030301010803" pitchFamily="18" charset="0"/>
                <a:ea typeface="Times New Roman" panose="02020603050405020304" pitchFamily="18" charset="0"/>
                <a:cs typeface="Arial" panose="020B0604020202020204" pitchFamily="34" charset="0"/>
              </a:rPr>
              <a:t> </a:t>
            </a:r>
            <a:r>
              <a:rPr lang="it-IT" sz="1200" dirty="0" err="1" smtClean="0">
                <a:solidFill>
                  <a:srgbClr val="336699"/>
                </a:solidFill>
                <a:latin typeface="Garamond" panose="02020404030301010803" pitchFamily="18" charset="0"/>
                <a:ea typeface="Times New Roman" panose="02020603050405020304" pitchFamily="18" charset="0"/>
                <a:cs typeface="Arial" panose="020B0604020202020204" pitchFamily="34" charset="0"/>
              </a:rPr>
              <a:t>Register</a:t>
            </a:r>
            <a:r>
              <a:rPr lang="it-IT" sz="1200" dirty="0" smtClean="0">
                <a:solidFill>
                  <a:srgbClr val="336699"/>
                </a:solidFill>
                <a:latin typeface="Garamond" panose="02020404030301010803" pitchFamily="18" charset="0"/>
                <a:ea typeface="Times New Roman" panose="02020603050405020304" pitchFamily="18" charset="0"/>
                <a:cs typeface="Arial" panose="020B0604020202020204" pitchFamily="34" charset="0"/>
              </a:rPr>
              <a:t> per test di Single </a:t>
            </a:r>
            <a:r>
              <a:rPr lang="it-IT" sz="1200" dirty="0" err="1" smtClean="0">
                <a:solidFill>
                  <a:srgbClr val="336699"/>
                </a:solidFill>
                <a:latin typeface="Garamond" panose="02020404030301010803" pitchFamily="18" charset="0"/>
                <a:ea typeface="Times New Roman" panose="02020603050405020304" pitchFamily="18" charset="0"/>
                <a:cs typeface="Arial" panose="020B0604020202020204" pitchFamily="34" charset="0"/>
              </a:rPr>
              <a:t>Event</a:t>
            </a:r>
            <a:r>
              <a:rPr lang="it-IT" sz="1200" dirty="0" smtClean="0">
                <a:solidFill>
                  <a:srgbClr val="336699"/>
                </a:solidFill>
                <a:latin typeface="Garamond" panose="02020404030301010803" pitchFamily="18" charset="0"/>
                <a:ea typeface="Times New Roman" panose="02020603050405020304" pitchFamily="18" charset="0"/>
                <a:cs typeface="Arial" panose="020B0604020202020204" pitchFamily="34" charset="0"/>
              </a:rPr>
              <a:t> </a:t>
            </a:r>
            <a:r>
              <a:rPr lang="it-IT" sz="1200" dirty="0" err="1" smtClean="0">
                <a:solidFill>
                  <a:srgbClr val="336699"/>
                </a:solidFill>
                <a:latin typeface="Garamond" panose="02020404030301010803" pitchFamily="18" charset="0"/>
                <a:ea typeface="Times New Roman" panose="02020603050405020304" pitchFamily="18" charset="0"/>
                <a:cs typeface="Arial" panose="020B0604020202020204" pitchFamily="34" charset="0"/>
              </a:rPr>
              <a:t>Effect</a:t>
            </a:r>
            <a:r>
              <a:rPr lang="it-IT" sz="1200" dirty="0" smtClean="0">
                <a:solidFill>
                  <a:srgbClr val="336699"/>
                </a:solidFill>
                <a:latin typeface="Garamond" panose="02020404030301010803" pitchFamily="18" charset="0"/>
                <a:ea typeface="Times New Roman" panose="02020603050405020304" pitchFamily="18" charset="0"/>
                <a:cs typeface="Arial" panose="020B0604020202020204" pitchFamily="34" charset="0"/>
              </a:rPr>
              <a:t> (uno non protetto, uno con ridondanza)</a:t>
            </a:r>
            <a:endParaRPr lang="it-IT" sz="1200" b="1" dirty="0">
              <a:solidFill>
                <a:srgbClr val="336699"/>
              </a:solidFill>
              <a:latin typeface="Garamond" panose="02020404030301010803" pitchFamily="18" charset="0"/>
              <a:ea typeface="Times New Roman" panose="02020603050405020304" pitchFamily="18" charset="0"/>
              <a:cs typeface="Arial" panose="020B0604020202020204" pitchFamily="34" charset="0"/>
            </a:endParaRPr>
          </a:p>
        </p:txBody>
      </p:sp>
      <p:pic>
        <p:nvPicPr>
          <p:cNvPr id="24" name="Picture 23"/>
          <p:cNvPicPr>
            <a:picLocks noChangeAspect="1"/>
          </p:cNvPicPr>
          <p:nvPr/>
        </p:nvPicPr>
        <p:blipFill>
          <a:blip r:embed="rId3"/>
          <a:stretch>
            <a:fillRect/>
          </a:stretch>
        </p:blipFill>
        <p:spPr>
          <a:xfrm>
            <a:off x="5943600" y="1593810"/>
            <a:ext cx="1105371" cy="1188720"/>
          </a:xfrm>
          <a:prstGeom prst="rect">
            <a:avLst/>
          </a:prstGeom>
        </p:spPr>
      </p:pic>
      <p:pic>
        <p:nvPicPr>
          <p:cNvPr id="25" name="Picture 4" descr="enter image description he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1557000"/>
            <a:ext cx="1458885" cy="1645920"/>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5"/>
          <p:cNvSpPr>
            <a:spLocks noGrp="1"/>
          </p:cNvSpPr>
          <p:nvPr>
            <p:ph type="dt" sz="half" idx="2"/>
          </p:nvPr>
        </p:nvSpPr>
        <p:spPr>
          <a:xfrm>
            <a:off x="457200" y="6356350"/>
            <a:ext cx="2133600" cy="365125"/>
          </a:xfrm>
        </p:spPr>
        <p:txBody>
          <a:bodyPr/>
          <a:lstStyle/>
          <a:p>
            <a:r>
              <a:rPr lang="en-US" dirty="0">
                <a:solidFill>
                  <a:prstClr val="black">
                    <a:tint val="75000"/>
                  </a:prstClr>
                </a:solidFill>
              </a:rPr>
              <a:t>EConti - CdS 10/07/2019</a:t>
            </a:r>
          </a:p>
        </p:txBody>
      </p:sp>
      <p:sp>
        <p:nvSpPr>
          <p:cNvPr id="9" name="Slide Number Placeholder 8"/>
          <p:cNvSpPr>
            <a:spLocks noGrp="1"/>
          </p:cNvSpPr>
          <p:nvPr>
            <p:ph type="sldNum" sz="quarter" idx="4"/>
          </p:nvPr>
        </p:nvSpPr>
        <p:spPr>
          <a:xfrm>
            <a:off x="6553200" y="6356350"/>
            <a:ext cx="2133600" cy="365125"/>
          </a:xfrm>
        </p:spPr>
        <p:txBody>
          <a:bodyPr/>
          <a:lstStyle/>
          <a:p>
            <a:fld id="{D6FB06C1-CBC8-4177-90E6-2F78FE47C4FA}" type="slidenum">
              <a:rPr lang="en-US" smtClean="0">
                <a:solidFill>
                  <a:prstClr val="black">
                    <a:tint val="75000"/>
                  </a:prstClr>
                </a:solidFill>
              </a:rPr>
              <a:pPr/>
              <a:t>44</a:t>
            </a:fld>
            <a:endParaRPr lang="en-US">
              <a:solidFill>
                <a:prstClr val="black">
                  <a:tint val="75000"/>
                </a:prstClr>
              </a:solidFill>
            </a:endParaRPr>
          </a:p>
        </p:txBody>
      </p:sp>
    </p:spTree>
    <p:extLst>
      <p:ext uri="{BB962C8B-B14F-4D97-AF65-F5344CB8AC3E}">
        <p14:creationId xmlns:p14="http://schemas.microsoft.com/office/powerpoint/2010/main" val="108936434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Anagrafica</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079202532"/>
              </p:ext>
            </p:extLst>
          </p:nvPr>
        </p:nvGraphicFramePr>
        <p:xfrm>
          <a:off x="381000" y="1397000"/>
          <a:ext cx="8077200" cy="2763520"/>
        </p:xfrm>
        <a:graphic>
          <a:graphicData uri="http://schemas.openxmlformats.org/drawingml/2006/table">
            <a:tbl>
              <a:tblPr firstRow="1" bandRow="1">
                <a:tableStyleId>{5C22544A-7EE6-4342-B048-85BDC9FD1C3A}</a:tableStyleId>
              </a:tblPr>
              <a:tblGrid>
                <a:gridCol w="1615440">
                  <a:extLst>
                    <a:ext uri="{9D8B030D-6E8A-4147-A177-3AD203B41FA5}">
                      <a16:colId xmlns:a16="http://schemas.microsoft.com/office/drawing/2014/main" xmlns="" val="20000"/>
                    </a:ext>
                  </a:extLst>
                </a:gridCol>
                <a:gridCol w="1615440">
                  <a:extLst>
                    <a:ext uri="{9D8B030D-6E8A-4147-A177-3AD203B41FA5}">
                      <a16:colId xmlns:a16="http://schemas.microsoft.com/office/drawing/2014/main" xmlns="" val="20001"/>
                    </a:ext>
                  </a:extLst>
                </a:gridCol>
                <a:gridCol w="2103120">
                  <a:extLst>
                    <a:ext uri="{9D8B030D-6E8A-4147-A177-3AD203B41FA5}">
                      <a16:colId xmlns:a16="http://schemas.microsoft.com/office/drawing/2014/main" xmlns="" val="20002"/>
                    </a:ext>
                  </a:extLst>
                </a:gridCol>
                <a:gridCol w="1447800">
                  <a:extLst>
                    <a:ext uri="{9D8B030D-6E8A-4147-A177-3AD203B41FA5}">
                      <a16:colId xmlns:a16="http://schemas.microsoft.com/office/drawing/2014/main" xmlns="" val="20003"/>
                    </a:ext>
                  </a:extLst>
                </a:gridCol>
                <a:gridCol w="1295400">
                  <a:extLst>
                    <a:ext uri="{9D8B030D-6E8A-4147-A177-3AD203B41FA5}">
                      <a16:colId xmlns:a16="http://schemas.microsoft.com/office/drawing/2014/main" xmlns="" val="20004"/>
                    </a:ext>
                  </a:extLst>
                </a:gridCol>
              </a:tblGrid>
              <a:tr h="279400">
                <a:tc>
                  <a:txBody>
                    <a:bodyPr/>
                    <a:lstStyle/>
                    <a:p>
                      <a:pPr algn="ctr"/>
                      <a:r>
                        <a:rPr lang="en-US" dirty="0" err="1" smtClean="0"/>
                        <a:t>Cognome</a:t>
                      </a:r>
                      <a:endParaRPr lang="en-US" dirty="0"/>
                    </a:p>
                  </a:txBody>
                  <a:tcPr/>
                </a:tc>
                <a:tc>
                  <a:txBody>
                    <a:bodyPr/>
                    <a:lstStyle/>
                    <a:p>
                      <a:pPr algn="ctr"/>
                      <a:r>
                        <a:rPr lang="en-US" dirty="0" smtClean="0"/>
                        <a:t>Nome</a:t>
                      </a:r>
                      <a:endParaRPr lang="en-US" dirty="0"/>
                    </a:p>
                  </a:txBody>
                  <a:tcPr/>
                </a:tc>
                <a:tc>
                  <a:txBody>
                    <a:bodyPr/>
                    <a:lstStyle/>
                    <a:p>
                      <a:pPr algn="ctr"/>
                      <a:r>
                        <a:rPr lang="en-US" dirty="0" err="1" smtClean="0"/>
                        <a:t>Ruolo</a:t>
                      </a:r>
                      <a:endParaRPr lang="en-US" dirty="0"/>
                    </a:p>
                  </a:txBody>
                  <a:tcPr/>
                </a:tc>
                <a:tc>
                  <a:txBody>
                    <a:bodyPr/>
                    <a:lstStyle/>
                    <a:p>
                      <a:pPr algn="ctr"/>
                      <a:r>
                        <a:rPr lang="en-US" dirty="0" smtClean="0"/>
                        <a:t>% in</a:t>
                      </a:r>
                      <a:r>
                        <a:rPr lang="en-US" baseline="0" dirty="0" smtClean="0"/>
                        <a:t> </a:t>
                      </a:r>
                      <a:r>
                        <a:rPr lang="en-US" baseline="0" dirty="0" err="1" smtClean="0"/>
                        <a:t>FinFET</a:t>
                      </a:r>
                      <a:endParaRPr lang="en-US" dirty="0"/>
                    </a:p>
                  </a:txBody>
                  <a:tcPr/>
                </a:tc>
                <a:tc>
                  <a:txBody>
                    <a:bodyPr/>
                    <a:lstStyle/>
                    <a:p>
                      <a:pPr algn="ctr"/>
                      <a:r>
                        <a:rPr lang="en-US" dirty="0" smtClean="0"/>
                        <a:t>Tot FTE</a:t>
                      </a:r>
                      <a:endParaRPr lang="en-US" dirty="0"/>
                    </a:p>
                  </a:txBody>
                  <a:tcPr/>
                </a:tc>
                <a:extLst>
                  <a:ext uri="{0D108BD9-81ED-4DB2-BD59-A6C34878D82A}">
                    <a16:rowId xmlns:a16="http://schemas.microsoft.com/office/drawing/2014/main" xmlns="" val="10000"/>
                  </a:ext>
                </a:extLst>
              </a:tr>
              <a:tr h="370840">
                <a:tc>
                  <a:txBody>
                    <a:bodyPr/>
                    <a:lstStyle/>
                    <a:p>
                      <a:pPr algn="ctr"/>
                      <a:r>
                        <a:rPr lang="en-US" sz="1600" dirty="0" err="1" smtClean="0">
                          <a:solidFill>
                            <a:srgbClr val="336699"/>
                          </a:solidFill>
                        </a:rPr>
                        <a:t>Gerardin</a:t>
                      </a:r>
                      <a:endParaRPr lang="en-US" sz="1600" dirty="0">
                        <a:solidFill>
                          <a:srgbClr val="336699"/>
                        </a:solidFill>
                      </a:endParaRPr>
                    </a:p>
                  </a:txBody>
                  <a:tcPr/>
                </a:tc>
                <a:tc>
                  <a:txBody>
                    <a:bodyPr/>
                    <a:lstStyle/>
                    <a:p>
                      <a:pPr algn="ctr"/>
                      <a:r>
                        <a:rPr lang="en-US" sz="1600" dirty="0" smtClean="0">
                          <a:solidFill>
                            <a:srgbClr val="336699"/>
                          </a:solidFill>
                        </a:rPr>
                        <a:t>Simone</a:t>
                      </a:r>
                      <a:endParaRPr lang="en-US" sz="1600" dirty="0">
                        <a:solidFill>
                          <a:srgbClr val="336699"/>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336699"/>
                          </a:solidFill>
                        </a:rPr>
                        <a:t>Prof. </a:t>
                      </a:r>
                      <a:r>
                        <a:rPr lang="en-US" sz="1600" dirty="0" err="1" smtClean="0">
                          <a:solidFill>
                            <a:srgbClr val="336699"/>
                          </a:solidFill>
                        </a:rPr>
                        <a:t>Associato</a:t>
                      </a:r>
                      <a:endParaRPr lang="en-US" sz="1600" dirty="0">
                        <a:solidFill>
                          <a:srgbClr val="336699"/>
                        </a:solidFill>
                      </a:endParaRPr>
                    </a:p>
                  </a:txBody>
                  <a:tcPr/>
                </a:tc>
                <a:tc>
                  <a:txBody>
                    <a:bodyPr/>
                    <a:lstStyle/>
                    <a:p>
                      <a:pPr algn="ctr"/>
                      <a:r>
                        <a:rPr lang="en-US" sz="1600" dirty="0" smtClean="0">
                          <a:solidFill>
                            <a:srgbClr val="336699"/>
                          </a:solidFill>
                        </a:rPr>
                        <a:t>20</a:t>
                      </a:r>
                      <a:endParaRPr lang="en-US" sz="1600" dirty="0">
                        <a:solidFill>
                          <a:srgbClr val="336699"/>
                        </a:solidFill>
                      </a:endParaRPr>
                    </a:p>
                  </a:txBody>
                  <a:tcPr/>
                </a:tc>
                <a:tc>
                  <a:txBody>
                    <a:bodyPr/>
                    <a:lstStyle/>
                    <a:p>
                      <a:pPr algn="ctr"/>
                      <a:endParaRPr lang="en-US" sz="1600" dirty="0">
                        <a:solidFill>
                          <a:srgbClr val="336699"/>
                        </a:solidFill>
                      </a:endParaRPr>
                    </a:p>
                  </a:txBody>
                  <a:tcPr/>
                </a:tc>
                <a:extLst>
                  <a:ext uri="{0D108BD9-81ED-4DB2-BD59-A6C34878D82A}">
                    <a16:rowId xmlns:a16="http://schemas.microsoft.com/office/drawing/2014/main" xmlns="" val="1395497549"/>
                  </a:ext>
                </a:extLst>
              </a:tr>
              <a:tr h="370840">
                <a:tc>
                  <a:txBody>
                    <a:bodyPr/>
                    <a:lstStyle/>
                    <a:p>
                      <a:pPr algn="ctr"/>
                      <a:r>
                        <a:rPr lang="en-US" sz="1600" dirty="0" smtClean="0">
                          <a:solidFill>
                            <a:srgbClr val="336699"/>
                          </a:solidFill>
                        </a:rPr>
                        <a:t>Ma</a:t>
                      </a:r>
                      <a:endParaRPr lang="en-US" sz="1600" dirty="0">
                        <a:solidFill>
                          <a:srgbClr val="336699"/>
                        </a:solidFill>
                      </a:endParaRPr>
                    </a:p>
                  </a:txBody>
                  <a:tcPr/>
                </a:tc>
                <a:tc>
                  <a:txBody>
                    <a:bodyPr/>
                    <a:lstStyle/>
                    <a:p>
                      <a:pPr algn="ctr"/>
                      <a:r>
                        <a:rPr lang="en-US" sz="1600" dirty="0" err="1" smtClean="0">
                          <a:solidFill>
                            <a:srgbClr val="336699"/>
                          </a:solidFill>
                        </a:rPr>
                        <a:t>Teng</a:t>
                      </a:r>
                      <a:endParaRPr lang="en-US" sz="1600" dirty="0">
                        <a:solidFill>
                          <a:srgbClr val="336699"/>
                        </a:solidFill>
                      </a:endParaRPr>
                    </a:p>
                  </a:txBody>
                  <a:tcPr/>
                </a:tc>
                <a:tc>
                  <a:txBody>
                    <a:bodyPr/>
                    <a:lstStyle/>
                    <a:p>
                      <a:pPr algn="ctr"/>
                      <a:r>
                        <a:rPr lang="en-US" sz="1600" dirty="0" err="1" smtClean="0">
                          <a:solidFill>
                            <a:srgbClr val="336699"/>
                          </a:solidFill>
                        </a:rPr>
                        <a:t>Dottorando</a:t>
                      </a:r>
                      <a:endParaRPr lang="en-US" sz="1600" dirty="0">
                        <a:solidFill>
                          <a:srgbClr val="336699"/>
                        </a:solidFill>
                      </a:endParaRPr>
                    </a:p>
                  </a:txBody>
                  <a:tcPr/>
                </a:tc>
                <a:tc>
                  <a:txBody>
                    <a:bodyPr/>
                    <a:lstStyle/>
                    <a:p>
                      <a:pPr algn="ctr"/>
                      <a:r>
                        <a:rPr lang="en-US" sz="1600" dirty="0" smtClean="0">
                          <a:solidFill>
                            <a:srgbClr val="336699"/>
                          </a:solidFill>
                        </a:rPr>
                        <a:t>50</a:t>
                      </a:r>
                      <a:endParaRPr lang="en-US" sz="1600" dirty="0">
                        <a:solidFill>
                          <a:srgbClr val="336699"/>
                        </a:solidFill>
                      </a:endParaRPr>
                    </a:p>
                  </a:txBody>
                  <a:tcPr/>
                </a:tc>
                <a:tc>
                  <a:txBody>
                    <a:bodyPr/>
                    <a:lstStyle/>
                    <a:p>
                      <a:pPr algn="ctr"/>
                      <a:endParaRPr lang="en-US" sz="1600" dirty="0">
                        <a:solidFill>
                          <a:srgbClr val="336699"/>
                        </a:solidFill>
                      </a:endParaRPr>
                    </a:p>
                  </a:txBody>
                  <a:tcPr/>
                </a:tc>
                <a:extLst>
                  <a:ext uri="{0D108BD9-81ED-4DB2-BD59-A6C34878D82A}">
                    <a16:rowId xmlns:a16="http://schemas.microsoft.com/office/drawing/2014/main" xmlns="" val="1808779999"/>
                  </a:ext>
                </a:extLst>
              </a:tr>
              <a:tr h="370840">
                <a:tc>
                  <a:txBody>
                    <a:bodyPr/>
                    <a:lstStyle/>
                    <a:p>
                      <a:pPr algn="ctr"/>
                      <a:r>
                        <a:rPr lang="en-US" sz="1600" dirty="0" smtClean="0">
                          <a:solidFill>
                            <a:srgbClr val="336699"/>
                          </a:solidFill>
                        </a:rPr>
                        <a:t>Mattiazzo</a:t>
                      </a:r>
                      <a:endParaRPr lang="en-US" sz="1600" dirty="0">
                        <a:solidFill>
                          <a:srgbClr val="336699"/>
                        </a:solidFill>
                      </a:endParaRPr>
                    </a:p>
                  </a:txBody>
                  <a:tcPr/>
                </a:tc>
                <a:tc>
                  <a:txBody>
                    <a:bodyPr/>
                    <a:lstStyle/>
                    <a:p>
                      <a:pPr algn="ctr"/>
                      <a:r>
                        <a:rPr lang="en-US" sz="1600" dirty="0" smtClean="0">
                          <a:solidFill>
                            <a:srgbClr val="336699"/>
                          </a:solidFill>
                        </a:rPr>
                        <a:t>Serena</a:t>
                      </a:r>
                      <a:endParaRPr lang="en-US" sz="1600" dirty="0">
                        <a:solidFill>
                          <a:srgbClr val="336699"/>
                        </a:solidFill>
                      </a:endParaRPr>
                    </a:p>
                  </a:txBody>
                  <a:tcPr/>
                </a:tc>
                <a:tc>
                  <a:txBody>
                    <a:bodyPr/>
                    <a:lstStyle/>
                    <a:p>
                      <a:pPr algn="ctr"/>
                      <a:r>
                        <a:rPr lang="en-US" sz="1600" dirty="0" err="1" smtClean="0">
                          <a:solidFill>
                            <a:srgbClr val="336699"/>
                          </a:solidFill>
                        </a:rPr>
                        <a:t>Ricercatore</a:t>
                      </a:r>
                      <a:endParaRPr lang="en-US" sz="1600" dirty="0">
                        <a:solidFill>
                          <a:srgbClr val="336699"/>
                        </a:solidFill>
                      </a:endParaRPr>
                    </a:p>
                  </a:txBody>
                  <a:tcPr/>
                </a:tc>
                <a:tc>
                  <a:txBody>
                    <a:bodyPr/>
                    <a:lstStyle/>
                    <a:p>
                      <a:pPr algn="ctr"/>
                      <a:r>
                        <a:rPr lang="en-US" sz="1600" dirty="0" smtClean="0">
                          <a:solidFill>
                            <a:srgbClr val="336699"/>
                          </a:solidFill>
                        </a:rPr>
                        <a:t>10</a:t>
                      </a:r>
                      <a:endParaRPr lang="en-US" sz="1600" dirty="0">
                        <a:solidFill>
                          <a:srgbClr val="336699"/>
                        </a:solidFill>
                      </a:endParaRPr>
                    </a:p>
                  </a:txBody>
                  <a:tcPr/>
                </a:tc>
                <a:tc>
                  <a:txBody>
                    <a:bodyPr/>
                    <a:lstStyle/>
                    <a:p>
                      <a:pPr algn="ctr"/>
                      <a:endParaRPr lang="en-US" sz="1600" dirty="0">
                        <a:solidFill>
                          <a:srgbClr val="336699"/>
                        </a:solidFill>
                      </a:endParaRPr>
                    </a:p>
                  </a:txBody>
                  <a:tcPr/>
                </a:tc>
                <a:extLst>
                  <a:ext uri="{0D108BD9-81ED-4DB2-BD59-A6C34878D82A}">
                    <a16:rowId xmlns:a16="http://schemas.microsoft.com/office/drawing/2014/main" xmlns="" val="10004"/>
                  </a:ext>
                </a:extLst>
              </a:tr>
              <a:tr h="370840">
                <a:tc>
                  <a:txBody>
                    <a:bodyPr/>
                    <a:lstStyle/>
                    <a:p>
                      <a:pPr algn="ctr"/>
                      <a:r>
                        <a:rPr lang="en-US" sz="1600" smtClean="0">
                          <a:solidFill>
                            <a:srgbClr val="336699"/>
                          </a:solidFill>
                        </a:rPr>
                        <a:t>Paccagnella</a:t>
                      </a:r>
                      <a:endParaRPr lang="en-US" sz="1600" dirty="0">
                        <a:solidFill>
                          <a:srgbClr val="336699"/>
                        </a:solidFill>
                      </a:endParaRPr>
                    </a:p>
                  </a:txBody>
                  <a:tcPr/>
                </a:tc>
                <a:tc>
                  <a:txBody>
                    <a:bodyPr/>
                    <a:lstStyle/>
                    <a:p>
                      <a:pPr algn="ctr"/>
                      <a:r>
                        <a:rPr lang="en-US" sz="1600" smtClean="0">
                          <a:solidFill>
                            <a:srgbClr val="336699"/>
                          </a:solidFill>
                        </a:rPr>
                        <a:t>Alessandro</a:t>
                      </a:r>
                      <a:endParaRPr lang="en-US" sz="1600" dirty="0">
                        <a:solidFill>
                          <a:srgbClr val="336699"/>
                        </a:solidFill>
                      </a:endParaRPr>
                    </a:p>
                  </a:txBody>
                  <a:tcPr/>
                </a:tc>
                <a:tc>
                  <a:txBody>
                    <a:bodyPr/>
                    <a:lstStyle/>
                    <a:p>
                      <a:pPr algn="ctr"/>
                      <a:r>
                        <a:rPr lang="en-US" sz="1600" dirty="0" smtClean="0">
                          <a:solidFill>
                            <a:srgbClr val="336699"/>
                          </a:solidFill>
                        </a:rPr>
                        <a:t>Prof. </a:t>
                      </a:r>
                      <a:r>
                        <a:rPr lang="en-US" sz="1600" dirty="0" err="1" smtClean="0">
                          <a:solidFill>
                            <a:srgbClr val="336699"/>
                          </a:solidFill>
                        </a:rPr>
                        <a:t>Ordinario</a:t>
                      </a:r>
                      <a:r>
                        <a:rPr lang="en-US" sz="1600" dirty="0" smtClean="0">
                          <a:solidFill>
                            <a:srgbClr val="336699"/>
                          </a:solidFill>
                        </a:rPr>
                        <a:t> </a:t>
                      </a:r>
                      <a:endParaRPr lang="en-US" sz="1600" dirty="0">
                        <a:solidFill>
                          <a:srgbClr val="336699"/>
                        </a:solidFill>
                      </a:endParaRPr>
                    </a:p>
                  </a:txBody>
                  <a:tcPr/>
                </a:tc>
                <a:tc>
                  <a:txBody>
                    <a:bodyPr/>
                    <a:lstStyle/>
                    <a:p>
                      <a:pPr algn="ctr"/>
                      <a:r>
                        <a:rPr lang="en-US" sz="1600" dirty="0" smtClean="0">
                          <a:solidFill>
                            <a:srgbClr val="336699"/>
                          </a:solidFill>
                        </a:rPr>
                        <a:t>20</a:t>
                      </a:r>
                      <a:endParaRPr lang="en-US" sz="1600" dirty="0">
                        <a:solidFill>
                          <a:srgbClr val="336699"/>
                        </a:solidFill>
                      </a:endParaRPr>
                    </a:p>
                  </a:txBody>
                  <a:tcPr/>
                </a:tc>
                <a:tc>
                  <a:txBody>
                    <a:bodyPr/>
                    <a:lstStyle/>
                    <a:p>
                      <a:pPr algn="ctr"/>
                      <a:endParaRPr lang="en-US" sz="1600" dirty="0">
                        <a:solidFill>
                          <a:srgbClr val="336699"/>
                        </a:solidFill>
                      </a:endParaRPr>
                    </a:p>
                  </a:txBody>
                  <a:tcPr/>
                </a:tc>
                <a:extLst>
                  <a:ext uri="{0D108BD9-81ED-4DB2-BD59-A6C34878D82A}">
                    <a16:rowId xmlns:a16="http://schemas.microsoft.com/office/drawing/2014/main" xmlns="" val="10005"/>
                  </a:ext>
                </a:extLst>
              </a:tr>
              <a:tr h="370840">
                <a:tc>
                  <a:txBody>
                    <a:bodyPr/>
                    <a:lstStyle/>
                    <a:p>
                      <a:pPr algn="ctr"/>
                      <a:r>
                        <a:rPr lang="en-US" sz="1600" smtClean="0">
                          <a:solidFill>
                            <a:srgbClr val="336699"/>
                          </a:solidFill>
                        </a:rPr>
                        <a:t>Wyss</a:t>
                      </a:r>
                      <a:endParaRPr lang="en-US" sz="1600" dirty="0">
                        <a:solidFill>
                          <a:srgbClr val="336699"/>
                        </a:solidFill>
                      </a:endParaRPr>
                    </a:p>
                  </a:txBody>
                  <a:tcPr/>
                </a:tc>
                <a:tc>
                  <a:txBody>
                    <a:bodyPr/>
                    <a:lstStyle/>
                    <a:p>
                      <a:pPr algn="ctr"/>
                      <a:r>
                        <a:rPr lang="en-US" sz="1600" dirty="0" smtClean="0">
                          <a:solidFill>
                            <a:srgbClr val="336699"/>
                          </a:solidFill>
                        </a:rPr>
                        <a:t>Jeff</a:t>
                      </a:r>
                      <a:endParaRPr lang="en-US" sz="1600" dirty="0">
                        <a:solidFill>
                          <a:srgbClr val="336699"/>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336699"/>
                          </a:solidFill>
                        </a:rPr>
                        <a:t>Prof. </a:t>
                      </a:r>
                      <a:r>
                        <a:rPr lang="en-US" sz="1600" dirty="0" err="1" smtClean="0">
                          <a:solidFill>
                            <a:srgbClr val="336699"/>
                          </a:solidFill>
                        </a:rPr>
                        <a:t>Associato</a:t>
                      </a:r>
                      <a:endParaRPr lang="en-US" sz="1600" dirty="0">
                        <a:solidFill>
                          <a:srgbClr val="336699"/>
                        </a:solidFill>
                      </a:endParaRPr>
                    </a:p>
                  </a:txBody>
                  <a:tcPr/>
                </a:tc>
                <a:tc>
                  <a:txBody>
                    <a:bodyPr/>
                    <a:lstStyle/>
                    <a:p>
                      <a:pPr algn="ctr"/>
                      <a:r>
                        <a:rPr lang="en-US" sz="1600" dirty="0" smtClean="0">
                          <a:solidFill>
                            <a:srgbClr val="336699"/>
                          </a:solidFill>
                        </a:rPr>
                        <a:t>10</a:t>
                      </a:r>
                      <a:endParaRPr lang="en-US" sz="1600" dirty="0">
                        <a:solidFill>
                          <a:srgbClr val="336699"/>
                        </a:solidFill>
                      </a:endParaRPr>
                    </a:p>
                  </a:txBody>
                  <a:tcPr/>
                </a:tc>
                <a:tc>
                  <a:txBody>
                    <a:bodyPr/>
                    <a:lstStyle/>
                    <a:p>
                      <a:pPr algn="ctr"/>
                      <a:endParaRPr lang="en-US" sz="2400" b="1" dirty="0">
                        <a:solidFill>
                          <a:srgbClr val="336699"/>
                        </a:solidFill>
                      </a:endParaRPr>
                    </a:p>
                  </a:txBody>
                  <a:tcPr/>
                </a:tc>
                <a:extLst>
                  <a:ext uri="{0D108BD9-81ED-4DB2-BD59-A6C34878D82A}">
                    <a16:rowId xmlns:a16="http://schemas.microsoft.com/office/drawing/2014/main" xmlns="" val="10006"/>
                  </a:ext>
                </a:extLst>
              </a:tr>
              <a:tr h="370840">
                <a:tc>
                  <a:txBody>
                    <a:bodyPr/>
                    <a:lstStyle/>
                    <a:p>
                      <a:pPr algn="ctr"/>
                      <a:endParaRPr lang="en-US" sz="1600" dirty="0">
                        <a:solidFill>
                          <a:srgbClr val="336699"/>
                        </a:solidFill>
                      </a:endParaRPr>
                    </a:p>
                  </a:txBody>
                  <a:tcPr/>
                </a:tc>
                <a:tc>
                  <a:txBody>
                    <a:bodyPr/>
                    <a:lstStyle/>
                    <a:p>
                      <a:pPr algn="ctr"/>
                      <a:endParaRPr lang="en-US" sz="1600" dirty="0">
                        <a:solidFill>
                          <a:srgbClr val="336699"/>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rgbClr val="336699"/>
                        </a:solidFill>
                      </a:endParaRPr>
                    </a:p>
                  </a:txBody>
                  <a:tcPr/>
                </a:tc>
                <a:tc>
                  <a:txBody>
                    <a:bodyPr/>
                    <a:lstStyle/>
                    <a:p>
                      <a:pPr algn="ctr"/>
                      <a:endParaRPr lang="en-US" sz="1600" dirty="0">
                        <a:solidFill>
                          <a:srgbClr val="336699"/>
                        </a:solidFill>
                      </a:endParaRPr>
                    </a:p>
                  </a:txBody>
                  <a:tcPr/>
                </a:tc>
                <a:tc>
                  <a:txBody>
                    <a:bodyPr/>
                    <a:lstStyle/>
                    <a:p>
                      <a:pPr algn="ctr"/>
                      <a:r>
                        <a:rPr lang="en-US" sz="2400" b="1" dirty="0" smtClean="0">
                          <a:solidFill>
                            <a:srgbClr val="336699"/>
                          </a:solidFill>
                        </a:rPr>
                        <a:t>1.10</a:t>
                      </a:r>
                      <a:endParaRPr lang="en-US" sz="2400" b="1" dirty="0">
                        <a:solidFill>
                          <a:srgbClr val="336699"/>
                        </a:solidFill>
                      </a:endParaRPr>
                    </a:p>
                  </a:txBody>
                  <a:tcPr/>
                </a:tc>
                <a:extLst>
                  <a:ext uri="{0D108BD9-81ED-4DB2-BD59-A6C34878D82A}">
                    <a16:rowId xmlns:a16="http://schemas.microsoft.com/office/drawing/2014/main" xmlns="" val="2538997037"/>
                  </a:ext>
                </a:extLst>
              </a:tr>
            </a:tbl>
          </a:graphicData>
        </a:graphic>
      </p:graphicFrame>
      <p:sp>
        <p:nvSpPr>
          <p:cNvPr id="4" name="Date Placeholder 3"/>
          <p:cNvSpPr>
            <a:spLocks noGrp="1"/>
          </p:cNvSpPr>
          <p:nvPr>
            <p:ph type="dt" sz="half" idx="2"/>
          </p:nvPr>
        </p:nvSpPr>
        <p:spPr>
          <a:xfrm>
            <a:off x="457200" y="6356350"/>
            <a:ext cx="2133600" cy="365125"/>
          </a:xfrm>
        </p:spPr>
        <p:txBody>
          <a:bodyPr/>
          <a:lstStyle/>
          <a:p>
            <a:r>
              <a:rPr lang="en-US" dirty="0">
                <a:solidFill>
                  <a:prstClr val="black">
                    <a:tint val="75000"/>
                  </a:prstClr>
                </a:solidFill>
              </a:rPr>
              <a:t>EConti - CdS 10/07/2019</a:t>
            </a:r>
          </a:p>
        </p:txBody>
      </p:sp>
      <p:sp>
        <p:nvSpPr>
          <p:cNvPr id="6" name="Slide Number Placeholder 5"/>
          <p:cNvSpPr>
            <a:spLocks noGrp="1"/>
          </p:cNvSpPr>
          <p:nvPr>
            <p:ph type="sldNum" sz="quarter" idx="4"/>
          </p:nvPr>
        </p:nvSpPr>
        <p:spPr>
          <a:xfrm>
            <a:off x="6553200" y="6356350"/>
            <a:ext cx="2133600" cy="365125"/>
          </a:xfrm>
        </p:spPr>
        <p:txBody>
          <a:bodyPr/>
          <a:lstStyle/>
          <a:p>
            <a:fld id="{D6FB06C1-CBC8-4177-90E6-2F78FE47C4FA}" type="slidenum">
              <a:rPr lang="en-US" smtClean="0">
                <a:solidFill>
                  <a:prstClr val="black">
                    <a:tint val="75000"/>
                  </a:prstClr>
                </a:solidFill>
              </a:rPr>
              <a:pPr/>
              <a:t>45</a:t>
            </a:fld>
            <a:endParaRPr lang="en-US">
              <a:solidFill>
                <a:prstClr val="black">
                  <a:tint val="75000"/>
                </a:prstClr>
              </a:solidFill>
            </a:endParaRPr>
          </a:p>
        </p:txBody>
      </p:sp>
    </p:spTree>
    <p:extLst>
      <p:ext uri="{BB962C8B-B14F-4D97-AF65-F5344CB8AC3E}">
        <p14:creationId xmlns:p14="http://schemas.microsoft.com/office/powerpoint/2010/main" val="289169457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Richieste</a:t>
            </a:r>
            <a:r>
              <a:rPr lang="en-US" dirty="0" smtClean="0"/>
              <a:t> </a:t>
            </a:r>
            <a:r>
              <a:rPr lang="en-US" dirty="0" err="1" smtClean="0"/>
              <a:t>Finanziarie</a:t>
            </a:r>
            <a:r>
              <a:rPr lang="en-US" dirty="0" smtClean="0"/>
              <a:t> e </a:t>
            </a:r>
            <a:r>
              <a:rPr lang="en-US" dirty="0" err="1" smtClean="0"/>
              <a:t>Servizi</a:t>
            </a:r>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424095708"/>
              </p:ext>
            </p:extLst>
          </p:nvPr>
        </p:nvGraphicFramePr>
        <p:xfrm>
          <a:off x="457200" y="1066800"/>
          <a:ext cx="8305800" cy="2343612"/>
        </p:xfrm>
        <a:graphic>
          <a:graphicData uri="http://schemas.openxmlformats.org/drawingml/2006/table">
            <a:tbl>
              <a:tblPr firstRow="1" bandRow="1">
                <a:tableStyleId>{5C22544A-7EE6-4342-B048-85BDC9FD1C3A}</a:tableStyleId>
              </a:tblPr>
              <a:tblGrid>
                <a:gridCol w="1952730">
                  <a:extLst>
                    <a:ext uri="{9D8B030D-6E8A-4147-A177-3AD203B41FA5}">
                      <a16:colId xmlns:a16="http://schemas.microsoft.com/office/drawing/2014/main" xmlns="" val="20000"/>
                    </a:ext>
                  </a:extLst>
                </a:gridCol>
                <a:gridCol w="3762270">
                  <a:extLst>
                    <a:ext uri="{9D8B030D-6E8A-4147-A177-3AD203B41FA5}">
                      <a16:colId xmlns:a16="http://schemas.microsoft.com/office/drawing/2014/main" xmlns="" val="20001"/>
                    </a:ext>
                  </a:extLst>
                </a:gridCol>
                <a:gridCol w="2590800">
                  <a:extLst>
                    <a:ext uri="{9D8B030D-6E8A-4147-A177-3AD203B41FA5}">
                      <a16:colId xmlns:a16="http://schemas.microsoft.com/office/drawing/2014/main" xmlns="" val="20002"/>
                    </a:ext>
                  </a:extLst>
                </a:gridCol>
              </a:tblGrid>
              <a:tr h="390602">
                <a:tc>
                  <a:txBody>
                    <a:bodyPr/>
                    <a:lstStyle/>
                    <a:p>
                      <a:endParaRPr lang="en-US" sz="1600" dirty="0">
                        <a:solidFill>
                          <a:schemeClr val="bg1"/>
                        </a:solidFill>
                      </a:endParaRPr>
                    </a:p>
                  </a:txBody>
                  <a:tcPr/>
                </a:tc>
                <a:tc>
                  <a:txBody>
                    <a:bodyPr/>
                    <a:lstStyle/>
                    <a:p>
                      <a:endParaRPr lang="en-US" sz="1600" dirty="0">
                        <a:solidFill>
                          <a:schemeClr val="bg1"/>
                        </a:solidFill>
                      </a:endParaRPr>
                    </a:p>
                  </a:txBody>
                  <a:tcPr/>
                </a:tc>
                <a:tc>
                  <a:txBody>
                    <a:bodyPr/>
                    <a:lstStyle/>
                    <a:p>
                      <a:r>
                        <a:rPr lang="en-US" sz="1800" dirty="0" smtClean="0">
                          <a:solidFill>
                            <a:schemeClr val="bg1"/>
                          </a:solidFill>
                        </a:rPr>
                        <a:t>2020</a:t>
                      </a:r>
                      <a:endParaRPr lang="en-US" sz="1800" dirty="0">
                        <a:solidFill>
                          <a:schemeClr val="bg1"/>
                        </a:solidFill>
                      </a:endParaRPr>
                    </a:p>
                  </a:txBody>
                  <a:tcPr/>
                </a:tc>
                <a:extLst>
                  <a:ext uri="{0D108BD9-81ED-4DB2-BD59-A6C34878D82A}">
                    <a16:rowId xmlns:a16="http://schemas.microsoft.com/office/drawing/2014/main" xmlns="" val="10000"/>
                  </a:ext>
                </a:extLst>
              </a:tr>
              <a:tr h="390602">
                <a:tc>
                  <a:txBody>
                    <a:bodyPr/>
                    <a:lstStyle/>
                    <a:p>
                      <a:r>
                        <a:rPr lang="en-US" sz="1800" b="1" dirty="0" err="1" smtClean="0">
                          <a:solidFill>
                            <a:srgbClr val="336699"/>
                          </a:solidFill>
                        </a:rPr>
                        <a:t>Consumo</a:t>
                      </a:r>
                      <a:endParaRPr lang="en-US" sz="1800" b="1" dirty="0">
                        <a:solidFill>
                          <a:srgbClr val="336699"/>
                        </a:solidFill>
                      </a:endParaRPr>
                    </a:p>
                  </a:txBody>
                  <a:tcPr/>
                </a:tc>
                <a:tc>
                  <a:txBody>
                    <a:bodyPr/>
                    <a:lstStyle/>
                    <a:p>
                      <a:r>
                        <a:rPr lang="en-US" sz="1600" dirty="0" err="1" smtClean="0">
                          <a:solidFill>
                            <a:srgbClr val="336699"/>
                          </a:solidFill>
                        </a:rPr>
                        <a:t>Schede</a:t>
                      </a:r>
                      <a:r>
                        <a:rPr lang="en-US" sz="1600" baseline="0" dirty="0" smtClean="0">
                          <a:solidFill>
                            <a:srgbClr val="336699"/>
                          </a:solidFill>
                        </a:rPr>
                        <a:t> di test (</a:t>
                      </a:r>
                      <a:r>
                        <a:rPr lang="en-US" sz="1600" baseline="0" dirty="0" err="1" smtClean="0">
                          <a:solidFill>
                            <a:srgbClr val="336699"/>
                          </a:solidFill>
                        </a:rPr>
                        <a:t>produzione</a:t>
                      </a:r>
                      <a:r>
                        <a:rPr lang="en-US" sz="1600" baseline="0" dirty="0" smtClean="0">
                          <a:solidFill>
                            <a:srgbClr val="336699"/>
                          </a:solidFill>
                        </a:rPr>
                        <a:t> e </a:t>
                      </a:r>
                      <a:r>
                        <a:rPr lang="en-US" sz="1600" baseline="0" dirty="0" err="1" smtClean="0">
                          <a:solidFill>
                            <a:srgbClr val="336699"/>
                          </a:solidFill>
                        </a:rPr>
                        <a:t>componenti</a:t>
                      </a:r>
                      <a:r>
                        <a:rPr lang="en-US" sz="1600" baseline="0" dirty="0" smtClean="0">
                          <a:solidFill>
                            <a:srgbClr val="336699"/>
                          </a:solidFill>
                        </a:rPr>
                        <a:t>)</a:t>
                      </a:r>
                      <a:endParaRPr lang="en-US" sz="1600" dirty="0">
                        <a:solidFill>
                          <a:srgbClr val="336699"/>
                        </a:solidFill>
                      </a:endParaRPr>
                    </a:p>
                  </a:txBody>
                  <a:tcPr/>
                </a:tc>
                <a:tc>
                  <a:txBody>
                    <a:bodyPr/>
                    <a:lstStyle/>
                    <a:p>
                      <a:r>
                        <a:rPr lang="en-US" sz="1600" dirty="0" smtClean="0">
                          <a:solidFill>
                            <a:srgbClr val="336699"/>
                          </a:solidFill>
                        </a:rPr>
                        <a:t>2k€</a:t>
                      </a:r>
                      <a:endParaRPr lang="en-US" sz="1600" dirty="0">
                        <a:solidFill>
                          <a:srgbClr val="336699"/>
                        </a:solidFill>
                      </a:endParaRPr>
                    </a:p>
                  </a:txBody>
                  <a:tcPr/>
                </a:tc>
                <a:extLst>
                  <a:ext uri="{0D108BD9-81ED-4DB2-BD59-A6C34878D82A}">
                    <a16:rowId xmlns:a16="http://schemas.microsoft.com/office/drawing/2014/main" xmlns="" val="10001"/>
                  </a:ext>
                </a:extLst>
              </a:tr>
              <a:tr h="390602">
                <a:tc>
                  <a:txBody>
                    <a:bodyPr/>
                    <a:lstStyle/>
                    <a:p>
                      <a:endParaRPr lang="en-US" sz="1800" b="1" dirty="0">
                        <a:solidFill>
                          <a:srgbClr val="336699"/>
                        </a:solidFill>
                      </a:endParaRPr>
                    </a:p>
                  </a:txBody>
                  <a:tcPr/>
                </a:tc>
                <a:tc>
                  <a:txBody>
                    <a:bodyPr/>
                    <a:lstStyle/>
                    <a:p>
                      <a:r>
                        <a:rPr lang="en-US" sz="1600" baseline="0" dirty="0" err="1" smtClean="0">
                          <a:solidFill>
                            <a:srgbClr val="336699"/>
                          </a:solidFill>
                        </a:rPr>
                        <a:t>Manutenzione</a:t>
                      </a:r>
                      <a:r>
                        <a:rPr lang="en-US" sz="1600" baseline="0" dirty="0" smtClean="0">
                          <a:solidFill>
                            <a:srgbClr val="336699"/>
                          </a:solidFill>
                        </a:rPr>
                        <a:t> </a:t>
                      </a:r>
                      <a:r>
                        <a:rPr lang="en-US" sz="1600" baseline="0" dirty="0" err="1" smtClean="0">
                          <a:solidFill>
                            <a:srgbClr val="336699"/>
                          </a:solidFill>
                        </a:rPr>
                        <a:t>ordinaria</a:t>
                      </a:r>
                      <a:r>
                        <a:rPr lang="en-US" sz="1600" baseline="0" dirty="0" smtClean="0">
                          <a:solidFill>
                            <a:srgbClr val="336699"/>
                          </a:solidFill>
                        </a:rPr>
                        <a:t> </a:t>
                      </a:r>
                      <a:r>
                        <a:rPr lang="en-US" sz="1600" baseline="0" dirty="0" err="1" smtClean="0">
                          <a:solidFill>
                            <a:srgbClr val="336699"/>
                          </a:solidFill>
                        </a:rPr>
                        <a:t>macchina</a:t>
                      </a:r>
                      <a:r>
                        <a:rPr lang="en-US" sz="1600" baseline="0" dirty="0" smtClean="0">
                          <a:solidFill>
                            <a:srgbClr val="336699"/>
                          </a:solidFill>
                        </a:rPr>
                        <a:t> a </a:t>
                      </a:r>
                      <a:r>
                        <a:rPr lang="en-US" sz="1600" baseline="0" dirty="0" err="1" smtClean="0">
                          <a:solidFill>
                            <a:srgbClr val="336699"/>
                          </a:solidFill>
                        </a:rPr>
                        <a:t>raggi</a:t>
                      </a:r>
                      <a:r>
                        <a:rPr lang="en-US" sz="1600" baseline="0" dirty="0" smtClean="0">
                          <a:solidFill>
                            <a:srgbClr val="336699"/>
                          </a:solidFill>
                        </a:rPr>
                        <a:t> X</a:t>
                      </a:r>
                      <a:endParaRPr lang="en-US" sz="1600" dirty="0">
                        <a:solidFill>
                          <a:srgbClr val="336699"/>
                        </a:solidFill>
                      </a:endParaRPr>
                    </a:p>
                  </a:txBody>
                  <a:tcPr/>
                </a:tc>
                <a:tc>
                  <a:txBody>
                    <a:bodyPr/>
                    <a:lstStyle/>
                    <a:p>
                      <a:r>
                        <a:rPr lang="en-US" sz="1600" dirty="0" smtClean="0">
                          <a:solidFill>
                            <a:srgbClr val="336699"/>
                          </a:solidFill>
                        </a:rPr>
                        <a:t>1k€</a:t>
                      </a:r>
                      <a:endParaRPr lang="en-US" sz="1600" dirty="0">
                        <a:solidFill>
                          <a:srgbClr val="336699"/>
                        </a:solidFill>
                      </a:endParaRPr>
                    </a:p>
                  </a:txBody>
                  <a:tcPr/>
                </a:tc>
                <a:extLst>
                  <a:ext uri="{0D108BD9-81ED-4DB2-BD59-A6C34878D82A}">
                    <a16:rowId xmlns:a16="http://schemas.microsoft.com/office/drawing/2014/main" xmlns="" val="10002"/>
                  </a:ext>
                </a:extLst>
              </a:tr>
              <a:tr h="390602">
                <a:tc>
                  <a:txBody>
                    <a:bodyPr/>
                    <a:lstStyle/>
                    <a:p>
                      <a:r>
                        <a:rPr lang="en-US" sz="1800" b="1" dirty="0" err="1" smtClean="0">
                          <a:solidFill>
                            <a:srgbClr val="336699"/>
                          </a:solidFill>
                        </a:rPr>
                        <a:t>Inventariabile</a:t>
                      </a:r>
                      <a:endParaRPr lang="en-US" sz="1800" b="1" dirty="0">
                        <a:solidFill>
                          <a:srgbClr val="336699"/>
                        </a:solidFill>
                      </a:endParaRPr>
                    </a:p>
                  </a:txBody>
                  <a:tcPr/>
                </a:tc>
                <a:tc>
                  <a:txBody>
                    <a:bodyPr/>
                    <a:lstStyle/>
                    <a:p>
                      <a:r>
                        <a:rPr lang="en-US" sz="1600" dirty="0" smtClean="0">
                          <a:solidFill>
                            <a:srgbClr val="336699"/>
                          </a:solidFill>
                        </a:rPr>
                        <a:t>//</a:t>
                      </a:r>
                      <a:endParaRPr lang="en-US" sz="1600" dirty="0">
                        <a:solidFill>
                          <a:srgbClr val="336699"/>
                        </a:solidFill>
                      </a:endParaRPr>
                    </a:p>
                  </a:txBody>
                  <a:tcPr/>
                </a:tc>
                <a:tc>
                  <a:txBody>
                    <a:bodyPr/>
                    <a:lstStyle/>
                    <a:p>
                      <a:endParaRPr lang="en-US" sz="1600" dirty="0">
                        <a:solidFill>
                          <a:srgbClr val="336699"/>
                        </a:solidFill>
                      </a:endParaRPr>
                    </a:p>
                  </a:txBody>
                  <a:tcPr/>
                </a:tc>
                <a:extLst>
                  <a:ext uri="{0D108BD9-81ED-4DB2-BD59-A6C34878D82A}">
                    <a16:rowId xmlns:a16="http://schemas.microsoft.com/office/drawing/2014/main" xmlns="" val="10003"/>
                  </a:ext>
                </a:extLst>
              </a:tr>
              <a:tr h="390602">
                <a:tc>
                  <a:txBody>
                    <a:bodyPr/>
                    <a:lstStyle/>
                    <a:p>
                      <a:r>
                        <a:rPr lang="en-US" sz="1800" b="1" dirty="0" err="1" smtClean="0">
                          <a:solidFill>
                            <a:srgbClr val="336699"/>
                          </a:solidFill>
                        </a:rPr>
                        <a:t>Viaggi</a:t>
                      </a:r>
                      <a:endParaRPr lang="en-US" sz="1800" b="1" dirty="0">
                        <a:solidFill>
                          <a:srgbClr val="336699"/>
                        </a:solidFill>
                      </a:endParaRPr>
                    </a:p>
                  </a:txBody>
                  <a:tcPr/>
                </a:tc>
                <a:tc>
                  <a:txBody>
                    <a:bodyPr/>
                    <a:lstStyle/>
                    <a:p>
                      <a:r>
                        <a:rPr lang="en-US" sz="1600" dirty="0" smtClean="0">
                          <a:solidFill>
                            <a:srgbClr val="336699"/>
                          </a:solidFill>
                        </a:rPr>
                        <a:t>Meeting</a:t>
                      </a:r>
                      <a:r>
                        <a:rPr lang="en-US" sz="1600" baseline="0" dirty="0" smtClean="0">
                          <a:solidFill>
                            <a:srgbClr val="336699"/>
                          </a:solidFill>
                        </a:rPr>
                        <a:t> </a:t>
                      </a:r>
                      <a:r>
                        <a:rPr lang="en-US" sz="1600" baseline="0" dirty="0" err="1" smtClean="0">
                          <a:solidFill>
                            <a:srgbClr val="336699"/>
                          </a:solidFill>
                        </a:rPr>
                        <a:t>interni</a:t>
                      </a:r>
                      <a:endParaRPr lang="en-US" sz="1600" dirty="0">
                        <a:solidFill>
                          <a:srgbClr val="336699"/>
                        </a:solidFill>
                      </a:endParaRPr>
                    </a:p>
                  </a:txBody>
                  <a:tcPr/>
                </a:tc>
                <a:tc>
                  <a:txBody>
                    <a:bodyPr/>
                    <a:lstStyle/>
                    <a:p>
                      <a:r>
                        <a:rPr lang="en-US" sz="1600" dirty="0" smtClean="0">
                          <a:solidFill>
                            <a:srgbClr val="336699"/>
                          </a:solidFill>
                        </a:rPr>
                        <a:t>1k€</a:t>
                      </a:r>
                      <a:endParaRPr lang="en-US" sz="1600" dirty="0">
                        <a:solidFill>
                          <a:srgbClr val="336699"/>
                        </a:solidFill>
                      </a:endParaRPr>
                    </a:p>
                  </a:txBody>
                  <a:tcPr/>
                </a:tc>
                <a:extLst>
                  <a:ext uri="{0D108BD9-81ED-4DB2-BD59-A6C34878D82A}">
                    <a16:rowId xmlns:a16="http://schemas.microsoft.com/office/drawing/2014/main" xmlns="" val="10006"/>
                  </a:ext>
                </a:extLst>
              </a:tr>
              <a:tr h="390602">
                <a:tc>
                  <a:txBody>
                    <a:bodyPr/>
                    <a:lstStyle/>
                    <a:p>
                      <a:r>
                        <a:rPr lang="en-US" sz="1800" b="1" dirty="0" err="1" smtClean="0">
                          <a:solidFill>
                            <a:srgbClr val="FF0000"/>
                          </a:solidFill>
                        </a:rPr>
                        <a:t>Totale</a:t>
                      </a:r>
                      <a:endParaRPr lang="en-US" sz="1800" b="1" dirty="0">
                        <a:solidFill>
                          <a:srgbClr val="FF0000"/>
                        </a:solidFill>
                      </a:endParaRPr>
                    </a:p>
                  </a:txBody>
                  <a:tcPr/>
                </a:tc>
                <a:tc>
                  <a:txBody>
                    <a:bodyPr/>
                    <a:lstStyle/>
                    <a:p>
                      <a:endParaRPr lang="en-US" sz="1600" dirty="0">
                        <a:solidFill>
                          <a:srgbClr val="FF0000"/>
                        </a:solidFill>
                      </a:endParaRPr>
                    </a:p>
                  </a:txBody>
                  <a:tcPr/>
                </a:tc>
                <a:tc>
                  <a:txBody>
                    <a:bodyPr/>
                    <a:lstStyle/>
                    <a:p>
                      <a:r>
                        <a:rPr lang="en-US" sz="1600" dirty="0" smtClean="0">
                          <a:solidFill>
                            <a:srgbClr val="FF0000"/>
                          </a:solidFill>
                        </a:rPr>
                        <a:t>4k€</a:t>
                      </a:r>
                      <a:endParaRPr lang="en-US" sz="1600" dirty="0">
                        <a:solidFill>
                          <a:srgbClr val="FF0000"/>
                        </a:solidFill>
                      </a:endParaRPr>
                    </a:p>
                  </a:txBody>
                  <a:tcPr/>
                </a:tc>
                <a:extLst>
                  <a:ext uri="{0D108BD9-81ED-4DB2-BD59-A6C34878D82A}">
                    <a16:rowId xmlns:a16="http://schemas.microsoft.com/office/drawing/2014/main" xmlns="" val="10008"/>
                  </a:ext>
                </a:extLst>
              </a:tr>
            </a:tbl>
          </a:graphicData>
        </a:graphic>
      </p:graphicFrame>
      <p:sp>
        <p:nvSpPr>
          <p:cNvPr id="10" name="TextBox 9"/>
          <p:cNvSpPr txBox="1"/>
          <p:nvPr/>
        </p:nvSpPr>
        <p:spPr>
          <a:xfrm>
            <a:off x="457200" y="3962400"/>
            <a:ext cx="7997232" cy="1138773"/>
          </a:xfrm>
          <a:prstGeom prst="rect">
            <a:avLst/>
          </a:prstGeom>
          <a:noFill/>
        </p:spPr>
        <p:txBody>
          <a:bodyPr wrap="square" rtlCol="0">
            <a:spAutoFit/>
          </a:bodyPr>
          <a:lstStyle/>
          <a:p>
            <a:pPr defTabSz="914400"/>
            <a:r>
              <a:rPr lang="en-US" b="1" dirty="0" err="1" smtClean="0">
                <a:solidFill>
                  <a:srgbClr val="336699"/>
                </a:solidFill>
                <a:latin typeface="Garamond" panose="02020404030301010803" pitchFamily="18" charset="0"/>
              </a:rPr>
              <a:t>Officina</a:t>
            </a:r>
            <a:r>
              <a:rPr lang="en-US" b="1" dirty="0" smtClean="0">
                <a:solidFill>
                  <a:srgbClr val="336699"/>
                </a:solidFill>
                <a:latin typeface="Garamond" panose="02020404030301010803" pitchFamily="18" charset="0"/>
              </a:rPr>
              <a:t> Elettronica: </a:t>
            </a:r>
            <a:r>
              <a:rPr lang="en-US" dirty="0" smtClean="0">
                <a:solidFill>
                  <a:srgbClr val="336699"/>
                </a:solidFill>
                <a:latin typeface="Garamond" panose="02020404030301010803" pitchFamily="18" charset="0"/>
              </a:rPr>
              <a:t>   </a:t>
            </a:r>
            <a:r>
              <a:rPr lang="en-US" b="1" dirty="0" smtClean="0">
                <a:solidFill>
                  <a:srgbClr val="336699"/>
                </a:solidFill>
                <a:latin typeface="Garamond" panose="02020404030301010803" pitchFamily="18" charset="0"/>
              </a:rPr>
              <a:t>3 </a:t>
            </a:r>
            <a:r>
              <a:rPr lang="en-US" b="1" dirty="0" err="1" smtClean="0">
                <a:solidFill>
                  <a:srgbClr val="336699"/>
                </a:solidFill>
                <a:latin typeface="Garamond" panose="02020404030301010803" pitchFamily="18" charset="0"/>
              </a:rPr>
              <a:t>s.u</a:t>
            </a:r>
            <a:r>
              <a:rPr lang="en-US" b="1" dirty="0" smtClean="0">
                <a:solidFill>
                  <a:srgbClr val="336699"/>
                </a:solidFill>
                <a:latin typeface="Garamond" panose="02020404030301010803" pitchFamily="18" charset="0"/>
              </a:rPr>
              <a:t>.</a:t>
            </a:r>
            <a:r>
              <a:rPr lang="en-US" sz="1400" dirty="0" smtClean="0">
                <a:solidFill>
                  <a:srgbClr val="336699"/>
                </a:solidFill>
                <a:latin typeface="Garamond" panose="02020404030301010803" pitchFamily="18" charset="0"/>
              </a:rPr>
              <a:t> (bonding di </a:t>
            </a:r>
            <a:r>
              <a:rPr lang="en-US" sz="1400" dirty="0" err="1" smtClean="0">
                <a:solidFill>
                  <a:srgbClr val="336699"/>
                </a:solidFill>
                <a:latin typeface="Garamond" panose="02020404030301010803" pitchFamily="18" charset="0"/>
              </a:rPr>
              <a:t>dispositivi</a:t>
            </a:r>
            <a:r>
              <a:rPr lang="en-US" sz="1400" dirty="0" smtClean="0">
                <a:solidFill>
                  <a:srgbClr val="336699"/>
                </a:solidFill>
                <a:latin typeface="Garamond" panose="02020404030301010803" pitchFamily="18" charset="0"/>
              </a:rPr>
              <a:t> in cleanroom, </a:t>
            </a:r>
            <a:r>
              <a:rPr lang="en-US" sz="1400" dirty="0" err="1" smtClean="0">
                <a:solidFill>
                  <a:srgbClr val="336699"/>
                </a:solidFill>
                <a:latin typeface="Garamond" panose="02020404030301010803" pitchFamily="18" charset="0"/>
              </a:rPr>
              <a:t>manutenzione</a:t>
            </a:r>
            <a:r>
              <a:rPr lang="en-US" sz="1400" dirty="0" smtClean="0">
                <a:solidFill>
                  <a:srgbClr val="336699"/>
                </a:solidFill>
                <a:latin typeface="Garamond" panose="02020404030301010803" pitchFamily="18" charset="0"/>
              </a:rPr>
              <a:t> </a:t>
            </a:r>
            <a:r>
              <a:rPr lang="en-US" sz="1400" dirty="0" err="1" smtClean="0">
                <a:solidFill>
                  <a:srgbClr val="336699"/>
                </a:solidFill>
                <a:latin typeface="Garamond" panose="02020404030301010803" pitchFamily="18" charset="0"/>
              </a:rPr>
              <a:t>macchina</a:t>
            </a:r>
            <a:r>
              <a:rPr lang="en-US" sz="1400" dirty="0" smtClean="0">
                <a:solidFill>
                  <a:srgbClr val="336699"/>
                </a:solidFill>
                <a:latin typeface="Garamond" panose="02020404030301010803" pitchFamily="18" charset="0"/>
              </a:rPr>
              <a:t> </a:t>
            </a:r>
            <a:r>
              <a:rPr lang="en-US" sz="1400" dirty="0" err="1" smtClean="0">
                <a:solidFill>
                  <a:srgbClr val="336699"/>
                </a:solidFill>
                <a:latin typeface="Garamond" panose="02020404030301010803" pitchFamily="18" charset="0"/>
              </a:rPr>
              <a:t>Raggi</a:t>
            </a:r>
            <a:r>
              <a:rPr lang="en-US" sz="1400" dirty="0" smtClean="0">
                <a:solidFill>
                  <a:srgbClr val="336699"/>
                </a:solidFill>
                <a:latin typeface="Garamond" panose="02020404030301010803" pitchFamily="18" charset="0"/>
              </a:rPr>
              <a:t> X, 				</a:t>
            </a:r>
            <a:r>
              <a:rPr lang="en-US" sz="1400" dirty="0" err="1" smtClean="0">
                <a:solidFill>
                  <a:srgbClr val="336699"/>
                </a:solidFill>
                <a:latin typeface="Garamond" panose="02020404030301010803" pitchFamily="18" charset="0"/>
              </a:rPr>
              <a:t>assistenza</a:t>
            </a:r>
            <a:r>
              <a:rPr lang="en-US" sz="1400" dirty="0" smtClean="0">
                <a:solidFill>
                  <a:srgbClr val="336699"/>
                </a:solidFill>
                <a:latin typeface="Garamond" panose="02020404030301010803" pitchFamily="18" charset="0"/>
              </a:rPr>
              <a:t> </a:t>
            </a:r>
            <a:r>
              <a:rPr lang="en-US" sz="1400" dirty="0" err="1" smtClean="0">
                <a:solidFill>
                  <a:srgbClr val="336699"/>
                </a:solidFill>
                <a:latin typeface="Garamond" panose="02020404030301010803" pitchFamily="18" charset="0"/>
              </a:rPr>
              <a:t>ai</a:t>
            </a:r>
            <a:r>
              <a:rPr lang="en-US" sz="1400" dirty="0" smtClean="0">
                <a:solidFill>
                  <a:srgbClr val="336699"/>
                </a:solidFill>
                <a:latin typeface="Garamond" panose="02020404030301010803" pitchFamily="18" charset="0"/>
              </a:rPr>
              <a:t> </a:t>
            </a:r>
            <a:r>
              <a:rPr lang="en-US" sz="1400" dirty="0" err="1" smtClean="0">
                <a:solidFill>
                  <a:srgbClr val="336699"/>
                </a:solidFill>
                <a:latin typeface="Garamond" panose="02020404030301010803" pitchFamily="18" charset="0"/>
              </a:rPr>
              <a:t>turni</a:t>
            </a:r>
            <a:r>
              <a:rPr lang="en-US" sz="1400" dirty="0" smtClean="0">
                <a:solidFill>
                  <a:srgbClr val="336699"/>
                </a:solidFill>
                <a:latin typeface="Garamond" panose="02020404030301010803" pitchFamily="18" charset="0"/>
              </a:rPr>
              <a:t> al Tandem per test di SEE)</a:t>
            </a:r>
            <a:endParaRPr lang="en-US" sz="1400" dirty="0">
              <a:solidFill>
                <a:srgbClr val="336699"/>
              </a:solidFill>
              <a:latin typeface="Garamond" panose="02020404030301010803" pitchFamily="18" charset="0"/>
            </a:endParaRPr>
          </a:p>
          <a:p>
            <a:pPr defTabSz="914400"/>
            <a:endParaRPr lang="en-US" dirty="0" smtClean="0">
              <a:solidFill>
                <a:srgbClr val="336699"/>
              </a:solidFill>
              <a:latin typeface="Garamond" panose="02020404030301010803" pitchFamily="18" charset="0"/>
            </a:endParaRPr>
          </a:p>
          <a:p>
            <a:pPr defTabSz="914400"/>
            <a:r>
              <a:rPr lang="en-US" b="1" dirty="0" err="1" smtClean="0">
                <a:solidFill>
                  <a:srgbClr val="336699"/>
                </a:solidFill>
                <a:latin typeface="Garamond" panose="02020404030301010803" pitchFamily="18" charset="0"/>
              </a:rPr>
              <a:t>Officina</a:t>
            </a:r>
            <a:r>
              <a:rPr lang="en-US" b="1" dirty="0" smtClean="0">
                <a:solidFill>
                  <a:srgbClr val="336699"/>
                </a:solidFill>
                <a:latin typeface="Garamond" panose="02020404030301010803" pitchFamily="18" charset="0"/>
              </a:rPr>
              <a:t> </a:t>
            </a:r>
            <a:r>
              <a:rPr lang="en-US" b="1" dirty="0" err="1" smtClean="0">
                <a:solidFill>
                  <a:srgbClr val="336699"/>
                </a:solidFill>
                <a:latin typeface="Garamond" panose="02020404030301010803" pitchFamily="18" charset="0"/>
              </a:rPr>
              <a:t>Meccanica</a:t>
            </a:r>
            <a:r>
              <a:rPr lang="en-US" b="1" dirty="0" smtClean="0">
                <a:solidFill>
                  <a:srgbClr val="336699"/>
                </a:solidFill>
                <a:latin typeface="Garamond" panose="02020404030301010803" pitchFamily="18" charset="0"/>
              </a:rPr>
              <a:t>: </a:t>
            </a:r>
            <a:r>
              <a:rPr lang="en-US" dirty="0" smtClean="0">
                <a:solidFill>
                  <a:srgbClr val="336699"/>
                </a:solidFill>
                <a:latin typeface="Garamond" panose="02020404030301010803" pitchFamily="18" charset="0"/>
              </a:rPr>
              <a:t>  </a:t>
            </a:r>
            <a:r>
              <a:rPr lang="en-US" b="1" dirty="0" smtClean="0">
                <a:solidFill>
                  <a:srgbClr val="336699"/>
                </a:solidFill>
                <a:latin typeface="Garamond" panose="02020404030301010803" pitchFamily="18" charset="0"/>
              </a:rPr>
              <a:t>2 </a:t>
            </a:r>
            <a:r>
              <a:rPr lang="en-US" b="1" dirty="0" err="1" smtClean="0">
                <a:solidFill>
                  <a:srgbClr val="336699"/>
                </a:solidFill>
                <a:latin typeface="Garamond" panose="02020404030301010803" pitchFamily="18" charset="0"/>
              </a:rPr>
              <a:t>s.u</a:t>
            </a:r>
            <a:r>
              <a:rPr lang="en-US" sz="1400" dirty="0" smtClean="0">
                <a:solidFill>
                  <a:srgbClr val="336699"/>
                </a:solidFill>
                <a:latin typeface="Garamond" panose="02020404030301010803" pitchFamily="18" charset="0"/>
              </a:rPr>
              <a:t>. </a:t>
            </a:r>
            <a:r>
              <a:rPr lang="en-US" sz="1400" dirty="0" err="1" smtClean="0">
                <a:solidFill>
                  <a:srgbClr val="336699"/>
                </a:solidFill>
                <a:latin typeface="Garamond" panose="02020404030301010803" pitchFamily="18" charset="0"/>
              </a:rPr>
              <a:t>Meccanica</a:t>
            </a:r>
            <a:r>
              <a:rPr lang="en-US" sz="1400" dirty="0" smtClean="0">
                <a:solidFill>
                  <a:srgbClr val="336699"/>
                </a:solidFill>
                <a:latin typeface="Garamond" panose="02020404030301010803" pitchFamily="18" charset="0"/>
              </a:rPr>
              <a:t> per </a:t>
            </a:r>
            <a:r>
              <a:rPr lang="en-US" sz="1400" dirty="0" err="1" smtClean="0">
                <a:solidFill>
                  <a:srgbClr val="336699"/>
                </a:solidFill>
                <a:latin typeface="Garamond" panose="02020404030301010803" pitchFamily="18" charset="0"/>
              </a:rPr>
              <a:t>macchina</a:t>
            </a:r>
            <a:r>
              <a:rPr lang="en-US" sz="1400" dirty="0" smtClean="0">
                <a:solidFill>
                  <a:srgbClr val="336699"/>
                </a:solidFill>
                <a:latin typeface="Garamond" panose="02020404030301010803" pitchFamily="18" charset="0"/>
              </a:rPr>
              <a:t> </a:t>
            </a:r>
            <a:r>
              <a:rPr lang="en-US" sz="1400" dirty="0" err="1" smtClean="0">
                <a:solidFill>
                  <a:srgbClr val="336699"/>
                </a:solidFill>
                <a:latin typeface="Garamond" panose="02020404030301010803" pitchFamily="18" charset="0"/>
              </a:rPr>
              <a:t>Raggi</a:t>
            </a:r>
            <a:r>
              <a:rPr lang="en-US" sz="1400" dirty="0" smtClean="0">
                <a:solidFill>
                  <a:srgbClr val="336699"/>
                </a:solidFill>
                <a:latin typeface="Garamond" panose="02020404030301010803" pitchFamily="18" charset="0"/>
              </a:rPr>
              <a:t> X e test di SEE a </a:t>
            </a:r>
            <a:r>
              <a:rPr lang="en-US" sz="1400" dirty="0" err="1" smtClean="0">
                <a:solidFill>
                  <a:srgbClr val="336699"/>
                </a:solidFill>
                <a:latin typeface="Garamond" panose="02020404030301010803" pitchFamily="18" charset="0"/>
              </a:rPr>
              <a:t>Legnaro</a:t>
            </a:r>
            <a:r>
              <a:rPr lang="en-US" dirty="0" smtClean="0">
                <a:solidFill>
                  <a:srgbClr val="336699"/>
                </a:solidFill>
                <a:latin typeface="Garamond" panose="02020404030301010803" pitchFamily="18" charset="0"/>
              </a:rPr>
              <a:t>	</a:t>
            </a:r>
            <a:endParaRPr lang="en-US" dirty="0">
              <a:solidFill>
                <a:srgbClr val="336699"/>
              </a:solidFill>
              <a:latin typeface="Garamond" panose="02020404030301010803" pitchFamily="18" charset="0"/>
            </a:endParaRPr>
          </a:p>
        </p:txBody>
      </p:sp>
      <p:sp>
        <p:nvSpPr>
          <p:cNvPr id="4" name="Date Placeholder 3"/>
          <p:cNvSpPr>
            <a:spLocks noGrp="1"/>
          </p:cNvSpPr>
          <p:nvPr>
            <p:ph type="dt" sz="half" idx="2"/>
          </p:nvPr>
        </p:nvSpPr>
        <p:spPr>
          <a:xfrm>
            <a:off x="457200" y="6356350"/>
            <a:ext cx="2133600" cy="365125"/>
          </a:xfrm>
        </p:spPr>
        <p:txBody>
          <a:bodyPr/>
          <a:lstStyle/>
          <a:p>
            <a:r>
              <a:rPr lang="en-US" dirty="0">
                <a:solidFill>
                  <a:prstClr val="black">
                    <a:tint val="75000"/>
                  </a:prstClr>
                </a:solidFill>
              </a:rPr>
              <a:t>EConti - CdS 10/07/2019</a:t>
            </a:r>
          </a:p>
        </p:txBody>
      </p:sp>
      <p:sp>
        <p:nvSpPr>
          <p:cNvPr id="6" name="Slide Number Placeholder 5"/>
          <p:cNvSpPr>
            <a:spLocks noGrp="1"/>
          </p:cNvSpPr>
          <p:nvPr>
            <p:ph type="sldNum" sz="quarter" idx="4"/>
          </p:nvPr>
        </p:nvSpPr>
        <p:spPr>
          <a:xfrm>
            <a:off x="6553200" y="6356350"/>
            <a:ext cx="2133600" cy="365125"/>
          </a:xfrm>
        </p:spPr>
        <p:txBody>
          <a:bodyPr/>
          <a:lstStyle/>
          <a:p>
            <a:fld id="{D6FB06C1-CBC8-4177-90E6-2F78FE47C4FA}" type="slidenum">
              <a:rPr lang="en-US" smtClean="0">
                <a:solidFill>
                  <a:prstClr val="black">
                    <a:tint val="75000"/>
                  </a:prstClr>
                </a:solidFill>
              </a:rPr>
              <a:pPr/>
              <a:t>46</a:t>
            </a:fld>
            <a:endParaRPr lang="en-US">
              <a:solidFill>
                <a:prstClr val="black">
                  <a:tint val="75000"/>
                </a:prstClr>
              </a:solidFill>
            </a:endParaRPr>
          </a:p>
        </p:txBody>
      </p:sp>
    </p:spTree>
    <p:extLst>
      <p:ext uri="{BB962C8B-B14F-4D97-AF65-F5344CB8AC3E}">
        <p14:creationId xmlns:p14="http://schemas.microsoft.com/office/powerpoint/2010/main" val="263617527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622300"/>
            <a:ext cx="9144000" cy="5599672"/>
          </a:xfrm>
          <a:prstGeom prst="rect">
            <a:avLst/>
          </a:prstGeom>
        </p:spPr>
      </p:pic>
      <p:sp>
        <p:nvSpPr>
          <p:cNvPr id="2" name="Date Placeholder 1"/>
          <p:cNvSpPr>
            <a:spLocks noGrp="1"/>
          </p:cNvSpPr>
          <p:nvPr>
            <p:ph type="dt" sz="half" idx="10"/>
          </p:nvPr>
        </p:nvSpPr>
        <p:spPr/>
        <p:txBody>
          <a:bodyPr/>
          <a:lstStyle/>
          <a:p>
            <a:r>
              <a:rPr lang="en-US"/>
              <a:t>EConti - CdS 10/07/2019</a:t>
            </a:r>
          </a:p>
        </p:txBody>
      </p:sp>
      <p:sp>
        <p:nvSpPr>
          <p:cNvPr id="3" name="Slide Number Placeholder 2"/>
          <p:cNvSpPr>
            <a:spLocks noGrp="1"/>
          </p:cNvSpPr>
          <p:nvPr>
            <p:ph type="sldNum" sz="quarter" idx="12"/>
          </p:nvPr>
        </p:nvSpPr>
        <p:spPr/>
        <p:txBody>
          <a:bodyPr/>
          <a:lstStyle/>
          <a:p>
            <a:fld id="{B2AC4881-73D6-FA40-A1B1-6BCB34651555}" type="slidenum">
              <a:rPr lang="uk-UA"/>
              <a:t>47</a:t>
            </a:fld>
            <a:endParaRPr lang="uk-UA"/>
          </a:p>
        </p:txBody>
      </p:sp>
      <p:sp>
        <p:nvSpPr>
          <p:cNvPr id="5" name="TextBox 4"/>
          <p:cNvSpPr txBox="1"/>
          <p:nvPr/>
        </p:nvSpPr>
        <p:spPr>
          <a:xfrm>
            <a:off x="4605677" y="2196205"/>
            <a:ext cx="2253704" cy="369332"/>
          </a:xfrm>
          <a:prstGeom prst="rect">
            <a:avLst/>
          </a:prstGeom>
          <a:noFill/>
        </p:spPr>
        <p:txBody>
          <a:bodyPr wrap="none" rtlCol="0">
            <a:spAutoFit/>
          </a:bodyPr>
          <a:lstStyle/>
          <a:p>
            <a:r>
              <a:rPr lang="en-US"/>
              <a:t>[duration: 2018-2020]</a:t>
            </a:r>
          </a:p>
        </p:txBody>
      </p:sp>
      <p:sp>
        <p:nvSpPr>
          <p:cNvPr id="7" name="TextBox 6"/>
          <p:cNvSpPr txBox="1"/>
          <p:nvPr/>
        </p:nvSpPr>
        <p:spPr>
          <a:xfrm>
            <a:off x="3451049" y="4848733"/>
            <a:ext cx="4066851" cy="923330"/>
          </a:xfrm>
          <a:prstGeom prst="rect">
            <a:avLst/>
          </a:prstGeom>
          <a:noFill/>
        </p:spPr>
        <p:txBody>
          <a:bodyPr wrap="square" rtlCol="0">
            <a:spAutoFit/>
          </a:bodyPr>
          <a:lstStyle/>
          <a:p>
            <a:r>
              <a:rPr lang="en-US"/>
              <a:t>INFN LNL, INFN PD, INFN FE</a:t>
            </a:r>
            <a:br>
              <a:rPr lang="en-US"/>
            </a:br>
            <a:r>
              <a:rPr lang="en-US"/>
              <a:t>UNIFE (Dip. Medicina Sper.)</a:t>
            </a:r>
            <a:br>
              <a:rPr lang="en-US"/>
            </a:br>
            <a:r>
              <a:rPr lang="en-US"/>
              <a:t>Osped. S.Orsola, BO</a:t>
            </a:r>
          </a:p>
        </p:txBody>
      </p:sp>
    </p:spTree>
    <p:extLst>
      <p:ext uri="{BB962C8B-B14F-4D97-AF65-F5344CB8AC3E}">
        <p14:creationId xmlns:p14="http://schemas.microsoft.com/office/powerpoint/2010/main" val="385714480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647700"/>
            <a:ext cx="9144000" cy="5555618"/>
          </a:xfrm>
          <a:prstGeom prst="rect">
            <a:avLst/>
          </a:prstGeom>
        </p:spPr>
      </p:pic>
      <p:sp>
        <p:nvSpPr>
          <p:cNvPr id="2" name="Date Placeholder 1"/>
          <p:cNvSpPr>
            <a:spLocks noGrp="1"/>
          </p:cNvSpPr>
          <p:nvPr>
            <p:ph type="dt" sz="half" idx="10"/>
          </p:nvPr>
        </p:nvSpPr>
        <p:spPr/>
        <p:txBody>
          <a:bodyPr/>
          <a:lstStyle/>
          <a:p>
            <a:r>
              <a:rPr lang="en-US"/>
              <a:t>EConti - CdS 10/07/2019</a:t>
            </a:r>
          </a:p>
        </p:txBody>
      </p:sp>
      <p:sp>
        <p:nvSpPr>
          <p:cNvPr id="3" name="Slide Number Placeholder 2"/>
          <p:cNvSpPr>
            <a:spLocks noGrp="1"/>
          </p:cNvSpPr>
          <p:nvPr>
            <p:ph type="sldNum" sz="quarter" idx="12"/>
          </p:nvPr>
        </p:nvSpPr>
        <p:spPr/>
        <p:txBody>
          <a:bodyPr/>
          <a:lstStyle/>
          <a:p>
            <a:fld id="{B2AC4881-73D6-FA40-A1B1-6BCB34651555}" type="slidenum">
              <a:rPr lang="uk-UA"/>
              <a:t>48</a:t>
            </a:fld>
            <a:endParaRPr lang="uk-UA"/>
          </a:p>
        </p:txBody>
      </p:sp>
    </p:spTree>
    <p:extLst>
      <p:ext uri="{BB962C8B-B14F-4D97-AF65-F5344CB8AC3E}">
        <p14:creationId xmlns:p14="http://schemas.microsoft.com/office/powerpoint/2010/main" val="117117207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EConti - CdS 10/07/2019</a:t>
            </a:r>
          </a:p>
        </p:txBody>
      </p:sp>
      <p:sp>
        <p:nvSpPr>
          <p:cNvPr id="5" name="Slide Number Placeholder 4"/>
          <p:cNvSpPr>
            <a:spLocks noGrp="1"/>
          </p:cNvSpPr>
          <p:nvPr>
            <p:ph type="sldNum" sz="quarter" idx="12"/>
          </p:nvPr>
        </p:nvSpPr>
        <p:spPr/>
        <p:txBody>
          <a:bodyPr/>
          <a:lstStyle/>
          <a:p>
            <a:fld id="{B2AC4881-73D6-FA40-A1B1-6BCB34651555}" type="slidenum">
              <a:rPr lang="uk-UA"/>
              <a:t>49</a:t>
            </a:fld>
            <a:endParaRPr lang="uk-UA"/>
          </a:p>
        </p:txBody>
      </p:sp>
      <p:pic>
        <p:nvPicPr>
          <p:cNvPr id="6" name="Picture 5"/>
          <p:cNvPicPr>
            <a:picLocks noChangeAspect="1"/>
          </p:cNvPicPr>
          <p:nvPr/>
        </p:nvPicPr>
        <p:blipFill>
          <a:blip r:embed="rId2"/>
          <a:stretch>
            <a:fillRect/>
          </a:stretch>
        </p:blipFill>
        <p:spPr>
          <a:xfrm>
            <a:off x="0" y="506720"/>
            <a:ext cx="9144000" cy="5574974"/>
          </a:xfrm>
          <a:prstGeom prst="rect">
            <a:avLst/>
          </a:prstGeom>
        </p:spPr>
      </p:pic>
    </p:spTree>
    <p:extLst>
      <p:ext uri="{BB962C8B-B14F-4D97-AF65-F5344CB8AC3E}">
        <p14:creationId xmlns:p14="http://schemas.microsoft.com/office/powerpoint/2010/main" val="1291895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5160" y="1988800"/>
            <a:ext cx="1322153" cy="914400"/>
          </a:xfrm>
          <a:prstGeom prst="rect">
            <a:avLst/>
          </a:prstGeom>
          <a:noFill/>
        </p:spPr>
        <p:txBody>
          <a:bodyPr wrap="none" lIns="36000" tIns="36000" rIns="36000" bIns="36000" rtlCol="0" anchor="ctr" anchorCtr="0">
            <a:noAutofit/>
          </a:bodyPr>
          <a:lstStyle/>
          <a:p>
            <a:pPr defTabSz="1072866"/>
            <a:r>
              <a:rPr lang="en-US" sz="2800" b="1" dirty="0" smtClean="0">
                <a:solidFill>
                  <a:srgbClr val="0000FF"/>
                </a:solidFill>
                <a:latin typeface="Calibri Light" panose="020F0302020204030204" pitchFamily="34" charset="0"/>
                <a:cs typeface="Calibri Light" panose="020F0302020204030204" pitchFamily="34" charset="0"/>
              </a:rPr>
              <a:t>SEED</a:t>
            </a:r>
            <a:r>
              <a:rPr lang="en-US" sz="2800" dirty="0" smtClean="0">
                <a:solidFill>
                  <a:srgbClr val="0000FF"/>
                </a:solidFill>
                <a:latin typeface="Calibri Light" panose="020F0302020204030204" pitchFamily="34" charset="0"/>
                <a:cs typeface="Calibri Light" panose="020F0302020204030204" pitchFamily="34" charset="0"/>
              </a:rPr>
              <a:t> </a:t>
            </a:r>
            <a:r>
              <a:rPr lang="en-US" dirty="0" smtClean="0">
                <a:solidFill>
                  <a:srgbClr val="0000FF"/>
                </a:solidFill>
                <a:latin typeface="Calibri Light" panose="020F0302020204030204" pitchFamily="34" charset="0"/>
                <a:cs typeface="Calibri Light" panose="020F0302020204030204" pitchFamily="34" charset="0"/>
              </a:rPr>
              <a:t>Sensor with </a:t>
            </a:r>
            <a:r>
              <a:rPr lang="en-US" dirty="0" err="1" smtClean="0">
                <a:solidFill>
                  <a:srgbClr val="0000FF"/>
                </a:solidFill>
                <a:latin typeface="Calibri Light" panose="020F0302020204030204" pitchFamily="34" charset="0"/>
                <a:cs typeface="Calibri Light" panose="020F0302020204030204" pitchFamily="34" charset="0"/>
              </a:rPr>
              <a:t>Embeded</a:t>
            </a:r>
            <a:r>
              <a:rPr lang="en-US" dirty="0" smtClean="0">
                <a:solidFill>
                  <a:srgbClr val="0000FF"/>
                </a:solidFill>
                <a:latin typeface="Calibri Light" panose="020F0302020204030204" pitchFamily="34" charset="0"/>
                <a:cs typeface="Calibri Light" panose="020F0302020204030204" pitchFamily="34" charset="0"/>
              </a:rPr>
              <a:t> Electronics Development</a:t>
            </a:r>
          </a:p>
        </p:txBody>
      </p:sp>
      <p:sp>
        <p:nvSpPr>
          <p:cNvPr id="3" name="CasellaDiTesto 2"/>
          <p:cNvSpPr txBox="1"/>
          <p:nvPr/>
        </p:nvSpPr>
        <p:spPr>
          <a:xfrm>
            <a:off x="135254" y="3720858"/>
            <a:ext cx="8953525" cy="914400"/>
          </a:xfrm>
          <a:prstGeom prst="rect">
            <a:avLst/>
          </a:prstGeom>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defTabSz="1072866"/>
            <a:r>
              <a:rPr lang="en-US" sz="2800" b="1" dirty="0" smtClean="0">
                <a:solidFill>
                  <a:srgbClr val="FF0000"/>
                </a:solidFill>
                <a:latin typeface="Calibri"/>
                <a:cs typeface="Calibri"/>
              </a:rPr>
              <a:t>ARCADIA</a:t>
            </a:r>
            <a:r>
              <a:rPr lang="en-US" sz="2800" dirty="0" smtClean="0">
                <a:solidFill>
                  <a:srgbClr val="FF0000"/>
                </a:solidFill>
                <a:latin typeface="Calibri"/>
                <a:cs typeface="Calibri"/>
              </a:rPr>
              <a:t> </a:t>
            </a:r>
            <a:r>
              <a:rPr lang="en-US" dirty="0" smtClean="0">
                <a:solidFill>
                  <a:srgbClr val="FF0000"/>
                </a:solidFill>
                <a:latin typeface="Calibri"/>
                <a:cs typeface="Calibri"/>
              </a:rPr>
              <a:t>Advanced Readout CMOS Architecture with Depleted Integrated sensor Arrays</a:t>
            </a:r>
          </a:p>
        </p:txBody>
      </p:sp>
      <p:sp>
        <p:nvSpPr>
          <p:cNvPr id="4" name="CasellaDiTesto 3"/>
          <p:cNvSpPr txBox="1"/>
          <p:nvPr/>
        </p:nvSpPr>
        <p:spPr>
          <a:xfrm>
            <a:off x="425160" y="5539020"/>
            <a:ext cx="1322153" cy="914400"/>
          </a:xfrm>
          <a:prstGeom prst="rect">
            <a:avLst/>
          </a:prstGeom>
          <a:noFill/>
        </p:spPr>
        <p:txBody>
          <a:bodyPr wrap="none" lIns="36000" tIns="36000" rIns="36000" bIns="36000" rtlCol="0" anchor="ctr" anchorCtr="0">
            <a:noAutofit/>
          </a:bodyPr>
          <a:lstStyle/>
          <a:p>
            <a:pPr defTabSz="1072866"/>
            <a:r>
              <a:rPr lang="en-US" sz="2800" b="1" dirty="0" err="1" smtClean="0">
                <a:solidFill>
                  <a:srgbClr val="008000"/>
                </a:solidFill>
                <a:latin typeface="Calibri Light" panose="020F0302020204030204" pitchFamily="34" charset="0"/>
                <a:cs typeface="Calibri Light" panose="020F0302020204030204" pitchFamily="34" charset="0"/>
              </a:rPr>
              <a:t>iMPACT</a:t>
            </a:r>
            <a:r>
              <a:rPr lang="en-US" sz="2800" dirty="0" smtClean="0">
                <a:solidFill>
                  <a:srgbClr val="008000"/>
                </a:solidFill>
                <a:latin typeface="Calibri Light" panose="020F0302020204030204" pitchFamily="34" charset="0"/>
                <a:cs typeface="Calibri Light" panose="020F0302020204030204" pitchFamily="34" charset="0"/>
              </a:rPr>
              <a:t> </a:t>
            </a:r>
            <a:r>
              <a:rPr lang="en-US" dirty="0" smtClean="0">
                <a:solidFill>
                  <a:srgbClr val="008000"/>
                </a:solidFill>
                <a:latin typeface="Calibri Light" panose="020F0302020204030204" pitchFamily="34" charset="0"/>
                <a:cs typeface="Calibri Light" panose="020F0302020204030204" pitchFamily="34" charset="0"/>
              </a:rPr>
              <a:t>innovative Medical Protons Achromatic Calorimeter and Tracker</a:t>
            </a:r>
          </a:p>
        </p:txBody>
      </p:sp>
      <p:sp>
        <p:nvSpPr>
          <p:cNvPr id="5" name="Freccia in giù 4"/>
          <p:cNvSpPr/>
          <p:nvPr/>
        </p:nvSpPr>
        <p:spPr>
          <a:xfrm>
            <a:off x="1015115" y="2792752"/>
            <a:ext cx="363474" cy="978408"/>
          </a:xfrm>
          <a:prstGeom prst="downArrow">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2866"/>
            <a:endParaRPr lang="en-US" sz="2100">
              <a:solidFill>
                <a:prstClr val="white"/>
              </a:solidFill>
              <a:latin typeface="Calibri"/>
            </a:endParaRPr>
          </a:p>
        </p:txBody>
      </p:sp>
      <p:sp>
        <p:nvSpPr>
          <p:cNvPr id="8" name="Freccia in giù 7"/>
          <p:cNvSpPr/>
          <p:nvPr/>
        </p:nvSpPr>
        <p:spPr>
          <a:xfrm>
            <a:off x="999602" y="4654099"/>
            <a:ext cx="363474" cy="978408"/>
          </a:xfrm>
          <a:prstGeom prst="downArrow">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2866"/>
            <a:endParaRPr lang="en-US" sz="2100">
              <a:solidFill>
                <a:prstClr val="white"/>
              </a:solidFill>
              <a:latin typeface="Calibri"/>
            </a:endParaRPr>
          </a:p>
        </p:txBody>
      </p:sp>
      <p:sp>
        <p:nvSpPr>
          <p:cNvPr id="9" name="Rettangolo 8"/>
          <p:cNvSpPr/>
          <p:nvPr/>
        </p:nvSpPr>
        <p:spPr>
          <a:xfrm>
            <a:off x="1559951" y="121971"/>
            <a:ext cx="7458363" cy="2246769"/>
          </a:xfrm>
          <a:prstGeom prst="rect">
            <a:avLst/>
          </a:prstGeom>
        </p:spPr>
        <p:txBody>
          <a:bodyPr wrap="square">
            <a:spAutoFit/>
          </a:bodyPr>
          <a:lstStyle/>
          <a:p>
            <a:pPr defTabSz="1072866"/>
            <a:r>
              <a:rPr lang="en-US" sz="2800" b="1" dirty="0" smtClean="0">
                <a:solidFill>
                  <a:srgbClr val="FF0000"/>
                </a:solidFill>
                <a:latin typeface="Calibri Light" panose="020F0302020204030204" pitchFamily="34" charset="0"/>
                <a:cs typeface="Calibri Light" panose="020F0302020204030204" pitchFamily="34" charset="0"/>
              </a:rPr>
              <a:t>ARCADIA</a:t>
            </a:r>
            <a:r>
              <a:rPr lang="en-US" sz="2800" b="1" dirty="0" smtClean="0">
                <a:solidFill>
                  <a:srgbClr val="3F3F3F"/>
                </a:solidFill>
                <a:latin typeface="Calibri Light" panose="020F0302020204030204" pitchFamily="34" charset="0"/>
                <a:cs typeface="Calibri Light" panose="020F0302020204030204" pitchFamily="34" charset="0"/>
              </a:rPr>
              <a:t> is based </a:t>
            </a:r>
            <a:r>
              <a:rPr lang="en-US" sz="2800" b="1" dirty="0">
                <a:solidFill>
                  <a:srgbClr val="3F3F3F"/>
                </a:solidFill>
                <a:latin typeface="Calibri Light" panose="020F0302020204030204" pitchFamily="34" charset="0"/>
                <a:cs typeface="Calibri Light" panose="020F0302020204030204" pitchFamily="34" charset="0"/>
              </a:rPr>
              <a:t>on </a:t>
            </a:r>
            <a:r>
              <a:rPr lang="en-US" sz="2800" b="1" dirty="0" smtClean="0">
                <a:solidFill>
                  <a:srgbClr val="3F3F3F"/>
                </a:solidFill>
                <a:latin typeface="Calibri Light" panose="020F0302020204030204" pitchFamily="34" charset="0"/>
                <a:cs typeface="Calibri Light" panose="020F0302020204030204" pitchFamily="34" charset="0"/>
              </a:rPr>
              <a:t>the </a:t>
            </a:r>
            <a:r>
              <a:rPr lang="en-US" sz="2800" b="1" dirty="0" smtClean="0">
                <a:solidFill>
                  <a:srgbClr val="0000FF"/>
                </a:solidFill>
                <a:latin typeface="Calibri Light" panose="020F0302020204030204" pitchFamily="34" charset="0"/>
                <a:cs typeface="Calibri Light" panose="020F0302020204030204" pitchFamily="34" charset="0"/>
              </a:rPr>
              <a:t>SEED </a:t>
            </a:r>
            <a:r>
              <a:rPr lang="en-US" sz="2800" b="1" dirty="0" smtClean="0">
                <a:solidFill>
                  <a:srgbClr val="3F3F3F"/>
                </a:solidFill>
                <a:latin typeface="Calibri Light" panose="020F0302020204030204" pitchFamily="34" charset="0"/>
                <a:cs typeface="Calibri Light" panose="020F0302020204030204" pitchFamily="34" charset="0"/>
              </a:rPr>
              <a:t>sensor and it is tailored </a:t>
            </a:r>
            <a:r>
              <a:rPr lang="en-US" sz="2800" b="1" dirty="0">
                <a:solidFill>
                  <a:srgbClr val="3F3F3F"/>
                </a:solidFill>
                <a:latin typeface="Calibri Light" panose="020F0302020204030204" pitchFamily="34" charset="0"/>
                <a:cs typeface="Calibri Light" panose="020F0302020204030204" pitchFamily="34" charset="0"/>
              </a:rPr>
              <a:t>for:</a:t>
            </a:r>
          </a:p>
          <a:p>
            <a:pPr marL="457200" indent="-457200" defTabSz="1072866">
              <a:buFont typeface="Arial" panose="020B0604020202020204" pitchFamily="34" charset="0"/>
              <a:buChar char="•"/>
            </a:pPr>
            <a:r>
              <a:rPr lang="en-US" sz="2800" b="1" dirty="0">
                <a:solidFill>
                  <a:srgbClr val="3F3F3F"/>
                </a:solidFill>
                <a:latin typeface="Calibri Light" panose="020F0302020204030204" pitchFamily="34" charset="0"/>
                <a:cs typeface="Calibri Light" panose="020F0302020204030204" pitchFamily="34" charset="0"/>
              </a:rPr>
              <a:t>MEDICAL applications (</a:t>
            </a:r>
            <a:r>
              <a:rPr lang="en-US" sz="2800" b="1" dirty="0" err="1">
                <a:solidFill>
                  <a:srgbClr val="008000"/>
                </a:solidFill>
                <a:latin typeface="Calibri Light" panose="020F0302020204030204" pitchFamily="34" charset="0"/>
                <a:cs typeface="Calibri Light" panose="020F0302020204030204" pitchFamily="34" charset="0"/>
              </a:rPr>
              <a:t>iMPACT</a:t>
            </a:r>
            <a:r>
              <a:rPr lang="en-US" sz="2800" b="1" dirty="0">
                <a:solidFill>
                  <a:srgbClr val="3F3F3F"/>
                </a:solidFill>
                <a:latin typeface="Calibri Light" panose="020F0302020204030204" pitchFamily="34" charset="0"/>
                <a:cs typeface="Calibri Light" panose="020F0302020204030204" pitchFamily="34" charset="0"/>
              </a:rPr>
              <a:t>)</a:t>
            </a:r>
          </a:p>
          <a:p>
            <a:pPr marL="457200" indent="-457200" defTabSz="1072866">
              <a:buFont typeface="Arial" panose="020B0604020202020204" pitchFamily="34" charset="0"/>
              <a:buChar char="•"/>
            </a:pPr>
            <a:r>
              <a:rPr lang="en-US" sz="2800" b="1" dirty="0">
                <a:solidFill>
                  <a:srgbClr val="3F3F3F"/>
                </a:solidFill>
                <a:latin typeface="Calibri Light" panose="020F0302020204030204" pitchFamily="34" charset="0"/>
                <a:cs typeface="Calibri Light" panose="020F0302020204030204" pitchFamily="34" charset="0"/>
              </a:rPr>
              <a:t>SPACE  applications </a:t>
            </a:r>
          </a:p>
          <a:p>
            <a:pPr marL="457200" indent="-457200" defTabSz="1072866">
              <a:buFont typeface="Arial" panose="020B0604020202020204" pitchFamily="34" charset="0"/>
              <a:buChar char="•"/>
            </a:pPr>
            <a:r>
              <a:rPr lang="en-US" sz="2800" b="1" dirty="0">
                <a:solidFill>
                  <a:srgbClr val="3F3F3F"/>
                </a:solidFill>
                <a:latin typeface="Calibri Light" panose="020F0302020204030204" pitchFamily="34" charset="0"/>
                <a:cs typeface="Calibri Light" panose="020F0302020204030204" pitchFamily="34" charset="0"/>
              </a:rPr>
              <a:t>with an eye on requests from Future Colliders</a:t>
            </a:r>
          </a:p>
        </p:txBody>
      </p:sp>
      <p:sp>
        <p:nvSpPr>
          <p:cNvPr id="6" name="Rettangolo 5"/>
          <p:cNvSpPr/>
          <p:nvPr/>
        </p:nvSpPr>
        <p:spPr>
          <a:xfrm rot="20307507">
            <a:off x="5997815" y="2485482"/>
            <a:ext cx="2835131" cy="1323439"/>
          </a:xfrm>
          <a:prstGeom prst="rect">
            <a:avLst/>
          </a:prstGeom>
          <a:noFill/>
        </p:spPr>
        <p:txBody>
          <a:bodyPr wrap="none" lIns="91440" tIns="45720" rIns="91440" bIns="45720">
            <a:spAutoFit/>
          </a:bodyPr>
          <a:lstStyle/>
          <a:p>
            <a:pPr algn="ctr" defTabSz="1072866"/>
            <a:r>
              <a:rPr lang="it-IT" sz="4000" b="1" dirty="0" err="1" smtClean="0">
                <a:ln w="9525">
                  <a:solidFill>
                    <a:prstClr val="white"/>
                  </a:solidFill>
                  <a:prstDash val="solid"/>
                </a:ln>
                <a:solidFill>
                  <a:srgbClr val="00B0F0">
                    <a:lumMod val="75000"/>
                  </a:srgbClr>
                </a:solidFill>
                <a:effectLst>
                  <a:outerShdw blurRad="12700" dist="38100" dir="2700000" algn="tl" rotWithShape="0">
                    <a:prstClr val="white">
                      <a:lumMod val="50000"/>
                    </a:prstClr>
                  </a:outerShdw>
                </a:effectLst>
                <a:latin typeface="Calibri"/>
              </a:rPr>
              <a:t>Context</a:t>
            </a:r>
            <a:endParaRPr lang="it-IT" sz="4000" b="1" dirty="0" smtClean="0">
              <a:ln w="9525">
                <a:solidFill>
                  <a:prstClr val="white"/>
                </a:solidFill>
                <a:prstDash val="solid"/>
              </a:ln>
              <a:solidFill>
                <a:srgbClr val="00B0F0">
                  <a:lumMod val="75000"/>
                </a:srgbClr>
              </a:solidFill>
              <a:effectLst>
                <a:outerShdw blurRad="12700" dist="38100" dir="2700000" algn="tl" rotWithShape="0">
                  <a:prstClr val="white">
                    <a:lumMod val="50000"/>
                  </a:prstClr>
                </a:outerShdw>
              </a:effectLst>
              <a:latin typeface="Calibri"/>
            </a:endParaRPr>
          </a:p>
          <a:p>
            <a:pPr algn="ctr" defTabSz="1072866"/>
            <a:r>
              <a:rPr lang="it-IT" sz="4000" b="1" dirty="0" smtClean="0">
                <a:ln w="9525">
                  <a:solidFill>
                    <a:prstClr val="white"/>
                  </a:solidFill>
                  <a:prstDash val="solid"/>
                </a:ln>
                <a:solidFill>
                  <a:srgbClr val="00B0F0">
                    <a:lumMod val="75000"/>
                  </a:srgbClr>
                </a:solidFill>
                <a:effectLst>
                  <a:outerShdw blurRad="12700" dist="38100" dir="2700000" algn="tl" rotWithShape="0">
                    <a:prstClr val="white">
                      <a:lumMod val="50000"/>
                    </a:prstClr>
                  </a:outerShdw>
                </a:effectLst>
                <a:latin typeface="Calibri"/>
              </a:rPr>
              <a:t>IMPORTANT</a:t>
            </a:r>
          </a:p>
        </p:txBody>
      </p:sp>
      <p:grpSp>
        <p:nvGrpSpPr>
          <p:cNvPr id="48" name="Gruppo 1"/>
          <p:cNvGrpSpPr>
            <a:grpSpLocks noChangeAspect="1"/>
          </p:cNvGrpSpPr>
          <p:nvPr/>
        </p:nvGrpSpPr>
        <p:grpSpPr>
          <a:xfrm rot="5400000">
            <a:off x="82457" y="155222"/>
            <a:ext cx="1343711" cy="1279094"/>
            <a:chOff x="47161" y="78061"/>
            <a:chExt cx="2022618" cy="1622699"/>
          </a:xfrm>
        </p:grpSpPr>
        <p:sp>
          <p:nvSpPr>
            <p:cNvPr id="49" name="Rectangle 48"/>
            <p:cNvSpPr>
              <a:spLocks noChangeAspect="1"/>
            </p:cNvSpPr>
            <p:nvPr/>
          </p:nvSpPr>
          <p:spPr>
            <a:xfrm>
              <a:off x="69317" y="78061"/>
              <a:ext cx="2000462" cy="1622699"/>
            </a:xfrm>
            <a:prstGeom prst="rect">
              <a:avLst/>
            </a:prstGeom>
            <a:gradFill flip="none" rotWithShape="1">
              <a:gsLst>
                <a:gs pos="0">
                  <a:schemeClr val="tx2">
                    <a:lumMod val="60000"/>
                    <a:lumOff val="40000"/>
                  </a:schemeClr>
                </a:gs>
                <a:gs pos="35000">
                  <a:schemeClr val="tx2">
                    <a:lumMod val="40000"/>
                    <a:lumOff val="60000"/>
                  </a:schemeClr>
                </a:gs>
                <a:gs pos="100000">
                  <a:schemeClr val="tx2">
                    <a:lumMod val="75000"/>
                  </a:schemeClr>
                </a:gs>
              </a:gsLst>
              <a:lin ang="8100000" scaled="1"/>
              <a:tileRect/>
            </a:gradFill>
            <a:ln w="1270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585"/>
            </a:p>
          </p:txBody>
        </p:sp>
        <p:sp>
          <p:nvSpPr>
            <p:cNvPr id="50" name="TextBox 49"/>
            <p:cNvSpPr txBox="1"/>
            <p:nvPr/>
          </p:nvSpPr>
          <p:spPr>
            <a:xfrm rot="16200000">
              <a:off x="-430596" y="666307"/>
              <a:ext cx="1418043" cy="462530"/>
            </a:xfrm>
            <a:prstGeom prst="rect">
              <a:avLst/>
            </a:prstGeom>
            <a:noFill/>
          </p:spPr>
          <p:txBody>
            <a:bodyPr wrap="square" lIns="0" tIns="0" rIns="0" bIns="0" rtlCol="0" anchor="ctr" anchorCtr="0">
              <a:noAutofit/>
            </a:bodyPr>
            <a:lstStyle/>
            <a:p>
              <a:pPr algn="ctr"/>
              <a:r>
                <a:rPr lang="en-US" sz="2000" b="1" dirty="0">
                  <a:ln w="0"/>
                  <a:solidFill>
                    <a:schemeClr val="bg1"/>
                  </a:solidFill>
                  <a:effectLst>
                    <a:outerShdw blurRad="38100" dist="25400" dir="5400000" algn="ctr" rotWithShape="0">
                      <a:srgbClr val="6E747A">
                        <a:alpha val="43000"/>
                      </a:srgbClr>
                    </a:outerShdw>
                  </a:effectLst>
                </a:rPr>
                <a:t>ARCADIA</a:t>
              </a:r>
              <a:endParaRPr lang="en-US" sz="3600" b="1" dirty="0">
                <a:ln w="0"/>
                <a:solidFill>
                  <a:schemeClr val="bg1"/>
                </a:solidFill>
                <a:effectLst>
                  <a:outerShdw blurRad="38100" dist="25400" dir="5400000" algn="ctr" rotWithShape="0">
                    <a:srgbClr val="6E747A">
                      <a:alpha val="43000"/>
                    </a:srgbClr>
                  </a:outerShdw>
                </a:effectLst>
              </a:endParaRPr>
            </a:p>
          </p:txBody>
        </p:sp>
        <p:grpSp>
          <p:nvGrpSpPr>
            <p:cNvPr id="51" name="Group 50"/>
            <p:cNvGrpSpPr/>
            <p:nvPr/>
          </p:nvGrpSpPr>
          <p:grpSpPr>
            <a:xfrm>
              <a:off x="551230" y="177767"/>
              <a:ext cx="1418043" cy="1418043"/>
              <a:chOff x="1055300" y="2708900"/>
              <a:chExt cx="1260150" cy="1260150"/>
            </a:xfrm>
            <a:solidFill>
              <a:schemeClr val="tx1"/>
            </a:solidFill>
          </p:grpSpPr>
          <p:sp>
            <p:nvSpPr>
              <p:cNvPr id="52" name="Rectangle 51"/>
              <p:cNvSpPr/>
              <p:nvPr userDrawn="1"/>
            </p:nvSpPr>
            <p:spPr>
              <a:xfrm>
                <a:off x="1055300" y="2708900"/>
                <a:ext cx="720100" cy="7201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53" name="Rectangle 52"/>
              <p:cNvSpPr/>
              <p:nvPr userDrawn="1"/>
            </p:nvSpPr>
            <p:spPr>
              <a:xfrm>
                <a:off x="1775400" y="2708900"/>
                <a:ext cx="360050" cy="36005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54" name="Rectangle 53"/>
              <p:cNvSpPr/>
              <p:nvPr userDrawn="1"/>
            </p:nvSpPr>
            <p:spPr>
              <a:xfrm>
                <a:off x="1775400" y="3429000"/>
                <a:ext cx="360050" cy="36005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55" name="Rectangle 54"/>
              <p:cNvSpPr/>
              <p:nvPr userDrawn="1"/>
            </p:nvSpPr>
            <p:spPr>
              <a:xfrm>
                <a:off x="1055300" y="3429000"/>
                <a:ext cx="360050" cy="36005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56" name="Rectangle 55"/>
              <p:cNvSpPr/>
              <p:nvPr userDrawn="1"/>
            </p:nvSpPr>
            <p:spPr>
              <a:xfrm>
                <a:off x="2135450" y="270890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57" name="Rectangle 56"/>
              <p:cNvSpPr/>
              <p:nvPr userDrawn="1"/>
            </p:nvSpPr>
            <p:spPr>
              <a:xfrm>
                <a:off x="1415350" y="378905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58" name="Rectangle 57"/>
              <p:cNvSpPr/>
              <p:nvPr userDrawn="1"/>
            </p:nvSpPr>
            <p:spPr>
              <a:xfrm>
                <a:off x="1055300" y="378905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59" name="Rectangle 58"/>
              <p:cNvSpPr/>
              <p:nvPr userDrawn="1"/>
            </p:nvSpPr>
            <p:spPr>
              <a:xfrm>
                <a:off x="2108260" y="306895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60" name="Rectangle 59"/>
              <p:cNvSpPr/>
              <p:nvPr userDrawn="1"/>
            </p:nvSpPr>
            <p:spPr>
              <a:xfrm>
                <a:off x="2135450" y="342900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61" name="Rectangle 60"/>
              <p:cNvSpPr/>
              <p:nvPr userDrawn="1"/>
            </p:nvSpPr>
            <p:spPr>
              <a:xfrm>
                <a:off x="1775400" y="378905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62" name="Rectangle 61"/>
              <p:cNvSpPr/>
              <p:nvPr userDrawn="1"/>
            </p:nvSpPr>
            <p:spPr>
              <a:xfrm>
                <a:off x="2135450" y="378905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63" name="Rectangle 62"/>
              <p:cNvSpPr/>
              <p:nvPr userDrawn="1"/>
            </p:nvSpPr>
            <p:spPr>
              <a:xfrm>
                <a:off x="1415350" y="342900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64" name="Rectangle 63"/>
              <p:cNvSpPr/>
              <p:nvPr userDrawn="1"/>
            </p:nvSpPr>
            <p:spPr>
              <a:xfrm>
                <a:off x="1595400" y="360900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65" name="Rectangle 64"/>
              <p:cNvSpPr/>
              <p:nvPr userDrawn="1"/>
            </p:nvSpPr>
            <p:spPr>
              <a:xfrm>
                <a:off x="1955450" y="324900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66" name="Rectangle 65"/>
              <p:cNvSpPr/>
              <p:nvPr userDrawn="1"/>
            </p:nvSpPr>
            <p:spPr>
              <a:xfrm>
                <a:off x="1775400" y="306895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grpSp>
      </p:grpSp>
      <p:sp>
        <p:nvSpPr>
          <p:cNvPr id="7" name="TextBox 6"/>
          <p:cNvSpPr txBox="1"/>
          <p:nvPr/>
        </p:nvSpPr>
        <p:spPr>
          <a:xfrm>
            <a:off x="5024972" y="5094317"/>
            <a:ext cx="914400" cy="914400"/>
          </a:xfrm>
          <a:prstGeom prst="rect">
            <a:avLst/>
          </a:prstGeom>
          <a:noFill/>
        </p:spPr>
        <p:txBody>
          <a:bodyPr wrap="none" lIns="36000" tIns="36000" rIns="36000" bIns="36000" rtlCol="0" anchor="ctr" anchorCtr="0">
            <a:noAutofit/>
          </a:bodyPr>
          <a:lstStyle/>
          <a:p>
            <a:endParaRPr lang="en-US" sz="2000" dirty="0" smtClean="0">
              <a:solidFill>
                <a:schemeClr val="tx2"/>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96845230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17052"/>
            <a:ext cx="9144000" cy="5604681"/>
          </a:xfrm>
          <a:prstGeom prst="rect">
            <a:avLst/>
          </a:prstGeom>
        </p:spPr>
      </p:pic>
      <p:sp>
        <p:nvSpPr>
          <p:cNvPr id="3" name="Date Placeholder 2"/>
          <p:cNvSpPr>
            <a:spLocks noGrp="1"/>
          </p:cNvSpPr>
          <p:nvPr>
            <p:ph type="dt" sz="half" idx="10"/>
          </p:nvPr>
        </p:nvSpPr>
        <p:spPr/>
        <p:txBody>
          <a:bodyPr/>
          <a:lstStyle/>
          <a:p>
            <a:r>
              <a:rPr lang="en-US"/>
              <a:t>EConti - CdS 10/07/2019</a:t>
            </a:r>
          </a:p>
        </p:txBody>
      </p:sp>
      <p:sp>
        <p:nvSpPr>
          <p:cNvPr id="6" name="Slide Number Placeholder 5"/>
          <p:cNvSpPr>
            <a:spLocks noGrp="1"/>
          </p:cNvSpPr>
          <p:nvPr>
            <p:ph type="sldNum" sz="quarter" idx="12"/>
          </p:nvPr>
        </p:nvSpPr>
        <p:spPr/>
        <p:txBody>
          <a:bodyPr/>
          <a:lstStyle/>
          <a:p>
            <a:fld id="{B2AC4881-73D6-FA40-A1B1-6BCB34651555}" type="slidenum">
              <a:rPr lang="uk-UA"/>
              <a:t>50</a:t>
            </a:fld>
            <a:endParaRPr lang="uk-UA"/>
          </a:p>
        </p:txBody>
      </p:sp>
    </p:spTree>
    <p:extLst>
      <p:ext uri="{BB962C8B-B14F-4D97-AF65-F5344CB8AC3E}">
        <p14:creationId xmlns:p14="http://schemas.microsoft.com/office/powerpoint/2010/main" val="168642118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94020"/>
            <a:ext cx="9144000" cy="5606740"/>
          </a:xfrm>
          <a:prstGeom prst="rect">
            <a:avLst/>
          </a:prstGeom>
        </p:spPr>
      </p:pic>
      <p:sp>
        <p:nvSpPr>
          <p:cNvPr id="3" name="Date Placeholder 2"/>
          <p:cNvSpPr>
            <a:spLocks noGrp="1"/>
          </p:cNvSpPr>
          <p:nvPr>
            <p:ph type="dt" sz="half" idx="10"/>
          </p:nvPr>
        </p:nvSpPr>
        <p:spPr/>
        <p:txBody>
          <a:bodyPr/>
          <a:lstStyle/>
          <a:p>
            <a:r>
              <a:rPr lang="en-US"/>
              <a:t>EConti - CdS 10/07/2019</a:t>
            </a:r>
          </a:p>
        </p:txBody>
      </p:sp>
      <p:sp>
        <p:nvSpPr>
          <p:cNvPr id="6" name="Slide Number Placeholder 5"/>
          <p:cNvSpPr>
            <a:spLocks noGrp="1"/>
          </p:cNvSpPr>
          <p:nvPr>
            <p:ph type="sldNum" sz="quarter" idx="12"/>
          </p:nvPr>
        </p:nvSpPr>
        <p:spPr/>
        <p:txBody>
          <a:bodyPr/>
          <a:lstStyle/>
          <a:p>
            <a:fld id="{B2AC4881-73D6-FA40-A1B1-6BCB34651555}" type="slidenum">
              <a:rPr lang="uk-UA"/>
              <a:t>51</a:t>
            </a:fld>
            <a:endParaRPr lang="uk-UA"/>
          </a:p>
        </p:txBody>
      </p:sp>
    </p:spTree>
    <p:extLst>
      <p:ext uri="{BB962C8B-B14F-4D97-AF65-F5344CB8AC3E}">
        <p14:creationId xmlns:p14="http://schemas.microsoft.com/office/powerpoint/2010/main" val="146017941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22300"/>
            <a:ext cx="9144000" cy="5597623"/>
          </a:xfrm>
          <a:prstGeom prst="rect">
            <a:avLst/>
          </a:prstGeom>
        </p:spPr>
      </p:pic>
      <p:sp>
        <p:nvSpPr>
          <p:cNvPr id="3" name="Date Placeholder 2"/>
          <p:cNvSpPr>
            <a:spLocks noGrp="1"/>
          </p:cNvSpPr>
          <p:nvPr>
            <p:ph type="dt" sz="half" idx="10"/>
          </p:nvPr>
        </p:nvSpPr>
        <p:spPr/>
        <p:txBody>
          <a:bodyPr/>
          <a:lstStyle/>
          <a:p>
            <a:r>
              <a:rPr lang="en-US"/>
              <a:t>EConti - CdS 10/07/2019</a:t>
            </a:r>
          </a:p>
        </p:txBody>
      </p:sp>
      <p:sp>
        <p:nvSpPr>
          <p:cNvPr id="6" name="Slide Number Placeholder 5"/>
          <p:cNvSpPr>
            <a:spLocks noGrp="1"/>
          </p:cNvSpPr>
          <p:nvPr>
            <p:ph type="sldNum" sz="quarter" idx="12"/>
          </p:nvPr>
        </p:nvSpPr>
        <p:spPr/>
        <p:txBody>
          <a:bodyPr/>
          <a:lstStyle/>
          <a:p>
            <a:fld id="{B2AC4881-73D6-FA40-A1B1-6BCB34651555}" type="slidenum">
              <a:rPr lang="uk-UA"/>
              <a:t>52</a:t>
            </a:fld>
            <a:endParaRPr lang="uk-UA"/>
          </a:p>
        </p:txBody>
      </p:sp>
    </p:spTree>
    <p:extLst>
      <p:ext uri="{BB962C8B-B14F-4D97-AF65-F5344CB8AC3E}">
        <p14:creationId xmlns:p14="http://schemas.microsoft.com/office/powerpoint/2010/main" val="133833527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35000"/>
            <a:ext cx="9144000" cy="5566707"/>
          </a:xfrm>
          <a:prstGeom prst="rect">
            <a:avLst/>
          </a:prstGeom>
        </p:spPr>
      </p:pic>
      <p:sp>
        <p:nvSpPr>
          <p:cNvPr id="3" name="Date Placeholder 2"/>
          <p:cNvSpPr>
            <a:spLocks noGrp="1"/>
          </p:cNvSpPr>
          <p:nvPr>
            <p:ph type="dt" sz="half" idx="10"/>
          </p:nvPr>
        </p:nvSpPr>
        <p:spPr/>
        <p:txBody>
          <a:bodyPr/>
          <a:lstStyle/>
          <a:p>
            <a:r>
              <a:rPr lang="en-US"/>
              <a:t>EConti - CdS 10/07/2019</a:t>
            </a:r>
          </a:p>
        </p:txBody>
      </p:sp>
      <p:sp>
        <p:nvSpPr>
          <p:cNvPr id="6" name="Slide Number Placeholder 5"/>
          <p:cNvSpPr>
            <a:spLocks noGrp="1"/>
          </p:cNvSpPr>
          <p:nvPr>
            <p:ph type="sldNum" sz="quarter" idx="12"/>
          </p:nvPr>
        </p:nvSpPr>
        <p:spPr/>
        <p:txBody>
          <a:bodyPr/>
          <a:lstStyle/>
          <a:p>
            <a:fld id="{B2AC4881-73D6-FA40-A1B1-6BCB34651555}" type="slidenum">
              <a:rPr lang="uk-UA"/>
              <a:t>53</a:t>
            </a:fld>
            <a:endParaRPr lang="uk-UA"/>
          </a:p>
        </p:txBody>
      </p:sp>
    </p:spTree>
    <p:extLst>
      <p:ext uri="{BB962C8B-B14F-4D97-AF65-F5344CB8AC3E}">
        <p14:creationId xmlns:p14="http://schemas.microsoft.com/office/powerpoint/2010/main" val="182408426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22300"/>
            <a:ext cx="9144000" cy="5588506"/>
          </a:xfrm>
          <a:prstGeom prst="rect">
            <a:avLst/>
          </a:prstGeom>
        </p:spPr>
      </p:pic>
      <p:sp>
        <p:nvSpPr>
          <p:cNvPr id="3" name="Date Placeholder 2"/>
          <p:cNvSpPr>
            <a:spLocks noGrp="1"/>
          </p:cNvSpPr>
          <p:nvPr>
            <p:ph type="dt" sz="half" idx="10"/>
          </p:nvPr>
        </p:nvSpPr>
        <p:spPr/>
        <p:txBody>
          <a:bodyPr/>
          <a:lstStyle/>
          <a:p>
            <a:r>
              <a:rPr lang="en-US"/>
              <a:t>EConti - CdS 10/07/2019</a:t>
            </a:r>
          </a:p>
        </p:txBody>
      </p:sp>
      <p:sp>
        <p:nvSpPr>
          <p:cNvPr id="6" name="Slide Number Placeholder 5"/>
          <p:cNvSpPr>
            <a:spLocks noGrp="1"/>
          </p:cNvSpPr>
          <p:nvPr>
            <p:ph type="sldNum" sz="quarter" idx="12"/>
          </p:nvPr>
        </p:nvSpPr>
        <p:spPr/>
        <p:txBody>
          <a:bodyPr/>
          <a:lstStyle/>
          <a:p>
            <a:fld id="{B2AC4881-73D6-FA40-A1B1-6BCB34651555}" type="slidenum">
              <a:rPr lang="uk-UA"/>
              <a:t>54</a:t>
            </a:fld>
            <a:endParaRPr lang="uk-UA"/>
          </a:p>
        </p:txBody>
      </p:sp>
    </p:spTree>
    <p:extLst>
      <p:ext uri="{BB962C8B-B14F-4D97-AF65-F5344CB8AC3E}">
        <p14:creationId xmlns:p14="http://schemas.microsoft.com/office/powerpoint/2010/main" val="118423365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Shape 1"/>
          <p:cNvSpPr txBox="1"/>
          <p:nvPr/>
        </p:nvSpPr>
        <p:spPr>
          <a:xfrm>
            <a:off x="1392840" y="3374640"/>
            <a:ext cx="5173920" cy="3120120"/>
          </a:xfrm>
          <a:prstGeom prst="rect">
            <a:avLst/>
          </a:prstGeom>
          <a:noFill/>
          <a:ln>
            <a:noFill/>
          </a:ln>
        </p:spPr>
        <p:txBody>
          <a:bodyPr>
            <a:noAutofit/>
          </a:bodyPr>
          <a:lstStyle/>
          <a:p>
            <a:pPr algn="r">
              <a:lnSpc>
                <a:spcPct val="90000"/>
              </a:lnSpc>
            </a:pPr>
            <a:r>
              <a:rPr lang="en-US" sz="8000" spc="-1">
                <a:solidFill>
                  <a:srgbClr val="000000"/>
                </a:solidFill>
                <a:latin typeface="Berlin Sans FB Demi"/>
                <a:ea typeface="DejaVu Sans"/>
                <a:cs typeface="DejaVu Sans"/>
              </a:rPr>
              <a:t>MITO</a:t>
            </a:r>
            <a:r>
              <a:rPr smtClean="0">
                <a:solidFill>
                  <a:prstClr val="black"/>
                </a:solidFill>
                <a:latin typeface="Arial"/>
                <a:ea typeface="DejaVu Sans"/>
                <a:cs typeface="DejaVu Sans"/>
              </a:rPr>
              <a:t/>
            </a:r>
            <a:br>
              <a:rPr smtClean="0">
                <a:solidFill>
                  <a:prstClr val="black"/>
                </a:solidFill>
                <a:latin typeface="Arial"/>
                <a:ea typeface="DejaVu Sans"/>
                <a:cs typeface="DejaVu Sans"/>
              </a:rPr>
            </a:br>
            <a:r>
              <a:rPr lang="en-US" sz="2800" b="1" spc="-1">
                <a:solidFill>
                  <a:srgbClr val="000000"/>
                </a:solidFill>
                <a:latin typeface="Arial"/>
                <a:ea typeface="DejaVu Sans"/>
                <a:cs typeface="DejaVu Sans"/>
              </a:rPr>
              <a:t>M</a:t>
            </a:r>
            <a:r>
              <a:rPr lang="en-US" sz="2800" spc="-1">
                <a:solidFill>
                  <a:srgbClr val="000000"/>
                </a:solidFill>
                <a:latin typeface="Arial"/>
                <a:ea typeface="DejaVu Sans"/>
                <a:cs typeface="DejaVu Sans"/>
              </a:rPr>
              <a:t>uon </a:t>
            </a:r>
            <a:r>
              <a:rPr lang="en-US" sz="2800" b="1" spc="-1">
                <a:solidFill>
                  <a:srgbClr val="000000"/>
                </a:solidFill>
                <a:latin typeface="Arial"/>
                <a:ea typeface="DejaVu Sans"/>
                <a:cs typeface="DejaVu Sans"/>
              </a:rPr>
              <a:t>I</a:t>
            </a:r>
            <a:r>
              <a:rPr lang="en-US" sz="2800" spc="-1">
                <a:solidFill>
                  <a:srgbClr val="000000"/>
                </a:solidFill>
                <a:latin typeface="Arial"/>
                <a:ea typeface="DejaVu Sans"/>
                <a:cs typeface="DejaVu Sans"/>
              </a:rPr>
              <a:t>maging </a:t>
            </a:r>
            <a:r>
              <a:rPr lang="en-US" sz="2800" b="1" spc="-1">
                <a:solidFill>
                  <a:srgbClr val="000000"/>
                </a:solidFill>
                <a:latin typeface="Arial"/>
                <a:ea typeface="DejaVu Sans"/>
                <a:cs typeface="DejaVu Sans"/>
              </a:rPr>
              <a:t>To</a:t>
            </a:r>
            <a:r>
              <a:rPr lang="en-US" sz="2800" spc="-1">
                <a:solidFill>
                  <a:srgbClr val="000000"/>
                </a:solidFill>
                <a:latin typeface="Arial"/>
                <a:ea typeface="DejaVu Sans"/>
                <a:cs typeface="DejaVu Sans"/>
              </a:rPr>
              <a:t>mography</a:t>
            </a:r>
            <a:r>
              <a:rPr smtClean="0">
                <a:solidFill>
                  <a:prstClr val="black"/>
                </a:solidFill>
                <a:latin typeface="Arial"/>
                <a:ea typeface="DejaVu Sans"/>
                <a:cs typeface="DejaVu Sans"/>
              </a:rPr>
              <a:t/>
            </a:r>
            <a:br>
              <a:rPr smtClean="0">
                <a:solidFill>
                  <a:prstClr val="black"/>
                </a:solidFill>
                <a:latin typeface="Arial"/>
                <a:ea typeface="DejaVu Sans"/>
                <a:cs typeface="DejaVu Sans"/>
              </a:rPr>
            </a:br>
            <a:r>
              <a:rPr smtClean="0">
                <a:solidFill>
                  <a:prstClr val="black"/>
                </a:solidFill>
                <a:latin typeface="Arial"/>
                <a:ea typeface="DejaVu Sans"/>
                <a:cs typeface="DejaVu Sans"/>
              </a:rPr>
              <a:t/>
            </a:r>
            <a:br>
              <a:rPr smtClean="0">
                <a:solidFill>
                  <a:prstClr val="black"/>
                </a:solidFill>
                <a:latin typeface="Arial"/>
                <a:ea typeface="DejaVu Sans"/>
                <a:cs typeface="DejaVu Sans"/>
              </a:rPr>
            </a:br>
            <a:r>
              <a:rPr smtClean="0">
                <a:solidFill>
                  <a:prstClr val="black"/>
                </a:solidFill>
                <a:latin typeface="Arial"/>
                <a:ea typeface="DejaVu Sans"/>
                <a:cs typeface="DejaVu Sans"/>
              </a:rPr>
              <a:t/>
            </a:r>
            <a:br>
              <a:rPr smtClean="0">
                <a:solidFill>
                  <a:prstClr val="black"/>
                </a:solidFill>
                <a:latin typeface="Arial"/>
                <a:ea typeface="DejaVu Sans"/>
                <a:cs typeface="DejaVu Sans"/>
              </a:rPr>
            </a:br>
            <a:r>
              <a:rPr smtClean="0">
                <a:solidFill>
                  <a:prstClr val="black"/>
                </a:solidFill>
                <a:latin typeface="Arial"/>
                <a:ea typeface="DejaVu Sans"/>
                <a:cs typeface="DejaVu Sans"/>
              </a:rPr>
              <a:t/>
            </a:r>
            <a:br>
              <a:rPr smtClean="0">
                <a:solidFill>
                  <a:prstClr val="black"/>
                </a:solidFill>
                <a:latin typeface="Arial"/>
                <a:ea typeface="DejaVu Sans"/>
                <a:cs typeface="DejaVu Sans"/>
              </a:rPr>
            </a:br>
            <a:r>
              <a:rPr smtClean="0">
                <a:solidFill>
                  <a:prstClr val="black"/>
                </a:solidFill>
                <a:latin typeface="Arial"/>
                <a:ea typeface="DejaVu Sans"/>
                <a:cs typeface="DejaVu Sans"/>
              </a:rPr>
              <a:t/>
            </a:r>
            <a:br>
              <a:rPr smtClean="0">
                <a:solidFill>
                  <a:prstClr val="black"/>
                </a:solidFill>
                <a:latin typeface="Arial"/>
                <a:ea typeface="DejaVu Sans"/>
                <a:cs typeface="DejaVu Sans"/>
              </a:rPr>
            </a:br>
            <a:endParaRPr lang="en-US" sz="2800" spc="-1">
              <a:solidFill>
                <a:srgbClr val="FFFFFF"/>
              </a:solidFill>
              <a:latin typeface="Arial"/>
              <a:ea typeface="DejaVu Sans"/>
              <a:cs typeface="DejaVu Sans"/>
            </a:endParaRPr>
          </a:p>
        </p:txBody>
      </p:sp>
      <p:sp>
        <p:nvSpPr>
          <p:cNvPr id="101" name="TextShape 2"/>
          <p:cNvSpPr txBox="1"/>
          <p:nvPr/>
        </p:nvSpPr>
        <p:spPr>
          <a:xfrm>
            <a:off x="2479320" y="2461680"/>
            <a:ext cx="3965760" cy="1159920"/>
          </a:xfrm>
          <a:prstGeom prst="rect">
            <a:avLst/>
          </a:prstGeom>
          <a:noFill/>
          <a:ln>
            <a:noFill/>
          </a:ln>
        </p:spPr>
        <p:txBody>
          <a:bodyPr tIns="0" anchor="b">
            <a:noAutofit/>
          </a:bodyPr>
          <a:lstStyle/>
          <a:p>
            <a:pPr algn="r">
              <a:lnSpc>
                <a:spcPct val="120000"/>
              </a:lnSpc>
              <a:spcBef>
                <a:spcPts val="374"/>
              </a:spcBef>
              <a:spcAft>
                <a:spcPts val="451"/>
              </a:spcAft>
            </a:pPr>
            <a:r>
              <a:rPr lang="it-IT" b="1" spc="-1">
                <a:solidFill>
                  <a:srgbClr val="000000"/>
                </a:solidFill>
                <a:latin typeface="Arial"/>
                <a:ea typeface="DejaVu Sans"/>
                <a:cs typeface="DejaVu Sans"/>
              </a:rPr>
              <a:t>2D  </a:t>
            </a:r>
            <a:r>
              <a:rPr lang="it-IT" b="1" spc="-1">
                <a:solidFill>
                  <a:srgbClr val="000000"/>
                </a:solidFill>
                <a:latin typeface="Symbol"/>
                <a:ea typeface="DejaVu Sans"/>
                <a:cs typeface="DejaVu Sans"/>
              </a:rPr>
              <a:t></a:t>
            </a:r>
            <a:r>
              <a:rPr lang="it-IT" b="1" spc="-1">
                <a:solidFill>
                  <a:srgbClr val="000000"/>
                </a:solidFill>
                <a:latin typeface="Arial"/>
                <a:ea typeface="DejaVu Sans"/>
                <a:cs typeface="DejaVu Sans"/>
              </a:rPr>
              <a:t>  3D</a:t>
            </a:r>
            <a:endParaRPr lang="it-IT" spc="-1">
              <a:solidFill>
                <a:prstClr val="black"/>
              </a:solidFill>
              <a:latin typeface="Arial"/>
              <a:ea typeface="DejaVu Sans"/>
              <a:cs typeface="DejaVu Sans"/>
            </a:endParaRPr>
          </a:p>
        </p:txBody>
      </p:sp>
      <p:sp>
        <p:nvSpPr>
          <p:cNvPr id="2" name="TextBox 1"/>
          <p:cNvSpPr txBox="1"/>
          <p:nvPr/>
        </p:nvSpPr>
        <p:spPr>
          <a:xfrm>
            <a:off x="3835926" y="5823768"/>
            <a:ext cx="2918137" cy="369332"/>
          </a:xfrm>
          <a:prstGeom prst="rect">
            <a:avLst/>
          </a:prstGeom>
          <a:noFill/>
        </p:spPr>
        <p:txBody>
          <a:bodyPr wrap="none" rtlCol="0">
            <a:spAutoFit/>
          </a:bodyPr>
          <a:lstStyle/>
          <a:p>
            <a:r>
              <a:rPr lang="en-US"/>
              <a:t>(durata 2 anni: 2019-2020)</a:t>
            </a:r>
          </a:p>
        </p:txBody>
      </p:sp>
    </p:spTree>
    <p:extLst>
      <p:ext uri="{BB962C8B-B14F-4D97-AF65-F5344CB8AC3E}">
        <p14:creationId xmlns:p14="http://schemas.microsoft.com/office/powerpoint/2010/main" val="2421496411"/>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TextShape 1"/>
          <p:cNvSpPr txBox="1"/>
          <p:nvPr/>
        </p:nvSpPr>
        <p:spPr>
          <a:xfrm>
            <a:off x="162000" y="164520"/>
            <a:ext cx="637920" cy="322560"/>
          </a:xfrm>
          <a:prstGeom prst="rect">
            <a:avLst/>
          </a:prstGeom>
          <a:noFill/>
          <a:ln>
            <a:noFill/>
          </a:ln>
        </p:spPr>
        <p:txBody>
          <a:bodyPr rIns="45720" anchor="ctr">
            <a:noAutofit/>
          </a:bodyPr>
          <a:lstStyle/>
          <a:p>
            <a:pPr algn="r"/>
            <a:fld id="{37C0DD14-138F-43B8-9EA2-7AEEF286AED9}" type="slidenum">
              <a:rPr lang="it-IT" sz="1600" spc="-1">
                <a:solidFill>
                  <a:srgbClr val="FFFFFF"/>
                </a:solidFill>
                <a:latin typeface="Arial"/>
                <a:ea typeface="DejaVu Sans"/>
                <a:cs typeface="DejaVu Sans"/>
              </a:rPr>
              <a:pPr algn="r"/>
              <a:t>56</a:t>
            </a:fld>
            <a:endParaRPr lang="it-IT" sz="1600" spc="-1">
              <a:solidFill>
                <a:prstClr val="black"/>
              </a:solidFill>
              <a:latin typeface="Times New Roman"/>
              <a:ea typeface="DejaVu Sans"/>
              <a:cs typeface="DejaVu Sans"/>
            </a:endParaRPr>
          </a:p>
        </p:txBody>
      </p:sp>
      <p:sp>
        <p:nvSpPr>
          <p:cNvPr id="238" name="CustomShape 3"/>
          <p:cNvSpPr/>
          <p:nvPr/>
        </p:nvSpPr>
        <p:spPr>
          <a:xfrm>
            <a:off x="1592640" y="808200"/>
            <a:ext cx="6597720" cy="1032480"/>
          </a:xfrm>
          <a:prstGeom prst="rect">
            <a:avLst/>
          </a:prstGeom>
          <a:noFill/>
          <a:ln>
            <a:noFill/>
          </a:ln>
        </p:spPr>
        <p:style>
          <a:lnRef idx="0">
            <a:scrgbClr r="0" g="0" b="0"/>
          </a:lnRef>
          <a:fillRef idx="0">
            <a:scrgbClr r="0" g="0" b="0"/>
          </a:fillRef>
          <a:effectRef idx="0">
            <a:scrgbClr r="0" g="0" b="0"/>
          </a:effectRef>
          <a:fontRef idx="minor"/>
        </p:style>
        <p:txBody>
          <a:bodyPr>
            <a:normAutofit/>
          </a:bodyPr>
          <a:lstStyle/>
          <a:p>
            <a:pPr algn="r">
              <a:lnSpc>
                <a:spcPct val="90000"/>
              </a:lnSpc>
            </a:pPr>
            <a:r>
              <a:rPr lang="it-IT" sz="3100" spc="-1">
                <a:solidFill>
                  <a:srgbClr val="000000"/>
                </a:solidFill>
                <a:latin typeface="Arial"/>
                <a:ea typeface="DejaVu Sans"/>
                <a:cs typeface="DejaVu Sans"/>
              </a:rPr>
              <a:t>Il progetto «MITO»: </a:t>
            </a:r>
            <a:r>
              <a:rPr smtClean="0">
                <a:solidFill>
                  <a:prstClr val="black"/>
                </a:solidFill>
                <a:latin typeface="Arial"/>
                <a:ea typeface="DejaVu Sans"/>
                <a:cs typeface="DejaVu Sans"/>
              </a:rPr>
              <a:t/>
            </a:r>
            <a:br>
              <a:rPr smtClean="0">
                <a:solidFill>
                  <a:prstClr val="black"/>
                </a:solidFill>
                <a:latin typeface="Arial"/>
                <a:ea typeface="DejaVu Sans"/>
                <a:cs typeface="DejaVu Sans"/>
              </a:rPr>
            </a:br>
            <a:r>
              <a:rPr lang="it-IT" sz="3100" spc="-1">
                <a:solidFill>
                  <a:srgbClr val="000000"/>
                </a:solidFill>
                <a:latin typeface="Arial"/>
                <a:ea typeface="DejaVu Sans"/>
                <a:cs typeface="DejaVu Sans"/>
              </a:rPr>
              <a:t>Muon Imaging TOmography</a:t>
            </a:r>
            <a:endParaRPr lang="it-IT" sz="3100" spc="-1">
              <a:solidFill>
                <a:prstClr val="black"/>
              </a:solidFill>
              <a:latin typeface="Arial"/>
              <a:ea typeface="DejaVu Sans"/>
              <a:cs typeface="DejaVu Sans"/>
            </a:endParaRPr>
          </a:p>
        </p:txBody>
      </p:sp>
      <p:sp>
        <p:nvSpPr>
          <p:cNvPr id="239" name="CustomShape 4"/>
          <p:cNvSpPr/>
          <p:nvPr/>
        </p:nvSpPr>
        <p:spPr>
          <a:xfrm>
            <a:off x="1101960" y="1733760"/>
            <a:ext cx="7130520" cy="4995360"/>
          </a:xfrm>
          <a:prstGeom prst="rect">
            <a:avLst/>
          </a:prstGeom>
          <a:noFill/>
          <a:ln>
            <a:noFill/>
          </a:ln>
        </p:spPr>
        <p:style>
          <a:lnRef idx="0">
            <a:scrgbClr r="0" g="0" b="0"/>
          </a:lnRef>
          <a:fillRef idx="0">
            <a:scrgbClr r="0" g="0" b="0"/>
          </a:fillRef>
          <a:effectRef idx="0">
            <a:scrgbClr r="0" g="0" b="0"/>
          </a:effectRef>
          <a:fontRef idx="minor"/>
        </p:style>
        <p:txBody>
          <a:bodyPr anchor="ctr">
            <a:normAutofit lnSpcReduction="10000"/>
          </a:bodyPr>
          <a:lstStyle/>
          <a:p>
            <a:pPr marL="258480" indent="-255600" algn="just">
              <a:lnSpc>
                <a:spcPct val="120000"/>
              </a:lnSpc>
              <a:spcBef>
                <a:spcPts val="374"/>
              </a:spcBef>
              <a:spcAft>
                <a:spcPts val="451"/>
              </a:spcAft>
              <a:buClr>
                <a:srgbClr val="000000"/>
              </a:buClr>
              <a:buSzPct val="90000"/>
              <a:buFont typeface="Wingdings" charset="2"/>
              <a:buChar char=""/>
            </a:pPr>
            <a:r>
              <a:rPr lang="it-IT" sz="2000" b="1" u="sng" spc="-1">
                <a:solidFill>
                  <a:srgbClr val="000000"/>
                </a:solidFill>
                <a:latin typeface="Arial"/>
                <a:ea typeface="DejaVu Sans"/>
                <a:cs typeface="DejaVu Sans"/>
              </a:rPr>
              <a:t>Scopo della proposta</a:t>
            </a:r>
            <a:r>
              <a:rPr lang="it-IT" sz="2000" spc="-1">
                <a:solidFill>
                  <a:srgbClr val="000000"/>
                </a:solidFill>
                <a:latin typeface="Arial"/>
                <a:ea typeface="DejaVu Sans"/>
                <a:cs typeface="DejaVu Sans"/>
              </a:rPr>
              <a:t>: sviluppo di un algoritmo iterativo e di un software di visualizzazione che permettano, misurando il grado di assorbimento di un flusso di radiazione carica nell’attraversamento di un volume di materiale, di passare dalla ricostruzione 2D del valore medio di densità lungo una direzione ad una ricostruzione 3D della distribuzione di densità.</a:t>
            </a:r>
            <a:endParaRPr lang="it-IT" sz="2000" spc="-1">
              <a:solidFill>
                <a:prstClr val="black"/>
              </a:solidFill>
              <a:latin typeface="Arial"/>
              <a:ea typeface="DejaVu Sans"/>
              <a:cs typeface="DejaVu Sans"/>
            </a:endParaRPr>
          </a:p>
          <a:p>
            <a:pPr marL="258480" indent="-255600" algn="just">
              <a:lnSpc>
                <a:spcPct val="120000"/>
              </a:lnSpc>
              <a:spcBef>
                <a:spcPts val="374"/>
              </a:spcBef>
              <a:spcAft>
                <a:spcPts val="451"/>
              </a:spcAft>
              <a:buClr>
                <a:srgbClr val="000000"/>
              </a:buClr>
              <a:buSzPct val="90000"/>
              <a:buFont typeface="Wingdings" charset="2"/>
              <a:buChar char=""/>
            </a:pPr>
            <a:r>
              <a:rPr lang="it-IT" sz="2000" b="1" u="sng" spc="-1">
                <a:solidFill>
                  <a:srgbClr val="000000"/>
                </a:solidFill>
                <a:latin typeface="Arial"/>
                <a:ea typeface="DejaVu Sans"/>
                <a:cs typeface="DejaVu Sans"/>
              </a:rPr>
              <a:t>Metodologia</a:t>
            </a:r>
            <a:endParaRPr lang="it-IT" sz="2000" spc="-1">
              <a:solidFill>
                <a:prstClr val="black"/>
              </a:solidFill>
              <a:latin typeface="Arial"/>
              <a:ea typeface="DejaVu Sans"/>
              <a:cs typeface="DejaVu Sans"/>
            </a:endParaRPr>
          </a:p>
          <a:p>
            <a:pPr marL="596520" lvl="1" indent="-255600" algn="just">
              <a:lnSpc>
                <a:spcPct val="120000"/>
              </a:lnSpc>
              <a:spcBef>
                <a:spcPts val="374"/>
              </a:spcBef>
              <a:spcAft>
                <a:spcPts val="451"/>
              </a:spcAft>
              <a:buClr>
                <a:srgbClr val="000000"/>
              </a:buClr>
              <a:buSzPct val="90000"/>
              <a:buFont typeface="Arial"/>
              <a:buChar char="•"/>
            </a:pPr>
            <a:r>
              <a:rPr lang="it-IT" spc="-1">
                <a:solidFill>
                  <a:srgbClr val="000000"/>
                </a:solidFill>
                <a:latin typeface="Arial"/>
                <a:ea typeface="DejaVu Sans"/>
                <a:cs typeface="DejaVu Sans"/>
              </a:rPr>
              <a:t>Paradigma: radiografia muonica per assorbimento</a:t>
            </a:r>
            <a:endParaRPr lang="it-IT" spc="-1">
              <a:solidFill>
                <a:prstClr val="black"/>
              </a:solidFill>
              <a:latin typeface="Arial"/>
              <a:ea typeface="DejaVu Sans"/>
              <a:cs typeface="DejaVu Sans"/>
            </a:endParaRPr>
          </a:p>
          <a:p>
            <a:pPr marL="596520" lvl="1" indent="-255600" algn="just">
              <a:lnSpc>
                <a:spcPct val="120000"/>
              </a:lnSpc>
              <a:spcBef>
                <a:spcPts val="374"/>
              </a:spcBef>
              <a:spcAft>
                <a:spcPts val="451"/>
              </a:spcAft>
              <a:buClr>
                <a:srgbClr val="000000"/>
              </a:buClr>
              <a:buSzPct val="90000"/>
              <a:buFont typeface="Arial"/>
              <a:buChar char="•"/>
            </a:pPr>
            <a:r>
              <a:rPr lang="it-IT" spc="-1">
                <a:solidFill>
                  <a:srgbClr val="000000"/>
                </a:solidFill>
                <a:latin typeface="Arial"/>
                <a:ea typeface="DejaVu Sans"/>
                <a:cs typeface="DejaVu Sans"/>
              </a:rPr>
              <a:t>Scomposizione dei volumi in esame in voxels</a:t>
            </a:r>
            <a:endParaRPr lang="it-IT" spc="-1">
              <a:solidFill>
                <a:prstClr val="black"/>
              </a:solidFill>
              <a:latin typeface="Arial"/>
              <a:ea typeface="DejaVu Sans"/>
              <a:cs typeface="DejaVu Sans"/>
            </a:endParaRPr>
          </a:p>
          <a:p>
            <a:pPr marL="596520" lvl="1" indent="-255600" algn="just">
              <a:lnSpc>
                <a:spcPct val="120000"/>
              </a:lnSpc>
              <a:spcBef>
                <a:spcPts val="374"/>
              </a:spcBef>
              <a:spcAft>
                <a:spcPts val="451"/>
              </a:spcAft>
              <a:buClr>
                <a:srgbClr val="000000"/>
              </a:buClr>
              <a:buSzPct val="90000"/>
              <a:buFont typeface="Arial"/>
              <a:buChar char="•"/>
            </a:pPr>
            <a:r>
              <a:rPr lang="it-IT" spc="-1">
                <a:solidFill>
                  <a:srgbClr val="000000"/>
                </a:solidFill>
                <a:latin typeface="Arial"/>
                <a:ea typeface="DejaVu Sans"/>
                <a:cs typeface="DejaVu Sans"/>
              </a:rPr>
              <a:t>Uso di metodi iterativi per la soluzione delle equazioni che descrivono l’assorbimento del flusso di muoni</a:t>
            </a:r>
            <a:endParaRPr lang="it-IT" spc="-1">
              <a:solidFill>
                <a:prstClr val="black"/>
              </a:solidFill>
              <a:latin typeface="Arial"/>
              <a:ea typeface="DejaVu Sans"/>
              <a:cs typeface="DejaVu Sans"/>
            </a:endParaRPr>
          </a:p>
          <a:p>
            <a:pPr marL="596520" lvl="1" indent="-255600" algn="just">
              <a:lnSpc>
                <a:spcPct val="120000"/>
              </a:lnSpc>
              <a:spcBef>
                <a:spcPts val="374"/>
              </a:spcBef>
              <a:spcAft>
                <a:spcPts val="451"/>
              </a:spcAft>
              <a:buClr>
                <a:srgbClr val="000000"/>
              </a:buClr>
              <a:buSzPct val="90000"/>
              <a:buFont typeface="Arial"/>
              <a:buChar char="•"/>
            </a:pPr>
            <a:r>
              <a:rPr lang="it-IT" spc="-1">
                <a:solidFill>
                  <a:srgbClr val="000000"/>
                </a:solidFill>
                <a:latin typeface="Arial"/>
                <a:ea typeface="DejaVu Sans"/>
                <a:cs typeface="DejaVu Sans"/>
              </a:rPr>
              <a:t>Test con dati simulati e analisi di dati reali</a:t>
            </a:r>
            <a:endParaRPr lang="it-IT" spc="-1">
              <a:solidFill>
                <a:prstClr val="black"/>
              </a:solidFill>
              <a:latin typeface="Arial"/>
              <a:ea typeface="DejaVu Sans"/>
              <a:cs typeface="DejaVu Sans"/>
            </a:endParaRPr>
          </a:p>
        </p:txBody>
      </p:sp>
    </p:spTree>
    <p:extLst>
      <p:ext uri="{BB962C8B-B14F-4D97-AF65-F5344CB8AC3E}">
        <p14:creationId xmlns:p14="http://schemas.microsoft.com/office/powerpoint/2010/main" val="2801899211"/>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TextShape 1"/>
          <p:cNvSpPr txBox="1"/>
          <p:nvPr/>
        </p:nvSpPr>
        <p:spPr>
          <a:xfrm>
            <a:off x="162000" y="164520"/>
            <a:ext cx="637920" cy="322560"/>
          </a:xfrm>
          <a:prstGeom prst="rect">
            <a:avLst/>
          </a:prstGeom>
          <a:noFill/>
          <a:ln>
            <a:noFill/>
          </a:ln>
        </p:spPr>
        <p:txBody>
          <a:bodyPr rIns="45720" anchor="ctr">
            <a:noAutofit/>
          </a:bodyPr>
          <a:lstStyle/>
          <a:p>
            <a:pPr algn="r"/>
            <a:fld id="{E43CC39F-16EF-42C5-A7BD-11F496A4D08E}" type="slidenum">
              <a:rPr lang="it-IT" sz="1600" spc="-1">
                <a:solidFill>
                  <a:srgbClr val="FFFFFF"/>
                </a:solidFill>
                <a:latin typeface="Arial"/>
                <a:ea typeface="DejaVu Sans"/>
                <a:cs typeface="DejaVu Sans"/>
              </a:rPr>
              <a:pPr algn="r"/>
              <a:t>57</a:t>
            </a:fld>
            <a:endParaRPr lang="it-IT" sz="1600" spc="-1">
              <a:solidFill>
                <a:prstClr val="black"/>
              </a:solidFill>
              <a:latin typeface="Times New Roman"/>
              <a:ea typeface="DejaVu Sans"/>
              <a:cs typeface="DejaVu Sans"/>
            </a:endParaRPr>
          </a:p>
        </p:txBody>
      </p:sp>
      <p:sp>
        <p:nvSpPr>
          <p:cNvPr id="288" name="CustomShape 2"/>
          <p:cNvSpPr/>
          <p:nvPr/>
        </p:nvSpPr>
        <p:spPr>
          <a:xfrm>
            <a:off x="1005120" y="188952"/>
            <a:ext cx="7324920" cy="1450440"/>
          </a:xfrm>
          <a:prstGeom prst="rect">
            <a:avLst/>
          </a:prstGeom>
          <a:noFill/>
          <a:ln>
            <a:noFill/>
          </a:ln>
        </p:spPr>
        <p:style>
          <a:lnRef idx="0">
            <a:scrgbClr r="0" g="0" b="0"/>
          </a:lnRef>
          <a:fillRef idx="0">
            <a:scrgbClr r="0" g="0" b="0"/>
          </a:fillRef>
          <a:effectRef idx="0">
            <a:scrgbClr r="0" g="0" b="0"/>
          </a:effectRef>
          <a:fontRef idx="minor"/>
        </p:style>
        <p:txBody>
          <a:bodyPr>
            <a:normAutofit/>
          </a:bodyPr>
          <a:lstStyle/>
          <a:p>
            <a:pPr algn="r">
              <a:lnSpc>
                <a:spcPct val="90000"/>
              </a:lnSpc>
            </a:pPr>
            <a:r>
              <a:rPr lang="it-IT" sz="2800" spc="-1">
                <a:solidFill>
                  <a:srgbClr val="000000"/>
                </a:solidFill>
                <a:latin typeface="Arial"/>
                <a:ea typeface="DejaVu Sans"/>
                <a:cs typeface="DejaVu Sans"/>
              </a:rPr>
              <a:t>MITO: i gruppi proponenti e le attività principali in corso</a:t>
            </a:r>
            <a:r>
              <a:rPr sz="1600" smtClean="0">
                <a:solidFill>
                  <a:prstClr val="black"/>
                </a:solidFill>
                <a:latin typeface="Arial"/>
                <a:ea typeface="DejaVu Sans"/>
                <a:cs typeface="DejaVu Sans"/>
              </a:rPr>
              <a:t/>
            </a:r>
            <a:br>
              <a:rPr sz="1600" smtClean="0">
                <a:solidFill>
                  <a:prstClr val="black"/>
                </a:solidFill>
                <a:latin typeface="Arial"/>
                <a:ea typeface="DejaVu Sans"/>
                <a:cs typeface="DejaVu Sans"/>
              </a:rPr>
            </a:br>
            <a:endParaRPr lang="it-IT" sz="2800" spc="-1">
              <a:solidFill>
                <a:prstClr val="black"/>
              </a:solidFill>
              <a:latin typeface="Arial"/>
              <a:ea typeface="DejaVu Sans"/>
              <a:cs typeface="DejaVu Sans"/>
            </a:endParaRPr>
          </a:p>
        </p:txBody>
      </p:sp>
      <p:sp>
        <p:nvSpPr>
          <p:cNvPr id="289" name="CustomShape 3"/>
          <p:cNvSpPr/>
          <p:nvPr/>
        </p:nvSpPr>
        <p:spPr>
          <a:xfrm>
            <a:off x="1005120" y="1461732"/>
            <a:ext cx="7290720" cy="5059080"/>
          </a:xfrm>
          <a:prstGeom prst="ellipse">
            <a:avLst/>
          </a:prstGeom>
          <a:solidFill>
            <a:schemeClr val="accent6">
              <a:lumMod val="60000"/>
              <a:lumOff val="40000"/>
              <a:alpha val="59000"/>
            </a:schemeClr>
          </a:solidFill>
          <a:ln w="41400">
            <a:solidFill>
              <a:schemeClr val="bg1"/>
            </a:solidFill>
            <a:round/>
          </a:ln>
        </p:spPr>
        <p:style>
          <a:lnRef idx="2">
            <a:schemeClr val="accent1">
              <a:shade val="50000"/>
            </a:schemeClr>
          </a:lnRef>
          <a:fillRef idx="1">
            <a:schemeClr val="accent1"/>
          </a:fillRef>
          <a:effectRef idx="0">
            <a:schemeClr val="accent1"/>
          </a:effectRef>
          <a:fontRef idx="minor"/>
        </p:style>
      </p:sp>
      <p:sp>
        <p:nvSpPr>
          <p:cNvPr id="290" name="Line 4"/>
          <p:cNvSpPr/>
          <p:nvPr/>
        </p:nvSpPr>
        <p:spPr>
          <a:xfrm flipV="1">
            <a:off x="4650480" y="4084560"/>
            <a:ext cx="6120" cy="2449440"/>
          </a:xfrm>
          <a:prstGeom prst="line">
            <a:avLst/>
          </a:prstGeom>
          <a:ln w="50760">
            <a:solidFill>
              <a:schemeClr val="bg1"/>
            </a:solidFill>
            <a:round/>
          </a:ln>
        </p:spPr>
        <p:style>
          <a:lnRef idx="1">
            <a:schemeClr val="accent1"/>
          </a:lnRef>
          <a:fillRef idx="0">
            <a:schemeClr val="accent1"/>
          </a:fillRef>
          <a:effectRef idx="0">
            <a:schemeClr val="accent1"/>
          </a:effectRef>
          <a:fontRef idx="minor"/>
        </p:style>
      </p:sp>
      <p:sp>
        <p:nvSpPr>
          <p:cNvPr id="291" name="Line 5"/>
          <p:cNvSpPr/>
          <p:nvPr/>
        </p:nvSpPr>
        <p:spPr>
          <a:xfrm flipV="1">
            <a:off x="4650480" y="2770560"/>
            <a:ext cx="3197520" cy="1314000"/>
          </a:xfrm>
          <a:prstGeom prst="line">
            <a:avLst/>
          </a:prstGeom>
          <a:ln w="50760">
            <a:solidFill>
              <a:schemeClr val="bg1"/>
            </a:solidFill>
            <a:round/>
          </a:ln>
        </p:spPr>
        <p:style>
          <a:lnRef idx="1">
            <a:schemeClr val="accent1"/>
          </a:lnRef>
          <a:fillRef idx="0">
            <a:schemeClr val="accent1"/>
          </a:fillRef>
          <a:effectRef idx="0">
            <a:schemeClr val="accent1"/>
          </a:effectRef>
          <a:fontRef idx="minor"/>
        </p:style>
      </p:sp>
      <p:sp>
        <p:nvSpPr>
          <p:cNvPr id="292" name="Line 6"/>
          <p:cNvSpPr/>
          <p:nvPr/>
        </p:nvSpPr>
        <p:spPr>
          <a:xfrm flipH="1" flipV="1">
            <a:off x="1459080" y="2770560"/>
            <a:ext cx="3191400" cy="1314000"/>
          </a:xfrm>
          <a:prstGeom prst="line">
            <a:avLst/>
          </a:prstGeom>
          <a:ln w="50760">
            <a:solidFill>
              <a:schemeClr val="bg1"/>
            </a:solidFill>
            <a:round/>
          </a:ln>
        </p:spPr>
        <p:style>
          <a:lnRef idx="1">
            <a:schemeClr val="accent1"/>
          </a:lnRef>
          <a:fillRef idx="0">
            <a:schemeClr val="accent1"/>
          </a:fillRef>
          <a:effectRef idx="0">
            <a:schemeClr val="accent1"/>
          </a:effectRef>
          <a:fontRef idx="minor"/>
        </p:style>
      </p:sp>
      <p:pic>
        <p:nvPicPr>
          <p:cNvPr id="293" name="Picture 10"/>
          <p:cNvPicPr/>
          <p:nvPr/>
        </p:nvPicPr>
        <p:blipFill>
          <a:blip r:embed="rId2"/>
          <a:stretch/>
        </p:blipFill>
        <p:spPr>
          <a:xfrm>
            <a:off x="4177080" y="1525320"/>
            <a:ext cx="936360" cy="1179720"/>
          </a:xfrm>
          <a:prstGeom prst="rect">
            <a:avLst/>
          </a:prstGeom>
          <a:ln>
            <a:noFill/>
          </a:ln>
        </p:spPr>
      </p:pic>
      <p:pic>
        <p:nvPicPr>
          <p:cNvPr id="294" name="Picture 11"/>
          <p:cNvPicPr/>
          <p:nvPr/>
        </p:nvPicPr>
        <p:blipFill>
          <a:blip r:embed="rId3"/>
          <a:srcRect l="23812" r="26115" b="26539"/>
          <a:stretch/>
        </p:blipFill>
        <p:spPr>
          <a:xfrm>
            <a:off x="1255680" y="4071960"/>
            <a:ext cx="1107720" cy="1543680"/>
          </a:xfrm>
          <a:prstGeom prst="rect">
            <a:avLst/>
          </a:prstGeom>
          <a:ln>
            <a:noFill/>
          </a:ln>
        </p:spPr>
      </p:pic>
      <p:pic>
        <p:nvPicPr>
          <p:cNvPr id="295" name="Picture 12"/>
          <p:cNvPicPr/>
          <p:nvPr/>
        </p:nvPicPr>
        <p:blipFill>
          <a:blip r:embed="rId4"/>
          <a:stretch/>
        </p:blipFill>
        <p:spPr>
          <a:xfrm>
            <a:off x="6657120" y="3578040"/>
            <a:ext cx="1533240" cy="1533240"/>
          </a:xfrm>
          <a:prstGeom prst="rect">
            <a:avLst/>
          </a:prstGeom>
          <a:ln>
            <a:noFill/>
          </a:ln>
        </p:spPr>
      </p:pic>
      <p:sp>
        <p:nvSpPr>
          <p:cNvPr id="296" name="CustomShape 7"/>
          <p:cNvSpPr/>
          <p:nvPr/>
        </p:nvSpPr>
        <p:spPr>
          <a:xfrm>
            <a:off x="5136840" y="1681920"/>
            <a:ext cx="9950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r>
              <a:rPr lang="it-IT" b="1" u="sng" spc="-1">
                <a:solidFill>
                  <a:srgbClr val="000000"/>
                </a:solidFill>
                <a:latin typeface="Arial"/>
                <a:ea typeface="DejaVu Sans"/>
                <a:cs typeface="DejaVu Sans"/>
              </a:rPr>
              <a:t>INFN-FI</a:t>
            </a:r>
            <a:endParaRPr lang="it-IT" spc="-1">
              <a:solidFill>
                <a:prstClr val="black"/>
              </a:solidFill>
              <a:latin typeface="Arial"/>
              <a:ea typeface="DejaVu Sans"/>
              <a:cs typeface="DejaVu Sans"/>
            </a:endParaRPr>
          </a:p>
        </p:txBody>
      </p:sp>
      <p:sp>
        <p:nvSpPr>
          <p:cNvPr id="297" name="CustomShape 8"/>
          <p:cNvSpPr/>
          <p:nvPr/>
        </p:nvSpPr>
        <p:spPr>
          <a:xfrm>
            <a:off x="1163520" y="3753000"/>
            <a:ext cx="1119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r>
              <a:rPr lang="it-IT" b="1" u="sng" spc="-1">
                <a:solidFill>
                  <a:srgbClr val="000000"/>
                </a:solidFill>
                <a:latin typeface="Arial"/>
                <a:ea typeface="DejaVu Sans"/>
                <a:cs typeface="DejaVu Sans"/>
              </a:rPr>
              <a:t>INFN-NA</a:t>
            </a:r>
            <a:endParaRPr lang="it-IT" spc="-1">
              <a:solidFill>
                <a:prstClr val="black"/>
              </a:solidFill>
              <a:latin typeface="Arial"/>
              <a:ea typeface="DejaVu Sans"/>
              <a:cs typeface="DejaVu Sans"/>
            </a:endParaRPr>
          </a:p>
        </p:txBody>
      </p:sp>
      <p:sp>
        <p:nvSpPr>
          <p:cNvPr id="298" name="CustomShape 9"/>
          <p:cNvSpPr/>
          <p:nvPr/>
        </p:nvSpPr>
        <p:spPr>
          <a:xfrm>
            <a:off x="6965280" y="3169800"/>
            <a:ext cx="110772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r>
              <a:rPr lang="it-IT" b="1" u="sng" spc="-1">
                <a:solidFill>
                  <a:srgbClr val="000000"/>
                </a:solidFill>
                <a:latin typeface="Arial"/>
                <a:ea typeface="DejaVu Sans"/>
                <a:cs typeface="DejaVu Sans"/>
              </a:rPr>
              <a:t>INFN-PD</a:t>
            </a:r>
            <a:endParaRPr lang="it-IT" spc="-1">
              <a:solidFill>
                <a:prstClr val="black"/>
              </a:solidFill>
              <a:latin typeface="Arial"/>
              <a:ea typeface="DejaVu Sans"/>
              <a:cs typeface="DejaVu Sans"/>
            </a:endParaRPr>
          </a:p>
        </p:txBody>
      </p:sp>
      <p:sp>
        <p:nvSpPr>
          <p:cNvPr id="299" name="CustomShape 10"/>
          <p:cNvSpPr/>
          <p:nvPr/>
        </p:nvSpPr>
        <p:spPr>
          <a:xfrm>
            <a:off x="2880360" y="1794600"/>
            <a:ext cx="1124280" cy="516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r>
              <a:rPr lang="it-IT" sz="1400" spc="-1">
                <a:solidFill>
                  <a:srgbClr val="000000"/>
                </a:solidFill>
                <a:latin typeface="Arial"/>
                <a:ea typeface="DejaVu Sans"/>
                <a:cs typeface="DejaVu Sans"/>
              </a:rPr>
              <a:t>Esperienza </a:t>
            </a:r>
            <a:endParaRPr lang="it-IT" sz="1400" spc="-1">
              <a:solidFill>
                <a:prstClr val="black"/>
              </a:solidFill>
              <a:latin typeface="Arial"/>
              <a:ea typeface="DejaVu Sans"/>
              <a:cs typeface="DejaVu Sans"/>
            </a:endParaRPr>
          </a:p>
          <a:p>
            <a:pPr algn="ctr"/>
            <a:r>
              <a:rPr lang="it-IT" sz="1400" spc="-1">
                <a:solidFill>
                  <a:srgbClr val="000000"/>
                </a:solidFill>
                <a:latin typeface="Arial"/>
                <a:ea typeface="DejaVu Sans"/>
                <a:cs typeface="DejaVu Sans"/>
              </a:rPr>
              <a:t>con </a:t>
            </a:r>
            <a:r>
              <a:rPr lang="it-IT" sz="1400" b="1" spc="-1">
                <a:solidFill>
                  <a:srgbClr val="006600"/>
                </a:solidFill>
                <a:latin typeface="Arial"/>
                <a:ea typeface="DejaVu Sans"/>
                <a:cs typeface="DejaVu Sans"/>
              </a:rPr>
              <a:t>MTR</a:t>
            </a:r>
            <a:endParaRPr lang="it-IT" sz="1400" spc="-1">
              <a:solidFill>
                <a:prstClr val="black"/>
              </a:solidFill>
              <a:latin typeface="Arial"/>
              <a:ea typeface="DejaVu Sans"/>
              <a:cs typeface="DejaVu Sans"/>
            </a:endParaRPr>
          </a:p>
        </p:txBody>
      </p:sp>
      <p:sp>
        <p:nvSpPr>
          <p:cNvPr id="300" name="CustomShape 11"/>
          <p:cNvSpPr/>
          <p:nvPr/>
        </p:nvSpPr>
        <p:spPr>
          <a:xfrm>
            <a:off x="2872800" y="2477880"/>
            <a:ext cx="1648800" cy="7297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r>
              <a:rPr lang="it-IT" sz="1400" spc="-1">
                <a:solidFill>
                  <a:srgbClr val="000000"/>
                </a:solidFill>
                <a:latin typeface="Arial"/>
                <a:ea typeface="DejaVu Sans"/>
                <a:cs typeface="DejaVu Sans"/>
              </a:rPr>
              <a:t>Misure </a:t>
            </a:r>
            <a:r>
              <a:rPr lang="it-IT" sz="1400" u="sng" spc="-1">
                <a:solidFill>
                  <a:srgbClr val="000000"/>
                </a:solidFill>
                <a:latin typeface="Arial"/>
                <a:ea typeface="DejaVu Sans"/>
                <a:cs typeface="DejaVu Sans"/>
              </a:rPr>
              <a:t>Miniera</a:t>
            </a:r>
            <a:endParaRPr lang="it-IT" sz="1400" spc="-1">
              <a:solidFill>
                <a:prstClr val="black"/>
              </a:solidFill>
              <a:latin typeface="Arial"/>
              <a:ea typeface="DejaVu Sans"/>
              <a:cs typeface="DejaVu Sans"/>
            </a:endParaRPr>
          </a:p>
          <a:p>
            <a:pPr algn="ctr"/>
            <a:r>
              <a:rPr lang="it-IT" sz="1400" u="sng" spc="-1">
                <a:solidFill>
                  <a:srgbClr val="000000"/>
                </a:solidFill>
                <a:latin typeface="Arial"/>
                <a:ea typeface="DejaVu Sans"/>
                <a:cs typeface="DejaVu Sans"/>
              </a:rPr>
              <a:t>Temperino</a:t>
            </a:r>
            <a:r>
              <a:rPr lang="it-IT" sz="1400" spc="-1">
                <a:solidFill>
                  <a:srgbClr val="000000"/>
                </a:solidFill>
                <a:latin typeface="Arial"/>
                <a:ea typeface="DejaVu Sans"/>
                <a:cs typeface="DejaVu Sans"/>
              </a:rPr>
              <a:t> e </a:t>
            </a:r>
            <a:endParaRPr lang="it-IT" sz="1400" spc="-1">
              <a:solidFill>
                <a:prstClr val="black"/>
              </a:solidFill>
              <a:latin typeface="Arial"/>
              <a:ea typeface="DejaVu Sans"/>
              <a:cs typeface="DejaVu Sans"/>
            </a:endParaRPr>
          </a:p>
          <a:p>
            <a:pPr algn="ctr"/>
            <a:r>
              <a:rPr lang="it-IT" sz="1400" u="sng" spc="-1">
                <a:solidFill>
                  <a:srgbClr val="000000"/>
                </a:solidFill>
                <a:latin typeface="Arial"/>
                <a:ea typeface="DejaVu Sans"/>
                <a:cs typeface="DejaVu Sans"/>
              </a:rPr>
              <a:t>Galleria Borbonica</a:t>
            </a:r>
            <a:endParaRPr lang="it-IT" sz="1400" spc="-1">
              <a:solidFill>
                <a:prstClr val="black"/>
              </a:solidFill>
              <a:latin typeface="Arial"/>
              <a:ea typeface="DejaVu Sans"/>
              <a:cs typeface="DejaVu Sans"/>
            </a:endParaRPr>
          </a:p>
        </p:txBody>
      </p:sp>
      <p:sp>
        <p:nvSpPr>
          <p:cNvPr id="301" name="CustomShape 12"/>
          <p:cNvSpPr/>
          <p:nvPr/>
        </p:nvSpPr>
        <p:spPr>
          <a:xfrm>
            <a:off x="4477680" y="2702880"/>
            <a:ext cx="2271960" cy="7297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r>
              <a:rPr lang="it-IT" sz="1400" spc="-1">
                <a:solidFill>
                  <a:srgbClr val="000000"/>
                </a:solidFill>
                <a:latin typeface="Arial"/>
                <a:ea typeface="DejaVu Sans"/>
                <a:cs typeface="DejaVu Sans"/>
              </a:rPr>
              <a:t>Contatti Regione Toscana </a:t>
            </a:r>
            <a:endParaRPr lang="it-IT" sz="1400" spc="-1">
              <a:solidFill>
                <a:prstClr val="black"/>
              </a:solidFill>
              <a:latin typeface="Arial"/>
              <a:ea typeface="DejaVu Sans"/>
              <a:cs typeface="DejaVu Sans"/>
            </a:endParaRPr>
          </a:p>
          <a:p>
            <a:pPr algn="ctr"/>
            <a:r>
              <a:rPr lang="it-IT" sz="1400" spc="-1">
                <a:solidFill>
                  <a:srgbClr val="000000"/>
                </a:solidFill>
                <a:latin typeface="Arial"/>
                <a:ea typeface="DejaVu Sans"/>
                <a:cs typeface="DejaVu Sans"/>
              </a:rPr>
              <a:t>e Publiacqua per misura </a:t>
            </a:r>
            <a:endParaRPr lang="it-IT" sz="1400" spc="-1">
              <a:solidFill>
                <a:prstClr val="black"/>
              </a:solidFill>
              <a:latin typeface="Arial"/>
              <a:ea typeface="DejaVu Sans"/>
              <a:cs typeface="DejaVu Sans"/>
            </a:endParaRPr>
          </a:p>
          <a:p>
            <a:pPr algn="ctr"/>
            <a:r>
              <a:rPr lang="it-IT" sz="1400" u="sng" spc="-1">
                <a:solidFill>
                  <a:srgbClr val="000000"/>
                </a:solidFill>
                <a:latin typeface="Arial"/>
                <a:ea typeface="DejaVu Sans"/>
                <a:cs typeface="DejaVu Sans"/>
              </a:rPr>
              <a:t>diga di Bilancino</a:t>
            </a:r>
            <a:endParaRPr lang="it-IT" sz="1400" spc="-1">
              <a:solidFill>
                <a:prstClr val="black"/>
              </a:solidFill>
              <a:latin typeface="Arial"/>
              <a:ea typeface="DejaVu Sans"/>
              <a:cs typeface="DejaVu Sans"/>
            </a:endParaRPr>
          </a:p>
        </p:txBody>
      </p:sp>
      <p:sp>
        <p:nvSpPr>
          <p:cNvPr id="302" name="CustomShape 13"/>
          <p:cNvSpPr/>
          <p:nvPr/>
        </p:nvSpPr>
        <p:spPr>
          <a:xfrm>
            <a:off x="1321429" y="2647440"/>
            <a:ext cx="1468800" cy="516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r>
              <a:rPr lang="it-IT" sz="1400" spc="-1">
                <a:solidFill>
                  <a:srgbClr val="000000"/>
                </a:solidFill>
                <a:latin typeface="Arial"/>
                <a:ea typeface="DejaVu Sans"/>
                <a:cs typeface="DejaVu Sans"/>
              </a:rPr>
              <a:t>Rivelatori</a:t>
            </a:r>
            <a:endParaRPr lang="it-IT" sz="1400" spc="-1">
              <a:solidFill>
                <a:prstClr val="black"/>
              </a:solidFill>
              <a:latin typeface="Arial"/>
              <a:ea typeface="DejaVu Sans"/>
              <a:cs typeface="DejaVu Sans"/>
            </a:endParaRPr>
          </a:p>
          <a:p>
            <a:pPr algn="ctr"/>
            <a:r>
              <a:rPr lang="it-IT" sz="1400" u="sng" spc="-1">
                <a:solidFill>
                  <a:srgbClr val="000000"/>
                </a:solidFill>
                <a:latin typeface="Arial"/>
                <a:ea typeface="DejaVu Sans"/>
                <a:cs typeface="DejaVu Sans"/>
              </a:rPr>
              <a:t>Mu-Ray</a:t>
            </a:r>
            <a:r>
              <a:rPr lang="it-IT" sz="1400" spc="-1">
                <a:solidFill>
                  <a:srgbClr val="000000"/>
                </a:solidFill>
                <a:latin typeface="Arial"/>
                <a:ea typeface="DejaVu Sans"/>
                <a:cs typeface="DejaVu Sans"/>
              </a:rPr>
              <a:t> e </a:t>
            </a:r>
            <a:r>
              <a:rPr lang="it-IT" sz="1400" u="sng" spc="-1">
                <a:solidFill>
                  <a:srgbClr val="000000"/>
                </a:solidFill>
                <a:latin typeface="Arial"/>
                <a:ea typeface="DejaVu Sans"/>
                <a:cs typeface="DejaVu Sans"/>
              </a:rPr>
              <a:t>MIMA</a:t>
            </a:r>
            <a:endParaRPr lang="it-IT" sz="1400" spc="-1">
              <a:solidFill>
                <a:prstClr val="black"/>
              </a:solidFill>
              <a:latin typeface="Arial"/>
              <a:ea typeface="DejaVu Sans"/>
              <a:cs typeface="DejaVu Sans"/>
            </a:endParaRPr>
          </a:p>
        </p:txBody>
      </p:sp>
      <p:sp>
        <p:nvSpPr>
          <p:cNvPr id="303" name="CustomShape 14"/>
          <p:cNvSpPr/>
          <p:nvPr/>
        </p:nvSpPr>
        <p:spPr>
          <a:xfrm>
            <a:off x="2279520" y="4116960"/>
            <a:ext cx="1124280" cy="516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r>
              <a:rPr lang="it-IT" sz="1400" spc="-1">
                <a:solidFill>
                  <a:srgbClr val="000000"/>
                </a:solidFill>
                <a:latin typeface="Arial"/>
                <a:ea typeface="DejaVu Sans"/>
                <a:cs typeface="DejaVu Sans"/>
              </a:rPr>
              <a:t>Esperienza </a:t>
            </a:r>
            <a:endParaRPr lang="it-IT" sz="1400" spc="-1">
              <a:solidFill>
                <a:prstClr val="black"/>
              </a:solidFill>
              <a:latin typeface="Arial"/>
              <a:ea typeface="DejaVu Sans"/>
              <a:cs typeface="DejaVu Sans"/>
            </a:endParaRPr>
          </a:p>
          <a:p>
            <a:pPr algn="ctr"/>
            <a:r>
              <a:rPr lang="it-IT" sz="1400" spc="-1">
                <a:solidFill>
                  <a:srgbClr val="000000"/>
                </a:solidFill>
                <a:latin typeface="Arial"/>
                <a:ea typeface="DejaVu Sans"/>
                <a:cs typeface="DejaVu Sans"/>
              </a:rPr>
              <a:t>con </a:t>
            </a:r>
            <a:r>
              <a:rPr lang="it-IT" sz="1400" b="1" spc="-1">
                <a:solidFill>
                  <a:srgbClr val="006600"/>
                </a:solidFill>
                <a:latin typeface="Arial"/>
                <a:ea typeface="DejaVu Sans"/>
                <a:cs typeface="DejaVu Sans"/>
              </a:rPr>
              <a:t>MTR</a:t>
            </a:r>
            <a:endParaRPr lang="it-IT" sz="1400" spc="-1">
              <a:solidFill>
                <a:prstClr val="black"/>
              </a:solidFill>
              <a:latin typeface="Arial"/>
              <a:ea typeface="DejaVu Sans"/>
              <a:cs typeface="DejaVu Sans"/>
            </a:endParaRPr>
          </a:p>
        </p:txBody>
      </p:sp>
      <p:sp>
        <p:nvSpPr>
          <p:cNvPr id="304" name="CustomShape 15"/>
          <p:cNvSpPr/>
          <p:nvPr/>
        </p:nvSpPr>
        <p:spPr>
          <a:xfrm>
            <a:off x="1972080" y="3240360"/>
            <a:ext cx="955440" cy="516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r>
              <a:rPr lang="it-IT" sz="1400" spc="-1">
                <a:solidFill>
                  <a:srgbClr val="000000"/>
                </a:solidFill>
                <a:latin typeface="Arial"/>
                <a:ea typeface="DejaVu Sans"/>
                <a:cs typeface="DejaVu Sans"/>
              </a:rPr>
              <a:t>Misure al </a:t>
            </a:r>
            <a:endParaRPr lang="it-IT" sz="1400" spc="-1">
              <a:solidFill>
                <a:prstClr val="black"/>
              </a:solidFill>
              <a:latin typeface="Arial"/>
              <a:ea typeface="DejaVu Sans"/>
              <a:cs typeface="DejaVu Sans"/>
            </a:endParaRPr>
          </a:p>
          <a:p>
            <a:pPr algn="ctr"/>
            <a:r>
              <a:rPr lang="it-IT" sz="1400" spc="-1">
                <a:solidFill>
                  <a:srgbClr val="000000"/>
                </a:solidFill>
                <a:latin typeface="Arial"/>
                <a:ea typeface="DejaVu Sans"/>
                <a:cs typeface="DejaVu Sans"/>
              </a:rPr>
              <a:t>Vesuvio</a:t>
            </a:r>
            <a:endParaRPr lang="it-IT" sz="1400" spc="-1">
              <a:solidFill>
                <a:prstClr val="black"/>
              </a:solidFill>
              <a:latin typeface="Arial"/>
              <a:ea typeface="DejaVu Sans"/>
              <a:cs typeface="DejaVu Sans"/>
            </a:endParaRPr>
          </a:p>
        </p:txBody>
      </p:sp>
      <p:sp>
        <p:nvSpPr>
          <p:cNvPr id="305" name="CustomShape 16"/>
          <p:cNvSpPr/>
          <p:nvPr/>
        </p:nvSpPr>
        <p:spPr>
          <a:xfrm>
            <a:off x="2473560" y="5393880"/>
            <a:ext cx="1769040" cy="7297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r>
              <a:rPr lang="it-IT" sz="1400" spc="-1">
                <a:solidFill>
                  <a:srgbClr val="000000"/>
                </a:solidFill>
                <a:latin typeface="Arial"/>
                <a:ea typeface="DejaVu Sans"/>
                <a:cs typeface="DejaVu Sans"/>
              </a:rPr>
              <a:t>Contatti con </a:t>
            </a:r>
            <a:endParaRPr lang="it-IT" sz="1400" spc="-1">
              <a:solidFill>
                <a:prstClr val="black"/>
              </a:solidFill>
              <a:latin typeface="Arial"/>
              <a:ea typeface="DejaVu Sans"/>
              <a:cs typeface="DejaVu Sans"/>
            </a:endParaRPr>
          </a:p>
          <a:p>
            <a:pPr algn="ctr"/>
            <a:r>
              <a:rPr lang="it-IT" sz="1400" u="sng" spc="-1">
                <a:solidFill>
                  <a:srgbClr val="000000"/>
                </a:solidFill>
                <a:latin typeface="Arial"/>
                <a:ea typeface="DejaVu Sans"/>
                <a:cs typeface="DejaVu Sans"/>
              </a:rPr>
              <a:t>Parco Archeologico </a:t>
            </a:r>
            <a:endParaRPr lang="it-IT" sz="1400" spc="-1">
              <a:solidFill>
                <a:prstClr val="black"/>
              </a:solidFill>
              <a:latin typeface="Arial"/>
              <a:ea typeface="DejaVu Sans"/>
              <a:cs typeface="DejaVu Sans"/>
            </a:endParaRPr>
          </a:p>
          <a:p>
            <a:pPr algn="ctr"/>
            <a:r>
              <a:rPr lang="it-IT" sz="1400" u="sng" spc="-1">
                <a:solidFill>
                  <a:srgbClr val="000000"/>
                </a:solidFill>
                <a:latin typeface="Arial"/>
                <a:ea typeface="DejaVu Sans"/>
                <a:cs typeface="DejaVu Sans"/>
              </a:rPr>
              <a:t>di Cuma</a:t>
            </a:r>
            <a:endParaRPr lang="it-IT" sz="1400" spc="-1">
              <a:solidFill>
                <a:prstClr val="black"/>
              </a:solidFill>
              <a:latin typeface="Arial"/>
              <a:ea typeface="DejaVu Sans"/>
              <a:cs typeface="DejaVu Sans"/>
            </a:endParaRPr>
          </a:p>
        </p:txBody>
      </p:sp>
      <p:sp>
        <p:nvSpPr>
          <p:cNvPr id="306" name="CustomShape 17"/>
          <p:cNvSpPr/>
          <p:nvPr/>
        </p:nvSpPr>
        <p:spPr>
          <a:xfrm>
            <a:off x="3781800" y="3585960"/>
            <a:ext cx="1668600" cy="9428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r>
              <a:rPr lang="it-IT" sz="1400" spc="-1">
                <a:solidFill>
                  <a:srgbClr val="000000"/>
                </a:solidFill>
                <a:latin typeface="Arial"/>
                <a:ea typeface="DejaVu Sans"/>
                <a:cs typeface="DejaVu Sans"/>
              </a:rPr>
              <a:t>Radiografia</a:t>
            </a:r>
            <a:endParaRPr lang="it-IT" sz="1400" spc="-1">
              <a:solidFill>
                <a:prstClr val="black"/>
              </a:solidFill>
              <a:latin typeface="Arial"/>
              <a:ea typeface="DejaVu Sans"/>
              <a:cs typeface="DejaVu Sans"/>
            </a:endParaRPr>
          </a:p>
          <a:p>
            <a:pPr algn="ctr"/>
            <a:r>
              <a:rPr lang="it-IT" sz="1400" spc="-1">
                <a:solidFill>
                  <a:srgbClr val="000000"/>
                </a:solidFill>
                <a:latin typeface="Arial"/>
                <a:ea typeface="DejaVu Sans"/>
                <a:cs typeface="DejaVu Sans"/>
              </a:rPr>
              <a:t>di un altoforno</a:t>
            </a:r>
            <a:endParaRPr lang="it-IT" sz="1400" spc="-1">
              <a:solidFill>
                <a:prstClr val="black"/>
              </a:solidFill>
              <a:latin typeface="Arial"/>
              <a:ea typeface="DejaVu Sans"/>
              <a:cs typeface="DejaVu Sans"/>
            </a:endParaRPr>
          </a:p>
          <a:p>
            <a:pPr algn="ctr"/>
            <a:r>
              <a:rPr lang="it-IT" sz="1400" spc="-1">
                <a:solidFill>
                  <a:srgbClr val="000000"/>
                </a:solidFill>
                <a:latin typeface="Arial"/>
                <a:ea typeface="DejaVu Sans"/>
                <a:cs typeface="DejaVu Sans"/>
              </a:rPr>
              <a:t>( call RFCS,</a:t>
            </a:r>
            <a:endParaRPr lang="it-IT" sz="1400" spc="-1">
              <a:solidFill>
                <a:prstClr val="black"/>
              </a:solidFill>
              <a:latin typeface="Arial"/>
              <a:ea typeface="DejaVu Sans"/>
              <a:cs typeface="DejaVu Sans"/>
            </a:endParaRPr>
          </a:p>
          <a:p>
            <a:pPr algn="ctr"/>
            <a:r>
              <a:rPr lang="it-IT" sz="1400" spc="-1">
                <a:solidFill>
                  <a:srgbClr val="000000"/>
                </a:solidFill>
                <a:latin typeface="Arial"/>
                <a:ea typeface="DejaVu Sans"/>
                <a:cs typeface="DejaVu Sans"/>
              </a:rPr>
              <a:t>progetto </a:t>
            </a:r>
            <a:r>
              <a:rPr lang="it-IT" sz="1400" u="sng" spc="-1">
                <a:solidFill>
                  <a:srgbClr val="000000"/>
                </a:solidFill>
                <a:latin typeface="Arial"/>
                <a:ea typeface="DejaVu Sans"/>
                <a:cs typeface="DejaVu Sans"/>
              </a:rPr>
              <a:t>BLEMAB</a:t>
            </a:r>
            <a:r>
              <a:rPr lang="it-IT" sz="1400" spc="-1">
                <a:solidFill>
                  <a:srgbClr val="000000"/>
                </a:solidFill>
                <a:latin typeface="Arial"/>
                <a:ea typeface="DejaVu Sans"/>
                <a:cs typeface="DejaVu Sans"/>
              </a:rPr>
              <a:t>)</a:t>
            </a:r>
            <a:endParaRPr lang="it-IT" sz="1400" spc="-1">
              <a:solidFill>
                <a:prstClr val="black"/>
              </a:solidFill>
              <a:latin typeface="Arial"/>
              <a:ea typeface="DejaVu Sans"/>
              <a:cs typeface="DejaVu Sans"/>
            </a:endParaRPr>
          </a:p>
        </p:txBody>
      </p:sp>
      <p:sp>
        <p:nvSpPr>
          <p:cNvPr id="307" name="CustomShape 18"/>
          <p:cNvSpPr/>
          <p:nvPr/>
        </p:nvSpPr>
        <p:spPr>
          <a:xfrm>
            <a:off x="4658400" y="5355360"/>
            <a:ext cx="2464200" cy="7297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r>
              <a:rPr lang="it-IT" sz="1400" spc="-1">
                <a:solidFill>
                  <a:srgbClr val="000000"/>
                </a:solidFill>
                <a:latin typeface="Arial"/>
                <a:ea typeface="DejaVu Sans"/>
                <a:cs typeface="DejaVu Sans"/>
              </a:rPr>
              <a:t>Esperienza con algoritmi 3D </a:t>
            </a:r>
            <a:endParaRPr lang="it-IT" sz="1400" spc="-1">
              <a:solidFill>
                <a:prstClr val="black"/>
              </a:solidFill>
              <a:latin typeface="Arial"/>
              <a:ea typeface="DejaVu Sans"/>
              <a:cs typeface="DejaVu Sans"/>
            </a:endParaRPr>
          </a:p>
          <a:p>
            <a:pPr algn="ctr"/>
            <a:r>
              <a:rPr lang="it-IT" sz="1400" spc="-1">
                <a:solidFill>
                  <a:srgbClr val="000000"/>
                </a:solidFill>
                <a:latin typeface="Arial"/>
                <a:ea typeface="DejaVu Sans"/>
                <a:cs typeface="DejaVu Sans"/>
              </a:rPr>
              <a:t>iterativi per </a:t>
            </a:r>
            <a:r>
              <a:rPr lang="it-IT" sz="1400" b="1" spc="-1">
                <a:solidFill>
                  <a:srgbClr val="006600"/>
                </a:solidFill>
                <a:latin typeface="Arial"/>
                <a:ea typeface="DejaVu Sans"/>
                <a:cs typeface="DejaVu Sans"/>
              </a:rPr>
              <a:t>MSMT</a:t>
            </a:r>
            <a:endParaRPr lang="it-IT" sz="1400" spc="-1">
              <a:solidFill>
                <a:prstClr val="black"/>
              </a:solidFill>
              <a:latin typeface="Arial"/>
              <a:ea typeface="DejaVu Sans"/>
              <a:cs typeface="DejaVu Sans"/>
            </a:endParaRPr>
          </a:p>
          <a:p>
            <a:pPr algn="ctr"/>
            <a:r>
              <a:rPr lang="it-IT" sz="1400" spc="-1">
                <a:solidFill>
                  <a:srgbClr val="000000"/>
                </a:solidFill>
                <a:latin typeface="Arial"/>
                <a:ea typeface="DejaVu Sans"/>
                <a:cs typeface="DejaVu Sans"/>
              </a:rPr>
              <a:t>e </a:t>
            </a:r>
            <a:r>
              <a:rPr lang="it-IT" sz="1400" b="1" spc="-1">
                <a:solidFill>
                  <a:srgbClr val="006600"/>
                </a:solidFill>
                <a:latin typeface="Arial"/>
                <a:ea typeface="DejaVu Sans"/>
                <a:cs typeface="DejaVu Sans"/>
              </a:rPr>
              <a:t>MTR</a:t>
            </a:r>
            <a:endParaRPr lang="it-IT" sz="1400" spc="-1">
              <a:solidFill>
                <a:prstClr val="black"/>
              </a:solidFill>
              <a:latin typeface="Arial"/>
              <a:ea typeface="DejaVu Sans"/>
              <a:cs typeface="DejaVu Sans"/>
            </a:endParaRPr>
          </a:p>
        </p:txBody>
      </p:sp>
      <p:sp>
        <p:nvSpPr>
          <p:cNvPr id="308" name="CustomShape 19"/>
          <p:cNvSpPr/>
          <p:nvPr/>
        </p:nvSpPr>
        <p:spPr>
          <a:xfrm>
            <a:off x="5195160" y="4398840"/>
            <a:ext cx="1726560" cy="7297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r>
              <a:rPr lang="it-IT" sz="1400" spc="-1">
                <a:solidFill>
                  <a:srgbClr val="000000"/>
                </a:solidFill>
                <a:latin typeface="Arial"/>
                <a:ea typeface="DejaVu Sans"/>
                <a:cs typeface="DejaVu Sans"/>
              </a:rPr>
              <a:t>Contatti con </a:t>
            </a:r>
            <a:endParaRPr lang="it-IT" sz="1400" spc="-1">
              <a:solidFill>
                <a:prstClr val="black"/>
              </a:solidFill>
              <a:latin typeface="Arial"/>
              <a:ea typeface="DejaVu Sans"/>
              <a:cs typeface="DejaVu Sans"/>
            </a:endParaRPr>
          </a:p>
          <a:p>
            <a:pPr algn="ctr"/>
            <a:r>
              <a:rPr lang="it-IT" sz="1400" u="sng" spc="-1">
                <a:solidFill>
                  <a:srgbClr val="000000"/>
                </a:solidFill>
                <a:latin typeface="Arial"/>
                <a:ea typeface="DejaVu Sans"/>
                <a:cs typeface="DejaVu Sans"/>
              </a:rPr>
              <a:t>Acelormittal</a:t>
            </a:r>
            <a:r>
              <a:rPr lang="it-IT" sz="1400" spc="-1">
                <a:solidFill>
                  <a:srgbClr val="000000"/>
                </a:solidFill>
                <a:latin typeface="Arial"/>
                <a:ea typeface="DejaVu Sans"/>
                <a:cs typeface="DejaVu Sans"/>
              </a:rPr>
              <a:t> di </a:t>
            </a:r>
            <a:endParaRPr lang="it-IT" sz="1400" spc="-1">
              <a:solidFill>
                <a:prstClr val="black"/>
              </a:solidFill>
              <a:latin typeface="Arial"/>
              <a:ea typeface="DejaVu Sans"/>
              <a:cs typeface="DejaVu Sans"/>
            </a:endParaRPr>
          </a:p>
          <a:p>
            <a:pPr algn="ctr"/>
            <a:r>
              <a:rPr lang="it-IT" sz="1400" spc="-1">
                <a:solidFill>
                  <a:srgbClr val="000000"/>
                </a:solidFill>
                <a:latin typeface="Arial"/>
                <a:ea typeface="DejaVu Sans"/>
                <a:cs typeface="DejaVu Sans"/>
              </a:rPr>
              <a:t>Brema in Germania</a:t>
            </a:r>
            <a:endParaRPr lang="it-IT" sz="1400" spc="-1">
              <a:solidFill>
                <a:prstClr val="black"/>
              </a:solidFill>
              <a:latin typeface="Arial"/>
              <a:ea typeface="DejaVu Sans"/>
              <a:cs typeface="DejaVu Sans"/>
            </a:endParaRPr>
          </a:p>
        </p:txBody>
      </p:sp>
      <p:sp>
        <p:nvSpPr>
          <p:cNvPr id="309" name="CustomShape 20"/>
          <p:cNvSpPr/>
          <p:nvPr/>
        </p:nvSpPr>
        <p:spPr>
          <a:xfrm flipH="1" flipV="1">
            <a:off x="5285520" y="4219200"/>
            <a:ext cx="299520" cy="159840"/>
          </a:xfrm>
          <a:custGeom>
            <a:avLst/>
            <a:gdLst/>
            <a:ahLst/>
            <a:cxnLst/>
            <a:rect l="l" t="t" r="r" b="b"/>
            <a:pathLst>
              <a:path w="21600" h="21600">
                <a:moveTo>
                  <a:pt x="0" y="0"/>
                </a:moveTo>
                <a:lnTo>
                  <a:pt x="21600" y="21600"/>
                </a:lnTo>
              </a:path>
            </a:pathLst>
          </a:custGeom>
          <a:noFill/>
          <a:ln w="22320">
            <a:round/>
            <a:tailEnd type="triangle" w="lg" len="lg"/>
          </a:ln>
        </p:spPr>
        <p:style>
          <a:lnRef idx="1">
            <a:schemeClr val="accent1"/>
          </a:lnRef>
          <a:fillRef idx="0">
            <a:schemeClr val="accent1"/>
          </a:fillRef>
          <a:effectRef idx="0">
            <a:schemeClr val="accent1"/>
          </a:effectRef>
          <a:fontRef idx="minor"/>
        </p:style>
      </p:sp>
      <p:sp>
        <p:nvSpPr>
          <p:cNvPr id="310" name="CustomShape 21"/>
          <p:cNvSpPr/>
          <p:nvPr/>
        </p:nvSpPr>
        <p:spPr>
          <a:xfrm>
            <a:off x="2826000" y="4734000"/>
            <a:ext cx="1648800" cy="516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r>
              <a:rPr lang="it-IT" sz="1400" spc="-1">
                <a:solidFill>
                  <a:srgbClr val="000000"/>
                </a:solidFill>
                <a:latin typeface="Arial"/>
                <a:ea typeface="DejaVu Sans"/>
                <a:cs typeface="DejaVu Sans"/>
              </a:rPr>
              <a:t>Dati </a:t>
            </a:r>
            <a:endParaRPr lang="it-IT" sz="1400" spc="-1">
              <a:solidFill>
                <a:prstClr val="black"/>
              </a:solidFill>
              <a:latin typeface="Arial"/>
              <a:ea typeface="DejaVu Sans"/>
              <a:cs typeface="DejaVu Sans"/>
            </a:endParaRPr>
          </a:p>
          <a:p>
            <a:pPr algn="ctr"/>
            <a:r>
              <a:rPr lang="it-IT" sz="1400" u="sng" spc="-1">
                <a:solidFill>
                  <a:srgbClr val="000000"/>
                </a:solidFill>
                <a:latin typeface="Arial"/>
                <a:ea typeface="DejaVu Sans"/>
                <a:cs typeface="DejaVu Sans"/>
              </a:rPr>
              <a:t>Galleria Borbonica</a:t>
            </a:r>
            <a:endParaRPr lang="it-IT" sz="1400" spc="-1">
              <a:solidFill>
                <a:prstClr val="black"/>
              </a:solidFill>
              <a:latin typeface="Arial"/>
              <a:ea typeface="DejaVu Sans"/>
              <a:cs typeface="DejaVu Sans"/>
            </a:endParaRPr>
          </a:p>
        </p:txBody>
      </p:sp>
      <p:sp>
        <p:nvSpPr>
          <p:cNvPr id="311" name="CustomShape 22"/>
          <p:cNvSpPr/>
          <p:nvPr/>
        </p:nvSpPr>
        <p:spPr>
          <a:xfrm>
            <a:off x="3030840" y="3295836"/>
            <a:ext cx="1046880" cy="516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r>
              <a:rPr lang="it-IT" sz="1400" spc="-1">
                <a:solidFill>
                  <a:srgbClr val="000000"/>
                </a:solidFill>
                <a:latin typeface="Arial"/>
                <a:ea typeface="DejaVu Sans"/>
                <a:cs typeface="DejaVu Sans"/>
              </a:rPr>
              <a:t>Premiale</a:t>
            </a:r>
            <a:endParaRPr lang="it-IT" sz="1400" spc="-1">
              <a:solidFill>
                <a:prstClr val="black"/>
              </a:solidFill>
              <a:latin typeface="Arial"/>
              <a:ea typeface="DejaVu Sans"/>
              <a:cs typeface="DejaVu Sans"/>
            </a:endParaRPr>
          </a:p>
          <a:p>
            <a:pPr algn="ctr"/>
            <a:r>
              <a:rPr lang="it-IT" sz="1400" u="sng" spc="-1">
                <a:solidFill>
                  <a:srgbClr val="000000"/>
                </a:solidFill>
                <a:latin typeface="Arial"/>
                <a:ea typeface="DejaVu Sans"/>
                <a:cs typeface="DejaVu Sans"/>
              </a:rPr>
              <a:t>MURAVES</a:t>
            </a:r>
            <a:endParaRPr lang="it-IT" sz="1400" spc="-1">
              <a:solidFill>
                <a:prstClr val="black"/>
              </a:solidFill>
              <a:latin typeface="Arial"/>
              <a:ea typeface="DejaVu Sans"/>
              <a:cs typeface="DejaVu Sans"/>
            </a:endParaRPr>
          </a:p>
        </p:txBody>
      </p:sp>
      <p:sp>
        <p:nvSpPr>
          <p:cNvPr id="312" name="CustomShape 23"/>
          <p:cNvSpPr/>
          <p:nvPr/>
        </p:nvSpPr>
        <p:spPr>
          <a:xfrm>
            <a:off x="1713240" y="3169800"/>
            <a:ext cx="267840" cy="153360"/>
          </a:xfrm>
          <a:custGeom>
            <a:avLst/>
            <a:gdLst/>
            <a:ahLst/>
            <a:cxnLst/>
            <a:rect l="l" t="t" r="r" b="b"/>
            <a:pathLst>
              <a:path w="21600" h="21600">
                <a:moveTo>
                  <a:pt x="0" y="0"/>
                </a:moveTo>
                <a:lnTo>
                  <a:pt x="21600" y="21600"/>
                </a:lnTo>
              </a:path>
            </a:pathLst>
          </a:custGeom>
          <a:noFill/>
          <a:ln w="25560">
            <a:round/>
            <a:tailEnd type="triangle" w="lg" len="med"/>
          </a:ln>
        </p:spPr>
        <p:style>
          <a:lnRef idx="1">
            <a:schemeClr val="accent1"/>
          </a:lnRef>
          <a:fillRef idx="0">
            <a:schemeClr val="accent1"/>
          </a:fillRef>
          <a:effectRef idx="0">
            <a:schemeClr val="accent1"/>
          </a:effectRef>
          <a:fontRef idx="minor"/>
        </p:style>
      </p:sp>
      <p:sp>
        <p:nvSpPr>
          <p:cNvPr id="313" name="CustomShape 24"/>
          <p:cNvSpPr/>
          <p:nvPr/>
        </p:nvSpPr>
        <p:spPr>
          <a:xfrm flipV="1">
            <a:off x="2747520" y="2858040"/>
            <a:ext cx="347400" cy="145800"/>
          </a:xfrm>
          <a:custGeom>
            <a:avLst/>
            <a:gdLst/>
            <a:ahLst/>
            <a:cxnLst/>
            <a:rect l="l" t="t" r="r" b="b"/>
            <a:pathLst>
              <a:path w="21600" h="21600">
                <a:moveTo>
                  <a:pt x="0" y="0"/>
                </a:moveTo>
                <a:lnTo>
                  <a:pt x="21600" y="21600"/>
                </a:lnTo>
              </a:path>
            </a:pathLst>
          </a:custGeom>
          <a:noFill/>
          <a:ln w="25560">
            <a:round/>
            <a:tailEnd type="triangle" w="lg" len="med"/>
          </a:ln>
        </p:spPr>
        <p:style>
          <a:lnRef idx="1">
            <a:schemeClr val="accent1"/>
          </a:lnRef>
          <a:fillRef idx="0">
            <a:schemeClr val="accent1"/>
          </a:fillRef>
          <a:effectRef idx="0">
            <a:schemeClr val="accent1"/>
          </a:effectRef>
          <a:fontRef idx="minor"/>
        </p:style>
      </p:sp>
      <p:sp>
        <p:nvSpPr>
          <p:cNvPr id="314" name="CustomShape 25"/>
          <p:cNvSpPr/>
          <p:nvPr/>
        </p:nvSpPr>
        <p:spPr>
          <a:xfrm>
            <a:off x="4964400" y="2182320"/>
            <a:ext cx="228996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r>
              <a:rPr lang="it-IT" sz="1400" spc="-1">
                <a:solidFill>
                  <a:srgbClr val="000000"/>
                </a:solidFill>
                <a:latin typeface="Arial"/>
                <a:ea typeface="DejaVu Sans"/>
                <a:cs typeface="DejaVu Sans"/>
              </a:rPr>
              <a:t>Contatti Opera del Duomo</a:t>
            </a:r>
            <a:endParaRPr lang="it-IT" sz="1400" spc="-1">
              <a:solidFill>
                <a:prstClr val="black"/>
              </a:solidFill>
              <a:latin typeface="Arial"/>
              <a:ea typeface="DejaVu Sans"/>
              <a:cs typeface="DejaVu Sans"/>
            </a:endParaRPr>
          </a:p>
          <a:p>
            <a:pPr algn="ctr"/>
            <a:r>
              <a:rPr lang="it-IT" sz="1400" u="sng" spc="-1">
                <a:solidFill>
                  <a:srgbClr val="000000"/>
                </a:solidFill>
                <a:latin typeface="Arial"/>
                <a:ea typeface="DejaVu Sans"/>
                <a:cs typeface="DejaVu Sans"/>
              </a:rPr>
              <a:t>Per Cupola di Brunelleschi</a:t>
            </a:r>
            <a:endParaRPr lang="it-IT" sz="1400" spc="-1">
              <a:solidFill>
                <a:prstClr val="black"/>
              </a:solidFill>
              <a:latin typeface="Arial"/>
              <a:ea typeface="DejaVu Sans"/>
              <a:cs typeface="DejaVu Sans"/>
            </a:endParaRPr>
          </a:p>
        </p:txBody>
      </p:sp>
    </p:spTree>
    <p:extLst>
      <p:ext uri="{BB962C8B-B14F-4D97-AF65-F5344CB8AC3E}">
        <p14:creationId xmlns:p14="http://schemas.microsoft.com/office/powerpoint/2010/main" val="64087581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TextShape 1"/>
          <p:cNvSpPr txBox="1"/>
          <p:nvPr/>
        </p:nvSpPr>
        <p:spPr>
          <a:xfrm>
            <a:off x="1161360" y="269280"/>
            <a:ext cx="7171560" cy="1076760"/>
          </a:xfrm>
          <a:prstGeom prst="rect">
            <a:avLst/>
          </a:prstGeom>
          <a:noFill/>
          <a:ln>
            <a:noFill/>
          </a:ln>
        </p:spPr>
        <p:txBody>
          <a:bodyPr>
            <a:noAutofit/>
          </a:bodyPr>
          <a:lstStyle/>
          <a:p>
            <a:pPr algn="r">
              <a:lnSpc>
                <a:spcPct val="90000"/>
              </a:lnSpc>
            </a:pPr>
            <a:r>
              <a:rPr lang="en-US" sz="2800" spc="-1">
                <a:solidFill>
                  <a:srgbClr val="000000"/>
                </a:solidFill>
                <a:latin typeface="Arial"/>
                <a:ea typeface="DejaVu Sans"/>
                <a:cs typeface="DejaVu Sans"/>
              </a:rPr>
              <a:t>Giornata sulla radiografia muonica in CSN5 </a:t>
            </a:r>
            <a:endParaRPr lang="en-US" sz="2800" spc="-1">
              <a:solidFill>
                <a:srgbClr val="FFFFFF"/>
              </a:solidFill>
              <a:latin typeface="Arial"/>
              <a:ea typeface="DejaVu Sans"/>
              <a:cs typeface="DejaVu Sans"/>
            </a:endParaRPr>
          </a:p>
        </p:txBody>
      </p:sp>
      <p:sp>
        <p:nvSpPr>
          <p:cNvPr id="215" name="TextShape 2"/>
          <p:cNvSpPr txBox="1"/>
          <p:nvPr/>
        </p:nvSpPr>
        <p:spPr>
          <a:xfrm>
            <a:off x="162000" y="164520"/>
            <a:ext cx="637920" cy="322560"/>
          </a:xfrm>
          <a:prstGeom prst="rect">
            <a:avLst/>
          </a:prstGeom>
          <a:noFill/>
          <a:ln>
            <a:noFill/>
          </a:ln>
        </p:spPr>
        <p:txBody>
          <a:bodyPr rIns="45720" anchor="ctr">
            <a:noAutofit/>
          </a:bodyPr>
          <a:lstStyle/>
          <a:p>
            <a:pPr algn="r"/>
            <a:fld id="{7B8D12B8-DD92-4551-8266-4370BD7AB87B}" type="slidenum">
              <a:rPr lang="it-IT" sz="1600" spc="-1">
                <a:solidFill>
                  <a:srgbClr val="FFFFFF"/>
                </a:solidFill>
                <a:latin typeface="Arial"/>
                <a:ea typeface="DejaVu Sans"/>
                <a:cs typeface="DejaVu Sans"/>
              </a:rPr>
              <a:pPr algn="r"/>
              <a:t>58</a:t>
            </a:fld>
            <a:endParaRPr lang="it-IT" sz="1600" spc="-1">
              <a:solidFill>
                <a:prstClr val="black"/>
              </a:solidFill>
              <a:latin typeface="Times New Roman"/>
              <a:ea typeface="DejaVu Sans"/>
              <a:cs typeface="DejaVu Sans"/>
            </a:endParaRPr>
          </a:p>
        </p:txBody>
      </p:sp>
      <p:pic>
        <p:nvPicPr>
          <p:cNvPr id="217" name="Picture 2"/>
          <p:cNvPicPr/>
          <p:nvPr/>
        </p:nvPicPr>
        <p:blipFill>
          <a:blip r:embed="rId2"/>
          <a:stretch/>
        </p:blipFill>
        <p:spPr>
          <a:xfrm>
            <a:off x="1269000" y="1287000"/>
            <a:ext cx="6106680" cy="5466240"/>
          </a:xfrm>
          <a:prstGeom prst="rect">
            <a:avLst/>
          </a:prstGeom>
          <a:ln>
            <a:noFill/>
          </a:ln>
        </p:spPr>
      </p:pic>
      <p:sp>
        <p:nvSpPr>
          <p:cNvPr id="218" name="CustomShape 4"/>
          <p:cNvSpPr/>
          <p:nvPr/>
        </p:nvSpPr>
        <p:spPr>
          <a:xfrm>
            <a:off x="4602960" y="758160"/>
            <a:ext cx="3619440" cy="36468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514448415"/>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rgbClr val="0000FF"/>
                </a:solidFill>
              </a:rPr>
              <a:t>Anagrafica PD</a:t>
            </a:r>
          </a:p>
        </p:txBody>
      </p:sp>
      <p:sp>
        <p:nvSpPr>
          <p:cNvPr id="4" name="Date Placeholder 3"/>
          <p:cNvSpPr>
            <a:spLocks noGrp="1"/>
          </p:cNvSpPr>
          <p:nvPr>
            <p:ph type="dt" sz="half" idx="10"/>
          </p:nvPr>
        </p:nvSpPr>
        <p:spPr/>
        <p:txBody>
          <a:bodyPr/>
          <a:lstStyle/>
          <a:p>
            <a:r>
              <a:rPr lang="en-US"/>
              <a:t>EConti - CdS 10/07/2019</a:t>
            </a:r>
          </a:p>
        </p:txBody>
      </p:sp>
      <p:pic>
        <p:nvPicPr>
          <p:cNvPr id="6" name="Picture 5" descr="MITO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6694"/>
            <a:ext cx="9144000" cy="4541315"/>
          </a:xfrm>
          <a:prstGeom prst="rect">
            <a:avLst/>
          </a:prstGeom>
        </p:spPr>
      </p:pic>
      <p:sp>
        <p:nvSpPr>
          <p:cNvPr id="7" name="TextBox 6"/>
          <p:cNvSpPr txBox="1"/>
          <p:nvPr/>
        </p:nvSpPr>
        <p:spPr>
          <a:xfrm rot="19620845">
            <a:off x="3504969" y="4899212"/>
            <a:ext cx="1974419" cy="523220"/>
          </a:xfrm>
          <a:prstGeom prst="rect">
            <a:avLst/>
          </a:prstGeom>
          <a:solidFill>
            <a:schemeClr val="bg1"/>
          </a:solidFill>
        </p:spPr>
        <p:txBody>
          <a:bodyPr wrap="none" rtlCol="0">
            <a:spAutoFit/>
          </a:bodyPr>
          <a:lstStyle/>
          <a:p>
            <a:r>
              <a:rPr lang="en-US" sz="2800">
                <a:solidFill>
                  <a:srgbClr val="FF0000"/>
                </a:solidFill>
              </a:rPr>
              <a:t>Su dotazioni</a:t>
            </a:r>
          </a:p>
        </p:txBody>
      </p:sp>
    </p:spTree>
    <p:extLst>
      <p:ext uri="{BB962C8B-B14F-4D97-AF65-F5344CB8AC3E}">
        <p14:creationId xmlns:p14="http://schemas.microsoft.com/office/powerpoint/2010/main" val="8947548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234676" y="1659751"/>
            <a:ext cx="8826494" cy="2229114"/>
          </a:xfrm>
          <a:prstGeom prst="rect">
            <a:avLst/>
          </a:prstGeom>
          <a:noFill/>
        </p:spPr>
        <p:txBody>
          <a:bodyPr wrap="square" lIns="36000" tIns="36000" rIns="36000" bIns="36000" rtlCol="0" anchor="t" anchorCtr="0">
            <a:noAutofit/>
          </a:bodyPr>
          <a:lstStyle/>
          <a:p>
            <a:pPr defTabSz="1072866">
              <a:spcAft>
                <a:spcPts val="600"/>
              </a:spcAft>
            </a:pPr>
            <a:r>
              <a:rPr lang="en-US" b="1" dirty="0" smtClean="0">
                <a:solidFill>
                  <a:srgbClr val="3F3F3F"/>
                </a:solidFill>
                <a:latin typeface="Calibri Light" panose="020F0302020204030204" pitchFamily="34" charset="0"/>
                <a:cs typeface="Calibri Light" panose="020F0302020204030204" pitchFamily="34" charset="0"/>
              </a:rPr>
              <a:t>Presently no sensor meets more than two of those specs together. </a:t>
            </a:r>
          </a:p>
          <a:p>
            <a:pPr defTabSz="1072866">
              <a:spcAft>
                <a:spcPts val="600"/>
              </a:spcAft>
            </a:pPr>
            <a:r>
              <a:rPr lang="en-US" b="1" dirty="0" smtClean="0">
                <a:solidFill>
                  <a:srgbClr val="3F3F3F"/>
                </a:solidFill>
                <a:latin typeface="Calibri Light" panose="020F0302020204030204" pitchFamily="34" charset="0"/>
                <a:cs typeface="Calibri Light" panose="020F0302020204030204" pitchFamily="34" charset="0"/>
              </a:rPr>
              <a:t>To meet them all requires dramatic changes in the way detectors are designed and constructed</a:t>
            </a:r>
            <a:r>
              <a:rPr lang="en-US" b="1" dirty="0">
                <a:solidFill>
                  <a:srgbClr val="3F3F3F"/>
                </a:solidFill>
                <a:latin typeface="Calibri Light" panose="020F0302020204030204" pitchFamily="34" charset="0"/>
                <a:cs typeface="Calibri Light" panose="020F0302020204030204" pitchFamily="34" charset="0"/>
              </a:rPr>
              <a:t>:</a:t>
            </a:r>
            <a:r>
              <a:rPr lang="en-US" b="1" dirty="0" smtClean="0">
                <a:solidFill>
                  <a:srgbClr val="3F3F3F"/>
                </a:solidFill>
                <a:latin typeface="Calibri Light" panose="020F0302020204030204" pitchFamily="34" charset="0"/>
                <a:cs typeface="Calibri Light" panose="020F0302020204030204" pitchFamily="34" charset="0"/>
              </a:rPr>
              <a:t> </a:t>
            </a:r>
          </a:p>
          <a:p>
            <a:pPr defTabSz="1072866">
              <a:spcAft>
                <a:spcPts val="600"/>
              </a:spcAft>
            </a:pPr>
            <a:r>
              <a:rPr lang="en-US" sz="2000" b="1" dirty="0" smtClean="0">
                <a:solidFill>
                  <a:srgbClr val="FF0000"/>
                </a:solidFill>
                <a:latin typeface="Calibri"/>
                <a:cs typeface="Calibri"/>
              </a:rPr>
              <a:t>Approach of ARCADIA:</a:t>
            </a:r>
          </a:p>
          <a:p>
            <a:pPr marL="342900" indent="-342900" defTabSz="1072866">
              <a:spcAft>
                <a:spcPts val="600"/>
              </a:spcAft>
              <a:buFont typeface="Arial" panose="020B0604020202020204" pitchFamily="34" charset="0"/>
              <a:buChar char="•"/>
            </a:pPr>
            <a:r>
              <a:rPr lang="en-US" sz="2000" b="1" dirty="0" smtClean="0">
                <a:solidFill>
                  <a:srgbClr val="FF0000"/>
                </a:solidFill>
                <a:latin typeface="Calibri"/>
                <a:cs typeface="Calibri"/>
              </a:rPr>
              <a:t>Architecture </a:t>
            </a:r>
            <a:r>
              <a:rPr lang="en-US" sz="2000" b="1" dirty="0">
                <a:solidFill>
                  <a:srgbClr val="FF0000"/>
                </a:solidFill>
                <a:latin typeface="Calibri"/>
                <a:cs typeface="Calibri"/>
              </a:rPr>
              <a:t>(</a:t>
            </a:r>
            <a:r>
              <a:rPr lang="en-US" sz="2000" b="1" dirty="0" err="1" smtClean="0">
                <a:solidFill>
                  <a:srgbClr val="FF0000"/>
                </a:solidFill>
                <a:latin typeface="Calibri"/>
                <a:cs typeface="Calibri"/>
              </a:rPr>
              <a:t>Padova</a:t>
            </a:r>
            <a:r>
              <a:rPr lang="en-US" sz="2000" b="1" dirty="0" smtClean="0">
                <a:solidFill>
                  <a:srgbClr val="FF0000"/>
                </a:solidFill>
                <a:latin typeface="Calibri"/>
                <a:cs typeface="Calibri"/>
              </a:rPr>
              <a:t> tasks!): </a:t>
            </a:r>
            <a:r>
              <a:rPr lang="en-US" sz="2000" b="1" dirty="0">
                <a:solidFill>
                  <a:srgbClr val="FF0000"/>
                </a:solidFill>
                <a:latin typeface="Calibri"/>
                <a:cs typeface="Calibri"/>
              </a:rPr>
              <a:t>low power, timing, rate, </a:t>
            </a:r>
            <a:br>
              <a:rPr lang="en-US" sz="2000" b="1" dirty="0">
                <a:solidFill>
                  <a:srgbClr val="FF0000"/>
                </a:solidFill>
                <a:latin typeface="Calibri"/>
                <a:cs typeface="Calibri"/>
              </a:rPr>
            </a:br>
            <a:r>
              <a:rPr lang="en-US" sz="2000" b="1" dirty="0">
                <a:solidFill>
                  <a:srgbClr val="FF0000"/>
                </a:solidFill>
                <a:latin typeface="Calibri"/>
                <a:cs typeface="Calibri"/>
              </a:rPr>
              <a:t>pixel </a:t>
            </a:r>
            <a:r>
              <a:rPr lang="en-US" sz="2000" b="1" dirty="0" smtClean="0">
                <a:solidFill>
                  <a:srgbClr val="FF0000"/>
                </a:solidFill>
                <a:latin typeface="Calibri"/>
                <a:cs typeface="Calibri"/>
              </a:rPr>
              <a:t>choice</a:t>
            </a:r>
          </a:p>
          <a:p>
            <a:pPr marL="342900" indent="-342900" defTabSz="1072866">
              <a:spcAft>
                <a:spcPts val="600"/>
              </a:spcAft>
              <a:buFont typeface="Arial" panose="020B0604020202020204" pitchFamily="34" charset="0"/>
              <a:buChar char="•"/>
            </a:pPr>
            <a:r>
              <a:rPr lang="en-US" sz="2000" b="1" dirty="0" smtClean="0">
                <a:solidFill>
                  <a:srgbClr val="FF0000"/>
                </a:solidFill>
                <a:latin typeface="Calibri"/>
                <a:cs typeface="Calibri"/>
              </a:rPr>
              <a:t>Large </a:t>
            </a:r>
            <a:r>
              <a:rPr lang="en-US" sz="2000" b="1" dirty="0">
                <a:solidFill>
                  <a:srgbClr val="FF0000"/>
                </a:solidFill>
                <a:latin typeface="Calibri"/>
                <a:cs typeface="Calibri"/>
              </a:rPr>
              <a:t>area: stitching</a:t>
            </a:r>
          </a:p>
        </p:txBody>
      </p:sp>
      <p:graphicFrame>
        <p:nvGraphicFramePr>
          <p:cNvPr id="22" name="Tabella 21"/>
          <p:cNvGraphicFramePr>
            <a:graphicFrameLocks noGrp="1"/>
          </p:cNvGraphicFramePr>
          <p:nvPr>
            <p:extLst>
              <p:ext uri="{D42A27DB-BD31-4B8C-83A1-F6EECF244321}">
                <p14:modId xmlns:p14="http://schemas.microsoft.com/office/powerpoint/2010/main" val="3833384365"/>
              </p:ext>
            </p:extLst>
          </p:nvPr>
        </p:nvGraphicFramePr>
        <p:xfrm>
          <a:off x="1606124" y="196371"/>
          <a:ext cx="7327330" cy="1270254"/>
        </p:xfrm>
        <a:graphic>
          <a:graphicData uri="http://schemas.openxmlformats.org/drawingml/2006/table">
            <a:tbl>
              <a:tblPr firstRow="1" bandRow="1">
                <a:tableStyleId>{5C22544A-7EE6-4342-B048-85BDC9FD1C3A}</a:tableStyleId>
              </a:tblPr>
              <a:tblGrid>
                <a:gridCol w="1448554"/>
                <a:gridCol w="1662263"/>
                <a:gridCol w="1528482"/>
                <a:gridCol w="940604"/>
                <a:gridCol w="1747427"/>
              </a:tblGrid>
              <a:tr h="423418">
                <a:tc gridSpan="5">
                  <a:txBody>
                    <a:bodyPr/>
                    <a:lstStyle/>
                    <a:p>
                      <a:pPr algn="ctr"/>
                      <a:r>
                        <a:rPr lang="it-IT" sz="2000" dirty="0" smtClean="0">
                          <a:solidFill>
                            <a:schemeClr val="tx1"/>
                          </a:solidFill>
                        </a:rPr>
                        <a:t>ARCADIA</a:t>
                      </a:r>
                      <a:r>
                        <a:rPr lang="it-IT" sz="2000" baseline="0" dirty="0" smtClean="0">
                          <a:solidFill>
                            <a:schemeClr val="tx1"/>
                          </a:solidFill>
                        </a:rPr>
                        <a:t> </a:t>
                      </a:r>
                      <a:r>
                        <a:rPr lang="it-IT" sz="2000" baseline="0" dirty="0" err="1" smtClean="0">
                          <a:solidFill>
                            <a:schemeClr val="tx1"/>
                          </a:solidFill>
                        </a:rPr>
                        <a:t>goals</a:t>
                      </a:r>
                      <a:endParaRPr lang="en-US" sz="2000" dirty="0">
                        <a:solidFill>
                          <a:schemeClr val="tx1"/>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423418">
                <a:tc>
                  <a:txBody>
                    <a:bodyPr/>
                    <a:lstStyle/>
                    <a:p>
                      <a:pPr algn="ctr"/>
                      <a:r>
                        <a:rPr lang="it-IT" sz="2000" dirty="0" smtClean="0"/>
                        <a:t>Large area</a:t>
                      </a:r>
                      <a:endParaRPr lang="en-US" sz="20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it-IT" sz="2000" dirty="0" err="1" smtClean="0"/>
                        <a:t>Low</a:t>
                      </a:r>
                      <a:r>
                        <a:rPr lang="it-IT" sz="2000" dirty="0" smtClean="0"/>
                        <a:t> </a:t>
                      </a:r>
                      <a:r>
                        <a:rPr lang="it-IT" sz="2000" dirty="0" err="1" smtClean="0"/>
                        <a:t>power</a:t>
                      </a:r>
                      <a:endParaRPr lang="en-US" sz="20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it-IT" sz="2000" dirty="0" smtClean="0"/>
                        <a:t>Pixel </a:t>
                      </a:r>
                      <a:endParaRPr lang="en-US" sz="20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it-IT" sz="2000" dirty="0" smtClean="0"/>
                        <a:t>Timing</a:t>
                      </a:r>
                      <a:endParaRPr lang="en-US" sz="20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it-IT" sz="2000" dirty="0" smtClean="0"/>
                        <a:t>Rate</a:t>
                      </a:r>
                      <a:endParaRPr lang="en-US" sz="20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423418">
                <a:tc>
                  <a:txBody>
                    <a:bodyPr/>
                    <a:lstStyle/>
                    <a:p>
                      <a:pPr algn="ctr"/>
                      <a:r>
                        <a:rPr lang="it-IT" sz="2000" dirty="0" smtClean="0"/>
                        <a:t>&gt; 10 cm</a:t>
                      </a:r>
                      <a:r>
                        <a:rPr lang="it-IT" sz="2000" baseline="30000" dirty="0" smtClean="0"/>
                        <a:t>2</a:t>
                      </a:r>
                      <a:endParaRPr lang="en-US" sz="2000" baseline="300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000" dirty="0" smtClean="0">
                          <a:sym typeface="Symbol" panose="05050102010706020507" pitchFamily="18" charset="2"/>
                        </a:rPr>
                        <a:t> 20 </a:t>
                      </a:r>
                      <a:r>
                        <a:rPr lang="en-US" sz="2000" dirty="0" err="1" smtClean="0">
                          <a:sym typeface="Symbol" panose="05050102010706020507" pitchFamily="18" charset="2"/>
                        </a:rPr>
                        <a:t>mW</a:t>
                      </a:r>
                      <a:r>
                        <a:rPr lang="en-US" sz="2000" dirty="0" smtClean="0">
                          <a:sym typeface="Symbol" panose="05050102010706020507" pitchFamily="18" charset="2"/>
                        </a:rPr>
                        <a:t>/cm</a:t>
                      </a:r>
                      <a:r>
                        <a:rPr lang="en-US" sz="2000" baseline="30000" dirty="0" smtClean="0">
                          <a:sym typeface="Symbol" panose="05050102010706020507" pitchFamily="18" charset="2"/>
                        </a:rPr>
                        <a:t>2</a:t>
                      </a:r>
                      <a:endParaRPr lang="en-US" sz="2000" baseline="300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it-IT" sz="1800" dirty="0" smtClean="0"/>
                        <a:t>20</a:t>
                      </a:r>
                      <a:r>
                        <a:rPr lang="it-IT" sz="1800" dirty="0" smtClean="0">
                          <a:sym typeface="Symbol" panose="05050102010706020507" pitchFamily="18" charset="2"/>
                        </a:rPr>
                        <a:t>m  </a:t>
                      </a:r>
                      <a:r>
                        <a:rPr lang="it-IT" sz="1800" dirty="0" smtClean="0"/>
                        <a:t>20</a:t>
                      </a:r>
                      <a:r>
                        <a:rPr lang="it-IT" sz="1800" dirty="0" smtClean="0">
                          <a:sym typeface="Symbol" panose="05050102010706020507" pitchFamily="18" charset="2"/>
                        </a:rPr>
                        <a:t>m</a:t>
                      </a:r>
                      <a:endParaRPr lang="en-US" sz="18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it-IT" sz="2000" dirty="0" smtClean="0"/>
                        <a:t>10 ns</a:t>
                      </a:r>
                      <a:endParaRPr lang="en-US" sz="20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000" dirty="0" smtClean="0">
                          <a:sym typeface="Symbol" panose="05050102010706020507" pitchFamily="18" charset="2"/>
                        </a:rPr>
                        <a:t> 10 MHz/cm</a:t>
                      </a:r>
                      <a:r>
                        <a:rPr lang="en-US" sz="2000" baseline="30000" dirty="0" smtClean="0">
                          <a:sym typeface="Symbol" panose="05050102010706020507" pitchFamily="18" charset="2"/>
                        </a:rPr>
                        <a:t>2</a:t>
                      </a:r>
                      <a:endParaRPr lang="en-US" sz="2000" baseline="300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bl>
          </a:graphicData>
        </a:graphic>
      </p:graphicFrame>
      <p:sp>
        <p:nvSpPr>
          <p:cNvPr id="2" name="Rettangolo 1"/>
          <p:cNvSpPr/>
          <p:nvPr/>
        </p:nvSpPr>
        <p:spPr>
          <a:xfrm>
            <a:off x="193902" y="3883903"/>
            <a:ext cx="6510502" cy="2739212"/>
          </a:xfrm>
          <a:prstGeom prst="rect">
            <a:avLst/>
          </a:prstGeom>
        </p:spPr>
        <p:txBody>
          <a:bodyPr wrap="square">
            <a:spAutoFit/>
          </a:bodyPr>
          <a:lstStyle/>
          <a:p>
            <a:pPr marL="342900" indent="-342900" defTabSz="1072866">
              <a:spcAft>
                <a:spcPts val="600"/>
              </a:spcAft>
              <a:buFont typeface="Wingdings" panose="05000000000000000000" pitchFamily="2" charset="2"/>
              <a:buChar char="q"/>
            </a:pPr>
            <a:r>
              <a:rPr lang="en-US" b="1" dirty="0" smtClean="0">
                <a:solidFill>
                  <a:srgbClr val="3F3F3F"/>
                </a:solidFill>
                <a:latin typeface="Calibri Light" panose="020F0302020204030204" pitchFamily="34" charset="0"/>
                <a:cs typeface="Calibri Light" panose="020F0302020204030204" pitchFamily="34" charset="0"/>
              </a:rPr>
              <a:t>In Space</a:t>
            </a:r>
            <a:r>
              <a:rPr lang="en-US" dirty="0">
                <a:solidFill>
                  <a:srgbClr val="3F3F3F"/>
                </a:solidFill>
                <a:latin typeface="Calibri Light" panose="020F0302020204030204" pitchFamily="34" charset="0"/>
                <a:cs typeface="Calibri Light" panose="020F0302020204030204" pitchFamily="34" charset="0"/>
              </a:rPr>
              <a:t>, moving from micro-strip to pixels, allowing </a:t>
            </a:r>
            <a:r>
              <a:rPr lang="en-US" u="sng" dirty="0">
                <a:solidFill>
                  <a:srgbClr val="3F3F3F"/>
                </a:solidFill>
                <a:latin typeface="Calibri Light" panose="020F0302020204030204" pitchFamily="34" charset="0"/>
                <a:cs typeface="Calibri Light" panose="020F0302020204030204" pitchFamily="34" charset="0"/>
              </a:rPr>
              <a:t>high-resolution momentum</a:t>
            </a:r>
            <a:r>
              <a:rPr lang="en-US" dirty="0">
                <a:solidFill>
                  <a:srgbClr val="3F3F3F"/>
                </a:solidFill>
                <a:latin typeface="Calibri Light" panose="020F0302020204030204" pitchFamily="34" charset="0"/>
                <a:cs typeface="Calibri Light" panose="020F0302020204030204" pitchFamily="34" charset="0"/>
              </a:rPr>
              <a:t> </a:t>
            </a:r>
            <a:r>
              <a:rPr lang="en-US" dirty="0" smtClean="0">
                <a:solidFill>
                  <a:srgbClr val="3F3F3F"/>
                </a:solidFill>
                <a:latin typeface="Calibri Light" panose="020F0302020204030204" pitchFamily="34" charset="0"/>
                <a:cs typeface="Calibri Light" panose="020F0302020204030204" pitchFamily="34" charset="0"/>
              </a:rPr>
              <a:t>measurement, is presently not possible </a:t>
            </a:r>
            <a:r>
              <a:rPr lang="en-US" dirty="0">
                <a:solidFill>
                  <a:srgbClr val="3F3F3F"/>
                </a:solidFill>
                <a:latin typeface="Calibri Light" panose="020F0302020204030204" pitchFamily="34" charset="0"/>
                <a:cs typeface="Calibri Light" panose="020F0302020204030204" pitchFamily="34" charset="0"/>
              </a:rPr>
              <a:t>(think </a:t>
            </a:r>
            <a:r>
              <a:rPr lang="en-US" dirty="0" smtClean="0">
                <a:solidFill>
                  <a:srgbClr val="3F3F3F"/>
                </a:solidFill>
                <a:latin typeface="Calibri Light" panose="020F0302020204030204" pitchFamily="34" charset="0"/>
                <a:cs typeface="Calibri Light" panose="020F0302020204030204" pitchFamily="34" charset="0"/>
              </a:rPr>
              <a:t>of AMS-3</a:t>
            </a:r>
            <a:r>
              <a:rPr lang="en-US" dirty="0">
                <a:solidFill>
                  <a:srgbClr val="3F3F3F"/>
                </a:solidFill>
                <a:latin typeface="Calibri Light" panose="020F0302020204030204" pitchFamily="34" charset="0"/>
                <a:cs typeface="Calibri Light" panose="020F0302020204030204" pitchFamily="34" charset="0"/>
              </a:rPr>
              <a:t>).</a:t>
            </a:r>
          </a:p>
          <a:p>
            <a:pPr marL="342900" indent="-342900" defTabSz="1072866">
              <a:spcAft>
                <a:spcPts val="600"/>
              </a:spcAft>
              <a:buFont typeface="Wingdings" panose="05000000000000000000" pitchFamily="2" charset="2"/>
              <a:buChar char="q"/>
            </a:pPr>
            <a:r>
              <a:rPr lang="en-US" b="1" dirty="0">
                <a:solidFill>
                  <a:srgbClr val="3F3F3F"/>
                </a:solidFill>
                <a:latin typeface="Calibri Light" panose="020F0302020204030204" pitchFamily="34" charset="0"/>
                <a:cs typeface="Calibri Light" panose="020F0302020204030204" pitchFamily="34" charset="0"/>
              </a:rPr>
              <a:t>In medical imaging</a:t>
            </a:r>
            <a:r>
              <a:rPr lang="en-US" dirty="0" smtClean="0">
                <a:solidFill>
                  <a:srgbClr val="3F3F3F"/>
                </a:solidFill>
                <a:latin typeface="Calibri Light" panose="020F0302020204030204" pitchFamily="34" charset="0"/>
                <a:cs typeface="Calibri Light" panose="020F0302020204030204" pitchFamily="34" charset="0"/>
              </a:rPr>
              <a:t>, performant </a:t>
            </a:r>
            <a:r>
              <a:rPr lang="en-US" u="sng" dirty="0">
                <a:solidFill>
                  <a:srgbClr val="3F3F3F"/>
                </a:solidFill>
                <a:latin typeface="Calibri Light" panose="020F0302020204030204" pitchFamily="34" charset="0"/>
                <a:cs typeface="Calibri Light" panose="020F0302020204030204" pitchFamily="34" charset="0"/>
              </a:rPr>
              <a:t>3D tomography</a:t>
            </a:r>
            <a:r>
              <a:rPr lang="en-US" dirty="0">
                <a:solidFill>
                  <a:srgbClr val="3F3F3F"/>
                </a:solidFill>
                <a:latin typeface="Calibri Light" panose="020F0302020204030204" pitchFamily="34" charset="0"/>
                <a:cs typeface="Calibri Light" panose="020F0302020204030204" pitchFamily="34" charset="0"/>
              </a:rPr>
              <a:t> </a:t>
            </a:r>
            <a:r>
              <a:rPr lang="en-US" dirty="0" smtClean="0">
                <a:solidFill>
                  <a:srgbClr val="3F3F3F"/>
                </a:solidFill>
                <a:latin typeface="Calibri Light" panose="020F0302020204030204" pitchFamily="34" charset="0"/>
                <a:cs typeface="Calibri Light" panose="020F0302020204030204" pitchFamily="34" charset="0"/>
              </a:rPr>
              <a:t>is simply </a:t>
            </a:r>
            <a:r>
              <a:rPr lang="en-US" dirty="0">
                <a:solidFill>
                  <a:srgbClr val="3F3F3F"/>
                </a:solidFill>
                <a:latin typeface="Calibri Light" panose="020F0302020204030204" pitchFamily="34" charset="0"/>
                <a:cs typeface="Calibri Light" panose="020F0302020204030204" pitchFamily="34" charset="0"/>
              </a:rPr>
              <a:t>unavailable today. </a:t>
            </a:r>
            <a:r>
              <a:rPr lang="en-US" b="1" dirty="0" smtClean="0">
                <a:solidFill>
                  <a:srgbClr val="FF0000"/>
                </a:solidFill>
                <a:latin typeface="Calibri"/>
                <a:cs typeface="Calibri"/>
              </a:rPr>
              <a:t>ARCADIA </a:t>
            </a:r>
            <a:r>
              <a:rPr lang="en-US" b="1" dirty="0">
                <a:solidFill>
                  <a:srgbClr val="FF0000"/>
                </a:solidFill>
                <a:latin typeface="Calibri"/>
                <a:cs typeface="Calibri"/>
              </a:rPr>
              <a:t>is in fact the sensor development part of the </a:t>
            </a:r>
            <a:r>
              <a:rPr lang="en-US" b="1" dirty="0" err="1">
                <a:solidFill>
                  <a:srgbClr val="FF0000"/>
                </a:solidFill>
                <a:latin typeface="Calibri"/>
                <a:cs typeface="Calibri"/>
              </a:rPr>
              <a:t>iMPACT</a:t>
            </a:r>
            <a:r>
              <a:rPr lang="en-US" b="1" dirty="0">
                <a:solidFill>
                  <a:srgbClr val="FF0000"/>
                </a:solidFill>
                <a:latin typeface="Calibri"/>
                <a:cs typeface="Calibri"/>
              </a:rPr>
              <a:t> project</a:t>
            </a:r>
            <a:r>
              <a:rPr lang="en-US" b="1" dirty="0">
                <a:solidFill>
                  <a:srgbClr val="3F3F3F"/>
                </a:solidFill>
                <a:latin typeface="Calibri"/>
                <a:cs typeface="Calibri"/>
              </a:rPr>
              <a:t>.</a:t>
            </a:r>
          </a:p>
          <a:p>
            <a:pPr marL="342900" indent="-342900" defTabSz="1072866">
              <a:spcAft>
                <a:spcPts val="600"/>
              </a:spcAft>
              <a:buFont typeface="Wingdings" panose="05000000000000000000" pitchFamily="2" charset="2"/>
              <a:buChar char="q"/>
            </a:pPr>
            <a:r>
              <a:rPr lang="en-US" dirty="0">
                <a:solidFill>
                  <a:srgbClr val="3F3F3F"/>
                </a:solidFill>
                <a:latin typeface="Calibri Light" panose="020F0302020204030204" pitchFamily="34" charset="0"/>
                <a:cs typeface="Calibri Light" panose="020F0302020204030204" pitchFamily="34" charset="0"/>
              </a:rPr>
              <a:t>E</a:t>
            </a:r>
            <a:r>
              <a:rPr lang="en-US" dirty="0" smtClean="0">
                <a:solidFill>
                  <a:srgbClr val="3F3F3F"/>
                </a:solidFill>
                <a:latin typeface="Calibri Light" panose="020F0302020204030204" pitchFamily="34" charset="0"/>
                <a:cs typeface="Calibri Light" panose="020F0302020204030204" pitchFamily="34" charset="0"/>
              </a:rPr>
              <a:t>xperiments </a:t>
            </a:r>
            <a:r>
              <a:rPr lang="en-US" dirty="0">
                <a:solidFill>
                  <a:srgbClr val="3F3F3F"/>
                </a:solidFill>
                <a:latin typeface="Calibri Light" panose="020F0302020204030204" pitchFamily="34" charset="0"/>
                <a:cs typeface="Calibri Light" panose="020F0302020204030204" pitchFamily="34" charset="0"/>
              </a:rPr>
              <a:t>at </a:t>
            </a:r>
            <a:r>
              <a:rPr lang="en-US" b="1" dirty="0">
                <a:solidFill>
                  <a:srgbClr val="3F3F3F"/>
                </a:solidFill>
                <a:latin typeface="Calibri Light" panose="020F0302020204030204" pitchFamily="34" charset="0"/>
                <a:cs typeface="Calibri Light" panose="020F0302020204030204" pitchFamily="34" charset="0"/>
              </a:rPr>
              <a:t>large </a:t>
            </a:r>
            <a:r>
              <a:rPr lang="en-US" b="1" dirty="0" smtClean="0">
                <a:solidFill>
                  <a:srgbClr val="3F3F3F"/>
                </a:solidFill>
                <a:latin typeface="Calibri Light" panose="020F0302020204030204" pitchFamily="34" charset="0"/>
                <a:cs typeface="Calibri Light" panose="020F0302020204030204" pitchFamily="34" charset="0"/>
              </a:rPr>
              <a:t>colliders, </a:t>
            </a:r>
            <a:r>
              <a:rPr lang="en-US" dirty="0" smtClean="0">
                <a:solidFill>
                  <a:srgbClr val="3F3F3F"/>
                </a:solidFill>
                <a:latin typeface="Calibri Light" panose="020F0302020204030204" pitchFamily="34" charset="0"/>
                <a:cs typeface="Calibri Light" panose="020F0302020204030204" pitchFamily="34" charset="0"/>
              </a:rPr>
              <a:t>to improve tracking, require unprecedented </a:t>
            </a:r>
            <a:r>
              <a:rPr lang="en-US" u="sng" dirty="0">
                <a:solidFill>
                  <a:srgbClr val="3F3F3F"/>
                </a:solidFill>
                <a:latin typeface="Calibri Light" panose="020F0302020204030204" pitchFamily="34" charset="0"/>
                <a:cs typeface="Calibri Light" panose="020F0302020204030204" pitchFamily="34" charset="0"/>
              </a:rPr>
              <a:t>ease of assembly</a:t>
            </a:r>
            <a:r>
              <a:rPr lang="en-US" dirty="0">
                <a:solidFill>
                  <a:srgbClr val="3F3F3F"/>
                </a:solidFill>
                <a:latin typeface="Calibri Light" panose="020F0302020204030204" pitchFamily="34" charset="0"/>
                <a:cs typeface="Calibri Light" panose="020F0302020204030204" pitchFamily="34" charset="0"/>
              </a:rPr>
              <a:t>, cost-effectiveness and reduced </a:t>
            </a:r>
            <a:r>
              <a:rPr lang="en-US" u="sng" dirty="0">
                <a:solidFill>
                  <a:srgbClr val="3F3F3F"/>
                </a:solidFill>
                <a:latin typeface="Calibri Light" panose="020F0302020204030204" pitchFamily="34" charset="0"/>
                <a:cs typeface="Calibri Light" panose="020F0302020204030204" pitchFamily="34" charset="0"/>
              </a:rPr>
              <a:t>material </a:t>
            </a:r>
            <a:r>
              <a:rPr lang="en-US" u="sng" dirty="0" smtClean="0">
                <a:solidFill>
                  <a:srgbClr val="3F3F3F"/>
                </a:solidFill>
                <a:latin typeface="Calibri Light" panose="020F0302020204030204" pitchFamily="34" charset="0"/>
                <a:cs typeface="Calibri Light" panose="020F0302020204030204" pitchFamily="34" charset="0"/>
              </a:rPr>
              <a:t>budget</a:t>
            </a:r>
            <a:r>
              <a:rPr lang="en-US" dirty="0" smtClean="0">
                <a:solidFill>
                  <a:srgbClr val="3F3F3F"/>
                </a:solidFill>
                <a:latin typeface="Calibri Light" panose="020F0302020204030204" pitchFamily="34" charset="0"/>
                <a:cs typeface="Calibri Light" panose="020F0302020204030204" pitchFamily="34" charset="0"/>
              </a:rPr>
              <a:t>. </a:t>
            </a:r>
            <a:endParaRPr lang="en-US" dirty="0">
              <a:solidFill>
                <a:srgbClr val="3F3F3F"/>
              </a:solidFill>
              <a:latin typeface="Calibri Light" panose="020F0302020204030204" pitchFamily="34" charset="0"/>
              <a:cs typeface="Calibri Light" panose="020F0302020204030204" pitchFamily="34" charset="0"/>
            </a:endParaRPr>
          </a:p>
        </p:txBody>
      </p:sp>
      <p:grpSp>
        <p:nvGrpSpPr>
          <p:cNvPr id="40" name="Gruppo 39"/>
          <p:cNvGrpSpPr/>
          <p:nvPr/>
        </p:nvGrpSpPr>
        <p:grpSpPr>
          <a:xfrm>
            <a:off x="6704404" y="2774308"/>
            <a:ext cx="2229048" cy="4083695"/>
            <a:chOff x="8902392" y="2774305"/>
            <a:chExt cx="2972064" cy="4083695"/>
          </a:xfrm>
        </p:grpSpPr>
        <p:grpSp>
          <p:nvGrpSpPr>
            <p:cNvPr id="27" name="Gruppo 26"/>
            <p:cNvGrpSpPr/>
            <p:nvPr/>
          </p:nvGrpSpPr>
          <p:grpSpPr>
            <a:xfrm>
              <a:off x="8984229" y="2774305"/>
              <a:ext cx="2808390" cy="2070761"/>
              <a:chOff x="8984229" y="2774305"/>
              <a:chExt cx="2808390" cy="2070761"/>
            </a:xfrm>
          </p:grpSpPr>
          <p:pic>
            <p:nvPicPr>
              <p:cNvPr id="25" name="Picture 59"/>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8984229" y="2980119"/>
                <a:ext cx="2808390" cy="1864947"/>
              </a:xfrm>
              <a:prstGeom prst="rect">
                <a:avLst/>
              </a:prstGeom>
              <a:effectLst>
                <a:softEdge rad="31750"/>
              </a:effectLst>
            </p:spPr>
          </p:pic>
          <p:sp>
            <p:nvSpPr>
              <p:cNvPr id="24" name="CasellaDiTesto 23"/>
              <p:cNvSpPr txBox="1"/>
              <p:nvPr/>
            </p:nvSpPr>
            <p:spPr>
              <a:xfrm>
                <a:off x="9123360" y="2774305"/>
                <a:ext cx="914400" cy="914400"/>
              </a:xfrm>
              <a:prstGeom prst="rect">
                <a:avLst/>
              </a:prstGeom>
              <a:noFill/>
            </p:spPr>
            <p:txBody>
              <a:bodyPr wrap="none" lIns="36000" tIns="36000" rIns="36000" bIns="36000" rtlCol="0" anchor="ctr" anchorCtr="0">
                <a:noAutofit/>
              </a:bodyPr>
              <a:lstStyle/>
              <a:p>
                <a:pPr defTabSz="1072866"/>
                <a:r>
                  <a:rPr lang="it-IT" sz="2000" b="1" dirty="0" smtClean="0">
                    <a:solidFill>
                      <a:prstClr val="white"/>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AMS</a:t>
                </a:r>
                <a:endParaRPr lang="en-US" sz="2000" b="1" dirty="0" smtClean="0">
                  <a:solidFill>
                    <a:prstClr val="white"/>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grpSp>
        <p:grpSp>
          <p:nvGrpSpPr>
            <p:cNvPr id="33" name="Group 66"/>
            <p:cNvGrpSpPr>
              <a:grpSpLocks noChangeAspect="1"/>
            </p:cNvGrpSpPr>
            <p:nvPr/>
          </p:nvGrpSpPr>
          <p:grpSpPr>
            <a:xfrm>
              <a:off x="8902392" y="5147993"/>
              <a:ext cx="2972064" cy="1710007"/>
              <a:chOff x="4066281" y="1592185"/>
              <a:chExt cx="5639379" cy="3993452"/>
            </a:xfrm>
          </p:grpSpPr>
          <p:grpSp>
            <p:nvGrpSpPr>
              <p:cNvPr id="34" name="Group 64"/>
              <p:cNvGrpSpPr/>
              <p:nvPr/>
            </p:nvGrpSpPr>
            <p:grpSpPr>
              <a:xfrm>
                <a:off x="4066281" y="1592185"/>
                <a:ext cx="5639379" cy="3993452"/>
                <a:chOff x="4044450" y="1592185"/>
                <a:chExt cx="5639379" cy="3993452"/>
              </a:xfrm>
            </p:grpSpPr>
            <p:sp>
              <p:nvSpPr>
                <p:cNvPr id="37" name="Curved Down Arrow 63"/>
                <p:cNvSpPr/>
                <p:nvPr/>
              </p:nvSpPr>
              <p:spPr>
                <a:xfrm rot="760374" flipH="1">
                  <a:off x="5146131" y="2423088"/>
                  <a:ext cx="792474" cy="601667"/>
                </a:xfrm>
                <a:prstGeom prst="curvedDownArrow">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2866"/>
                  <a:endParaRPr lang="en-US" sz="2100">
                    <a:solidFill>
                      <a:prstClr val="black"/>
                    </a:solidFill>
                    <a:latin typeface="Calibri"/>
                  </a:endParaRPr>
                </a:p>
              </p:txBody>
            </p:sp>
            <p:pic>
              <p:nvPicPr>
                <p:cNvPr id="38"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r="13701"/>
                <a:stretch/>
              </p:blipFill>
              <p:spPr>
                <a:xfrm>
                  <a:off x="4044450" y="1592185"/>
                  <a:ext cx="5639379" cy="3993452"/>
                </a:xfrm>
                <a:prstGeom prst="rect">
                  <a:avLst/>
                </a:prstGeom>
              </p:spPr>
            </p:pic>
          </p:grpSp>
          <p:sp>
            <p:nvSpPr>
              <p:cNvPr id="35" name="TextBox 65"/>
              <p:cNvSpPr txBox="1"/>
              <p:nvPr/>
            </p:nvSpPr>
            <p:spPr>
              <a:xfrm>
                <a:off x="4880990" y="2276840"/>
                <a:ext cx="576080" cy="288040"/>
              </a:xfrm>
              <a:prstGeom prst="rect">
                <a:avLst/>
              </a:prstGeom>
              <a:noFill/>
            </p:spPr>
            <p:txBody>
              <a:bodyPr wrap="none" rtlCol="0" anchor="ctr" anchorCtr="0">
                <a:noAutofit/>
              </a:bodyPr>
              <a:lstStyle/>
              <a:p>
                <a:pPr algn="ctr" defTabSz="1072866"/>
                <a:r>
                  <a:rPr lang="en-US" sz="1400" b="1" dirty="0">
                    <a:solidFill>
                      <a:prstClr val="white">
                        <a:lumMod val="65000"/>
                      </a:prstClr>
                    </a:solidFill>
                    <a:latin typeface="Calibri"/>
                  </a:rPr>
                  <a:t>360°</a:t>
                </a:r>
              </a:p>
            </p:txBody>
          </p:sp>
        </p:grpSp>
        <p:sp>
          <p:nvSpPr>
            <p:cNvPr id="39" name="CasellaDiTesto 38"/>
            <p:cNvSpPr txBox="1"/>
            <p:nvPr/>
          </p:nvSpPr>
          <p:spPr>
            <a:xfrm>
              <a:off x="8984229" y="4699620"/>
              <a:ext cx="914400" cy="914400"/>
            </a:xfrm>
            <a:prstGeom prst="rect">
              <a:avLst/>
            </a:prstGeom>
            <a:noFill/>
          </p:spPr>
          <p:txBody>
            <a:bodyPr wrap="none" lIns="36000" tIns="36000" rIns="36000" bIns="36000" rtlCol="0" anchor="ctr" anchorCtr="0">
              <a:noAutofit/>
            </a:bodyPr>
            <a:lstStyle/>
            <a:p>
              <a:pPr defTabSz="1072866"/>
              <a:r>
                <a:rPr lang="it-IT" sz="1600" b="1" dirty="0" err="1" smtClean="0">
                  <a:solidFill>
                    <a:srgbClr val="FF0000"/>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iMPACT</a:t>
              </a:r>
              <a:endParaRPr lang="en-US" sz="1600" b="1" dirty="0" smtClean="0">
                <a:solidFill>
                  <a:srgbClr val="FF0000"/>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grpSp>
      <p:grpSp>
        <p:nvGrpSpPr>
          <p:cNvPr id="79" name="Gruppo 1"/>
          <p:cNvGrpSpPr>
            <a:grpSpLocks noChangeAspect="1"/>
          </p:cNvGrpSpPr>
          <p:nvPr/>
        </p:nvGrpSpPr>
        <p:grpSpPr>
          <a:xfrm rot="5400000">
            <a:off x="82457" y="155222"/>
            <a:ext cx="1343711" cy="1279094"/>
            <a:chOff x="47161" y="78061"/>
            <a:chExt cx="2022618" cy="1622699"/>
          </a:xfrm>
        </p:grpSpPr>
        <p:sp>
          <p:nvSpPr>
            <p:cNvPr id="80" name="Rectangle 79"/>
            <p:cNvSpPr>
              <a:spLocks noChangeAspect="1"/>
            </p:cNvSpPr>
            <p:nvPr/>
          </p:nvSpPr>
          <p:spPr>
            <a:xfrm>
              <a:off x="69317" y="78061"/>
              <a:ext cx="2000462" cy="1622699"/>
            </a:xfrm>
            <a:prstGeom prst="rect">
              <a:avLst/>
            </a:prstGeom>
            <a:gradFill flip="none" rotWithShape="1">
              <a:gsLst>
                <a:gs pos="0">
                  <a:schemeClr val="tx2">
                    <a:lumMod val="60000"/>
                    <a:lumOff val="40000"/>
                  </a:schemeClr>
                </a:gs>
                <a:gs pos="35000">
                  <a:schemeClr val="tx2">
                    <a:lumMod val="40000"/>
                    <a:lumOff val="60000"/>
                  </a:schemeClr>
                </a:gs>
                <a:gs pos="100000">
                  <a:schemeClr val="tx2">
                    <a:lumMod val="75000"/>
                  </a:schemeClr>
                </a:gs>
              </a:gsLst>
              <a:lin ang="8100000" scaled="1"/>
              <a:tileRect/>
            </a:gradFill>
            <a:ln w="1270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585"/>
            </a:p>
          </p:txBody>
        </p:sp>
        <p:sp>
          <p:nvSpPr>
            <p:cNvPr id="81" name="TextBox 80"/>
            <p:cNvSpPr txBox="1"/>
            <p:nvPr/>
          </p:nvSpPr>
          <p:spPr>
            <a:xfrm rot="16200000">
              <a:off x="-430596" y="666307"/>
              <a:ext cx="1418043" cy="462530"/>
            </a:xfrm>
            <a:prstGeom prst="rect">
              <a:avLst/>
            </a:prstGeom>
            <a:noFill/>
          </p:spPr>
          <p:txBody>
            <a:bodyPr wrap="square" lIns="0" tIns="0" rIns="0" bIns="0" rtlCol="0" anchor="ctr" anchorCtr="0">
              <a:noAutofit/>
            </a:bodyPr>
            <a:lstStyle/>
            <a:p>
              <a:pPr algn="ctr"/>
              <a:r>
                <a:rPr lang="en-US" sz="2000" b="1" dirty="0">
                  <a:ln w="0"/>
                  <a:solidFill>
                    <a:schemeClr val="bg1"/>
                  </a:solidFill>
                  <a:effectLst>
                    <a:outerShdw blurRad="38100" dist="25400" dir="5400000" algn="ctr" rotWithShape="0">
                      <a:srgbClr val="6E747A">
                        <a:alpha val="43000"/>
                      </a:srgbClr>
                    </a:outerShdw>
                  </a:effectLst>
                </a:rPr>
                <a:t>ARCADIA</a:t>
              </a:r>
              <a:endParaRPr lang="en-US" sz="3600" b="1" dirty="0">
                <a:ln w="0"/>
                <a:solidFill>
                  <a:schemeClr val="bg1"/>
                </a:solidFill>
                <a:effectLst>
                  <a:outerShdw blurRad="38100" dist="25400" dir="5400000" algn="ctr" rotWithShape="0">
                    <a:srgbClr val="6E747A">
                      <a:alpha val="43000"/>
                    </a:srgbClr>
                  </a:outerShdw>
                </a:effectLst>
              </a:endParaRPr>
            </a:p>
          </p:txBody>
        </p:sp>
        <p:grpSp>
          <p:nvGrpSpPr>
            <p:cNvPr id="82" name="Group 81"/>
            <p:cNvGrpSpPr/>
            <p:nvPr/>
          </p:nvGrpSpPr>
          <p:grpSpPr>
            <a:xfrm>
              <a:off x="551230" y="177767"/>
              <a:ext cx="1418043" cy="1418043"/>
              <a:chOff x="1055300" y="2708900"/>
              <a:chExt cx="1260150" cy="1260150"/>
            </a:xfrm>
            <a:solidFill>
              <a:schemeClr val="tx1"/>
            </a:solidFill>
          </p:grpSpPr>
          <p:sp>
            <p:nvSpPr>
              <p:cNvPr id="83" name="Rectangle 82"/>
              <p:cNvSpPr/>
              <p:nvPr userDrawn="1"/>
            </p:nvSpPr>
            <p:spPr>
              <a:xfrm>
                <a:off x="1055300" y="2708900"/>
                <a:ext cx="720100" cy="7201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84" name="Rectangle 83"/>
              <p:cNvSpPr/>
              <p:nvPr userDrawn="1"/>
            </p:nvSpPr>
            <p:spPr>
              <a:xfrm>
                <a:off x="1775400" y="2708900"/>
                <a:ext cx="360050" cy="36005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85" name="Rectangle 84"/>
              <p:cNvSpPr/>
              <p:nvPr userDrawn="1"/>
            </p:nvSpPr>
            <p:spPr>
              <a:xfrm>
                <a:off x="1775400" y="3429000"/>
                <a:ext cx="360050" cy="36005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86" name="Rectangle 85"/>
              <p:cNvSpPr/>
              <p:nvPr userDrawn="1"/>
            </p:nvSpPr>
            <p:spPr>
              <a:xfrm>
                <a:off x="1055300" y="3429000"/>
                <a:ext cx="360050" cy="36005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87" name="Rectangle 86"/>
              <p:cNvSpPr/>
              <p:nvPr userDrawn="1"/>
            </p:nvSpPr>
            <p:spPr>
              <a:xfrm>
                <a:off x="2135450" y="270890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88" name="Rectangle 87"/>
              <p:cNvSpPr/>
              <p:nvPr userDrawn="1"/>
            </p:nvSpPr>
            <p:spPr>
              <a:xfrm>
                <a:off x="1415350" y="378905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89" name="Rectangle 88"/>
              <p:cNvSpPr/>
              <p:nvPr userDrawn="1"/>
            </p:nvSpPr>
            <p:spPr>
              <a:xfrm>
                <a:off x="1055300" y="378905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90" name="Rectangle 89"/>
              <p:cNvSpPr/>
              <p:nvPr userDrawn="1"/>
            </p:nvSpPr>
            <p:spPr>
              <a:xfrm>
                <a:off x="2108260" y="306895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91" name="Rectangle 90"/>
              <p:cNvSpPr/>
              <p:nvPr userDrawn="1"/>
            </p:nvSpPr>
            <p:spPr>
              <a:xfrm>
                <a:off x="2135450" y="342900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92" name="Rectangle 91"/>
              <p:cNvSpPr/>
              <p:nvPr userDrawn="1"/>
            </p:nvSpPr>
            <p:spPr>
              <a:xfrm>
                <a:off x="1775400" y="378905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93" name="Rectangle 92"/>
              <p:cNvSpPr/>
              <p:nvPr userDrawn="1"/>
            </p:nvSpPr>
            <p:spPr>
              <a:xfrm>
                <a:off x="2135450" y="378905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94" name="Rectangle 93"/>
              <p:cNvSpPr/>
              <p:nvPr userDrawn="1"/>
            </p:nvSpPr>
            <p:spPr>
              <a:xfrm>
                <a:off x="1415350" y="342900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95" name="Rectangle 94"/>
              <p:cNvSpPr/>
              <p:nvPr userDrawn="1"/>
            </p:nvSpPr>
            <p:spPr>
              <a:xfrm>
                <a:off x="1595400" y="360900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96" name="Rectangle 95"/>
              <p:cNvSpPr/>
              <p:nvPr userDrawn="1"/>
            </p:nvSpPr>
            <p:spPr>
              <a:xfrm>
                <a:off x="1955450" y="324900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97" name="Rectangle 96"/>
              <p:cNvSpPr/>
              <p:nvPr userDrawn="1"/>
            </p:nvSpPr>
            <p:spPr>
              <a:xfrm>
                <a:off x="1775400" y="306895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grpSp>
      </p:grpSp>
    </p:spTree>
    <p:extLst>
      <p:ext uri="{BB962C8B-B14F-4D97-AF65-F5344CB8AC3E}">
        <p14:creationId xmlns:p14="http://schemas.microsoft.com/office/powerpoint/2010/main" val="144619371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MOPEA"/>
          <p:cNvSpPr txBox="1">
            <a:spLocks noGrp="1"/>
          </p:cNvSpPr>
          <p:nvPr>
            <p:ph type="ctrTitle"/>
          </p:nvPr>
        </p:nvSpPr>
        <p:spPr>
          <a:xfrm>
            <a:off x="553641" y="927479"/>
            <a:ext cx="7947422" cy="1074625"/>
          </a:xfrm>
          <a:prstGeom prst="rect">
            <a:avLst/>
          </a:prstGeom>
        </p:spPr>
        <p:txBody>
          <a:bodyPr/>
          <a:lstStyle/>
          <a:p>
            <a:pPr algn="ctr"/>
            <a:r>
              <a:rPr>
                <a:ln w="18415" cmpd="sng">
                  <a:solidFill>
                    <a:srgbClr val="FFFFFF"/>
                  </a:solidFill>
                  <a:prstDash val="solid"/>
                </a:ln>
                <a:effectLst>
                  <a:outerShdw blurRad="63500" dir="3600000" algn="tl" rotWithShape="0">
                    <a:srgbClr val="000000">
                      <a:alpha val="70000"/>
                    </a:srgbClr>
                  </a:outerShdw>
                </a:effectLst>
              </a:rPr>
              <a:t>MOPEA</a:t>
            </a:r>
          </a:p>
        </p:txBody>
      </p:sp>
      <p:sp>
        <p:nvSpPr>
          <p:cNvPr id="120" name="Modular…"/>
          <p:cNvSpPr txBox="1">
            <a:spLocks noGrp="1"/>
          </p:cNvSpPr>
          <p:nvPr>
            <p:ph type="subTitle" sz="half" idx="1"/>
          </p:nvPr>
        </p:nvSpPr>
        <p:spPr>
          <a:xfrm>
            <a:off x="1324252" y="2292822"/>
            <a:ext cx="4555297" cy="2464594"/>
          </a:xfrm>
          <a:prstGeom prst="rect">
            <a:avLst/>
          </a:prstGeom>
        </p:spPr>
        <p:txBody>
          <a:bodyPr/>
          <a:lstStyle/>
          <a:p>
            <a:r>
              <a:rPr>
                <a:solidFill>
                  <a:srgbClr val="FFFFFF"/>
                </a:solidFill>
              </a:rPr>
              <a:t>M</a:t>
            </a:r>
            <a:r>
              <a:t>odular </a:t>
            </a:r>
          </a:p>
          <a:p>
            <a:r>
              <a:rPr>
                <a:solidFill>
                  <a:srgbClr val="FFFFFF"/>
                </a:solidFill>
              </a:rPr>
              <a:t>O</a:t>
            </a:r>
            <a:r>
              <a:t>ptically-</a:t>
            </a:r>
            <a:r>
              <a:rPr>
                <a:solidFill>
                  <a:srgbClr val="FFFFFF"/>
                </a:solidFill>
              </a:rPr>
              <a:t>P</a:t>
            </a:r>
            <a:r>
              <a:t>owered </a:t>
            </a:r>
          </a:p>
          <a:p>
            <a:r>
              <a:rPr>
                <a:solidFill>
                  <a:srgbClr val="FFFFFF"/>
                </a:solidFill>
              </a:rPr>
              <a:t>E</a:t>
            </a:r>
            <a:r>
              <a:t>lectrostatic</a:t>
            </a:r>
          </a:p>
          <a:p>
            <a:r>
              <a:rPr>
                <a:solidFill>
                  <a:srgbClr val="FFFFFF"/>
                </a:solidFill>
              </a:rPr>
              <a:t>A</a:t>
            </a:r>
            <a:r>
              <a:t>ccelerator</a:t>
            </a:r>
          </a:p>
        </p:txBody>
      </p:sp>
      <p:sp>
        <p:nvSpPr>
          <p:cNvPr id="121" name="P. Zotto 10.07.2019"/>
          <p:cNvSpPr/>
          <p:nvPr/>
        </p:nvSpPr>
        <p:spPr>
          <a:xfrm>
            <a:off x="6230045" y="6282277"/>
            <a:ext cx="2786063" cy="287571"/>
          </a:xfrm>
          <a:prstGeom prst="rect">
            <a:avLst/>
          </a:prstGeom>
          <a:ln w="12700">
            <a:miter lim="400000"/>
          </a:ln>
          <a:extLst>
            <a:ext uri="{C572A759-6A51-4108-AA02-DFA0A04FC94B}">
              <ma14:wrappingTextBoxFlag xmlns:ma14="http://schemas.microsoft.com/office/mac/drawingml/2011/main" val="1"/>
            </a:ext>
          </a:extLst>
        </p:spPr>
        <p:txBody>
          <a:bodyPr lIns="35715" tIns="35715" rIns="35715" bIns="35715" anchor="ctr">
            <a:spAutoFit/>
          </a:bodyPr>
          <a:lstStyle>
            <a:lvl1pPr>
              <a:defRPr sz="1400"/>
            </a:lvl1pPr>
          </a:lstStyle>
          <a:p>
            <a:pPr algn="ctr" defTabSz="410730" hangingPunct="0"/>
            <a:r>
              <a:rPr kern="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rPr>
              <a:t>P. Zotto 10.07.2019</a:t>
            </a:r>
          </a:p>
        </p:txBody>
      </p:sp>
      <p:sp>
        <p:nvSpPr>
          <p:cNvPr id="122" name="INFN Padova/Legnaro"/>
          <p:cNvSpPr/>
          <p:nvPr/>
        </p:nvSpPr>
        <p:spPr>
          <a:xfrm>
            <a:off x="4001078" y="5311232"/>
            <a:ext cx="3756941" cy="533796"/>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lvl1pPr>
              <a:defRPr>
                <a:solidFill>
                  <a:srgbClr val="D4FB79"/>
                </a:solidFill>
              </a:defRPr>
            </a:lvl1pPr>
          </a:lstStyle>
          <a:p>
            <a:pPr algn="ctr" defTabSz="410730" hangingPunct="0"/>
            <a:r>
              <a:rPr sz="3000" kern="0">
                <a:effectLst>
                  <a:outerShdw blurRad="38100" dist="64529" dir="2700000" rotWithShape="0">
                    <a:srgbClr val="000000">
                      <a:alpha val="48275"/>
                    </a:srgbClr>
                  </a:outerShdw>
                </a:effectLst>
                <a:latin typeface="Helvetica Neue Light"/>
                <a:ea typeface="Helvetica Neue Light"/>
                <a:cs typeface="Helvetica Neue Light"/>
                <a:sym typeface="Helvetica Neue Light"/>
              </a:rPr>
              <a:t>INFN Padova/Legnaro</a:t>
            </a:r>
          </a:p>
        </p:txBody>
      </p:sp>
      <p:sp>
        <p:nvSpPr>
          <p:cNvPr id="2" name="TextBox 1"/>
          <p:cNvSpPr txBox="1"/>
          <p:nvPr/>
        </p:nvSpPr>
        <p:spPr>
          <a:xfrm>
            <a:off x="5372964" y="4166390"/>
            <a:ext cx="270883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FFFFFF"/>
                </a:solidFill>
                <a:effectLst>
                  <a:outerShdw blurRad="38100" dist="64529" dir="2700000" rotWithShape="0">
                    <a:srgbClr val="000000">
                      <a:alpha val="48275"/>
                    </a:srgbClr>
                  </a:outerShdw>
                </a:effectLst>
                <a:uFillTx/>
                <a:latin typeface="+mn-lt"/>
                <a:ea typeface="+mn-ea"/>
                <a:cs typeface="+mn-cs"/>
                <a:sym typeface="Helvetica Neue Light"/>
              </a:rPr>
              <a:t>[3 anni: 2018-2020]</a:t>
            </a:r>
          </a:p>
        </p:txBody>
      </p:sp>
    </p:spTree>
    <p:extLst>
      <p:ext uri="{BB962C8B-B14F-4D97-AF65-F5344CB8AC3E}">
        <p14:creationId xmlns:p14="http://schemas.microsoft.com/office/powerpoint/2010/main" val="211958975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Obiettivi 2019"/>
          <p:cNvSpPr txBox="1">
            <a:spLocks noGrp="1"/>
          </p:cNvSpPr>
          <p:nvPr>
            <p:ph type="title"/>
          </p:nvPr>
        </p:nvSpPr>
        <p:spPr>
          <a:prstGeom prst="rect">
            <a:avLst/>
          </a:prstGeom>
        </p:spPr>
        <p:txBody>
          <a:bodyPr/>
          <a:lstStyle/>
          <a:p>
            <a:pPr algn="ctr"/>
            <a:r>
              <a:rPr sz="4800"/>
              <a:t>Obiettivi 2019</a:t>
            </a:r>
          </a:p>
        </p:txBody>
      </p:sp>
      <p:sp>
        <p:nvSpPr>
          <p:cNvPr id="125" name="Studio di fattibilità del modulo acceleratore…"/>
          <p:cNvSpPr txBox="1">
            <a:spLocks noGrp="1"/>
          </p:cNvSpPr>
          <p:nvPr>
            <p:ph type="body" idx="1"/>
          </p:nvPr>
        </p:nvSpPr>
        <p:spPr>
          <a:xfrm>
            <a:off x="553641" y="739580"/>
            <a:ext cx="8036719" cy="4018359"/>
          </a:xfrm>
          <a:prstGeom prst="rect">
            <a:avLst/>
          </a:prstGeom>
        </p:spPr>
        <p:txBody>
          <a:bodyPr/>
          <a:lstStyle/>
          <a:p>
            <a:pPr>
              <a:buBlip>
                <a:blip r:embed="rId2"/>
              </a:buBlip>
            </a:pPr>
            <a:r>
              <a:t>Studio di fattibilità del modulo acceleratore</a:t>
            </a:r>
          </a:p>
          <a:p>
            <a:pPr>
              <a:buBlip>
                <a:blip r:embed="rId2"/>
              </a:buBlip>
            </a:pPr>
            <a:endParaRPr/>
          </a:p>
          <a:p>
            <a:pPr>
              <a:buBlip>
                <a:blip r:embed="rId2"/>
              </a:buBlip>
            </a:pPr>
            <a:endParaRPr/>
          </a:p>
          <a:p>
            <a:pPr>
              <a:buBlip>
                <a:blip r:embed="rId2"/>
              </a:buBlip>
            </a:pPr>
            <a:r>
              <a:t>Sviluppo della meccanica di assemblaggio</a:t>
            </a:r>
          </a:p>
        </p:txBody>
      </p:sp>
      <p:sp>
        <p:nvSpPr>
          <p:cNvPr id="126" name="studi di campo elettrico e moto degli ioni…"/>
          <p:cNvSpPr/>
          <p:nvPr/>
        </p:nvSpPr>
        <p:spPr>
          <a:xfrm>
            <a:off x="1065805" y="2058375"/>
            <a:ext cx="6317427" cy="810791"/>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p>
            <a:pPr marL="892891" indent="-892891" defTabSz="410730" hangingPunct="0">
              <a:buSzPct val="125000"/>
              <a:buFontTx/>
              <a:buChar char="•"/>
              <a:defRPr>
                <a:solidFill>
                  <a:srgbClr val="FFFC79"/>
                </a:solidFill>
              </a:defRPr>
            </a:pPr>
            <a:r>
              <a:rPr sz="2400" kern="0">
                <a:solidFill>
                  <a:srgbClr val="FFFC79"/>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rPr>
              <a:t>studi di campo elettrico e moto degli ioni </a:t>
            </a:r>
          </a:p>
          <a:p>
            <a:pPr marL="892891" indent="-892891" defTabSz="410730" hangingPunct="0">
              <a:buSzPct val="125000"/>
              <a:buFontTx/>
              <a:buChar char="•"/>
              <a:defRPr>
                <a:solidFill>
                  <a:srgbClr val="FFFC79"/>
                </a:solidFill>
              </a:defRPr>
            </a:pPr>
            <a:r>
              <a:rPr sz="2400" kern="0">
                <a:solidFill>
                  <a:srgbClr val="FFFC79"/>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rPr>
              <a:t>test di accelerazione  </a:t>
            </a:r>
            <a:r>
              <a:rPr sz="2400" kern="0">
                <a:solidFill>
                  <a:srgbClr val="FF7E79"/>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rPr>
              <a:t>(in ritardo)</a:t>
            </a:r>
          </a:p>
        </p:txBody>
      </p:sp>
      <p:sp>
        <p:nvSpPr>
          <p:cNvPr id="127" name="disegno di un acceleratore completo…"/>
          <p:cNvSpPr/>
          <p:nvPr/>
        </p:nvSpPr>
        <p:spPr>
          <a:xfrm>
            <a:off x="1033379" y="4046480"/>
            <a:ext cx="7208778" cy="1549455"/>
          </a:xfrm>
          <a:prstGeom prst="rect">
            <a:avLst/>
          </a:prstGeom>
          <a:ln w="12700">
            <a:miter lim="400000"/>
          </a:ln>
          <a:extLst>
            <a:ext uri="{C572A759-6A51-4108-AA02-DFA0A04FC94B}">
              <ma14:wrappingTextBoxFlag xmlns:ma14="http://schemas.microsoft.com/office/mac/drawingml/2011/main" val="1"/>
            </a:ext>
          </a:extLst>
        </p:spPr>
        <p:txBody>
          <a:bodyPr lIns="35715" tIns="35715" rIns="35715" bIns="35715" anchor="ctr">
            <a:spAutoFit/>
          </a:bodyPr>
          <a:lstStyle/>
          <a:p>
            <a:pPr marL="892891" indent="-892891" defTabSz="410730" hangingPunct="0">
              <a:buSzPct val="125000"/>
              <a:buFontTx/>
              <a:buChar char="•"/>
              <a:defRPr>
                <a:solidFill>
                  <a:srgbClr val="FFFC79"/>
                </a:solidFill>
              </a:defRPr>
            </a:pPr>
            <a:r>
              <a:rPr sz="2400" kern="0">
                <a:solidFill>
                  <a:srgbClr val="FFFC79"/>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rPr>
              <a:t>disegno di un acceleratore completo </a:t>
            </a:r>
          </a:p>
          <a:p>
            <a:pPr marL="892891" indent="-892891" defTabSz="410730" hangingPunct="0">
              <a:buSzPct val="125000"/>
              <a:buFontTx/>
              <a:buChar char="•"/>
              <a:defRPr>
                <a:solidFill>
                  <a:srgbClr val="FFFC79"/>
                </a:solidFill>
              </a:defRPr>
            </a:pPr>
            <a:r>
              <a:rPr sz="2400" kern="0">
                <a:solidFill>
                  <a:srgbClr val="FFFC79"/>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rPr>
              <a:t>produzione e test meccanico di un modulo acceleratore </a:t>
            </a:r>
          </a:p>
          <a:p>
            <a:pPr marL="892891" indent="-892891" defTabSz="410730" hangingPunct="0">
              <a:buSzPct val="125000"/>
              <a:buFontTx/>
              <a:buChar char="•"/>
              <a:defRPr>
                <a:solidFill>
                  <a:srgbClr val="FFFC79"/>
                </a:solidFill>
              </a:defRPr>
            </a:pPr>
            <a:r>
              <a:rPr sz="2400" kern="0">
                <a:solidFill>
                  <a:srgbClr val="FFFC79"/>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rPr>
              <a:t>test sull’uso di liquido come dielettrico</a:t>
            </a:r>
          </a:p>
        </p:txBody>
      </p:sp>
    </p:spTree>
    <p:extLst>
      <p:ext uri="{BB962C8B-B14F-4D97-AF65-F5344CB8AC3E}">
        <p14:creationId xmlns:p14="http://schemas.microsoft.com/office/powerpoint/2010/main" val="32587075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p:cNvSpPr/>
          <p:nvPr/>
        </p:nvSpPr>
        <p:spPr>
          <a:xfrm>
            <a:off x="112725" y="1186771"/>
            <a:ext cx="8972243" cy="5538163"/>
          </a:xfrm>
          <a:prstGeom prst="rect">
            <a:avLst/>
          </a:prstGeom>
          <a:solidFill>
            <a:srgbClr val="FFFFFF"/>
          </a:solidFill>
          <a:ln w="12700">
            <a:miter lim="400000"/>
          </a:ln>
        </p:spPr>
        <p:txBody>
          <a:bodyPr lIns="35715" tIns="35715" rIns="35715" bIns="35715" anchor="ctr"/>
          <a:lstStyle/>
          <a:p>
            <a:pPr algn="ctr" defTabSz="410730" hangingPunct="0">
              <a:defRPr sz="3600"/>
            </a:pPr>
            <a:endParaRPr sz="2500" kern="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endParaRPr>
          </a:p>
        </p:txBody>
      </p:sp>
      <p:sp>
        <p:nvSpPr>
          <p:cNvPr id="130" name="Configurazione Acceleratore"/>
          <p:cNvSpPr txBox="1">
            <a:spLocks noGrp="1"/>
          </p:cNvSpPr>
          <p:nvPr>
            <p:ph type="title"/>
          </p:nvPr>
        </p:nvSpPr>
        <p:spPr>
          <a:xfrm>
            <a:off x="553641" y="178595"/>
            <a:ext cx="8036719" cy="968383"/>
          </a:xfrm>
          <a:prstGeom prst="rect">
            <a:avLst/>
          </a:prstGeom>
        </p:spPr>
        <p:txBody>
          <a:bodyPr/>
          <a:lstStyle/>
          <a:p>
            <a:pPr algn="ctr"/>
            <a:r>
              <a:rPr sz="4800"/>
              <a:t>Configurazione Acceleratore</a:t>
            </a:r>
          </a:p>
        </p:txBody>
      </p:sp>
      <p:sp>
        <p:nvSpPr>
          <p:cNvPr id="131" name="Abbiamo scelto di passare dalla configurazione “single ended” alla configurazione “tandem” per la maggiore semplicità nella gestione della sorgente"/>
          <p:cNvSpPr txBox="1">
            <a:spLocks noGrp="1"/>
          </p:cNvSpPr>
          <p:nvPr>
            <p:ph type="body" sz="quarter" idx="1"/>
          </p:nvPr>
        </p:nvSpPr>
        <p:spPr>
          <a:xfrm>
            <a:off x="5754450" y="2996472"/>
            <a:ext cx="3232520" cy="2596945"/>
          </a:xfrm>
          <a:prstGeom prst="rect">
            <a:avLst/>
          </a:prstGeom>
        </p:spPr>
        <p:txBody>
          <a:bodyPr/>
          <a:lstStyle>
            <a:lvl1pPr marL="0" indent="0">
              <a:buSzTx/>
              <a:buNone/>
              <a:defRPr sz="2400">
                <a:solidFill>
                  <a:srgbClr val="0433FF"/>
                </a:solidFill>
                <a:effectLst>
                  <a:outerShdw blurRad="50800" dist="38100" dir="5400000" rotWithShape="0">
                    <a:srgbClr val="000000">
                      <a:alpha val="0"/>
                    </a:srgbClr>
                  </a:outerShdw>
                </a:effectLst>
              </a:defRPr>
            </a:lvl1pPr>
          </a:lstStyle>
          <a:p>
            <a:r>
              <a:rPr sz="2000"/>
              <a:t>Abbiamo scelto di passare dalla configurazione “single ended” alla configurazione “tandem” per la maggiore semplicità nella gestione della sorgente</a:t>
            </a:r>
          </a:p>
        </p:txBody>
      </p:sp>
      <p:pic>
        <p:nvPicPr>
          <p:cNvPr id="132" name="Assieme 3D tandem sezionato.pdf" descr="Assieme 3D tandem sezionato.pdf"/>
          <p:cNvPicPr>
            <a:picLocks noChangeAspect="1"/>
          </p:cNvPicPr>
          <p:nvPr/>
        </p:nvPicPr>
        <p:blipFill>
          <a:blip r:embed="rId2">
            <a:extLst/>
          </a:blip>
          <a:stretch>
            <a:fillRect/>
          </a:stretch>
        </p:blipFill>
        <p:spPr>
          <a:xfrm>
            <a:off x="268326" y="1344783"/>
            <a:ext cx="5486124" cy="5363551"/>
          </a:xfrm>
          <a:prstGeom prst="rect">
            <a:avLst/>
          </a:prstGeom>
          <a:ln w="12700">
            <a:miter lim="400000"/>
          </a:ln>
        </p:spPr>
      </p:pic>
      <p:sp>
        <p:nvSpPr>
          <p:cNvPr id="133" name="Ideazione: Tutti…"/>
          <p:cNvSpPr/>
          <p:nvPr/>
        </p:nvSpPr>
        <p:spPr>
          <a:xfrm>
            <a:off x="5204220" y="1374469"/>
            <a:ext cx="3344372" cy="1180123"/>
          </a:xfrm>
          <a:prstGeom prst="rect">
            <a:avLst/>
          </a:prstGeom>
          <a:ln w="50800">
            <a:solidFill>
              <a:srgbClr val="FF40FF"/>
            </a:solidFill>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p>
            <a:pPr algn="ctr" defTabSz="410730" hangingPunct="0">
              <a:defRPr>
                <a:solidFill>
                  <a:srgbClr val="FF2600"/>
                </a:solidFill>
                <a:effectLst>
                  <a:outerShdw dist="64529" dir="2700000" rotWithShape="0">
                    <a:srgbClr val="000000">
                      <a:alpha val="0"/>
                    </a:srgbClr>
                  </a:outerShdw>
                </a:effectLst>
              </a:defRPr>
            </a:pPr>
            <a:r>
              <a:rPr sz="2400" kern="0">
                <a:solidFill>
                  <a:srgbClr val="FF2600"/>
                </a:solidFill>
                <a:effectLst>
                  <a:outerShdw dist="64529" dir="2700000" rotWithShape="0">
                    <a:srgbClr val="000000">
                      <a:alpha val="0"/>
                    </a:srgbClr>
                  </a:outerShdw>
                </a:effectLst>
                <a:latin typeface="Helvetica Neue Light"/>
                <a:ea typeface="Helvetica Neue Light"/>
                <a:cs typeface="Helvetica Neue Light"/>
                <a:sym typeface="Helvetica Neue Light"/>
              </a:rPr>
              <a:t>Ideazione: Tutti</a:t>
            </a:r>
          </a:p>
          <a:p>
            <a:pPr algn="ctr" defTabSz="410730" hangingPunct="0">
              <a:defRPr>
                <a:solidFill>
                  <a:srgbClr val="FF2600"/>
                </a:solidFill>
                <a:effectLst>
                  <a:outerShdw dist="64529" dir="2700000" rotWithShape="0">
                    <a:srgbClr val="000000">
                      <a:alpha val="0"/>
                    </a:srgbClr>
                  </a:outerShdw>
                </a:effectLst>
              </a:defRPr>
            </a:pPr>
            <a:r>
              <a:rPr sz="2400" kern="0">
                <a:solidFill>
                  <a:srgbClr val="FF2600"/>
                </a:solidFill>
                <a:effectLst>
                  <a:outerShdw dist="64529" dir="2700000" rotWithShape="0">
                    <a:srgbClr val="000000">
                      <a:alpha val="0"/>
                    </a:srgbClr>
                  </a:outerShdw>
                </a:effectLst>
                <a:latin typeface="Helvetica Neue Light"/>
                <a:ea typeface="Helvetica Neue Light"/>
                <a:cs typeface="Helvetica Neue Light"/>
                <a:sym typeface="Helvetica Neue Light"/>
              </a:rPr>
              <a:t>Disegni meccanici: Fanin</a:t>
            </a:r>
          </a:p>
          <a:p>
            <a:pPr algn="ctr" defTabSz="410730" hangingPunct="0">
              <a:defRPr>
                <a:solidFill>
                  <a:srgbClr val="FF2600"/>
                </a:solidFill>
                <a:effectLst>
                  <a:outerShdw dist="64529" dir="2700000" rotWithShape="0">
                    <a:srgbClr val="000000">
                      <a:alpha val="0"/>
                    </a:srgbClr>
                  </a:outerShdw>
                </a:effectLst>
              </a:defRPr>
            </a:pPr>
            <a:r>
              <a:rPr sz="2400" kern="0">
                <a:solidFill>
                  <a:srgbClr val="FF2600"/>
                </a:solidFill>
                <a:effectLst>
                  <a:outerShdw dist="64529" dir="2700000" rotWithShape="0">
                    <a:srgbClr val="000000">
                      <a:alpha val="0"/>
                    </a:srgbClr>
                  </a:outerShdw>
                </a:effectLst>
                <a:latin typeface="Helvetica Neue Light"/>
                <a:ea typeface="Helvetica Neue Light"/>
                <a:cs typeface="Helvetica Neue Light"/>
                <a:sym typeface="Helvetica Neue Light"/>
              </a:rPr>
              <a:t>Contributo di Ramina</a:t>
            </a:r>
          </a:p>
        </p:txBody>
      </p:sp>
    </p:spTree>
    <p:extLst>
      <p:ext uri="{BB962C8B-B14F-4D97-AF65-F5344CB8AC3E}">
        <p14:creationId xmlns:p14="http://schemas.microsoft.com/office/powerpoint/2010/main" val="240817090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Configurazione acceleratore"/>
          <p:cNvSpPr txBox="1">
            <a:spLocks noGrp="1"/>
          </p:cNvSpPr>
          <p:nvPr>
            <p:ph type="title"/>
          </p:nvPr>
        </p:nvSpPr>
        <p:spPr>
          <a:xfrm>
            <a:off x="553641" y="178594"/>
            <a:ext cx="8234637" cy="1065424"/>
          </a:xfrm>
          <a:prstGeom prst="rect">
            <a:avLst/>
          </a:prstGeom>
        </p:spPr>
        <p:txBody>
          <a:bodyPr/>
          <a:lstStyle/>
          <a:p>
            <a:pPr algn="ctr"/>
            <a:r>
              <a:rPr sz="4800"/>
              <a:t>Configurazione acceleratore</a:t>
            </a:r>
          </a:p>
        </p:txBody>
      </p:sp>
      <p:sp>
        <p:nvSpPr>
          <p:cNvPr id="136" name="il modulo del tubo acceleratore non cambia…"/>
          <p:cNvSpPr txBox="1">
            <a:spLocks noGrp="1"/>
          </p:cNvSpPr>
          <p:nvPr>
            <p:ph type="body" sz="quarter" idx="1"/>
          </p:nvPr>
        </p:nvSpPr>
        <p:spPr>
          <a:xfrm>
            <a:off x="303611" y="1293708"/>
            <a:ext cx="2045945" cy="5421563"/>
          </a:xfrm>
          <a:prstGeom prst="rect">
            <a:avLst/>
          </a:prstGeom>
        </p:spPr>
        <p:txBody>
          <a:bodyPr/>
          <a:lstStyle/>
          <a:p>
            <a:pPr>
              <a:buBlip>
                <a:blip r:embed="rId2"/>
              </a:buBlip>
              <a:defRPr sz="2400"/>
            </a:pPr>
            <a:r>
              <a:rPr sz="2000"/>
              <a:t>il modulo del tubo acceleratore non cambia</a:t>
            </a:r>
          </a:p>
          <a:p>
            <a:pPr>
              <a:buBlip>
                <a:blip r:embed="rId2"/>
              </a:buBlip>
              <a:defRPr sz="2400"/>
            </a:pPr>
            <a:r>
              <a:rPr sz="2000"/>
              <a:t>si inserisce lo stripper</a:t>
            </a:r>
          </a:p>
          <a:p>
            <a:pPr>
              <a:buBlip>
                <a:blip r:embed="rId2"/>
              </a:buBlip>
              <a:defRPr sz="2400"/>
            </a:pPr>
            <a:r>
              <a:rPr sz="2000"/>
              <a:t>sorgente e utilizzatore diventano esterni</a:t>
            </a:r>
          </a:p>
          <a:p>
            <a:pPr>
              <a:buBlip>
                <a:blip r:embed="rId2"/>
              </a:buBlip>
              <a:defRPr sz="2400"/>
            </a:pPr>
            <a:r>
              <a:rPr sz="2000"/>
              <a:t>Ambedue sono riferiti a potenziale di terra</a:t>
            </a:r>
          </a:p>
        </p:txBody>
      </p:sp>
      <p:sp>
        <p:nvSpPr>
          <p:cNvPr id="137" name="Rectangle"/>
          <p:cNvSpPr/>
          <p:nvPr/>
        </p:nvSpPr>
        <p:spPr>
          <a:xfrm>
            <a:off x="2459396" y="1293708"/>
            <a:ext cx="6437433" cy="5421563"/>
          </a:xfrm>
          <a:prstGeom prst="rect">
            <a:avLst/>
          </a:prstGeom>
          <a:solidFill>
            <a:srgbClr val="FFFFFF"/>
          </a:solidFill>
          <a:ln w="12700">
            <a:miter lim="400000"/>
          </a:ln>
        </p:spPr>
        <p:txBody>
          <a:bodyPr lIns="35715" tIns="35715" rIns="35715" bIns="35715" anchor="ctr"/>
          <a:lstStyle/>
          <a:p>
            <a:pPr algn="ctr" defTabSz="410730" hangingPunct="0">
              <a:defRPr sz="3600"/>
            </a:pPr>
            <a:endParaRPr sz="2500" kern="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endParaRPr>
          </a:p>
        </p:txBody>
      </p:sp>
      <p:pic>
        <p:nvPicPr>
          <p:cNvPr id="138" name="Assieme tubo acceleratore - moduli HV - modulo stripper.pdf" descr="Assieme tubo acceleratore - moduli HV - modulo stripper.pdf"/>
          <p:cNvPicPr>
            <a:picLocks noChangeAspect="1"/>
          </p:cNvPicPr>
          <p:nvPr/>
        </p:nvPicPr>
        <p:blipFill>
          <a:blip r:embed="rId3">
            <a:extLst/>
          </a:blip>
          <a:stretch>
            <a:fillRect/>
          </a:stretch>
        </p:blipFill>
        <p:spPr>
          <a:xfrm>
            <a:off x="2744319" y="1420952"/>
            <a:ext cx="5867589" cy="5421564"/>
          </a:xfrm>
          <a:prstGeom prst="rect">
            <a:avLst/>
          </a:prstGeom>
          <a:ln w="12700">
            <a:miter lim="400000"/>
          </a:ln>
        </p:spPr>
      </p:pic>
    </p:spTree>
    <p:extLst>
      <p:ext uri="{BB962C8B-B14F-4D97-AF65-F5344CB8AC3E}">
        <p14:creationId xmlns:p14="http://schemas.microsoft.com/office/powerpoint/2010/main" val="412572813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Modulo acceleratore"/>
          <p:cNvSpPr txBox="1">
            <a:spLocks noGrp="1"/>
          </p:cNvSpPr>
          <p:nvPr>
            <p:ph type="title"/>
          </p:nvPr>
        </p:nvSpPr>
        <p:spPr>
          <a:xfrm>
            <a:off x="553641" y="178594"/>
            <a:ext cx="8036719" cy="1077071"/>
          </a:xfrm>
          <a:prstGeom prst="rect">
            <a:avLst/>
          </a:prstGeom>
        </p:spPr>
        <p:txBody>
          <a:bodyPr/>
          <a:lstStyle/>
          <a:p>
            <a:pPr algn="ctr"/>
            <a:r>
              <a:rPr sz="4800"/>
              <a:t>Modulo acceleratore</a:t>
            </a:r>
          </a:p>
        </p:txBody>
      </p:sp>
      <p:sp>
        <p:nvSpPr>
          <p:cNvPr id="141" name="due moduli in produzione…"/>
          <p:cNvSpPr txBox="1">
            <a:spLocks noGrp="1"/>
          </p:cNvSpPr>
          <p:nvPr>
            <p:ph type="body" sz="half" idx="1"/>
          </p:nvPr>
        </p:nvSpPr>
        <p:spPr>
          <a:xfrm>
            <a:off x="686173" y="4794357"/>
            <a:ext cx="7503764" cy="1432148"/>
          </a:xfrm>
          <a:prstGeom prst="rect">
            <a:avLst/>
          </a:prstGeom>
        </p:spPr>
        <p:txBody>
          <a:bodyPr/>
          <a:lstStyle/>
          <a:p>
            <a:pPr>
              <a:buBlip>
                <a:blip r:embed="rId2"/>
              </a:buBlip>
            </a:pPr>
            <a:r>
              <a:t>due moduli in produzione</a:t>
            </a:r>
          </a:p>
          <a:p>
            <a:pPr>
              <a:buBlip>
                <a:blip r:embed="rId2"/>
              </a:buBlip>
            </a:pPr>
            <a:r>
              <a:t>test meccanico previsto per l'autunno</a:t>
            </a:r>
          </a:p>
        </p:txBody>
      </p:sp>
      <p:grpSp>
        <p:nvGrpSpPr>
          <p:cNvPr id="2" name="Group 1"/>
          <p:cNvGrpSpPr/>
          <p:nvPr/>
        </p:nvGrpSpPr>
        <p:grpSpPr>
          <a:xfrm>
            <a:off x="128437" y="1070169"/>
            <a:ext cx="9015563" cy="3724188"/>
            <a:chOff x="128437" y="1070169"/>
            <a:chExt cx="9015563" cy="3724188"/>
          </a:xfrm>
        </p:grpSpPr>
        <p:sp>
          <p:nvSpPr>
            <p:cNvPr id="142" name="Rectangle"/>
            <p:cNvSpPr/>
            <p:nvPr/>
          </p:nvSpPr>
          <p:spPr>
            <a:xfrm>
              <a:off x="128437" y="1070169"/>
              <a:ext cx="9015563" cy="3724188"/>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0730" hangingPunct="0">
                <a:defRPr sz="3600"/>
              </a:pPr>
              <a:endParaRPr sz="2500" kern="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endParaRPr>
            </a:p>
          </p:txBody>
        </p:sp>
        <p:pic>
          <p:nvPicPr>
            <p:cNvPr id="143" name="Assieme_tubo_acceleratore_2_supermoduli_single_ended.pdf" descr="Assieme_tubo_acceleratore_2_supermoduli_single_ended.pdf"/>
            <p:cNvPicPr>
              <a:picLocks noChangeAspect="1"/>
            </p:cNvPicPr>
            <p:nvPr/>
          </p:nvPicPr>
          <p:blipFill>
            <a:blip r:embed="rId3">
              <a:extLst/>
            </a:blip>
            <a:stretch>
              <a:fillRect/>
            </a:stretch>
          </p:blipFill>
          <p:spPr>
            <a:xfrm>
              <a:off x="200412" y="2068994"/>
              <a:ext cx="8916646" cy="2091559"/>
            </a:xfrm>
            <a:prstGeom prst="rect">
              <a:avLst/>
            </a:prstGeom>
            <a:ln w="12700" cap="flat">
              <a:noFill/>
              <a:miter lim="400000"/>
            </a:ln>
            <a:effectLst/>
          </p:spPr>
        </p:pic>
      </p:grpSp>
    </p:spTree>
    <p:extLst>
      <p:ext uri="{BB962C8B-B14F-4D97-AF65-F5344CB8AC3E}">
        <p14:creationId xmlns:p14="http://schemas.microsoft.com/office/powerpoint/2010/main" val="350279261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tripper"/>
          <p:cNvSpPr txBox="1">
            <a:spLocks noGrp="1"/>
          </p:cNvSpPr>
          <p:nvPr>
            <p:ph type="title"/>
          </p:nvPr>
        </p:nvSpPr>
        <p:spPr>
          <a:xfrm>
            <a:off x="553641" y="178595"/>
            <a:ext cx="8036719" cy="915049"/>
          </a:xfrm>
          <a:prstGeom prst="rect">
            <a:avLst/>
          </a:prstGeom>
        </p:spPr>
        <p:txBody>
          <a:bodyPr/>
          <a:lstStyle/>
          <a:p>
            <a:r>
              <a:rPr sz="4800"/>
              <a:t>Stripper</a:t>
            </a:r>
          </a:p>
        </p:txBody>
      </p:sp>
      <p:sp>
        <p:nvSpPr>
          <p:cNvPr id="147" name="Catena in vuoto portante fogli di carbonio movimentata da motore"/>
          <p:cNvSpPr txBox="1">
            <a:spLocks noGrp="1"/>
          </p:cNvSpPr>
          <p:nvPr>
            <p:ph type="body" sz="quarter" idx="1"/>
          </p:nvPr>
        </p:nvSpPr>
        <p:spPr>
          <a:xfrm>
            <a:off x="6386889" y="1303736"/>
            <a:ext cx="2348928" cy="3309461"/>
          </a:xfrm>
          <a:prstGeom prst="rect">
            <a:avLst/>
          </a:prstGeom>
        </p:spPr>
        <p:txBody>
          <a:bodyPr/>
          <a:lstStyle>
            <a:lvl1pPr marL="0" indent="0">
              <a:spcBef>
                <a:spcPts val="0"/>
              </a:spcBef>
              <a:buSzTx/>
              <a:buNone/>
              <a:defRPr sz="3000"/>
            </a:lvl1pPr>
          </a:lstStyle>
          <a:p>
            <a:r>
              <a:rPr sz="2400"/>
              <a:t>Catena in vuoto portante fogli di carbonio movimentata da motore</a:t>
            </a:r>
          </a:p>
        </p:txBody>
      </p:sp>
      <p:pic>
        <p:nvPicPr>
          <p:cNvPr id="148" name="unknown.png" descr="unknown.png"/>
          <p:cNvPicPr>
            <a:picLocks noChangeAspect="1"/>
          </p:cNvPicPr>
          <p:nvPr/>
        </p:nvPicPr>
        <p:blipFill>
          <a:blip r:embed="rId2">
            <a:extLst/>
          </a:blip>
          <a:stretch>
            <a:fillRect/>
          </a:stretch>
        </p:blipFill>
        <p:spPr>
          <a:xfrm>
            <a:off x="372646" y="1450523"/>
            <a:ext cx="5522337" cy="4164142"/>
          </a:xfrm>
          <a:prstGeom prst="rect">
            <a:avLst/>
          </a:prstGeom>
          <a:ln w="12700">
            <a:miter lim="400000"/>
          </a:ln>
        </p:spPr>
      </p:pic>
      <p:sp>
        <p:nvSpPr>
          <p:cNvPr id="149" name="Line"/>
          <p:cNvSpPr/>
          <p:nvPr/>
        </p:nvSpPr>
        <p:spPr>
          <a:xfrm flipH="1">
            <a:off x="4102738" y="2195935"/>
            <a:ext cx="2233608" cy="1721372"/>
          </a:xfrm>
          <a:prstGeom prst="line">
            <a:avLst/>
          </a:prstGeom>
          <a:ln w="50800">
            <a:solidFill>
              <a:srgbClr val="FF2600"/>
            </a:solidFill>
            <a:miter lim="400000"/>
            <a:tailEnd type="triangle"/>
          </a:ln>
        </p:spPr>
        <p:txBody>
          <a:bodyPr lIns="35715" tIns="35715" rIns="35715" bIns="35715" anchor="ctr"/>
          <a:lstStyle/>
          <a:p>
            <a:pPr algn="ctr" defTabSz="410730" hangingPunct="0">
              <a:defRPr sz="3600"/>
            </a:pPr>
            <a:endParaRPr sz="2500" kern="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endParaRPr>
          </a:p>
        </p:txBody>
      </p:sp>
      <p:sp>
        <p:nvSpPr>
          <p:cNvPr id="150" name="Catena e relativi supporti attualmente in disegno e/o produzione per determinare la potenza del motore"/>
          <p:cNvSpPr txBox="1"/>
          <p:nvPr/>
        </p:nvSpPr>
        <p:spPr>
          <a:xfrm>
            <a:off x="187525" y="5614665"/>
            <a:ext cx="8548292" cy="857581"/>
          </a:xfrm>
          <a:prstGeom prst="rect">
            <a:avLst/>
          </a:prstGeom>
          <a:ln w="12700">
            <a:miter lim="400000"/>
          </a:ln>
          <a:extLst>
            <a:ext uri="{C572A759-6A51-4108-AA02-DFA0A04FC94B}">
              <ma14:wrappingTextBoxFlag xmlns:ma14="http://schemas.microsoft.com/office/mac/drawingml/2011/main" val="1"/>
            </a:ext>
          </a:extLst>
        </p:spPr>
        <p:txBody>
          <a:bodyPr lIns="35715" tIns="35715" rIns="35715" bIns="35715" anchor="ctr"/>
          <a:lstStyle>
            <a:lvl1pPr algn="l">
              <a:defRPr sz="3000">
                <a:effectLst>
                  <a:outerShdw blurRad="50800" dist="38100" dir="5400000" rotWithShape="0">
                    <a:srgbClr val="000000"/>
                  </a:outerShdw>
                </a:effectLst>
              </a:defRPr>
            </a:lvl1pPr>
          </a:lstStyle>
          <a:p>
            <a:pPr defTabSz="410730" hangingPunct="0"/>
            <a:r>
              <a:rPr sz="2400" kern="0">
                <a:solidFill>
                  <a:srgbClr val="FFFFFF"/>
                </a:solidFill>
                <a:latin typeface="Helvetica Neue Light"/>
                <a:ea typeface="Helvetica Neue Light"/>
                <a:cs typeface="Helvetica Neue Light"/>
                <a:sym typeface="Helvetica Neue Light"/>
              </a:rPr>
              <a:t>Catena e relativi supporti attualmente in disegno e/o produzione per determinare la potenza del motore</a:t>
            </a:r>
          </a:p>
        </p:txBody>
      </p:sp>
      <p:sp>
        <p:nvSpPr>
          <p:cNvPr id="151" name="Line"/>
          <p:cNvSpPr/>
          <p:nvPr/>
        </p:nvSpPr>
        <p:spPr>
          <a:xfrm flipH="1">
            <a:off x="3705418" y="3907517"/>
            <a:ext cx="2681470" cy="1256504"/>
          </a:xfrm>
          <a:prstGeom prst="line">
            <a:avLst/>
          </a:prstGeom>
          <a:ln w="63500">
            <a:solidFill>
              <a:srgbClr val="FF2600"/>
            </a:solidFill>
            <a:miter lim="400000"/>
            <a:tailEnd type="triangle"/>
          </a:ln>
        </p:spPr>
        <p:txBody>
          <a:bodyPr lIns="35715" tIns="35715" rIns="35715" bIns="35715" anchor="ctr"/>
          <a:lstStyle/>
          <a:p>
            <a:pPr algn="ctr" defTabSz="410730" hangingPunct="0">
              <a:defRPr sz="3600"/>
            </a:pPr>
            <a:endParaRPr sz="2500" kern="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endParaRPr>
          </a:p>
        </p:txBody>
      </p:sp>
      <p:sp>
        <p:nvSpPr>
          <p:cNvPr id="152" name="Rectangle"/>
          <p:cNvSpPr/>
          <p:nvPr/>
        </p:nvSpPr>
        <p:spPr>
          <a:xfrm>
            <a:off x="6386889" y="3531842"/>
            <a:ext cx="1129432" cy="375675"/>
          </a:xfrm>
          <a:prstGeom prst="rect">
            <a:avLst/>
          </a:prstGeom>
          <a:ln w="50800">
            <a:solidFill>
              <a:schemeClr val="accent5"/>
            </a:solidFill>
            <a:miter lim="400000"/>
          </a:ln>
        </p:spPr>
        <p:txBody>
          <a:bodyPr lIns="35715" tIns="35715" rIns="35715" bIns="35715" anchor="ctr"/>
          <a:lstStyle/>
          <a:p>
            <a:pPr algn="ctr" defTabSz="410730" hangingPunct="0">
              <a:defRPr sz="3600"/>
            </a:pPr>
            <a:endParaRPr sz="2500" kern="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endParaRPr>
          </a:p>
        </p:txBody>
      </p:sp>
      <p:sp>
        <p:nvSpPr>
          <p:cNvPr id="153" name="Rectangle"/>
          <p:cNvSpPr/>
          <p:nvPr/>
        </p:nvSpPr>
        <p:spPr>
          <a:xfrm>
            <a:off x="6386888" y="2059806"/>
            <a:ext cx="2273644" cy="741652"/>
          </a:xfrm>
          <a:prstGeom prst="rect">
            <a:avLst/>
          </a:prstGeom>
          <a:ln w="50800">
            <a:solidFill>
              <a:schemeClr val="accent5"/>
            </a:solidFill>
            <a:miter lim="400000"/>
          </a:ln>
        </p:spPr>
        <p:txBody>
          <a:bodyPr lIns="35715" tIns="35715" rIns="35715" bIns="35715" anchor="ctr"/>
          <a:lstStyle/>
          <a:p>
            <a:pPr algn="ctr" defTabSz="410730" hangingPunct="0">
              <a:defRPr sz="3600"/>
            </a:pPr>
            <a:endParaRPr sz="2500" kern="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endParaRPr>
          </a:p>
        </p:txBody>
      </p:sp>
      <p:sp>
        <p:nvSpPr>
          <p:cNvPr id="154" name="Fanin"/>
          <p:cNvSpPr/>
          <p:nvPr/>
        </p:nvSpPr>
        <p:spPr>
          <a:xfrm>
            <a:off x="7654119" y="456407"/>
            <a:ext cx="962743" cy="533796"/>
          </a:xfrm>
          <a:prstGeom prst="rect">
            <a:avLst/>
          </a:prstGeom>
          <a:ln w="12700">
            <a:solidFill>
              <a:srgbClr val="FFFFFF"/>
            </a:solidFill>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p>
            <a:pPr algn="ctr" defTabSz="410730" hangingPunct="0"/>
            <a:r>
              <a:rPr sz="3000" kern="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rPr>
              <a:t>Fanin</a:t>
            </a:r>
          </a:p>
        </p:txBody>
      </p:sp>
    </p:spTree>
    <p:extLst>
      <p:ext uri="{BB962C8B-B14F-4D97-AF65-F5344CB8AC3E}">
        <p14:creationId xmlns:p14="http://schemas.microsoft.com/office/powerpoint/2010/main" val="347449654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Alimentatori HV"/>
          <p:cNvSpPr txBox="1">
            <a:spLocks noGrp="1"/>
          </p:cNvSpPr>
          <p:nvPr>
            <p:ph type="title"/>
          </p:nvPr>
        </p:nvSpPr>
        <p:spPr>
          <a:prstGeom prst="rect">
            <a:avLst/>
          </a:prstGeom>
        </p:spPr>
        <p:txBody>
          <a:bodyPr/>
          <a:lstStyle/>
          <a:p>
            <a:r>
              <a:rPr sz="4800"/>
              <a:t>Alimentatori HV</a:t>
            </a:r>
          </a:p>
        </p:txBody>
      </p:sp>
      <p:sp>
        <p:nvSpPr>
          <p:cNvPr id="157" name="Nuova disposizione (a 1800) per risolvere problemi d’ingombro…"/>
          <p:cNvSpPr txBox="1">
            <a:spLocks noGrp="1"/>
          </p:cNvSpPr>
          <p:nvPr>
            <p:ph type="body" sz="half" idx="1"/>
          </p:nvPr>
        </p:nvSpPr>
        <p:spPr>
          <a:xfrm>
            <a:off x="196619" y="1919884"/>
            <a:ext cx="4032661" cy="3629151"/>
          </a:xfrm>
          <a:prstGeom prst="rect">
            <a:avLst/>
          </a:prstGeom>
        </p:spPr>
        <p:txBody>
          <a:bodyPr/>
          <a:lstStyle/>
          <a:p>
            <a:pPr>
              <a:buBlip>
                <a:blip r:embed="rId2"/>
              </a:buBlip>
              <a:defRPr sz="3000"/>
            </a:pPr>
            <a:r>
              <a:rPr sz="2000"/>
              <a:t>Nuova disposizione (a 180</a:t>
            </a:r>
            <a:r>
              <a:rPr sz="2000" baseline="31999"/>
              <a:t>0</a:t>
            </a:r>
            <a:r>
              <a:rPr sz="2000"/>
              <a:t>) per risolvere problemi d’ingombro</a:t>
            </a:r>
          </a:p>
          <a:p>
            <a:pPr>
              <a:buBlip>
                <a:blip r:embed="rId2"/>
              </a:buBlip>
              <a:defRPr sz="3000"/>
            </a:pPr>
            <a:r>
              <a:rPr sz="2000"/>
              <a:t>Scheda di controllo ottimizzata</a:t>
            </a:r>
          </a:p>
          <a:p>
            <a:pPr>
              <a:buBlip>
                <a:blip r:embed="rId2"/>
              </a:buBlip>
              <a:defRPr sz="3000"/>
            </a:pPr>
            <a:r>
              <a:rPr sz="2000"/>
              <a:t>Miglioramento della connessione delle fibre di comunicazione</a:t>
            </a:r>
          </a:p>
          <a:p>
            <a:pPr>
              <a:buBlip>
                <a:blip r:embed="rId2"/>
              </a:buBlip>
              <a:defRPr sz="3000"/>
            </a:pPr>
            <a:r>
              <a:rPr sz="2000"/>
              <a:t>Nuovo programma di gestione (basato su Python)</a:t>
            </a:r>
          </a:p>
        </p:txBody>
      </p:sp>
      <p:sp>
        <p:nvSpPr>
          <p:cNvPr id="158" name="Borsato…"/>
          <p:cNvSpPr/>
          <p:nvPr/>
        </p:nvSpPr>
        <p:spPr>
          <a:xfrm>
            <a:off x="6434365" y="645093"/>
            <a:ext cx="2080654" cy="1549455"/>
          </a:xfrm>
          <a:prstGeom prst="rect">
            <a:avLst/>
          </a:prstGeom>
          <a:ln w="12700">
            <a:solidFill>
              <a:srgbClr val="FFFFFF"/>
            </a:solidFill>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p>
            <a:pPr algn="ctr" defTabSz="410730" hangingPunct="0"/>
            <a:r>
              <a:rPr sz="2400" kern="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rPr>
              <a:t>Borsato</a:t>
            </a:r>
          </a:p>
          <a:p>
            <a:pPr algn="ctr" defTabSz="410730" hangingPunct="0"/>
            <a:r>
              <a:rPr sz="2400" kern="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rPr>
              <a:t>Fanin</a:t>
            </a:r>
          </a:p>
          <a:p>
            <a:pPr algn="ctr" defTabSz="410730" hangingPunct="0"/>
            <a:r>
              <a:rPr sz="2400" kern="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rPr>
              <a:t>Montecassiano</a:t>
            </a:r>
          </a:p>
          <a:p>
            <a:pPr algn="ctr" defTabSz="410730" hangingPunct="0"/>
            <a:r>
              <a:rPr sz="2400" kern="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rPr>
              <a:t>Pegoraro</a:t>
            </a:r>
          </a:p>
        </p:txBody>
      </p:sp>
      <p:pic>
        <p:nvPicPr>
          <p:cNvPr id="159" name="unknown.png" descr="unknown.png"/>
          <p:cNvPicPr>
            <a:picLocks noChangeAspect="1"/>
          </p:cNvPicPr>
          <p:nvPr/>
        </p:nvPicPr>
        <p:blipFill>
          <a:blip r:embed="rId3">
            <a:extLst/>
          </a:blip>
          <a:stretch>
            <a:fillRect/>
          </a:stretch>
        </p:blipFill>
        <p:spPr>
          <a:xfrm>
            <a:off x="4243731" y="2643191"/>
            <a:ext cx="4901946" cy="2536317"/>
          </a:xfrm>
          <a:prstGeom prst="rect">
            <a:avLst/>
          </a:prstGeom>
          <a:ln w="12700">
            <a:miter lim="400000"/>
          </a:ln>
        </p:spPr>
      </p:pic>
      <p:sp>
        <p:nvSpPr>
          <p:cNvPr id="160" name="Text"/>
          <p:cNvSpPr txBox="1"/>
          <p:nvPr/>
        </p:nvSpPr>
        <p:spPr>
          <a:xfrm>
            <a:off x="-5661422" y="2468625"/>
            <a:ext cx="72128" cy="349126"/>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p>
            <a:pPr defTabSz="321440" hangingPunct="0">
              <a:defRPr sz="1800">
                <a:solidFill>
                  <a:srgbClr val="000000"/>
                </a:solidFill>
                <a:effectLst/>
                <a:latin typeface="Helvetica"/>
                <a:ea typeface="Helvetica"/>
                <a:cs typeface="Helvetica"/>
                <a:sym typeface="Helvetica"/>
              </a:defRPr>
            </a:pPr>
            <a:endParaRPr kern="0">
              <a:solidFill>
                <a:srgbClr val="000000"/>
              </a:solidFill>
              <a:latin typeface="Helvetica"/>
              <a:ea typeface="Helvetica"/>
              <a:cs typeface="Helvetica"/>
              <a:sym typeface="Helvetica"/>
            </a:endParaRPr>
          </a:p>
        </p:txBody>
      </p:sp>
      <p:sp>
        <p:nvSpPr>
          <p:cNvPr id="161" name="Disegno in corso: produzione entro 2019"/>
          <p:cNvSpPr txBox="1"/>
          <p:nvPr/>
        </p:nvSpPr>
        <p:spPr>
          <a:xfrm>
            <a:off x="1251295" y="6106430"/>
            <a:ext cx="6391381" cy="503015"/>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p>
            <a:pPr algn="ctr" defTabSz="410730" hangingPunct="0"/>
            <a:r>
              <a:rPr sz="2800" kern="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rPr>
              <a:t>Disegno in corso: produzione entro 2019</a:t>
            </a:r>
          </a:p>
        </p:txBody>
      </p:sp>
    </p:spTree>
    <p:extLst>
      <p:ext uri="{BB962C8B-B14F-4D97-AF65-F5344CB8AC3E}">
        <p14:creationId xmlns:p14="http://schemas.microsoft.com/office/powerpoint/2010/main" val="398761675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assy_180516_dark.tiff" descr="assy_180516_dark.tiff"/>
          <p:cNvPicPr>
            <a:picLocks noChangeAspect="1"/>
          </p:cNvPicPr>
          <p:nvPr/>
        </p:nvPicPr>
        <p:blipFill>
          <a:blip r:embed="rId2">
            <a:extLst/>
          </a:blip>
          <a:stretch>
            <a:fillRect/>
          </a:stretch>
        </p:blipFill>
        <p:spPr>
          <a:xfrm flipH="1">
            <a:off x="-4464" y="2061844"/>
            <a:ext cx="9164767" cy="4089798"/>
          </a:xfrm>
          <a:prstGeom prst="rect">
            <a:avLst/>
          </a:prstGeom>
          <a:ln w="12700">
            <a:miter lim="400000"/>
          </a:ln>
        </p:spPr>
      </p:pic>
      <p:sp>
        <p:nvSpPr>
          <p:cNvPr id="164" name="Simulazione del flusso di ioni"/>
          <p:cNvSpPr txBox="1">
            <a:spLocks noGrp="1"/>
          </p:cNvSpPr>
          <p:nvPr>
            <p:ph type="title"/>
          </p:nvPr>
        </p:nvSpPr>
        <p:spPr>
          <a:prstGeom prst="rect">
            <a:avLst/>
          </a:prstGeom>
        </p:spPr>
        <p:txBody>
          <a:bodyPr/>
          <a:lstStyle>
            <a:lvl1pPr marR="457200" defTabSz="457200">
              <a:defRPr sz="7100">
                <a:latin typeface="Times New Roman"/>
                <a:ea typeface="Times New Roman"/>
                <a:cs typeface="Times New Roman"/>
                <a:sym typeface="Times New Roman"/>
              </a:defRPr>
            </a:lvl1pPr>
          </a:lstStyle>
          <a:p>
            <a:pPr>
              <a:defRPr>
                <a:effectLst/>
              </a:defRPr>
            </a:pPr>
            <a:r>
              <a:rPr sz="4800"/>
              <a:t>Simulazione del flusso di ioni</a:t>
            </a:r>
          </a:p>
        </p:txBody>
      </p:sp>
      <p:sp>
        <p:nvSpPr>
          <p:cNvPr id="165" name="Gallo…"/>
          <p:cNvSpPr/>
          <p:nvPr/>
        </p:nvSpPr>
        <p:spPr>
          <a:xfrm>
            <a:off x="7919852" y="1621644"/>
            <a:ext cx="931337" cy="810791"/>
          </a:xfrm>
          <a:prstGeom prst="rect">
            <a:avLst/>
          </a:prstGeom>
          <a:ln w="12700">
            <a:solidFill>
              <a:srgbClr val="FFFFFF"/>
            </a:solidFill>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p>
            <a:pPr algn="ctr" defTabSz="410730" hangingPunct="0"/>
            <a:r>
              <a:rPr sz="2400" kern="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rPr>
              <a:t>Gallo</a:t>
            </a:r>
          </a:p>
          <a:p>
            <a:pPr algn="ctr" defTabSz="410730" hangingPunct="0"/>
            <a:r>
              <a:rPr sz="2400" kern="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rPr>
              <a:t>Galatà</a:t>
            </a:r>
          </a:p>
        </p:txBody>
      </p:sp>
    </p:spTree>
    <p:extLst>
      <p:ext uri="{BB962C8B-B14F-4D97-AF65-F5344CB8AC3E}">
        <p14:creationId xmlns:p14="http://schemas.microsoft.com/office/powerpoint/2010/main" val="289745016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cc. portatile - Trajectory many protons - Copia_04">
            <a:hlinkClick r:id="" action="ppaction://media"/>
            <a:extLst>
              <a:ext uri="{FF2B5EF4-FFF2-40B4-BE49-F238E27FC236}">
                <a16:creationId xmlns="" xmlns:a16="http://schemas.microsoft.com/office/drawing/2014/main" id="{ABACAAD6-6BB2-467F-843A-1AE469402A6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5009" y="2129040"/>
            <a:ext cx="8978392" cy="3903649"/>
          </a:xfrm>
        </p:spPr>
      </p:pic>
      <p:sp>
        <p:nvSpPr>
          <p:cNvPr id="8" name="Titolo 1">
            <a:extLst>
              <a:ext uri="{FF2B5EF4-FFF2-40B4-BE49-F238E27FC236}">
                <a16:creationId xmlns="" xmlns:a16="http://schemas.microsoft.com/office/drawing/2014/main" id="{CCB4DA42-B107-4451-A860-D4FC76751C59}"/>
              </a:ext>
            </a:extLst>
          </p:cNvPr>
          <p:cNvSpPr txBox="1">
            <a:spLocks/>
          </p:cNvSpPr>
          <p:nvPr/>
        </p:nvSpPr>
        <p:spPr>
          <a:xfrm>
            <a:off x="742950" y="289222"/>
            <a:ext cx="7886700" cy="1325563"/>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it-IT" sz="2800" dirty="0"/>
              <a:t> Video </a:t>
            </a:r>
            <a:r>
              <a:rPr lang="it-IT" sz="2800" dirty="0" err="1"/>
              <a:t>trajectories</a:t>
            </a:r>
            <a:r>
              <a:rPr lang="it-IT" sz="2800" dirty="0"/>
              <a:t> of </a:t>
            </a:r>
            <a:r>
              <a:rPr lang="it-IT" sz="2800" dirty="0" err="1"/>
              <a:t>Protons</a:t>
            </a:r>
            <a:r>
              <a:rPr lang="it-IT" sz="2800" dirty="0"/>
              <a:t>: </a:t>
            </a:r>
            <a:r>
              <a:rPr lang="it-IT" sz="2800" b="1" dirty="0">
                <a:latin typeface="Calibri"/>
                <a:cs typeface="Calibri"/>
              </a:rPr>
              <a:t>source + lens</a:t>
            </a:r>
          </a:p>
          <a:p>
            <a:pPr algn="ctr"/>
            <a:r>
              <a:rPr lang="it-IT" sz="2800" dirty="0"/>
              <a:t>Maxwell-</a:t>
            </a:r>
            <a:r>
              <a:rPr lang="it-IT" sz="2800" dirty="0" err="1"/>
              <a:t>Boltzmann</a:t>
            </a:r>
            <a:r>
              <a:rPr lang="it-IT" sz="2800" dirty="0"/>
              <a:t> </a:t>
            </a:r>
            <a:r>
              <a:rPr lang="it-IT" sz="2800" dirty="0" err="1"/>
              <a:t>distribution</a:t>
            </a:r>
            <a:r>
              <a:rPr lang="it-IT" sz="2800" dirty="0"/>
              <a:t>  (E</a:t>
            </a:r>
            <a:r>
              <a:rPr lang="it-IT" sz="1400" dirty="0"/>
              <a:t>0</a:t>
            </a:r>
            <a:r>
              <a:rPr lang="it-IT" sz="2800" dirty="0"/>
              <a:t> = 2eV) </a:t>
            </a:r>
          </a:p>
        </p:txBody>
      </p:sp>
    </p:spTree>
    <p:extLst>
      <p:ext uri="{BB962C8B-B14F-4D97-AF65-F5344CB8AC3E}">
        <p14:creationId xmlns:p14="http://schemas.microsoft.com/office/powerpoint/2010/main" val="20943559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raiettoria dei protoni"/>
          <p:cNvSpPr txBox="1">
            <a:spLocks noGrp="1"/>
          </p:cNvSpPr>
          <p:nvPr>
            <p:ph type="title"/>
          </p:nvPr>
        </p:nvSpPr>
        <p:spPr>
          <a:xfrm>
            <a:off x="553641" y="178594"/>
            <a:ext cx="8036719" cy="1419525"/>
          </a:xfrm>
          <a:prstGeom prst="rect">
            <a:avLst/>
          </a:prstGeom>
        </p:spPr>
        <p:txBody>
          <a:bodyPr/>
          <a:lstStyle/>
          <a:p>
            <a:pPr algn="ctr"/>
            <a:r>
              <a:rPr sz="4800"/>
              <a:t>Traiettoria dei protoni</a:t>
            </a:r>
          </a:p>
        </p:txBody>
      </p:sp>
      <p:pic>
        <p:nvPicPr>
          <p:cNvPr id="169" name="Acc. portatile - Trajectory many protons.mpg" descr="Acc. portatile - Trajectory many protons.mpg"/>
          <p:cNvPicPr>
            <a:picLocks noChangeAspect="1"/>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0" y="2661256"/>
            <a:ext cx="9144000" cy="2982098"/>
          </a:xfrm>
          <a:prstGeom prst="rect">
            <a:avLst/>
          </a:prstGeom>
          <a:ln w="12700">
            <a:miter lim="400000"/>
          </a:ln>
        </p:spPr>
      </p:pic>
      <p:sp>
        <p:nvSpPr>
          <p:cNvPr id="4" name="TextBox 3"/>
          <p:cNvSpPr txBox="1"/>
          <p:nvPr/>
        </p:nvSpPr>
        <p:spPr>
          <a:xfrm>
            <a:off x="315567" y="1572276"/>
            <a:ext cx="8274793"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sz="2400"/>
              <a:t>Simulati protoni E = 2 eV nella configurazione “single-ended”</a:t>
            </a:r>
          </a:p>
          <a:p>
            <a:pPr marL="0" marR="0" indent="0" algn="ctr" defTabSz="584200" rtl="0" fontAlgn="auto" latinLnBrk="0" hangingPunct="0">
              <a:lnSpc>
                <a:spcPct val="100000"/>
              </a:lnSpc>
              <a:spcBef>
                <a:spcPts val="0"/>
              </a:spcBef>
              <a:spcAft>
                <a:spcPts val="0"/>
              </a:spcAft>
              <a:buClrTx/>
              <a:buSzTx/>
              <a:buFontTx/>
              <a:buNone/>
              <a:tabLst/>
            </a:pPr>
            <a:endParaRPr kumimoji="0" lang="en-US" sz="4200" b="0" i="0" u="none" strike="noStrike" cap="none" spc="0" normalizeH="0" baseline="0">
              <a:ln>
                <a:noFill/>
              </a:ln>
              <a:solidFill>
                <a:srgbClr val="FFFFFF"/>
              </a:solidFill>
              <a:effectLst>
                <a:outerShdw blurRad="38100" dist="64529" dir="2700000" rotWithShape="0">
                  <a:srgbClr val="000000">
                    <a:alpha val="48275"/>
                  </a:srgbClr>
                </a:outerShdw>
              </a:effectLst>
              <a:uFillTx/>
              <a:latin typeface="+mn-lt"/>
              <a:ea typeface="+mn-ea"/>
              <a:cs typeface="+mn-cs"/>
              <a:sym typeface="Helvetica Neue Light"/>
            </a:endParaRPr>
          </a:p>
        </p:txBody>
      </p:sp>
    </p:spTree>
    <p:extLst>
      <p:ext uri="{BB962C8B-B14F-4D97-AF65-F5344CB8AC3E}">
        <p14:creationId xmlns:p14="http://schemas.microsoft.com/office/powerpoint/2010/main" val="4068205100"/>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6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p:cNvSpPr txBox="1"/>
          <p:nvPr/>
        </p:nvSpPr>
        <p:spPr>
          <a:xfrm>
            <a:off x="1624309" y="260506"/>
            <a:ext cx="7410435" cy="2887201"/>
          </a:xfrm>
          <a:prstGeom prst="rect">
            <a:avLst/>
          </a:prstGeom>
          <a:noFill/>
        </p:spPr>
        <p:txBody>
          <a:bodyPr wrap="square" lIns="36000" tIns="36000" rIns="36000" bIns="36000" rtlCol="0" anchor="t" anchorCtr="0">
            <a:noAutofit/>
          </a:bodyPr>
          <a:lstStyle/>
          <a:p>
            <a:pPr algn="ctr" defTabSz="1072866">
              <a:spcAft>
                <a:spcPts val="600"/>
              </a:spcAft>
            </a:pPr>
            <a:r>
              <a:rPr lang="it-IT" sz="2400" b="1" dirty="0" smtClean="0">
                <a:solidFill>
                  <a:srgbClr val="3F3F3F"/>
                </a:solidFill>
                <a:latin typeface="Calibri Light" panose="020F0302020204030204" pitchFamily="34" charset="0"/>
                <a:cs typeface="Calibri Light" panose="020F0302020204030204" pitchFamily="34" charset="0"/>
              </a:rPr>
              <a:t>TASKS of Padova</a:t>
            </a:r>
            <a:endParaRPr lang="en-US" sz="2400" b="1" dirty="0" smtClean="0">
              <a:solidFill>
                <a:srgbClr val="3F3F3F"/>
              </a:solidFill>
              <a:latin typeface="Calibri Light" panose="020F0302020204030204" pitchFamily="34" charset="0"/>
              <a:cs typeface="Calibri Light" panose="020F0302020204030204" pitchFamily="34" charset="0"/>
            </a:endParaRPr>
          </a:p>
          <a:p>
            <a:pPr marL="182563" indent="-182563" defTabSz="1072866">
              <a:spcAft>
                <a:spcPts val="600"/>
              </a:spcAft>
              <a:buFont typeface="Arial" panose="020B0604020202020204" pitchFamily="34" charset="0"/>
              <a:buChar char="•"/>
            </a:pPr>
            <a:r>
              <a:rPr lang="en-US" sz="2400" b="1" dirty="0" smtClean="0">
                <a:solidFill>
                  <a:srgbClr val="3F3F3F"/>
                </a:solidFill>
                <a:latin typeface="Calibri Light" panose="020F0302020204030204" pitchFamily="34" charset="0"/>
                <a:cs typeface="Calibri Light" panose="020F0302020204030204" pitchFamily="34" charset="0"/>
              </a:rPr>
              <a:t>Architecture</a:t>
            </a:r>
            <a:r>
              <a:rPr lang="en-US" sz="2400" dirty="0" smtClean="0">
                <a:solidFill>
                  <a:srgbClr val="3F3F3F"/>
                </a:solidFill>
                <a:latin typeface="Calibri Light" panose="020F0302020204030204" pitchFamily="34" charset="0"/>
                <a:cs typeface="Calibri Light" panose="020F0302020204030204" pitchFamily="34" charset="0"/>
              </a:rPr>
              <a:t>: </a:t>
            </a:r>
            <a:r>
              <a:rPr lang="en-US" sz="2400" dirty="0">
                <a:solidFill>
                  <a:srgbClr val="3F3F3F"/>
                </a:solidFill>
                <a:latin typeface="Calibri Light" panose="020F0302020204030204" pitchFamily="34" charset="0"/>
                <a:cs typeface="Calibri Light" panose="020F0302020204030204" pitchFamily="34" charset="0"/>
              </a:rPr>
              <a:t> </a:t>
            </a:r>
            <a:r>
              <a:rPr lang="en-US" sz="2400" dirty="0" smtClean="0">
                <a:solidFill>
                  <a:srgbClr val="3F3F3F"/>
                </a:solidFill>
                <a:latin typeface="Calibri Light" panose="020F0302020204030204" pitchFamily="34" charset="0"/>
                <a:cs typeface="Calibri Light" panose="020F0302020204030204" pitchFamily="34" charset="0"/>
              </a:rPr>
              <a:t>conception, specification, simulation, and development.</a:t>
            </a:r>
          </a:p>
          <a:p>
            <a:pPr marL="182563" indent="-182563" defTabSz="1072866">
              <a:spcAft>
                <a:spcPts val="600"/>
              </a:spcAft>
              <a:buFont typeface="Arial" panose="020B0604020202020204" pitchFamily="34" charset="0"/>
              <a:buChar char="•"/>
            </a:pPr>
            <a:r>
              <a:rPr lang="en-US" sz="2400" b="1" dirty="0" smtClean="0">
                <a:solidFill>
                  <a:srgbClr val="3F3F3F"/>
                </a:solidFill>
                <a:latin typeface="Calibri Light" panose="020F0302020204030204" pitchFamily="34" charset="0"/>
                <a:cs typeface="Calibri Light" panose="020F0302020204030204" pitchFamily="34" charset="0"/>
              </a:rPr>
              <a:t>Testing and development</a:t>
            </a:r>
            <a:r>
              <a:rPr lang="en-US" sz="2400" dirty="0" smtClean="0">
                <a:solidFill>
                  <a:srgbClr val="3F3F3F"/>
                </a:solidFill>
                <a:latin typeface="Calibri Light" panose="020F0302020204030204" pitchFamily="34" charset="0"/>
                <a:cs typeface="Calibri Light" panose="020F0302020204030204" pitchFamily="34" charset="0"/>
              </a:rPr>
              <a:t>: prototypes I/O specifications, actual device testing and data analysis.</a:t>
            </a:r>
            <a:endParaRPr lang="en-US" sz="2400" b="1" dirty="0" smtClean="0">
              <a:solidFill>
                <a:srgbClr val="3F3F3F"/>
              </a:solidFill>
              <a:latin typeface="Calibri Light" panose="020F0302020204030204" pitchFamily="34" charset="0"/>
              <a:cs typeface="Calibri Light" panose="020F0302020204030204" pitchFamily="34" charset="0"/>
            </a:endParaRPr>
          </a:p>
          <a:p>
            <a:pPr marL="182563" indent="-182563" defTabSz="1072866">
              <a:spcAft>
                <a:spcPts val="600"/>
              </a:spcAft>
              <a:buFont typeface="Arial" panose="020B0604020202020204" pitchFamily="34" charset="0"/>
              <a:buChar char="•"/>
            </a:pPr>
            <a:r>
              <a:rPr lang="en-US" sz="2400" b="1" dirty="0" smtClean="0">
                <a:solidFill>
                  <a:srgbClr val="3F3F3F"/>
                </a:solidFill>
                <a:latin typeface="Calibri Light" panose="020F0302020204030204" pitchFamily="34" charset="0"/>
                <a:cs typeface="Calibri Light" panose="020F0302020204030204" pitchFamily="34" charset="0"/>
              </a:rPr>
              <a:t>Radiation validation</a:t>
            </a:r>
            <a:r>
              <a:rPr lang="en-US" sz="2400" dirty="0" smtClean="0">
                <a:solidFill>
                  <a:srgbClr val="3F3F3F"/>
                </a:solidFill>
                <a:latin typeface="Calibri Light" panose="020F0302020204030204" pitchFamily="34" charset="0"/>
                <a:cs typeface="Calibri Light" panose="020F0302020204030204" pitchFamily="34" charset="0"/>
              </a:rPr>
              <a:t>: irradiation with X-Ray and at beam facilities, SEE and total dose characterization</a:t>
            </a:r>
          </a:p>
        </p:txBody>
      </p:sp>
      <p:sp>
        <p:nvSpPr>
          <p:cNvPr id="89" name="TextBox 88"/>
          <p:cNvSpPr txBox="1"/>
          <p:nvPr/>
        </p:nvSpPr>
        <p:spPr>
          <a:xfrm>
            <a:off x="278724" y="3387426"/>
            <a:ext cx="8722050" cy="1320331"/>
          </a:xfrm>
          <a:prstGeom prst="rect">
            <a:avLst/>
          </a:prstGeom>
          <a:gradFill flip="none" rotWithShape="1">
            <a:gsLst>
              <a:gs pos="0">
                <a:schemeClr val="accent4">
                  <a:lumMod val="60000"/>
                  <a:lumOff val="40000"/>
                  <a:alpha val="50000"/>
                </a:schemeClr>
              </a:gs>
              <a:gs pos="48000">
                <a:schemeClr val="accent4">
                  <a:lumMod val="60000"/>
                  <a:lumOff val="40000"/>
                  <a:alpha val="50000"/>
                </a:schemeClr>
              </a:gs>
              <a:gs pos="100000">
                <a:schemeClr val="accent4">
                  <a:lumMod val="75000"/>
                  <a:alpha val="50000"/>
                </a:schemeClr>
              </a:gs>
            </a:gsLst>
            <a:lin ang="5400000" scaled="1"/>
            <a:tileRect/>
          </a:gradFill>
          <a:ln w="25400">
            <a:noFill/>
          </a:ln>
        </p:spPr>
        <p:txBody>
          <a:bodyPr wrap="square" lIns="72000" tIns="72000" rIns="72000" bIns="72000" rtlCol="0" anchor="t" anchorCtr="0">
            <a:noAutofit/>
          </a:bodyPr>
          <a:lstStyle/>
          <a:p>
            <a:pPr defTabSz="1072866">
              <a:spcAft>
                <a:spcPts val="600"/>
              </a:spcAft>
            </a:pPr>
            <a:r>
              <a:rPr lang="en-US" sz="2400" b="1" dirty="0" smtClean="0">
                <a:solidFill>
                  <a:srgbClr val="3F3F3F"/>
                </a:solidFill>
                <a:latin typeface="Calibri Light" panose="020F0302020204030204" pitchFamily="34" charset="0"/>
                <a:cs typeface="Calibri Light" panose="020F0302020204030204" pitchFamily="34" charset="0"/>
              </a:rPr>
              <a:t>Budget</a:t>
            </a:r>
            <a:r>
              <a:rPr lang="en-US" sz="2400" dirty="0" smtClean="0">
                <a:solidFill>
                  <a:srgbClr val="3F3F3F"/>
                </a:solidFill>
                <a:latin typeface="Calibri Light" panose="020F0302020204030204" pitchFamily="34" charset="0"/>
                <a:cs typeface="Calibri Light" panose="020F0302020204030204" pitchFamily="34" charset="0"/>
              </a:rPr>
              <a:t>: 940 </a:t>
            </a:r>
            <a:r>
              <a:rPr lang="en-US" sz="2400" dirty="0" err="1" smtClean="0">
                <a:solidFill>
                  <a:srgbClr val="3F3F3F"/>
                </a:solidFill>
                <a:latin typeface="Calibri Light" panose="020F0302020204030204" pitchFamily="34" charset="0"/>
                <a:cs typeface="Calibri Light" panose="020F0302020204030204" pitchFamily="34" charset="0"/>
              </a:rPr>
              <a:t>kEUR</a:t>
            </a:r>
            <a:r>
              <a:rPr lang="en-US" sz="2400" dirty="0" smtClean="0">
                <a:solidFill>
                  <a:srgbClr val="3F3F3F"/>
                </a:solidFill>
                <a:latin typeface="Calibri Light" panose="020F0302020204030204" pitchFamily="34" charset="0"/>
                <a:cs typeface="Calibri Light" panose="020F0302020204030204" pitchFamily="34" charset="0"/>
              </a:rPr>
              <a:t> from INFN + circa </a:t>
            </a:r>
            <a:r>
              <a:rPr lang="en-US" sz="2400" b="1" dirty="0" smtClean="0">
                <a:solidFill>
                  <a:srgbClr val="3F3F3F"/>
                </a:solidFill>
                <a:latin typeface="Calibri Light" panose="020F0302020204030204" pitchFamily="34" charset="0"/>
                <a:cs typeface="Calibri Light" panose="020F0302020204030204" pitchFamily="34" charset="0"/>
              </a:rPr>
              <a:t>250 </a:t>
            </a:r>
            <a:r>
              <a:rPr lang="en-US" sz="2400" b="1" dirty="0" err="1" smtClean="0">
                <a:solidFill>
                  <a:srgbClr val="3F3F3F"/>
                </a:solidFill>
                <a:latin typeface="Calibri Light" panose="020F0302020204030204" pitchFamily="34" charset="0"/>
                <a:cs typeface="Calibri Light" panose="020F0302020204030204" pitchFamily="34" charset="0"/>
              </a:rPr>
              <a:t>kEUR</a:t>
            </a:r>
            <a:r>
              <a:rPr lang="en-US" sz="2400" b="1" dirty="0" smtClean="0">
                <a:solidFill>
                  <a:srgbClr val="3F3F3F"/>
                </a:solidFill>
                <a:latin typeface="Calibri Light" panose="020F0302020204030204" pitchFamily="34" charset="0"/>
                <a:cs typeface="Calibri Light" panose="020F0302020204030204" pitchFamily="34" charset="0"/>
              </a:rPr>
              <a:t> from the iMPACT project </a:t>
            </a:r>
            <a:r>
              <a:rPr lang="en-US" sz="2400" dirty="0" smtClean="0">
                <a:solidFill>
                  <a:srgbClr val="3F3F3F"/>
                </a:solidFill>
                <a:latin typeface="Calibri Light" panose="020F0302020204030204" pitchFamily="34" charset="0"/>
                <a:cs typeface="Calibri Light" panose="020F0302020204030204" pitchFamily="34" charset="0"/>
              </a:rPr>
              <a:t>for devices and test structures production (one submission </a:t>
            </a:r>
            <a:r>
              <a:rPr lang="en-US" sz="2400" dirty="0" smtClean="0">
                <a:solidFill>
                  <a:srgbClr val="3F3F3F"/>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end 2019</a:t>
            </a:r>
            <a:r>
              <a:rPr lang="en-US" sz="2400" dirty="0" smtClean="0">
                <a:solidFill>
                  <a:srgbClr val="3F3F3F"/>
                </a:solidFill>
                <a:latin typeface="Calibri Light" panose="020F0302020204030204" pitchFamily="34" charset="0"/>
                <a:cs typeface="Calibri Light" panose="020F0302020204030204" pitchFamily="34" charset="0"/>
              </a:rPr>
              <a:t>, one submission in </a:t>
            </a:r>
            <a:r>
              <a:rPr lang="en-US" sz="2400" dirty="0" smtClean="0">
                <a:solidFill>
                  <a:srgbClr val="3F3F3F"/>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2020</a:t>
            </a:r>
            <a:r>
              <a:rPr lang="en-US" sz="2400" dirty="0" smtClean="0">
                <a:solidFill>
                  <a:srgbClr val="3F3F3F"/>
                </a:solidFill>
                <a:latin typeface="Calibri Light" panose="020F0302020204030204" pitchFamily="34" charset="0"/>
                <a:cs typeface="Calibri Light" panose="020F0302020204030204" pitchFamily="34" charset="0"/>
              </a:rPr>
              <a:t>)</a:t>
            </a:r>
          </a:p>
        </p:txBody>
      </p:sp>
      <p:sp>
        <p:nvSpPr>
          <p:cNvPr id="2" name="Rettangolo 1"/>
          <p:cNvSpPr/>
          <p:nvPr/>
        </p:nvSpPr>
        <p:spPr>
          <a:xfrm>
            <a:off x="1925634" y="5119563"/>
            <a:ext cx="6591970" cy="907941"/>
          </a:xfrm>
          <a:prstGeom prst="rect">
            <a:avLst/>
          </a:prstGeom>
        </p:spPr>
        <p:txBody>
          <a:bodyPr wrap="square">
            <a:spAutoFit/>
          </a:bodyPr>
          <a:lstStyle/>
          <a:p>
            <a:pPr defTabSz="1072866">
              <a:spcAft>
                <a:spcPts val="600"/>
              </a:spcAft>
            </a:pPr>
            <a:r>
              <a:rPr lang="en-US" sz="2400" dirty="0" smtClean="0">
                <a:solidFill>
                  <a:srgbClr val="3F3F3F"/>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Additional Collaborators </a:t>
            </a:r>
            <a:r>
              <a:rPr lang="en-US" sz="2400" b="1" dirty="0" err="1" smtClean="0">
                <a:solidFill>
                  <a:srgbClr val="3F3F3F"/>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UniPD</a:t>
            </a:r>
            <a:r>
              <a:rPr lang="en-US" sz="2400" b="1" dirty="0" smtClean="0">
                <a:solidFill>
                  <a:srgbClr val="3F3F3F"/>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 from </a:t>
            </a:r>
            <a:r>
              <a:rPr lang="en-US" sz="2400" b="1" dirty="0" err="1" smtClean="0">
                <a:solidFill>
                  <a:srgbClr val="3F3F3F"/>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iMPACT</a:t>
            </a:r>
            <a:r>
              <a:rPr lang="en-US" sz="2400" dirty="0" smtClean="0">
                <a:solidFill>
                  <a:srgbClr val="3F3F3F"/>
                </a:solidFill>
                <a:latin typeface="Calibri Light" panose="020F0302020204030204" pitchFamily="34" charset="0"/>
                <a:cs typeface="Calibri Light" panose="020F0302020204030204" pitchFamily="34" charset="0"/>
              </a:rPr>
              <a:t>: </a:t>
            </a:r>
          </a:p>
          <a:p>
            <a:pPr defTabSz="1072866">
              <a:spcAft>
                <a:spcPts val="600"/>
              </a:spcAft>
            </a:pPr>
            <a:r>
              <a:rPr lang="en-US" sz="2400" dirty="0" err="1" smtClean="0">
                <a:solidFill>
                  <a:srgbClr val="3F3F3F"/>
                </a:solidFill>
                <a:latin typeface="Calibri Light" panose="020F0302020204030204" pitchFamily="34" charset="0"/>
                <a:cs typeface="Calibri Light" panose="020F0302020204030204" pitchFamily="34" charset="0"/>
              </a:rPr>
              <a:t>Baruffaldi</a:t>
            </a:r>
            <a:r>
              <a:rPr lang="en-US" sz="2400" dirty="0" smtClean="0">
                <a:solidFill>
                  <a:srgbClr val="3F3F3F"/>
                </a:solidFill>
                <a:latin typeface="Calibri Light" panose="020F0302020204030204" pitchFamily="34" charset="0"/>
                <a:cs typeface="Calibri Light" panose="020F0302020204030204" pitchFamily="34" charset="0"/>
              </a:rPr>
              <a:t> </a:t>
            </a:r>
            <a:r>
              <a:rPr lang="en-US" sz="2400" dirty="0">
                <a:solidFill>
                  <a:srgbClr val="3F3F3F"/>
                </a:solidFill>
                <a:latin typeface="Calibri Light" panose="020F0302020204030204" pitchFamily="34" charset="0"/>
                <a:cs typeface="Calibri Light" panose="020F0302020204030204" pitchFamily="34" charset="0"/>
              </a:rPr>
              <a:t>F</a:t>
            </a:r>
            <a:r>
              <a:rPr lang="en-US" sz="2400" dirty="0" smtClean="0">
                <a:solidFill>
                  <a:srgbClr val="3F3F3F"/>
                </a:solidFill>
                <a:latin typeface="Calibri Light" panose="020F0302020204030204" pitchFamily="34" charset="0"/>
                <a:cs typeface="Calibri Light" panose="020F0302020204030204" pitchFamily="34" charset="0"/>
              </a:rPr>
              <a:t>., </a:t>
            </a:r>
            <a:r>
              <a:rPr lang="en-US" sz="2400" dirty="0" err="1">
                <a:solidFill>
                  <a:srgbClr val="3F3F3F"/>
                </a:solidFill>
                <a:latin typeface="Calibri Light" panose="020F0302020204030204" pitchFamily="34" charset="0"/>
                <a:cs typeface="Calibri Light" panose="020F0302020204030204" pitchFamily="34" charset="0"/>
              </a:rPr>
              <a:t>Mattiazzo</a:t>
            </a:r>
            <a:r>
              <a:rPr lang="en-US" sz="2400" dirty="0">
                <a:solidFill>
                  <a:srgbClr val="3F3F3F"/>
                </a:solidFill>
                <a:latin typeface="Calibri Light" panose="020F0302020204030204" pitchFamily="34" charset="0"/>
                <a:cs typeface="Calibri Light" panose="020F0302020204030204" pitchFamily="34" charset="0"/>
              </a:rPr>
              <a:t> S., </a:t>
            </a:r>
            <a:r>
              <a:rPr lang="en-US" sz="2400" dirty="0" err="1">
                <a:solidFill>
                  <a:srgbClr val="3F3F3F"/>
                </a:solidFill>
                <a:latin typeface="Calibri Light" panose="020F0302020204030204" pitchFamily="34" charset="0"/>
                <a:cs typeface="Calibri Light" panose="020F0302020204030204" pitchFamily="34" charset="0"/>
              </a:rPr>
              <a:t>Pantano</a:t>
            </a:r>
            <a:r>
              <a:rPr lang="en-US" sz="2400" dirty="0">
                <a:solidFill>
                  <a:srgbClr val="3F3F3F"/>
                </a:solidFill>
                <a:latin typeface="Calibri Light" panose="020F0302020204030204" pitchFamily="34" charset="0"/>
                <a:cs typeface="Calibri Light" panose="020F0302020204030204" pitchFamily="34" charset="0"/>
              </a:rPr>
              <a:t> D., </a:t>
            </a:r>
            <a:r>
              <a:rPr lang="en-US" sz="2400" dirty="0" err="1">
                <a:solidFill>
                  <a:srgbClr val="3F3F3F"/>
                </a:solidFill>
                <a:latin typeface="Calibri Light" panose="020F0302020204030204" pitchFamily="34" charset="0"/>
                <a:cs typeface="Calibri Light" panose="020F0302020204030204" pitchFamily="34" charset="0"/>
              </a:rPr>
              <a:t>Silvestrin</a:t>
            </a:r>
            <a:r>
              <a:rPr lang="en-US" sz="2400" dirty="0">
                <a:solidFill>
                  <a:srgbClr val="3F3F3F"/>
                </a:solidFill>
                <a:latin typeface="Calibri Light" panose="020F0302020204030204" pitchFamily="34" charset="0"/>
                <a:cs typeface="Calibri Light" panose="020F0302020204030204" pitchFamily="34" charset="0"/>
              </a:rPr>
              <a:t> L.</a:t>
            </a:r>
          </a:p>
        </p:txBody>
      </p:sp>
      <p:grpSp>
        <p:nvGrpSpPr>
          <p:cNvPr id="24" name="Gruppo 1"/>
          <p:cNvGrpSpPr>
            <a:grpSpLocks noChangeAspect="1"/>
          </p:cNvGrpSpPr>
          <p:nvPr/>
        </p:nvGrpSpPr>
        <p:grpSpPr>
          <a:xfrm rot="5400000">
            <a:off x="82457" y="155222"/>
            <a:ext cx="1343711" cy="1279094"/>
            <a:chOff x="47161" y="78061"/>
            <a:chExt cx="2022618" cy="1622699"/>
          </a:xfrm>
        </p:grpSpPr>
        <p:sp>
          <p:nvSpPr>
            <p:cNvPr id="25" name="Rectangle 24"/>
            <p:cNvSpPr>
              <a:spLocks noChangeAspect="1"/>
            </p:cNvSpPr>
            <p:nvPr/>
          </p:nvSpPr>
          <p:spPr>
            <a:xfrm>
              <a:off x="69317" y="78061"/>
              <a:ext cx="2000462" cy="1622699"/>
            </a:xfrm>
            <a:prstGeom prst="rect">
              <a:avLst/>
            </a:prstGeom>
            <a:gradFill flip="none" rotWithShape="1">
              <a:gsLst>
                <a:gs pos="0">
                  <a:schemeClr val="tx2">
                    <a:lumMod val="60000"/>
                    <a:lumOff val="40000"/>
                  </a:schemeClr>
                </a:gs>
                <a:gs pos="35000">
                  <a:schemeClr val="tx2">
                    <a:lumMod val="40000"/>
                    <a:lumOff val="60000"/>
                  </a:schemeClr>
                </a:gs>
                <a:gs pos="100000">
                  <a:schemeClr val="tx2">
                    <a:lumMod val="75000"/>
                  </a:schemeClr>
                </a:gs>
              </a:gsLst>
              <a:lin ang="8100000" scaled="1"/>
              <a:tileRect/>
            </a:gradFill>
            <a:ln w="1270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585"/>
            </a:p>
          </p:txBody>
        </p:sp>
        <p:sp>
          <p:nvSpPr>
            <p:cNvPr id="26" name="TextBox 25"/>
            <p:cNvSpPr txBox="1"/>
            <p:nvPr/>
          </p:nvSpPr>
          <p:spPr>
            <a:xfrm rot="16200000">
              <a:off x="-430596" y="666307"/>
              <a:ext cx="1418043" cy="462530"/>
            </a:xfrm>
            <a:prstGeom prst="rect">
              <a:avLst/>
            </a:prstGeom>
            <a:noFill/>
          </p:spPr>
          <p:txBody>
            <a:bodyPr wrap="square" lIns="0" tIns="0" rIns="0" bIns="0" rtlCol="0" anchor="ctr" anchorCtr="0">
              <a:noAutofit/>
            </a:bodyPr>
            <a:lstStyle/>
            <a:p>
              <a:pPr algn="ctr"/>
              <a:r>
                <a:rPr lang="en-US" sz="2000" b="1" dirty="0">
                  <a:ln w="0"/>
                  <a:solidFill>
                    <a:schemeClr val="bg1"/>
                  </a:solidFill>
                  <a:effectLst>
                    <a:outerShdw blurRad="38100" dist="25400" dir="5400000" algn="ctr" rotWithShape="0">
                      <a:srgbClr val="6E747A">
                        <a:alpha val="43000"/>
                      </a:srgbClr>
                    </a:outerShdw>
                  </a:effectLst>
                </a:rPr>
                <a:t>ARCADIA</a:t>
              </a:r>
              <a:endParaRPr lang="en-US" sz="3600" b="1" dirty="0">
                <a:ln w="0"/>
                <a:solidFill>
                  <a:schemeClr val="bg1"/>
                </a:solidFill>
                <a:effectLst>
                  <a:outerShdw blurRad="38100" dist="25400" dir="5400000" algn="ctr" rotWithShape="0">
                    <a:srgbClr val="6E747A">
                      <a:alpha val="43000"/>
                    </a:srgbClr>
                  </a:outerShdw>
                </a:effectLst>
              </a:endParaRPr>
            </a:p>
          </p:txBody>
        </p:sp>
        <p:grpSp>
          <p:nvGrpSpPr>
            <p:cNvPr id="27" name="Group 26"/>
            <p:cNvGrpSpPr/>
            <p:nvPr/>
          </p:nvGrpSpPr>
          <p:grpSpPr>
            <a:xfrm>
              <a:off x="551230" y="177767"/>
              <a:ext cx="1418043" cy="1418043"/>
              <a:chOff x="1055300" y="2708900"/>
              <a:chExt cx="1260150" cy="1260150"/>
            </a:xfrm>
            <a:solidFill>
              <a:schemeClr val="tx1"/>
            </a:solidFill>
          </p:grpSpPr>
          <p:sp>
            <p:nvSpPr>
              <p:cNvPr id="28" name="Rectangle 27"/>
              <p:cNvSpPr/>
              <p:nvPr userDrawn="1"/>
            </p:nvSpPr>
            <p:spPr>
              <a:xfrm>
                <a:off x="1055300" y="2708900"/>
                <a:ext cx="720100" cy="7201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29" name="Rectangle 28"/>
              <p:cNvSpPr/>
              <p:nvPr userDrawn="1"/>
            </p:nvSpPr>
            <p:spPr>
              <a:xfrm>
                <a:off x="1775400" y="2708900"/>
                <a:ext cx="360050" cy="36005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30" name="Rectangle 29"/>
              <p:cNvSpPr/>
              <p:nvPr userDrawn="1"/>
            </p:nvSpPr>
            <p:spPr>
              <a:xfrm>
                <a:off x="1775400" y="3429000"/>
                <a:ext cx="360050" cy="36005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31" name="Rectangle 30"/>
              <p:cNvSpPr/>
              <p:nvPr userDrawn="1"/>
            </p:nvSpPr>
            <p:spPr>
              <a:xfrm>
                <a:off x="1055300" y="3429000"/>
                <a:ext cx="360050" cy="36005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32" name="Rectangle 31"/>
              <p:cNvSpPr/>
              <p:nvPr userDrawn="1"/>
            </p:nvSpPr>
            <p:spPr>
              <a:xfrm>
                <a:off x="2135450" y="270890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33" name="Rectangle 32"/>
              <p:cNvSpPr/>
              <p:nvPr userDrawn="1"/>
            </p:nvSpPr>
            <p:spPr>
              <a:xfrm>
                <a:off x="1415350" y="378905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34" name="Rectangle 33"/>
              <p:cNvSpPr/>
              <p:nvPr userDrawn="1"/>
            </p:nvSpPr>
            <p:spPr>
              <a:xfrm>
                <a:off x="1055300" y="378905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35" name="Rectangle 34"/>
              <p:cNvSpPr/>
              <p:nvPr userDrawn="1"/>
            </p:nvSpPr>
            <p:spPr>
              <a:xfrm>
                <a:off x="2108260" y="306895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36" name="Rectangle 35"/>
              <p:cNvSpPr/>
              <p:nvPr userDrawn="1"/>
            </p:nvSpPr>
            <p:spPr>
              <a:xfrm>
                <a:off x="2135450" y="342900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37" name="Rectangle 36"/>
              <p:cNvSpPr/>
              <p:nvPr userDrawn="1"/>
            </p:nvSpPr>
            <p:spPr>
              <a:xfrm>
                <a:off x="1775400" y="378905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38" name="Rectangle 37"/>
              <p:cNvSpPr/>
              <p:nvPr userDrawn="1"/>
            </p:nvSpPr>
            <p:spPr>
              <a:xfrm>
                <a:off x="2135450" y="378905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39" name="Rectangle 38"/>
              <p:cNvSpPr/>
              <p:nvPr userDrawn="1"/>
            </p:nvSpPr>
            <p:spPr>
              <a:xfrm>
                <a:off x="1415350" y="342900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40" name="Rectangle 39"/>
              <p:cNvSpPr/>
              <p:nvPr userDrawn="1"/>
            </p:nvSpPr>
            <p:spPr>
              <a:xfrm>
                <a:off x="1595400" y="360900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41" name="Rectangle 40"/>
              <p:cNvSpPr/>
              <p:nvPr userDrawn="1"/>
            </p:nvSpPr>
            <p:spPr>
              <a:xfrm>
                <a:off x="1955450" y="324900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42" name="Rectangle 41"/>
              <p:cNvSpPr/>
              <p:nvPr userDrawn="1"/>
            </p:nvSpPr>
            <p:spPr>
              <a:xfrm>
                <a:off x="1775400" y="306895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grpSp>
      </p:grpSp>
    </p:spTree>
    <p:extLst>
      <p:ext uri="{BB962C8B-B14F-4D97-AF65-F5344CB8AC3E}">
        <p14:creationId xmlns:p14="http://schemas.microsoft.com/office/powerpoint/2010/main" val="227387647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est di accelerazione"/>
          <p:cNvSpPr txBox="1">
            <a:spLocks noGrp="1"/>
          </p:cNvSpPr>
          <p:nvPr>
            <p:ph type="title"/>
          </p:nvPr>
        </p:nvSpPr>
        <p:spPr>
          <a:prstGeom prst="rect">
            <a:avLst/>
          </a:prstGeom>
        </p:spPr>
        <p:txBody>
          <a:bodyPr/>
          <a:lstStyle/>
          <a:p>
            <a:r>
              <a:t>Test di accelerazione</a:t>
            </a:r>
          </a:p>
        </p:txBody>
      </p:sp>
      <p:sp>
        <p:nvSpPr>
          <p:cNvPr id="172" name="Accumulati ritardi per la mancata produzione dei circuiti stampati nel 2018…"/>
          <p:cNvSpPr txBox="1">
            <a:spLocks noGrp="1"/>
          </p:cNvSpPr>
          <p:nvPr>
            <p:ph type="body" idx="1"/>
          </p:nvPr>
        </p:nvSpPr>
        <p:spPr>
          <a:prstGeom prst="rect">
            <a:avLst/>
          </a:prstGeom>
        </p:spPr>
        <p:txBody>
          <a:bodyPr/>
          <a:lstStyle/>
          <a:p>
            <a:pPr>
              <a:buBlip>
                <a:blip r:embed="rId2"/>
              </a:buBlip>
            </a:pPr>
            <a:r>
              <a:t>Accumulati ritardi per la mancata produzione dei circuiti stampati nel 2018</a:t>
            </a:r>
          </a:p>
          <a:p>
            <a:pPr>
              <a:buBlip>
                <a:blip r:embed="rId2"/>
              </a:buBlip>
            </a:pPr>
            <a:r>
              <a:t>Rivelatori (silicio) ed elettronica associata preparati</a:t>
            </a:r>
          </a:p>
          <a:p>
            <a:pPr>
              <a:buBlip>
                <a:blip r:embed="rId2"/>
              </a:buBlip>
            </a:pPr>
            <a:r>
              <a:t>Assemblaggio del sistema in corso</a:t>
            </a:r>
          </a:p>
        </p:txBody>
      </p:sp>
      <p:sp>
        <p:nvSpPr>
          <p:cNvPr id="173" name="Borsato…"/>
          <p:cNvSpPr/>
          <p:nvPr/>
        </p:nvSpPr>
        <p:spPr>
          <a:xfrm>
            <a:off x="6803049" y="1377505"/>
            <a:ext cx="1718337" cy="995461"/>
          </a:xfrm>
          <a:prstGeom prst="rect">
            <a:avLst/>
          </a:prstGeom>
          <a:ln w="12700">
            <a:solidFill>
              <a:srgbClr val="FFFFFF"/>
            </a:solidFill>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p>
            <a:pPr algn="ctr" defTabSz="410730" hangingPunct="0"/>
            <a:r>
              <a:rPr sz="3000" kern="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rPr>
              <a:t>Borsato</a:t>
            </a:r>
          </a:p>
          <a:p>
            <a:pPr algn="ctr" defTabSz="410730" hangingPunct="0"/>
            <a:r>
              <a:rPr sz="3000" kern="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rPr>
              <a:t>Dal Corso</a:t>
            </a:r>
          </a:p>
        </p:txBody>
      </p:sp>
    </p:spTree>
    <p:extLst>
      <p:ext uri="{BB962C8B-B14F-4D97-AF65-F5344CB8AC3E}">
        <p14:creationId xmlns:p14="http://schemas.microsoft.com/office/powerpoint/2010/main" val="317491107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Dielettrico"/>
          <p:cNvSpPr txBox="1">
            <a:spLocks noGrp="1"/>
          </p:cNvSpPr>
          <p:nvPr>
            <p:ph type="title"/>
          </p:nvPr>
        </p:nvSpPr>
        <p:spPr>
          <a:xfrm>
            <a:off x="250032" y="26789"/>
            <a:ext cx="8036719" cy="1125873"/>
          </a:xfrm>
          <a:prstGeom prst="rect">
            <a:avLst/>
          </a:prstGeom>
        </p:spPr>
        <p:txBody>
          <a:bodyPr/>
          <a:lstStyle/>
          <a:p>
            <a:r>
              <a:rPr sz="4800"/>
              <a:t>Dielettrico</a:t>
            </a:r>
            <a:endParaRPr/>
          </a:p>
        </p:txBody>
      </p:sp>
      <p:sp>
        <p:nvSpPr>
          <p:cNvPr id="176" name="Studi estensivi sul comportamento del liquido trovando una legge empirica che permette di prevedere la corrente di perdita in condizioni di regime…"/>
          <p:cNvSpPr txBox="1">
            <a:spLocks noGrp="1"/>
          </p:cNvSpPr>
          <p:nvPr>
            <p:ph type="body" sz="quarter" idx="1"/>
          </p:nvPr>
        </p:nvSpPr>
        <p:spPr>
          <a:xfrm>
            <a:off x="223078" y="785326"/>
            <a:ext cx="3938502" cy="3164180"/>
          </a:xfrm>
          <a:prstGeom prst="rect">
            <a:avLst/>
          </a:prstGeom>
        </p:spPr>
        <p:txBody>
          <a:bodyPr/>
          <a:lstStyle/>
          <a:p>
            <a:pPr marL="0" indent="0">
              <a:buSzTx/>
              <a:buNone/>
              <a:defRPr sz="2400">
                <a:solidFill>
                  <a:srgbClr val="D4FB79"/>
                </a:solidFill>
              </a:defRPr>
            </a:pPr>
            <a:r>
              <a:rPr sz="1800"/>
              <a:t>Studi estensivi sul comportamento del liquido trovando una legge empirica che permette di prevedere la corrente di perdita in condizioni di regime</a:t>
            </a:r>
          </a:p>
          <a:p>
            <a:pPr marL="0" indent="0">
              <a:buSzTx/>
              <a:buNone/>
              <a:defRPr sz="2400">
                <a:solidFill>
                  <a:srgbClr val="FFFC79"/>
                </a:solidFill>
              </a:defRPr>
            </a:pPr>
            <a:r>
              <a:rPr sz="1800"/>
              <a:t>Presentazione alla </a:t>
            </a:r>
          </a:p>
          <a:p>
            <a:pPr marL="0" indent="0">
              <a:buSzTx/>
              <a:buNone/>
              <a:defRPr sz="2400">
                <a:solidFill>
                  <a:srgbClr val="FF40FF"/>
                </a:solidFill>
              </a:defRPr>
            </a:pPr>
            <a:r>
              <a:rPr sz="1800"/>
              <a:t>“IEEE International Conference on Dielectric Liquids”</a:t>
            </a:r>
          </a:p>
          <a:p>
            <a:pPr marL="0" indent="0">
              <a:buSzTx/>
              <a:buNone/>
              <a:defRPr sz="2400">
                <a:solidFill>
                  <a:srgbClr val="FFFC79"/>
                </a:solidFill>
              </a:defRPr>
            </a:pPr>
            <a:r>
              <a:rPr sz="1800"/>
              <a:t>Roma 23-28 Giugno 2019</a:t>
            </a:r>
          </a:p>
        </p:txBody>
      </p:sp>
      <p:sp>
        <p:nvSpPr>
          <p:cNvPr id="177" name="Gobbo  Borsato  Pegoraro"/>
          <p:cNvSpPr/>
          <p:nvPr/>
        </p:nvSpPr>
        <p:spPr>
          <a:xfrm>
            <a:off x="3509914" y="293204"/>
            <a:ext cx="5267879" cy="503015"/>
          </a:xfrm>
          <a:prstGeom prst="rect">
            <a:avLst/>
          </a:prstGeom>
          <a:ln w="12700">
            <a:solidFill>
              <a:srgbClr val="FFFFFF"/>
            </a:solidFill>
            <a:miter lim="400000"/>
          </a:ln>
          <a:extLst>
            <a:ext uri="{C572A759-6A51-4108-AA02-DFA0A04FC94B}">
              <ma14:wrappingTextBoxFlag xmlns:ma14="http://schemas.microsoft.com/office/mac/drawingml/2011/main" val="1"/>
            </a:ext>
          </a:extLst>
        </p:spPr>
        <p:txBody>
          <a:bodyPr lIns="35715" tIns="35715" rIns="35715" bIns="35715" anchor="ctr">
            <a:spAutoFit/>
          </a:bodyPr>
          <a:lstStyle/>
          <a:p>
            <a:pPr algn="ctr" defTabSz="410730" hangingPunct="0"/>
            <a:r>
              <a:rPr sz="2800" kern="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rPr>
              <a:t>Gobbo  Borsato  Pegoraro</a:t>
            </a:r>
          </a:p>
        </p:txBody>
      </p:sp>
      <p:pic>
        <p:nvPicPr>
          <p:cNvPr id="178" name="V-A-full_test_linear.png" descr="V-A-full_test_linear.png"/>
          <p:cNvPicPr>
            <a:picLocks noChangeAspect="1"/>
          </p:cNvPicPr>
          <p:nvPr/>
        </p:nvPicPr>
        <p:blipFill>
          <a:blip r:embed="rId2">
            <a:extLst/>
          </a:blip>
          <a:stretch>
            <a:fillRect/>
          </a:stretch>
        </p:blipFill>
        <p:spPr>
          <a:xfrm>
            <a:off x="4501759" y="883552"/>
            <a:ext cx="4518461" cy="2759274"/>
          </a:xfrm>
          <a:prstGeom prst="rect">
            <a:avLst/>
          </a:prstGeom>
          <a:ln w="12700">
            <a:miter lim="400000"/>
          </a:ln>
        </p:spPr>
      </p:pic>
      <p:pic>
        <p:nvPicPr>
          <p:cNvPr id="179" name="risposta_test_alimentato.png" descr="risposta_test_alimentato.png"/>
          <p:cNvPicPr>
            <a:picLocks noChangeAspect="1"/>
          </p:cNvPicPr>
          <p:nvPr/>
        </p:nvPicPr>
        <p:blipFill>
          <a:blip r:embed="rId3">
            <a:extLst/>
          </a:blip>
          <a:stretch>
            <a:fillRect/>
          </a:stretch>
        </p:blipFill>
        <p:spPr>
          <a:xfrm>
            <a:off x="4659032" y="3714751"/>
            <a:ext cx="4361188" cy="2993261"/>
          </a:xfrm>
          <a:prstGeom prst="rect">
            <a:avLst/>
          </a:prstGeom>
          <a:ln w="12700">
            <a:miter lim="400000"/>
          </a:ln>
        </p:spPr>
      </p:pic>
      <p:sp>
        <p:nvSpPr>
          <p:cNvPr id="180" name="Test operativo condotto…"/>
          <p:cNvSpPr txBox="1"/>
          <p:nvPr/>
        </p:nvSpPr>
        <p:spPr>
          <a:xfrm>
            <a:off x="140570" y="3937139"/>
            <a:ext cx="4518462" cy="2409309"/>
          </a:xfrm>
          <a:prstGeom prst="rect">
            <a:avLst/>
          </a:prstGeom>
          <a:ln w="12700">
            <a:miter lim="400000"/>
          </a:ln>
          <a:extLst>
            <a:ext uri="{C572A759-6A51-4108-AA02-DFA0A04FC94B}">
              <ma14:wrappingTextBoxFlag xmlns:ma14="http://schemas.microsoft.com/office/mac/drawingml/2011/main" val="1"/>
            </a:ext>
          </a:extLst>
        </p:spPr>
        <p:txBody>
          <a:bodyPr lIns="35715" tIns="35715" rIns="35715" bIns="35715" anchor="ctr">
            <a:spAutoFit/>
          </a:bodyPr>
          <a:lstStyle/>
          <a:p>
            <a:pPr algn="ctr" defTabSz="410730" hangingPunct="0">
              <a:defRPr sz="2400">
                <a:solidFill>
                  <a:srgbClr val="FF9300"/>
                </a:solidFill>
              </a:defRPr>
            </a:pPr>
            <a:r>
              <a:rPr sz="1700" kern="0">
                <a:solidFill>
                  <a:srgbClr val="FF9300"/>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rPr>
              <a:t>Test operativo condotto </a:t>
            </a:r>
          </a:p>
          <a:p>
            <a:pPr algn="ctr" defTabSz="410730" hangingPunct="0">
              <a:defRPr sz="2400">
                <a:solidFill>
                  <a:srgbClr val="FF9300"/>
                </a:solidFill>
              </a:defRPr>
            </a:pPr>
            <a:r>
              <a:rPr sz="1700" kern="0">
                <a:solidFill>
                  <a:srgbClr val="FF9300"/>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rPr>
              <a:t>su un modulo completo</a:t>
            </a:r>
          </a:p>
          <a:p>
            <a:pPr algn="ctr" defTabSz="410730" hangingPunct="0">
              <a:defRPr sz="2400"/>
            </a:pPr>
            <a:r>
              <a:rPr sz="1700" kern="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rPr>
              <a:t> </a:t>
            </a:r>
          </a:p>
          <a:p>
            <a:pPr marL="260425" indent="-260425" defTabSz="410730" hangingPunct="0">
              <a:buSzPct val="75000"/>
              <a:buFontTx/>
              <a:buChar char="•"/>
              <a:defRPr sz="2400"/>
            </a:pPr>
            <a:r>
              <a:rPr sz="1700" kern="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rPr>
              <a:t>è richiesto un tempo di condizionamento del modulo (finché  il liquido non si pulisce)</a:t>
            </a:r>
          </a:p>
          <a:p>
            <a:pPr marL="260425" indent="-260425" defTabSz="410730" hangingPunct="0">
              <a:buSzPct val="75000"/>
              <a:buFontTx/>
              <a:buChar char="•"/>
              <a:defRPr sz="2400"/>
            </a:pPr>
            <a:r>
              <a:rPr sz="1700" kern="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rPr>
              <a:t>la corrente di perdita è accettabile: diminuzione del 25% della corrente massima</a:t>
            </a:r>
          </a:p>
          <a:p>
            <a:pPr marL="260425" indent="-260425" defTabSz="410730" hangingPunct="0">
              <a:buSzPct val="75000"/>
              <a:buFontTx/>
              <a:buChar char="•"/>
              <a:defRPr sz="2400"/>
            </a:pPr>
            <a:r>
              <a:rPr sz="1700" kern="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rPr>
              <a:t>non avvengono scariche, ma il sistema si porta in limitazione di tensione</a:t>
            </a:r>
          </a:p>
        </p:txBody>
      </p:sp>
      <p:sp>
        <p:nvSpPr>
          <p:cNvPr id="181" name="Corrente di perdita vs tensione applicata"/>
          <p:cNvSpPr txBox="1"/>
          <p:nvPr/>
        </p:nvSpPr>
        <p:spPr>
          <a:xfrm>
            <a:off x="4596887" y="948109"/>
            <a:ext cx="4086047" cy="349126"/>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lvl1pPr>
              <a:defRPr sz="1800">
                <a:solidFill>
                  <a:srgbClr val="FF2600"/>
                </a:solidFill>
                <a:effectLst>
                  <a:outerShdw dist="64529" dir="2700000" rotWithShape="0">
                    <a:srgbClr val="000000">
                      <a:alpha val="0"/>
                    </a:srgbClr>
                  </a:outerShdw>
                </a:effectLst>
              </a:defRPr>
            </a:lvl1pPr>
          </a:lstStyle>
          <a:p>
            <a:pPr algn="ctr" defTabSz="410730" hangingPunct="0"/>
            <a:r>
              <a:rPr b="1" kern="0">
                <a:latin typeface="Helvetica Neue Light"/>
                <a:ea typeface="Helvetica Neue Light"/>
                <a:cs typeface="Helvetica Neue Light"/>
                <a:sym typeface="Helvetica Neue Light"/>
              </a:rPr>
              <a:t>Corrente di perdita vs tensione applicata</a:t>
            </a:r>
          </a:p>
        </p:txBody>
      </p:sp>
      <p:sp>
        <p:nvSpPr>
          <p:cNvPr id="182" name="Tensione misurata vs tensione impostata"/>
          <p:cNvSpPr txBox="1"/>
          <p:nvPr/>
        </p:nvSpPr>
        <p:spPr>
          <a:xfrm>
            <a:off x="4696450" y="3671801"/>
            <a:ext cx="4129079" cy="349126"/>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lvl1pPr>
              <a:defRPr sz="1800">
                <a:solidFill>
                  <a:srgbClr val="FF2600"/>
                </a:solidFill>
                <a:effectLst>
                  <a:outerShdw dist="64529" dir="2700000" rotWithShape="0">
                    <a:srgbClr val="000000">
                      <a:alpha val="0"/>
                    </a:srgbClr>
                  </a:outerShdw>
                </a:effectLst>
              </a:defRPr>
            </a:lvl1pPr>
          </a:lstStyle>
          <a:p>
            <a:pPr algn="ctr" defTabSz="410730" hangingPunct="0"/>
            <a:r>
              <a:rPr b="1" kern="0">
                <a:latin typeface="Helvetica Neue Light"/>
                <a:ea typeface="Helvetica Neue Light"/>
                <a:cs typeface="Helvetica Neue Light"/>
                <a:sym typeface="Helvetica Neue Light"/>
              </a:rPr>
              <a:t>Tensione misurata vs tensione impostata</a:t>
            </a:r>
          </a:p>
        </p:txBody>
      </p:sp>
    </p:spTree>
    <p:extLst>
      <p:ext uri="{BB962C8B-B14F-4D97-AF65-F5344CB8AC3E}">
        <p14:creationId xmlns:p14="http://schemas.microsoft.com/office/powerpoint/2010/main" val="172560731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Brevetto"/>
          <p:cNvSpPr txBox="1">
            <a:spLocks noGrp="1"/>
          </p:cNvSpPr>
          <p:nvPr>
            <p:ph type="title"/>
          </p:nvPr>
        </p:nvSpPr>
        <p:spPr>
          <a:xfrm>
            <a:off x="553641" y="178594"/>
            <a:ext cx="8036719" cy="1105340"/>
          </a:xfrm>
          <a:prstGeom prst="rect">
            <a:avLst/>
          </a:prstGeom>
        </p:spPr>
        <p:txBody>
          <a:bodyPr/>
          <a:lstStyle/>
          <a:p>
            <a:pPr algn="ctr"/>
            <a:r>
              <a:rPr sz="4800"/>
              <a:t>Brevetto</a:t>
            </a:r>
          </a:p>
        </p:txBody>
      </p:sp>
      <p:sp>
        <p:nvSpPr>
          <p:cNvPr id="185" name="Il dettaglio del progetto è sufficientemente avanzato da giustificare l’avvenuto deposito di domanda di brevetto italiano #102019000009798  in data 21/6/2019.…"/>
          <p:cNvSpPr txBox="1">
            <a:spLocks noGrp="1"/>
          </p:cNvSpPr>
          <p:nvPr>
            <p:ph type="body" idx="1"/>
          </p:nvPr>
        </p:nvSpPr>
        <p:spPr>
          <a:xfrm>
            <a:off x="212465" y="1946672"/>
            <a:ext cx="8719073" cy="4578314"/>
          </a:xfrm>
          <a:prstGeom prst="rect">
            <a:avLst/>
          </a:prstGeom>
        </p:spPr>
        <p:txBody>
          <a:bodyPr/>
          <a:lstStyle/>
          <a:p>
            <a:pPr marL="0" indent="0">
              <a:buSzTx/>
              <a:buNone/>
              <a:defRPr sz="2400"/>
            </a:pPr>
            <a:r>
              <a:rPr sz="2000"/>
              <a:t>Il dettaglio del progetto è sufficientemente avanzato da giustificare l’avvenuto deposito di domanda di brevetto italiano #</a:t>
            </a:r>
            <a:r>
              <a:rPr sz="2000" b="1">
                <a:latin typeface="Helvetica Neue"/>
                <a:ea typeface="Helvetica Neue"/>
                <a:cs typeface="Helvetica Neue"/>
                <a:sym typeface="Helvetica Neue"/>
              </a:rPr>
              <a:t>102019000009798  </a:t>
            </a:r>
            <a:r>
              <a:rPr sz="2000"/>
              <a:t>in data 21/6/2019.</a:t>
            </a:r>
          </a:p>
          <a:p>
            <a:pPr marL="0" indent="0">
              <a:buSzTx/>
              <a:buNone/>
              <a:defRPr sz="2400"/>
            </a:pPr>
            <a:r>
              <a:rPr sz="2000">
                <a:solidFill>
                  <a:srgbClr val="FF9300"/>
                </a:solidFill>
              </a:rPr>
              <a:t>Titolo</a:t>
            </a:r>
            <a:r>
              <a:rPr sz="2000"/>
              <a:t> </a:t>
            </a:r>
          </a:p>
          <a:p>
            <a:pPr marL="0" indent="0" defTabSz="321440">
              <a:spcBef>
                <a:spcPts val="0"/>
              </a:spcBef>
              <a:buSzTx/>
              <a:buNone/>
              <a:defRPr sz="2400" i="1">
                <a:solidFill>
                  <a:srgbClr val="FFFC79"/>
                </a:solidFill>
                <a:effectLst/>
                <a:latin typeface="Helvetica"/>
                <a:ea typeface="Helvetica"/>
                <a:cs typeface="Helvetica"/>
                <a:sym typeface="Helvetica"/>
              </a:defRPr>
            </a:pPr>
            <a:r>
              <a:rPr sz="2000" i="0"/>
              <a:t>"</a:t>
            </a:r>
            <a:r>
              <a:rPr sz="2000"/>
              <a:t>Apparato acceleratore elettrostatico di particelle cariche e relativo modulo acceleratore</a:t>
            </a:r>
            <a:r>
              <a:rPr sz="2000" i="0"/>
              <a:t>".</a:t>
            </a:r>
          </a:p>
          <a:p>
            <a:pPr marL="0" indent="0" defTabSz="321440">
              <a:spcBef>
                <a:spcPts val="0"/>
              </a:spcBef>
              <a:buSzTx/>
              <a:buNone/>
              <a:defRPr sz="2400">
                <a:solidFill>
                  <a:srgbClr val="FFFC79"/>
                </a:solidFill>
                <a:effectLst/>
                <a:latin typeface="Helvetica"/>
                <a:ea typeface="Helvetica"/>
                <a:cs typeface="Helvetica"/>
                <a:sym typeface="Helvetica"/>
              </a:defRPr>
            </a:pPr>
            <a:endParaRPr sz="2000" i="0"/>
          </a:p>
          <a:p>
            <a:pPr marL="0" indent="0" defTabSz="321440">
              <a:spcBef>
                <a:spcPts val="0"/>
              </a:spcBef>
              <a:buSzTx/>
              <a:buNone/>
              <a:defRPr sz="2400">
                <a:solidFill>
                  <a:srgbClr val="FFFC79"/>
                </a:solidFill>
                <a:effectLst/>
                <a:latin typeface="Helvetica"/>
                <a:ea typeface="Helvetica"/>
                <a:cs typeface="Helvetica"/>
                <a:sym typeface="Helvetica"/>
              </a:defRPr>
            </a:pPr>
            <a:r>
              <a:rPr sz="2000">
                <a:solidFill>
                  <a:srgbClr val="FF9300"/>
                </a:solidFill>
              </a:rPr>
              <a:t>Titolarità: </a:t>
            </a:r>
            <a:r>
              <a:rPr sz="2000">
                <a:solidFill>
                  <a:srgbClr val="8EFA00"/>
                </a:solidFill>
              </a:rPr>
              <a:t>50% Università di Padova, 50% INFN</a:t>
            </a:r>
          </a:p>
          <a:p>
            <a:pPr marL="0" indent="0" defTabSz="321440">
              <a:spcBef>
                <a:spcPts val="0"/>
              </a:spcBef>
              <a:buSzTx/>
              <a:buNone/>
              <a:defRPr sz="2400">
                <a:solidFill>
                  <a:srgbClr val="FFFC79"/>
                </a:solidFill>
                <a:effectLst/>
                <a:latin typeface="Helvetica"/>
                <a:ea typeface="Helvetica"/>
                <a:cs typeface="Helvetica"/>
                <a:sym typeface="Helvetica"/>
              </a:defRPr>
            </a:pPr>
            <a:endParaRPr sz="2000">
              <a:solidFill>
                <a:srgbClr val="8EFA00"/>
              </a:solidFill>
            </a:endParaRPr>
          </a:p>
          <a:p>
            <a:pPr marL="0" indent="0" defTabSz="321440">
              <a:spcBef>
                <a:spcPts val="0"/>
              </a:spcBef>
              <a:buSzTx/>
              <a:buNone/>
              <a:defRPr sz="2400">
                <a:solidFill>
                  <a:srgbClr val="FFFC79"/>
                </a:solidFill>
                <a:effectLst/>
                <a:latin typeface="Helvetica"/>
                <a:ea typeface="Helvetica"/>
                <a:cs typeface="Helvetica"/>
                <a:sym typeface="Helvetica"/>
              </a:defRPr>
            </a:pPr>
            <a:r>
              <a:rPr sz="2000">
                <a:solidFill>
                  <a:srgbClr val="FF9300"/>
                </a:solidFill>
              </a:rPr>
              <a:t>Inventori:</a:t>
            </a:r>
            <a:r>
              <a:rPr sz="2000"/>
              <a:t>   </a:t>
            </a:r>
            <a:r>
              <a:rPr sz="2000">
                <a:solidFill>
                  <a:srgbClr val="FFFFFF"/>
                </a:solidFill>
              </a:rPr>
              <a:t>Borsato, Gobbo, Zotto (Università di Padova)</a:t>
            </a:r>
          </a:p>
          <a:p>
            <a:pPr marL="0" lvl="4" indent="0" defTabSz="321440">
              <a:spcBef>
                <a:spcPts val="0"/>
              </a:spcBef>
              <a:buSzTx/>
              <a:buNone/>
              <a:defRPr sz="2400">
                <a:solidFill>
                  <a:srgbClr val="FFFC79"/>
                </a:solidFill>
                <a:effectLst/>
                <a:latin typeface="Helvetica"/>
                <a:ea typeface="Helvetica"/>
                <a:cs typeface="Helvetica"/>
                <a:sym typeface="Helvetica"/>
              </a:defRPr>
            </a:pPr>
            <a:r>
              <a:rPr sz="2000"/>
              <a:t>                 </a:t>
            </a:r>
            <a:r>
              <a:rPr sz="2000">
                <a:solidFill>
                  <a:srgbClr val="8EFA00"/>
                </a:solidFill>
              </a:rPr>
              <a:t> Dal Corso, Fanin, Montecassiano, Pegoraro, Zago (INFN PD)</a:t>
            </a:r>
          </a:p>
          <a:p>
            <a:pPr marL="0" lvl="4" indent="0" defTabSz="321440">
              <a:spcBef>
                <a:spcPts val="0"/>
              </a:spcBef>
              <a:buSzTx/>
              <a:buNone/>
              <a:defRPr sz="2400">
                <a:solidFill>
                  <a:srgbClr val="FFFC79"/>
                </a:solidFill>
                <a:effectLst/>
                <a:latin typeface="Helvetica"/>
                <a:ea typeface="Helvetica"/>
                <a:cs typeface="Helvetica"/>
                <a:sym typeface="Helvetica"/>
              </a:defRPr>
            </a:pPr>
            <a:r>
              <a:rPr sz="2000"/>
              <a:t>                  </a:t>
            </a:r>
            <a:r>
              <a:rPr sz="2000">
                <a:solidFill>
                  <a:srgbClr val="FFFB00"/>
                </a:solidFill>
              </a:rPr>
              <a:t>Antonini, Gallo, Galatà (INFN LNL)</a:t>
            </a:r>
          </a:p>
          <a:p>
            <a:pPr marL="0" lvl="4" indent="0" defTabSz="321440">
              <a:spcBef>
                <a:spcPts val="0"/>
              </a:spcBef>
              <a:buSzTx/>
              <a:buNone/>
              <a:defRPr sz="2400">
                <a:solidFill>
                  <a:srgbClr val="FFFC79"/>
                </a:solidFill>
                <a:effectLst/>
                <a:latin typeface="Helvetica"/>
                <a:ea typeface="Helvetica"/>
                <a:cs typeface="Helvetica"/>
                <a:sym typeface="Helvetica"/>
              </a:defRPr>
            </a:pPr>
            <a:endParaRPr sz="2000">
              <a:solidFill>
                <a:srgbClr val="FFFB00"/>
              </a:solidFill>
            </a:endParaRPr>
          </a:p>
          <a:p>
            <a:pPr marL="0" indent="0" defTabSz="321440">
              <a:spcBef>
                <a:spcPts val="0"/>
              </a:spcBef>
              <a:buSzTx/>
              <a:buNone/>
              <a:defRPr sz="2400">
                <a:solidFill>
                  <a:srgbClr val="FFFC79"/>
                </a:solidFill>
                <a:effectLst/>
                <a:latin typeface="Helvetica"/>
                <a:ea typeface="Helvetica"/>
                <a:cs typeface="Helvetica"/>
                <a:sym typeface="Helvetica"/>
              </a:defRPr>
            </a:pPr>
            <a:endParaRPr sz="2000">
              <a:solidFill>
                <a:srgbClr val="FFFB00"/>
              </a:solidFill>
            </a:endParaRPr>
          </a:p>
        </p:txBody>
      </p:sp>
    </p:spTree>
    <p:extLst>
      <p:ext uri="{BB962C8B-B14F-4D97-AF65-F5344CB8AC3E}">
        <p14:creationId xmlns:p14="http://schemas.microsoft.com/office/powerpoint/2010/main" val="212558800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Ion Source"/>
          <p:cNvSpPr txBox="1">
            <a:spLocks noGrp="1"/>
          </p:cNvSpPr>
          <p:nvPr>
            <p:ph type="title"/>
          </p:nvPr>
        </p:nvSpPr>
        <p:spPr>
          <a:prstGeom prst="rect">
            <a:avLst/>
          </a:prstGeom>
        </p:spPr>
        <p:txBody>
          <a:bodyPr/>
          <a:lstStyle/>
          <a:p>
            <a:pPr algn="ctr"/>
            <a:r>
              <a:rPr sz="4800"/>
              <a:t>Ion Source</a:t>
            </a:r>
          </a:p>
        </p:txBody>
      </p:sp>
      <p:sp>
        <p:nvSpPr>
          <p:cNvPr id="188" name="Lo sviluppo di una sorgente di ioni negativi rischia di essere un costoso progetto nel progetto"/>
          <p:cNvSpPr txBox="1">
            <a:spLocks noGrp="1"/>
          </p:cNvSpPr>
          <p:nvPr>
            <p:ph type="body" sz="quarter" idx="1"/>
          </p:nvPr>
        </p:nvSpPr>
        <p:spPr>
          <a:xfrm>
            <a:off x="772470" y="2261443"/>
            <a:ext cx="7599060" cy="973336"/>
          </a:xfrm>
          <a:prstGeom prst="rect">
            <a:avLst/>
          </a:prstGeom>
        </p:spPr>
        <p:txBody>
          <a:bodyPr/>
          <a:lstStyle/>
          <a:p>
            <a:pPr>
              <a:buBlip>
                <a:blip r:embed="rId2"/>
              </a:buBlip>
            </a:pPr>
            <a:r>
              <a:rPr sz="2400"/>
              <a:t>Lo sviluppo di una sorgente di ioni </a:t>
            </a:r>
            <a:r>
              <a:rPr sz="2400">
                <a:solidFill>
                  <a:srgbClr val="73FCD6"/>
                </a:solidFill>
              </a:rPr>
              <a:t>negativi</a:t>
            </a:r>
            <a:r>
              <a:rPr sz="2400"/>
              <a:t> rischia di essere un costoso progetto nel progetto</a:t>
            </a:r>
          </a:p>
        </p:txBody>
      </p:sp>
      <p:sp>
        <p:nvSpPr>
          <p:cNvPr id="189" name="Si propone di comprarla…"/>
          <p:cNvSpPr/>
          <p:nvPr/>
        </p:nvSpPr>
        <p:spPr>
          <a:xfrm>
            <a:off x="416488" y="3253533"/>
            <a:ext cx="8446238" cy="1180123"/>
          </a:xfrm>
          <a:prstGeom prst="rect">
            <a:avLst/>
          </a:prstGeom>
          <a:ln w="12700">
            <a:miter lim="400000"/>
          </a:ln>
          <a:extLst>
            <a:ext uri="{C572A759-6A51-4108-AA02-DFA0A04FC94B}">
              <ma14:wrappingTextBoxFlag xmlns:ma14="http://schemas.microsoft.com/office/mac/drawingml/2011/main" val="1"/>
            </a:ext>
          </a:extLst>
        </p:spPr>
        <p:txBody>
          <a:bodyPr wrap="square" lIns="35715" tIns="35715" rIns="35715" bIns="35715" anchor="ctr">
            <a:spAutoFit/>
          </a:bodyPr>
          <a:lstStyle/>
          <a:p>
            <a:pPr defTabSz="410730" hangingPunct="0">
              <a:defRPr sz="3600">
                <a:solidFill>
                  <a:srgbClr val="FFFC79"/>
                </a:solidFill>
              </a:defRPr>
            </a:pPr>
            <a:r>
              <a:rPr sz="2000" kern="0">
                <a:solidFill>
                  <a:srgbClr val="FFFC79"/>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rPr>
              <a:t>Si</a:t>
            </a:r>
            <a:r>
              <a:rPr sz="2400" kern="0">
                <a:solidFill>
                  <a:srgbClr val="FFFC79"/>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rPr>
              <a:t> propone di comprarla</a:t>
            </a:r>
          </a:p>
          <a:p>
            <a:pPr defTabSz="410730" hangingPunct="0">
              <a:defRPr sz="3600">
                <a:solidFill>
                  <a:srgbClr val="FFFC79"/>
                </a:solidFill>
              </a:defRPr>
            </a:pPr>
            <a:r>
              <a:rPr sz="2400" kern="0">
                <a:solidFill>
                  <a:srgbClr val="8EFA00"/>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rPr>
              <a:t>(costo poco superiore alla previsione 2018 per una sorgente di ioni positivi per ablazione)</a:t>
            </a:r>
            <a:r>
              <a:rPr sz="2400" kern="0">
                <a:solidFill>
                  <a:srgbClr val="FFFC79"/>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rPr>
              <a:t> </a:t>
            </a:r>
          </a:p>
        </p:txBody>
      </p:sp>
    </p:spTree>
    <p:extLst>
      <p:ext uri="{BB962C8B-B14F-4D97-AF65-F5344CB8AC3E}">
        <p14:creationId xmlns:p14="http://schemas.microsoft.com/office/powerpoint/2010/main" val="348919816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Partecipanti"/>
          <p:cNvSpPr txBox="1">
            <a:spLocks noGrp="1"/>
          </p:cNvSpPr>
          <p:nvPr>
            <p:ph type="title"/>
          </p:nvPr>
        </p:nvSpPr>
        <p:spPr>
          <a:xfrm>
            <a:off x="535781" y="71438"/>
            <a:ext cx="8001000" cy="1107281"/>
          </a:xfrm>
          <a:prstGeom prst="rect">
            <a:avLst/>
          </a:prstGeom>
        </p:spPr>
        <p:txBody>
          <a:bodyPr/>
          <a:lstStyle/>
          <a:p>
            <a:pPr algn="ctr"/>
            <a:r>
              <a:rPr sz="4800"/>
              <a:t>Partecipanti</a:t>
            </a:r>
          </a:p>
        </p:txBody>
      </p:sp>
      <p:sp>
        <p:nvSpPr>
          <p:cNvPr id="192" name="Sezione di Padova…"/>
          <p:cNvSpPr txBox="1">
            <a:spLocks noGrp="1"/>
          </p:cNvSpPr>
          <p:nvPr>
            <p:ph type="body" idx="1"/>
          </p:nvPr>
        </p:nvSpPr>
        <p:spPr>
          <a:xfrm>
            <a:off x="535781" y="910828"/>
            <a:ext cx="8027789" cy="5420320"/>
          </a:xfrm>
          <a:prstGeom prst="rect">
            <a:avLst/>
          </a:prstGeom>
        </p:spPr>
        <p:txBody>
          <a:bodyPr/>
          <a:lstStyle/>
          <a:p>
            <a:pPr lvl="1">
              <a:buBlip>
                <a:blip r:embed="rId2"/>
              </a:buBlip>
              <a:defRPr sz="2400">
                <a:latin typeface="Helvetica"/>
                <a:ea typeface="Helvetica"/>
                <a:cs typeface="Helvetica"/>
                <a:sym typeface="Helvetica"/>
              </a:defRPr>
            </a:pPr>
            <a:r>
              <a:rPr sz="1800"/>
              <a:t>Sezione di Padova</a:t>
            </a:r>
          </a:p>
          <a:p>
            <a:pPr marL="0" indent="0" defTabSz="321440">
              <a:spcBef>
                <a:spcPts val="0"/>
              </a:spcBef>
              <a:buSzTx/>
              <a:buNone/>
              <a:defRPr sz="2400">
                <a:effectLst/>
                <a:latin typeface="Helvetica"/>
                <a:ea typeface="Helvetica"/>
                <a:cs typeface="Helvetica"/>
                <a:sym typeface="Helvetica"/>
              </a:defRPr>
            </a:pPr>
            <a:r>
              <a:rPr sz="1800"/>
              <a:t>Zotto				        </a:t>
            </a:r>
            <a:r>
              <a:rPr lang="en-US" sz="1800"/>
              <a:t>	</a:t>
            </a:r>
            <a:r>
              <a:rPr sz="1800"/>
              <a:t>30%       (Responsabile nazionale)</a:t>
            </a:r>
          </a:p>
          <a:p>
            <a:pPr marL="0" indent="0" defTabSz="321440">
              <a:spcBef>
                <a:spcPts val="0"/>
              </a:spcBef>
              <a:buSzTx/>
              <a:buNone/>
              <a:defRPr sz="2400">
                <a:effectLst/>
                <a:latin typeface="Helvetica"/>
                <a:ea typeface="Helvetica"/>
                <a:cs typeface="Helvetica"/>
                <a:sym typeface="Helvetica"/>
              </a:defRPr>
            </a:pPr>
            <a:r>
              <a:rPr sz="1800"/>
              <a:t>Dal Corso			     20%</a:t>
            </a:r>
          </a:p>
          <a:p>
            <a:pPr marL="0" indent="0" defTabSz="321440">
              <a:spcBef>
                <a:spcPts val="0"/>
              </a:spcBef>
              <a:buSzTx/>
              <a:buNone/>
              <a:defRPr sz="2400">
                <a:solidFill>
                  <a:srgbClr val="8EFA00"/>
                </a:solidFill>
                <a:effectLst/>
                <a:latin typeface="Helvetica"/>
                <a:ea typeface="Helvetica"/>
                <a:cs typeface="Helvetica"/>
                <a:sym typeface="Helvetica"/>
              </a:defRPr>
            </a:pPr>
            <a:r>
              <a:rPr sz="1800">
                <a:solidFill>
                  <a:srgbClr val="FFFFFF"/>
                </a:solidFill>
              </a:rPr>
              <a:t>Fanin</a:t>
            </a:r>
            <a:r>
              <a:rPr sz="1800"/>
              <a:t>				        </a:t>
            </a:r>
            <a:r>
              <a:rPr lang="en-US" sz="1800"/>
              <a:t>	</a:t>
            </a:r>
            <a:r>
              <a:rPr sz="1800">
                <a:solidFill>
                  <a:srgbClr val="FFFFFF"/>
                </a:solidFill>
              </a:rPr>
              <a:t>70%</a:t>
            </a:r>
          </a:p>
          <a:p>
            <a:pPr marL="0" indent="0" defTabSz="321440">
              <a:spcBef>
                <a:spcPts val="0"/>
              </a:spcBef>
              <a:buSzTx/>
              <a:buNone/>
              <a:defRPr sz="2400">
                <a:effectLst/>
                <a:latin typeface="Helvetica"/>
                <a:ea typeface="Helvetica"/>
                <a:cs typeface="Helvetica"/>
                <a:sym typeface="Helvetica"/>
              </a:defRPr>
            </a:pPr>
            <a:r>
              <a:rPr sz="1800"/>
              <a:t>Gobbo				   </a:t>
            </a:r>
            <a:r>
              <a:rPr lang="en-US" sz="1800"/>
              <a:t>	</a:t>
            </a:r>
            <a:r>
              <a:rPr sz="1800"/>
              <a:t>???      (DII -Università di Padova )</a:t>
            </a:r>
          </a:p>
          <a:p>
            <a:pPr marL="0" indent="0" defTabSz="321440">
              <a:spcBef>
                <a:spcPts val="0"/>
              </a:spcBef>
              <a:buSzTx/>
              <a:buNone/>
              <a:defRPr sz="2400">
                <a:effectLst/>
                <a:latin typeface="Helvetica"/>
                <a:ea typeface="Helvetica"/>
                <a:cs typeface="Helvetica"/>
                <a:sym typeface="Helvetica"/>
              </a:defRPr>
            </a:pPr>
            <a:r>
              <a:rPr sz="1800"/>
              <a:t>Montecassiano 		  </a:t>
            </a:r>
            <a:r>
              <a:rPr lang="en-US" sz="1800"/>
              <a:t>	</a:t>
            </a:r>
            <a:r>
              <a:rPr sz="1800"/>
              <a:t>10%</a:t>
            </a:r>
          </a:p>
          <a:p>
            <a:pPr marL="0" indent="0" defTabSz="321440">
              <a:spcBef>
                <a:spcPts val="0"/>
              </a:spcBef>
              <a:buSzTx/>
              <a:buNone/>
              <a:defRPr sz="2400">
                <a:effectLst/>
                <a:latin typeface="Helvetica"/>
                <a:ea typeface="Helvetica"/>
                <a:cs typeface="Helvetica"/>
                <a:sym typeface="Helvetica"/>
              </a:defRPr>
            </a:pPr>
            <a:r>
              <a:rPr sz="1800"/>
              <a:t>Pegoraro 			     20%</a:t>
            </a:r>
          </a:p>
          <a:p>
            <a:pPr marL="0" indent="0" defTabSz="321440">
              <a:spcBef>
                <a:spcPts val="0"/>
              </a:spcBef>
              <a:buSzTx/>
              <a:buNone/>
              <a:defRPr sz="2400">
                <a:effectLst/>
                <a:latin typeface="Helvetica"/>
                <a:ea typeface="Helvetica"/>
                <a:cs typeface="Helvetica"/>
                <a:sym typeface="Helvetica"/>
              </a:defRPr>
            </a:pPr>
            <a:endParaRPr sz="1800"/>
          </a:p>
          <a:p>
            <a:pPr marL="0" indent="0" defTabSz="321440">
              <a:spcBef>
                <a:spcPts val="0"/>
              </a:spcBef>
              <a:buSzTx/>
              <a:buNone/>
              <a:defRPr sz="2400">
                <a:effectLst/>
                <a:latin typeface="Helvetica"/>
                <a:ea typeface="Helvetica"/>
                <a:cs typeface="Helvetica"/>
                <a:sym typeface="Helvetica"/>
              </a:defRPr>
            </a:pPr>
            <a:r>
              <a:rPr sz="1800"/>
              <a:t>Totale                        1.5 FTE</a:t>
            </a:r>
          </a:p>
          <a:p>
            <a:pPr lvl="1">
              <a:buBlip>
                <a:blip r:embed="rId2"/>
              </a:buBlip>
              <a:defRPr sz="2400">
                <a:solidFill>
                  <a:srgbClr val="FFFB00"/>
                </a:solidFill>
                <a:latin typeface="Helvetica"/>
                <a:ea typeface="Helvetica"/>
                <a:cs typeface="Helvetica"/>
                <a:sym typeface="Helvetica"/>
              </a:defRPr>
            </a:pPr>
            <a:r>
              <a:rPr sz="1800"/>
              <a:t>Laboratori di Legnaro</a:t>
            </a:r>
          </a:p>
          <a:p>
            <a:pPr marL="0" indent="0" defTabSz="321440">
              <a:spcBef>
                <a:spcPts val="0"/>
              </a:spcBef>
              <a:buSzTx/>
              <a:buNone/>
              <a:defRPr sz="2400">
                <a:solidFill>
                  <a:srgbClr val="FFFB00"/>
                </a:solidFill>
                <a:effectLst/>
                <a:latin typeface="Helvetica"/>
                <a:ea typeface="Helvetica"/>
                <a:cs typeface="Helvetica"/>
                <a:sym typeface="Helvetica"/>
              </a:defRPr>
            </a:pPr>
            <a:r>
              <a:rPr sz="1800"/>
              <a:t>Antonini				   </a:t>
            </a:r>
            <a:r>
              <a:rPr lang="en-US" sz="1800"/>
              <a:t>	</a:t>
            </a:r>
            <a:r>
              <a:rPr sz="1800"/>
              <a:t>20%         (Responsabile locale)</a:t>
            </a:r>
          </a:p>
          <a:p>
            <a:pPr marL="0" indent="0" defTabSz="321440">
              <a:spcBef>
                <a:spcPts val="0"/>
              </a:spcBef>
              <a:buSzTx/>
              <a:buNone/>
              <a:defRPr sz="2400">
                <a:solidFill>
                  <a:srgbClr val="FFFB00"/>
                </a:solidFill>
                <a:effectLst/>
                <a:latin typeface="Helvetica"/>
                <a:ea typeface="Helvetica"/>
                <a:cs typeface="Helvetica"/>
                <a:sym typeface="Helvetica"/>
              </a:defRPr>
            </a:pPr>
            <a:r>
              <a:rPr sz="1800"/>
              <a:t>Facco                          20%</a:t>
            </a:r>
          </a:p>
          <a:p>
            <a:pPr marL="0" indent="0" defTabSz="321440">
              <a:spcBef>
                <a:spcPts val="0"/>
              </a:spcBef>
              <a:buSzTx/>
              <a:buNone/>
              <a:defRPr sz="2400">
                <a:solidFill>
                  <a:srgbClr val="FFFB00"/>
                </a:solidFill>
                <a:effectLst/>
                <a:latin typeface="Helvetica"/>
                <a:ea typeface="Helvetica"/>
                <a:cs typeface="Helvetica"/>
                <a:sym typeface="Helvetica"/>
              </a:defRPr>
            </a:pPr>
            <a:r>
              <a:rPr sz="1800"/>
              <a:t>Galatà                         20%</a:t>
            </a:r>
          </a:p>
          <a:p>
            <a:pPr marL="0" indent="0" defTabSz="321440">
              <a:spcBef>
                <a:spcPts val="0"/>
              </a:spcBef>
              <a:buSzTx/>
              <a:buNone/>
              <a:defRPr sz="2400">
                <a:solidFill>
                  <a:srgbClr val="FFFB00"/>
                </a:solidFill>
                <a:effectLst/>
                <a:latin typeface="Helvetica"/>
                <a:ea typeface="Helvetica"/>
                <a:cs typeface="Helvetica"/>
                <a:sym typeface="Helvetica"/>
              </a:defRPr>
            </a:pPr>
            <a:r>
              <a:rPr sz="1800"/>
              <a:t>Gallo                           10%</a:t>
            </a:r>
          </a:p>
          <a:p>
            <a:pPr marL="0" indent="0" defTabSz="321440">
              <a:spcBef>
                <a:spcPts val="0"/>
              </a:spcBef>
              <a:buSzTx/>
              <a:buNone/>
              <a:defRPr sz="2400">
                <a:solidFill>
                  <a:srgbClr val="FFFB00"/>
                </a:solidFill>
                <a:effectLst/>
                <a:latin typeface="Helvetica"/>
                <a:ea typeface="Helvetica"/>
                <a:cs typeface="Helvetica"/>
                <a:sym typeface="Helvetica"/>
              </a:defRPr>
            </a:pPr>
            <a:r>
              <a:rPr sz="1800"/>
              <a:t>Poggi				        </a:t>
            </a:r>
            <a:r>
              <a:rPr lang="en-US" sz="1800"/>
              <a:t>	</a:t>
            </a:r>
            <a:r>
              <a:rPr sz="1800"/>
              <a:t>10%</a:t>
            </a:r>
          </a:p>
          <a:p>
            <a:pPr marL="0" indent="0" defTabSz="321440">
              <a:spcBef>
                <a:spcPts val="0"/>
              </a:spcBef>
              <a:buSzTx/>
              <a:buNone/>
              <a:defRPr sz="2400">
                <a:solidFill>
                  <a:srgbClr val="FFFB00"/>
                </a:solidFill>
                <a:effectLst/>
                <a:latin typeface="Helvetica"/>
                <a:ea typeface="Helvetica"/>
                <a:cs typeface="Helvetica"/>
                <a:sym typeface="Helvetica"/>
              </a:defRPr>
            </a:pPr>
            <a:endParaRPr sz="1800"/>
          </a:p>
          <a:p>
            <a:pPr marL="0" indent="0" defTabSz="321440">
              <a:spcBef>
                <a:spcPts val="0"/>
              </a:spcBef>
              <a:buSzTx/>
              <a:buNone/>
              <a:defRPr sz="2400">
                <a:solidFill>
                  <a:srgbClr val="FFFB00"/>
                </a:solidFill>
                <a:effectLst/>
                <a:latin typeface="Helvetica"/>
                <a:ea typeface="Helvetica"/>
                <a:cs typeface="Helvetica"/>
                <a:sym typeface="Helvetica"/>
              </a:defRPr>
            </a:pPr>
            <a:r>
              <a:rPr sz="1800"/>
              <a:t>Totale                         0.8 FTE</a:t>
            </a:r>
          </a:p>
        </p:txBody>
      </p:sp>
      <p:sp>
        <p:nvSpPr>
          <p:cNvPr id="193" name="Personale tecnico: Borsato (PD) e La Torre (LNL)"/>
          <p:cNvSpPr/>
          <p:nvPr/>
        </p:nvSpPr>
        <p:spPr>
          <a:xfrm>
            <a:off x="80914" y="6217172"/>
            <a:ext cx="5491759" cy="331817"/>
          </a:xfrm>
          <a:prstGeom prst="rect">
            <a:avLst/>
          </a:prstGeom>
          <a:ln w="12700">
            <a:miter lim="400000"/>
          </a:ln>
          <a:extLst>
            <a:ext uri="{C572A759-6A51-4108-AA02-DFA0A04FC94B}">
              <ma14:wrappingTextBoxFlag xmlns:ma14="http://schemas.microsoft.com/office/mac/drawingml/2011/main" val="1"/>
            </a:ext>
          </a:extLst>
        </p:spPr>
        <p:txBody>
          <a:bodyPr lIns="35715" tIns="35715" rIns="35715" bIns="35715" anchor="ctr">
            <a:spAutoFit/>
          </a:bodyPr>
          <a:lstStyle/>
          <a:p>
            <a:pPr algn="ctr" defTabSz="410730" hangingPunct="0">
              <a:defRPr sz="2400"/>
            </a:pPr>
            <a:r>
              <a:rPr sz="1700" kern="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rPr>
              <a:t>Personale tecnico: Borsato (PD) e </a:t>
            </a:r>
            <a:r>
              <a:rPr sz="1700" kern="0">
                <a:solidFill>
                  <a:srgbClr val="FFFB00"/>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rPr>
              <a:t>La Torre (LNL</a:t>
            </a:r>
            <a:r>
              <a:rPr sz="1700" kern="0">
                <a:solidFill>
                  <a:srgbClr val="FFD479"/>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rPr>
              <a:t>)</a:t>
            </a:r>
          </a:p>
        </p:txBody>
      </p:sp>
    </p:spTree>
    <p:extLst>
      <p:ext uri="{BB962C8B-B14F-4D97-AF65-F5344CB8AC3E}">
        <p14:creationId xmlns:p14="http://schemas.microsoft.com/office/powerpoint/2010/main" val="209484288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Richieste 2020"/>
          <p:cNvSpPr txBox="1">
            <a:spLocks noGrp="1"/>
          </p:cNvSpPr>
          <p:nvPr>
            <p:ph type="body" sz="quarter" idx="1"/>
          </p:nvPr>
        </p:nvSpPr>
        <p:spPr>
          <a:xfrm>
            <a:off x="526852" y="839391"/>
            <a:ext cx="5420320" cy="973336"/>
          </a:xfrm>
          <a:prstGeom prst="rect">
            <a:avLst/>
          </a:prstGeom>
        </p:spPr>
        <p:txBody>
          <a:bodyPr/>
          <a:lstStyle>
            <a:lvl1pPr>
              <a:buBlip>
                <a:blip r:embed="rId2"/>
              </a:buBlip>
              <a:defRPr>
                <a:solidFill>
                  <a:srgbClr val="73FCD6"/>
                </a:solidFill>
              </a:defRPr>
            </a:lvl1pPr>
          </a:lstStyle>
          <a:p>
            <a:r>
              <a:t>Richieste 2020</a:t>
            </a:r>
          </a:p>
        </p:txBody>
      </p:sp>
      <p:sp>
        <p:nvSpPr>
          <p:cNvPr id="196" name="Involucro stripper (parziale)                1  keuro Involucro esterno (parziale)                5   keuro…"/>
          <p:cNvSpPr/>
          <p:nvPr/>
        </p:nvSpPr>
        <p:spPr>
          <a:xfrm>
            <a:off x="1562696" y="1851951"/>
            <a:ext cx="5297991" cy="3707741"/>
          </a:xfrm>
          <a:prstGeom prst="rect">
            <a:avLst/>
          </a:prstGeom>
          <a:ln w="12700">
            <a:miter lim="400000"/>
          </a:ln>
          <a:extLst>
            <a:ext uri="{C572A759-6A51-4108-AA02-DFA0A04FC94B}">
              <ma14:wrappingTextBoxFlag xmlns:ma14="http://schemas.microsoft.com/office/mac/drawingml/2011/main" val="1"/>
            </a:ext>
          </a:extLst>
        </p:spPr>
        <p:txBody>
          <a:bodyPr lIns="35715" tIns="35715" rIns="35715" bIns="35715" anchor="ctr">
            <a:spAutoFit/>
          </a:bodyPr>
          <a:lstStyle/>
          <a:p>
            <a:pPr marR="321440" defTabSz="321440" hangingPunct="0">
              <a:defRPr sz="2400" i="1">
                <a:effectLst/>
              </a:defRPr>
            </a:pPr>
            <a:r>
              <a:rPr sz="1700" i="1" kern="0">
                <a:solidFill>
                  <a:srgbClr val="FFFFFF"/>
                </a:solidFill>
                <a:latin typeface="Helvetica Neue Light"/>
                <a:ea typeface="Helvetica Neue Light"/>
                <a:cs typeface="Helvetica Neue Light"/>
                <a:sym typeface="Helvetica Neue Light"/>
              </a:rPr>
              <a:t>Involucro stripper (parziale)                1  keuro Involucro esterno (parziale)                5   keuro</a:t>
            </a:r>
          </a:p>
          <a:p>
            <a:pPr marR="321440" defTabSz="321440" hangingPunct="0">
              <a:defRPr sz="2400" i="1">
                <a:effectLst/>
              </a:defRPr>
            </a:pPr>
            <a:r>
              <a:rPr sz="1700" i="1" kern="0">
                <a:solidFill>
                  <a:srgbClr val="FFFFFF"/>
                </a:solidFill>
                <a:latin typeface="Helvetica Neue Light"/>
                <a:ea typeface="Helvetica Neue Light"/>
                <a:cs typeface="Helvetica Neue Light"/>
                <a:sym typeface="Helvetica Neue Light"/>
              </a:rPr>
              <a:t>Materiale sicurezza                            2   keuro</a:t>
            </a:r>
          </a:p>
          <a:p>
            <a:pPr marR="321440" defTabSz="321440" hangingPunct="0">
              <a:defRPr sz="2400" i="1">
                <a:effectLst/>
              </a:defRPr>
            </a:pPr>
            <a:r>
              <a:rPr sz="1700" i="1" kern="0">
                <a:solidFill>
                  <a:srgbClr val="FFFFFF"/>
                </a:solidFill>
                <a:latin typeface="Helvetica Neue Light"/>
                <a:ea typeface="Helvetica Neue Light"/>
                <a:cs typeface="Helvetica Neue Light"/>
                <a:sym typeface="Helvetica Neue Light"/>
              </a:rPr>
              <a:t>Missioni                                            2   keuro</a:t>
            </a:r>
          </a:p>
          <a:p>
            <a:pPr marR="321440" defTabSz="321440" hangingPunct="0">
              <a:defRPr sz="2400" i="1">
                <a:effectLst/>
              </a:defRPr>
            </a:pPr>
            <a:endParaRPr sz="1700" i="1" kern="0">
              <a:solidFill>
                <a:srgbClr val="FFFFFF"/>
              </a:solidFill>
              <a:latin typeface="Helvetica Neue Light"/>
              <a:ea typeface="Helvetica Neue Light"/>
              <a:cs typeface="Helvetica Neue Light"/>
              <a:sym typeface="Helvetica Neue Light"/>
            </a:endParaRPr>
          </a:p>
          <a:p>
            <a:pPr marR="321440" defTabSz="321440" hangingPunct="0">
              <a:defRPr sz="2400" i="1" strike="sngStrike">
                <a:effectLst/>
              </a:defRPr>
            </a:pPr>
            <a:endParaRPr sz="1700" i="1" strike="sngStrike" kern="0">
              <a:solidFill>
                <a:srgbClr val="FFFFFF"/>
              </a:solidFill>
              <a:latin typeface="Helvetica Neue Light"/>
              <a:ea typeface="Helvetica Neue Light"/>
              <a:cs typeface="Helvetica Neue Light"/>
              <a:sym typeface="Helvetica Neue Light"/>
            </a:endParaRPr>
          </a:p>
          <a:p>
            <a:pPr marR="321440" defTabSz="321440" hangingPunct="0">
              <a:defRPr sz="2400" i="1">
                <a:solidFill>
                  <a:srgbClr val="FFD479"/>
                </a:solidFill>
                <a:effectLst/>
              </a:defRPr>
            </a:pPr>
            <a:endParaRPr sz="1700" i="1" kern="0">
              <a:solidFill>
                <a:srgbClr val="FFD479"/>
              </a:solidFill>
              <a:latin typeface="Helvetica Neue Light"/>
              <a:ea typeface="Helvetica Neue Light"/>
              <a:cs typeface="Helvetica Neue Light"/>
              <a:sym typeface="Helvetica Neue Light"/>
            </a:endParaRPr>
          </a:p>
          <a:p>
            <a:pPr marR="321440" defTabSz="321440" hangingPunct="0">
              <a:defRPr sz="2400" i="1">
                <a:solidFill>
                  <a:srgbClr val="FFD479"/>
                </a:solidFill>
                <a:effectLst/>
              </a:defRPr>
            </a:pPr>
            <a:endParaRPr sz="1700" i="1" kern="0">
              <a:solidFill>
                <a:srgbClr val="FFD479"/>
              </a:solidFill>
              <a:latin typeface="Helvetica Neue Light"/>
              <a:ea typeface="Helvetica Neue Light"/>
              <a:cs typeface="Helvetica Neue Light"/>
              <a:sym typeface="Helvetica Neue Light"/>
            </a:endParaRPr>
          </a:p>
          <a:p>
            <a:pPr marR="321440" defTabSz="321440" hangingPunct="0">
              <a:defRPr sz="2400" i="1">
                <a:solidFill>
                  <a:srgbClr val="FFD479"/>
                </a:solidFill>
                <a:effectLst/>
              </a:defRPr>
            </a:pPr>
            <a:endParaRPr sz="1700" i="1" kern="0">
              <a:solidFill>
                <a:srgbClr val="FFD479"/>
              </a:solidFill>
              <a:latin typeface="Helvetica Neue Light"/>
              <a:ea typeface="Helvetica Neue Light"/>
              <a:cs typeface="Helvetica Neue Light"/>
              <a:sym typeface="Helvetica Neue Light"/>
            </a:endParaRPr>
          </a:p>
          <a:p>
            <a:pPr marR="321440" defTabSz="321440" hangingPunct="0">
              <a:defRPr sz="2400" i="1">
                <a:solidFill>
                  <a:srgbClr val="FFD479"/>
                </a:solidFill>
                <a:effectLst/>
              </a:defRPr>
            </a:pPr>
            <a:r>
              <a:rPr sz="1700" i="1" kern="0">
                <a:solidFill>
                  <a:srgbClr val="FFD479"/>
                </a:solidFill>
                <a:latin typeface="Helvetica Neue Light"/>
                <a:ea typeface="Helvetica Neue Light"/>
                <a:cs typeface="Helvetica Neue Light"/>
                <a:sym typeface="Helvetica Neue Light"/>
              </a:rPr>
              <a:t>Sorgente (ioni negativi)                      40    keuro</a:t>
            </a:r>
          </a:p>
          <a:p>
            <a:pPr marR="321440" defTabSz="321440" hangingPunct="0">
              <a:defRPr sz="2400" i="1">
                <a:solidFill>
                  <a:srgbClr val="FFD479"/>
                </a:solidFill>
                <a:effectLst/>
              </a:defRPr>
            </a:pPr>
            <a:r>
              <a:rPr sz="1700" i="1" kern="0">
                <a:solidFill>
                  <a:srgbClr val="FFD479"/>
                </a:solidFill>
                <a:latin typeface="Helvetica Neue Light"/>
                <a:ea typeface="Helvetica Neue Light"/>
                <a:cs typeface="Helvetica Neue Light"/>
                <a:sym typeface="Helvetica Neue Light"/>
              </a:rPr>
              <a:t>Materiale ancillare per sorgente         10    keuro</a:t>
            </a:r>
          </a:p>
          <a:p>
            <a:pPr marR="321440" defTabSz="321440" hangingPunct="0">
              <a:defRPr sz="2400" i="1">
                <a:solidFill>
                  <a:srgbClr val="FFD479"/>
                </a:solidFill>
                <a:effectLst/>
              </a:defRPr>
            </a:pPr>
            <a:r>
              <a:rPr sz="1700" i="1" kern="0">
                <a:solidFill>
                  <a:srgbClr val="FFD479"/>
                </a:solidFill>
                <a:latin typeface="Helvetica Neue Light"/>
                <a:ea typeface="Helvetica Neue Light"/>
                <a:cs typeface="Helvetica Neue Light"/>
                <a:sym typeface="Helvetica Neue Light"/>
              </a:rPr>
              <a:t>Materiale per connessione con</a:t>
            </a:r>
          </a:p>
          <a:p>
            <a:pPr marR="321440" defTabSz="321440" hangingPunct="0">
              <a:defRPr sz="2400" i="1">
                <a:solidFill>
                  <a:srgbClr val="FFD479"/>
                </a:solidFill>
                <a:effectLst/>
              </a:defRPr>
            </a:pPr>
            <a:r>
              <a:rPr sz="1700" i="1" kern="0">
                <a:solidFill>
                  <a:srgbClr val="FFD479"/>
                </a:solidFill>
                <a:latin typeface="Helvetica Neue Light"/>
                <a:ea typeface="Helvetica Neue Light"/>
                <a:cs typeface="Helvetica Neue Light"/>
                <a:sym typeface="Helvetica Neue Light"/>
              </a:rPr>
              <a:t>sorgente ed utilizzatore                      10    keuro</a:t>
            </a:r>
          </a:p>
          <a:p>
            <a:pPr marR="321440" defTabSz="321440" hangingPunct="0">
              <a:defRPr sz="2400" i="1">
                <a:effectLst/>
              </a:defRPr>
            </a:pPr>
            <a:r>
              <a:rPr sz="1700" i="1" kern="0">
                <a:solidFill>
                  <a:srgbClr val="FFFFFF"/>
                </a:solidFill>
                <a:latin typeface="Helvetica Neue Light"/>
                <a:ea typeface="Helvetica Neue Light"/>
                <a:cs typeface="Helvetica Neue Light"/>
                <a:sym typeface="Helvetica Neue Light"/>
              </a:rPr>
              <a:t>                     </a:t>
            </a:r>
          </a:p>
        </p:txBody>
      </p:sp>
      <p:sp>
        <p:nvSpPr>
          <p:cNvPr id="197" name="totale          10  keuro"/>
          <p:cNvSpPr/>
          <p:nvPr/>
        </p:nvSpPr>
        <p:spPr>
          <a:xfrm>
            <a:off x="5508142" y="3073091"/>
            <a:ext cx="3277849" cy="441459"/>
          </a:xfrm>
          <a:prstGeom prst="rect">
            <a:avLst/>
          </a:prstGeom>
          <a:ln w="12700">
            <a:miter lim="400000"/>
          </a:ln>
          <a:extLst>
            <a:ext uri="{C572A759-6A51-4108-AA02-DFA0A04FC94B}">
              <ma14:wrappingTextBoxFlag xmlns:ma14="http://schemas.microsoft.com/office/mac/drawingml/2011/main" val="1"/>
            </a:ext>
          </a:extLst>
        </p:spPr>
        <p:txBody>
          <a:bodyPr wrap="square" lIns="35715" tIns="35715" rIns="35715" bIns="35715" anchor="ctr">
            <a:spAutoFit/>
          </a:bodyPr>
          <a:lstStyle>
            <a:lvl1pPr algn="l">
              <a:defRPr sz="2400" i="1">
                <a:latin typeface="Helvetica Neue"/>
                <a:ea typeface="Helvetica Neue"/>
                <a:cs typeface="Helvetica Neue"/>
                <a:sym typeface="Helvetica Neue"/>
              </a:defRPr>
            </a:lvl1pPr>
          </a:lstStyle>
          <a:p>
            <a:pPr defTabSz="410730" hangingPunct="0"/>
            <a:r>
              <a:rPr kern="0">
                <a:solidFill>
                  <a:srgbClr val="FFFFFF"/>
                </a:solidFill>
                <a:effectLst>
                  <a:outerShdw blurRad="38100" dist="64529" dir="2700000" rotWithShape="0">
                    <a:srgbClr val="000000">
                      <a:alpha val="48275"/>
                    </a:srgbClr>
                  </a:outerShdw>
                </a:effectLst>
              </a:rPr>
              <a:t>   totale          10  keuro</a:t>
            </a:r>
          </a:p>
        </p:txBody>
      </p:sp>
      <p:sp>
        <p:nvSpPr>
          <p:cNvPr id="198" name="Legnaro"/>
          <p:cNvSpPr/>
          <p:nvPr/>
        </p:nvSpPr>
        <p:spPr>
          <a:xfrm>
            <a:off x="294989" y="3851209"/>
            <a:ext cx="1161335" cy="441459"/>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lvl1pPr>
              <a:defRPr sz="2400">
                <a:solidFill>
                  <a:srgbClr val="FFD479"/>
                </a:solidFill>
              </a:defRPr>
            </a:lvl1pPr>
          </a:lstStyle>
          <a:p>
            <a:pPr algn="ctr" defTabSz="410730" hangingPunct="0"/>
            <a:r>
              <a:rPr kern="0">
                <a:effectLst>
                  <a:outerShdw blurRad="38100" dist="64529" dir="2700000" rotWithShape="0">
                    <a:srgbClr val="000000">
                      <a:alpha val="48275"/>
                    </a:srgbClr>
                  </a:outerShdw>
                </a:effectLst>
                <a:latin typeface="Helvetica Neue Light"/>
                <a:ea typeface="Helvetica Neue Light"/>
                <a:cs typeface="Helvetica Neue Light"/>
                <a:sym typeface="Helvetica Neue Light"/>
              </a:rPr>
              <a:t>Legnaro</a:t>
            </a:r>
          </a:p>
        </p:txBody>
      </p:sp>
      <p:sp>
        <p:nvSpPr>
          <p:cNvPr id="199" name="Padova"/>
          <p:cNvSpPr/>
          <p:nvPr/>
        </p:nvSpPr>
        <p:spPr>
          <a:xfrm>
            <a:off x="330283" y="1810774"/>
            <a:ext cx="1085225" cy="441459"/>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lvl1pPr>
              <a:defRPr sz="2400"/>
            </a:lvl1pPr>
          </a:lstStyle>
          <a:p>
            <a:pPr algn="ctr" defTabSz="410730" hangingPunct="0"/>
            <a:r>
              <a:rPr kern="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rPr>
              <a:t>Padova</a:t>
            </a:r>
          </a:p>
        </p:txBody>
      </p:sp>
      <p:sp>
        <p:nvSpPr>
          <p:cNvPr id="200" name="totale         50 keuro"/>
          <p:cNvSpPr/>
          <p:nvPr/>
        </p:nvSpPr>
        <p:spPr>
          <a:xfrm>
            <a:off x="5809122" y="5293414"/>
            <a:ext cx="3143250" cy="441459"/>
          </a:xfrm>
          <a:prstGeom prst="rect">
            <a:avLst/>
          </a:prstGeom>
          <a:ln w="12700">
            <a:miter lim="400000"/>
          </a:ln>
          <a:extLst>
            <a:ext uri="{C572A759-6A51-4108-AA02-DFA0A04FC94B}">
              <ma14:wrappingTextBoxFlag xmlns:ma14="http://schemas.microsoft.com/office/mac/drawingml/2011/main" val="1"/>
            </a:ext>
          </a:extLst>
        </p:spPr>
        <p:txBody>
          <a:bodyPr wrap="square" lIns="35715" tIns="35715" rIns="35715" bIns="35715" anchor="ctr">
            <a:spAutoFit/>
          </a:bodyPr>
          <a:lstStyle>
            <a:lvl1pPr algn="l">
              <a:defRPr sz="2400" i="1">
                <a:solidFill>
                  <a:srgbClr val="FFD479"/>
                </a:solidFill>
                <a:latin typeface="Helvetica Neue"/>
                <a:ea typeface="Helvetica Neue"/>
                <a:cs typeface="Helvetica Neue"/>
                <a:sym typeface="Helvetica Neue"/>
              </a:defRPr>
            </a:lvl1pPr>
          </a:lstStyle>
          <a:p>
            <a:pPr defTabSz="410730" hangingPunct="0"/>
            <a:r>
              <a:rPr kern="0">
                <a:effectLst>
                  <a:outerShdw blurRad="38100" dist="64529" dir="2700000" rotWithShape="0">
                    <a:srgbClr val="000000">
                      <a:alpha val="48275"/>
                    </a:srgbClr>
                  </a:outerShdw>
                </a:effectLst>
              </a:rPr>
              <a:t>totale         50 keuro</a:t>
            </a:r>
          </a:p>
        </p:txBody>
      </p:sp>
    </p:spTree>
    <p:extLst>
      <p:ext uri="{BB962C8B-B14F-4D97-AF65-F5344CB8AC3E}">
        <p14:creationId xmlns:p14="http://schemas.microsoft.com/office/powerpoint/2010/main" val="229608932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ervizi"/>
          <p:cNvSpPr txBox="1">
            <a:spLocks noGrp="1"/>
          </p:cNvSpPr>
          <p:nvPr>
            <p:ph type="title"/>
          </p:nvPr>
        </p:nvSpPr>
        <p:spPr>
          <a:xfrm>
            <a:off x="553641" y="178594"/>
            <a:ext cx="8036719" cy="1077728"/>
          </a:xfrm>
          <a:prstGeom prst="rect">
            <a:avLst/>
          </a:prstGeom>
        </p:spPr>
        <p:txBody>
          <a:bodyPr/>
          <a:lstStyle/>
          <a:p>
            <a:pPr algn="ctr"/>
            <a:r>
              <a:rPr sz="4800"/>
              <a:t>Servizi</a:t>
            </a:r>
          </a:p>
        </p:txBody>
      </p:sp>
      <p:sp>
        <p:nvSpPr>
          <p:cNvPr id="203" name="Ufficio Tecnico…"/>
          <p:cNvSpPr txBox="1">
            <a:spLocks noGrp="1"/>
          </p:cNvSpPr>
          <p:nvPr>
            <p:ph type="body" idx="1"/>
          </p:nvPr>
        </p:nvSpPr>
        <p:spPr>
          <a:xfrm>
            <a:off x="553641" y="1504880"/>
            <a:ext cx="8036719" cy="4018359"/>
          </a:xfrm>
          <a:prstGeom prst="rect">
            <a:avLst/>
          </a:prstGeom>
        </p:spPr>
        <p:txBody>
          <a:bodyPr/>
          <a:lstStyle/>
          <a:p>
            <a:pPr>
              <a:buBlip>
                <a:blip r:embed="rId2"/>
              </a:buBlip>
            </a:pPr>
            <a:r>
              <a:rPr sz="2400"/>
              <a:t>Ufficio Tecnico</a:t>
            </a:r>
          </a:p>
          <a:p>
            <a:pPr>
              <a:buBlip>
                <a:blip r:embed="rId2"/>
              </a:buBlip>
            </a:pPr>
            <a:endParaRPr sz="2400"/>
          </a:p>
          <a:p>
            <a:pPr>
              <a:buBlip>
                <a:blip r:embed="rId2"/>
              </a:buBlip>
            </a:pPr>
            <a:r>
              <a:rPr sz="2400"/>
              <a:t>Officina meccanica</a:t>
            </a:r>
          </a:p>
          <a:p>
            <a:pPr>
              <a:buBlip>
                <a:blip r:embed="rId2"/>
              </a:buBlip>
            </a:pPr>
            <a:endParaRPr sz="2400"/>
          </a:p>
          <a:p>
            <a:pPr>
              <a:buBlip>
                <a:blip r:embed="rId2"/>
              </a:buBlip>
            </a:pPr>
            <a:r>
              <a:rPr sz="2400"/>
              <a:t>Officina elettronica</a:t>
            </a:r>
          </a:p>
        </p:txBody>
      </p:sp>
      <p:sp>
        <p:nvSpPr>
          <p:cNvPr id="204" name="4 mesi/uomo…"/>
          <p:cNvSpPr/>
          <p:nvPr/>
        </p:nvSpPr>
        <p:spPr>
          <a:xfrm>
            <a:off x="1539079" y="2580340"/>
            <a:ext cx="3098597" cy="3088338"/>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p>
            <a:pPr marL="892891" indent="-892891" defTabSz="410730" hangingPunct="0">
              <a:buSzPct val="125000"/>
              <a:buFontTx/>
              <a:buChar char="•"/>
              <a:defRPr>
                <a:solidFill>
                  <a:srgbClr val="FFFC79"/>
                </a:solidFill>
              </a:defRPr>
            </a:pPr>
            <a:r>
              <a:rPr sz="2800" kern="0">
                <a:solidFill>
                  <a:srgbClr val="FFFC79"/>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rPr>
              <a:t>4 mesi/uomo</a:t>
            </a:r>
          </a:p>
          <a:p>
            <a:pPr marL="892891" indent="-892891" defTabSz="410730" hangingPunct="0">
              <a:buSzPct val="125000"/>
              <a:buFontTx/>
              <a:buChar char="•"/>
              <a:defRPr>
                <a:solidFill>
                  <a:srgbClr val="FFFC79"/>
                </a:solidFill>
              </a:defRPr>
            </a:pPr>
            <a:endParaRPr sz="2800" kern="0">
              <a:solidFill>
                <a:srgbClr val="FFFC79"/>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endParaRPr>
          </a:p>
          <a:p>
            <a:pPr marL="892891" indent="-892891" defTabSz="410730" hangingPunct="0">
              <a:buSzPct val="125000"/>
              <a:buFontTx/>
              <a:buChar char="•"/>
              <a:defRPr>
                <a:solidFill>
                  <a:srgbClr val="FFFC79"/>
                </a:solidFill>
              </a:defRPr>
            </a:pPr>
            <a:endParaRPr sz="2800" kern="0">
              <a:solidFill>
                <a:srgbClr val="FFFC79"/>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endParaRPr>
          </a:p>
          <a:p>
            <a:pPr marL="892891" indent="-892891" defTabSz="410730" hangingPunct="0">
              <a:buSzPct val="125000"/>
              <a:buFontTx/>
              <a:buChar char="•"/>
              <a:defRPr>
                <a:solidFill>
                  <a:srgbClr val="FFFC79"/>
                </a:solidFill>
              </a:defRPr>
            </a:pPr>
            <a:r>
              <a:rPr sz="2800" kern="0">
                <a:solidFill>
                  <a:srgbClr val="FFFC79"/>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rPr>
              <a:t>3 mesi uomo</a:t>
            </a:r>
          </a:p>
          <a:p>
            <a:pPr marL="892891" indent="-892891" defTabSz="410730" hangingPunct="0">
              <a:buSzPct val="125000"/>
              <a:buFontTx/>
              <a:buChar char="•"/>
              <a:defRPr>
                <a:solidFill>
                  <a:srgbClr val="FFFC79"/>
                </a:solidFill>
              </a:defRPr>
            </a:pPr>
            <a:endParaRPr sz="2800" kern="0">
              <a:solidFill>
                <a:srgbClr val="FFFC79"/>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endParaRPr>
          </a:p>
          <a:p>
            <a:pPr marL="892891" indent="-892891" defTabSz="410730" hangingPunct="0">
              <a:buSzPct val="125000"/>
              <a:buFontTx/>
              <a:buChar char="•"/>
              <a:defRPr>
                <a:solidFill>
                  <a:srgbClr val="FFFC79"/>
                </a:solidFill>
              </a:defRPr>
            </a:pPr>
            <a:endParaRPr sz="2800" kern="0">
              <a:solidFill>
                <a:srgbClr val="FFFC79"/>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endParaRPr>
          </a:p>
          <a:p>
            <a:pPr marL="892891" indent="-892891" defTabSz="410730" hangingPunct="0">
              <a:buSzPct val="125000"/>
              <a:buFontTx/>
              <a:buChar char="•"/>
              <a:defRPr>
                <a:solidFill>
                  <a:srgbClr val="FFFC79"/>
                </a:solidFill>
              </a:defRPr>
            </a:pPr>
            <a:r>
              <a:rPr sz="2800" kern="0">
                <a:solidFill>
                  <a:srgbClr val="FFFC79"/>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rPr>
              <a:t>1 mese uomo</a:t>
            </a:r>
          </a:p>
        </p:txBody>
      </p:sp>
    </p:spTree>
    <p:extLst>
      <p:ext uri="{BB962C8B-B14F-4D97-AF65-F5344CB8AC3E}">
        <p14:creationId xmlns:p14="http://schemas.microsoft.com/office/powerpoint/2010/main" val="424544857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4304"/>
          </a:xfrm>
        </p:spPr>
        <p:txBody>
          <a:bodyPr>
            <a:normAutofit fontScale="90000"/>
          </a:bodyPr>
          <a:lstStyle/>
          <a:p>
            <a:r>
              <a:rPr lang="en-US" b="1">
                <a:solidFill>
                  <a:srgbClr val="0000FF"/>
                </a:solidFill>
              </a:rPr>
              <a:t>TIMESPOT</a:t>
            </a:r>
            <a:endParaRPr lang="en-US"/>
          </a:p>
        </p:txBody>
      </p:sp>
      <p:sp>
        <p:nvSpPr>
          <p:cNvPr id="5" name="Date Placeholder 4"/>
          <p:cNvSpPr>
            <a:spLocks noGrp="1"/>
          </p:cNvSpPr>
          <p:nvPr>
            <p:ph type="dt" sz="half" idx="10"/>
          </p:nvPr>
        </p:nvSpPr>
        <p:spPr/>
        <p:txBody>
          <a:bodyPr/>
          <a:lstStyle/>
          <a:p>
            <a:r>
              <a:rPr lang="en-US"/>
              <a:t>EConti - CdS 10/07/2019</a:t>
            </a:r>
          </a:p>
        </p:txBody>
      </p:sp>
      <p:sp>
        <p:nvSpPr>
          <p:cNvPr id="7" name="Slide Number Placeholder 6"/>
          <p:cNvSpPr>
            <a:spLocks noGrp="1"/>
          </p:cNvSpPr>
          <p:nvPr>
            <p:ph type="sldNum" sz="quarter" idx="12"/>
          </p:nvPr>
        </p:nvSpPr>
        <p:spPr/>
        <p:txBody>
          <a:bodyPr/>
          <a:lstStyle/>
          <a:p>
            <a:fld id="{B2AC4881-73D6-FA40-A1B1-6BCB34651555}" type="slidenum">
              <a:rPr lang="uk-UA"/>
              <a:t>77</a:t>
            </a:fld>
            <a:endParaRPr lang="uk-UA"/>
          </a:p>
        </p:txBody>
      </p:sp>
      <p:pic>
        <p:nvPicPr>
          <p:cNvPr id="8" name="Picture 7" descr="TIMESPOT.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6500"/>
            <a:ext cx="9144000" cy="4444728"/>
          </a:xfrm>
          <a:prstGeom prst="rect">
            <a:avLst/>
          </a:prstGeom>
        </p:spPr>
      </p:pic>
      <p:sp>
        <p:nvSpPr>
          <p:cNvPr id="9" name="Rounded Rectangle 8"/>
          <p:cNvSpPr/>
          <p:nvPr/>
        </p:nvSpPr>
        <p:spPr>
          <a:xfrm>
            <a:off x="2717226" y="2381536"/>
            <a:ext cx="1977858" cy="19328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76200" cmpd="sng">
                <a:solidFill>
                  <a:schemeClr val="tx1"/>
                </a:solidFill>
              </a:ln>
            </a:endParaRPr>
          </a:p>
        </p:txBody>
      </p:sp>
      <p:sp>
        <p:nvSpPr>
          <p:cNvPr id="10" name="Rounded Rectangle 9"/>
          <p:cNvSpPr/>
          <p:nvPr/>
        </p:nvSpPr>
        <p:spPr>
          <a:xfrm>
            <a:off x="105923" y="5130880"/>
            <a:ext cx="3261979" cy="19328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76200" cmpd="sng">
                <a:solidFill>
                  <a:schemeClr val="tx1"/>
                </a:solidFill>
              </a:ln>
            </a:endParaRPr>
          </a:p>
        </p:txBody>
      </p:sp>
      <p:sp>
        <p:nvSpPr>
          <p:cNvPr id="11" name="TextBox 10"/>
          <p:cNvSpPr txBox="1"/>
          <p:nvPr/>
        </p:nvSpPr>
        <p:spPr>
          <a:xfrm>
            <a:off x="3425395" y="4823008"/>
            <a:ext cx="1191289" cy="369332"/>
          </a:xfrm>
          <a:prstGeom prst="rect">
            <a:avLst/>
          </a:prstGeom>
          <a:noFill/>
        </p:spPr>
        <p:txBody>
          <a:bodyPr wrap="none" rtlCol="0">
            <a:spAutoFit/>
          </a:bodyPr>
          <a:lstStyle/>
          <a:p>
            <a:r>
              <a:rPr lang="en-US" b="1">
                <a:solidFill>
                  <a:srgbClr val="0000FF"/>
                </a:solidFill>
              </a:rPr>
              <a:t>2018-2020</a:t>
            </a:r>
          </a:p>
        </p:txBody>
      </p:sp>
    </p:spTree>
    <p:extLst>
      <p:ext uri="{BB962C8B-B14F-4D97-AF65-F5344CB8AC3E}">
        <p14:creationId xmlns:p14="http://schemas.microsoft.com/office/powerpoint/2010/main" val="3769118247"/>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EConti - CdS 10/07/2019</a:t>
            </a:r>
          </a:p>
        </p:txBody>
      </p:sp>
      <p:sp>
        <p:nvSpPr>
          <p:cNvPr id="5" name="Slide Number Placeholder 4"/>
          <p:cNvSpPr>
            <a:spLocks noGrp="1"/>
          </p:cNvSpPr>
          <p:nvPr>
            <p:ph type="sldNum" sz="quarter" idx="12"/>
          </p:nvPr>
        </p:nvSpPr>
        <p:spPr/>
        <p:txBody>
          <a:bodyPr/>
          <a:lstStyle/>
          <a:p>
            <a:fld id="{B2AC4881-73D6-FA40-A1B1-6BCB34651555}" type="slidenum">
              <a:rPr lang="uk-UA"/>
              <a:t>78</a:t>
            </a:fld>
            <a:endParaRPr lang="uk-UA"/>
          </a:p>
        </p:txBody>
      </p:sp>
      <p:pic>
        <p:nvPicPr>
          <p:cNvPr id="6" name="Picture 5"/>
          <p:cNvPicPr>
            <a:picLocks noChangeAspect="1"/>
          </p:cNvPicPr>
          <p:nvPr/>
        </p:nvPicPr>
        <p:blipFill>
          <a:blip r:embed="rId2"/>
          <a:stretch>
            <a:fillRect/>
          </a:stretch>
        </p:blipFill>
        <p:spPr>
          <a:xfrm>
            <a:off x="0" y="101600"/>
            <a:ext cx="9144000" cy="6653719"/>
          </a:xfrm>
          <a:prstGeom prst="rect">
            <a:avLst/>
          </a:prstGeom>
        </p:spPr>
      </p:pic>
      <p:pic>
        <p:nvPicPr>
          <p:cNvPr id="7" name="Picture 6"/>
          <p:cNvPicPr>
            <a:picLocks noChangeAspect="1"/>
          </p:cNvPicPr>
          <p:nvPr/>
        </p:nvPicPr>
        <p:blipFill>
          <a:blip r:embed="rId3"/>
          <a:stretch>
            <a:fillRect/>
          </a:stretch>
        </p:blipFill>
        <p:spPr>
          <a:xfrm>
            <a:off x="0" y="0"/>
            <a:ext cx="9144000" cy="6850712"/>
          </a:xfrm>
          <a:prstGeom prst="rect">
            <a:avLst/>
          </a:prstGeom>
        </p:spPr>
      </p:pic>
    </p:spTree>
    <p:extLst>
      <p:ext uri="{BB962C8B-B14F-4D97-AF65-F5344CB8AC3E}">
        <p14:creationId xmlns:p14="http://schemas.microsoft.com/office/powerpoint/2010/main" val="1701422705"/>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EConti - CdS 10/07/2019</a:t>
            </a:r>
          </a:p>
        </p:txBody>
      </p:sp>
      <p:sp>
        <p:nvSpPr>
          <p:cNvPr id="5" name="Slide Number Placeholder 4"/>
          <p:cNvSpPr>
            <a:spLocks noGrp="1"/>
          </p:cNvSpPr>
          <p:nvPr>
            <p:ph type="sldNum" sz="quarter" idx="12"/>
          </p:nvPr>
        </p:nvSpPr>
        <p:spPr/>
        <p:txBody>
          <a:bodyPr/>
          <a:lstStyle/>
          <a:p>
            <a:fld id="{B2AC4881-73D6-FA40-A1B1-6BCB34651555}" type="slidenum">
              <a:rPr lang="uk-UA"/>
              <a:t>79</a:t>
            </a:fld>
            <a:endParaRPr lang="uk-UA"/>
          </a:p>
        </p:txBody>
      </p:sp>
      <p:pic>
        <p:nvPicPr>
          <p:cNvPr id="6" name="Picture 5"/>
          <p:cNvPicPr>
            <a:picLocks noChangeAspect="1"/>
          </p:cNvPicPr>
          <p:nvPr/>
        </p:nvPicPr>
        <p:blipFill>
          <a:blip r:embed="rId2"/>
          <a:stretch>
            <a:fillRect/>
          </a:stretch>
        </p:blipFill>
        <p:spPr>
          <a:xfrm>
            <a:off x="0" y="114556"/>
            <a:ext cx="9144000" cy="6675800"/>
          </a:xfrm>
          <a:prstGeom prst="rect">
            <a:avLst/>
          </a:prstGeom>
        </p:spPr>
      </p:pic>
      <p:pic>
        <p:nvPicPr>
          <p:cNvPr id="7" name="Picture 6"/>
          <p:cNvPicPr>
            <a:picLocks noChangeAspect="1"/>
          </p:cNvPicPr>
          <p:nvPr/>
        </p:nvPicPr>
        <p:blipFill>
          <a:blip r:embed="rId3"/>
          <a:stretch>
            <a:fillRect/>
          </a:stretch>
        </p:blipFill>
        <p:spPr>
          <a:xfrm>
            <a:off x="0" y="12700"/>
            <a:ext cx="9144000" cy="6809362"/>
          </a:xfrm>
          <a:prstGeom prst="rect">
            <a:avLst/>
          </a:prstGeom>
        </p:spPr>
      </p:pic>
    </p:spTree>
    <p:extLst>
      <p:ext uri="{BB962C8B-B14F-4D97-AF65-F5344CB8AC3E}">
        <p14:creationId xmlns:p14="http://schemas.microsoft.com/office/powerpoint/2010/main" val="13193562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p:cNvSpPr txBox="1"/>
          <p:nvPr/>
        </p:nvSpPr>
        <p:spPr>
          <a:xfrm>
            <a:off x="1780829" y="39870"/>
            <a:ext cx="5549558" cy="417917"/>
          </a:xfrm>
          <a:prstGeom prst="rect">
            <a:avLst/>
          </a:prstGeom>
          <a:noFill/>
        </p:spPr>
        <p:txBody>
          <a:bodyPr wrap="square" lIns="36000" tIns="36000" rIns="36000" bIns="36000" rtlCol="0" anchor="t" anchorCtr="0">
            <a:noAutofit/>
          </a:bodyPr>
          <a:lstStyle/>
          <a:p>
            <a:pPr algn="ctr" defTabSz="1072866">
              <a:spcAft>
                <a:spcPts val="600"/>
              </a:spcAft>
            </a:pPr>
            <a:r>
              <a:rPr lang="it-IT" sz="2400" b="1" dirty="0" smtClean="0">
                <a:solidFill>
                  <a:srgbClr val="FF0000"/>
                </a:solidFill>
                <a:latin typeface="Calibri Light" panose="020F0302020204030204" pitchFamily="34" charset="0"/>
                <a:cs typeface="Calibri Light" panose="020F0302020204030204" pitchFamily="34" charset="0"/>
              </a:rPr>
              <a:t>2019 </a:t>
            </a:r>
            <a:r>
              <a:rPr lang="it-IT" sz="2400" b="1" dirty="0" err="1" smtClean="0">
                <a:solidFill>
                  <a:srgbClr val="FF0000"/>
                </a:solidFill>
                <a:latin typeface="Calibri Light" panose="020F0302020204030204" pitchFamily="34" charset="0"/>
                <a:cs typeface="Calibri Light" panose="020F0302020204030204" pitchFamily="34" charset="0"/>
              </a:rPr>
              <a:t>activity</a:t>
            </a:r>
            <a:r>
              <a:rPr lang="it-IT" sz="2400" b="1" dirty="0" smtClean="0">
                <a:solidFill>
                  <a:srgbClr val="FF0000"/>
                </a:solidFill>
                <a:latin typeface="Calibri Light" panose="020F0302020204030204" pitchFamily="34" charset="0"/>
                <a:cs typeface="Calibri Light" panose="020F0302020204030204" pitchFamily="34" charset="0"/>
              </a:rPr>
              <a:t> of Padova</a:t>
            </a:r>
            <a:endParaRPr lang="en-US" sz="2400" b="1" dirty="0" smtClean="0">
              <a:solidFill>
                <a:srgbClr val="FF0000"/>
              </a:solidFill>
              <a:latin typeface="Calibri Light" panose="020F0302020204030204" pitchFamily="34" charset="0"/>
              <a:cs typeface="Calibri Light" panose="020F0302020204030204" pitchFamily="34" charset="0"/>
            </a:endParaRPr>
          </a:p>
        </p:txBody>
      </p:sp>
      <p:sp>
        <p:nvSpPr>
          <p:cNvPr id="2" name="CasellaDiTesto 1"/>
          <p:cNvSpPr txBox="1"/>
          <p:nvPr/>
        </p:nvSpPr>
        <p:spPr>
          <a:xfrm>
            <a:off x="1462547" y="597864"/>
            <a:ext cx="7538068" cy="2204704"/>
          </a:xfrm>
          <a:prstGeom prst="rect">
            <a:avLst/>
          </a:prstGeom>
          <a:noFill/>
          <a:ln>
            <a:noFill/>
          </a:ln>
        </p:spPr>
        <p:txBody>
          <a:bodyPr wrap="none" lIns="36000" tIns="36000" rIns="36000" bIns="36000" rtlCol="0" anchor="ctr" anchorCtr="0">
            <a:noAutofit/>
          </a:bodyPr>
          <a:lstStyle/>
          <a:p>
            <a:pPr marL="457200" indent="-457200" defTabSz="1072866">
              <a:buFont typeface="+mj-lt"/>
              <a:buAutoNum type="arabicParenR"/>
            </a:pPr>
            <a:r>
              <a:rPr lang="en-US" sz="2000" dirty="0">
                <a:solidFill>
                  <a:prstClr val="black"/>
                </a:solidFill>
                <a:latin typeface="Calibri Light" panose="020F0302020204030204" pitchFamily="34" charset="0"/>
                <a:cs typeface="Calibri Light" panose="020F0302020204030204" pitchFamily="34" charset="0"/>
              </a:rPr>
              <a:t>Design of readout architecture for high speed large area sensors </a:t>
            </a:r>
          </a:p>
          <a:p>
            <a:pPr marL="457200" indent="-457200" defTabSz="1072866">
              <a:buFont typeface="+mj-lt"/>
              <a:buAutoNum type="arabicParenR"/>
            </a:pPr>
            <a:r>
              <a:rPr lang="en-US" sz="2000" dirty="0" smtClean="0">
                <a:solidFill>
                  <a:prstClr val="black"/>
                </a:solidFill>
                <a:latin typeface="Calibri Light" panose="020F0302020204030204" pitchFamily="34" charset="0"/>
                <a:cs typeface="Calibri Light" panose="020F0302020204030204" pitchFamily="34" charset="0"/>
              </a:rPr>
              <a:t>X-ray </a:t>
            </a:r>
            <a:r>
              <a:rPr lang="en-US" sz="2000" dirty="0">
                <a:solidFill>
                  <a:prstClr val="black"/>
                </a:solidFill>
                <a:latin typeface="Calibri Light" panose="020F0302020204030204" pitchFamily="34" charset="0"/>
                <a:cs typeface="Calibri Light" panose="020F0302020204030204" pitchFamily="34" charset="0"/>
              </a:rPr>
              <a:t>irradiation </a:t>
            </a:r>
            <a:r>
              <a:rPr lang="en-US" sz="2000" dirty="0" smtClean="0">
                <a:solidFill>
                  <a:prstClr val="black"/>
                </a:solidFill>
                <a:latin typeface="Calibri Light" panose="020F0302020204030204" pitchFamily="34" charset="0"/>
                <a:cs typeface="Calibri Light" panose="020F0302020204030204" pitchFamily="34" charset="0"/>
              </a:rPr>
              <a:t>at and </a:t>
            </a:r>
            <a:r>
              <a:rPr lang="en-US" sz="2000" dirty="0">
                <a:solidFill>
                  <a:prstClr val="black"/>
                </a:solidFill>
                <a:latin typeface="Calibri Light" panose="020F0302020204030204" pitchFamily="34" charset="0"/>
                <a:cs typeface="Calibri Light" panose="020F0302020204030204" pitchFamily="34" charset="0"/>
              </a:rPr>
              <a:t>testing </a:t>
            </a:r>
            <a:r>
              <a:rPr lang="en-US" sz="2000" dirty="0" smtClean="0">
                <a:solidFill>
                  <a:prstClr val="black"/>
                </a:solidFill>
                <a:latin typeface="Calibri Light" panose="020F0302020204030204" pitchFamily="34" charset="0"/>
                <a:cs typeface="Calibri Light" panose="020F0302020204030204" pitchFamily="34" charset="0"/>
              </a:rPr>
              <a:t>at </a:t>
            </a:r>
            <a:r>
              <a:rPr lang="en-US" sz="2000" dirty="0" err="1" smtClean="0">
                <a:solidFill>
                  <a:prstClr val="black"/>
                </a:solidFill>
                <a:latin typeface="Calibri Light" panose="020F0302020204030204" pitchFamily="34" charset="0"/>
                <a:cs typeface="Calibri Light" panose="020F0302020204030204" pitchFamily="34" charset="0"/>
              </a:rPr>
              <a:t>Padova</a:t>
            </a:r>
            <a:r>
              <a:rPr lang="en-US" sz="2000" dirty="0" smtClean="0">
                <a:solidFill>
                  <a:prstClr val="black"/>
                </a:solidFill>
                <a:latin typeface="Calibri Light" panose="020F0302020204030204" pitchFamily="34" charset="0"/>
                <a:cs typeface="Calibri Light" panose="020F0302020204030204" pitchFamily="34" charset="0"/>
              </a:rPr>
              <a:t> of </a:t>
            </a:r>
            <a:r>
              <a:rPr lang="en-US" sz="2000" dirty="0">
                <a:solidFill>
                  <a:prstClr val="black"/>
                </a:solidFill>
                <a:latin typeface="Calibri Light" panose="020F0302020204030204" pitchFamily="34" charset="0"/>
                <a:cs typeface="Calibri Light" panose="020F0302020204030204" pitchFamily="34" charset="0"/>
              </a:rPr>
              <a:t>test structures </a:t>
            </a:r>
            <a:endParaRPr lang="en-US" sz="2000" dirty="0" smtClean="0">
              <a:solidFill>
                <a:prstClr val="black"/>
              </a:solidFill>
              <a:latin typeface="Calibri Light" panose="020F0302020204030204" pitchFamily="34" charset="0"/>
              <a:cs typeface="Calibri Light" panose="020F0302020204030204" pitchFamily="34" charset="0"/>
            </a:endParaRPr>
          </a:p>
          <a:p>
            <a:pPr marL="879333" lvl="1" indent="-342900" defTabSz="1072866">
              <a:buFont typeface="Arial" panose="020B0604020202020204" pitchFamily="34" charset="0"/>
              <a:buChar char="•"/>
            </a:pPr>
            <a:r>
              <a:rPr lang="en-US" sz="2000" dirty="0" smtClean="0">
                <a:solidFill>
                  <a:prstClr val="black"/>
                </a:solidFill>
                <a:latin typeface="Calibri Light" panose="020F0302020204030204" pitchFamily="34" charset="0"/>
                <a:cs typeface="Calibri Light" panose="020F0302020204030204" pitchFamily="34" charset="0"/>
              </a:rPr>
              <a:t>diodes </a:t>
            </a:r>
          </a:p>
          <a:p>
            <a:pPr marL="879333" lvl="1" indent="-342900" defTabSz="1072866">
              <a:buFont typeface="Arial" panose="020B0604020202020204" pitchFamily="34" charset="0"/>
              <a:buChar char="•"/>
            </a:pPr>
            <a:r>
              <a:rPr lang="en-US" sz="2000" dirty="0" smtClean="0">
                <a:solidFill>
                  <a:prstClr val="black"/>
                </a:solidFill>
                <a:latin typeface="Calibri Light" panose="020F0302020204030204" pitchFamily="34" charset="0"/>
                <a:cs typeface="Calibri Light" panose="020F0302020204030204" pitchFamily="34" charset="0"/>
              </a:rPr>
              <a:t>MOS-capacitors</a:t>
            </a:r>
            <a:endParaRPr lang="en-US" sz="2000" dirty="0">
              <a:solidFill>
                <a:prstClr val="black"/>
              </a:solidFill>
              <a:latin typeface="Calibri Light" panose="020F0302020204030204" pitchFamily="34" charset="0"/>
              <a:cs typeface="Calibri Light" panose="020F0302020204030204" pitchFamily="34" charset="0"/>
            </a:endParaRPr>
          </a:p>
          <a:p>
            <a:pPr marL="457200" indent="-457200" defTabSz="1072866">
              <a:buFont typeface="+mj-lt"/>
              <a:buAutoNum type="arabicParenR"/>
            </a:pPr>
            <a:r>
              <a:rPr lang="en-US" sz="2000" dirty="0" smtClean="0">
                <a:solidFill>
                  <a:prstClr val="black"/>
                </a:solidFill>
                <a:latin typeface="Calibri Light" panose="020F0302020204030204" pitchFamily="34" charset="0"/>
                <a:cs typeface="Calibri Light" panose="020F0302020204030204" pitchFamily="34" charset="0"/>
              </a:rPr>
              <a:t>Contributed to test </a:t>
            </a:r>
            <a:r>
              <a:rPr lang="en-US" sz="2000" dirty="0">
                <a:solidFill>
                  <a:prstClr val="black"/>
                </a:solidFill>
                <a:latin typeface="Calibri Light" panose="020F0302020204030204" pitchFamily="34" charset="0"/>
                <a:cs typeface="Calibri Light" panose="020F0302020204030204" pitchFamily="34" charset="0"/>
              </a:rPr>
              <a:t>beam at 2 MeV </a:t>
            </a:r>
            <a:r>
              <a:rPr lang="en-US" sz="2000" dirty="0" err="1">
                <a:solidFill>
                  <a:prstClr val="black"/>
                </a:solidFill>
                <a:latin typeface="Calibri Light" panose="020F0302020204030204" pitchFamily="34" charset="0"/>
                <a:cs typeface="Calibri Light" panose="020F0302020204030204" pitchFamily="34" charset="0"/>
              </a:rPr>
              <a:t>microbeam</a:t>
            </a:r>
            <a:r>
              <a:rPr lang="en-US" sz="2000" dirty="0">
                <a:solidFill>
                  <a:prstClr val="black"/>
                </a:solidFill>
                <a:latin typeface="Calibri Light" panose="020F0302020204030204" pitchFamily="34" charset="0"/>
                <a:cs typeface="Calibri Light" panose="020F0302020204030204" pitchFamily="34" charset="0"/>
              </a:rPr>
              <a:t> Zagreb of SEED test </a:t>
            </a:r>
            <a:br>
              <a:rPr lang="en-US" sz="2000" dirty="0">
                <a:solidFill>
                  <a:prstClr val="black"/>
                </a:solidFill>
                <a:latin typeface="Calibri Light" panose="020F0302020204030204" pitchFamily="34" charset="0"/>
                <a:cs typeface="Calibri Light" panose="020F0302020204030204" pitchFamily="34" charset="0"/>
              </a:rPr>
            </a:br>
            <a:r>
              <a:rPr lang="en-US" sz="2000" dirty="0">
                <a:solidFill>
                  <a:prstClr val="black"/>
                </a:solidFill>
                <a:latin typeface="Calibri Light" panose="020F0302020204030204" pitchFamily="34" charset="0"/>
                <a:cs typeface="Calibri Light" panose="020F0302020204030204" pitchFamily="34" charset="0"/>
              </a:rPr>
              <a:t>structures</a:t>
            </a:r>
            <a:r>
              <a:rPr lang="en-US" sz="2000" dirty="0" smtClean="0">
                <a:solidFill>
                  <a:prstClr val="black"/>
                </a:solidFill>
                <a:latin typeface="Calibri Light" panose="020F0302020204030204" pitchFamily="34" charset="0"/>
                <a:cs typeface="Calibri Light" panose="020F0302020204030204" pitchFamily="34" charset="0"/>
              </a:rPr>
              <a:t> (</a:t>
            </a:r>
            <a:r>
              <a:rPr lang="en-US" sz="2000" dirty="0">
                <a:solidFill>
                  <a:prstClr val="black"/>
                </a:solidFill>
                <a:latin typeface="Calibri Light" panose="020F0302020204030204" pitchFamily="34" charset="0"/>
                <a:cs typeface="Calibri Light" panose="020F0302020204030204" pitchFamily="34" charset="0"/>
              </a:rPr>
              <a:t>matrices of pixels of </a:t>
            </a:r>
            <a:r>
              <a:rPr lang="en-US" sz="2000" dirty="0" err="1">
                <a:solidFill>
                  <a:prstClr val="black"/>
                </a:solidFill>
                <a:latin typeface="Calibri Light" panose="020F0302020204030204" pitchFamily="34" charset="0"/>
                <a:cs typeface="Calibri Light" panose="020F0302020204030204" pitchFamily="34" charset="0"/>
              </a:rPr>
              <a:t>differerent</a:t>
            </a:r>
            <a:r>
              <a:rPr lang="en-US" sz="2000" dirty="0">
                <a:solidFill>
                  <a:prstClr val="black"/>
                </a:solidFill>
                <a:latin typeface="Calibri Light" panose="020F0302020204030204" pitchFamily="34" charset="0"/>
                <a:cs typeface="Calibri Light" panose="020F0302020204030204" pitchFamily="34" charset="0"/>
              </a:rPr>
              <a:t> sizes and thicknesses</a:t>
            </a:r>
            <a:r>
              <a:rPr lang="en-US" sz="2000" dirty="0" smtClean="0">
                <a:solidFill>
                  <a:prstClr val="black"/>
                </a:solidFill>
                <a:latin typeface="Calibri Light" panose="020F0302020204030204" pitchFamily="34" charset="0"/>
                <a:cs typeface="Calibri Light" panose="020F0302020204030204" pitchFamily="34" charset="0"/>
              </a:rPr>
              <a:t>)</a:t>
            </a:r>
            <a:r>
              <a:rPr lang="en-US" sz="2000" dirty="0">
                <a:solidFill>
                  <a:srgbClr val="3F3F3F"/>
                </a:solidFill>
                <a:latin typeface="Calibri Light" panose="020F0302020204030204" pitchFamily="34" charset="0"/>
                <a:cs typeface="Calibri Light" panose="020F0302020204030204" pitchFamily="34" charset="0"/>
              </a:rPr>
              <a:t>  </a:t>
            </a:r>
            <a:r>
              <a:rPr lang="en-US" sz="2000" dirty="0" smtClean="0">
                <a:solidFill>
                  <a:srgbClr val="3F3F3F"/>
                </a:solidFill>
                <a:latin typeface="Calibri Light" panose="020F0302020204030204" pitchFamily="34" charset="0"/>
                <a:cs typeface="Calibri Light" panose="020F0302020204030204" pitchFamily="34" charset="0"/>
              </a:rPr>
              <a:t> </a:t>
            </a:r>
          </a:p>
          <a:p>
            <a:pPr defTabSz="1072866"/>
            <a:r>
              <a:rPr lang="en-US" sz="2000" dirty="0">
                <a:solidFill>
                  <a:srgbClr val="3F3F3F"/>
                </a:solidFill>
                <a:latin typeface="Calibri Light" panose="020F0302020204030204" pitchFamily="34" charset="0"/>
                <a:cs typeface="Calibri Light" panose="020F0302020204030204" pitchFamily="34" charset="0"/>
              </a:rPr>
              <a:t> </a:t>
            </a:r>
            <a:r>
              <a:rPr lang="en-US" sz="2000" dirty="0" smtClean="0">
                <a:solidFill>
                  <a:srgbClr val="3F3F3F"/>
                </a:solidFill>
                <a:latin typeface="Calibri Light" panose="020F0302020204030204" pitchFamily="34" charset="0"/>
                <a:cs typeface="Calibri Light" panose="020F0302020204030204" pitchFamily="34" charset="0"/>
              </a:rPr>
              <a:t>       scan </a:t>
            </a:r>
            <a:r>
              <a:rPr lang="en-US" sz="2000" dirty="0">
                <a:solidFill>
                  <a:srgbClr val="3F3F3F"/>
                </a:solidFill>
                <a:latin typeface="Calibri Light" panose="020F0302020204030204" pitchFamily="34" charset="0"/>
                <a:cs typeface="Calibri Light" panose="020F0302020204030204" pitchFamily="34" charset="0"/>
              </a:rPr>
              <a:t>of matrix area to highlight </a:t>
            </a:r>
            <a:r>
              <a:rPr lang="en-US" sz="2000" dirty="0" smtClean="0">
                <a:solidFill>
                  <a:srgbClr val="3F3F3F"/>
                </a:solidFill>
                <a:latin typeface="Calibri Light" panose="020F0302020204030204" pitchFamily="34" charset="0"/>
                <a:cs typeface="Calibri Light" panose="020F0302020204030204" pitchFamily="34" charset="0"/>
              </a:rPr>
              <a:t>modulations </a:t>
            </a:r>
            <a:r>
              <a:rPr lang="en-US" sz="2000" dirty="0">
                <a:solidFill>
                  <a:srgbClr val="3F3F3F"/>
                </a:solidFill>
                <a:latin typeface="Calibri Light" panose="020F0302020204030204" pitchFamily="34" charset="0"/>
                <a:cs typeface="Calibri Light" panose="020F0302020204030204" pitchFamily="34" charset="0"/>
              </a:rPr>
              <a:t>of the electric field</a:t>
            </a:r>
            <a:endParaRPr lang="en-US" sz="2400" dirty="0">
              <a:solidFill>
                <a:srgbClr val="3F3F3F"/>
              </a:solidFill>
              <a:latin typeface="Calibri Light" panose="020F0302020204030204" pitchFamily="34" charset="0"/>
              <a:cs typeface="Calibri Light" panose="020F0302020204030204" pitchFamily="34" charset="0"/>
            </a:endParaRPr>
          </a:p>
          <a:p>
            <a:pPr defTabSz="1072866"/>
            <a:endParaRPr lang="en-US" sz="2000" dirty="0">
              <a:solidFill>
                <a:prstClr val="black"/>
              </a:solidFill>
              <a:latin typeface="Calibri Light" panose="020F0302020204030204" pitchFamily="34" charset="0"/>
              <a:cs typeface="Calibri Light" panose="020F0302020204030204" pitchFamily="34" charset="0"/>
            </a:endParaRPr>
          </a:p>
        </p:txBody>
      </p:sp>
      <p:pic>
        <p:nvPicPr>
          <p:cNvPr id="25" name="Picture 1"/>
          <p:cNvPicPr>
            <a:picLocks noChangeAspect="1"/>
          </p:cNvPicPr>
          <p:nvPr/>
        </p:nvPicPr>
        <p:blipFill>
          <a:blip r:embed="rId2"/>
          <a:stretch>
            <a:fillRect/>
          </a:stretch>
        </p:blipFill>
        <p:spPr>
          <a:xfrm>
            <a:off x="289555" y="4725180"/>
            <a:ext cx="1474880" cy="1936084"/>
          </a:xfrm>
          <a:prstGeom prst="rect">
            <a:avLst/>
          </a:prstGeom>
        </p:spPr>
      </p:pic>
      <p:pic>
        <p:nvPicPr>
          <p:cNvPr id="26" name="Picture 2"/>
          <p:cNvPicPr>
            <a:picLocks noChangeAspect="1"/>
          </p:cNvPicPr>
          <p:nvPr/>
        </p:nvPicPr>
        <p:blipFill rotWithShape="1">
          <a:blip r:embed="rId3"/>
          <a:srcRect t="12287"/>
          <a:stretch/>
        </p:blipFill>
        <p:spPr>
          <a:xfrm>
            <a:off x="2075167" y="4866880"/>
            <a:ext cx="3306947" cy="1991120"/>
          </a:xfrm>
          <a:prstGeom prst="rect">
            <a:avLst/>
          </a:prstGeom>
        </p:spPr>
      </p:pic>
      <p:pic>
        <p:nvPicPr>
          <p:cNvPr id="7" name="Immagine 6"/>
          <p:cNvPicPr>
            <a:picLocks noChangeAspect="1"/>
          </p:cNvPicPr>
          <p:nvPr/>
        </p:nvPicPr>
        <p:blipFill>
          <a:blip r:embed="rId4"/>
          <a:stretch>
            <a:fillRect/>
          </a:stretch>
        </p:blipFill>
        <p:spPr>
          <a:xfrm>
            <a:off x="3923912" y="3011456"/>
            <a:ext cx="1684805" cy="1634235"/>
          </a:xfrm>
          <a:prstGeom prst="rect">
            <a:avLst/>
          </a:prstGeom>
          <a:ln>
            <a:solidFill>
              <a:schemeClr val="accent6">
                <a:lumMod val="60000"/>
                <a:lumOff val="40000"/>
              </a:schemeClr>
            </a:solidFill>
          </a:ln>
        </p:spPr>
      </p:pic>
      <p:pic>
        <p:nvPicPr>
          <p:cNvPr id="4" name="Immagine 3"/>
          <p:cNvPicPr>
            <a:picLocks noChangeAspect="1"/>
          </p:cNvPicPr>
          <p:nvPr/>
        </p:nvPicPr>
        <p:blipFill>
          <a:blip r:embed="rId5"/>
          <a:stretch>
            <a:fillRect/>
          </a:stretch>
        </p:blipFill>
        <p:spPr>
          <a:xfrm>
            <a:off x="121844" y="3267500"/>
            <a:ext cx="3631451" cy="1065305"/>
          </a:xfrm>
          <a:prstGeom prst="rect">
            <a:avLst/>
          </a:prstGeom>
          <a:ln>
            <a:solidFill>
              <a:schemeClr val="accent6">
                <a:lumMod val="60000"/>
                <a:lumOff val="40000"/>
              </a:schemeClr>
            </a:solidFill>
          </a:ln>
        </p:spPr>
      </p:pic>
      <p:pic>
        <p:nvPicPr>
          <p:cNvPr id="3" name="Immagine 2"/>
          <p:cNvPicPr>
            <a:picLocks noChangeAspect="1"/>
          </p:cNvPicPr>
          <p:nvPr/>
        </p:nvPicPr>
        <p:blipFill>
          <a:blip r:embed="rId6"/>
          <a:stretch>
            <a:fillRect/>
          </a:stretch>
        </p:blipFill>
        <p:spPr>
          <a:xfrm>
            <a:off x="5834527" y="2780913"/>
            <a:ext cx="3166088" cy="3953467"/>
          </a:xfrm>
          <a:prstGeom prst="rect">
            <a:avLst/>
          </a:prstGeom>
          <a:ln>
            <a:solidFill>
              <a:schemeClr val="accent6">
                <a:lumMod val="60000"/>
                <a:lumOff val="40000"/>
              </a:schemeClr>
            </a:solidFill>
          </a:ln>
        </p:spPr>
      </p:pic>
      <p:grpSp>
        <p:nvGrpSpPr>
          <p:cNvPr id="28" name="Gruppo 1"/>
          <p:cNvGrpSpPr>
            <a:grpSpLocks noChangeAspect="1"/>
          </p:cNvGrpSpPr>
          <p:nvPr/>
        </p:nvGrpSpPr>
        <p:grpSpPr>
          <a:xfrm rot="5400000">
            <a:off x="82457" y="99998"/>
            <a:ext cx="1343711" cy="1279094"/>
            <a:chOff x="47161" y="78061"/>
            <a:chExt cx="2022618" cy="1622699"/>
          </a:xfrm>
        </p:grpSpPr>
        <p:sp>
          <p:nvSpPr>
            <p:cNvPr id="29" name="Rectangle 28"/>
            <p:cNvSpPr>
              <a:spLocks noChangeAspect="1"/>
            </p:cNvSpPr>
            <p:nvPr/>
          </p:nvSpPr>
          <p:spPr>
            <a:xfrm>
              <a:off x="69317" y="78061"/>
              <a:ext cx="2000462" cy="1622699"/>
            </a:xfrm>
            <a:prstGeom prst="rect">
              <a:avLst/>
            </a:prstGeom>
            <a:gradFill flip="none" rotWithShape="1">
              <a:gsLst>
                <a:gs pos="0">
                  <a:schemeClr val="tx2">
                    <a:lumMod val="60000"/>
                    <a:lumOff val="40000"/>
                  </a:schemeClr>
                </a:gs>
                <a:gs pos="35000">
                  <a:schemeClr val="tx2">
                    <a:lumMod val="40000"/>
                    <a:lumOff val="60000"/>
                  </a:schemeClr>
                </a:gs>
                <a:gs pos="100000">
                  <a:schemeClr val="tx2">
                    <a:lumMod val="75000"/>
                  </a:schemeClr>
                </a:gs>
              </a:gsLst>
              <a:lin ang="8100000" scaled="1"/>
              <a:tileRect/>
            </a:gradFill>
            <a:ln w="1270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585"/>
            </a:p>
          </p:txBody>
        </p:sp>
        <p:sp>
          <p:nvSpPr>
            <p:cNvPr id="30" name="TextBox 29"/>
            <p:cNvSpPr txBox="1"/>
            <p:nvPr/>
          </p:nvSpPr>
          <p:spPr>
            <a:xfrm rot="16200000">
              <a:off x="-430596" y="666307"/>
              <a:ext cx="1418043" cy="462530"/>
            </a:xfrm>
            <a:prstGeom prst="rect">
              <a:avLst/>
            </a:prstGeom>
            <a:noFill/>
          </p:spPr>
          <p:txBody>
            <a:bodyPr wrap="square" lIns="0" tIns="0" rIns="0" bIns="0" rtlCol="0" anchor="ctr" anchorCtr="0">
              <a:noAutofit/>
            </a:bodyPr>
            <a:lstStyle/>
            <a:p>
              <a:pPr algn="ctr"/>
              <a:r>
                <a:rPr lang="en-US" sz="2000" b="1" dirty="0">
                  <a:ln w="0"/>
                  <a:solidFill>
                    <a:schemeClr val="bg1"/>
                  </a:solidFill>
                  <a:effectLst>
                    <a:outerShdw blurRad="38100" dist="25400" dir="5400000" algn="ctr" rotWithShape="0">
                      <a:srgbClr val="6E747A">
                        <a:alpha val="43000"/>
                      </a:srgbClr>
                    </a:outerShdw>
                  </a:effectLst>
                </a:rPr>
                <a:t>ARCADIA</a:t>
              </a:r>
              <a:endParaRPr lang="en-US" sz="3600" b="1" dirty="0">
                <a:ln w="0"/>
                <a:solidFill>
                  <a:schemeClr val="bg1"/>
                </a:solidFill>
                <a:effectLst>
                  <a:outerShdw blurRad="38100" dist="25400" dir="5400000" algn="ctr" rotWithShape="0">
                    <a:srgbClr val="6E747A">
                      <a:alpha val="43000"/>
                    </a:srgbClr>
                  </a:outerShdw>
                </a:effectLst>
              </a:endParaRPr>
            </a:p>
          </p:txBody>
        </p:sp>
        <p:grpSp>
          <p:nvGrpSpPr>
            <p:cNvPr id="31" name="Group 30"/>
            <p:cNvGrpSpPr/>
            <p:nvPr/>
          </p:nvGrpSpPr>
          <p:grpSpPr>
            <a:xfrm>
              <a:off x="551230" y="177767"/>
              <a:ext cx="1418043" cy="1418043"/>
              <a:chOff x="1055300" y="2708900"/>
              <a:chExt cx="1260150" cy="1260150"/>
            </a:xfrm>
            <a:solidFill>
              <a:schemeClr val="tx1"/>
            </a:solidFill>
          </p:grpSpPr>
          <p:sp>
            <p:nvSpPr>
              <p:cNvPr id="32" name="Rectangle 31"/>
              <p:cNvSpPr/>
              <p:nvPr userDrawn="1"/>
            </p:nvSpPr>
            <p:spPr>
              <a:xfrm>
                <a:off x="1055300" y="2708900"/>
                <a:ext cx="720100" cy="7201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33" name="Rectangle 32"/>
              <p:cNvSpPr/>
              <p:nvPr userDrawn="1"/>
            </p:nvSpPr>
            <p:spPr>
              <a:xfrm>
                <a:off x="1775400" y="2708900"/>
                <a:ext cx="360050" cy="36005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34" name="Rectangle 33"/>
              <p:cNvSpPr/>
              <p:nvPr userDrawn="1"/>
            </p:nvSpPr>
            <p:spPr>
              <a:xfrm>
                <a:off x="1775400" y="3429000"/>
                <a:ext cx="360050" cy="36005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35" name="Rectangle 34"/>
              <p:cNvSpPr/>
              <p:nvPr userDrawn="1"/>
            </p:nvSpPr>
            <p:spPr>
              <a:xfrm>
                <a:off x="1055300" y="3429000"/>
                <a:ext cx="360050" cy="36005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36" name="Rectangle 35"/>
              <p:cNvSpPr/>
              <p:nvPr userDrawn="1"/>
            </p:nvSpPr>
            <p:spPr>
              <a:xfrm>
                <a:off x="2135450" y="270890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37" name="Rectangle 36"/>
              <p:cNvSpPr/>
              <p:nvPr userDrawn="1"/>
            </p:nvSpPr>
            <p:spPr>
              <a:xfrm>
                <a:off x="1415350" y="378905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38" name="Rectangle 37"/>
              <p:cNvSpPr/>
              <p:nvPr userDrawn="1"/>
            </p:nvSpPr>
            <p:spPr>
              <a:xfrm>
                <a:off x="1055300" y="378905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39" name="Rectangle 38"/>
              <p:cNvSpPr/>
              <p:nvPr userDrawn="1"/>
            </p:nvSpPr>
            <p:spPr>
              <a:xfrm>
                <a:off x="2108260" y="306895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40" name="Rectangle 39"/>
              <p:cNvSpPr/>
              <p:nvPr userDrawn="1"/>
            </p:nvSpPr>
            <p:spPr>
              <a:xfrm>
                <a:off x="2135450" y="342900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41" name="Rectangle 40"/>
              <p:cNvSpPr/>
              <p:nvPr userDrawn="1"/>
            </p:nvSpPr>
            <p:spPr>
              <a:xfrm>
                <a:off x="1775400" y="378905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42" name="Rectangle 41"/>
              <p:cNvSpPr/>
              <p:nvPr userDrawn="1"/>
            </p:nvSpPr>
            <p:spPr>
              <a:xfrm>
                <a:off x="2135450" y="378905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43" name="Rectangle 42"/>
              <p:cNvSpPr/>
              <p:nvPr userDrawn="1"/>
            </p:nvSpPr>
            <p:spPr>
              <a:xfrm>
                <a:off x="1415350" y="342900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44" name="Rectangle 43"/>
              <p:cNvSpPr/>
              <p:nvPr userDrawn="1"/>
            </p:nvSpPr>
            <p:spPr>
              <a:xfrm>
                <a:off x="1595400" y="360900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45" name="Rectangle 44"/>
              <p:cNvSpPr/>
              <p:nvPr userDrawn="1"/>
            </p:nvSpPr>
            <p:spPr>
              <a:xfrm>
                <a:off x="1955450" y="324900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46" name="Rectangle 45"/>
              <p:cNvSpPr/>
              <p:nvPr userDrawn="1"/>
            </p:nvSpPr>
            <p:spPr>
              <a:xfrm>
                <a:off x="1775400" y="306895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grpSp>
      </p:grpSp>
    </p:spTree>
    <p:extLst>
      <p:ext uri="{BB962C8B-B14F-4D97-AF65-F5344CB8AC3E}">
        <p14:creationId xmlns:p14="http://schemas.microsoft.com/office/powerpoint/2010/main" val="780240404"/>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EConti - CdS 10/07/2019</a:t>
            </a:r>
          </a:p>
        </p:txBody>
      </p:sp>
      <p:sp>
        <p:nvSpPr>
          <p:cNvPr id="5" name="Slide Number Placeholder 4"/>
          <p:cNvSpPr>
            <a:spLocks noGrp="1"/>
          </p:cNvSpPr>
          <p:nvPr>
            <p:ph type="sldNum" sz="quarter" idx="12"/>
          </p:nvPr>
        </p:nvSpPr>
        <p:spPr/>
        <p:txBody>
          <a:bodyPr/>
          <a:lstStyle/>
          <a:p>
            <a:fld id="{B2AC4881-73D6-FA40-A1B1-6BCB34651555}" type="slidenum">
              <a:rPr lang="uk-UA"/>
              <a:t>80</a:t>
            </a:fld>
            <a:endParaRPr lang="uk-UA"/>
          </a:p>
        </p:txBody>
      </p:sp>
      <p:pic>
        <p:nvPicPr>
          <p:cNvPr id="6" name="Picture 5"/>
          <p:cNvPicPr>
            <a:picLocks noChangeAspect="1"/>
          </p:cNvPicPr>
          <p:nvPr/>
        </p:nvPicPr>
        <p:blipFill>
          <a:blip r:embed="rId2"/>
          <a:stretch>
            <a:fillRect/>
          </a:stretch>
        </p:blipFill>
        <p:spPr>
          <a:xfrm>
            <a:off x="0" y="12700"/>
            <a:ext cx="9144000" cy="6819089"/>
          </a:xfrm>
          <a:prstGeom prst="rect">
            <a:avLst/>
          </a:prstGeom>
        </p:spPr>
      </p:pic>
    </p:spTree>
    <p:extLst>
      <p:ext uri="{BB962C8B-B14F-4D97-AF65-F5344CB8AC3E}">
        <p14:creationId xmlns:p14="http://schemas.microsoft.com/office/powerpoint/2010/main" val="2611277593"/>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EConti - CdS 10/07/2019</a:t>
            </a:r>
          </a:p>
        </p:txBody>
      </p:sp>
      <p:sp>
        <p:nvSpPr>
          <p:cNvPr id="5" name="Slide Number Placeholder 4"/>
          <p:cNvSpPr>
            <a:spLocks noGrp="1"/>
          </p:cNvSpPr>
          <p:nvPr>
            <p:ph type="sldNum" sz="quarter" idx="12"/>
          </p:nvPr>
        </p:nvSpPr>
        <p:spPr/>
        <p:txBody>
          <a:bodyPr/>
          <a:lstStyle/>
          <a:p>
            <a:fld id="{B2AC4881-73D6-FA40-A1B1-6BCB34651555}" type="slidenum">
              <a:rPr lang="uk-UA"/>
              <a:t>81</a:t>
            </a:fld>
            <a:endParaRPr lang="uk-UA"/>
          </a:p>
        </p:txBody>
      </p:sp>
      <p:pic>
        <p:nvPicPr>
          <p:cNvPr id="6" name="Picture 5"/>
          <p:cNvPicPr>
            <a:picLocks noChangeAspect="1"/>
          </p:cNvPicPr>
          <p:nvPr/>
        </p:nvPicPr>
        <p:blipFill>
          <a:blip r:embed="rId2"/>
          <a:stretch>
            <a:fillRect/>
          </a:stretch>
        </p:blipFill>
        <p:spPr>
          <a:xfrm>
            <a:off x="0" y="12700"/>
            <a:ext cx="9144000" cy="6821560"/>
          </a:xfrm>
          <a:prstGeom prst="rect">
            <a:avLst/>
          </a:prstGeom>
        </p:spPr>
      </p:pic>
    </p:spTree>
    <p:extLst>
      <p:ext uri="{BB962C8B-B14F-4D97-AF65-F5344CB8AC3E}">
        <p14:creationId xmlns:p14="http://schemas.microsoft.com/office/powerpoint/2010/main" val="2289635583"/>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EConti - CdS 10/07/2019</a:t>
            </a:r>
          </a:p>
        </p:txBody>
      </p:sp>
      <p:sp>
        <p:nvSpPr>
          <p:cNvPr id="5" name="Slide Number Placeholder 4"/>
          <p:cNvSpPr>
            <a:spLocks noGrp="1"/>
          </p:cNvSpPr>
          <p:nvPr>
            <p:ph type="sldNum" sz="quarter" idx="12"/>
          </p:nvPr>
        </p:nvSpPr>
        <p:spPr/>
        <p:txBody>
          <a:bodyPr/>
          <a:lstStyle/>
          <a:p>
            <a:fld id="{B2AC4881-73D6-FA40-A1B1-6BCB34651555}" type="slidenum">
              <a:rPr lang="uk-UA"/>
              <a:t>82</a:t>
            </a:fld>
            <a:endParaRPr lang="uk-UA"/>
          </a:p>
        </p:txBody>
      </p:sp>
      <p:pic>
        <p:nvPicPr>
          <p:cNvPr id="6" name="Picture 5"/>
          <p:cNvPicPr>
            <a:picLocks noChangeAspect="1"/>
          </p:cNvPicPr>
          <p:nvPr/>
        </p:nvPicPr>
        <p:blipFill>
          <a:blip r:embed="rId2"/>
          <a:stretch>
            <a:fillRect/>
          </a:stretch>
        </p:blipFill>
        <p:spPr>
          <a:xfrm>
            <a:off x="2206620" y="0"/>
            <a:ext cx="6015669" cy="3471408"/>
          </a:xfrm>
          <a:prstGeom prst="rect">
            <a:avLst/>
          </a:prstGeom>
        </p:spPr>
      </p:pic>
      <p:pic>
        <p:nvPicPr>
          <p:cNvPr id="7" name="Picture 6"/>
          <p:cNvPicPr>
            <a:picLocks noChangeAspect="1"/>
          </p:cNvPicPr>
          <p:nvPr/>
        </p:nvPicPr>
        <p:blipFill>
          <a:blip r:embed="rId3"/>
          <a:stretch>
            <a:fillRect/>
          </a:stretch>
        </p:blipFill>
        <p:spPr>
          <a:xfrm>
            <a:off x="257492" y="3359868"/>
            <a:ext cx="4666615" cy="3382738"/>
          </a:xfrm>
          <a:prstGeom prst="rect">
            <a:avLst/>
          </a:prstGeom>
        </p:spPr>
      </p:pic>
      <p:pic>
        <p:nvPicPr>
          <p:cNvPr id="8" name="Picture 7"/>
          <p:cNvPicPr>
            <a:picLocks noChangeAspect="1"/>
          </p:cNvPicPr>
          <p:nvPr/>
        </p:nvPicPr>
        <p:blipFill>
          <a:blip r:embed="rId4"/>
          <a:stretch>
            <a:fillRect/>
          </a:stretch>
        </p:blipFill>
        <p:spPr>
          <a:xfrm>
            <a:off x="4823773" y="4034514"/>
            <a:ext cx="4061344" cy="2724415"/>
          </a:xfrm>
          <a:prstGeom prst="rect">
            <a:avLst/>
          </a:prstGeom>
        </p:spPr>
      </p:pic>
    </p:spTree>
    <p:extLst>
      <p:ext uri="{BB962C8B-B14F-4D97-AF65-F5344CB8AC3E}">
        <p14:creationId xmlns:p14="http://schemas.microsoft.com/office/powerpoint/2010/main" val="2584997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EConti - CdS 10/07/2019</a:t>
            </a:r>
          </a:p>
        </p:txBody>
      </p:sp>
      <p:sp>
        <p:nvSpPr>
          <p:cNvPr id="5" name="Slide Number Placeholder 4"/>
          <p:cNvSpPr>
            <a:spLocks noGrp="1"/>
          </p:cNvSpPr>
          <p:nvPr>
            <p:ph type="sldNum" sz="quarter" idx="12"/>
          </p:nvPr>
        </p:nvSpPr>
        <p:spPr/>
        <p:txBody>
          <a:bodyPr/>
          <a:lstStyle/>
          <a:p>
            <a:fld id="{B2AC4881-73D6-FA40-A1B1-6BCB34651555}" type="slidenum">
              <a:rPr lang="uk-UA"/>
              <a:t>83</a:t>
            </a:fld>
            <a:endParaRPr lang="uk-UA"/>
          </a:p>
        </p:txBody>
      </p:sp>
      <p:pic>
        <p:nvPicPr>
          <p:cNvPr id="3" name="Picture 2"/>
          <p:cNvPicPr>
            <a:picLocks noChangeAspect="1"/>
          </p:cNvPicPr>
          <p:nvPr/>
        </p:nvPicPr>
        <p:blipFill>
          <a:blip r:embed="rId2"/>
          <a:stretch>
            <a:fillRect/>
          </a:stretch>
        </p:blipFill>
        <p:spPr>
          <a:xfrm>
            <a:off x="0" y="0"/>
            <a:ext cx="9144000" cy="3206716"/>
          </a:xfrm>
          <a:prstGeom prst="rect">
            <a:avLst/>
          </a:prstGeom>
        </p:spPr>
      </p:pic>
      <p:pic>
        <p:nvPicPr>
          <p:cNvPr id="9" name="Picture 8"/>
          <p:cNvPicPr>
            <a:picLocks noChangeAspect="1"/>
          </p:cNvPicPr>
          <p:nvPr/>
        </p:nvPicPr>
        <p:blipFill>
          <a:blip r:embed="rId3"/>
          <a:stretch>
            <a:fillRect/>
          </a:stretch>
        </p:blipFill>
        <p:spPr>
          <a:xfrm>
            <a:off x="0" y="3673558"/>
            <a:ext cx="9144000" cy="2706469"/>
          </a:xfrm>
          <a:prstGeom prst="rect">
            <a:avLst/>
          </a:prstGeom>
        </p:spPr>
      </p:pic>
      <p:sp>
        <p:nvSpPr>
          <p:cNvPr id="10" name="TextBox 9"/>
          <p:cNvSpPr txBox="1"/>
          <p:nvPr/>
        </p:nvSpPr>
        <p:spPr>
          <a:xfrm>
            <a:off x="2180961" y="3134782"/>
            <a:ext cx="2915657" cy="646331"/>
          </a:xfrm>
          <a:prstGeom prst="rect">
            <a:avLst/>
          </a:prstGeom>
          <a:solidFill>
            <a:schemeClr val="bg1"/>
          </a:solidFill>
        </p:spPr>
        <p:txBody>
          <a:bodyPr wrap="none" rtlCol="0">
            <a:spAutoFit/>
          </a:bodyPr>
          <a:lstStyle/>
          <a:p>
            <a:r>
              <a:rPr lang="en-US" sz="3600" b="1">
                <a:solidFill>
                  <a:srgbClr val="FF0000"/>
                </a:solidFill>
              </a:rPr>
              <a:t>Attività futura</a:t>
            </a:r>
          </a:p>
        </p:txBody>
      </p:sp>
    </p:spTree>
    <p:extLst>
      <p:ext uri="{BB962C8B-B14F-4D97-AF65-F5344CB8AC3E}">
        <p14:creationId xmlns:p14="http://schemas.microsoft.com/office/powerpoint/2010/main" val="30747871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EConti - CdS 10/07/2019</a:t>
            </a:r>
          </a:p>
        </p:txBody>
      </p:sp>
      <p:sp>
        <p:nvSpPr>
          <p:cNvPr id="5" name="Slide Number Placeholder 4"/>
          <p:cNvSpPr>
            <a:spLocks noGrp="1"/>
          </p:cNvSpPr>
          <p:nvPr>
            <p:ph type="sldNum" sz="quarter" idx="12"/>
          </p:nvPr>
        </p:nvSpPr>
        <p:spPr/>
        <p:txBody>
          <a:bodyPr/>
          <a:lstStyle/>
          <a:p>
            <a:fld id="{B2AC4881-73D6-FA40-A1B1-6BCB34651555}" type="slidenum">
              <a:rPr lang="uk-UA"/>
              <a:t>84</a:t>
            </a:fld>
            <a:endParaRPr lang="uk-UA"/>
          </a:p>
        </p:txBody>
      </p:sp>
      <p:pic>
        <p:nvPicPr>
          <p:cNvPr id="2" name="Picture 1"/>
          <p:cNvPicPr>
            <a:picLocks noChangeAspect="1"/>
          </p:cNvPicPr>
          <p:nvPr/>
        </p:nvPicPr>
        <p:blipFill>
          <a:blip r:embed="rId2"/>
          <a:stretch>
            <a:fillRect/>
          </a:stretch>
        </p:blipFill>
        <p:spPr>
          <a:xfrm>
            <a:off x="0" y="0"/>
            <a:ext cx="9144000" cy="6845827"/>
          </a:xfrm>
          <a:prstGeom prst="rect">
            <a:avLst/>
          </a:prstGeom>
        </p:spPr>
      </p:pic>
    </p:spTree>
    <p:extLst>
      <p:ext uri="{BB962C8B-B14F-4D97-AF65-F5344CB8AC3E}">
        <p14:creationId xmlns:p14="http://schemas.microsoft.com/office/powerpoint/2010/main" val="1203554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69"/>
          <p:cNvSpPr txBox="1"/>
          <p:nvPr/>
        </p:nvSpPr>
        <p:spPr>
          <a:xfrm>
            <a:off x="1518536" y="598996"/>
            <a:ext cx="7625464" cy="1678949"/>
          </a:xfrm>
          <a:prstGeom prst="rect">
            <a:avLst/>
          </a:prstGeom>
          <a:noFill/>
          <a:ln w="12700">
            <a:solidFill>
              <a:srgbClr val="FF0000"/>
            </a:solidFill>
          </a:ln>
        </p:spPr>
        <p:txBody>
          <a:bodyPr wrap="square" lIns="72000" tIns="72000" rIns="72000" bIns="72000" rtlCol="0" anchor="t" anchorCtr="0">
            <a:noAutofit/>
          </a:bodyPr>
          <a:lstStyle/>
          <a:p>
            <a:pPr defTabSz="1072866">
              <a:spcAft>
                <a:spcPts val="600"/>
              </a:spcAft>
            </a:pPr>
            <a:r>
              <a:rPr lang="en-US" sz="2000" dirty="0">
                <a:solidFill>
                  <a:srgbClr val="3F3F3F"/>
                </a:solidFill>
                <a:latin typeface="Calibri Light" panose="020F0302020204030204" pitchFamily="34" charset="0"/>
                <a:cs typeface="Calibri Light" panose="020F0302020204030204" pitchFamily="34" charset="0"/>
              </a:rPr>
              <a:t>Wyss J. (50</a:t>
            </a:r>
            <a:r>
              <a:rPr lang="en-US" sz="2000" dirty="0" smtClean="0">
                <a:solidFill>
                  <a:srgbClr val="3F3F3F"/>
                </a:solidFill>
                <a:latin typeface="Calibri Light" panose="020F0302020204030204" pitchFamily="34" charset="0"/>
                <a:cs typeface="Calibri Light" panose="020F0302020204030204" pitchFamily="34" charset="0"/>
              </a:rPr>
              <a:t>%), </a:t>
            </a:r>
            <a:r>
              <a:rPr lang="en-US" sz="2000" dirty="0" err="1">
                <a:solidFill>
                  <a:srgbClr val="3F3F3F"/>
                </a:solidFill>
                <a:latin typeface="Calibri Light" panose="020F0302020204030204" pitchFamily="34" charset="0"/>
                <a:cs typeface="Calibri Light" panose="020F0302020204030204" pitchFamily="34" charset="0"/>
              </a:rPr>
              <a:t>Giubilato</a:t>
            </a:r>
            <a:r>
              <a:rPr lang="en-US" sz="2000" dirty="0">
                <a:solidFill>
                  <a:srgbClr val="3F3F3F"/>
                </a:solidFill>
                <a:latin typeface="Calibri Light" panose="020F0302020204030204" pitchFamily="34" charset="0"/>
                <a:cs typeface="Calibri Light" panose="020F0302020204030204" pitchFamily="34" charset="0"/>
              </a:rPr>
              <a:t> P. (30%), </a:t>
            </a:r>
            <a:r>
              <a:rPr lang="en-US" sz="2000" dirty="0" err="1" smtClean="0">
                <a:solidFill>
                  <a:srgbClr val="3F3F3F"/>
                </a:solidFill>
                <a:latin typeface="Calibri Light" panose="020F0302020204030204" pitchFamily="34" charset="0"/>
                <a:cs typeface="Calibri Light" panose="020F0302020204030204" pitchFamily="34" charset="0"/>
              </a:rPr>
              <a:t>Candelori</a:t>
            </a:r>
            <a:r>
              <a:rPr lang="en-US" sz="2000" dirty="0" smtClean="0">
                <a:solidFill>
                  <a:srgbClr val="3F3F3F"/>
                </a:solidFill>
                <a:latin typeface="Calibri Light" panose="020F0302020204030204" pitchFamily="34" charset="0"/>
                <a:cs typeface="Calibri Light" panose="020F0302020204030204" pitchFamily="34" charset="0"/>
              </a:rPr>
              <a:t> A. (10%), De Angelis A. (10%), </a:t>
            </a:r>
          </a:p>
          <a:p>
            <a:pPr defTabSz="1072866">
              <a:spcAft>
                <a:spcPts val="600"/>
              </a:spcAft>
            </a:pPr>
            <a:r>
              <a:rPr lang="en-US" sz="2000" dirty="0" err="1" smtClean="0">
                <a:solidFill>
                  <a:srgbClr val="3F3F3F"/>
                </a:solidFill>
                <a:latin typeface="Calibri Light" panose="020F0302020204030204" pitchFamily="34" charset="0"/>
                <a:cs typeface="Calibri Light" panose="020F0302020204030204" pitchFamily="34" charset="0"/>
              </a:rPr>
              <a:t>Bastieri</a:t>
            </a:r>
            <a:r>
              <a:rPr lang="en-US" sz="2000" dirty="0" smtClean="0">
                <a:solidFill>
                  <a:srgbClr val="3F3F3F"/>
                </a:solidFill>
                <a:latin typeface="Calibri Light" panose="020F0302020204030204" pitchFamily="34" charset="0"/>
                <a:cs typeface="Calibri Light" panose="020F0302020204030204" pitchFamily="34" charset="0"/>
              </a:rPr>
              <a:t> </a:t>
            </a:r>
            <a:r>
              <a:rPr lang="en-US" sz="2000" dirty="0">
                <a:solidFill>
                  <a:srgbClr val="3F3F3F"/>
                </a:solidFill>
                <a:latin typeface="Calibri Light" panose="020F0302020204030204" pitchFamily="34" charset="0"/>
                <a:cs typeface="Calibri Light" panose="020F0302020204030204" pitchFamily="34" charset="0"/>
              </a:rPr>
              <a:t>D. (0%), </a:t>
            </a:r>
            <a:r>
              <a:rPr lang="en-US" sz="2000" dirty="0" smtClean="0">
                <a:solidFill>
                  <a:srgbClr val="3F3F3F"/>
                </a:solidFill>
                <a:latin typeface="Calibri Light" panose="020F0302020204030204" pitchFamily="34" charset="0"/>
                <a:cs typeface="Calibri Light" panose="020F0302020204030204" pitchFamily="34" charset="0"/>
              </a:rPr>
              <a:t>Rando R. (0%) </a:t>
            </a:r>
            <a:r>
              <a:rPr lang="en-US" sz="2000" b="1" dirty="0" smtClean="0">
                <a:solidFill>
                  <a:srgbClr val="3F3F3F"/>
                </a:solidFill>
                <a:latin typeface="Calibri Light" panose="020F0302020204030204" pitchFamily="34" charset="0"/>
                <a:cs typeface="Calibri Light" panose="020F0302020204030204" pitchFamily="34" charset="0"/>
              </a:rPr>
              <a:t>(total FTE = 1.0)</a:t>
            </a:r>
          </a:p>
          <a:p>
            <a:pPr defTabSz="1072866">
              <a:spcAft>
                <a:spcPts val="600"/>
              </a:spcAft>
            </a:pPr>
            <a:r>
              <a:rPr lang="en-US" sz="2200" dirty="0" smtClean="0">
                <a:solidFill>
                  <a:srgbClr val="3F3F3F"/>
                </a:solidFill>
                <a:latin typeface="Calibri Light" panose="020F0302020204030204" pitchFamily="34" charset="0"/>
                <a:cs typeface="Calibri Light" panose="020F0302020204030204" pitchFamily="34" charset="0"/>
              </a:rPr>
              <a:t>+ </a:t>
            </a:r>
            <a:r>
              <a:rPr lang="en-US" sz="2200" b="1" dirty="0" smtClean="0">
                <a:solidFill>
                  <a:srgbClr val="00B0F0">
                    <a:lumMod val="50000"/>
                  </a:srgbClr>
                </a:solidFill>
                <a:latin typeface="Calibri Light" panose="020F0302020204030204" pitchFamily="34" charset="0"/>
                <a:cs typeface="Calibri Light" panose="020F0302020204030204" pitchFamily="34" charset="0"/>
              </a:rPr>
              <a:t>1</a:t>
            </a:r>
            <a:r>
              <a:rPr lang="en-US" sz="2200" b="1" dirty="0" smtClean="0">
                <a:solidFill>
                  <a:srgbClr val="00B0F0">
                    <a:lumMod val="50000"/>
                  </a:srgbClr>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 </a:t>
            </a:r>
            <a:r>
              <a:rPr lang="en-US" sz="2200" b="1" dirty="0" smtClean="0">
                <a:solidFill>
                  <a:srgbClr val="00B0F0">
                    <a:lumMod val="75000"/>
                  </a:srgbClr>
                </a:solidFill>
                <a:latin typeface="Calibri Light" panose="020F0302020204030204" pitchFamily="34" charset="0"/>
                <a:cs typeface="Calibri Light" panose="020F0302020204030204" pitchFamily="34" charset="0"/>
              </a:rPr>
              <a:t>Grant for microelectronic design </a:t>
            </a:r>
            <a:r>
              <a:rPr lang="en-US" sz="2200" dirty="0" smtClean="0">
                <a:solidFill>
                  <a:srgbClr val="3F3F3F"/>
                </a:solidFill>
                <a:latin typeface="Calibri Light" panose="020F0302020204030204" pitchFamily="34" charset="0"/>
                <a:cs typeface="Calibri Light" panose="020F0302020204030204" pitchFamily="34" charset="0"/>
              </a:rPr>
              <a:t>budgeted to Padova (</a:t>
            </a:r>
            <a:r>
              <a:rPr lang="en-US" sz="2200" u="sng" dirty="0" smtClean="0">
                <a:solidFill>
                  <a:srgbClr val="3F3F3F"/>
                </a:solidFill>
                <a:latin typeface="Calibri Light" panose="020F0302020204030204" pitchFamily="34" charset="0"/>
                <a:cs typeface="Calibri Light" panose="020F0302020204030204" pitchFamily="34" charset="0"/>
              </a:rPr>
              <a:t>CVs being collected, 9 so far</a:t>
            </a:r>
            <a:r>
              <a:rPr lang="en-US" sz="2200" dirty="0" smtClean="0">
                <a:solidFill>
                  <a:srgbClr val="3F3F3F"/>
                </a:solidFill>
                <a:latin typeface="Calibri Light" panose="020F0302020204030204" pitchFamily="34" charset="0"/>
                <a:cs typeface="Calibri Light" panose="020F0302020204030204" pitchFamily="34" charset="0"/>
              </a:rPr>
              <a:t>).</a:t>
            </a:r>
          </a:p>
          <a:p>
            <a:pPr defTabSz="1072866">
              <a:spcAft>
                <a:spcPts val="600"/>
              </a:spcAft>
            </a:pPr>
            <a:endParaRPr lang="en-US" sz="2400" dirty="0" smtClean="0">
              <a:solidFill>
                <a:srgbClr val="3F3F3F"/>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22" name="CasellaDiTesto 21"/>
          <p:cNvSpPr txBox="1"/>
          <p:nvPr/>
        </p:nvSpPr>
        <p:spPr>
          <a:xfrm>
            <a:off x="4210244" y="137632"/>
            <a:ext cx="2305653" cy="488975"/>
          </a:xfrm>
          <a:prstGeom prst="rect">
            <a:avLst/>
          </a:prstGeom>
          <a:noFill/>
        </p:spPr>
        <p:txBody>
          <a:bodyPr wrap="none" lIns="36000" tIns="36000" rIns="36000" bIns="36000" rtlCol="0" anchor="ctr" anchorCtr="0">
            <a:noAutofit/>
          </a:bodyPr>
          <a:lstStyle/>
          <a:p>
            <a:pPr defTabSz="1072866"/>
            <a:r>
              <a:rPr lang="it-IT" sz="2000" b="1" dirty="0" smtClean="0">
                <a:solidFill>
                  <a:srgbClr val="FF0000"/>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ANAGRAFICA 2020</a:t>
            </a:r>
            <a:endParaRPr lang="en-US" sz="2000" b="1" dirty="0" smtClean="0">
              <a:solidFill>
                <a:srgbClr val="FF0000"/>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23" name="CasellaDiTesto 22"/>
          <p:cNvSpPr txBox="1"/>
          <p:nvPr/>
        </p:nvSpPr>
        <p:spPr>
          <a:xfrm>
            <a:off x="3994214" y="2277944"/>
            <a:ext cx="3060073" cy="519693"/>
          </a:xfrm>
          <a:prstGeom prst="rect">
            <a:avLst/>
          </a:prstGeom>
          <a:noFill/>
        </p:spPr>
        <p:txBody>
          <a:bodyPr wrap="none" lIns="36000" tIns="36000" rIns="36000" bIns="36000" rtlCol="0" anchor="ctr" anchorCtr="0">
            <a:noAutofit/>
          </a:bodyPr>
          <a:lstStyle/>
          <a:p>
            <a:pPr defTabSz="1072866"/>
            <a:r>
              <a:rPr lang="it-IT" sz="2000" b="1" dirty="0" smtClean="0">
                <a:solidFill>
                  <a:srgbClr val="0000FF"/>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Richieste finanziarie 2020</a:t>
            </a:r>
            <a:endParaRPr lang="en-US" sz="2000" b="1" dirty="0" smtClean="0">
              <a:solidFill>
                <a:srgbClr val="0000FF"/>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24" name="CasellaDiTesto 23"/>
          <p:cNvSpPr txBox="1"/>
          <p:nvPr/>
        </p:nvSpPr>
        <p:spPr>
          <a:xfrm>
            <a:off x="217747" y="2742414"/>
            <a:ext cx="8382686" cy="2147861"/>
          </a:xfrm>
          <a:prstGeom prst="rect">
            <a:avLst/>
          </a:prstGeom>
          <a:noFill/>
          <a:ln w="12700">
            <a:solidFill>
              <a:srgbClr val="0000FF"/>
            </a:solidFill>
          </a:ln>
        </p:spPr>
        <p:txBody>
          <a:bodyPr wrap="none" lIns="36000" tIns="36000" rIns="36000" bIns="36000" rtlCol="0" anchor="ctr" anchorCtr="0">
            <a:noAutofit/>
          </a:bodyPr>
          <a:lstStyle/>
          <a:p>
            <a:pPr defTabSz="1072866"/>
            <a:r>
              <a:rPr lang="en-US" sz="2000" dirty="0" smtClean="0">
                <a:solidFill>
                  <a:prstClr val="black"/>
                </a:solidFill>
                <a:latin typeface="Calibri Light" panose="020F0302020204030204" pitchFamily="34" charset="0"/>
                <a:cs typeface="Calibri Light" panose="020F0302020204030204" pitchFamily="34" charset="0"/>
              </a:rPr>
              <a:t>Collaboration meetings  				1 </a:t>
            </a:r>
            <a:r>
              <a:rPr lang="en-US" sz="2000" dirty="0" err="1" smtClean="0">
                <a:solidFill>
                  <a:prstClr val="black"/>
                </a:solidFill>
                <a:latin typeface="Calibri Light" panose="020F0302020204030204" pitchFamily="34" charset="0"/>
                <a:cs typeface="Calibri Light" panose="020F0302020204030204" pitchFamily="34" charset="0"/>
              </a:rPr>
              <a:t>kEuro</a:t>
            </a:r>
            <a:endParaRPr lang="en-US" sz="2000" dirty="0" smtClean="0">
              <a:solidFill>
                <a:prstClr val="black"/>
              </a:solidFill>
              <a:latin typeface="Calibri Light" panose="020F0302020204030204" pitchFamily="34" charset="0"/>
              <a:cs typeface="Calibri Light" panose="020F0302020204030204" pitchFamily="34" charset="0"/>
            </a:endParaRPr>
          </a:p>
          <a:p>
            <a:pPr defTabSz="1072866"/>
            <a:r>
              <a:rPr lang="en-US" sz="2000" dirty="0" smtClean="0">
                <a:solidFill>
                  <a:prstClr val="black"/>
                </a:solidFill>
                <a:latin typeface="Calibri Light" panose="020F0302020204030204" pitchFamily="34" charset="0"/>
                <a:cs typeface="Calibri Light" panose="020F0302020204030204" pitchFamily="34" charset="0"/>
              </a:rPr>
              <a:t>Travel and test-beam costs for irradiations at TIFPA  		4 </a:t>
            </a:r>
            <a:r>
              <a:rPr lang="en-US" sz="2000" dirty="0" err="1" smtClean="0">
                <a:solidFill>
                  <a:prstClr val="black"/>
                </a:solidFill>
                <a:latin typeface="Calibri Light" panose="020F0302020204030204" pitchFamily="34" charset="0"/>
                <a:cs typeface="Calibri Light" panose="020F0302020204030204" pitchFamily="34" charset="0"/>
              </a:rPr>
              <a:t>kEuro</a:t>
            </a:r>
            <a:endParaRPr lang="en-US" sz="2000" dirty="0" smtClean="0">
              <a:solidFill>
                <a:prstClr val="black"/>
              </a:solidFill>
              <a:latin typeface="Calibri Light" panose="020F0302020204030204" pitchFamily="34" charset="0"/>
              <a:cs typeface="Calibri Light" panose="020F0302020204030204" pitchFamily="34" charset="0"/>
            </a:endParaRPr>
          </a:p>
          <a:p>
            <a:pPr defTabSz="1072866"/>
            <a:r>
              <a:rPr lang="en-US" sz="2000" dirty="0" smtClean="0">
                <a:solidFill>
                  <a:prstClr val="black"/>
                </a:solidFill>
                <a:latin typeface="Calibri Light" panose="020F0302020204030204" pitchFamily="34" charset="0"/>
                <a:cs typeface="Calibri Light" panose="020F0302020204030204" pitchFamily="34" charset="0"/>
              </a:rPr>
              <a:t>Components for test-beam and X-ray irradiation setup 	5 </a:t>
            </a:r>
            <a:r>
              <a:rPr lang="en-US" sz="2000" dirty="0" err="1" smtClean="0">
                <a:solidFill>
                  <a:prstClr val="black"/>
                </a:solidFill>
                <a:latin typeface="Calibri Light" panose="020F0302020204030204" pitchFamily="34" charset="0"/>
                <a:cs typeface="Calibri Light" panose="020F0302020204030204" pitchFamily="34" charset="0"/>
              </a:rPr>
              <a:t>kEuro</a:t>
            </a:r>
            <a:endParaRPr lang="en-US" sz="2000" dirty="0" smtClean="0">
              <a:solidFill>
                <a:prstClr val="black"/>
              </a:solidFill>
              <a:latin typeface="Calibri Light" panose="020F0302020204030204" pitchFamily="34" charset="0"/>
              <a:cs typeface="Calibri Light" panose="020F0302020204030204" pitchFamily="34" charset="0"/>
            </a:endParaRPr>
          </a:p>
          <a:p>
            <a:pPr defTabSz="1072866"/>
            <a:r>
              <a:rPr lang="en-US" sz="2000" dirty="0" smtClean="0">
                <a:solidFill>
                  <a:prstClr val="black"/>
                </a:solidFill>
                <a:latin typeface="Calibri Light" panose="020F0302020204030204" pitchFamily="34" charset="0"/>
                <a:cs typeface="Calibri Light" panose="020F0302020204030204" pitchFamily="34" charset="0"/>
              </a:rPr>
              <a:t>Mezzanine production to equip all test stations		2 </a:t>
            </a:r>
            <a:r>
              <a:rPr lang="en-US" sz="2000" dirty="0" err="1" smtClean="0">
                <a:solidFill>
                  <a:prstClr val="black"/>
                </a:solidFill>
                <a:latin typeface="Calibri Light" panose="020F0302020204030204" pitchFamily="34" charset="0"/>
                <a:cs typeface="Calibri Light" panose="020F0302020204030204" pitchFamily="34" charset="0"/>
              </a:rPr>
              <a:t>kEuro</a:t>
            </a:r>
            <a:endParaRPr lang="en-US" sz="2000" dirty="0" smtClean="0">
              <a:solidFill>
                <a:prstClr val="black"/>
              </a:solidFill>
              <a:latin typeface="Calibri Light" panose="020F0302020204030204" pitchFamily="34" charset="0"/>
              <a:cs typeface="Calibri Light" panose="020F0302020204030204" pitchFamily="34" charset="0"/>
            </a:endParaRPr>
          </a:p>
          <a:p>
            <a:pPr defTabSz="1072866"/>
            <a:r>
              <a:rPr lang="en-US" sz="2000" dirty="0" smtClean="0">
                <a:solidFill>
                  <a:prstClr val="black"/>
                </a:solidFill>
                <a:latin typeface="Calibri Light" panose="020F0302020204030204" pitchFamily="34" charset="0"/>
                <a:cs typeface="Calibri Light" panose="020F0302020204030204" pitchFamily="34" charset="0"/>
              </a:rPr>
              <a:t>Design mezzanine PCBs for mounting large area sensors	2 </a:t>
            </a:r>
            <a:r>
              <a:rPr lang="en-US" sz="2000" dirty="0" err="1" smtClean="0">
                <a:solidFill>
                  <a:prstClr val="black"/>
                </a:solidFill>
                <a:latin typeface="Calibri Light" panose="020F0302020204030204" pitchFamily="34" charset="0"/>
                <a:cs typeface="Calibri Light" panose="020F0302020204030204" pitchFamily="34" charset="0"/>
              </a:rPr>
              <a:t>kEuro</a:t>
            </a:r>
            <a:endParaRPr lang="en-US" sz="2000" dirty="0" smtClean="0">
              <a:solidFill>
                <a:prstClr val="black"/>
              </a:solidFill>
              <a:latin typeface="Calibri Light" panose="020F0302020204030204" pitchFamily="34" charset="0"/>
              <a:cs typeface="Calibri Light" panose="020F0302020204030204" pitchFamily="34" charset="0"/>
            </a:endParaRPr>
          </a:p>
          <a:p>
            <a:pPr defTabSz="1072866"/>
            <a:r>
              <a:rPr lang="en-US" sz="2000" b="1" dirty="0" smtClean="0">
                <a:solidFill>
                  <a:prstClr val="black"/>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Total	</a:t>
            </a:r>
            <a:r>
              <a:rPr lang="en-US" sz="2000" b="1" dirty="0" smtClean="0">
                <a:solidFill>
                  <a:srgbClr val="0000FF"/>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					</a:t>
            </a:r>
            <a:r>
              <a:rPr lang="en-US" sz="2000" b="1" dirty="0" smtClean="0">
                <a:solidFill>
                  <a:prstClr val="black"/>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14 </a:t>
            </a:r>
            <a:r>
              <a:rPr lang="en-US" sz="2000" b="1" dirty="0" err="1" smtClean="0">
                <a:solidFill>
                  <a:prstClr val="black"/>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kEuro</a:t>
            </a:r>
            <a:endParaRPr lang="en-US" sz="2000" b="1" dirty="0" smtClean="0">
              <a:solidFill>
                <a:prstClr val="black"/>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25" name="CasellaDiTesto 24"/>
          <p:cNvSpPr txBox="1"/>
          <p:nvPr/>
        </p:nvSpPr>
        <p:spPr>
          <a:xfrm>
            <a:off x="4390387" y="5036284"/>
            <a:ext cx="4223851" cy="389371"/>
          </a:xfrm>
          <a:prstGeom prst="rect">
            <a:avLst/>
          </a:prstGeom>
          <a:noFill/>
        </p:spPr>
        <p:txBody>
          <a:bodyPr wrap="none" lIns="36000" tIns="36000" rIns="36000" bIns="36000" rtlCol="0" anchor="ctr" anchorCtr="0">
            <a:noAutofit/>
          </a:bodyPr>
          <a:lstStyle/>
          <a:p>
            <a:pPr defTabSz="1072866"/>
            <a:r>
              <a:rPr lang="it-IT" sz="2000" b="1" dirty="0" smtClean="0">
                <a:solidFill>
                  <a:srgbClr val="008000"/>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Addizionali (*) </a:t>
            </a:r>
            <a:r>
              <a:rPr lang="it-IT" sz="2000" b="1" dirty="0">
                <a:solidFill>
                  <a:srgbClr val="008000"/>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r</a:t>
            </a:r>
            <a:r>
              <a:rPr lang="it-IT" sz="2000" b="1" dirty="0" smtClean="0">
                <a:solidFill>
                  <a:srgbClr val="008000"/>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ichieste in sezione 2020</a:t>
            </a:r>
            <a:endParaRPr lang="en-US" sz="2000" b="1" dirty="0" smtClean="0">
              <a:solidFill>
                <a:srgbClr val="008000"/>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26" name="CasellaDiTesto 25"/>
          <p:cNvSpPr txBox="1"/>
          <p:nvPr/>
        </p:nvSpPr>
        <p:spPr>
          <a:xfrm>
            <a:off x="217747" y="5646549"/>
            <a:ext cx="8258442" cy="1186804"/>
          </a:xfrm>
          <a:prstGeom prst="rect">
            <a:avLst/>
          </a:prstGeom>
          <a:noFill/>
          <a:ln w="12700">
            <a:solidFill>
              <a:srgbClr val="008000"/>
            </a:solidFill>
          </a:ln>
        </p:spPr>
        <p:txBody>
          <a:bodyPr wrap="none" lIns="36000" tIns="36000" rIns="36000" bIns="36000" rtlCol="0" anchor="ctr" anchorCtr="0">
            <a:noAutofit/>
          </a:bodyPr>
          <a:lstStyle/>
          <a:p>
            <a:pPr defTabSz="1072866"/>
            <a:r>
              <a:rPr lang="en-US" sz="2000" dirty="0" smtClean="0">
                <a:solidFill>
                  <a:srgbClr val="3F3F3F"/>
                </a:solidFill>
                <a:latin typeface="Calibri Light" panose="020F0302020204030204" pitchFamily="34" charset="0"/>
                <a:cs typeface="Calibri Light" panose="020F0302020204030204" pitchFamily="34" charset="0"/>
              </a:rPr>
              <a:t>Mechanics (jig for chip alignment and bonding): 		2 weeks</a:t>
            </a:r>
          </a:p>
          <a:p>
            <a:pPr defTabSz="1072866"/>
            <a:r>
              <a:rPr lang="en-US" sz="2000" dirty="0" smtClean="0">
                <a:solidFill>
                  <a:srgbClr val="3F3F3F"/>
                </a:solidFill>
                <a:latin typeface="Calibri Light" panose="020F0302020204030204" pitchFamily="34" charset="0"/>
                <a:cs typeface="Calibri Light" panose="020F0302020204030204" pitchFamily="34" charset="0"/>
              </a:rPr>
              <a:t>Clean room (bonding, assembly prototype modules): 	4 weeks</a:t>
            </a:r>
          </a:p>
          <a:p>
            <a:pPr defTabSz="1072866"/>
            <a:r>
              <a:rPr lang="en-US" sz="2000" dirty="0" smtClean="0">
                <a:solidFill>
                  <a:srgbClr val="3F3F3F"/>
                </a:solidFill>
                <a:latin typeface="Calibri Light" panose="020F0302020204030204" pitchFamily="34" charset="0"/>
                <a:cs typeface="Calibri Light" panose="020F0302020204030204" pitchFamily="34" charset="0"/>
              </a:rPr>
              <a:t>Electronics (design PCBs for sensor readout):		4 weeks			</a:t>
            </a:r>
          </a:p>
        </p:txBody>
      </p:sp>
      <p:sp>
        <p:nvSpPr>
          <p:cNvPr id="27" name="CasellaDiTesto 26"/>
          <p:cNvSpPr txBox="1"/>
          <p:nvPr/>
        </p:nvSpPr>
        <p:spPr>
          <a:xfrm>
            <a:off x="217747" y="5024658"/>
            <a:ext cx="1599872" cy="674564"/>
          </a:xfrm>
          <a:prstGeom prst="rect">
            <a:avLst/>
          </a:prstGeom>
          <a:noFill/>
        </p:spPr>
        <p:txBody>
          <a:bodyPr wrap="none" lIns="36000" tIns="36000" rIns="36000" bIns="36000" rtlCol="0" anchor="ctr" anchorCtr="0">
            <a:noAutofit/>
          </a:bodyPr>
          <a:lstStyle/>
          <a:p>
            <a:pPr defTabSz="1072866"/>
            <a:r>
              <a:rPr lang="it-IT" sz="1600" dirty="0" smtClean="0">
                <a:solidFill>
                  <a:srgbClr val="008000"/>
                </a:solidFill>
                <a:latin typeface="Calibri Light" panose="020F0302020204030204" pitchFamily="34" charset="0"/>
                <a:cs typeface="Calibri Light" panose="020F0302020204030204" pitchFamily="34" charset="0"/>
              </a:rPr>
              <a:t>(*) </a:t>
            </a:r>
            <a:r>
              <a:rPr lang="it-IT" sz="1600" dirty="0" err="1" smtClean="0">
                <a:solidFill>
                  <a:srgbClr val="008000"/>
                </a:solidFill>
                <a:latin typeface="Calibri Light" panose="020F0302020204030204" pitchFamily="34" charset="0"/>
                <a:cs typeface="Calibri Light" panose="020F0302020204030204" pitchFamily="34" charset="0"/>
              </a:rPr>
              <a:t>support</a:t>
            </a:r>
            <a:r>
              <a:rPr lang="it-IT" sz="1600" dirty="0" smtClean="0">
                <a:solidFill>
                  <a:srgbClr val="008000"/>
                </a:solidFill>
                <a:latin typeface="Calibri Light" panose="020F0302020204030204" pitchFamily="34" charset="0"/>
                <a:cs typeface="Calibri Light" panose="020F0302020204030204" pitchFamily="34" charset="0"/>
              </a:rPr>
              <a:t> </a:t>
            </a:r>
            <a:r>
              <a:rPr lang="it-IT" sz="1600" dirty="0" err="1" smtClean="0">
                <a:solidFill>
                  <a:srgbClr val="008000"/>
                </a:solidFill>
                <a:latin typeface="Calibri Light" panose="020F0302020204030204" pitchFamily="34" charset="0"/>
                <a:cs typeface="Calibri Light" panose="020F0302020204030204" pitchFamily="34" charset="0"/>
              </a:rPr>
              <a:t>manpower</a:t>
            </a:r>
            <a:r>
              <a:rPr lang="it-IT" sz="1600" dirty="0" smtClean="0">
                <a:solidFill>
                  <a:srgbClr val="008000"/>
                </a:solidFill>
                <a:latin typeface="Calibri Light" panose="020F0302020204030204" pitchFamily="34" charset="0"/>
                <a:cs typeface="Calibri Light" panose="020F0302020204030204" pitchFamily="34" charset="0"/>
              </a:rPr>
              <a:t> to</a:t>
            </a:r>
          </a:p>
          <a:p>
            <a:pPr defTabSz="1072866"/>
            <a:r>
              <a:rPr lang="it-IT" sz="1600" dirty="0" smtClean="0">
                <a:solidFill>
                  <a:srgbClr val="008000"/>
                </a:solidFill>
                <a:latin typeface="Calibri Light" panose="020F0302020204030204" pitchFamily="34" charset="0"/>
                <a:cs typeface="Calibri Light" panose="020F0302020204030204" pitchFamily="34" charset="0"/>
              </a:rPr>
              <a:t>D. Pantano </a:t>
            </a:r>
            <a:r>
              <a:rPr lang="it-IT" sz="1600" dirty="0" err="1" smtClean="0">
                <a:solidFill>
                  <a:srgbClr val="008000"/>
                </a:solidFill>
                <a:latin typeface="Calibri Light" panose="020F0302020204030204" pitchFamily="34" charset="0"/>
                <a:cs typeface="Calibri Light" panose="020F0302020204030204" pitchFamily="34" charset="0"/>
              </a:rPr>
              <a:t>who</a:t>
            </a:r>
            <a:r>
              <a:rPr lang="it-IT" sz="1600" dirty="0" smtClean="0">
                <a:solidFill>
                  <a:srgbClr val="008000"/>
                </a:solidFill>
                <a:latin typeface="Calibri Light" panose="020F0302020204030204" pitchFamily="34" charset="0"/>
                <a:cs typeface="Calibri Light" panose="020F0302020204030204" pitchFamily="34" charset="0"/>
              </a:rPr>
              <a:t> </a:t>
            </a:r>
            <a:r>
              <a:rPr lang="it-IT" sz="1600" dirty="0" err="1" smtClean="0">
                <a:solidFill>
                  <a:srgbClr val="008000"/>
                </a:solidFill>
                <a:latin typeface="Calibri Light" panose="020F0302020204030204" pitchFamily="34" charset="0"/>
                <a:cs typeface="Calibri Light" panose="020F0302020204030204" pitchFamily="34" charset="0"/>
              </a:rPr>
              <a:t>is</a:t>
            </a:r>
            <a:r>
              <a:rPr lang="it-IT" sz="1600" dirty="0" smtClean="0">
                <a:solidFill>
                  <a:srgbClr val="008000"/>
                </a:solidFill>
                <a:latin typeface="Calibri Light" panose="020F0302020204030204" pitchFamily="34" charset="0"/>
                <a:cs typeface="Calibri Light" panose="020F0302020204030204" pitchFamily="34" charset="0"/>
              </a:rPr>
              <a:t> 100% </a:t>
            </a:r>
            <a:r>
              <a:rPr lang="it-IT" sz="1600" dirty="0" err="1" smtClean="0">
                <a:solidFill>
                  <a:srgbClr val="008000"/>
                </a:solidFill>
                <a:latin typeface="Calibri Light" panose="020F0302020204030204" pitchFamily="34" charset="0"/>
                <a:cs typeface="Calibri Light" panose="020F0302020204030204" pitchFamily="34" charset="0"/>
              </a:rPr>
              <a:t>iMPACT</a:t>
            </a:r>
            <a:r>
              <a:rPr lang="it-IT" sz="1600" dirty="0" smtClean="0">
                <a:solidFill>
                  <a:srgbClr val="008000"/>
                </a:solidFill>
                <a:latin typeface="Calibri Light" panose="020F0302020204030204" pitchFamily="34" charset="0"/>
                <a:cs typeface="Calibri Light" panose="020F0302020204030204" pitchFamily="34" charset="0"/>
              </a:rPr>
              <a:t> + ARCADIA</a:t>
            </a:r>
            <a:endParaRPr lang="en-US" sz="1600" dirty="0" smtClean="0">
              <a:solidFill>
                <a:srgbClr val="008000"/>
              </a:solidFill>
              <a:latin typeface="Calibri Light" panose="020F0302020204030204" pitchFamily="34" charset="0"/>
              <a:cs typeface="Calibri Light" panose="020F0302020204030204" pitchFamily="34" charset="0"/>
            </a:endParaRPr>
          </a:p>
        </p:txBody>
      </p:sp>
      <p:grpSp>
        <p:nvGrpSpPr>
          <p:cNvPr id="28" name="Gruppo 1"/>
          <p:cNvGrpSpPr>
            <a:grpSpLocks noChangeAspect="1"/>
          </p:cNvGrpSpPr>
          <p:nvPr/>
        </p:nvGrpSpPr>
        <p:grpSpPr>
          <a:xfrm rot="5400000">
            <a:off x="82457" y="155222"/>
            <a:ext cx="1343711" cy="1279094"/>
            <a:chOff x="47161" y="78061"/>
            <a:chExt cx="2022618" cy="1622699"/>
          </a:xfrm>
        </p:grpSpPr>
        <p:sp>
          <p:nvSpPr>
            <p:cNvPr id="29" name="Rectangle 28"/>
            <p:cNvSpPr>
              <a:spLocks noChangeAspect="1"/>
            </p:cNvSpPr>
            <p:nvPr/>
          </p:nvSpPr>
          <p:spPr>
            <a:xfrm>
              <a:off x="69317" y="78061"/>
              <a:ext cx="2000462" cy="1622699"/>
            </a:xfrm>
            <a:prstGeom prst="rect">
              <a:avLst/>
            </a:prstGeom>
            <a:gradFill flip="none" rotWithShape="1">
              <a:gsLst>
                <a:gs pos="0">
                  <a:schemeClr val="tx2">
                    <a:lumMod val="60000"/>
                    <a:lumOff val="40000"/>
                  </a:schemeClr>
                </a:gs>
                <a:gs pos="35000">
                  <a:schemeClr val="tx2">
                    <a:lumMod val="40000"/>
                    <a:lumOff val="60000"/>
                  </a:schemeClr>
                </a:gs>
                <a:gs pos="100000">
                  <a:schemeClr val="tx2">
                    <a:lumMod val="75000"/>
                  </a:schemeClr>
                </a:gs>
              </a:gsLst>
              <a:lin ang="8100000" scaled="1"/>
              <a:tileRect/>
            </a:gradFill>
            <a:ln w="1270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585"/>
            </a:p>
          </p:txBody>
        </p:sp>
        <p:sp>
          <p:nvSpPr>
            <p:cNvPr id="30" name="TextBox 29"/>
            <p:cNvSpPr txBox="1"/>
            <p:nvPr/>
          </p:nvSpPr>
          <p:spPr>
            <a:xfrm rot="16200000">
              <a:off x="-430596" y="666307"/>
              <a:ext cx="1418043" cy="462530"/>
            </a:xfrm>
            <a:prstGeom prst="rect">
              <a:avLst/>
            </a:prstGeom>
            <a:noFill/>
          </p:spPr>
          <p:txBody>
            <a:bodyPr wrap="square" lIns="0" tIns="0" rIns="0" bIns="0" rtlCol="0" anchor="ctr" anchorCtr="0">
              <a:noAutofit/>
            </a:bodyPr>
            <a:lstStyle/>
            <a:p>
              <a:pPr algn="ctr"/>
              <a:r>
                <a:rPr lang="en-US" sz="2000" b="1" dirty="0">
                  <a:ln w="0"/>
                  <a:solidFill>
                    <a:schemeClr val="bg1"/>
                  </a:solidFill>
                  <a:effectLst>
                    <a:outerShdw blurRad="38100" dist="25400" dir="5400000" algn="ctr" rotWithShape="0">
                      <a:srgbClr val="6E747A">
                        <a:alpha val="43000"/>
                      </a:srgbClr>
                    </a:outerShdw>
                  </a:effectLst>
                </a:rPr>
                <a:t>ARCADIA</a:t>
              </a:r>
              <a:endParaRPr lang="en-US" sz="3600" b="1" dirty="0">
                <a:ln w="0"/>
                <a:solidFill>
                  <a:schemeClr val="bg1"/>
                </a:solidFill>
                <a:effectLst>
                  <a:outerShdw blurRad="38100" dist="25400" dir="5400000" algn="ctr" rotWithShape="0">
                    <a:srgbClr val="6E747A">
                      <a:alpha val="43000"/>
                    </a:srgbClr>
                  </a:outerShdw>
                </a:effectLst>
              </a:endParaRPr>
            </a:p>
          </p:txBody>
        </p:sp>
        <p:grpSp>
          <p:nvGrpSpPr>
            <p:cNvPr id="31" name="Group 30"/>
            <p:cNvGrpSpPr/>
            <p:nvPr/>
          </p:nvGrpSpPr>
          <p:grpSpPr>
            <a:xfrm>
              <a:off x="551230" y="177767"/>
              <a:ext cx="1418043" cy="1418043"/>
              <a:chOff x="1055300" y="2708900"/>
              <a:chExt cx="1260150" cy="1260150"/>
            </a:xfrm>
            <a:solidFill>
              <a:schemeClr val="tx1"/>
            </a:solidFill>
          </p:grpSpPr>
          <p:sp>
            <p:nvSpPr>
              <p:cNvPr id="32" name="Rectangle 31"/>
              <p:cNvSpPr/>
              <p:nvPr userDrawn="1"/>
            </p:nvSpPr>
            <p:spPr>
              <a:xfrm>
                <a:off x="1055300" y="2708900"/>
                <a:ext cx="720100" cy="7201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33" name="Rectangle 32"/>
              <p:cNvSpPr/>
              <p:nvPr userDrawn="1"/>
            </p:nvSpPr>
            <p:spPr>
              <a:xfrm>
                <a:off x="1775400" y="2708900"/>
                <a:ext cx="360050" cy="36005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34" name="Rectangle 33"/>
              <p:cNvSpPr/>
              <p:nvPr userDrawn="1"/>
            </p:nvSpPr>
            <p:spPr>
              <a:xfrm>
                <a:off x="1775400" y="3429000"/>
                <a:ext cx="360050" cy="36005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35" name="Rectangle 34"/>
              <p:cNvSpPr/>
              <p:nvPr userDrawn="1"/>
            </p:nvSpPr>
            <p:spPr>
              <a:xfrm>
                <a:off x="1055300" y="3429000"/>
                <a:ext cx="360050" cy="36005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36" name="Rectangle 35"/>
              <p:cNvSpPr/>
              <p:nvPr userDrawn="1"/>
            </p:nvSpPr>
            <p:spPr>
              <a:xfrm>
                <a:off x="2135450" y="270890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37" name="Rectangle 36"/>
              <p:cNvSpPr/>
              <p:nvPr userDrawn="1"/>
            </p:nvSpPr>
            <p:spPr>
              <a:xfrm>
                <a:off x="1415350" y="378905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38" name="Rectangle 37"/>
              <p:cNvSpPr/>
              <p:nvPr userDrawn="1"/>
            </p:nvSpPr>
            <p:spPr>
              <a:xfrm>
                <a:off x="1055300" y="378905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39" name="Rectangle 38"/>
              <p:cNvSpPr/>
              <p:nvPr userDrawn="1"/>
            </p:nvSpPr>
            <p:spPr>
              <a:xfrm>
                <a:off x="2108260" y="306895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40" name="Rectangle 39"/>
              <p:cNvSpPr/>
              <p:nvPr userDrawn="1"/>
            </p:nvSpPr>
            <p:spPr>
              <a:xfrm>
                <a:off x="2135450" y="342900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41" name="Rectangle 40"/>
              <p:cNvSpPr/>
              <p:nvPr userDrawn="1"/>
            </p:nvSpPr>
            <p:spPr>
              <a:xfrm>
                <a:off x="1775400" y="378905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42" name="Rectangle 41"/>
              <p:cNvSpPr/>
              <p:nvPr userDrawn="1"/>
            </p:nvSpPr>
            <p:spPr>
              <a:xfrm>
                <a:off x="2135450" y="378905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43" name="Rectangle 42"/>
              <p:cNvSpPr/>
              <p:nvPr userDrawn="1"/>
            </p:nvSpPr>
            <p:spPr>
              <a:xfrm>
                <a:off x="1415350" y="342900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44" name="Rectangle 43"/>
              <p:cNvSpPr/>
              <p:nvPr userDrawn="1"/>
            </p:nvSpPr>
            <p:spPr>
              <a:xfrm>
                <a:off x="1595400" y="360900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45" name="Rectangle 44"/>
              <p:cNvSpPr/>
              <p:nvPr userDrawn="1"/>
            </p:nvSpPr>
            <p:spPr>
              <a:xfrm>
                <a:off x="1955450" y="324900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sp>
            <p:nvSpPr>
              <p:cNvPr id="46" name="Rectangle 45"/>
              <p:cNvSpPr/>
              <p:nvPr userDrawn="1"/>
            </p:nvSpPr>
            <p:spPr>
              <a:xfrm>
                <a:off x="1775400" y="3068950"/>
                <a:ext cx="180000" cy="180000"/>
              </a:xfrm>
              <a:prstGeom prst="rect">
                <a:avLst/>
              </a:prstGeom>
              <a:grpFill/>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4308" tIns="44308" rIns="44308" bIns="44308" rtlCol="0" anchor="ctr"/>
              <a:lstStyle/>
              <a:p>
                <a:pPr algn="ctr"/>
                <a:endParaRPr lang="en-US" sz="1969" dirty="0">
                  <a:latin typeface="Calibri Light" panose="020F0302020204030204" pitchFamily="34" charset="0"/>
                  <a:cs typeface="Calibri Light" panose="020F0302020204030204" pitchFamily="34" charset="0"/>
                </a:endParaRPr>
              </a:p>
            </p:txBody>
          </p:sp>
        </p:grpSp>
      </p:grpSp>
    </p:spTree>
    <p:extLst>
      <p:ext uri="{BB962C8B-B14F-4D97-AF65-F5344CB8AC3E}">
        <p14:creationId xmlns:p14="http://schemas.microsoft.com/office/powerpoint/2010/main" val="3974190246"/>
      </p:ext>
    </p:extLst>
  </p:cSld>
  <p:clrMapOvr>
    <a:masterClrMapping/>
  </p:clrMapOvr>
  <p:timing>
    <p:tnLst>
      <p:par>
        <p:cTn xmlns:p14="http://schemas.microsoft.com/office/powerpoint/2010/main" id="1" dur="indefinite" restart="never" nodeType="tmRoot"/>
      </p:par>
    </p:tnLst>
  </p:timing>
</p:sld>
</file>

<file path=ppt/theme/_rels/theme6.xml.rels><?xml version="1.0" encoding="UTF-8" standalone="yes"?>
<Relationships xmlns="http://schemas.openxmlformats.org/package/2006/relationships"><Relationship Id="rId1" Type="http://schemas.openxmlformats.org/officeDocument/2006/relationships/image" Target="../media/image10.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2D251F"/>
      </a:dk2>
      <a:lt2>
        <a:srgbClr val="FAE9C5"/>
      </a:lt2>
      <a:accent1>
        <a:srgbClr val="ED3846"/>
      </a:accent1>
      <a:accent2>
        <a:srgbClr val="F87184"/>
      </a:accent2>
      <a:accent3>
        <a:srgbClr val="EC9DA9"/>
      </a:accent3>
      <a:accent4>
        <a:srgbClr val="ECC190"/>
      </a:accent4>
      <a:accent5>
        <a:srgbClr val="FFB268"/>
      </a:accent5>
      <a:accent6>
        <a:srgbClr val="F98657"/>
      </a:accent6>
      <a:hlink>
        <a:srgbClr val="B97669"/>
      </a:hlink>
      <a:folHlink>
        <a:srgbClr val="9E9483"/>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acchetto">
  <a:themeElements>
    <a:clrScheme name="Pacchetto">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cchetto">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cchetto">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 xmlns:thm15="http://schemas.microsoft.com/office/thememl/2012/main" name="Parcel" id="{8BEC4385-4EB9-4D53-BFB5-0EA123736B6D}" vid="{A425FB89-E954-4A2A-81DC-D90804A94DBA}"/>
    </a:ext>
  </a:extLst>
</a:theme>
</file>

<file path=ppt/theme/theme4.xml><?xml version="1.0" encoding="utf-8"?>
<a:theme xmlns:a="http://schemas.openxmlformats.org/drawingml/2006/main" name="Piero Medical">
  <a:themeElements>
    <a:clrScheme name="Piero Std">
      <a:dk1>
        <a:sysClr val="windowText" lastClr="000000"/>
      </a:dk1>
      <a:lt1>
        <a:sysClr val="window" lastClr="FFFFFF"/>
      </a:lt1>
      <a:dk2>
        <a:srgbClr val="3F3F3F"/>
      </a:dk2>
      <a:lt2>
        <a:srgbClr val="F8F8F8"/>
      </a:lt2>
      <a:accent1>
        <a:srgbClr val="DDDDDD"/>
      </a:accent1>
      <a:accent2>
        <a:srgbClr val="B2B2B2"/>
      </a:accent2>
      <a:accent3>
        <a:srgbClr val="FFC000"/>
      </a:accent3>
      <a:accent4>
        <a:srgbClr val="00B0F0"/>
      </a:accent4>
      <a:accent5>
        <a:srgbClr val="92D050"/>
      </a:accent5>
      <a:accent6>
        <a:srgbClr val="FF0000"/>
      </a:accent6>
      <a:hlink>
        <a:srgbClr val="0070C0"/>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5">
              <a:lumMod val="40000"/>
              <a:lumOff val="6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nchor="ctr" anchorCtr="0">
        <a:noAutofit/>
      </a:bodyPr>
      <a:lstStyle>
        <a:defPPr>
          <a:defRPr sz="2000" dirty="0" smtClean="0">
            <a:solidFill>
              <a:schemeClr val="tx2"/>
            </a:solidFill>
            <a:latin typeface="Calibri Light" panose="020F0302020204030204" pitchFamily="34" charset="0"/>
            <a:cs typeface="Calibri Light" panose="020F0302020204030204" pitchFamily="34" charset="0"/>
          </a:defRPr>
        </a:defPPr>
      </a:lstStyle>
    </a:txDef>
  </a:objectDefaults>
  <a:extraClrScheme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Industrial">
  <a:themeElements>
    <a:clrScheme name="Industrial">
      <a:dk1>
        <a:srgbClr val="000000"/>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outerShdw blurRad="38100" dist="64529" dir="2700000" rotWithShape="0">
                <a:srgbClr val="000000">
                  <a:alpha val="48275"/>
                </a:srgbClr>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38100" dist="64529" dir="2700000" rotWithShape="0">
                <a:srgbClr val="000000">
                  <a:alpha val="48275"/>
                </a:srgbClr>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2D251F"/>
      </a:dk2>
      <a:lt2>
        <a:srgbClr val="FAE9C5"/>
      </a:lt2>
      <a:accent1>
        <a:srgbClr val="ED3846"/>
      </a:accent1>
      <a:accent2>
        <a:srgbClr val="F87184"/>
      </a:accent2>
      <a:accent3>
        <a:srgbClr val="EC9DA9"/>
      </a:accent3>
      <a:accent4>
        <a:srgbClr val="ECC190"/>
      </a:accent4>
      <a:accent5>
        <a:srgbClr val="FFB268"/>
      </a:accent5>
      <a:accent6>
        <a:srgbClr val="F98657"/>
      </a:accent6>
      <a:hlink>
        <a:srgbClr val="B97669"/>
      </a:hlink>
      <a:folHlink>
        <a:srgbClr val="9E9483"/>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2D251F"/>
      </a:dk2>
      <a:lt2>
        <a:srgbClr val="FAE9C5"/>
      </a:lt2>
      <a:accent1>
        <a:srgbClr val="ED3846"/>
      </a:accent1>
      <a:accent2>
        <a:srgbClr val="F87184"/>
      </a:accent2>
      <a:accent3>
        <a:srgbClr val="EC9DA9"/>
      </a:accent3>
      <a:accent4>
        <a:srgbClr val="ECC190"/>
      </a:accent4>
      <a:accent5>
        <a:srgbClr val="FFB268"/>
      </a:accent5>
      <a:accent6>
        <a:srgbClr val="F98657"/>
      </a:accent6>
      <a:hlink>
        <a:srgbClr val="B97669"/>
      </a:hlink>
      <a:folHlink>
        <a:srgbClr val="9E9483"/>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2D251F"/>
      </a:dk2>
      <a:lt2>
        <a:srgbClr val="FAE9C5"/>
      </a:lt2>
      <a:accent1>
        <a:srgbClr val="ED3846"/>
      </a:accent1>
      <a:accent2>
        <a:srgbClr val="F87184"/>
      </a:accent2>
      <a:accent3>
        <a:srgbClr val="EC9DA9"/>
      </a:accent3>
      <a:accent4>
        <a:srgbClr val="ECC190"/>
      </a:accent4>
      <a:accent5>
        <a:srgbClr val="FFB268"/>
      </a:accent5>
      <a:accent6>
        <a:srgbClr val="F98657"/>
      </a:accent6>
      <a:hlink>
        <a:srgbClr val="B97669"/>
      </a:hlink>
      <a:folHlink>
        <a:srgbClr val="9E9483"/>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2060</TotalTime>
  <Words>3221</Words>
  <Application>Microsoft Macintosh PowerPoint</Application>
  <PresentationFormat>On-screen Show (4:3)</PresentationFormat>
  <Paragraphs>594</Paragraphs>
  <Slides>84</Slides>
  <Notes>6</Notes>
  <HiddenSlides>0</HiddenSlides>
  <MMClips>2</MMClips>
  <ScaleCrop>false</ScaleCrop>
  <HeadingPairs>
    <vt:vector size="4" baseType="variant">
      <vt:variant>
        <vt:lpstr>Theme</vt:lpstr>
      </vt:variant>
      <vt:variant>
        <vt:i4>10</vt:i4>
      </vt:variant>
      <vt:variant>
        <vt:lpstr>Slide Titles</vt:lpstr>
      </vt:variant>
      <vt:variant>
        <vt:i4>84</vt:i4>
      </vt:variant>
    </vt:vector>
  </HeadingPairs>
  <TitlesOfParts>
    <vt:vector size="94" baseType="lpstr">
      <vt:lpstr>Office Theme</vt:lpstr>
      <vt:lpstr>Struttura predefinita</vt:lpstr>
      <vt:lpstr>Pacchetto</vt:lpstr>
      <vt:lpstr>Piero Medical</vt:lpstr>
      <vt:lpstr>Tema di Office</vt:lpstr>
      <vt:lpstr>Industrial</vt:lpstr>
      <vt:lpstr>1_Office Theme</vt:lpstr>
      <vt:lpstr>2_Office Theme</vt:lpstr>
      <vt:lpstr>3_Office Theme</vt:lpstr>
      <vt:lpstr>4_Office Theme</vt:lpstr>
      <vt:lpstr>Esperimenti CSN5  @PD in 2020 </vt:lpstr>
      <vt:lpstr>2020 </vt:lpstr>
      <vt:lpstr>ARCADIA</vt:lpstr>
      <vt:lpstr>PowerPoint Presentation</vt:lpstr>
      <vt:lpstr>PowerPoint Presentation</vt:lpstr>
      <vt:lpstr>PowerPoint Presentation</vt:lpstr>
      <vt:lpstr>PowerPoint Presentation</vt:lpstr>
      <vt:lpstr>PowerPoint Presentation</vt:lpstr>
      <vt:lpstr>PowerPoint Presentation</vt:lpstr>
      <vt:lpstr>ASAP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ASIDI</vt:lpstr>
      <vt:lpstr>Advances in Single Ion Deterministic Irradiation (ASIDI)</vt:lpstr>
      <vt:lpstr>Padova Activities</vt:lpstr>
      <vt:lpstr>Floating Gate-based Particle Detectors</vt:lpstr>
      <vt:lpstr>3D Devices</vt:lpstr>
      <vt:lpstr>Vth Distributions</vt:lpstr>
      <vt:lpstr>Simulations and Modeling</vt:lpstr>
      <vt:lpstr>Maximum DVth in Each Track</vt:lpstr>
      <vt:lpstr>Conclusions on 3D NAND-based Detectors </vt:lpstr>
      <vt:lpstr>Personnel and Services in 2020</vt:lpstr>
      <vt:lpstr>DEMIURGOS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DEMIURGOS 2020</vt:lpstr>
      <vt:lpstr>FinFET16v2 (Low-power rad-hard design in finFeT16 technology)</vt:lpstr>
      <vt:lpstr>Organizzazione</vt:lpstr>
      <vt:lpstr>Overview del progetto</vt:lpstr>
      <vt:lpstr>Attività 2019 @ PD</vt:lpstr>
      <vt:lpstr>Anagrafica</vt:lpstr>
      <vt:lpstr>Richieste Finanziarie e Servizi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Anagrafica PD</vt:lpstr>
      <vt:lpstr>MOPEA</vt:lpstr>
      <vt:lpstr>Obiettivi 2019</vt:lpstr>
      <vt:lpstr>Configurazione Acceleratore</vt:lpstr>
      <vt:lpstr>Configurazione acceleratore</vt:lpstr>
      <vt:lpstr>Modulo acceleratore</vt:lpstr>
      <vt:lpstr>Stripper</vt:lpstr>
      <vt:lpstr>Alimentatori HV</vt:lpstr>
      <vt:lpstr>Simulazione del flusso di ioni</vt:lpstr>
      <vt:lpstr>PowerPoint Presentation</vt:lpstr>
      <vt:lpstr>Traiettoria dei protoni</vt:lpstr>
      <vt:lpstr>Test di accelerazione</vt:lpstr>
      <vt:lpstr>Dielettrico</vt:lpstr>
      <vt:lpstr>Brevetto</vt:lpstr>
      <vt:lpstr>Ion Source</vt:lpstr>
      <vt:lpstr>Partecipanti</vt:lpstr>
      <vt:lpstr>PowerPoint Presentation</vt:lpstr>
      <vt:lpstr>Servizi</vt:lpstr>
      <vt:lpstr>TIMESPOT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INFN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Esperimenti CSN5  @PD in 2020 </dc:title>
  <dc:creator>Enrico Conti</dc:creator>
  <cp:lastModifiedBy>Enrico Conti</cp:lastModifiedBy>
  <cp:revision>242</cp:revision>
  <dcterms:created xsi:type="dcterms:W3CDTF">2019-07-02T10:01:20Z</dcterms:created>
  <dcterms:modified xsi:type="dcterms:W3CDTF">2019-07-10T07:02:20Z</dcterms:modified>
</cp:coreProperties>
</file>