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309" r:id="rId13"/>
    <p:sldId id="267" r:id="rId14"/>
    <p:sldId id="277" r:id="rId15"/>
    <p:sldId id="269" r:id="rId16"/>
    <p:sldId id="270" r:id="rId17"/>
    <p:sldId id="271" r:id="rId18"/>
    <p:sldId id="278" r:id="rId19"/>
    <p:sldId id="272" r:id="rId20"/>
    <p:sldId id="273" r:id="rId21"/>
    <p:sldId id="274" r:id="rId22"/>
    <p:sldId id="275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10" r:id="rId40"/>
    <p:sldId id="294" r:id="rId41"/>
    <p:sldId id="295" r:id="rId42"/>
    <p:sldId id="301" r:id="rId43"/>
    <p:sldId id="296" r:id="rId44"/>
    <p:sldId id="302" r:id="rId45"/>
    <p:sldId id="307" r:id="rId46"/>
    <p:sldId id="297" r:id="rId47"/>
    <p:sldId id="298" r:id="rId48"/>
    <p:sldId id="299" r:id="rId49"/>
    <p:sldId id="303" r:id="rId50"/>
    <p:sldId id="311" r:id="rId51"/>
    <p:sldId id="304" r:id="rId52"/>
    <p:sldId id="305" r:id="rId53"/>
    <p:sldId id="306" r:id="rId54"/>
    <p:sldId id="300" r:id="rId55"/>
    <p:sldId id="312" r:id="rId56"/>
    <p:sldId id="313" r:id="rId57"/>
    <p:sldId id="314" r:id="rId58"/>
    <p:sldId id="315" r:id="rId59"/>
    <p:sldId id="319" r:id="rId60"/>
    <p:sldId id="317" r:id="rId61"/>
    <p:sldId id="326" r:id="rId62"/>
    <p:sldId id="327" r:id="rId63"/>
    <p:sldId id="328" r:id="rId64"/>
    <p:sldId id="320" r:id="rId65"/>
    <p:sldId id="321" r:id="rId66"/>
    <p:sldId id="322" r:id="rId67"/>
    <p:sldId id="330" r:id="rId68"/>
    <p:sldId id="331" r:id="rId69"/>
    <p:sldId id="323" r:id="rId70"/>
    <p:sldId id="324" r:id="rId71"/>
    <p:sldId id="329" r:id="rId72"/>
    <p:sldId id="318" r:id="rId73"/>
    <p:sldId id="332" r:id="rId74"/>
    <p:sldId id="325" r:id="rId75"/>
    <p:sldId id="334" r:id="rId76"/>
    <p:sldId id="333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75CB3-F106-E54A-97BC-A604FBB9E1EC}" type="doc">
      <dgm:prSet loTypeId="urn:microsoft.com/office/officeart/2005/8/layout/equation2" loCatId="" qsTypeId="urn:microsoft.com/office/officeart/2005/8/quickstyle/simple4" qsCatId="simple" csTypeId="urn:microsoft.com/office/officeart/2005/8/colors/accent1_2" csCatId="accent1" phldr="1"/>
      <dgm:spPr/>
    </dgm:pt>
    <dgm:pt modelId="{53B147D9-5C0A-8F4F-A3E1-098FBA07208E}">
      <dgm:prSet phldrT="[Testo]"/>
      <dgm:spPr/>
      <dgm:t>
        <a:bodyPr/>
        <a:lstStyle/>
        <a:p>
          <a:r>
            <a:rPr lang="en-US" dirty="0"/>
            <a:t>Nuclear parameters (cross sections, …)</a:t>
          </a:r>
        </a:p>
      </dgm:t>
    </dgm:pt>
    <dgm:pt modelId="{B12078B2-3388-9841-B9E8-284D52BBE4C7}" type="parTrans" cxnId="{9793AC38-1C24-064A-900F-92959B4BAE23}">
      <dgm:prSet/>
      <dgm:spPr/>
      <dgm:t>
        <a:bodyPr/>
        <a:lstStyle/>
        <a:p>
          <a:endParaRPr lang="en-US"/>
        </a:p>
      </dgm:t>
    </dgm:pt>
    <dgm:pt modelId="{A20C8671-CC20-7347-81C3-3EA231093F27}" type="sibTrans" cxnId="{9793AC38-1C24-064A-900F-92959B4BAE23}">
      <dgm:prSet/>
      <dgm:spPr/>
      <dgm:t>
        <a:bodyPr/>
        <a:lstStyle/>
        <a:p>
          <a:endParaRPr lang="en-US"/>
        </a:p>
      </dgm:t>
    </dgm:pt>
    <dgm:pt modelId="{9ECE2B68-21E1-7142-AA79-338337569E9F}">
      <dgm:prSet phldrT="[Testo]"/>
      <dgm:spPr/>
      <dgm:t>
        <a:bodyPr/>
        <a:lstStyle/>
        <a:p>
          <a:endParaRPr lang="en-US" dirty="0"/>
        </a:p>
      </dgm:t>
    </dgm:pt>
    <dgm:pt modelId="{2C1F54E2-2D44-5242-81D3-25493EEF9BFC}" type="parTrans" cxnId="{780E12F4-9F0F-3D46-B88B-1F99EE746526}">
      <dgm:prSet/>
      <dgm:spPr/>
      <dgm:t>
        <a:bodyPr/>
        <a:lstStyle/>
        <a:p>
          <a:endParaRPr lang="en-US"/>
        </a:p>
      </dgm:t>
    </dgm:pt>
    <dgm:pt modelId="{32F814A7-6ACA-3642-A0C9-A29B71C51712}" type="sibTrans" cxnId="{780E12F4-9F0F-3D46-B88B-1F99EE746526}">
      <dgm:prSet/>
      <dgm:spPr/>
      <dgm:t>
        <a:bodyPr/>
        <a:lstStyle/>
        <a:p>
          <a:endParaRPr lang="en-US"/>
        </a:p>
      </dgm:t>
    </dgm:pt>
    <dgm:pt modelId="{2A8DFBA3-EEC8-D34D-A7B0-B58C1E934BE3}">
      <dgm:prSet phldrT="[Testo]"/>
      <dgm:spPr/>
      <dgm:t>
        <a:bodyPr/>
        <a:lstStyle/>
        <a:p>
          <a:r>
            <a:rPr lang="en-US" dirty="0"/>
            <a:t>Elemental yield </a:t>
          </a:r>
          <a:r>
            <a:rPr lang="en-US" dirty="0">
              <a:sym typeface="Wingdings"/>
            </a:rPr>
            <a:t> comparison with abundances observed in stars and meteorites to validate models</a:t>
          </a:r>
          <a:endParaRPr lang="en-US" dirty="0"/>
        </a:p>
      </dgm:t>
    </dgm:pt>
    <dgm:pt modelId="{F336FF0F-E0B6-0E48-8762-A8F86003B433}" type="parTrans" cxnId="{1539FA3B-BC2B-6F40-87DA-67A15CA584AC}">
      <dgm:prSet/>
      <dgm:spPr/>
      <dgm:t>
        <a:bodyPr/>
        <a:lstStyle/>
        <a:p>
          <a:endParaRPr lang="en-US"/>
        </a:p>
      </dgm:t>
    </dgm:pt>
    <dgm:pt modelId="{1F8E45EA-1F86-6843-8463-43F7DEA1306E}" type="sibTrans" cxnId="{1539FA3B-BC2B-6F40-87DA-67A15CA584AC}">
      <dgm:prSet/>
      <dgm:spPr/>
      <dgm:t>
        <a:bodyPr/>
        <a:lstStyle/>
        <a:p>
          <a:endParaRPr lang="en-US"/>
        </a:p>
      </dgm:t>
    </dgm:pt>
    <dgm:pt modelId="{840D6AAB-6B23-0D45-9F91-6E6E4A86D6DB}" type="pres">
      <dgm:prSet presAssocID="{FAB75CB3-F106-E54A-97BC-A604FBB9E1EC}" presName="Name0" presStyleCnt="0">
        <dgm:presLayoutVars>
          <dgm:dir/>
          <dgm:resizeHandles val="exact"/>
        </dgm:presLayoutVars>
      </dgm:prSet>
      <dgm:spPr/>
    </dgm:pt>
    <dgm:pt modelId="{8669053F-4300-A74B-9F54-1B06B0698E4D}" type="pres">
      <dgm:prSet presAssocID="{FAB75CB3-F106-E54A-97BC-A604FBB9E1EC}" presName="vNodes" presStyleCnt="0"/>
      <dgm:spPr/>
    </dgm:pt>
    <dgm:pt modelId="{84DA4B81-135A-1E47-A4F2-C845170FEB13}" type="pres">
      <dgm:prSet presAssocID="{53B147D9-5C0A-8F4F-A3E1-098FBA0720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4E9C155-7F78-FC4D-B8D7-5A8B304A78E1}" type="pres">
      <dgm:prSet presAssocID="{A20C8671-CC20-7347-81C3-3EA231093F27}" presName="spacerT" presStyleCnt="0"/>
      <dgm:spPr/>
    </dgm:pt>
    <dgm:pt modelId="{C23F4DA2-C8C8-B14D-87D1-3A73F196B94D}" type="pres">
      <dgm:prSet presAssocID="{A20C8671-CC20-7347-81C3-3EA231093F27}" presName="sibTrans" presStyleLbl="sibTrans2D1" presStyleIdx="0" presStyleCnt="2"/>
      <dgm:spPr/>
      <dgm:t>
        <a:bodyPr/>
        <a:lstStyle/>
        <a:p>
          <a:endParaRPr lang="it-IT"/>
        </a:p>
      </dgm:t>
    </dgm:pt>
    <dgm:pt modelId="{9240D564-53EA-3A4F-978E-F8F0A5FAEEEF}" type="pres">
      <dgm:prSet presAssocID="{A20C8671-CC20-7347-81C3-3EA231093F27}" presName="spacerB" presStyleCnt="0"/>
      <dgm:spPr/>
    </dgm:pt>
    <dgm:pt modelId="{AB721371-6EE8-A148-8EDC-2F4D6086AEE0}" type="pres">
      <dgm:prSet presAssocID="{9ECE2B68-21E1-7142-AA79-338337569E9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5AEBB8-0AE8-954B-AEC0-A5974E743835}" type="pres">
      <dgm:prSet presAssocID="{FAB75CB3-F106-E54A-97BC-A604FBB9E1EC}" presName="sibTransLast" presStyleLbl="sibTrans2D1" presStyleIdx="1" presStyleCnt="2"/>
      <dgm:spPr/>
      <dgm:t>
        <a:bodyPr/>
        <a:lstStyle/>
        <a:p>
          <a:endParaRPr lang="it-IT"/>
        </a:p>
      </dgm:t>
    </dgm:pt>
    <dgm:pt modelId="{A8C58876-F9AF-294F-9BB5-533B13D06826}" type="pres">
      <dgm:prSet presAssocID="{FAB75CB3-F106-E54A-97BC-A604FBB9E1EC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50E1AA17-AA07-4D4E-8E3B-9708A57F5DBC}" type="pres">
      <dgm:prSet presAssocID="{FAB75CB3-F106-E54A-97BC-A604FBB9E1EC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84F3591-721C-414D-A1E6-FDB800AF3F8A}" type="presOf" srcId="{FAB75CB3-F106-E54A-97BC-A604FBB9E1EC}" destId="{840D6AAB-6B23-0D45-9F91-6E6E4A86D6DB}" srcOrd="0" destOrd="0" presId="urn:microsoft.com/office/officeart/2005/8/layout/equation2"/>
    <dgm:cxn modelId="{DA7E44DC-E80A-42F5-8227-CCDB7F4BF703}" type="presOf" srcId="{2A8DFBA3-EEC8-D34D-A7B0-B58C1E934BE3}" destId="{50E1AA17-AA07-4D4E-8E3B-9708A57F5DBC}" srcOrd="0" destOrd="0" presId="urn:microsoft.com/office/officeart/2005/8/layout/equation2"/>
    <dgm:cxn modelId="{1539FA3B-BC2B-6F40-87DA-67A15CA584AC}" srcId="{FAB75CB3-F106-E54A-97BC-A604FBB9E1EC}" destId="{2A8DFBA3-EEC8-D34D-A7B0-B58C1E934BE3}" srcOrd="2" destOrd="0" parTransId="{F336FF0F-E0B6-0E48-8762-A8F86003B433}" sibTransId="{1F8E45EA-1F86-6843-8463-43F7DEA1306E}"/>
    <dgm:cxn modelId="{CE63E4B6-FF4E-41DE-B2A2-0BB9DC97D1D1}" type="presOf" srcId="{32F814A7-6ACA-3642-A0C9-A29B71C51712}" destId="{605AEBB8-0AE8-954B-AEC0-A5974E743835}" srcOrd="0" destOrd="0" presId="urn:microsoft.com/office/officeart/2005/8/layout/equation2"/>
    <dgm:cxn modelId="{ED8D30FC-F13B-4689-B1A6-C6FD6B7D5C11}" type="presOf" srcId="{53B147D9-5C0A-8F4F-A3E1-098FBA07208E}" destId="{84DA4B81-135A-1E47-A4F2-C845170FEB13}" srcOrd="0" destOrd="0" presId="urn:microsoft.com/office/officeart/2005/8/layout/equation2"/>
    <dgm:cxn modelId="{D3790886-D231-41F1-AC6E-F7372F44F3E7}" type="presOf" srcId="{A20C8671-CC20-7347-81C3-3EA231093F27}" destId="{C23F4DA2-C8C8-B14D-87D1-3A73F196B94D}" srcOrd="0" destOrd="0" presId="urn:microsoft.com/office/officeart/2005/8/layout/equation2"/>
    <dgm:cxn modelId="{E888DE19-1D98-4650-BC9A-CED587C88F85}" type="presOf" srcId="{32F814A7-6ACA-3642-A0C9-A29B71C51712}" destId="{A8C58876-F9AF-294F-9BB5-533B13D06826}" srcOrd="1" destOrd="0" presId="urn:microsoft.com/office/officeart/2005/8/layout/equation2"/>
    <dgm:cxn modelId="{780E12F4-9F0F-3D46-B88B-1F99EE746526}" srcId="{FAB75CB3-F106-E54A-97BC-A604FBB9E1EC}" destId="{9ECE2B68-21E1-7142-AA79-338337569E9F}" srcOrd="1" destOrd="0" parTransId="{2C1F54E2-2D44-5242-81D3-25493EEF9BFC}" sibTransId="{32F814A7-6ACA-3642-A0C9-A29B71C51712}"/>
    <dgm:cxn modelId="{9793AC38-1C24-064A-900F-92959B4BAE23}" srcId="{FAB75CB3-F106-E54A-97BC-A604FBB9E1EC}" destId="{53B147D9-5C0A-8F4F-A3E1-098FBA07208E}" srcOrd="0" destOrd="0" parTransId="{B12078B2-3388-9841-B9E8-284D52BBE4C7}" sibTransId="{A20C8671-CC20-7347-81C3-3EA231093F27}"/>
    <dgm:cxn modelId="{45E44DDB-0CEF-4720-83F2-226B7704818F}" type="presOf" srcId="{9ECE2B68-21E1-7142-AA79-338337569E9F}" destId="{AB721371-6EE8-A148-8EDC-2F4D6086AEE0}" srcOrd="0" destOrd="0" presId="urn:microsoft.com/office/officeart/2005/8/layout/equation2"/>
    <dgm:cxn modelId="{187556B4-E7F0-455B-9E17-8A8F48FA5B1D}" type="presParOf" srcId="{840D6AAB-6B23-0D45-9F91-6E6E4A86D6DB}" destId="{8669053F-4300-A74B-9F54-1B06B0698E4D}" srcOrd="0" destOrd="0" presId="urn:microsoft.com/office/officeart/2005/8/layout/equation2"/>
    <dgm:cxn modelId="{B2215753-F5F4-401C-95C3-4A0981861CB9}" type="presParOf" srcId="{8669053F-4300-A74B-9F54-1B06B0698E4D}" destId="{84DA4B81-135A-1E47-A4F2-C845170FEB13}" srcOrd="0" destOrd="0" presId="urn:microsoft.com/office/officeart/2005/8/layout/equation2"/>
    <dgm:cxn modelId="{70E9CE6E-EB98-4657-A24F-D31267064442}" type="presParOf" srcId="{8669053F-4300-A74B-9F54-1B06B0698E4D}" destId="{44E9C155-7F78-FC4D-B8D7-5A8B304A78E1}" srcOrd="1" destOrd="0" presId="urn:microsoft.com/office/officeart/2005/8/layout/equation2"/>
    <dgm:cxn modelId="{3CC1D0E1-DB6E-4383-9674-33088147039B}" type="presParOf" srcId="{8669053F-4300-A74B-9F54-1B06B0698E4D}" destId="{C23F4DA2-C8C8-B14D-87D1-3A73F196B94D}" srcOrd="2" destOrd="0" presId="urn:microsoft.com/office/officeart/2005/8/layout/equation2"/>
    <dgm:cxn modelId="{EDED6305-CD1D-4C4E-9467-19E1B247E39C}" type="presParOf" srcId="{8669053F-4300-A74B-9F54-1B06B0698E4D}" destId="{9240D564-53EA-3A4F-978E-F8F0A5FAEEEF}" srcOrd="3" destOrd="0" presId="urn:microsoft.com/office/officeart/2005/8/layout/equation2"/>
    <dgm:cxn modelId="{59113439-CB6C-4525-A399-E233FAF0E4B1}" type="presParOf" srcId="{8669053F-4300-A74B-9F54-1B06B0698E4D}" destId="{AB721371-6EE8-A148-8EDC-2F4D6086AEE0}" srcOrd="4" destOrd="0" presId="urn:microsoft.com/office/officeart/2005/8/layout/equation2"/>
    <dgm:cxn modelId="{723EFCCF-3B0F-4AEC-9A43-8D084A36A4CC}" type="presParOf" srcId="{840D6AAB-6B23-0D45-9F91-6E6E4A86D6DB}" destId="{605AEBB8-0AE8-954B-AEC0-A5974E743835}" srcOrd="1" destOrd="0" presId="urn:microsoft.com/office/officeart/2005/8/layout/equation2"/>
    <dgm:cxn modelId="{7A790DB9-CF77-4F37-9A14-67EE18A6B1FE}" type="presParOf" srcId="{605AEBB8-0AE8-954B-AEC0-A5974E743835}" destId="{A8C58876-F9AF-294F-9BB5-533B13D06826}" srcOrd="0" destOrd="0" presId="urn:microsoft.com/office/officeart/2005/8/layout/equation2"/>
    <dgm:cxn modelId="{FBC8F7F9-0DCC-4DE1-B8A5-A75B2C500482}" type="presParOf" srcId="{840D6AAB-6B23-0D45-9F91-6E6E4A86D6DB}" destId="{50E1AA17-AA07-4D4E-8E3B-9708A57F5DB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A4B81-135A-1E47-A4F2-C845170FEB13}">
      <dsp:nvSpPr>
        <dsp:cNvPr id="0" name=""/>
        <dsp:cNvSpPr/>
      </dsp:nvSpPr>
      <dsp:spPr>
        <a:xfrm>
          <a:off x="382488" y="1472"/>
          <a:ext cx="1480839" cy="14808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Nuclear parameters (cross sections, …)</a:t>
          </a:r>
        </a:p>
      </dsp:txBody>
      <dsp:txXfrm>
        <a:off x="599352" y="218336"/>
        <a:ext cx="1047111" cy="1047111"/>
      </dsp:txXfrm>
    </dsp:sp>
    <dsp:sp modelId="{C23F4DA2-C8C8-B14D-87D1-3A73F196B94D}">
      <dsp:nvSpPr>
        <dsp:cNvPr id="0" name=""/>
        <dsp:cNvSpPr/>
      </dsp:nvSpPr>
      <dsp:spPr>
        <a:xfrm>
          <a:off x="693464" y="1602556"/>
          <a:ext cx="858887" cy="858887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807309" y="1930994"/>
        <a:ext cx="631197" cy="202011"/>
      </dsp:txXfrm>
    </dsp:sp>
    <dsp:sp modelId="{AB721371-6EE8-A148-8EDC-2F4D6086AEE0}">
      <dsp:nvSpPr>
        <dsp:cNvPr id="0" name=""/>
        <dsp:cNvSpPr/>
      </dsp:nvSpPr>
      <dsp:spPr>
        <a:xfrm>
          <a:off x="382488" y="2581687"/>
          <a:ext cx="1480839" cy="14808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599352" y="2798551"/>
        <a:ext cx="1047111" cy="1047111"/>
      </dsp:txXfrm>
    </dsp:sp>
    <dsp:sp modelId="{605AEBB8-0AE8-954B-AEC0-A5974E743835}">
      <dsp:nvSpPr>
        <dsp:cNvPr id="0" name=""/>
        <dsp:cNvSpPr/>
      </dsp:nvSpPr>
      <dsp:spPr>
        <a:xfrm>
          <a:off x="2085454" y="1756563"/>
          <a:ext cx="470907" cy="550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2085454" y="1866737"/>
        <a:ext cx="329635" cy="330524"/>
      </dsp:txXfrm>
    </dsp:sp>
    <dsp:sp modelId="{50E1AA17-AA07-4D4E-8E3B-9708A57F5DBC}">
      <dsp:nvSpPr>
        <dsp:cNvPr id="0" name=""/>
        <dsp:cNvSpPr/>
      </dsp:nvSpPr>
      <dsp:spPr>
        <a:xfrm>
          <a:off x="2751832" y="551160"/>
          <a:ext cx="2961679" cy="2961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Elemental yield </a:t>
          </a:r>
          <a:r>
            <a:rPr lang="en-US" sz="2200" kern="1200" dirty="0">
              <a:sym typeface="Wingdings"/>
            </a:rPr>
            <a:t> comparison with abundances observed in stars and meteorites to validate models</a:t>
          </a:r>
          <a:endParaRPr lang="en-US" sz="2200" kern="1200" dirty="0"/>
        </a:p>
      </dsp:txBody>
      <dsp:txXfrm>
        <a:off x="3185560" y="984888"/>
        <a:ext cx="2094223" cy="2094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48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tiff"/><Relationship Id="rId3" Type="http://schemas.openxmlformats.org/officeDocument/2006/relationships/image" Target="../media/image83.png"/><Relationship Id="rId7" Type="http://schemas.openxmlformats.org/officeDocument/2006/relationships/image" Target="../media/image87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mage:Nobel_medal_dsc06171.jpg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32097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Gruppo III – ASFIN2</a:t>
            </a:r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Consiglio di Sezione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INFN – Padova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25 giugno 2019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4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95738" y="2027238"/>
            <a:ext cx="5148262" cy="483076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it-IT" altLang="it-IT" sz="4400" b="1" dirty="0" err="1" smtClean="0"/>
              <a:t>Principles</a:t>
            </a:r>
            <a:r>
              <a:rPr lang="it-IT" altLang="it-IT" sz="4400" b="1" dirty="0" smtClean="0"/>
              <a:t> of Stellar </a:t>
            </a:r>
            <a:r>
              <a:rPr lang="it-IT" altLang="it-IT" sz="4400" b="1" dirty="0" err="1" smtClean="0"/>
              <a:t>Evolution</a:t>
            </a:r>
            <a:endParaRPr lang="it-IT" altLang="it-IT" sz="4400" b="1" dirty="0" smtClean="0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121150" y="2052638"/>
            <a:ext cx="4987925" cy="4760912"/>
            <a:chOff x="282" y="930"/>
            <a:chExt cx="3142" cy="2999"/>
          </a:xfrm>
        </p:grpSpPr>
        <p:graphicFrame>
          <p:nvGraphicFramePr>
            <p:cNvPr id="7" name="Object 2"/>
            <p:cNvGraphicFramePr>
              <a:graphicFrameLocks noChangeAspect="1"/>
            </p:cNvGraphicFramePr>
            <p:nvPr/>
          </p:nvGraphicFramePr>
          <p:xfrm>
            <a:off x="282" y="930"/>
            <a:ext cx="3142" cy="2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" name="Corel PHOTO-PAINT 6.0 Image" r:id="rId3" imgW="3916356" imgH="3623772" progId="CorelPhotoPaint.Image.6">
                    <p:embed/>
                  </p:oleObj>
                </mc:Choice>
                <mc:Fallback>
                  <p:oleObj name="Corel PHOTO-PAINT 6.0 Image" r:id="rId3" imgW="3916356" imgH="3623772" progId="CorelPhotoPaint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839" t="2980" r="4596" b="7947"/>
                        <a:stretch>
                          <a:fillRect/>
                        </a:stretch>
                      </p:blipFill>
                      <p:spPr bwMode="auto">
                        <a:xfrm>
                          <a:off x="282" y="930"/>
                          <a:ext cx="3142" cy="29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57" y="1034"/>
              <a:ext cx="2592" cy="2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400">
                <a:latin typeface="Arial" pitchFamily="34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702" y="1071"/>
              <a:ext cx="165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b="1" dirty="0">
                  <a:solidFill>
                    <a:srgbClr val="336699"/>
                  </a:solidFill>
                  <a:latin typeface="+mn-lt"/>
                </a:rPr>
                <a:t>Quiescent burning</a:t>
              </a: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922" y="2115"/>
              <a:ext cx="56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1400" dirty="0">
                  <a:solidFill>
                    <a:srgbClr val="336699"/>
                  </a:solidFill>
                  <a:latin typeface="+mn-lt"/>
                </a:rPr>
                <a:t>Main</a:t>
              </a:r>
            </a:p>
            <a:p>
              <a:pPr algn="ctr" eaLnBrk="1" hangingPunct="1">
                <a:defRPr/>
              </a:pPr>
              <a:r>
                <a:rPr lang="en-GB" sz="1400" dirty="0">
                  <a:solidFill>
                    <a:srgbClr val="336699"/>
                  </a:solidFill>
                  <a:latin typeface="+mn-lt"/>
                </a:rPr>
                <a:t>Sequence</a:t>
              </a:r>
            </a:p>
            <a:p>
              <a:pPr algn="ctr" eaLnBrk="1" hangingPunct="1">
                <a:defRPr/>
              </a:pPr>
              <a:r>
                <a:rPr lang="en-GB" sz="1400" dirty="0">
                  <a:solidFill>
                    <a:srgbClr val="336699"/>
                  </a:solidFill>
                  <a:latin typeface="+mn-lt"/>
                </a:rPr>
                <a:t>~ 10</a:t>
              </a:r>
              <a:r>
                <a:rPr lang="en-GB" sz="1400" baseline="30000" dirty="0">
                  <a:solidFill>
                    <a:srgbClr val="336699"/>
                  </a:solidFill>
                  <a:latin typeface="+mn-lt"/>
                </a:rPr>
                <a:t>10</a:t>
              </a:r>
              <a:r>
                <a:rPr lang="en-GB" sz="1400" dirty="0">
                  <a:solidFill>
                    <a:srgbClr val="336699"/>
                  </a:solidFill>
                  <a:latin typeface="+mn-lt"/>
                </a:rPr>
                <a:t> y</a:t>
              </a:r>
              <a:endParaRPr lang="en-US" sz="1400" dirty="0">
                <a:solidFill>
                  <a:srgbClr val="336699"/>
                </a:solidFill>
                <a:latin typeface="+mn-lt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564" y="1888"/>
              <a:ext cx="61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1400" dirty="0">
                  <a:solidFill>
                    <a:srgbClr val="990000"/>
                  </a:solidFill>
                  <a:latin typeface="+mn-lt"/>
                </a:rPr>
                <a:t>Red Giant </a:t>
              </a:r>
            </a:p>
            <a:p>
              <a:pPr algn="ctr" eaLnBrk="1" hangingPunct="1">
                <a:defRPr/>
              </a:pPr>
              <a:r>
                <a:rPr lang="en-GB" sz="1400" dirty="0">
                  <a:solidFill>
                    <a:srgbClr val="990000"/>
                  </a:solidFill>
                  <a:latin typeface="+mn-lt"/>
                </a:rPr>
                <a:t>~ 3x10</a:t>
              </a:r>
              <a:r>
                <a:rPr lang="en-GB" sz="1400" baseline="30000" dirty="0">
                  <a:solidFill>
                    <a:srgbClr val="990000"/>
                  </a:solidFill>
                  <a:latin typeface="+mn-lt"/>
                </a:rPr>
                <a:t>8  </a:t>
              </a:r>
              <a:r>
                <a:rPr lang="en-GB" sz="1400" dirty="0">
                  <a:solidFill>
                    <a:srgbClr val="990000"/>
                  </a:solidFill>
                  <a:latin typeface="+mn-lt"/>
                </a:rPr>
                <a:t>y</a:t>
              </a:r>
              <a:endParaRPr lang="en-US" sz="1400" dirty="0">
                <a:solidFill>
                  <a:srgbClr val="990000"/>
                </a:solidFill>
                <a:latin typeface="+mn-lt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850" y="2618"/>
              <a:ext cx="509" cy="427"/>
            </a:xfrm>
            <a:custGeom>
              <a:avLst/>
              <a:gdLst>
                <a:gd name="T0" fmla="*/ 0 w 509"/>
                <a:gd name="T1" fmla="*/ 1123 h 394"/>
                <a:gd name="T2" fmla="*/ 88 w 509"/>
                <a:gd name="T3" fmla="*/ 871 h 394"/>
                <a:gd name="T4" fmla="*/ 224 w 509"/>
                <a:gd name="T5" fmla="*/ 518 h 394"/>
                <a:gd name="T6" fmla="*/ 440 w 509"/>
                <a:gd name="T7" fmla="*/ 75 h 394"/>
                <a:gd name="T8" fmla="*/ 488 w 509"/>
                <a:gd name="T9" fmla="*/ 75 h 394"/>
                <a:gd name="T10" fmla="*/ 508 w 509"/>
                <a:gd name="T11" fmla="*/ 197 h 394"/>
                <a:gd name="T12" fmla="*/ 496 w 509"/>
                <a:gd name="T13" fmla="*/ 355 h 3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9"/>
                <a:gd name="T22" fmla="*/ 0 h 394"/>
                <a:gd name="T23" fmla="*/ 509 w 509"/>
                <a:gd name="T24" fmla="*/ 394 h 3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9" h="394">
                  <a:moveTo>
                    <a:pt x="0" y="394"/>
                  </a:moveTo>
                  <a:cubicBezTo>
                    <a:pt x="15" y="379"/>
                    <a:pt x="51" y="341"/>
                    <a:pt x="88" y="306"/>
                  </a:cubicBezTo>
                  <a:cubicBezTo>
                    <a:pt x="125" y="271"/>
                    <a:pt x="165" y="229"/>
                    <a:pt x="224" y="182"/>
                  </a:cubicBezTo>
                  <a:cubicBezTo>
                    <a:pt x="283" y="135"/>
                    <a:pt x="396" y="52"/>
                    <a:pt x="440" y="26"/>
                  </a:cubicBezTo>
                  <a:cubicBezTo>
                    <a:pt x="484" y="0"/>
                    <a:pt x="477" y="19"/>
                    <a:pt x="488" y="26"/>
                  </a:cubicBezTo>
                  <a:cubicBezTo>
                    <a:pt x="499" y="33"/>
                    <a:pt x="507" y="53"/>
                    <a:pt x="508" y="70"/>
                  </a:cubicBezTo>
                  <a:cubicBezTo>
                    <a:pt x="509" y="87"/>
                    <a:pt x="498" y="114"/>
                    <a:pt x="496" y="12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230" y="2528"/>
              <a:ext cx="302" cy="244"/>
            </a:xfrm>
            <a:custGeom>
              <a:avLst/>
              <a:gdLst>
                <a:gd name="T0" fmla="*/ 0 w 302"/>
                <a:gd name="T1" fmla="*/ 643 h 225"/>
                <a:gd name="T2" fmla="*/ 104 w 302"/>
                <a:gd name="T3" fmla="*/ 268 h 225"/>
                <a:gd name="T4" fmla="*/ 208 w 302"/>
                <a:gd name="T5" fmla="*/ 36 h 225"/>
                <a:gd name="T6" fmla="*/ 264 w 302"/>
                <a:gd name="T7" fmla="*/ 36 h 225"/>
                <a:gd name="T8" fmla="*/ 296 w 302"/>
                <a:gd name="T9" fmla="*/ 95 h 225"/>
                <a:gd name="T10" fmla="*/ 300 w 302"/>
                <a:gd name="T11" fmla="*/ 245 h 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25"/>
                <a:gd name="T20" fmla="*/ 302 w 302"/>
                <a:gd name="T21" fmla="*/ 225 h 2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25">
                  <a:moveTo>
                    <a:pt x="0" y="225"/>
                  </a:moveTo>
                  <a:cubicBezTo>
                    <a:pt x="18" y="203"/>
                    <a:pt x="69" y="128"/>
                    <a:pt x="104" y="93"/>
                  </a:cubicBezTo>
                  <a:cubicBezTo>
                    <a:pt x="139" y="58"/>
                    <a:pt x="181" y="26"/>
                    <a:pt x="208" y="13"/>
                  </a:cubicBezTo>
                  <a:cubicBezTo>
                    <a:pt x="235" y="0"/>
                    <a:pt x="249" y="10"/>
                    <a:pt x="264" y="13"/>
                  </a:cubicBezTo>
                  <a:cubicBezTo>
                    <a:pt x="279" y="16"/>
                    <a:pt x="290" y="21"/>
                    <a:pt x="296" y="33"/>
                  </a:cubicBezTo>
                  <a:cubicBezTo>
                    <a:pt x="302" y="45"/>
                    <a:pt x="299" y="74"/>
                    <a:pt x="300" y="85"/>
                  </a:cubicBezTo>
                </a:path>
              </a:pathLst>
            </a:custGeom>
            <a:noFill/>
            <a:ln w="2540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442" y="2217"/>
              <a:ext cx="740" cy="429"/>
            </a:xfrm>
            <a:custGeom>
              <a:avLst/>
              <a:gdLst>
                <a:gd name="T0" fmla="*/ 0 w 740"/>
                <a:gd name="T1" fmla="*/ 1123 h 396"/>
                <a:gd name="T2" fmla="*/ 108 w 740"/>
                <a:gd name="T3" fmla="*/ 715 h 396"/>
                <a:gd name="T4" fmla="*/ 184 w 740"/>
                <a:gd name="T5" fmla="*/ 567 h 396"/>
                <a:gd name="T6" fmla="*/ 332 w 740"/>
                <a:gd name="T7" fmla="*/ 341 h 396"/>
                <a:gd name="T8" fmla="*/ 496 w 740"/>
                <a:gd name="T9" fmla="*/ 150 h 396"/>
                <a:gd name="T10" fmla="*/ 644 w 740"/>
                <a:gd name="T11" fmla="*/ 4 h 396"/>
                <a:gd name="T12" fmla="*/ 708 w 740"/>
                <a:gd name="T13" fmla="*/ 80 h 396"/>
                <a:gd name="T14" fmla="*/ 740 w 740"/>
                <a:gd name="T15" fmla="*/ 310 h 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0"/>
                <a:gd name="T25" fmla="*/ 0 h 396"/>
                <a:gd name="T26" fmla="*/ 740 w 740"/>
                <a:gd name="T27" fmla="*/ 396 h 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0" h="396">
                  <a:moveTo>
                    <a:pt x="0" y="396"/>
                  </a:moveTo>
                  <a:cubicBezTo>
                    <a:pt x="18" y="371"/>
                    <a:pt x="77" y="285"/>
                    <a:pt x="108" y="252"/>
                  </a:cubicBezTo>
                  <a:cubicBezTo>
                    <a:pt x="139" y="219"/>
                    <a:pt x="147" y="222"/>
                    <a:pt x="184" y="200"/>
                  </a:cubicBezTo>
                  <a:cubicBezTo>
                    <a:pt x="221" y="178"/>
                    <a:pt x="280" y="145"/>
                    <a:pt x="332" y="120"/>
                  </a:cubicBezTo>
                  <a:cubicBezTo>
                    <a:pt x="384" y="95"/>
                    <a:pt x="444" y="71"/>
                    <a:pt x="496" y="52"/>
                  </a:cubicBezTo>
                  <a:cubicBezTo>
                    <a:pt x="548" y="33"/>
                    <a:pt x="609" y="8"/>
                    <a:pt x="644" y="4"/>
                  </a:cubicBezTo>
                  <a:cubicBezTo>
                    <a:pt x="679" y="0"/>
                    <a:pt x="692" y="11"/>
                    <a:pt x="708" y="28"/>
                  </a:cubicBezTo>
                  <a:cubicBezTo>
                    <a:pt x="724" y="45"/>
                    <a:pt x="733" y="91"/>
                    <a:pt x="740" y="10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094" y="2181"/>
              <a:ext cx="160" cy="118"/>
            </a:xfrm>
            <a:custGeom>
              <a:avLst/>
              <a:gdLst>
                <a:gd name="T0" fmla="*/ 0 w 160"/>
                <a:gd name="T1" fmla="*/ 304 h 109"/>
                <a:gd name="T2" fmla="*/ 44 w 160"/>
                <a:gd name="T3" fmla="*/ 82 h 109"/>
                <a:gd name="T4" fmla="*/ 108 w 160"/>
                <a:gd name="T5" fmla="*/ 1 h 109"/>
                <a:gd name="T6" fmla="*/ 160 w 160"/>
                <a:gd name="T7" fmla="*/ 104 h 1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0"/>
                <a:gd name="T13" fmla="*/ 0 h 109"/>
                <a:gd name="T14" fmla="*/ 160 w 160"/>
                <a:gd name="T15" fmla="*/ 109 h 1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0" h="109">
                  <a:moveTo>
                    <a:pt x="0" y="109"/>
                  </a:moveTo>
                  <a:cubicBezTo>
                    <a:pt x="7" y="96"/>
                    <a:pt x="26" y="47"/>
                    <a:pt x="44" y="29"/>
                  </a:cubicBezTo>
                  <a:cubicBezTo>
                    <a:pt x="62" y="11"/>
                    <a:pt x="89" y="0"/>
                    <a:pt x="108" y="1"/>
                  </a:cubicBezTo>
                  <a:cubicBezTo>
                    <a:pt x="127" y="2"/>
                    <a:pt x="149" y="30"/>
                    <a:pt x="160" y="37"/>
                  </a:cubicBezTo>
                </a:path>
              </a:pathLst>
            </a:custGeom>
            <a:noFill/>
            <a:ln w="2540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2214" y="2099"/>
              <a:ext cx="480" cy="161"/>
            </a:xfrm>
            <a:custGeom>
              <a:avLst/>
              <a:gdLst>
                <a:gd name="T0" fmla="*/ 0 w 480"/>
                <a:gd name="T1" fmla="*/ 407 h 149"/>
                <a:gd name="T2" fmla="*/ 56 w 480"/>
                <a:gd name="T3" fmla="*/ 178 h 149"/>
                <a:gd name="T4" fmla="*/ 208 w 480"/>
                <a:gd name="T5" fmla="*/ 45 h 149"/>
                <a:gd name="T6" fmla="*/ 388 w 480"/>
                <a:gd name="T7" fmla="*/ 1 h 149"/>
                <a:gd name="T8" fmla="*/ 440 w 480"/>
                <a:gd name="T9" fmla="*/ 67 h 149"/>
                <a:gd name="T10" fmla="*/ 480 w 480"/>
                <a:gd name="T11" fmla="*/ 233 h 1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149"/>
                <a:gd name="T20" fmla="*/ 480 w 480"/>
                <a:gd name="T21" fmla="*/ 149 h 1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149">
                  <a:moveTo>
                    <a:pt x="0" y="149"/>
                  </a:moveTo>
                  <a:cubicBezTo>
                    <a:pt x="9" y="134"/>
                    <a:pt x="21" y="87"/>
                    <a:pt x="56" y="65"/>
                  </a:cubicBezTo>
                  <a:cubicBezTo>
                    <a:pt x="91" y="43"/>
                    <a:pt x="153" y="28"/>
                    <a:pt x="208" y="17"/>
                  </a:cubicBezTo>
                  <a:cubicBezTo>
                    <a:pt x="263" y="6"/>
                    <a:pt x="349" y="0"/>
                    <a:pt x="388" y="1"/>
                  </a:cubicBezTo>
                  <a:cubicBezTo>
                    <a:pt x="427" y="2"/>
                    <a:pt x="425" y="11"/>
                    <a:pt x="440" y="25"/>
                  </a:cubicBezTo>
                  <a:cubicBezTo>
                    <a:pt x="455" y="39"/>
                    <a:pt x="472" y="72"/>
                    <a:pt x="480" y="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2618" y="2055"/>
              <a:ext cx="132" cy="127"/>
            </a:xfrm>
            <a:custGeom>
              <a:avLst/>
              <a:gdLst>
                <a:gd name="T0" fmla="*/ 0 w 132"/>
                <a:gd name="T1" fmla="*/ 341 h 117"/>
                <a:gd name="T2" fmla="*/ 32 w 132"/>
                <a:gd name="T3" fmla="*/ 107 h 117"/>
                <a:gd name="T4" fmla="*/ 76 w 132"/>
                <a:gd name="T5" fmla="*/ 5 h 117"/>
                <a:gd name="T6" fmla="*/ 132 w 132"/>
                <a:gd name="T7" fmla="*/ 191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117"/>
                <a:gd name="T14" fmla="*/ 132 w 132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117">
                  <a:moveTo>
                    <a:pt x="0" y="117"/>
                  </a:moveTo>
                  <a:cubicBezTo>
                    <a:pt x="5" y="104"/>
                    <a:pt x="19" y="56"/>
                    <a:pt x="32" y="37"/>
                  </a:cubicBezTo>
                  <a:cubicBezTo>
                    <a:pt x="45" y="18"/>
                    <a:pt x="59" y="0"/>
                    <a:pt x="76" y="5"/>
                  </a:cubicBezTo>
                  <a:cubicBezTo>
                    <a:pt x="93" y="10"/>
                    <a:pt x="120" y="53"/>
                    <a:pt x="132" y="65"/>
                  </a:cubicBezTo>
                </a:path>
              </a:pathLst>
            </a:cu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2890" y="1515"/>
              <a:ext cx="180" cy="151"/>
            </a:xfrm>
            <a:custGeom>
              <a:avLst/>
              <a:gdLst>
                <a:gd name="T0" fmla="*/ 0 w 180"/>
                <a:gd name="T1" fmla="*/ 374 h 140"/>
                <a:gd name="T2" fmla="*/ 32 w 180"/>
                <a:gd name="T3" fmla="*/ 181 h 140"/>
                <a:gd name="T4" fmla="*/ 64 w 180"/>
                <a:gd name="T5" fmla="*/ 97 h 140"/>
                <a:gd name="T6" fmla="*/ 76 w 180"/>
                <a:gd name="T7" fmla="*/ 224 h 140"/>
                <a:gd name="T8" fmla="*/ 132 w 180"/>
                <a:gd name="T9" fmla="*/ 138 h 140"/>
                <a:gd name="T10" fmla="*/ 180 w 180"/>
                <a:gd name="T11" fmla="*/ 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140"/>
                <a:gd name="T20" fmla="*/ 180 w 180"/>
                <a:gd name="T21" fmla="*/ 140 h 1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140">
                  <a:moveTo>
                    <a:pt x="0" y="140"/>
                  </a:moveTo>
                  <a:cubicBezTo>
                    <a:pt x="5" y="128"/>
                    <a:pt x="21" y="85"/>
                    <a:pt x="32" y="68"/>
                  </a:cubicBezTo>
                  <a:cubicBezTo>
                    <a:pt x="43" y="51"/>
                    <a:pt x="57" y="33"/>
                    <a:pt x="64" y="36"/>
                  </a:cubicBezTo>
                  <a:cubicBezTo>
                    <a:pt x="71" y="39"/>
                    <a:pt x="65" y="81"/>
                    <a:pt x="76" y="84"/>
                  </a:cubicBezTo>
                  <a:cubicBezTo>
                    <a:pt x="87" y="87"/>
                    <a:pt x="115" y="66"/>
                    <a:pt x="132" y="52"/>
                  </a:cubicBezTo>
                  <a:cubicBezTo>
                    <a:pt x="149" y="38"/>
                    <a:pt x="170" y="11"/>
                    <a:pt x="180" y="0"/>
                  </a:cubicBezTo>
                </a:path>
              </a:pathLst>
            </a:custGeom>
            <a:noFill/>
            <a:ln w="254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1274" y="1034"/>
              <a:ext cx="1984" cy="1621"/>
            </a:xfrm>
            <a:custGeom>
              <a:avLst/>
              <a:gdLst>
                <a:gd name="T0" fmla="*/ 0 w 1984"/>
                <a:gd name="T1" fmla="*/ 4244 h 1496"/>
                <a:gd name="T2" fmla="*/ 116 w 1984"/>
                <a:gd name="T3" fmla="*/ 4008 h 1496"/>
                <a:gd name="T4" fmla="*/ 424 w 1984"/>
                <a:gd name="T5" fmla="*/ 3529 h 1496"/>
                <a:gd name="T6" fmla="*/ 644 w 1984"/>
                <a:gd name="T7" fmla="*/ 3250 h 1496"/>
                <a:gd name="T8" fmla="*/ 984 w 1984"/>
                <a:gd name="T9" fmla="*/ 2918 h 1496"/>
                <a:gd name="T10" fmla="*/ 1412 w 1984"/>
                <a:gd name="T11" fmla="*/ 2680 h 1496"/>
                <a:gd name="T12" fmla="*/ 1520 w 1984"/>
                <a:gd name="T13" fmla="*/ 2518 h 1496"/>
                <a:gd name="T14" fmla="*/ 1552 w 1984"/>
                <a:gd name="T15" fmla="*/ 2317 h 1496"/>
                <a:gd name="T16" fmla="*/ 1600 w 1984"/>
                <a:gd name="T17" fmla="*/ 1768 h 1496"/>
                <a:gd name="T18" fmla="*/ 1696 w 1984"/>
                <a:gd name="T19" fmla="*/ 1091 h 1496"/>
                <a:gd name="T20" fmla="*/ 1840 w 1984"/>
                <a:gd name="T21" fmla="*/ 409 h 1496"/>
                <a:gd name="T22" fmla="*/ 1984 w 1984"/>
                <a:gd name="T23" fmla="*/ 0 h 14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84"/>
                <a:gd name="T37" fmla="*/ 0 h 1496"/>
                <a:gd name="T38" fmla="*/ 1984 w 1984"/>
                <a:gd name="T39" fmla="*/ 1496 h 14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84" h="1496">
                  <a:moveTo>
                    <a:pt x="0" y="1496"/>
                  </a:moveTo>
                  <a:cubicBezTo>
                    <a:pt x="19" y="1482"/>
                    <a:pt x="45" y="1454"/>
                    <a:pt x="116" y="1412"/>
                  </a:cubicBezTo>
                  <a:cubicBezTo>
                    <a:pt x="187" y="1370"/>
                    <a:pt x="336" y="1289"/>
                    <a:pt x="424" y="1244"/>
                  </a:cubicBezTo>
                  <a:cubicBezTo>
                    <a:pt x="512" y="1199"/>
                    <a:pt x="551" y="1180"/>
                    <a:pt x="644" y="1144"/>
                  </a:cubicBezTo>
                  <a:cubicBezTo>
                    <a:pt x="737" y="1108"/>
                    <a:pt x="856" y="1061"/>
                    <a:pt x="984" y="1028"/>
                  </a:cubicBezTo>
                  <a:cubicBezTo>
                    <a:pt x="1112" y="995"/>
                    <a:pt x="1323" y="967"/>
                    <a:pt x="1412" y="944"/>
                  </a:cubicBezTo>
                  <a:cubicBezTo>
                    <a:pt x="1501" y="921"/>
                    <a:pt x="1497" y="909"/>
                    <a:pt x="1520" y="888"/>
                  </a:cubicBezTo>
                  <a:cubicBezTo>
                    <a:pt x="1543" y="867"/>
                    <a:pt x="1539" y="860"/>
                    <a:pt x="1552" y="816"/>
                  </a:cubicBezTo>
                  <a:cubicBezTo>
                    <a:pt x="1565" y="772"/>
                    <a:pt x="1576" y="696"/>
                    <a:pt x="1600" y="624"/>
                  </a:cubicBezTo>
                  <a:cubicBezTo>
                    <a:pt x="1624" y="552"/>
                    <a:pt x="1656" y="464"/>
                    <a:pt x="1696" y="384"/>
                  </a:cubicBezTo>
                  <a:cubicBezTo>
                    <a:pt x="1736" y="304"/>
                    <a:pt x="1792" y="208"/>
                    <a:pt x="1840" y="144"/>
                  </a:cubicBezTo>
                  <a:cubicBezTo>
                    <a:pt x="1888" y="80"/>
                    <a:pt x="1936" y="40"/>
                    <a:pt x="1984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2154" y="1691"/>
              <a:ext cx="7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1400" dirty="0">
                  <a:solidFill>
                    <a:srgbClr val="FF9900"/>
                  </a:solidFill>
                  <a:latin typeface="+mn-lt"/>
                </a:rPr>
                <a:t>Super Giant </a:t>
              </a:r>
            </a:p>
            <a:p>
              <a:pPr algn="ctr" eaLnBrk="1" hangingPunct="1">
                <a:defRPr/>
              </a:pPr>
              <a:r>
                <a:rPr lang="en-GB" sz="1400" dirty="0">
                  <a:solidFill>
                    <a:srgbClr val="FF9900"/>
                  </a:solidFill>
                  <a:latin typeface="+mn-lt"/>
                </a:rPr>
                <a:t>~ 3x10</a:t>
              </a:r>
              <a:r>
                <a:rPr lang="en-GB" sz="1400" baseline="30000" dirty="0">
                  <a:solidFill>
                    <a:srgbClr val="FF9900"/>
                  </a:solidFill>
                  <a:latin typeface="+mn-lt"/>
                </a:rPr>
                <a:t>4</a:t>
              </a:r>
              <a:r>
                <a:rPr lang="en-GB" sz="1400" dirty="0">
                  <a:solidFill>
                    <a:srgbClr val="FF9900"/>
                  </a:solidFill>
                  <a:latin typeface="+mn-lt"/>
                </a:rPr>
                <a:t> y</a:t>
              </a:r>
              <a:endParaRPr lang="en-US" sz="1400" dirty="0">
                <a:solidFill>
                  <a:srgbClr val="FF9900"/>
                </a:solidFill>
                <a:latin typeface="+mn-lt"/>
              </a:endParaRP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2154" y="1352"/>
              <a:ext cx="82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1400" dirty="0">
                  <a:solidFill>
                    <a:srgbClr val="006600"/>
                  </a:solidFill>
                  <a:latin typeface="+mn-lt"/>
                </a:rPr>
                <a:t>Pre-Supernova </a:t>
              </a:r>
              <a:endParaRPr lang="en-US" sz="1400" dirty="0">
                <a:solidFill>
                  <a:srgbClr val="006600"/>
                </a:solidFill>
                <a:latin typeface="+mn-lt"/>
              </a:endParaRP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124" y="3166"/>
              <a:ext cx="71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1400">
                  <a:latin typeface="+mn-lt"/>
                </a:rPr>
                <a:t>Gravitational</a:t>
              </a:r>
            </a:p>
            <a:p>
              <a:pPr algn="ctr" eaLnBrk="1" hangingPunct="1">
                <a:defRPr/>
              </a:pPr>
              <a:r>
                <a:rPr lang="en-GB" sz="1400">
                  <a:latin typeface="+mn-lt"/>
                </a:rPr>
                <a:t>Contraction</a:t>
              </a:r>
              <a:endParaRPr lang="en-US" sz="1400">
                <a:latin typeface="+mn-lt"/>
              </a:endParaRPr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 flipV="1">
              <a:off x="1146" y="3062"/>
              <a:ext cx="816" cy="2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H="1" flipV="1">
              <a:off x="1914" y="2490"/>
              <a:ext cx="240" cy="5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H="1" flipV="1">
              <a:off x="2538" y="2334"/>
              <a:ext cx="48" cy="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388" y="2787"/>
              <a:ext cx="18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400">
                  <a:solidFill>
                    <a:srgbClr val="336699"/>
                  </a:solidFill>
                  <a:latin typeface="+mn-lt"/>
                </a:rPr>
                <a:t>H</a:t>
              </a:r>
              <a:endParaRPr lang="en-US" sz="1400">
                <a:solidFill>
                  <a:srgbClr val="336699"/>
                </a:solidFill>
                <a:latin typeface="+mn-lt"/>
              </a:endParaRP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151" y="2444"/>
              <a:ext cx="24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400">
                  <a:solidFill>
                    <a:srgbClr val="990000"/>
                  </a:solidFill>
                  <a:latin typeface="+mn-lt"/>
                </a:rPr>
                <a:t>He</a:t>
              </a:r>
              <a:endParaRPr lang="en-US" sz="1400">
                <a:solidFill>
                  <a:srgbClr val="990000"/>
                </a:solidFill>
                <a:latin typeface="+mn-lt"/>
              </a:endParaRPr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2682" y="2288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400">
                  <a:solidFill>
                    <a:srgbClr val="FF9933"/>
                  </a:solidFill>
                  <a:latin typeface="+mn-lt"/>
                </a:rPr>
                <a:t>C</a:t>
              </a:r>
              <a:endParaRPr lang="en-US" sz="1400">
                <a:solidFill>
                  <a:srgbClr val="FF9933"/>
                </a:solidFill>
                <a:latin typeface="+mn-lt"/>
              </a:endParaRPr>
            </a:p>
          </p:txBody>
        </p:sp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2826" y="1799"/>
              <a:ext cx="47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400">
                  <a:solidFill>
                    <a:srgbClr val="006600"/>
                  </a:solidFill>
                  <a:latin typeface="+mn-lt"/>
                </a:rPr>
                <a:t>O, Ne …</a:t>
              </a:r>
              <a:endParaRPr lang="en-US" sz="1400">
                <a:solidFill>
                  <a:srgbClr val="006600"/>
                </a:solidFill>
                <a:latin typeface="+mn-lt"/>
              </a:endParaRPr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 flipV="1">
              <a:off x="1386" y="2646"/>
              <a:ext cx="48" cy="156"/>
            </a:xfrm>
            <a:prstGeom prst="line">
              <a:avLst/>
            </a:prstGeom>
            <a:noFill/>
            <a:ln w="12700">
              <a:solidFill>
                <a:srgbClr val="336699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 flipV="1">
              <a:off x="2202" y="2282"/>
              <a:ext cx="48" cy="156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 flipH="1" flipV="1">
              <a:off x="2703" y="2153"/>
              <a:ext cx="48" cy="156"/>
            </a:xfrm>
            <a:prstGeom prst="line">
              <a:avLst/>
            </a:prstGeom>
            <a:noFill/>
            <a:ln w="12700">
              <a:solidFill>
                <a:srgbClr val="FF99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 flipH="1" flipV="1">
              <a:off x="2970" y="1658"/>
              <a:ext cx="48" cy="156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266700" y="2030413"/>
            <a:ext cx="3460750" cy="1570037"/>
          </a:xfrm>
          <a:prstGeom prst="rect">
            <a:avLst/>
          </a:prstGeom>
          <a:solidFill>
            <a:schemeClr val="accent3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b="1" dirty="0">
                <a:solidFill>
                  <a:srgbClr val="000099"/>
                </a:solidFill>
                <a:latin typeface="+mn-lt"/>
              </a:rPr>
              <a:t>Energy </a:t>
            </a:r>
            <a:r>
              <a:rPr lang="en-GB" b="1" dirty="0" smtClean="0">
                <a:solidFill>
                  <a:srgbClr val="000099"/>
                </a:solidFill>
                <a:latin typeface="+mn-lt"/>
              </a:rPr>
              <a:t>Generation Rate</a:t>
            </a:r>
            <a:r>
              <a:rPr lang="en-GB" sz="2000" dirty="0" smtClean="0">
                <a:solidFill>
                  <a:srgbClr val="000099"/>
                </a:solidFill>
                <a:latin typeface="+mn-lt"/>
              </a:rPr>
              <a:t> </a:t>
            </a:r>
            <a:endParaRPr lang="en-GB" sz="2000" dirty="0">
              <a:solidFill>
                <a:srgbClr val="000099"/>
              </a:solidFill>
              <a:latin typeface="+mn-lt"/>
            </a:endParaRPr>
          </a:p>
          <a:p>
            <a:pPr algn="ctr" eaLnBrk="1" hangingPunct="1">
              <a:buFont typeface="Symbol" charset="0"/>
              <a:buNone/>
              <a:defRPr/>
            </a:pPr>
            <a:r>
              <a:rPr lang="en-GB" b="1" dirty="0">
                <a:solidFill>
                  <a:srgbClr val="000099"/>
                </a:solidFill>
                <a:latin typeface="+mn-lt"/>
                <a:sym typeface="Symbol" charset="0"/>
              </a:rPr>
              <a:t> ~ </a:t>
            </a:r>
            <a:r>
              <a:rPr lang="en-GB" b="1" dirty="0" err="1">
                <a:solidFill>
                  <a:srgbClr val="000099"/>
                </a:solidFill>
                <a:latin typeface="+mn-lt"/>
                <a:sym typeface="Symbol" charset="0"/>
              </a:rPr>
              <a:t>T</a:t>
            </a:r>
            <a:r>
              <a:rPr lang="en-GB" b="1" baseline="30000" dirty="0" err="1">
                <a:solidFill>
                  <a:srgbClr val="000099"/>
                </a:solidFill>
                <a:latin typeface="+mn-lt"/>
                <a:sym typeface="Symbol" charset="0"/>
              </a:rPr>
              <a:t>n</a:t>
            </a:r>
            <a:endParaRPr lang="en-GB" b="1" baseline="30000" dirty="0">
              <a:solidFill>
                <a:srgbClr val="000099"/>
              </a:solidFill>
              <a:latin typeface="+mn-lt"/>
              <a:sym typeface="Symbol" charset="0"/>
            </a:endParaRPr>
          </a:p>
          <a:p>
            <a:pPr algn="ctr" eaLnBrk="1" hangingPunct="1">
              <a:buFont typeface="Symbol" charset="0"/>
              <a:buNone/>
              <a:defRPr/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n ~ </a:t>
            </a:r>
            <a:r>
              <a:rPr lang="en-US" b="1" dirty="0" smtClean="0">
                <a:solidFill>
                  <a:srgbClr val="000099"/>
                </a:solidFill>
                <a:latin typeface="+mn-lt"/>
              </a:rPr>
              <a:t>4</a:t>
            </a:r>
            <a:r>
              <a:rPr lang="en-US" dirty="0" smtClean="0">
                <a:latin typeface="+mn-lt"/>
              </a:rPr>
              <a:t> (H-burning</a:t>
            </a:r>
            <a:r>
              <a:rPr lang="en-US" dirty="0">
                <a:latin typeface="+mn-lt"/>
              </a:rPr>
              <a:t>)</a:t>
            </a:r>
          </a:p>
          <a:p>
            <a:pPr algn="ctr" eaLnBrk="1" hangingPunct="1">
              <a:buFont typeface="Symbol" charset="0"/>
              <a:buNone/>
              <a:defRPr/>
            </a:pPr>
            <a:r>
              <a:rPr lang="en-US" dirty="0">
                <a:latin typeface="+mn-lt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+mn-lt"/>
              </a:rPr>
              <a:t>n ~ </a:t>
            </a:r>
            <a:r>
              <a:rPr lang="en-US" b="1" dirty="0" smtClean="0">
                <a:solidFill>
                  <a:srgbClr val="000099"/>
                </a:solidFill>
                <a:latin typeface="+mn-lt"/>
              </a:rPr>
              <a:t>30</a:t>
            </a:r>
            <a:r>
              <a:rPr lang="en-US" dirty="0" smtClean="0">
                <a:latin typeface="+mn-lt"/>
              </a:rPr>
              <a:t> (C-burning</a:t>
            </a:r>
            <a:r>
              <a:rPr lang="en-US" dirty="0">
                <a:latin typeface="+mn-lt"/>
              </a:rPr>
              <a:t>) 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-15876" y="3860800"/>
            <a:ext cx="4011613" cy="1754188"/>
          </a:xfrm>
          <a:prstGeom prst="rect">
            <a:avLst/>
          </a:prstGeom>
          <a:solidFill>
            <a:schemeClr val="accent3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n-GB" b="1" dirty="0" smtClean="0">
                <a:solidFill>
                  <a:srgbClr val="C00000"/>
                </a:solidFill>
                <a:latin typeface="+mn-lt"/>
              </a:rPr>
              <a:t>Innermost regions</a:t>
            </a:r>
            <a:r>
              <a:rPr lang="en-GB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GB" b="1" dirty="0">
                <a:solidFill>
                  <a:srgbClr val="C00000"/>
                </a:solidFill>
                <a:latin typeface="+mn-lt"/>
              </a:rPr>
              <a:t>only</a:t>
            </a:r>
            <a:r>
              <a:rPr lang="en-GB" dirty="0">
                <a:latin typeface="+mn-lt"/>
              </a:rPr>
              <a:t> 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GB" dirty="0">
                <a:latin typeface="+mn-lt"/>
              </a:rPr>
              <a:t>contribute to nuclear</a:t>
            </a:r>
            <a:r>
              <a:rPr lang="en-GB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GB" b="1" dirty="0" smtClean="0">
                <a:solidFill>
                  <a:srgbClr val="C00000"/>
                </a:solidFill>
                <a:latin typeface="+mn-lt"/>
              </a:rPr>
              <a:t>burning</a:t>
            </a:r>
            <a:r>
              <a:rPr lang="en-GB" dirty="0" smtClean="0">
                <a:latin typeface="+mn-lt"/>
              </a:rPr>
              <a:t>, 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GB" dirty="0" smtClean="0">
                <a:latin typeface="+mn-lt"/>
              </a:rPr>
              <a:t>e.g</a:t>
            </a:r>
            <a:r>
              <a:rPr lang="en-GB" dirty="0">
                <a:latin typeface="+mn-lt"/>
              </a:rPr>
              <a:t>. </a:t>
            </a:r>
            <a:r>
              <a:rPr lang="en-GB" b="1" dirty="0">
                <a:solidFill>
                  <a:srgbClr val="C00000"/>
                </a:solidFill>
                <a:latin typeface="+mn-lt"/>
              </a:rPr>
              <a:t>1/10 </a:t>
            </a:r>
            <a:r>
              <a:rPr lang="en-GB" b="1" dirty="0" smtClean="0">
                <a:solidFill>
                  <a:srgbClr val="C00000"/>
                </a:solidFill>
                <a:latin typeface="+mn-lt"/>
              </a:rPr>
              <a:t>Mass</a:t>
            </a:r>
            <a:r>
              <a:rPr lang="en-GB" dirty="0" smtClean="0">
                <a:latin typeface="+mn-lt"/>
              </a:rPr>
              <a:t> for H-burning</a:t>
            </a:r>
            <a:endParaRPr lang="en-GB" dirty="0">
              <a:latin typeface="+mn-lt"/>
            </a:endParaRP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GB" dirty="0" smtClean="0">
                <a:latin typeface="+mn-lt"/>
              </a:rPr>
              <a:t>and less </a:t>
            </a:r>
            <a:r>
              <a:rPr lang="en-GB" dirty="0">
                <a:latin typeface="+mn-lt"/>
              </a:rPr>
              <a:t>for subsequent </a:t>
            </a:r>
            <a:r>
              <a:rPr lang="en-GB" dirty="0" smtClean="0">
                <a:latin typeface="+mn-lt"/>
              </a:rPr>
              <a:t>stages</a:t>
            </a:r>
            <a:endParaRPr lang="en-US" dirty="0">
              <a:latin typeface="+mn-lt"/>
            </a:endParaRPr>
          </a:p>
        </p:txBody>
      </p:sp>
      <p:sp>
        <p:nvSpPr>
          <p:cNvPr id="36" name="AutoShape 33"/>
          <p:cNvSpPr>
            <a:spLocks noChangeArrowheads="1"/>
          </p:cNvSpPr>
          <p:nvPr/>
        </p:nvSpPr>
        <p:spPr bwMode="auto">
          <a:xfrm rot="5400000">
            <a:off x="1839119" y="3659981"/>
            <a:ext cx="314325" cy="195263"/>
          </a:xfrm>
          <a:prstGeom prst="notchedRightArrow">
            <a:avLst>
              <a:gd name="adj1" fmla="val 42111"/>
              <a:gd name="adj2" fmla="val 57183"/>
            </a:avLst>
          </a:prstGeom>
          <a:solidFill>
            <a:srgbClr val="800000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1400">
              <a:solidFill>
                <a:srgbClr val="990000"/>
              </a:solidFill>
              <a:latin typeface="Arial" pitchFamily="34" charset="0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0" y="5837238"/>
            <a:ext cx="3897313" cy="904875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GB" sz="2400" b="1" dirty="0">
                <a:solidFill>
                  <a:srgbClr val="FFC000"/>
                </a:solidFill>
                <a:latin typeface="+mn-lt"/>
                <a:cs typeface="+mn-cs"/>
              </a:rPr>
              <a:t>H-burning</a:t>
            </a:r>
            <a:r>
              <a:rPr lang="en-GB" sz="2400" b="1" dirty="0">
                <a:latin typeface="+mn-lt"/>
                <a:cs typeface="+mn-cs"/>
              </a:rPr>
              <a:t> </a:t>
            </a:r>
            <a:r>
              <a:rPr lang="en-GB" sz="2400" b="1" dirty="0">
                <a:solidFill>
                  <a:srgbClr val="FFC000"/>
                </a:solidFill>
                <a:latin typeface="+mn-lt"/>
                <a:cs typeface="+mn-cs"/>
                <a:sym typeface="Symbol" charset="0"/>
              </a:rPr>
              <a:t></a:t>
            </a:r>
            <a:r>
              <a:rPr lang="en-GB" sz="2400" b="1" dirty="0">
                <a:latin typeface="+mn-lt"/>
                <a:cs typeface="+mn-cs"/>
                <a:sym typeface="Symbol" charset="0"/>
              </a:rPr>
              <a:t> </a:t>
            </a:r>
            <a:r>
              <a:rPr lang="en-GB" sz="2400" b="1" dirty="0">
                <a:solidFill>
                  <a:srgbClr val="FFC000"/>
                </a:solidFill>
                <a:latin typeface="+mn-lt"/>
                <a:cs typeface="+mn-cs"/>
                <a:sym typeface="Symbol" charset="0"/>
              </a:rPr>
              <a:t>Main Sequence</a:t>
            </a:r>
          </a:p>
          <a:p>
            <a:pPr algn="ctr">
              <a:lnSpc>
                <a:spcPct val="110000"/>
              </a:lnSpc>
              <a:defRPr/>
            </a:pPr>
            <a:r>
              <a:rPr lang="en-GB" sz="2400" dirty="0">
                <a:latin typeface="+mn-lt"/>
                <a:cs typeface="+mn-cs"/>
                <a:sym typeface="Symbol" charset="0"/>
              </a:rPr>
              <a:t>longest stage of star’</a:t>
            </a:r>
            <a:r>
              <a:rPr lang="en-GB" altLang="ja-JP" sz="2400" dirty="0">
                <a:latin typeface="+mn-lt"/>
                <a:cs typeface="+mn-cs"/>
                <a:sym typeface="Symbol" charset="0"/>
              </a:rPr>
              <a:t>s lifetime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539750" y="1196975"/>
            <a:ext cx="8650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dirty="0">
                <a:latin typeface="+mn-lt"/>
              </a:rPr>
              <a:t>Main </a:t>
            </a:r>
            <a:r>
              <a:rPr lang="en-GB" dirty="0" smtClean="0">
                <a:latin typeface="+mn-lt"/>
              </a:rPr>
              <a:t>Parameters:1</a:t>
            </a:r>
            <a:r>
              <a:rPr lang="en-GB" dirty="0">
                <a:latin typeface="+mn-lt"/>
              </a:rPr>
              <a:t>) </a:t>
            </a:r>
            <a:r>
              <a:rPr lang="en-GB" b="1" dirty="0" smtClean="0">
                <a:solidFill>
                  <a:srgbClr val="FF0000"/>
                </a:solidFill>
                <a:latin typeface="+mn-lt"/>
              </a:rPr>
              <a:t>Initial Star Mass</a:t>
            </a:r>
            <a:r>
              <a:rPr lang="en-GB" dirty="0" smtClean="0">
                <a:latin typeface="+mn-lt"/>
              </a:rPr>
              <a:t> ( </a:t>
            </a:r>
            <a:r>
              <a:rPr lang="en-GB" dirty="0">
                <a:latin typeface="+mn-lt"/>
                <a:sym typeface="Symbol" charset="0"/>
              </a:rPr>
              <a:t></a:t>
            </a:r>
            <a:r>
              <a:rPr lang="en-GB" dirty="0">
                <a:latin typeface="+mn-lt"/>
              </a:rPr>
              <a:t>  </a:t>
            </a:r>
            <a:r>
              <a:rPr lang="en-GB" b="1" dirty="0" smtClean="0">
                <a:solidFill>
                  <a:srgbClr val="FF0000"/>
                </a:solidFill>
                <a:latin typeface="+mn-lt"/>
              </a:rPr>
              <a:t>Central Temperature</a:t>
            </a:r>
            <a:r>
              <a:rPr lang="en-GB" dirty="0" smtClean="0">
                <a:latin typeface="+mn-lt"/>
              </a:rPr>
              <a:t>)</a:t>
            </a:r>
          </a:p>
          <a:p>
            <a:pPr algn="ctr" eaLnBrk="1" hangingPunct="1">
              <a:defRPr/>
            </a:pPr>
            <a:r>
              <a:rPr lang="en-GB" dirty="0" smtClean="0">
                <a:latin typeface="+mn-lt"/>
              </a:rPr>
              <a:t>2</a:t>
            </a:r>
            <a:r>
              <a:rPr lang="en-GB" dirty="0">
                <a:latin typeface="+mn-lt"/>
              </a:rPr>
              <a:t>) </a:t>
            </a:r>
            <a:r>
              <a:rPr lang="en-GB" b="1" dirty="0" smtClean="0">
                <a:solidFill>
                  <a:srgbClr val="009900"/>
                </a:solidFill>
                <a:latin typeface="+mn-lt"/>
              </a:rPr>
              <a:t>Initial Star Chemical Composition</a:t>
            </a:r>
            <a:r>
              <a:rPr lang="en-GB" dirty="0" smtClean="0">
                <a:latin typeface="+mn-lt"/>
              </a:rPr>
              <a:t> </a:t>
            </a:r>
            <a:r>
              <a:rPr lang="en-GB" dirty="0">
                <a:latin typeface="+mn-lt"/>
              </a:rPr>
              <a:t>( </a:t>
            </a:r>
            <a:r>
              <a:rPr lang="en-GB" dirty="0">
                <a:latin typeface="+mn-lt"/>
                <a:sym typeface="Symbol" charset="0"/>
              </a:rPr>
              <a:t>  </a:t>
            </a:r>
            <a:r>
              <a:rPr lang="en-GB" b="1" dirty="0" smtClean="0">
                <a:solidFill>
                  <a:srgbClr val="009900"/>
                </a:solidFill>
                <a:latin typeface="+mn-lt"/>
              </a:rPr>
              <a:t>Nuclear Processes</a:t>
            </a:r>
            <a:r>
              <a:rPr lang="en-GB" dirty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39" name="AutoShape 34"/>
          <p:cNvSpPr>
            <a:spLocks noChangeArrowheads="1"/>
          </p:cNvSpPr>
          <p:nvPr/>
        </p:nvSpPr>
        <p:spPr bwMode="auto">
          <a:xfrm rot="5400000" flipV="1">
            <a:off x="1782762" y="5621338"/>
            <a:ext cx="314325" cy="196850"/>
          </a:xfrm>
          <a:prstGeom prst="notchedRightArrow">
            <a:avLst>
              <a:gd name="adj1" fmla="val 42111"/>
              <a:gd name="adj2" fmla="val 56722"/>
            </a:avLst>
          </a:prstGeom>
          <a:solidFill>
            <a:srgbClr val="800000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1400">
              <a:solidFill>
                <a:srgbClr val="99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4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381000" y="206375"/>
            <a:ext cx="8461375" cy="774700"/>
          </a:xfrm>
        </p:spPr>
        <p:txBody>
          <a:bodyPr/>
          <a:lstStyle/>
          <a:p>
            <a:r>
              <a:rPr lang="it-IT" altLang="it-IT" b="1" dirty="0" err="1" smtClean="0"/>
              <a:t>Distint</a:t>
            </a:r>
            <a:r>
              <a:rPr lang="it-IT" altLang="it-IT" b="1" dirty="0" smtClean="0"/>
              <a:t> </a:t>
            </a:r>
            <a:r>
              <a:rPr lang="it-IT" altLang="it-IT" b="1" dirty="0" err="1" smtClean="0"/>
              <a:t>Epochs</a:t>
            </a:r>
            <a:r>
              <a:rPr lang="it-IT" altLang="it-IT" b="1" dirty="0" smtClean="0"/>
              <a:t> of </a:t>
            </a:r>
            <a:r>
              <a:rPr lang="it-IT" altLang="it-IT" b="1" dirty="0" err="1" smtClean="0"/>
              <a:t>Nuclear</a:t>
            </a:r>
            <a:r>
              <a:rPr lang="it-IT" altLang="it-IT" b="1" dirty="0" smtClean="0"/>
              <a:t> </a:t>
            </a:r>
            <a:r>
              <a:rPr lang="it-IT" altLang="it-IT" b="1" dirty="0" err="1" smtClean="0"/>
              <a:t>Processes</a:t>
            </a:r>
            <a:endParaRPr lang="it-IT" altLang="it-IT" b="1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"/>
          <a:stretch>
            <a:fillRect/>
          </a:stretch>
        </p:blipFill>
        <p:spPr bwMode="auto">
          <a:xfrm>
            <a:off x="1114425" y="1143000"/>
            <a:ext cx="6810375" cy="5530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Indirect</a:t>
            </a:r>
            <a:r>
              <a:rPr lang="it-IT" b="1" dirty="0" smtClean="0"/>
              <a:t> </a:t>
            </a:r>
            <a:r>
              <a:rPr lang="it-IT" b="1" dirty="0" err="1" smtClean="0"/>
              <a:t>Methods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464783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0" y="6247348"/>
            <a:ext cx="9143640" cy="60951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6" name="CustomShape 1"/>
          <p:cNvSpPr/>
          <p:nvPr/>
        </p:nvSpPr>
        <p:spPr>
          <a:xfrm>
            <a:off x="360" y="14400"/>
            <a:ext cx="9143640" cy="7603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/>
              </a:rPr>
              <a:t>Nuclear astrophysics input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ma 6"/>
          <p:cNvGraphicFramePr/>
          <p:nvPr>
            <p:extLst/>
          </p:nvPr>
        </p:nvGraphicFramePr>
        <p:xfrm>
          <a:off x="2678412" y="87928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ttangolo 7"/>
          <p:cNvSpPr/>
          <p:nvPr/>
        </p:nvSpPr>
        <p:spPr>
          <a:xfrm>
            <a:off x="635410" y="1075070"/>
            <a:ext cx="2381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purpose of nuclear astrophysics is to provide reliable nuclear physics input</a:t>
            </a:r>
          </a:p>
        </p:txBody>
      </p:sp>
      <p:sp>
        <p:nvSpPr>
          <p:cNvPr id="9" name="Rettangolo 8"/>
          <p:cNvSpPr/>
          <p:nvPr/>
        </p:nvSpPr>
        <p:spPr>
          <a:xfrm>
            <a:off x="4626027" y="4425562"/>
            <a:ext cx="2381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Change the model until observables are matched by predictions</a:t>
            </a:r>
          </a:p>
        </p:txBody>
      </p:sp>
      <p:sp>
        <p:nvSpPr>
          <p:cNvPr id="10" name="Freccia bidirezionale orizzontale 9"/>
          <p:cNvSpPr/>
          <p:nvPr/>
        </p:nvSpPr>
        <p:spPr>
          <a:xfrm rot="20086218">
            <a:off x="4602962" y="3713377"/>
            <a:ext cx="959569" cy="450628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360" y="5656528"/>
            <a:ext cx="9143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Astrophysical models are very complex: assumptions on stellar structure and on stellar parameters (age, mass…) </a:t>
            </a:r>
            <a:r>
              <a:rPr lang="en-US" dirty="0">
                <a:sym typeface="Wingdings"/>
              </a:rPr>
              <a:t> need of multiple independent constrain</a:t>
            </a:r>
          </a:p>
          <a:p>
            <a:pPr algn="just"/>
            <a:r>
              <a:rPr lang="en-US" dirty="0">
                <a:solidFill>
                  <a:schemeClr val="bg1"/>
                </a:solidFill>
                <a:sym typeface="Wingdings"/>
              </a:rPr>
              <a:t>Key information: how does the mixing mechanism work? Mixing transports the produced nuclides from stellar inner layers to the surface where they are observed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8829" y="3400196"/>
            <a:ext cx="1735408" cy="1573811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1014904" y="2575923"/>
            <a:ext cx="1480839" cy="1480839"/>
            <a:chOff x="382488" y="2581687"/>
            <a:chExt cx="1480839" cy="1480839"/>
          </a:xfrm>
        </p:grpSpPr>
        <p:sp>
          <p:nvSpPr>
            <p:cNvPr id="14" name="Ovale 13"/>
            <p:cNvSpPr/>
            <p:nvPr/>
          </p:nvSpPr>
          <p:spPr>
            <a:xfrm>
              <a:off x="382488" y="2581687"/>
              <a:ext cx="1480839" cy="14808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e 4"/>
            <p:cNvSpPr/>
            <p:nvPr/>
          </p:nvSpPr>
          <p:spPr>
            <a:xfrm>
              <a:off x="599352" y="2798551"/>
              <a:ext cx="1047111" cy="1047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Astrophysical models: how a star works</a:t>
              </a: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1014904" y="4098835"/>
            <a:ext cx="1480839" cy="1480839"/>
            <a:chOff x="382488" y="2581687"/>
            <a:chExt cx="1480839" cy="1480839"/>
          </a:xfrm>
        </p:grpSpPr>
        <p:sp>
          <p:nvSpPr>
            <p:cNvPr id="17" name="Ovale 16"/>
            <p:cNvSpPr/>
            <p:nvPr/>
          </p:nvSpPr>
          <p:spPr>
            <a:xfrm>
              <a:off x="382488" y="2581687"/>
              <a:ext cx="1480839" cy="14808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e 4"/>
            <p:cNvSpPr/>
            <p:nvPr/>
          </p:nvSpPr>
          <p:spPr>
            <a:xfrm>
              <a:off x="599352" y="2798551"/>
              <a:ext cx="1047111" cy="1047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/>
                <a:t>Model input parameters: magnetic field, </a:t>
              </a:r>
              <a:r>
                <a:rPr lang="en-US" sz="1300" dirty="0" err="1"/>
                <a:t>metallicity</a:t>
              </a:r>
              <a:r>
                <a:rPr lang="en-US" sz="1300" dirty="0"/>
                <a:t>, …</a:t>
              </a:r>
              <a:endParaRPr lang="en-US" sz="1300" kern="1200" dirty="0"/>
            </a:p>
          </p:txBody>
        </p:sp>
      </p:grpSp>
      <p:grpSp>
        <p:nvGrpSpPr>
          <p:cNvPr id="19" name="Gruppo 18"/>
          <p:cNvGrpSpPr/>
          <p:nvPr/>
        </p:nvGrpSpPr>
        <p:grpSpPr>
          <a:xfrm rot="1708005">
            <a:off x="2631164" y="3199282"/>
            <a:ext cx="470907" cy="550872"/>
            <a:chOff x="2085454" y="1756563"/>
            <a:chExt cx="470907" cy="550872"/>
          </a:xfrm>
        </p:grpSpPr>
        <p:sp>
          <p:nvSpPr>
            <p:cNvPr id="20" name="Freccia destra 16"/>
            <p:cNvSpPr/>
            <p:nvPr/>
          </p:nvSpPr>
          <p:spPr>
            <a:xfrm>
              <a:off x="2085454" y="1756563"/>
              <a:ext cx="470907" cy="5508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ccia destra 4"/>
            <p:cNvSpPr/>
            <p:nvPr/>
          </p:nvSpPr>
          <p:spPr>
            <a:xfrm>
              <a:off x="2085454" y="1866737"/>
              <a:ext cx="329635" cy="330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22" name="Gruppo 21"/>
          <p:cNvGrpSpPr/>
          <p:nvPr/>
        </p:nvGrpSpPr>
        <p:grpSpPr>
          <a:xfrm rot="20256852">
            <a:off x="2627013" y="4376313"/>
            <a:ext cx="470907" cy="550872"/>
            <a:chOff x="2085454" y="1756563"/>
            <a:chExt cx="470907" cy="550872"/>
          </a:xfrm>
        </p:grpSpPr>
        <p:sp>
          <p:nvSpPr>
            <p:cNvPr id="23" name="Freccia destra 19"/>
            <p:cNvSpPr/>
            <p:nvPr/>
          </p:nvSpPr>
          <p:spPr>
            <a:xfrm>
              <a:off x="2085454" y="1756563"/>
              <a:ext cx="470907" cy="5508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reccia destra 4"/>
            <p:cNvSpPr/>
            <p:nvPr/>
          </p:nvSpPr>
          <p:spPr>
            <a:xfrm>
              <a:off x="2085454" y="1866737"/>
              <a:ext cx="329635" cy="330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45277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0" y="0"/>
            <a:ext cx="9144000" cy="774700"/>
          </a:xfrm>
          <a:prstGeom prst="rect">
            <a:avLst/>
          </a:prstGeom>
        </p:spPr>
      </p:pic>
      <p:sp>
        <p:nvSpPr>
          <p:cNvPr id="5" name="CustomShape 1"/>
          <p:cNvSpPr/>
          <p:nvPr/>
        </p:nvSpPr>
        <p:spPr>
          <a:xfrm>
            <a:off x="360" y="14400"/>
            <a:ext cx="9143640" cy="7603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/>
              </a:rPr>
              <a:t>Recipe for direct measurements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829358" y="3735133"/>
            <a:ext cx="23196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-360" y="133865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srgbClr val="000000"/>
                </a:solidFill>
              </a:rPr>
              <a:t>How to </a:t>
            </a:r>
            <a:r>
              <a:rPr lang="it-IT" sz="2400" b="1" dirty="0" err="1">
                <a:solidFill>
                  <a:srgbClr val="000000"/>
                </a:solidFill>
              </a:rPr>
              <a:t>measure</a:t>
            </a:r>
            <a:r>
              <a:rPr lang="it-IT" sz="2400" b="1" dirty="0">
                <a:solidFill>
                  <a:srgbClr val="000000"/>
                </a:solidFill>
              </a:rPr>
              <a:t> the </a:t>
            </a:r>
            <a:r>
              <a:rPr lang="it-IT" sz="2400" b="1" dirty="0" err="1">
                <a:solidFill>
                  <a:srgbClr val="000000"/>
                </a:solidFill>
              </a:rPr>
              <a:t>A+x</a:t>
            </a:r>
            <a:r>
              <a:rPr lang="it-IT" sz="2400" b="1" dirty="0" err="1">
                <a:solidFill>
                  <a:srgbClr val="000000"/>
                </a:solidFill>
                <a:sym typeface="Wingdings"/>
              </a:rPr>
              <a:t>c+C</a:t>
            </a:r>
            <a:r>
              <a:rPr lang="it-IT" sz="24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sym typeface="Wingdings"/>
              </a:rPr>
              <a:t>reaction</a:t>
            </a:r>
            <a:r>
              <a:rPr lang="it-IT" sz="2400" b="1" dirty="0">
                <a:solidFill>
                  <a:srgbClr val="000000"/>
                </a:solidFill>
                <a:sym typeface="Wingdings"/>
              </a:rPr>
              <a:t> in a </a:t>
            </a:r>
            <a:r>
              <a:rPr lang="it-IT" sz="2400" b="1" i="1" dirty="0" err="1">
                <a:solidFill>
                  <a:srgbClr val="FF0000"/>
                </a:solidFill>
                <a:sym typeface="Wingdings"/>
              </a:rPr>
              <a:t>direct</a:t>
            </a:r>
            <a:r>
              <a:rPr lang="it-IT" sz="24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it-IT" sz="2400" b="1" dirty="0">
                <a:solidFill>
                  <a:srgbClr val="000000"/>
                </a:solidFill>
                <a:sym typeface="Wingdings"/>
              </a:rPr>
              <a:t>way?</a:t>
            </a:r>
          </a:p>
        </p:txBody>
      </p:sp>
      <p:cxnSp>
        <p:nvCxnSpPr>
          <p:cNvPr id="8" name="Connettore 2 7"/>
          <p:cNvCxnSpPr/>
          <p:nvPr/>
        </p:nvCxnSpPr>
        <p:spPr>
          <a:xfrm flipV="1">
            <a:off x="3239681" y="2905823"/>
            <a:ext cx="1827180" cy="829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829358" y="3317239"/>
            <a:ext cx="10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(x)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340332" y="3842007"/>
            <a:ext cx="111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(A)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239681" y="2605334"/>
            <a:ext cx="121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</a:t>
            </a:r>
          </a:p>
          <a:p>
            <a:r>
              <a:rPr lang="en-US" dirty="0"/>
              <a:t>product (c)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3148970" y="3251665"/>
            <a:ext cx="90711" cy="9467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5053902" y="2290319"/>
            <a:ext cx="285091" cy="1049595"/>
          </a:xfrm>
          <a:prstGeom prst="rect">
            <a:avLst/>
          </a:prstGeom>
          <a:scene3d>
            <a:camera prst="orthographicFront">
              <a:rot lat="0" lon="0" rev="16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5352259" y="2120482"/>
            <a:ext cx="3426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kinematic </a:t>
            </a:r>
            <a:r>
              <a:rPr lang="en-US" dirty="0">
                <a:sym typeface="Wingdings"/>
              </a:rPr>
              <a:t>observables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- </a:t>
            </a:r>
            <a:r>
              <a:rPr lang="en-US" dirty="0">
                <a:sym typeface="Wingdings"/>
              </a:rPr>
              <a:t>Energy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- </a:t>
            </a:r>
            <a:r>
              <a:rPr lang="en-US" dirty="0">
                <a:sym typeface="Wingdings"/>
              </a:rPr>
              <a:t>Emission angle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+ </a:t>
            </a:r>
            <a:r>
              <a:rPr lang="en-US" dirty="0">
                <a:sym typeface="Wingdings"/>
              </a:rPr>
              <a:t>Particle identification</a:t>
            </a:r>
            <a:endParaRPr lang="en-US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32" y="4211339"/>
            <a:ext cx="2253746" cy="204156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/>
          <a:srcRect l="22132"/>
          <a:stretch/>
        </p:blipFill>
        <p:spPr>
          <a:xfrm>
            <a:off x="-360" y="3900344"/>
            <a:ext cx="2415295" cy="233960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270" y="3479728"/>
            <a:ext cx="2856933" cy="21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27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74700"/>
          </a:xfrm>
        </p:spPr>
        <p:txBody>
          <a:bodyPr/>
          <a:lstStyle/>
          <a:p>
            <a:r>
              <a:rPr lang="it-IT" altLang="it-IT" sz="4400" b="1" dirty="0" err="1" smtClean="0"/>
              <a:t>Astrophysical</a:t>
            </a:r>
            <a:r>
              <a:rPr lang="it-IT" altLang="it-IT" sz="4400" b="1" dirty="0" smtClean="0"/>
              <a:t> S-</a:t>
            </a:r>
            <a:r>
              <a:rPr lang="it-IT" altLang="it-IT" sz="4400" b="1" dirty="0" err="1" smtClean="0"/>
              <a:t>Factor</a:t>
            </a:r>
            <a:endParaRPr lang="it-IT" altLang="it-IT" sz="4400" b="1" dirty="0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55875" y="3830638"/>
            <a:ext cx="3643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400" b="1">
                <a:solidFill>
                  <a:srgbClr val="800000"/>
                </a:solidFill>
                <a:latin typeface="Arial" pitchFamily="34" charset="0"/>
                <a:ea typeface="MS PGothic" pitchFamily="34" charset="-128"/>
                <a:sym typeface="Symbol" pitchFamily="18" charset="2"/>
              </a:rPr>
              <a:t></a:t>
            </a:r>
            <a:r>
              <a:rPr lang="en-US" altLang="it-IT" sz="2400" b="1" baseline="-25000">
                <a:solidFill>
                  <a:srgbClr val="800000"/>
                </a:solidFill>
                <a:latin typeface="Arial" pitchFamily="34" charset="0"/>
                <a:ea typeface="MS PGothic" pitchFamily="34" charset="-128"/>
                <a:sym typeface="Symbol" pitchFamily="18" charset="2"/>
              </a:rPr>
              <a:t> </a:t>
            </a:r>
            <a:r>
              <a:rPr lang="en-US" altLang="it-IT" sz="2400" b="1">
                <a:solidFill>
                  <a:srgbClr val="800000"/>
                </a:solidFill>
                <a:latin typeface="Arial" pitchFamily="34" charset="0"/>
                <a:ea typeface="MS PGothic" pitchFamily="34" charset="-128"/>
                <a:sym typeface="Symbol" pitchFamily="18" charset="2"/>
              </a:rPr>
              <a:t>(E)</a:t>
            </a:r>
            <a:r>
              <a:rPr lang="en-US" altLang="it-IT" sz="2400">
                <a:solidFill>
                  <a:srgbClr val="800000"/>
                </a:solidFill>
                <a:latin typeface="Arial" pitchFamily="34" charset="0"/>
                <a:ea typeface="MS PGothic" pitchFamily="34" charset="-128"/>
                <a:sym typeface="Symbol" pitchFamily="18" charset="2"/>
              </a:rPr>
              <a:t> =     </a:t>
            </a:r>
            <a:r>
              <a:rPr lang="en-US" altLang="it-IT" sz="2400" b="1">
                <a:solidFill>
                  <a:srgbClr val="FF0000"/>
                </a:solidFill>
                <a:latin typeface="Arial" pitchFamily="34" charset="0"/>
                <a:ea typeface="MS PGothic" pitchFamily="34" charset="-128"/>
                <a:sym typeface="Symbol" pitchFamily="18" charset="2"/>
              </a:rPr>
              <a:t>exp(-2)</a:t>
            </a:r>
            <a:r>
              <a:rPr lang="en-US" altLang="it-IT" sz="2400">
                <a:solidFill>
                  <a:srgbClr val="800000"/>
                </a:solidFill>
                <a:latin typeface="Arial" pitchFamily="34" charset="0"/>
                <a:ea typeface="MS PGothic" pitchFamily="34" charset="-128"/>
                <a:sym typeface="Symbol" pitchFamily="18" charset="2"/>
              </a:rPr>
              <a:t> </a:t>
            </a:r>
            <a:r>
              <a:rPr lang="en-US" altLang="it-IT" sz="2400" b="1">
                <a:solidFill>
                  <a:srgbClr val="009900"/>
                </a:solidFill>
                <a:latin typeface="Arial" pitchFamily="34" charset="0"/>
                <a:ea typeface="MS PGothic" pitchFamily="34" charset="-128"/>
                <a:sym typeface="Symbol" pitchFamily="18" charset="2"/>
              </a:rPr>
              <a:t>S(E)</a:t>
            </a:r>
            <a:r>
              <a:rPr lang="en-US" altLang="it-IT" sz="2400">
                <a:solidFill>
                  <a:srgbClr val="800000"/>
                </a:solidFill>
                <a:latin typeface="Arial" pitchFamily="34" charset="0"/>
                <a:ea typeface="MS PGothic" pitchFamily="34" charset="-128"/>
                <a:sym typeface="Symbol" pitchFamily="18" charset="2"/>
              </a:rPr>
              <a:t> 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49300" y="1657350"/>
            <a:ext cx="285591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US" b="1" dirty="0" smtClean="0">
                <a:solidFill>
                  <a:srgbClr val="0070C0"/>
                </a:solidFill>
                <a:latin typeface="+mn-lt"/>
                <a:cs typeface="Calibri"/>
              </a:rPr>
              <a:t>Geometrical Factor 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US" dirty="0" smtClean="0">
                <a:latin typeface="+mn-lt"/>
                <a:cs typeface="Calibri"/>
              </a:rPr>
              <a:t>(</a:t>
            </a:r>
            <a:r>
              <a:rPr lang="en-US" dirty="0">
                <a:latin typeface="+mn-lt"/>
                <a:cs typeface="Calibri"/>
              </a:rPr>
              <a:t>particle’s </a:t>
            </a:r>
            <a:r>
              <a:rPr lang="en-US" dirty="0" smtClean="0">
                <a:latin typeface="+mn-lt"/>
                <a:cs typeface="Calibri"/>
              </a:rPr>
              <a:t>de </a:t>
            </a:r>
            <a:r>
              <a:rPr lang="en-US" dirty="0">
                <a:latin typeface="+mn-lt"/>
                <a:cs typeface="Calibri"/>
              </a:rPr>
              <a:t>Broglie </a:t>
            </a:r>
            <a:endParaRPr lang="en-US" dirty="0" smtClean="0">
              <a:latin typeface="+mn-lt"/>
              <a:cs typeface="Calibri"/>
            </a:endParaRP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US" dirty="0" smtClean="0">
                <a:latin typeface="+mn-lt"/>
                <a:cs typeface="Calibri"/>
              </a:rPr>
              <a:t>wavelength</a:t>
            </a:r>
            <a:r>
              <a:rPr lang="en-US" dirty="0">
                <a:latin typeface="+mn-lt"/>
                <a:cs typeface="Calibri"/>
              </a:rPr>
              <a:t>)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971550" y="3024188"/>
          <a:ext cx="1439863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Formel" r:id="rId3" imgW="1295400" imgH="558800" progId="Equation.3">
                  <p:embed/>
                </p:oleObj>
              </mc:Choice>
              <mc:Fallback>
                <p:oleObj name="Formel" r:id="rId3" imgW="12954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024188"/>
                        <a:ext cx="1439863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850063" y="184467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0070C0"/>
                </a:solidFill>
                <a:latin typeface="+mn-lt"/>
                <a:cs typeface="Calibri"/>
              </a:rPr>
              <a:t>Interaction </a:t>
            </a:r>
            <a:endParaRPr lang="en-US" b="1" dirty="0">
              <a:solidFill>
                <a:srgbClr val="0070C0"/>
              </a:solidFill>
              <a:latin typeface="+mn-lt"/>
              <a:cs typeface="Calibri"/>
            </a:endParaRPr>
          </a:p>
          <a:p>
            <a:pPr algn="ctr" eaLnBrk="1" hangingPunct="1">
              <a:defRPr/>
            </a:pPr>
            <a:r>
              <a:rPr lang="en-US" b="1" dirty="0" smtClean="0">
                <a:solidFill>
                  <a:srgbClr val="0070C0"/>
                </a:solidFill>
                <a:latin typeface="+mn-lt"/>
                <a:cs typeface="Calibri"/>
              </a:rPr>
              <a:t>Matrix Element</a:t>
            </a:r>
            <a:endParaRPr lang="en-US" b="1" dirty="0">
              <a:solidFill>
                <a:srgbClr val="0070C0"/>
              </a:solidFill>
              <a:latin typeface="+mn-lt"/>
              <a:cs typeface="Calibri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22575" y="2433638"/>
            <a:ext cx="4486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0070C0"/>
                </a:solidFill>
                <a:latin typeface="+mn-lt"/>
                <a:cs typeface="Calibri"/>
              </a:rPr>
              <a:t>Penetrability Probability</a:t>
            </a:r>
            <a:r>
              <a:rPr lang="en-US" dirty="0">
                <a:latin typeface="+mn-lt"/>
                <a:cs typeface="Calibri"/>
              </a:rPr>
              <a:t/>
            </a:r>
            <a:br>
              <a:rPr lang="en-US" dirty="0">
                <a:latin typeface="+mn-lt"/>
                <a:cs typeface="Calibri"/>
              </a:rPr>
            </a:br>
            <a:r>
              <a:rPr lang="en-US" dirty="0">
                <a:latin typeface="+mn-lt"/>
                <a:cs typeface="Calibri"/>
              </a:rPr>
              <a:t>depends on projectile’s</a:t>
            </a:r>
            <a:br>
              <a:rPr lang="en-US" dirty="0">
                <a:latin typeface="+mn-lt"/>
                <a:cs typeface="Calibri"/>
              </a:rPr>
            </a:br>
            <a:r>
              <a:rPr lang="en-US" dirty="0">
                <a:latin typeface="+mn-lt"/>
                <a:cs typeface="Calibri"/>
              </a:rPr>
              <a:t>angular momentum </a:t>
            </a:r>
            <a:r>
              <a:rPr lang="en-US" dirty="0">
                <a:latin typeface="+mn-lt"/>
                <a:cs typeface="Calibri"/>
                <a:sym typeface="MT Extra" charset="0"/>
              </a:rPr>
              <a:t></a:t>
            </a:r>
            <a:r>
              <a:rPr lang="en-US" dirty="0">
                <a:latin typeface="+mn-lt"/>
                <a:cs typeface="Calibri"/>
              </a:rPr>
              <a:t> and energy E</a:t>
            </a: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3597275" y="1319213"/>
          <a:ext cx="3633788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5" imgW="2222500" imgH="330200" progId="Equation.3">
                  <p:embed/>
                </p:oleObj>
              </mc:Choice>
              <mc:Fallback>
                <p:oleObj name="Equation" r:id="rId5" imgW="22225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275" y="1319213"/>
                        <a:ext cx="3633788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16"/>
          <p:cNvSpPr>
            <a:spLocks noChangeShapeType="1"/>
          </p:cNvSpPr>
          <p:nvPr/>
        </p:nvSpPr>
        <p:spPr bwMode="auto">
          <a:xfrm flipH="1">
            <a:off x="3492500" y="1773238"/>
            <a:ext cx="792163" cy="33655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6189663" y="1895475"/>
            <a:ext cx="738187" cy="214313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V="1">
            <a:off x="5018088" y="1844675"/>
            <a:ext cx="0" cy="503238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911225" y="5805488"/>
            <a:ext cx="7962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  <a:cs typeface="Calibri"/>
              </a:rPr>
              <a:t>Above relation defines</a:t>
            </a:r>
            <a:r>
              <a:rPr lang="en-US" dirty="0">
                <a:solidFill>
                  <a:srgbClr val="FFFF99"/>
                </a:solidFill>
                <a:latin typeface="+mn-lt"/>
                <a:cs typeface="Calibri"/>
              </a:rPr>
              <a:t>  </a:t>
            </a:r>
            <a:r>
              <a:rPr lang="en-US" b="1" dirty="0" smtClean="0">
                <a:solidFill>
                  <a:srgbClr val="009900"/>
                </a:solidFill>
                <a:latin typeface="+mn-lt"/>
                <a:cs typeface="Calibri"/>
              </a:rPr>
              <a:t>ASTROPHYSICAL  S</a:t>
            </a:r>
            <a:r>
              <a:rPr lang="en-US" b="1" dirty="0">
                <a:solidFill>
                  <a:srgbClr val="009900"/>
                </a:solidFill>
                <a:latin typeface="+mn-lt"/>
                <a:cs typeface="Calibri"/>
              </a:rPr>
              <a:t>(E)-</a:t>
            </a:r>
            <a:r>
              <a:rPr lang="en-US" b="1" dirty="0" smtClean="0">
                <a:solidFill>
                  <a:srgbClr val="009900"/>
                </a:solidFill>
                <a:latin typeface="+mn-lt"/>
                <a:cs typeface="Calibri"/>
              </a:rPr>
              <a:t>FACTOR</a:t>
            </a:r>
            <a:r>
              <a:rPr lang="en-US" dirty="0" smtClean="0">
                <a:solidFill>
                  <a:srgbClr val="800000"/>
                </a:solidFill>
                <a:latin typeface="+mn-lt"/>
                <a:cs typeface="Calibri"/>
              </a:rPr>
              <a:t>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Calibri"/>
              </a:rPr>
              <a:t>(units: keV barn, MeV barn, …)</a:t>
            </a:r>
            <a:endParaRPr lang="en-US" dirty="0">
              <a:latin typeface="+mn-lt"/>
              <a:cs typeface="Calibri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6272213" y="3860800"/>
            <a:ext cx="21161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2000" dirty="0">
                <a:latin typeface="+mn-lt"/>
              </a:rPr>
              <a:t>(for s-waves only!)</a:t>
            </a:r>
          </a:p>
        </p:txBody>
      </p:sp>
      <p:sp>
        <p:nvSpPr>
          <p:cNvPr id="16" name="AutoShape 22"/>
          <p:cNvSpPr>
            <a:spLocks/>
          </p:cNvSpPr>
          <p:nvPr/>
        </p:nvSpPr>
        <p:spPr bwMode="auto">
          <a:xfrm rot="16200000">
            <a:off x="4470400" y="3902075"/>
            <a:ext cx="133350" cy="1079500"/>
          </a:xfrm>
          <a:prstGeom prst="leftBrace">
            <a:avLst>
              <a:gd name="adj1" fmla="val 6746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Arial" pitchFamily="34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749300" y="4656138"/>
            <a:ext cx="4327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  <a:cs typeface="Calibri"/>
              </a:rPr>
              <a:t>non-nuclear origin</a:t>
            </a:r>
          </a:p>
          <a:p>
            <a:pPr algn="r" eaLnBrk="1" hangingPunct="1">
              <a:defRPr/>
            </a:pPr>
            <a:r>
              <a:rPr lang="en-GB" b="1" u="sng" dirty="0">
                <a:solidFill>
                  <a:srgbClr val="FF0000"/>
                </a:solidFill>
                <a:latin typeface="+mn-lt"/>
                <a:cs typeface="Calibri"/>
              </a:rPr>
              <a:t>STRONG</a:t>
            </a:r>
            <a:r>
              <a:rPr lang="en-GB" b="1" dirty="0">
                <a:solidFill>
                  <a:srgbClr val="FF0000"/>
                </a:solidFill>
                <a:latin typeface="+mn-lt"/>
                <a:cs typeface="Calibri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+mn-lt"/>
                <a:cs typeface="Calibri"/>
              </a:rPr>
              <a:t>energy dependence</a:t>
            </a:r>
            <a:endParaRPr lang="en-GB" b="1" dirty="0">
              <a:solidFill>
                <a:srgbClr val="FF0000"/>
              </a:solidFill>
              <a:latin typeface="+mn-lt"/>
              <a:cs typeface="Calibri"/>
            </a:endParaRPr>
          </a:p>
        </p:txBody>
      </p:sp>
      <p:sp>
        <p:nvSpPr>
          <p:cNvPr id="18" name="AutoShape 24"/>
          <p:cNvSpPr>
            <a:spLocks/>
          </p:cNvSpPr>
          <p:nvPr/>
        </p:nvSpPr>
        <p:spPr bwMode="auto">
          <a:xfrm rot="16200000">
            <a:off x="5621338" y="4117975"/>
            <a:ext cx="133350" cy="647700"/>
          </a:xfrm>
          <a:prstGeom prst="leftBrace">
            <a:avLst>
              <a:gd name="adj1" fmla="val 28558"/>
              <a:gd name="adj2" fmla="val 51046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Arial" pitchFamily="34" charset="0"/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5251450" y="4656138"/>
            <a:ext cx="3857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b="1" dirty="0">
                <a:solidFill>
                  <a:srgbClr val="009900"/>
                </a:solidFill>
                <a:latin typeface="+mn-lt"/>
                <a:cs typeface="Calibri"/>
              </a:rPr>
              <a:t>nuclear origin</a:t>
            </a:r>
          </a:p>
          <a:p>
            <a:pPr eaLnBrk="1" hangingPunct="1">
              <a:defRPr/>
            </a:pPr>
            <a:r>
              <a:rPr lang="en-GB" b="1" u="sng" dirty="0">
                <a:solidFill>
                  <a:srgbClr val="009900"/>
                </a:solidFill>
                <a:latin typeface="+mn-lt"/>
                <a:cs typeface="Calibri"/>
              </a:rPr>
              <a:t>WEAK</a:t>
            </a:r>
            <a:r>
              <a:rPr lang="en-GB" b="1" dirty="0">
                <a:solidFill>
                  <a:srgbClr val="009900"/>
                </a:solidFill>
                <a:latin typeface="+mn-lt"/>
                <a:cs typeface="Calibri"/>
              </a:rPr>
              <a:t> </a:t>
            </a:r>
            <a:r>
              <a:rPr lang="en-GB" b="1" dirty="0" smtClean="0">
                <a:solidFill>
                  <a:srgbClr val="009900"/>
                </a:solidFill>
                <a:latin typeface="+mn-lt"/>
                <a:cs typeface="Calibri"/>
              </a:rPr>
              <a:t>energy dependence</a:t>
            </a:r>
            <a:endParaRPr lang="en-GB" b="1" dirty="0">
              <a:solidFill>
                <a:srgbClr val="009900"/>
              </a:solidFill>
              <a:latin typeface="+mn-lt"/>
              <a:cs typeface="Calibri"/>
            </a:endParaRPr>
          </a:p>
        </p:txBody>
      </p:sp>
      <p:graphicFrame>
        <p:nvGraphicFramePr>
          <p:cNvPr id="20" name="Object 1"/>
          <p:cNvGraphicFramePr>
            <a:graphicFrameLocks noChangeAspect="1"/>
          </p:cNvGraphicFramePr>
          <p:nvPr/>
        </p:nvGraphicFramePr>
        <p:xfrm>
          <a:off x="3478213" y="3686175"/>
          <a:ext cx="4349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7" imgW="219240" imgH="383760" progId="Equation.3">
                  <p:embed/>
                </p:oleObj>
              </mc:Choice>
              <mc:Fallback>
                <p:oleObj name="Equation" r:id="rId7" imgW="219240" imgH="38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8213" y="3686175"/>
                        <a:ext cx="434975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472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 animBg="1"/>
      <p:bldP spid="12" grpId="0" animBg="1"/>
      <p:bldP spid="13" grpId="0" animBg="1"/>
      <p:bldP spid="14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it-IT" altLang="it-IT" sz="4400" b="1" dirty="0" err="1" smtClean="0"/>
              <a:t>Examples</a:t>
            </a:r>
            <a:r>
              <a:rPr lang="it-IT" altLang="it-IT" sz="4400" b="1" dirty="0" smtClean="0"/>
              <a:t> of S-</a:t>
            </a:r>
            <a:r>
              <a:rPr lang="it-IT" altLang="it-IT" sz="4400" b="1" dirty="0" err="1" smtClean="0"/>
              <a:t>Factor</a:t>
            </a:r>
            <a:endParaRPr lang="it-IT" altLang="it-IT" sz="44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6" t="39026" r="30089" b="9412"/>
          <a:stretch>
            <a:fillRect/>
          </a:stretch>
        </p:blipFill>
        <p:spPr bwMode="auto">
          <a:xfrm>
            <a:off x="34925" y="1773238"/>
            <a:ext cx="4803775" cy="4535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4021" r="24394"/>
          <a:stretch>
            <a:fillRect/>
          </a:stretch>
        </p:blipFill>
        <p:spPr bwMode="auto">
          <a:xfrm>
            <a:off x="4932363" y="1773238"/>
            <a:ext cx="4114800" cy="4535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0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774700"/>
          </a:xfrm>
        </p:spPr>
        <p:txBody>
          <a:bodyPr/>
          <a:lstStyle/>
          <a:p>
            <a:r>
              <a:rPr lang="it-IT" altLang="it-IT" sz="4400" b="1" dirty="0" err="1" smtClean="0"/>
              <a:t>Gamow</a:t>
            </a:r>
            <a:r>
              <a:rPr lang="it-IT" altLang="it-IT" sz="4400" b="1" dirty="0" smtClean="0"/>
              <a:t> </a:t>
            </a:r>
            <a:r>
              <a:rPr lang="it-IT" altLang="it-IT" sz="4400" b="1" dirty="0" err="1" smtClean="0"/>
              <a:t>Peak</a:t>
            </a:r>
            <a:r>
              <a:rPr lang="it-IT" altLang="it-IT" sz="4400" b="1" dirty="0" smtClean="0"/>
              <a:t> </a:t>
            </a:r>
            <a:r>
              <a:rPr lang="it-IT" altLang="it-IT" sz="4400" b="1" dirty="0" err="1" smtClean="0"/>
              <a:t>Energies</a:t>
            </a:r>
            <a:endParaRPr lang="it-IT" altLang="it-IT" sz="44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12688" r="1210" b="4552"/>
          <a:stretch>
            <a:fillRect/>
          </a:stretch>
        </p:blipFill>
        <p:spPr bwMode="auto">
          <a:xfrm>
            <a:off x="395288" y="1268413"/>
            <a:ext cx="8455025" cy="5507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3132" r="48512" b="53940"/>
          <a:stretch>
            <a:fillRect/>
          </a:stretch>
        </p:blipFill>
        <p:spPr bwMode="auto">
          <a:xfrm>
            <a:off x="6558744" y="4648200"/>
            <a:ext cx="2585256" cy="12890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214438"/>
            <a:ext cx="2928938" cy="428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57175" y="1230313"/>
            <a:ext cx="86106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chemeClr val="bg1"/>
                </a:solidFill>
                <a:latin typeface="Calibri" pitchFamily="34" charset="0"/>
              </a:rPr>
              <a:t>Indirect measurements: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Complicated but rewarding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GB" b="1" dirty="0">
                <a:latin typeface="Calibri" pitchFamily="34" charset="0"/>
              </a:rPr>
              <a:t> High energy experiments: up to several </a:t>
            </a:r>
            <a:r>
              <a:rPr lang="en-GB" b="1" dirty="0" err="1">
                <a:latin typeface="Calibri" pitchFamily="34" charset="0"/>
              </a:rPr>
              <a:t>hundreds</a:t>
            </a:r>
            <a:r>
              <a:rPr lang="en-GB" b="1" dirty="0">
                <a:latin typeface="Calibri" pitchFamily="34" charset="0"/>
              </a:rPr>
              <a:t> </a:t>
            </a:r>
            <a:r>
              <a:rPr lang="en-GB" b="1" dirty="0" err="1">
                <a:latin typeface="Calibri" pitchFamily="34" charset="0"/>
              </a:rPr>
              <a:t>MeV</a:t>
            </a:r>
            <a:endParaRPr lang="en-GB" b="1" dirty="0">
              <a:latin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</a:rPr>
              <a:t>	</a:t>
            </a:r>
            <a:r>
              <a:rPr lang="en-GB" b="1" dirty="0">
                <a:latin typeface="Calibri" pitchFamily="34" charset="0"/>
                <a:sym typeface="Wingdings" pitchFamily="2" charset="2"/>
              </a:rPr>
              <a:t> no </a:t>
            </a:r>
            <a:r>
              <a:rPr lang="en-GB" b="1" dirty="0">
                <a:latin typeface="Calibri" pitchFamily="34" charset="0"/>
              </a:rPr>
              <a:t>Coulomb barrier suppression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negligible straggling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no electron screening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Indirect measurements are the only ones allowing you to measure down to astrophysical energies with the present day facilities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Nuclear reaction theory required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cross checks of the methods needed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possible spurious contribution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additional systematic errors (is the result model independent?)</a:t>
            </a:r>
          </a:p>
          <a:p>
            <a:pPr algn="just" eaLnBrk="0" hangingPunct="0">
              <a:spcBef>
                <a:spcPts val="0"/>
              </a:spcBef>
              <a:defRPr/>
            </a:pPr>
            <a:endParaRPr lang="en-GB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 eaLnBrk="0" hangingPunct="0">
              <a:spcBef>
                <a:spcPts val="0"/>
              </a:spcBef>
              <a:defRPr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... Indirect techniques are complementary to direct measurements</a:t>
            </a:r>
          </a:p>
          <a:p>
            <a:pPr algn="just" eaLnBrk="0" hangingPunct="0">
              <a:spcBef>
                <a:spcPts val="0"/>
              </a:spcBef>
              <a:defRPr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Examples: Coulomb dissociation, ANC and Trojan horse method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285750" y="3771900"/>
            <a:ext cx="8643938" cy="571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18410" y="17471"/>
            <a:ext cx="5107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Direct vs. </a:t>
            </a:r>
            <a:r>
              <a:rPr lang="it-I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indirect</a:t>
            </a: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measurements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8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1"/>
            <a:ext cx="9143640" cy="774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Indirect Techniques: a cartoon </a:t>
            </a:r>
          </a:p>
        </p:txBody>
      </p:sp>
      <p:sp>
        <p:nvSpPr>
          <p:cNvPr id="6" name="Freccia destra 5"/>
          <p:cNvSpPr/>
          <p:nvPr/>
        </p:nvSpPr>
        <p:spPr>
          <a:xfrm>
            <a:off x="2606346" y="946218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731802" y="1618529"/>
            <a:ext cx="18950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Entrance</a:t>
            </a:r>
            <a:r>
              <a:rPr lang="it-IT" dirty="0"/>
              <a:t> </a:t>
            </a:r>
            <a:r>
              <a:rPr lang="it-IT" dirty="0" err="1"/>
              <a:t>channel</a:t>
            </a:r>
            <a:r>
              <a:rPr lang="it-IT" dirty="0"/>
              <a:t>:</a:t>
            </a:r>
          </a:p>
          <a:p>
            <a:pPr algn="ctr"/>
            <a:r>
              <a:rPr lang="it-IT" sz="2800" b="1" i="1" dirty="0" err="1"/>
              <a:t>A+a</a:t>
            </a:r>
            <a:endParaRPr lang="it-IT" sz="2800" b="1" i="1" dirty="0"/>
          </a:p>
        </p:txBody>
      </p:sp>
      <p:sp>
        <p:nvSpPr>
          <p:cNvPr id="8" name="Rettangolo arrotondato 7"/>
          <p:cNvSpPr/>
          <p:nvPr/>
        </p:nvSpPr>
        <p:spPr>
          <a:xfrm>
            <a:off x="3584754" y="1286523"/>
            <a:ext cx="1710943" cy="1518928"/>
          </a:xfrm>
          <a:prstGeom prst="roundRect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Several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reaction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mechanisms</a:t>
            </a:r>
            <a:r>
              <a:rPr lang="it-IT" b="1" dirty="0">
                <a:solidFill>
                  <a:srgbClr val="FF0000"/>
                </a:solidFill>
              </a:rPr>
              <a:t> link the </a:t>
            </a:r>
            <a:r>
              <a:rPr lang="it-IT" b="1" dirty="0" err="1">
                <a:solidFill>
                  <a:srgbClr val="FF0000"/>
                </a:solidFill>
              </a:rPr>
              <a:t>two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channels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Freccia destra 8"/>
          <p:cNvSpPr/>
          <p:nvPr/>
        </p:nvSpPr>
        <p:spPr>
          <a:xfrm>
            <a:off x="5395303" y="924315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376125" y="1618529"/>
            <a:ext cx="18902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products</a:t>
            </a:r>
            <a:endParaRPr lang="it-IT" dirty="0"/>
          </a:p>
          <a:p>
            <a:pPr algn="ctr"/>
            <a:r>
              <a:rPr lang="it-IT" sz="2800" b="1" i="1" dirty="0" err="1"/>
              <a:t>C+c</a:t>
            </a:r>
            <a:r>
              <a:rPr lang="it-IT" sz="2800" b="1" i="1" dirty="0"/>
              <a:t>+…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43" y="4771282"/>
            <a:ext cx="1316229" cy="119231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l="22132"/>
          <a:stretch/>
        </p:blipFill>
        <p:spPr>
          <a:xfrm>
            <a:off x="165886" y="4706961"/>
            <a:ext cx="1414047" cy="136973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416" y="4492347"/>
            <a:ext cx="1993273" cy="1525263"/>
          </a:xfrm>
          <a:prstGeom prst="rect">
            <a:avLst/>
          </a:prstGeom>
        </p:spPr>
      </p:pic>
      <p:sp>
        <p:nvSpPr>
          <p:cNvPr id="14" name="Più 14"/>
          <p:cNvSpPr/>
          <p:nvPr/>
        </p:nvSpPr>
        <p:spPr>
          <a:xfrm>
            <a:off x="5519829" y="4885519"/>
            <a:ext cx="914400" cy="914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-360" y="3173655"/>
            <a:ext cx="91427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Only one reaction mechanism has to be selected, for which the reaction theory we have developed applies.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A careful experimental &amp; theoretical investigation is necessary 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en-US" b="1" dirty="0">
                <a:latin typeface="Calibri" pitchFamily="34" charset="0"/>
              </a:rPr>
              <a:t>To recall the previous sketch: </a:t>
            </a: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auto">
          <a:xfrm>
            <a:off x="6528301" y="6076694"/>
            <a:ext cx="2502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90"/>
                </a:solidFill>
                <a:latin typeface="Calibri" pitchFamily="34" charset="0"/>
              </a:rPr>
              <a:t>Nuclear reaction theory</a:t>
            </a:r>
            <a:endParaRPr lang="it-IT" dirty="0">
              <a:solidFill>
                <a:srgbClr val="000090"/>
              </a:solidFill>
              <a:latin typeface="Calibri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260" y="4443799"/>
            <a:ext cx="1735408" cy="1573811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65886" y="6307526"/>
            <a:ext cx="491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R</a:t>
            </a:r>
            <a:r>
              <a:rPr lang="it-IT" dirty="0"/>
              <a:t>. </a:t>
            </a:r>
            <a:r>
              <a:rPr lang="it-IT" dirty="0" err="1"/>
              <a:t>Tribble</a:t>
            </a:r>
            <a:r>
              <a:rPr lang="it-IT" dirty="0"/>
              <a:t> et al., Rep. </a:t>
            </a:r>
            <a:r>
              <a:rPr lang="it-IT" dirty="0" err="1"/>
              <a:t>Prog</a:t>
            </a:r>
            <a:r>
              <a:rPr lang="it-IT" dirty="0"/>
              <a:t>.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it-IT" b="1" dirty="0"/>
              <a:t>77 </a:t>
            </a:r>
            <a:r>
              <a:rPr lang="it-IT" dirty="0"/>
              <a:t>(2014) 106901</a:t>
            </a:r>
          </a:p>
        </p:txBody>
      </p:sp>
    </p:spTree>
    <p:extLst>
      <p:ext uri="{BB962C8B-B14F-4D97-AF65-F5344CB8AC3E}">
        <p14:creationId xmlns:p14="http://schemas.microsoft.com/office/powerpoint/2010/main" val="1936405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Nuclear</a:t>
            </a:r>
            <a:r>
              <a:rPr lang="it-IT" b="1" dirty="0" smtClean="0"/>
              <a:t> </a:t>
            </a:r>
            <a:r>
              <a:rPr lang="it-IT" b="1" dirty="0" err="1" smtClean="0"/>
              <a:t>Astrophysics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84010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326710" y="4958350"/>
            <a:ext cx="8640784" cy="184263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326710" y="2930907"/>
            <a:ext cx="8640784" cy="184263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265615" y="929619"/>
            <a:ext cx="8640784" cy="184263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2" descr="nebula"/>
          <p:cNvPicPr>
            <a:picLocks noChangeAspect="1" noChangeArrowheads="1"/>
          </p:cNvPicPr>
          <p:nvPr/>
        </p:nvPicPr>
        <p:blipFill rotWithShape="1">
          <a:blip r:embed="rId2" cstate="print"/>
          <a:srcRect t="38909" b="50312"/>
          <a:stretch/>
        </p:blipFill>
        <p:spPr bwMode="auto">
          <a:xfrm>
            <a:off x="0" y="-8295"/>
            <a:ext cx="9144000" cy="788514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54475" y="31075"/>
            <a:ext cx="74144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Indirect techniques: a comparison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431765" y="3261092"/>
            <a:ext cx="295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1727165" y="3252792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812765" y="4218492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2022425" y="4215177"/>
            <a:ext cx="187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411045" y="3202903"/>
            <a:ext cx="2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802299" y="4189780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887442" y="3565892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252544" y="3200055"/>
            <a:ext cx="276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 err="1">
                <a:solidFill>
                  <a:schemeClr val="tx2"/>
                </a:solidFill>
                <a:latin typeface="Calibri" pitchFamily="34" charset="0"/>
              </a:rPr>
              <a:t>s</a:t>
            </a:r>
            <a:endParaRPr lang="it-IT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3843070" y="4185197"/>
            <a:ext cx="290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 err="1">
                <a:solidFill>
                  <a:schemeClr val="tx2"/>
                </a:solidFill>
                <a:latin typeface="Calibri" pitchFamily="34" charset="0"/>
              </a:rPr>
              <a:t>F</a:t>
            </a:r>
            <a:endParaRPr lang="it-IT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639853" y="3149967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11045" y="5343267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1706445" y="5359867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792045" y="6350467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2849445" y="604566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849445" y="635046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2011245" y="6350467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390408" y="5283667"/>
            <a:ext cx="29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782520" y="6288555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1876308" y="5664667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441583" y="5259855"/>
            <a:ext cx="276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2166820" y="6293317"/>
            <a:ext cx="404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F*</a:t>
            </a: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3752733" y="6284655"/>
            <a:ext cx="306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3784483" y="5998042"/>
            <a:ext cx="27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  <a:endParaRPr lang="el-GR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2" name="Ovale 31"/>
          <p:cNvSpPr/>
          <p:nvPr/>
        </p:nvSpPr>
        <p:spPr>
          <a:xfrm>
            <a:off x="1619133" y="5082742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>
            <a:off x="413843" y="1254292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>
            <a:off x="1709243" y="1254292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>
            <a:off x="794843" y="2244892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6" name="Line 20"/>
          <p:cNvSpPr>
            <a:spLocks noChangeShapeType="1"/>
          </p:cNvSpPr>
          <p:nvPr/>
        </p:nvSpPr>
        <p:spPr bwMode="auto">
          <a:xfrm flipV="1">
            <a:off x="2011245" y="1940092"/>
            <a:ext cx="2136398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7" name="Line 21"/>
          <p:cNvSpPr>
            <a:spLocks noChangeShapeType="1"/>
          </p:cNvSpPr>
          <p:nvPr/>
        </p:nvSpPr>
        <p:spPr bwMode="auto">
          <a:xfrm>
            <a:off x="2011245" y="2262354"/>
            <a:ext cx="2136398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393206" y="1178092"/>
            <a:ext cx="29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785318" y="2182980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40" name="Text Box 26"/>
          <p:cNvSpPr txBox="1">
            <a:spLocks noChangeArrowheads="1"/>
          </p:cNvSpPr>
          <p:nvPr/>
        </p:nvSpPr>
        <p:spPr bwMode="auto">
          <a:xfrm>
            <a:off x="1838536" y="1506535"/>
            <a:ext cx="287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433185" y="1154280"/>
            <a:ext cx="2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3755531" y="2179080"/>
            <a:ext cx="306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3787281" y="1892467"/>
            <a:ext cx="27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  <a:endParaRPr lang="el-GR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4" name="Ovale 43"/>
          <p:cNvSpPr/>
          <p:nvPr/>
        </p:nvSpPr>
        <p:spPr>
          <a:xfrm>
            <a:off x="1621931" y="1143167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4258138" y="988148"/>
            <a:ext cx="45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b="1" dirty="0">
                <a:solidFill>
                  <a:srgbClr val="FF0000"/>
                </a:solidFill>
              </a:rPr>
              <a:t>Coulomb </a:t>
            </a:r>
            <a:r>
              <a:rPr lang="it-IT" b="1" dirty="0" err="1">
                <a:solidFill>
                  <a:srgbClr val="FF0000"/>
                </a:solidFill>
              </a:rPr>
              <a:t>dissociation</a:t>
            </a:r>
            <a:r>
              <a:rPr lang="it-IT" dirty="0"/>
              <a:t>, a </a:t>
            </a:r>
            <a:r>
              <a:rPr lang="it-IT" dirty="0" err="1"/>
              <a:t>virtual</a:t>
            </a:r>
            <a:r>
              <a:rPr lang="it-IT" dirty="0"/>
              <a:t>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a </a:t>
            </a:r>
            <a:r>
              <a:rPr lang="it-IT" dirty="0" err="1"/>
              <a:t>photodisintegration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; the </a:t>
            </a:r>
            <a:r>
              <a:rPr lang="it-IT" dirty="0" err="1"/>
              <a:t>detailed</a:t>
            </a:r>
            <a:r>
              <a:rPr lang="it-IT" dirty="0"/>
              <a:t> balance </a:t>
            </a:r>
            <a:r>
              <a:rPr lang="it-IT" dirty="0" err="1"/>
              <a:t>principle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recover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r>
              <a:rPr lang="it-IT" dirty="0"/>
              <a:t> of the </a:t>
            </a:r>
            <a:r>
              <a:rPr lang="it-IT" dirty="0" err="1"/>
              <a:t>relevant</a:t>
            </a:r>
            <a:r>
              <a:rPr lang="it-IT" dirty="0"/>
              <a:t> radiative </a:t>
            </a:r>
            <a:r>
              <a:rPr lang="it-IT" dirty="0" err="1"/>
              <a:t>capture</a:t>
            </a:r>
            <a:r>
              <a:rPr lang="it-IT" dirty="0"/>
              <a:t> </a:t>
            </a:r>
            <a:r>
              <a:rPr lang="it-IT" dirty="0" err="1"/>
              <a:t>reaction</a:t>
            </a:r>
            <a:endParaRPr lang="it-IT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4327533" y="3081784"/>
            <a:ext cx="45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b="1" dirty="0" err="1">
                <a:solidFill>
                  <a:srgbClr val="FF0000"/>
                </a:solidFill>
              </a:rPr>
              <a:t>Asymptotic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Normalization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Coefficient</a:t>
            </a:r>
            <a:r>
              <a:rPr lang="it-IT" b="1" dirty="0">
                <a:solidFill>
                  <a:srgbClr val="FF0000"/>
                </a:solidFill>
              </a:rPr>
              <a:t> (ANC) </a:t>
            </a:r>
            <a:r>
              <a:rPr lang="it-IT" b="1" dirty="0" err="1">
                <a:solidFill>
                  <a:srgbClr val="FF0000"/>
                </a:solidFill>
              </a:rPr>
              <a:t>approach</a:t>
            </a:r>
            <a:r>
              <a:rPr lang="it-IT" dirty="0"/>
              <a:t>, a transfer </a:t>
            </a:r>
            <a:r>
              <a:rPr lang="it-IT" dirty="0" err="1"/>
              <a:t>reaction</a:t>
            </a:r>
            <a:r>
              <a:rPr lang="it-IT" dirty="0"/>
              <a:t> to a </a:t>
            </a:r>
            <a:r>
              <a:rPr lang="it-IT" dirty="0" err="1"/>
              <a:t>bound</a:t>
            </a:r>
            <a:r>
              <a:rPr lang="it-IT" dirty="0"/>
              <a:t> state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 to deduce the </a:t>
            </a:r>
            <a:r>
              <a:rPr lang="it-IT" dirty="0" err="1"/>
              <a:t>normalization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of the </a:t>
            </a:r>
            <a:r>
              <a:rPr lang="it-IT" dirty="0" err="1"/>
              <a:t>bound</a:t>
            </a:r>
            <a:r>
              <a:rPr lang="it-IT" dirty="0"/>
              <a:t> state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, </a:t>
            </a:r>
            <a:r>
              <a:rPr lang="it-IT" dirty="0" err="1"/>
              <a:t>prop</a:t>
            </a:r>
            <a:r>
              <a:rPr lang="it-IT" dirty="0"/>
              <a:t>. to the A(</a:t>
            </a:r>
            <a:r>
              <a:rPr lang="it-IT" dirty="0" err="1"/>
              <a:t>x,</a:t>
            </a:r>
            <a:r>
              <a:rPr lang="it-IT" dirty="0" err="1">
                <a:latin typeface="Symbol" charset="2"/>
                <a:cs typeface="Symbol" charset="2"/>
              </a:rPr>
              <a:t>g</a:t>
            </a:r>
            <a:r>
              <a:rPr lang="it-IT" dirty="0"/>
              <a:t>)</a:t>
            </a:r>
            <a:r>
              <a:rPr lang="it-IT" dirty="0" err="1"/>
              <a:t>F</a:t>
            </a:r>
            <a:r>
              <a:rPr lang="it-IT" dirty="0"/>
              <a:t> c.s.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4327533" y="5172242"/>
            <a:ext cx="45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b="1" dirty="0" err="1">
                <a:solidFill>
                  <a:srgbClr val="FF0000"/>
                </a:solidFill>
              </a:rPr>
              <a:t>Trojan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Horse</a:t>
            </a:r>
            <a:r>
              <a:rPr lang="it-IT" b="1" dirty="0">
                <a:solidFill>
                  <a:srgbClr val="FF0000"/>
                </a:solidFill>
              </a:rPr>
              <a:t> Method</a:t>
            </a:r>
            <a:r>
              <a:rPr lang="it-IT" dirty="0"/>
              <a:t>, a transfer </a:t>
            </a:r>
            <a:r>
              <a:rPr lang="it-IT" dirty="0" err="1"/>
              <a:t>reaction</a:t>
            </a:r>
            <a:r>
              <a:rPr lang="it-IT" dirty="0"/>
              <a:t> to an </a:t>
            </a:r>
            <a:r>
              <a:rPr lang="it-IT" dirty="0" err="1"/>
              <a:t>unbound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the c.s. of the A(</a:t>
            </a:r>
            <a:r>
              <a:rPr lang="it-IT" dirty="0" err="1"/>
              <a:t>x,c</a:t>
            </a:r>
            <a:r>
              <a:rPr lang="it-IT" dirty="0"/>
              <a:t>)C </a:t>
            </a:r>
            <a:r>
              <a:rPr lang="it-IT" dirty="0" err="1"/>
              <a:t>process</a:t>
            </a:r>
            <a:r>
              <a:rPr lang="it-IT" dirty="0"/>
              <a:t>. C and c can be </a:t>
            </a:r>
            <a:r>
              <a:rPr lang="it-IT" dirty="0" err="1"/>
              <a:t>charged</a:t>
            </a:r>
            <a:r>
              <a:rPr lang="it-IT" dirty="0"/>
              <a:t> or </a:t>
            </a:r>
            <a:r>
              <a:rPr lang="it-IT" dirty="0" err="1"/>
              <a:t>neutral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(no </a:t>
            </a:r>
            <a:r>
              <a:rPr lang="it-IT" dirty="0" err="1"/>
              <a:t>photons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59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333375"/>
            <a:ext cx="85344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400" b="1" dirty="0">
                <a:latin typeface="+mj-lt"/>
                <a:cs typeface="+mn-cs"/>
              </a:rPr>
              <a:t>Basic </a:t>
            </a:r>
            <a:r>
              <a:rPr lang="it-IT" sz="4400" b="1" dirty="0" err="1">
                <a:latin typeface="+mj-lt"/>
                <a:cs typeface="+mn-cs"/>
              </a:rPr>
              <a:t>Theory</a:t>
            </a:r>
            <a:r>
              <a:rPr lang="it-IT" sz="4400" b="1" dirty="0">
                <a:latin typeface="+mj-lt"/>
                <a:cs typeface="+mn-cs"/>
              </a:rPr>
              <a:t> of THM</a:t>
            </a:r>
            <a:endParaRPr lang="en-GB" sz="4400" b="1" dirty="0">
              <a:latin typeface="+mj-lt"/>
              <a:cs typeface="+mn-cs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572000" y="1628775"/>
            <a:ext cx="4267200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b="1" dirty="0">
                <a:solidFill>
                  <a:srgbClr val="000099"/>
                </a:solidFill>
                <a:latin typeface="+mn-lt"/>
                <a:cs typeface="Times New Roman" charset="0"/>
              </a:rPr>
              <a:t>Basic idea:</a:t>
            </a:r>
          </a:p>
          <a:p>
            <a:pPr>
              <a:spcBef>
                <a:spcPct val="50000"/>
              </a:spcBef>
              <a:defRPr/>
            </a:pPr>
            <a:r>
              <a:rPr lang="it-IT" sz="2400" dirty="0" err="1">
                <a:latin typeface="+mn-lt"/>
                <a:cs typeface="Times New Roman" charset="0"/>
              </a:rPr>
              <a:t>Is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it-IT" sz="2400" dirty="0" err="1">
                <a:latin typeface="+mn-lt"/>
                <a:cs typeface="Times New Roman" charset="0"/>
              </a:rPr>
              <a:t>it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it-IT" sz="2400" dirty="0" err="1">
                <a:latin typeface="+mn-lt"/>
                <a:cs typeface="Times New Roman" charset="0"/>
              </a:rPr>
              <a:t>possible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en-GB" sz="2400" dirty="0">
                <a:latin typeface="+mn-lt"/>
                <a:cs typeface="Times New Roman" charset="0"/>
              </a:rPr>
              <a:t> </a:t>
            </a:r>
            <a:r>
              <a:rPr lang="it-IT" sz="2400" dirty="0">
                <a:latin typeface="+mn-lt"/>
                <a:cs typeface="Times New Roman" charset="0"/>
              </a:rPr>
              <a:t>to </a:t>
            </a:r>
            <a:r>
              <a:rPr lang="en-GB" sz="2400" dirty="0">
                <a:latin typeface="+mn-lt"/>
                <a:cs typeface="Times New Roman" charset="0"/>
              </a:rPr>
              <a:t>extract </a:t>
            </a:r>
            <a:r>
              <a:rPr lang="en-GB" sz="2400" b="1" dirty="0" err="1">
                <a:solidFill>
                  <a:srgbClr val="C00000"/>
                </a:solidFill>
                <a:latin typeface="+mn-lt"/>
                <a:cs typeface="Times New Roman" charset="0"/>
              </a:rPr>
              <a:t>astrophysically</a:t>
            </a:r>
            <a:r>
              <a:rPr lang="en-GB" sz="2400" b="1" dirty="0">
                <a:solidFill>
                  <a:srgbClr val="C00000"/>
                </a:solidFill>
                <a:latin typeface="+mn-lt"/>
                <a:cs typeface="Times New Roman" charset="0"/>
              </a:rPr>
              <a:t> relevant two-body cross sections</a:t>
            </a:r>
            <a:r>
              <a:rPr lang="en-GB" sz="2400" dirty="0">
                <a:latin typeface="+mn-lt"/>
                <a:cs typeface="Times New Roman" charset="0"/>
              </a:rPr>
              <a:t> </a:t>
            </a:r>
            <a:endParaRPr lang="en-GB" sz="2400" dirty="0">
              <a:latin typeface="+mn-lt"/>
              <a:cs typeface="Times New Roman" charset="0"/>
              <a:sym typeface="Symbol" charset="0"/>
            </a:endParaRPr>
          </a:p>
          <a:p>
            <a:pPr eaLnBrk="0" hangingPunct="0">
              <a:defRPr/>
            </a:pPr>
            <a:endParaRPr lang="it-IT" sz="2400" dirty="0">
              <a:latin typeface="+mn-lt"/>
              <a:cs typeface="Times New Roman" charset="0"/>
            </a:endParaRPr>
          </a:p>
          <a:p>
            <a:pPr algn="ctr" eaLnBrk="0" hangingPunct="0">
              <a:defRPr/>
            </a:pPr>
            <a:r>
              <a:rPr lang="en-GB" sz="2400" dirty="0">
                <a:latin typeface="+mn-lt"/>
                <a:cs typeface="Times New Roman" charset="0"/>
              </a:rPr>
              <a:t>B + x</a:t>
            </a:r>
            <a:r>
              <a:rPr lang="it-IT" sz="2400" dirty="0">
                <a:latin typeface="+mn-lt"/>
                <a:cs typeface="Times New Roman" charset="0"/>
              </a:rPr>
              <a:t>  </a:t>
            </a:r>
            <a:r>
              <a:rPr lang="it-IT" sz="2400" dirty="0">
                <a:latin typeface="+mn-lt"/>
                <a:cs typeface="Times New Roman" charset="0"/>
                <a:sym typeface="Wingdings" charset="0"/>
              </a:rPr>
              <a:t>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en-GB" sz="2400" dirty="0">
                <a:latin typeface="+mn-lt"/>
                <a:cs typeface="Times New Roman" charset="0"/>
              </a:rPr>
              <a:t> C + D</a:t>
            </a:r>
            <a:endParaRPr lang="it-IT" sz="2400" dirty="0">
              <a:latin typeface="+mn-lt"/>
              <a:cs typeface="Times New Roman" charset="0"/>
            </a:endParaRPr>
          </a:p>
          <a:p>
            <a:pPr eaLnBrk="0" hangingPunct="0">
              <a:defRPr/>
            </a:pPr>
            <a:endParaRPr lang="it-IT" sz="2400" dirty="0">
              <a:latin typeface="+mn-lt"/>
              <a:cs typeface="Times New Roman" charset="0"/>
            </a:endParaRPr>
          </a:p>
          <a:p>
            <a:pPr eaLnBrk="0" hangingPunct="0">
              <a:defRPr/>
            </a:pPr>
            <a:r>
              <a:rPr lang="en-GB" sz="2400" dirty="0">
                <a:latin typeface="+mn-lt"/>
                <a:cs typeface="Times New Roman" charset="0"/>
              </a:rPr>
              <a:t>from the quasi-free contribution</a:t>
            </a:r>
            <a:r>
              <a:rPr lang="it-IT" sz="2400" dirty="0">
                <a:latin typeface="+mn-lt"/>
                <a:cs typeface="Times New Roman" charset="0"/>
              </a:rPr>
              <a:t>  </a:t>
            </a:r>
          </a:p>
          <a:p>
            <a:pPr eaLnBrk="0" hangingPunct="0">
              <a:defRPr/>
            </a:pPr>
            <a:r>
              <a:rPr lang="en-GB" sz="2400" dirty="0">
                <a:latin typeface="+mn-lt"/>
                <a:cs typeface="Times New Roman" charset="0"/>
              </a:rPr>
              <a:t>of an appropriate </a:t>
            </a:r>
            <a:r>
              <a:rPr lang="en-GB" sz="2400" b="1" dirty="0">
                <a:solidFill>
                  <a:srgbClr val="C00000"/>
                </a:solidFill>
                <a:latin typeface="+mn-lt"/>
                <a:cs typeface="Times New Roman" charset="0"/>
              </a:rPr>
              <a:t>three-body reaction</a:t>
            </a:r>
            <a:r>
              <a:rPr lang="en-GB" sz="2400" dirty="0">
                <a:latin typeface="+mn-lt"/>
                <a:cs typeface="Times New Roman" charset="0"/>
              </a:rPr>
              <a:t>?</a:t>
            </a:r>
          </a:p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GB" sz="2400" dirty="0">
                <a:latin typeface="+mn-lt"/>
                <a:cs typeface="Times New Roman" charset="0"/>
              </a:rPr>
              <a:t>A + B  </a:t>
            </a:r>
            <a:r>
              <a:rPr lang="it-IT" sz="2400" dirty="0">
                <a:latin typeface="+mn-lt"/>
                <a:cs typeface="Times New Roman" charset="0"/>
                <a:sym typeface="Wingdings" charset="0"/>
              </a:rPr>
              <a:t></a:t>
            </a:r>
            <a:r>
              <a:rPr lang="en-GB" sz="2400" dirty="0">
                <a:latin typeface="+mn-lt"/>
                <a:cs typeface="Times New Roman" charset="0"/>
              </a:rPr>
              <a:t>  C + D + S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733800" y="2100263"/>
            <a:ext cx="50292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251325" y="2276475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GB" sz="44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3075" y="2017713"/>
            <a:ext cx="42672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b="1" dirty="0" err="1">
                <a:solidFill>
                  <a:srgbClr val="009900"/>
                </a:solidFill>
                <a:latin typeface="+mn-lt"/>
                <a:cs typeface="+mn-cs"/>
              </a:rPr>
              <a:t>Main</a:t>
            </a:r>
            <a:r>
              <a:rPr lang="it-IT" sz="2400" b="1" dirty="0">
                <a:solidFill>
                  <a:srgbClr val="009900"/>
                </a:solidFill>
                <a:latin typeface="+mn-lt"/>
                <a:cs typeface="+mn-cs"/>
              </a:rPr>
              <a:t> A</a:t>
            </a:r>
            <a:r>
              <a:rPr lang="en-GB" sz="2400" b="1" dirty="0" err="1">
                <a:solidFill>
                  <a:srgbClr val="009900"/>
                </a:solidFill>
                <a:latin typeface="+mn-lt"/>
                <a:cs typeface="+mn-cs"/>
              </a:rPr>
              <a:t>pplication</a:t>
            </a:r>
            <a:r>
              <a:rPr lang="en-GB" sz="2400" b="1" dirty="0">
                <a:solidFill>
                  <a:srgbClr val="009900"/>
                </a:solidFill>
                <a:latin typeface="+mn-lt"/>
                <a:cs typeface="+mn-cs"/>
              </a:rPr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en-GB" sz="2400" dirty="0">
                <a:latin typeface="+mn-lt"/>
                <a:cs typeface="+mn-cs"/>
              </a:rPr>
              <a:t>Charged particle bare nucleus cross section measurements at astrophysical energies</a:t>
            </a:r>
            <a:r>
              <a:rPr lang="en-GB" sz="2000" dirty="0">
                <a:latin typeface="Times New Roman" charset="0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874712" y="260350"/>
            <a:ext cx="7772400" cy="774700"/>
          </a:xfrm>
        </p:spPr>
        <p:txBody>
          <a:bodyPr/>
          <a:lstStyle/>
          <a:p>
            <a:pPr>
              <a:defRPr/>
            </a:pPr>
            <a:r>
              <a:rPr lang="it-IT" altLang="it-IT" sz="4400" b="1" dirty="0" smtClean="0"/>
              <a:t>Quasi-Free </a:t>
            </a:r>
            <a:r>
              <a:rPr lang="it-IT" altLang="it-IT" sz="4400" b="1" dirty="0" err="1" smtClean="0"/>
              <a:t>Mechanism</a:t>
            </a:r>
            <a:endParaRPr lang="it-IT" altLang="it-IT" sz="4400" b="1" dirty="0" smtClean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2400" y="4186238"/>
            <a:ext cx="3690937" cy="16700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65125" y="2398713"/>
            <a:ext cx="3476625" cy="1552575"/>
            <a:chOff x="2994" y="3086"/>
            <a:chExt cx="2237" cy="993"/>
          </a:xfrm>
        </p:grpSpPr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3023" y="3086"/>
              <a:ext cx="2208" cy="99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GB">
                <a:latin typeface="Times New Roman" charset="0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en-GB">
                <a:latin typeface="Times New Roman" charset="0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en-GB">
                <a:latin typeface="Times New Roman" charset="0"/>
                <a:cs typeface="+mn-cs"/>
              </a:endParaRPr>
            </a:p>
          </p:txBody>
        </p: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2994" y="3534"/>
              <a:ext cx="634" cy="24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b="1" dirty="0">
                  <a:latin typeface="Arial" charset="0"/>
                  <a:cs typeface="+mn-cs"/>
                </a:rPr>
                <a:t>B</a:t>
              </a: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 flipV="1">
              <a:off x="3512" y="3099"/>
              <a:ext cx="520" cy="216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600" b="1" dirty="0">
                  <a:solidFill>
                    <a:srgbClr val="FF0000"/>
                  </a:solidFill>
                  <a:latin typeface="Arial" charset="0"/>
                  <a:cs typeface="+mn-cs"/>
                </a:rPr>
                <a:t>x</a:t>
              </a:r>
            </a:p>
          </p:txBody>
        </p:sp>
        <p:sp>
          <p:nvSpPr>
            <p:cNvPr id="10" name="Oval 16"/>
            <p:cNvSpPr>
              <a:spLocks noChangeArrowheads="1"/>
            </p:cNvSpPr>
            <p:nvPr/>
          </p:nvSpPr>
          <p:spPr bwMode="auto">
            <a:xfrm flipV="1">
              <a:off x="3859" y="3383"/>
              <a:ext cx="229" cy="67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GB">
                <a:latin typeface="Arial" charset="0"/>
                <a:cs typeface="+mn-cs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GB">
                <a:latin typeface="Arial" charset="0"/>
                <a:cs typeface="+mn-cs"/>
              </a:endParaRP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4840" y="3642"/>
              <a:ext cx="344" cy="23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b="1" dirty="0">
                  <a:latin typeface="Arial" charset="0"/>
                  <a:cs typeface="+mn-cs"/>
                </a:rPr>
                <a:t>D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4840" y="3210"/>
              <a:ext cx="344" cy="241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b="1" dirty="0">
                  <a:latin typeface="Arial" charset="0"/>
                  <a:cs typeface="+mn-cs"/>
                </a:rPr>
                <a:t>C</a:t>
              </a: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flipV="1">
              <a:off x="3168" y="3420"/>
              <a:ext cx="7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 flipV="1">
              <a:off x="4032" y="3312"/>
              <a:ext cx="92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4032" y="3420"/>
              <a:ext cx="986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>
              <a:off x="3512" y="3132"/>
              <a:ext cx="412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</p:grpSp>
      <p:sp>
        <p:nvSpPr>
          <p:cNvPr id="17" name="Oval 23"/>
          <p:cNvSpPr>
            <a:spLocks noChangeArrowheads="1"/>
          </p:cNvSpPr>
          <p:nvPr/>
        </p:nvSpPr>
        <p:spPr bwMode="auto">
          <a:xfrm>
            <a:off x="1784350" y="2849563"/>
            <a:ext cx="320675" cy="1492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grpSp>
        <p:nvGrpSpPr>
          <p:cNvPr id="18" name="Group 24"/>
          <p:cNvGrpSpPr>
            <a:grpSpLocks/>
          </p:cNvGrpSpPr>
          <p:nvPr/>
        </p:nvGrpSpPr>
        <p:grpSpPr bwMode="auto">
          <a:xfrm>
            <a:off x="661987" y="4081463"/>
            <a:ext cx="3516313" cy="2155825"/>
            <a:chOff x="473" y="2016"/>
            <a:chExt cx="2215" cy="1358"/>
          </a:xfrm>
        </p:grpSpPr>
        <p:grpSp>
          <p:nvGrpSpPr>
            <p:cNvPr id="19" name="Group 25"/>
            <p:cNvGrpSpPr>
              <a:grpSpLocks/>
            </p:cNvGrpSpPr>
            <p:nvPr/>
          </p:nvGrpSpPr>
          <p:grpSpPr bwMode="auto">
            <a:xfrm>
              <a:off x="473" y="2016"/>
              <a:ext cx="2215" cy="1358"/>
              <a:chOff x="528" y="2022"/>
              <a:chExt cx="2215" cy="1358"/>
            </a:xfrm>
          </p:grpSpPr>
          <p:sp>
            <p:nvSpPr>
              <p:cNvPr id="22" name="Text Box 26"/>
              <p:cNvSpPr txBox="1">
                <a:spLocks noChangeArrowheads="1"/>
              </p:cNvSpPr>
              <p:nvPr/>
            </p:nvSpPr>
            <p:spPr bwMode="auto">
              <a:xfrm>
                <a:off x="1415" y="2022"/>
                <a:ext cx="13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GB" sz="2800">
                    <a:solidFill>
                      <a:srgbClr val="FFFF00"/>
                    </a:solidFill>
                    <a:latin typeface="Arial" charset="0"/>
                    <a:cs typeface="+mn-cs"/>
                  </a:rPr>
                  <a:t> </a:t>
                </a:r>
                <a:endParaRPr lang="en-GB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grpSp>
            <p:nvGrpSpPr>
              <p:cNvPr id="23" name="Group 27"/>
              <p:cNvGrpSpPr>
                <a:grpSpLocks/>
              </p:cNvGrpSpPr>
              <p:nvPr/>
            </p:nvGrpSpPr>
            <p:grpSpPr bwMode="auto">
              <a:xfrm>
                <a:off x="528" y="2052"/>
                <a:ext cx="2030" cy="1328"/>
                <a:chOff x="528" y="2052"/>
                <a:chExt cx="2030" cy="1328"/>
              </a:xfrm>
            </p:grpSpPr>
            <p:sp>
              <p:nvSpPr>
                <p:cNvPr id="2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528" y="2057"/>
                  <a:ext cx="2016" cy="13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lang="en-GB">
                    <a:solidFill>
                      <a:srgbClr val="FFFF00"/>
                    </a:solidFill>
                    <a:latin typeface="Times New Roman" charset="0"/>
                    <a:cs typeface="+mn-cs"/>
                  </a:endParaRPr>
                </a:p>
                <a:p>
                  <a:pPr>
                    <a:spcBef>
                      <a:spcPct val="50000"/>
                    </a:spcBef>
                    <a:defRPr/>
                  </a:pPr>
                  <a:endParaRPr lang="en-GB">
                    <a:solidFill>
                      <a:srgbClr val="FFFF00"/>
                    </a:solidFill>
                    <a:latin typeface="Times New Roman" charset="0"/>
                    <a:cs typeface="+mn-cs"/>
                  </a:endParaRPr>
                </a:p>
                <a:p>
                  <a:pPr>
                    <a:spcBef>
                      <a:spcPct val="50000"/>
                    </a:spcBef>
                    <a:defRPr/>
                  </a:pPr>
                  <a:endParaRPr lang="en-GB">
                    <a:solidFill>
                      <a:srgbClr val="FFFF00"/>
                    </a:solidFill>
                    <a:latin typeface="Times New Roman" charset="0"/>
                    <a:cs typeface="+mn-cs"/>
                  </a:endParaRPr>
                </a:p>
                <a:p>
                  <a:pPr>
                    <a:spcBef>
                      <a:spcPct val="50000"/>
                    </a:spcBef>
                    <a:defRPr/>
                  </a:pPr>
                  <a:endParaRPr lang="en-GB">
                    <a:solidFill>
                      <a:srgbClr val="FFFF00"/>
                    </a:solidFill>
                    <a:latin typeface="Times New Roman" charset="0"/>
                    <a:cs typeface="+mn-cs"/>
                  </a:endParaRPr>
                </a:p>
              </p:txBody>
            </p:sp>
            <p:grpSp>
              <p:nvGrpSpPr>
                <p:cNvPr id="25" name="Group 29"/>
                <p:cNvGrpSpPr>
                  <a:grpSpLocks/>
                </p:cNvGrpSpPr>
                <p:nvPr/>
              </p:nvGrpSpPr>
              <p:grpSpPr bwMode="auto">
                <a:xfrm>
                  <a:off x="576" y="2052"/>
                  <a:ext cx="1982" cy="995"/>
                  <a:chOff x="288" y="2736"/>
                  <a:chExt cx="1845" cy="1326"/>
                </a:xfrm>
              </p:grpSpPr>
              <p:sp>
                <p:nvSpPr>
                  <p:cNvPr id="26" name="Text Box 30"/>
                  <p:cNvSpPr txBox="1">
                    <a:spLocks noChangeArrowheads="1"/>
                  </p:cNvSpPr>
                  <p:nvPr/>
                </p:nvSpPr>
                <p:spPr bwMode="auto">
                  <a:xfrm flipV="1">
                    <a:off x="781" y="3134"/>
                    <a:ext cx="432" cy="28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GB" sz="1600" b="1" dirty="0">
                        <a:solidFill>
                          <a:srgbClr val="FF0000"/>
                        </a:solidFill>
                        <a:latin typeface="Arial" charset="0"/>
                        <a:cs typeface="+mn-cs"/>
                      </a:rPr>
                      <a:t>x</a:t>
                    </a:r>
                  </a:p>
                </p:txBody>
              </p:sp>
              <p:grpSp>
                <p:nvGrpSpPr>
                  <p:cNvPr id="27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288" y="2736"/>
                    <a:ext cx="1845" cy="1326"/>
                    <a:chOff x="288" y="2736"/>
                    <a:chExt cx="1845" cy="1326"/>
                  </a:xfrm>
                </p:grpSpPr>
                <p:sp>
                  <p:nvSpPr>
                    <p:cNvPr id="28" name="Oval 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008" y="3408"/>
                      <a:ext cx="194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wrap="none" anchor="ctr"/>
                    <a:lstStyle/>
                    <a:p>
                      <a:pPr algn="ctr">
                        <a:spcBef>
                          <a:spcPct val="20000"/>
                        </a:spcBef>
                        <a:defRPr/>
                      </a:pPr>
                      <a:endParaRPr lang="en-GB">
                        <a:solidFill>
                          <a:srgbClr val="FFFF00"/>
                        </a:solidFill>
                        <a:latin typeface="Arial" charset="0"/>
                        <a:cs typeface="+mn-cs"/>
                      </a:endParaRPr>
                    </a:p>
                    <a:p>
                      <a:pPr algn="ctr">
                        <a:spcBef>
                          <a:spcPct val="20000"/>
                        </a:spcBef>
                        <a:defRPr/>
                      </a:pPr>
                      <a:endParaRPr lang="en-GB">
                        <a:solidFill>
                          <a:srgbClr val="FFFF00"/>
                        </a:solidFill>
                        <a:latin typeface="Arial" charset="0"/>
                        <a:cs typeface="+mn-cs"/>
                      </a:endParaRPr>
                    </a:p>
                  </p:txBody>
                </p:sp>
                <p:grpSp>
                  <p:nvGrpSpPr>
                    <p:cNvPr id="29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8" y="2736"/>
                      <a:ext cx="1845" cy="1326"/>
                      <a:chOff x="288" y="2736"/>
                      <a:chExt cx="1845" cy="1326"/>
                    </a:xfrm>
                  </p:grpSpPr>
                  <p:sp>
                    <p:nvSpPr>
                      <p:cNvPr id="31" name="Text Box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88" y="3465"/>
                        <a:ext cx="528" cy="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en-GB" b="1" dirty="0">
                            <a:latin typeface="Arial" charset="0"/>
                            <a:cs typeface="+mn-cs"/>
                          </a:rPr>
                          <a:t>B</a:t>
                        </a:r>
                      </a:p>
                    </p:txBody>
                  </p:sp>
                  <p:sp>
                    <p:nvSpPr>
                      <p:cNvPr id="32" name="Text Box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24" y="3754"/>
                        <a:ext cx="141" cy="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it-IT" b="1" dirty="0">
                            <a:latin typeface="Arial" charset="0"/>
                            <a:cs typeface="+mn-cs"/>
                          </a:rPr>
                          <a:t>D</a:t>
                        </a:r>
                        <a:endParaRPr lang="en-GB" b="1" dirty="0">
                          <a:latin typeface="Arial" charset="0"/>
                          <a:cs typeface="+mn-cs"/>
                        </a:endParaRPr>
                      </a:p>
                    </p:txBody>
                  </p:sp>
                  <p:sp>
                    <p:nvSpPr>
                      <p:cNvPr id="33" name="Text Box 3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45" y="3114"/>
                        <a:ext cx="288" cy="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en-GB" b="1" dirty="0">
                            <a:latin typeface="Arial" charset="0"/>
                            <a:cs typeface="+mn-cs"/>
                          </a:rPr>
                          <a:t>C</a:t>
                        </a:r>
                      </a:p>
                    </p:txBody>
                  </p:sp>
                  <p:sp>
                    <p:nvSpPr>
                      <p:cNvPr id="34" name="Text Box 3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248" cy="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en-GB" b="1" dirty="0">
                            <a:solidFill>
                              <a:srgbClr val="0033CC"/>
                            </a:solidFill>
                            <a:latin typeface="Arial" charset="0"/>
                            <a:cs typeface="+mn-cs"/>
                          </a:rPr>
                          <a:t>A</a:t>
                        </a:r>
                      </a:p>
                    </p:txBody>
                  </p:sp>
                  <p:sp>
                    <p:nvSpPr>
                      <p:cNvPr id="35" name="Text Box 3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384" cy="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en-GB" b="1" dirty="0">
                            <a:solidFill>
                              <a:srgbClr val="009900"/>
                            </a:solidFill>
                            <a:latin typeface="Arial" charset="0"/>
                            <a:cs typeface="+mn-cs"/>
                          </a:rPr>
                          <a:t>S</a:t>
                        </a:r>
                      </a:p>
                    </p:txBody>
                  </p:sp>
                  <p:grpSp>
                    <p:nvGrpSpPr>
                      <p:cNvPr id="36" name="Group 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32" y="3072"/>
                        <a:ext cx="1536" cy="672"/>
                        <a:chOff x="432" y="1920"/>
                        <a:chExt cx="1536" cy="672"/>
                      </a:xfrm>
                    </p:grpSpPr>
                    <p:sp>
                      <p:nvSpPr>
                        <p:cNvPr id="37" name="Line 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78" y="1920"/>
                          <a:ext cx="432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" name="Line 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2" y="2304"/>
                          <a:ext cx="624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" name="Line 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200" y="1920"/>
                          <a:ext cx="576" cy="1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0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152" y="2160"/>
                          <a:ext cx="768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1" name="Line 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52" y="2304"/>
                          <a:ext cx="816" cy="2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2" name="Line 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56" y="1920"/>
                          <a:ext cx="0" cy="3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0" name="Oval 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008" y="3024"/>
                      <a:ext cx="194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it-IT">
                        <a:latin typeface="Arial" charset="0"/>
                        <a:cs typeface="+mn-cs"/>
                      </a:endParaRPr>
                    </a:p>
                  </p:txBody>
                </p:sp>
              </p:grpSp>
            </p:grpSp>
          </p:grpSp>
        </p:grpSp>
        <p:sp>
          <p:nvSpPr>
            <p:cNvPr id="20" name="Oval 47"/>
            <p:cNvSpPr>
              <a:spLocks noChangeArrowheads="1"/>
            </p:cNvSpPr>
            <p:nvPr/>
          </p:nvSpPr>
          <p:spPr bwMode="auto">
            <a:xfrm>
              <a:off x="1330" y="2544"/>
              <a:ext cx="20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  <p:sp>
          <p:nvSpPr>
            <p:cNvPr id="21" name="Oval 48"/>
            <p:cNvSpPr>
              <a:spLocks noChangeArrowheads="1"/>
            </p:cNvSpPr>
            <p:nvPr/>
          </p:nvSpPr>
          <p:spPr bwMode="auto">
            <a:xfrm>
              <a:off x="1296" y="2256"/>
              <a:ext cx="20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</p:grpSp>
      <p:sp>
        <p:nvSpPr>
          <p:cNvPr id="43" name="AutoShape 49"/>
          <p:cNvSpPr>
            <a:spLocks noChangeArrowheads="1"/>
          </p:cNvSpPr>
          <p:nvPr/>
        </p:nvSpPr>
        <p:spPr bwMode="auto">
          <a:xfrm>
            <a:off x="1695450" y="3716338"/>
            <a:ext cx="533400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>
              <a:solidFill>
                <a:srgbClr val="CC6600"/>
              </a:solidFill>
              <a:latin typeface="Times New Roman" charset="0"/>
              <a:cs typeface="+mn-cs"/>
            </a:endParaRPr>
          </a:p>
        </p:txBody>
      </p:sp>
      <p:sp>
        <p:nvSpPr>
          <p:cNvPr id="44" name="Rectangle 50"/>
          <p:cNvSpPr>
            <a:spLocks noChangeArrowheads="1"/>
          </p:cNvSpPr>
          <p:nvPr/>
        </p:nvSpPr>
        <p:spPr bwMode="auto">
          <a:xfrm>
            <a:off x="152400" y="2405063"/>
            <a:ext cx="292100" cy="15462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45" name="Rectangle 51"/>
          <p:cNvSpPr>
            <a:spLocks noChangeArrowheads="1"/>
          </p:cNvSpPr>
          <p:nvPr/>
        </p:nvSpPr>
        <p:spPr bwMode="auto">
          <a:xfrm>
            <a:off x="152400" y="2178050"/>
            <a:ext cx="3689350" cy="2444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>
              <a:solidFill>
                <a:srgbClr val="EAEAEA"/>
              </a:solidFill>
              <a:latin typeface="Times New Roman" charset="0"/>
              <a:cs typeface="+mn-cs"/>
            </a:endParaRPr>
          </a:p>
        </p:txBody>
      </p:sp>
      <p:sp>
        <p:nvSpPr>
          <p:cNvPr id="46" name="Text Box 52"/>
          <p:cNvSpPr txBox="1">
            <a:spLocks noChangeArrowheads="1"/>
          </p:cNvSpPr>
          <p:nvPr/>
        </p:nvSpPr>
        <p:spPr bwMode="auto">
          <a:xfrm>
            <a:off x="3978275" y="2046288"/>
            <a:ext cx="4787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>
                <a:latin typeface="Arial" charset="0"/>
                <a:cs typeface="Times New Roman" charset="0"/>
              </a:rPr>
              <a:t>The A nucleus presents a strong cluster structure: </a:t>
            </a:r>
            <a:r>
              <a:rPr lang="en-GB" sz="2000" b="1" dirty="0">
                <a:solidFill>
                  <a:srgbClr val="0070C0"/>
                </a:solidFill>
                <a:latin typeface="Arial" charset="0"/>
                <a:cs typeface="Times New Roman" charset="0"/>
              </a:rPr>
              <a:t>A = x </a:t>
            </a:r>
            <a:r>
              <a:rPr lang="en-GB" sz="2000" b="1" dirty="0">
                <a:solidFill>
                  <a:srgbClr val="0070C0"/>
                </a:solidFill>
                <a:latin typeface="Arial" charset="0"/>
                <a:cs typeface="Times New Roman" charset="0"/>
                <a:sym typeface="Symbol" charset="0"/>
              </a:rPr>
              <a:t></a:t>
            </a:r>
            <a:r>
              <a:rPr lang="en-GB" sz="2000" b="1" dirty="0">
                <a:solidFill>
                  <a:srgbClr val="0070C0"/>
                </a:solidFill>
                <a:latin typeface="Arial" charset="0"/>
                <a:cs typeface="Times New Roman" charset="0"/>
              </a:rPr>
              <a:t> S clusters</a:t>
            </a:r>
          </a:p>
        </p:txBody>
      </p:sp>
      <p:sp>
        <p:nvSpPr>
          <p:cNvPr id="47" name="Text Box 53"/>
          <p:cNvSpPr txBox="1">
            <a:spLocks noChangeArrowheads="1"/>
          </p:cNvSpPr>
          <p:nvPr/>
        </p:nvSpPr>
        <p:spPr bwMode="auto">
          <a:xfrm>
            <a:off x="4027487" y="4625975"/>
            <a:ext cx="47879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>
                <a:latin typeface="Arial" charset="0"/>
                <a:cs typeface="Times New Roman" charset="0"/>
              </a:rPr>
              <a:t>The </a:t>
            </a:r>
            <a:r>
              <a:rPr lang="en-GB" sz="2000" b="1" dirty="0">
                <a:solidFill>
                  <a:srgbClr val="009900"/>
                </a:solidFill>
                <a:latin typeface="Arial" charset="0"/>
                <a:cs typeface="Times New Roman" charset="0"/>
              </a:rPr>
              <a:t>S cluster</a:t>
            </a:r>
            <a:r>
              <a:rPr lang="en-GB" sz="2000" dirty="0">
                <a:latin typeface="Arial" charset="0"/>
                <a:cs typeface="Times New Roman" charset="0"/>
              </a:rPr>
              <a:t> acts as a </a:t>
            </a:r>
            <a:r>
              <a:rPr lang="en-GB" sz="2000" b="1" dirty="0">
                <a:solidFill>
                  <a:srgbClr val="009900"/>
                </a:solidFill>
                <a:latin typeface="Arial" charset="0"/>
                <a:cs typeface="Times New Roman" charset="0"/>
              </a:rPr>
              <a:t>spectator                </a:t>
            </a:r>
            <a:r>
              <a:rPr lang="en-GB" sz="2000" dirty="0">
                <a:latin typeface="Arial" charset="0"/>
                <a:cs typeface="Times New Roman" charset="0"/>
              </a:rPr>
              <a:t>(it does not take part to the reaction)  and should retain the same momentum  it had in the entrance channel</a:t>
            </a:r>
            <a:endParaRPr lang="en-GB" sz="2000" dirty="0">
              <a:latin typeface="Times New Roman" charset="0"/>
              <a:cs typeface="+mn-cs"/>
            </a:endParaRPr>
          </a:p>
        </p:txBody>
      </p:sp>
      <p:sp>
        <p:nvSpPr>
          <p:cNvPr id="48" name="Text Box 54"/>
          <p:cNvSpPr txBox="1">
            <a:spLocks noChangeArrowheads="1"/>
          </p:cNvSpPr>
          <p:nvPr/>
        </p:nvSpPr>
        <p:spPr bwMode="auto">
          <a:xfrm>
            <a:off x="4022725" y="3054350"/>
            <a:ext cx="5046662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>
                <a:latin typeface="Arial" charset="0"/>
                <a:cs typeface="Times New Roman" charset="0"/>
              </a:rPr>
              <a:t>The 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x cluster</a:t>
            </a:r>
            <a:r>
              <a:rPr lang="it-IT" sz="2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 (</a:t>
            </a:r>
            <a:r>
              <a:rPr lang="it-IT" sz="2000" b="1" dirty="0" err="1">
                <a:solidFill>
                  <a:srgbClr val="FF0000"/>
                </a:solidFill>
                <a:latin typeface="Arial" charset="0"/>
                <a:cs typeface="Times New Roman" charset="0"/>
              </a:rPr>
              <a:t>participant</a:t>
            </a:r>
            <a:r>
              <a:rPr lang="it-IT" sz="2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)</a:t>
            </a:r>
            <a:r>
              <a:rPr lang="en-GB" sz="2000" dirty="0">
                <a:latin typeface="Arial" charset="0"/>
                <a:cs typeface="Times New Roman" charset="0"/>
              </a:rPr>
              <a:t> interacts with the 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nucleus</a:t>
            </a:r>
            <a:r>
              <a:rPr lang="it-IT" sz="2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B</a:t>
            </a:r>
            <a:r>
              <a:rPr lang="en-GB" sz="2000" dirty="0">
                <a:latin typeface="Arial" charset="0"/>
                <a:cs typeface="Times New Roman" charset="0"/>
              </a:rPr>
              <a:t>  </a:t>
            </a:r>
          </a:p>
          <a:p>
            <a:pPr>
              <a:spcBef>
                <a:spcPct val="50000"/>
              </a:spcBef>
              <a:defRPr/>
            </a:pPr>
            <a:endParaRPr lang="en-GB" sz="2000" dirty="0">
              <a:latin typeface="Arial" charset="0"/>
              <a:cs typeface="Times New Roman" charset="0"/>
            </a:endParaRPr>
          </a:p>
          <a:p>
            <a:pPr algn="ctr" eaLnBrk="0" hangingPunct="0">
              <a:defRPr/>
            </a:pPr>
            <a:r>
              <a:rPr lang="en-GB" sz="2000" dirty="0">
                <a:latin typeface="Arial" charset="0"/>
                <a:cs typeface="Times New Roman" charset="0"/>
              </a:rPr>
              <a:t>B + x</a:t>
            </a:r>
            <a:r>
              <a:rPr lang="it-IT" sz="2000" dirty="0">
                <a:latin typeface="Arial" charset="0"/>
                <a:cs typeface="Times New Roman" charset="0"/>
              </a:rPr>
              <a:t>  </a:t>
            </a:r>
            <a:r>
              <a:rPr lang="it-IT" sz="2000" dirty="0">
                <a:latin typeface="Arial" charset="0"/>
                <a:cs typeface="Times New Roman" charset="0"/>
                <a:sym typeface="Wingdings" charset="0"/>
              </a:rPr>
              <a:t></a:t>
            </a:r>
            <a:r>
              <a:rPr lang="it-IT" sz="2000" dirty="0">
                <a:latin typeface="Arial" charset="0"/>
                <a:cs typeface="Times New Roman" charset="0"/>
              </a:rPr>
              <a:t> </a:t>
            </a:r>
            <a:r>
              <a:rPr lang="en-GB" sz="2000" dirty="0">
                <a:latin typeface="Arial" charset="0"/>
                <a:cs typeface="Times New Roman" charset="0"/>
              </a:rPr>
              <a:t> C + D</a:t>
            </a:r>
          </a:p>
          <a:p>
            <a:pPr algn="ctr" eaLnBrk="0" hangingPunct="0">
              <a:defRPr/>
            </a:pPr>
            <a:endParaRPr lang="en-GB" sz="2000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5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107950" y="192088"/>
            <a:ext cx="9342438" cy="768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 dirty="0">
                <a:latin typeface="+mn-lt"/>
                <a:cs typeface="+mn-cs"/>
              </a:rPr>
              <a:t>Trojan Horse Method</a:t>
            </a:r>
            <a:endParaRPr lang="en-GB" sz="4000" b="1" dirty="0">
              <a:latin typeface="+mn-lt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9075" y="4903788"/>
            <a:ext cx="60086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it-IT" sz="2400" b="1" dirty="0">
                <a:solidFill>
                  <a:srgbClr val="FF0000"/>
                </a:solidFill>
                <a:latin typeface="+mn-lt"/>
                <a:cs typeface="+mn-cs"/>
                <a:sym typeface="Symbol" charset="0"/>
              </a:rPr>
              <a:t>N</a:t>
            </a:r>
            <a:r>
              <a:rPr lang="en-GB" sz="2400" b="1" dirty="0" err="1">
                <a:solidFill>
                  <a:srgbClr val="FF0000"/>
                </a:solidFill>
                <a:latin typeface="+mn-lt"/>
                <a:cs typeface="+mn-cs"/>
                <a:sym typeface="Symbol" charset="0"/>
              </a:rPr>
              <a:t>ucleus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+mn-cs"/>
                <a:sym typeface="Symbol" charset="0"/>
              </a:rPr>
              <a:t> A</a:t>
            </a:r>
            <a:r>
              <a:rPr lang="en-GB" sz="2400" dirty="0">
                <a:latin typeface="+mn-lt"/>
                <a:cs typeface="+mn-cs"/>
                <a:sym typeface="Symbol" charset="0"/>
              </a:rPr>
              <a:t> can be brought into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+mn-cs"/>
                <a:sym typeface="Symbol" charset="0"/>
              </a:rPr>
              <a:t>nuclear field</a:t>
            </a:r>
            <a:r>
              <a:rPr lang="en-GB" sz="2400" dirty="0">
                <a:latin typeface="+mn-lt"/>
                <a:cs typeface="+mn-cs"/>
                <a:sym typeface="Symbol" charset="0"/>
              </a:rPr>
              <a:t> of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+mn-cs"/>
                <a:sym typeface="Symbol" charset="0"/>
              </a:rPr>
              <a:t>nucleus B</a:t>
            </a:r>
            <a:r>
              <a:rPr lang="en-GB" sz="2400" dirty="0">
                <a:latin typeface="+mn-lt"/>
                <a:cs typeface="+mn-cs"/>
                <a:sym typeface="Symbol" charset="0"/>
              </a:rPr>
              <a:t> and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+mn-cs"/>
                <a:sym typeface="Symbol" charset="0"/>
              </a:rPr>
              <a:t>cluster x</a:t>
            </a:r>
            <a:r>
              <a:rPr lang="en-GB" sz="2400" dirty="0">
                <a:latin typeface="+mn-lt"/>
                <a:cs typeface="+mn-cs"/>
                <a:sym typeface="Symbol" charset="0"/>
              </a:rPr>
              <a:t> induces the reaction  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+mn-cs"/>
              </a:rPr>
              <a:t>B + x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+mn-cs"/>
                <a:sym typeface="Symbol" charset="0"/>
              </a:rPr>
              <a:t> C + D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0488" y="6315075"/>
            <a:ext cx="7002462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GB" sz="2400" b="1" dirty="0">
                <a:solidFill>
                  <a:srgbClr val="000099"/>
                </a:solidFill>
                <a:latin typeface="+mn-lt"/>
                <a:cs typeface="+mn-cs"/>
                <a:sym typeface="Symbol" charset="0"/>
              </a:rPr>
              <a:t>Coulomb effects</a:t>
            </a:r>
            <a:r>
              <a:rPr lang="en-GB" sz="2400" dirty="0">
                <a:latin typeface="+mn-lt"/>
                <a:cs typeface="+mn-cs"/>
                <a:sym typeface="Symbol" charset="0"/>
              </a:rPr>
              <a:t> and </a:t>
            </a:r>
            <a:r>
              <a:rPr lang="en-GB" sz="2400" b="1" dirty="0">
                <a:solidFill>
                  <a:srgbClr val="000099"/>
                </a:solidFill>
                <a:latin typeface="+mn-lt"/>
                <a:cs typeface="+mn-cs"/>
                <a:sym typeface="Symbol" charset="0"/>
              </a:rPr>
              <a:t>electron</a:t>
            </a:r>
            <a:r>
              <a:rPr lang="it-IT" sz="2400" b="1" dirty="0">
                <a:solidFill>
                  <a:srgbClr val="000099"/>
                </a:solidFill>
                <a:latin typeface="+mn-lt"/>
                <a:cs typeface="+mn-cs"/>
                <a:sym typeface="Symbol" charset="0"/>
              </a:rPr>
              <a:t> </a:t>
            </a:r>
            <a:r>
              <a:rPr lang="en-GB" sz="2400" b="1" dirty="0">
                <a:solidFill>
                  <a:srgbClr val="000099"/>
                </a:solidFill>
                <a:latin typeface="+mn-lt"/>
                <a:cs typeface="+mn-cs"/>
                <a:sym typeface="Symbol" charset="0"/>
              </a:rPr>
              <a:t>screening</a:t>
            </a:r>
            <a:r>
              <a:rPr lang="en-GB" sz="2400" dirty="0">
                <a:latin typeface="+mn-lt"/>
                <a:cs typeface="+mn-cs"/>
                <a:sym typeface="Symbol" charset="0"/>
              </a:rPr>
              <a:t> are</a:t>
            </a:r>
            <a:r>
              <a:rPr lang="it-IT" sz="2400" dirty="0">
                <a:latin typeface="+mn-lt"/>
                <a:cs typeface="+mn-cs"/>
                <a:sym typeface="Symbol" charset="0"/>
              </a:rPr>
              <a:t> </a:t>
            </a:r>
            <a:r>
              <a:rPr lang="en-GB" sz="2400" dirty="0">
                <a:latin typeface="+mn-lt"/>
                <a:cs typeface="+mn-cs"/>
                <a:sym typeface="Symbol" charset="0"/>
              </a:rPr>
              <a:t>negligible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+mn-cs"/>
                <a:sym typeface="Symbol" charset="0"/>
              </a:rPr>
              <a:t>  </a:t>
            </a:r>
            <a:endParaRPr lang="en-GB" sz="2400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84213" y="1314450"/>
            <a:ext cx="516255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GB" sz="2400" dirty="0">
                <a:latin typeface="+mn-lt"/>
                <a:cs typeface="+mn-cs"/>
              </a:rPr>
              <a:t>The </a:t>
            </a:r>
            <a:r>
              <a:rPr lang="en-GB" sz="2400" b="1" dirty="0">
                <a:solidFill>
                  <a:srgbClr val="009900"/>
                </a:solidFill>
                <a:latin typeface="+mn-lt"/>
                <a:cs typeface="+mn-cs"/>
              </a:rPr>
              <a:t>incoming energy E</a:t>
            </a:r>
            <a:r>
              <a:rPr lang="it-IT" sz="2400" b="1" baseline="-25000" dirty="0">
                <a:solidFill>
                  <a:srgbClr val="009900"/>
                </a:solidFill>
                <a:latin typeface="+mn-lt"/>
                <a:cs typeface="+mn-cs"/>
              </a:rPr>
              <a:t>A</a:t>
            </a:r>
            <a:r>
              <a:rPr lang="en-GB" sz="2400" dirty="0">
                <a:latin typeface="+mn-lt"/>
                <a:cs typeface="+mn-cs"/>
              </a:rPr>
              <a:t> of the incident particle is larger than the </a:t>
            </a:r>
            <a:r>
              <a:rPr lang="en-GB" sz="2400" b="1" dirty="0">
                <a:solidFill>
                  <a:srgbClr val="009900"/>
                </a:solidFill>
                <a:latin typeface="+mn-lt"/>
                <a:cs typeface="+mn-cs"/>
              </a:rPr>
              <a:t>Coulomb barrier</a:t>
            </a:r>
            <a:r>
              <a:rPr lang="en-GB" sz="2400" dirty="0">
                <a:latin typeface="+mn-lt"/>
                <a:cs typeface="+mn-cs"/>
              </a:rPr>
              <a:t> for the reaction A + B</a:t>
            </a:r>
            <a:r>
              <a:rPr lang="it-IT" sz="2400" dirty="0">
                <a:latin typeface="+mn-lt"/>
                <a:cs typeface="+mn-cs"/>
              </a:rPr>
              <a:t> (</a:t>
            </a:r>
            <a:r>
              <a:rPr lang="en-GB" sz="2400" dirty="0">
                <a:latin typeface="+mn-lt"/>
                <a:cs typeface="+mn-cs"/>
              </a:rPr>
              <a:t>V</a:t>
            </a:r>
            <a:r>
              <a:rPr lang="it-IT" sz="2400" baseline="-25000" dirty="0">
                <a:latin typeface="+mn-lt"/>
                <a:cs typeface="+mn-cs"/>
              </a:rPr>
              <a:t>CB</a:t>
            </a:r>
            <a:r>
              <a:rPr lang="it-IT" sz="2400" dirty="0">
                <a:latin typeface="+mn-lt"/>
                <a:cs typeface="+mn-cs"/>
              </a:rPr>
              <a:t>)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GB" sz="2400" baseline="-25000" dirty="0">
                <a:latin typeface="+mn-lt"/>
                <a:cs typeface="+mn-cs"/>
              </a:rPr>
              <a:t>   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it-IT" sz="2400" dirty="0">
                <a:latin typeface="+mn-lt"/>
                <a:cs typeface="+mn-cs"/>
              </a:rPr>
              <a:t>            </a:t>
            </a:r>
            <a:r>
              <a:rPr lang="it-IT" sz="2800" b="1" dirty="0">
                <a:solidFill>
                  <a:srgbClr val="009900"/>
                </a:solidFill>
                <a:latin typeface="+mn-lt"/>
                <a:cs typeface="+mn-cs"/>
              </a:rPr>
              <a:t> </a:t>
            </a:r>
            <a:r>
              <a:rPr lang="en-GB" sz="2800" b="1" dirty="0">
                <a:solidFill>
                  <a:srgbClr val="009900"/>
                </a:solidFill>
                <a:latin typeface="+mn-lt"/>
                <a:cs typeface="+mn-cs"/>
              </a:rPr>
              <a:t>E</a:t>
            </a:r>
            <a:r>
              <a:rPr lang="en-GB" sz="2800" b="1" baseline="-25000" dirty="0">
                <a:solidFill>
                  <a:srgbClr val="009900"/>
                </a:solidFill>
                <a:latin typeface="+mn-lt"/>
                <a:cs typeface="+mn-cs"/>
              </a:rPr>
              <a:t>A</a:t>
            </a:r>
            <a:r>
              <a:rPr lang="it-IT" sz="2800" b="1" baseline="-25000" dirty="0">
                <a:solidFill>
                  <a:srgbClr val="009900"/>
                </a:solidFill>
                <a:latin typeface="+mn-lt"/>
                <a:cs typeface="+mn-cs"/>
              </a:rPr>
              <a:t>  </a:t>
            </a:r>
            <a:r>
              <a:rPr lang="en-GB" sz="2800" b="1" dirty="0">
                <a:solidFill>
                  <a:srgbClr val="009900"/>
                </a:solidFill>
                <a:latin typeface="+mn-lt"/>
                <a:cs typeface="+mn-cs"/>
              </a:rPr>
              <a:t>&gt; V</a:t>
            </a:r>
            <a:r>
              <a:rPr lang="it-IT" sz="2800" b="1" baseline="-25000" dirty="0">
                <a:solidFill>
                  <a:srgbClr val="009900"/>
                </a:solidFill>
                <a:latin typeface="+mn-lt"/>
                <a:cs typeface="+mn-cs"/>
              </a:rPr>
              <a:t>CB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it-IT" sz="2400" baseline="-25000" dirty="0">
              <a:latin typeface="+mn-lt"/>
              <a:cs typeface="+mn-cs"/>
            </a:endParaRPr>
          </a:p>
          <a:p>
            <a:pPr>
              <a:defRPr/>
            </a:pPr>
            <a:r>
              <a:rPr lang="it-IT" sz="2400" dirty="0" err="1">
                <a:latin typeface="+mn-lt"/>
                <a:cs typeface="+mn-cs"/>
              </a:rPr>
              <a:t>This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implies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that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b="1" dirty="0">
                <a:solidFill>
                  <a:srgbClr val="009900"/>
                </a:solidFill>
                <a:latin typeface="+mn-lt"/>
                <a:cs typeface="+mn-cs"/>
              </a:rPr>
              <a:t>B and x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have</a:t>
            </a:r>
            <a:r>
              <a:rPr lang="it-IT" sz="2400" dirty="0">
                <a:latin typeface="+mn-lt"/>
                <a:cs typeface="+mn-cs"/>
              </a:rPr>
              <a:t> a non-</a:t>
            </a:r>
            <a:r>
              <a:rPr lang="it-IT" sz="2400" dirty="0" err="1">
                <a:latin typeface="+mn-lt"/>
                <a:cs typeface="+mn-cs"/>
              </a:rPr>
              <a:t>negligible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probability</a:t>
            </a:r>
            <a:r>
              <a:rPr lang="it-IT" sz="2400" dirty="0">
                <a:latin typeface="+mn-lt"/>
                <a:cs typeface="+mn-cs"/>
              </a:rPr>
              <a:t> to be </a:t>
            </a:r>
            <a:r>
              <a:rPr lang="it-IT" sz="2400" b="1" dirty="0" err="1">
                <a:solidFill>
                  <a:srgbClr val="009900"/>
                </a:solidFill>
                <a:latin typeface="+mn-lt"/>
                <a:cs typeface="+mn-cs"/>
              </a:rPr>
              <a:t>very</a:t>
            </a:r>
            <a:r>
              <a:rPr lang="it-IT" sz="2400" b="1" dirty="0">
                <a:solidFill>
                  <a:srgbClr val="009900"/>
                </a:solidFill>
                <a:latin typeface="+mn-lt"/>
                <a:cs typeface="+mn-cs"/>
              </a:rPr>
              <a:t> </a:t>
            </a:r>
            <a:r>
              <a:rPr lang="it-IT" sz="2400" b="1" dirty="0" err="1">
                <a:solidFill>
                  <a:srgbClr val="009900"/>
                </a:solidFill>
                <a:latin typeface="+mn-lt"/>
                <a:cs typeface="+mn-cs"/>
              </a:rPr>
              <a:t>close</a:t>
            </a:r>
            <a:r>
              <a:rPr lang="it-IT" sz="2400" dirty="0">
                <a:latin typeface="+mn-lt"/>
                <a:cs typeface="+mn-cs"/>
              </a:rPr>
              <a:t>.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5435600" y="1485900"/>
            <a:ext cx="3911600" cy="2159000"/>
            <a:chOff x="473" y="2016"/>
            <a:chExt cx="2215" cy="1273"/>
          </a:xfrm>
        </p:grpSpPr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473" y="2016"/>
              <a:ext cx="2215" cy="1273"/>
              <a:chOff x="528" y="2022"/>
              <a:chExt cx="2215" cy="1273"/>
            </a:xfrm>
          </p:grpSpPr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1415" y="2022"/>
                <a:ext cx="1328" cy="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GB" sz="2800">
                    <a:latin typeface="Arial" charset="0"/>
                    <a:cs typeface="+mn-cs"/>
                  </a:rPr>
                  <a:t> </a:t>
                </a:r>
                <a:endParaRPr lang="en-GB" sz="200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grpSp>
            <p:nvGrpSpPr>
              <p:cNvPr id="13" name="Group 16"/>
              <p:cNvGrpSpPr>
                <a:grpSpLocks/>
              </p:cNvGrpSpPr>
              <p:nvPr/>
            </p:nvGrpSpPr>
            <p:grpSpPr bwMode="auto">
              <a:xfrm>
                <a:off x="528" y="2052"/>
                <a:ext cx="2016" cy="1243"/>
                <a:chOff x="528" y="2052"/>
                <a:chExt cx="2016" cy="1243"/>
              </a:xfrm>
            </p:grpSpPr>
            <p:sp>
              <p:nvSpPr>
                <p:cNvPr id="1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28" y="2057"/>
                  <a:ext cx="2016" cy="1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lang="en-GB">
                    <a:latin typeface="Times New Roman" charset="0"/>
                    <a:cs typeface="+mn-cs"/>
                  </a:endParaRPr>
                </a:p>
                <a:p>
                  <a:pPr>
                    <a:spcBef>
                      <a:spcPct val="50000"/>
                    </a:spcBef>
                    <a:defRPr/>
                  </a:pPr>
                  <a:endParaRPr lang="en-GB">
                    <a:latin typeface="Times New Roman" charset="0"/>
                    <a:cs typeface="+mn-cs"/>
                  </a:endParaRPr>
                </a:p>
                <a:p>
                  <a:pPr>
                    <a:spcBef>
                      <a:spcPct val="50000"/>
                    </a:spcBef>
                    <a:defRPr/>
                  </a:pPr>
                  <a:endParaRPr lang="en-GB">
                    <a:latin typeface="Times New Roman" charset="0"/>
                    <a:cs typeface="+mn-cs"/>
                  </a:endParaRPr>
                </a:p>
                <a:p>
                  <a:pPr>
                    <a:spcBef>
                      <a:spcPct val="50000"/>
                    </a:spcBef>
                    <a:defRPr/>
                  </a:pPr>
                  <a:endParaRPr lang="en-GB">
                    <a:latin typeface="Times New Roman" charset="0"/>
                    <a:cs typeface="+mn-cs"/>
                  </a:endParaRPr>
                </a:p>
              </p:txBody>
            </p:sp>
            <p:grpSp>
              <p:nvGrpSpPr>
                <p:cNvPr id="15" name="Group 18"/>
                <p:cNvGrpSpPr>
                  <a:grpSpLocks/>
                </p:cNvGrpSpPr>
                <p:nvPr/>
              </p:nvGrpSpPr>
              <p:grpSpPr bwMode="auto">
                <a:xfrm>
                  <a:off x="576" y="2052"/>
                  <a:ext cx="1960" cy="980"/>
                  <a:chOff x="288" y="2736"/>
                  <a:chExt cx="1824" cy="1306"/>
                </a:xfrm>
              </p:grpSpPr>
              <p:sp>
                <p:nvSpPr>
                  <p:cNvPr id="16" name="Text Box 19"/>
                  <p:cNvSpPr txBox="1">
                    <a:spLocks noChangeArrowheads="1"/>
                  </p:cNvSpPr>
                  <p:nvPr/>
                </p:nvSpPr>
                <p:spPr bwMode="auto">
                  <a:xfrm flipV="1">
                    <a:off x="720" y="3050"/>
                    <a:ext cx="432" cy="2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GB" sz="1600">
                        <a:latin typeface="Arial" charset="0"/>
                        <a:cs typeface="+mn-cs"/>
                      </a:rPr>
                      <a:t>x</a:t>
                    </a:r>
                  </a:p>
                </p:txBody>
              </p:sp>
              <p:grpSp>
                <p:nvGrpSpPr>
                  <p:cNvPr id="17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88" y="2736"/>
                    <a:ext cx="1824" cy="1306"/>
                    <a:chOff x="288" y="2736"/>
                    <a:chExt cx="1824" cy="1306"/>
                  </a:xfrm>
                </p:grpSpPr>
                <p:sp>
                  <p:nvSpPr>
                    <p:cNvPr id="18" name="Oval 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008" y="3408"/>
                      <a:ext cx="192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wrap="none" anchor="ctr"/>
                    <a:lstStyle/>
                    <a:p>
                      <a:pPr algn="ctr">
                        <a:spcBef>
                          <a:spcPct val="20000"/>
                        </a:spcBef>
                        <a:defRPr/>
                      </a:pPr>
                      <a:endParaRPr lang="en-GB">
                        <a:latin typeface="Arial" charset="0"/>
                        <a:cs typeface="+mn-cs"/>
                      </a:endParaRPr>
                    </a:p>
                    <a:p>
                      <a:pPr algn="ctr">
                        <a:spcBef>
                          <a:spcPct val="20000"/>
                        </a:spcBef>
                        <a:defRPr/>
                      </a:pPr>
                      <a:endParaRPr lang="en-GB">
                        <a:latin typeface="Arial" charset="0"/>
                        <a:cs typeface="+mn-cs"/>
                      </a:endParaRPr>
                    </a:p>
                  </p:txBody>
                </p:sp>
                <p:grpSp>
                  <p:nvGrpSpPr>
                    <p:cNvPr id="19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8" y="2736"/>
                      <a:ext cx="1824" cy="1306"/>
                      <a:chOff x="288" y="2736"/>
                      <a:chExt cx="1824" cy="1306"/>
                    </a:xfrm>
                  </p:grpSpPr>
                  <p:sp>
                    <p:nvSpPr>
                      <p:cNvPr id="21" name="Text Box 2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88" y="3464"/>
                        <a:ext cx="528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en-GB">
                            <a:latin typeface="Arial" charset="0"/>
                            <a:cs typeface="+mn-cs"/>
                          </a:rPr>
                          <a:t>B</a:t>
                        </a:r>
                      </a:p>
                    </p:txBody>
                  </p:sp>
                  <p:sp>
                    <p:nvSpPr>
                      <p:cNvPr id="22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24" y="3754"/>
                        <a:ext cx="144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it-IT">
                            <a:latin typeface="Arial" charset="0"/>
                            <a:cs typeface="+mn-cs"/>
                          </a:rPr>
                          <a:t>D</a:t>
                        </a:r>
                        <a:endParaRPr lang="en-GB">
                          <a:latin typeface="Arial" charset="0"/>
                          <a:cs typeface="+mn-cs"/>
                        </a:endParaRPr>
                      </a:p>
                    </p:txBody>
                  </p:sp>
                  <p:sp>
                    <p:nvSpPr>
                      <p:cNvPr id="23" name="Text Box 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24" y="3178"/>
                        <a:ext cx="288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en-GB">
                            <a:latin typeface="Arial" charset="0"/>
                            <a:cs typeface="+mn-cs"/>
                          </a:rPr>
                          <a:t>C</a:t>
                        </a:r>
                      </a:p>
                    </p:txBody>
                  </p:sp>
                  <p:sp>
                    <p:nvSpPr>
                      <p:cNvPr id="24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35" y="2783"/>
                        <a:ext cx="250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en-GB">
                            <a:latin typeface="Arial" charset="0"/>
                            <a:cs typeface="+mn-cs"/>
                          </a:rPr>
                          <a:t>A</a:t>
                        </a:r>
                      </a:p>
                    </p:txBody>
                  </p:sp>
                  <p:sp>
                    <p:nvSpPr>
                      <p:cNvPr id="25" name="Text Box 2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386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  <a:defRPr/>
                        </a:pPr>
                        <a:r>
                          <a:rPr lang="en-GB">
                            <a:latin typeface="Arial" charset="0"/>
                            <a:cs typeface="+mn-cs"/>
                          </a:rPr>
                          <a:t>S</a:t>
                        </a:r>
                      </a:p>
                    </p:txBody>
                  </p:sp>
                  <p:grpSp>
                    <p:nvGrpSpPr>
                      <p:cNvPr id="26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75" y="3069"/>
                        <a:ext cx="1393" cy="675"/>
                        <a:chOff x="575" y="1917"/>
                        <a:chExt cx="1393" cy="675"/>
                      </a:xfrm>
                    </p:grpSpPr>
                    <p:sp>
                      <p:nvSpPr>
                        <p:cNvPr id="27" name="Line 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75" y="1917"/>
                          <a:ext cx="433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" name="Line 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85" y="2301"/>
                          <a:ext cx="471" cy="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" name="Line 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200" y="1917"/>
                          <a:ext cx="576" cy="1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" name="Line 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152" y="2160"/>
                          <a:ext cx="770" cy="1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" name="Line 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52" y="2304"/>
                          <a:ext cx="816" cy="2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" name="Line 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56" y="1917"/>
                          <a:ext cx="0" cy="33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it-IT">
                            <a:latin typeface="Arial" charset="0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0" name="Oval 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008" y="3024"/>
                      <a:ext cx="192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it-IT">
                        <a:latin typeface="Arial" charset="0"/>
                        <a:cs typeface="+mn-cs"/>
                      </a:endParaRPr>
                    </a:p>
                  </p:txBody>
                </p:sp>
              </p:grpSp>
            </p:grpSp>
          </p:grpSp>
        </p:grpSp>
        <p:sp>
          <p:nvSpPr>
            <p:cNvPr id="10" name="Oval 36"/>
            <p:cNvSpPr>
              <a:spLocks noChangeArrowheads="1"/>
            </p:cNvSpPr>
            <p:nvPr/>
          </p:nvSpPr>
          <p:spPr bwMode="auto">
            <a:xfrm>
              <a:off x="1330" y="2544"/>
              <a:ext cx="20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  <p:sp>
          <p:nvSpPr>
            <p:cNvPr id="11" name="Oval 37"/>
            <p:cNvSpPr>
              <a:spLocks noChangeArrowheads="1"/>
            </p:cNvSpPr>
            <p:nvPr/>
          </p:nvSpPr>
          <p:spPr bwMode="auto">
            <a:xfrm>
              <a:off x="1296" y="2256"/>
              <a:ext cx="20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</p:grpSp>
      <p:pic>
        <p:nvPicPr>
          <p:cNvPr id="33" name="Picture 40" descr="trojan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357563"/>
            <a:ext cx="28400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9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06525"/>
            <a:ext cx="5040313" cy="5046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2"/>
          <p:cNvGrpSpPr>
            <a:grpSpLocks/>
          </p:cNvGrpSpPr>
          <p:nvPr/>
        </p:nvGrpSpPr>
        <p:grpSpPr bwMode="auto">
          <a:xfrm>
            <a:off x="6011863" y="293688"/>
            <a:ext cx="2884487" cy="5799137"/>
            <a:chOff x="5701838" y="-345892"/>
            <a:chExt cx="2884354" cy="5799597"/>
          </a:xfrm>
        </p:grpSpPr>
        <p:grpSp>
          <p:nvGrpSpPr>
            <p:cNvPr id="6" name="Gruppo 1"/>
            <p:cNvGrpSpPr>
              <a:grpSpLocks/>
            </p:cNvGrpSpPr>
            <p:nvPr/>
          </p:nvGrpSpPr>
          <p:grpSpPr bwMode="auto">
            <a:xfrm>
              <a:off x="5701838" y="-345892"/>
              <a:ext cx="2884354" cy="5799597"/>
              <a:chOff x="5701838" y="-345892"/>
              <a:chExt cx="2884354" cy="5799597"/>
            </a:xfrm>
          </p:grpSpPr>
          <p:pic>
            <p:nvPicPr>
              <p:cNvPr id="8" name="Immagine 10" descr="PA020249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03" r="25838" b="12303"/>
              <a:stretch>
                <a:fillRect/>
              </a:stretch>
            </p:blipFill>
            <p:spPr bwMode="auto">
              <a:xfrm>
                <a:off x="5701838" y="3254385"/>
                <a:ext cx="2884354" cy="219932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1838" y="-345892"/>
                <a:ext cx="2884354" cy="296676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CasellaDiTesto 7"/>
            <p:cNvSpPr txBox="1">
              <a:spLocks noChangeArrowheads="1"/>
            </p:cNvSpPr>
            <p:nvPr/>
          </p:nvSpPr>
          <p:spPr bwMode="auto">
            <a:xfrm>
              <a:off x="6365722" y="2724058"/>
              <a:ext cx="1607938" cy="369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>
                  <a:latin typeface="Arial" pitchFamily="34" charset="0"/>
                </a:rPr>
                <a:t>G. Baur, 1986</a:t>
              </a:r>
            </a:p>
          </p:txBody>
        </p:sp>
      </p:grpSp>
      <p:sp>
        <p:nvSpPr>
          <p:cNvPr id="10" name="CasellaDiTesto 7"/>
          <p:cNvSpPr txBox="1">
            <a:spLocks noChangeArrowheads="1"/>
          </p:cNvSpPr>
          <p:nvPr/>
        </p:nvSpPr>
        <p:spPr bwMode="auto">
          <a:xfrm>
            <a:off x="6516688" y="6156325"/>
            <a:ext cx="195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Arial" pitchFamily="34" charset="0"/>
              </a:rPr>
              <a:t>C. Spitaleri, 1990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11188" y="192088"/>
            <a:ext cx="5329237" cy="768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 dirty="0">
                <a:latin typeface="+mn-lt"/>
                <a:cs typeface="+mn-cs"/>
              </a:rPr>
              <a:t>The Builders</a:t>
            </a:r>
            <a:endParaRPr lang="en-GB" sz="40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6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201613"/>
            <a:ext cx="841851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000" b="1" dirty="0">
                <a:latin typeface="+mn-lt"/>
                <a:cs typeface="+mn-cs"/>
              </a:rPr>
              <a:t>Plane Wave Impulse Approx. (PWIA)</a:t>
            </a:r>
            <a:endParaRPr lang="en-GB" sz="3600" b="1" dirty="0">
              <a:latin typeface="+mn-lt"/>
              <a:cs typeface="+mn-cs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33412" y="3854450"/>
            <a:ext cx="2152650" cy="806450"/>
            <a:chOff x="391" y="900"/>
            <a:chExt cx="1356" cy="508"/>
          </a:xfrm>
        </p:grpSpPr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91" y="1134"/>
              <a:ext cx="1345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4288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350" y="1149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it-IT" sz="1800"/>
                <a:t>d</a:t>
              </a:r>
              <a:endParaRPr lang="en-GB" altLang="it-IT" sz="1800">
                <a:latin typeface="Arial" pitchFamily="34" charset="0"/>
              </a:endParaRP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492" y="1149"/>
              <a:ext cx="15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it-IT" sz="1800"/>
                <a:t>Ω</a:t>
              </a:r>
              <a:endParaRPr lang="en-GB" altLang="it-IT" sz="1800">
                <a:latin typeface="Arial" pitchFamily="34" charset="0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888" y="1149"/>
              <a:ext cx="1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it-IT" sz="1800"/>
                <a:t>d</a:t>
              </a:r>
              <a:endParaRPr lang="en-GB" altLang="it-IT" sz="1800">
                <a:latin typeface="Arial" pitchFamily="34" charset="0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1035" y="1149"/>
              <a:ext cx="15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it-IT" sz="1800"/>
                <a:t>Ω</a:t>
              </a:r>
              <a:endParaRPr lang="en-GB" altLang="it-IT" sz="1800">
                <a:latin typeface="Arial" pitchFamily="34" charset="0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86" y="1149"/>
              <a:ext cx="23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it-IT" sz="1800"/>
                <a:t>dE</a:t>
              </a:r>
              <a:endParaRPr lang="en-GB" altLang="it-IT" sz="1800">
                <a:latin typeface="Arial" pitchFamily="34" charset="0"/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979" y="900"/>
              <a:ext cx="46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it-IT" sz="1800"/>
                <a:t>d</a:t>
              </a:r>
              <a:r>
                <a:rPr lang="en-GB" altLang="it-IT" sz="1800" baseline="30000"/>
                <a:t>3</a:t>
              </a:r>
              <a:r>
                <a:rPr lang="en-GB" altLang="it-IT" sz="1800"/>
                <a:t>σ</a:t>
              </a:r>
              <a:endParaRPr lang="en-GB" altLang="it-IT" sz="1800">
                <a:latin typeface="Arial" pitchFamily="34" charset="0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1643" y="1224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it-IT" sz="1800"/>
                <a:t>D</a:t>
              </a:r>
              <a:endParaRPr lang="en-GB" altLang="it-IT" sz="1800">
                <a:latin typeface="Arial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1223" y="1216"/>
              <a:ext cx="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it-IT" sz="2000"/>
                <a:t>c</a:t>
              </a:r>
              <a:endParaRPr lang="en-GB" altLang="it-IT" sz="2000">
                <a:latin typeface="Arial" pitchFamily="34" charset="0"/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770" y="1252"/>
              <a:ext cx="6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it-IT" sz="1100"/>
                <a:t>C</a:t>
              </a:r>
              <a:endParaRPr lang="en-GB" altLang="it-IT" sz="1800">
                <a:latin typeface="Arial" pitchFamily="34" charset="0"/>
              </a:endParaRPr>
            </a:p>
          </p:txBody>
        </p:sp>
      </p:grp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773362" y="3949700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2800" dirty="0">
                <a:latin typeface="Times New Roman" charset="0"/>
                <a:cs typeface="+mn-cs"/>
                <a:sym typeface="Symbol" charset="0"/>
              </a:rPr>
              <a:t></a:t>
            </a:r>
            <a:r>
              <a:rPr lang="en-GB" dirty="0">
                <a:latin typeface="Symbol" charset="0"/>
                <a:cs typeface="+mn-cs"/>
              </a:rPr>
              <a:t> </a:t>
            </a:r>
            <a:endParaRPr lang="en-GB" dirty="0">
              <a:latin typeface="Times New Roman" charset="0"/>
              <a:cs typeface="+mn-c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306762" y="39497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>
              <a:latin typeface="Times New Roman" charset="0"/>
              <a:cs typeface="+mn-cs"/>
            </a:endParaRPr>
          </a:p>
        </p:txBody>
      </p:sp>
      <p:grpSp>
        <p:nvGrpSpPr>
          <p:cNvPr id="18" name="Group 22"/>
          <p:cNvGrpSpPr>
            <a:grpSpLocks/>
          </p:cNvGrpSpPr>
          <p:nvPr/>
        </p:nvGrpSpPr>
        <p:grpSpPr bwMode="auto">
          <a:xfrm>
            <a:off x="576262" y="3900488"/>
            <a:ext cx="3494088" cy="1793875"/>
            <a:chOff x="391" y="946"/>
            <a:chExt cx="2201" cy="1130"/>
          </a:xfrm>
        </p:grpSpPr>
        <p:grpSp>
          <p:nvGrpSpPr>
            <p:cNvPr id="19" name="Group 23"/>
            <p:cNvGrpSpPr>
              <a:grpSpLocks/>
            </p:cNvGrpSpPr>
            <p:nvPr/>
          </p:nvGrpSpPr>
          <p:grpSpPr bwMode="auto">
            <a:xfrm>
              <a:off x="2064" y="946"/>
              <a:ext cx="432" cy="633"/>
              <a:chOff x="2064" y="946"/>
              <a:chExt cx="432" cy="633"/>
            </a:xfrm>
          </p:grpSpPr>
          <p:sp>
            <p:nvSpPr>
              <p:cNvPr id="21" name="Text Box 24"/>
              <p:cNvSpPr txBox="1">
                <a:spLocks noChangeArrowheads="1"/>
              </p:cNvSpPr>
              <p:nvPr/>
            </p:nvSpPr>
            <p:spPr bwMode="auto">
              <a:xfrm>
                <a:off x="2064" y="946"/>
                <a:ext cx="432" cy="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GB">
                  <a:latin typeface="Times New Roman" charset="0"/>
                  <a:cs typeface="+mn-cs"/>
                </a:endParaRPr>
              </a:p>
              <a:p>
                <a:pPr>
                  <a:spcBef>
                    <a:spcPct val="50000"/>
                  </a:spcBef>
                  <a:defRPr/>
                </a:pPr>
                <a:endParaRPr lang="en-GB">
                  <a:latin typeface="Times New Roman" charset="0"/>
                  <a:cs typeface="+mn-cs"/>
                </a:endParaRPr>
              </a:p>
            </p:txBody>
          </p:sp>
          <p:sp>
            <p:nvSpPr>
              <p:cNvPr id="22" name="Rectangle 25"/>
              <p:cNvSpPr>
                <a:spLocks noChangeArrowheads="1"/>
              </p:cNvSpPr>
              <p:nvPr/>
            </p:nvSpPr>
            <p:spPr bwMode="auto">
              <a:xfrm>
                <a:off x="2124" y="1065"/>
                <a:ext cx="22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itchFamily="2" charset="2"/>
                  <a:buChar char="n"/>
                  <a:defRPr sz="23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GB" altLang="it-IT" sz="2000" b="1">
                    <a:solidFill>
                      <a:srgbClr val="FF0000"/>
                    </a:solidFill>
                  </a:rPr>
                  <a:t>KF</a:t>
                </a:r>
                <a:endParaRPr lang="en-GB" altLang="it-IT" sz="2000" b="1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" name="Text Box 26"/>
            <p:cNvSpPr txBox="1">
              <a:spLocks noChangeArrowheads="1"/>
            </p:cNvSpPr>
            <p:nvPr/>
          </p:nvSpPr>
          <p:spPr bwMode="auto">
            <a:xfrm>
              <a:off x="391" y="1824"/>
              <a:ext cx="22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 b="1" dirty="0">
                  <a:solidFill>
                    <a:srgbClr val="FF0000"/>
                  </a:solidFill>
                  <a:latin typeface="Times New Roman" charset="0"/>
                  <a:cs typeface="+mn-cs"/>
                </a:rPr>
                <a:t>KF</a:t>
              </a:r>
              <a:r>
                <a:rPr lang="en-GB" sz="2000" dirty="0">
                  <a:latin typeface="Arial" charset="0"/>
                  <a:cs typeface="+mn-cs"/>
                </a:rPr>
                <a:t> </a:t>
              </a:r>
              <a:r>
                <a:rPr lang="it-IT" sz="2000" dirty="0">
                  <a:latin typeface="Arial" charset="0"/>
                  <a:cs typeface="+mn-cs"/>
                </a:rPr>
                <a:t>      </a:t>
              </a:r>
              <a:r>
                <a:rPr lang="en-GB" sz="2000" dirty="0">
                  <a:latin typeface="Arial" charset="0"/>
                  <a:cs typeface="+mn-cs"/>
                </a:rPr>
                <a:t>kinematical factor</a:t>
              </a:r>
            </a:p>
          </p:txBody>
        </p:sp>
      </p:grpSp>
      <p:grpSp>
        <p:nvGrpSpPr>
          <p:cNvPr id="23" name="Group 28"/>
          <p:cNvGrpSpPr>
            <a:grpSpLocks/>
          </p:cNvGrpSpPr>
          <p:nvPr/>
        </p:nvGrpSpPr>
        <p:grpSpPr bwMode="auto">
          <a:xfrm>
            <a:off x="3940175" y="3933825"/>
            <a:ext cx="1689100" cy="1489075"/>
            <a:chOff x="2477" y="912"/>
            <a:chExt cx="883" cy="938"/>
          </a:xfrm>
        </p:grpSpPr>
        <p:grpSp>
          <p:nvGrpSpPr>
            <p:cNvPr id="24" name="Group 29"/>
            <p:cNvGrpSpPr>
              <a:grpSpLocks/>
            </p:cNvGrpSpPr>
            <p:nvPr/>
          </p:nvGrpSpPr>
          <p:grpSpPr bwMode="auto">
            <a:xfrm>
              <a:off x="2544" y="912"/>
              <a:ext cx="816" cy="633"/>
              <a:chOff x="2544" y="912"/>
              <a:chExt cx="816" cy="633"/>
            </a:xfrm>
          </p:grpSpPr>
          <p:sp>
            <p:nvSpPr>
              <p:cNvPr id="28" name="Text Box 30"/>
              <p:cNvSpPr txBox="1">
                <a:spLocks noChangeArrowheads="1"/>
              </p:cNvSpPr>
              <p:nvPr/>
            </p:nvSpPr>
            <p:spPr bwMode="auto">
              <a:xfrm>
                <a:off x="2544" y="912"/>
                <a:ext cx="816" cy="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GB">
                  <a:latin typeface="Times New Roman" charset="0"/>
                  <a:cs typeface="+mn-cs"/>
                </a:endParaRPr>
              </a:p>
              <a:p>
                <a:pPr>
                  <a:spcBef>
                    <a:spcPct val="50000"/>
                  </a:spcBef>
                  <a:defRPr/>
                </a:pPr>
                <a:endParaRPr lang="en-GB">
                  <a:latin typeface="Times New Roman" charset="0"/>
                  <a:cs typeface="+mn-cs"/>
                </a:endParaRPr>
              </a:p>
            </p:txBody>
          </p:sp>
          <p:sp>
            <p:nvSpPr>
              <p:cNvPr id="29" name="Rectangle 31"/>
              <p:cNvSpPr>
                <a:spLocks noChangeArrowheads="1"/>
              </p:cNvSpPr>
              <p:nvPr/>
            </p:nvSpPr>
            <p:spPr bwMode="auto">
              <a:xfrm>
                <a:off x="2683" y="1031"/>
                <a:ext cx="571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33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itchFamily="2" charset="2"/>
                  <a:buChar char="n"/>
                  <a:defRPr sz="23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GB" altLang="it-IT" sz="1800">
                    <a:latin typeface="Symbol" pitchFamily="18" charset="2"/>
                    <a:sym typeface="Symbol" pitchFamily="18" charset="2"/>
                  </a:rPr>
                  <a:t></a:t>
                </a:r>
                <a:r>
                  <a:rPr lang="en-GB" altLang="it-IT" sz="1800">
                    <a:latin typeface="Symbol" pitchFamily="18" charset="2"/>
                  </a:rPr>
                  <a:t>F</a:t>
                </a:r>
                <a:r>
                  <a:rPr lang="en-GB" altLang="it-IT" sz="1800"/>
                  <a:t>(q)</a:t>
                </a:r>
                <a:r>
                  <a:rPr lang="en-GB" altLang="it-IT" sz="1800" baseline="-25000"/>
                  <a:t>xs</a:t>
                </a:r>
                <a:r>
                  <a:rPr lang="en-GB" altLang="it-IT" sz="1800">
                    <a:cs typeface="Times New Roman" pitchFamily="18" charset="0"/>
                  </a:rPr>
                  <a:t>]</a:t>
                </a:r>
                <a:r>
                  <a:rPr lang="en-GB" altLang="it-IT" sz="1800" baseline="30000"/>
                  <a:t>2</a:t>
                </a:r>
                <a:endParaRPr lang="en-GB" altLang="it-IT" sz="1800">
                  <a:latin typeface="Arial" pitchFamily="34" charset="0"/>
                </a:endParaRPr>
              </a:p>
            </p:txBody>
          </p:sp>
        </p:grpSp>
        <p:grpSp>
          <p:nvGrpSpPr>
            <p:cNvPr id="25" name="Group 32"/>
            <p:cNvGrpSpPr>
              <a:grpSpLocks/>
            </p:cNvGrpSpPr>
            <p:nvPr/>
          </p:nvGrpSpPr>
          <p:grpSpPr bwMode="auto">
            <a:xfrm>
              <a:off x="2477" y="1488"/>
              <a:ext cx="806" cy="362"/>
              <a:chOff x="2477" y="1488"/>
              <a:chExt cx="806" cy="362"/>
            </a:xfrm>
          </p:grpSpPr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 flipV="1">
                <a:off x="2880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charset="0"/>
                  <a:cs typeface="+mn-cs"/>
                </a:endParaRPr>
              </a:p>
            </p:txBody>
          </p:sp>
          <p:sp>
            <p:nvSpPr>
              <p:cNvPr id="27" name="Text Box 34"/>
              <p:cNvSpPr txBox="1">
                <a:spLocks noChangeArrowheads="1"/>
              </p:cNvSpPr>
              <p:nvPr/>
            </p:nvSpPr>
            <p:spPr bwMode="auto">
              <a:xfrm>
                <a:off x="2477" y="1617"/>
                <a:ext cx="80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b="1" dirty="0">
                    <a:solidFill>
                      <a:srgbClr val="FF6600"/>
                    </a:solidFill>
                    <a:latin typeface="Arial" charset="0"/>
                    <a:cs typeface="+mn-cs"/>
                  </a:rPr>
                  <a:t>First vertex</a:t>
                </a:r>
              </a:p>
            </p:txBody>
          </p:sp>
        </p:grpSp>
      </p:grp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457200" y="5881688"/>
            <a:ext cx="7848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000" b="1" dirty="0">
                <a:solidFill>
                  <a:srgbClr val="FF6600"/>
                </a:solidFill>
                <a:latin typeface="Arial" charset="0"/>
                <a:cs typeface="+mn-cs"/>
              </a:rPr>
              <a:t>|</a:t>
            </a:r>
            <a:r>
              <a:rPr lang="en-GB" sz="2000" b="1" dirty="0">
                <a:solidFill>
                  <a:srgbClr val="FF6600"/>
                </a:solidFill>
                <a:latin typeface="Symbol" charset="0"/>
                <a:cs typeface="+mn-cs"/>
              </a:rPr>
              <a:t>F</a:t>
            </a:r>
            <a:r>
              <a:rPr lang="en-GB" sz="2000" b="1" dirty="0">
                <a:solidFill>
                  <a:srgbClr val="FF6600"/>
                </a:solidFill>
                <a:latin typeface="Arial" charset="0"/>
                <a:cs typeface="+mn-cs"/>
              </a:rPr>
              <a:t>(</a:t>
            </a:r>
            <a:r>
              <a:rPr lang="en-GB" sz="2000" b="1" dirty="0" err="1">
                <a:solidFill>
                  <a:srgbClr val="FF6600"/>
                </a:solidFill>
                <a:latin typeface="Arial" charset="0"/>
                <a:cs typeface="+mn-cs"/>
              </a:rPr>
              <a:t>q</a:t>
            </a:r>
            <a:r>
              <a:rPr lang="en-GB" sz="2000" b="1" baseline="-25000" dirty="0" err="1">
                <a:solidFill>
                  <a:srgbClr val="FF6600"/>
                </a:solidFill>
                <a:latin typeface="Arial" charset="0"/>
                <a:cs typeface="+mn-cs"/>
              </a:rPr>
              <a:t>xS</a:t>
            </a:r>
            <a:r>
              <a:rPr lang="en-GB" sz="2000" b="1" dirty="0">
                <a:solidFill>
                  <a:srgbClr val="FF6600"/>
                </a:solidFill>
                <a:latin typeface="Arial" charset="0"/>
                <a:cs typeface="+mn-cs"/>
              </a:rPr>
              <a:t>)|</a:t>
            </a:r>
            <a:r>
              <a:rPr lang="en-GB" sz="2000" b="1" baseline="30000" dirty="0">
                <a:solidFill>
                  <a:srgbClr val="FF6600"/>
                </a:solidFill>
                <a:latin typeface="Arial" charset="0"/>
                <a:cs typeface="+mn-cs"/>
              </a:rPr>
              <a:t>2</a:t>
            </a:r>
            <a:r>
              <a:rPr lang="en-GB" sz="2000" b="1" dirty="0">
                <a:solidFill>
                  <a:srgbClr val="FFC000"/>
                </a:solidFill>
                <a:latin typeface="Arial" charset="0"/>
                <a:cs typeface="+mn-cs"/>
              </a:rPr>
              <a:t> </a:t>
            </a:r>
            <a:r>
              <a:rPr lang="en-GB" sz="2000" dirty="0">
                <a:latin typeface="Arial" charset="0"/>
                <a:cs typeface="+mn-cs"/>
              </a:rPr>
              <a:t> describes the </a:t>
            </a:r>
            <a:r>
              <a:rPr lang="en-GB" sz="2000" b="1" dirty="0" err="1">
                <a:solidFill>
                  <a:srgbClr val="FF6600"/>
                </a:solidFill>
                <a:latin typeface="Arial" charset="0"/>
                <a:cs typeface="+mn-cs"/>
              </a:rPr>
              <a:t>intercluster</a:t>
            </a:r>
            <a:r>
              <a:rPr lang="it-IT" sz="2000" b="1" dirty="0">
                <a:solidFill>
                  <a:srgbClr val="FF6600"/>
                </a:solidFill>
                <a:latin typeface="Arial" charset="0"/>
                <a:cs typeface="+mn-cs"/>
              </a:rPr>
              <a:t> (x-S)</a:t>
            </a:r>
            <a:r>
              <a:rPr lang="it-IT" sz="2000" dirty="0">
                <a:latin typeface="Arial" charset="0"/>
                <a:cs typeface="+mn-cs"/>
              </a:rPr>
              <a:t> </a:t>
            </a:r>
            <a:r>
              <a:rPr lang="en-GB" sz="2000" dirty="0">
                <a:latin typeface="Arial" charset="0"/>
                <a:cs typeface="+mn-cs"/>
              </a:rPr>
              <a:t> momentum</a:t>
            </a:r>
            <a:r>
              <a:rPr lang="it-IT" sz="2000" dirty="0">
                <a:latin typeface="Arial" charset="0"/>
                <a:cs typeface="+mn-cs"/>
              </a:rPr>
              <a:t> </a:t>
            </a:r>
            <a:r>
              <a:rPr lang="en-GB" sz="2000" dirty="0">
                <a:latin typeface="Arial" charset="0"/>
                <a:cs typeface="+mn-cs"/>
              </a:rPr>
              <a:t>distribution</a:t>
            </a:r>
            <a:endParaRPr lang="en-GB" sz="2000" dirty="0">
              <a:latin typeface="Times New Roman" charset="0"/>
              <a:cs typeface="+mn-cs"/>
            </a:endParaRPr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>
            <a:off x="784225" y="4216400"/>
            <a:ext cx="18367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grpSp>
        <p:nvGrpSpPr>
          <p:cNvPr id="32" name="Group 41"/>
          <p:cNvGrpSpPr>
            <a:grpSpLocks/>
          </p:cNvGrpSpPr>
          <p:nvPr/>
        </p:nvGrpSpPr>
        <p:grpSpPr bwMode="auto">
          <a:xfrm>
            <a:off x="5764212" y="3744913"/>
            <a:ext cx="3363913" cy="1004887"/>
            <a:chOff x="3456" y="864"/>
            <a:chExt cx="2072" cy="633"/>
          </a:xfrm>
        </p:grpSpPr>
        <p:grpSp>
          <p:nvGrpSpPr>
            <p:cNvPr id="33" name="Group 42"/>
            <p:cNvGrpSpPr>
              <a:grpSpLocks/>
            </p:cNvGrpSpPr>
            <p:nvPr/>
          </p:nvGrpSpPr>
          <p:grpSpPr bwMode="auto">
            <a:xfrm>
              <a:off x="3456" y="864"/>
              <a:ext cx="2072" cy="633"/>
              <a:chOff x="3456" y="946"/>
              <a:chExt cx="2072" cy="633"/>
            </a:xfrm>
          </p:grpSpPr>
          <p:sp>
            <p:nvSpPr>
              <p:cNvPr id="40" name="Text Box 43"/>
              <p:cNvSpPr txBox="1">
                <a:spLocks noChangeArrowheads="1"/>
              </p:cNvSpPr>
              <p:nvPr/>
            </p:nvSpPr>
            <p:spPr bwMode="auto">
              <a:xfrm>
                <a:off x="3456" y="946"/>
                <a:ext cx="624" cy="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GB">
                  <a:latin typeface="Times New Roman" charset="0"/>
                  <a:cs typeface="+mn-cs"/>
                </a:endParaRPr>
              </a:p>
              <a:p>
                <a:pPr>
                  <a:spcBef>
                    <a:spcPct val="50000"/>
                  </a:spcBef>
                  <a:defRPr/>
                </a:pPr>
                <a:endParaRPr lang="en-GB">
                  <a:latin typeface="Times New Roman" charset="0"/>
                  <a:cs typeface="+mn-cs"/>
                </a:endParaRPr>
              </a:p>
            </p:txBody>
          </p:sp>
          <p:sp>
            <p:nvSpPr>
              <p:cNvPr id="41" name="Text Box 44"/>
              <p:cNvSpPr txBox="1">
                <a:spLocks noChangeArrowheads="1"/>
              </p:cNvSpPr>
              <p:nvPr/>
            </p:nvSpPr>
            <p:spPr bwMode="auto">
              <a:xfrm>
                <a:off x="4085" y="1329"/>
                <a:ext cx="144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GB" sz="1400" dirty="0">
                    <a:latin typeface="Arial" charset="0"/>
                    <a:cs typeface="+mn-cs"/>
                  </a:rPr>
                  <a:t>x + B</a:t>
                </a:r>
                <a:r>
                  <a:rPr lang="en-GB" sz="1400" dirty="0">
                    <a:latin typeface="Arial" charset="0"/>
                    <a:cs typeface="+mn-cs"/>
                    <a:sym typeface="Wingdings" charset="0"/>
                  </a:rPr>
                  <a:t> </a:t>
                </a:r>
                <a:r>
                  <a:rPr lang="it-IT" sz="1400" dirty="0">
                    <a:latin typeface="Arial" charset="0"/>
                    <a:cs typeface="+mn-cs"/>
                  </a:rPr>
                  <a:t>C</a:t>
                </a:r>
                <a:r>
                  <a:rPr lang="en-GB" sz="1400" dirty="0">
                    <a:latin typeface="Arial" charset="0"/>
                    <a:cs typeface="+mn-cs"/>
                  </a:rPr>
                  <a:t> + D</a:t>
                </a:r>
              </a:p>
            </p:txBody>
          </p:sp>
        </p:grpSp>
        <p:grpSp>
          <p:nvGrpSpPr>
            <p:cNvPr id="34" name="Group 45"/>
            <p:cNvGrpSpPr>
              <a:grpSpLocks/>
            </p:cNvGrpSpPr>
            <p:nvPr/>
          </p:nvGrpSpPr>
          <p:grpSpPr bwMode="auto">
            <a:xfrm>
              <a:off x="3456" y="972"/>
              <a:ext cx="576" cy="396"/>
              <a:chOff x="3456" y="972"/>
              <a:chExt cx="576" cy="396"/>
            </a:xfrm>
          </p:grpSpPr>
          <p:sp>
            <p:nvSpPr>
              <p:cNvPr id="35" name="Line 46"/>
              <p:cNvSpPr>
                <a:spLocks noChangeShapeType="1"/>
              </p:cNvSpPr>
              <p:nvPr/>
            </p:nvSpPr>
            <p:spPr bwMode="auto">
              <a:xfrm>
                <a:off x="3571" y="1152"/>
                <a:ext cx="360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/>
            </p:nvSpPr>
            <p:spPr bwMode="auto">
              <a:xfrm>
                <a:off x="3628" y="1188"/>
                <a:ext cx="19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33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itchFamily="2" charset="2"/>
                  <a:buChar char="n"/>
                  <a:defRPr sz="23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GB" altLang="it-IT" sz="1800"/>
                  <a:t>dΩ</a:t>
                </a:r>
                <a:endParaRPr lang="en-GB" altLang="it-IT" sz="1800">
                  <a:latin typeface="Arial" pitchFamily="34" charset="0"/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/>
            </p:nvSpPr>
            <p:spPr bwMode="auto">
              <a:xfrm>
                <a:off x="3512" y="972"/>
                <a:ext cx="40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33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itchFamily="2" charset="2"/>
                  <a:buChar char="n"/>
                  <a:defRPr sz="23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GB" altLang="it-IT" sz="1800"/>
                  <a:t>dσ</a:t>
                </a:r>
                <a:endParaRPr lang="en-GB" altLang="it-IT" sz="1800">
                  <a:latin typeface="Arial" pitchFamily="34" charset="0"/>
                </a:endParaRPr>
              </a:p>
            </p:txBody>
          </p:sp>
          <p:sp>
            <p:nvSpPr>
              <p:cNvPr id="38" name="AutoShape 49"/>
              <p:cNvSpPr>
                <a:spLocks/>
              </p:cNvSpPr>
              <p:nvPr/>
            </p:nvSpPr>
            <p:spPr bwMode="auto">
              <a:xfrm>
                <a:off x="3456" y="972"/>
                <a:ext cx="115" cy="396"/>
              </a:xfrm>
              <a:prstGeom prst="leftBracket">
                <a:avLst>
                  <a:gd name="adj" fmla="val 28696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charset="0"/>
                  <a:cs typeface="+mn-cs"/>
                </a:endParaRPr>
              </a:p>
            </p:txBody>
          </p:sp>
          <p:sp>
            <p:nvSpPr>
              <p:cNvPr id="39" name="AutoShape 50"/>
              <p:cNvSpPr>
                <a:spLocks/>
              </p:cNvSpPr>
              <p:nvPr/>
            </p:nvSpPr>
            <p:spPr bwMode="auto">
              <a:xfrm>
                <a:off x="3911" y="972"/>
                <a:ext cx="115" cy="396"/>
              </a:xfrm>
              <a:prstGeom prst="rightBracket">
                <a:avLst>
                  <a:gd name="adj" fmla="val 28696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42" name="Text Box 51"/>
          <p:cNvSpPr txBox="1">
            <a:spLocks noChangeArrowheads="1"/>
          </p:cNvSpPr>
          <p:nvPr/>
        </p:nvSpPr>
        <p:spPr bwMode="auto">
          <a:xfrm>
            <a:off x="458787" y="6396038"/>
            <a:ext cx="9067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000" b="1" dirty="0">
                <a:solidFill>
                  <a:srgbClr val="009900"/>
                </a:solidFill>
                <a:latin typeface="Times New Roman" charset="0"/>
                <a:cs typeface="+mn-cs"/>
              </a:rPr>
              <a:t>(d</a:t>
            </a:r>
            <a:r>
              <a:rPr lang="en-GB" sz="2000" b="1" dirty="0">
                <a:solidFill>
                  <a:srgbClr val="009900"/>
                </a:solidFill>
                <a:latin typeface="Symbol" charset="0"/>
                <a:cs typeface="+mn-cs"/>
              </a:rPr>
              <a:t>s</a:t>
            </a:r>
            <a:r>
              <a:rPr lang="en-GB" sz="2000" b="1" dirty="0">
                <a:solidFill>
                  <a:srgbClr val="009900"/>
                </a:solidFill>
                <a:latin typeface="Times New Roman" charset="0"/>
                <a:cs typeface="+mn-cs"/>
              </a:rPr>
              <a:t>/</a:t>
            </a:r>
            <a:r>
              <a:rPr lang="en-GB" sz="2000" b="1" dirty="0" err="1">
                <a:solidFill>
                  <a:srgbClr val="009900"/>
                </a:solidFill>
                <a:latin typeface="Times New Roman" charset="0"/>
                <a:cs typeface="+mn-cs"/>
              </a:rPr>
              <a:t>d</a:t>
            </a:r>
            <a:r>
              <a:rPr lang="en-GB" sz="2000" b="1" dirty="0" err="1">
                <a:solidFill>
                  <a:srgbClr val="009900"/>
                </a:solidFill>
                <a:latin typeface="Symbol" charset="0"/>
                <a:cs typeface="+mn-cs"/>
              </a:rPr>
              <a:t>W</a:t>
            </a:r>
            <a:r>
              <a:rPr lang="en-GB" sz="2000" b="1" dirty="0">
                <a:solidFill>
                  <a:srgbClr val="009900"/>
                </a:solidFill>
                <a:latin typeface="Times New Roman" charset="0"/>
                <a:cs typeface="+mn-cs"/>
              </a:rPr>
              <a:t>)</a:t>
            </a:r>
            <a:r>
              <a:rPr lang="en-GB" sz="2000" dirty="0">
                <a:latin typeface="Times New Roman" charset="0"/>
                <a:cs typeface="+mn-cs"/>
              </a:rPr>
              <a:t>  </a:t>
            </a:r>
            <a:r>
              <a:rPr lang="en-GB" sz="2000" dirty="0">
                <a:latin typeface="Arial" charset="0"/>
                <a:cs typeface="+mn-cs"/>
              </a:rPr>
              <a:t>two-body cross section of  the virtual reaction </a:t>
            </a:r>
            <a:r>
              <a:rPr lang="en-GB" sz="2400" b="1" dirty="0">
                <a:solidFill>
                  <a:srgbClr val="009900"/>
                </a:solidFill>
                <a:latin typeface="Arial" charset="0"/>
                <a:cs typeface="+mn-cs"/>
              </a:rPr>
              <a:t>x + B </a:t>
            </a:r>
            <a:r>
              <a:rPr lang="en-GB" sz="2400" b="1" dirty="0">
                <a:solidFill>
                  <a:srgbClr val="009900"/>
                </a:solidFill>
                <a:latin typeface="Arial" charset="0"/>
                <a:cs typeface="+mn-cs"/>
                <a:sym typeface="Wingdings" charset="0"/>
              </a:rPr>
              <a:t> </a:t>
            </a:r>
            <a:r>
              <a:rPr lang="en-GB" sz="2400" b="1" dirty="0">
                <a:solidFill>
                  <a:srgbClr val="009900"/>
                </a:solidFill>
                <a:latin typeface="Arial" charset="0"/>
                <a:cs typeface="+mn-cs"/>
              </a:rPr>
              <a:t>C + D</a:t>
            </a:r>
            <a:endParaRPr lang="en-GB" sz="2400" b="1" dirty="0">
              <a:solidFill>
                <a:srgbClr val="009900"/>
              </a:solidFill>
              <a:latin typeface="Times New Roman" charset="0"/>
              <a:cs typeface="+mn-cs"/>
            </a:endParaRPr>
          </a:p>
        </p:txBody>
      </p:sp>
      <p:grpSp>
        <p:nvGrpSpPr>
          <p:cNvPr id="43" name="Group 52"/>
          <p:cNvGrpSpPr>
            <a:grpSpLocks/>
          </p:cNvGrpSpPr>
          <p:nvPr/>
        </p:nvGrpSpPr>
        <p:grpSpPr bwMode="auto">
          <a:xfrm>
            <a:off x="6689725" y="3340100"/>
            <a:ext cx="1677987" cy="863600"/>
            <a:chOff x="4176" y="936"/>
            <a:chExt cx="1033" cy="544"/>
          </a:xfrm>
        </p:grpSpPr>
        <p:sp>
          <p:nvSpPr>
            <p:cNvPr id="44" name="Line 53"/>
            <p:cNvSpPr>
              <a:spLocks noChangeShapeType="1"/>
            </p:cNvSpPr>
            <p:nvPr/>
          </p:nvSpPr>
          <p:spPr bwMode="auto">
            <a:xfrm flipH="1">
              <a:off x="4264" y="1480"/>
              <a:ext cx="513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  <p:sp>
          <p:nvSpPr>
            <p:cNvPr id="45" name="Text Box 54"/>
            <p:cNvSpPr txBox="1">
              <a:spLocks noChangeArrowheads="1"/>
            </p:cNvSpPr>
            <p:nvPr/>
          </p:nvSpPr>
          <p:spPr bwMode="auto">
            <a:xfrm>
              <a:off x="4176" y="936"/>
              <a:ext cx="103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GB" sz="1400">
                <a:latin typeface="Arial" charset="0"/>
                <a:cs typeface="+mn-cs"/>
              </a:endParaRPr>
            </a:p>
          </p:txBody>
        </p:sp>
      </p:grpSp>
      <p:sp>
        <p:nvSpPr>
          <p:cNvPr id="46" name="Text Box 55"/>
          <p:cNvSpPr txBox="1">
            <a:spLocks noChangeArrowheads="1"/>
          </p:cNvSpPr>
          <p:nvPr/>
        </p:nvSpPr>
        <p:spPr bwMode="auto">
          <a:xfrm>
            <a:off x="7023100" y="3573463"/>
            <a:ext cx="13446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b="1" dirty="0">
                <a:solidFill>
                  <a:srgbClr val="009900"/>
                </a:solidFill>
                <a:latin typeface="Arial" charset="0"/>
                <a:cs typeface="+mn-cs"/>
              </a:rPr>
              <a:t>Second vertex</a:t>
            </a:r>
            <a:endParaRPr lang="en-GB" b="1" dirty="0">
              <a:solidFill>
                <a:srgbClr val="009900"/>
              </a:solidFill>
              <a:latin typeface="Times New Roman" charset="0"/>
              <a:cs typeface="+mn-cs"/>
            </a:endParaRPr>
          </a:p>
        </p:txBody>
      </p:sp>
      <p:sp>
        <p:nvSpPr>
          <p:cNvPr id="47" name="Line 56"/>
          <p:cNvSpPr>
            <a:spLocks noChangeShapeType="1"/>
          </p:cNvSpPr>
          <p:nvPr/>
        </p:nvSpPr>
        <p:spPr bwMode="auto">
          <a:xfrm>
            <a:off x="7239000" y="4200525"/>
            <a:ext cx="1012825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48" name="Oval 57"/>
          <p:cNvSpPr>
            <a:spLocks noChangeArrowheads="1"/>
          </p:cNvSpPr>
          <p:nvPr/>
        </p:nvSpPr>
        <p:spPr bwMode="auto">
          <a:xfrm>
            <a:off x="4070350" y="3644900"/>
            <a:ext cx="1404937" cy="1081088"/>
          </a:xfrm>
          <a:prstGeom prst="ellips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49" name="Oval 58"/>
          <p:cNvSpPr>
            <a:spLocks noChangeArrowheads="1"/>
          </p:cNvSpPr>
          <p:nvPr/>
        </p:nvSpPr>
        <p:spPr bwMode="auto">
          <a:xfrm>
            <a:off x="5611812" y="3644900"/>
            <a:ext cx="1195388" cy="1081088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grpSp>
        <p:nvGrpSpPr>
          <p:cNvPr id="50" name="Group 64"/>
          <p:cNvGrpSpPr>
            <a:grpSpLocks/>
          </p:cNvGrpSpPr>
          <p:nvPr/>
        </p:nvGrpSpPr>
        <p:grpSpPr bwMode="auto">
          <a:xfrm>
            <a:off x="901700" y="1484313"/>
            <a:ext cx="6985000" cy="1876425"/>
            <a:chOff x="816" y="3717"/>
            <a:chExt cx="2976" cy="1270"/>
          </a:xfrm>
        </p:grpSpPr>
        <p:sp>
          <p:nvSpPr>
            <p:cNvPr id="51" name="Text Box 65"/>
            <p:cNvSpPr txBox="1">
              <a:spLocks noChangeArrowheads="1"/>
            </p:cNvSpPr>
            <p:nvPr/>
          </p:nvSpPr>
          <p:spPr bwMode="auto">
            <a:xfrm>
              <a:off x="816" y="3717"/>
              <a:ext cx="2976" cy="1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GB">
                <a:latin typeface="Times New Roman" charset="0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en-GB">
                <a:latin typeface="Times New Roman" charset="0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en-GB">
                <a:latin typeface="Times New Roman" charset="0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en-GB" sz="1400">
                <a:latin typeface="Times New Roman" charset="0"/>
                <a:cs typeface="+mn-cs"/>
              </a:endParaRPr>
            </a:p>
          </p:txBody>
        </p:sp>
        <p:sp>
          <p:nvSpPr>
            <p:cNvPr id="52" name="Text Box 66"/>
            <p:cNvSpPr txBox="1">
              <a:spLocks noChangeArrowheads="1"/>
            </p:cNvSpPr>
            <p:nvPr/>
          </p:nvSpPr>
          <p:spPr bwMode="auto">
            <a:xfrm>
              <a:off x="912" y="4429"/>
              <a:ext cx="367" cy="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>
                  <a:latin typeface="Arial" charset="0"/>
                  <a:cs typeface="+mn-cs"/>
                </a:rPr>
                <a:t>B</a:t>
              </a:r>
            </a:p>
          </p:txBody>
        </p:sp>
        <p:sp>
          <p:nvSpPr>
            <p:cNvPr id="53" name="Text Box 67"/>
            <p:cNvSpPr txBox="1">
              <a:spLocks noChangeArrowheads="1"/>
            </p:cNvSpPr>
            <p:nvPr/>
          </p:nvSpPr>
          <p:spPr bwMode="auto">
            <a:xfrm>
              <a:off x="903" y="3896"/>
              <a:ext cx="77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>
                  <a:latin typeface="Arial" charset="0"/>
                  <a:cs typeface="+mn-cs"/>
                </a:rPr>
                <a:t>A</a:t>
              </a:r>
            </a:p>
          </p:txBody>
        </p:sp>
        <p:sp>
          <p:nvSpPr>
            <p:cNvPr id="54" name="Text Box 68"/>
            <p:cNvSpPr txBox="1">
              <a:spLocks noChangeArrowheads="1"/>
            </p:cNvSpPr>
            <p:nvPr/>
          </p:nvSpPr>
          <p:spPr bwMode="auto">
            <a:xfrm>
              <a:off x="3024" y="4184"/>
              <a:ext cx="57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>
                  <a:latin typeface="Arial" charset="0"/>
                  <a:cs typeface="+mn-cs"/>
                </a:rPr>
                <a:t>C</a:t>
              </a:r>
            </a:p>
          </p:txBody>
        </p:sp>
        <p:sp>
          <p:nvSpPr>
            <p:cNvPr id="55" name="Text Box 69"/>
            <p:cNvSpPr txBox="1">
              <a:spLocks noChangeArrowheads="1"/>
            </p:cNvSpPr>
            <p:nvPr/>
          </p:nvSpPr>
          <p:spPr bwMode="auto">
            <a:xfrm>
              <a:off x="3059" y="4569"/>
              <a:ext cx="518" cy="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dirty="0">
                  <a:latin typeface="Arial" charset="0"/>
                  <a:cs typeface="+mn-cs"/>
                </a:rPr>
                <a:t>  D</a:t>
              </a:r>
            </a:p>
          </p:txBody>
        </p:sp>
        <p:grpSp>
          <p:nvGrpSpPr>
            <p:cNvPr id="56" name="Group 70"/>
            <p:cNvGrpSpPr>
              <a:grpSpLocks/>
            </p:cNvGrpSpPr>
            <p:nvPr/>
          </p:nvGrpSpPr>
          <p:grpSpPr bwMode="auto">
            <a:xfrm>
              <a:off x="1053" y="3900"/>
              <a:ext cx="2259" cy="756"/>
              <a:chOff x="319" y="3654"/>
              <a:chExt cx="2259" cy="756"/>
            </a:xfrm>
          </p:grpSpPr>
          <p:sp>
            <p:nvSpPr>
              <p:cNvPr id="57" name="Text Box 71"/>
              <p:cNvSpPr txBox="1">
                <a:spLocks noChangeArrowheads="1"/>
              </p:cNvSpPr>
              <p:nvPr/>
            </p:nvSpPr>
            <p:spPr bwMode="auto">
              <a:xfrm flipV="1">
                <a:off x="864" y="3890"/>
                <a:ext cx="632" cy="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1600">
                    <a:latin typeface="Arial" charset="0"/>
                    <a:cs typeface="+mn-cs"/>
                  </a:rPr>
                  <a:t>x</a:t>
                </a:r>
              </a:p>
            </p:txBody>
          </p:sp>
          <p:grpSp>
            <p:nvGrpSpPr>
              <p:cNvPr id="58" name="Group 72"/>
              <p:cNvGrpSpPr>
                <a:grpSpLocks/>
              </p:cNvGrpSpPr>
              <p:nvPr/>
            </p:nvGrpSpPr>
            <p:grpSpPr bwMode="auto">
              <a:xfrm>
                <a:off x="319" y="3654"/>
                <a:ext cx="2259" cy="756"/>
                <a:chOff x="319" y="3654"/>
                <a:chExt cx="2259" cy="756"/>
              </a:xfrm>
            </p:grpSpPr>
            <p:sp>
              <p:nvSpPr>
                <p:cNvPr id="59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2016" y="3649"/>
                  <a:ext cx="562" cy="2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GB">
                      <a:latin typeface="Arial" charset="0"/>
                      <a:cs typeface="+mn-cs"/>
                    </a:rPr>
                    <a:t>  S</a:t>
                  </a:r>
                </a:p>
              </p:txBody>
            </p:sp>
            <p:grpSp>
              <p:nvGrpSpPr>
                <p:cNvPr id="60" name="Group 74"/>
                <p:cNvGrpSpPr>
                  <a:grpSpLocks/>
                </p:cNvGrpSpPr>
                <p:nvPr/>
              </p:nvGrpSpPr>
              <p:grpSpPr bwMode="auto">
                <a:xfrm>
                  <a:off x="319" y="3780"/>
                  <a:ext cx="2254" cy="630"/>
                  <a:chOff x="319" y="3780"/>
                  <a:chExt cx="2254" cy="630"/>
                </a:xfrm>
              </p:grpSpPr>
              <p:sp>
                <p:nvSpPr>
                  <p:cNvPr id="61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775"/>
                    <a:ext cx="288" cy="1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62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4116"/>
                    <a:ext cx="232" cy="1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>
                      <a:latin typeface="Arial" charset="0"/>
                      <a:cs typeface="+mn-cs"/>
                    </a:endParaRPr>
                  </a:p>
                </p:txBody>
              </p:sp>
              <p:grpSp>
                <p:nvGrpSpPr>
                  <p:cNvPr id="63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319" y="3864"/>
                    <a:ext cx="2254" cy="546"/>
                    <a:chOff x="432" y="1920"/>
                    <a:chExt cx="1536" cy="672"/>
                  </a:xfrm>
                </p:grpSpPr>
                <p:sp>
                  <p:nvSpPr>
                    <p:cNvPr id="64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1911"/>
                      <a:ext cx="43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it-IT">
                        <a:latin typeface="Arial" charset="0"/>
                        <a:cs typeface="+mn-cs"/>
                      </a:endParaRPr>
                    </a:p>
                  </p:txBody>
                </p:sp>
                <p:sp>
                  <p:nvSpPr>
                    <p:cNvPr id="65" name="Line 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2" y="2304"/>
                      <a:ext cx="62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it-IT">
                        <a:latin typeface="Arial" charset="0"/>
                        <a:cs typeface="+mn-cs"/>
                      </a:endParaRPr>
                    </a:p>
                  </p:txBody>
                </p:sp>
                <p:sp>
                  <p:nvSpPr>
                    <p:cNvPr id="66" name="Line 8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00" y="1911"/>
                      <a:ext cx="576" cy="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it-IT">
                        <a:latin typeface="Arial" charset="0"/>
                        <a:cs typeface="+mn-cs"/>
                      </a:endParaRPr>
                    </a:p>
                  </p:txBody>
                </p:sp>
                <p:sp>
                  <p:nvSpPr>
                    <p:cNvPr id="67" name="Line 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52" y="2160"/>
                      <a:ext cx="768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it-IT">
                        <a:latin typeface="Arial" charset="0"/>
                        <a:cs typeface="+mn-cs"/>
                      </a:endParaRPr>
                    </a:p>
                  </p:txBody>
                </p:sp>
                <p:sp>
                  <p:nvSpPr>
                    <p:cNvPr id="68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304"/>
                      <a:ext cx="816" cy="2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it-IT">
                        <a:latin typeface="Arial" charset="0"/>
                        <a:cs typeface="+mn-cs"/>
                      </a:endParaRPr>
                    </a:p>
                  </p:txBody>
                </p:sp>
                <p:sp>
                  <p:nvSpPr>
                    <p:cNvPr id="69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56" y="1911"/>
                      <a:ext cx="0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it-IT">
                        <a:latin typeface="Arial" charset="0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70" name="Text Box 86"/>
          <p:cNvSpPr txBox="1">
            <a:spLocks noChangeArrowheads="1"/>
          </p:cNvSpPr>
          <p:nvPr/>
        </p:nvSpPr>
        <p:spPr bwMode="auto">
          <a:xfrm>
            <a:off x="1117600" y="3068638"/>
            <a:ext cx="59055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latin typeface="Arial" charset="0"/>
                <a:cs typeface="+mn-cs"/>
              </a:rPr>
              <a:t> </a:t>
            </a:r>
            <a:r>
              <a:rPr lang="en-GB" sz="2000" dirty="0">
                <a:latin typeface="Arial" charset="0"/>
                <a:cs typeface="+mn-cs"/>
              </a:rPr>
              <a:t>Virtual </a:t>
            </a:r>
            <a:r>
              <a:rPr lang="en-GB" sz="2000" dirty="0">
                <a:latin typeface="Arial" charset="0"/>
                <a:cs typeface="+mn-cs"/>
              </a:rPr>
              <a:t>reaction </a:t>
            </a:r>
            <a:r>
              <a:rPr lang="en-GB" sz="2000" b="1" dirty="0">
                <a:solidFill>
                  <a:srgbClr val="009900"/>
                </a:solidFill>
                <a:latin typeface="Arial" charset="0"/>
                <a:cs typeface="+mn-cs"/>
              </a:rPr>
              <a:t>x + B </a:t>
            </a:r>
            <a:r>
              <a:rPr lang="en-GB" sz="2000" b="1" dirty="0">
                <a:solidFill>
                  <a:srgbClr val="009900"/>
                </a:solidFill>
                <a:latin typeface="Arial" charset="0"/>
                <a:cs typeface="+mn-cs"/>
                <a:sym typeface="Wingdings" charset="0"/>
              </a:rPr>
              <a:t> C</a:t>
            </a:r>
            <a:r>
              <a:rPr lang="it-IT" sz="2000" b="1" dirty="0">
                <a:solidFill>
                  <a:srgbClr val="009900"/>
                </a:solidFill>
                <a:latin typeface="Arial" charset="0"/>
                <a:cs typeface="+mn-cs"/>
                <a:sym typeface="Wingdings" charset="0"/>
              </a:rPr>
              <a:t> + D: </a:t>
            </a:r>
            <a:r>
              <a:rPr lang="en-GB" sz="2000" b="1" dirty="0">
                <a:solidFill>
                  <a:srgbClr val="009900"/>
                </a:solidFill>
                <a:latin typeface="Arial" charset="0"/>
                <a:cs typeface="+mn-cs"/>
              </a:rPr>
              <a:t>“Second vertex”</a:t>
            </a:r>
            <a:endParaRPr lang="en-GB" sz="1400" b="1" dirty="0">
              <a:solidFill>
                <a:srgbClr val="009900"/>
              </a:solidFill>
              <a:latin typeface="Arial" charset="0"/>
              <a:cs typeface="+mn-cs"/>
            </a:endParaRPr>
          </a:p>
        </p:txBody>
      </p:sp>
      <p:sp>
        <p:nvSpPr>
          <p:cNvPr id="71" name="Line 87"/>
          <p:cNvSpPr>
            <a:spLocks noChangeShapeType="1"/>
          </p:cNvSpPr>
          <p:nvPr/>
        </p:nvSpPr>
        <p:spPr bwMode="auto">
          <a:xfrm>
            <a:off x="3683000" y="1701800"/>
            <a:ext cx="34925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2" name="Line 88"/>
          <p:cNvSpPr>
            <a:spLocks noChangeShapeType="1"/>
          </p:cNvSpPr>
          <p:nvPr/>
        </p:nvSpPr>
        <p:spPr bwMode="auto">
          <a:xfrm flipH="1" flipV="1">
            <a:off x="3830637" y="2727325"/>
            <a:ext cx="0" cy="34131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3" name="Text Box 89"/>
          <p:cNvSpPr txBox="1">
            <a:spLocks noChangeArrowheads="1"/>
          </p:cNvSpPr>
          <p:nvPr/>
        </p:nvSpPr>
        <p:spPr bwMode="auto">
          <a:xfrm>
            <a:off x="1192212" y="1239838"/>
            <a:ext cx="5830888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000" dirty="0">
                <a:solidFill>
                  <a:schemeClr val="tx2"/>
                </a:solidFill>
                <a:latin typeface="Arial" charset="0"/>
                <a:cs typeface="+mn-cs"/>
              </a:rPr>
              <a:t>Virtual </a:t>
            </a:r>
            <a:r>
              <a:rPr lang="en-GB" sz="2000" dirty="0">
                <a:solidFill>
                  <a:schemeClr val="tx2"/>
                </a:solidFill>
                <a:latin typeface="Arial" charset="0"/>
                <a:cs typeface="+mn-cs"/>
              </a:rPr>
              <a:t>decay of  nucleus </a:t>
            </a:r>
            <a:r>
              <a:rPr lang="en-GB" sz="2000" b="1" dirty="0">
                <a:solidFill>
                  <a:srgbClr val="FF6600"/>
                </a:solidFill>
                <a:latin typeface="Arial" charset="0"/>
                <a:cs typeface="+mn-cs"/>
              </a:rPr>
              <a:t>A </a:t>
            </a:r>
            <a:r>
              <a:rPr lang="en-GB" sz="2000" b="1" dirty="0">
                <a:solidFill>
                  <a:srgbClr val="FF6600"/>
                </a:solidFill>
                <a:latin typeface="Times New Roman"/>
                <a:cs typeface="Times New Roman"/>
              </a:rPr>
              <a:t>→</a:t>
            </a:r>
            <a:r>
              <a:rPr lang="en-GB" sz="2000" b="1" dirty="0">
                <a:solidFill>
                  <a:srgbClr val="FF6600"/>
                </a:solidFill>
                <a:latin typeface="Arial" charset="0"/>
                <a:cs typeface="+mn-cs"/>
              </a:rPr>
              <a:t> </a:t>
            </a:r>
            <a:r>
              <a:rPr lang="en-GB" sz="2000" b="1" dirty="0" err="1">
                <a:solidFill>
                  <a:srgbClr val="FF6600"/>
                </a:solidFill>
                <a:latin typeface="Arial" charset="0"/>
                <a:cs typeface="+mn-cs"/>
              </a:rPr>
              <a:t>x+S</a:t>
            </a:r>
            <a:r>
              <a:rPr lang="en-GB" sz="2000" b="1" dirty="0">
                <a:solidFill>
                  <a:srgbClr val="FF6600"/>
                </a:solidFill>
                <a:latin typeface="Arial" charset="0"/>
                <a:cs typeface="+mn-cs"/>
              </a:rPr>
              <a:t> “First vertex</a:t>
            </a:r>
            <a:r>
              <a:rPr lang="en-GB" sz="2400" b="1" dirty="0">
                <a:solidFill>
                  <a:srgbClr val="FF6600"/>
                </a:solidFill>
                <a:latin typeface="Arial" charset="0"/>
                <a:cs typeface="+mn-cs"/>
              </a:rPr>
              <a:t>”</a:t>
            </a:r>
            <a:endParaRPr lang="en-GB" sz="2800" b="1" dirty="0">
              <a:solidFill>
                <a:srgbClr val="FF66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8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42" grpId="0"/>
      <p:bldP spid="46" grpId="0"/>
      <p:bldP spid="48" grpId="0" animBg="1"/>
      <p:bldP spid="49" grpId="0" animBg="1"/>
      <p:bldP spid="70" grpId="0" animBg="1"/>
      <p:bldP spid="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649538"/>
            <a:ext cx="4273550" cy="3587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6"/>
          <a:stretch>
            <a:fillRect/>
          </a:stretch>
        </p:blipFill>
        <p:spPr bwMode="auto">
          <a:xfrm>
            <a:off x="4754563" y="2647950"/>
            <a:ext cx="4210050" cy="3589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7450" y="1844675"/>
            <a:ext cx="2376488" cy="523875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it-IT" altLang="it-IT" b="1" baseline="30000">
                <a:solidFill>
                  <a:srgbClr val="000099"/>
                </a:solidFill>
                <a:latin typeface="Comic Sans MS" pitchFamily="66" charset="0"/>
              </a:rPr>
              <a:t>6</a:t>
            </a:r>
            <a:r>
              <a:rPr lang="it-IT" altLang="it-IT" b="1">
                <a:solidFill>
                  <a:srgbClr val="000099"/>
                </a:solidFill>
                <a:latin typeface="Comic Sans MS" pitchFamily="66" charset="0"/>
              </a:rPr>
              <a:t>Li break-up</a:t>
            </a:r>
          </a:p>
        </p:txBody>
      </p:sp>
      <p:sp>
        <p:nvSpPr>
          <p:cNvPr id="7" name="Rettangolo 56"/>
          <p:cNvSpPr>
            <a:spLocks noChangeArrowheads="1"/>
          </p:cNvSpPr>
          <p:nvPr/>
        </p:nvSpPr>
        <p:spPr bwMode="auto">
          <a:xfrm>
            <a:off x="227013" y="4149725"/>
            <a:ext cx="4273550" cy="2046288"/>
          </a:xfrm>
          <a:prstGeom prst="rect">
            <a:avLst/>
          </a:prstGeom>
          <a:noFill/>
          <a:ln w="666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61013" y="1844675"/>
            <a:ext cx="2595562" cy="523875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it-IT" altLang="it-IT" b="1" baseline="3000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He break-up</a:t>
            </a:r>
          </a:p>
        </p:txBody>
      </p:sp>
      <p:sp>
        <p:nvSpPr>
          <p:cNvPr id="9" name="Rettangolo 32"/>
          <p:cNvSpPr>
            <a:spLocks noChangeArrowheads="1"/>
          </p:cNvSpPr>
          <p:nvPr/>
        </p:nvSpPr>
        <p:spPr bwMode="auto">
          <a:xfrm>
            <a:off x="4768850" y="4149725"/>
            <a:ext cx="4195763" cy="2087563"/>
          </a:xfrm>
          <a:prstGeom prst="rect">
            <a:avLst/>
          </a:prstGeom>
          <a:noFill/>
          <a:ln w="666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Arial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17538" y="201613"/>
            <a:ext cx="84185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 dirty="0">
                <a:latin typeface="+mn-lt"/>
                <a:cs typeface="+mn-cs"/>
              </a:rPr>
              <a:t>Pole Invariance</a:t>
            </a:r>
            <a:endParaRPr lang="en-GB" sz="40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89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80"/>
          <a:stretch>
            <a:fillRect/>
          </a:stretch>
        </p:blipFill>
        <p:spPr bwMode="auto">
          <a:xfrm>
            <a:off x="34925" y="1241425"/>
            <a:ext cx="6726238" cy="1395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2754313"/>
            <a:ext cx="3492500" cy="398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1"/>
          <p:cNvGrpSpPr>
            <a:grpSpLocks/>
          </p:cNvGrpSpPr>
          <p:nvPr/>
        </p:nvGrpSpPr>
        <p:grpSpPr bwMode="auto">
          <a:xfrm>
            <a:off x="1336675" y="2997200"/>
            <a:ext cx="3451225" cy="2105025"/>
            <a:chOff x="116505" y="1403775"/>
            <a:chExt cx="3492500" cy="2019300"/>
          </a:xfrm>
        </p:grpSpPr>
        <p:grpSp>
          <p:nvGrpSpPr>
            <p:cNvPr id="7" name="Group 82"/>
            <p:cNvGrpSpPr>
              <a:grpSpLocks/>
            </p:cNvGrpSpPr>
            <p:nvPr/>
          </p:nvGrpSpPr>
          <p:grpSpPr bwMode="auto">
            <a:xfrm>
              <a:off x="116505" y="1403775"/>
              <a:ext cx="3492500" cy="2019300"/>
              <a:chOff x="191" y="496"/>
              <a:chExt cx="2200" cy="1272"/>
            </a:xfrm>
          </p:grpSpPr>
          <p:sp>
            <p:nvSpPr>
              <p:cNvPr id="9" name="Oval 83"/>
              <p:cNvSpPr>
                <a:spLocks noChangeAspect="1" noChangeArrowheads="1"/>
              </p:cNvSpPr>
              <p:nvPr/>
            </p:nvSpPr>
            <p:spPr bwMode="auto">
              <a:xfrm rot="1369636">
                <a:off x="191" y="639"/>
                <a:ext cx="442" cy="291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0" name="Line 84"/>
              <p:cNvSpPr>
                <a:spLocks noChangeAspect="1" noChangeShapeType="1"/>
              </p:cNvSpPr>
              <p:nvPr/>
            </p:nvSpPr>
            <p:spPr bwMode="auto">
              <a:xfrm rot="19609409">
                <a:off x="577" y="1215"/>
                <a:ext cx="614" cy="31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1" name="Line 85"/>
              <p:cNvSpPr>
                <a:spLocks noChangeAspect="1" noChangeShapeType="1"/>
              </p:cNvSpPr>
              <p:nvPr/>
            </p:nvSpPr>
            <p:spPr bwMode="auto">
              <a:xfrm>
                <a:off x="1116" y="880"/>
                <a:ext cx="147" cy="43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2" name="Line 86"/>
              <p:cNvSpPr>
                <a:spLocks noChangeAspect="1" noChangeShapeType="1"/>
              </p:cNvSpPr>
              <p:nvPr/>
            </p:nvSpPr>
            <p:spPr bwMode="auto">
              <a:xfrm flipV="1">
                <a:off x="1235" y="834"/>
                <a:ext cx="689" cy="9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3" name="Line 87"/>
              <p:cNvSpPr>
                <a:spLocks noChangeAspect="1" noChangeShapeType="1"/>
              </p:cNvSpPr>
              <p:nvPr/>
            </p:nvSpPr>
            <p:spPr bwMode="auto">
              <a:xfrm>
                <a:off x="1292" y="1368"/>
                <a:ext cx="536" cy="14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4" name="Text Box 88"/>
              <p:cNvSpPr txBox="1">
                <a:spLocks noChangeArrowheads="1"/>
              </p:cNvSpPr>
              <p:nvPr/>
            </p:nvSpPr>
            <p:spPr bwMode="auto">
              <a:xfrm>
                <a:off x="2108" y="556"/>
                <a:ext cx="283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GB" sz="2400" dirty="0">
                    <a:latin typeface="Comic Sans MS" charset="0"/>
                    <a:cs typeface="+mn-cs"/>
                  </a:rPr>
                  <a:t>p</a:t>
                </a:r>
              </a:p>
            </p:txBody>
          </p:sp>
          <p:sp>
            <p:nvSpPr>
              <p:cNvPr id="15" name="Text Box 89"/>
              <p:cNvSpPr txBox="1">
                <a:spLocks noChangeArrowheads="1"/>
              </p:cNvSpPr>
              <p:nvPr/>
            </p:nvSpPr>
            <p:spPr bwMode="auto">
              <a:xfrm>
                <a:off x="340" y="1475"/>
                <a:ext cx="42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it-IT" baseline="30000" dirty="0">
                    <a:latin typeface="Comic Sans MS" charset="0"/>
                    <a:cs typeface="+mn-cs"/>
                  </a:rPr>
                  <a:t>17</a:t>
                </a:r>
                <a:r>
                  <a:rPr lang="it-IT" sz="2000" dirty="0">
                    <a:latin typeface="Comic Sans MS" charset="0"/>
                    <a:cs typeface="+mn-cs"/>
                  </a:rPr>
                  <a:t>O</a:t>
                </a:r>
              </a:p>
            </p:txBody>
          </p:sp>
          <p:sp>
            <p:nvSpPr>
              <p:cNvPr id="16" name="Text Box 90"/>
              <p:cNvSpPr txBox="1">
                <a:spLocks noChangeArrowheads="1"/>
              </p:cNvSpPr>
              <p:nvPr/>
            </p:nvSpPr>
            <p:spPr bwMode="auto">
              <a:xfrm>
                <a:off x="431" y="496"/>
                <a:ext cx="42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it-IT" sz="2000" baseline="30000">
                    <a:latin typeface="Comic Sans MS" charset="0"/>
                    <a:cs typeface="+mn-cs"/>
                  </a:rPr>
                  <a:t>2</a:t>
                </a:r>
                <a:r>
                  <a:rPr lang="it-IT" sz="2000">
                    <a:latin typeface="Comic Sans MS" charset="0"/>
                    <a:cs typeface="+mn-cs"/>
                  </a:rPr>
                  <a:t>H</a:t>
                </a:r>
              </a:p>
            </p:txBody>
          </p:sp>
          <p:sp>
            <p:nvSpPr>
              <p:cNvPr id="17" name="Text Box 91"/>
              <p:cNvSpPr txBox="1">
                <a:spLocks noChangeArrowheads="1"/>
              </p:cNvSpPr>
              <p:nvPr/>
            </p:nvSpPr>
            <p:spPr bwMode="auto">
              <a:xfrm>
                <a:off x="1927" y="1480"/>
                <a:ext cx="4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l-GR" sz="2400">
                    <a:latin typeface="Comic Sans MS" charset="0"/>
                    <a:cs typeface="+mn-cs"/>
                  </a:rPr>
                  <a:t>α</a:t>
                </a:r>
              </a:p>
            </p:txBody>
          </p:sp>
          <p:sp>
            <p:nvSpPr>
              <p:cNvPr id="18" name="AutoShape 92"/>
              <p:cNvSpPr>
                <a:spLocks noChangeArrowheads="1"/>
              </p:cNvSpPr>
              <p:nvPr/>
            </p:nvSpPr>
            <p:spPr bwMode="auto">
              <a:xfrm>
                <a:off x="922" y="720"/>
                <a:ext cx="513" cy="346"/>
              </a:xfrm>
              <a:prstGeom prst="irregularSeal2">
                <a:avLst/>
              </a:prstGeom>
              <a:solidFill>
                <a:srgbClr val="FFFF00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9" name="Text Box 93"/>
              <p:cNvSpPr txBox="1">
                <a:spLocks noChangeArrowheads="1"/>
              </p:cNvSpPr>
              <p:nvPr/>
            </p:nvSpPr>
            <p:spPr bwMode="auto">
              <a:xfrm>
                <a:off x="868" y="527"/>
                <a:ext cx="1286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600" dirty="0">
                    <a:latin typeface="Comic Sans MS" charset="0"/>
                    <a:cs typeface="+mn-cs"/>
                  </a:rPr>
                  <a:t>QF break-up </a:t>
                </a:r>
              </a:p>
            </p:txBody>
          </p:sp>
          <p:sp>
            <p:nvSpPr>
              <p:cNvPr id="20" name="Text Box 94"/>
              <p:cNvSpPr txBox="1">
                <a:spLocks noChangeArrowheads="1"/>
              </p:cNvSpPr>
              <p:nvPr/>
            </p:nvSpPr>
            <p:spPr bwMode="auto">
              <a:xfrm>
                <a:off x="1487" y="928"/>
                <a:ext cx="286" cy="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GB" sz="2400" dirty="0">
                    <a:latin typeface="Comic Sans MS" charset="0"/>
                    <a:cs typeface="+mn-cs"/>
                  </a:rPr>
                  <a:t>n</a:t>
                </a:r>
              </a:p>
            </p:txBody>
          </p:sp>
          <p:sp>
            <p:nvSpPr>
              <p:cNvPr id="21" name="Oval 95"/>
              <p:cNvSpPr>
                <a:spLocks noChangeArrowheads="1"/>
              </p:cNvSpPr>
              <p:nvPr/>
            </p:nvSpPr>
            <p:spPr bwMode="auto">
              <a:xfrm>
                <a:off x="1094" y="1190"/>
                <a:ext cx="326" cy="280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2" name="Line 96"/>
              <p:cNvSpPr>
                <a:spLocks noChangeAspect="1" noChangeShapeType="1"/>
              </p:cNvSpPr>
              <p:nvPr/>
            </p:nvSpPr>
            <p:spPr bwMode="auto">
              <a:xfrm>
                <a:off x="700" y="869"/>
                <a:ext cx="404" cy="5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3" name="Oval 97"/>
              <p:cNvSpPr>
                <a:spLocks noChangeAspect="1" noChangeArrowheads="1"/>
              </p:cNvSpPr>
              <p:nvPr/>
            </p:nvSpPr>
            <p:spPr bwMode="auto">
              <a:xfrm>
                <a:off x="335" y="1360"/>
                <a:ext cx="149" cy="142"/>
              </a:xfrm>
              <a:prstGeom prst="ellipse">
                <a:avLst/>
              </a:prstGeom>
              <a:solidFill>
                <a:srgbClr val="00FF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it-IT" sz="2400">
                  <a:solidFill>
                    <a:srgbClr val="FFFF00"/>
                  </a:solidFill>
                  <a:latin typeface="Magic Cards" charset="0"/>
                  <a:cs typeface="+mn-cs"/>
                </a:endParaRPr>
              </a:p>
            </p:txBody>
          </p:sp>
          <p:sp>
            <p:nvSpPr>
              <p:cNvPr id="24" name="Oval 98"/>
              <p:cNvSpPr>
                <a:spLocks noChangeAspect="1" noChangeArrowheads="1"/>
              </p:cNvSpPr>
              <p:nvPr/>
            </p:nvSpPr>
            <p:spPr bwMode="auto">
              <a:xfrm>
                <a:off x="1871" y="1504"/>
                <a:ext cx="143" cy="141"/>
              </a:xfrm>
              <a:prstGeom prst="ellipse">
                <a:avLst/>
              </a:prstGeom>
              <a:solidFill>
                <a:srgbClr val="FF33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5" name="Oval 99"/>
              <p:cNvSpPr>
                <a:spLocks noChangeAspect="1" noChangeArrowheads="1"/>
              </p:cNvSpPr>
              <p:nvPr/>
            </p:nvSpPr>
            <p:spPr bwMode="auto">
              <a:xfrm>
                <a:off x="1343" y="1024"/>
                <a:ext cx="151" cy="142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6" name="Oval 100"/>
              <p:cNvSpPr>
                <a:spLocks noChangeAspect="1" noChangeArrowheads="1"/>
              </p:cNvSpPr>
              <p:nvPr/>
            </p:nvSpPr>
            <p:spPr bwMode="auto">
              <a:xfrm>
                <a:off x="255" y="674"/>
                <a:ext cx="148" cy="141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7" name="Oval 101"/>
              <p:cNvSpPr>
                <a:spLocks noChangeAspect="1" noChangeArrowheads="1"/>
              </p:cNvSpPr>
              <p:nvPr/>
            </p:nvSpPr>
            <p:spPr bwMode="auto">
              <a:xfrm>
                <a:off x="431" y="754"/>
                <a:ext cx="144" cy="142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8" name="Oval 102"/>
              <p:cNvSpPr>
                <a:spLocks noChangeAspect="1" noChangeArrowheads="1"/>
              </p:cNvSpPr>
              <p:nvPr/>
            </p:nvSpPr>
            <p:spPr bwMode="auto">
              <a:xfrm>
                <a:off x="1924" y="1205"/>
                <a:ext cx="145" cy="141"/>
              </a:xfrm>
              <a:prstGeom prst="ellipse">
                <a:avLst/>
              </a:prstGeom>
              <a:solidFill>
                <a:srgbClr val="666699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9" name="Oval 103"/>
              <p:cNvSpPr>
                <a:spLocks noChangeAspect="1" noChangeArrowheads="1"/>
              </p:cNvSpPr>
              <p:nvPr/>
            </p:nvSpPr>
            <p:spPr bwMode="auto">
              <a:xfrm>
                <a:off x="1975" y="738"/>
                <a:ext cx="145" cy="14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30" name="Line 104"/>
              <p:cNvSpPr>
                <a:spLocks noChangeAspect="1" noChangeShapeType="1"/>
              </p:cNvSpPr>
              <p:nvPr/>
            </p:nvSpPr>
            <p:spPr bwMode="auto">
              <a:xfrm rot="20220000">
                <a:off x="1338" y="1207"/>
                <a:ext cx="536" cy="14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8" name="Text Box 89"/>
            <p:cNvSpPr txBox="1">
              <a:spLocks noChangeArrowheads="1"/>
            </p:cNvSpPr>
            <p:nvPr/>
          </p:nvSpPr>
          <p:spPr bwMode="auto">
            <a:xfrm>
              <a:off x="2906971" y="2213932"/>
              <a:ext cx="676330" cy="30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it-IT" baseline="30000" dirty="0">
                  <a:latin typeface="Comic Sans MS" charset="0"/>
                  <a:cs typeface="+mn-cs"/>
                </a:rPr>
                <a:t>14</a:t>
              </a:r>
              <a:r>
                <a:rPr lang="it-IT" sz="2000" dirty="0">
                  <a:latin typeface="Comic Sans MS" charset="0"/>
                  <a:cs typeface="+mn-cs"/>
                </a:rPr>
                <a:t>C</a:t>
              </a:r>
            </a:p>
          </p:txBody>
        </p:sp>
      </p:grpSp>
      <p:sp>
        <p:nvSpPr>
          <p:cNvPr id="31" name="CasellaDiTesto 42"/>
          <p:cNvSpPr txBox="1">
            <a:spLocks noChangeArrowheads="1"/>
          </p:cNvSpPr>
          <p:nvPr/>
        </p:nvSpPr>
        <p:spPr bwMode="auto">
          <a:xfrm>
            <a:off x="188913" y="5373688"/>
            <a:ext cx="5175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altLang="it-IT" sz="1800" b="1">
                <a:solidFill>
                  <a:srgbClr val="000000"/>
                </a:solidFill>
                <a:latin typeface="Baskerville Old Face" pitchFamily="18" charset="0"/>
                <a:ea typeface="MS PGothic" pitchFamily="34" charset="-128"/>
              </a:rPr>
              <a:t>Two experimental runs performed in Catania and South Bend (Notre Dame University)</a:t>
            </a:r>
            <a:r>
              <a:rPr lang="en-US" altLang="it-IT" sz="1800" b="1">
                <a:solidFill>
                  <a:srgbClr val="000000"/>
                </a:solidFill>
                <a:latin typeface="Baskerville Old Face" pitchFamily="18" charset="0"/>
                <a:ea typeface="MS PGothic" pitchFamily="34" charset="-128"/>
                <a:sym typeface="Wingdings" pitchFamily="2" charset="2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altLang="it-IT" sz="1800" b="1">
                <a:solidFill>
                  <a:srgbClr val="000000"/>
                </a:solidFill>
                <a:latin typeface="Baskerville Old Face" pitchFamily="18" charset="0"/>
                <a:ea typeface="MS PGothic" pitchFamily="34" charset="-128"/>
                <a:sym typeface="Wingdings" pitchFamily="2" charset="2"/>
              </a:rPr>
              <a:t>First detection of the 8125 keV level as </a:t>
            </a:r>
            <a:r>
              <a:rPr lang="en-US" altLang="it-IT" sz="1800" b="1" baseline="30000">
                <a:solidFill>
                  <a:srgbClr val="000000"/>
                </a:solidFill>
                <a:latin typeface="Baskerville Old Face" pitchFamily="18" charset="0"/>
                <a:ea typeface="MS PGothic" pitchFamily="34" charset="-128"/>
                <a:sym typeface="Wingdings" pitchFamily="2" charset="2"/>
              </a:rPr>
              <a:t>17</a:t>
            </a:r>
            <a:r>
              <a:rPr lang="en-US" altLang="it-IT" sz="1800" b="1">
                <a:solidFill>
                  <a:srgbClr val="000000"/>
                </a:solidFill>
                <a:latin typeface="Baskerville Old Face" pitchFamily="18" charset="0"/>
                <a:ea typeface="MS PGothic" pitchFamily="34" charset="-128"/>
                <a:sym typeface="Wingdings" pitchFamily="2" charset="2"/>
              </a:rPr>
              <a:t>O-n (l=3);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altLang="it-IT" sz="1800" b="1">
                <a:solidFill>
                  <a:srgbClr val="000000"/>
                </a:solidFill>
                <a:latin typeface="Baskerville Old Face" pitchFamily="18" charset="0"/>
                <a:ea typeface="MS PGothic" pitchFamily="34" charset="-128"/>
                <a:sym typeface="Wingdings" pitchFamily="2" charset="2"/>
              </a:rPr>
              <a:t>No centrifugal effects in the entry channel;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617538" y="201613"/>
            <a:ext cx="84185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 dirty="0">
                <a:latin typeface="+mn-lt"/>
                <a:cs typeface="+mn-cs"/>
              </a:rPr>
              <a:t>Reactions Induced by Neutrons</a:t>
            </a:r>
            <a:endParaRPr lang="en-GB" sz="40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67741"/>
          <a:stretch>
            <a:fillRect/>
          </a:stretch>
        </p:blipFill>
        <p:spPr bwMode="auto">
          <a:xfrm>
            <a:off x="228600" y="1341438"/>
            <a:ext cx="8569325" cy="1193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924175"/>
            <a:ext cx="4159250" cy="34575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CasellaDiTesto 1"/>
          <p:cNvSpPr txBox="1">
            <a:spLocks noChangeArrowheads="1"/>
          </p:cNvSpPr>
          <p:nvPr/>
        </p:nvSpPr>
        <p:spPr bwMode="auto">
          <a:xfrm>
            <a:off x="5413375" y="6453188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Arial" pitchFamily="34" charset="0"/>
              </a:rPr>
              <a:t>Further run @ MARS (USA)</a:t>
            </a:r>
          </a:p>
        </p:txBody>
      </p:sp>
      <p:pic>
        <p:nvPicPr>
          <p:cNvPr id="7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924175"/>
            <a:ext cx="3846513" cy="34575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9413" y="201613"/>
            <a:ext cx="84185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 dirty="0">
                <a:latin typeface="+mn-lt"/>
                <a:cs typeface="+mn-cs"/>
              </a:rPr>
              <a:t>Reactions Induced by RIB</a:t>
            </a:r>
            <a:endParaRPr lang="en-GB" sz="4000" b="1" dirty="0">
              <a:latin typeface="+mn-lt"/>
              <a:cs typeface="+mn-cs"/>
            </a:endParaRPr>
          </a:p>
        </p:txBody>
      </p:sp>
      <p:sp>
        <p:nvSpPr>
          <p:cNvPr id="9" name="CasellaDiTesto 1"/>
          <p:cNvSpPr txBox="1">
            <a:spLocks noChangeArrowheads="1"/>
          </p:cNvSpPr>
          <p:nvPr/>
        </p:nvSpPr>
        <p:spPr bwMode="auto">
          <a:xfrm>
            <a:off x="1327150" y="6443663"/>
            <a:ext cx="2790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Arial" pitchFamily="34" charset="0"/>
              </a:rPr>
              <a:t>First run @ CRIB (Japan)</a:t>
            </a:r>
          </a:p>
        </p:txBody>
      </p:sp>
    </p:spTree>
    <p:extLst>
      <p:ext uri="{BB962C8B-B14F-4D97-AF65-F5344CB8AC3E}">
        <p14:creationId xmlns:p14="http://schemas.microsoft.com/office/powerpoint/2010/main" val="327813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0C8C446-112B-41ED-89B1-9920710BC8F2}" type="datetime1">
              <a:rPr lang="it-IT" altLang="it-IT" sz="1800">
                <a:latin typeface="Arial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24/06/2019</a:t>
            </a:fld>
            <a:endParaRPr lang="it-IT" altLang="it-IT" sz="1800">
              <a:latin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3025" y="2774950"/>
            <a:ext cx="4138613" cy="394652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27088" y="1436688"/>
            <a:ext cx="76327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Indirect measurements of the </a:t>
            </a:r>
            <a:r>
              <a:rPr lang="en-US" sz="2400" b="1" kern="0" dirty="0">
                <a:solidFill>
                  <a:srgbClr val="FF0000"/>
                </a:solidFill>
                <a:latin typeface="Arial" charset="0"/>
                <a:cs typeface="+mn-cs"/>
              </a:rPr>
              <a:t>-3 </a:t>
            </a:r>
            <a:r>
              <a:rPr lang="en-US" sz="2400" b="1" kern="0" dirty="0" err="1">
                <a:solidFill>
                  <a:srgbClr val="FF0000"/>
                </a:solidFill>
                <a:latin typeface="Arial" charset="0"/>
                <a:cs typeface="+mn-cs"/>
              </a:rPr>
              <a:t>keV</a:t>
            </a:r>
            <a:r>
              <a:rPr lang="en-US" sz="2400" b="1" kern="0" dirty="0">
                <a:solidFill>
                  <a:srgbClr val="FF0000"/>
                </a:solidFill>
                <a:latin typeface="Arial" charset="0"/>
                <a:cs typeface="+mn-cs"/>
              </a:rPr>
              <a:t> resonance</a:t>
            </a:r>
            <a:r>
              <a:rPr lang="en-US" sz="24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 in the </a:t>
            </a:r>
            <a:r>
              <a:rPr lang="en-US" sz="2400" b="1" kern="0" baseline="30000" dirty="0">
                <a:solidFill>
                  <a:srgbClr val="000099"/>
                </a:solidFill>
                <a:latin typeface="Arial" charset="0"/>
                <a:cs typeface="+mn-cs"/>
              </a:rPr>
              <a:t>13</a:t>
            </a:r>
            <a:r>
              <a:rPr lang="en-US" sz="2400" b="1" kern="0" dirty="0">
                <a:solidFill>
                  <a:srgbClr val="000099"/>
                </a:solidFill>
                <a:latin typeface="Arial" charset="0"/>
                <a:cs typeface="+mn-cs"/>
              </a:rPr>
              <a:t>C(α, n)</a:t>
            </a:r>
            <a:r>
              <a:rPr lang="en-US" sz="2400" b="1" kern="0" baseline="30000" dirty="0">
                <a:solidFill>
                  <a:srgbClr val="000099"/>
                </a:solidFill>
                <a:latin typeface="Arial" charset="0"/>
                <a:cs typeface="+mn-cs"/>
              </a:rPr>
              <a:t>16</a:t>
            </a:r>
            <a:r>
              <a:rPr lang="en-US" sz="2400" b="1" kern="0" dirty="0">
                <a:solidFill>
                  <a:srgbClr val="000099"/>
                </a:solidFill>
                <a:latin typeface="Arial" charset="0"/>
                <a:cs typeface="+mn-cs"/>
              </a:rPr>
              <a:t>O reaction</a:t>
            </a:r>
            <a:r>
              <a:rPr lang="en-US" sz="24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, main source of neutrons for the s-process (</a:t>
            </a:r>
            <a:r>
              <a:rPr lang="en-US" sz="2400" kern="0" baseline="30000" dirty="0">
                <a:solidFill>
                  <a:sysClr val="windowText" lastClr="000000"/>
                </a:solidFill>
                <a:latin typeface="Arial" charset="0"/>
                <a:cs typeface="+mn-cs"/>
              </a:rPr>
              <a:t>6</a:t>
            </a:r>
            <a:r>
              <a:rPr lang="en-US" sz="24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Li beam at 8 MeV).</a:t>
            </a:r>
          </a:p>
        </p:txBody>
      </p:sp>
      <p:pic>
        <p:nvPicPr>
          <p:cNvPr id="7" name="Immagin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990850"/>
            <a:ext cx="35623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5088" y="5519738"/>
            <a:ext cx="4146550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kern="0" dirty="0">
                <a:solidFill>
                  <a:sysClr val="window" lastClr="FFFFFF"/>
                </a:solidFill>
                <a:latin typeface="Arial" charset="0"/>
                <a:cs typeface="+mn-cs"/>
              </a:rPr>
              <a:t>No data at astrophysical energies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kern="0" dirty="0">
                <a:solidFill>
                  <a:sysClr val="window" lastClr="FFFFFF"/>
                </a:solidFill>
                <a:latin typeface="Arial" charset="0"/>
                <a:cs typeface="+mn-cs"/>
              </a:rPr>
              <a:t>Extrapolation subject to big uncertainties owing to the poor data presently available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1204913" y="3113088"/>
            <a:ext cx="233362" cy="1966912"/>
          </a:xfrm>
          <a:prstGeom prst="roundRect">
            <a:avLst/>
          </a:prstGeom>
          <a:solidFill>
            <a:srgbClr val="0000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0" name="Freccia destra 48"/>
          <p:cNvSpPr/>
          <p:nvPr/>
        </p:nvSpPr>
        <p:spPr>
          <a:xfrm rot="19160734">
            <a:off x="138113" y="4914900"/>
            <a:ext cx="920750" cy="544513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pic>
        <p:nvPicPr>
          <p:cNvPr id="11" name="Immagin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74950"/>
            <a:ext cx="4716463" cy="3967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5867400" y="2989263"/>
            <a:ext cx="3033713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latin typeface="Arial" charset="0"/>
                <a:cs typeface="+mn-cs"/>
              </a:rPr>
              <a:t>THM: RED BAND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Good agreement with previous data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Uncertainty greatly reduced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81000" y="211138"/>
            <a:ext cx="84201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 dirty="0">
                <a:latin typeface="+mn-lt"/>
                <a:cs typeface="+mn-cs"/>
              </a:rPr>
              <a:t>Sub-Threshold Resonances</a:t>
            </a:r>
            <a:endParaRPr lang="en-GB" sz="40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9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/>
      <p:bldP spid="9" grpId="0" animBg="1"/>
      <p:bldP spid="10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725487" y="76200"/>
            <a:ext cx="7772400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 dirty="0" smtClean="0"/>
              <a:t>Human Body</a:t>
            </a:r>
            <a:endParaRPr lang="it-IT" altLang="it-IT" b="1" dirty="0" smtClean="0"/>
          </a:p>
        </p:txBody>
      </p:sp>
      <p:pic>
        <p:nvPicPr>
          <p:cNvPr id="5" name="Picture 2" descr="leonar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912938"/>
            <a:ext cx="4708525" cy="476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22275" y="1012825"/>
            <a:ext cx="85693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/>
              <a:t>99% of our bodies consist of six elements: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>
                <a:solidFill>
                  <a:srgbClr val="000099"/>
                </a:solidFill>
              </a:rPr>
              <a:t>Oxygen</a:t>
            </a:r>
            <a:r>
              <a:rPr lang="it-IT" altLang="it-IT" sz="2400"/>
              <a:t>, </a:t>
            </a:r>
            <a:r>
              <a:rPr lang="it-IT" altLang="it-IT" sz="2400" b="1">
                <a:solidFill>
                  <a:srgbClr val="009900"/>
                </a:solidFill>
              </a:rPr>
              <a:t>Carbon</a:t>
            </a:r>
            <a:r>
              <a:rPr lang="it-IT" altLang="it-IT" sz="2400"/>
              <a:t>, </a:t>
            </a:r>
            <a:r>
              <a:rPr lang="it-IT" altLang="it-IT" sz="2400" b="1">
                <a:solidFill>
                  <a:srgbClr val="FF0000"/>
                </a:solidFill>
              </a:rPr>
              <a:t>Hydrogen</a:t>
            </a:r>
            <a:r>
              <a:rPr lang="it-IT" altLang="it-IT" sz="2400"/>
              <a:t>, </a:t>
            </a:r>
            <a:r>
              <a:rPr lang="it-IT" altLang="it-IT" sz="2400" b="1">
                <a:solidFill>
                  <a:srgbClr val="996600"/>
                </a:solidFill>
              </a:rPr>
              <a:t>Nitrogen</a:t>
            </a:r>
            <a:r>
              <a:rPr lang="it-IT" altLang="it-IT" sz="2400"/>
              <a:t>, </a:t>
            </a:r>
            <a:r>
              <a:rPr lang="it-IT" altLang="it-IT" sz="2400" b="1">
                <a:solidFill>
                  <a:srgbClr val="7030A0"/>
                </a:solidFill>
              </a:rPr>
              <a:t>Calcium</a:t>
            </a:r>
            <a:r>
              <a:rPr lang="it-IT" altLang="it-IT" sz="2400"/>
              <a:t> and </a:t>
            </a:r>
            <a:r>
              <a:rPr lang="it-IT" altLang="it-IT" sz="2400" b="1">
                <a:solidFill>
                  <a:srgbClr val="C00000"/>
                </a:solidFill>
              </a:rPr>
              <a:t>Phosphorus</a:t>
            </a:r>
            <a:r>
              <a:rPr lang="it-IT" altLang="it-IT" sz="2400"/>
              <a:t>.</a:t>
            </a:r>
          </a:p>
        </p:txBody>
      </p:sp>
      <p:graphicFrame>
        <p:nvGraphicFramePr>
          <p:cNvPr id="7" name="Group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734453"/>
              </p:ext>
            </p:extLst>
          </p:nvPr>
        </p:nvGraphicFramePr>
        <p:xfrm>
          <a:off x="5462587" y="1885950"/>
          <a:ext cx="3241675" cy="4815000"/>
        </p:xfrm>
        <a:graphic>
          <a:graphicData uri="http://schemas.openxmlformats.org/drawingml/2006/table">
            <a:tbl>
              <a:tblPr/>
              <a:tblGrid>
                <a:gridCol w="1461340"/>
                <a:gridCol w="1780335"/>
              </a:tblGrid>
              <a:tr h="82032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Element</a:t>
                      </a:r>
                      <a:endParaRPr kumimoji="0" lang="it-IT" altLang="it-IT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Percentage</a:t>
                      </a: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in Mass (%)</a:t>
                      </a:r>
                      <a:endParaRPr kumimoji="0" lang="it-IT" altLang="it-IT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Oxygen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65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Carbon</a:t>
                      </a: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Hydrogen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Nitrogen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Calcium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1.5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Phosphorus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1.2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Potassium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0.2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Sulfur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0.2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Chlorine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0.2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Magnesium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530" marR="90530" marT="44415" marB="444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0.05</a:t>
                      </a:r>
                    </a:p>
                  </a:txBody>
                  <a:tcPr marL="90530" marR="90530" marT="44415" marB="444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4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66087" cy="777875"/>
          </a:xfrm>
          <a:solidFill>
            <a:schemeClr val="bg1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>
              <a:defRPr/>
            </a:pPr>
            <a:r>
              <a:rPr lang="it-IT" sz="4400" b="1" dirty="0" smtClean="0"/>
              <a:t>Three-Body </a:t>
            </a:r>
            <a:r>
              <a:rPr lang="it-IT" sz="4400" b="1" dirty="0" err="1" smtClean="0"/>
              <a:t>Reaction</a:t>
            </a:r>
            <a:r>
              <a:rPr lang="it-IT" sz="4400" b="1" dirty="0" smtClean="0"/>
              <a:t> of </a:t>
            </a:r>
            <a:r>
              <a:rPr lang="it-IT" sz="4400" b="1" dirty="0" err="1" smtClean="0"/>
              <a:t>Interest</a:t>
            </a:r>
            <a:endParaRPr lang="it-IT" sz="4400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77862" y="1165225"/>
            <a:ext cx="8064500" cy="16557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it-IT" b="1" baseline="30000" smtClean="0">
                <a:solidFill>
                  <a:srgbClr val="000099"/>
                </a:solidFill>
              </a:rPr>
              <a:t>7</a:t>
            </a:r>
            <a:r>
              <a:rPr lang="it-IT" b="1" smtClean="0">
                <a:solidFill>
                  <a:srgbClr val="000099"/>
                </a:solidFill>
              </a:rPr>
              <a:t>Li(p,</a:t>
            </a:r>
            <a:r>
              <a:rPr lang="it-IT" b="1" smtClean="0">
                <a:solidFill>
                  <a:srgbClr val="000099"/>
                </a:solidFill>
                <a:latin typeface="Symbol" charset="0"/>
              </a:rPr>
              <a:t>a</a:t>
            </a:r>
            <a:r>
              <a:rPr lang="it-IT" b="1" smtClean="0">
                <a:solidFill>
                  <a:srgbClr val="000099"/>
                </a:solidFill>
              </a:rPr>
              <a:t>)</a:t>
            </a:r>
            <a:r>
              <a:rPr lang="it-IT" b="1" baseline="30000" smtClean="0">
                <a:solidFill>
                  <a:srgbClr val="000099"/>
                </a:solidFill>
              </a:rPr>
              <a:t>4</a:t>
            </a:r>
            <a:r>
              <a:rPr lang="it-IT" b="1" smtClean="0">
                <a:solidFill>
                  <a:srgbClr val="000099"/>
                </a:solidFill>
              </a:rPr>
              <a:t>He</a:t>
            </a:r>
            <a:r>
              <a:rPr lang="it-IT" smtClean="0"/>
              <a:t> studied via the </a:t>
            </a:r>
            <a:r>
              <a:rPr lang="it-IT" b="1" baseline="30000" smtClean="0">
                <a:solidFill>
                  <a:srgbClr val="C00000"/>
                </a:solidFill>
              </a:rPr>
              <a:t>7</a:t>
            </a:r>
            <a:r>
              <a:rPr lang="it-IT" b="1" smtClean="0">
                <a:solidFill>
                  <a:srgbClr val="C00000"/>
                </a:solidFill>
              </a:rPr>
              <a:t>Li(d,</a:t>
            </a:r>
            <a:r>
              <a:rPr lang="it-IT" b="1" smtClean="0">
                <a:solidFill>
                  <a:srgbClr val="C00000"/>
                </a:solidFill>
                <a:latin typeface="Symbol" charset="0"/>
              </a:rPr>
              <a:t>aa</a:t>
            </a:r>
            <a:r>
              <a:rPr lang="it-IT" b="1" smtClean="0">
                <a:solidFill>
                  <a:srgbClr val="C00000"/>
                </a:solidFill>
              </a:rPr>
              <a:t>)n</a:t>
            </a:r>
            <a:r>
              <a:rPr lang="it-IT" smtClean="0"/>
              <a:t> with THM. </a:t>
            </a:r>
          </a:p>
          <a:p>
            <a:pPr>
              <a:buFontTx/>
              <a:buNone/>
              <a:defRPr/>
            </a:pPr>
            <a:endParaRPr lang="it-IT" sz="1800" smtClean="0"/>
          </a:p>
          <a:p>
            <a:pPr>
              <a:buFontTx/>
              <a:buNone/>
              <a:defRPr/>
            </a:pPr>
            <a:r>
              <a:rPr lang="it-IT" sz="2400" smtClean="0"/>
              <a:t>D was chosen since its </a:t>
            </a:r>
            <a:r>
              <a:rPr lang="it-IT" sz="2400" b="1" smtClean="0">
                <a:solidFill>
                  <a:srgbClr val="FF0000"/>
                </a:solidFill>
              </a:rPr>
              <a:t>simple clusterization</a:t>
            </a:r>
            <a:r>
              <a:rPr lang="it-IT" sz="2400" smtClean="0"/>
              <a:t> and </a:t>
            </a:r>
            <a:r>
              <a:rPr lang="it-IT" sz="2400" b="1" smtClean="0">
                <a:solidFill>
                  <a:srgbClr val="FF0000"/>
                </a:solidFill>
              </a:rPr>
              <a:t>low binding energy</a:t>
            </a:r>
            <a:r>
              <a:rPr lang="it-IT" sz="2400" smtClean="0"/>
              <a:t>. </a:t>
            </a:r>
            <a:r>
              <a:rPr lang="it-IT" sz="2400" baseline="30000" smtClean="0"/>
              <a:t>7</a:t>
            </a:r>
            <a:r>
              <a:rPr lang="it-IT" sz="2400" smtClean="0"/>
              <a:t>Li was chosen as beam with energy 19.5 MeV.</a:t>
            </a:r>
            <a:endParaRPr lang="it-IT" sz="2400" dirty="0" smtClean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366590"/>
              </p:ext>
            </p:extLst>
          </p:nvPr>
        </p:nvGraphicFramePr>
        <p:xfrm>
          <a:off x="606425" y="2892425"/>
          <a:ext cx="7920036" cy="385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009"/>
                <a:gridCol w="1980009"/>
                <a:gridCol w="1980009"/>
                <a:gridCol w="1980009"/>
              </a:tblGrid>
              <a:tr h="701308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TH – </a:t>
                      </a:r>
                      <a:r>
                        <a:rPr lang="it-IT" sz="2000" dirty="0" err="1" smtClean="0">
                          <a:solidFill>
                            <a:schemeClr val="tx1"/>
                          </a:solidFill>
                        </a:rPr>
                        <a:t>Nucleus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>
                          <a:solidFill>
                            <a:schemeClr val="tx1"/>
                          </a:solidFill>
                        </a:rPr>
                        <a:t>Binding</a:t>
                      </a: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</a:rPr>
                        <a:t> Energy</a:t>
                      </a:r>
                    </a:p>
                    <a:p>
                      <a:pPr algn="ctr"/>
                      <a:r>
                        <a:rPr lang="it-IT" sz="20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it-IT" sz="2000" baseline="0" dirty="0" err="1" smtClean="0">
                          <a:solidFill>
                            <a:schemeClr val="tx1"/>
                          </a:solidFill>
                        </a:rPr>
                        <a:t>MeV</a:t>
                      </a: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Clusters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>
                          <a:solidFill>
                            <a:schemeClr val="tx1"/>
                          </a:solidFill>
                        </a:rPr>
                        <a:t>Intercluster</a:t>
                      </a:r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 Motion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</a:tr>
              <a:tr h="630311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2.225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 smtClean="0">
                          <a:solidFill>
                            <a:schemeClr val="tx1"/>
                          </a:solidFill>
                        </a:rPr>
                        <a:t>p+n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l = 0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</a:tr>
              <a:tr h="630311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6.257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 smtClean="0">
                          <a:solidFill>
                            <a:schemeClr val="tx1"/>
                          </a:solidFill>
                        </a:rPr>
                        <a:t>n+d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l = 0</a:t>
                      </a:r>
                    </a:p>
                  </a:txBody>
                  <a:tcPr marL="91430" marR="91430" marT="45737" marB="45737"/>
                </a:tc>
              </a:tr>
              <a:tr h="630311">
                <a:tc>
                  <a:txBody>
                    <a:bodyPr/>
                    <a:lstStyle/>
                    <a:p>
                      <a:pPr algn="ctr"/>
                      <a:r>
                        <a:rPr lang="it-IT" sz="2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He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5.494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 smtClean="0">
                          <a:solidFill>
                            <a:schemeClr val="tx1"/>
                          </a:solidFill>
                        </a:rPr>
                        <a:t>p+d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l = 0</a:t>
                      </a:r>
                    </a:p>
                  </a:txBody>
                  <a:tcPr marL="91430" marR="91430" marT="45737" marB="45737"/>
                </a:tc>
              </a:tr>
              <a:tr h="630311">
                <a:tc>
                  <a:txBody>
                    <a:bodyPr/>
                    <a:lstStyle/>
                    <a:p>
                      <a:pPr algn="ctr"/>
                      <a:r>
                        <a:rPr lang="it-IT" sz="240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Li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1.475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α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+d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l = 0</a:t>
                      </a:r>
                    </a:p>
                  </a:txBody>
                  <a:tcPr marL="91430" marR="91430" marT="45737" marB="45737"/>
                </a:tc>
              </a:tr>
              <a:tr h="630311">
                <a:tc>
                  <a:txBody>
                    <a:bodyPr/>
                    <a:lstStyle/>
                    <a:p>
                      <a:pPr algn="ctr"/>
                      <a:r>
                        <a:rPr lang="it-IT" sz="2400" baseline="30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Be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2.467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α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it-IT" sz="2400" baseline="30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He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37" marB="457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l = 0</a:t>
                      </a:r>
                    </a:p>
                  </a:txBody>
                  <a:tcPr marL="91430" marR="91430" marT="45737" marB="4573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16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>
          <a:xfrm>
            <a:off x="457200" y="3500438"/>
            <a:ext cx="8208962" cy="30972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GB" b="1" smtClean="0"/>
              <a:t>E</a:t>
            </a:r>
            <a:r>
              <a:rPr lang="en-GB" b="1" baseline="-25000" smtClean="0"/>
              <a:t>qf</a:t>
            </a:r>
            <a:r>
              <a:rPr lang="en-GB" b="1" smtClean="0"/>
              <a:t> = E</a:t>
            </a:r>
            <a:r>
              <a:rPr lang="en-GB" b="1" baseline="-25000" smtClean="0"/>
              <a:t>c.m.</a:t>
            </a:r>
            <a:r>
              <a:rPr lang="en-GB" b="1" smtClean="0"/>
              <a:t>– B</a:t>
            </a:r>
            <a:endParaRPr lang="en-GB" b="1" baseline="-25000" smtClean="0"/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GB" sz="2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		</a:t>
            </a:r>
            <a:endParaRPr lang="en-GB" sz="2400" smtClean="0"/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GB" sz="2400" b="1" smtClean="0">
                <a:solidFill>
                  <a:srgbClr val="000099"/>
                </a:solidFill>
              </a:rPr>
              <a:t>E</a:t>
            </a:r>
            <a:r>
              <a:rPr lang="en-GB" sz="2400" b="1" baseline="-25000" smtClean="0">
                <a:solidFill>
                  <a:srgbClr val="000099"/>
                </a:solidFill>
              </a:rPr>
              <a:t>c.m.</a:t>
            </a:r>
            <a:r>
              <a:rPr lang="en-GB" sz="24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 beam energy in the center of mass</a:t>
            </a:r>
            <a:r>
              <a:rPr lang="en-GB" sz="24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of the 2-body reaction </a:t>
            </a:r>
            <a:endParaRPr lang="it-IT" sz="240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GB" sz="2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B: binding energy</a:t>
            </a:r>
            <a:r>
              <a:rPr lang="en-GB" sz="24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of the two clusters inside the TH nucleus.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GB" sz="240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GB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 ASTROPHYSICAL CASE: </a:t>
            </a:r>
            <a:r>
              <a:rPr lang="en-GB" sz="2400" b="1" smtClean="0">
                <a:solidFill>
                  <a:srgbClr val="FF0000"/>
                </a:solidFill>
              </a:rPr>
              <a:t>E</a:t>
            </a:r>
            <a:r>
              <a:rPr lang="en-GB" sz="2400" b="1" baseline="-25000" smtClean="0">
                <a:solidFill>
                  <a:srgbClr val="FF0000"/>
                </a:solidFill>
              </a:rPr>
              <a:t>qf</a:t>
            </a:r>
            <a:r>
              <a:rPr lang="en-GB" sz="2400" b="1" smtClean="0">
                <a:solidFill>
                  <a:srgbClr val="FF0000"/>
                </a:solidFill>
              </a:rPr>
              <a:t> </a:t>
            </a:r>
            <a:r>
              <a:rPr lang="en-GB" sz="2400" b="1" smtClean="0">
                <a:solidFill>
                  <a:srgbClr val="FF0000"/>
                </a:solidFill>
                <a:cs typeface="Times New Roman"/>
              </a:rPr>
              <a:t>≈</a:t>
            </a:r>
            <a:r>
              <a:rPr lang="en-GB" sz="2400" b="1" smtClean="0">
                <a:solidFill>
                  <a:srgbClr val="FF0000"/>
                </a:solidFill>
              </a:rPr>
              <a:t> 0</a:t>
            </a:r>
            <a:endParaRPr lang="en-GB" sz="2000" b="1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GB" sz="2000" b="1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GB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</a:t>
            </a:r>
            <a:r>
              <a:rPr lang="en-GB" sz="2400" b="1" baseline="-250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qf</a:t>
            </a:r>
            <a:r>
              <a:rPr lang="en-GB" sz="24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: energy between </a:t>
            </a:r>
            <a:r>
              <a:rPr lang="en-GB" sz="2400" b="1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7</a:t>
            </a:r>
            <a:r>
              <a:rPr lang="en-GB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Li</a:t>
            </a:r>
            <a:r>
              <a:rPr lang="en-GB" sz="24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and transferred particle (</a:t>
            </a:r>
            <a:r>
              <a:rPr lang="en-GB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GB" sz="24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)</a:t>
            </a:r>
            <a:endParaRPr lang="en-GB" sz="24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228975" y="1374775"/>
            <a:ext cx="5214937" cy="2701925"/>
            <a:chOff x="1680" y="2736"/>
            <a:chExt cx="2256" cy="1229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680" y="2736"/>
              <a:ext cx="2256" cy="1229"/>
              <a:chOff x="3120" y="475"/>
              <a:chExt cx="2256" cy="1229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3120" y="480"/>
                <a:ext cx="2256" cy="1224"/>
              </a:xfrm>
              <a:prstGeom prst="rect">
                <a:avLst/>
              </a:prstGeom>
              <a:solidFill>
                <a:schemeClr val="bg1">
                  <a:alpha val="58823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itchFamily="2" charset="2"/>
                  <a:buChar char="n"/>
                  <a:defRPr sz="23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800">
                  <a:latin typeface="Arial" pitchFamily="34" charset="0"/>
                </a:endParaRPr>
              </a:p>
            </p:txBody>
          </p:sp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3174" y="475"/>
                <a:ext cx="2142" cy="1145"/>
                <a:chOff x="3174" y="475"/>
                <a:chExt cx="2142" cy="1145"/>
              </a:xfrm>
            </p:grpSpPr>
            <p:sp>
              <p:nvSpPr>
                <p:cNvPr id="10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3353" y="656"/>
                  <a:ext cx="877" cy="23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1" name="Line 1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255" y="1140"/>
                  <a:ext cx="877" cy="237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2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4266" y="1377"/>
                  <a:ext cx="926" cy="24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3" name="Line 1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273" y="661"/>
                  <a:ext cx="862" cy="229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auto">
                <a:xfrm>
                  <a:off x="4128" y="779"/>
                  <a:ext cx="239" cy="182"/>
                </a:xfrm>
                <a:prstGeom prst="ellipse">
                  <a:avLst/>
                </a:prstGeom>
                <a:solidFill>
                  <a:srgbClr val="FF0000">
                    <a:alpha val="52000"/>
                  </a:srgbClr>
                </a:solidFill>
                <a:ln w="1651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auto">
                <a:xfrm>
                  <a:off x="4134" y="1251"/>
                  <a:ext cx="239" cy="182"/>
                </a:xfrm>
                <a:prstGeom prst="ellipse">
                  <a:avLst/>
                </a:prstGeom>
                <a:solidFill>
                  <a:srgbClr val="FF0000">
                    <a:alpha val="52000"/>
                  </a:srgbClr>
                </a:solidFill>
                <a:ln w="1651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174" y="492"/>
                  <a:ext cx="335" cy="2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sz="2000" baseline="30000" dirty="0">
                      <a:latin typeface="Arial" charset="0"/>
                      <a:cs typeface="+mn-cs"/>
                    </a:rPr>
                    <a:t>2</a:t>
                  </a:r>
                  <a:r>
                    <a:rPr lang="en-US" sz="2000" dirty="0">
                      <a:latin typeface="Arial" charset="0"/>
                      <a:cs typeface="+mn-cs"/>
                    </a:rPr>
                    <a:t>H</a:t>
                  </a:r>
                </a:p>
              </p:txBody>
            </p:sp>
            <p:sp>
              <p:nvSpPr>
                <p:cNvPr id="17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101" y="998"/>
                  <a:ext cx="203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sz="2000" dirty="0">
                      <a:latin typeface="Arial" charset="0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229" y="1316"/>
                  <a:ext cx="434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sz="2000" baseline="30000" dirty="0">
                      <a:latin typeface="Arial" charset="0"/>
                      <a:cs typeface="+mn-cs"/>
                    </a:rPr>
                    <a:t>7</a:t>
                  </a:r>
                  <a:r>
                    <a:rPr lang="en-US" sz="2000" dirty="0">
                      <a:latin typeface="Arial" charset="0"/>
                      <a:cs typeface="+mn-cs"/>
                    </a:rPr>
                    <a:t>Li</a:t>
                  </a:r>
                </a:p>
              </p:txBody>
            </p:sp>
            <p:sp>
              <p:nvSpPr>
                <p:cNvPr id="1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5027" y="475"/>
                  <a:ext cx="196" cy="1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sz="2000" dirty="0">
                      <a:latin typeface="Arial" charset="0"/>
                      <a:cs typeface="+mn-cs"/>
                    </a:rPr>
                    <a:t>n</a:t>
                  </a:r>
                </a:p>
              </p:txBody>
            </p:sp>
            <p:sp>
              <p:nvSpPr>
                <p:cNvPr id="2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086" y="933"/>
                  <a:ext cx="168" cy="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l-GR" sz="2000" dirty="0">
                      <a:latin typeface="Arial" charset="0"/>
                      <a:cs typeface="+mn-cs"/>
                    </a:rPr>
                    <a:t>α</a:t>
                  </a:r>
                  <a:endParaRPr lang="en-US" sz="2000" dirty="0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2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5118" y="1391"/>
                  <a:ext cx="198" cy="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l-GR" sz="2000" dirty="0">
                      <a:latin typeface="Arial" charset="0"/>
                      <a:cs typeface="Times New Roman" charset="0"/>
                    </a:rPr>
                    <a:t>α</a:t>
                  </a:r>
                </a:p>
              </p:txBody>
            </p:sp>
            <p:sp>
              <p:nvSpPr>
                <p:cNvPr id="22" name="Line 2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06" y="1377"/>
                  <a:ext cx="851" cy="108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</p:grpSp>
        </p:grpSp>
        <p:sp>
          <p:nvSpPr>
            <p:cNvPr id="7" name="Line 22"/>
            <p:cNvSpPr>
              <a:spLocks noChangeAspect="1" noChangeShapeType="1"/>
            </p:cNvSpPr>
            <p:nvPr/>
          </p:nvSpPr>
          <p:spPr bwMode="auto">
            <a:xfrm>
              <a:off x="2817" y="3146"/>
              <a:ext cx="0" cy="50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</p:grp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260350"/>
            <a:ext cx="8066087" cy="777875"/>
          </a:xfrm>
          <a:solidFill>
            <a:schemeClr val="bg1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>
              <a:defRPr/>
            </a:pPr>
            <a:r>
              <a:rPr lang="it-IT" sz="4400" b="1" dirty="0" err="1" smtClean="0"/>
              <a:t>Beam</a:t>
            </a:r>
            <a:r>
              <a:rPr lang="it-IT" sz="4400" b="1" dirty="0" smtClean="0"/>
              <a:t> Energy</a:t>
            </a:r>
          </a:p>
        </p:txBody>
      </p:sp>
    </p:spTree>
    <p:extLst>
      <p:ext uri="{BB962C8B-B14F-4D97-AF65-F5344CB8AC3E}">
        <p14:creationId xmlns:p14="http://schemas.microsoft.com/office/powerpoint/2010/main" val="22642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812925"/>
            <a:ext cx="3887788" cy="38877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it-IT" sz="2400" smtClean="0"/>
              <a:t>The angles of the detectors are chosen  in order to </a:t>
            </a:r>
            <a:r>
              <a:rPr lang="it-IT" sz="2400" b="1" smtClean="0">
                <a:solidFill>
                  <a:srgbClr val="FF0000"/>
                </a:solidFill>
              </a:rPr>
              <a:t>maximize the quasi-free contribution</a:t>
            </a:r>
            <a:r>
              <a:rPr lang="it-IT" sz="2400" smtClean="0"/>
              <a:t>.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it-IT" sz="2400" smtClean="0"/>
              <a:t>In fact, once the beam energy is selected, only for </a:t>
            </a:r>
            <a:r>
              <a:rPr lang="it-IT" sz="2400" b="1" smtClean="0">
                <a:solidFill>
                  <a:srgbClr val="000099"/>
                </a:solidFill>
              </a:rPr>
              <a:t>certain angular pairs</a:t>
            </a:r>
            <a:r>
              <a:rPr lang="it-IT" sz="2400" smtClean="0"/>
              <a:t> we will have quasi-free conditions, i.e. the momentum of the spectator particle </a:t>
            </a:r>
            <a:r>
              <a:rPr lang="it-IT" sz="2400" b="1" smtClean="0">
                <a:solidFill>
                  <a:srgbClr val="009900"/>
                </a:solidFill>
              </a:rPr>
              <a:t>p</a:t>
            </a:r>
            <a:r>
              <a:rPr lang="it-IT" sz="2400" b="1" baseline="-25000" smtClean="0">
                <a:solidFill>
                  <a:srgbClr val="009900"/>
                </a:solidFill>
              </a:rPr>
              <a:t>s </a:t>
            </a:r>
            <a:r>
              <a:rPr lang="it-IT" sz="2400" b="1" smtClean="0">
                <a:solidFill>
                  <a:srgbClr val="009900"/>
                </a:solidFill>
              </a:rPr>
              <a:t>= 0</a:t>
            </a:r>
            <a:r>
              <a:rPr lang="it-IT" sz="2400" smtClean="0"/>
              <a:t>.</a:t>
            </a:r>
            <a:endParaRPr lang="it-IT" sz="24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670050"/>
            <a:ext cx="4081463" cy="41036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228600"/>
            <a:ext cx="8066087" cy="777875"/>
          </a:xfrm>
          <a:solidFill>
            <a:schemeClr val="bg1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>
              <a:defRPr/>
            </a:pPr>
            <a:r>
              <a:rPr lang="it-IT" sz="4400" b="1" dirty="0" smtClean="0"/>
              <a:t>Quasi-Free </a:t>
            </a:r>
            <a:r>
              <a:rPr lang="it-IT" sz="4400" b="1" dirty="0" err="1" smtClean="0"/>
              <a:t>Mechanism</a:t>
            </a:r>
            <a:endParaRPr lang="it-IT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102296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5" y="347662"/>
            <a:ext cx="7772400" cy="7747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t"/>
          <a:lstStyle/>
          <a:p>
            <a:pPr eaLnBrk="1" hangingPunct="1">
              <a:defRPr/>
            </a:pPr>
            <a:r>
              <a:rPr lang="it-IT" sz="4400" b="1" dirty="0" err="1" smtClean="0"/>
              <a:t>Q</a:t>
            </a:r>
            <a:r>
              <a:rPr lang="it-IT" sz="4400" b="1" baseline="-25000" dirty="0" err="1" smtClean="0"/>
              <a:t>value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Reconstruction</a:t>
            </a:r>
            <a:endParaRPr lang="it-IT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9588" y="1357312"/>
            <a:ext cx="8229600" cy="1222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2400" smtClean="0"/>
              <a:t>To </a:t>
            </a:r>
            <a:r>
              <a:rPr lang="it-IT" sz="2400" b="1" smtClean="0">
                <a:solidFill>
                  <a:srgbClr val="009900"/>
                </a:solidFill>
              </a:rPr>
              <a:t>verify the calibration</a:t>
            </a:r>
            <a:r>
              <a:rPr lang="it-IT" sz="2400" smtClean="0"/>
              <a:t> and to </a:t>
            </a:r>
            <a:r>
              <a:rPr lang="it-IT" sz="2400" b="1" smtClean="0">
                <a:solidFill>
                  <a:srgbClr val="996600"/>
                </a:solidFill>
              </a:rPr>
              <a:t>select the reaction</a:t>
            </a:r>
            <a:r>
              <a:rPr lang="it-IT" sz="2400" smtClean="0"/>
              <a:t> (among all the other reactions possibly occurring between target and projectile) the </a:t>
            </a:r>
            <a:r>
              <a:rPr lang="it-IT" sz="2400" b="1" smtClean="0">
                <a:solidFill>
                  <a:srgbClr val="000099"/>
                </a:solidFill>
              </a:rPr>
              <a:t>Q</a:t>
            </a:r>
            <a:r>
              <a:rPr lang="it-IT" sz="2400" b="1" baseline="-25000" smtClean="0">
                <a:solidFill>
                  <a:srgbClr val="000099"/>
                </a:solidFill>
              </a:rPr>
              <a:t>value</a:t>
            </a:r>
            <a:r>
              <a:rPr lang="it-IT" sz="2400" b="1" smtClean="0">
                <a:solidFill>
                  <a:srgbClr val="000099"/>
                </a:solidFill>
              </a:rPr>
              <a:t> spectra</a:t>
            </a:r>
            <a:r>
              <a:rPr lang="it-IT" sz="2400" smtClean="0"/>
              <a:t> and </a:t>
            </a:r>
            <a:r>
              <a:rPr lang="it-IT" sz="2400" b="1" smtClean="0">
                <a:solidFill>
                  <a:srgbClr val="FF0000"/>
                </a:solidFill>
              </a:rPr>
              <a:t>kinematic locus</a:t>
            </a:r>
            <a:r>
              <a:rPr lang="it-IT" sz="2400" smtClean="0"/>
              <a:t> are studied.</a:t>
            </a:r>
            <a:endParaRPr lang="it-IT" sz="2400" dirty="0" smtClean="0"/>
          </a:p>
        </p:txBody>
      </p:sp>
      <p:pic>
        <p:nvPicPr>
          <p:cNvPr id="6" name="Picture 4" descr="curvac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95587"/>
            <a:ext cx="3744913" cy="3529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lum bright="-32000" contrast="48000"/>
          </a:blip>
          <a:srcRect t="51491" r="40071"/>
          <a:stretch>
            <a:fillRect/>
          </a:stretch>
        </p:blipFill>
        <p:spPr bwMode="auto">
          <a:xfrm>
            <a:off x="4338638" y="2795587"/>
            <a:ext cx="4471987" cy="35290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802563" y="3516312"/>
            <a:ext cx="0" cy="230505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8234363" y="3516312"/>
            <a:ext cx="0" cy="230505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5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2938" y="1484313"/>
            <a:ext cx="7772400" cy="12969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it-IT" sz="2400" b="1" smtClean="0">
                <a:solidFill>
                  <a:srgbClr val="FF0000"/>
                </a:solidFill>
              </a:rPr>
              <a:t>Mechanisms other than QF</a:t>
            </a:r>
            <a:r>
              <a:rPr lang="it-IT" sz="2400" smtClean="0"/>
              <a:t> must be discriminated and not taken into account in the further analysis.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it-IT" sz="2400" smtClean="0"/>
              <a:t>One example: </a:t>
            </a:r>
            <a:r>
              <a:rPr lang="it-IT" sz="2400" b="1" smtClean="0">
                <a:solidFill>
                  <a:srgbClr val="000099"/>
                </a:solidFill>
              </a:rPr>
              <a:t>sequential mechanisms</a:t>
            </a:r>
            <a:r>
              <a:rPr lang="it-IT" sz="2400" smtClean="0"/>
              <a:t>.</a:t>
            </a:r>
            <a:endParaRPr lang="it-IT" sz="2400" dirty="0" smtClean="0"/>
          </a:p>
        </p:txBody>
      </p:sp>
      <p:grpSp>
        <p:nvGrpSpPr>
          <p:cNvPr id="5" name="Group 111"/>
          <p:cNvGrpSpPr>
            <a:grpSpLocks/>
          </p:cNvGrpSpPr>
          <p:nvPr/>
        </p:nvGrpSpPr>
        <p:grpSpPr bwMode="auto">
          <a:xfrm>
            <a:off x="638175" y="2998788"/>
            <a:ext cx="3460750" cy="1727200"/>
            <a:chOff x="1680" y="2688"/>
            <a:chExt cx="2412" cy="1277"/>
          </a:xfrm>
        </p:grpSpPr>
        <p:grpSp>
          <p:nvGrpSpPr>
            <p:cNvPr id="6" name="Group 112"/>
            <p:cNvGrpSpPr>
              <a:grpSpLocks/>
            </p:cNvGrpSpPr>
            <p:nvPr/>
          </p:nvGrpSpPr>
          <p:grpSpPr bwMode="auto">
            <a:xfrm>
              <a:off x="1680" y="2688"/>
              <a:ext cx="2412" cy="1277"/>
              <a:chOff x="3120" y="427"/>
              <a:chExt cx="2412" cy="1277"/>
            </a:xfrm>
          </p:grpSpPr>
          <p:sp>
            <p:nvSpPr>
              <p:cNvPr id="8" name="Rectangle 113"/>
              <p:cNvSpPr>
                <a:spLocks noChangeArrowheads="1"/>
              </p:cNvSpPr>
              <p:nvPr/>
            </p:nvSpPr>
            <p:spPr bwMode="auto">
              <a:xfrm>
                <a:off x="3120" y="480"/>
                <a:ext cx="2256" cy="1224"/>
              </a:xfrm>
              <a:prstGeom prst="rect">
                <a:avLst/>
              </a:prstGeom>
              <a:solidFill>
                <a:schemeClr val="bg1">
                  <a:alpha val="58823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itchFamily="2" charset="2"/>
                  <a:buChar char="n"/>
                  <a:defRPr sz="23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800">
                  <a:latin typeface="Arial" pitchFamily="34" charset="0"/>
                </a:endParaRPr>
              </a:p>
            </p:txBody>
          </p:sp>
          <p:grpSp>
            <p:nvGrpSpPr>
              <p:cNvPr id="9" name="Group 114"/>
              <p:cNvGrpSpPr>
                <a:grpSpLocks/>
              </p:cNvGrpSpPr>
              <p:nvPr/>
            </p:nvGrpSpPr>
            <p:grpSpPr bwMode="auto">
              <a:xfrm>
                <a:off x="3308" y="427"/>
                <a:ext cx="2224" cy="1158"/>
                <a:chOff x="3308" y="427"/>
                <a:chExt cx="2224" cy="1158"/>
              </a:xfrm>
            </p:grpSpPr>
            <p:sp>
              <p:nvSpPr>
                <p:cNvPr id="10" name="Line 115"/>
                <p:cNvSpPr>
                  <a:spLocks noChangeAspect="1" noChangeShapeType="1"/>
                </p:cNvSpPr>
                <p:nvPr/>
              </p:nvSpPr>
              <p:spPr bwMode="auto">
                <a:xfrm>
                  <a:off x="3403" y="669"/>
                  <a:ext cx="876" cy="23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1" name="Line 1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254" y="1105"/>
                  <a:ext cx="877" cy="237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2" name="Line 117"/>
                <p:cNvSpPr>
                  <a:spLocks noChangeAspect="1" noChangeShapeType="1"/>
                </p:cNvSpPr>
                <p:nvPr/>
              </p:nvSpPr>
              <p:spPr bwMode="auto">
                <a:xfrm>
                  <a:off x="4254" y="1342"/>
                  <a:ext cx="926" cy="24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3" name="Line 1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273" y="661"/>
                  <a:ext cx="862" cy="23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4" name="Oval 119"/>
                <p:cNvSpPr>
                  <a:spLocks noChangeArrowheads="1"/>
                </p:cNvSpPr>
                <p:nvPr/>
              </p:nvSpPr>
              <p:spPr bwMode="auto">
                <a:xfrm>
                  <a:off x="4128" y="779"/>
                  <a:ext cx="239" cy="182"/>
                </a:xfrm>
                <a:prstGeom prst="ellipse">
                  <a:avLst/>
                </a:prstGeom>
                <a:solidFill>
                  <a:srgbClr val="FF0000">
                    <a:alpha val="52000"/>
                  </a:srgbClr>
                </a:solidFill>
                <a:ln w="1651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5" name="Oval 120"/>
                <p:cNvSpPr>
                  <a:spLocks noChangeArrowheads="1"/>
                </p:cNvSpPr>
                <p:nvPr/>
              </p:nvSpPr>
              <p:spPr bwMode="auto">
                <a:xfrm>
                  <a:off x="4135" y="1251"/>
                  <a:ext cx="239" cy="182"/>
                </a:xfrm>
                <a:prstGeom prst="ellipse">
                  <a:avLst/>
                </a:prstGeom>
                <a:solidFill>
                  <a:srgbClr val="FF0000">
                    <a:alpha val="52000"/>
                  </a:srgbClr>
                </a:solidFill>
                <a:ln w="1651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6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3308" y="462"/>
                  <a:ext cx="335" cy="2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sz="2000" baseline="30000">
                      <a:latin typeface="Arial" charset="0"/>
                      <a:cs typeface="+mn-cs"/>
                    </a:rPr>
                    <a:t>2</a:t>
                  </a:r>
                  <a:r>
                    <a:rPr lang="en-US" sz="2000">
                      <a:latin typeface="Arial" charset="0"/>
                      <a:cs typeface="+mn-cs"/>
                    </a:rPr>
                    <a:t>H</a:t>
                  </a:r>
                </a:p>
              </p:txBody>
            </p:sp>
            <p:sp>
              <p:nvSpPr>
                <p:cNvPr id="17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4027" y="961"/>
                  <a:ext cx="288" cy="2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sz="2000">
                      <a:latin typeface="Arial" charset="0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8" name="Text Box 123"/>
                <p:cNvSpPr txBox="1">
                  <a:spLocks noChangeArrowheads="1"/>
                </p:cNvSpPr>
                <p:nvPr/>
              </p:nvSpPr>
              <p:spPr bwMode="auto">
                <a:xfrm>
                  <a:off x="3308" y="1206"/>
                  <a:ext cx="434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sz="2000" baseline="30000">
                      <a:latin typeface="Arial" charset="0"/>
                      <a:cs typeface="+mn-cs"/>
                    </a:rPr>
                    <a:t>7</a:t>
                  </a:r>
                  <a:r>
                    <a:rPr lang="en-US" sz="2000">
                      <a:latin typeface="Arial" charset="0"/>
                      <a:cs typeface="+mn-cs"/>
                    </a:rPr>
                    <a:t>Li</a:t>
                  </a:r>
                </a:p>
              </p:txBody>
            </p:sp>
            <p:sp>
              <p:nvSpPr>
                <p:cNvPr id="19" name="Text Box 124"/>
                <p:cNvSpPr txBox="1">
                  <a:spLocks noChangeArrowheads="1"/>
                </p:cNvSpPr>
                <p:nvPr/>
              </p:nvSpPr>
              <p:spPr bwMode="auto">
                <a:xfrm>
                  <a:off x="4996" y="427"/>
                  <a:ext cx="239" cy="2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sz="2000">
                      <a:latin typeface="Arial" charset="0"/>
                      <a:cs typeface="+mn-cs"/>
                    </a:rPr>
                    <a:t>n</a:t>
                  </a:r>
                </a:p>
              </p:txBody>
            </p:sp>
            <p:sp>
              <p:nvSpPr>
                <p:cNvPr id="20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4911" y="852"/>
                  <a:ext cx="335" cy="2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en-US" sz="2000" dirty="0">
                      <a:latin typeface="Arial" charset="0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1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4977" y="1277"/>
                  <a:ext cx="555" cy="2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r>
                    <a:rPr lang="it-IT" sz="2000" dirty="0">
                      <a:latin typeface="Arial" charset="0"/>
                      <a:cs typeface="Times New Roman" charset="0"/>
                    </a:rPr>
                    <a:t>a</a:t>
                  </a:r>
                  <a:endParaRPr lang="el-GR" sz="2000" dirty="0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22" name="Line 12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60" y="1393"/>
                  <a:ext cx="851" cy="108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latin typeface="Arial" charset="0"/>
                    <a:cs typeface="+mn-cs"/>
                  </a:endParaRPr>
                </a:p>
              </p:txBody>
            </p:sp>
          </p:grpSp>
        </p:grpSp>
        <p:sp>
          <p:nvSpPr>
            <p:cNvPr id="7" name="Line 128"/>
            <p:cNvSpPr>
              <a:spLocks noChangeAspect="1" noChangeShapeType="1"/>
            </p:cNvSpPr>
            <p:nvPr/>
          </p:nvSpPr>
          <p:spPr bwMode="auto">
            <a:xfrm>
              <a:off x="2784" y="3168"/>
              <a:ext cx="0" cy="50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  <a:cs typeface="+mn-cs"/>
              </a:endParaRPr>
            </a:p>
          </p:txBody>
        </p:sp>
      </p:grpSp>
      <p:sp>
        <p:nvSpPr>
          <p:cNvPr id="23" name="Rectangle 131"/>
          <p:cNvSpPr>
            <a:spLocks noChangeArrowheads="1"/>
          </p:cNvSpPr>
          <p:nvPr/>
        </p:nvSpPr>
        <p:spPr bwMode="auto">
          <a:xfrm>
            <a:off x="5102225" y="3141663"/>
            <a:ext cx="3236913" cy="1655762"/>
          </a:xfrm>
          <a:prstGeom prst="rect">
            <a:avLst/>
          </a:prstGeom>
          <a:solidFill>
            <a:schemeClr val="bg1">
              <a:alpha val="58823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Arial" pitchFamily="34" charset="0"/>
            </a:endParaRPr>
          </a:p>
        </p:txBody>
      </p:sp>
      <p:sp>
        <p:nvSpPr>
          <p:cNvPr id="24" name="Line 133"/>
          <p:cNvSpPr>
            <a:spLocks noChangeAspect="1" noChangeShapeType="1"/>
          </p:cNvSpPr>
          <p:nvPr/>
        </p:nvSpPr>
        <p:spPr bwMode="auto">
          <a:xfrm rot="1501808">
            <a:off x="5905500" y="3765550"/>
            <a:ext cx="623888" cy="1555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25" name="Line 134"/>
          <p:cNvSpPr>
            <a:spLocks noChangeAspect="1" noChangeShapeType="1"/>
          </p:cNvSpPr>
          <p:nvPr/>
        </p:nvSpPr>
        <p:spPr bwMode="auto">
          <a:xfrm rot="20993953" flipV="1">
            <a:off x="7478713" y="4006850"/>
            <a:ext cx="582612" cy="1476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26" name="Line 135"/>
          <p:cNvSpPr>
            <a:spLocks noChangeAspect="1" noChangeShapeType="1"/>
          </p:cNvSpPr>
          <p:nvPr/>
        </p:nvSpPr>
        <p:spPr bwMode="auto">
          <a:xfrm rot="1575179">
            <a:off x="7405688" y="4438650"/>
            <a:ext cx="652462" cy="1619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27" name="Oval 138"/>
          <p:cNvSpPr>
            <a:spLocks noChangeArrowheads="1"/>
          </p:cNvSpPr>
          <p:nvPr/>
        </p:nvSpPr>
        <p:spPr bwMode="auto">
          <a:xfrm>
            <a:off x="6397625" y="4121150"/>
            <a:ext cx="342900" cy="246063"/>
          </a:xfrm>
          <a:prstGeom prst="ellipse">
            <a:avLst/>
          </a:prstGeom>
          <a:solidFill>
            <a:srgbClr val="FF0000">
              <a:alpha val="52000"/>
            </a:srgbClr>
          </a:solidFill>
          <a:ln w="1651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28" name="Text Box 139"/>
          <p:cNvSpPr txBox="1">
            <a:spLocks noChangeArrowheads="1"/>
          </p:cNvSpPr>
          <p:nvPr/>
        </p:nvSpPr>
        <p:spPr bwMode="auto">
          <a:xfrm>
            <a:off x="5389563" y="3359150"/>
            <a:ext cx="481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aseline="30000">
                <a:latin typeface="Arial" charset="0"/>
                <a:cs typeface="+mn-cs"/>
              </a:rPr>
              <a:t>2</a:t>
            </a:r>
            <a:r>
              <a:rPr lang="en-US" sz="2000">
                <a:latin typeface="Arial" charset="0"/>
                <a:cs typeface="+mn-cs"/>
              </a:rPr>
              <a:t>H</a:t>
            </a:r>
          </a:p>
        </p:txBody>
      </p:sp>
      <p:sp>
        <p:nvSpPr>
          <p:cNvPr id="29" name="Text Box 140"/>
          <p:cNvSpPr txBox="1">
            <a:spLocks noChangeArrowheads="1"/>
          </p:cNvSpPr>
          <p:nvPr/>
        </p:nvSpPr>
        <p:spPr bwMode="auto">
          <a:xfrm>
            <a:off x="6757988" y="4367213"/>
            <a:ext cx="719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aseline="30000">
                <a:latin typeface="Arial" charset="0"/>
                <a:cs typeface="+mn-cs"/>
              </a:rPr>
              <a:t>5</a:t>
            </a:r>
            <a:r>
              <a:rPr lang="en-US" sz="2000">
                <a:latin typeface="Arial" charset="0"/>
                <a:cs typeface="+mn-cs"/>
              </a:rPr>
              <a:t>Li</a:t>
            </a:r>
            <a:r>
              <a:rPr lang="en-US" sz="2000" baseline="30000">
                <a:latin typeface="Arial" charset="0"/>
                <a:cs typeface="+mn-cs"/>
              </a:rPr>
              <a:t>*</a:t>
            </a:r>
          </a:p>
        </p:txBody>
      </p:sp>
      <p:sp>
        <p:nvSpPr>
          <p:cNvPr id="30" name="Text Box 141"/>
          <p:cNvSpPr txBox="1">
            <a:spLocks noChangeArrowheads="1"/>
          </p:cNvSpPr>
          <p:nvPr/>
        </p:nvSpPr>
        <p:spPr bwMode="auto">
          <a:xfrm>
            <a:off x="5364163" y="4124325"/>
            <a:ext cx="622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aseline="30000">
                <a:latin typeface="Arial" charset="0"/>
                <a:cs typeface="+mn-cs"/>
              </a:rPr>
              <a:t>7</a:t>
            </a:r>
            <a:r>
              <a:rPr lang="en-US" sz="2000">
                <a:latin typeface="Arial" charset="0"/>
                <a:cs typeface="+mn-cs"/>
              </a:rPr>
              <a:t>Li</a:t>
            </a:r>
          </a:p>
        </p:txBody>
      </p:sp>
      <p:sp>
        <p:nvSpPr>
          <p:cNvPr id="31" name="Text Box 142"/>
          <p:cNvSpPr txBox="1">
            <a:spLocks noChangeArrowheads="1"/>
          </p:cNvSpPr>
          <p:nvPr/>
        </p:nvSpPr>
        <p:spPr bwMode="auto">
          <a:xfrm>
            <a:off x="7207250" y="3286125"/>
            <a:ext cx="34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a</a:t>
            </a:r>
          </a:p>
        </p:txBody>
      </p:sp>
      <p:sp>
        <p:nvSpPr>
          <p:cNvPr id="32" name="Text Box 143"/>
          <p:cNvSpPr txBox="1">
            <a:spLocks noChangeArrowheads="1"/>
          </p:cNvSpPr>
          <p:nvPr/>
        </p:nvSpPr>
        <p:spPr bwMode="auto">
          <a:xfrm>
            <a:off x="7910513" y="3862388"/>
            <a:ext cx="48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n</a:t>
            </a:r>
          </a:p>
        </p:txBody>
      </p:sp>
      <p:sp>
        <p:nvSpPr>
          <p:cNvPr id="33" name="Text Box 144"/>
          <p:cNvSpPr txBox="1">
            <a:spLocks noChangeArrowheads="1"/>
          </p:cNvSpPr>
          <p:nvPr/>
        </p:nvSpPr>
        <p:spPr bwMode="auto">
          <a:xfrm>
            <a:off x="7766050" y="4294188"/>
            <a:ext cx="796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2000">
                <a:latin typeface="Arial" charset="0"/>
                <a:cs typeface="Times New Roman" charset="0"/>
              </a:rPr>
              <a:t>a</a:t>
            </a:r>
            <a:endParaRPr lang="el-GR" sz="2000">
              <a:latin typeface="Arial" charset="0"/>
              <a:cs typeface="Times New Roman" charset="0"/>
            </a:endParaRPr>
          </a:p>
        </p:txBody>
      </p:sp>
      <p:sp>
        <p:nvSpPr>
          <p:cNvPr id="34" name="Line 145"/>
          <p:cNvSpPr>
            <a:spLocks noChangeAspect="1" noChangeShapeType="1"/>
          </p:cNvSpPr>
          <p:nvPr/>
        </p:nvSpPr>
        <p:spPr bwMode="auto">
          <a:xfrm flipV="1">
            <a:off x="5446713" y="4410075"/>
            <a:ext cx="950912" cy="1127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35" name="Line 146"/>
          <p:cNvSpPr>
            <a:spLocks noChangeAspect="1" noChangeShapeType="1"/>
          </p:cNvSpPr>
          <p:nvPr/>
        </p:nvSpPr>
        <p:spPr bwMode="auto">
          <a:xfrm rot="16200000">
            <a:off x="7096125" y="3956051"/>
            <a:ext cx="1587" cy="6778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36" name="Line 147"/>
          <p:cNvSpPr>
            <a:spLocks noChangeShapeType="1"/>
          </p:cNvSpPr>
          <p:nvPr/>
        </p:nvSpPr>
        <p:spPr bwMode="auto">
          <a:xfrm flipV="1">
            <a:off x="6757988" y="3575050"/>
            <a:ext cx="50323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37" name="Text Box 148"/>
          <p:cNvSpPr txBox="1">
            <a:spLocks noChangeArrowheads="1"/>
          </p:cNvSpPr>
          <p:nvPr/>
        </p:nvSpPr>
        <p:spPr bwMode="auto">
          <a:xfrm>
            <a:off x="79375" y="5483225"/>
            <a:ext cx="8483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 err="1">
                <a:latin typeface="+mn-lt"/>
                <a:cs typeface="+mn-cs"/>
              </a:rPr>
              <a:t>These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processes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have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b="1" dirty="0" err="1">
                <a:solidFill>
                  <a:srgbClr val="009900"/>
                </a:solidFill>
                <a:latin typeface="+mn-lt"/>
                <a:cs typeface="+mn-cs"/>
              </a:rPr>
              <a:t>same</a:t>
            </a:r>
            <a:r>
              <a:rPr lang="it-IT" sz="2400" b="1" dirty="0">
                <a:solidFill>
                  <a:srgbClr val="009900"/>
                </a:solidFill>
                <a:latin typeface="+mn-lt"/>
                <a:cs typeface="+mn-cs"/>
              </a:rPr>
              <a:t> </a:t>
            </a:r>
            <a:r>
              <a:rPr lang="it-IT" sz="2400" b="1" dirty="0" err="1">
                <a:solidFill>
                  <a:srgbClr val="009900"/>
                </a:solidFill>
                <a:latin typeface="+mn-lt"/>
                <a:cs typeface="+mn-cs"/>
              </a:rPr>
              <a:t>ejectiles</a:t>
            </a:r>
            <a:r>
              <a:rPr lang="it-IT" sz="2400" dirty="0">
                <a:latin typeface="+mn-lt"/>
                <a:cs typeface="+mn-cs"/>
              </a:rPr>
              <a:t> of QF, </a:t>
            </a:r>
            <a:r>
              <a:rPr lang="it-IT" sz="2400" dirty="0" err="1">
                <a:latin typeface="+mn-lt"/>
                <a:cs typeface="+mn-cs"/>
              </a:rPr>
              <a:t>but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proceeds</a:t>
            </a:r>
            <a:r>
              <a:rPr lang="it-IT" sz="2400" dirty="0">
                <a:latin typeface="+mn-lt"/>
                <a:cs typeface="+mn-cs"/>
              </a:rPr>
              <a:t> via some intermediate </a:t>
            </a:r>
            <a:r>
              <a:rPr lang="it-IT" sz="2400" dirty="0" err="1">
                <a:latin typeface="+mn-lt"/>
                <a:cs typeface="+mn-cs"/>
              </a:rPr>
              <a:t>states</a:t>
            </a:r>
            <a:r>
              <a:rPr lang="it-IT" sz="2400" dirty="0">
                <a:latin typeface="+mn-lt"/>
                <a:cs typeface="+mn-cs"/>
              </a:rPr>
              <a:t>, </a:t>
            </a:r>
            <a:r>
              <a:rPr lang="it-IT" sz="2400" dirty="0" err="1">
                <a:latin typeface="+mn-lt"/>
                <a:cs typeface="+mn-cs"/>
              </a:rPr>
              <a:t>clearly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evident</a:t>
            </a:r>
            <a:r>
              <a:rPr lang="it-IT" sz="2400" dirty="0">
                <a:latin typeface="+mn-lt"/>
                <a:cs typeface="+mn-cs"/>
              </a:rPr>
              <a:t> in the relative </a:t>
            </a:r>
            <a:r>
              <a:rPr lang="it-IT" sz="2400" b="1" dirty="0" err="1">
                <a:solidFill>
                  <a:srgbClr val="C00000"/>
                </a:solidFill>
                <a:latin typeface="+mn-lt"/>
                <a:cs typeface="+mn-cs"/>
              </a:rPr>
              <a:t>energy</a:t>
            </a:r>
            <a:r>
              <a:rPr lang="it-IT" sz="2400" b="1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+mn-lt"/>
                <a:cs typeface="+mn-cs"/>
              </a:rPr>
              <a:t>spectra</a:t>
            </a:r>
            <a:r>
              <a:rPr lang="it-IT" sz="2400" dirty="0">
                <a:latin typeface="+mn-lt"/>
                <a:cs typeface="+mn-cs"/>
              </a:rPr>
              <a:t>.</a:t>
            </a:r>
            <a:endParaRPr lang="it-IT" sz="2000" dirty="0">
              <a:latin typeface="+mn-lt"/>
              <a:cs typeface="+mn-cs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192088" y="188913"/>
            <a:ext cx="8875712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it-IT" sz="4400" kern="0" dirty="0" err="1" smtClean="0">
                <a:solidFill>
                  <a:schemeClr val="tx1"/>
                </a:solidFill>
              </a:rPr>
              <a:t>Rejection</a:t>
            </a:r>
            <a:r>
              <a:rPr lang="it-IT" sz="4400" kern="0" dirty="0" smtClean="0">
                <a:solidFill>
                  <a:schemeClr val="tx1"/>
                </a:solidFill>
              </a:rPr>
              <a:t> of </a:t>
            </a:r>
            <a:r>
              <a:rPr lang="it-IT" sz="4400" kern="0" dirty="0" err="1" smtClean="0">
                <a:solidFill>
                  <a:schemeClr val="tx1"/>
                </a:solidFill>
              </a:rPr>
              <a:t>Sequential</a:t>
            </a:r>
            <a:r>
              <a:rPr lang="it-IT" sz="4400" kern="0" dirty="0" smtClean="0">
                <a:solidFill>
                  <a:schemeClr val="tx1"/>
                </a:solidFill>
              </a:rPr>
              <a:t> </a:t>
            </a:r>
            <a:r>
              <a:rPr lang="it-IT" sz="4400" kern="0" dirty="0" err="1" smtClean="0">
                <a:solidFill>
                  <a:schemeClr val="tx1"/>
                </a:solidFill>
              </a:rPr>
              <a:t>Mechanism</a:t>
            </a:r>
            <a:endParaRPr lang="it-IT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3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2035175"/>
            <a:ext cx="3887788" cy="35353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1646237"/>
            <a:ext cx="4475163" cy="4525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2400" smtClean="0"/>
              <a:t>Once the </a:t>
            </a:r>
            <a:r>
              <a:rPr lang="it-IT" sz="2400" b="1" smtClean="0">
                <a:solidFill>
                  <a:srgbClr val="FF0000"/>
                </a:solidFill>
              </a:rPr>
              <a:t>QF</a:t>
            </a:r>
            <a:r>
              <a:rPr lang="it-IT" sz="2400" smtClean="0"/>
              <a:t> contribution is estabilished, only these data </a:t>
            </a:r>
            <a:r>
              <a:rPr lang="it-IT" sz="2400" b="1" smtClean="0">
                <a:solidFill>
                  <a:srgbClr val="FF0000"/>
                </a:solidFill>
              </a:rPr>
              <a:t>(p</a:t>
            </a:r>
            <a:r>
              <a:rPr lang="it-IT" sz="2400" b="1" baseline="-25000" smtClean="0">
                <a:solidFill>
                  <a:srgbClr val="FF0000"/>
                </a:solidFill>
              </a:rPr>
              <a:t>s</a:t>
            </a:r>
            <a:r>
              <a:rPr lang="it-IT" sz="2400" b="1" smtClean="0">
                <a:solidFill>
                  <a:srgbClr val="FF0000"/>
                </a:solidFill>
              </a:rPr>
              <a:t>&lt;30 MeV/c)</a:t>
            </a:r>
            <a:r>
              <a:rPr lang="it-IT" sz="2400" smtClean="0"/>
              <a:t> will be considered for further analysis.</a:t>
            </a:r>
          </a:p>
          <a:p>
            <a:pPr>
              <a:defRPr/>
            </a:pPr>
            <a:r>
              <a:rPr lang="it-IT" sz="2400" b="1" smtClean="0">
                <a:solidFill>
                  <a:srgbClr val="009900"/>
                </a:solidFill>
              </a:rPr>
              <a:t>Distortions</a:t>
            </a:r>
            <a:r>
              <a:rPr lang="it-IT" sz="2400" smtClean="0"/>
              <a:t> in the momentum distributions are taken into account.</a:t>
            </a:r>
            <a:endParaRPr lang="it-IT" sz="1800" smtClean="0"/>
          </a:p>
          <a:p>
            <a:pPr>
              <a:defRPr/>
            </a:pPr>
            <a:r>
              <a:rPr lang="it-IT" sz="2400" smtClean="0"/>
              <a:t>Next step is the </a:t>
            </a:r>
            <a:r>
              <a:rPr lang="it-IT" sz="2400" b="1" smtClean="0">
                <a:solidFill>
                  <a:srgbClr val="000099"/>
                </a:solidFill>
              </a:rPr>
              <a:t>extraction of the cross section</a:t>
            </a:r>
            <a:r>
              <a:rPr lang="it-IT" sz="2400" smtClean="0"/>
              <a:t> of astrophysical interest from the measured 3-body reaction.</a:t>
            </a:r>
            <a:endParaRPr lang="it-IT" sz="2400" dirty="0" smtClean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497638" y="2108200"/>
            <a:ext cx="1152525" cy="2735262"/>
          </a:xfrm>
          <a:prstGeom prst="rect">
            <a:avLst/>
          </a:prstGeom>
          <a:solidFill>
            <a:srgbClr val="FF0000">
              <a:alpha val="3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306387"/>
            <a:ext cx="7772400" cy="7747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t"/>
          <a:lstStyle/>
          <a:p>
            <a:pPr eaLnBrk="1" hangingPunct="1">
              <a:defRPr/>
            </a:pPr>
            <a:r>
              <a:rPr lang="it-IT" sz="4400" b="1" dirty="0" err="1" smtClean="0"/>
              <a:t>Momentum</a:t>
            </a:r>
            <a:r>
              <a:rPr lang="it-IT" sz="4400" b="1" dirty="0" smtClean="0"/>
              <a:t> Distribution</a:t>
            </a:r>
            <a:endParaRPr lang="it-IT" b="1" dirty="0" smtClean="0"/>
          </a:p>
        </p:txBody>
      </p:sp>
    </p:spTree>
    <p:extLst>
      <p:ext uri="{BB962C8B-B14F-4D97-AF65-F5344CB8AC3E}">
        <p14:creationId xmlns:p14="http://schemas.microsoft.com/office/powerpoint/2010/main" val="36198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260350"/>
            <a:ext cx="7772400" cy="774700"/>
          </a:xfrm>
          <a:solidFill>
            <a:schemeClr val="bg1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>
              <a:defRPr/>
            </a:pPr>
            <a:r>
              <a:rPr lang="it-IT" sz="4400" b="1" dirty="0" smtClean="0"/>
              <a:t>Cross </a:t>
            </a:r>
            <a:r>
              <a:rPr lang="it-IT" sz="4400" b="1" dirty="0" err="1" smtClean="0"/>
              <a:t>Section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Extraction</a:t>
            </a:r>
            <a:endParaRPr lang="it-IT" sz="4400" b="1" dirty="0" smtClean="0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502866"/>
              </p:ext>
            </p:extLst>
          </p:nvPr>
        </p:nvGraphicFramePr>
        <p:xfrm>
          <a:off x="2708275" y="1527175"/>
          <a:ext cx="3887788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3" imgW="2997200" imgH="800100" progId="Equation.3">
                  <p:embed/>
                </p:oleObj>
              </mc:Choice>
              <mc:Fallback>
                <p:oleObj name="Equation" r:id="rId3" imgW="2997200" imgH="8001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8275" y="1527175"/>
                        <a:ext cx="3887788" cy="10382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412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2636838" y="2890838"/>
            <a:ext cx="4032250" cy="2986087"/>
            <a:chOff x="3648" y="2592"/>
            <a:chExt cx="2064" cy="1676"/>
          </a:xfrm>
        </p:grpSpPr>
        <p:graphicFrame>
          <p:nvGraphicFramePr>
            <p:cNvPr id="7" name="Object 44"/>
            <p:cNvGraphicFramePr>
              <a:graphicFrameLocks noChangeAspect="1"/>
            </p:cNvGraphicFramePr>
            <p:nvPr/>
          </p:nvGraphicFramePr>
          <p:xfrm>
            <a:off x="3648" y="2592"/>
            <a:ext cx="2064" cy="1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" name="Immagine bitmap" r:id="rId5" imgW="3000000" imgH="2591162" progId="Paint.Picture">
                    <p:embed/>
                  </p:oleObj>
                </mc:Choice>
                <mc:Fallback>
                  <p:oleObj name="Immagine bitmap" r:id="rId5" imgW="3000000" imgH="259116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592"/>
                          <a:ext cx="2064" cy="1676"/>
                        </a:xfrm>
                        <a:prstGeom prst="rect">
                          <a:avLst/>
                        </a:prstGeom>
                        <a:noFill/>
                        <a:ln w="222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1F8F9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45"/>
            <p:cNvGrpSpPr>
              <a:grpSpLocks/>
            </p:cNvGrpSpPr>
            <p:nvPr/>
          </p:nvGrpSpPr>
          <p:grpSpPr bwMode="auto">
            <a:xfrm>
              <a:off x="4368" y="3168"/>
              <a:ext cx="1248" cy="407"/>
              <a:chOff x="4368" y="3168"/>
              <a:chExt cx="1248" cy="407"/>
            </a:xfrm>
          </p:grpSpPr>
          <p:sp>
            <p:nvSpPr>
              <p:cNvPr id="9" name="Text Box 46"/>
              <p:cNvSpPr txBox="1">
                <a:spLocks noChangeArrowheads="1"/>
              </p:cNvSpPr>
              <p:nvPr/>
            </p:nvSpPr>
            <p:spPr bwMode="auto">
              <a:xfrm>
                <a:off x="4464" y="3216"/>
                <a:ext cx="913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1F8F9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it-IT" sz="1000" dirty="0">
                    <a:latin typeface="Times" charset="0"/>
                    <a:cs typeface="+mn-cs"/>
                  </a:rPr>
                  <a:t>THM data (2003)</a:t>
                </a:r>
              </a:p>
            </p:txBody>
          </p:sp>
          <p:sp>
            <p:nvSpPr>
              <p:cNvPr id="10" name="Text Box 47"/>
              <p:cNvSpPr txBox="1">
                <a:spLocks noChangeArrowheads="1"/>
              </p:cNvSpPr>
              <p:nvPr/>
            </p:nvSpPr>
            <p:spPr bwMode="auto">
              <a:xfrm>
                <a:off x="4464" y="3405"/>
                <a:ext cx="1152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1F8F9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it-IT" sz="1000">
                    <a:latin typeface="Times" charset="0"/>
                    <a:cs typeface="+mn-cs"/>
                  </a:rPr>
                  <a:t>Direct data </a:t>
                </a:r>
              </a:p>
            </p:txBody>
          </p:sp>
          <p:sp>
            <p:nvSpPr>
              <p:cNvPr id="11" name="Text Box 48"/>
              <p:cNvSpPr txBox="1">
                <a:spLocks noChangeArrowheads="1"/>
              </p:cNvSpPr>
              <p:nvPr/>
            </p:nvSpPr>
            <p:spPr bwMode="auto">
              <a:xfrm>
                <a:off x="4368" y="3168"/>
                <a:ext cx="288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it-IT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•</a:t>
                </a:r>
                <a:endParaRPr lang="it-IT">
                  <a:solidFill>
                    <a:srgbClr val="FF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2" name="Text Box 49"/>
              <p:cNvSpPr txBox="1">
                <a:spLocks noChangeArrowheads="1"/>
              </p:cNvSpPr>
              <p:nvPr/>
            </p:nvSpPr>
            <p:spPr bwMode="auto">
              <a:xfrm>
                <a:off x="4368" y="3369"/>
                <a:ext cx="288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it-IT">
                    <a:latin typeface="Times New Roman" charset="0"/>
                    <a:cs typeface="Times New Roman" charset="0"/>
                  </a:rPr>
                  <a:t>•</a:t>
                </a:r>
                <a:endParaRPr lang="it-IT"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2400" y="6064250"/>
            <a:ext cx="9036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dirty="0">
                <a:latin typeface="+mn-lt"/>
                <a:cs typeface="+mn-cs"/>
              </a:rPr>
              <a:t>THM </a:t>
            </a:r>
            <a:r>
              <a:rPr lang="it-IT" sz="2400" dirty="0" err="1">
                <a:latin typeface="+mn-lt"/>
                <a:cs typeface="+mn-cs"/>
              </a:rPr>
              <a:t>results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should</a:t>
            </a:r>
            <a:r>
              <a:rPr lang="it-IT" sz="2400" dirty="0">
                <a:latin typeface="+mn-lt"/>
                <a:cs typeface="+mn-cs"/>
              </a:rPr>
              <a:t> be </a:t>
            </a:r>
            <a:r>
              <a:rPr lang="it-IT" sz="2400" b="1" dirty="0" err="1">
                <a:solidFill>
                  <a:srgbClr val="0000FF"/>
                </a:solidFill>
                <a:latin typeface="+mn-lt"/>
                <a:cs typeface="+mn-cs"/>
              </a:rPr>
              <a:t>normalized</a:t>
            </a:r>
            <a:r>
              <a:rPr lang="it-IT" sz="2400" dirty="0">
                <a:latin typeface="+mn-lt"/>
                <a:cs typeface="+mn-cs"/>
              </a:rPr>
              <a:t> to </a:t>
            </a:r>
            <a:r>
              <a:rPr lang="it-IT" sz="2400" dirty="0" err="1">
                <a:latin typeface="+mn-lt"/>
                <a:cs typeface="+mn-cs"/>
              </a:rPr>
              <a:t>direct</a:t>
            </a:r>
            <a:r>
              <a:rPr lang="it-IT" sz="2400" dirty="0">
                <a:latin typeface="+mn-lt"/>
                <a:cs typeface="+mn-cs"/>
              </a:rPr>
              <a:t> data </a:t>
            </a:r>
            <a:r>
              <a:rPr lang="it-IT" sz="2400" dirty="0" err="1">
                <a:latin typeface="+mn-lt"/>
                <a:cs typeface="+mn-cs"/>
              </a:rPr>
              <a:t>at</a:t>
            </a:r>
            <a:r>
              <a:rPr lang="it-IT" sz="2400" dirty="0">
                <a:latin typeface="+mn-lt"/>
                <a:cs typeface="+mn-cs"/>
              </a:rPr>
              <a:t> the </a:t>
            </a:r>
            <a:r>
              <a:rPr lang="it-IT" sz="2400" dirty="0" err="1">
                <a:latin typeface="+mn-lt"/>
                <a:cs typeface="+mn-cs"/>
              </a:rPr>
              <a:t>higher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energies</a:t>
            </a:r>
            <a:r>
              <a:rPr lang="it-IT" sz="2400" dirty="0">
                <a:latin typeface="+mn-lt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56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3400" y="1504950"/>
            <a:ext cx="7993063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dirty="0">
                <a:latin typeface="+mn-lt"/>
                <a:cs typeface="Times New Roman" charset="0"/>
              </a:rPr>
              <a:t>A -</a:t>
            </a:r>
            <a:r>
              <a:rPr lang="en-GB" sz="2400" dirty="0">
                <a:latin typeface="+mn-lt"/>
                <a:cs typeface="Times New Roman" charset="0"/>
              </a:rPr>
              <a:t>  </a:t>
            </a:r>
            <a:r>
              <a:rPr lang="it-IT" sz="2400" dirty="0" err="1">
                <a:latin typeface="+mn-lt"/>
                <a:cs typeface="Times New Roman" charset="0"/>
              </a:rPr>
              <a:t>Possibility</a:t>
            </a:r>
            <a:r>
              <a:rPr lang="it-IT" sz="2400" dirty="0">
                <a:latin typeface="+mn-lt"/>
                <a:cs typeface="Times New Roman" charset="0"/>
              </a:rPr>
              <a:t> to</a:t>
            </a:r>
            <a:r>
              <a:rPr lang="en-GB" sz="2400" dirty="0">
                <a:latin typeface="+mn-lt"/>
                <a:cs typeface="Times New Roman" charset="0"/>
              </a:rPr>
              <a:t> </a:t>
            </a:r>
            <a:r>
              <a:rPr lang="it-IT" sz="2400" dirty="0" err="1">
                <a:latin typeface="+mn-lt"/>
                <a:cs typeface="Times New Roman" charset="0"/>
              </a:rPr>
              <a:t>measure</a:t>
            </a:r>
            <a:r>
              <a:rPr lang="en-GB" sz="2400" dirty="0">
                <a:latin typeface="+mn-lt"/>
                <a:cs typeface="Times New Roman" charset="0"/>
              </a:rPr>
              <a:t> the </a:t>
            </a:r>
            <a:r>
              <a:rPr lang="it-IT" sz="2400" dirty="0">
                <a:latin typeface="+mn-lt"/>
                <a:cs typeface="Times New Roman" charset="0"/>
              </a:rPr>
              <a:t>bare </a:t>
            </a:r>
            <a:r>
              <a:rPr lang="it-IT" sz="2400" dirty="0" err="1">
                <a:latin typeface="+mn-lt"/>
                <a:cs typeface="Times New Roman" charset="0"/>
              </a:rPr>
              <a:t>nucleus</a:t>
            </a:r>
            <a:r>
              <a:rPr lang="it-IT" sz="2400" dirty="0">
                <a:latin typeface="+mn-lt"/>
                <a:cs typeface="Times New Roman" charset="0"/>
              </a:rPr>
              <a:t> cross </a:t>
            </a:r>
            <a:r>
              <a:rPr lang="it-IT" sz="2400" dirty="0" err="1">
                <a:latin typeface="+mn-lt"/>
                <a:cs typeface="Times New Roman" charset="0"/>
              </a:rPr>
              <a:t>section</a:t>
            </a:r>
            <a:r>
              <a:rPr lang="it-IT" sz="2400" dirty="0">
                <a:latin typeface="+mn-lt"/>
                <a:cs typeface="Times New Roman" charset="0"/>
              </a:rPr>
              <a:t> (or the bare </a:t>
            </a:r>
            <a:r>
              <a:rPr lang="it-IT" sz="2400" dirty="0" err="1">
                <a:latin typeface="+mn-lt"/>
                <a:cs typeface="Times New Roman" charset="0"/>
              </a:rPr>
              <a:t>nucleus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it-IT" sz="2400" dirty="0" err="1">
                <a:latin typeface="+mn-lt"/>
                <a:cs typeface="Times New Roman" charset="0"/>
              </a:rPr>
              <a:t>Astrophysical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it-IT" sz="2400" dirty="0" err="1">
                <a:latin typeface="+mn-lt"/>
                <a:cs typeface="Times New Roman" charset="0"/>
              </a:rPr>
              <a:t>Factor</a:t>
            </a:r>
            <a:r>
              <a:rPr lang="it-IT" sz="2400" dirty="0">
                <a:latin typeface="+mn-lt"/>
                <a:cs typeface="Times New Roman" charset="0"/>
              </a:rPr>
              <a:t>) </a:t>
            </a:r>
            <a:r>
              <a:rPr lang="en-GB" sz="2400" dirty="0">
                <a:latin typeface="+mn-lt"/>
                <a:cs typeface="Times New Roman" charset="0"/>
              </a:rPr>
              <a:t>at  </a:t>
            </a:r>
            <a:r>
              <a:rPr lang="en-GB" sz="2400" b="1" dirty="0">
                <a:solidFill>
                  <a:srgbClr val="000099"/>
                </a:solidFill>
                <a:latin typeface="+mn-lt"/>
                <a:cs typeface="Times New Roman" charset="0"/>
              </a:rPr>
              <a:t>Gamow energies</a:t>
            </a:r>
            <a:r>
              <a:rPr lang="en-GB" sz="2400" dirty="0">
                <a:latin typeface="+mn-lt"/>
                <a:cs typeface="Times New Roman" charset="0"/>
              </a:rPr>
              <a:t> for reactions involving charged particles and neutron.</a:t>
            </a:r>
            <a:endParaRPr lang="it-IT" sz="2400" dirty="0">
              <a:latin typeface="+mn-lt"/>
              <a:cs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en-GB" sz="2400" dirty="0">
                <a:latin typeface="+mn-lt"/>
                <a:cs typeface="Times New Roman" charset="0"/>
              </a:rPr>
              <a:t> </a:t>
            </a:r>
            <a:r>
              <a:rPr lang="it-IT" sz="2400" dirty="0">
                <a:latin typeface="+mn-lt"/>
                <a:cs typeface="Times New Roman" charset="0"/>
              </a:rPr>
              <a:t>     </a:t>
            </a:r>
            <a:r>
              <a:rPr lang="en-GB" sz="2400" b="1" u="sng" dirty="0">
                <a:solidFill>
                  <a:srgbClr val="000099"/>
                </a:solidFill>
                <a:latin typeface="+mn-lt"/>
                <a:cs typeface="Times New Roman" charset="0"/>
              </a:rPr>
              <a:t>No extrapolation needed</a:t>
            </a:r>
          </a:p>
          <a:p>
            <a:pPr>
              <a:spcBef>
                <a:spcPct val="50000"/>
              </a:spcBef>
              <a:defRPr/>
            </a:pPr>
            <a:r>
              <a:rPr lang="en-GB" sz="2400" dirty="0">
                <a:latin typeface="+mn-lt"/>
                <a:cs typeface="Times New Roman" charset="0"/>
              </a:rPr>
              <a:t>B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en-GB" sz="2400" dirty="0">
                <a:latin typeface="+mn-lt"/>
                <a:cs typeface="Times New Roman" charset="0"/>
              </a:rPr>
              <a:t>- </a:t>
            </a:r>
            <a:r>
              <a:rPr lang="it-IT" sz="2400" dirty="0">
                <a:latin typeface="+mn-lt"/>
                <a:cs typeface="Times New Roman" charset="0"/>
              </a:rPr>
              <a:t>  </a:t>
            </a:r>
            <a:r>
              <a:rPr lang="en-GB" sz="2400" dirty="0">
                <a:latin typeface="+mn-lt"/>
                <a:cs typeface="Times New Roman" charset="0"/>
              </a:rPr>
              <a:t>It is possible to measure excitation functions in a  </a:t>
            </a:r>
            <a:r>
              <a:rPr lang="en-GB" sz="2400" b="1" dirty="0">
                <a:solidFill>
                  <a:srgbClr val="009900"/>
                </a:solidFill>
                <a:latin typeface="+mn-lt"/>
                <a:cs typeface="Times New Roman" charset="0"/>
              </a:rPr>
              <a:t>“relatively” short </a:t>
            </a:r>
            <a:r>
              <a:rPr lang="it-IT" sz="2400" b="1" dirty="0">
                <a:solidFill>
                  <a:srgbClr val="009900"/>
                </a:solidFill>
                <a:latin typeface="+mn-lt"/>
                <a:cs typeface="Times New Roman" charset="0"/>
              </a:rPr>
              <a:t> </a:t>
            </a:r>
            <a:r>
              <a:rPr lang="en-GB" sz="2400" b="1" dirty="0">
                <a:solidFill>
                  <a:srgbClr val="009900"/>
                </a:solidFill>
                <a:latin typeface="+mn-lt"/>
                <a:cs typeface="Times New Roman" charset="0"/>
              </a:rPr>
              <a:t>time</a:t>
            </a:r>
            <a:r>
              <a:rPr lang="en-GB" sz="2400" dirty="0">
                <a:latin typeface="+mn-lt"/>
                <a:cs typeface="Times New Roman" charset="0"/>
              </a:rPr>
              <a:t>, because the typical order of magnitude for a three-body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en-GB" sz="2400" dirty="0">
                <a:latin typeface="+mn-lt"/>
                <a:cs typeface="Times New Roman" charset="0"/>
              </a:rPr>
              <a:t>cross-section is in the </a:t>
            </a:r>
            <a:r>
              <a:rPr lang="en-GB" sz="2400" b="1" dirty="0" err="1">
                <a:solidFill>
                  <a:srgbClr val="009900"/>
                </a:solidFill>
                <a:latin typeface="+mn-lt"/>
                <a:cs typeface="Times New Roman" charset="0"/>
              </a:rPr>
              <a:t>mb</a:t>
            </a:r>
            <a:r>
              <a:rPr lang="en-GB" sz="2400" b="1" dirty="0">
                <a:solidFill>
                  <a:srgbClr val="009900"/>
                </a:solidFill>
                <a:latin typeface="+mn-lt"/>
                <a:cs typeface="Times New Roman" charset="0"/>
              </a:rPr>
              <a:t> range</a:t>
            </a:r>
            <a:r>
              <a:rPr lang="en-GB" sz="2400" dirty="0">
                <a:latin typeface="+mn-lt"/>
                <a:cs typeface="Times New Roman" charset="0"/>
              </a:rPr>
              <a:t>. </a:t>
            </a:r>
            <a:endParaRPr lang="it-IT" sz="2400" dirty="0">
              <a:latin typeface="+mn-lt"/>
              <a:cs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GB" sz="2400" dirty="0">
                <a:latin typeface="+mn-lt"/>
                <a:cs typeface="Times New Roman" charset="0"/>
              </a:rPr>
              <a:t>C </a:t>
            </a:r>
            <a:r>
              <a:rPr lang="it-IT" sz="2400" dirty="0">
                <a:latin typeface="+mn-lt"/>
                <a:cs typeface="Times New Roman" charset="0"/>
              </a:rPr>
              <a:t>-   </a:t>
            </a:r>
            <a:r>
              <a:rPr lang="en-GB" sz="2400" dirty="0">
                <a:latin typeface="+mn-lt"/>
                <a:cs typeface="Times New Roman" charset="0"/>
              </a:rPr>
              <a:t>One of the few ways to measure the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Times New Roman" charset="0"/>
              </a:rPr>
              <a:t>electron screening effect</a:t>
            </a:r>
            <a:r>
              <a:rPr lang="en-GB" sz="2400" dirty="0">
                <a:latin typeface="+mn-lt"/>
                <a:cs typeface="Times New Roman" charset="0"/>
              </a:rPr>
              <a:t> via the comparison with direct data.</a:t>
            </a:r>
            <a:endParaRPr lang="it-IT" sz="2400" dirty="0">
              <a:latin typeface="+mn-lt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400" dirty="0">
                <a:latin typeface="+mn-lt"/>
                <a:cs typeface="Times New Roman" charset="0"/>
              </a:rPr>
              <a:t>D</a:t>
            </a:r>
            <a:r>
              <a:rPr lang="en-GB" sz="2400" dirty="0">
                <a:latin typeface="+mn-lt"/>
                <a:cs typeface="Times New Roman" charset="0"/>
              </a:rPr>
              <a:t> </a:t>
            </a:r>
            <a:r>
              <a:rPr lang="it-IT" sz="2400" dirty="0">
                <a:latin typeface="+mn-lt"/>
                <a:cs typeface="Times New Roman" charset="0"/>
              </a:rPr>
              <a:t>-    </a:t>
            </a:r>
            <a:r>
              <a:rPr lang="en-GB" sz="2400" dirty="0">
                <a:latin typeface="+mn-lt"/>
                <a:cs typeface="Times New Roman" charset="0"/>
              </a:rPr>
              <a:t>Possibility (already verified) of 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it-IT" sz="2400" dirty="0" err="1">
                <a:latin typeface="+mn-lt"/>
                <a:cs typeface="Times New Roman" charset="0"/>
              </a:rPr>
              <a:t>application</a:t>
            </a:r>
            <a:r>
              <a:rPr lang="it-IT" sz="2400" dirty="0">
                <a:latin typeface="+mn-lt"/>
                <a:cs typeface="Times New Roman" charset="0"/>
              </a:rPr>
              <a:t> to the  </a:t>
            </a:r>
            <a:r>
              <a:rPr lang="en-GB" sz="2400" b="1" dirty="0">
                <a:solidFill>
                  <a:srgbClr val="C00000"/>
                </a:solidFill>
                <a:latin typeface="+mn-lt"/>
                <a:cs typeface="Times New Roman" charset="0"/>
              </a:rPr>
              <a:t>radioactive beam measurements</a:t>
            </a:r>
            <a:r>
              <a:rPr lang="en-GB" sz="2400" dirty="0">
                <a:latin typeface="+mn-lt"/>
                <a:cs typeface="Times New Roman" charset="0"/>
              </a:rPr>
              <a:t>.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33400" y="401638"/>
            <a:ext cx="1295400" cy="74295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400" dirty="0">
                <a:latin typeface="Comic Sans MS" panose="030F0702030302020204" pitchFamily="66" charset="0"/>
                <a:cs typeface="+mn-cs"/>
              </a:rPr>
              <a:t>Pro</a:t>
            </a:r>
            <a:r>
              <a:rPr lang="ja-JP" altLang="it-IT" sz="2400" dirty="0">
                <a:latin typeface="Comic Sans MS" panose="030F0702030302020204" pitchFamily="66" charset="0"/>
                <a:cs typeface="+mn-cs"/>
              </a:rPr>
              <a:t>’</a:t>
            </a:r>
            <a:r>
              <a:rPr lang="it-IT" sz="2400" dirty="0">
                <a:latin typeface="Comic Sans MS" panose="030F0702030302020204" pitchFamily="66" charset="0"/>
                <a:cs typeface="+mn-cs"/>
              </a:rPr>
              <a:t>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73263" y="401638"/>
            <a:ext cx="6553200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+mn-lt"/>
                <a:cs typeface="Times New Roman" charset="0"/>
              </a:rPr>
              <a:t>Advantages of the THM</a:t>
            </a:r>
          </a:p>
        </p:txBody>
      </p:sp>
    </p:spTree>
    <p:extLst>
      <p:ext uri="{BB962C8B-B14F-4D97-AF65-F5344CB8AC3E}">
        <p14:creationId xmlns:p14="http://schemas.microsoft.com/office/powerpoint/2010/main" val="155199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22425" y="115888"/>
            <a:ext cx="7521575" cy="88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+mn-lt"/>
                <a:cs typeface="Times New Roman" charset="0"/>
              </a:rPr>
              <a:t>Main </a:t>
            </a:r>
            <a:r>
              <a:rPr lang="it-IT" sz="4400" b="1" dirty="0">
                <a:latin typeface="+mn-lt"/>
                <a:cs typeface="Times New Roman" charset="0"/>
              </a:rPr>
              <a:t>L</a:t>
            </a:r>
            <a:r>
              <a:rPr lang="en-GB" sz="4400" b="1" dirty="0" err="1">
                <a:latin typeface="+mn-lt"/>
                <a:cs typeface="Times New Roman" charset="0"/>
              </a:rPr>
              <a:t>imit</a:t>
            </a:r>
            <a:r>
              <a:rPr lang="it-IT" sz="4400" b="1" dirty="0" err="1">
                <a:latin typeface="+mn-lt"/>
                <a:cs typeface="Times New Roman" charset="0"/>
              </a:rPr>
              <a:t>ations</a:t>
            </a:r>
            <a:r>
              <a:rPr lang="en-GB" sz="4400" b="1" dirty="0">
                <a:latin typeface="+mn-lt"/>
                <a:cs typeface="Times New Roman" charset="0"/>
              </a:rPr>
              <a:t> of the THM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23850" y="238125"/>
            <a:ext cx="1295400" cy="74295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400" dirty="0">
                <a:latin typeface="Comic Sans MS" panose="030F0702030302020204" pitchFamily="66" charset="0"/>
                <a:cs typeface="+mn-cs"/>
              </a:rPr>
              <a:t>Con</a:t>
            </a:r>
            <a:r>
              <a:rPr lang="ja-JP" altLang="it-IT" sz="2400" dirty="0">
                <a:latin typeface="Comic Sans MS" panose="030F0702030302020204" pitchFamily="66" charset="0"/>
                <a:cs typeface="+mn-cs"/>
              </a:rPr>
              <a:t>’</a:t>
            </a:r>
            <a:r>
              <a:rPr lang="it-IT" sz="2400" dirty="0">
                <a:latin typeface="Comic Sans MS" panose="030F0702030302020204" pitchFamily="66" charset="0"/>
                <a:cs typeface="+mn-cs"/>
              </a:rPr>
              <a:t>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27088" y="1263650"/>
            <a:ext cx="7777162" cy="547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400" dirty="0">
                <a:latin typeface="+mn-lt"/>
                <a:cs typeface="Times New Roman" charset="0"/>
              </a:rPr>
              <a:t>A </a:t>
            </a:r>
            <a:r>
              <a:rPr lang="en-GB" sz="2400" dirty="0">
                <a:latin typeface="+mn-lt"/>
                <a:cs typeface="Times New Roman" charset="0"/>
              </a:rPr>
              <a:t>-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en-GB" sz="2400" dirty="0">
                <a:latin typeface="+mn-lt"/>
                <a:cs typeface="Times New Roman" charset="0"/>
              </a:rPr>
              <a:t> Preliminary studies of the quasi-free mechanism and </a:t>
            </a:r>
            <a:r>
              <a:rPr lang="it-IT" sz="2400" dirty="0">
                <a:latin typeface="+mn-lt"/>
                <a:cs typeface="Times New Roman" charset="0"/>
              </a:rPr>
              <a:t>t</a:t>
            </a:r>
            <a:r>
              <a:rPr lang="en-GB" sz="2400" dirty="0" err="1">
                <a:latin typeface="+mn-lt"/>
                <a:cs typeface="Times New Roman" charset="0"/>
              </a:rPr>
              <a:t>est</a:t>
            </a:r>
            <a:r>
              <a:rPr lang="it-IT" sz="2400" dirty="0">
                <a:latin typeface="+mn-lt"/>
                <a:cs typeface="Times New Roman" charset="0"/>
              </a:rPr>
              <a:t>s</a:t>
            </a:r>
            <a:r>
              <a:rPr lang="en-GB" sz="2400" dirty="0">
                <a:latin typeface="+mn-lt"/>
                <a:cs typeface="Times New Roman" charset="0"/>
              </a:rPr>
              <a:t> of validity are necessary.</a:t>
            </a:r>
            <a:r>
              <a:rPr lang="it-IT" sz="2400" dirty="0">
                <a:latin typeface="+mn-lt"/>
                <a:cs typeface="Times New Roman" charset="0"/>
              </a:rPr>
              <a:t>  </a:t>
            </a:r>
            <a:r>
              <a:rPr lang="it-IT" sz="2400" dirty="0" err="1">
                <a:latin typeface="+mn-lt"/>
                <a:cs typeface="Times New Roman" charset="0"/>
              </a:rPr>
              <a:t>Presence</a:t>
            </a:r>
            <a:r>
              <a:rPr lang="it-IT" sz="2400" dirty="0">
                <a:latin typeface="+mn-lt"/>
                <a:cs typeface="Times New Roman" charset="0"/>
              </a:rPr>
              <a:t>  of </a:t>
            </a:r>
            <a:r>
              <a:rPr lang="it-IT" sz="2400" dirty="0" err="1">
                <a:latin typeface="+mn-lt"/>
                <a:cs typeface="Times New Roman" charset="0"/>
              </a:rPr>
              <a:t>different</a:t>
            </a:r>
            <a:r>
              <a:rPr lang="it-IT" sz="2400" dirty="0">
                <a:latin typeface="+mn-lt"/>
                <a:cs typeface="Times New Roman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+mn-lt"/>
                <a:cs typeface="Times New Roman" charset="0"/>
              </a:rPr>
              <a:t>three</a:t>
            </a:r>
            <a:r>
              <a:rPr lang="it-IT" sz="2400" b="1" dirty="0">
                <a:solidFill>
                  <a:srgbClr val="FF0000"/>
                </a:solidFill>
                <a:latin typeface="+mn-lt"/>
                <a:cs typeface="Times New Roman" charset="0"/>
              </a:rPr>
              <a:t>-body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Times New Roman" charset="0"/>
              </a:rPr>
              <a:t>reaction mechanisms</a:t>
            </a:r>
            <a:r>
              <a:rPr lang="it-IT" sz="2400" b="1" dirty="0">
                <a:solidFill>
                  <a:srgbClr val="FF0000"/>
                </a:solidFill>
                <a:latin typeface="+mn-lt"/>
                <a:cs typeface="Times New Roman" charset="0"/>
              </a:rPr>
              <a:t> (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Times New Roman" charset="0"/>
              </a:rPr>
              <a:t>Sequential Decay – Quasi-Free</a:t>
            </a:r>
            <a:r>
              <a:rPr lang="it-IT" sz="2800" b="1" dirty="0">
                <a:solidFill>
                  <a:srgbClr val="FF0000"/>
                </a:solidFill>
                <a:latin typeface="+mn-lt"/>
                <a:cs typeface="Times New Roman" charset="0"/>
              </a:rPr>
              <a:t>)</a:t>
            </a:r>
            <a:r>
              <a:rPr lang="it-IT" sz="2800" dirty="0">
                <a:latin typeface="+mn-lt"/>
                <a:cs typeface="Times New Roman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endParaRPr lang="it-IT" sz="2400" dirty="0">
              <a:latin typeface="+mn-lt"/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400" dirty="0">
                <a:latin typeface="+mn-lt"/>
                <a:cs typeface="Times New Roman" charset="0"/>
              </a:rPr>
              <a:t>B </a:t>
            </a:r>
            <a:r>
              <a:rPr lang="en-GB" sz="2400" dirty="0">
                <a:latin typeface="+mn-lt"/>
                <a:cs typeface="Times New Roman" charset="0"/>
              </a:rPr>
              <a:t>- </a:t>
            </a:r>
            <a:r>
              <a:rPr lang="en-GB" sz="2400" b="1" dirty="0">
                <a:solidFill>
                  <a:srgbClr val="000099"/>
                </a:solidFill>
                <a:latin typeface="+mn-lt"/>
                <a:cs typeface="Times New Roman" charset="0"/>
              </a:rPr>
              <a:t>No absolute cross section is measurable</a:t>
            </a:r>
            <a:r>
              <a:rPr lang="it-IT" sz="2400" dirty="0">
                <a:latin typeface="+mn-lt"/>
                <a:cs typeface="Times New Roman" charset="0"/>
              </a:rPr>
              <a:t>:</a:t>
            </a:r>
            <a:r>
              <a:rPr lang="en-GB" sz="2400" dirty="0">
                <a:latin typeface="+mn-lt"/>
                <a:cs typeface="Times New Roman" charset="0"/>
              </a:rPr>
              <a:t> excitation functions  at energies above/below the Coulomb barrier</a:t>
            </a:r>
            <a:r>
              <a:rPr lang="it-IT" sz="2400" dirty="0">
                <a:latin typeface="+mn-lt"/>
                <a:cs typeface="Times New Roman" charset="0"/>
              </a:rPr>
              <a:t> must be </a:t>
            </a:r>
            <a:r>
              <a:rPr lang="it-IT" sz="2400" dirty="0" err="1">
                <a:latin typeface="+mn-lt"/>
                <a:cs typeface="Times New Roman" charset="0"/>
              </a:rPr>
              <a:t>known</a:t>
            </a:r>
            <a:r>
              <a:rPr lang="it-IT" sz="2400" dirty="0">
                <a:latin typeface="+mn-lt"/>
                <a:cs typeface="Times New Roman" charset="0"/>
              </a:rPr>
              <a:t> from </a:t>
            </a:r>
            <a:r>
              <a:rPr lang="it-IT" sz="2400" dirty="0" err="1">
                <a:latin typeface="+mn-lt"/>
                <a:cs typeface="Times New Roman" charset="0"/>
              </a:rPr>
              <a:t>direct</a:t>
            </a:r>
            <a:r>
              <a:rPr lang="it-IT" sz="2400" dirty="0">
                <a:latin typeface="+mn-lt"/>
                <a:cs typeface="Times New Roman" charset="0"/>
              </a:rPr>
              <a:t>  </a:t>
            </a:r>
            <a:r>
              <a:rPr lang="it-IT" sz="2400" dirty="0" err="1">
                <a:latin typeface="+mn-lt"/>
                <a:cs typeface="Times New Roman" charset="0"/>
              </a:rPr>
              <a:t>measurements</a:t>
            </a:r>
            <a:r>
              <a:rPr lang="en-GB" sz="2400" dirty="0">
                <a:latin typeface="+mn-lt"/>
                <a:cs typeface="Times New Roman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endParaRPr lang="it-IT" sz="2400" dirty="0">
              <a:latin typeface="+mn-lt"/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400" dirty="0">
                <a:latin typeface="+mn-lt"/>
                <a:cs typeface="Times New Roman" charset="0"/>
              </a:rPr>
              <a:t>C </a:t>
            </a:r>
            <a:r>
              <a:rPr lang="en-GB" sz="2400" dirty="0">
                <a:latin typeface="+mn-lt"/>
                <a:cs typeface="Times New Roman" charset="0"/>
              </a:rPr>
              <a:t>- Measurements with </a:t>
            </a:r>
            <a:r>
              <a:rPr lang="en-GB" sz="2400" b="1" dirty="0">
                <a:solidFill>
                  <a:srgbClr val="009900"/>
                </a:solidFill>
                <a:latin typeface="+mn-lt"/>
                <a:cs typeface="Times New Roman" charset="0"/>
              </a:rPr>
              <a:t>high angular and  energy resolutions</a:t>
            </a:r>
            <a:r>
              <a:rPr lang="en-GB" sz="2400" dirty="0">
                <a:latin typeface="+mn-lt"/>
                <a:cs typeface="Times New Roman" charset="0"/>
              </a:rPr>
              <a:t> are need</a:t>
            </a:r>
            <a:r>
              <a:rPr lang="it-IT" sz="2400" dirty="0">
                <a:latin typeface="+mn-lt"/>
                <a:cs typeface="Times New Roman" charset="0"/>
              </a:rPr>
              <a:t>ed</a:t>
            </a:r>
            <a:r>
              <a:rPr lang="en-GB" sz="2400" dirty="0">
                <a:latin typeface="+mn-lt"/>
                <a:cs typeface="Times New Roman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endParaRPr lang="it-IT" sz="2400" dirty="0">
              <a:latin typeface="+mn-lt"/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400" dirty="0">
                <a:latin typeface="+mn-lt"/>
                <a:cs typeface="Times New Roman" charset="0"/>
              </a:rPr>
              <a:t>D </a:t>
            </a:r>
            <a:r>
              <a:rPr lang="en-GB" sz="2400" dirty="0">
                <a:latin typeface="+mn-lt"/>
                <a:cs typeface="Times New Roman" charset="0"/>
              </a:rPr>
              <a:t>- </a:t>
            </a:r>
            <a:r>
              <a:rPr lang="en-GB" sz="2400" b="1" dirty="0">
                <a:solidFill>
                  <a:srgbClr val="99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Times New Roman" charset="0"/>
              </a:rPr>
              <a:t>Theoretical analysis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Times New Roman" charset="0"/>
              </a:rPr>
              <a:t> is needed</a:t>
            </a:r>
            <a:r>
              <a:rPr lang="it-IT" sz="2400" dirty="0">
                <a:latin typeface="+mn-lt"/>
                <a:cs typeface="Times New Roman" charset="0"/>
              </a:rPr>
              <a:t>: PWIA, …     </a:t>
            </a:r>
            <a:endParaRPr lang="en-GB" sz="20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15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Recent</a:t>
            </a:r>
            <a:r>
              <a:rPr lang="it-IT" b="1" dirty="0" smtClean="0"/>
              <a:t> </a:t>
            </a:r>
            <a:r>
              <a:rPr lang="it-IT" b="1" dirty="0" err="1" smtClean="0"/>
              <a:t>Highlights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958538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914400" y="260350"/>
            <a:ext cx="7772400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 dirty="0" err="1" smtClean="0"/>
              <a:t>Nuclear</a:t>
            </a:r>
            <a:r>
              <a:rPr lang="it-IT" altLang="it-IT" b="1" dirty="0" smtClean="0"/>
              <a:t> </a:t>
            </a:r>
            <a:r>
              <a:rPr lang="it-IT" altLang="it-IT" b="1" dirty="0" err="1" smtClean="0"/>
              <a:t>Astrophysics</a:t>
            </a:r>
            <a:endParaRPr lang="it-IT" altLang="it-IT" b="1" dirty="0" smtClean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06388" y="1295400"/>
            <a:ext cx="8532812" cy="5324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altLang="it-IT" sz="2400" dirty="0" smtClean="0"/>
              <a:t>The ultimate goal of </a:t>
            </a:r>
            <a:r>
              <a:rPr lang="it-IT" altLang="it-IT" sz="2400" b="1" dirty="0" err="1" smtClean="0">
                <a:solidFill>
                  <a:srgbClr val="000099"/>
                </a:solidFill>
              </a:rPr>
              <a:t>Nuclear</a:t>
            </a:r>
            <a:r>
              <a:rPr lang="it-IT" altLang="it-IT" sz="2400" b="1" dirty="0" smtClean="0">
                <a:solidFill>
                  <a:srgbClr val="000099"/>
                </a:solidFill>
              </a:rPr>
              <a:t> </a:t>
            </a:r>
            <a:r>
              <a:rPr lang="it-IT" altLang="it-IT" sz="2400" b="1" dirty="0" err="1" smtClean="0">
                <a:solidFill>
                  <a:srgbClr val="000099"/>
                </a:solidFill>
              </a:rPr>
              <a:t>Astrophysics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is</a:t>
            </a:r>
            <a:r>
              <a:rPr lang="it-IT" altLang="it-IT" sz="2400" dirty="0" smtClean="0"/>
              <a:t> to </a:t>
            </a:r>
            <a:r>
              <a:rPr lang="it-IT" altLang="it-IT" sz="2400" dirty="0" err="1" smtClean="0"/>
              <a:t>understand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how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nuclear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processes</a:t>
            </a:r>
            <a:r>
              <a:rPr lang="it-IT" altLang="it-IT" sz="2400" dirty="0" smtClean="0"/>
              <a:t> </a:t>
            </a:r>
            <a:r>
              <a:rPr lang="it-IT" altLang="it-IT" sz="2400" b="1" dirty="0" smtClean="0">
                <a:solidFill>
                  <a:srgbClr val="000099"/>
                </a:solidFill>
              </a:rPr>
              <a:t>generate</a:t>
            </a:r>
            <a:r>
              <a:rPr lang="it-IT" altLang="it-IT" sz="2400" dirty="0" smtClean="0"/>
              <a:t> the </a:t>
            </a:r>
            <a:r>
              <a:rPr lang="it-IT" altLang="it-IT" sz="2400" b="1" dirty="0" err="1" smtClean="0">
                <a:solidFill>
                  <a:srgbClr val="000099"/>
                </a:solidFill>
              </a:rPr>
              <a:t>energy</a:t>
            </a:r>
            <a:r>
              <a:rPr lang="it-IT" altLang="it-IT" sz="2400" b="1" dirty="0" smtClean="0">
                <a:solidFill>
                  <a:srgbClr val="000099"/>
                </a:solidFill>
              </a:rPr>
              <a:t> of </a:t>
            </a:r>
            <a:r>
              <a:rPr lang="it-IT" altLang="it-IT" sz="2400" b="1" dirty="0" err="1" smtClean="0">
                <a:solidFill>
                  <a:srgbClr val="000099"/>
                </a:solidFill>
              </a:rPr>
              <a:t>stars</a:t>
            </a:r>
            <a:r>
              <a:rPr lang="it-IT" altLang="it-IT" sz="2400" dirty="0" smtClean="0"/>
              <a:t> over </a:t>
            </a:r>
            <a:r>
              <a:rPr lang="it-IT" altLang="it-IT" sz="2400" dirty="0" err="1" smtClean="0"/>
              <a:t>their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000099"/>
                </a:solidFill>
              </a:rPr>
              <a:t>lifetime</a:t>
            </a:r>
            <a:r>
              <a:rPr lang="it-IT" altLang="it-IT" sz="2400" dirty="0" smtClean="0"/>
              <a:t> and, in </a:t>
            </a:r>
            <a:r>
              <a:rPr lang="it-IT" altLang="it-IT" sz="2400" dirty="0" err="1" smtClean="0"/>
              <a:t>doing</a:t>
            </a:r>
            <a:r>
              <a:rPr lang="it-IT" altLang="it-IT" sz="2400" dirty="0" smtClean="0"/>
              <a:t> so, </a:t>
            </a:r>
            <a:r>
              <a:rPr lang="it-IT" altLang="it-IT" sz="2400" b="1" dirty="0" err="1" smtClean="0">
                <a:solidFill>
                  <a:srgbClr val="000099"/>
                </a:solidFill>
              </a:rPr>
              <a:t>synthesize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000099"/>
                </a:solidFill>
              </a:rPr>
              <a:t>heavier</a:t>
            </a:r>
            <a:r>
              <a:rPr lang="it-IT" altLang="it-IT" sz="2400" b="1" dirty="0" smtClean="0">
                <a:solidFill>
                  <a:srgbClr val="000099"/>
                </a:solidFill>
              </a:rPr>
              <a:t> </a:t>
            </a:r>
            <a:r>
              <a:rPr lang="it-IT" altLang="it-IT" sz="2400" b="1" dirty="0" err="1" smtClean="0">
                <a:solidFill>
                  <a:srgbClr val="000099"/>
                </a:solidFill>
              </a:rPr>
              <a:t>elements</a:t>
            </a:r>
            <a:r>
              <a:rPr lang="it-IT" altLang="it-IT" sz="2400" dirty="0" smtClean="0"/>
              <a:t> from the </a:t>
            </a:r>
            <a:r>
              <a:rPr lang="it-IT" altLang="it-IT" sz="2400" b="1" dirty="0" err="1" smtClean="0">
                <a:solidFill>
                  <a:srgbClr val="00B0F0"/>
                </a:solidFill>
              </a:rPr>
              <a:t>primordial</a:t>
            </a:r>
            <a:r>
              <a:rPr lang="it-IT" altLang="it-IT" sz="2400" b="1" dirty="0" smtClean="0">
                <a:solidFill>
                  <a:srgbClr val="00B0F0"/>
                </a:solidFill>
              </a:rPr>
              <a:t> </a:t>
            </a:r>
            <a:r>
              <a:rPr lang="it-IT" altLang="it-IT" sz="2400" b="1" dirty="0" err="1" smtClean="0">
                <a:solidFill>
                  <a:srgbClr val="00B0F0"/>
                </a:solidFill>
              </a:rPr>
              <a:t>hydrogen</a:t>
            </a:r>
            <a:r>
              <a:rPr lang="it-IT" altLang="it-IT" sz="2400" dirty="0" smtClean="0"/>
              <a:t> and </a:t>
            </a:r>
            <a:r>
              <a:rPr lang="it-IT" altLang="it-IT" sz="2400" b="1" dirty="0" err="1" smtClean="0">
                <a:solidFill>
                  <a:srgbClr val="00B0F0"/>
                </a:solidFill>
              </a:rPr>
              <a:t>helium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produced</a:t>
            </a:r>
            <a:r>
              <a:rPr lang="it-IT" altLang="it-IT" sz="2400" dirty="0" smtClean="0"/>
              <a:t> in the </a:t>
            </a:r>
            <a:r>
              <a:rPr lang="it-IT" altLang="it-IT" sz="2400" b="1" dirty="0" smtClean="0">
                <a:solidFill>
                  <a:srgbClr val="00B0F0"/>
                </a:solidFill>
              </a:rPr>
              <a:t>Big Bang</a:t>
            </a:r>
            <a:r>
              <a:rPr lang="it-IT" altLang="it-IT" sz="2400" dirty="0" smtClean="0"/>
              <a:t>, </a:t>
            </a:r>
            <a:r>
              <a:rPr lang="it-IT" altLang="it-IT" sz="2400" dirty="0" err="1" smtClean="0"/>
              <a:t>which</a:t>
            </a:r>
            <a:r>
              <a:rPr lang="it-IT" altLang="it-IT" sz="2400" dirty="0" smtClean="0"/>
              <a:t> led to the </a:t>
            </a:r>
            <a:r>
              <a:rPr lang="it-IT" altLang="it-IT" sz="2400" b="1" dirty="0" err="1" smtClean="0">
                <a:solidFill>
                  <a:srgbClr val="00B0F0"/>
                </a:solidFill>
              </a:rPr>
              <a:t>expanding</a:t>
            </a:r>
            <a:r>
              <a:rPr lang="it-IT" altLang="it-IT" sz="2400" b="1" dirty="0" smtClean="0">
                <a:solidFill>
                  <a:srgbClr val="00B0F0"/>
                </a:solidFill>
              </a:rPr>
              <a:t> </a:t>
            </a:r>
            <a:r>
              <a:rPr lang="it-IT" altLang="it-IT" sz="2400" b="1" dirty="0" err="1" smtClean="0">
                <a:solidFill>
                  <a:srgbClr val="00B0F0"/>
                </a:solidFill>
              </a:rPr>
              <a:t>universe</a:t>
            </a:r>
            <a:r>
              <a:rPr lang="it-IT" altLang="it-IT" sz="240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r>
              <a:rPr lang="it-IT" altLang="it-IT" sz="2400" dirty="0" err="1" smtClean="0"/>
              <a:t>We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009900"/>
                </a:solidFill>
              </a:rPr>
              <a:t>humans</a:t>
            </a:r>
            <a:r>
              <a:rPr lang="it-IT" altLang="it-IT" sz="2400" dirty="0" smtClean="0"/>
              <a:t> are </a:t>
            </a:r>
            <a:r>
              <a:rPr lang="it-IT" altLang="it-IT" sz="2400" dirty="0" err="1" smtClean="0"/>
              <a:t>mostly</a:t>
            </a:r>
            <a:r>
              <a:rPr lang="it-IT" altLang="it-IT" sz="2400" dirty="0" smtClean="0"/>
              <a:t> </a:t>
            </a:r>
            <a:r>
              <a:rPr lang="it-IT" altLang="it-IT" sz="2400" b="1" dirty="0" smtClean="0">
                <a:solidFill>
                  <a:srgbClr val="009900"/>
                </a:solidFill>
              </a:rPr>
              <a:t>(83%)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009900"/>
                </a:solidFill>
              </a:rPr>
              <a:t>oxygen</a:t>
            </a:r>
            <a:r>
              <a:rPr lang="it-IT" altLang="it-IT" sz="2400" dirty="0" smtClean="0"/>
              <a:t> and </a:t>
            </a:r>
            <a:r>
              <a:rPr lang="it-IT" altLang="it-IT" sz="2400" b="1" dirty="0" smtClean="0">
                <a:solidFill>
                  <a:srgbClr val="009900"/>
                </a:solidFill>
              </a:rPr>
              <a:t>carbon</a:t>
            </a:r>
            <a:r>
              <a:rPr lang="it-IT" altLang="it-IT" sz="2400" dirty="0" smtClean="0"/>
              <a:t>. </a:t>
            </a:r>
            <a:r>
              <a:rPr lang="it-IT" altLang="it-IT" sz="2400" dirty="0" err="1" smtClean="0"/>
              <a:t>We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009900"/>
                </a:solidFill>
              </a:rPr>
              <a:t>understand</a:t>
            </a:r>
            <a:r>
              <a:rPr lang="it-IT" altLang="it-IT" sz="2400" dirty="0" smtClean="0"/>
              <a:t> in a general way the </a:t>
            </a:r>
            <a:r>
              <a:rPr lang="it-IT" altLang="it-IT" sz="2400" b="1" dirty="0" err="1" smtClean="0">
                <a:solidFill>
                  <a:srgbClr val="009900"/>
                </a:solidFill>
              </a:rPr>
              <a:t>chemistry</a:t>
            </a:r>
            <a:r>
              <a:rPr lang="it-IT" altLang="it-IT" sz="2400" dirty="0" smtClean="0"/>
              <a:t> and </a:t>
            </a:r>
            <a:r>
              <a:rPr lang="it-IT" altLang="it-IT" sz="2400" b="1" dirty="0" err="1" smtClean="0">
                <a:solidFill>
                  <a:srgbClr val="009900"/>
                </a:solidFill>
              </a:rPr>
              <a:t>biology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involved</a:t>
            </a:r>
            <a:r>
              <a:rPr lang="it-IT" altLang="it-IT" sz="2400" dirty="0" smtClean="0"/>
              <a:t>, </a:t>
            </a:r>
            <a:r>
              <a:rPr lang="it-IT" altLang="it-IT" sz="2400" dirty="0" err="1" smtClean="0"/>
              <a:t>but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we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certainly</a:t>
            </a:r>
            <a:r>
              <a:rPr lang="it-IT" altLang="it-IT" sz="2400" dirty="0" smtClean="0"/>
              <a:t> </a:t>
            </a:r>
            <a:r>
              <a:rPr lang="it-IT" altLang="it-IT" sz="2400" b="1" dirty="0" smtClean="0">
                <a:solidFill>
                  <a:srgbClr val="009900"/>
                </a:solidFill>
              </a:rPr>
              <a:t>do </a:t>
            </a:r>
            <a:r>
              <a:rPr lang="it-IT" altLang="it-IT" sz="2400" b="1" dirty="0" err="1" smtClean="0">
                <a:solidFill>
                  <a:srgbClr val="009900"/>
                </a:solidFill>
              </a:rPr>
              <a:t>not</a:t>
            </a:r>
            <a:r>
              <a:rPr lang="it-IT" altLang="it-IT" sz="2400" b="1" dirty="0" smtClean="0">
                <a:solidFill>
                  <a:srgbClr val="009900"/>
                </a:solidFill>
              </a:rPr>
              <a:t> </a:t>
            </a:r>
            <a:r>
              <a:rPr lang="it-IT" altLang="it-IT" sz="2400" b="1" dirty="0" err="1" smtClean="0">
                <a:solidFill>
                  <a:srgbClr val="009900"/>
                </a:solidFill>
              </a:rPr>
              <a:t>understand</a:t>
            </a:r>
            <a:r>
              <a:rPr lang="it-IT" altLang="it-IT" sz="2400" dirty="0" smtClean="0"/>
              <a:t> the </a:t>
            </a:r>
            <a:r>
              <a:rPr lang="it-IT" altLang="it-IT" sz="2400" b="1" dirty="0" err="1" smtClean="0">
                <a:solidFill>
                  <a:srgbClr val="009900"/>
                </a:solidFill>
              </a:rPr>
              <a:t>nuclear</a:t>
            </a:r>
            <a:r>
              <a:rPr lang="it-IT" altLang="it-IT" sz="2400" b="1" dirty="0" smtClean="0">
                <a:solidFill>
                  <a:srgbClr val="009900"/>
                </a:solidFill>
              </a:rPr>
              <a:t> </a:t>
            </a:r>
            <a:r>
              <a:rPr lang="it-IT" altLang="it-IT" sz="2400" b="1" dirty="0" err="1" smtClean="0">
                <a:solidFill>
                  <a:srgbClr val="009900"/>
                </a:solidFill>
              </a:rPr>
              <a:t>astrophysics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which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produced</a:t>
            </a:r>
            <a:r>
              <a:rPr lang="it-IT" altLang="it-IT" sz="2400" dirty="0" smtClean="0"/>
              <a:t> the </a:t>
            </a:r>
            <a:r>
              <a:rPr lang="it-IT" altLang="it-IT" sz="2400" dirty="0" err="1" smtClean="0"/>
              <a:t>oxygen</a:t>
            </a:r>
            <a:r>
              <a:rPr lang="it-IT" altLang="it-IT" sz="2400" dirty="0" smtClean="0"/>
              <a:t> and carbon in </a:t>
            </a:r>
            <a:r>
              <a:rPr lang="it-IT" altLang="it-IT" sz="2400" dirty="0" err="1" smtClean="0"/>
              <a:t>our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bodies</a:t>
            </a:r>
            <a:r>
              <a:rPr lang="it-IT" altLang="it-IT" sz="240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r>
              <a:rPr lang="it-IT" altLang="it-IT" sz="2400" dirty="0" err="1" smtClean="0"/>
              <a:t>Each</a:t>
            </a:r>
            <a:r>
              <a:rPr lang="it-IT" altLang="it-IT" sz="2400" dirty="0" smtClean="0"/>
              <a:t> of </a:t>
            </a:r>
            <a:r>
              <a:rPr lang="it-IT" altLang="it-IT" sz="2400" b="1" dirty="0" err="1" smtClean="0">
                <a:solidFill>
                  <a:srgbClr val="FF0000"/>
                </a:solidFill>
              </a:rPr>
              <a:t>us</a:t>
            </a:r>
            <a:r>
              <a:rPr lang="it-IT" altLang="it-IT" sz="2400" dirty="0" smtClean="0"/>
              <a:t>, in a </a:t>
            </a:r>
            <a:r>
              <a:rPr lang="it-IT" altLang="it-IT" sz="2400" dirty="0" err="1" smtClean="0"/>
              <a:t>sense</a:t>
            </a:r>
            <a:r>
              <a:rPr lang="it-IT" altLang="it-IT" sz="2400" dirty="0" smtClean="0"/>
              <a:t>, </a:t>
            </a:r>
            <a:r>
              <a:rPr lang="it-IT" altLang="it-IT" sz="2400" dirty="0" err="1" smtClean="0"/>
              <a:t>has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been</a:t>
            </a:r>
            <a:r>
              <a:rPr lang="it-IT" altLang="it-IT" sz="2400" dirty="0" smtClean="0"/>
              <a:t> </a:t>
            </a:r>
            <a:r>
              <a:rPr lang="it-IT" altLang="it-IT" sz="2400" b="1" dirty="0" smtClean="0">
                <a:solidFill>
                  <a:srgbClr val="FF0000"/>
                </a:solidFill>
              </a:rPr>
              <a:t>inside a star</a:t>
            </a:r>
            <a:r>
              <a:rPr lang="it-IT" altLang="it-IT" sz="2400" dirty="0" smtClean="0"/>
              <a:t> and </a:t>
            </a:r>
            <a:r>
              <a:rPr lang="it-IT" altLang="it-IT" sz="2400" dirty="0" err="1" smtClean="0"/>
              <a:t>truly</a:t>
            </a:r>
            <a:r>
              <a:rPr lang="it-IT" altLang="it-IT" sz="2400" dirty="0" smtClean="0"/>
              <a:t> and </a:t>
            </a:r>
            <a:r>
              <a:rPr lang="it-IT" altLang="it-IT" sz="2400" dirty="0" err="1" smtClean="0"/>
              <a:t>literally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FF0000"/>
                </a:solidFill>
              </a:rPr>
              <a:t>consists</a:t>
            </a:r>
            <a:r>
              <a:rPr lang="it-IT" altLang="it-IT" sz="2400" b="1" dirty="0" smtClean="0">
                <a:solidFill>
                  <a:srgbClr val="FF0000"/>
                </a:solidFill>
              </a:rPr>
              <a:t> of </a:t>
            </a:r>
            <a:r>
              <a:rPr lang="it-IT" altLang="it-IT" sz="2400" b="1" dirty="0" err="1" smtClean="0">
                <a:solidFill>
                  <a:srgbClr val="FF0000"/>
                </a:solidFill>
              </a:rPr>
              <a:t>stardust</a:t>
            </a:r>
            <a:r>
              <a:rPr lang="it-IT" altLang="it-IT" sz="2400" dirty="0" smtClean="0"/>
              <a:t>. </a:t>
            </a:r>
            <a:r>
              <a:rPr lang="it-IT" altLang="it-IT" sz="2400" dirty="0" err="1" smtClean="0"/>
              <a:t>Every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molecule</a:t>
            </a:r>
            <a:r>
              <a:rPr lang="it-IT" altLang="it-IT" sz="2400" dirty="0" smtClean="0"/>
              <a:t> in </a:t>
            </a:r>
            <a:r>
              <a:rPr lang="it-IT" altLang="it-IT" sz="2400" dirty="0" err="1" smtClean="0"/>
              <a:t>our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bodies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contains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matter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that</a:t>
            </a:r>
            <a:r>
              <a:rPr lang="it-IT" altLang="it-IT" sz="2400" dirty="0" smtClean="0"/>
              <a:t> once </a:t>
            </a:r>
            <a:r>
              <a:rPr lang="it-IT" altLang="it-IT" sz="2400" dirty="0" err="1" smtClean="0"/>
              <a:t>was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subjected</a:t>
            </a:r>
            <a:r>
              <a:rPr lang="it-IT" altLang="it-IT" sz="2400" dirty="0" smtClean="0"/>
              <a:t> to the </a:t>
            </a:r>
            <a:r>
              <a:rPr lang="it-IT" altLang="it-IT" sz="2400" b="1" dirty="0" err="1" smtClean="0">
                <a:solidFill>
                  <a:srgbClr val="FF0000"/>
                </a:solidFill>
              </a:rPr>
              <a:t>tremendous</a:t>
            </a:r>
            <a:r>
              <a:rPr lang="it-IT" altLang="it-IT" sz="2400" b="1" dirty="0" smtClean="0">
                <a:solidFill>
                  <a:srgbClr val="FF0000"/>
                </a:solidFill>
              </a:rPr>
              <a:t> </a:t>
            </a:r>
            <a:r>
              <a:rPr lang="it-IT" altLang="it-IT" sz="2400" b="1" dirty="0" err="1" smtClean="0">
                <a:solidFill>
                  <a:srgbClr val="FF0000"/>
                </a:solidFill>
              </a:rPr>
              <a:t>temperatures</a:t>
            </a:r>
            <a:r>
              <a:rPr lang="it-IT" altLang="it-IT" sz="2400" dirty="0" smtClean="0"/>
              <a:t> and </a:t>
            </a:r>
            <a:r>
              <a:rPr lang="it-IT" altLang="it-IT" sz="2400" b="1" dirty="0" err="1" smtClean="0">
                <a:solidFill>
                  <a:srgbClr val="FF0000"/>
                </a:solidFill>
              </a:rPr>
              <a:t>pressures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at</a:t>
            </a:r>
            <a:r>
              <a:rPr lang="it-IT" altLang="it-IT" sz="2400" dirty="0" smtClean="0"/>
              <a:t> the </a:t>
            </a:r>
            <a:r>
              <a:rPr lang="it-IT" altLang="it-IT" sz="2400" b="1" dirty="0" smtClean="0">
                <a:solidFill>
                  <a:srgbClr val="FF0000"/>
                </a:solidFill>
              </a:rPr>
              <a:t>center</a:t>
            </a:r>
            <a:r>
              <a:rPr lang="it-IT" altLang="it-IT" sz="2400" dirty="0" smtClean="0"/>
              <a:t> of a </a:t>
            </a:r>
            <a:r>
              <a:rPr lang="it-IT" altLang="it-IT" sz="2400" b="1" dirty="0" smtClean="0">
                <a:solidFill>
                  <a:srgbClr val="FF0000"/>
                </a:solidFill>
              </a:rPr>
              <a:t>star</a:t>
            </a:r>
            <a:r>
              <a:rPr lang="it-IT" altLang="it-IT" sz="2400" dirty="0" smtClean="0"/>
              <a:t>. </a:t>
            </a:r>
            <a:r>
              <a:rPr lang="it-IT" altLang="it-IT" sz="2400" dirty="0" err="1" smtClean="0"/>
              <a:t>This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is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where</a:t>
            </a:r>
            <a:r>
              <a:rPr lang="it-IT" altLang="it-IT" sz="2400" dirty="0" smtClean="0"/>
              <a:t> the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iron</a:t>
            </a:r>
            <a:r>
              <a:rPr lang="it-IT" altLang="it-IT" sz="2400" dirty="0" smtClean="0"/>
              <a:t> in </a:t>
            </a:r>
            <a:r>
              <a:rPr lang="it-IT" altLang="it-IT" sz="2400" dirty="0" err="1" smtClean="0"/>
              <a:t>our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blood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cells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originated</a:t>
            </a:r>
            <a:r>
              <a:rPr lang="it-IT" altLang="it-IT" sz="2400" dirty="0" smtClean="0"/>
              <a:t>, the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oxygen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we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breathe</a:t>
            </a:r>
            <a:r>
              <a:rPr lang="it-IT" altLang="it-IT" sz="2400" dirty="0" smtClean="0"/>
              <a:t>, the 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carbon</a:t>
            </a:r>
            <a:r>
              <a:rPr lang="it-IT" altLang="it-IT" sz="2400" dirty="0" smtClean="0"/>
              <a:t> and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nitrogen</a:t>
            </a:r>
            <a:r>
              <a:rPr lang="it-IT" altLang="it-IT" sz="2400" dirty="0" smtClean="0"/>
              <a:t> in </a:t>
            </a:r>
            <a:r>
              <a:rPr lang="it-IT" altLang="it-IT" sz="2400" dirty="0" err="1" smtClean="0"/>
              <a:t>our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tissues</a:t>
            </a:r>
            <a:r>
              <a:rPr lang="it-IT" altLang="it-IT" sz="2400" dirty="0" smtClean="0"/>
              <a:t> and the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calcium</a:t>
            </a:r>
            <a:r>
              <a:rPr lang="it-IT" altLang="it-IT" sz="2400" dirty="0" smtClean="0"/>
              <a:t> in </a:t>
            </a:r>
            <a:r>
              <a:rPr lang="it-IT" altLang="it-IT" sz="2400" dirty="0" err="1" smtClean="0"/>
              <a:t>our</a:t>
            </a:r>
            <a:r>
              <a:rPr lang="it-IT" altLang="it-IT" sz="2400" dirty="0" smtClean="0"/>
              <a:t>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bones</a:t>
            </a:r>
            <a:r>
              <a:rPr lang="it-IT" altLang="it-IT" sz="2400" dirty="0" smtClean="0"/>
              <a:t>. </a:t>
            </a:r>
            <a:r>
              <a:rPr lang="it-IT" altLang="it-IT" sz="2000" dirty="0" smtClean="0"/>
              <a:t>(W.A. </a:t>
            </a:r>
            <a:r>
              <a:rPr lang="it-IT" altLang="it-IT" sz="2000" dirty="0" err="1" smtClean="0"/>
              <a:t>Fowler</a:t>
            </a:r>
            <a:r>
              <a:rPr lang="it-IT" altLang="it-IT" sz="2000" dirty="0" smtClean="0"/>
              <a:t>)</a:t>
            </a:r>
            <a:endParaRPr lang="it-IT" altLang="it-IT" sz="2400" dirty="0" smtClean="0"/>
          </a:p>
          <a:p>
            <a:pPr marL="0" indent="0">
              <a:buFont typeface="Wingdings" pitchFamily="2" charset="2"/>
              <a:buNone/>
            </a:pPr>
            <a:endParaRPr lang="it-IT" alt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21484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#1: </a:t>
            </a:r>
            <a:r>
              <a:rPr lang="it-IT" b="1" baseline="30000" dirty="0" smtClean="0"/>
              <a:t>12</a:t>
            </a:r>
            <a:r>
              <a:rPr lang="it-IT" b="1" dirty="0" smtClean="0"/>
              <a:t>C + </a:t>
            </a:r>
            <a:r>
              <a:rPr lang="it-IT" b="1" baseline="30000" dirty="0" smtClean="0"/>
              <a:t>12</a:t>
            </a:r>
            <a:r>
              <a:rPr lang="it-IT" b="1" dirty="0" smtClean="0"/>
              <a:t>C</a:t>
            </a:r>
            <a:endParaRPr lang="it-IT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64672"/>
            <a:ext cx="6096000" cy="541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503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Astrophysical</a:t>
            </a:r>
            <a:r>
              <a:rPr lang="it-IT" b="1" dirty="0" smtClean="0"/>
              <a:t> S-</a:t>
            </a:r>
            <a:r>
              <a:rPr lang="it-IT" b="1" dirty="0" err="1" smtClean="0"/>
              <a:t>Factor</a:t>
            </a:r>
            <a:endParaRPr lang="it-IT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001000" cy="520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215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Reaction</a:t>
            </a:r>
            <a:r>
              <a:rPr lang="it-IT" b="1" dirty="0" smtClean="0"/>
              <a:t> Rate Enhancement</a:t>
            </a:r>
            <a:endParaRPr lang="it-IT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799"/>
            <a:ext cx="7239000" cy="462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969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#2: </a:t>
            </a:r>
            <a:r>
              <a:rPr lang="it-IT" b="1" baseline="30000" dirty="0" smtClean="0"/>
              <a:t>7</a:t>
            </a:r>
            <a:r>
              <a:rPr lang="it-IT" b="1" dirty="0" smtClean="0"/>
              <a:t>Be + n</a:t>
            </a:r>
            <a:endParaRPr lang="it-IT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81" y="1447800"/>
            <a:ext cx="839051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82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260648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ts val="1125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it-IT" b="1" i="0" dirty="0" smtClean="0">
                <a:solidFill>
                  <a:srgbClr val="002060"/>
                </a:solidFill>
                <a:cs typeface="DejaVu Sans" charset="0"/>
              </a:rPr>
              <a:t>BBN: THM for </a:t>
            </a:r>
            <a:r>
              <a:rPr lang="it-IT" b="1" i="0" dirty="0" err="1" smtClean="0">
                <a:solidFill>
                  <a:srgbClr val="002060"/>
                </a:solidFill>
                <a:cs typeface="DejaVu Sans" charset="0"/>
              </a:rPr>
              <a:t>primordial</a:t>
            </a:r>
            <a:r>
              <a:rPr lang="it-IT" b="1" i="0" dirty="0" smtClean="0">
                <a:solidFill>
                  <a:srgbClr val="002060"/>
                </a:solidFill>
                <a:cs typeface="DejaVu Sans" charset="0"/>
              </a:rPr>
              <a:t> </a:t>
            </a:r>
            <a:r>
              <a:rPr lang="it-IT" b="1" i="0" dirty="0" err="1" smtClean="0">
                <a:solidFill>
                  <a:srgbClr val="002060"/>
                </a:solidFill>
                <a:cs typeface="DejaVu Sans" charset="0"/>
              </a:rPr>
              <a:t>nucleosynthesis</a:t>
            </a:r>
            <a:r>
              <a:rPr lang="it-IT" b="1" i="0" dirty="0" smtClean="0">
                <a:solidFill>
                  <a:srgbClr val="002060"/>
                </a:solidFill>
                <a:cs typeface="DejaVu Sans" charset="0"/>
              </a:rPr>
              <a:t>  </a:t>
            </a:r>
            <a:endParaRPr lang="it-IT" b="1" i="0" dirty="0">
              <a:solidFill>
                <a:srgbClr val="002060"/>
              </a:solidFill>
              <a:cs typeface="DejaVu Sans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4536503" cy="4968552"/>
          </a:xfrm>
          <a:prstGeom prst="rect">
            <a:avLst/>
          </a:prstGeom>
        </p:spPr>
      </p:pic>
      <p:sp>
        <p:nvSpPr>
          <p:cNvPr id="6" name="Freccia destra 4"/>
          <p:cNvSpPr/>
          <p:nvPr/>
        </p:nvSpPr>
        <p:spPr bwMode="auto">
          <a:xfrm rot="8888414">
            <a:off x="2347493" y="3130509"/>
            <a:ext cx="1928734" cy="1578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" name="Freccia destra 5"/>
          <p:cNvSpPr/>
          <p:nvPr/>
        </p:nvSpPr>
        <p:spPr bwMode="auto">
          <a:xfrm rot="2777672">
            <a:off x="1340097" y="4297579"/>
            <a:ext cx="887376" cy="135048"/>
          </a:xfrm>
          <a:prstGeom prst="right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8" name="Freccia destra 6"/>
          <p:cNvSpPr/>
          <p:nvPr/>
        </p:nvSpPr>
        <p:spPr bwMode="auto">
          <a:xfrm>
            <a:off x="1492497" y="4797152"/>
            <a:ext cx="63123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9" name="Freccia destra 7"/>
          <p:cNvSpPr/>
          <p:nvPr/>
        </p:nvSpPr>
        <p:spPr bwMode="auto">
          <a:xfrm>
            <a:off x="1475656" y="3645024"/>
            <a:ext cx="63123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10" name="Freccia destra 8"/>
          <p:cNvSpPr/>
          <p:nvPr/>
        </p:nvSpPr>
        <p:spPr bwMode="auto">
          <a:xfrm rot="2891594">
            <a:off x="3342731" y="1997443"/>
            <a:ext cx="982484" cy="1421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11" name="Freccia destra 9"/>
          <p:cNvSpPr/>
          <p:nvPr/>
        </p:nvSpPr>
        <p:spPr bwMode="auto">
          <a:xfrm rot="7102281" flipV="1">
            <a:off x="1842349" y="2517680"/>
            <a:ext cx="2066043" cy="2086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12" name="Freccia destra 10"/>
          <p:cNvSpPr/>
          <p:nvPr/>
        </p:nvSpPr>
        <p:spPr bwMode="auto">
          <a:xfrm rot="16200000" flipV="1">
            <a:off x="991356" y="4295454"/>
            <a:ext cx="734798" cy="139297"/>
          </a:xfrm>
          <a:prstGeom prst="rightArrow">
            <a:avLst>
              <a:gd name="adj1" fmla="val 50000"/>
              <a:gd name="adj2" fmla="val 4668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17905561">
            <a:off x="2256625" y="2528702"/>
            <a:ext cx="610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(</a:t>
            </a:r>
            <a:r>
              <a:rPr lang="it-IT" sz="1600" i="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n</a:t>
            </a:r>
            <a:r>
              <a:rPr lang="it-IT" sz="1600" i="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,α)</a:t>
            </a:r>
            <a:endParaRPr lang="it-IT" sz="1600" i="0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644008" y="908720"/>
            <a:ext cx="4499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12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relevant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reactions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were</a:t>
            </a:r>
            <a:r>
              <a:rPr lang="it-IT" sz="2000" i="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selected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whose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importance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is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connected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with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formation</a:t>
            </a:r>
            <a:r>
              <a:rPr lang="it-IT" sz="2000" i="0" dirty="0">
                <a:solidFill>
                  <a:srgbClr val="000000"/>
                </a:solidFill>
                <a:latin typeface="Arial Unicode MS"/>
                <a:cs typeface="Arial Unicode MS"/>
              </a:rPr>
              <a:t> a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nd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destruction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of the “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primordial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”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isotopes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 </a:t>
            </a:r>
          </a:p>
          <a:p>
            <a:pPr algn="just"/>
            <a:r>
              <a:rPr lang="it-IT" sz="2000" b="1" i="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6 of </a:t>
            </a:r>
            <a:r>
              <a:rPr lang="it-IT" sz="2000" b="1" i="0" dirty="0" err="1" smtClean="0">
                <a:solidFill>
                  <a:srgbClr val="FF0000"/>
                </a:solidFill>
                <a:latin typeface="Arial Unicode MS"/>
                <a:cs typeface="Arial Unicode MS"/>
              </a:rPr>
              <a:t>them</a:t>
            </a:r>
            <a:r>
              <a:rPr lang="it-IT" sz="2000" b="1" i="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 </a:t>
            </a:r>
            <a:r>
              <a:rPr lang="it-IT" sz="2000" b="1" i="0" dirty="0" err="1" smtClean="0">
                <a:solidFill>
                  <a:srgbClr val="FF0000"/>
                </a:solidFill>
                <a:latin typeface="Arial Unicode MS"/>
                <a:cs typeface="Arial Unicode MS"/>
              </a:rPr>
              <a:t>were</a:t>
            </a:r>
            <a:r>
              <a:rPr lang="it-IT" sz="2000" b="1" i="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 </a:t>
            </a:r>
            <a:r>
              <a:rPr lang="it-IT" sz="2000" b="1" i="0" dirty="0" err="1" smtClean="0">
                <a:solidFill>
                  <a:srgbClr val="FF0000"/>
                </a:solidFill>
                <a:latin typeface="Arial Unicode MS"/>
                <a:cs typeface="Arial Unicode MS"/>
              </a:rPr>
              <a:t>studied</a:t>
            </a:r>
            <a:r>
              <a:rPr lang="it-IT" sz="2000" b="1" i="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 by THM (</a:t>
            </a:r>
            <a:r>
              <a:rPr lang="it-IT" sz="2000" b="1" i="0" dirty="0" err="1" smtClean="0">
                <a:solidFill>
                  <a:srgbClr val="FF0000"/>
                </a:solidFill>
                <a:latin typeface="Arial Unicode MS"/>
                <a:cs typeface="Arial Unicode MS"/>
              </a:rPr>
              <a:t>marked</a:t>
            </a:r>
            <a:r>
              <a:rPr lang="it-IT" sz="2000" b="1" i="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 in </a:t>
            </a:r>
            <a:r>
              <a:rPr lang="it-IT" sz="2000" b="1" i="0" dirty="0" err="1" smtClean="0">
                <a:solidFill>
                  <a:srgbClr val="FF0000"/>
                </a:solidFill>
                <a:latin typeface="Arial Unicode MS"/>
                <a:cs typeface="Arial Unicode MS"/>
              </a:rPr>
              <a:t>red</a:t>
            </a:r>
            <a:r>
              <a:rPr lang="it-IT" sz="2000" b="1" i="0" dirty="0">
                <a:solidFill>
                  <a:srgbClr val="FF0000"/>
                </a:solidFill>
                <a:latin typeface="Arial Unicode MS"/>
                <a:cs typeface="Arial Unicode MS"/>
              </a:rPr>
              <a:t>)</a:t>
            </a:r>
            <a:endParaRPr lang="it-IT" sz="2000" b="1" i="0" dirty="0" smtClean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just"/>
            <a:r>
              <a:rPr lang="it-IT" sz="2000" b="1" i="0" baseline="30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3</a:t>
            </a:r>
            <a:r>
              <a:rPr lang="it-IT" sz="2000" b="1" i="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He(</a:t>
            </a:r>
            <a:r>
              <a:rPr lang="it-IT" sz="2000" b="1" i="0" dirty="0" err="1" smtClean="0">
                <a:solidFill>
                  <a:srgbClr val="0000FF"/>
                </a:solidFill>
                <a:latin typeface="Arial Unicode MS"/>
                <a:cs typeface="Arial Unicode MS"/>
              </a:rPr>
              <a:t>n,p</a:t>
            </a:r>
            <a:r>
              <a:rPr lang="it-IT" sz="2000" b="1" i="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)</a:t>
            </a:r>
            <a:r>
              <a:rPr lang="it-IT" sz="2000" b="1" i="0" baseline="30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3</a:t>
            </a:r>
            <a:r>
              <a:rPr lang="it-IT" sz="2000" b="1" i="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H </a:t>
            </a:r>
            <a:r>
              <a:rPr lang="it-IT" sz="2000" b="1" i="0" dirty="0" err="1" smtClean="0">
                <a:solidFill>
                  <a:srgbClr val="0000FF"/>
                </a:solidFill>
                <a:latin typeface="Arial Unicode MS"/>
                <a:cs typeface="Arial Unicode MS"/>
              </a:rPr>
              <a:t>recently</a:t>
            </a:r>
            <a:r>
              <a:rPr lang="it-IT" sz="2000" b="1" i="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</a:t>
            </a:r>
            <a:r>
              <a:rPr lang="it-IT" sz="2000" b="1" i="0" dirty="0" err="1" smtClean="0">
                <a:solidFill>
                  <a:srgbClr val="0000FF"/>
                </a:solidFill>
                <a:latin typeface="Arial Unicode MS"/>
                <a:cs typeface="Arial Unicode MS"/>
              </a:rPr>
              <a:t>studied</a:t>
            </a:r>
            <a:r>
              <a:rPr lang="it-IT" sz="2000" b="1" i="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. </a:t>
            </a:r>
            <a:endParaRPr lang="it-IT" sz="2000" b="1" i="0" dirty="0" smtClean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 algn="just"/>
            <a:endParaRPr lang="it-IT" sz="2000" i="0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 algn="just"/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Primordial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isotopes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</a:t>
            </a:r>
          </a:p>
          <a:p>
            <a:pPr algn="just"/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H and D</a:t>
            </a:r>
          </a:p>
          <a:p>
            <a:pPr algn="just"/>
            <a:r>
              <a:rPr lang="it-IT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3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He and </a:t>
            </a:r>
            <a:r>
              <a:rPr lang="it-IT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4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He</a:t>
            </a:r>
          </a:p>
          <a:p>
            <a:pPr algn="just"/>
            <a:r>
              <a:rPr lang="it-IT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7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Li (</a:t>
            </a:r>
            <a:r>
              <a:rPr lang="it-IT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partially</a:t>
            </a:r>
            <a:r>
              <a:rPr lang="it-IT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771800" y="5301208"/>
            <a:ext cx="6048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By </a:t>
            </a:r>
            <a:r>
              <a:rPr lang="it-IT" sz="2000" i="0" kern="0" dirty="0" err="1" smtClean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modeling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the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abundances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of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those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isotopes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and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observing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their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“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primordial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”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abundance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one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can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get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</a:t>
            </a:r>
            <a:r>
              <a:rPr lang="it-IT" sz="2000" i="0" kern="0" dirty="0" smtClean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h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ints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on BBN and the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baryon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to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photon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ratio,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thus</a:t>
            </a:r>
            <a:r>
              <a:rPr lang="it-IT" sz="2000" i="0" kern="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lang="it-IT" sz="2000" i="0" kern="0" dirty="0" smtClean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t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esting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the Big Bang Model.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Unicode MS"/>
              <a:cs typeface="Arial Unicode MS"/>
            </a:endParaRPr>
          </a:p>
        </p:txBody>
      </p:sp>
      <p:sp>
        <p:nvSpPr>
          <p:cNvPr id="16" name="CasellaDiTesto 15"/>
          <p:cNvSpPr txBox="1"/>
          <p:nvPr/>
        </p:nvSpPr>
        <p:spPr>
          <a:xfrm rot="18775438">
            <a:off x="-314801" y="2223018"/>
            <a:ext cx="394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BBN network and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observed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isotopes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/>
                <a:cs typeface="Arial Unicode MS"/>
              </a:rPr>
              <a:t> 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35479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68325" y="260350"/>
            <a:ext cx="7772400" cy="774700"/>
          </a:xfrm>
        </p:spPr>
        <p:txBody>
          <a:bodyPr/>
          <a:lstStyle/>
          <a:p>
            <a:r>
              <a:rPr lang="it-IT" altLang="it-IT" sz="4400" b="1" dirty="0" err="1" smtClean="0"/>
              <a:t>Cosmological</a:t>
            </a:r>
            <a:r>
              <a:rPr lang="it-IT" altLang="it-IT" sz="4400" b="1" dirty="0" smtClean="0"/>
              <a:t> </a:t>
            </a:r>
            <a:r>
              <a:rPr lang="it-IT" altLang="it-IT" sz="4400" b="1" baseline="30000" dirty="0" smtClean="0"/>
              <a:t>7</a:t>
            </a:r>
            <a:r>
              <a:rPr lang="it-IT" altLang="it-IT" sz="4400" b="1" dirty="0" smtClean="0"/>
              <a:t>Li </a:t>
            </a:r>
            <a:r>
              <a:rPr lang="it-IT" altLang="it-IT" sz="4400" b="1" dirty="0" err="1" smtClean="0"/>
              <a:t>Problem</a:t>
            </a:r>
            <a:endParaRPr lang="it-IT" altLang="it-IT" sz="4400" b="1" dirty="0" smtClean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087813" y="1228725"/>
            <a:ext cx="4675187" cy="1984375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Wingdings" pitchFamily="2" charset="2"/>
              <a:buNone/>
            </a:pPr>
            <a:r>
              <a:rPr lang="it-IT" altLang="it-IT" sz="2400" b="1" smtClean="0">
                <a:solidFill>
                  <a:srgbClr val="000099"/>
                </a:solidFill>
              </a:rPr>
              <a:t>Discrepancy</a:t>
            </a:r>
            <a:r>
              <a:rPr lang="it-IT" altLang="it-IT" sz="2400" smtClean="0"/>
              <a:t> of a </a:t>
            </a:r>
            <a:r>
              <a:rPr lang="it-IT" altLang="it-IT" sz="2400" b="1" smtClean="0">
                <a:solidFill>
                  <a:srgbClr val="000099"/>
                </a:solidFill>
              </a:rPr>
              <a:t>factor 3</a:t>
            </a:r>
            <a:r>
              <a:rPr lang="it-IT" altLang="it-IT" sz="2400" smtClean="0"/>
              <a:t> between predictions and observation for </a:t>
            </a:r>
            <a:r>
              <a:rPr lang="it-IT" altLang="it-IT" sz="2400" b="1" baseline="30000" smtClean="0">
                <a:solidFill>
                  <a:srgbClr val="000099"/>
                </a:solidFill>
              </a:rPr>
              <a:t>7</a:t>
            </a:r>
            <a:r>
              <a:rPr lang="it-IT" altLang="it-IT" sz="2400" b="1" smtClean="0">
                <a:solidFill>
                  <a:srgbClr val="000099"/>
                </a:solidFill>
              </a:rPr>
              <a:t>Li abundances</a:t>
            </a:r>
            <a:r>
              <a:rPr lang="it-IT" altLang="it-IT" sz="2400" smtClean="0"/>
              <a:t> in </a:t>
            </a:r>
            <a:r>
              <a:rPr lang="it-IT" altLang="it-IT" sz="2400" b="1" smtClean="0">
                <a:solidFill>
                  <a:srgbClr val="000099"/>
                </a:solidFill>
              </a:rPr>
              <a:t>metal-poor stars</a:t>
            </a:r>
            <a:r>
              <a:rPr lang="it-IT" altLang="it-IT" sz="2400" smtClean="0"/>
              <a:t>.</a:t>
            </a:r>
          </a:p>
          <a:p>
            <a:pPr marL="0" indent="0" algn="ctr">
              <a:buFont typeface="Wingdings" pitchFamily="2" charset="2"/>
              <a:buNone/>
            </a:pPr>
            <a:r>
              <a:rPr lang="it-IT" altLang="it-IT" sz="2400" smtClean="0"/>
              <a:t>Recent measurement of the </a:t>
            </a:r>
            <a:r>
              <a:rPr lang="it-IT" altLang="it-IT" sz="2400" b="1" smtClean="0">
                <a:solidFill>
                  <a:srgbClr val="FF0000"/>
                </a:solidFill>
              </a:rPr>
              <a:t>n + </a:t>
            </a:r>
            <a:r>
              <a:rPr lang="it-IT" altLang="it-IT" sz="2400" b="1" baseline="30000" smtClean="0">
                <a:solidFill>
                  <a:srgbClr val="FF0000"/>
                </a:solidFill>
              </a:rPr>
              <a:t>7</a:t>
            </a:r>
            <a:r>
              <a:rPr lang="it-IT" altLang="it-IT" sz="2400" b="1" smtClean="0">
                <a:solidFill>
                  <a:srgbClr val="FF0000"/>
                </a:solidFill>
              </a:rPr>
              <a:t>Be </a:t>
            </a:r>
            <a:r>
              <a:rPr lang="it-IT" altLang="it-IT" sz="2400" b="1" smtClean="0">
                <a:solidFill>
                  <a:srgbClr val="FF0000"/>
                </a:solidFill>
                <a:cs typeface="Times New Roman" pitchFamily="18" charset="0"/>
              </a:rPr>
              <a:t>→ </a:t>
            </a:r>
            <a:r>
              <a:rPr lang="el-GR" altLang="it-IT" sz="2400" b="1" smtClean="0">
                <a:solidFill>
                  <a:srgbClr val="FF0000"/>
                </a:solidFill>
                <a:cs typeface="Times New Roman" pitchFamily="18" charset="0"/>
              </a:rPr>
              <a:t>α</a:t>
            </a:r>
            <a:r>
              <a:rPr lang="it-IT" altLang="it-IT" sz="2400" b="1" smtClean="0">
                <a:solidFill>
                  <a:srgbClr val="FF0000"/>
                </a:solidFill>
                <a:cs typeface="Times New Roman" pitchFamily="18" charset="0"/>
              </a:rPr>
              <a:t> + </a:t>
            </a:r>
            <a:r>
              <a:rPr lang="el-GR" altLang="it-IT" sz="2400" b="1" smtClean="0">
                <a:solidFill>
                  <a:srgbClr val="FF0000"/>
                </a:solidFill>
                <a:cs typeface="Times New Roman" pitchFamily="18" charset="0"/>
              </a:rPr>
              <a:t>α</a:t>
            </a:r>
            <a:r>
              <a:rPr lang="it-IT" altLang="it-IT" sz="2400" smtClean="0">
                <a:cs typeface="Times New Roman" pitchFamily="18" charset="0"/>
              </a:rPr>
              <a:t> reaction at </a:t>
            </a:r>
            <a:r>
              <a:rPr lang="it-IT" altLang="it-IT" sz="2400" b="1" smtClean="0">
                <a:solidFill>
                  <a:srgbClr val="FF0000"/>
                </a:solidFill>
                <a:cs typeface="Times New Roman" pitchFamily="18" charset="0"/>
              </a:rPr>
              <a:t>n-TOF</a:t>
            </a:r>
            <a:r>
              <a:rPr lang="it-IT" altLang="it-IT" sz="2400" smtClean="0">
                <a:cs typeface="Times New Roman" pitchFamily="18" charset="0"/>
              </a:rPr>
              <a:t>.</a:t>
            </a:r>
            <a:r>
              <a:rPr lang="it-IT" altLang="it-IT" sz="2400" smtClean="0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196975"/>
            <a:ext cx="3676650" cy="564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 descr="Risultati immagini per cosmological lithium prob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8455" r="4977" b="7224"/>
          <a:stretch>
            <a:fillRect/>
          </a:stretch>
        </p:blipFill>
        <p:spPr bwMode="auto">
          <a:xfrm>
            <a:off x="4232275" y="3213100"/>
            <a:ext cx="4386263" cy="318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4332288" y="6381750"/>
            <a:ext cx="4357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latin typeface="Arial" pitchFamily="34" charset="0"/>
              </a:rPr>
              <a:t>M. Barbagallo et al., PRL 117 (2016) 152701</a:t>
            </a:r>
          </a:p>
        </p:txBody>
      </p:sp>
    </p:spTree>
    <p:extLst>
      <p:ext uri="{BB962C8B-B14F-4D97-AF65-F5344CB8AC3E}">
        <p14:creationId xmlns:p14="http://schemas.microsoft.com/office/powerpoint/2010/main" val="22229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1" y="304800"/>
            <a:ext cx="78200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421735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1244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544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56101" y="260350"/>
            <a:ext cx="7772400" cy="774700"/>
          </a:xfrm>
        </p:spPr>
        <p:txBody>
          <a:bodyPr/>
          <a:lstStyle/>
          <a:p>
            <a:pPr eaLnBrk="1" hangingPunct="1"/>
            <a:r>
              <a:rPr lang="en-US" altLang="it-IT" sz="4400" b="1" dirty="0" smtClean="0"/>
              <a:t>The Facility EXOTIC at LNL</a:t>
            </a:r>
          </a:p>
        </p:txBody>
      </p:sp>
      <p:pic>
        <p:nvPicPr>
          <p:cNvPr id="5" name="Picture 3" descr="EXOTIC_02_04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89" y="1598613"/>
            <a:ext cx="7488237" cy="45672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389514" y="1627188"/>
            <a:ext cx="2016125" cy="938212"/>
            <a:chOff x="975" y="1025"/>
            <a:chExt cx="1270" cy="591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247" y="1025"/>
              <a:ext cx="998" cy="228"/>
            </a:xfrm>
            <a:prstGeom prst="rect">
              <a:avLst/>
            </a:prstGeom>
            <a:solidFill>
              <a:srgbClr val="DEF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>
                  <a:solidFill>
                    <a:srgbClr val="000000"/>
                  </a:solidFill>
                </a:rPr>
                <a:t>Gas Target</a:t>
              </a:r>
              <a:endParaRPr lang="it-IT" altLang="it-IT" sz="2000" b="1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>
              <a:off x="975" y="1207"/>
              <a:ext cx="363" cy="409"/>
            </a:xfrm>
            <a:prstGeom prst="line">
              <a:avLst/>
            </a:prstGeom>
            <a:noFill/>
            <a:ln w="57150">
              <a:solidFill>
                <a:srgbClr val="DEF4D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037214" y="1700213"/>
            <a:ext cx="4392612" cy="936625"/>
            <a:chOff x="1383" y="1071"/>
            <a:chExt cx="2767" cy="590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426" y="1071"/>
              <a:ext cx="1724" cy="227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>
                  <a:solidFill>
                    <a:srgbClr val="000000"/>
                  </a:solidFill>
                </a:rPr>
                <a:t>1</a:t>
              </a:r>
              <a:r>
                <a:rPr lang="it-IT" altLang="it-IT" sz="2000" b="1" baseline="30000">
                  <a:solidFill>
                    <a:srgbClr val="000000"/>
                  </a:solidFill>
                </a:rPr>
                <a:t>st</a:t>
              </a:r>
              <a:r>
                <a:rPr lang="it-IT" altLang="it-IT" sz="2000" b="1">
                  <a:solidFill>
                    <a:srgbClr val="000000"/>
                  </a:solidFill>
                </a:rPr>
                <a:t> Quadrupole Triplet</a:t>
              </a:r>
              <a:endParaRPr lang="it-IT" altLang="it-IT" sz="2000" b="1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1383" y="1253"/>
              <a:ext cx="1089" cy="408"/>
            </a:xfrm>
            <a:prstGeom prst="line">
              <a:avLst/>
            </a:prstGeom>
            <a:noFill/>
            <a:ln w="57150">
              <a:solidFill>
                <a:srgbClr val="BBE0E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6501264" y="3500438"/>
            <a:ext cx="2160587" cy="1512887"/>
            <a:chOff x="4195" y="2205"/>
            <a:chExt cx="1361" cy="953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195" y="2205"/>
              <a:ext cx="1361" cy="40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>
                  <a:solidFill>
                    <a:srgbClr val="000000"/>
                  </a:solidFill>
                </a:rPr>
                <a:t>2</a:t>
              </a:r>
              <a:r>
                <a:rPr lang="it-IT" altLang="it-IT" sz="2000" b="1" baseline="30000">
                  <a:solidFill>
                    <a:srgbClr val="000000"/>
                  </a:solidFill>
                </a:rPr>
                <a:t>nd</a:t>
              </a:r>
              <a:r>
                <a:rPr lang="it-IT" altLang="it-IT" sz="2000" b="1">
                  <a:solidFill>
                    <a:srgbClr val="000000"/>
                  </a:solidFill>
                </a:rPr>
                <a:t> Quadrupole Triplet</a:t>
              </a:r>
              <a:endParaRPr lang="it-IT" altLang="it-IT" sz="2000" b="1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4377" y="2568"/>
              <a:ext cx="136" cy="590"/>
            </a:xfrm>
            <a:prstGeom prst="line">
              <a:avLst/>
            </a:prstGeom>
            <a:noFill/>
            <a:ln w="57150">
              <a:solidFill>
                <a:srgbClr val="BBE0E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5350326" y="2781300"/>
            <a:ext cx="2735263" cy="935038"/>
            <a:chOff x="3470" y="1752"/>
            <a:chExt cx="1723" cy="589"/>
          </a:xfrm>
        </p:grpSpPr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>
              <a:off x="3470" y="1933"/>
              <a:ext cx="725" cy="408"/>
            </a:xfrm>
            <a:prstGeom prst="line">
              <a:avLst/>
            </a:prstGeom>
            <a:noFill/>
            <a:ln w="57150">
              <a:solidFill>
                <a:srgbClr val="ECE4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4150" y="1752"/>
              <a:ext cx="1043" cy="227"/>
            </a:xfrm>
            <a:prstGeom prst="rect">
              <a:avLst/>
            </a:prstGeom>
            <a:solidFill>
              <a:srgbClr val="ECE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>
                  <a:solidFill>
                    <a:srgbClr val="000000"/>
                  </a:solidFill>
                </a:rPr>
                <a:t>Wien Filter</a:t>
              </a:r>
              <a:endParaRPr lang="it-IT" altLang="it-IT" sz="2000" b="1"/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4413701" y="2168525"/>
            <a:ext cx="3384550" cy="828675"/>
            <a:chOff x="2880" y="1366"/>
            <a:chExt cx="2132" cy="522"/>
          </a:xfrm>
        </p:grpSpPr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3597" y="1366"/>
              <a:ext cx="1415" cy="250"/>
            </a:xfrm>
            <a:prstGeom prst="rect">
              <a:avLst/>
            </a:prstGeom>
            <a:solidFill>
              <a:srgbClr val="F6F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>
                  <a:solidFill>
                    <a:srgbClr val="000000"/>
                  </a:solidFill>
                </a:rPr>
                <a:t>30°-Dipole Magnet </a:t>
              </a:r>
              <a:endParaRPr lang="it-IT" altLang="it-IT" sz="2000" b="1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2880" y="1518"/>
              <a:ext cx="726" cy="370"/>
            </a:xfrm>
            <a:prstGeom prst="line">
              <a:avLst/>
            </a:prstGeom>
            <a:noFill/>
            <a:ln w="57150">
              <a:solidFill>
                <a:srgbClr val="F6FDA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1" name="Line 19"/>
          <p:cNvSpPr>
            <a:spLocks noChangeShapeType="1"/>
          </p:cNvSpPr>
          <p:nvPr/>
        </p:nvSpPr>
        <p:spPr bwMode="auto">
          <a:xfrm flipH="1" flipV="1">
            <a:off x="1149801" y="2852738"/>
            <a:ext cx="384175" cy="1738312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2138814" y="3141663"/>
            <a:ext cx="835025" cy="148113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1340301" y="4510088"/>
            <a:ext cx="1849438" cy="35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238" tIns="36119" rIns="72238" bIns="36119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>
                <a:solidFill>
                  <a:srgbClr val="000000"/>
                </a:solidFill>
              </a:rPr>
              <a:t>4 Slit Systems</a:t>
            </a:r>
            <a:endParaRPr lang="it-IT" altLang="it-IT" sz="2000" b="1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3118301" y="4797425"/>
            <a:ext cx="4103688" cy="13684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3145289" y="3716338"/>
            <a:ext cx="1484312" cy="83343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1295884">
            <a:off x="383039" y="1731963"/>
            <a:ext cx="2122487" cy="415925"/>
          </a:xfrm>
          <a:prstGeom prst="rect">
            <a:avLst/>
          </a:prstGeom>
          <a:solidFill>
            <a:srgbClr val="FFF3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>
                <a:solidFill>
                  <a:srgbClr val="0000CC"/>
                </a:solidFill>
                <a:latin typeface="Arial" charset="0"/>
              </a:rPr>
              <a:t>I. PRODUCTION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1289752">
            <a:off x="4193039" y="2925763"/>
            <a:ext cx="2151062" cy="415925"/>
          </a:xfrm>
          <a:prstGeom prst="rect">
            <a:avLst/>
          </a:prstGeom>
          <a:solidFill>
            <a:srgbClr val="FFF3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>
                <a:solidFill>
                  <a:schemeClr val="accent2"/>
                </a:solidFill>
                <a:latin typeface="Arial" charset="0"/>
              </a:rPr>
              <a:t>II. SEPARATION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6763201" y="6108700"/>
            <a:ext cx="2206625" cy="415925"/>
          </a:xfrm>
          <a:prstGeom prst="rect">
            <a:avLst/>
          </a:prstGeom>
          <a:solidFill>
            <a:srgbClr val="FFF3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>
                <a:solidFill>
                  <a:schemeClr val="hlink"/>
                </a:solidFill>
                <a:latin typeface="Arial" charset="0"/>
              </a:rPr>
              <a:t>III. EXPERIMENT</a:t>
            </a:r>
          </a:p>
        </p:txBody>
      </p:sp>
    </p:spTree>
    <p:extLst>
      <p:ext uri="{BB962C8B-B14F-4D97-AF65-F5344CB8AC3E}">
        <p14:creationId xmlns:p14="http://schemas.microsoft.com/office/powerpoint/2010/main" val="221906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196975"/>
            <a:ext cx="7848600" cy="3148013"/>
          </a:xfrm>
          <a:prstGeom prst="rect">
            <a:avLst/>
          </a:prstGeom>
          <a:solidFill>
            <a:srgbClr val="FFF3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25" y="115888"/>
            <a:ext cx="7772400" cy="919162"/>
          </a:xfrm>
        </p:spPr>
        <p:txBody>
          <a:bodyPr/>
          <a:lstStyle/>
          <a:p>
            <a:pPr eaLnBrk="1" hangingPunct="1"/>
            <a:r>
              <a:rPr lang="it-IT" altLang="it-IT" sz="4400" b="1" dirty="0" smtClean="0"/>
              <a:t>Light </a:t>
            </a:r>
            <a:r>
              <a:rPr lang="it-IT" altLang="it-IT" sz="4400" b="1" dirty="0" err="1" smtClean="0"/>
              <a:t>RIBs</a:t>
            </a:r>
            <a:r>
              <a:rPr lang="it-IT" altLang="it-IT" sz="4400" b="1" dirty="0" smtClean="0"/>
              <a:t> </a:t>
            </a:r>
            <a:r>
              <a:rPr lang="it-IT" altLang="it-IT" sz="4400" b="1" dirty="0" err="1" smtClean="0"/>
              <a:t>at</a:t>
            </a:r>
            <a:r>
              <a:rPr lang="it-IT" altLang="it-IT" sz="4400" b="1" dirty="0" smtClean="0"/>
              <a:t> EXOTIC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4513" y="4413250"/>
            <a:ext cx="853281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>
                <a:solidFill>
                  <a:srgbClr val="0000FF"/>
                </a:solidFill>
              </a:rPr>
              <a:t>17</a:t>
            </a:r>
            <a:r>
              <a:rPr lang="it-IT" altLang="it-IT" sz="2200" b="1">
                <a:solidFill>
                  <a:srgbClr val="0000FF"/>
                </a:solidFill>
              </a:rPr>
              <a:t>F</a:t>
            </a:r>
            <a:r>
              <a:rPr lang="it-IT" altLang="it-IT" sz="2200"/>
              <a:t>	E = 3–5 MeV/u     Purity: </a:t>
            </a:r>
            <a:r>
              <a:rPr lang="it-IT" altLang="it-IT" sz="2200" b="1">
                <a:solidFill>
                  <a:srgbClr val="0000FF"/>
                </a:solidFill>
              </a:rPr>
              <a:t>93-96 %</a:t>
            </a:r>
            <a:r>
              <a:rPr lang="it-IT" altLang="it-IT" sz="2200"/>
              <a:t>  	Intensity: </a:t>
            </a:r>
            <a:r>
              <a:rPr lang="it-IT" altLang="it-IT" sz="2200" b="1">
                <a:solidFill>
                  <a:srgbClr val="0000FF"/>
                </a:solidFill>
              </a:rPr>
              <a:t>10</a:t>
            </a:r>
            <a:r>
              <a:rPr lang="it-IT" altLang="it-IT" sz="2200" b="1" baseline="30000">
                <a:solidFill>
                  <a:srgbClr val="0000FF"/>
                </a:solidFill>
              </a:rPr>
              <a:t>5</a:t>
            </a:r>
            <a:r>
              <a:rPr lang="it-IT" altLang="it-IT" sz="2200" b="1">
                <a:solidFill>
                  <a:srgbClr val="0000FF"/>
                </a:solidFill>
              </a:rPr>
              <a:t> pps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>
                <a:solidFill>
                  <a:schemeClr val="accent2"/>
                </a:solidFill>
              </a:rPr>
              <a:t>8</a:t>
            </a:r>
            <a:r>
              <a:rPr lang="it-IT" altLang="it-IT" sz="2200" b="1">
                <a:solidFill>
                  <a:schemeClr val="accent2"/>
                </a:solidFill>
              </a:rPr>
              <a:t>B</a:t>
            </a:r>
            <a:r>
              <a:rPr lang="it-IT" altLang="it-IT" sz="2200"/>
              <a:t>	E = 3–5 MeV/u	    Purity: </a:t>
            </a:r>
            <a:r>
              <a:rPr lang="it-IT" altLang="it-IT" sz="2200" b="1">
                <a:solidFill>
                  <a:schemeClr val="accent2"/>
                </a:solidFill>
              </a:rPr>
              <a:t>30-43 %</a:t>
            </a:r>
            <a:r>
              <a:rPr lang="it-IT" altLang="it-IT" sz="2200"/>
              <a:t>	Intensity: </a:t>
            </a:r>
            <a:r>
              <a:rPr lang="it-IT" altLang="it-IT" sz="2200">
                <a:solidFill>
                  <a:srgbClr val="FF0000"/>
                </a:solidFill>
              </a:rPr>
              <a:t>~</a:t>
            </a:r>
            <a:r>
              <a:rPr lang="it-IT" altLang="it-IT" sz="2200"/>
              <a:t> </a:t>
            </a:r>
            <a:r>
              <a:rPr lang="it-IT" altLang="it-IT" sz="2200" b="1">
                <a:solidFill>
                  <a:schemeClr val="accent2"/>
                </a:solidFill>
              </a:rPr>
              <a:t>10</a:t>
            </a:r>
            <a:r>
              <a:rPr lang="it-IT" altLang="it-IT" sz="2200" b="1" baseline="30000">
                <a:solidFill>
                  <a:schemeClr val="accent2"/>
                </a:solidFill>
              </a:rPr>
              <a:t>3</a:t>
            </a:r>
            <a:r>
              <a:rPr lang="it-IT" altLang="it-IT" sz="2200" b="1">
                <a:solidFill>
                  <a:schemeClr val="accent2"/>
                </a:solidFill>
              </a:rPr>
              <a:t> pps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>
                <a:solidFill>
                  <a:srgbClr val="0000FF"/>
                </a:solidFill>
              </a:rPr>
              <a:t>7</a:t>
            </a:r>
            <a:r>
              <a:rPr lang="it-IT" altLang="it-IT" sz="2200" b="1">
                <a:solidFill>
                  <a:srgbClr val="0000FF"/>
                </a:solidFill>
              </a:rPr>
              <a:t>Be</a:t>
            </a:r>
            <a:r>
              <a:rPr lang="it-IT" altLang="it-IT" sz="2200"/>
              <a:t>	E = 2.5–6 MeV/u  Purity: </a:t>
            </a:r>
            <a:r>
              <a:rPr lang="it-IT" altLang="it-IT" sz="2200" b="1">
                <a:solidFill>
                  <a:srgbClr val="0000FF"/>
                </a:solidFill>
              </a:rPr>
              <a:t>99 %</a:t>
            </a:r>
            <a:r>
              <a:rPr lang="it-IT" altLang="it-IT" sz="2200"/>
              <a:t>       	Intensity: </a:t>
            </a:r>
            <a:r>
              <a:rPr lang="it-IT" altLang="it-IT" sz="2200" b="1">
                <a:solidFill>
                  <a:srgbClr val="0000FF"/>
                </a:solidFill>
              </a:rPr>
              <a:t>10</a:t>
            </a:r>
            <a:r>
              <a:rPr lang="it-IT" altLang="it-IT" sz="2200" b="1" baseline="30000">
                <a:solidFill>
                  <a:srgbClr val="0000FF"/>
                </a:solidFill>
              </a:rPr>
              <a:t>6</a:t>
            </a:r>
            <a:r>
              <a:rPr lang="it-IT" altLang="it-IT" sz="2200" b="1">
                <a:solidFill>
                  <a:srgbClr val="0000FF"/>
                </a:solidFill>
              </a:rPr>
              <a:t> pps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>
                <a:solidFill>
                  <a:srgbClr val="0000FF"/>
                </a:solidFill>
              </a:rPr>
              <a:t>15</a:t>
            </a:r>
            <a:r>
              <a:rPr lang="it-IT" altLang="it-IT" sz="2200" b="1">
                <a:solidFill>
                  <a:srgbClr val="0000FF"/>
                </a:solidFill>
              </a:rPr>
              <a:t>O</a:t>
            </a:r>
            <a:r>
              <a:rPr lang="it-IT" altLang="it-IT" sz="2200"/>
              <a:t>	E = 1.3 MeV/u      Purity: </a:t>
            </a:r>
            <a:r>
              <a:rPr lang="it-IT" altLang="it-IT" sz="2200" b="1">
                <a:solidFill>
                  <a:srgbClr val="0000FF"/>
                </a:solidFill>
              </a:rPr>
              <a:t>97-98 %</a:t>
            </a:r>
            <a:r>
              <a:rPr lang="it-IT" altLang="it-IT" sz="2200"/>
              <a:t>    	Intensity: </a:t>
            </a:r>
            <a:r>
              <a:rPr lang="it-IT" altLang="it-IT" sz="2200" b="1">
                <a:solidFill>
                  <a:srgbClr val="0000FF"/>
                </a:solidFill>
              </a:rPr>
              <a:t>4*10</a:t>
            </a:r>
            <a:r>
              <a:rPr lang="it-IT" altLang="it-IT" sz="2200" b="1" baseline="30000">
                <a:solidFill>
                  <a:srgbClr val="0000FF"/>
                </a:solidFill>
              </a:rPr>
              <a:t>4</a:t>
            </a:r>
            <a:r>
              <a:rPr lang="it-IT" altLang="it-IT" sz="2200" b="1">
                <a:solidFill>
                  <a:srgbClr val="0000FF"/>
                </a:solidFill>
              </a:rPr>
              <a:t> pps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>
                <a:solidFill>
                  <a:srgbClr val="009900"/>
                </a:solidFill>
              </a:rPr>
              <a:t>8</a:t>
            </a:r>
            <a:r>
              <a:rPr lang="it-IT" altLang="it-IT" sz="2200" b="1">
                <a:solidFill>
                  <a:srgbClr val="009900"/>
                </a:solidFill>
              </a:rPr>
              <a:t>Li</a:t>
            </a:r>
            <a:r>
              <a:rPr lang="it-IT" altLang="it-IT" sz="2200"/>
              <a:t>	E = 2–2.5 MeV/u  Purity: </a:t>
            </a:r>
            <a:r>
              <a:rPr lang="it-IT" altLang="it-IT" sz="2200" b="1">
                <a:solidFill>
                  <a:srgbClr val="009900"/>
                </a:solidFill>
              </a:rPr>
              <a:t>99 %</a:t>
            </a:r>
            <a:r>
              <a:rPr lang="it-IT" altLang="it-IT" sz="2200"/>
              <a:t>      	Intensity: </a:t>
            </a:r>
            <a:r>
              <a:rPr lang="it-IT" altLang="it-IT" sz="2200" b="1">
                <a:solidFill>
                  <a:srgbClr val="009900"/>
                </a:solidFill>
              </a:rPr>
              <a:t>10</a:t>
            </a:r>
            <a:r>
              <a:rPr lang="it-IT" altLang="it-IT" sz="2200" b="1" baseline="30000">
                <a:solidFill>
                  <a:srgbClr val="009900"/>
                </a:solidFill>
              </a:rPr>
              <a:t>5</a:t>
            </a:r>
            <a:r>
              <a:rPr lang="it-IT" altLang="it-IT" sz="2200" b="1">
                <a:solidFill>
                  <a:srgbClr val="009900"/>
                </a:solidFill>
              </a:rPr>
              <a:t> pps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200" b="1" baseline="30000">
                <a:solidFill>
                  <a:srgbClr val="0000FF"/>
                </a:solidFill>
              </a:rPr>
              <a:t>10</a:t>
            </a:r>
            <a:r>
              <a:rPr lang="it-IT" altLang="it-IT" sz="2200" b="1">
                <a:solidFill>
                  <a:srgbClr val="0000FF"/>
                </a:solidFill>
              </a:rPr>
              <a:t>C</a:t>
            </a:r>
            <a:r>
              <a:rPr lang="it-IT" altLang="it-IT" sz="2200"/>
              <a:t>	E = 4 MeV/u  	    Purity: </a:t>
            </a:r>
            <a:r>
              <a:rPr lang="it-IT" altLang="it-IT" sz="2200" b="1">
                <a:solidFill>
                  <a:srgbClr val="0000FF"/>
                </a:solidFill>
              </a:rPr>
              <a:t>99 %</a:t>
            </a:r>
            <a:r>
              <a:rPr lang="it-IT" altLang="it-IT" sz="2200"/>
              <a:t>       	Intensity: </a:t>
            </a:r>
            <a:r>
              <a:rPr lang="it-IT" altLang="it-IT" sz="2200" b="1">
                <a:solidFill>
                  <a:srgbClr val="0000FF"/>
                </a:solidFill>
              </a:rPr>
              <a:t>5*10</a:t>
            </a:r>
            <a:r>
              <a:rPr lang="it-IT" altLang="it-IT" sz="2200" b="1" baseline="30000">
                <a:solidFill>
                  <a:srgbClr val="0000FF"/>
                </a:solidFill>
              </a:rPr>
              <a:t>3</a:t>
            </a:r>
            <a:r>
              <a:rPr lang="it-IT" altLang="it-IT" sz="2200" b="1">
                <a:solidFill>
                  <a:srgbClr val="0000FF"/>
                </a:solidFill>
              </a:rPr>
              <a:t> pps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200" b="1" baseline="30000">
                <a:solidFill>
                  <a:srgbClr val="0000FF"/>
                </a:solidFill>
              </a:rPr>
              <a:t>11</a:t>
            </a:r>
            <a:r>
              <a:rPr lang="it-IT" altLang="it-IT" sz="2200" b="1">
                <a:solidFill>
                  <a:srgbClr val="0000FF"/>
                </a:solidFill>
              </a:rPr>
              <a:t>C</a:t>
            </a:r>
            <a:r>
              <a:rPr lang="it-IT" altLang="it-IT" sz="2200"/>
              <a:t>	E = 4 MeV/u         Purity: </a:t>
            </a:r>
            <a:r>
              <a:rPr lang="it-IT" altLang="it-IT" sz="2200" b="1">
                <a:solidFill>
                  <a:srgbClr val="0000FF"/>
                </a:solidFill>
              </a:rPr>
              <a:t>99 %</a:t>
            </a:r>
            <a:r>
              <a:rPr lang="it-IT" altLang="it-IT" sz="2200"/>
              <a:t>       	Intensity: </a:t>
            </a:r>
            <a:r>
              <a:rPr lang="it-IT" altLang="it-IT" sz="2200" b="1">
                <a:solidFill>
                  <a:srgbClr val="0000FF"/>
                </a:solidFill>
              </a:rPr>
              <a:t>2*10</a:t>
            </a:r>
            <a:r>
              <a:rPr lang="it-IT" altLang="it-IT" sz="2200" b="1" baseline="30000">
                <a:solidFill>
                  <a:srgbClr val="0000FF"/>
                </a:solidFill>
              </a:rPr>
              <a:t>5</a:t>
            </a:r>
            <a:r>
              <a:rPr lang="it-IT" altLang="it-IT" sz="2200" b="1">
                <a:solidFill>
                  <a:srgbClr val="0000FF"/>
                </a:solidFill>
              </a:rPr>
              <a:t> pps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513388" y="1341438"/>
            <a:ext cx="504825" cy="503237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992438" y="2565400"/>
            <a:ext cx="360362" cy="341313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84150" y="4365625"/>
            <a:ext cx="433388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84150" y="5013325"/>
            <a:ext cx="433388" cy="433388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184150" y="4724400"/>
            <a:ext cx="365125" cy="338138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2895600" y="2781300"/>
            <a:ext cx="530225" cy="48736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5010150" y="1628775"/>
            <a:ext cx="503238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4000500" y="3068638"/>
            <a:ext cx="504825" cy="504825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152400" y="5373688"/>
            <a:ext cx="465138" cy="433387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184150" y="5734050"/>
            <a:ext cx="465138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049338" y="2636838"/>
            <a:ext cx="0" cy="215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84150" y="6381750"/>
            <a:ext cx="465138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252413" y="6186488"/>
            <a:ext cx="365125" cy="338137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4000500" y="2205038"/>
            <a:ext cx="465138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3563938" y="2227263"/>
            <a:ext cx="365125" cy="338137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32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30384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6418"/>
            <a:ext cx="27098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57550"/>
            <a:ext cx="2513989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2" y="3442854"/>
            <a:ext cx="4595838" cy="291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128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it-IT" altLang="it-IT" sz="4400" b="1" dirty="0" smtClean="0"/>
              <a:t>Solar </a:t>
            </a:r>
            <a:r>
              <a:rPr lang="it-IT" altLang="it-IT" sz="4400" b="1" dirty="0" err="1" smtClean="0"/>
              <a:t>Abundance</a:t>
            </a:r>
            <a:r>
              <a:rPr lang="it-IT" altLang="it-IT" sz="4400" b="1" dirty="0" smtClean="0"/>
              <a:t> Distribution</a:t>
            </a:r>
          </a:p>
        </p:txBody>
      </p:sp>
      <p:pic>
        <p:nvPicPr>
          <p:cNvPr id="5" name="Picture 11" descr="abundances_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/>
          <a:stretch>
            <a:fillRect/>
          </a:stretch>
        </p:blipFill>
        <p:spPr bwMode="auto">
          <a:xfrm>
            <a:off x="34925" y="1412875"/>
            <a:ext cx="4976813" cy="5327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148263" y="1209675"/>
            <a:ext cx="39719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>
                <a:solidFill>
                  <a:srgbClr val="336699"/>
                </a:solidFill>
                <a:latin typeface="+mn-lt"/>
              </a:rPr>
              <a:t>Data sources:</a:t>
            </a:r>
            <a:r>
              <a:rPr lang="en-GB" b="1" dirty="0">
                <a:latin typeface="+mn-lt"/>
              </a:rPr>
              <a:t>  </a:t>
            </a:r>
          </a:p>
          <a:p>
            <a:pPr eaLnBrk="1" hangingPunct="1">
              <a:lnSpc>
                <a:spcPct val="20000"/>
              </a:lnSpc>
              <a:defRPr/>
            </a:pPr>
            <a:endParaRPr lang="en-GB" dirty="0">
              <a:latin typeface="+mn-lt"/>
            </a:endParaRPr>
          </a:p>
          <a:p>
            <a:pPr eaLnBrk="1" hangingPunct="1">
              <a:defRPr/>
            </a:pPr>
            <a:r>
              <a:rPr lang="en-GB" dirty="0">
                <a:latin typeface="+mn-lt"/>
              </a:rPr>
              <a:t>Earth, Moon, meteorites, cosmic </a:t>
            </a:r>
            <a:r>
              <a:rPr lang="en-GB" dirty="0" smtClean="0">
                <a:latin typeface="+mn-lt"/>
              </a:rPr>
              <a:t>rays</a:t>
            </a:r>
            <a:r>
              <a:rPr lang="en-GB" dirty="0">
                <a:latin typeface="+mn-lt"/>
              </a:rPr>
              <a:t>, solar </a:t>
            </a:r>
            <a:r>
              <a:rPr lang="en-GB" dirty="0" smtClean="0">
                <a:latin typeface="+mn-lt"/>
              </a:rPr>
              <a:t>and </a:t>
            </a:r>
            <a:r>
              <a:rPr lang="en-GB" dirty="0">
                <a:latin typeface="+mn-lt"/>
              </a:rPr>
              <a:t>stellar spectra… </a:t>
            </a:r>
            <a:endParaRPr lang="en-US" sz="2000" dirty="0">
              <a:latin typeface="+mn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48263" y="2997200"/>
            <a:ext cx="3995737" cy="3625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>
                <a:solidFill>
                  <a:srgbClr val="336699"/>
                </a:solidFill>
                <a:latin typeface="+mn-lt"/>
              </a:rPr>
              <a:t>Features:</a:t>
            </a:r>
            <a:endParaRPr lang="en-GB" b="1" dirty="0">
              <a:solidFill>
                <a:srgbClr val="336699"/>
              </a:solidFill>
              <a:latin typeface="+mn-lt"/>
            </a:endParaRPr>
          </a:p>
          <a:p>
            <a:pPr eaLnBrk="1" hangingPunct="1">
              <a:lnSpc>
                <a:spcPct val="40000"/>
              </a:lnSpc>
              <a:defRPr/>
            </a:pPr>
            <a:endParaRPr lang="en-GB" dirty="0">
              <a:solidFill>
                <a:srgbClr val="336699"/>
              </a:solidFill>
              <a:latin typeface="+mn-lt"/>
            </a:endParaRPr>
          </a:p>
          <a:p>
            <a:pPr eaLnBrk="1" hangingPunct="1">
              <a:buClr>
                <a:srgbClr val="800000"/>
              </a:buClr>
              <a:defRPr/>
            </a:pPr>
            <a:r>
              <a:rPr lang="en-GB" dirty="0">
                <a:latin typeface="+mn-lt"/>
              </a:rPr>
              <a:t>D</a:t>
            </a:r>
            <a:r>
              <a:rPr lang="en-GB" dirty="0" smtClean="0">
                <a:latin typeface="+mn-lt"/>
              </a:rPr>
              <a:t>istribution </a:t>
            </a:r>
            <a:r>
              <a:rPr lang="en-GB" dirty="0">
                <a:latin typeface="+mn-lt"/>
              </a:rPr>
              <a:t>everywhere </a:t>
            </a:r>
            <a:r>
              <a:rPr lang="en-GB" dirty="0" smtClean="0">
                <a:latin typeface="+mn-lt"/>
              </a:rPr>
              <a:t>similar</a:t>
            </a:r>
          </a:p>
          <a:p>
            <a:pPr eaLnBrk="1" hangingPunct="1">
              <a:buClr>
                <a:srgbClr val="800000"/>
              </a:buClr>
              <a:defRPr/>
            </a:pPr>
            <a:r>
              <a:rPr lang="de-DE" dirty="0" smtClean="0">
                <a:latin typeface="+mn-lt"/>
              </a:rPr>
              <a:t>12 </a:t>
            </a:r>
            <a:r>
              <a:rPr lang="de-DE" dirty="0" err="1">
                <a:latin typeface="+mn-lt"/>
              </a:rPr>
              <a:t>orders</a:t>
            </a:r>
            <a:r>
              <a:rPr lang="de-DE" dirty="0">
                <a:latin typeface="+mn-lt"/>
              </a:rPr>
              <a:t>-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-magnitude span</a:t>
            </a:r>
            <a:endParaRPr lang="en-GB" dirty="0">
              <a:latin typeface="+mn-lt"/>
            </a:endParaRPr>
          </a:p>
          <a:p>
            <a:pPr eaLnBrk="1" hangingPunct="1">
              <a:buClr>
                <a:srgbClr val="800000"/>
              </a:buClr>
              <a:defRPr/>
            </a:pPr>
            <a:r>
              <a:rPr lang="en-GB" dirty="0" smtClean="0">
                <a:latin typeface="+mn-lt"/>
              </a:rPr>
              <a:t>H </a:t>
            </a:r>
            <a:r>
              <a:rPr lang="en-GB" dirty="0">
                <a:latin typeface="+mn-lt"/>
              </a:rPr>
              <a:t>~ 75%,  He ~ 23%</a:t>
            </a:r>
          </a:p>
          <a:p>
            <a:pPr eaLnBrk="1" hangingPunct="1">
              <a:buClr>
                <a:srgbClr val="800000"/>
              </a:buClr>
              <a:defRPr/>
            </a:pPr>
            <a:r>
              <a:rPr lang="en-GB" dirty="0" smtClean="0">
                <a:latin typeface="+mn-lt"/>
              </a:rPr>
              <a:t>C </a:t>
            </a:r>
            <a:r>
              <a:rPr lang="en-GB" dirty="0">
                <a:latin typeface="+mn-lt"/>
                <a:sym typeface="Symbol" charset="0"/>
              </a:rPr>
              <a:t> </a:t>
            </a:r>
            <a:r>
              <a:rPr lang="en-GB" dirty="0">
                <a:latin typeface="+mn-lt"/>
              </a:rPr>
              <a:t>U ~ 2% (“metals”)</a:t>
            </a:r>
          </a:p>
          <a:p>
            <a:pPr eaLnBrk="1" hangingPunct="1">
              <a:buClr>
                <a:srgbClr val="800000"/>
              </a:buClr>
              <a:defRPr/>
            </a:pPr>
            <a:r>
              <a:rPr lang="en-GB" dirty="0" smtClean="0">
                <a:latin typeface="+mn-lt"/>
              </a:rPr>
              <a:t>D</a:t>
            </a:r>
            <a:r>
              <a:rPr lang="en-GB" dirty="0">
                <a:latin typeface="+mn-lt"/>
              </a:rPr>
              <a:t>, Li, Be, B under-abundant</a:t>
            </a:r>
          </a:p>
          <a:p>
            <a:pPr eaLnBrk="1" hangingPunct="1">
              <a:buClr>
                <a:srgbClr val="800000"/>
              </a:buClr>
              <a:defRPr/>
            </a:pPr>
            <a:r>
              <a:rPr lang="en-GB" dirty="0" smtClean="0">
                <a:latin typeface="+mn-lt"/>
              </a:rPr>
              <a:t>Exponential </a:t>
            </a:r>
            <a:r>
              <a:rPr lang="en-GB" dirty="0">
                <a:latin typeface="+mn-lt"/>
              </a:rPr>
              <a:t>decrease up to Fe</a:t>
            </a:r>
          </a:p>
          <a:p>
            <a:pPr eaLnBrk="1" hangingPunct="1">
              <a:buClr>
                <a:srgbClr val="800000"/>
              </a:buClr>
              <a:defRPr/>
            </a:pPr>
            <a:r>
              <a:rPr lang="en-GB" dirty="0">
                <a:latin typeface="+mn-lt"/>
              </a:rPr>
              <a:t>F</a:t>
            </a:r>
            <a:r>
              <a:rPr lang="en-GB" dirty="0" smtClean="0">
                <a:latin typeface="+mn-lt"/>
              </a:rPr>
              <a:t>lat </a:t>
            </a:r>
            <a:r>
              <a:rPr lang="en-GB" dirty="0">
                <a:latin typeface="+mn-lt"/>
              </a:rPr>
              <a:t>distribution beyond Fe</a:t>
            </a:r>
            <a:endParaRPr lang="en-US" dirty="0">
              <a:latin typeface="+mn-lt"/>
            </a:endParaRPr>
          </a:p>
        </p:txBody>
      </p:sp>
      <p:cxnSp>
        <p:nvCxnSpPr>
          <p:cNvPr id="8" name="Straight Connector 6"/>
          <p:cNvCxnSpPr/>
          <p:nvPr/>
        </p:nvCxnSpPr>
        <p:spPr>
          <a:xfrm>
            <a:off x="447675" y="2649538"/>
            <a:ext cx="1325563" cy="2254250"/>
          </a:xfrm>
          <a:prstGeom prst="line">
            <a:avLst/>
          </a:prstGeom>
          <a:ln w="50800">
            <a:solidFill>
              <a:srgbClr val="80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66938" y="5749925"/>
            <a:ext cx="2432050" cy="0"/>
          </a:xfrm>
          <a:prstGeom prst="line">
            <a:avLst/>
          </a:prstGeom>
          <a:ln w="50800">
            <a:solidFill>
              <a:srgbClr val="80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1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Our</a:t>
            </a:r>
            <a:r>
              <a:rPr lang="it-IT" b="1" dirty="0" smtClean="0"/>
              <a:t> Background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202164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Our</a:t>
            </a:r>
            <a:r>
              <a:rPr lang="it-IT" b="1" dirty="0" smtClean="0"/>
              <a:t> </a:t>
            </a:r>
            <a:r>
              <a:rPr lang="it-IT" b="1" dirty="0" err="1" smtClean="0"/>
              <a:t>Capabilities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smtClean="0"/>
              <a:t>Production of light </a:t>
            </a:r>
            <a:r>
              <a:rPr lang="it-IT" dirty="0" err="1" smtClean="0"/>
              <a:t>RIBs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Charged</a:t>
            </a:r>
            <a:r>
              <a:rPr lang="it-IT" dirty="0" smtClean="0"/>
              <a:t> </a:t>
            </a:r>
            <a:r>
              <a:rPr lang="it-IT" dirty="0" err="1" smtClean="0"/>
              <a:t>Particle</a:t>
            </a:r>
            <a:r>
              <a:rPr lang="it-IT" dirty="0" smtClean="0"/>
              <a:t> </a:t>
            </a:r>
            <a:r>
              <a:rPr lang="it-IT" dirty="0" err="1" smtClean="0"/>
              <a:t>Spectroscopy</a:t>
            </a:r>
            <a:r>
              <a:rPr lang="it-IT" dirty="0" smtClean="0"/>
              <a:t> with </a:t>
            </a:r>
            <a:r>
              <a:rPr lang="it-IT" dirty="0" err="1" smtClean="0"/>
              <a:t>DSSSDs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Angular</a:t>
            </a:r>
            <a:r>
              <a:rPr lang="it-IT" dirty="0" smtClean="0"/>
              <a:t> Distribution </a:t>
            </a:r>
            <a:r>
              <a:rPr lang="it-IT" dirty="0" err="1" smtClean="0"/>
              <a:t>Measurements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Coincidence</a:t>
            </a:r>
            <a:r>
              <a:rPr lang="it-IT" dirty="0" smtClean="0"/>
              <a:t> </a:t>
            </a:r>
            <a:r>
              <a:rPr lang="it-IT" dirty="0" err="1" smtClean="0"/>
              <a:t>Measurements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Qvalue</a:t>
            </a:r>
            <a:r>
              <a:rPr lang="it-IT" dirty="0" smtClean="0"/>
              <a:t> and </a:t>
            </a:r>
            <a:r>
              <a:rPr lang="it-IT" dirty="0" err="1" smtClean="0"/>
              <a:t>Erel</a:t>
            </a:r>
            <a:r>
              <a:rPr lang="it-IT" dirty="0" smtClean="0"/>
              <a:t> </a:t>
            </a:r>
            <a:r>
              <a:rPr lang="it-IT" dirty="0" err="1" smtClean="0"/>
              <a:t>reconstruction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Reaction</a:t>
            </a:r>
            <a:r>
              <a:rPr lang="it-IT" dirty="0" smtClean="0"/>
              <a:t> Dynamics </a:t>
            </a:r>
            <a:r>
              <a:rPr lang="it-IT" dirty="0" err="1" smtClean="0"/>
              <a:t>Studies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Data Analysis and </a:t>
            </a:r>
            <a:r>
              <a:rPr lang="it-IT" dirty="0" err="1" smtClean="0"/>
              <a:t>Result</a:t>
            </a:r>
            <a:r>
              <a:rPr lang="it-IT" dirty="0" smtClean="0"/>
              <a:t> </a:t>
            </a:r>
            <a:r>
              <a:rPr lang="it-IT" dirty="0" err="1" smtClean="0"/>
              <a:t>Interpretation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Simulations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8126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baseline="30000" dirty="0" smtClean="0"/>
              <a:t>7</a:t>
            </a:r>
            <a:r>
              <a:rPr lang="it-IT" b="1" dirty="0" smtClean="0"/>
              <a:t>Be,</a:t>
            </a:r>
            <a:r>
              <a:rPr lang="it-IT" b="1" baseline="30000" dirty="0" smtClean="0"/>
              <a:t>8</a:t>
            </a:r>
            <a:r>
              <a:rPr lang="it-IT" b="1" dirty="0" smtClean="0"/>
              <a:t>B + </a:t>
            </a:r>
            <a:r>
              <a:rPr lang="it-IT" b="1" baseline="30000" dirty="0" smtClean="0"/>
              <a:t>208</a:t>
            </a:r>
            <a:r>
              <a:rPr lang="it-IT" b="1" dirty="0" smtClean="0"/>
              <a:t>Pb</a:t>
            </a:r>
            <a:endParaRPr lang="it-IT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1" y="2017440"/>
            <a:ext cx="4055040" cy="3164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17439"/>
            <a:ext cx="4108800" cy="3164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03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Reaction</a:t>
            </a:r>
            <a:r>
              <a:rPr lang="it-IT" b="1" dirty="0" smtClean="0"/>
              <a:t> Cross </a:t>
            </a:r>
            <a:r>
              <a:rPr lang="it-IT" b="1" dirty="0" err="1" smtClean="0"/>
              <a:t>Section</a:t>
            </a:r>
            <a:r>
              <a:rPr lang="it-IT" b="1" dirty="0" err="1"/>
              <a:t>s</a:t>
            </a:r>
            <a:endParaRPr lang="it-IT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5029200" cy="4831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2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Coincidence</a:t>
            </a:r>
            <a:r>
              <a:rPr lang="it-IT" b="1" dirty="0" smtClean="0"/>
              <a:t> </a:t>
            </a:r>
            <a:r>
              <a:rPr lang="it-IT" b="1" dirty="0" err="1" smtClean="0"/>
              <a:t>Measurements</a:t>
            </a:r>
            <a:endParaRPr lang="it-IT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85457"/>
            <a:ext cx="4462463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323038" cy="29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375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Summary</a:t>
            </a:r>
            <a:r>
              <a:rPr lang="it-IT" b="1" dirty="0" smtClean="0"/>
              <a:t> 2012-2017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9277053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81000" y="415290"/>
            <a:ext cx="8305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 smtClean="0">
                <a:solidFill>
                  <a:srgbClr val="FF0000"/>
                </a:solidFill>
              </a:rPr>
              <a:t>ASFIN</a:t>
            </a:r>
            <a:r>
              <a:rPr lang="it-IT" sz="1800" dirty="0" smtClean="0">
                <a:solidFill>
                  <a:schemeClr val="tx1"/>
                </a:solidFill>
              </a:rPr>
              <a:t>  </a:t>
            </a:r>
            <a:r>
              <a:rPr lang="it-IT" sz="1800" dirty="0" err="1" smtClean="0">
                <a:solidFill>
                  <a:schemeClr val="tx1"/>
                </a:solidFill>
              </a:rPr>
              <a:t>was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since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its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beginning</a:t>
            </a:r>
            <a:r>
              <a:rPr lang="it-IT" sz="1800" dirty="0" smtClean="0">
                <a:solidFill>
                  <a:schemeClr val="tx1"/>
                </a:solidFill>
              </a:rPr>
              <a:t> (</a:t>
            </a:r>
            <a:r>
              <a:rPr lang="it-IT" sz="1800" dirty="0" smtClean="0">
                <a:solidFill>
                  <a:srgbClr val="FF0000"/>
                </a:solidFill>
              </a:rPr>
              <a:t>1992</a:t>
            </a:r>
            <a:r>
              <a:rPr lang="it-IT" sz="1800" dirty="0" smtClean="0">
                <a:solidFill>
                  <a:schemeClr val="tx1"/>
                </a:solidFill>
              </a:rPr>
              <a:t>) </a:t>
            </a:r>
            <a:r>
              <a:rPr lang="it-IT" sz="1800" dirty="0" err="1" smtClean="0">
                <a:solidFill>
                  <a:schemeClr val="tx1"/>
                </a:solidFill>
              </a:rPr>
              <a:t>applying</a:t>
            </a:r>
            <a:r>
              <a:rPr lang="it-IT" sz="1800" dirty="0" smtClean="0">
                <a:solidFill>
                  <a:schemeClr val="tx1"/>
                </a:solidFill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</a:rPr>
              <a:t>Trojan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Horse</a:t>
            </a:r>
            <a:r>
              <a:rPr lang="it-IT" sz="1800" dirty="0" smtClean="0">
                <a:solidFill>
                  <a:srgbClr val="FF0000"/>
                </a:solidFill>
              </a:rPr>
              <a:t> Method </a:t>
            </a:r>
            <a:r>
              <a:rPr lang="it-IT" sz="1800" dirty="0" smtClean="0">
                <a:solidFill>
                  <a:schemeClr val="tx1"/>
                </a:solidFill>
              </a:rPr>
              <a:t>(THM) </a:t>
            </a:r>
            <a:r>
              <a:rPr lang="it-IT" sz="1800" dirty="0">
                <a:solidFill>
                  <a:schemeClr val="tx1"/>
                </a:solidFill>
              </a:rPr>
              <a:t>f</a:t>
            </a:r>
            <a:r>
              <a:rPr lang="it-IT" sz="1800" dirty="0" smtClean="0">
                <a:solidFill>
                  <a:schemeClr val="tx1"/>
                </a:solidFill>
              </a:rPr>
              <a:t>or </a:t>
            </a:r>
            <a:r>
              <a:rPr lang="it-IT" sz="1800" dirty="0" err="1" smtClean="0">
                <a:solidFill>
                  <a:schemeClr val="tx1"/>
                </a:solidFill>
              </a:rPr>
              <a:t>reactions</a:t>
            </a:r>
            <a:r>
              <a:rPr lang="it-IT" sz="1800" dirty="0" smtClean="0">
                <a:solidFill>
                  <a:schemeClr val="tx1"/>
                </a:solidFill>
              </a:rPr>
              <a:t> of </a:t>
            </a:r>
            <a:r>
              <a:rPr lang="it-IT" sz="1800" dirty="0" err="1" smtClean="0">
                <a:solidFill>
                  <a:schemeClr val="tx1"/>
                </a:solidFill>
              </a:rPr>
              <a:t>astrophysical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interest</a:t>
            </a:r>
            <a:r>
              <a:rPr lang="it-IT" sz="1800" dirty="0" smtClean="0">
                <a:solidFill>
                  <a:schemeClr val="tx1"/>
                </a:solidFill>
              </a:rPr>
              <a:t>. </a:t>
            </a:r>
            <a:r>
              <a:rPr lang="it-IT" sz="1800" dirty="0" err="1" smtClean="0">
                <a:solidFill>
                  <a:schemeClr val="tx1"/>
                </a:solidFill>
              </a:rPr>
              <a:t>Indirect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methods</a:t>
            </a:r>
            <a:r>
              <a:rPr lang="it-IT" sz="1800" dirty="0" smtClean="0">
                <a:solidFill>
                  <a:schemeClr val="tx1"/>
                </a:solidFill>
              </a:rPr>
              <a:t> are </a:t>
            </a:r>
            <a:r>
              <a:rPr lang="it-IT" sz="1800" dirty="0" err="1" smtClean="0">
                <a:solidFill>
                  <a:schemeClr val="tx1"/>
                </a:solidFill>
              </a:rPr>
              <a:t>complementary</a:t>
            </a:r>
            <a:r>
              <a:rPr lang="it-IT" sz="1800" dirty="0" smtClean="0">
                <a:solidFill>
                  <a:schemeClr val="tx1"/>
                </a:solidFill>
              </a:rPr>
              <a:t> to </a:t>
            </a:r>
            <a:r>
              <a:rPr lang="it-IT" sz="1800" dirty="0" err="1" smtClean="0">
                <a:solidFill>
                  <a:schemeClr val="tx1"/>
                </a:solidFill>
              </a:rPr>
              <a:t>direct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ones</a:t>
            </a:r>
            <a:r>
              <a:rPr lang="it-IT" sz="1800" dirty="0" smtClean="0">
                <a:solidFill>
                  <a:schemeClr val="tx1"/>
                </a:solidFill>
              </a:rPr>
              <a:t> for </a:t>
            </a:r>
            <a:r>
              <a:rPr lang="it-IT" sz="1800" dirty="0" err="1" smtClean="0">
                <a:solidFill>
                  <a:schemeClr val="tx1"/>
                </a:solidFill>
              </a:rPr>
              <a:t>understanding</a:t>
            </a:r>
            <a:r>
              <a:rPr lang="it-IT" sz="1800" dirty="0" smtClean="0">
                <a:solidFill>
                  <a:schemeClr val="tx1"/>
                </a:solidFill>
              </a:rPr>
              <a:t> the </a:t>
            </a:r>
            <a:r>
              <a:rPr lang="it-IT" sz="1800" dirty="0" err="1" smtClean="0">
                <a:solidFill>
                  <a:schemeClr val="tx1"/>
                </a:solidFill>
              </a:rPr>
              <a:t>low-energy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behaviour</a:t>
            </a:r>
            <a:r>
              <a:rPr lang="it-IT" sz="1800" dirty="0" smtClean="0">
                <a:solidFill>
                  <a:schemeClr val="tx1"/>
                </a:solidFill>
              </a:rPr>
              <a:t> of </a:t>
            </a:r>
            <a:r>
              <a:rPr lang="it-IT" sz="1800" dirty="0" err="1" smtClean="0">
                <a:solidFill>
                  <a:schemeClr val="tx1"/>
                </a:solidFill>
              </a:rPr>
              <a:t>astrophysically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relevant</a:t>
            </a:r>
            <a:r>
              <a:rPr lang="it-IT" sz="1800" dirty="0" smtClean="0">
                <a:solidFill>
                  <a:schemeClr val="tx1"/>
                </a:solidFill>
              </a:rPr>
              <a:t> cross </a:t>
            </a:r>
            <a:r>
              <a:rPr lang="it-IT" sz="1800" dirty="0" err="1" smtClean="0">
                <a:solidFill>
                  <a:schemeClr val="tx1"/>
                </a:solidFill>
              </a:rPr>
              <a:t>sections</a:t>
            </a:r>
            <a:r>
              <a:rPr lang="it-IT" sz="18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1800" dirty="0">
              <a:solidFill>
                <a:schemeClr val="tx1"/>
              </a:solidFill>
            </a:endParaRPr>
          </a:p>
          <a:p>
            <a:pPr algn="just"/>
            <a:r>
              <a:rPr lang="it-IT" sz="1800" dirty="0" smtClean="0">
                <a:solidFill>
                  <a:schemeClr val="tx1"/>
                </a:solidFill>
              </a:rPr>
              <a:t>THM </a:t>
            </a:r>
            <a:r>
              <a:rPr lang="it-IT" sz="1800" dirty="0" err="1" smtClean="0">
                <a:solidFill>
                  <a:schemeClr val="tx1"/>
                </a:solidFill>
              </a:rPr>
              <a:t>was</a:t>
            </a:r>
            <a:r>
              <a:rPr lang="it-IT" sz="1800" dirty="0" smtClean="0">
                <a:solidFill>
                  <a:schemeClr val="tx1"/>
                </a:solidFill>
              </a:rPr>
              <a:t> first </a:t>
            </a:r>
            <a:r>
              <a:rPr lang="it-IT" sz="1800" dirty="0" err="1" smtClean="0">
                <a:solidFill>
                  <a:schemeClr val="tx1"/>
                </a:solidFill>
              </a:rPr>
              <a:t>applied</a:t>
            </a:r>
            <a:r>
              <a:rPr lang="it-IT" sz="1800" dirty="0" smtClean="0">
                <a:solidFill>
                  <a:schemeClr val="tx1"/>
                </a:solidFill>
              </a:rPr>
              <a:t> to </a:t>
            </a:r>
            <a:r>
              <a:rPr lang="it-IT" sz="1800" dirty="0" err="1" smtClean="0">
                <a:solidFill>
                  <a:schemeClr val="tx1"/>
                </a:solidFill>
              </a:rPr>
              <a:t>reactions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induced</a:t>
            </a:r>
            <a:r>
              <a:rPr lang="it-IT" sz="1800" dirty="0" smtClean="0">
                <a:solidFill>
                  <a:schemeClr val="tx1"/>
                </a:solidFill>
              </a:rPr>
              <a:t> by </a:t>
            </a:r>
            <a:r>
              <a:rPr lang="it-IT" sz="1800" dirty="0" err="1" smtClean="0">
                <a:solidFill>
                  <a:schemeClr val="tx1"/>
                </a:solidFill>
              </a:rPr>
              <a:t>stable</a:t>
            </a:r>
            <a:r>
              <a:rPr lang="it-IT" sz="1800" dirty="0" smtClean="0">
                <a:solidFill>
                  <a:schemeClr val="tx1"/>
                </a:solidFill>
              </a:rPr>
              <a:t> nuclei and </a:t>
            </a:r>
            <a:r>
              <a:rPr lang="it-IT" sz="1800" dirty="0" err="1" smtClean="0">
                <a:solidFill>
                  <a:schemeClr val="tx1"/>
                </a:solidFill>
              </a:rPr>
              <a:t>allowed</a:t>
            </a:r>
            <a:r>
              <a:rPr lang="it-IT" sz="1800" dirty="0" smtClean="0">
                <a:solidFill>
                  <a:schemeClr val="tx1"/>
                </a:solidFill>
              </a:rPr>
              <a:t> the </a:t>
            </a:r>
            <a:r>
              <a:rPr lang="it-IT" sz="1800" dirty="0" err="1" smtClean="0">
                <a:solidFill>
                  <a:schemeClr val="tx1"/>
                </a:solidFill>
              </a:rPr>
              <a:t>extraction</a:t>
            </a:r>
            <a:r>
              <a:rPr lang="it-IT" sz="1800" dirty="0" smtClean="0">
                <a:solidFill>
                  <a:schemeClr val="tx1"/>
                </a:solidFill>
              </a:rPr>
              <a:t> of </a:t>
            </a:r>
            <a:r>
              <a:rPr lang="it-IT" sz="1800" dirty="0" smtClean="0">
                <a:solidFill>
                  <a:srgbClr val="FF0000"/>
                </a:solidFill>
              </a:rPr>
              <a:t>the bare </a:t>
            </a:r>
            <a:r>
              <a:rPr lang="it-IT" sz="1800" dirty="0" err="1" smtClean="0">
                <a:solidFill>
                  <a:srgbClr val="FF0000"/>
                </a:solidFill>
              </a:rPr>
              <a:t>nucleus</a:t>
            </a:r>
            <a:r>
              <a:rPr lang="it-IT" sz="1800" dirty="0" smtClean="0">
                <a:solidFill>
                  <a:srgbClr val="FF0000"/>
                </a:solidFill>
              </a:rPr>
              <a:t> cross </a:t>
            </a:r>
            <a:r>
              <a:rPr lang="it-IT" sz="1800" dirty="0" err="1" smtClean="0">
                <a:solidFill>
                  <a:srgbClr val="FF0000"/>
                </a:solidFill>
              </a:rPr>
              <a:t>section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at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energies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relevant</a:t>
            </a:r>
            <a:r>
              <a:rPr lang="it-IT" sz="1800" dirty="0" smtClean="0">
                <a:solidFill>
                  <a:schemeClr val="tx1"/>
                </a:solidFill>
              </a:rPr>
              <a:t> for </a:t>
            </a:r>
            <a:r>
              <a:rPr lang="it-IT" sz="1800" dirty="0" err="1" smtClean="0">
                <a:solidFill>
                  <a:schemeClr val="tx1"/>
                </a:solidFill>
              </a:rPr>
              <a:t>astrophysics</a:t>
            </a:r>
            <a:r>
              <a:rPr lang="it-IT" sz="1800" dirty="0" smtClean="0">
                <a:solidFill>
                  <a:schemeClr val="tx1"/>
                </a:solidFill>
              </a:rPr>
              <a:t>. </a:t>
            </a:r>
            <a:r>
              <a:rPr lang="it-IT" sz="1800" dirty="0" err="1" smtClean="0">
                <a:solidFill>
                  <a:schemeClr val="tx1"/>
                </a:solidFill>
              </a:rPr>
              <a:t>Moreover</a:t>
            </a:r>
            <a:r>
              <a:rPr lang="it-IT" sz="1800" dirty="0" smtClean="0">
                <a:solidFill>
                  <a:schemeClr val="tx1"/>
                </a:solidFill>
              </a:rPr>
              <a:t> the </a:t>
            </a:r>
            <a:r>
              <a:rPr lang="it-IT" sz="1800" dirty="0" smtClean="0">
                <a:solidFill>
                  <a:srgbClr val="FF0000"/>
                </a:solidFill>
              </a:rPr>
              <a:t>electron screening </a:t>
            </a:r>
            <a:r>
              <a:rPr lang="it-IT" sz="1800" dirty="0" err="1" smtClean="0">
                <a:solidFill>
                  <a:srgbClr val="FF0000"/>
                </a:solidFill>
              </a:rPr>
              <a:t>effect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was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studied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smtClean="0">
                <a:solidFill>
                  <a:schemeClr val="tx1"/>
                </a:solidFill>
              </a:rPr>
              <a:t>for </a:t>
            </a:r>
            <a:r>
              <a:rPr lang="it-IT" sz="1800" dirty="0" err="1" smtClean="0">
                <a:solidFill>
                  <a:schemeClr val="tx1"/>
                </a:solidFill>
              </a:rPr>
              <a:t>several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reactions</a:t>
            </a:r>
            <a:r>
              <a:rPr lang="it-IT" sz="18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it-IT" sz="1800" dirty="0" err="1" smtClean="0">
                <a:solidFill>
                  <a:schemeClr val="tx1"/>
                </a:solidFill>
              </a:rPr>
              <a:t>Many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astrophysical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contexts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were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then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explored</a:t>
            </a:r>
            <a:r>
              <a:rPr lang="it-IT" sz="1800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800" dirty="0" err="1" smtClean="0">
                <a:solidFill>
                  <a:srgbClr val="FF0000"/>
                </a:solidFill>
              </a:rPr>
              <a:t>Primordial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nucleosynthesis</a:t>
            </a:r>
            <a:endParaRPr lang="it-IT" sz="1800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1800" dirty="0" smtClean="0">
                <a:solidFill>
                  <a:srgbClr val="FF0000"/>
                </a:solidFill>
              </a:rPr>
              <a:t>Light </a:t>
            </a:r>
            <a:r>
              <a:rPr lang="it-IT" sz="1800" dirty="0" err="1" smtClean="0">
                <a:solidFill>
                  <a:srgbClr val="FF0000"/>
                </a:solidFill>
              </a:rPr>
              <a:t>elements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depletion</a:t>
            </a:r>
            <a:endParaRPr lang="it-IT" sz="1800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1800" dirty="0" smtClean="0">
                <a:solidFill>
                  <a:srgbClr val="FF0000"/>
                </a:solidFill>
              </a:rPr>
              <a:t>Stellar </a:t>
            </a:r>
            <a:r>
              <a:rPr lang="it-IT" sz="1800" dirty="0" err="1" smtClean="0">
                <a:solidFill>
                  <a:srgbClr val="FF0000"/>
                </a:solidFill>
              </a:rPr>
              <a:t>nucleosynthesis</a:t>
            </a:r>
            <a:endParaRPr lang="it-IT" sz="1800" dirty="0" smtClean="0">
              <a:solidFill>
                <a:srgbClr val="FF0000"/>
              </a:solidFill>
            </a:endParaRPr>
          </a:p>
          <a:p>
            <a:pPr algn="just"/>
            <a:endParaRPr lang="it-IT" sz="1800" dirty="0">
              <a:solidFill>
                <a:schemeClr val="tx1"/>
              </a:solidFill>
            </a:endParaRPr>
          </a:p>
          <a:p>
            <a:pPr algn="just"/>
            <a:r>
              <a:rPr lang="it-IT" sz="1800" dirty="0" err="1" smtClean="0">
                <a:solidFill>
                  <a:schemeClr val="tx1"/>
                </a:solidFill>
              </a:rPr>
              <a:t>It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was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later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shown</a:t>
            </a:r>
            <a:r>
              <a:rPr lang="it-IT" sz="1800" dirty="0" smtClean="0">
                <a:solidFill>
                  <a:schemeClr val="tx1"/>
                </a:solidFill>
              </a:rPr>
              <a:t> (</a:t>
            </a:r>
            <a:r>
              <a:rPr lang="it-IT" sz="1800" dirty="0" smtClean="0">
                <a:solidFill>
                  <a:srgbClr val="FF0000"/>
                </a:solidFill>
              </a:rPr>
              <a:t>2012 – 2017</a:t>
            </a:r>
            <a:r>
              <a:rPr lang="it-IT" sz="1800" dirty="0" smtClean="0">
                <a:solidFill>
                  <a:schemeClr val="tx1"/>
                </a:solidFill>
              </a:rPr>
              <a:t>) </a:t>
            </a:r>
            <a:r>
              <a:rPr lang="it-IT" sz="1800" dirty="0" err="1" smtClean="0">
                <a:solidFill>
                  <a:schemeClr val="tx1"/>
                </a:solidFill>
              </a:rPr>
              <a:t>that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also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reaction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induced</a:t>
            </a:r>
            <a:r>
              <a:rPr lang="it-IT" sz="1800" dirty="0" smtClean="0">
                <a:solidFill>
                  <a:schemeClr val="tx1"/>
                </a:solidFill>
              </a:rPr>
              <a:t> by </a:t>
            </a:r>
            <a:r>
              <a:rPr lang="it-IT" sz="1800" dirty="0" err="1" smtClean="0">
                <a:solidFill>
                  <a:srgbClr val="FF0000"/>
                </a:solidFill>
              </a:rPr>
              <a:t>neutrons</a:t>
            </a:r>
            <a:r>
              <a:rPr lang="it-IT" sz="1800" dirty="0" smtClean="0">
                <a:solidFill>
                  <a:srgbClr val="FF0000"/>
                </a:solidFill>
              </a:rPr>
              <a:t> and/or </a:t>
            </a:r>
            <a:r>
              <a:rPr lang="it-IT" sz="1800" dirty="0" err="1" smtClean="0">
                <a:solidFill>
                  <a:srgbClr val="FF0000"/>
                </a:solidFill>
              </a:rPr>
              <a:t>radioactive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ion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beams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could</a:t>
            </a:r>
            <a:r>
              <a:rPr lang="it-IT" sz="1800" dirty="0" smtClean="0">
                <a:solidFill>
                  <a:schemeClr val="tx1"/>
                </a:solidFill>
              </a:rPr>
              <a:t> be </a:t>
            </a:r>
            <a:r>
              <a:rPr lang="it-IT" sz="1800" dirty="0" err="1" smtClean="0">
                <a:solidFill>
                  <a:schemeClr val="tx1"/>
                </a:solidFill>
              </a:rPr>
              <a:t>studied</a:t>
            </a:r>
            <a:r>
              <a:rPr lang="it-IT" sz="1800" dirty="0" smtClean="0">
                <a:solidFill>
                  <a:schemeClr val="tx1"/>
                </a:solidFill>
              </a:rPr>
              <a:t> by </a:t>
            </a:r>
            <a:r>
              <a:rPr lang="it-IT" sz="1800" dirty="0" err="1" smtClean="0">
                <a:solidFill>
                  <a:schemeClr val="tx1"/>
                </a:solidFill>
              </a:rPr>
              <a:t>means</a:t>
            </a:r>
            <a:r>
              <a:rPr lang="it-IT" sz="1800" dirty="0" smtClean="0">
                <a:solidFill>
                  <a:schemeClr val="tx1"/>
                </a:solidFill>
              </a:rPr>
              <a:t> of THM </a:t>
            </a:r>
            <a:r>
              <a:rPr lang="it-IT" sz="1800" dirty="0" err="1" smtClean="0">
                <a:solidFill>
                  <a:schemeClr val="tx1"/>
                </a:solidFill>
              </a:rPr>
              <a:t>thus</a:t>
            </a:r>
            <a:r>
              <a:rPr lang="it-IT" sz="1800" dirty="0" smtClean="0">
                <a:solidFill>
                  <a:schemeClr val="tx1"/>
                </a:solidFill>
              </a:rPr>
              <a:t> opening new </a:t>
            </a:r>
            <a:r>
              <a:rPr lang="it-IT" sz="1800" dirty="0" err="1" smtClean="0">
                <a:solidFill>
                  <a:schemeClr val="tx1"/>
                </a:solidFill>
              </a:rPr>
              <a:t>fields</a:t>
            </a:r>
            <a:r>
              <a:rPr lang="it-IT" sz="1800" dirty="0" smtClean="0">
                <a:solidFill>
                  <a:schemeClr val="tx1"/>
                </a:solidFill>
              </a:rPr>
              <a:t> of </a:t>
            </a:r>
            <a:r>
              <a:rPr lang="it-IT" sz="1800" dirty="0" err="1" smtClean="0">
                <a:solidFill>
                  <a:schemeClr val="tx1"/>
                </a:solidFill>
              </a:rPr>
              <a:t>application</a:t>
            </a:r>
            <a:r>
              <a:rPr lang="it-IT" sz="1800" dirty="0" smtClean="0">
                <a:solidFill>
                  <a:schemeClr val="tx1"/>
                </a:solidFill>
              </a:rPr>
              <a:t> to the </a:t>
            </a:r>
            <a:r>
              <a:rPr lang="it-IT" sz="1800" dirty="0" err="1" smtClean="0">
                <a:solidFill>
                  <a:schemeClr val="tx1"/>
                </a:solidFill>
              </a:rPr>
              <a:t>method</a:t>
            </a:r>
            <a:r>
              <a:rPr lang="it-IT" sz="1800" dirty="0" smtClean="0">
                <a:solidFill>
                  <a:schemeClr val="tx1"/>
                </a:solidFill>
              </a:rPr>
              <a:t> e.g. </a:t>
            </a:r>
            <a:r>
              <a:rPr lang="it-IT" sz="1800" dirty="0" err="1" smtClean="0">
                <a:solidFill>
                  <a:srgbClr val="FF0000"/>
                </a:solidFill>
              </a:rPr>
              <a:t>Novae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nucleosynthesis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smtClean="0">
                <a:solidFill>
                  <a:schemeClr val="tx1"/>
                </a:solidFill>
              </a:rPr>
              <a:t>(</a:t>
            </a:r>
            <a:r>
              <a:rPr lang="it-IT" sz="1800" baseline="30000" dirty="0" smtClean="0">
                <a:solidFill>
                  <a:schemeClr val="tx1"/>
                </a:solidFill>
              </a:rPr>
              <a:t>18</a:t>
            </a:r>
            <a:r>
              <a:rPr lang="it-IT" sz="1800" dirty="0" smtClean="0">
                <a:solidFill>
                  <a:schemeClr val="tx1"/>
                </a:solidFill>
              </a:rPr>
              <a:t>F(</a:t>
            </a:r>
            <a:r>
              <a:rPr lang="it-IT" sz="1800" dirty="0" err="1" smtClean="0">
                <a:solidFill>
                  <a:schemeClr val="tx1"/>
                </a:solidFill>
              </a:rPr>
              <a:t>p,a</a:t>
            </a:r>
            <a:r>
              <a:rPr lang="it-IT" sz="1800" dirty="0" smtClean="0">
                <a:solidFill>
                  <a:schemeClr val="tx1"/>
                </a:solidFill>
              </a:rPr>
              <a:t>)</a:t>
            </a:r>
            <a:r>
              <a:rPr lang="it-IT" sz="1800" baseline="30000" dirty="0" smtClean="0">
                <a:solidFill>
                  <a:schemeClr val="tx1"/>
                </a:solidFill>
              </a:rPr>
              <a:t>15</a:t>
            </a:r>
            <a:r>
              <a:rPr lang="it-IT" sz="1800" dirty="0" smtClean="0">
                <a:solidFill>
                  <a:schemeClr val="tx1"/>
                </a:solidFill>
              </a:rPr>
              <a:t>O) and </a:t>
            </a:r>
            <a:r>
              <a:rPr lang="it-IT" sz="1800" dirty="0" smtClean="0">
                <a:solidFill>
                  <a:srgbClr val="FF0000"/>
                </a:solidFill>
              </a:rPr>
              <a:t>BBN with </a:t>
            </a:r>
            <a:r>
              <a:rPr lang="it-IT" sz="1800" dirty="0" err="1" smtClean="0">
                <a:solidFill>
                  <a:srgbClr val="FF0000"/>
                </a:solidFill>
              </a:rPr>
              <a:t>exotic</a:t>
            </a:r>
            <a:r>
              <a:rPr lang="it-IT" sz="1800" dirty="0" smtClean="0">
                <a:solidFill>
                  <a:srgbClr val="FF0000"/>
                </a:solidFill>
              </a:rPr>
              <a:t> nuclei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baseline="30000" dirty="0" smtClean="0">
                <a:solidFill>
                  <a:schemeClr val="tx1"/>
                </a:solidFill>
              </a:rPr>
              <a:t>7</a:t>
            </a:r>
            <a:r>
              <a:rPr lang="it-IT" sz="1800" dirty="0" smtClean="0">
                <a:solidFill>
                  <a:schemeClr val="tx1"/>
                </a:solidFill>
              </a:rPr>
              <a:t>Be(</a:t>
            </a:r>
            <a:r>
              <a:rPr lang="it-IT" sz="1800" dirty="0" err="1" smtClean="0">
                <a:solidFill>
                  <a:schemeClr val="tx1"/>
                </a:solidFill>
              </a:rPr>
              <a:t>n,p</a:t>
            </a:r>
            <a:r>
              <a:rPr lang="it-IT" sz="1800" dirty="0" smtClean="0">
                <a:solidFill>
                  <a:schemeClr val="tx1"/>
                </a:solidFill>
              </a:rPr>
              <a:t>) and </a:t>
            </a:r>
            <a:r>
              <a:rPr lang="it-IT" sz="1800" baseline="30000" dirty="0" smtClean="0">
                <a:solidFill>
                  <a:schemeClr val="tx1"/>
                </a:solidFill>
              </a:rPr>
              <a:t>7</a:t>
            </a:r>
            <a:r>
              <a:rPr lang="it-IT" sz="1800" dirty="0" smtClean="0">
                <a:solidFill>
                  <a:schemeClr val="tx1"/>
                </a:solidFill>
              </a:rPr>
              <a:t>Be(</a:t>
            </a:r>
            <a:r>
              <a:rPr lang="it-IT" sz="1800" dirty="0" err="1" smtClean="0">
                <a:solidFill>
                  <a:schemeClr val="tx1"/>
                </a:solidFill>
              </a:rPr>
              <a:t>n,a</a:t>
            </a:r>
            <a:r>
              <a:rPr lang="it-IT" sz="1800" dirty="0" smtClean="0">
                <a:solidFill>
                  <a:schemeClr val="tx1"/>
                </a:solidFill>
              </a:rPr>
              <a:t>) </a:t>
            </a:r>
            <a:r>
              <a:rPr lang="it-IT" sz="1800" dirty="0" err="1" smtClean="0">
                <a:solidFill>
                  <a:schemeClr val="tx1"/>
                </a:solidFill>
              </a:rPr>
              <a:t>reactions</a:t>
            </a:r>
            <a:r>
              <a:rPr lang="it-IT" sz="18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1800" dirty="0">
              <a:solidFill>
                <a:schemeClr val="tx1"/>
              </a:solidFill>
            </a:endParaRPr>
          </a:p>
          <a:p>
            <a:pPr algn="just"/>
            <a:r>
              <a:rPr lang="it-IT" sz="1800" dirty="0" err="1" smtClean="0">
                <a:solidFill>
                  <a:schemeClr val="tx1"/>
                </a:solidFill>
              </a:rPr>
              <a:t>We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would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like</a:t>
            </a:r>
            <a:r>
              <a:rPr lang="it-IT" sz="1800" dirty="0" smtClean="0">
                <a:solidFill>
                  <a:schemeClr val="tx1"/>
                </a:solidFill>
              </a:rPr>
              <a:t> to continue </a:t>
            </a:r>
            <a:r>
              <a:rPr lang="it-IT" sz="1800" dirty="0" err="1" smtClean="0">
                <a:solidFill>
                  <a:schemeClr val="tx1"/>
                </a:solidFill>
              </a:rPr>
              <a:t>this</a:t>
            </a:r>
            <a:r>
              <a:rPr lang="it-IT" sz="1800" dirty="0" smtClean="0">
                <a:solidFill>
                  <a:schemeClr val="tx1"/>
                </a:solidFill>
              </a:rPr>
              <a:t> task </a:t>
            </a:r>
            <a:r>
              <a:rPr lang="it-IT" sz="1800" dirty="0" err="1" smtClean="0">
                <a:solidFill>
                  <a:schemeClr val="tx1"/>
                </a:solidFill>
              </a:rPr>
              <a:t>not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only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focusing</a:t>
            </a:r>
            <a:r>
              <a:rPr lang="it-IT" sz="1800" dirty="0" smtClean="0">
                <a:solidFill>
                  <a:schemeClr val="tx1"/>
                </a:solidFill>
              </a:rPr>
              <a:t> on </a:t>
            </a:r>
            <a:r>
              <a:rPr lang="it-IT" sz="1800" dirty="0" err="1" smtClean="0">
                <a:solidFill>
                  <a:schemeClr val="tx1"/>
                </a:solidFill>
              </a:rPr>
              <a:t>stable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isotopes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but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also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starting</a:t>
            </a:r>
            <a:r>
              <a:rPr lang="it-IT" sz="1800" dirty="0" smtClean="0">
                <a:solidFill>
                  <a:schemeClr val="tx1"/>
                </a:solidFill>
              </a:rPr>
              <a:t> a </a:t>
            </a:r>
            <a:r>
              <a:rPr lang="it-IT" sz="1800" dirty="0" err="1" smtClean="0">
                <a:solidFill>
                  <a:schemeClr val="tx1"/>
                </a:solidFill>
              </a:rPr>
              <a:t>campaign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smtClean="0">
                <a:solidFill>
                  <a:schemeClr val="tx1"/>
                </a:solidFill>
              </a:rPr>
              <a:t>for </a:t>
            </a:r>
            <a:r>
              <a:rPr lang="it-IT" sz="1800" dirty="0" err="1" smtClean="0">
                <a:solidFill>
                  <a:schemeClr val="tx1"/>
                </a:solidFill>
              </a:rPr>
              <a:t>exotic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</a:rPr>
              <a:t>beams</a:t>
            </a:r>
            <a:r>
              <a:rPr lang="it-IT" sz="1800" dirty="0" smtClean="0">
                <a:solidFill>
                  <a:schemeClr val="tx1"/>
                </a:solidFill>
              </a:rPr>
              <a:t> (</a:t>
            </a:r>
            <a:r>
              <a:rPr lang="it-IT" sz="1800" u="sng" dirty="0" err="1" smtClean="0">
                <a:solidFill>
                  <a:schemeClr val="tx1"/>
                </a:solidFill>
              </a:rPr>
              <a:t>taking</a:t>
            </a:r>
            <a:r>
              <a:rPr lang="it-IT" sz="1800" u="sng" dirty="0" smtClean="0">
                <a:solidFill>
                  <a:schemeClr val="tx1"/>
                </a:solidFill>
              </a:rPr>
              <a:t> </a:t>
            </a:r>
            <a:r>
              <a:rPr lang="it-IT" sz="1800" u="sng" dirty="0" err="1" smtClean="0">
                <a:solidFill>
                  <a:schemeClr val="tx1"/>
                </a:solidFill>
              </a:rPr>
              <a:t>advantage</a:t>
            </a:r>
            <a:r>
              <a:rPr lang="it-IT" sz="1800" u="sng" dirty="0" smtClean="0">
                <a:solidFill>
                  <a:schemeClr val="tx1"/>
                </a:solidFill>
              </a:rPr>
              <a:t> of SPES in the future</a:t>
            </a:r>
            <a:r>
              <a:rPr lang="it-IT" sz="1800" dirty="0" smtClean="0">
                <a:solidFill>
                  <a:schemeClr val="tx1"/>
                </a:solidFill>
              </a:rPr>
              <a:t>).</a:t>
            </a:r>
          </a:p>
          <a:p>
            <a:pPr algn="ctr"/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95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-2738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0" dirty="0" smtClean="0">
                <a:solidFill>
                  <a:srgbClr val="000000"/>
                </a:solidFill>
              </a:rPr>
              <a:t>Activity 2012-17</a:t>
            </a:r>
            <a:endParaRPr lang="it-IT" sz="4400" b="1" i="0" dirty="0">
              <a:solidFill>
                <a:srgbClr val="00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26"/>
            <a:ext cx="9144000" cy="54937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805264"/>
            <a:ext cx="9144000" cy="11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32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4838" cy="1138237"/>
          </a:xfrm>
        </p:spPr>
        <p:txBody>
          <a:bodyPr/>
          <a:lstStyle/>
          <a:p>
            <a:r>
              <a:rPr lang="it-IT" b="1" dirty="0" err="1">
                <a:solidFill>
                  <a:schemeClr val="tx1"/>
                </a:solidFill>
                <a:latin typeface="Arial" charset="0"/>
                <a:ea typeface="MS PGothic" charset="0"/>
              </a:rPr>
              <a:t>Bibliometria</a:t>
            </a:r>
            <a:r>
              <a:rPr lang="it-IT" b="1" dirty="0">
                <a:solidFill>
                  <a:schemeClr val="tx1"/>
                </a:solidFill>
                <a:latin typeface="Arial" charset="0"/>
                <a:ea typeface="MS PGothic" charset="0"/>
              </a:rPr>
              <a:t> 2012-</a:t>
            </a:r>
            <a:r>
              <a:rPr lang="it-IT" b="1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2017</a:t>
            </a:r>
            <a:endParaRPr lang="it-IT" b="1" dirty="0">
              <a:solidFill>
                <a:schemeClr val="tx1"/>
              </a:solidFill>
              <a:latin typeface="Arial" charset="0"/>
              <a:ea typeface="MS PGothic" charset="0"/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200" y="764704"/>
            <a:ext cx="8224838" cy="4525963"/>
          </a:xfrm>
        </p:spPr>
        <p:txBody>
          <a:bodyPr/>
          <a:lstStyle/>
          <a:p>
            <a:pPr>
              <a:defRPr/>
            </a:pPr>
            <a:r>
              <a:rPr lang="it-IT" sz="2400" dirty="0" smtClean="0">
                <a:solidFill>
                  <a:srgbClr val="000000"/>
                </a:solidFill>
                <a:latin typeface="Arial Unicode MS"/>
              </a:rPr>
              <a:t>Pubblicazioni ISI: </a:t>
            </a:r>
            <a:r>
              <a:rPr lang="it-IT" sz="2400" b="1" dirty="0" smtClean="0">
                <a:solidFill>
                  <a:srgbClr val="FF0000"/>
                </a:solidFill>
                <a:latin typeface="Arial Unicode MS"/>
              </a:rPr>
              <a:t>112</a:t>
            </a:r>
            <a:r>
              <a:rPr lang="it-IT" sz="2400" dirty="0" smtClean="0">
                <a:solidFill>
                  <a:srgbClr val="FF0000"/>
                </a:solidFill>
                <a:latin typeface="Arial Unicode MS"/>
              </a:rPr>
              <a:t> </a:t>
            </a:r>
            <a:r>
              <a:rPr lang="it-IT" sz="2400" dirty="0" smtClean="0">
                <a:solidFill>
                  <a:srgbClr val="000000"/>
                </a:solidFill>
                <a:latin typeface="Arial Unicode MS"/>
              </a:rPr>
              <a:t>(+4 </a:t>
            </a:r>
            <a:r>
              <a:rPr lang="it-IT" sz="2400" dirty="0" err="1" smtClean="0">
                <a:solidFill>
                  <a:srgbClr val="000000"/>
                </a:solidFill>
                <a:latin typeface="Arial Unicode MS"/>
              </a:rPr>
              <a:t>submitted</a:t>
            </a:r>
            <a:r>
              <a:rPr lang="it-IT" sz="2400" dirty="0" smtClean="0">
                <a:solidFill>
                  <a:srgbClr val="000000"/>
                </a:solidFill>
                <a:latin typeface="Arial Unicode MS"/>
              </a:rPr>
              <a:t>)</a:t>
            </a:r>
          </a:p>
          <a:p>
            <a:pPr>
              <a:defRPr/>
            </a:pPr>
            <a:r>
              <a:rPr lang="it-IT" sz="2400" dirty="0" smtClean="0">
                <a:solidFill>
                  <a:srgbClr val="000000"/>
                </a:solidFill>
                <a:latin typeface="Arial Unicode MS"/>
              </a:rPr>
              <a:t>Pubblicazioni totali: </a:t>
            </a:r>
            <a:r>
              <a:rPr lang="it-IT" sz="2400" b="1" dirty="0" smtClean="0">
                <a:solidFill>
                  <a:srgbClr val="FF0000"/>
                </a:solidFill>
                <a:latin typeface="Arial Unicode MS"/>
              </a:rPr>
              <a:t>128</a:t>
            </a:r>
            <a:r>
              <a:rPr lang="it-IT" sz="2400" dirty="0" smtClean="0">
                <a:solidFill>
                  <a:srgbClr val="FF0000"/>
                </a:solidFill>
                <a:latin typeface="Arial Unicode MS"/>
              </a:rPr>
              <a:t> </a:t>
            </a:r>
            <a:r>
              <a:rPr lang="it-IT" sz="2400" dirty="0" smtClean="0">
                <a:solidFill>
                  <a:srgbClr val="000000"/>
                </a:solidFill>
                <a:latin typeface="Arial Unicode MS"/>
              </a:rPr>
              <a:t>(4 sub.). Fonte: NASA ADS</a:t>
            </a:r>
            <a:endParaRPr lang="it-IT" sz="2400" dirty="0">
              <a:solidFill>
                <a:srgbClr val="000000"/>
              </a:solidFill>
              <a:latin typeface="Arial Unicode MS"/>
            </a:endParaRPr>
          </a:p>
          <a:p>
            <a:pPr>
              <a:defRPr/>
            </a:pPr>
            <a:r>
              <a:rPr lang="it-IT" sz="2400" dirty="0" smtClean="0">
                <a:solidFill>
                  <a:srgbClr val="000000"/>
                </a:solidFill>
                <a:latin typeface="Arial Unicode MS"/>
              </a:rPr>
              <a:t>120 </a:t>
            </a:r>
            <a:r>
              <a:rPr lang="it-IT" sz="2400" dirty="0" err="1" smtClean="0">
                <a:solidFill>
                  <a:srgbClr val="000000"/>
                </a:solidFill>
                <a:latin typeface="Arial Unicode MS"/>
              </a:rPr>
              <a:t>talks</a:t>
            </a:r>
            <a:r>
              <a:rPr lang="it-IT" sz="2400" dirty="0" smtClean="0">
                <a:solidFill>
                  <a:srgbClr val="000000"/>
                </a:solidFill>
                <a:latin typeface="Arial Unicode MS"/>
              </a:rPr>
              <a:t> a conferenze internazionali di cui circa 50 su invito (talk e lezioni)</a:t>
            </a:r>
          </a:p>
          <a:p>
            <a:pPr>
              <a:defRPr/>
            </a:pPr>
            <a:endParaRPr lang="it-IT" sz="2400" dirty="0">
              <a:solidFill>
                <a:srgbClr val="000000"/>
              </a:solidFill>
            </a:endParaRPr>
          </a:p>
          <a:p>
            <a:pPr marL="0" indent="0">
              <a:buFont typeface="Wingdings" charset="0"/>
              <a:buNone/>
              <a:defRPr/>
            </a:pPr>
            <a:endParaRPr lang="it-IT" sz="2400" dirty="0">
              <a:solidFill>
                <a:srgbClr val="00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80558"/>
            <a:ext cx="8578317" cy="41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19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Coming</a:t>
            </a:r>
            <a:r>
              <a:rPr lang="it-IT" b="1" dirty="0" smtClean="0"/>
              <a:t> </a:t>
            </a:r>
            <a:r>
              <a:rPr lang="it-IT" b="1" dirty="0" err="1" smtClean="0"/>
              <a:t>Years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0848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el-GR" altLang="it-IT" sz="4400" b="1" dirty="0" smtClean="0"/>
              <a:t>αβγ</a:t>
            </a:r>
            <a:r>
              <a:rPr lang="it-IT" altLang="it-IT" sz="4400" b="1" dirty="0" smtClean="0"/>
              <a:t>-</a:t>
            </a:r>
            <a:r>
              <a:rPr lang="it-IT" altLang="it-IT" sz="4400" b="1" dirty="0" err="1" smtClean="0"/>
              <a:t>paper</a:t>
            </a:r>
            <a:r>
              <a:rPr lang="it-IT" altLang="it-IT" sz="4400" b="1" dirty="0" smtClean="0"/>
              <a:t> (1948)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23850" y="5013325"/>
            <a:ext cx="8569325" cy="16287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it-IT" altLang="it-IT" sz="2400" smtClean="0"/>
              <a:t>An approximately </a:t>
            </a:r>
            <a:r>
              <a:rPr lang="it-IT" altLang="it-IT" sz="2400" b="1" smtClean="0">
                <a:solidFill>
                  <a:srgbClr val="FF0000"/>
                </a:solidFill>
              </a:rPr>
              <a:t>inverse relationship</a:t>
            </a:r>
            <a:r>
              <a:rPr lang="it-IT" altLang="it-IT" sz="2400" smtClean="0"/>
              <a:t> between </a:t>
            </a:r>
            <a:r>
              <a:rPr lang="it-IT" altLang="it-IT" sz="2400" b="1" smtClean="0">
                <a:solidFill>
                  <a:srgbClr val="000099"/>
                </a:solidFill>
              </a:rPr>
              <a:t>neutron-capture cross sections</a:t>
            </a:r>
            <a:r>
              <a:rPr lang="it-IT" altLang="it-IT" sz="2400" smtClean="0"/>
              <a:t> and the </a:t>
            </a:r>
            <a:r>
              <a:rPr lang="it-IT" altLang="it-IT" sz="2400" b="1" smtClean="0">
                <a:solidFill>
                  <a:srgbClr val="000099"/>
                </a:solidFill>
              </a:rPr>
              <a:t>relative abundances</a:t>
            </a:r>
            <a:r>
              <a:rPr lang="it-IT" altLang="it-IT" sz="2400" smtClean="0"/>
              <a:t> of elements in the solar system was noted. For the first time, a clear connection between </a:t>
            </a:r>
            <a:r>
              <a:rPr lang="it-IT" altLang="it-IT" sz="2400" b="1" smtClean="0">
                <a:solidFill>
                  <a:srgbClr val="009900"/>
                </a:solidFill>
              </a:rPr>
              <a:t>nuclear reactions</a:t>
            </a:r>
            <a:r>
              <a:rPr lang="it-IT" altLang="it-IT" sz="2400" smtClean="0"/>
              <a:t> and </a:t>
            </a:r>
            <a:r>
              <a:rPr lang="it-IT" altLang="it-IT" sz="2400" b="1" smtClean="0">
                <a:solidFill>
                  <a:srgbClr val="009900"/>
                </a:solidFill>
              </a:rPr>
              <a:t>element synthesis</a:t>
            </a:r>
            <a:r>
              <a:rPr lang="it-IT" altLang="it-IT" sz="2400" smtClean="0"/>
              <a:t> was established.</a:t>
            </a:r>
          </a:p>
        </p:txBody>
      </p:sp>
      <p:pic>
        <p:nvPicPr>
          <p:cNvPr id="6" name="Picture 8" descr="Risultati immagini per alpher bethe gam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13048">
            <a:off x="4576763" y="1539875"/>
            <a:ext cx="4448175" cy="243522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isultati immagini per alpher bethe gam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17348">
            <a:off x="152400" y="1450975"/>
            <a:ext cx="4762500" cy="317182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>
            <a:extLst>
              <a:ext uri="{FF2B5EF4-FFF2-40B4-BE49-F238E27FC236}">
                <a16:creationId xmlns:a16="http://schemas.microsoft.com/office/drawing/2014/main" xmlns="" id="{B93055C1-1FBD-F14D-90AC-C4B9AEA44A98}"/>
              </a:ext>
            </a:extLst>
          </p:cNvPr>
          <p:cNvSpPr/>
          <p:nvPr/>
        </p:nvSpPr>
        <p:spPr>
          <a:xfrm>
            <a:off x="114177" y="381001"/>
            <a:ext cx="4381623" cy="1905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xmlns="" id="{510F3271-F406-F44C-9394-AC8479F46DFF}"/>
              </a:ext>
            </a:extLst>
          </p:cNvPr>
          <p:cNvSpPr/>
          <p:nvPr/>
        </p:nvSpPr>
        <p:spPr>
          <a:xfrm>
            <a:off x="263116" y="487807"/>
            <a:ext cx="4004084" cy="1629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ASFIN2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Nuclear astrophysics</a:t>
            </a:r>
          </a:p>
        </p:txBody>
      </p:sp>
      <p:grpSp>
        <p:nvGrpSpPr>
          <p:cNvPr id="6" name="Group 14"/>
          <p:cNvGrpSpPr/>
          <p:nvPr/>
        </p:nvGrpSpPr>
        <p:grpSpPr>
          <a:xfrm>
            <a:off x="205717" y="2514600"/>
            <a:ext cx="3832883" cy="3585761"/>
            <a:chOff x="219572" y="2048933"/>
            <a:chExt cx="4571999" cy="3182791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xmlns="" id="{505A83B2-6870-2940-B132-29667FB4D244}"/>
                </a:ext>
              </a:extLst>
            </p:cNvPr>
            <p:cNvSpPr txBox="1"/>
            <p:nvPr/>
          </p:nvSpPr>
          <p:spPr>
            <a:xfrm>
              <a:off x="219572" y="3200399"/>
              <a:ext cx="457199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the next years we will focus on:</a:t>
              </a:r>
            </a:p>
            <a:p>
              <a:r>
                <a:rPr lang="en-US" dirty="0"/>
                <a:t>- Explosive nucleosynthesis with RIBs</a:t>
              </a:r>
            </a:p>
            <a:p>
              <a:r>
                <a:rPr lang="en-US" dirty="0"/>
                <a:t>-indirect methods (THM &amp; ANC)</a:t>
              </a:r>
            </a:p>
            <a:p>
              <a:r>
                <a:rPr lang="en-US" dirty="0"/>
                <a:t>-n-induced reactions</a:t>
              </a:r>
            </a:p>
            <a:p>
              <a:r>
                <a:rPr lang="en-US" dirty="0"/>
                <a:t>-photodissociation reactions</a:t>
              </a:r>
            </a:p>
            <a:p>
              <a:r>
                <a:rPr lang="en-US" dirty="0"/>
                <a:t>-astrophysical implications</a:t>
              </a:r>
            </a:p>
            <a:p>
              <a:r>
                <a:rPr lang="en-US" dirty="0"/>
                <a:t>-fusion  in laser induced plasma</a:t>
              </a:r>
            </a:p>
          </p:txBody>
        </p:sp>
        <p:sp>
          <p:nvSpPr>
            <p:cNvPr id="8" name="Down Arrow 11"/>
            <p:cNvSpPr/>
            <p:nvPr/>
          </p:nvSpPr>
          <p:spPr>
            <a:xfrm>
              <a:off x="2266088" y="2048933"/>
              <a:ext cx="762000" cy="115146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9105DD31-AEF1-AC47-933F-D05BB2DEDD48}"/>
              </a:ext>
            </a:extLst>
          </p:cNvPr>
          <p:cNvSpPr txBox="1"/>
          <p:nvPr/>
        </p:nvSpPr>
        <p:spPr>
          <a:xfrm>
            <a:off x="4724401" y="381001"/>
            <a:ext cx="4267200" cy="624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large </a:t>
            </a:r>
            <a:r>
              <a:rPr lang="it-IT" dirty="0" err="1"/>
              <a:t>amount</a:t>
            </a:r>
            <a:r>
              <a:rPr lang="it-IT" dirty="0"/>
              <a:t> of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devoted</a:t>
            </a:r>
            <a:r>
              <a:rPr lang="it-IT" dirty="0"/>
              <a:t> to </a:t>
            </a:r>
            <a:r>
              <a:rPr lang="it-IT" dirty="0" err="1"/>
              <a:t>RIBs</a:t>
            </a:r>
            <a:r>
              <a:rPr lang="it-IT" dirty="0"/>
              <a:t> (e.g. 26Al) with </a:t>
            </a:r>
            <a:r>
              <a:rPr lang="it-IT" dirty="0" err="1"/>
              <a:t>activities</a:t>
            </a:r>
            <a:r>
              <a:rPr lang="it-IT" dirty="0"/>
              <a:t> in LNS, </a:t>
            </a:r>
            <a:r>
              <a:rPr lang="it-IT" dirty="0" smtClean="0"/>
              <a:t>GANIL, </a:t>
            </a:r>
            <a:r>
              <a:rPr lang="it-IT" dirty="0"/>
              <a:t>LNL, </a:t>
            </a:r>
            <a:r>
              <a:rPr lang="it-IT" dirty="0" smtClean="0"/>
              <a:t>RIKEN </a:t>
            </a:r>
            <a:r>
              <a:rPr lang="it-IT" dirty="0"/>
              <a:t>and in future SPES</a:t>
            </a:r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framework</a:t>
            </a:r>
            <a:r>
              <a:rPr lang="it-IT" dirty="0"/>
              <a:t> expertise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needed</a:t>
            </a:r>
            <a:endParaRPr lang="it-IT" dirty="0"/>
          </a:p>
          <a:p>
            <a:r>
              <a:rPr lang="it-IT" dirty="0" err="1"/>
              <a:t>Collaborations</a:t>
            </a:r>
            <a:r>
              <a:rPr lang="it-IT" dirty="0"/>
              <a:t> –&gt; new </a:t>
            </a:r>
            <a:r>
              <a:rPr lang="it-IT" dirty="0" err="1"/>
              <a:t>researchers</a:t>
            </a:r>
            <a:r>
              <a:rPr lang="it-IT" dirty="0"/>
              <a:t> in ASFIN</a:t>
            </a:r>
          </a:p>
          <a:p>
            <a:r>
              <a:rPr lang="it-IT" dirty="0"/>
              <a:t>ASFIN LNS &amp; ASFIN PG +: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ASFIN-PD : </a:t>
            </a:r>
            <a:r>
              <a:rPr lang="it-IT" dirty="0"/>
              <a:t>the </a:t>
            </a:r>
            <a:r>
              <a:rPr lang="it-IT" dirty="0" err="1"/>
              <a:t>longstanding</a:t>
            </a:r>
            <a:r>
              <a:rPr lang="it-IT" dirty="0"/>
              <a:t> expertise on RIBS (</a:t>
            </a:r>
            <a:r>
              <a:rPr lang="it-IT" dirty="0" err="1"/>
              <a:t>former</a:t>
            </a:r>
            <a:r>
              <a:rPr lang="it-IT" dirty="0"/>
              <a:t> </a:t>
            </a:r>
            <a:r>
              <a:rPr lang="it-IT" dirty="0" err="1"/>
              <a:t>Exotic</a:t>
            </a:r>
            <a:r>
              <a:rPr lang="it-IT" dirty="0"/>
              <a:t> </a:t>
            </a:r>
            <a:r>
              <a:rPr lang="it-IT" dirty="0" err="1"/>
              <a:t>collaboration</a:t>
            </a:r>
            <a:r>
              <a:rPr lang="it-IT" dirty="0"/>
              <a:t>) </a:t>
            </a:r>
            <a:r>
              <a:rPr lang="it-IT" dirty="0" err="1"/>
              <a:t>will</a:t>
            </a:r>
            <a:r>
              <a:rPr lang="it-IT" dirty="0"/>
              <a:t> be the core of the future </a:t>
            </a:r>
            <a:r>
              <a:rPr lang="it-IT" dirty="0" err="1"/>
              <a:t>activity</a:t>
            </a:r>
            <a:r>
              <a:rPr lang="it-IT" dirty="0"/>
              <a:t> in </a:t>
            </a:r>
            <a:r>
              <a:rPr lang="it-IT" dirty="0" err="1"/>
              <a:t>Ganil</a:t>
            </a:r>
            <a:r>
              <a:rPr lang="it-IT" dirty="0"/>
              <a:t> and </a:t>
            </a:r>
            <a:r>
              <a:rPr lang="it-IT" dirty="0" err="1"/>
              <a:t>Spes</a:t>
            </a:r>
            <a:r>
              <a:rPr lang="it-IT" dirty="0"/>
              <a:t> with RIBS (Al26 LOI@SPES &amp; LNS). The </a:t>
            </a:r>
            <a:r>
              <a:rPr lang="it-IT" dirty="0" err="1"/>
              <a:t>collaboration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proven</a:t>
            </a:r>
            <a:r>
              <a:rPr lang="it-IT" dirty="0"/>
              <a:t> to be </a:t>
            </a:r>
            <a:r>
              <a:rPr lang="it-IT" dirty="0" err="1"/>
              <a:t>fruitful</a:t>
            </a:r>
            <a:r>
              <a:rPr lang="it-IT" dirty="0"/>
              <a:t> e.g. the 7Be(</a:t>
            </a:r>
            <a:r>
              <a:rPr lang="it-IT" dirty="0" err="1"/>
              <a:t>n,a</a:t>
            </a:r>
            <a:r>
              <a:rPr lang="it-IT" dirty="0"/>
              <a:t>) case </a:t>
            </a:r>
            <a:r>
              <a:rPr lang="it-IT" dirty="0" err="1"/>
              <a:t>at</a:t>
            </a:r>
            <a:r>
              <a:rPr lang="it-IT" dirty="0"/>
              <a:t> LNL.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ASFIN-NA: </a:t>
            </a:r>
            <a:r>
              <a:rPr lang="it-IT" dirty="0"/>
              <a:t>RIBS </a:t>
            </a:r>
            <a:r>
              <a:rPr lang="it-IT" dirty="0" err="1"/>
              <a:t>experiments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the </a:t>
            </a:r>
            <a:r>
              <a:rPr lang="it-IT" dirty="0" err="1"/>
              <a:t>detection</a:t>
            </a:r>
            <a:r>
              <a:rPr lang="it-IT" dirty="0"/>
              <a:t> apparata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ASFIN (CLAD, ASTRHO, TECSA). </a:t>
            </a:r>
            <a:r>
              <a:rPr lang="it-IT" dirty="0" err="1"/>
              <a:t>Improved</a:t>
            </a:r>
            <a:r>
              <a:rPr lang="it-IT" dirty="0"/>
              <a:t> </a:t>
            </a:r>
            <a:r>
              <a:rPr lang="it-IT" dirty="0" err="1"/>
              <a:t>portable</a:t>
            </a:r>
            <a:r>
              <a:rPr lang="it-IT" dirty="0"/>
              <a:t> DAQ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 and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done</a:t>
            </a:r>
            <a:r>
              <a:rPr lang="it-IT" dirty="0"/>
              <a:t> in </a:t>
            </a:r>
            <a:r>
              <a:rPr lang="it-IT" dirty="0" err="1"/>
              <a:t>Naples</a:t>
            </a:r>
            <a:r>
              <a:rPr lang="it-IT" dirty="0"/>
              <a:t> with </a:t>
            </a:r>
            <a:r>
              <a:rPr lang="it-IT" dirty="0" err="1"/>
              <a:t>experts</a:t>
            </a:r>
            <a:r>
              <a:rPr lang="it-IT" dirty="0"/>
              <a:t> in the </a:t>
            </a:r>
            <a:r>
              <a:rPr lang="it-IT" dirty="0" err="1"/>
              <a:t>field</a:t>
            </a:r>
            <a:r>
              <a:rPr lang="it-IT" dirty="0"/>
              <a:t>.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application</a:t>
            </a:r>
            <a:r>
              <a:rPr lang="it-IT" dirty="0"/>
              <a:t> with GET?</a:t>
            </a:r>
          </a:p>
        </p:txBody>
      </p:sp>
    </p:spTree>
    <p:extLst>
      <p:ext uri="{BB962C8B-B14F-4D97-AF65-F5344CB8AC3E}">
        <p14:creationId xmlns:p14="http://schemas.microsoft.com/office/powerpoint/2010/main" val="113779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-108520" y="116632"/>
            <a:ext cx="8833744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ts val="1125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it-IT" b="1" dirty="0" smtClean="0">
                <a:solidFill>
                  <a:srgbClr val="002060"/>
                </a:solidFill>
                <a:cs typeface="DejaVu Sans" charset="0"/>
              </a:rPr>
              <a:t> </a:t>
            </a:r>
            <a:r>
              <a:rPr lang="it-IT" b="1" i="0" dirty="0" err="1" smtClean="0">
                <a:solidFill>
                  <a:schemeClr val="tx1"/>
                </a:solidFill>
                <a:cs typeface="DejaVu Sans" charset="0"/>
              </a:rPr>
              <a:t>n+RIBs</a:t>
            </a:r>
            <a:r>
              <a:rPr lang="it-IT" b="1" i="0" dirty="0" smtClean="0">
                <a:solidFill>
                  <a:schemeClr val="tx1"/>
                </a:solidFill>
                <a:cs typeface="DejaVu Sans" charset="0"/>
              </a:rPr>
              <a:t> with THM @LNS &amp; SPES </a:t>
            </a:r>
            <a:endParaRPr lang="it-IT" b="1" i="0" dirty="0">
              <a:solidFill>
                <a:schemeClr val="tx1"/>
              </a:solidFill>
              <a:cs typeface="DejaVu Sans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692696"/>
            <a:ext cx="4102100" cy="3410985"/>
          </a:xfrm>
          <a:prstGeom prst="rect">
            <a:avLst/>
          </a:prstGeo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>
          <a:blip r:embed="rId3"/>
          <a:srcRect l="-4076" r="-4076"/>
          <a:stretch>
            <a:fillRect/>
          </a:stretch>
        </p:blipFill>
        <p:spPr>
          <a:xfrm>
            <a:off x="107504" y="1196752"/>
            <a:ext cx="4320782" cy="2376264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79512" y="3789040"/>
            <a:ext cx="4320480" cy="792088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4400">
                <a:solidFill>
                  <a:srgbClr val="FFFFFF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4400">
                <a:solidFill>
                  <a:srgbClr val="FFFFFF"/>
                </a:solidFill>
                <a:latin typeface="Arial" charset="0"/>
                <a:ea typeface="MS PGothic" pitchFamily="34" charset="-128"/>
                <a:cs typeface="DejaVu Sans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4400">
                <a:solidFill>
                  <a:srgbClr val="FFFFFF"/>
                </a:solidFill>
                <a:latin typeface="Arial" charset="0"/>
                <a:ea typeface="MS PGothic" pitchFamily="34" charset="-128"/>
                <a:cs typeface="DejaVu Sans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4400">
                <a:solidFill>
                  <a:srgbClr val="FFFFFF"/>
                </a:solidFill>
                <a:latin typeface="Arial" charset="0"/>
                <a:ea typeface="MS PGothic" pitchFamily="34" charset="-128"/>
                <a:cs typeface="DejaVu Sans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4400">
                <a:solidFill>
                  <a:srgbClr val="FFFFFF"/>
                </a:solidFill>
                <a:latin typeface="Arial" charset="0"/>
                <a:ea typeface="MS PGothic" pitchFamily="34" charset="-128"/>
                <a:cs typeface="DejaVu Sans" charset="0"/>
              </a:defRPr>
            </a:lvl5pPr>
            <a:lvl6pPr marL="4572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44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44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44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44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pt-BR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26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Al*(</a:t>
            </a:r>
            <a:r>
              <a:rPr lang="pt-BR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,α)</a:t>
            </a:r>
            <a:r>
              <a:rPr lang="pt-BR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23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Na  via </a:t>
            </a:r>
            <a:r>
              <a:rPr lang="pt-BR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26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Al*(</a:t>
            </a:r>
            <a:r>
              <a:rPr lang="pt-BR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,α</a:t>
            </a:r>
            <a:r>
              <a:rPr lang="pt-BR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23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Na)</a:t>
            </a:r>
            <a:r>
              <a:rPr lang="pt-BR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p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/>
            </a:r>
            <a:b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</a:br>
            <a:r>
              <a:rPr lang="pt-BR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26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Al*(</a:t>
            </a:r>
            <a:r>
              <a:rPr lang="pt-BR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n,p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</a:t>
            </a:r>
            <a:r>
              <a:rPr lang="pt-BR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26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Mg  via </a:t>
            </a:r>
            <a:r>
              <a:rPr lang="pt-BR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26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Al*(d,p</a:t>
            </a:r>
            <a:r>
              <a:rPr lang="pt-BR" sz="20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26</a:t>
            </a:r>
            <a:r>
              <a:rPr lang="pt-BR" sz="20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Mg)</a:t>
            </a:r>
            <a:r>
              <a:rPr lang="pt-BR" sz="20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p</a:t>
            </a:r>
            <a:endParaRPr lang="it-IT" sz="2000" i="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4797152"/>
            <a:ext cx="4716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Observation of 1808.65 </a:t>
            </a:r>
            <a:r>
              <a:rPr lang="en-US" sz="14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keV</a:t>
            </a: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14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γ</a:t>
            </a: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-rays from the decay of </a:t>
            </a:r>
            <a:r>
              <a:rPr lang="en-US" sz="14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26</a:t>
            </a: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Al to </a:t>
            </a:r>
            <a:r>
              <a:rPr lang="en-US" sz="14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26</a:t>
            </a: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Mg  in the interstellar medium demonstrates that </a:t>
            </a:r>
            <a:r>
              <a:rPr lang="en-US" sz="1400" i="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26</a:t>
            </a: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Al </a:t>
            </a:r>
            <a:r>
              <a:rPr lang="en-US" sz="14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nucleosynthesis</a:t>
            </a: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does occur in the present-day Galaxy</a:t>
            </a:r>
          </a:p>
          <a:p>
            <a:pPr marL="285750" indent="-285750" algn="just">
              <a:buFont typeface="Wingdings" charset="0"/>
              <a:buChar char="à"/>
            </a:pP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Tracking of active </a:t>
            </a:r>
            <a:r>
              <a:rPr lang="en-US" sz="1400" i="0" dirty="0" err="1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nucleosynthesis</a:t>
            </a: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 sites in the Galaxy</a:t>
            </a:r>
          </a:p>
          <a:p>
            <a:pPr marL="285750" indent="-285750" algn="just">
              <a:buFont typeface="Wingdings" charset="0"/>
              <a:buChar char="à"/>
            </a:pP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Investigation of massive stars</a:t>
            </a:r>
          </a:p>
          <a:p>
            <a:pPr marL="285750" indent="-285750" algn="just">
              <a:buFont typeface="Wingdings" charset="0"/>
              <a:buChar char="à"/>
            </a:pPr>
            <a:endParaRPr lang="en-US" sz="1400" i="0" dirty="0">
              <a:solidFill>
                <a:srgbClr val="000000"/>
              </a:solidFill>
              <a:latin typeface="Arial Unicode MS"/>
              <a:cs typeface="Arial Unicode MS"/>
              <a:sym typeface="Wingdings"/>
            </a:endParaRPr>
          </a:p>
          <a:p>
            <a:pPr marL="285750" indent="-285750" algn="just">
              <a:buFont typeface="Wingdings" charset="0"/>
              <a:buChar char="à"/>
            </a:pPr>
            <a:r>
              <a:rPr lang="en-US" sz="1400" b="1" i="0" dirty="0" smtClean="0">
                <a:solidFill>
                  <a:srgbClr val="FF0000"/>
                </a:solidFill>
                <a:latin typeface="Arial Unicode MS"/>
                <a:cs typeface="Arial Unicode MS"/>
                <a:sym typeface="Wingdings"/>
              </a:rPr>
              <a:t>Applying to MAECI grants for scientific exchanges ITALY-MEXICO</a:t>
            </a:r>
            <a:endParaRPr lang="en-US" sz="1400" b="1" i="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716016" y="4365104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Investigation of reactions involved in the r-process: </a:t>
            </a:r>
            <a:r>
              <a:rPr lang="en-US" sz="1400" i="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n+radioactive</a:t>
            </a:r>
            <a:r>
              <a:rPr lang="en-US" sz="1400" i="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nuclei</a:t>
            </a:r>
          </a:p>
          <a:p>
            <a:pPr algn="just"/>
            <a:endParaRPr lang="en-US" sz="1400" i="0" dirty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 algn="just"/>
            <a:r>
              <a:rPr lang="en-US" sz="1400" b="1" i="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In both cases THM offers a unique possibility to study reactions among two unstable systems</a:t>
            </a:r>
          </a:p>
          <a:p>
            <a:pPr algn="just"/>
            <a:endParaRPr lang="en-US" sz="1400" b="1" i="0" dirty="0" smtClean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just"/>
            <a:endParaRPr lang="en-US" sz="1400" b="1" i="0" dirty="0" smtClean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just"/>
            <a:endParaRPr lang="en-US" sz="800" b="1" i="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just"/>
            <a:r>
              <a:rPr lang="en-US" sz="3400" b="1" i="0" dirty="0" smtClean="0">
                <a:solidFill>
                  <a:srgbClr val="008000"/>
                </a:solidFill>
                <a:latin typeface="Arial Unicode MS"/>
                <a:cs typeface="Arial Unicode MS"/>
              </a:rPr>
              <a:t>LOI @</a:t>
            </a:r>
            <a:endParaRPr lang="en-US" sz="3400" b="1" i="0" dirty="0">
              <a:solidFill>
                <a:srgbClr val="008000"/>
              </a:solidFill>
              <a:latin typeface="Arial Unicode MS"/>
              <a:cs typeface="Arial Unicode MS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5805264"/>
            <a:ext cx="2979244" cy="8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23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it-IT" b="1" dirty="0" smtClean="0"/>
              <a:t>AGATA </a:t>
            </a:r>
            <a:r>
              <a:rPr lang="it-IT" b="1" dirty="0" err="1" smtClean="0"/>
              <a:t>at</a:t>
            </a:r>
            <a:r>
              <a:rPr lang="it-IT" b="1" dirty="0" smtClean="0"/>
              <a:t> LNL</a:t>
            </a:r>
            <a:endParaRPr lang="it-IT" b="1" dirty="0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9" t="18413" r="18842" b="15810"/>
          <a:stretch/>
        </p:blipFill>
        <p:spPr>
          <a:xfrm>
            <a:off x="1752600" y="1066798"/>
            <a:ext cx="5791200" cy="56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11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Activity 2020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0625119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BBDC734-230E-0947-B963-5947B7C44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191000"/>
            <a:ext cx="1862800" cy="24831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7E97798C-4778-F146-A7AC-A2D12F9D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572000"/>
            <a:ext cx="2971800" cy="18057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E04BE4F-8E71-A34C-B6EF-F0C20E798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4044502"/>
            <a:ext cx="3886199" cy="25848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0C75F381-F252-7E49-B1EC-5384925A2FC5}"/>
              </a:ext>
            </a:extLst>
          </p:cNvPr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Exclusive measurement of the cross sections of the </a:t>
            </a:r>
            <a:r>
              <a:rPr lang="en-US" sz="2000" b="1" baseline="30000" dirty="0"/>
              <a:t>26</a:t>
            </a:r>
            <a:r>
              <a:rPr lang="en-US" sz="2000" b="1" dirty="0"/>
              <a:t>Al+n reactions by means of the THM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ASFIN (M. La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Cognata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 + AGATA + VAMOS + MUGAST collaborations @ GANIL</a:t>
            </a:r>
          </a:p>
          <a:p>
            <a:pPr algn="ctr"/>
            <a:r>
              <a:rPr lang="en-US" b="1" dirty="0"/>
              <a:t> 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2760226-FD3E-FA44-ACDC-470DF3ECB013}"/>
              </a:ext>
            </a:extLst>
          </p:cNvPr>
          <p:cNvSpPr txBox="1"/>
          <p:nvPr/>
        </p:nvSpPr>
        <p:spPr>
          <a:xfrm>
            <a:off x="762000" y="1134070"/>
            <a:ext cx="7837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chemeClr val="accent1"/>
                </a:solidFill>
              </a:rPr>
              <a:t>26</a:t>
            </a:r>
            <a:r>
              <a:rPr lang="en-US" b="1" dirty="0">
                <a:solidFill>
                  <a:schemeClr val="accent1"/>
                </a:solidFill>
              </a:rPr>
              <a:t>Al</a:t>
            </a:r>
            <a:r>
              <a:rPr lang="en-US" dirty="0"/>
              <a:t> is a key isotope in astrophysics:	(1) probe of stellar nucleosynthesis</a:t>
            </a:r>
          </a:p>
          <a:p>
            <a:r>
              <a:rPr lang="en-US" b="1" dirty="0" err="1"/>
              <a:t>g.s</a:t>
            </a:r>
            <a:r>
              <a:rPr lang="en-US" b="1" dirty="0"/>
              <a:t>. T</a:t>
            </a:r>
            <a:r>
              <a:rPr lang="en-US" b="1" baseline="-25000" dirty="0"/>
              <a:t>1/2</a:t>
            </a:r>
            <a:r>
              <a:rPr lang="en-US" b="1" dirty="0"/>
              <a:t>=7 10</a:t>
            </a:r>
            <a:r>
              <a:rPr lang="en-US" b="1" baseline="30000" dirty="0"/>
              <a:t>5</a:t>
            </a:r>
            <a:r>
              <a:rPr lang="en-US" b="1" dirty="0"/>
              <a:t> y</a:t>
            </a:r>
            <a:r>
              <a:rPr lang="en-US" dirty="0"/>
              <a:t>			(2) index of NS formation rate</a:t>
            </a:r>
          </a:p>
          <a:p>
            <a:r>
              <a:rPr lang="en-US" b="1" dirty="0" err="1"/>
              <a:t>i.s</a:t>
            </a:r>
            <a:r>
              <a:rPr lang="en-US" b="1" dirty="0"/>
              <a:t>. T</a:t>
            </a:r>
            <a:r>
              <a:rPr lang="en-US" b="1" baseline="-25000" dirty="0"/>
              <a:t>1/2</a:t>
            </a:r>
            <a:r>
              <a:rPr lang="en-US" b="1" dirty="0"/>
              <a:t>=6.35 s</a:t>
            </a:r>
            <a:r>
              <a:rPr lang="en-US" dirty="0"/>
              <a:t>			(3) heat source for Earth formation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9424E7C5-ACF2-AA4B-B15B-1E342C85C742}"/>
              </a:ext>
            </a:extLst>
          </p:cNvPr>
          <p:cNvSpPr txBox="1"/>
          <p:nvPr/>
        </p:nvSpPr>
        <p:spPr>
          <a:xfrm>
            <a:off x="76200" y="2209800"/>
            <a:ext cx="8915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26</a:t>
            </a:r>
            <a:r>
              <a:rPr lang="en-US" dirty="0"/>
              <a:t>Al(</a:t>
            </a:r>
            <a:r>
              <a:rPr lang="en-US" dirty="0" err="1"/>
              <a:t>n,p</a:t>
            </a:r>
            <a:r>
              <a:rPr lang="en-US" dirty="0"/>
              <a:t>)</a:t>
            </a:r>
            <a:r>
              <a:rPr lang="en-US" baseline="30000" dirty="0"/>
              <a:t>26</a:t>
            </a:r>
            <a:r>
              <a:rPr lang="en-US" dirty="0"/>
              <a:t>Mg and </a:t>
            </a:r>
            <a:r>
              <a:rPr lang="en-US" baseline="30000" dirty="0"/>
              <a:t>26</a:t>
            </a:r>
            <a:r>
              <a:rPr lang="en-US" dirty="0"/>
              <a:t>Al(n,𝛼)</a:t>
            </a:r>
            <a:r>
              <a:rPr lang="en-US" baseline="30000" dirty="0"/>
              <a:t>23</a:t>
            </a:r>
            <a:r>
              <a:rPr lang="en-US" dirty="0"/>
              <a:t>Na reactions will be studied using THM, using deuteron as n-virtual source</a:t>
            </a:r>
          </a:p>
          <a:p>
            <a:r>
              <a:rPr lang="en-US" b="1" dirty="0">
                <a:solidFill>
                  <a:srgbClr val="FF0000"/>
                </a:solidFill>
              </a:rPr>
              <a:t>Existing data are very poor or absent at astrophysical energies, especially for the reactions involving </a:t>
            </a:r>
            <a:r>
              <a:rPr lang="en-US" b="1" baseline="30000" dirty="0">
                <a:solidFill>
                  <a:srgbClr val="FF0000"/>
                </a:solidFill>
              </a:rPr>
              <a:t>26</a:t>
            </a:r>
            <a:r>
              <a:rPr lang="en-US" b="1" dirty="0">
                <a:solidFill>
                  <a:srgbClr val="FF0000"/>
                </a:solidFill>
              </a:rPr>
              <a:t>Al isomeric state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Measurement with </a:t>
            </a:r>
            <a:r>
              <a:rPr lang="en-US" baseline="30000" dirty="0"/>
              <a:t>26</a:t>
            </a:r>
            <a:r>
              <a:rPr lang="en-US" dirty="0"/>
              <a:t>Al </a:t>
            </a:r>
            <a:r>
              <a:rPr lang="en-US" dirty="0" err="1"/>
              <a:t>g.s</a:t>
            </a:r>
            <a:r>
              <a:rPr lang="en-US" dirty="0"/>
              <a:t>. and 228 </a:t>
            </a:r>
            <a:r>
              <a:rPr lang="en-US" dirty="0" err="1"/>
              <a:t>keV</a:t>
            </a:r>
            <a:r>
              <a:rPr lang="en-US" dirty="0"/>
              <a:t> isomeric will be carried out at GANIL – SPIRAL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Exclusive measurement using AGATA to tag the population of </a:t>
            </a:r>
            <a:r>
              <a:rPr lang="en-US" baseline="30000" dirty="0"/>
              <a:t>26</a:t>
            </a:r>
            <a:r>
              <a:rPr lang="en-US" dirty="0"/>
              <a:t>Mg and </a:t>
            </a:r>
            <a:r>
              <a:rPr lang="en-US" baseline="30000" dirty="0"/>
              <a:t>23</a:t>
            </a:r>
            <a:r>
              <a:rPr lang="en-US" dirty="0"/>
              <a:t>Na excited states</a:t>
            </a:r>
          </a:p>
        </p:txBody>
      </p:sp>
    </p:spTree>
    <p:extLst>
      <p:ext uri="{BB962C8B-B14F-4D97-AF65-F5344CB8AC3E}">
        <p14:creationId xmlns:p14="http://schemas.microsoft.com/office/powerpoint/2010/main" val="28655215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AE023E9-27C3-8145-A966-88E438FCC377}"/>
              </a:ext>
            </a:extLst>
          </p:cNvPr>
          <p:cNvSpPr txBox="1"/>
          <p:nvPr/>
        </p:nvSpPr>
        <p:spPr>
          <a:xfrm>
            <a:off x="0" y="34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baseline="30000" dirty="0"/>
              <a:t>24</a:t>
            </a:r>
            <a:r>
              <a:rPr lang="it-IT" b="1" dirty="0"/>
              <a:t>Mg </a:t>
            </a:r>
            <a:r>
              <a:rPr lang="it-IT" b="1" dirty="0" err="1"/>
              <a:t>states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14-17 </a:t>
            </a:r>
            <a:r>
              <a:rPr lang="it-IT" b="1" dirty="0" err="1"/>
              <a:t>MeV</a:t>
            </a:r>
            <a:r>
              <a:rPr lang="it-IT" b="1" dirty="0"/>
              <a:t> </a:t>
            </a:r>
            <a:r>
              <a:rPr lang="it-IT" b="1" dirty="0" err="1"/>
              <a:t>excitation</a:t>
            </a:r>
            <a:r>
              <a:rPr lang="it-IT" b="1" dirty="0"/>
              <a:t> </a:t>
            </a:r>
            <a:r>
              <a:rPr lang="it-IT" b="1" dirty="0" err="1"/>
              <a:t>energies</a:t>
            </a:r>
            <a:r>
              <a:rPr lang="it-IT" b="1" dirty="0"/>
              <a:t> </a:t>
            </a:r>
            <a:r>
              <a:rPr lang="it-IT" b="1" dirty="0" err="1"/>
              <a:t>investigated</a:t>
            </a:r>
            <a:r>
              <a:rPr lang="it-IT" b="1" dirty="0"/>
              <a:t> with </a:t>
            </a:r>
            <a:r>
              <a:rPr lang="it-IT" b="1" baseline="30000" dirty="0"/>
              <a:t>20</a:t>
            </a:r>
            <a:r>
              <a:rPr lang="it-IT" b="1" dirty="0"/>
              <a:t>Ne+𝛼 </a:t>
            </a:r>
            <a:r>
              <a:rPr lang="it-IT" b="1" dirty="0" err="1"/>
              <a:t>resonant</a:t>
            </a:r>
            <a:r>
              <a:rPr lang="it-IT" b="1" dirty="0"/>
              <a:t> </a:t>
            </a:r>
            <a:r>
              <a:rPr lang="it-IT" b="1" dirty="0" err="1"/>
              <a:t>scattering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the ACTAR </a:t>
            </a:r>
            <a:r>
              <a:rPr lang="it-IT" b="1" dirty="0" err="1"/>
              <a:t>demonstrator</a:t>
            </a:r>
            <a:r>
              <a:rPr lang="it-IT" b="1" dirty="0"/>
              <a:t> </a:t>
            </a:r>
            <a:endParaRPr lang="it-IT" sz="2000" dirty="0"/>
          </a:p>
          <a:p>
            <a:pPr algn="ctr"/>
            <a:r>
              <a:rPr lang="en-US" b="1" dirty="0" smtClean="0"/>
              <a:t>LOI </a:t>
            </a:r>
            <a:r>
              <a:rPr lang="en-US" b="1" dirty="0" err="1" smtClean="0"/>
              <a:t>Spokeperson</a:t>
            </a:r>
            <a:r>
              <a:rPr lang="en-US" b="1" dirty="0" smtClean="0"/>
              <a:t>: A. </a:t>
            </a:r>
            <a:r>
              <a:rPr lang="en-US" b="1" dirty="0" err="1" smtClean="0"/>
              <a:t>Caciolli</a:t>
            </a:r>
            <a:r>
              <a:rPr lang="en-US" b="1" dirty="0" smtClean="0"/>
              <a:t>, T. </a:t>
            </a:r>
            <a:r>
              <a:rPr lang="en-US" b="1" dirty="0" err="1" smtClean="0"/>
              <a:t>Marchi</a:t>
            </a:r>
            <a:r>
              <a:rPr lang="en-US" b="1" dirty="0" smtClean="0"/>
              <a:t>, </a:t>
            </a:r>
            <a:r>
              <a:rPr lang="en-US" b="1" dirty="0" smtClean="0"/>
              <a:t>D. </a:t>
            </a:r>
            <a:r>
              <a:rPr lang="en-US" b="1" dirty="0" err="1" smtClean="0"/>
              <a:t>Mengoni</a:t>
            </a:r>
            <a:r>
              <a:rPr lang="en-US" b="1" dirty="0" smtClean="0"/>
              <a:t>,  </a:t>
            </a:r>
            <a:r>
              <a:rPr lang="en-US" b="1" dirty="0"/>
              <a:t>M. La </a:t>
            </a:r>
            <a:r>
              <a:rPr lang="en-US" b="1" dirty="0" err="1" smtClean="0"/>
              <a:t>Cognata</a:t>
            </a:r>
            <a:r>
              <a:rPr lang="en-US" b="1" dirty="0" smtClean="0"/>
              <a:t>, … 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3F424127-4F71-704B-A335-B9B1D3A7373F}"/>
              </a:ext>
            </a:extLst>
          </p:cNvPr>
          <p:cNvSpPr txBox="1"/>
          <p:nvPr/>
        </p:nvSpPr>
        <p:spPr>
          <a:xfrm>
            <a:off x="457200" y="1189289"/>
            <a:ext cx="845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12</a:t>
            </a:r>
            <a:r>
              <a:rPr lang="en-US" b="1" dirty="0"/>
              <a:t>C+</a:t>
            </a:r>
            <a:r>
              <a:rPr lang="en-US" b="1" baseline="30000" dirty="0"/>
              <a:t>12</a:t>
            </a:r>
            <a:r>
              <a:rPr lang="en-US" b="1" dirty="0"/>
              <a:t>C fusion is of paramount importance in nuclear physics and nuclear astrophysics: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Understanding of the fusion mechanism (hindrance?)</a:t>
            </a:r>
          </a:p>
          <a:p>
            <a:pPr marL="342900" indent="-342900">
              <a:buAutoNum type="arabicPeriod"/>
            </a:pPr>
            <a:r>
              <a:rPr lang="en-US" dirty="0"/>
              <a:t>Evaluation of type II supernovae and NS formation rate </a:t>
            </a:r>
          </a:p>
          <a:p>
            <a:pPr marL="342900" indent="-342900">
              <a:buAutoNum type="arabicPeriod"/>
            </a:pPr>
            <a:r>
              <a:rPr lang="en-US" dirty="0"/>
              <a:t>It establishes the value of the critical mass for which quiescent carbon burning is ignited</a:t>
            </a:r>
          </a:p>
          <a:p>
            <a:pPr marL="342900" indent="-342900">
              <a:buAutoNum type="arabicPeriod"/>
            </a:pPr>
            <a:r>
              <a:rPr lang="en-US" dirty="0"/>
              <a:t>It influences the synthesis of many nuclides including </a:t>
            </a:r>
            <a:r>
              <a:rPr lang="en-US" baseline="30000" dirty="0"/>
              <a:t>26</a:t>
            </a:r>
            <a:r>
              <a:rPr lang="en-US" dirty="0"/>
              <a:t>Al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THM indirect measurements (so far confirmed by STELLA) seem to point to a large reaction rate at stellar temperatures then presently believed</a:t>
            </a:r>
          </a:p>
          <a:p>
            <a:endParaRPr lang="en-US" dirty="0"/>
          </a:p>
          <a:p>
            <a:r>
              <a:rPr lang="en-US" dirty="0"/>
              <a:t>ACTAR TPC will be used to </a:t>
            </a:r>
          </a:p>
          <a:p>
            <a:r>
              <a:rPr lang="en-US" dirty="0"/>
              <a:t>measure the </a:t>
            </a:r>
            <a:r>
              <a:rPr lang="it-IT" b="1" baseline="30000" dirty="0"/>
              <a:t>20</a:t>
            </a:r>
            <a:r>
              <a:rPr lang="it-IT" b="1" dirty="0"/>
              <a:t>Ne+𝛼 </a:t>
            </a:r>
            <a:r>
              <a:rPr lang="it-IT" b="1" dirty="0" err="1"/>
              <a:t>resonant</a:t>
            </a:r>
            <a:r>
              <a:rPr lang="it-IT" b="1" dirty="0"/>
              <a:t> </a:t>
            </a:r>
          </a:p>
          <a:p>
            <a:r>
              <a:rPr lang="it-IT" b="1" dirty="0" err="1"/>
              <a:t>scattering</a:t>
            </a:r>
            <a:r>
              <a:rPr lang="it-IT" b="1" dirty="0"/>
              <a:t> </a:t>
            </a:r>
            <a:r>
              <a:rPr lang="en-US" dirty="0"/>
              <a:t>to perform the</a:t>
            </a:r>
          </a:p>
          <a:p>
            <a:r>
              <a:rPr lang="en-US" dirty="0"/>
              <a:t>spectroscopy of </a:t>
            </a:r>
            <a:r>
              <a:rPr lang="en-US" baseline="30000" dirty="0"/>
              <a:t>24</a:t>
            </a:r>
            <a:r>
              <a:rPr lang="en-US" dirty="0"/>
              <a:t>Mg and </a:t>
            </a:r>
          </a:p>
          <a:p>
            <a:r>
              <a:rPr lang="en-US" dirty="0"/>
              <a:t>constrain </a:t>
            </a:r>
            <a:r>
              <a:rPr lang="en-US" baseline="30000" dirty="0"/>
              <a:t>24</a:t>
            </a:r>
            <a:r>
              <a:rPr lang="en-US" dirty="0"/>
              <a:t>Mg spin, parity and</a:t>
            </a:r>
          </a:p>
          <a:p>
            <a:r>
              <a:rPr lang="en-US" dirty="0"/>
              <a:t>partial widths of states of </a:t>
            </a:r>
          </a:p>
          <a:p>
            <a:r>
              <a:rPr lang="en-US" dirty="0"/>
              <a:t>astrophysical interest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754CFBF9-D31E-414C-9FD9-DF52C8E1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70" y="4191000"/>
            <a:ext cx="2666930" cy="21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73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15332" y="291816"/>
            <a:ext cx="663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baseline="30000" dirty="0"/>
              <a:t>13</a:t>
            </a:r>
            <a:r>
              <a:rPr lang="it-IT" sz="3600" b="1" dirty="0"/>
              <a:t>N Production Test </a:t>
            </a:r>
            <a:r>
              <a:rPr lang="it-IT" sz="3600" b="1" dirty="0" err="1"/>
              <a:t>at</a:t>
            </a:r>
            <a:r>
              <a:rPr lang="it-IT" sz="3600" b="1" dirty="0"/>
              <a:t> EXOTIC </a:t>
            </a:r>
            <a:r>
              <a:rPr lang="it-IT" sz="3600" b="1" dirty="0" smtClean="0"/>
              <a:t>LNL</a:t>
            </a:r>
            <a:endParaRPr lang="it-IT" sz="36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381000" y="1548348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 </a:t>
            </a:r>
            <a:r>
              <a:rPr lang="it-IT" sz="2400" baseline="30000" dirty="0"/>
              <a:t>13</a:t>
            </a:r>
            <a:r>
              <a:rPr lang="it-IT" sz="2400" dirty="0"/>
              <a:t>N </a:t>
            </a:r>
            <a:r>
              <a:rPr lang="it-IT" sz="2400" dirty="0" err="1"/>
              <a:t>secondary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could</a:t>
            </a:r>
            <a:r>
              <a:rPr lang="it-IT" sz="2400" dirty="0"/>
              <a:t> be </a:t>
            </a:r>
            <a:r>
              <a:rPr lang="it-IT" sz="2400" dirty="0" err="1"/>
              <a:t>produced</a:t>
            </a:r>
            <a:r>
              <a:rPr lang="it-IT" sz="2400" dirty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EXOTIC with </a:t>
            </a:r>
            <a:r>
              <a:rPr lang="it-IT" sz="2400" dirty="0"/>
              <a:t>an </a:t>
            </a:r>
            <a:r>
              <a:rPr lang="it-IT" sz="2400" dirty="0" err="1"/>
              <a:t>intensity</a:t>
            </a:r>
            <a:r>
              <a:rPr lang="it-IT" sz="2400" dirty="0"/>
              <a:t> </a:t>
            </a:r>
            <a:r>
              <a:rPr lang="it-IT" sz="2400" dirty="0" err="1"/>
              <a:t>around</a:t>
            </a:r>
            <a:r>
              <a:rPr lang="it-IT" sz="2400" dirty="0"/>
              <a:t> 10</a:t>
            </a:r>
            <a:r>
              <a:rPr lang="it-IT" sz="2400" baseline="30000" dirty="0"/>
              <a:t>5</a:t>
            </a:r>
            <a:r>
              <a:rPr lang="it-IT" sz="2400" dirty="0"/>
              <a:t> </a:t>
            </a:r>
            <a:r>
              <a:rPr lang="it-IT" sz="2400" dirty="0" err="1"/>
              <a:t>pps</a:t>
            </a:r>
            <a:r>
              <a:rPr lang="it-IT" sz="2400" dirty="0"/>
              <a:t> by </a:t>
            </a:r>
            <a:r>
              <a:rPr lang="it-IT" sz="2400" dirty="0" err="1"/>
              <a:t>means</a:t>
            </a:r>
            <a:r>
              <a:rPr lang="it-IT" sz="2400" dirty="0"/>
              <a:t> of the </a:t>
            </a:r>
            <a:r>
              <a:rPr lang="it-IT" sz="2400" dirty="0" err="1"/>
              <a:t>two</a:t>
            </a:r>
            <a:r>
              <a:rPr lang="it-IT" sz="2400" dirty="0"/>
              <a:t>-body </a:t>
            </a:r>
            <a:r>
              <a:rPr lang="it-IT" sz="2400" dirty="0" err="1"/>
              <a:t>reaction</a:t>
            </a:r>
            <a:r>
              <a:rPr lang="it-IT" sz="2400" dirty="0"/>
              <a:t>: p(</a:t>
            </a:r>
            <a:r>
              <a:rPr lang="it-IT" sz="2400" baseline="30000" dirty="0"/>
              <a:t>13</a:t>
            </a:r>
            <a:r>
              <a:rPr lang="it-IT" sz="2400" dirty="0"/>
              <a:t>C,</a:t>
            </a:r>
            <a:r>
              <a:rPr lang="it-IT" sz="2400" baseline="30000" dirty="0"/>
              <a:t>13</a:t>
            </a:r>
            <a:r>
              <a:rPr lang="it-IT" sz="2400" dirty="0"/>
              <a:t>N)n </a:t>
            </a:r>
          </a:p>
          <a:p>
            <a:endParaRPr lang="it-IT" sz="2400" dirty="0"/>
          </a:p>
          <a:p>
            <a:r>
              <a:rPr lang="it-IT" sz="2400" dirty="0"/>
              <a:t>Ultimate goal: </a:t>
            </a:r>
            <a:r>
              <a:rPr lang="it-IT" sz="2400" dirty="0" err="1"/>
              <a:t>Determination</a:t>
            </a:r>
            <a:r>
              <a:rPr lang="it-IT" sz="2400" dirty="0"/>
              <a:t> of the </a:t>
            </a:r>
            <a:r>
              <a:rPr lang="it-IT" sz="2400" dirty="0" err="1"/>
              <a:t>Astrophysics</a:t>
            </a:r>
            <a:r>
              <a:rPr lang="it-IT" sz="2400" dirty="0"/>
              <a:t> S-</a:t>
            </a:r>
            <a:r>
              <a:rPr lang="it-IT" sz="2400" dirty="0" err="1"/>
              <a:t>Factor</a:t>
            </a:r>
            <a:r>
              <a:rPr lang="it-IT" sz="2400" dirty="0"/>
              <a:t> for the </a:t>
            </a:r>
            <a:r>
              <a:rPr lang="it-IT" sz="2400" dirty="0" err="1"/>
              <a:t>reaction</a:t>
            </a:r>
            <a:r>
              <a:rPr lang="it-IT" sz="2400" dirty="0"/>
              <a:t> </a:t>
            </a:r>
            <a:r>
              <a:rPr lang="it-IT" sz="2400" baseline="30000" dirty="0"/>
              <a:t>13</a:t>
            </a:r>
            <a:r>
              <a:rPr lang="it-IT" sz="2400" dirty="0"/>
              <a:t>N(</a:t>
            </a:r>
            <a:r>
              <a:rPr lang="it-IT" sz="2400" dirty="0" err="1"/>
              <a:t>p,g</a:t>
            </a:r>
            <a:r>
              <a:rPr lang="it-IT" sz="2400" dirty="0"/>
              <a:t>)</a:t>
            </a:r>
            <a:r>
              <a:rPr lang="it-IT" sz="2400" baseline="30000" dirty="0"/>
              <a:t>14</a:t>
            </a:r>
            <a:r>
              <a:rPr lang="it-IT" sz="2400" dirty="0"/>
              <a:t>O by </a:t>
            </a:r>
            <a:r>
              <a:rPr lang="it-IT" sz="2400" dirty="0" err="1"/>
              <a:t>means</a:t>
            </a:r>
            <a:r>
              <a:rPr lang="it-IT" sz="2400" dirty="0"/>
              <a:t> of the </a:t>
            </a:r>
            <a:r>
              <a:rPr lang="it-IT" sz="2400" dirty="0" err="1"/>
              <a:t>investigation</a:t>
            </a:r>
            <a:r>
              <a:rPr lang="it-IT" sz="2400" dirty="0"/>
              <a:t> of the </a:t>
            </a:r>
            <a:r>
              <a:rPr lang="it-IT" sz="2400" dirty="0" err="1"/>
              <a:t>reaction</a:t>
            </a:r>
            <a:r>
              <a:rPr lang="it-IT" sz="2400" dirty="0"/>
              <a:t> </a:t>
            </a:r>
            <a:r>
              <a:rPr lang="it-IT" sz="2400" baseline="30000" dirty="0" smtClean="0"/>
              <a:t>13</a:t>
            </a:r>
            <a:r>
              <a:rPr lang="it-IT" sz="2400" dirty="0" smtClean="0"/>
              <a:t>N(</a:t>
            </a:r>
            <a:r>
              <a:rPr lang="it-IT" sz="2400" dirty="0" err="1" smtClean="0"/>
              <a:t>d,n</a:t>
            </a:r>
            <a:r>
              <a:rPr lang="it-IT" sz="2400" dirty="0" smtClean="0"/>
              <a:t>)</a:t>
            </a:r>
            <a:r>
              <a:rPr lang="it-IT" sz="2400" baseline="30000" dirty="0" smtClean="0"/>
              <a:t>14</a:t>
            </a:r>
            <a:r>
              <a:rPr lang="it-IT" sz="2400" dirty="0" smtClean="0"/>
              <a:t>O (ANC </a:t>
            </a:r>
            <a:r>
              <a:rPr lang="it-IT" sz="2400" dirty="0" err="1" smtClean="0"/>
              <a:t>indirect</a:t>
            </a:r>
            <a:r>
              <a:rPr lang="it-IT" sz="2400" dirty="0" smtClean="0"/>
              <a:t> </a:t>
            </a:r>
            <a:r>
              <a:rPr lang="it-IT" sz="2400" dirty="0" err="1" smtClean="0"/>
              <a:t>method</a:t>
            </a:r>
            <a:r>
              <a:rPr lang="it-IT" sz="2400" dirty="0" smtClean="0"/>
              <a:t>).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In </a:t>
            </a:r>
            <a:r>
              <a:rPr lang="it-IT" sz="2400" dirty="0" err="1"/>
              <a:t>collaboration</a:t>
            </a:r>
            <a:r>
              <a:rPr lang="it-IT" sz="2400" dirty="0"/>
              <a:t> with </a:t>
            </a:r>
            <a:r>
              <a:rPr lang="it-IT" sz="2400" dirty="0" err="1"/>
              <a:t>Institute</a:t>
            </a:r>
            <a:r>
              <a:rPr lang="it-IT" sz="2400" dirty="0"/>
              <a:t> of </a:t>
            </a:r>
            <a:r>
              <a:rPr lang="it-IT" sz="2400" dirty="0" err="1"/>
              <a:t>Nuclear</a:t>
            </a:r>
            <a:r>
              <a:rPr lang="it-IT" sz="2400" dirty="0"/>
              <a:t> </a:t>
            </a:r>
            <a:r>
              <a:rPr lang="it-IT" sz="2400" dirty="0" err="1"/>
              <a:t>Physics</a:t>
            </a:r>
            <a:r>
              <a:rPr lang="it-IT" sz="2400" dirty="0"/>
              <a:t>, Academy of Science of Uzbekistan.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2845828" y="6045360"/>
            <a:ext cx="3541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Bime</a:t>
            </a:r>
            <a:r>
              <a:rPr lang="it-IT" sz="2400" b="1" dirty="0"/>
              <a:t> Time </a:t>
            </a:r>
            <a:r>
              <a:rPr lang="it-IT" sz="2400" b="1" dirty="0" err="1"/>
              <a:t>request</a:t>
            </a:r>
            <a:r>
              <a:rPr lang="it-IT" sz="2400" b="1" dirty="0"/>
              <a:t>: 2 </a:t>
            </a:r>
            <a:r>
              <a:rPr lang="it-IT" sz="2400" b="1" dirty="0" err="1"/>
              <a:t>days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7403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3CC6CAAA-AD3E-EB41-ADC8-7CFB0338B1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510" t="17349" r="5933" b="15232"/>
          <a:stretch/>
        </p:blipFill>
        <p:spPr>
          <a:xfrm>
            <a:off x="159217" y="838200"/>
            <a:ext cx="3414872" cy="2042075"/>
          </a:xfr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xmlns="" id="{6BDB1650-1A6F-034D-B8B6-0DC27631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18" y="40873"/>
            <a:ext cx="8656982" cy="1143000"/>
          </a:xfrm>
        </p:spPr>
        <p:txBody>
          <a:bodyPr>
            <a:normAutofit fontScale="90000"/>
          </a:bodyPr>
          <a:lstStyle/>
          <a:p>
            <a:r>
              <a:rPr lang="it-IT" b="1" baseline="30000" dirty="0"/>
              <a:t>27</a:t>
            </a:r>
            <a:r>
              <a:rPr lang="it-IT" b="1" dirty="0"/>
              <a:t>Al(</a:t>
            </a:r>
            <a:r>
              <a:rPr lang="it-IT" b="1" dirty="0" err="1"/>
              <a:t>p,</a:t>
            </a:r>
            <a:r>
              <a:rPr lang="it-IT" b="1" dirty="0" err="1">
                <a:latin typeface="Symbol" pitchFamily="2" charset="2"/>
              </a:rPr>
              <a:t>a</a:t>
            </a:r>
            <a:r>
              <a:rPr lang="it-IT" b="1" dirty="0"/>
              <a:t>)</a:t>
            </a:r>
            <a:r>
              <a:rPr lang="it-IT" b="1" baseline="30000" dirty="0"/>
              <a:t>24</a:t>
            </a:r>
            <a:r>
              <a:rPr lang="it-IT" b="1" dirty="0"/>
              <a:t>Mg via d(</a:t>
            </a:r>
            <a:r>
              <a:rPr lang="it-IT" b="1" baseline="30000" dirty="0"/>
              <a:t>27</a:t>
            </a:r>
            <a:r>
              <a:rPr lang="it-IT" b="1" dirty="0"/>
              <a:t>Al,</a:t>
            </a:r>
            <a:r>
              <a:rPr lang="it-IT" b="1" dirty="0">
                <a:latin typeface="Symbol" pitchFamily="2" charset="2"/>
              </a:rPr>
              <a:t>a</a:t>
            </a:r>
            <a:r>
              <a:rPr lang="it-IT" b="1" baseline="30000" dirty="0"/>
              <a:t> 24</a:t>
            </a:r>
            <a:r>
              <a:rPr lang="it-IT" b="1" dirty="0"/>
              <a:t>Mg)</a:t>
            </a:r>
            <a:r>
              <a:rPr lang="it-IT" b="1" dirty="0" err="1"/>
              <a:t>n</a:t>
            </a:r>
            <a:r>
              <a:rPr lang="it-IT" b="1" dirty="0"/>
              <a:t> @LNS </a:t>
            </a:r>
          </a:p>
        </p:txBody>
      </p:sp>
      <p:pic>
        <p:nvPicPr>
          <p:cNvPr id="6" name="Segnaposto contenuto 29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A78AF67C-30DD-3044-B90A-176C47AD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57" y="1112356"/>
            <a:ext cx="3405694" cy="21075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43118F8-EBA6-4F41-9A35-83F4FE822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2" t="5986" b="5059"/>
          <a:stretch/>
        </p:blipFill>
        <p:spPr>
          <a:xfrm>
            <a:off x="3677426" y="3200400"/>
            <a:ext cx="2266174" cy="3151909"/>
          </a:xfrm>
          <a:prstGeom prst="rect">
            <a:avLst/>
          </a:prstGeom>
        </p:spPr>
      </p:pic>
      <p:pic>
        <p:nvPicPr>
          <p:cNvPr id="8" name="Segnaposto contenuto 5">
            <a:extLst>
              <a:ext uri="{FF2B5EF4-FFF2-40B4-BE49-F238E27FC236}">
                <a16:creationId xmlns:a16="http://schemas.microsoft.com/office/drawing/2014/main" xmlns="" id="{2F89D348-0D3D-2748-A8CF-0DEDAD5D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451" y="1863439"/>
            <a:ext cx="1871500" cy="1824418"/>
          </a:xfrm>
          <a:prstGeom prst="rect">
            <a:avLst/>
          </a:prstGeom>
        </p:spPr>
      </p:pic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806D40BF-A3E4-6D4B-ACA1-BE2AE157E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201" y="3694451"/>
            <a:ext cx="1712000" cy="172201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6D3DF5DB-DB07-D74A-99E0-64D942D59F24}"/>
              </a:ext>
            </a:extLst>
          </p:cNvPr>
          <p:cNvSpPr txBox="1"/>
          <p:nvPr/>
        </p:nvSpPr>
        <p:spPr>
          <a:xfrm>
            <a:off x="413836" y="1863439"/>
            <a:ext cx="10005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aseline="30000" dirty="0"/>
              <a:t>27</a:t>
            </a:r>
            <a:r>
              <a:rPr lang="it-IT" sz="1100" dirty="0"/>
              <a:t>Al @ 60MeV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1E7DC4EA-25F8-144E-B7A0-E0D631C8F4CF}"/>
              </a:ext>
            </a:extLst>
          </p:cNvPr>
          <p:cNvSpPr txBox="1"/>
          <p:nvPr/>
        </p:nvSpPr>
        <p:spPr>
          <a:xfrm>
            <a:off x="5707044" y="1784680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Al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2A48C274-6E38-EA4B-8BB7-C06E42AD15E6}"/>
              </a:ext>
            </a:extLst>
          </p:cNvPr>
          <p:cNvSpPr txBox="1"/>
          <p:nvPr/>
        </p:nvSpPr>
        <p:spPr>
          <a:xfrm>
            <a:off x="5160273" y="250115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Mg</a:t>
            </a:r>
          </a:p>
        </p:txBody>
      </p:sp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xmlns="" id="{C0B45AE4-1826-7741-AD58-09A4844A2E93}"/>
              </a:ext>
            </a:extLst>
          </p:cNvPr>
          <p:cNvSpPr/>
          <p:nvPr/>
        </p:nvSpPr>
        <p:spPr>
          <a:xfrm>
            <a:off x="7766282" y="4187220"/>
            <a:ext cx="736270" cy="825335"/>
          </a:xfrm>
          <a:custGeom>
            <a:avLst/>
            <a:gdLst>
              <a:gd name="connsiteX0" fmla="*/ 35626 w 736270"/>
              <a:gd name="connsiteY0" fmla="*/ 706582 h 825335"/>
              <a:gd name="connsiteX1" fmla="*/ 403761 w 736270"/>
              <a:gd name="connsiteY1" fmla="*/ 326571 h 825335"/>
              <a:gd name="connsiteX2" fmla="*/ 653143 w 736270"/>
              <a:gd name="connsiteY2" fmla="*/ 77189 h 825335"/>
              <a:gd name="connsiteX3" fmla="*/ 736270 w 736270"/>
              <a:gd name="connsiteY3" fmla="*/ 0 h 825335"/>
              <a:gd name="connsiteX4" fmla="*/ 736270 w 736270"/>
              <a:gd name="connsiteY4" fmla="*/ 344384 h 825335"/>
              <a:gd name="connsiteX5" fmla="*/ 498764 w 736270"/>
              <a:gd name="connsiteY5" fmla="*/ 736270 h 825335"/>
              <a:gd name="connsiteX6" fmla="*/ 267195 w 736270"/>
              <a:gd name="connsiteY6" fmla="*/ 825335 h 825335"/>
              <a:gd name="connsiteX7" fmla="*/ 0 w 736270"/>
              <a:gd name="connsiteY7" fmla="*/ 813460 h 825335"/>
              <a:gd name="connsiteX8" fmla="*/ 35626 w 736270"/>
              <a:gd name="connsiteY8" fmla="*/ 706582 h 82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270" h="825335">
                <a:moveTo>
                  <a:pt x="35626" y="706582"/>
                </a:moveTo>
                <a:lnTo>
                  <a:pt x="403761" y="326571"/>
                </a:lnTo>
                <a:lnTo>
                  <a:pt x="653143" y="77189"/>
                </a:lnTo>
                <a:lnTo>
                  <a:pt x="736270" y="0"/>
                </a:lnTo>
                <a:lnTo>
                  <a:pt x="736270" y="344384"/>
                </a:lnTo>
                <a:lnTo>
                  <a:pt x="498764" y="736270"/>
                </a:lnTo>
                <a:lnTo>
                  <a:pt x="267195" y="825335"/>
                </a:lnTo>
                <a:lnTo>
                  <a:pt x="0" y="813460"/>
                </a:lnTo>
                <a:lnTo>
                  <a:pt x="35626" y="706582"/>
                </a:ln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E1C39C80-3791-FF4B-B5A0-8EA52E34808B}"/>
              </a:ext>
            </a:extLst>
          </p:cNvPr>
          <p:cNvSpPr txBox="1"/>
          <p:nvPr/>
        </p:nvSpPr>
        <p:spPr>
          <a:xfrm rot="18738232">
            <a:off x="8094784" y="4764071"/>
            <a:ext cx="9018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baseline="30000" dirty="0">
                <a:solidFill>
                  <a:schemeClr val="accent1"/>
                </a:solidFill>
              </a:rPr>
              <a:t>⚠︎27</a:t>
            </a:r>
            <a:r>
              <a:rPr lang="it-IT" sz="900" b="1" dirty="0">
                <a:solidFill>
                  <a:schemeClr val="accent1"/>
                </a:solidFill>
              </a:rPr>
              <a:t>Al(</a:t>
            </a:r>
            <a:r>
              <a:rPr lang="it-IT" sz="900" b="1" dirty="0" err="1">
                <a:solidFill>
                  <a:schemeClr val="accent1"/>
                </a:solidFill>
              </a:rPr>
              <a:t>d,</a:t>
            </a:r>
            <a:r>
              <a:rPr lang="it-IT" sz="900" b="1" dirty="0" err="1">
                <a:solidFill>
                  <a:schemeClr val="accent1"/>
                </a:solidFill>
                <a:latin typeface="Symbol" pitchFamily="2" charset="2"/>
              </a:rPr>
              <a:t>a</a:t>
            </a:r>
            <a:r>
              <a:rPr lang="it-IT" sz="900" b="1" dirty="0">
                <a:solidFill>
                  <a:schemeClr val="accent1"/>
                </a:solidFill>
              </a:rPr>
              <a:t>)</a:t>
            </a:r>
            <a:r>
              <a:rPr lang="it-IT" sz="900" b="1" baseline="30000" dirty="0">
                <a:solidFill>
                  <a:schemeClr val="accent1"/>
                </a:solidFill>
              </a:rPr>
              <a:t>25</a:t>
            </a:r>
            <a:r>
              <a:rPr lang="it-IT" sz="900" b="1" dirty="0">
                <a:solidFill>
                  <a:schemeClr val="accent1"/>
                </a:solidFill>
              </a:rPr>
              <a:t>Mg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3EE1C379-DC1F-4D4E-B058-CE89AE1CFABF}"/>
              </a:ext>
            </a:extLst>
          </p:cNvPr>
          <p:cNvSpPr txBox="1"/>
          <p:nvPr/>
        </p:nvSpPr>
        <p:spPr>
          <a:xfrm>
            <a:off x="8576506" y="423055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!!!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6970DF24-E238-E345-9AA7-279E44E78456}"/>
              </a:ext>
            </a:extLst>
          </p:cNvPr>
          <p:cNvSpPr txBox="1"/>
          <p:nvPr/>
        </p:nvSpPr>
        <p:spPr>
          <a:xfrm>
            <a:off x="6016745" y="5937662"/>
            <a:ext cx="3016333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Preliminary </a:t>
            </a:r>
            <a:r>
              <a:rPr lang="it-IT" sz="1400" dirty="0" err="1"/>
              <a:t>results</a:t>
            </a:r>
            <a:r>
              <a:rPr lang="it-IT" sz="1400" dirty="0"/>
              <a:t> </a:t>
            </a:r>
            <a:r>
              <a:rPr lang="it-IT" sz="1400" b="1" dirty="0"/>
              <a:t>are </a:t>
            </a:r>
            <a:r>
              <a:rPr lang="it-IT" sz="1400" b="1" dirty="0" err="1"/>
              <a:t>promising</a:t>
            </a:r>
            <a:endParaRPr lang="it-IT" sz="1400" b="1" dirty="0"/>
          </a:p>
          <a:p>
            <a:pPr algn="ctr"/>
            <a:r>
              <a:rPr lang="it-IT" sz="1400" dirty="0" err="1"/>
              <a:t>but</a:t>
            </a:r>
            <a:r>
              <a:rPr lang="it-IT" sz="1400" dirty="0"/>
              <a:t> a </a:t>
            </a:r>
            <a:r>
              <a:rPr lang="it-IT" sz="1400" dirty="0" err="1"/>
              <a:t>second</a:t>
            </a:r>
            <a:r>
              <a:rPr lang="it-IT" sz="1400" dirty="0"/>
              <a:t> </a:t>
            </a:r>
            <a:r>
              <a:rPr lang="it-IT" sz="1400" dirty="0" err="1"/>
              <a:t>run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needed</a:t>
            </a:r>
            <a:r>
              <a:rPr lang="it-IT" sz="1400" dirty="0"/>
              <a:t> to </a:t>
            </a:r>
            <a:r>
              <a:rPr lang="it-IT" sz="1400" dirty="0" err="1"/>
              <a:t>increase</a:t>
            </a:r>
            <a:r>
              <a:rPr lang="it-IT" sz="1400" dirty="0"/>
              <a:t> the </a:t>
            </a:r>
            <a:r>
              <a:rPr lang="it-IT" sz="1400" dirty="0" err="1"/>
              <a:t>statistics</a:t>
            </a:r>
            <a:r>
              <a:rPr lang="it-IT" sz="1400" dirty="0"/>
              <a:t>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ACA5C98B-BB79-354E-8C40-9C3D0DBD7132}"/>
              </a:ext>
            </a:extLst>
          </p:cNvPr>
          <p:cNvSpPr txBox="1"/>
          <p:nvPr/>
        </p:nvSpPr>
        <p:spPr>
          <a:xfrm>
            <a:off x="3553657" y="64083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>
                <a:solidFill>
                  <a:schemeClr val="accent1"/>
                </a:solidFill>
              </a:rPr>
              <a:t>27</a:t>
            </a:r>
            <a:r>
              <a:rPr lang="it-IT" dirty="0">
                <a:solidFill>
                  <a:schemeClr val="accent1"/>
                </a:solidFill>
              </a:rPr>
              <a:t>Al + d </a:t>
            </a:r>
            <a:r>
              <a:rPr lang="it-IT" dirty="0">
                <a:solidFill>
                  <a:schemeClr val="accent1"/>
                </a:solidFill>
                <a:sym typeface="Wingdings" pitchFamily="2" charset="2"/>
              </a:rPr>
              <a:t>→</a:t>
            </a:r>
            <a:r>
              <a:rPr lang="it-IT" baseline="30000" dirty="0">
                <a:solidFill>
                  <a:schemeClr val="accent1"/>
                </a:solidFill>
              </a:rPr>
              <a:t>24</a:t>
            </a:r>
            <a:r>
              <a:rPr lang="it-IT" dirty="0">
                <a:solidFill>
                  <a:schemeClr val="accent1"/>
                </a:solidFill>
              </a:rPr>
              <a:t>Mg + </a:t>
            </a:r>
            <a:r>
              <a:rPr lang="it-IT" dirty="0">
                <a:solidFill>
                  <a:schemeClr val="accent1"/>
                </a:solidFill>
                <a:latin typeface="Symbol" pitchFamily="2" charset="2"/>
              </a:rPr>
              <a:t>a</a:t>
            </a:r>
            <a:r>
              <a:rPr lang="it-IT" baseline="30000" dirty="0">
                <a:solidFill>
                  <a:schemeClr val="accent1"/>
                </a:solidFill>
              </a:rPr>
              <a:t> </a:t>
            </a:r>
            <a:r>
              <a:rPr lang="it-IT" dirty="0">
                <a:solidFill>
                  <a:schemeClr val="accent1"/>
                </a:solidFill>
              </a:rPr>
              <a:t>+</a:t>
            </a:r>
            <a:r>
              <a:rPr lang="it-IT" baseline="30000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n</a:t>
            </a:r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79FAF422-4B5B-D34E-8BE7-6EF5E309AC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306"/>
          <a:stretch/>
        </p:blipFill>
        <p:spPr>
          <a:xfrm>
            <a:off x="2429503" y="4855048"/>
            <a:ext cx="1243195" cy="1868282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B2506799-BBAB-8E4B-98C7-033D1D7E8500}"/>
              </a:ext>
            </a:extLst>
          </p:cNvPr>
          <p:cNvSpPr/>
          <p:nvPr/>
        </p:nvSpPr>
        <p:spPr>
          <a:xfrm>
            <a:off x="405033" y="2880275"/>
            <a:ext cx="2835725" cy="178510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kern="800" dirty="0">
                <a:ea typeface="Times New Roman" panose="02020603050405020304" pitchFamily="18" charset="0"/>
              </a:rPr>
              <a:t>The source of 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26</a:t>
            </a:r>
            <a:r>
              <a:rPr lang="en-US" sz="1100" kern="800" dirty="0">
                <a:ea typeface="Times New Roman" panose="02020603050405020304" pitchFamily="18" charset="0"/>
              </a:rPr>
              <a:t>Al in the present day and in the ancient Galaxy is an important issue in nuclear astrophysics. From the ratios of the abundances 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26</a:t>
            </a:r>
            <a:r>
              <a:rPr lang="en-US" sz="1100" kern="800" dirty="0">
                <a:ea typeface="Times New Roman" panose="02020603050405020304" pitchFamily="18" charset="0"/>
              </a:rPr>
              <a:t>Mg/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24</a:t>
            </a:r>
            <a:r>
              <a:rPr lang="en-US" sz="1100" kern="800" dirty="0">
                <a:ea typeface="Times New Roman" panose="02020603050405020304" pitchFamily="18" charset="0"/>
              </a:rPr>
              <a:t>Mg and 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26</a:t>
            </a:r>
            <a:r>
              <a:rPr lang="en-US" sz="1100" kern="800" dirty="0">
                <a:ea typeface="Times New Roman" panose="02020603050405020304" pitchFamily="18" charset="0"/>
              </a:rPr>
              <a:t>Mg/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27</a:t>
            </a:r>
            <a:r>
              <a:rPr lang="en-US" sz="1100" kern="800" dirty="0">
                <a:ea typeface="Times New Roman" panose="02020603050405020304" pitchFamily="18" charset="0"/>
              </a:rPr>
              <a:t>Al it is possible to estimate the 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26</a:t>
            </a:r>
            <a:r>
              <a:rPr lang="en-US" sz="1100" kern="800" dirty="0">
                <a:ea typeface="Times New Roman" panose="02020603050405020304" pitchFamily="18" charset="0"/>
              </a:rPr>
              <a:t>Al/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27</a:t>
            </a:r>
            <a:r>
              <a:rPr lang="en-US" sz="1100" kern="800" dirty="0">
                <a:ea typeface="Times New Roman" panose="02020603050405020304" pitchFamily="18" charset="0"/>
              </a:rPr>
              <a:t>Al ratio in the ancient Galaxy and date meteorites (or early solar system solids). For this reason, it is crucial to know with high precision the nucleosynthesis process not only of 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26</a:t>
            </a:r>
            <a:r>
              <a:rPr lang="en-US" sz="1100" kern="800" dirty="0">
                <a:ea typeface="Times New Roman" panose="02020603050405020304" pitchFamily="18" charset="0"/>
              </a:rPr>
              <a:t>Al but also of 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27</a:t>
            </a:r>
            <a:r>
              <a:rPr lang="en-US" sz="1100" kern="800" dirty="0">
                <a:ea typeface="Times New Roman" panose="02020603050405020304" pitchFamily="18" charset="0"/>
              </a:rPr>
              <a:t>Al and </a:t>
            </a:r>
            <a:r>
              <a:rPr lang="en-US" sz="1100" kern="800" baseline="30000" dirty="0">
                <a:ea typeface="Times New Roman" panose="02020603050405020304" pitchFamily="18" charset="0"/>
              </a:rPr>
              <a:t>24</a:t>
            </a:r>
            <a:r>
              <a:rPr lang="en-US" sz="1100" kern="800" dirty="0">
                <a:ea typeface="Times New Roman" panose="02020603050405020304" pitchFamily="18" charset="0"/>
              </a:rPr>
              <a:t>Mg</a:t>
            </a:r>
            <a:r>
              <a:rPr lang="it-IT" sz="1100" dirty="0"/>
              <a:t> </a:t>
            </a:r>
          </a:p>
        </p:txBody>
      </p:sp>
      <p:sp>
        <p:nvSpPr>
          <p:cNvPr id="21" name="Figura a mano libera 20">
            <a:extLst>
              <a:ext uri="{FF2B5EF4-FFF2-40B4-BE49-F238E27FC236}">
                <a16:creationId xmlns:a16="http://schemas.microsoft.com/office/drawing/2014/main" xmlns="" id="{AFBE9A56-A5DF-A145-9B20-48EED4635757}"/>
              </a:ext>
            </a:extLst>
          </p:cNvPr>
          <p:cNvSpPr/>
          <p:nvPr/>
        </p:nvSpPr>
        <p:spPr>
          <a:xfrm>
            <a:off x="2421744" y="6012982"/>
            <a:ext cx="921155" cy="397824"/>
          </a:xfrm>
          <a:custGeom>
            <a:avLst/>
            <a:gdLst>
              <a:gd name="connsiteX0" fmla="*/ 0 w 921155"/>
              <a:gd name="connsiteY0" fmla="*/ 35626 h 397824"/>
              <a:gd name="connsiteX1" fmla="*/ 0 w 921155"/>
              <a:gd name="connsiteY1" fmla="*/ 35626 h 397824"/>
              <a:gd name="connsiteX2" fmla="*/ 5938 w 921155"/>
              <a:gd name="connsiteY2" fmla="*/ 338447 h 397824"/>
              <a:gd name="connsiteX3" fmla="*/ 29688 w 921155"/>
              <a:gd name="connsiteY3" fmla="*/ 350322 h 397824"/>
              <a:gd name="connsiteX4" fmla="*/ 100940 w 921155"/>
              <a:gd name="connsiteY4" fmla="*/ 356260 h 397824"/>
              <a:gd name="connsiteX5" fmla="*/ 308759 w 921155"/>
              <a:gd name="connsiteY5" fmla="*/ 362198 h 397824"/>
              <a:gd name="connsiteX6" fmla="*/ 534390 w 921155"/>
              <a:gd name="connsiteY6" fmla="*/ 380011 h 397824"/>
              <a:gd name="connsiteX7" fmla="*/ 564078 w 921155"/>
              <a:gd name="connsiteY7" fmla="*/ 385948 h 397824"/>
              <a:gd name="connsiteX8" fmla="*/ 611579 w 921155"/>
              <a:gd name="connsiteY8" fmla="*/ 391886 h 397824"/>
              <a:gd name="connsiteX9" fmla="*/ 653143 w 921155"/>
              <a:gd name="connsiteY9" fmla="*/ 397824 h 397824"/>
              <a:gd name="connsiteX10" fmla="*/ 914400 w 921155"/>
              <a:gd name="connsiteY10" fmla="*/ 391886 h 397824"/>
              <a:gd name="connsiteX11" fmla="*/ 920338 w 921155"/>
              <a:gd name="connsiteY11" fmla="*/ 362198 h 397824"/>
              <a:gd name="connsiteX12" fmla="*/ 914400 w 921155"/>
              <a:gd name="connsiteY12" fmla="*/ 41564 h 397824"/>
              <a:gd name="connsiteX13" fmla="*/ 890650 w 921155"/>
              <a:gd name="connsiteY13" fmla="*/ 35626 h 397824"/>
              <a:gd name="connsiteX14" fmla="*/ 623455 w 921155"/>
              <a:gd name="connsiteY14" fmla="*/ 29689 h 397824"/>
              <a:gd name="connsiteX15" fmla="*/ 439387 w 921155"/>
              <a:gd name="connsiteY15" fmla="*/ 17813 h 397824"/>
              <a:gd name="connsiteX16" fmla="*/ 285008 w 921155"/>
              <a:gd name="connsiteY16" fmla="*/ 5938 h 397824"/>
              <a:gd name="connsiteX17" fmla="*/ 118753 w 921155"/>
              <a:gd name="connsiteY17" fmla="*/ 0 h 397824"/>
              <a:gd name="connsiteX18" fmla="*/ 35626 w 921155"/>
              <a:gd name="connsiteY18" fmla="*/ 5938 h 397824"/>
              <a:gd name="connsiteX19" fmla="*/ 0 w 921155"/>
              <a:gd name="connsiteY19" fmla="*/ 35626 h 39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1155" h="397824">
                <a:moveTo>
                  <a:pt x="0" y="35626"/>
                </a:moveTo>
                <a:lnTo>
                  <a:pt x="0" y="35626"/>
                </a:lnTo>
                <a:cubicBezTo>
                  <a:pt x="1979" y="136566"/>
                  <a:pt x="-3544" y="237934"/>
                  <a:pt x="5938" y="338447"/>
                </a:cubicBezTo>
                <a:cubicBezTo>
                  <a:pt x="6769" y="347259"/>
                  <a:pt x="20988" y="348691"/>
                  <a:pt x="29688" y="350322"/>
                </a:cubicBezTo>
                <a:cubicBezTo>
                  <a:pt x="53113" y="354714"/>
                  <a:pt x="77129" y="355247"/>
                  <a:pt x="100940" y="356260"/>
                </a:cubicBezTo>
                <a:cubicBezTo>
                  <a:pt x="170179" y="359206"/>
                  <a:pt x="239486" y="360219"/>
                  <a:pt x="308759" y="362198"/>
                </a:cubicBezTo>
                <a:lnTo>
                  <a:pt x="534390" y="380011"/>
                </a:lnTo>
                <a:cubicBezTo>
                  <a:pt x="544286" y="381990"/>
                  <a:pt x="554103" y="384413"/>
                  <a:pt x="564078" y="385948"/>
                </a:cubicBezTo>
                <a:cubicBezTo>
                  <a:pt x="579849" y="388374"/>
                  <a:pt x="595762" y="389777"/>
                  <a:pt x="611579" y="391886"/>
                </a:cubicBezTo>
                <a:lnTo>
                  <a:pt x="653143" y="397824"/>
                </a:lnTo>
                <a:lnTo>
                  <a:pt x="914400" y="391886"/>
                </a:lnTo>
                <a:cubicBezTo>
                  <a:pt x="924403" y="390552"/>
                  <a:pt x="920338" y="372290"/>
                  <a:pt x="920338" y="362198"/>
                </a:cubicBezTo>
                <a:cubicBezTo>
                  <a:pt x="920338" y="255302"/>
                  <a:pt x="924078" y="148021"/>
                  <a:pt x="914400" y="41564"/>
                </a:cubicBezTo>
                <a:cubicBezTo>
                  <a:pt x="913661" y="33437"/>
                  <a:pt x="898804" y="35959"/>
                  <a:pt x="890650" y="35626"/>
                </a:cubicBezTo>
                <a:cubicBezTo>
                  <a:pt x="801637" y="31993"/>
                  <a:pt x="712520" y="31668"/>
                  <a:pt x="623455" y="29689"/>
                </a:cubicBezTo>
                <a:lnTo>
                  <a:pt x="439387" y="17813"/>
                </a:lnTo>
                <a:lnTo>
                  <a:pt x="285008" y="5938"/>
                </a:lnTo>
                <a:cubicBezTo>
                  <a:pt x="229617" y="3300"/>
                  <a:pt x="174171" y="1979"/>
                  <a:pt x="118753" y="0"/>
                </a:cubicBezTo>
                <a:cubicBezTo>
                  <a:pt x="91044" y="1979"/>
                  <a:pt x="63268" y="3174"/>
                  <a:pt x="35626" y="5938"/>
                </a:cubicBezTo>
                <a:cubicBezTo>
                  <a:pt x="23647" y="7136"/>
                  <a:pt x="5938" y="30678"/>
                  <a:pt x="0" y="35626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EFF905E6-818E-5748-ADD0-7248DD28F0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17" y="4901368"/>
            <a:ext cx="2097554" cy="1621008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3BDFE645-EE0A-D84C-AC67-B18BDCD537B6}"/>
              </a:ext>
            </a:extLst>
          </p:cNvPr>
          <p:cNvSpPr txBox="1"/>
          <p:nvPr/>
        </p:nvSpPr>
        <p:spPr>
          <a:xfrm>
            <a:off x="1440859" y="5721878"/>
            <a:ext cx="70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Iliadis</a:t>
            </a:r>
            <a:r>
              <a:rPr lang="it-IT" sz="800" dirty="0"/>
              <a:t> et al. </a:t>
            </a:r>
            <a:r>
              <a:rPr lang="it-IT" sz="800" dirty="0" err="1"/>
              <a:t>Nucl.Phys</a:t>
            </a:r>
            <a:r>
              <a:rPr lang="it-IT" sz="800" dirty="0"/>
              <a:t>. A841 (2010)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AC982725-935A-5247-A083-3D0B875838A7}"/>
              </a:ext>
            </a:extLst>
          </p:cNvPr>
          <p:cNvSpPr txBox="1"/>
          <p:nvPr/>
        </p:nvSpPr>
        <p:spPr>
          <a:xfrm>
            <a:off x="6019800" y="838200"/>
            <a:ext cx="306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Spokeperson</a:t>
            </a:r>
            <a:r>
              <a:rPr lang="it-IT" dirty="0"/>
              <a:t>: S. </a:t>
            </a:r>
            <a:r>
              <a:rPr lang="it-IT" dirty="0" err="1" smtClean="0"/>
              <a:t>Palmerini</a:t>
            </a:r>
            <a:r>
              <a:rPr lang="it-IT" dirty="0" smtClean="0"/>
              <a:t> (PG)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775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2DCCA08A-64D6-FE47-93E4-BC7EF2DB545E}"/>
              </a:ext>
            </a:extLst>
          </p:cNvPr>
          <p:cNvSpPr/>
          <p:nvPr/>
        </p:nvSpPr>
        <p:spPr>
          <a:xfrm>
            <a:off x="1331259" y="2547505"/>
            <a:ext cx="1267908" cy="4232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ABA200F-1F66-AC41-BD58-52B240FC1AE1}"/>
              </a:ext>
            </a:extLst>
          </p:cNvPr>
          <p:cNvSpPr txBox="1"/>
          <p:nvPr/>
        </p:nvSpPr>
        <p:spPr>
          <a:xfrm>
            <a:off x="1249163" y="130340"/>
            <a:ext cx="6980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baseline="30000" dirty="0">
                <a:solidFill>
                  <a:srgbClr val="000000"/>
                </a:solidFill>
              </a:rPr>
              <a:t>4</a:t>
            </a:r>
            <a:r>
              <a:rPr lang="en-GB" sz="2000" b="1" dirty="0">
                <a:solidFill>
                  <a:srgbClr val="000000"/>
                </a:solidFill>
              </a:rPr>
              <a:t>He(</a:t>
            </a:r>
            <a:r>
              <a:rPr lang="en-GB" sz="2000" b="1" baseline="30000" dirty="0">
                <a:solidFill>
                  <a:srgbClr val="000000"/>
                </a:solidFill>
              </a:rPr>
              <a:t>10</a:t>
            </a:r>
            <a:r>
              <a:rPr lang="en-GB" sz="2000" b="1" dirty="0">
                <a:solidFill>
                  <a:srgbClr val="000000"/>
                </a:solidFill>
              </a:rPr>
              <a:t>Be,</a:t>
            </a:r>
            <a:r>
              <a:rPr lang="en-GB" sz="2000" b="1" baseline="30000" dirty="0">
                <a:solidFill>
                  <a:srgbClr val="000000"/>
                </a:solidFill>
              </a:rPr>
              <a:t>8</a:t>
            </a:r>
            <a:r>
              <a:rPr lang="en-GB" sz="2000" b="1" dirty="0">
                <a:solidFill>
                  <a:srgbClr val="000000"/>
                </a:solidFill>
              </a:rPr>
              <a:t>Be)</a:t>
            </a:r>
            <a:r>
              <a:rPr lang="en-GB" sz="20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GB" sz="2000" b="1" dirty="0">
                <a:solidFill>
                  <a:srgbClr val="000000"/>
                </a:solidFill>
              </a:rPr>
              <a:t> at LNS TANDEM </a:t>
            </a:r>
            <a:r>
              <a:rPr lang="en-GB" sz="2000" b="1" dirty="0" smtClean="0">
                <a:solidFill>
                  <a:srgbClr val="000000"/>
                </a:solidFill>
              </a:rPr>
              <a:t>(Spokesperson: </a:t>
            </a:r>
            <a:r>
              <a:rPr lang="en-GB" sz="2000" b="1" dirty="0" err="1" smtClean="0">
                <a:solidFill>
                  <a:srgbClr val="000000"/>
                </a:solidFill>
              </a:rPr>
              <a:t>A.Di</a:t>
            </a:r>
            <a:r>
              <a:rPr lang="en-GB" sz="2000" b="1" dirty="0" smtClean="0">
                <a:solidFill>
                  <a:srgbClr val="000000"/>
                </a:solidFill>
              </a:rPr>
              <a:t> Pietro, LNS)</a:t>
            </a:r>
            <a:endParaRPr lang="en-GB" sz="2000" b="1" dirty="0">
              <a:solidFill>
                <a:srgbClr val="000000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1DBA0DFD-A1C9-284E-825A-F8B13445910D}"/>
              </a:ext>
            </a:extLst>
          </p:cNvPr>
          <p:cNvSpPr txBox="1"/>
          <p:nvPr/>
        </p:nvSpPr>
        <p:spPr>
          <a:xfrm>
            <a:off x="0" y="570812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aseline="30000" dirty="0"/>
              <a:t>10</a:t>
            </a:r>
            <a:r>
              <a:rPr lang="en-GB" dirty="0"/>
              <a:t>Be+</a:t>
            </a:r>
            <a:r>
              <a:rPr lang="en-GB" baseline="30000" dirty="0"/>
              <a:t>4</a:t>
            </a:r>
            <a:r>
              <a:rPr lang="en-GB" dirty="0"/>
              <a:t>He --&gt; </a:t>
            </a:r>
            <a:r>
              <a:rPr lang="en-GB" baseline="30000" dirty="0"/>
              <a:t>8</a:t>
            </a:r>
            <a:r>
              <a:rPr lang="en-GB" dirty="0"/>
              <a:t>Be+</a:t>
            </a:r>
            <a:r>
              <a:rPr lang="en-GB" baseline="30000" dirty="0"/>
              <a:t>6</a:t>
            </a:r>
            <a:r>
              <a:rPr lang="en-GB" dirty="0"/>
              <a:t>He on thick target to investigate </a:t>
            </a:r>
            <a:r>
              <a:rPr lang="en-GB" dirty="0">
                <a:latin typeface="Symbol" charset="2"/>
                <a:cs typeface="Symbol" charset="2"/>
              </a:rPr>
              <a:t>a</a:t>
            </a:r>
            <a:r>
              <a:rPr lang="en-GB" dirty="0"/>
              <a:t>-</a:t>
            </a:r>
            <a:r>
              <a:rPr lang="en-GB" dirty="0">
                <a:latin typeface="Symbol" charset="2"/>
                <a:cs typeface="Symbol" charset="2"/>
              </a:rPr>
              <a:t>a</a:t>
            </a:r>
            <a:r>
              <a:rPr lang="en-GB" dirty="0"/>
              <a:t>-</a:t>
            </a:r>
            <a:r>
              <a:rPr lang="en-GB" baseline="30000" dirty="0"/>
              <a:t>6</a:t>
            </a:r>
            <a:r>
              <a:rPr lang="en-GB" dirty="0"/>
              <a:t>He chain-states in </a:t>
            </a:r>
            <a:r>
              <a:rPr lang="en-GB" baseline="30000" dirty="0"/>
              <a:t>14</a:t>
            </a:r>
            <a:r>
              <a:rPr lang="en-GB" dirty="0"/>
              <a:t>C. </a:t>
            </a:r>
          </a:p>
          <a:p>
            <a:pPr algn="ctr"/>
            <a:r>
              <a:rPr lang="en-GB" dirty="0"/>
              <a:t>RIB intensity on target 10</a:t>
            </a:r>
            <a:r>
              <a:rPr lang="en-GB" baseline="30000" dirty="0"/>
              <a:t>9 </a:t>
            </a:r>
            <a:r>
              <a:rPr lang="en-GB" dirty="0" err="1"/>
              <a:t>pps</a:t>
            </a:r>
            <a:endParaRPr lang="en-GB" dirty="0"/>
          </a:p>
        </p:txBody>
      </p:sp>
      <p:grpSp>
        <p:nvGrpSpPr>
          <p:cNvPr id="7" name="Group 25">
            <a:extLst>
              <a:ext uri="{FF2B5EF4-FFF2-40B4-BE49-F238E27FC236}">
                <a16:creationId xmlns:a16="http://schemas.microsoft.com/office/drawing/2014/main" xmlns="" id="{852E4061-9142-2643-ACE8-DFD72D5B66B0}"/>
              </a:ext>
            </a:extLst>
          </p:cNvPr>
          <p:cNvGrpSpPr>
            <a:grpSpLocks noChangeAspect="1"/>
          </p:cNvGrpSpPr>
          <p:nvPr/>
        </p:nvGrpSpPr>
        <p:grpSpPr>
          <a:xfrm>
            <a:off x="663431" y="1757023"/>
            <a:ext cx="3822671" cy="1975625"/>
            <a:chOff x="1057240" y="1357669"/>
            <a:chExt cx="6950614" cy="3592200"/>
          </a:xfrm>
        </p:grpSpPr>
        <p:sp>
          <p:nvSpPr>
            <p:cNvPr id="8" name="Oval 27">
              <a:extLst>
                <a:ext uri="{FF2B5EF4-FFF2-40B4-BE49-F238E27FC236}">
                  <a16:creationId xmlns:a16="http://schemas.microsoft.com/office/drawing/2014/main" xmlns="" id="{1DD3D4FF-F908-B846-BE1E-52CE409B8DE6}"/>
                </a:ext>
              </a:extLst>
            </p:cNvPr>
            <p:cNvSpPr/>
            <p:nvPr/>
          </p:nvSpPr>
          <p:spPr>
            <a:xfrm>
              <a:off x="4426454" y="1357669"/>
              <a:ext cx="3581400" cy="3592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xmlns="" id="{4B2AD66C-959D-C349-BEB7-334CD557478E}"/>
                </a:ext>
              </a:extLst>
            </p:cNvPr>
            <p:cNvSpPr txBox="1"/>
            <p:nvPr/>
          </p:nvSpPr>
          <p:spPr>
            <a:xfrm>
              <a:off x="5004087" y="2087800"/>
              <a:ext cx="1981015" cy="727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aseline="30000" dirty="0"/>
                <a:t>4</a:t>
              </a:r>
              <a:r>
                <a:rPr lang="en-GB" sz="2000" dirty="0"/>
                <a:t>He gas</a:t>
              </a:r>
            </a:p>
          </p:txBody>
        </p:sp>
        <p:cxnSp>
          <p:nvCxnSpPr>
            <p:cNvPr id="10" name="Straight Connector 29">
              <a:extLst>
                <a:ext uri="{FF2B5EF4-FFF2-40B4-BE49-F238E27FC236}">
                  <a16:creationId xmlns:a16="http://schemas.microsoft.com/office/drawing/2014/main" xmlns="" id="{7BD08DED-43DA-4545-8A17-2D0F7AC1A8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7240" y="3200399"/>
              <a:ext cx="6617369" cy="2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30">
              <a:extLst>
                <a:ext uri="{FF2B5EF4-FFF2-40B4-BE49-F238E27FC236}">
                  <a16:creationId xmlns:a16="http://schemas.microsoft.com/office/drawing/2014/main" xmlns="" id="{A339CE95-9E32-FF4C-9460-21292EFF831E}"/>
                </a:ext>
              </a:extLst>
            </p:cNvPr>
            <p:cNvSpPr/>
            <p:nvPr/>
          </p:nvSpPr>
          <p:spPr>
            <a:xfrm>
              <a:off x="7802881" y="3048000"/>
              <a:ext cx="45719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31">
              <a:extLst>
                <a:ext uri="{FF2B5EF4-FFF2-40B4-BE49-F238E27FC236}">
                  <a16:creationId xmlns:a16="http://schemas.microsoft.com/office/drawing/2014/main" xmlns="" id="{FB37DD28-58E2-CE4D-AAD5-154B7B126D23}"/>
                </a:ext>
              </a:extLst>
            </p:cNvPr>
            <p:cNvSpPr/>
            <p:nvPr/>
          </p:nvSpPr>
          <p:spPr>
            <a:xfrm rot="10200000">
              <a:off x="7785100" y="2819400"/>
              <a:ext cx="45719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xmlns="" id="{66560100-921A-1146-84ED-E1018C8A9124}"/>
                </a:ext>
              </a:extLst>
            </p:cNvPr>
            <p:cNvSpPr/>
            <p:nvPr/>
          </p:nvSpPr>
          <p:spPr>
            <a:xfrm rot="9840000">
              <a:off x="7727397" y="2590800"/>
              <a:ext cx="45719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xmlns="" id="{01CC4B91-62B9-D947-AB61-72067E7C0152}"/>
                </a:ext>
              </a:extLst>
            </p:cNvPr>
            <p:cNvSpPr/>
            <p:nvPr/>
          </p:nvSpPr>
          <p:spPr>
            <a:xfrm rot="9600000">
              <a:off x="7651750" y="2362200"/>
              <a:ext cx="45719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xmlns="" id="{43D13336-5259-A647-B68B-FC86099BE49B}"/>
                </a:ext>
              </a:extLst>
            </p:cNvPr>
            <p:cNvSpPr/>
            <p:nvPr/>
          </p:nvSpPr>
          <p:spPr>
            <a:xfrm rot="9060000">
              <a:off x="7545000" y="2133600"/>
              <a:ext cx="45719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6D4A899E-CCA7-6546-BC33-2142AD3999BB}"/>
              </a:ext>
            </a:extLst>
          </p:cNvPr>
          <p:cNvSpPr txBox="1"/>
          <p:nvPr/>
        </p:nvSpPr>
        <p:spPr>
          <a:xfrm>
            <a:off x="561427" y="1393074"/>
            <a:ext cx="206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Experimental set-up</a:t>
            </a:r>
          </a:p>
        </p:txBody>
      </p:sp>
      <p:pic>
        <p:nvPicPr>
          <p:cNvPr id="17" name="Picture 35">
            <a:extLst>
              <a:ext uri="{FF2B5EF4-FFF2-40B4-BE49-F238E27FC236}">
                <a16:creationId xmlns:a16="http://schemas.microsoft.com/office/drawing/2014/main" xmlns="" id="{B18246A5-4D80-354B-8992-3DBAB50E4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75" y="3924237"/>
            <a:ext cx="3227998" cy="2852879"/>
          </a:xfrm>
          <a:prstGeom prst="rect">
            <a:avLst/>
          </a:prstGeom>
        </p:spPr>
      </p:pic>
      <p:grpSp>
        <p:nvGrpSpPr>
          <p:cNvPr id="23" name="Group 42">
            <a:extLst>
              <a:ext uri="{FF2B5EF4-FFF2-40B4-BE49-F238E27FC236}">
                <a16:creationId xmlns:a16="http://schemas.microsoft.com/office/drawing/2014/main" xmlns="" id="{B5CE474D-CC9D-994F-8869-4FF3E97E2819}"/>
              </a:ext>
            </a:extLst>
          </p:cNvPr>
          <p:cNvGrpSpPr/>
          <p:nvPr/>
        </p:nvGrpSpPr>
        <p:grpSpPr>
          <a:xfrm>
            <a:off x="5532120" y="1409922"/>
            <a:ext cx="3363463" cy="2852879"/>
            <a:chOff x="5486400" y="439473"/>
            <a:chExt cx="2667000" cy="2379927"/>
          </a:xfrm>
        </p:grpSpPr>
        <p:pic>
          <p:nvPicPr>
            <p:cNvPr id="24" name="Picture 43">
              <a:extLst>
                <a:ext uri="{FF2B5EF4-FFF2-40B4-BE49-F238E27FC236}">
                  <a16:creationId xmlns:a16="http://schemas.microsoft.com/office/drawing/2014/main" xmlns="" id="{954861AD-EC2D-044A-8C78-813DA48B6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6400" y="439473"/>
              <a:ext cx="2667000" cy="23799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xmlns="" id="{7F459785-F69B-614A-A0E8-EFB289EAF58D}"/>
                </a:ext>
              </a:extLst>
            </p:cNvPr>
            <p:cNvSpPr/>
            <p:nvPr/>
          </p:nvSpPr>
          <p:spPr>
            <a:xfrm>
              <a:off x="5791197" y="719668"/>
              <a:ext cx="912989" cy="1427339"/>
            </a:xfrm>
            <a:custGeom>
              <a:avLst/>
              <a:gdLst>
                <a:gd name="connsiteX0" fmla="*/ 0 w 912989"/>
                <a:gd name="connsiteY0" fmla="*/ 76200 h 1427339"/>
                <a:gd name="connsiteX1" fmla="*/ 63500 w 912989"/>
                <a:gd name="connsiteY1" fmla="*/ 385233 h 1427339"/>
                <a:gd name="connsiteX2" fmla="*/ 135467 w 912989"/>
                <a:gd name="connsiteY2" fmla="*/ 630767 h 1427339"/>
                <a:gd name="connsiteX3" fmla="*/ 249767 w 912989"/>
                <a:gd name="connsiteY3" fmla="*/ 901700 h 1427339"/>
                <a:gd name="connsiteX4" fmla="*/ 364067 w 912989"/>
                <a:gd name="connsiteY4" fmla="*/ 1100667 h 1427339"/>
                <a:gd name="connsiteX5" fmla="*/ 524933 w 912989"/>
                <a:gd name="connsiteY5" fmla="*/ 1253067 h 1427339"/>
                <a:gd name="connsiteX6" fmla="*/ 702733 w 912989"/>
                <a:gd name="connsiteY6" fmla="*/ 1358900 h 1427339"/>
                <a:gd name="connsiteX7" fmla="*/ 880533 w 912989"/>
                <a:gd name="connsiteY7" fmla="*/ 1426633 h 1427339"/>
                <a:gd name="connsiteX8" fmla="*/ 897467 w 912989"/>
                <a:gd name="connsiteY8" fmla="*/ 1354667 h 1427339"/>
                <a:gd name="connsiteX9" fmla="*/ 846667 w 912989"/>
                <a:gd name="connsiteY9" fmla="*/ 1278467 h 1427339"/>
                <a:gd name="connsiteX10" fmla="*/ 677333 w 912989"/>
                <a:gd name="connsiteY10" fmla="*/ 1176867 h 1427339"/>
                <a:gd name="connsiteX11" fmla="*/ 469900 w 912989"/>
                <a:gd name="connsiteY11" fmla="*/ 973667 h 1427339"/>
                <a:gd name="connsiteX12" fmla="*/ 287867 w 912989"/>
                <a:gd name="connsiteY12" fmla="*/ 698500 h 1427339"/>
                <a:gd name="connsiteX13" fmla="*/ 148167 w 912989"/>
                <a:gd name="connsiteY13" fmla="*/ 351367 h 1427339"/>
                <a:gd name="connsiteX14" fmla="*/ 29633 w 912989"/>
                <a:gd name="connsiteY14" fmla="*/ 0 h 1427339"/>
                <a:gd name="connsiteX15" fmla="*/ 29633 w 912989"/>
                <a:gd name="connsiteY15" fmla="*/ 0 h 14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2989" h="1427339">
                  <a:moveTo>
                    <a:pt x="0" y="76200"/>
                  </a:moveTo>
                  <a:cubicBezTo>
                    <a:pt x="20461" y="184502"/>
                    <a:pt x="40922" y="292805"/>
                    <a:pt x="63500" y="385233"/>
                  </a:cubicBezTo>
                  <a:cubicBezTo>
                    <a:pt x="86078" y="477661"/>
                    <a:pt x="104423" y="544689"/>
                    <a:pt x="135467" y="630767"/>
                  </a:cubicBezTo>
                  <a:cubicBezTo>
                    <a:pt x="166511" y="716845"/>
                    <a:pt x="211667" y="823383"/>
                    <a:pt x="249767" y="901700"/>
                  </a:cubicBezTo>
                  <a:cubicBezTo>
                    <a:pt x="287867" y="980017"/>
                    <a:pt x="318206" y="1042106"/>
                    <a:pt x="364067" y="1100667"/>
                  </a:cubicBezTo>
                  <a:cubicBezTo>
                    <a:pt x="409928" y="1159228"/>
                    <a:pt x="468489" y="1210028"/>
                    <a:pt x="524933" y="1253067"/>
                  </a:cubicBezTo>
                  <a:cubicBezTo>
                    <a:pt x="581377" y="1296106"/>
                    <a:pt x="643466" y="1329972"/>
                    <a:pt x="702733" y="1358900"/>
                  </a:cubicBezTo>
                  <a:cubicBezTo>
                    <a:pt x="762000" y="1387828"/>
                    <a:pt x="848077" y="1427339"/>
                    <a:pt x="880533" y="1426633"/>
                  </a:cubicBezTo>
                  <a:cubicBezTo>
                    <a:pt x="912989" y="1425928"/>
                    <a:pt x="903111" y="1379361"/>
                    <a:pt x="897467" y="1354667"/>
                  </a:cubicBezTo>
                  <a:cubicBezTo>
                    <a:pt x="891823" y="1329973"/>
                    <a:pt x="883356" y="1308100"/>
                    <a:pt x="846667" y="1278467"/>
                  </a:cubicBezTo>
                  <a:cubicBezTo>
                    <a:pt x="809978" y="1248834"/>
                    <a:pt x="740127" y="1227667"/>
                    <a:pt x="677333" y="1176867"/>
                  </a:cubicBezTo>
                  <a:cubicBezTo>
                    <a:pt x="614539" y="1126067"/>
                    <a:pt x="534811" y="1053395"/>
                    <a:pt x="469900" y="973667"/>
                  </a:cubicBezTo>
                  <a:cubicBezTo>
                    <a:pt x="404989" y="893939"/>
                    <a:pt x="341489" y="802217"/>
                    <a:pt x="287867" y="698500"/>
                  </a:cubicBezTo>
                  <a:cubicBezTo>
                    <a:pt x="234245" y="594783"/>
                    <a:pt x="191206" y="467784"/>
                    <a:pt x="148167" y="351367"/>
                  </a:cubicBezTo>
                  <a:cubicBezTo>
                    <a:pt x="105128" y="234950"/>
                    <a:pt x="29633" y="0"/>
                    <a:pt x="29633" y="0"/>
                  </a:cubicBezTo>
                  <a:lnTo>
                    <a:pt x="29633" y="0"/>
                  </a:lnTo>
                </a:path>
              </a:pathLst>
            </a:custGeom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45">
            <a:extLst>
              <a:ext uri="{FF2B5EF4-FFF2-40B4-BE49-F238E27FC236}">
                <a16:creationId xmlns:a16="http://schemas.microsoft.com/office/drawing/2014/main" xmlns="" id="{8A07C32C-E52C-754B-B3CC-D0831E93718E}"/>
              </a:ext>
            </a:extLst>
          </p:cNvPr>
          <p:cNvSpPr txBox="1"/>
          <p:nvPr/>
        </p:nvSpPr>
        <p:spPr>
          <a:xfrm rot="16200000">
            <a:off x="4855120" y="1717600"/>
            <a:ext cx="80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Symbol" charset="2"/>
                <a:cs typeface="Symbol" charset="2"/>
              </a:rPr>
              <a:t>D</a:t>
            </a:r>
            <a:r>
              <a:rPr lang="en-GB" b="1" dirty="0" err="1">
                <a:latin typeface="+mn-lt"/>
              </a:rPr>
              <a:t>E(ch</a:t>
            </a:r>
            <a:r>
              <a:rPr lang="en-GB" b="1" dirty="0">
                <a:latin typeface="+mn-lt"/>
              </a:rPr>
              <a:t>)</a:t>
            </a:r>
          </a:p>
        </p:txBody>
      </p:sp>
      <p:sp>
        <p:nvSpPr>
          <p:cNvPr id="27" name="TextBox 46">
            <a:extLst>
              <a:ext uri="{FF2B5EF4-FFF2-40B4-BE49-F238E27FC236}">
                <a16:creationId xmlns:a16="http://schemas.microsoft.com/office/drawing/2014/main" xmlns="" id="{EDCE98F2-46A1-F744-9D25-08C40CDC84F0}"/>
              </a:ext>
            </a:extLst>
          </p:cNvPr>
          <p:cNvSpPr txBox="1"/>
          <p:nvPr/>
        </p:nvSpPr>
        <p:spPr>
          <a:xfrm>
            <a:off x="7724422" y="4330764"/>
            <a:ext cx="70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+mn-lt"/>
              </a:rPr>
              <a:t>E (</a:t>
            </a:r>
            <a:r>
              <a:rPr lang="en-GB" b="1" dirty="0" err="1">
                <a:latin typeface="+mn-lt"/>
              </a:rPr>
              <a:t>ch</a:t>
            </a:r>
            <a:r>
              <a:rPr lang="en-GB" b="1" dirty="0">
                <a:latin typeface="+mn-lt"/>
              </a:rPr>
              <a:t>)</a:t>
            </a:r>
          </a:p>
        </p:txBody>
      </p:sp>
      <p:sp>
        <p:nvSpPr>
          <p:cNvPr id="28" name="TextBox 47">
            <a:extLst>
              <a:ext uri="{FF2B5EF4-FFF2-40B4-BE49-F238E27FC236}">
                <a16:creationId xmlns:a16="http://schemas.microsoft.com/office/drawing/2014/main" xmlns="" id="{5D788AD1-EA1B-764D-861E-C29D8BD17ECE}"/>
              </a:ext>
            </a:extLst>
          </p:cNvPr>
          <p:cNvSpPr txBox="1"/>
          <p:nvPr/>
        </p:nvSpPr>
        <p:spPr>
          <a:xfrm>
            <a:off x="6417755" y="2416627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/>
              <a:t>6</a:t>
            </a:r>
            <a:r>
              <a:rPr lang="it-IT" dirty="0"/>
              <a:t>He</a:t>
            </a:r>
          </a:p>
        </p:txBody>
      </p:sp>
      <p:sp>
        <p:nvSpPr>
          <p:cNvPr id="29" name="TextBox 48">
            <a:extLst>
              <a:ext uri="{FF2B5EF4-FFF2-40B4-BE49-F238E27FC236}">
                <a16:creationId xmlns:a16="http://schemas.microsoft.com/office/drawing/2014/main" xmlns="" id="{B41AEDD2-C006-804F-A203-729A557E831C}"/>
              </a:ext>
            </a:extLst>
          </p:cNvPr>
          <p:cNvSpPr txBox="1"/>
          <p:nvPr/>
        </p:nvSpPr>
        <p:spPr>
          <a:xfrm>
            <a:off x="7624156" y="364446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a</a:t>
            </a:r>
          </a:p>
        </p:txBody>
      </p:sp>
      <p:sp>
        <p:nvSpPr>
          <p:cNvPr id="30" name="TextBox 51">
            <a:extLst>
              <a:ext uri="{FF2B5EF4-FFF2-40B4-BE49-F238E27FC236}">
                <a16:creationId xmlns:a16="http://schemas.microsoft.com/office/drawing/2014/main" xmlns="" id="{56DE21E1-FDEA-244E-8BB6-A9F6FFCD8A3D}"/>
              </a:ext>
            </a:extLst>
          </p:cNvPr>
          <p:cNvSpPr txBox="1"/>
          <p:nvPr/>
        </p:nvSpPr>
        <p:spPr>
          <a:xfrm>
            <a:off x="163952" y="2416627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/>
              <a:t>10</a:t>
            </a:r>
            <a:r>
              <a:rPr lang="it-IT" dirty="0"/>
              <a:t>Be </a:t>
            </a:r>
            <a:r>
              <a:rPr lang="it-IT" dirty="0" err="1"/>
              <a:t>beam</a:t>
            </a:r>
            <a:endParaRPr lang="it-IT" dirty="0"/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xmlns="" id="{CC55D305-4354-2E4D-AA66-06F0E15A818D}"/>
              </a:ext>
            </a:extLst>
          </p:cNvPr>
          <p:cNvSpPr txBox="1"/>
          <p:nvPr/>
        </p:nvSpPr>
        <p:spPr>
          <a:xfrm>
            <a:off x="4212801" y="4975412"/>
            <a:ext cx="4450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 a </a:t>
            </a:r>
            <a:r>
              <a:rPr lang="it-IT" dirty="0" err="1"/>
              <a:t>previous</a:t>
            </a:r>
            <a:r>
              <a:rPr lang="it-IT" dirty="0"/>
              <a:t> </a:t>
            </a:r>
            <a:r>
              <a:rPr lang="it-IT" baseline="30000" dirty="0"/>
              <a:t>10</a:t>
            </a:r>
            <a:r>
              <a:rPr lang="it-IT" dirty="0"/>
              <a:t>Be+</a:t>
            </a:r>
            <a:r>
              <a:rPr lang="it-IT" baseline="30000" dirty="0"/>
              <a:t>4</a:t>
            </a:r>
            <a:r>
              <a:rPr lang="it-IT" dirty="0"/>
              <a:t>He 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observation</a:t>
            </a:r>
            <a:r>
              <a:rPr lang="it-IT" dirty="0"/>
              <a:t> of large </a:t>
            </a:r>
            <a:r>
              <a:rPr lang="it-IT" baseline="30000" dirty="0"/>
              <a:t>6</a:t>
            </a:r>
            <a:r>
              <a:rPr lang="it-IT" dirty="0"/>
              <a:t>He </a:t>
            </a:r>
            <a:r>
              <a:rPr lang="it-IT" dirty="0" err="1"/>
              <a:t>contribution</a:t>
            </a:r>
            <a:r>
              <a:rPr lang="it-IT" dirty="0"/>
              <a:t>. </a:t>
            </a:r>
            <a:r>
              <a:rPr lang="it-IT" dirty="0" err="1"/>
              <a:t>Evidence</a:t>
            </a:r>
            <a:r>
              <a:rPr lang="it-IT" dirty="0"/>
              <a:t> of </a:t>
            </a:r>
            <a:r>
              <a:rPr lang="en-GB" dirty="0">
                <a:latin typeface="Symbol" charset="2"/>
                <a:cs typeface="Symbol" charset="2"/>
              </a:rPr>
              <a:t>a</a:t>
            </a:r>
            <a:r>
              <a:rPr lang="en-GB" dirty="0"/>
              <a:t>-</a:t>
            </a:r>
            <a:r>
              <a:rPr lang="en-GB" dirty="0">
                <a:latin typeface="Symbol" charset="2"/>
                <a:cs typeface="Symbol" charset="2"/>
              </a:rPr>
              <a:t>a</a:t>
            </a:r>
            <a:r>
              <a:rPr lang="en-GB" dirty="0"/>
              <a:t>-</a:t>
            </a:r>
            <a:r>
              <a:rPr lang="en-GB" baseline="30000" dirty="0"/>
              <a:t>6</a:t>
            </a:r>
            <a:r>
              <a:rPr lang="en-GB" dirty="0"/>
              <a:t>He </a:t>
            </a:r>
            <a:r>
              <a:rPr lang="it-IT" dirty="0"/>
              <a:t>cluster </a:t>
            </a:r>
            <a:r>
              <a:rPr lang="it-IT" dirty="0" err="1"/>
              <a:t>configuration</a:t>
            </a:r>
            <a:r>
              <a:rPr lang="it-IT" dirty="0"/>
              <a:t> in </a:t>
            </a:r>
            <a:r>
              <a:rPr lang="it-IT" baseline="30000" dirty="0"/>
              <a:t>14</a:t>
            </a:r>
            <a:r>
              <a:rPr lang="it-IT" dirty="0"/>
              <a:t>C and information on the </a:t>
            </a:r>
            <a:r>
              <a:rPr lang="it-IT" dirty="0" err="1"/>
              <a:t>astrophysically</a:t>
            </a:r>
            <a:r>
              <a:rPr lang="it-IT" dirty="0"/>
              <a:t> </a:t>
            </a:r>
            <a:r>
              <a:rPr lang="it-IT" dirty="0" err="1"/>
              <a:t>relevant</a:t>
            </a:r>
            <a:r>
              <a:rPr lang="it-IT" dirty="0"/>
              <a:t> </a:t>
            </a:r>
            <a:r>
              <a:rPr lang="it-IT" baseline="30000" dirty="0"/>
              <a:t>10</a:t>
            </a:r>
            <a:r>
              <a:rPr lang="it-IT" dirty="0"/>
              <a:t>Be(</a:t>
            </a:r>
            <a:r>
              <a:rPr lang="it-IT" dirty="0" err="1"/>
              <a:t>a,n</a:t>
            </a:r>
            <a:r>
              <a:rPr lang="it-IT" dirty="0"/>
              <a:t>)</a:t>
            </a:r>
            <a:r>
              <a:rPr lang="it-IT" baseline="30000" dirty="0"/>
              <a:t>13</a:t>
            </a:r>
            <a:r>
              <a:rPr lang="it-IT" dirty="0"/>
              <a:t>C </a:t>
            </a:r>
            <a:r>
              <a:rPr lang="it-IT" dirty="0" err="1"/>
              <a:t>reaction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3310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85717"/>
            <a:ext cx="9304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baseline="30000" dirty="0"/>
              <a:t>8</a:t>
            </a:r>
            <a:r>
              <a:rPr lang="it-IT" sz="3600" b="1" dirty="0"/>
              <a:t>He + </a:t>
            </a:r>
            <a:r>
              <a:rPr lang="it-IT" sz="3600" b="1" baseline="30000" dirty="0"/>
              <a:t>208</a:t>
            </a:r>
            <a:r>
              <a:rPr lang="it-IT" sz="3600" b="1" dirty="0"/>
              <a:t>Pb </a:t>
            </a:r>
            <a:r>
              <a:rPr lang="it-IT" sz="3600" b="1" dirty="0" err="1" smtClean="0"/>
              <a:t>at</a:t>
            </a:r>
            <a:r>
              <a:rPr lang="it-IT" sz="3600" b="1" dirty="0" smtClean="0"/>
              <a:t> </a:t>
            </a:r>
            <a:r>
              <a:rPr lang="it-IT" sz="3600" b="1" dirty="0"/>
              <a:t>GANIL (in </a:t>
            </a:r>
            <a:r>
              <a:rPr lang="it-IT" sz="3600" b="1" dirty="0" err="1"/>
              <a:t>coll</a:t>
            </a:r>
            <a:r>
              <a:rPr lang="it-IT" sz="3600" b="1" dirty="0"/>
              <a:t>. I. </a:t>
            </a:r>
            <a:r>
              <a:rPr lang="it-IT" sz="3600" b="1" dirty="0" err="1"/>
              <a:t>Martel</a:t>
            </a:r>
            <a:r>
              <a:rPr lang="it-IT" sz="3600" b="1" dirty="0"/>
              <a:t>, K. </a:t>
            </a:r>
            <a:r>
              <a:rPr lang="it-IT" sz="3600" b="1" dirty="0" err="1"/>
              <a:t>Rusek</a:t>
            </a:r>
            <a:r>
              <a:rPr lang="it-IT" sz="3600" b="1" dirty="0"/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466507"/>
            <a:ext cx="6961745" cy="470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014399" y="1428743"/>
            <a:ext cx="71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baseline="30000" dirty="0"/>
              <a:t>6</a:t>
            </a:r>
            <a:r>
              <a:rPr lang="it-IT" sz="2800" b="1" dirty="0"/>
              <a:t>He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081068" y="3948901"/>
            <a:ext cx="71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baseline="30000" dirty="0"/>
              <a:t>4</a:t>
            </a:r>
            <a:r>
              <a:rPr lang="it-IT" sz="2800" b="1" dirty="0"/>
              <a:t>He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791200" y="4953000"/>
            <a:ext cx="71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baseline="30000" dirty="0">
                <a:solidFill>
                  <a:srgbClr val="FF0000"/>
                </a:solidFill>
              </a:rPr>
              <a:t>4</a:t>
            </a:r>
            <a:r>
              <a:rPr lang="it-IT" sz="2800" b="1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334000" y="3909745"/>
            <a:ext cx="71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baseline="30000" dirty="0"/>
              <a:t>6</a:t>
            </a:r>
            <a:r>
              <a:rPr lang="it-IT" sz="2800" b="1" dirty="0"/>
              <a:t>He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81400" y="914400"/>
            <a:ext cx="556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Investigation</a:t>
            </a:r>
            <a:r>
              <a:rPr lang="it-IT" sz="2000" dirty="0" smtClean="0"/>
              <a:t> of </a:t>
            </a:r>
            <a:r>
              <a:rPr lang="it-IT" sz="2000" dirty="0"/>
              <a:t>2n- and 4n-transfer to </a:t>
            </a:r>
            <a:r>
              <a:rPr lang="it-IT" sz="2000" dirty="0" err="1"/>
              <a:t>highly</a:t>
            </a:r>
            <a:r>
              <a:rPr lang="it-IT" sz="2000" dirty="0"/>
              <a:t> </a:t>
            </a:r>
            <a:r>
              <a:rPr lang="it-IT" sz="2000" dirty="0" err="1"/>
              <a:t>excited</a:t>
            </a:r>
            <a:r>
              <a:rPr lang="it-IT" sz="2000" dirty="0"/>
              <a:t> </a:t>
            </a:r>
            <a:r>
              <a:rPr lang="it-IT" sz="2000" dirty="0" err="1"/>
              <a:t>states</a:t>
            </a:r>
            <a:r>
              <a:rPr lang="it-IT" sz="2000" dirty="0"/>
              <a:t> in </a:t>
            </a:r>
            <a:r>
              <a:rPr lang="it-IT" sz="2000" baseline="30000" dirty="0"/>
              <a:t>210,212</a:t>
            </a:r>
            <a:r>
              <a:rPr lang="it-IT" sz="2000" dirty="0"/>
              <a:t>Po in the </a:t>
            </a:r>
            <a:r>
              <a:rPr lang="it-IT" sz="2000" dirty="0" err="1"/>
              <a:t>reaction</a:t>
            </a:r>
            <a:r>
              <a:rPr lang="it-IT" sz="2000" dirty="0"/>
              <a:t> </a:t>
            </a:r>
            <a:r>
              <a:rPr lang="it-IT" sz="2000" baseline="30000" dirty="0"/>
              <a:t>8</a:t>
            </a:r>
            <a:r>
              <a:rPr lang="it-IT" sz="2000" dirty="0"/>
              <a:t>He+</a:t>
            </a:r>
            <a:r>
              <a:rPr lang="it-IT" sz="2000" baseline="30000" dirty="0"/>
              <a:t>208</a:t>
            </a:r>
            <a:r>
              <a:rPr lang="it-IT" sz="2000" dirty="0"/>
              <a:t>Pb. (PRC </a:t>
            </a:r>
            <a:r>
              <a:rPr lang="it-IT" sz="2000" dirty="0" smtClean="0"/>
              <a:t>94</a:t>
            </a:r>
            <a:r>
              <a:rPr lang="it-IT" sz="2000" dirty="0"/>
              <a:t> </a:t>
            </a:r>
            <a:r>
              <a:rPr lang="it-IT" sz="2000" dirty="0" smtClean="0"/>
              <a:t>&amp; </a:t>
            </a:r>
            <a:r>
              <a:rPr lang="it-IT" sz="2000" dirty="0"/>
              <a:t>PRC </a:t>
            </a:r>
            <a:r>
              <a:rPr lang="it-IT" sz="2000" dirty="0" smtClean="0"/>
              <a:t>98)</a:t>
            </a:r>
            <a:endParaRPr lang="it-IT" sz="2000" dirty="0"/>
          </a:p>
          <a:p>
            <a:r>
              <a:rPr lang="it-IT" sz="2000" dirty="0" err="1"/>
              <a:t>Goals</a:t>
            </a:r>
            <a:r>
              <a:rPr lang="it-IT" sz="2000" dirty="0"/>
              <a:t> of the new </a:t>
            </a:r>
            <a:r>
              <a:rPr lang="it-IT" sz="2000" dirty="0" err="1"/>
              <a:t>measurement</a:t>
            </a:r>
            <a:r>
              <a:rPr lang="it-IT" sz="2000" dirty="0"/>
              <a:t>: </a:t>
            </a:r>
            <a:r>
              <a:rPr lang="it-IT" sz="2000" dirty="0" err="1"/>
              <a:t>exclusive</a:t>
            </a:r>
            <a:r>
              <a:rPr lang="it-IT" sz="2000" dirty="0"/>
              <a:t> </a:t>
            </a:r>
            <a:r>
              <a:rPr lang="it-IT" sz="2000" dirty="0" err="1"/>
              <a:t>measurement</a:t>
            </a:r>
            <a:r>
              <a:rPr lang="it-IT" sz="2000" dirty="0"/>
              <a:t> of </a:t>
            </a:r>
            <a:r>
              <a:rPr lang="it-IT" sz="2000" baseline="30000" dirty="0"/>
              <a:t>4</a:t>
            </a:r>
            <a:r>
              <a:rPr lang="it-IT" sz="2000" dirty="0"/>
              <a:t>He and </a:t>
            </a:r>
            <a:r>
              <a:rPr lang="it-IT" sz="2000" baseline="30000" dirty="0"/>
              <a:t>6</a:t>
            </a:r>
            <a:r>
              <a:rPr lang="it-IT" sz="2000" dirty="0"/>
              <a:t>He (GLORIA) in </a:t>
            </a:r>
            <a:r>
              <a:rPr lang="it-IT" sz="2000" dirty="0" err="1"/>
              <a:t>coincidence</a:t>
            </a:r>
            <a:r>
              <a:rPr lang="it-IT" sz="2000" dirty="0"/>
              <a:t> with </a:t>
            </a:r>
            <a:r>
              <a:rPr lang="it-IT" sz="2000" dirty="0" err="1"/>
              <a:t>neutrons</a:t>
            </a:r>
            <a:r>
              <a:rPr lang="it-IT" sz="2000" dirty="0"/>
              <a:t> (NEDA+NW) and gamma </a:t>
            </a:r>
            <a:r>
              <a:rPr lang="it-IT" sz="2000" dirty="0" err="1"/>
              <a:t>rays</a:t>
            </a:r>
            <a:r>
              <a:rPr lang="it-IT" sz="2000" dirty="0"/>
              <a:t> (EXOGAM) </a:t>
            </a:r>
            <a:endParaRPr lang="it-IT" sz="2000" dirty="0" smtClean="0"/>
          </a:p>
          <a:p>
            <a:r>
              <a:rPr lang="it-IT" sz="2000" dirty="0" smtClean="0"/>
              <a:t>→ </a:t>
            </a:r>
            <a:r>
              <a:rPr lang="it-IT" sz="2000" dirty="0"/>
              <a:t>Complete </a:t>
            </a:r>
            <a:r>
              <a:rPr lang="it-IT" sz="2000" dirty="0" err="1"/>
              <a:t>dynamical</a:t>
            </a:r>
            <a:r>
              <a:rPr lang="it-IT" sz="2000" dirty="0"/>
              <a:t> </a:t>
            </a:r>
            <a:r>
              <a:rPr lang="it-IT" sz="2000" dirty="0" err="1"/>
              <a:t>characterization</a:t>
            </a:r>
            <a:r>
              <a:rPr lang="it-IT" sz="2000" dirty="0"/>
              <a:t>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28" y="3886200"/>
            <a:ext cx="2515772" cy="190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530920" y="6294255"/>
            <a:ext cx="394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Bime</a:t>
            </a:r>
            <a:r>
              <a:rPr lang="it-IT" sz="2400" b="1" dirty="0"/>
              <a:t> Time </a:t>
            </a:r>
            <a:r>
              <a:rPr lang="it-IT" sz="2400" b="1" dirty="0" err="1"/>
              <a:t>request</a:t>
            </a:r>
            <a:r>
              <a:rPr lang="it-IT" sz="2400" b="1" dirty="0"/>
              <a:t>: 30+3 BTU</a:t>
            </a:r>
          </a:p>
        </p:txBody>
      </p:sp>
    </p:spTree>
    <p:extLst>
      <p:ext uri="{BB962C8B-B14F-4D97-AF65-F5344CB8AC3E}">
        <p14:creationId xmlns:p14="http://schemas.microsoft.com/office/powerpoint/2010/main" val="740332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4000" y="1154113"/>
            <a:ext cx="892651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GB" sz="2400" dirty="0">
                <a:solidFill>
                  <a:srgbClr val="000000"/>
                </a:solidFill>
                <a:latin typeface="+mn-lt"/>
                <a:cs typeface="+mn-cs"/>
                <a:sym typeface="Monotype Sorts" charset="0"/>
              </a:rPr>
              <a:t>All elements formed from primordial </a:t>
            </a:r>
            <a:r>
              <a:rPr lang="en-GB" sz="2400" b="1" dirty="0">
                <a:solidFill>
                  <a:srgbClr val="800000"/>
                </a:solidFill>
                <a:latin typeface="+mn-lt"/>
                <a:cs typeface="+mn-cs"/>
                <a:sym typeface="Monotype Sorts" charset="0"/>
              </a:rPr>
              <a:t>protons</a:t>
            </a:r>
            <a:r>
              <a:rPr lang="en-GB" sz="2400" dirty="0">
                <a:solidFill>
                  <a:srgbClr val="000000"/>
                </a:solidFill>
                <a:latin typeface="+mn-lt"/>
                <a:cs typeface="+mn-cs"/>
                <a:sym typeface="Monotype Sorts" charset="0"/>
              </a:rPr>
              <a:t> and </a:t>
            </a:r>
            <a:r>
              <a:rPr lang="en-GB" sz="2400" b="1" dirty="0">
                <a:solidFill>
                  <a:srgbClr val="336699"/>
                </a:solidFill>
                <a:latin typeface="+mn-lt"/>
                <a:cs typeface="+mn-cs"/>
                <a:sym typeface="Monotype Sorts" charset="0"/>
              </a:rPr>
              <a:t>neutrons</a:t>
            </a:r>
            <a:endParaRPr lang="en-GB" sz="2400" u="sng" dirty="0">
              <a:solidFill>
                <a:srgbClr val="336699"/>
              </a:solidFill>
              <a:latin typeface="+mn-lt"/>
              <a:cs typeface="+mn-cs"/>
              <a:sym typeface="Monotype Sorts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GB" sz="2400" dirty="0">
                <a:solidFill>
                  <a:srgbClr val="000000"/>
                </a:solidFill>
                <a:latin typeface="+mn-lt"/>
                <a:cs typeface="+mn-cs"/>
                <a:sym typeface="Monotype Sorts" charset="0"/>
              </a:rPr>
              <a:t>through sequence of </a:t>
            </a:r>
            <a:r>
              <a:rPr lang="en-GB" sz="2400" b="1" dirty="0">
                <a:solidFill>
                  <a:srgbClr val="336699"/>
                </a:solidFill>
                <a:latin typeface="+mn-lt"/>
                <a:cs typeface="+mn-cs"/>
                <a:sym typeface="Monotype Sorts" charset="0"/>
              </a:rPr>
              <a:t>n-captures</a:t>
            </a:r>
            <a:r>
              <a:rPr lang="en-GB" sz="2400" dirty="0">
                <a:solidFill>
                  <a:srgbClr val="000000"/>
                </a:solidFill>
                <a:latin typeface="+mn-lt"/>
                <a:cs typeface="+mn-cs"/>
                <a:sym typeface="Monotype Sorts" charset="0"/>
              </a:rPr>
              <a:t> and </a:t>
            </a:r>
            <a:r>
              <a:rPr lang="en-GB" sz="2400" b="1" dirty="0">
                <a:solidFill>
                  <a:srgbClr val="800000"/>
                </a:solidFill>
                <a:latin typeface="+mn-lt"/>
                <a:cs typeface="+mn-cs"/>
                <a:sym typeface="Symbol" charset="0"/>
              </a:rPr>
              <a:t> decays</a:t>
            </a:r>
            <a:r>
              <a:rPr lang="en-GB" sz="2400" dirty="0">
                <a:solidFill>
                  <a:srgbClr val="800000"/>
                </a:solidFill>
                <a:latin typeface="+mn-lt"/>
                <a:cs typeface="+mn-cs"/>
                <a:sym typeface="Symbol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+mn-lt"/>
                <a:cs typeface="+mn-cs"/>
                <a:sym typeface="Symbol" charset="0"/>
              </a:rPr>
              <a:t>soon after the Big Bang</a:t>
            </a:r>
            <a:endParaRPr lang="en-US" sz="2400" dirty="0">
              <a:solidFill>
                <a:srgbClr val="000000"/>
              </a:solidFill>
              <a:latin typeface="+mn-lt"/>
              <a:cs typeface="+mn-cs"/>
              <a:sym typeface="Symbol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218629"/>
              </p:ext>
            </p:extLst>
          </p:nvPr>
        </p:nvGraphicFramePr>
        <p:xfrm>
          <a:off x="1725612" y="2127250"/>
          <a:ext cx="5688013" cy="418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-PAINT Image" r:id="rId3" imgW="4130048" imgH="3303759" progId="CPaint5">
                  <p:embed/>
                </p:oleObj>
              </mc:Choice>
              <mc:Fallback>
                <p:oleObj name="PHOTO-PAINT Image" r:id="rId3" imgW="4130048" imgH="3303759" progId="CPaint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44" t="10896" r="4358" b="7628"/>
                      <a:stretch>
                        <a:fillRect/>
                      </a:stretch>
                    </p:blipFill>
                    <p:spPr bwMode="auto">
                      <a:xfrm>
                        <a:off x="1725612" y="2127250"/>
                        <a:ext cx="5688013" cy="4181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2589212" y="4071938"/>
            <a:ext cx="2987675" cy="1503362"/>
            <a:chOff x="1655" y="2160"/>
            <a:chExt cx="1882" cy="947"/>
          </a:xfrm>
        </p:grpSpPr>
        <p:sp>
          <p:nvSpPr>
            <p:cNvPr id="7" name="Line 9"/>
            <p:cNvSpPr>
              <a:spLocks noChangeAspect="1" noChangeShapeType="1"/>
            </p:cNvSpPr>
            <p:nvPr/>
          </p:nvSpPr>
          <p:spPr bwMode="auto">
            <a:xfrm>
              <a:off x="1882" y="2432"/>
              <a:ext cx="665" cy="675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10"/>
            <p:cNvSpPr>
              <a:spLocks noChangeAspect="1" noChangeShapeType="1"/>
            </p:cNvSpPr>
            <p:nvPr/>
          </p:nvSpPr>
          <p:spPr bwMode="auto">
            <a:xfrm>
              <a:off x="2290" y="2160"/>
              <a:ext cx="664" cy="675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 Box 11"/>
            <p:cNvSpPr txBox="1">
              <a:spLocks noChangeAspect="1" noChangeArrowheads="1"/>
            </p:cNvSpPr>
            <p:nvPr/>
          </p:nvSpPr>
          <p:spPr bwMode="auto">
            <a:xfrm>
              <a:off x="3016" y="2780"/>
              <a:ext cx="521" cy="2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990000"/>
                  </a:solidFill>
                  <a:latin typeface="Arial" pitchFamily="34" charset="0"/>
                  <a:ea typeface="MS PGothic" pitchFamily="34" charset="-128"/>
                </a:rPr>
                <a:t>A = 8</a:t>
              </a:r>
              <a:endParaRPr lang="en-US" altLang="it-IT" sz="1800" b="1">
                <a:solidFill>
                  <a:srgbClr val="99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0" name="Text Box 12"/>
            <p:cNvSpPr txBox="1">
              <a:spLocks noChangeAspect="1" noChangeArrowheads="1"/>
            </p:cNvSpPr>
            <p:nvPr/>
          </p:nvSpPr>
          <p:spPr bwMode="auto">
            <a:xfrm>
              <a:off x="1655" y="2190"/>
              <a:ext cx="521" cy="2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990000"/>
                  </a:solidFill>
                  <a:latin typeface="Arial" pitchFamily="34" charset="0"/>
                  <a:ea typeface="MS PGothic" pitchFamily="34" charset="-128"/>
                </a:rPr>
                <a:t>A = 5</a:t>
              </a:r>
              <a:endParaRPr lang="en-US" altLang="it-IT" sz="1800" b="1">
                <a:solidFill>
                  <a:srgbClr val="99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477000" y="3208338"/>
            <a:ext cx="2395537" cy="12017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rgbClr val="800000"/>
                </a:solidFill>
                <a:latin typeface="+mn-lt"/>
                <a:cs typeface="+mn-cs"/>
              </a:rPr>
              <a:t>NO STABLE</a:t>
            </a:r>
            <a:r>
              <a:rPr lang="en-GB" sz="2400" dirty="0">
                <a:solidFill>
                  <a:srgbClr val="000000"/>
                </a:solidFill>
                <a:latin typeface="+mn-lt"/>
                <a:cs typeface="+mn-cs"/>
              </a:rPr>
              <a:t> nuclei with </a:t>
            </a:r>
            <a:r>
              <a:rPr lang="en-GB" sz="2400" b="1" dirty="0">
                <a:solidFill>
                  <a:srgbClr val="800000"/>
                </a:solidFill>
                <a:latin typeface="+mn-lt"/>
                <a:cs typeface="+mn-cs"/>
              </a:rPr>
              <a:t>A=5</a:t>
            </a:r>
            <a:r>
              <a:rPr lang="en-GB" sz="2400" dirty="0">
                <a:solidFill>
                  <a:srgbClr val="000000"/>
                </a:solidFill>
                <a:latin typeface="+mn-lt"/>
                <a:cs typeface="+mn-cs"/>
              </a:rPr>
              <a:t> or </a:t>
            </a:r>
            <a:r>
              <a:rPr lang="en-GB" sz="2400" b="1" dirty="0">
                <a:solidFill>
                  <a:srgbClr val="800000"/>
                </a:solidFill>
                <a:latin typeface="+mn-lt"/>
                <a:cs typeface="+mn-cs"/>
              </a:rPr>
              <a:t>A=8</a:t>
            </a: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2660650" y="5583238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 flipH="1" flipV="1">
            <a:off x="3000375" y="5222875"/>
            <a:ext cx="381000" cy="381000"/>
          </a:xfrm>
          <a:prstGeom prst="line">
            <a:avLst/>
          </a:prstGeom>
          <a:noFill/>
          <a:ln w="76200">
            <a:solidFill>
              <a:srgbClr val="800000">
                <a:alpha val="7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3021012" y="5222875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>
            <a:off x="3360737" y="5222875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H="1" flipV="1">
            <a:off x="3343275" y="4859338"/>
            <a:ext cx="381000" cy="381000"/>
          </a:xfrm>
          <a:prstGeom prst="line">
            <a:avLst/>
          </a:prstGeom>
          <a:noFill/>
          <a:ln w="76200">
            <a:solidFill>
              <a:srgbClr val="800000">
                <a:alpha val="7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>
            <a:off x="3000375" y="5583238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3379787" y="4864100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>
            <a:off x="3719512" y="4864100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>
            <a:off x="4008437" y="4864100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flipH="1" flipV="1">
            <a:off x="4029075" y="4503738"/>
            <a:ext cx="381000" cy="381000"/>
          </a:xfrm>
          <a:prstGeom prst="line">
            <a:avLst/>
          </a:prstGeom>
          <a:noFill/>
          <a:ln w="76200">
            <a:solidFill>
              <a:srgbClr val="800000">
                <a:alpha val="7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 flipH="1" flipV="1">
            <a:off x="4389437" y="4143375"/>
            <a:ext cx="381000" cy="381000"/>
          </a:xfrm>
          <a:prstGeom prst="line">
            <a:avLst/>
          </a:prstGeom>
          <a:noFill/>
          <a:ln w="76200">
            <a:solidFill>
              <a:srgbClr val="800000">
                <a:alpha val="7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>
            <a:off x="4079875" y="4503738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4368800" y="4503738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" name="Line 32"/>
          <p:cNvSpPr>
            <a:spLocks noChangeShapeType="1"/>
          </p:cNvSpPr>
          <p:nvPr/>
        </p:nvSpPr>
        <p:spPr bwMode="auto">
          <a:xfrm>
            <a:off x="4367212" y="4106863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>
            <a:off x="4656137" y="4106863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" name="Line 34"/>
          <p:cNvSpPr>
            <a:spLocks noChangeShapeType="1"/>
          </p:cNvSpPr>
          <p:nvPr/>
        </p:nvSpPr>
        <p:spPr bwMode="auto">
          <a:xfrm flipH="1" flipV="1">
            <a:off x="4711700" y="3725863"/>
            <a:ext cx="381000" cy="381000"/>
          </a:xfrm>
          <a:prstGeom prst="line">
            <a:avLst/>
          </a:prstGeom>
          <a:noFill/>
          <a:ln w="76200">
            <a:solidFill>
              <a:srgbClr val="800000">
                <a:alpha val="7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" name="Line 35"/>
          <p:cNvSpPr>
            <a:spLocks noChangeShapeType="1"/>
          </p:cNvSpPr>
          <p:nvPr/>
        </p:nvSpPr>
        <p:spPr bwMode="auto">
          <a:xfrm>
            <a:off x="4749800" y="3711575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>
            <a:off x="5038725" y="3711575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" name="Line 37"/>
          <p:cNvSpPr>
            <a:spLocks noChangeShapeType="1"/>
          </p:cNvSpPr>
          <p:nvPr/>
        </p:nvSpPr>
        <p:spPr bwMode="auto">
          <a:xfrm flipH="1" flipV="1">
            <a:off x="5087937" y="3351213"/>
            <a:ext cx="381000" cy="381000"/>
          </a:xfrm>
          <a:prstGeom prst="line">
            <a:avLst/>
          </a:prstGeom>
          <a:noFill/>
          <a:ln w="76200">
            <a:solidFill>
              <a:srgbClr val="800000">
                <a:alpha val="7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>
            <a:off x="5110162" y="3351213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" name="Line 39"/>
          <p:cNvSpPr>
            <a:spLocks noChangeShapeType="1"/>
          </p:cNvSpPr>
          <p:nvPr/>
        </p:nvSpPr>
        <p:spPr bwMode="auto">
          <a:xfrm>
            <a:off x="5399087" y="3351213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 flipH="1" flipV="1">
            <a:off x="5448300" y="2990850"/>
            <a:ext cx="381000" cy="381000"/>
          </a:xfrm>
          <a:prstGeom prst="line">
            <a:avLst/>
          </a:prstGeom>
          <a:noFill/>
          <a:ln w="76200">
            <a:solidFill>
              <a:srgbClr val="800000">
                <a:alpha val="7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>
            <a:off x="5468937" y="2990850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" name="Line 42"/>
          <p:cNvSpPr>
            <a:spLocks noChangeShapeType="1"/>
          </p:cNvSpPr>
          <p:nvPr/>
        </p:nvSpPr>
        <p:spPr bwMode="auto">
          <a:xfrm>
            <a:off x="5757862" y="2990850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" name="Line 43"/>
          <p:cNvSpPr>
            <a:spLocks noChangeShapeType="1"/>
          </p:cNvSpPr>
          <p:nvPr/>
        </p:nvSpPr>
        <p:spPr bwMode="auto">
          <a:xfrm>
            <a:off x="6096000" y="2990850"/>
            <a:ext cx="3810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" name="Text Box 46"/>
          <p:cNvSpPr txBox="1">
            <a:spLocks noChangeArrowheads="1"/>
          </p:cNvSpPr>
          <p:nvPr/>
        </p:nvSpPr>
        <p:spPr bwMode="auto">
          <a:xfrm>
            <a:off x="76200" y="6351588"/>
            <a:ext cx="8747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>
                <a:solidFill>
                  <a:srgbClr val="000000"/>
                </a:solidFill>
                <a:ea typeface="MS PGothic" pitchFamily="34" charset="-128"/>
              </a:rPr>
              <a:t>Composition of Universe soon after Big Bang:  </a:t>
            </a:r>
            <a:r>
              <a:rPr lang="en-GB" altLang="it-IT" sz="2400" b="1" baseline="30000">
                <a:solidFill>
                  <a:srgbClr val="996600"/>
                </a:solidFill>
                <a:ea typeface="MS PGothic" pitchFamily="34" charset="-128"/>
              </a:rPr>
              <a:t>1</a:t>
            </a:r>
            <a:r>
              <a:rPr lang="en-GB" altLang="it-IT" sz="2400" b="1">
                <a:solidFill>
                  <a:srgbClr val="996600"/>
                </a:solidFill>
                <a:ea typeface="MS PGothic" pitchFamily="34" charset="-128"/>
              </a:rPr>
              <a:t>H</a:t>
            </a:r>
            <a:r>
              <a:rPr lang="en-GB" altLang="it-IT" sz="2400">
                <a:ea typeface="MS PGothic" pitchFamily="34" charset="-128"/>
              </a:rPr>
              <a:t>, </a:t>
            </a:r>
            <a:r>
              <a:rPr lang="en-GB" altLang="it-IT" sz="2400" b="1" baseline="30000">
                <a:solidFill>
                  <a:srgbClr val="996600"/>
                </a:solidFill>
                <a:ea typeface="MS PGothic" pitchFamily="34" charset="-128"/>
              </a:rPr>
              <a:t>2</a:t>
            </a:r>
            <a:r>
              <a:rPr lang="en-GB" altLang="it-IT" sz="2400" b="1">
                <a:solidFill>
                  <a:srgbClr val="996600"/>
                </a:solidFill>
                <a:ea typeface="MS PGothic" pitchFamily="34" charset="-128"/>
              </a:rPr>
              <a:t>H</a:t>
            </a:r>
            <a:r>
              <a:rPr lang="en-GB" altLang="it-IT" sz="2400">
                <a:ea typeface="MS PGothic" pitchFamily="34" charset="-128"/>
              </a:rPr>
              <a:t>, </a:t>
            </a:r>
            <a:r>
              <a:rPr lang="en-GB" altLang="it-IT" sz="2400" b="1" baseline="30000">
                <a:solidFill>
                  <a:srgbClr val="996600"/>
                </a:solidFill>
                <a:ea typeface="MS PGothic" pitchFamily="34" charset="-128"/>
              </a:rPr>
              <a:t>3,4</a:t>
            </a:r>
            <a:r>
              <a:rPr lang="en-GB" altLang="it-IT" sz="2400" b="1">
                <a:solidFill>
                  <a:srgbClr val="996600"/>
                </a:solidFill>
                <a:ea typeface="MS PGothic" pitchFamily="34" charset="-128"/>
              </a:rPr>
              <a:t>He</a:t>
            </a:r>
            <a:r>
              <a:rPr lang="en-GB" altLang="it-IT" sz="2400">
                <a:ea typeface="MS PGothic" pitchFamily="34" charset="-128"/>
              </a:rPr>
              <a:t>, </a:t>
            </a:r>
            <a:r>
              <a:rPr lang="en-GB" altLang="it-IT" sz="2400" b="1">
                <a:solidFill>
                  <a:srgbClr val="996600"/>
                </a:solidFill>
                <a:ea typeface="MS PGothic" pitchFamily="34" charset="-128"/>
              </a:rPr>
              <a:t>e</a:t>
            </a:r>
            <a:r>
              <a:rPr lang="en-GB" altLang="it-IT" sz="2400" b="1" baseline="30000">
                <a:solidFill>
                  <a:srgbClr val="996600"/>
                </a:solidFill>
                <a:ea typeface="MS PGothic" pitchFamily="34" charset="-128"/>
              </a:rPr>
              <a:t>-</a:t>
            </a:r>
            <a:r>
              <a:rPr lang="en-GB" altLang="it-IT" sz="2400">
                <a:ea typeface="MS PGothic" pitchFamily="34" charset="-128"/>
              </a:rPr>
              <a:t> and </a:t>
            </a:r>
            <a:r>
              <a:rPr lang="el-GR" altLang="it-IT" sz="2400" b="1">
                <a:solidFill>
                  <a:srgbClr val="996600"/>
                </a:solidFill>
                <a:ea typeface="MS PGothic" pitchFamily="34" charset="-128"/>
                <a:cs typeface="Symbol" pitchFamily="18" charset="2"/>
              </a:rPr>
              <a:t>γ</a:t>
            </a:r>
            <a:endParaRPr lang="en-US" altLang="it-IT" sz="2400" b="1">
              <a:solidFill>
                <a:srgbClr val="996600"/>
              </a:solidFill>
              <a:ea typeface="MS PGothic" pitchFamily="34" charset="-128"/>
              <a:cs typeface="Symbol" pitchFamily="18" charset="2"/>
            </a:endParaRPr>
          </a:p>
        </p:txBody>
      </p:sp>
      <p:sp>
        <p:nvSpPr>
          <p:cNvPr id="38" name="Titolo 1"/>
          <p:cNvSpPr txBox="1">
            <a:spLocks/>
          </p:cNvSpPr>
          <p:nvPr/>
        </p:nvSpPr>
        <p:spPr>
          <a:xfrm>
            <a:off x="773112" y="260350"/>
            <a:ext cx="7772400" cy="774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hlink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l-GR" sz="4400" kern="0" dirty="0" smtClean="0">
                <a:solidFill>
                  <a:schemeClr val="tx1"/>
                </a:solidFill>
              </a:rPr>
              <a:t>αβγ</a:t>
            </a:r>
            <a:r>
              <a:rPr lang="it-IT" sz="4400" kern="0" dirty="0" smtClean="0">
                <a:solidFill>
                  <a:schemeClr val="tx1"/>
                </a:solidFill>
              </a:rPr>
              <a:t>-</a:t>
            </a:r>
            <a:r>
              <a:rPr lang="it-IT" sz="4400" kern="0" dirty="0" err="1" smtClean="0">
                <a:solidFill>
                  <a:schemeClr val="tx1"/>
                </a:solidFill>
              </a:rPr>
              <a:t>paper</a:t>
            </a:r>
            <a:r>
              <a:rPr lang="it-IT" sz="4400" kern="0" dirty="0" smtClean="0">
                <a:solidFill>
                  <a:schemeClr val="tx1"/>
                </a:solidFill>
              </a:rPr>
              <a:t> (1948)</a:t>
            </a:r>
            <a:endParaRPr lang="it-IT" sz="4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2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Richieste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403322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it-IT" b="1" dirty="0" smtClean="0"/>
              <a:t>25 FTE complessivi 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066800"/>
            <a:ext cx="29718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 smtClean="0"/>
              <a:t>LNS (18.05 FTE)</a:t>
            </a:r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583AD49-F361-5047-A300-0FA355196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12"/>
          <a:stretch/>
        </p:blipFill>
        <p:spPr>
          <a:xfrm>
            <a:off x="457200" y="1676400"/>
            <a:ext cx="3606800" cy="4816804"/>
          </a:xfrm>
          <a:prstGeom prst="rect">
            <a:avLst/>
          </a:prstGeom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5410200" y="1143000"/>
            <a:ext cx="26670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5100" b="1" dirty="0" smtClean="0"/>
              <a:t>PG (2.8 FTE)</a:t>
            </a:r>
          </a:p>
          <a:p>
            <a:pPr marL="0" indent="0">
              <a:buNone/>
            </a:pPr>
            <a:r>
              <a:rPr lang="it-IT" dirty="0" smtClean="0"/>
              <a:t>S. </a:t>
            </a:r>
            <a:r>
              <a:rPr lang="it-IT" dirty="0" err="1" smtClean="0"/>
              <a:t>Palmerini</a:t>
            </a:r>
            <a:r>
              <a:rPr lang="it-IT" dirty="0" smtClean="0"/>
              <a:t> (50%)</a:t>
            </a:r>
          </a:p>
          <a:p>
            <a:pPr marL="0" indent="0">
              <a:buNone/>
            </a:pPr>
            <a:r>
              <a:rPr lang="it-IT" dirty="0" smtClean="0"/>
              <a:t>M</a:t>
            </a:r>
            <a:r>
              <a:rPr lang="it-IT" dirty="0"/>
              <a:t>. </a:t>
            </a:r>
            <a:r>
              <a:rPr lang="it-IT" dirty="0" smtClean="0"/>
              <a:t>Busso (50</a:t>
            </a:r>
            <a:r>
              <a:rPr lang="it-IT" dirty="0"/>
              <a:t>%)</a:t>
            </a:r>
          </a:p>
          <a:p>
            <a:pPr marL="0" indent="0">
              <a:buNone/>
            </a:pPr>
            <a:r>
              <a:rPr lang="it-IT" dirty="0"/>
              <a:t>A. </a:t>
            </a:r>
            <a:r>
              <a:rPr lang="it-IT" dirty="0" err="1" smtClean="0"/>
              <a:t>Chieffi</a:t>
            </a:r>
            <a:r>
              <a:rPr lang="it-IT" dirty="0" smtClean="0"/>
              <a:t> (50%)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M. Limongi (30%)</a:t>
            </a:r>
          </a:p>
          <a:p>
            <a:pPr marL="0" indent="0">
              <a:buNone/>
            </a:pPr>
            <a:r>
              <a:rPr lang="it-IT" dirty="0" smtClean="0"/>
              <a:t>M.C. Nucci (100%)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Font typeface="Arial" pitchFamily="34" charset="0"/>
              <a:buNone/>
            </a:pPr>
            <a:endParaRPr lang="it-IT" b="1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5410200" y="3352800"/>
            <a:ext cx="3581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3500" b="1" dirty="0" smtClean="0"/>
              <a:t>NA (3 FTE)</a:t>
            </a:r>
          </a:p>
          <a:p>
            <a:pPr marL="0" indent="0">
              <a:buNone/>
            </a:pPr>
            <a:r>
              <a:rPr lang="it-IT" sz="2200" dirty="0"/>
              <a:t>M. </a:t>
            </a:r>
            <a:r>
              <a:rPr lang="it-IT" sz="2200" dirty="0" smtClean="0"/>
              <a:t>La </a:t>
            </a:r>
            <a:r>
              <a:rPr lang="it-IT" sz="2200" dirty="0" err="1" smtClean="0"/>
              <a:t>Commara</a:t>
            </a:r>
            <a:r>
              <a:rPr lang="it-IT" sz="2200" dirty="0" smtClean="0"/>
              <a:t> (70%)</a:t>
            </a:r>
          </a:p>
          <a:p>
            <a:pPr marL="0" indent="0">
              <a:buNone/>
            </a:pPr>
            <a:r>
              <a:rPr lang="it-IT" sz="2200" dirty="0" smtClean="0"/>
              <a:t>N. Murano (100 %)</a:t>
            </a:r>
            <a:endParaRPr lang="it-IT" sz="2200" dirty="0"/>
          </a:p>
          <a:p>
            <a:pPr marL="0" indent="0">
              <a:buNone/>
            </a:pPr>
            <a:r>
              <a:rPr lang="it-IT" sz="2200" dirty="0" smtClean="0"/>
              <a:t>A. Ordine </a:t>
            </a:r>
            <a:r>
              <a:rPr lang="it-IT" sz="2200" dirty="0"/>
              <a:t>(30</a:t>
            </a:r>
            <a:r>
              <a:rPr lang="it-IT" sz="2200" dirty="0" smtClean="0"/>
              <a:t>%)</a:t>
            </a:r>
          </a:p>
          <a:p>
            <a:pPr marL="0" indent="0">
              <a:buNone/>
            </a:pPr>
            <a:r>
              <a:rPr lang="it-IT" sz="2200" dirty="0" smtClean="0"/>
              <a:t>S. Silvia (100%)</a:t>
            </a:r>
            <a:endParaRPr lang="it-IT" sz="2200" dirty="0"/>
          </a:p>
          <a:p>
            <a:pPr marL="0" indent="0">
              <a:buFont typeface="Arial" pitchFamily="34" charset="0"/>
              <a:buNone/>
            </a:pPr>
            <a:endParaRPr lang="it-IT" b="1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5410200" y="5257800"/>
            <a:ext cx="28194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b="1" dirty="0" smtClean="0"/>
              <a:t>PD (1.1 FTE)</a:t>
            </a:r>
          </a:p>
          <a:p>
            <a:pPr marL="0" indent="0">
              <a:buFont typeface="Arial" pitchFamily="34" charset="0"/>
              <a:buNone/>
            </a:pPr>
            <a:r>
              <a:rPr lang="it-IT" sz="2000" dirty="0" smtClean="0"/>
              <a:t>M. Mazzocco (80%)</a:t>
            </a:r>
          </a:p>
          <a:p>
            <a:pPr marL="0" indent="0">
              <a:buFont typeface="Arial" pitchFamily="34" charset="0"/>
              <a:buNone/>
            </a:pPr>
            <a:r>
              <a:rPr lang="it-IT" sz="2000" dirty="0" smtClean="0"/>
              <a:t>F. </a:t>
            </a:r>
            <a:r>
              <a:rPr lang="it-IT" sz="2000" dirty="0" err="1" smtClean="0"/>
              <a:t>Soramel</a:t>
            </a:r>
            <a:r>
              <a:rPr lang="it-IT" sz="2000" dirty="0" smtClean="0"/>
              <a:t> (30%)</a:t>
            </a:r>
          </a:p>
        </p:txBody>
      </p:sp>
    </p:spTree>
    <p:extLst>
      <p:ext uri="{BB962C8B-B14F-4D97-AF65-F5344CB8AC3E}">
        <p14:creationId xmlns:p14="http://schemas.microsoft.com/office/powerpoint/2010/main" val="14909222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08168"/>
              </p:ext>
            </p:extLst>
          </p:nvPr>
        </p:nvGraphicFramePr>
        <p:xfrm>
          <a:off x="899592" y="1628800"/>
          <a:ext cx="7176120" cy="2600325"/>
        </p:xfrm>
        <a:graphic>
          <a:graphicData uri="http://schemas.openxmlformats.org/drawingml/2006/table">
            <a:tbl>
              <a:tblPr/>
              <a:tblGrid>
                <a:gridCol w="1196020"/>
                <a:gridCol w="1196020"/>
                <a:gridCol w="1196020"/>
                <a:gridCol w="1196020"/>
                <a:gridCol w="1196020"/>
                <a:gridCol w="119602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2018 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k€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2019 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k€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2020 k€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2021 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k€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2022 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k€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Missioni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125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125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CONS.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40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40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40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40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INV.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25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25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Tras.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210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170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170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160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921189" y="476672"/>
            <a:ext cx="7308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chemeClr val="tx1"/>
                </a:solidFill>
              </a:rPr>
              <a:t>Piano finanziario 2018-2022</a:t>
            </a:r>
            <a:endParaRPr lang="it-IT" sz="4800" b="1" dirty="0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5085184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tx1"/>
                </a:solidFill>
              </a:rPr>
              <a:t>Fondi esterni ricevuti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FIRB</a:t>
            </a:r>
            <a:r>
              <a:rPr lang="it-IT" sz="2000" dirty="0" smtClean="0">
                <a:solidFill>
                  <a:schemeClr val="tx1"/>
                </a:solidFill>
              </a:rPr>
              <a:t> 2010 – 2015       800 </a:t>
            </a:r>
            <a:r>
              <a:rPr lang="it-IT" sz="2000" dirty="0" err="1" smtClean="0">
                <a:solidFill>
                  <a:schemeClr val="tx1"/>
                </a:solidFill>
              </a:rPr>
              <a:t>keur</a:t>
            </a:r>
            <a:endParaRPr lang="it-IT" sz="2000" dirty="0" smtClean="0">
              <a:solidFill>
                <a:schemeClr val="tx1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Premiale Astrofisica Nucleare 2012-16 </a:t>
            </a:r>
            <a:r>
              <a:rPr lang="it-IT" sz="2000" dirty="0" smtClean="0">
                <a:solidFill>
                  <a:schemeClr val="tx1"/>
                </a:solidFill>
              </a:rPr>
              <a:t>5000 </a:t>
            </a:r>
            <a:r>
              <a:rPr lang="it-IT" sz="2000" dirty="0" err="1" smtClean="0">
                <a:solidFill>
                  <a:schemeClr val="tx1"/>
                </a:solidFill>
              </a:rPr>
              <a:t>keur</a:t>
            </a:r>
            <a:r>
              <a:rPr lang="it-IT" sz="2000" dirty="0" smtClean="0">
                <a:solidFill>
                  <a:schemeClr val="tx1"/>
                </a:solidFill>
              </a:rPr>
              <a:t>.</a:t>
            </a:r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580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Richieste Economiche (preliminari)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/>
              <a:t>Missioni (4.5 k€, di cui 1.2 k€ </a:t>
            </a:r>
            <a:r>
              <a:rPr lang="it-IT" b="1" dirty="0" err="1" smtClean="0"/>
              <a:t>sj</a:t>
            </a:r>
            <a:r>
              <a:rPr lang="it-IT" b="1" dirty="0" smtClean="0"/>
              <a:t>)</a:t>
            </a:r>
          </a:p>
          <a:p>
            <a:pPr marL="0" indent="0">
              <a:buNone/>
            </a:pPr>
            <a:r>
              <a:rPr lang="it-IT" sz="2400" dirty="0" smtClean="0"/>
              <a:t>1</a:t>
            </a:r>
            <a:r>
              <a:rPr lang="it-IT" sz="2400" dirty="0"/>
              <a:t>. </a:t>
            </a:r>
            <a:r>
              <a:rPr lang="en-US" sz="2400" baseline="30000" dirty="0"/>
              <a:t>26</a:t>
            </a:r>
            <a:r>
              <a:rPr lang="en-US" sz="2400" dirty="0"/>
              <a:t>Al+n reactions by means of the THM (</a:t>
            </a:r>
            <a:r>
              <a:rPr lang="en-US" sz="2400" dirty="0" err="1"/>
              <a:t>Ganil</a:t>
            </a:r>
            <a:r>
              <a:rPr lang="en-US" sz="2400" dirty="0" smtClean="0"/>
              <a:t>): 1 </a:t>
            </a:r>
            <a:r>
              <a:rPr lang="en-US" sz="2400" dirty="0" err="1"/>
              <a:t>ric</a:t>
            </a:r>
            <a:r>
              <a:rPr lang="en-US" sz="2400" dirty="0"/>
              <a:t> x </a:t>
            </a:r>
            <a:r>
              <a:rPr lang="en-US" sz="2400" dirty="0" smtClean="0"/>
              <a:t>(10 * 130 </a:t>
            </a:r>
            <a:r>
              <a:rPr lang="en-US" sz="2400" dirty="0"/>
              <a:t>€ + </a:t>
            </a:r>
            <a:r>
              <a:rPr lang="en-US" sz="2400" dirty="0" smtClean="0"/>
              <a:t>300) = 1.6 k€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2. </a:t>
            </a:r>
            <a:r>
              <a:rPr lang="it-IT" sz="2400" baseline="30000" dirty="0"/>
              <a:t>20</a:t>
            </a:r>
            <a:r>
              <a:rPr lang="it-IT" sz="2400" dirty="0"/>
              <a:t>Ne+𝛼 </a:t>
            </a:r>
            <a:r>
              <a:rPr lang="it-IT" sz="2400" dirty="0" err="1"/>
              <a:t>resonant</a:t>
            </a:r>
            <a:r>
              <a:rPr lang="it-IT" sz="2400" dirty="0"/>
              <a:t> </a:t>
            </a:r>
            <a:r>
              <a:rPr lang="it-IT" sz="2400" dirty="0" err="1"/>
              <a:t>scattering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the ACTAR </a:t>
            </a:r>
            <a:r>
              <a:rPr lang="it-IT" sz="2400" dirty="0" err="1"/>
              <a:t>demonstrator</a:t>
            </a:r>
            <a:r>
              <a:rPr lang="it-IT" sz="2400" dirty="0"/>
              <a:t>  (LNL</a:t>
            </a:r>
            <a:r>
              <a:rPr lang="it-IT" sz="2400" dirty="0" smtClean="0"/>
              <a:t>): 1 </a:t>
            </a:r>
            <a:r>
              <a:rPr lang="it-IT" sz="2400" dirty="0" err="1" smtClean="0"/>
              <a:t>ric</a:t>
            </a:r>
            <a:r>
              <a:rPr lang="it-IT" sz="2400" dirty="0" smtClean="0"/>
              <a:t> * 500 € = 0.5 k€</a:t>
            </a:r>
            <a:endParaRPr lang="it-IT" sz="2400" dirty="0"/>
          </a:p>
          <a:p>
            <a:pPr marL="0" indent="0">
              <a:buNone/>
            </a:pPr>
            <a:r>
              <a:rPr lang="en-US" sz="2400" dirty="0"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cs typeface="Times New Roman" panose="02020603050405020304" pitchFamily="18" charset="0"/>
              </a:rPr>
              <a:t>. </a:t>
            </a:r>
            <a:r>
              <a:rPr lang="en-US" sz="2400" dirty="0">
                <a:cs typeface="Times New Roman" panose="02020603050405020304" pitchFamily="18" charset="0"/>
              </a:rPr>
              <a:t>Test 13N @EXOTIC </a:t>
            </a:r>
            <a:r>
              <a:rPr lang="en-US" sz="2400" dirty="0" smtClean="0">
                <a:cs typeface="Times New Roman" panose="02020603050405020304" pitchFamily="18" charset="0"/>
              </a:rPr>
              <a:t>LNL: 1 </a:t>
            </a:r>
            <a:r>
              <a:rPr lang="en-US" sz="2400" dirty="0" err="1" smtClean="0">
                <a:cs typeface="Times New Roman" panose="02020603050405020304" pitchFamily="18" charset="0"/>
              </a:rPr>
              <a:t>ric</a:t>
            </a:r>
            <a:r>
              <a:rPr lang="en-US" sz="2400" dirty="0" smtClean="0">
                <a:cs typeface="Times New Roman" panose="02020603050405020304" pitchFamily="18" charset="0"/>
              </a:rPr>
              <a:t> * 500 € = 0.5 k€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cs typeface="Times New Roman" panose="02020603050405020304" pitchFamily="18" charset="0"/>
              </a:rPr>
              <a:t>4. </a:t>
            </a:r>
            <a:r>
              <a:rPr lang="en-US" sz="2400" dirty="0">
                <a:cs typeface="Times New Roman" panose="02020603050405020304" pitchFamily="18" charset="0"/>
              </a:rPr>
              <a:t>Experiment 27Al(</a:t>
            </a:r>
            <a:r>
              <a:rPr lang="en-US" sz="2400" dirty="0" err="1">
                <a:cs typeface="Times New Roman" panose="02020603050405020304" pitchFamily="18" charset="0"/>
              </a:rPr>
              <a:t>p,a</a:t>
            </a:r>
            <a:r>
              <a:rPr lang="en-US" sz="2400" dirty="0">
                <a:cs typeface="Times New Roman" panose="02020603050405020304" pitchFamily="18" charset="0"/>
              </a:rPr>
              <a:t>) via THM at LNS </a:t>
            </a:r>
            <a:r>
              <a:rPr lang="en-US" sz="2400" dirty="0"/>
              <a:t>1 </a:t>
            </a:r>
            <a:r>
              <a:rPr lang="en-US" sz="2400" dirty="0" err="1"/>
              <a:t>ric</a:t>
            </a:r>
            <a:r>
              <a:rPr lang="en-US" sz="2400" dirty="0"/>
              <a:t> x </a:t>
            </a:r>
            <a:r>
              <a:rPr lang="en-US" sz="2400" dirty="0" smtClean="0"/>
              <a:t>(8 </a:t>
            </a:r>
            <a:r>
              <a:rPr lang="en-US" sz="2400" dirty="0"/>
              <a:t>* </a:t>
            </a:r>
            <a:r>
              <a:rPr lang="en-US" sz="2400" dirty="0" smtClean="0"/>
              <a:t>60 </a:t>
            </a:r>
            <a:r>
              <a:rPr lang="en-US" sz="2400" dirty="0"/>
              <a:t>€ + </a:t>
            </a:r>
            <a:r>
              <a:rPr lang="en-US" sz="2400" dirty="0" smtClean="0"/>
              <a:t>250) </a:t>
            </a:r>
            <a:r>
              <a:rPr lang="en-US" sz="2400" dirty="0"/>
              <a:t>= </a:t>
            </a:r>
            <a:r>
              <a:rPr lang="en-US" sz="2400" dirty="0" smtClean="0"/>
              <a:t>0.7 </a:t>
            </a:r>
            <a:r>
              <a:rPr lang="en-US" sz="2400" dirty="0"/>
              <a:t>k€ </a:t>
            </a:r>
            <a:r>
              <a:rPr lang="en-US" sz="2400" dirty="0">
                <a:cs typeface="Times New Roman" panose="02020603050405020304" pitchFamily="18" charset="0"/>
              </a:rPr>
              <a:t>		</a:t>
            </a:r>
            <a:r>
              <a:rPr lang="en-US" sz="2400" dirty="0" smtClean="0">
                <a:cs typeface="Times New Roman" panose="02020603050405020304" pitchFamily="18" charset="0"/>
              </a:rPr>
              <a:t>	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cs typeface="Times New Roman"/>
                <a:sym typeface="Times New Roman"/>
              </a:rPr>
              <a:t>5</a:t>
            </a:r>
            <a:r>
              <a:rPr lang="en-US" sz="2400" dirty="0">
                <a:cs typeface="Times New Roman"/>
                <a:sym typeface="Times New Roman"/>
              </a:rPr>
              <a:t>. </a:t>
            </a:r>
            <a:r>
              <a:rPr lang="it-IT" sz="2400" baseline="30000" dirty="0"/>
              <a:t>8</a:t>
            </a:r>
            <a:r>
              <a:rPr lang="it-IT" sz="2400" dirty="0"/>
              <a:t>He + </a:t>
            </a:r>
            <a:r>
              <a:rPr lang="it-IT" sz="2400" baseline="30000" dirty="0"/>
              <a:t>208</a:t>
            </a:r>
            <a:r>
              <a:rPr lang="it-IT" sz="2400" dirty="0"/>
              <a:t>Pb a </a:t>
            </a:r>
            <a:r>
              <a:rPr lang="it-IT" sz="2400" dirty="0" smtClean="0"/>
              <a:t>GANIL (</a:t>
            </a:r>
            <a:r>
              <a:rPr lang="it-IT" sz="2400" dirty="0" err="1" smtClean="0"/>
              <a:t>sj</a:t>
            </a:r>
            <a:r>
              <a:rPr lang="it-IT" sz="2400" dirty="0" smtClean="0"/>
              <a:t>): 1 </a:t>
            </a:r>
            <a:r>
              <a:rPr lang="it-IT" sz="2400" dirty="0" err="1"/>
              <a:t>ric</a:t>
            </a:r>
            <a:r>
              <a:rPr lang="it-IT" sz="2400" dirty="0"/>
              <a:t> </a:t>
            </a:r>
            <a:r>
              <a:rPr lang="it-IT" sz="2400" dirty="0" smtClean="0"/>
              <a:t>* </a:t>
            </a:r>
            <a:r>
              <a:rPr lang="it-IT" sz="2400" dirty="0"/>
              <a:t>(</a:t>
            </a:r>
            <a:r>
              <a:rPr lang="it-IT" sz="2400" dirty="0" smtClean="0"/>
              <a:t>7 * 130 + 300) = 1.2 k€</a:t>
            </a:r>
          </a:p>
          <a:p>
            <a:pPr marL="0" indent="0">
              <a:buNone/>
            </a:pPr>
            <a:r>
              <a:rPr lang="it-IT" b="1" dirty="0" smtClean="0"/>
              <a:t>Inventariabile (2 </a:t>
            </a:r>
            <a:r>
              <a:rPr lang="it-IT" b="1" dirty="0"/>
              <a:t>k€</a:t>
            </a:r>
            <a:r>
              <a:rPr lang="it-IT" b="1" dirty="0" smtClean="0"/>
              <a:t>)</a:t>
            </a:r>
          </a:p>
          <a:p>
            <a:pPr marL="0" indent="0">
              <a:buNone/>
            </a:pPr>
            <a:r>
              <a:rPr lang="it-IT" sz="2400" dirty="0" smtClean="0"/>
              <a:t>Attuatori e servomeccanismi per focalizzazione fascio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11145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Richieste ai Servizi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Officina Meccanica</a:t>
            </a:r>
            <a:r>
              <a:rPr lang="it-IT" dirty="0" smtClean="0"/>
              <a:t>: 1 mese/uomo (</a:t>
            </a:r>
            <a:r>
              <a:rPr lang="it-IT" dirty="0" err="1" smtClean="0"/>
              <a:t>max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r>
              <a:rPr lang="it-IT" dirty="0" smtClean="0"/>
              <a:t>Aggiustamenti di meccanica, installazione valvole e pompe da vuoto linea di fascio LNL.</a:t>
            </a:r>
          </a:p>
          <a:p>
            <a:r>
              <a:rPr lang="it-IT" b="1" dirty="0" smtClean="0"/>
              <a:t>Laboratorio Elettronica</a:t>
            </a:r>
            <a:r>
              <a:rPr lang="it-IT" dirty="0" smtClean="0"/>
              <a:t>: </a:t>
            </a:r>
            <a:r>
              <a:rPr lang="it-IT" dirty="0"/>
              <a:t>1 mese/uomo (</a:t>
            </a:r>
            <a:r>
              <a:rPr lang="it-IT" dirty="0" err="1"/>
              <a:t>max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r>
              <a:rPr lang="it-IT" dirty="0" smtClean="0"/>
              <a:t>Manutenzione moduli elettronici e servomeccanismi.</a:t>
            </a:r>
            <a:endParaRPr lang="it-IT" dirty="0"/>
          </a:p>
          <a:p>
            <a:r>
              <a:rPr lang="it-IT" b="1" dirty="0" smtClean="0"/>
              <a:t>Servizio Progettazione</a:t>
            </a:r>
            <a:r>
              <a:rPr lang="it-IT" dirty="0" smtClean="0"/>
              <a:t>: 1 mese/uomo (</a:t>
            </a:r>
            <a:r>
              <a:rPr lang="it-IT" dirty="0" err="1" smtClean="0"/>
              <a:t>max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r>
              <a:rPr lang="it-IT" dirty="0" smtClean="0"/>
              <a:t>Collegamento linea </a:t>
            </a:r>
            <a:r>
              <a:rPr lang="it-IT" dirty="0" err="1" smtClean="0"/>
              <a:t>Exotic</a:t>
            </a:r>
            <a:r>
              <a:rPr lang="it-IT" dirty="0" smtClean="0"/>
              <a:t>-Agata (con GAMMA)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03322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3859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1714488"/>
            <a:ext cx="9144000" cy="64294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>
            <a:off x="1375680" y="-24"/>
            <a:ext cx="6480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The electron screening effect.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85723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Thanks to recent experimental developments, measurements have been extended to the energies of interest for several reactions.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This lead to the discovery of electron screening: a such low energies atomic degrees of freedom cannot be neglected.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Pictorial view: 				                         Experimentally: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4537075" cy="2573337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0" y="5500702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The electron cloud shields the nuclear charge thus </a:t>
            </a:r>
            <a:r>
              <a:rPr lang="en-US" sz="1600" b="1" dirty="0">
                <a:sym typeface="Wingdings" pitchFamily="2" charset="2"/>
              </a:rPr>
              <a:t>the projectile meets a reduced Coulomb barrier</a:t>
            </a:r>
            <a:r>
              <a:rPr lang="en-US" sz="1600" b="1" dirty="0"/>
              <a:t> </a:t>
            </a:r>
            <a:r>
              <a:rPr lang="en-US" sz="1600" b="1" dirty="0">
                <a:sym typeface="Wingdings" pitchFamily="2" charset="2"/>
              </a:rPr>
              <a:t> enhancement of the reaction probability as tunneling is more likely.</a:t>
            </a:r>
            <a:endParaRPr lang="en-US" sz="1600" b="1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58252"/>
            <a:ext cx="4572000" cy="247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4572000" y="5271343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</a:rPr>
              <a:t>Exponential enhancement!</a:t>
            </a:r>
            <a:endParaRPr lang="en-US" b="1" dirty="0"/>
          </a:p>
          <a:p>
            <a:pPr algn="just"/>
            <a:r>
              <a:rPr lang="en-US" b="1" dirty="0"/>
              <a:t>                                     </a:t>
            </a:r>
            <a:r>
              <a:rPr lang="en-US" b="1" dirty="0">
                <a:sym typeface="Symbol"/>
              </a:rPr>
              <a:t></a:t>
            </a:r>
            <a:endParaRPr lang="en-US" b="1" dirty="0"/>
          </a:p>
          <a:p>
            <a:pPr algn="just"/>
            <a:endParaRPr lang="en-US" b="1" dirty="0"/>
          </a:p>
        </p:txBody>
      </p:sp>
      <p:sp>
        <p:nvSpPr>
          <p:cNvPr id="12" name="Freccia circolare in giù 11"/>
          <p:cNvSpPr/>
          <p:nvPr/>
        </p:nvSpPr>
        <p:spPr>
          <a:xfrm rot="18060985">
            <a:off x="5233661" y="3629968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73804"/>
          <a:stretch>
            <a:fillRect/>
          </a:stretch>
        </p:blipFill>
        <p:spPr bwMode="auto">
          <a:xfrm>
            <a:off x="6825988" y="5549987"/>
            <a:ext cx="1790682" cy="41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r="76290" b="14772"/>
          <a:stretch>
            <a:fillRect/>
          </a:stretch>
        </p:blipFill>
        <p:spPr bwMode="auto">
          <a:xfrm>
            <a:off x="4929190" y="5566833"/>
            <a:ext cx="162074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4572001" y="608722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/>
              <a:t>Bracci</a:t>
            </a:r>
            <a:r>
              <a:rPr lang="fr-FR" sz="1200" dirty="0"/>
              <a:t> et al., NPA 513 (1990) 316</a:t>
            </a:r>
          </a:p>
          <a:p>
            <a:r>
              <a:rPr lang="it-IT" sz="1200" dirty="0" err="1"/>
              <a:t>Rolfs</a:t>
            </a:r>
            <a:r>
              <a:rPr lang="it-IT" sz="1200" dirty="0"/>
              <a:t> &amp; Rodney, </a:t>
            </a:r>
            <a:r>
              <a:rPr lang="it-IT" sz="1200" dirty="0" err="1"/>
              <a:t>Cauldrons</a:t>
            </a:r>
            <a:r>
              <a:rPr lang="it-IT" sz="1200" dirty="0"/>
              <a:t> in the </a:t>
            </a:r>
            <a:r>
              <a:rPr lang="it-IT" sz="1200" dirty="0" err="1"/>
              <a:t>Cosmos</a:t>
            </a:r>
            <a:r>
              <a:rPr lang="it-IT" sz="1200" dirty="0"/>
              <a:t> (</a:t>
            </a:r>
            <a:r>
              <a:rPr lang="it-IT" sz="1200" dirty="0" err="1"/>
              <a:t>Univ</a:t>
            </a:r>
            <a:r>
              <a:rPr lang="it-IT" sz="1200" dirty="0"/>
              <a:t>. Chicago Press) 1988</a:t>
            </a:r>
          </a:p>
          <a:p>
            <a:r>
              <a:rPr lang="it-IT" sz="1200" dirty="0" err="1"/>
              <a:t>Strieder</a:t>
            </a:r>
            <a:r>
              <a:rPr lang="it-IT" sz="1200" dirty="0"/>
              <a:t> et al., </a:t>
            </a:r>
            <a:r>
              <a:rPr lang="it-IT" sz="1200" dirty="0" err="1"/>
              <a:t>Naturwissenschaften</a:t>
            </a:r>
            <a:r>
              <a:rPr lang="it-IT" sz="1200" dirty="0"/>
              <a:t> 88 (2001) 461</a:t>
            </a:r>
          </a:p>
        </p:txBody>
      </p:sp>
    </p:spTree>
    <p:extLst>
      <p:ext uri="{BB962C8B-B14F-4D97-AF65-F5344CB8AC3E}">
        <p14:creationId xmlns:p14="http://schemas.microsoft.com/office/powerpoint/2010/main" val="3166198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it-IT" altLang="it-IT" sz="4400" b="1" dirty="0" smtClean="0"/>
              <a:t>B</a:t>
            </a:r>
            <a:r>
              <a:rPr lang="it-IT" altLang="it-IT" sz="4400" b="1" baseline="30000" dirty="0" smtClean="0"/>
              <a:t>2</a:t>
            </a:r>
            <a:r>
              <a:rPr lang="it-IT" altLang="it-IT" sz="4400" b="1" dirty="0" smtClean="0"/>
              <a:t>FH-paper (1957)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1208088" y="2708275"/>
            <a:ext cx="6477000" cy="2509838"/>
            <a:chOff x="807" y="1797"/>
            <a:chExt cx="4080" cy="1581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875" y="1797"/>
              <a:ext cx="6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800000"/>
                  </a:solidFill>
                  <a:latin typeface="Calibri" pitchFamily="34" charset="0"/>
                  <a:ea typeface="MS PGothic" pitchFamily="34" charset="-128"/>
                </a:rPr>
                <a:t>Burbidge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800000"/>
                  </a:solidFill>
                  <a:latin typeface="Calibri" pitchFamily="34" charset="0"/>
                  <a:ea typeface="MS PGothic" pitchFamily="34" charset="-128"/>
                </a:rPr>
                <a:t>(1919)</a:t>
              </a:r>
            </a:p>
          </p:txBody>
        </p:sp>
        <p:pic>
          <p:nvPicPr>
            <p:cNvPr id="7" name="Picture 7" descr="burbidge-gSm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" y="2244"/>
              <a:ext cx="815" cy="113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fowler_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" y="2244"/>
              <a:ext cx="762" cy="113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9" descr="hoy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" y="2244"/>
              <a:ext cx="849" cy="113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margar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" y="2244"/>
              <a:ext cx="824" cy="113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4014" y="1798"/>
              <a:ext cx="87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800000"/>
                  </a:solidFill>
                  <a:latin typeface="Calibri" pitchFamily="34" charset="0"/>
                </a:rPr>
                <a:t>Hoyle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800000"/>
                  </a:solidFill>
                  <a:latin typeface="Calibri" pitchFamily="34" charset="0"/>
                </a:rPr>
                <a:t>(1915-2001)</a:t>
              </a:r>
              <a:r>
                <a:rPr lang="en-GB" altLang="it-IT" sz="18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</a:p>
          </p:txBody>
        </p:sp>
        <p:sp>
          <p:nvSpPr>
            <p:cNvPr id="12" name="Rectangle 27"/>
            <p:cNvSpPr>
              <a:spLocks noChangeArrowheads="1"/>
            </p:cNvSpPr>
            <p:nvPr/>
          </p:nvSpPr>
          <p:spPr bwMode="auto">
            <a:xfrm>
              <a:off x="2948" y="1797"/>
              <a:ext cx="83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800000"/>
                  </a:solidFill>
                  <a:latin typeface="Calibri" pitchFamily="34" charset="0"/>
                </a:rPr>
                <a:t>Fowler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800000"/>
                  </a:solidFill>
                  <a:latin typeface="Calibri" pitchFamily="34" charset="0"/>
                </a:rPr>
                <a:t>(1911-1995)</a:t>
              </a:r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1882" y="1797"/>
              <a:ext cx="83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800000"/>
                  </a:solidFill>
                  <a:latin typeface="Calibri" pitchFamily="34" charset="0"/>
                </a:rPr>
                <a:t>Burbidge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800" b="1">
                  <a:solidFill>
                    <a:srgbClr val="800000"/>
                  </a:solidFill>
                  <a:latin typeface="Calibri" pitchFamily="34" charset="0"/>
                </a:rPr>
                <a:t>(1925-2010)</a:t>
              </a:r>
            </a:p>
          </p:txBody>
        </p:sp>
      </p:grpSp>
      <p:grpSp>
        <p:nvGrpSpPr>
          <p:cNvPr id="14" name="Group 31"/>
          <p:cNvGrpSpPr>
            <a:grpSpLocks/>
          </p:cNvGrpSpPr>
          <p:nvPr/>
        </p:nvGrpSpPr>
        <p:grpSpPr bwMode="auto">
          <a:xfrm>
            <a:off x="992188" y="5105400"/>
            <a:ext cx="7659687" cy="1779588"/>
            <a:chOff x="706" y="3171"/>
            <a:chExt cx="4825" cy="1121"/>
          </a:xfrm>
        </p:grpSpPr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706" y="3846"/>
              <a:ext cx="482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GB" sz="2000" i="1" dirty="0">
                  <a:solidFill>
                    <a:srgbClr val="000000"/>
                  </a:solidFill>
                  <a:latin typeface="+mn-lt"/>
                  <a:cs typeface="+mn-cs"/>
                </a:rPr>
                <a:t>"for his theoretical and experimental studies of the nuclear reactions </a:t>
              </a:r>
            </a:p>
            <a:p>
              <a:pPr algn="ctr">
                <a:defRPr/>
              </a:pPr>
              <a:r>
                <a:rPr lang="en-GB" sz="2000" i="1" dirty="0">
                  <a:solidFill>
                    <a:srgbClr val="000000"/>
                  </a:solidFill>
                  <a:latin typeface="+mn-lt"/>
                  <a:cs typeface="+mn-cs"/>
                </a:rPr>
                <a:t>of importance in the formation of the chemical elements in the universe" 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2136" y="3430"/>
              <a:ext cx="86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2000">
                  <a:solidFill>
                    <a:srgbClr val="800000"/>
                  </a:solidFill>
                  <a:latin typeface="Calibri" pitchFamily="34" charset="0"/>
                  <a:ea typeface="MS PGothic" pitchFamily="34" charset="-128"/>
                </a:rPr>
                <a:t>1983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2000">
                  <a:solidFill>
                    <a:srgbClr val="800000"/>
                  </a:solidFill>
                  <a:latin typeface="Calibri" pitchFamily="34" charset="0"/>
                  <a:ea typeface="MS PGothic" pitchFamily="34" charset="-128"/>
                </a:rPr>
                <a:t>Nobel Prize</a:t>
              </a:r>
            </a:p>
          </p:txBody>
        </p:sp>
        <p:pic>
          <p:nvPicPr>
            <p:cNvPr id="17" name="Picture 18" descr="Nobel Prize medal. Original design ®© The Nobel Foundation.">
              <a:hlinkClick r:id="rId6" tooltip="Nobel Prize medal. Original design ®© The Nobel Foundation.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" y="3340"/>
              <a:ext cx="54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AutoShape 21"/>
            <p:cNvSpPr>
              <a:spLocks noChangeAspect="1" noChangeArrowheads="1"/>
            </p:cNvSpPr>
            <p:nvPr/>
          </p:nvSpPr>
          <p:spPr bwMode="auto">
            <a:xfrm rot="5400000">
              <a:off x="3270" y="3240"/>
              <a:ext cx="259" cy="121"/>
            </a:xfrm>
            <a:prstGeom prst="notchedRightArrow">
              <a:avLst>
                <a:gd name="adj1" fmla="val 54898"/>
                <a:gd name="adj2" fmla="val 77068"/>
              </a:avLst>
            </a:prstGeom>
            <a:solidFill>
              <a:srgbClr val="800000"/>
            </a:solidFill>
            <a:ln w="12700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107">
            <a:off x="90488" y="1384300"/>
            <a:ext cx="3897312" cy="117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666">
            <a:off x="3760788" y="1390650"/>
            <a:ext cx="5372100" cy="1228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8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47625" y="5949950"/>
            <a:ext cx="5387975" cy="792163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Wingdings" pitchFamily="2" charset="2"/>
              <a:buNone/>
            </a:pPr>
            <a:r>
              <a:rPr lang="it-IT" altLang="it-IT" sz="2400" smtClean="0"/>
              <a:t>All elements from </a:t>
            </a:r>
            <a:r>
              <a:rPr lang="it-IT" altLang="it-IT" sz="2400" b="1" smtClean="0">
                <a:solidFill>
                  <a:srgbClr val="000099"/>
                </a:solidFill>
              </a:rPr>
              <a:t>Carbon</a:t>
            </a:r>
            <a:r>
              <a:rPr lang="it-IT" altLang="it-IT" sz="2400" smtClean="0"/>
              <a:t> to </a:t>
            </a:r>
            <a:r>
              <a:rPr lang="it-IT" altLang="it-IT" sz="2400" b="1" smtClean="0">
                <a:solidFill>
                  <a:srgbClr val="000099"/>
                </a:solidFill>
              </a:rPr>
              <a:t>Uranium</a:t>
            </a:r>
            <a:r>
              <a:rPr lang="it-IT" altLang="it-IT" sz="2400" smtClean="0"/>
              <a:t> were </a:t>
            </a:r>
            <a:r>
              <a:rPr lang="it-IT" altLang="it-IT" sz="2400" b="1" smtClean="0">
                <a:solidFill>
                  <a:srgbClr val="000099"/>
                </a:solidFill>
              </a:rPr>
              <a:t>produced</a:t>
            </a:r>
            <a:r>
              <a:rPr lang="it-IT" altLang="it-IT" sz="2400" smtClean="0"/>
              <a:t> entirely </a:t>
            </a:r>
            <a:r>
              <a:rPr lang="it-IT" altLang="it-IT" sz="2400" b="1" smtClean="0">
                <a:solidFill>
                  <a:srgbClr val="000099"/>
                </a:solidFill>
              </a:rPr>
              <a:t>within stars</a:t>
            </a:r>
            <a:r>
              <a:rPr lang="it-IT" altLang="it-IT" sz="2400" smtClean="0"/>
              <a:t>.</a:t>
            </a:r>
          </a:p>
        </p:txBody>
      </p:sp>
      <p:pic>
        <p:nvPicPr>
          <p:cNvPr id="5" name="Picture 2" descr="s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2289175"/>
            <a:ext cx="18002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60813" y="1709738"/>
            <a:ext cx="16764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DE" sz="2400" b="1" dirty="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rPr>
              <a:t>BIRTH</a:t>
            </a:r>
            <a:endParaRPr lang="de-DE" sz="2000" b="1" dirty="0">
              <a:solidFill>
                <a:srgbClr val="8000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de-DE" sz="2000" dirty="0" err="1">
                <a:latin typeface="+mn-lt"/>
                <a:ea typeface="ＭＳ Ｐゴシック" charset="-128"/>
                <a:cs typeface="ＭＳ Ｐゴシック" charset="-128"/>
              </a:rPr>
              <a:t>Gravitational</a:t>
            </a:r>
            <a:r>
              <a:rPr lang="de-DE" sz="2000" dirty="0"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  <a:defRPr/>
            </a:pPr>
            <a:r>
              <a:rPr lang="de-DE" sz="2000" dirty="0" err="1">
                <a:latin typeface="+mn-lt"/>
                <a:ea typeface="ＭＳ Ｐゴシック" charset="-128"/>
                <a:cs typeface="ＭＳ Ｐゴシック" charset="-128"/>
              </a:rPr>
              <a:t>Contraction</a:t>
            </a:r>
            <a:endParaRPr lang="de-DE" sz="20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84625" y="3284538"/>
            <a:ext cx="16764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de-DE" sz="2000" dirty="0">
                <a:latin typeface="+mn-lt"/>
                <a:ea typeface="ＭＳ Ｐゴシック" charset="-128"/>
                <a:cs typeface="ＭＳ Ｐゴシック" charset="-128"/>
              </a:rPr>
              <a:t>Explosion 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  <a:defRPr/>
            </a:pPr>
            <a:r>
              <a:rPr lang="de-DE" sz="2000" dirty="0" err="1">
                <a:latin typeface="+mn-lt"/>
                <a:ea typeface="ＭＳ Ｐゴシック" charset="-128"/>
                <a:cs typeface="ＭＳ Ｐゴシック" charset="-128"/>
              </a:rPr>
              <a:t>Ejection</a:t>
            </a:r>
            <a:endParaRPr lang="de-DE" sz="2000" dirty="0">
              <a:latin typeface="+mn-lt"/>
              <a:ea typeface="ＭＳ Ｐゴシック" charset="-128"/>
              <a:cs typeface="ＭＳ Ｐゴシック" charset="-128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de-DE" sz="2400" b="1" dirty="0">
                <a:solidFill>
                  <a:srgbClr val="336699"/>
                </a:solidFill>
                <a:latin typeface="+mn-lt"/>
                <a:ea typeface="ＭＳ Ｐゴシック" charset="-128"/>
                <a:cs typeface="ＭＳ Ｐゴシック" charset="-128"/>
              </a:rPr>
              <a:t>DEATH</a:t>
            </a:r>
            <a:endParaRPr lang="de-DE" sz="2000" b="1" dirty="0">
              <a:solidFill>
                <a:srgbClr val="336699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AutoShape 12"/>
          <p:cNvSpPr>
            <a:spLocks noChangeAspect="1" noChangeArrowheads="1"/>
          </p:cNvSpPr>
          <p:nvPr/>
        </p:nvSpPr>
        <p:spPr bwMode="auto">
          <a:xfrm rot="16253663" flipH="1">
            <a:off x="4710906" y="-113506"/>
            <a:ext cx="646113" cy="3889375"/>
          </a:xfrm>
          <a:prstGeom prst="curvedRightArrow">
            <a:avLst>
              <a:gd name="adj1" fmla="val 39128"/>
              <a:gd name="adj2" fmla="val 166265"/>
              <a:gd name="adj3" fmla="val 38694"/>
            </a:avLst>
          </a:prstGeom>
          <a:gradFill rotWithShape="0">
            <a:gsLst>
              <a:gs pos="0">
                <a:srgbClr val="336699"/>
              </a:gs>
              <a:gs pos="100000">
                <a:srgbClr val="800000"/>
              </a:gs>
            </a:gsLst>
            <a:lin ang="0" scaled="1"/>
          </a:gra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Arial" pitchFamily="34" charset="0"/>
            </a:endParaRPr>
          </a:p>
        </p:txBody>
      </p:sp>
      <p:sp>
        <p:nvSpPr>
          <p:cNvPr id="9" name="AutoShape 13"/>
          <p:cNvSpPr>
            <a:spLocks noChangeAspect="1" noChangeArrowheads="1"/>
          </p:cNvSpPr>
          <p:nvPr/>
        </p:nvSpPr>
        <p:spPr bwMode="auto">
          <a:xfrm rot="16301526" flipV="1">
            <a:off x="4360863" y="2386013"/>
            <a:ext cx="611187" cy="3671887"/>
          </a:xfrm>
          <a:prstGeom prst="curvedRightArrow">
            <a:avLst>
              <a:gd name="adj1" fmla="val 40219"/>
              <a:gd name="adj2" fmla="val 148025"/>
              <a:gd name="adj3" fmla="val 34514"/>
            </a:avLst>
          </a:prstGeom>
          <a:gradFill rotWithShape="0">
            <a:gsLst>
              <a:gs pos="0">
                <a:srgbClr val="336699"/>
              </a:gs>
              <a:gs pos="100000">
                <a:srgbClr val="993300"/>
              </a:gs>
            </a:gsLst>
            <a:lin ang="0" scaled="1"/>
          </a:gra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Arial" pitchFamily="34" charset="0"/>
            </a:endParaRPr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3425825" y="4581525"/>
            <a:ext cx="5538788" cy="2114550"/>
            <a:chOff x="1976" y="2795"/>
            <a:chExt cx="3489" cy="1332"/>
          </a:xfrm>
        </p:grpSpPr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1976" y="2795"/>
              <a:ext cx="2297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0000"/>
                </a:lnSpc>
                <a:buClr>
                  <a:srgbClr val="800000"/>
                </a:buClr>
                <a:buFont typeface="Wingdings" charset="0"/>
                <a:buChar char="Ø"/>
                <a:defRPr/>
              </a:pPr>
              <a:r>
                <a:rPr lang="en-US" dirty="0" smtClean="0">
                  <a:latin typeface="+mn-lt"/>
                </a:rPr>
                <a:t> Energy Production</a:t>
              </a:r>
              <a:endParaRPr lang="en-US" dirty="0">
                <a:latin typeface="+mn-lt"/>
              </a:endParaRPr>
            </a:p>
            <a:p>
              <a:pPr>
                <a:lnSpc>
                  <a:spcPct val="110000"/>
                </a:lnSpc>
                <a:buClr>
                  <a:srgbClr val="800000"/>
                </a:buClr>
                <a:buFont typeface="Wingdings" charset="0"/>
                <a:buChar char="Ø"/>
                <a:defRPr/>
              </a:pPr>
              <a:r>
                <a:rPr lang="en-US" dirty="0" smtClean="0">
                  <a:latin typeface="+mn-lt"/>
                </a:rPr>
                <a:t> Stability </a:t>
              </a:r>
              <a:r>
                <a:rPr lang="en-US" dirty="0">
                  <a:latin typeface="+mn-lt"/>
                </a:rPr>
                <a:t>against </a:t>
              </a:r>
              <a:r>
                <a:rPr lang="en-US" dirty="0" smtClean="0">
                  <a:latin typeface="+mn-lt"/>
                </a:rPr>
                <a:t>Collapse</a:t>
              </a:r>
              <a:endParaRPr lang="en-US" dirty="0">
                <a:latin typeface="+mn-lt"/>
              </a:endParaRPr>
            </a:p>
            <a:p>
              <a:pPr>
                <a:lnSpc>
                  <a:spcPct val="110000"/>
                </a:lnSpc>
                <a:buClr>
                  <a:srgbClr val="800000"/>
                </a:buClr>
                <a:buFont typeface="Wingdings" charset="0"/>
                <a:buChar char="Ø"/>
                <a:defRPr/>
              </a:pPr>
              <a:r>
                <a:rPr lang="en-US" dirty="0">
                  <a:latin typeface="+mn-lt"/>
                </a:rPr>
                <a:t> </a:t>
              </a:r>
              <a:r>
                <a:rPr lang="en-US" dirty="0" smtClean="0">
                  <a:latin typeface="+mn-lt"/>
                </a:rPr>
                <a:t>Synthesis </a:t>
              </a:r>
              <a:r>
                <a:rPr lang="en-US" dirty="0">
                  <a:latin typeface="+mn-lt"/>
                </a:rPr>
                <a:t>of </a:t>
              </a:r>
              <a:r>
                <a:rPr lang="ja-JP" altLang="en-US" dirty="0" smtClean="0">
                  <a:latin typeface="+mn-lt"/>
                </a:rPr>
                <a:t>“</a:t>
              </a:r>
              <a:r>
                <a:rPr lang="en-US" dirty="0" smtClean="0">
                  <a:latin typeface="+mn-lt"/>
                </a:rPr>
                <a:t>Metals</a:t>
              </a:r>
              <a:r>
                <a:rPr lang="ja-JP" altLang="en-US" dirty="0">
                  <a:latin typeface="+mn-lt"/>
                </a:rPr>
                <a:t>”</a:t>
              </a:r>
              <a:endParaRPr lang="en-US" dirty="0">
                <a:latin typeface="+mn-lt"/>
              </a:endParaRPr>
            </a:p>
          </p:txBody>
        </p:sp>
        <p:graphicFrame>
          <p:nvGraphicFramePr>
            <p:cNvPr id="12" name="Object 2"/>
            <p:cNvGraphicFramePr>
              <a:graphicFrameLocks noChangeAspect="1"/>
            </p:cNvGraphicFramePr>
            <p:nvPr/>
          </p:nvGraphicFramePr>
          <p:xfrm>
            <a:off x="4150" y="2840"/>
            <a:ext cx="1315" cy="1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Fotografia Photo Editor" r:id="rId4" imgW="2695951" imgH="2638095" progId="MSPhotoEd.3">
                    <p:embed/>
                  </p:oleObj>
                </mc:Choice>
                <mc:Fallback>
                  <p:oleObj name="Fotografia Photo Editor" r:id="rId4" imgW="2695951" imgH="263809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2840"/>
                          <a:ext cx="1315" cy="1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69925" y="1665288"/>
            <a:ext cx="17414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2400" b="1" dirty="0" err="1">
                <a:solidFill>
                  <a:srgbClr val="336699"/>
                </a:solidFill>
                <a:latin typeface="+mn-lt"/>
                <a:ea typeface="ＭＳ Ｐゴシック" charset="-128"/>
                <a:cs typeface="ＭＳ Ｐゴシック" charset="-128"/>
              </a:rPr>
              <a:t>Interstellar</a:t>
            </a:r>
            <a:r>
              <a:rPr lang="it-IT" sz="2400" b="1" dirty="0">
                <a:solidFill>
                  <a:srgbClr val="336699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algn="ctr" eaLnBrk="0" hangingPunct="0">
              <a:defRPr/>
            </a:pPr>
            <a:r>
              <a:rPr lang="it-IT" sz="2400" b="1" dirty="0">
                <a:solidFill>
                  <a:srgbClr val="336699"/>
                </a:solidFill>
                <a:latin typeface="+mn-lt"/>
                <a:ea typeface="ＭＳ Ｐゴシック" charset="-128"/>
                <a:cs typeface="ＭＳ Ｐゴシック" charset="-128"/>
              </a:rPr>
              <a:t>Medium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7437438" y="1754188"/>
            <a:ext cx="869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2400" b="1" dirty="0" err="1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rPr>
              <a:t>Stars</a:t>
            </a:r>
            <a:endParaRPr lang="it-IT" sz="2400" b="1" dirty="0">
              <a:solidFill>
                <a:srgbClr val="8000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22" descr="phot-40f-99-normal-crabfullview_hal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2224088"/>
            <a:ext cx="1655762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it-IT" altLang="it-IT" sz="4400" b="1" dirty="0" smtClean="0"/>
              <a:t>B</a:t>
            </a:r>
            <a:r>
              <a:rPr lang="it-IT" altLang="it-IT" sz="4400" b="1" baseline="30000" dirty="0" smtClean="0"/>
              <a:t>2</a:t>
            </a:r>
            <a:r>
              <a:rPr lang="it-IT" altLang="it-IT" sz="4400" b="1" dirty="0" smtClean="0"/>
              <a:t>FH-paper (1957)</a:t>
            </a:r>
          </a:p>
        </p:txBody>
      </p:sp>
    </p:spTree>
    <p:extLst>
      <p:ext uri="{BB962C8B-B14F-4D97-AF65-F5344CB8AC3E}">
        <p14:creationId xmlns:p14="http://schemas.microsoft.com/office/powerpoint/2010/main" val="17500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 animBg="1"/>
      <p:bldP spid="9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3677</Words>
  <Application>Microsoft Office PowerPoint</Application>
  <PresentationFormat>Presentazione su schermo (4:3)</PresentationFormat>
  <Paragraphs>652</Paragraphs>
  <Slides>76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6</vt:i4>
      </vt:variant>
      <vt:variant>
        <vt:lpstr>Titoli diapositive</vt:lpstr>
      </vt:variant>
      <vt:variant>
        <vt:i4>76</vt:i4>
      </vt:variant>
    </vt:vector>
  </HeadingPairs>
  <TitlesOfParts>
    <vt:vector size="83" baseType="lpstr">
      <vt:lpstr>Office Theme</vt:lpstr>
      <vt:lpstr>PHOTO-PAINT Image</vt:lpstr>
      <vt:lpstr>Fotografia Photo Editor</vt:lpstr>
      <vt:lpstr>Corel PHOTO-PAINT 6.0 Image</vt:lpstr>
      <vt:lpstr>Formel</vt:lpstr>
      <vt:lpstr>Equation</vt:lpstr>
      <vt:lpstr>Immagine bitmap</vt:lpstr>
      <vt:lpstr>Gruppo III – ASFIN2  </vt:lpstr>
      <vt:lpstr>Nuclear Astrophysics</vt:lpstr>
      <vt:lpstr>Presentazione standard di PowerPoint</vt:lpstr>
      <vt:lpstr>Presentazione standard di PowerPoint</vt:lpstr>
      <vt:lpstr>Solar Abundance Distribution</vt:lpstr>
      <vt:lpstr>αβγ-paper (1948)</vt:lpstr>
      <vt:lpstr>Presentazione standard di PowerPoint</vt:lpstr>
      <vt:lpstr>B2FH-paper (1957)</vt:lpstr>
      <vt:lpstr>B2FH-paper (1957)</vt:lpstr>
      <vt:lpstr>Principles of Stellar Evolution</vt:lpstr>
      <vt:lpstr>Distint Epochs of Nuclear Processes</vt:lpstr>
      <vt:lpstr>Indirect Methods</vt:lpstr>
      <vt:lpstr>Presentazione standard di PowerPoint</vt:lpstr>
      <vt:lpstr>Presentazione standard di PowerPoint</vt:lpstr>
      <vt:lpstr>Astrophysical S-Factor</vt:lpstr>
      <vt:lpstr>Examples of S-Factor</vt:lpstr>
      <vt:lpstr>Gamow Peak Energies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Quasi-Free Mechanism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Three-Body Reaction of Interest</vt:lpstr>
      <vt:lpstr>Beam Energy</vt:lpstr>
      <vt:lpstr>Quasi-Free Mechanism</vt:lpstr>
      <vt:lpstr>Qvalue Reconstruction</vt:lpstr>
      <vt:lpstr>Presentazione standard di PowerPoint</vt:lpstr>
      <vt:lpstr>Momentum Distribution</vt:lpstr>
      <vt:lpstr>Cross Section Extraction</vt:lpstr>
      <vt:lpstr>Presentazione standard di PowerPoint</vt:lpstr>
      <vt:lpstr>Presentazione standard di PowerPoint</vt:lpstr>
      <vt:lpstr>Recent Highlights</vt:lpstr>
      <vt:lpstr>#1: 12C + 12C</vt:lpstr>
      <vt:lpstr>Astrophysical S-Factor</vt:lpstr>
      <vt:lpstr>Reaction Rate Enhancement</vt:lpstr>
      <vt:lpstr>#2: 7Be + n</vt:lpstr>
      <vt:lpstr>Presentazione standard di PowerPoint</vt:lpstr>
      <vt:lpstr>Cosmological 7Li Problem</vt:lpstr>
      <vt:lpstr>Presentazione standard di PowerPoint</vt:lpstr>
      <vt:lpstr>The Facility EXOTIC at LNL</vt:lpstr>
      <vt:lpstr>Light RIBs at EXOTIC</vt:lpstr>
      <vt:lpstr>Presentazione standard di PowerPoint</vt:lpstr>
      <vt:lpstr>Our Background</vt:lpstr>
      <vt:lpstr>Our Capabilities</vt:lpstr>
      <vt:lpstr>7Be,8B + 208Pb</vt:lpstr>
      <vt:lpstr>Reaction Cross Sections</vt:lpstr>
      <vt:lpstr>Coincidence Measurements</vt:lpstr>
      <vt:lpstr>Summary 2012-2017</vt:lpstr>
      <vt:lpstr>Presentazione standard di PowerPoint</vt:lpstr>
      <vt:lpstr>Presentazione standard di PowerPoint</vt:lpstr>
      <vt:lpstr>Bibliometria 2012-2017</vt:lpstr>
      <vt:lpstr>Coming Years</vt:lpstr>
      <vt:lpstr>Presentazione standard di PowerPoint</vt:lpstr>
      <vt:lpstr>Presentazione standard di PowerPoint</vt:lpstr>
      <vt:lpstr>AGATA at LNL</vt:lpstr>
      <vt:lpstr>Activity 2020</vt:lpstr>
      <vt:lpstr>Presentazione standard di PowerPoint</vt:lpstr>
      <vt:lpstr>Presentazione standard di PowerPoint</vt:lpstr>
      <vt:lpstr>Presentazione standard di PowerPoint</vt:lpstr>
      <vt:lpstr>27Al(p,a)24Mg via d(27Al,a 24Mg)n @LNS </vt:lpstr>
      <vt:lpstr>Presentazione standard di PowerPoint</vt:lpstr>
      <vt:lpstr>Presentazione standard di PowerPoint</vt:lpstr>
      <vt:lpstr>Richieste</vt:lpstr>
      <vt:lpstr>25 FTE complessivi </vt:lpstr>
      <vt:lpstr>Presentazione standard di PowerPoint</vt:lpstr>
      <vt:lpstr>Richieste Economiche (preliminari)</vt:lpstr>
      <vt:lpstr>Richieste ai Servizi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Gruppo III – ASFIN2  </dc:title>
  <dc:creator>Mazzocco</dc:creator>
  <cp:lastModifiedBy>Sezione di Padova</cp:lastModifiedBy>
  <cp:revision>31</cp:revision>
  <dcterms:created xsi:type="dcterms:W3CDTF">2006-08-16T00:00:00Z</dcterms:created>
  <dcterms:modified xsi:type="dcterms:W3CDTF">2019-06-25T12:54:11Z</dcterms:modified>
</cp:coreProperties>
</file>