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9" r:id="rId4"/>
    <p:sldId id="261" r:id="rId5"/>
    <p:sldId id="257" r:id="rId6"/>
    <p:sldId id="265" r:id="rId7"/>
    <p:sldId id="263" r:id="rId8"/>
    <p:sldId id="267" r:id="rId9"/>
    <p:sldId id="262" r:id="rId10"/>
    <p:sldId id="264" r:id="rId11"/>
    <p:sldId id="270" r:id="rId12"/>
    <p:sldId id="266" r:id="rId13"/>
    <p:sldId id="260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" roundtripDataSignature="AMtx7mjN4KEg5YR5D4UxU6h76kXPkNYw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3"/>
    <p:restoredTop sz="94694"/>
  </p:normalViewPr>
  <p:slideViewPr>
    <p:cSldViewPr snapToGrid="0" snapToObjects="1">
      <p:cViewPr varScale="1">
        <p:scale>
          <a:sx n="185" d="100"/>
          <a:sy n="185" d="100"/>
        </p:scale>
        <p:origin x="3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78afa16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5c78afa16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515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78afa16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78afa16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c78afa1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c78afa16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175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c78afa1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c78afa16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doi.org/10.1109/NSSMIC.2014.7431252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13" Type="http://schemas.openxmlformats.org/officeDocument/2006/relationships/image" Target="../media/image38.tiff"/><Relationship Id="rId3" Type="http://schemas.openxmlformats.org/officeDocument/2006/relationships/image" Target="../media/image29.tiff"/><Relationship Id="rId7" Type="http://schemas.openxmlformats.org/officeDocument/2006/relationships/image" Target="../media/image32.tiff"/><Relationship Id="rId12" Type="http://schemas.openxmlformats.org/officeDocument/2006/relationships/image" Target="../media/image37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tiff"/><Relationship Id="rId5" Type="http://schemas.openxmlformats.org/officeDocument/2006/relationships/image" Target="../media/image30.tiff"/><Relationship Id="rId15" Type="http://schemas.openxmlformats.org/officeDocument/2006/relationships/image" Target="../media/image40.tiff"/><Relationship Id="rId10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34.tiff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13" Type="http://schemas.openxmlformats.org/officeDocument/2006/relationships/image" Target="../media/image53.tiff"/><Relationship Id="rId3" Type="http://schemas.openxmlformats.org/officeDocument/2006/relationships/image" Target="../media/image43.png"/><Relationship Id="rId7" Type="http://schemas.openxmlformats.org/officeDocument/2006/relationships/image" Target="../media/image47.tiff"/><Relationship Id="rId12" Type="http://schemas.openxmlformats.org/officeDocument/2006/relationships/image" Target="../media/image52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tiff"/><Relationship Id="rId11" Type="http://schemas.openxmlformats.org/officeDocument/2006/relationships/image" Target="../media/image51.tiff"/><Relationship Id="rId5" Type="http://schemas.openxmlformats.org/officeDocument/2006/relationships/image" Target="../media/image45.png"/><Relationship Id="rId10" Type="http://schemas.openxmlformats.org/officeDocument/2006/relationships/image" Target="../media/image50.tiff"/><Relationship Id="rId4" Type="http://schemas.openxmlformats.org/officeDocument/2006/relationships/image" Target="../media/image44.png"/><Relationship Id="rId9" Type="http://schemas.openxmlformats.org/officeDocument/2006/relationships/image" Target="../media/image49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10" Type="http://schemas.openxmlformats.org/officeDocument/2006/relationships/image" Target="../media/image62.tiff"/><Relationship Id="rId4" Type="http://schemas.openxmlformats.org/officeDocument/2006/relationships/image" Target="../media/image56.tiff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png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c78afa169_0_12"/>
          <p:cNvSpPr txBox="1"/>
          <p:nvPr/>
        </p:nvSpPr>
        <p:spPr>
          <a:xfrm>
            <a:off x="1654047" y="228919"/>
            <a:ext cx="9046605" cy="21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it-IT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sz="3000" b="1" dirty="0" err="1">
                <a:solidFill>
                  <a:schemeClr val="dk1"/>
                </a:solidFill>
                <a:latin typeface="Calibri"/>
                <a:cs typeface="Calibri"/>
              </a:rPr>
              <a:t>S</a:t>
            </a:r>
            <a:r>
              <a:rPr lang="it-IT" sz="3000" dirty="0" err="1">
                <a:solidFill>
                  <a:schemeClr val="dk1"/>
                </a:solidFill>
                <a:latin typeface="Calibri"/>
                <a:cs typeface="Calibri"/>
              </a:rPr>
              <a:t>oc</a:t>
            </a:r>
            <a:r>
              <a:rPr lang="it-IT" sz="3000" dirty="0">
                <a:solidFill>
                  <a:schemeClr val="dk1"/>
                </a:solidFill>
                <a:latin typeface="Calibri"/>
                <a:cs typeface="Calibri"/>
              </a:rPr>
              <a:t> </a:t>
            </a:r>
            <a:r>
              <a:rPr lang="it-IT" sz="3000" dirty="0" err="1">
                <a:solidFill>
                  <a:schemeClr val="dk1"/>
                </a:solidFill>
                <a:latin typeface="Calibri"/>
                <a:cs typeface="Calibri"/>
              </a:rPr>
              <a:t>e</a:t>
            </a:r>
            <a:r>
              <a:rPr lang="it-IT" sz="3000" b="1" dirty="0" err="1">
                <a:solidFill>
                  <a:schemeClr val="dk1"/>
                </a:solidFill>
                <a:latin typeface="Calibri"/>
                <a:cs typeface="Calibri"/>
              </a:rPr>
              <a:t>L</a:t>
            </a:r>
            <a:r>
              <a:rPr lang="it-IT" sz="3000" dirty="0" err="1">
                <a:solidFill>
                  <a:schemeClr val="dk1"/>
                </a:solidFill>
                <a:latin typeface="Calibri"/>
                <a:cs typeface="Calibri"/>
              </a:rPr>
              <a:t>ectron</a:t>
            </a:r>
            <a:r>
              <a:rPr lang="it-IT" sz="3000" b="1" dirty="0" err="1">
                <a:solidFill>
                  <a:schemeClr val="dk1"/>
                </a:solidFill>
                <a:latin typeface="Calibri"/>
                <a:cs typeface="Calibri"/>
              </a:rPr>
              <a:t>I</a:t>
            </a:r>
            <a:r>
              <a:rPr lang="it-IT" sz="3000" dirty="0" err="1">
                <a:solidFill>
                  <a:schemeClr val="dk1"/>
                </a:solidFill>
                <a:latin typeface="Calibri"/>
                <a:cs typeface="Calibri"/>
              </a:rPr>
              <a:t>cs</a:t>
            </a:r>
            <a:r>
              <a:rPr lang="it-IT" sz="3000" dirty="0">
                <a:solidFill>
                  <a:schemeClr val="dk1"/>
                </a:solidFill>
                <a:latin typeface="Calibri"/>
                <a:cs typeface="Calibri"/>
              </a:rPr>
              <a:t> </a:t>
            </a:r>
            <a:r>
              <a:rPr lang="it-IT" sz="3000" b="1" dirty="0">
                <a:solidFill>
                  <a:schemeClr val="dk1"/>
                </a:solidFill>
                <a:latin typeface="Calibri"/>
                <a:cs typeface="Calibri"/>
              </a:rPr>
              <a:t>C</a:t>
            </a:r>
            <a:r>
              <a:rPr lang="it-IT" sz="3000" dirty="0">
                <a:solidFill>
                  <a:schemeClr val="dk1"/>
                </a:solidFill>
                <a:latin typeface="Calibri"/>
                <a:cs typeface="Calibri"/>
              </a:rPr>
              <a:t>ompact </a:t>
            </a:r>
            <a:r>
              <a:rPr lang="it-IT" sz="3000" dirty="0" err="1">
                <a:solidFill>
                  <a:schemeClr val="dk1"/>
                </a:solidFill>
                <a:latin typeface="Calibri"/>
                <a:cs typeface="Calibri"/>
              </a:rPr>
              <a:t>d</a:t>
            </a:r>
            <a:r>
              <a:rPr lang="it-IT" sz="3000" b="1" dirty="0" err="1">
                <a:solidFill>
                  <a:schemeClr val="dk1"/>
                </a:solidFill>
                <a:latin typeface="Calibri"/>
                <a:cs typeface="Calibri"/>
              </a:rPr>
              <a:t>E</a:t>
            </a:r>
            <a:r>
              <a:rPr lang="it-IT" sz="3000" dirty="0" err="1">
                <a:solidFill>
                  <a:schemeClr val="dk1"/>
                </a:solidFill>
                <a:latin typeface="Calibri"/>
                <a:cs typeface="Calibri"/>
              </a:rPr>
              <a:t>tector</a:t>
            </a:r>
            <a:r>
              <a:rPr lang="it-IT" sz="3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g5c78afa169_0_12"/>
          <p:cNvSpPr/>
          <p:nvPr/>
        </p:nvSpPr>
        <p:spPr>
          <a:xfrm>
            <a:off x="1600950" y="2384688"/>
            <a:ext cx="9929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Sviluppo di rivelatori  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-In-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</a:t>
            </a:r>
            <a:r>
              <a:rPr lang="it-IT" sz="1800" b="1" i="0" u="none" strike="noStrike" cap="none" dirty="0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detector,elettronica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,DAQ)  utilizzando </a:t>
            </a:r>
            <a:r>
              <a:rPr lang="it-IT" sz="1800" dirty="0"/>
              <a:t>s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istemi su circuiti integrato (</a:t>
            </a:r>
            <a:r>
              <a:rPr lang="it-IT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</a:t>
            </a:r>
            <a:r>
              <a:rPr lang="it-IT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commerciali di ultima generazione.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ED4B65-1222-994B-B892-602073A36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940" y="3738920"/>
            <a:ext cx="4118710" cy="1464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D6D7A1-02FE-D243-B0DD-559752AD49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60" y="4059339"/>
            <a:ext cx="1158900" cy="124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AC70E1-1C01-9C4E-8913-75241C0303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785" y="4432764"/>
            <a:ext cx="471143" cy="49515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E68EDD1A-FE4B-CC4F-A98D-B16A80D0E6D0}"/>
              </a:ext>
            </a:extLst>
          </p:cNvPr>
          <p:cNvSpPr/>
          <p:nvPr/>
        </p:nvSpPr>
        <p:spPr>
          <a:xfrm rot="5400000">
            <a:off x="2941786" y="4221379"/>
            <a:ext cx="1005600" cy="8394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785D62-CBC6-9C4C-9488-E784022BE870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1945860" y="4680339"/>
            <a:ext cx="3039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E502C0-ABEA-2E4E-B258-B915E6965780}"/>
              </a:ext>
            </a:extLst>
          </p:cNvPr>
          <p:cNvCxnSpPr/>
          <p:nvPr/>
        </p:nvCxnSpPr>
        <p:spPr>
          <a:xfrm>
            <a:off x="2667060" y="4680339"/>
            <a:ext cx="3039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F521A4B-42A9-7D4F-8F50-3A678FA75A0B}"/>
              </a:ext>
            </a:extLst>
          </p:cNvPr>
          <p:cNvCxnSpPr/>
          <p:nvPr/>
        </p:nvCxnSpPr>
        <p:spPr>
          <a:xfrm>
            <a:off x="3930260" y="4628065"/>
            <a:ext cx="3039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A9A1DBB-2B07-DF49-A387-148204F4CA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317" y="4400072"/>
            <a:ext cx="251093" cy="2510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12D947-84B4-7A4D-AAEB-ED98AB94FF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506" y="3312241"/>
            <a:ext cx="478118" cy="4781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3D616D3-D98F-2E4A-A28E-376FB8A6427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235" y="4711405"/>
            <a:ext cx="552433" cy="5524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E8A75-3385-1F4B-AE84-5B7449C8B2E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962" y="5355976"/>
            <a:ext cx="478119" cy="4781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0D4DDD-1F65-D542-9DBF-7366A9699F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569" y="3898803"/>
            <a:ext cx="478117" cy="3210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5C2830-B16F-514D-B4E9-4B916EB155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9067" y="3730680"/>
            <a:ext cx="1688283" cy="18993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28346F3-40D7-D241-936E-AB0A38DA08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234" y="4515488"/>
            <a:ext cx="271354" cy="2713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A2E95C-0CC7-554F-AA16-B1C7295F82C4}"/>
              </a:ext>
            </a:extLst>
          </p:cNvPr>
          <p:cNvSpPr/>
          <p:nvPr/>
        </p:nvSpPr>
        <p:spPr>
          <a:xfrm>
            <a:off x="3139233" y="1517851"/>
            <a:ext cx="7118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INFN Roma: Valerio Bocci (</a:t>
            </a:r>
            <a:r>
              <a:rPr lang="it-IT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</a:t>
            </a:r>
            <a:r>
              <a:rPr lang="it-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Nazionale),Francesco </a:t>
            </a:r>
            <a:r>
              <a:rPr lang="it-IT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Iacoangeli</a:t>
            </a:r>
            <a:endParaRPr lang="it-IT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it-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INFN Roma2: Davide </a:t>
            </a:r>
            <a:r>
              <a:rPr lang="it-IT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Badoni</a:t>
            </a:r>
            <a:r>
              <a:rPr lang="it-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</a:t>
            </a:r>
            <a:r>
              <a:rPr lang="it-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Locale), Matteo Salvato, Mattia </a:t>
            </a: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Scagliotti</a:t>
            </a:r>
            <a:endParaRPr lang="it-IT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9D5111-83A2-CD4B-BA30-C1F541E2B4EC}"/>
              </a:ext>
            </a:extLst>
          </p:cNvPr>
          <p:cNvSpPr txBox="1"/>
          <p:nvPr/>
        </p:nvSpPr>
        <p:spPr>
          <a:xfrm>
            <a:off x="794360" y="5486401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Particle</a:t>
            </a:r>
            <a:endParaRPr lang="it-IT" dirty="0"/>
          </a:p>
          <a:p>
            <a:r>
              <a:rPr lang="it-IT" dirty="0"/>
              <a:t>Detector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A9E9E0-A143-2448-B31D-76875C5AF23A}"/>
              </a:ext>
            </a:extLst>
          </p:cNvPr>
          <p:cNvSpPr txBox="1"/>
          <p:nvPr/>
        </p:nvSpPr>
        <p:spPr>
          <a:xfrm>
            <a:off x="2054789" y="5452574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photon</a:t>
            </a:r>
            <a:endParaRPr lang="it-IT" dirty="0"/>
          </a:p>
          <a:p>
            <a:r>
              <a:rPr lang="it-IT" dirty="0"/>
              <a:t>Detector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4930D0-B886-F049-922E-D86D18528F91}"/>
              </a:ext>
            </a:extLst>
          </p:cNvPr>
          <p:cNvSpPr txBox="1"/>
          <p:nvPr/>
        </p:nvSpPr>
        <p:spPr>
          <a:xfrm>
            <a:off x="3037278" y="5526318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Analog</a:t>
            </a:r>
            <a:r>
              <a:rPr lang="it-IT" dirty="0"/>
              <a:t> </a:t>
            </a:r>
          </a:p>
          <a:p>
            <a:r>
              <a:rPr lang="it-IT" dirty="0" err="1"/>
              <a:t>conditioning</a:t>
            </a:r>
            <a:endParaRPr lang="it-IT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55BF7E-ED17-564E-8A82-2859129B42DE}"/>
              </a:ext>
            </a:extLst>
          </p:cNvPr>
          <p:cNvSpPr txBox="1"/>
          <p:nvPr/>
        </p:nvSpPr>
        <p:spPr>
          <a:xfrm>
            <a:off x="4724553" y="5595035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SoC</a:t>
            </a:r>
            <a:endParaRPr lang="it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65467C-3C03-DE41-904D-04C40E8D4A47}"/>
              </a:ext>
            </a:extLst>
          </p:cNvPr>
          <p:cNvSpPr txBox="1"/>
          <p:nvPr/>
        </p:nvSpPr>
        <p:spPr>
          <a:xfrm>
            <a:off x="6353614" y="5911383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Trasmission</a:t>
            </a:r>
            <a:endParaRPr lang="it-IT" dirty="0"/>
          </a:p>
          <a:p>
            <a:pPr algn="ctr"/>
            <a:r>
              <a:rPr lang="it-IT" dirty="0" err="1"/>
              <a:t>Layer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E609F-BAAA-3648-94C1-E292DB5B2999}"/>
              </a:ext>
            </a:extLst>
          </p:cNvPr>
          <p:cNvSpPr txBox="1"/>
          <p:nvPr/>
        </p:nvSpPr>
        <p:spPr>
          <a:xfrm>
            <a:off x="8730114" y="5865216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Formatted</a:t>
            </a:r>
            <a:r>
              <a:rPr lang="it-IT" dirty="0"/>
              <a:t> DATA</a:t>
            </a:r>
          </a:p>
        </p:txBody>
      </p:sp>
      <p:sp>
        <p:nvSpPr>
          <p:cNvPr id="31" name="Google Shape;116;p2">
            <a:extLst>
              <a:ext uri="{FF2B5EF4-FFF2-40B4-BE49-F238E27FC236}">
                <a16:creationId xmlns:a16="http://schemas.microsoft.com/office/drawing/2014/main" id="{C7C44B45-9B97-F34E-8BBF-1AE7F5B568F7}"/>
              </a:ext>
            </a:extLst>
          </p:cNvPr>
          <p:cNvSpPr txBox="1"/>
          <p:nvPr/>
        </p:nvSpPr>
        <p:spPr>
          <a:xfrm>
            <a:off x="10490200" y="6626216"/>
            <a:ext cx="1657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Valerio Bocci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F245539-1CEB-4847-9C4A-D5470E194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20" y="756744"/>
            <a:ext cx="11781479" cy="2112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ACCA60-6D0F-0144-BC12-38AC0DE78BC9}"/>
              </a:ext>
            </a:extLst>
          </p:cNvPr>
          <p:cNvSpPr/>
          <p:nvPr/>
        </p:nvSpPr>
        <p:spPr>
          <a:xfrm>
            <a:off x="547910" y="448967"/>
            <a:ext cx="1279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INFN Roma1 </a:t>
            </a: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5010884-7614-9146-872F-7D32321CF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20" y="3436246"/>
            <a:ext cx="11692608" cy="9534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79262C-6AF4-E741-ACAD-28CF6427E4C1}"/>
              </a:ext>
            </a:extLst>
          </p:cNvPr>
          <p:cNvSpPr/>
          <p:nvPr/>
        </p:nvSpPr>
        <p:spPr>
          <a:xfrm>
            <a:off x="547909" y="3121223"/>
            <a:ext cx="1279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INFN Roma2 </a:t>
            </a:r>
          </a:p>
        </p:txBody>
      </p:sp>
      <p:sp>
        <p:nvSpPr>
          <p:cNvPr id="8" name="Google Shape;116;p2">
            <a:extLst>
              <a:ext uri="{FF2B5EF4-FFF2-40B4-BE49-F238E27FC236}">
                <a16:creationId xmlns:a16="http://schemas.microsoft.com/office/drawing/2014/main" id="{0D490CAB-9B61-1B4B-B810-84B60CA88EF7}"/>
              </a:ext>
            </a:extLst>
          </p:cNvPr>
          <p:cNvSpPr txBox="1"/>
          <p:nvPr/>
        </p:nvSpPr>
        <p:spPr>
          <a:xfrm>
            <a:off x="10490200" y="6626216"/>
            <a:ext cx="1657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Valerio Bocci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264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DF3CB9-AE01-4C44-8CE8-B86552439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" t="7514" r="60045" b="206"/>
          <a:stretch/>
        </p:blipFill>
        <p:spPr>
          <a:xfrm>
            <a:off x="2688199" y="158129"/>
            <a:ext cx="6717058" cy="6602953"/>
          </a:xfrm>
          <a:prstGeom prst="rect">
            <a:avLst/>
          </a:prstGeom>
        </p:spPr>
      </p:pic>
      <p:sp>
        <p:nvSpPr>
          <p:cNvPr id="3" name="Google Shape;116;p2">
            <a:extLst>
              <a:ext uri="{FF2B5EF4-FFF2-40B4-BE49-F238E27FC236}">
                <a16:creationId xmlns:a16="http://schemas.microsoft.com/office/drawing/2014/main" id="{08672F9D-C2D2-9C4B-A73A-7E3D861C90B3}"/>
              </a:ext>
            </a:extLst>
          </p:cNvPr>
          <p:cNvSpPr txBox="1"/>
          <p:nvPr/>
        </p:nvSpPr>
        <p:spPr>
          <a:xfrm>
            <a:off x="10490200" y="6626216"/>
            <a:ext cx="1657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Valerio Bocci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828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B350A3-ADB2-AA48-8D34-BA2F07D36916}"/>
              </a:ext>
            </a:extLst>
          </p:cNvPr>
          <p:cNvSpPr txBox="1"/>
          <p:nvPr/>
        </p:nvSpPr>
        <p:spPr>
          <a:xfrm>
            <a:off x="5035453" y="516131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Materiali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B8F61-42CE-E946-B1EA-F67807DD9E6D}"/>
              </a:ext>
            </a:extLst>
          </p:cNvPr>
          <p:cNvSpPr txBox="1"/>
          <p:nvPr/>
        </p:nvSpPr>
        <p:spPr>
          <a:xfrm>
            <a:off x="2131685" y="1525699"/>
            <a:ext cx="853631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Evaluation Boards per SOC, </a:t>
            </a:r>
            <a:r>
              <a:rPr lang="it-IT" sz="2400" dirty="0" err="1"/>
              <a:t>Analog</a:t>
            </a:r>
            <a:r>
              <a:rPr lang="it-IT" sz="2400" dirty="0"/>
              <a:t>, TDC</a:t>
            </a:r>
          </a:p>
          <a:p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Evaluation </a:t>
            </a:r>
            <a:r>
              <a:rPr lang="it-IT" sz="2400" dirty="0" err="1"/>
              <a:t>Boards</a:t>
            </a:r>
            <a:r>
              <a:rPr lang="it-IT" sz="2400" dirty="0"/>
              <a:t> e gateway </a:t>
            </a:r>
            <a:r>
              <a:rPr lang="it-IT" sz="2400" dirty="0" err="1"/>
              <a:t>LoRA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Referenza temporale con CSAC (Chip Scale </a:t>
            </a:r>
            <a:r>
              <a:rPr lang="it-IT" sz="2400" dirty="0" err="1"/>
              <a:t>Atomic</a:t>
            </a:r>
            <a:r>
              <a:rPr lang="it-IT" sz="2400" dirty="0"/>
              <a:t> Clock)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SiPMs ,Scatola test SiPMs , SiPM </a:t>
            </a:r>
            <a:r>
              <a:rPr lang="it-IT" sz="2400" dirty="0" err="1"/>
              <a:t>reference</a:t>
            </a:r>
            <a:r>
              <a:rPr lang="it-IT" sz="2400" dirty="0"/>
              <a:t> </a:t>
            </a:r>
            <a:r>
              <a:rPr lang="it-IT" sz="2400" dirty="0" err="1"/>
              <a:t>Electronics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Consumo vario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PCBs</a:t>
            </a:r>
            <a:r>
              <a:rPr lang="it-IT" sz="2400" dirty="0"/>
              <a:t> </a:t>
            </a:r>
          </a:p>
        </p:txBody>
      </p:sp>
      <p:sp>
        <p:nvSpPr>
          <p:cNvPr id="4" name="Google Shape;116;p2">
            <a:extLst>
              <a:ext uri="{FF2B5EF4-FFF2-40B4-BE49-F238E27FC236}">
                <a16:creationId xmlns:a16="http://schemas.microsoft.com/office/drawing/2014/main" id="{2B343369-DBC5-9144-90C7-06158EAEDBB6}"/>
              </a:ext>
            </a:extLst>
          </p:cNvPr>
          <p:cNvSpPr txBox="1"/>
          <p:nvPr/>
        </p:nvSpPr>
        <p:spPr>
          <a:xfrm>
            <a:off x="10490200" y="6626216"/>
            <a:ext cx="1657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Valerio Bocci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557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E68C0A-8AD6-8F4E-B233-85104A82B403}"/>
              </a:ext>
            </a:extLst>
          </p:cNvPr>
          <p:cNvSpPr txBox="1"/>
          <p:nvPr/>
        </p:nvSpPr>
        <p:spPr>
          <a:xfrm>
            <a:off x="627799" y="856357"/>
            <a:ext cx="1126563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Valutazione diversi  </a:t>
            </a:r>
            <a:r>
              <a:rPr lang="it-IT" sz="2400" dirty="0" err="1"/>
              <a:t>SoC</a:t>
            </a:r>
            <a:r>
              <a:rPr lang="it-IT" sz="2400" dirty="0"/>
              <a:t> : Microchip, STM, </a:t>
            </a:r>
            <a:r>
              <a:rPr lang="it-IT" sz="2400" dirty="0" err="1"/>
              <a:t>Infineon</a:t>
            </a:r>
            <a:r>
              <a:rPr lang="it-IT" sz="2400" dirty="0"/>
              <a:t>, </a:t>
            </a:r>
            <a:r>
              <a:rPr lang="it-IT" sz="2400" dirty="0" err="1"/>
              <a:t>Esprissif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Test TDC commerciali ai Picosecondi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Test Stabilità oscillatori per ottimizzazioni </a:t>
            </a:r>
            <a:r>
              <a:rPr lang="it-IT" sz="2400" dirty="0" err="1"/>
              <a:t>tag</a:t>
            </a:r>
            <a:r>
              <a:rPr lang="it-IT" sz="2400" dirty="0"/>
              <a:t> temporali e utilizzo del Chip Scale </a:t>
            </a:r>
            <a:r>
              <a:rPr lang="it-IT" sz="2400" dirty="0" err="1"/>
              <a:t>Atomic</a:t>
            </a:r>
            <a:r>
              <a:rPr lang="it-IT" sz="2400" dirty="0"/>
              <a:t> Clock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Test di Configurazioni analogiche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Test trasmissioni dati radio a bassa potenza (</a:t>
            </a:r>
            <a:r>
              <a:rPr lang="it-IT" sz="2400" dirty="0" err="1"/>
              <a:t>LoRA</a:t>
            </a:r>
            <a:r>
              <a:rPr lang="it-IT" sz="2400" dirty="0"/>
              <a:t>, </a:t>
            </a:r>
            <a:r>
              <a:rPr lang="it-IT" sz="2400" dirty="0" err="1"/>
              <a:t>Wifi,gold</a:t>
            </a:r>
            <a:r>
              <a:rPr lang="it-IT" sz="2400" dirty="0"/>
              <a:t>, </a:t>
            </a:r>
            <a:r>
              <a:rPr lang="it-IT" sz="2400" dirty="0" err="1"/>
              <a:t>Low</a:t>
            </a:r>
            <a:r>
              <a:rPr lang="it-IT" sz="2400" dirty="0"/>
              <a:t> </a:t>
            </a:r>
            <a:r>
              <a:rPr lang="it-IT" sz="2400" dirty="0" err="1"/>
              <a:t>power</a:t>
            </a:r>
            <a:r>
              <a:rPr lang="it-IT" sz="2400" dirty="0"/>
              <a:t> Bluetooth)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Test </a:t>
            </a:r>
            <a:r>
              <a:rPr lang="it-IT" sz="2400" dirty="0" err="1"/>
              <a:t>SiPM</a:t>
            </a:r>
            <a:r>
              <a:rPr lang="it-IT" sz="2400" dirty="0"/>
              <a:t> + Scintillatori</a:t>
            </a:r>
          </a:p>
          <a:p>
            <a:endParaRPr lang="it-IT" sz="2400" dirty="0"/>
          </a:p>
          <a:p>
            <a:pPr algn="ctr"/>
            <a:r>
              <a:rPr lang="it-IT" sz="24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ED40ED-1B77-B648-A31D-06BCB1736187}"/>
              </a:ext>
            </a:extLst>
          </p:cNvPr>
          <p:cNvSpPr/>
          <p:nvPr/>
        </p:nvSpPr>
        <p:spPr>
          <a:xfrm>
            <a:off x="4564022" y="208426"/>
            <a:ext cx="1964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/>
              <a:t>Attività 2020:</a:t>
            </a:r>
          </a:p>
        </p:txBody>
      </p:sp>
      <p:sp>
        <p:nvSpPr>
          <p:cNvPr id="6" name="Google Shape;116;p2">
            <a:extLst>
              <a:ext uri="{FF2B5EF4-FFF2-40B4-BE49-F238E27FC236}">
                <a16:creationId xmlns:a16="http://schemas.microsoft.com/office/drawing/2014/main" id="{1B68FECD-9504-A449-B8A6-41353D404811}"/>
              </a:ext>
            </a:extLst>
          </p:cNvPr>
          <p:cNvSpPr txBox="1"/>
          <p:nvPr/>
        </p:nvSpPr>
        <p:spPr>
          <a:xfrm>
            <a:off x="10192837" y="6596430"/>
            <a:ext cx="1657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Valerio Bocci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1717646" y="409333"/>
            <a:ext cx="94771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scintillator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detector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literature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microcontroller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component 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(2014,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V.Bocci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G.Chiodi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Iacoangeli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L. Recchia) </a:t>
            </a:r>
            <a:r>
              <a:rPr lang="it-IT" sz="1100" b="1" dirty="0"/>
              <a:t>DOI: </a:t>
            </a:r>
            <a:r>
              <a:rPr lang="it-IT" sz="1100" dirty="0">
                <a:hlinkClick r:id="rId3"/>
              </a:rPr>
              <a:t>10.1109/NSSMIC.2014.7431252</a:t>
            </a:r>
            <a:endParaRPr dirty="0"/>
          </a:p>
        </p:txBody>
      </p:sp>
      <p:sp>
        <p:nvSpPr>
          <p:cNvPr id="97" name="Google Shape;97;p2"/>
          <p:cNvSpPr/>
          <p:nvPr/>
        </p:nvSpPr>
        <p:spPr>
          <a:xfrm>
            <a:off x="1447398" y="3190122"/>
            <a:ext cx="508000" cy="52493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1955398" y="3380621"/>
            <a:ext cx="155505" cy="143934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1262081" y="2854019"/>
            <a:ext cx="84882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Scintillator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929722" y="3119011"/>
            <a:ext cx="66078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SiPM</a:t>
            </a:r>
            <a:endParaRPr sz="12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2885254" y="3165577"/>
            <a:ext cx="1456266" cy="596044"/>
          </a:xfrm>
          <a:prstGeom prst="rect">
            <a:avLst/>
          </a:prstGeom>
          <a:solidFill>
            <a:srgbClr val="548135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102;p2"/>
          <p:cNvCxnSpPr>
            <a:stCxn id="98" idx="3"/>
            <a:endCxn id="101" idx="1"/>
          </p:cNvCxnSpPr>
          <p:nvPr/>
        </p:nvCxnSpPr>
        <p:spPr>
          <a:xfrm>
            <a:off x="2110903" y="3452588"/>
            <a:ext cx="774300" cy="111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3" name="Google Shape;103;p2"/>
          <p:cNvSpPr txBox="1"/>
          <p:nvPr/>
        </p:nvSpPr>
        <p:spPr>
          <a:xfrm>
            <a:off x="2250148" y="2854019"/>
            <a:ext cx="303493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ArduSiPM</a:t>
            </a:r>
            <a:r>
              <a:rPr lang="it-IT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2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Shield+Arduino</a:t>
            </a:r>
            <a:r>
              <a:rPr lang="it-IT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Due</a:t>
            </a:r>
            <a:endParaRPr sz="12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44799" y="3672621"/>
            <a:ext cx="6005365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</a:rPr>
              <a:t>Suitable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</a:rPr>
              <a:t> for </a:t>
            </a:r>
            <a:r>
              <a:rPr lang="it-IT" sz="1800" b="1" spc="-10" dirty="0" err="1">
                <a:solidFill>
                  <a:schemeClr val="dk1"/>
                </a:solidFill>
                <a:latin typeface="Calibri"/>
                <a:cs typeface="Calibri"/>
              </a:rPr>
              <a:t>any</a:t>
            </a:r>
            <a:r>
              <a:rPr lang="it-IT" sz="1800" b="1" spc="-10" dirty="0">
                <a:solidFill>
                  <a:schemeClr val="dk1"/>
                </a:solidFill>
                <a:latin typeface="Calibri"/>
                <a:cs typeface="Calibri"/>
              </a:rPr>
              <a:t> </a:t>
            </a:r>
            <a:r>
              <a:rPr lang="it-IT" sz="1800" b="1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SiPM</a:t>
            </a:r>
            <a:r>
              <a:rPr lang="it-IT" sz="1800" b="1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with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bias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voltage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10-90 Volt ,</a:t>
            </a:r>
            <a:r>
              <a:rPr lang="it-IT" sz="1800" b="1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any</a:t>
            </a:r>
            <a:r>
              <a:rPr lang="it-IT" sz="1800" b="1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800" b="1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size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(1x1,3x3,6x6 …mm)</a:t>
            </a:r>
            <a:endParaRPr sz="1800" spc="-1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&lt; 1 ns time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resolution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with 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internal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analog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discriminator</a:t>
            </a:r>
            <a:endParaRPr sz="1800" spc="-1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25 ns Time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resolution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with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internal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TDC</a:t>
            </a:r>
            <a:endParaRPr sz="1800" spc="-1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12 bits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Internal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peak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hold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ADC</a:t>
            </a:r>
            <a:endParaRPr sz="1800" spc="-1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1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All</a:t>
            </a:r>
            <a:r>
              <a:rPr lang="it-IT" sz="1800" b="1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-in-</a:t>
            </a:r>
            <a:r>
              <a:rPr lang="it-IT" sz="1800" b="1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One</a:t>
            </a:r>
            <a:r>
              <a:rPr lang="it-IT" sz="1800" b="1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800" b="1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system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scintillator,SiPM,power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supply,DAQ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.</a:t>
            </a:r>
            <a:endParaRPr sz="1800" spc="-1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1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Synchronizable</a:t>
            </a:r>
            <a:r>
              <a:rPr lang="it-IT" sz="1800" b="1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with GPS Clock 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(25 ns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precision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timestamp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)</a:t>
            </a:r>
            <a:endParaRPr sz="1800" spc="-1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2.5 watt,  &lt;200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grams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,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few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cm3 volume </a:t>
            </a:r>
            <a:r>
              <a:rPr lang="it-IT" sz="1800" b="1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(</a:t>
            </a:r>
            <a:r>
              <a:rPr lang="it-IT" sz="1800" b="1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shrinkable</a:t>
            </a:r>
            <a:r>
              <a:rPr lang="it-IT" sz="1800" b="1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)</a:t>
            </a:r>
            <a:endParaRPr sz="1800" b="1" spc="-1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Simple Interface with PC (USB),Storage (SD Card),IOT(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WiFi</a:t>
            </a:r>
            <a:r>
              <a:rPr lang="it-IT" sz="1800" spc="-1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)</a:t>
            </a:r>
            <a:endParaRPr sz="1800" spc="-10" dirty="0">
              <a:solidFill>
                <a:schemeClr val="dk1"/>
              </a:solidFill>
              <a:latin typeface="Calibri"/>
              <a:cs typeface="Calibri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3837906" y="0"/>
            <a:ext cx="39147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ArduSiPM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starting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6352799" y="1149104"/>
            <a:ext cx="53942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Application :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Chirone</a:t>
            </a:r>
            <a:r>
              <a:rPr lang="it-IT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Surgery</a:t>
            </a:r>
            <a:r>
              <a:rPr lang="it-IT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 Probe (Gr5)</a:t>
            </a:r>
            <a:r>
              <a:rPr lang="it-IT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8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UA9 </a:t>
            </a:r>
            <a:r>
              <a:rPr lang="it-IT" sz="1800" dirty="0" err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beam</a:t>
            </a:r>
            <a:r>
              <a:rPr lang="it-IT" sz="1800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monitor(Gr1)</a:t>
            </a:r>
            <a:endParaRPr sz="1800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3500450" y="1272625"/>
            <a:ext cx="24186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spc="-1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it-IT" sz="1800" spc="-1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Price</a:t>
            </a:r>
            <a:r>
              <a:rPr lang="it-IT" sz="1800" spc="-1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spc="-1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it-IT" sz="1800" spc="-1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sz="1800" spc="-10" dirty="0" err="1">
                <a:latin typeface="Calibri"/>
                <a:ea typeface="Calibri"/>
                <a:cs typeface="Calibri"/>
                <a:sym typeface="Calibri"/>
              </a:rPr>
              <a:t>now</a:t>
            </a:r>
            <a:r>
              <a:rPr lang="it-IT" sz="1800" spc="-10" dirty="0">
                <a:latin typeface="Calibri"/>
                <a:ea typeface="Calibri"/>
                <a:cs typeface="Calibri"/>
                <a:sym typeface="Calibri"/>
              </a:rPr>
              <a:t> 350 </a:t>
            </a:r>
            <a:r>
              <a:rPr lang="it-IT" sz="1800" spc="-10" dirty="0"/>
              <a:t>€</a:t>
            </a:r>
            <a:r>
              <a:rPr lang="it-IT" spc="-10" dirty="0"/>
              <a:t> ,</a:t>
            </a:r>
            <a:r>
              <a:rPr lang="it-IT" sz="1800" spc="-10" dirty="0" err="1">
                <a:latin typeface="Calibri"/>
                <a:cs typeface="Calibri"/>
                <a:sym typeface="Calibri"/>
              </a:rPr>
              <a:t>p</a:t>
            </a:r>
            <a:r>
              <a:rPr lang="it-IT" sz="1800" spc="-10" dirty="0" err="1">
                <a:latin typeface="Calibri"/>
                <a:ea typeface="Calibri"/>
                <a:cs typeface="Calibri"/>
                <a:sym typeface="Calibri"/>
              </a:rPr>
              <a:t>revision</a:t>
            </a:r>
            <a:r>
              <a:rPr lang="it-IT" sz="1800" spc="-10" dirty="0">
                <a:latin typeface="Calibri"/>
                <a:ea typeface="Calibri"/>
                <a:cs typeface="Calibri"/>
                <a:sym typeface="Calibri"/>
              </a:rPr>
              <a:t> in large </a:t>
            </a:r>
            <a:r>
              <a:rPr lang="it-IT" sz="1800" spc="-10" dirty="0" err="1">
                <a:latin typeface="Calibri"/>
                <a:ea typeface="Calibri"/>
                <a:cs typeface="Calibri"/>
                <a:sym typeface="Calibri"/>
              </a:rPr>
              <a:t>quantity</a:t>
            </a:r>
            <a:r>
              <a:rPr lang="it-IT" sz="1800" spc="-10" dirty="0">
                <a:latin typeface="Calibri"/>
                <a:ea typeface="Calibri"/>
                <a:cs typeface="Calibri"/>
                <a:sym typeface="Calibri"/>
              </a:rPr>
              <a:t> &lt; 150 </a:t>
            </a:r>
            <a:r>
              <a:rPr lang="it-IT" sz="1800" spc="-10" dirty="0"/>
              <a:t>€</a:t>
            </a:r>
            <a:r>
              <a:rPr lang="it-IT" sz="1800" spc="-1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lvl="0" algn="ctr"/>
            <a:r>
              <a:rPr lang="it-IT" sz="1800" spc="-10" dirty="0" err="1">
                <a:latin typeface="Calibri"/>
                <a:cs typeface="Calibri"/>
                <a:sym typeface="Calibri"/>
              </a:rPr>
              <a:t>Tecnology</a:t>
            </a:r>
            <a:r>
              <a:rPr lang="it-IT" sz="1800" spc="-10" dirty="0">
                <a:latin typeface="Calibri"/>
                <a:cs typeface="Calibri"/>
                <a:sym typeface="Calibri"/>
              </a:rPr>
              <a:t> Transfer 2016</a:t>
            </a:r>
            <a:endParaRPr spc="-10" dirty="0"/>
          </a:p>
        </p:txBody>
      </p:sp>
      <p:sp>
        <p:nvSpPr>
          <p:cNvPr id="108" name="Google Shape;108;p2"/>
          <p:cNvSpPr txBox="1"/>
          <p:nvPr/>
        </p:nvSpPr>
        <p:spPr>
          <a:xfrm>
            <a:off x="6066094" y="1738054"/>
            <a:ext cx="5901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</a:t>
            </a:r>
            <a:r>
              <a:rPr lang="it-IT" sz="1800" b="1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(2019) </a:t>
            </a:r>
            <a:r>
              <a:rPr lang="it-IT" sz="1800" b="1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around</a:t>
            </a:r>
            <a:r>
              <a:rPr lang="it-IT" sz="1800" b="1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100 </a:t>
            </a:r>
            <a:r>
              <a:rPr lang="it-IT" sz="1800" b="1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r>
              <a:rPr lang="it-IT" sz="1800" b="1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around</a:t>
            </a:r>
            <a:r>
              <a:rPr lang="it-IT" sz="1800" b="1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world.</a:t>
            </a:r>
            <a:endParaRPr spc="-1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r>
              <a:rPr lang="it-IT" sz="1800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</a:t>
            </a:r>
            <a:r>
              <a:rPr lang="it-IT" sz="1800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School,University</a:t>
            </a:r>
            <a:r>
              <a:rPr lang="it-IT" sz="1800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Lab,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</a:t>
            </a:r>
            <a:r>
              <a:rPr lang="it-IT" sz="1800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test,Outreach</a:t>
            </a:r>
            <a:r>
              <a:rPr lang="it-IT" sz="1800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pc="-10" dirty="0"/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019" y="2382809"/>
            <a:ext cx="4289797" cy="1403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 txBox="1"/>
          <p:nvPr/>
        </p:nvSpPr>
        <p:spPr>
          <a:xfrm>
            <a:off x="6136496" y="3771346"/>
            <a:ext cx="3710423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</a:t>
            </a:r>
            <a:r>
              <a:rPr lang="it-IT" sz="1600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schools</a:t>
            </a:r>
            <a:r>
              <a:rPr lang="it-IT" sz="1600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r>
              <a:rPr lang="it-IT" sz="1600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600" spc="-1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spc="-10" dirty="0" err="1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Used</a:t>
            </a:r>
            <a:r>
              <a:rPr lang="it-IT" sz="1200" spc="-1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 from </a:t>
            </a:r>
            <a:r>
              <a:rPr lang="it-IT" sz="1200" spc="-10" dirty="0" err="1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winners</a:t>
            </a:r>
            <a:r>
              <a:rPr lang="it-IT" sz="1200" spc="-10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 of CERN BL4S 2017</a:t>
            </a:r>
            <a:endParaRPr sz="1200" spc="-10" dirty="0">
              <a:solidFill>
                <a:srgbClr val="FF0000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spc="-10" dirty="0" err="1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Measuraments</a:t>
            </a:r>
            <a:r>
              <a:rPr lang="it-IT" sz="1200" spc="-10" dirty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it-IT" sz="1200" spc="-10" dirty="0" err="1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cosmic</a:t>
            </a:r>
            <a:r>
              <a:rPr lang="it-IT" sz="1200" spc="-10" dirty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200" spc="-10" dirty="0" err="1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ray</a:t>
            </a:r>
            <a:r>
              <a:rPr lang="it-IT" sz="1200" spc="-10" dirty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200" spc="-10" dirty="0" err="1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flux</a:t>
            </a:r>
            <a:r>
              <a:rPr lang="it-IT" sz="1200" spc="-10" dirty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it-IT" sz="1200" spc="-10" dirty="0" err="1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using</a:t>
            </a:r>
            <a:r>
              <a:rPr lang="it-IT" sz="1200" spc="-10" dirty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 light balloon up 33.5 Km</a:t>
            </a:r>
            <a:r>
              <a:rPr lang="it-IT" sz="1200" spc="-10" dirty="0">
                <a:solidFill>
                  <a:srgbClr val="00B0F0"/>
                </a:solidFill>
                <a:latin typeface="Calibri"/>
                <a:cs typeface="Calibri"/>
              </a:rPr>
              <a:t>, </a:t>
            </a:r>
            <a:r>
              <a:rPr lang="it-IT" sz="1200" spc="-10" dirty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EOS Project 2018, </a:t>
            </a:r>
            <a:r>
              <a:rPr lang="it-IT" sz="1200" spc="-10" dirty="0" err="1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MoCRiS</a:t>
            </a:r>
            <a:r>
              <a:rPr lang="it-IT" sz="1200" spc="-10" dirty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 OCRA </a:t>
            </a:r>
            <a:r>
              <a:rPr lang="it-IT" sz="1200" spc="-10" dirty="0" err="1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project</a:t>
            </a:r>
            <a:r>
              <a:rPr lang="it-IT" sz="1200" spc="-10" dirty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 2019</a:t>
            </a:r>
            <a:r>
              <a:rPr lang="it-IT" sz="1200" dirty="0">
                <a:solidFill>
                  <a:srgbClr val="00B0F0"/>
                </a:solidFill>
                <a:latin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00B0F0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09466" y="4056770"/>
            <a:ext cx="2290248" cy="2520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2"/>
          <p:cNvCxnSpPr>
            <a:cxnSpLocks/>
          </p:cNvCxnSpPr>
          <p:nvPr/>
        </p:nvCxnSpPr>
        <p:spPr>
          <a:xfrm>
            <a:off x="5989515" y="1271067"/>
            <a:ext cx="0" cy="530581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7" name="Google Shape;117;p2"/>
          <p:cNvPicPr preferRelativeResize="0">
            <a:picLocks noChangeAspect="1"/>
          </p:cNvPicPr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95"/>
          <a:stretch/>
        </p:blipFill>
        <p:spPr>
          <a:xfrm>
            <a:off x="296100" y="1142028"/>
            <a:ext cx="3178798" cy="161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44FDE4-DA24-F344-96D0-44E571E4174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274" y="4719797"/>
            <a:ext cx="2002192" cy="1893029"/>
          </a:xfrm>
          <a:prstGeom prst="rect">
            <a:avLst/>
          </a:prstGeom>
        </p:spPr>
      </p:pic>
      <p:sp>
        <p:nvSpPr>
          <p:cNvPr id="24" name="Google Shape;116;p2">
            <a:extLst>
              <a:ext uri="{FF2B5EF4-FFF2-40B4-BE49-F238E27FC236}">
                <a16:creationId xmlns:a16="http://schemas.microsoft.com/office/drawing/2014/main" id="{98DBC276-C6D3-1D4F-ACA6-E5DB79BABE0A}"/>
              </a:ext>
            </a:extLst>
          </p:cNvPr>
          <p:cNvSpPr txBox="1"/>
          <p:nvPr/>
        </p:nvSpPr>
        <p:spPr>
          <a:xfrm>
            <a:off x="10490200" y="6626216"/>
            <a:ext cx="1657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Valerio Bocci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D7EC5B-6E91-BC44-A160-1F6E427722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538" y="5900849"/>
            <a:ext cx="1624028" cy="792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671D0-5F95-CC42-9AD9-8A43244DCB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265" y="4814958"/>
            <a:ext cx="1258237" cy="10152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A9DC1F-DC5B-FB4E-9296-05DFD3A0D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419" y="5132957"/>
            <a:ext cx="2543281" cy="1382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BEAFAA-F963-7C49-98FD-46E1CE82E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134" y="3339872"/>
            <a:ext cx="2782574" cy="1616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936A-4D70-5644-A9AB-F65A32142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98" y="1166624"/>
            <a:ext cx="4441737" cy="5642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CE2336-1C16-0748-B9CB-99FD99E87E3E}"/>
              </a:ext>
            </a:extLst>
          </p:cNvPr>
          <p:cNvSpPr txBox="1"/>
          <p:nvPr/>
        </p:nvSpPr>
        <p:spPr>
          <a:xfrm>
            <a:off x="2005084" y="270091"/>
            <a:ext cx="80121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Non solo particelle, sviluppi interdisciplinari :</a:t>
            </a:r>
          </a:p>
          <a:p>
            <a:pPr algn="ctr"/>
            <a:r>
              <a:rPr lang="it-IT" sz="2000" dirty="0"/>
              <a:t>rivelatori portatili di reazioni di </a:t>
            </a:r>
            <a:r>
              <a:rPr lang="it-IT" sz="2000" dirty="0" err="1"/>
              <a:t>bioluminoscenza</a:t>
            </a:r>
            <a:r>
              <a:rPr lang="it-IT" sz="2000" dirty="0"/>
              <a:t>/</a:t>
            </a:r>
            <a:r>
              <a:rPr lang="it-IT" sz="2000" dirty="0" err="1"/>
              <a:t>chemiluminoscenza</a:t>
            </a:r>
            <a:endParaRPr lang="it-IT" sz="2000" dirty="0"/>
          </a:p>
          <a:p>
            <a:pPr algn="ctr"/>
            <a:endParaRPr lang="it-IT" dirty="0"/>
          </a:p>
          <a:p>
            <a:pPr algn="ctr"/>
            <a:r>
              <a:rPr lang="it-IT" sz="900" dirty="0"/>
              <a:t>Prof Elisa </a:t>
            </a:r>
            <a:r>
              <a:rPr lang="it-IT" sz="900" dirty="0" err="1"/>
              <a:t>Michelini</a:t>
            </a:r>
            <a:r>
              <a:rPr lang="it-IT" sz="900" dirty="0"/>
              <a:t> (</a:t>
            </a:r>
            <a:r>
              <a:rPr lang="it-IT" sz="900" dirty="0" err="1"/>
              <a:t>Univ</a:t>
            </a:r>
            <a:r>
              <a:rPr lang="it-IT" sz="900" dirty="0"/>
              <a:t> Bologna) Dr. Marcello D’Elia (Direttore Aree Laboratori forensi Polizia di Stato)</a:t>
            </a:r>
          </a:p>
          <a:p>
            <a:pPr algn="ctr"/>
            <a:endParaRPr lang="it-IT" sz="900" dirty="0"/>
          </a:p>
          <a:p>
            <a:pPr algn="ctr"/>
            <a:r>
              <a:rPr lang="it-IT" dirty="0"/>
              <a:t>«</a:t>
            </a:r>
            <a:r>
              <a:rPr lang="it-IT" dirty="0" err="1"/>
              <a:t>ArduSiPM</a:t>
            </a:r>
            <a:r>
              <a:rPr lang="it-IT" dirty="0"/>
              <a:t> </a:t>
            </a:r>
            <a:r>
              <a:rPr lang="it-IT" dirty="0" err="1"/>
              <a:t>platform</a:t>
            </a:r>
            <a:r>
              <a:rPr lang="it-IT" dirty="0"/>
              <a:t> to </a:t>
            </a:r>
            <a:r>
              <a:rPr lang="it-IT" dirty="0" err="1"/>
              <a:t>detect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bioluminescent</a:t>
            </a:r>
            <a:br>
              <a:rPr lang="it-IT" sz="900" dirty="0"/>
            </a:br>
            <a:r>
              <a:rPr lang="it-IT" dirty="0" err="1"/>
              <a:t>proteins</a:t>
            </a:r>
            <a:r>
              <a:rPr lang="it-IT" dirty="0"/>
              <a:t> and </a:t>
            </a:r>
            <a:r>
              <a:rPr lang="it-IT" dirty="0" err="1"/>
              <a:t>chemiluminescent</a:t>
            </a:r>
            <a:r>
              <a:rPr lang="it-IT" dirty="0"/>
              <a:t> </a:t>
            </a:r>
            <a:r>
              <a:rPr lang="it-IT" dirty="0" err="1"/>
              <a:t>reactions</a:t>
            </a:r>
            <a:r>
              <a:rPr lang="it-IT" dirty="0"/>
              <a:t> with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promising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».</a:t>
            </a:r>
            <a:endParaRPr lang="it-IT" sz="900" dirty="0"/>
          </a:p>
        </p:txBody>
      </p:sp>
      <p:sp>
        <p:nvSpPr>
          <p:cNvPr id="9" name="Google Shape;116;p2">
            <a:extLst>
              <a:ext uri="{FF2B5EF4-FFF2-40B4-BE49-F238E27FC236}">
                <a16:creationId xmlns:a16="http://schemas.microsoft.com/office/drawing/2014/main" id="{BF862BBD-6541-DD45-A3C1-466C98376C33}"/>
              </a:ext>
            </a:extLst>
          </p:cNvPr>
          <p:cNvSpPr txBox="1"/>
          <p:nvPr/>
        </p:nvSpPr>
        <p:spPr>
          <a:xfrm>
            <a:off x="10490200" y="6626216"/>
            <a:ext cx="1657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Valerio Bocci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E1BF7-38CF-BB47-ACEB-EE11537AA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545" y="1959968"/>
            <a:ext cx="3836984" cy="1156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6D3246-4DAB-0447-91F8-7DB0D9971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5576" y="1724285"/>
            <a:ext cx="1658894" cy="14730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3B8712-FECF-E742-B730-0D9B217E0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2597" y="3339872"/>
            <a:ext cx="2157969" cy="1668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826B68-0BD1-DD40-8A8B-F4C986200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0927" y="5132956"/>
            <a:ext cx="2579947" cy="1382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9D0D0C-1643-5A42-8CDC-F22882E598C2}"/>
              </a:ext>
            </a:extLst>
          </p:cNvPr>
          <p:cNvSpPr txBox="1"/>
          <p:nvPr/>
        </p:nvSpPr>
        <p:spPr>
          <a:xfrm>
            <a:off x="6853965" y="3531765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/>
              <a:t>ArduSiPM</a:t>
            </a:r>
            <a:endParaRPr lang="it-IT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F32458-9815-5A40-BCB2-36B803AC2092}"/>
              </a:ext>
            </a:extLst>
          </p:cNvPr>
          <p:cNvSpPr txBox="1"/>
          <p:nvPr/>
        </p:nvSpPr>
        <p:spPr>
          <a:xfrm>
            <a:off x="6244494" y="4166067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Porta campioni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2600B3-3632-8F47-9E2C-B900D8CF564B}"/>
              </a:ext>
            </a:extLst>
          </p:cNvPr>
          <p:cNvCxnSpPr>
            <a:cxnSpLocks/>
          </p:cNvCxnSpPr>
          <p:nvPr/>
        </p:nvCxnSpPr>
        <p:spPr>
          <a:xfrm>
            <a:off x="7175314" y="5359166"/>
            <a:ext cx="546516" cy="47575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E7FB479-BBE7-1443-8834-DCB0977FE695}"/>
              </a:ext>
            </a:extLst>
          </p:cNvPr>
          <p:cNvSpPr txBox="1"/>
          <p:nvPr/>
        </p:nvSpPr>
        <p:spPr>
          <a:xfrm>
            <a:off x="6901395" y="5144035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/>
              <a:t>SiPM</a:t>
            </a:r>
            <a:endParaRPr lang="it-IT" sz="11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81363C-E7E6-2148-A95A-0312DA945195}"/>
              </a:ext>
            </a:extLst>
          </p:cNvPr>
          <p:cNvCxnSpPr>
            <a:cxnSpLocks/>
          </p:cNvCxnSpPr>
          <p:nvPr/>
        </p:nvCxnSpPr>
        <p:spPr>
          <a:xfrm>
            <a:off x="5146382" y="6320910"/>
            <a:ext cx="1855199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95D925C-B047-0B41-8BC7-4A94DA6D92EB}"/>
              </a:ext>
            </a:extLst>
          </p:cNvPr>
          <p:cNvSpPr txBox="1"/>
          <p:nvPr/>
        </p:nvSpPr>
        <p:spPr>
          <a:xfrm>
            <a:off x="4865615" y="501980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5" name="Can 24">
            <a:extLst>
              <a:ext uri="{FF2B5EF4-FFF2-40B4-BE49-F238E27FC236}">
                <a16:creationId xmlns:a16="http://schemas.microsoft.com/office/drawing/2014/main" id="{6B241BC3-56BD-7145-B49A-1563BAA3830A}"/>
              </a:ext>
            </a:extLst>
          </p:cNvPr>
          <p:cNvSpPr/>
          <p:nvPr/>
        </p:nvSpPr>
        <p:spPr>
          <a:xfrm>
            <a:off x="4390466" y="6060235"/>
            <a:ext cx="447013" cy="33670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AFD541-52CC-2B44-A21C-E8AAD3F3470F}"/>
              </a:ext>
            </a:extLst>
          </p:cNvPr>
          <p:cNvSpPr txBox="1"/>
          <p:nvPr/>
        </p:nvSpPr>
        <p:spPr>
          <a:xfrm>
            <a:off x="4372434" y="5682391"/>
            <a:ext cx="441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/>
              <a:t>3 mm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DC2DC9F-AACB-D744-A1C6-25923B012F0E}"/>
              </a:ext>
            </a:extLst>
          </p:cNvPr>
          <p:cNvCxnSpPr/>
          <p:nvPr/>
        </p:nvCxnSpPr>
        <p:spPr>
          <a:xfrm>
            <a:off x="4390466" y="5941801"/>
            <a:ext cx="459178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9FC910-FF61-A542-91AC-4A6D5E438FED}"/>
              </a:ext>
            </a:extLst>
          </p:cNvPr>
          <p:cNvCxnSpPr>
            <a:cxnSpLocks/>
          </p:cNvCxnSpPr>
          <p:nvPr/>
        </p:nvCxnSpPr>
        <p:spPr>
          <a:xfrm>
            <a:off x="4248322" y="6060234"/>
            <a:ext cx="0" cy="31255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C510C37-479C-954C-9EC2-5BD685CC902A}"/>
              </a:ext>
            </a:extLst>
          </p:cNvPr>
          <p:cNvSpPr txBox="1"/>
          <p:nvPr/>
        </p:nvSpPr>
        <p:spPr>
          <a:xfrm>
            <a:off x="3868625" y="6060234"/>
            <a:ext cx="4411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/>
              <a:t>3 mm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E168A7-7356-DC4C-A930-A463DE01F9BC}"/>
              </a:ext>
            </a:extLst>
          </p:cNvPr>
          <p:cNvSpPr txBox="1"/>
          <p:nvPr/>
        </p:nvSpPr>
        <p:spPr>
          <a:xfrm>
            <a:off x="4802274" y="6044845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21.2 mm</a:t>
            </a:r>
            <a:r>
              <a:rPr lang="it-IT" sz="1000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23254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"/>
          <p:cNvSpPr txBox="1"/>
          <p:nvPr/>
        </p:nvSpPr>
        <p:spPr>
          <a:xfrm>
            <a:off x="272657" y="267274"/>
            <a:ext cx="534874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ASIC Way: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Readout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detectors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ASIC (Application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Integrated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Circuit)</a:t>
            </a:r>
            <a:endParaRPr b="1" dirty="0"/>
          </a:p>
        </p:txBody>
      </p:sp>
      <p:pic>
        <p:nvPicPr>
          <p:cNvPr id="123" name="Google Shape;123;p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657" y="1283344"/>
            <a:ext cx="1176130" cy="108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5409" y="1285805"/>
            <a:ext cx="1260763" cy="108679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"/>
          <p:cNvSpPr txBox="1"/>
          <p:nvPr/>
        </p:nvSpPr>
        <p:spPr>
          <a:xfrm>
            <a:off x="257022" y="2890676"/>
            <a:ext cx="52983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Pro:</a:t>
            </a:r>
            <a:endParaRPr dirty="0"/>
          </a:p>
          <a:p>
            <a:pPr lvl="0"/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Custom design,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fitting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perfectly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the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channels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High design and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dirty="0"/>
          </a:p>
          <a:p>
            <a:pPr lvl="0"/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Expensive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production and high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CAD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needed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Strong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dependence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foundry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minimum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quantity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production.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"/>
          <p:cNvSpPr txBox="1"/>
          <p:nvPr/>
        </p:nvSpPr>
        <p:spPr>
          <a:xfrm>
            <a:off x="6309700" y="267274"/>
            <a:ext cx="57159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it-IT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SLICE way: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Readout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detectors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generic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mixed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design (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Analog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/Digital)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(System On Chip) 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element</a:t>
            </a:r>
            <a:r>
              <a:rPr lang="it-IT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1" dirty="0"/>
          </a:p>
        </p:txBody>
      </p:sp>
      <p:pic>
        <p:nvPicPr>
          <p:cNvPr id="129" name="Google Shape;129;p1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8551" y="975439"/>
            <a:ext cx="1074675" cy="161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3354" y="1126869"/>
            <a:ext cx="1991455" cy="151781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"/>
          <p:cNvSpPr txBox="1"/>
          <p:nvPr/>
        </p:nvSpPr>
        <p:spPr>
          <a:xfrm>
            <a:off x="5808575" y="2666462"/>
            <a:ext cx="6338626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Pro:</a:t>
            </a:r>
            <a:endParaRPr spc="-10" dirty="0">
              <a:latin typeface="Calibri"/>
              <a:ea typeface="Calibri"/>
              <a:cs typeface="Calibri"/>
              <a:sym typeface="Calibri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custom use with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firmware. </a:t>
            </a: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single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piece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(&lt;5 euro)</a:t>
            </a:r>
            <a:endParaRPr lang="it-IT" spc="-10" dirty="0">
              <a:latin typeface="Calibri"/>
              <a:ea typeface="Calibri"/>
              <a:cs typeface="Calibri"/>
              <a:sym typeface="Calibri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 software or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software.</a:t>
            </a: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clock can be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timing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measuraments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order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nanoseconds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Cheap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Picoseconds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scale TDC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small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external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peripheral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(on chip in the future)</a:t>
            </a:r>
            <a:endParaRPr lang="it-IT" spc="-10" dirty="0">
              <a:latin typeface="Calibri"/>
              <a:ea typeface="Calibri"/>
              <a:cs typeface="Calibri"/>
              <a:sym typeface="Calibri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best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market.</a:t>
            </a:r>
            <a:endParaRPr lang="it-IT" spc="-10" dirty="0">
              <a:latin typeface="Calibri"/>
              <a:ea typeface="Calibri"/>
              <a:cs typeface="Calibri"/>
              <a:sym typeface="Calibri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CPU Inside  and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internal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interface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WiFi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Ethernet, Bluetooth)</a:t>
            </a: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channel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modularity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(maximum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pc="-1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pc="-1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Contro:</a:t>
            </a:r>
            <a:endParaRPr spc="-10" dirty="0">
              <a:latin typeface="Calibri"/>
              <a:ea typeface="Calibri"/>
              <a:cs typeface="Calibri"/>
              <a:sym typeface="Calibri"/>
            </a:endParaRPr>
          </a:p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conditioning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analog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signal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9388" lvl="0" indent="-179388">
              <a:buAutoNum type="arabicParenR"/>
            </a:pP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optimization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easy,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a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knowledge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functionality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chip.</a:t>
            </a:r>
          </a:p>
          <a:p>
            <a:pPr marL="179388" lvl="0" indent="-179388">
              <a:buAutoNum type="arabicParenR"/>
            </a:pP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speed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ADC and  DAC (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changing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trend)</a:t>
            </a:r>
          </a:p>
          <a:p>
            <a:pPr marL="179388" lvl="0" indent="-179388">
              <a:buAutoNum type="arabicParenR"/>
            </a:pP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channels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limited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peripherals</a:t>
            </a:r>
            <a:r>
              <a:rPr lang="it-IT" spc="-1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pc="-1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</a:t>
            </a:r>
            <a:endParaRPr spc="-1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553067-92C2-6F40-8BC3-F3F079587F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636" b="5778"/>
          <a:stretch/>
        </p:blipFill>
        <p:spPr>
          <a:xfrm>
            <a:off x="6314668" y="1292535"/>
            <a:ext cx="1535399" cy="14437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B4D7C5-9670-6A43-A975-2F8BCB22F09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017" y="1329050"/>
            <a:ext cx="2275829" cy="1146140"/>
          </a:xfrm>
          <a:prstGeom prst="rect">
            <a:avLst/>
          </a:prstGeom>
        </p:spPr>
      </p:pic>
      <p:sp>
        <p:nvSpPr>
          <p:cNvPr id="14" name="Google Shape;116;p2">
            <a:extLst>
              <a:ext uri="{FF2B5EF4-FFF2-40B4-BE49-F238E27FC236}">
                <a16:creationId xmlns:a16="http://schemas.microsoft.com/office/drawing/2014/main" id="{8B72C7D6-BD63-0D4D-8E23-0665014EFD47}"/>
              </a:ext>
            </a:extLst>
          </p:cNvPr>
          <p:cNvSpPr txBox="1"/>
          <p:nvPr/>
        </p:nvSpPr>
        <p:spPr>
          <a:xfrm>
            <a:off x="10490200" y="6626216"/>
            <a:ext cx="1657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Valerio Bocci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c78afa169_0_42"/>
          <p:cNvSpPr txBox="1">
            <a:spLocks noGrp="1"/>
          </p:cNvSpPr>
          <p:nvPr>
            <p:ph type="ctrTitle"/>
          </p:nvPr>
        </p:nvSpPr>
        <p:spPr>
          <a:xfrm>
            <a:off x="2164800" y="155432"/>
            <a:ext cx="7862400" cy="85090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it-IT" sz="2400" b="1" dirty="0"/>
              <a:t>Goal of </a:t>
            </a:r>
            <a:r>
              <a:rPr lang="it-IT" sz="2400" b="1" dirty="0">
                <a:solidFill>
                  <a:srgbClr val="FF0000"/>
                </a:solidFill>
              </a:rPr>
              <a:t>SLICE</a:t>
            </a:r>
            <a:r>
              <a:rPr lang="it-IT" sz="2400" b="1" dirty="0"/>
              <a:t>: </a:t>
            </a:r>
            <a:r>
              <a:rPr lang="it-IT" sz="2400" dirty="0"/>
              <a:t>Investigate and </a:t>
            </a:r>
            <a:r>
              <a:rPr lang="it-IT" sz="2400" dirty="0" err="1"/>
              <a:t>characterize</a:t>
            </a:r>
            <a:r>
              <a:rPr lang="it-IT" sz="2400" dirty="0"/>
              <a:t> commercial </a:t>
            </a:r>
            <a:r>
              <a:rPr lang="it-IT" sz="2400" dirty="0" err="1"/>
              <a:t>available</a:t>
            </a:r>
            <a:r>
              <a:rPr lang="it-IT" sz="2400" dirty="0"/>
              <a:t> chips for  </a:t>
            </a:r>
            <a:r>
              <a:rPr lang="it-IT" sz="2400" b="1" dirty="0" err="1"/>
              <a:t>All</a:t>
            </a:r>
            <a:r>
              <a:rPr lang="it-IT" sz="2400" b="1" dirty="0"/>
              <a:t>-in-</a:t>
            </a:r>
            <a:r>
              <a:rPr lang="it-IT" sz="2400" b="1" dirty="0" err="1"/>
              <a:t>one</a:t>
            </a:r>
            <a:r>
              <a:rPr lang="it-IT" sz="2400" dirty="0"/>
              <a:t> </a:t>
            </a:r>
            <a:r>
              <a:rPr lang="it-IT" sz="2400" dirty="0" err="1"/>
              <a:t>platfom</a:t>
            </a:r>
            <a:r>
              <a:rPr lang="it-IT" sz="2400" dirty="0"/>
              <a:t> detector.</a:t>
            </a:r>
            <a:endParaRPr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8EBE8-A178-7B46-967B-D752281A3798}"/>
              </a:ext>
            </a:extLst>
          </p:cNvPr>
          <p:cNvSpPr txBox="1"/>
          <p:nvPr/>
        </p:nvSpPr>
        <p:spPr>
          <a:xfrm>
            <a:off x="3048228" y="1485059"/>
            <a:ext cx="2148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Chip Scale </a:t>
            </a:r>
            <a:r>
              <a:rPr lang="it-IT" dirty="0" err="1"/>
              <a:t>Atomic</a:t>
            </a:r>
            <a:r>
              <a:rPr lang="it-IT" dirty="0"/>
              <a:t> Clock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4FCC8-8A0C-0546-A36D-EAA1305431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493" y="3205007"/>
            <a:ext cx="668694" cy="5265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156A28-5B2D-B54D-A418-2268392A5DC7}"/>
              </a:ext>
            </a:extLst>
          </p:cNvPr>
          <p:cNvSpPr txBox="1"/>
          <p:nvPr/>
        </p:nvSpPr>
        <p:spPr>
          <a:xfrm>
            <a:off x="3672455" y="3308874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GPS  time </a:t>
            </a:r>
            <a:r>
              <a:rPr lang="it-IT" dirty="0" err="1"/>
              <a:t>receiver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57E4C-AA1A-524A-BAED-E1D1DD238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344" y="3766887"/>
            <a:ext cx="1368394" cy="1539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8BD9E-2ECF-5942-A2D8-68127D1AF1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013" y="5501132"/>
            <a:ext cx="504456" cy="4805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53A738-E28F-0A4A-BA3A-4A8B31BA592F}"/>
              </a:ext>
            </a:extLst>
          </p:cNvPr>
          <p:cNvSpPr txBox="1"/>
          <p:nvPr/>
        </p:nvSpPr>
        <p:spPr>
          <a:xfrm>
            <a:off x="3237840" y="6006925"/>
            <a:ext cx="2430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Analog</a:t>
            </a:r>
            <a:r>
              <a:rPr lang="it-IT" dirty="0"/>
              <a:t> </a:t>
            </a:r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conditioning</a:t>
            </a:r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105CD9-CFCA-3249-B2C9-7D8F0EFD5D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048" y="2746751"/>
            <a:ext cx="1262261" cy="1150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1A764A-E656-6942-BD70-DD2E6E978F56}"/>
              </a:ext>
            </a:extLst>
          </p:cNvPr>
          <p:cNvSpPr txBox="1"/>
          <p:nvPr/>
        </p:nvSpPr>
        <p:spPr>
          <a:xfrm>
            <a:off x="2641108" y="4323966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Generic</a:t>
            </a:r>
            <a:r>
              <a:rPr lang="it-IT" dirty="0"/>
              <a:t> SOC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A1D04C-B289-A04A-A0F6-41C36FD5D8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174" y="3326770"/>
            <a:ext cx="685214" cy="13483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93291C-8056-6F47-A4B1-72B29DA742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725" y="2256780"/>
            <a:ext cx="541450" cy="3926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4F2E38-09F0-DC4F-AB3C-3163DEC63C8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081" y="3046642"/>
            <a:ext cx="1140527" cy="55720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C7C368-FE7C-1F4C-832D-1DFC7F7E73A0}"/>
              </a:ext>
            </a:extLst>
          </p:cNvPr>
          <p:cNvCxnSpPr/>
          <p:nvPr/>
        </p:nvCxnSpPr>
        <p:spPr>
          <a:xfrm>
            <a:off x="8554937" y="2023810"/>
            <a:ext cx="30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293011C-2437-0846-9B10-532FBA003CD9}"/>
              </a:ext>
            </a:extLst>
          </p:cNvPr>
          <p:cNvSpPr txBox="1"/>
          <p:nvPr/>
        </p:nvSpPr>
        <p:spPr>
          <a:xfrm>
            <a:off x="9321193" y="1449649"/>
            <a:ext cx="1579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 </a:t>
            </a:r>
            <a:r>
              <a:rPr lang="it-IT" dirty="0" err="1"/>
              <a:t>ps</a:t>
            </a:r>
            <a:r>
              <a:rPr lang="it-IT" dirty="0"/>
              <a:t> RMS </a:t>
            </a:r>
            <a:r>
              <a:rPr lang="it-IT" dirty="0" err="1"/>
              <a:t>TDCs</a:t>
            </a:r>
            <a:endParaRPr lang="it-IT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A3E48A-C5FA-9744-A1C1-161BA7F5A32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5" y="1647470"/>
            <a:ext cx="1396072" cy="8343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F2536F-2F93-4B41-B588-36CFF27A00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3956" y="1480653"/>
            <a:ext cx="2083650" cy="12251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1F7C06-AA97-9147-A3BE-731D261B430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0313" y="4585495"/>
            <a:ext cx="1932224" cy="9310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1AFE12-E01B-B049-BA9C-11CA3EC9202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7076" y="5619947"/>
            <a:ext cx="1223746" cy="8175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BFED0F-BA9F-0D4E-B437-BE2F0DC424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5710" y="4477855"/>
            <a:ext cx="2243933" cy="200521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2E3F3FE-5A00-7B4E-84EA-64D30D4696DE}"/>
              </a:ext>
            </a:extLst>
          </p:cNvPr>
          <p:cNvSpPr/>
          <p:nvPr/>
        </p:nvSpPr>
        <p:spPr>
          <a:xfrm>
            <a:off x="824862" y="1316963"/>
            <a:ext cx="4996800" cy="12794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396BF5-0B26-7945-A742-018979B7CA2B}"/>
              </a:ext>
            </a:extLst>
          </p:cNvPr>
          <p:cNvSpPr/>
          <p:nvPr/>
        </p:nvSpPr>
        <p:spPr>
          <a:xfrm>
            <a:off x="824862" y="3071398"/>
            <a:ext cx="4996800" cy="34324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67C036E-9CD0-8D44-9AA2-CA53C3CD5A56}"/>
              </a:ext>
            </a:extLst>
          </p:cNvPr>
          <p:cNvSpPr/>
          <p:nvPr/>
        </p:nvSpPr>
        <p:spPr>
          <a:xfrm>
            <a:off x="6659206" y="1348621"/>
            <a:ext cx="4760275" cy="26045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CD61D9-57D0-8D46-92B6-5EB49DE7F56A}"/>
              </a:ext>
            </a:extLst>
          </p:cNvPr>
          <p:cNvSpPr/>
          <p:nvPr/>
        </p:nvSpPr>
        <p:spPr>
          <a:xfrm>
            <a:off x="6626585" y="4394989"/>
            <a:ext cx="4732800" cy="21089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63E2D6A-0BC3-054B-9A53-75CD527CC2B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70" y="4841184"/>
            <a:ext cx="1216513" cy="1216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EAA3A5-A73F-3249-810B-C98DDC97E723}"/>
              </a:ext>
            </a:extLst>
          </p:cNvPr>
          <p:cNvSpPr txBox="1"/>
          <p:nvPr/>
        </p:nvSpPr>
        <p:spPr>
          <a:xfrm>
            <a:off x="2059748" y="1046094"/>
            <a:ext cx="1927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Clock Reference Chip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D78F15-143A-A547-9CFD-B479C8594424}"/>
              </a:ext>
            </a:extLst>
          </p:cNvPr>
          <p:cNvSpPr txBox="1"/>
          <p:nvPr/>
        </p:nvSpPr>
        <p:spPr>
          <a:xfrm>
            <a:off x="2103583" y="2726458"/>
            <a:ext cx="3554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SoC</a:t>
            </a:r>
            <a:r>
              <a:rPr lang="it-IT" dirty="0"/>
              <a:t> ,</a:t>
            </a:r>
            <a:r>
              <a:rPr lang="it-IT" dirty="0" err="1"/>
              <a:t>Analog</a:t>
            </a:r>
            <a:r>
              <a:rPr lang="it-IT" dirty="0"/>
              <a:t> </a:t>
            </a:r>
            <a:r>
              <a:rPr lang="it-IT" dirty="0" err="1"/>
              <a:t>Chip,GPS</a:t>
            </a:r>
            <a:r>
              <a:rPr lang="it-IT" dirty="0"/>
              <a:t> </a:t>
            </a:r>
            <a:r>
              <a:rPr lang="it-IT" dirty="0" err="1"/>
              <a:t>SoC</a:t>
            </a:r>
            <a:r>
              <a:rPr lang="it-IT" dirty="0"/>
              <a:t>, </a:t>
            </a:r>
            <a:r>
              <a:rPr lang="it-IT" dirty="0" err="1"/>
              <a:t>Oled</a:t>
            </a:r>
            <a:r>
              <a:rPr lang="it-IT" dirty="0"/>
              <a:t> Display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DCE984-EA40-B547-A371-8722E58BAA53}"/>
              </a:ext>
            </a:extLst>
          </p:cNvPr>
          <p:cNvSpPr txBox="1"/>
          <p:nvPr/>
        </p:nvSpPr>
        <p:spPr>
          <a:xfrm>
            <a:off x="7903389" y="1042360"/>
            <a:ext cx="2611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Accurate TDC from the market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E126FD-D6CD-5445-9BE9-1A9B495F110F}"/>
              </a:ext>
            </a:extLst>
          </p:cNvPr>
          <p:cNvSpPr txBox="1"/>
          <p:nvPr/>
        </p:nvSpPr>
        <p:spPr>
          <a:xfrm>
            <a:off x="7206082" y="4036467"/>
            <a:ext cx="3308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low</a:t>
            </a:r>
            <a:r>
              <a:rPr lang="it-IT" dirty="0"/>
              <a:t> </a:t>
            </a:r>
            <a:r>
              <a:rPr lang="it-IT" dirty="0" err="1"/>
              <a:t>power</a:t>
            </a:r>
            <a:r>
              <a:rPr lang="it-IT" dirty="0"/>
              <a:t> data radio </a:t>
            </a:r>
            <a:r>
              <a:rPr lang="it-IT" dirty="0" err="1"/>
              <a:t>transmission</a:t>
            </a:r>
            <a:endParaRPr lang="it-IT" dirty="0"/>
          </a:p>
        </p:txBody>
      </p:sp>
      <p:sp>
        <p:nvSpPr>
          <p:cNvPr id="38" name="Google Shape;116;p2">
            <a:extLst>
              <a:ext uri="{FF2B5EF4-FFF2-40B4-BE49-F238E27FC236}">
                <a16:creationId xmlns:a16="http://schemas.microsoft.com/office/drawing/2014/main" id="{379C39A6-C3BF-3B4C-8B28-CB263779858D}"/>
              </a:ext>
            </a:extLst>
          </p:cNvPr>
          <p:cNvSpPr txBox="1"/>
          <p:nvPr/>
        </p:nvSpPr>
        <p:spPr>
          <a:xfrm>
            <a:off x="10490200" y="6626216"/>
            <a:ext cx="1657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Valerio Bocci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7B5DB7-8C77-124F-935D-681D4BCEFC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3591" y="5051037"/>
            <a:ext cx="657413" cy="6574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8157663-052F-7746-BC31-B768F10E783F}"/>
              </a:ext>
            </a:extLst>
          </p:cNvPr>
          <p:cNvSpPr/>
          <p:nvPr/>
        </p:nvSpPr>
        <p:spPr>
          <a:xfrm>
            <a:off x="6251853" y="4867572"/>
            <a:ext cx="3276615" cy="14986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4AFC25-76D0-A74E-9CDE-294B6DB41F1F}"/>
              </a:ext>
            </a:extLst>
          </p:cNvPr>
          <p:cNvSpPr/>
          <p:nvPr/>
        </p:nvSpPr>
        <p:spPr>
          <a:xfrm>
            <a:off x="5914239" y="879804"/>
            <a:ext cx="5159230" cy="34769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A3B3BA-06C2-F84B-9293-D7CDC06ED0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448" y="975388"/>
            <a:ext cx="2912355" cy="1458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97B280-A66D-554E-9E61-C8959ED667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7" t="9713" r="80916" b="31170"/>
          <a:stretch/>
        </p:blipFill>
        <p:spPr>
          <a:xfrm>
            <a:off x="3804420" y="4621080"/>
            <a:ext cx="1502578" cy="1470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F08EA-652B-144E-9133-F6D59B7A1A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448" y="4865663"/>
            <a:ext cx="1919394" cy="1066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D66D26-63BD-714F-89F0-B027E954E7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942" y="975388"/>
            <a:ext cx="1440241" cy="1676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2431C8-18AD-5547-AA65-FDBE9FD88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0874" y="5122444"/>
            <a:ext cx="1676383" cy="1072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6D0176-9E75-324F-A6E9-EAAF035D0C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638" y="5055258"/>
            <a:ext cx="1759850" cy="1171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644559-861C-BF44-98B2-1976BC06B65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485" y="1819288"/>
            <a:ext cx="1157402" cy="1157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EF1BB2-0664-8349-A920-6D298ECFAF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854576" y="2717290"/>
            <a:ext cx="1923372" cy="1616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101531-BFBE-8A42-B494-AD4D0855CA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4548" y="790459"/>
            <a:ext cx="2194715" cy="159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C85C8B-DE28-2C4F-8DD7-555F6804894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8699" b="40212"/>
          <a:stretch/>
        </p:blipFill>
        <p:spPr>
          <a:xfrm>
            <a:off x="8045098" y="2772161"/>
            <a:ext cx="1157402" cy="1128829"/>
          </a:xfrm>
          <a:prstGeom prst="rect">
            <a:avLst/>
          </a:prstGeom>
        </p:spPr>
      </p:pic>
      <p:sp>
        <p:nvSpPr>
          <p:cNvPr id="14" name="Google Shape;116;p2">
            <a:extLst>
              <a:ext uri="{FF2B5EF4-FFF2-40B4-BE49-F238E27FC236}">
                <a16:creationId xmlns:a16="http://schemas.microsoft.com/office/drawing/2014/main" id="{8747E384-6582-E94B-AA13-971C3A911311}"/>
              </a:ext>
            </a:extLst>
          </p:cNvPr>
          <p:cNvSpPr txBox="1"/>
          <p:nvPr/>
        </p:nvSpPr>
        <p:spPr>
          <a:xfrm>
            <a:off x="10490200" y="6626216"/>
            <a:ext cx="1657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Valerio Bocci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41E8AF-A0FA-BC48-B650-C0EEC9B0CE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3107" y="2891655"/>
            <a:ext cx="1811160" cy="13619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DEFBD6-BA55-CC4B-919E-E0D26AE92BB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1905" y="3110646"/>
            <a:ext cx="1322040" cy="83008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A3F1773-9D09-5343-876B-53F2A811A53C}"/>
              </a:ext>
            </a:extLst>
          </p:cNvPr>
          <p:cNvSpPr/>
          <p:nvPr/>
        </p:nvSpPr>
        <p:spPr>
          <a:xfrm>
            <a:off x="2147766" y="-23486"/>
            <a:ext cx="7422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SoC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,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LoRa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Chip </a:t>
            </a:r>
            <a:r>
              <a:rPr lang="it-IT" sz="2400" dirty="0"/>
              <a:t>Scale </a:t>
            </a:r>
            <a:r>
              <a:rPr lang="it-IT" sz="2400" dirty="0" err="1"/>
              <a:t>Atomic</a:t>
            </a:r>
            <a:r>
              <a:rPr lang="it-IT" sz="2400" dirty="0"/>
              <a:t> </a:t>
            </a:r>
            <a:r>
              <a:rPr lang="it-IT" sz="2400" dirty="0" err="1"/>
              <a:t>Clock,TDC</a:t>
            </a:r>
            <a:r>
              <a:rPr lang="it-IT" sz="2400" dirty="0"/>
              <a:t>  </a:t>
            </a:r>
            <a:r>
              <a:rPr lang="it-IT" sz="2400" dirty="0" err="1"/>
              <a:t>Platforms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1BA8E6-2EA4-3B4C-A54F-7201D66692EC}"/>
              </a:ext>
            </a:extLst>
          </p:cNvPr>
          <p:cNvSpPr/>
          <p:nvPr/>
        </p:nvSpPr>
        <p:spPr>
          <a:xfrm>
            <a:off x="1093359" y="5917541"/>
            <a:ext cx="214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Chip Scale </a:t>
            </a:r>
            <a:r>
              <a:rPr lang="it-IT" dirty="0" err="1"/>
              <a:t>Atomic</a:t>
            </a:r>
            <a:r>
              <a:rPr lang="it-IT" dirty="0"/>
              <a:t> Clock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E501C7-CA17-574F-8B17-7CD6F730A8B2}"/>
              </a:ext>
            </a:extLst>
          </p:cNvPr>
          <p:cNvSpPr/>
          <p:nvPr/>
        </p:nvSpPr>
        <p:spPr>
          <a:xfrm>
            <a:off x="3493044" y="6071429"/>
            <a:ext cx="2148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Chip Scale </a:t>
            </a:r>
            <a:r>
              <a:rPr lang="it-IT" dirty="0" err="1"/>
              <a:t>Atomic</a:t>
            </a:r>
            <a:r>
              <a:rPr lang="it-IT" dirty="0"/>
              <a:t> Clock</a:t>
            </a:r>
          </a:p>
          <a:p>
            <a:pPr algn="ctr"/>
            <a:r>
              <a:rPr lang="it-IT" dirty="0"/>
              <a:t>Evaluation Board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EA3795-50A6-1142-BFF7-F0FC865B6BF2}"/>
              </a:ext>
            </a:extLst>
          </p:cNvPr>
          <p:cNvSpPr/>
          <p:nvPr/>
        </p:nvSpPr>
        <p:spPr>
          <a:xfrm>
            <a:off x="6812388" y="6414225"/>
            <a:ext cx="2056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TDC Evaluation </a:t>
            </a:r>
            <a:r>
              <a:rPr lang="it-IT" dirty="0" err="1"/>
              <a:t>Boards</a:t>
            </a:r>
            <a:endParaRPr lang="it-IT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C9B197-A60E-A44B-9856-D22CC63BA502}"/>
              </a:ext>
            </a:extLst>
          </p:cNvPr>
          <p:cNvSpPr/>
          <p:nvPr/>
        </p:nvSpPr>
        <p:spPr>
          <a:xfrm>
            <a:off x="7775844" y="4330677"/>
            <a:ext cx="2037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/>
              <a:t>SoC</a:t>
            </a:r>
            <a:r>
              <a:rPr lang="it-IT" dirty="0"/>
              <a:t> Evaluation </a:t>
            </a:r>
            <a:r>
              <a:rPr lang="it-IT" dirty="0" err="1"/>
              <a:t>Boards</a:t>
            </a:r>
            <a:endParaRPr lang="it-IT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F42673-F346-CC41-BE03-BBBB4BF87E8B}"/>
              </a:ext>
            </a:extLst>
          </p:cNvPr>
          <p:cNvSpPr txBox="1"/>
          <p:nvPr/>
        </p:nvSpPr>
        <p:spPr>
          <a:xfrm>
            <a:off x="2777948" y="3689282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LoRAWan</a:t>
            </a:r>
            <a:r>
              <a:rPr lang="it-IT" dirty="0"/>
              <a:t> Gateway</a:t>
            </a:r>
          </a:p>
        </p:txBody>
      </p:sp>
    </p:spTree>
    <p:extLst>
      <p:ext uri="{BB962C8B-B14F-4D97-AF65-F5344CB8AC3E}">
        <p14:creationId xmlns:p14="http://schemas.microsoft.com/office/powerpoint/2010/main" val="4217089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941EEE-88D0-B14A-AF58-219EE21E7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853" y="4065307"/>
            <a:ext cx="2988668" cy="2071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F983D-837B-C845-B283-E361B6830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126" y="1379071"/>
            <a:ext cx="3672184" cy="1748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E4645F-161B-524F-B700-2DB3C876A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40" y="4065307"/>
            <a:ext cx="3884377" cy="2001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21990C-DC10-DB4D-954A-38929BF5C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856" y="1372865"/>
            <a:ext cx="3380051" cy="1763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79A437-731F-5D4B-9A76-042B9D4E739E}"/>
              </a:ext>
            </a:extLst>
          </p:cNvPr>
          <p:cNvSpPr txBox="1"/>
          <p:nvPr/>
        </p:nvSpPr>
        <p:spPr>
          <a:xfrm>
            <a:off x="4666593" y="182174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Analog</a:t>
            </a:r>
            <a:r>
              <a:rPr lang="it-IT" sz="2400" dirty="0"/>
              <a:t> </a:t>
            </a:r>
            <a:r>
              <a:rPr lang="it-IT" sz="2400" dirty="0" err="1"/>
              <a:t>Circuits</a:t>
            </a:r>
            <a:endParaRPr lang="it-IT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0819D-445F-054C-8DEC-5DB781E3C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29" y="1352306"/>
            <a:ext cx="2934346" cy="19082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90BC66-261D-3F48-BA28-DE6D3F026607}"/>
              </a:ext>
            </a:extLst>
          </p:cNvPr>
          <p:cNvSpPr txBox="1"/>
          <p:nvPr/>
        </p:nvSpPr>
        <p:spPr>
          <a:xfrm>
            <a:off x="4583236" y="1084082"/>
            <a:ext cx="242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Controlled</a:t>
            </a:r>
            <a:r>
              <a:rPr lang="it-IT" dirty="0"/>
              <a:t> DC-DC </a:t>
            </a:r>
            <a:r>
              <a:rPr lang="it-IT" dirty="0" err="1"/>
              <a:t>converter</a:t>
            </a:r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A084B-C1E9-394E-9CF4-416FB76004B5}"/>
              </a:ext>
            </a:extLst>
          </p:cNvPr>
          <p:cNvSpPr txBox="1"/>
          <p:nvPr/>
        </p:nvSpPr>
        <p:spPr>
          <a:xfrm>
            <a:off x="5059329" y="3586829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Time Over </a:t>
            </a:r>
            <a:r>
              <a:rPr lang="it-IT" dirty="0" err="1"/>
              <a:t>Threshold</a:t>
            </a:r>
            <a:endParaRPr lang="it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72113-1FE2-7E4D-8E25-51518CAFE064}"/>
              </a:ext>
            </a:extLst>
          </p:cNvPr>
          <p:cNvSpPr txBox="1"/>
          <p:nvPr/>
        </p:nvSpPr>
        <p:spPr>
          <a:xfrm>
            <a:off x="918359" y="3586829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Fast Discriminator</a:t>
            </a:r>
          </a:p>
        </p:txBody>
      </p:sp>
      <p:sp>
        <p:nvSpPr>
          <p:cNvPr id="11" name="Google Shape;116;p2">
            <a:extLst>
              <a:ext uri="{FF2B5EF4-FFF2-40B4-BE49-F238E27FC236}">
                <a16:creationId xmlns:a16="http://schemas.microsoft.com/office/drawing/2014/main" id="{429CC561-8CEA-0349-965E-77DE27C6AED0}"/>
              </a:ext>
            </a:extLst>
          </p:cNvPr>
          <p:cNvSpPr txBox="1"/>
          <p:nvPr/>
        </p:nvSpPr>
        <p:spPr>
          <a:xfrm>
            <a:off x="10490200" y="6626216"/>
            <a:ext cx="1657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Valerio Bocci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4984B8-4750-9845-A90E-660172711D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7293" y="3519598"/>
            <a:ext cx="1385483" cy="111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F849DB-C27A-C544-99A8-EAF3509D694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25"/>
          <a:stretch/>
        </p:blipFill>
        <p:spPr>
          <a:xfrm>
            <a:off x="8570718" y="4638332"/>
            <a:ext cx="1347678" cy="12961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40ADC4-0510-584A-BCFE-9795A03A44D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008" y="3498854"/>
            <a:ext cx="1227302" cy="10249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753A7C-FFF2-E341-AC14-A7572CDC7C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0544" y="4707217"/>
            <a:ext cx="1948352" cy="12469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5B7827-5FD1-5342-AAFE-94D9894D9298}"/>
              </a:ext>
            </a:extLst>
          </p:cNvPr>
          <p:cNvSpPr txBox="1"/>
          <p:nvPr/>
        </p:nvSpPr>
        <p:spPr>
          <a:xfrm>
            <a:off x="8900783" y="3253241"/>
            <a:ext cx="247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Chips and </a:t>
            </a:r>
            <a:r>
              <a:rPr lang="it-IT" dirty="0" err="1"/>
              <a:t>evaluation</a:t>
            </a:r>
            <a:r>
              <a:rPr lang="it-IT" dirty="0"/>
              <a:t> Boards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C2F983D-837B-C845-B283-E361B6830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126" y="1372865"/>
            <a:ext cx="3672184" cy="1748659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A5A0819D-445F-054C-8DEC-5DB781E3C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29" y="1372865"/>
            <a:ext cx="2934346" cy="190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5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E68C0A-8AD6-8F4E-B233-85104A82B403}"/>
              </a:ext>
            </a:extLst>
          </p:cNvPr>
          <p:cNvSpPr txBox="1"/>
          <p:nvPr/>
        </p:nvSpPr>
        <p:spPr>
          <a:xfrm>
            <a:off x="1849965" y="3371310"/>
            <a:ext cx="4354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1600" dirty="0"/>
              <a:t>S13362-3050DG (3x3 mm</a:t>
            </a:r>
            <a:r>
              <a:rPr lang="it-IT" sz="1600" baseline="30000" dirty="0"/>
              <a:t>2</a:t>
            </a:r>
            <a:r>
              <a:rPr lang="it-IT" sz="1600" dirty="0"/>
              <a:t> , 3600 pixel)</a:t>
            </a:r>
            <a:r>
              <a:rPr lang="it-IT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endParaRPr lang="it-IT" sz="1600" dirty="0"/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1600" dirty="0"/>
              <a:t>S13362-1350DG (1,3x1,3 mm</a:t>
            </a:r>
            <a:r>
              <a:rPr lang="it-IT" sz="1600" baseline="30000" dirty="0"/>
              <a:t>2</a:t>
            </a:r>
            <a:r>
              <a:rPr lang="it-IT" sz="1600" dirty="0"/>
              <a:t> ,667 pixel)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ED40ED-1B77-B648-A31D-06BCB1736187}"/>
              </a:ext>
            </a:extLst>
          </p:cNvPr>
          <p:cNvSpPr/>
          <p:nvPr/>
        </p:nvSpPr>
        <p:spPr>
          <a:xfrm>
            <a:off x="4353843" y="88639"/>
            <a:ext cx="3828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Integration test with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SiPMs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12"/>
          <a:stretch/>
        </p:blipFill>
        <p:spPr>
          <a:xfrm>
            <a:off x="708660" y="1308823"/>
            <a:ext cx="1586045" cy="84964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349955" y="1433403"/>
            <a:ext cx="4290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1600" dirty="0"/>
              <a:t>S13360-3050CS (3x3 mm</a:t>
            </a:r>
            <a:r>
              <a:rPr lang="it-IT" sz="1600" baseline="30000" dirty="0"/>
              <a:t>2</a:t>
            </a:r>
            <a:r>
              <a:rPr lang="it-IT" sz="1600" dirty="0"/>
              <a:t> , 3600 pixel)</a:t>
            </a:r>
          </a:p>
          <a:p>
            <a:pPr marL="285750" lvl="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1600" dirty="0"/>
              <a:t>S13360-1350CS </a:t>
            </a:r>
            <a:r>
              <a:rPr lang="it-IT" sz="1600"/>
              <a:t>(1,3x1,3 mm</a:t>
            </a:r>
            <a:r>
              <a:rPr lang="it-IT" sz="1600" baseline="30000"/>
              <a:t>2</a:t>
            </a:r>
            <a:r>
              <a:rPr lang="it-IT" sz="1600"/>
              <a:t> </a:t>
            </a:r>
            <a:r>
              <a:rPr lang="it-IT" sz="1600" dirty="0"/>
              <a:t>,667 pixel)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43" y="3168535"/>
            <a:ext cx="1041696" cy="105701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37980" y="4477935"/>
            <a:ext cx="4013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MPPC </a:t>
            </a:r>
            <a:r>
              <a:rPr lang="it-IT" sz="1600" b="1" dirty="0" err="1"/>
              <a:t>Module</a:t>
            </a:r>
            <a:r>
              <a:rPr lang="it-IT" sz="1600" b="1" dirty="0"/>
              <a:t> C13366 </a:t>
            </a:r>
            <a:r>
              <a:rPr lang="it-IT" sz="1600" b="1" dirty="0" err="1"/>
              <a:t>as</a:t>
            </a:r>
            <a:r>
              <a:rPr lang="it-IT" sz="1600" b="1" dirty="0"/>
              <a:t> </a:t>
            </a:r>
            <a:r>
              <a:rPr lang="it-IT" sz="1600" b="1" dirty="0" err="1"/>
              <a:t>reference</a:t>
            </a:r>
            <a:r>
              <a:rPr lang="it-IT" sz="1600" b="1" dirty="0"/>
              <a:t> 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209" y="4829106"/>
            <a:ext cx="1697011" cy="134230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537980" y="4830156"/>
            <a:ext cx="4215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Photo </a:t>
            </a:r>
            <a:r>
              <a:rPr lang="it-IT" sz="1600" dirty="0" err="1"/>
              <a:t>counting</a:t>
            </a:r>
            <a:r>
              <a:rPr lang="it-IT" sz="1600" dirty="0"/>
              <a:t> </a:t>
            </a:r>
            <a:r>
              <a:rPr lang="it-IT" sz="1600" dirty="0" err="1"/>
              <a:t>module</a:t>
            </a:r>
            <a:r>
              <a:rPr lang="it-IT" sz="1600" dirty="0"/>
              <a:t> for TE-</a:t>
            </a:r>
            <a:r>
              <a:rPr lang="it-IT" sz="1600" dirty="0" err="1"/>
              <a:t>cooled</a:t>
            </a:r>
            <a:r>
              <a:rPr lang="it-IT" sz="1600" dirty="0"/>
              <a:t> MPPC</a:t>
            </a:r>
          </a:p>
          <a:p>
            <a:pPr marL="171450" indent="-171450">
              <a:buFontTx/>
              <a:buChar char="-"/>
            </a:pPr>
            <a:r>
              <a:rPr lang="it-IT" sz="1600" dirty="0"/>
              <a:t>High </a:t>
            </a:r>
            <a:r>
              <a:rPr lang="it-IT" sz="1600" dirty="0" err="1"/>
              <a:t>voltage</a:t>
            </a:r>
            <a:r>
              <a:rPr lang="it-IT" sz="1600" dirty="0"/>
              <a:t> </a:t>
            </a:r>
            <a:r>
              <a:rPr lang="it-IT" sz="1600" dirty="0" err="1"/>
              <a:t>power</a:t>
            </a:r>
            <a:r>
              <a:rPr lang="it-IT" sz="1600" dirty="0"/>
              <a:t> </a:t>
            </a:r>
            <a:r>
              <a:rPr lang="it-IT" sz="1600" dirty="0" err="1"/>
              <a:t>supply</a:t>
            </a:r>
            <a:r>
              <a:rPr lang="it-IT" sz="1600" dirty="0"/>
              <a:t> </a:t>
            </a:r>
          </a:p>
          <a:p>
            <a:pPr marL="171450" indent="-171450">
              <a:buFontTx/>
              <a:buChar char="-"/>
            </a:pPr>
            <a:r>
              <a:rPr lang="it-IT" sz="1600" dirty="0" err="1"/>
              <a:t>Amplifier</a:t>
            </a:r>
            <a:endParaRPr lang="it-IT" sz="1600" dirty="0"/>
          </a:p>
          <a:p>
            <a:pPr marL="171450" indent="-171450">
              <a:buFontTx/>
              <a:buChar char="-"/>
            </a:pPr>
            <a:r>
              <a:rPr lang="it-IT" sz="1600" dirty="0"/>
              <a:t>Temperature control </a:t>
            </a:r>
            <a:r>
              <a:rPr lang="it-IT" sz="1600" dirty="0" err="1"/>
              <a:t>circuit</a:t>
            </a:r>
            <a:endParaRPr lang="it-IT" sz="1600" dirty="0"/>
          </a:p>
          <a:p>
            <a:pPr marL="171450" indent="-171450">
              <a:buFontTx/>
              <a:buChar char="-"/>
            </a:pPr>
            <a:r>
              <a:rPr lang="it-IT" sz="1600" dirty="0" err="1"/>
              <a:t>Low</a:t>
            </a:r>
            <a:r>
              <a:rPr lang="it-IT" sz="1600" dirty="0"/>
              <a:t> </a:t>
            </a:r>
            <a:r>
              <a:rPr lang="it-IT" sz="1600" dirty="0" err="1"/>
              <a:t>threshold</a:t>
            </a:r>
            <a:r>
              <a:rPr lang="it-IT" sz="1600" dirty="0"/>
              <a:t> </a:t>
            </a:r>
            <a:r>
              <a:rPr lang="it-IT" sz="1600" dirty="0" err="1"/>
              <a:t>comparator</a:t>
            </a:r>
            <a:endParaRPr lang="it-IT" sz="1600" dirty="0"/>
          </a:p>
          <a:p>
            <a:pPr marL="171450" indent="-171450">
              <a:buFontTx/>
              <a:buChar char="-"/>
            </a:pPr>
            <a:r>
              <a:rPr lang="it-IT" sz="1600" dirty="0"/>
              <a:t>Digital output for </a:t>
            </a:r>
            <a:r>
              <a:rPr lang="it-IT" sz="1600" dirty="0" err="1"/>
              <a:t>external</a:t>
            </a:r>
            <a:r>
              <a:rPr lang="it-IT" sz="1600" dirty="0"/>
              <a:t> </a:t>
            </a:r>
            <a:r>
              <a:rPr lang="it-IT" sz="1600" dirty="0" err="1"/>
              <a:t>scaler</a:t>
            </a:r>
            <a:endParaRPr lang="it-IT" sz="16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54843" y="814459"/>
            <a:ext cx="5788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MPPC 13360 serie with </a:t>
            </a:r>
            <a:r>
              <a:rPr lang="it-IT" sz="1600" b="1" dirty="0" err="1"/>
              <a:t>low</a:t>
            </a:r>
            <a:r>
              <a:rPr lang="it-IT" sz="1600" b="1" dirty="0"/>
              <a:t> dark </a:t>
            </a:r>
            <a:r>
              <a:rPr lang="it-IT" sz="1600" b="1" dirty="0" err="1"/>
              <a:t>count</a:t>
            </a:r>
            <a:r>
              <a:rPr lang="it-IT" sz="1600" b="1" dirty="0"/>
              <a:t> and </a:t>
            </a:r>
            <a:r>
              <a:rPr lang="it-IT" sz="1600" b="1" dirty="0" err="1"/>
              <a:t>crosstalk</a:t>
            </a:r>
            <a:r>
              <a:rPr lang="it-IT" sz="1600" b="1" dirty="0"/>
              <a:t> (3%)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24396" y="2540028"/>
            <a:ext cx="435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Thermoelectric cooled MPPC 13362 series </a:t>
            </a:r>
          </a:p>
          <a:p>
            <a:r>
              <a:rPr lang="en-US" sz="1600" b="1" dirty="0"/>
              <a:t>with reduced dark count and crosstalk</a:t>
            </a:r>
          </a:p>
        </p:txBody>
      </p:sp>
      <p:pic>
        <p:nvPicPr>
          <p:cNvPr id="16" name="Picture 2" descr="https://www.thorlabs.com/images/tabimages/NPL41B_Output_Spectrum_G2-780.gif">
            <a:extLst>
              <a:ext uri="{FF2B5EF4-FFF2-40B4-BE49-F238E27FC236}">
                <a16:creationId xmlns:a16="http://schemas.microsoft.com/office/drawing/2014/main" id="{F60DB5F2-65A8-364F-875C-DC7946523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8719" y="4004550"/>
            <a:ext cx="2305148" cy="15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16">
            <a:extLst>
              <a:ext uri="{FF2B5EF4-FFF2-40B4-BE49-F238E27FC236}">
                <a16:creationId xmlns:a16="http://schemas.microsoft.com/office/drawing/2014/main" id="{40E61A29-7F4B-9D4A-A167-B323E32E0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80" b="15422"/>
          <a:stretch/>
        </p:blipFill>
        <p:spPr>
          <a:xfrm>
            <a:off x="7308719" y="1222408"/>
            <a:ext cx="4036480" cy="2474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259059-4591-714A-B26C-FD2C425A8154}"/>
              </a:ext>
            </a:extLst>
          </p:cNvPr>
          <p:cNvSpPr txBox="1"/>
          <p:nvPr/>
        </p:nvSpPr>
        <p:spPr>
          <a:xfrm>
            <a:off x="8229602" y="836686"/>
            <a:ext cx="2109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Dark Box </a:t>
            </a:r>
            <a:r>
              <a:rPr lang="it-IT" sz="1600" b="1" dirty="0" err="1"/>
              <a:t>testbench</a:t>
            </a:r>
            <a:endParaRPr lang="it-IT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0F58D0-8494-CB47-864E-93345AC3E5DC}"/>
              </a:ext>
            </a:extLst>
          </p:cNvPr>
          <p:cNvSpPr txBox="1"/>
          <p:nvPr/>
        </p:nvSpPr>
        <p:spPr>
          <a:xfrm>
            <a:off x="7204262" y="5422279"/>
            <a:ext cx="2122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Laser </a:t>
            </a:r>
            <a:r>
              <a:rPr lang="it-IT" sz="1600" b="1" dirty="0" err="1"/>
              <a:t>Pulse</a:t>
            </a:r>
            <a:r>
              <a:rPr lang="it-IT" sz="1600" b="1" dirty="0"/>
              <a:t> </a:t>
            </a:r>
            <a:r>
              <a:rPr lang="it-IT" sz="1600" b="1" dirty="0" err="1"/>
              <a:t>module</a:t>
            </a:r>
            <a:endParaRPr lang="it-IT" sz="1600" b="1" dirty="0"/>
          </a:p>
        </p:txBody>
      </p:sp>
      <p:pic>
        <p:nvPicPr>
          <p:cNvPr id="22" name="Immagine 18">
            <a:extLst>
              <a:ext uri="{FF2B5EF4-FFF2-40B4-BE49-F238E27FC236}">
                <a16:creationId xmlns:a16="http://schemas.microsoft.com/office/drawing/2014/main" id="{64AD5DF0-4B39-C44C-BA50-74C743471E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4063"/>
          <a:stretch/>
        </p:blipFill>
        <p:spPr>
          <a:xfrm>
            <a:off x="7625711" y="4035320"/>
            <a:ext cx="1426849" cy="1249017"/>
          </a:xfrm>
          <a:prstGeom prst="rect">
            <a:avLst/>
          </a:prstGeom>
        </p:spPr>
      </p:pic>
      <p:sp>
        <p:nvSpPr>
          <p:cNvPr id="18" name="Google Shape;116;p2">
            <a:extLst>
              <a:ext uri="{FF2B5EF4-FFF2-40B4-BE49-F238E27FC236}">
                <a16:creationId xmlns:a16="http://schemas.microsoft.com/office/drawing/2014/main" id="{54CE9869-4AB5-3141-B8CB-AE1AD84A601B}"/>
              </a:ext>
            </a:extLst>
          </p:cNvPr>
          <p:cNvSpPr txBox="1"/>
          <p:nvPr/>
        </p:nvSpPr>
        <p:spPr>
          <a:xfrm>
            <a:off x="9999677" y="6626216"/>
            <a:ext cx="2147523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Francesco Iacoangeli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331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77DF3-8A8F-9249-BDEA-9A7526995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447" y="3701843"/>
            <a:ext cx="9330834" cy="2374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F8B02B-4B3E-5347-888D-3B8C43A2B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854" y="1421525"/>
            <a:ext cx="9144135" cy="1854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F938C-AC02-934E-AA53-788B682E7AE7}"/>
              </a:ext>
            </a:extLst>
          </p:cNvPr>
          <p:cNvSpPr txBox="1"/>
          <p:nvPr/>
        </p:nvSpPr>
        <p:spPr>
          <a:xfrm>
            <a:off x="1710854" y="1113748"/>
            <a:ext cx="502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INFN Roma1 Valerio Bocci (</a:t>
            </a:r>
            <a:r>
              <a:rPr lang="it-IT" dirty="0" err="1"/>
              <a:t>Resp</a:t>
            </a:r>
            <a:r>
              <a:rPr lang="it-IT" dirty="0"/>
              <a:t> Nazionale/Locale).   1 FTE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C34FD1-78E0-6049-9741-AE31D35B04F8}"/>
              </a:ext>
            </a:extLst>
          </p:cNvPr>
          <p:cNvSpPr txBox="1"/>
          <p:nvPr/>
        </p:nvSpPr>
        <p:spPr>
          <a:xfrm>
            <a:off x="1655019" y="3429000"/>
            <a:ext cx="4394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INFN Roma2 Davide </a:t>
            </a:r>
            <a:r>
              <a:rPr lang="it-IT" dirty="0" err="1"/>
              <a:t>Badoni</a:t>
            </a:r>
            <a:r>
              <a:rPr lang="it-IT" dirty="0"/>
              <a:t> (</a:t>
            </a:r>
            <a:r>
              <a:rPr lang="it-IT" dirty="0" err="1"/>
              <a:t>Resp</a:t>
            </a:r>
            <a:r>
              <a:rPr lang="it-IT" dirty="0"/>
              <a:t> Locale).  0.6 FTE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70863-57B1-5E4E-9615-1166CD422AF9}"/>
              </a:ext>
            </a:extLst>
          </p:cNvPr>
          <p:cNvSpPr/>
          <p:nvPr/>
        </p:nvSpPr>
        <p:spPr>
          <a:xfrm>
            <a:off x="4627351" y="174984"/>
            <a:ext cx="1410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Anagrafica</a:t>
            </a:r>
            <a:endParaRPr lang="it-IT" sz="3200" dirty="0"/>
          </a:p>
        </p:txBody>
      </p:sp>
      <p:sp>
        <p:nvSpPr>
          <p:cNvPr id="8" name="Google Shape;116;p2">
            <a:extLst>
              <a:ext uri="{FF2B5EF4-FFF2-40B4-BE49-F238E27FC236}">
                <a16:creationId xmlns:a16="http://schemas.microsoft.com/office/drawing/2014/main" id="{BB02A920-103F-DB45-8CA4-7B4F399822FC}"/>
              </a:ext>
            </a:extLst>
          </p:cNvPr>
          <p:cNvSpPr txBox="1"/>
          <p:nvPr/>
        </p:nvSpPr>
        <p:spPr>
          <a:xfrm>
            <a:off x="10490200" y="6626216"/>
            <a:ext cx="1657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SLICE</a:t>
            </a:r>
            <a:r>
              <a:rPr lang="it-IT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Valerio Bocci 2019</a:t>
            </a:r>
            <a:endParaRPr sz="11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127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3226</TotalTime>
  <Words>912</Words>
  <Application>Microsoft Macintosh PowerPoint</Application>
  <PresentationFormat>Widescreen</PresentationFormat>
  <Paragraphs>160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Goal of SLICE: Investigate and characterize commercial available chips for  All-in-one platfom detector.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Valerio Bocci</dc:creator>
  <cp:lastModifiedBy>Valerio Bocci</cp:lastModifiedBy>
  <cp:revision>86</cp:revision>
  <cp:lastPrinted>2019-07-02T17:14:52Z</cp:lastPrinted>
  <dcterms:created xsi:type="dcterms:W3CDTF">2019-06-26T08:50:00Z</dcterms:created>
  <dcterms:modified xsi:type="dcterms:W3CDTF">2019-07-17T10:00:58Z</dcterms:modified>
</cp:coreProperties>
</file>