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61" r:id="rId3"/>
    <p:sldId id="262" r:id="rId4"/>
    <p:sldId id="263" r:id="rId5"/>
    <p:sldId id="264" r:id="rId6"/>
    <p:sldId id="295" r:id="rId7"/>
    <p:sldId id="265" r:id="rId8"/>
    <p:sldId id="266" r:id="rId9"/>
    <p:sldId id="282" r:id="rId10"/>
    <p:sldId id="283" r:id="rId11"/>
    <p:sldId id="284" r:id="rId12"/>
    <p:sldId id="268" r:id="rId13"/>
    <p:sldId id="285" r:id="rId14"/>
    <p:sldId id="286" r:id="rId15"/>
    <p:sldId id="297" r:id="rId16"/>
    <p:sldId id="290" r:id="rId17"/>
    <p:sldId id="272" r:id="rId18"/>
    <p:sldId id="291" r:id="rId19"/>
    <p:sldId id="292" r:id="rId20"/>
    <p:sldId id="299" r:id="rId21"/>
    <p:sldId id="293" r:id="rId22"/>
    <p:sldId id="303" r:id="rId23"/>
    <p:sldId id="294" r:id="rId24"/>
    <p:sldId id="275" r:id="rId25"/>
    <p:sldId id="276" r:id="rId26"/>
    <p:sldId id="277" r:id="rId27"/>
    <p:sldId id="280" r:id="rId28"/>
    <p:sldId id="287" r:id="rId29"/>
    <p:sldId id="304" r:id="rId30"/>
    <p:sldId id="300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76EB-28C8-4DA5-8A63-E1B547F2D46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777B1-1334-4BCA-8DA8-30F5E5697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95" y="883466"/>
            <a:ext cx="112364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C6CA-34CE-403C-8550-F1FBE9B93DD8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16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010A-C681-4FB1-9C52-644DFC02E5DF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77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0F70-A0D0-41AC-B514-0A123E35172A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42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95" y="883466"/>
            <a:ext cx="112364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7DC6-64AC-47F3-A93F-81C9A54A6017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69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51"/>
            <a:ext cx="10515600" cy="7552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515600" cy="5346357"/>
          </a:xfrm>
        </p:spPr>
        <p:txBody>
          <a:bodyPr/>
          <a:lstStyle>
            <a:lvl1pPr>
              <a:defRPr sz="3600"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ü"/>
              <a:defRPr b="1">
                <a:latin typeface="+mj-lt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Ø"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8730"/>
            <a:ext cx="2743200" cy="365125"/>
          </a:xfrm>
        </p:spPr>
        <p:txBody>
          <a:bodyPr/>
          <a:lstStyle/>
          <a:p>
            <a:fld id="{9C005161-2DD2-44BC-94A2-4E6BBD977A47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</p:spPr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6968"/>
            <a:ext cx="2743200" cy="365125"/>
          </a:xfrm>
        </p:spPr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0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3DB3-DAB4-4CE4-B6E2-C8E8C0B4A379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76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FE19-1743-416C-BFA0-91A9F34F77D0}" type="datetime1">
              <a:rPr lang="it-IT" smtClean="0"/>
              <a:t>11/07/2019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17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D768-8BA2-486D-BA06-7ACB9C2D5815}" type="datetime1">
              <a:rPr lang="it-IT" smtClean="0"/>
              <a:t>11/07/2019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3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6240-86CC-4015-A149-8D99BA547B65}" type="datetime1">
              <a:rPr lang="it-IT" smtClean="0"/>
              <a:t>11/07/2019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724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7B33-B39F-4549-A7EB-CEF84FCA6C9D}" type="datetime1">
              <a:rPr lang="it-IT" smtClean="0"/>
              <a:t>11/07/2019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87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0A11-0699-48E5-A169-855A7B7EE544}" type="datetime1">
              <a:rPr lang="it-IT" smtClean="0"/>
              <a:t>11/07/2019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55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51"/>
            <a:ext cx="10515600" cy="755221"/>
          </a:xfrm>
        </p:spPr>
        <p:txBody>
          <a:bodyPr/>
          <a:lstStyle>
            <a:lvl1pPr>
              <a:defRPr b="0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515600" cy="534635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  <a:lvl2pPr marL="685800" indent="-228600">
              <a:buFont typeface="Calibri Light" panose="020F0302020204030204" pitchFamily="34" charset="0"/>
              <a:buChar char="–"/>
              <a:defRPr b="0" i="0">
                <a:latin typeface="+mj-lt"/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latin typeface="+mj-lt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8730"/>
            <a:ext cx="2743200" cy="365125"/>
          </a:xfrm>
        </p:spPr>
        <p:txBody>
          <a:bodyPr/>
          <a:lstStyle/>
          <a:p>
            <a:fld id="{A3EC58D7-0DEE-4792-8470-2EE817229E19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</p:spPr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6968"/>
            <a:ext cx="2743200" cy="365125"/>
          </a:xfrm>
        </p:spPr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18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5DAE-632C-4B2F-A8D3-DF412B25C4F2}" type="datetime1">
              <a:rPr lang="it-IT" smtClean="0"/>
              <a:t>11/07/2019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650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BFD5-C44A-4ED6-83DF-CDB43CC5F606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731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1384-60C3-4F54-8531-6AE08E3E199C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42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AB3D-B6EB-45CB-98E6-DCF635E967F4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80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437-A3BE-4958-A831-4C238BBC8B70}" type="datetime1">
              <a:rPr lang="it-IT" smtClean="0"/>
              <a:t>11/07/2019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35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529B-48C0-49D3-95C5-992FE8B6319C}" type="datetime1">
              <a:rPr lang="it-IT" smtClean="0"/>
              <a:t>11/07/2019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2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2DB-066D-4223-B8D6-A9536C067232}" type="datetime1">
              <a:rPr lang="it-IT" smtClean="0"/>
              <a:t>11/07/2019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27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F46A-37EB-4B6D-8C55-07CAEBCE245B}" type="datetime1">
              <a:rPr lang="it-IT" smtClean="0"/>
              <a:t>11/07/2019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8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8CF0-2E7A-413F-B881-0ADF36D8AC7C}" type="datetime1">
              <a:rPr lang="it-IT" smtClean="0"/>
              <a:t>11/07/2019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2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58F4-96DD-4243-B6E5-7005ACBD880A}" type="datetime1">
              <a:rPr lang="it-IT" smtClean="0"/>
              <a:t>11/07/2019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49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6DFA0-5E9E-4784-A75C-3A16B6EB1C7C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15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75A9-B4C9-487A-A79C-69A93A9D24BB}" type="datetime1">
              <a:rPr lang="it-IT" smtClean="0"/>
              <a:t>11/07/2019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ML4DQM-DC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E5A8-BE34-44B0-9CE6-8256C65FBDF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8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ms-PPD-conveners-DQM-DC@cern.ch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87955/contributions/2935731/" TargetMode="External"/><Relationship Id="rId7" Type="http://schemas.openxmlformats.org/officeDocument/2006/relationships/hyperlink" Target="http://iopscience.iop.org/article/10.1088/1742-6596/898/9/092041" TargetMode="External"/><Relationship Id="rId2" Type="http://schemas.openxmlformats.org/officeDocument/2006/relationships/hyperlink" Target="http://inspirehep.net/record/1637193/files/arXiv:1711.0705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ur-ws.org/Vol-2158/paper18dc6.pdf" TargetMode="External"/><Relationship Id="rId5" Type="http://schemas.openxmlformats.org/officeDocument/2006/relationships/hyperlink" Target="https://indico.cern.ch/event/587955/contributions/2937517/" TargetMode="External"/><Relationship Id="rId4" Type="http://schemas.openxmlformats.org/officeDocument/2006/relationships/hyperlink" Target="https://indico.cern.ch/event/587955/contributions/2937523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66450/" TargetMode="External"/><Relationship Id="rId2" Type="http://schemas.openxmlformats.org/officeDocument/2006/relationships/hyperlink" Target="https://indico.cern.ch/category/390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i="1" dirty="0" smtClean="0"/>
              <a:t>ML Applied </a:t>
            </a:r>
            <a:r>
              <a:rPr lang="en-US" sz="4800" i="1" dirty="0"/>
              <a:t>T</a:t>
            </a:r>
            <a:r>
              <a:rPr lang="en-US" sz="4800" i="1" dirty="0" smtClean="0"/>
              <a:t>o Data Certification</a:t>
            </a:r>
            <a:br>
              <a:rPr lang="en-US" sz="4800" i="1" dirty="0" smtClean="0"/>
            </a:br>
            <a:r>
              <a:rPr lang="en-US" sz="4800" i="1" dirty="0" smtClean="0"/>
              <a:t>Status and Perspective</a:t>
            </a:r>
            <a:endParaRPr lang="it-IT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 smtClean="0"/>
              <a:t>F.Fiori</a:t>
            </a:r>
            <a:r>
              <a:rPr lang="en-US" b="1" i="1" dirty="0" smtClean="0"/>
              <a:t> </a:t>
            </a:r>
            <a:r>
              <a:rPr lang="en-US" i="1" dirty="0" smtClean="0"/>
              <a:t>(</a:t>
            </a:r>
            <a:r>
              <a:rPr lang="en-US" i="1" dirty="0" smtClean="0"/>
              <a:t>INFN, Firenze</a:t>
            </a:r>
            <a:r>
              <a:rPr lang="en-US" i="1" dirty="0" smtClean="0"/>
              <a:t>)</a:t>
            </a:r>
            <a:endParaRPr lang="en-US" i="1" dirty="0" smtClean="0"/>
          </a:p>
          <a:p>
            <a:r>
              <a:rPr lang="en-US" sz="2000" i="1" dirty="0" smtClean="0"/>
              <a:t>on behalf of the CMS DQM team</a:t>
            </a:r>
            <a:endParaRPr lang="it-IT" sz="2000" i="1" dirty="0"/>
          </a:p>
        </p:txBody>
      </p:sp>
      <p:pic>
        <p:nvPicPr>
          <p:cNvPr id="1026" name="Picture 2" descr="Risultati immagini per cms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086" y="1"/>
            <a:ext cx="1243914" cy="12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4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Second Prototype </a:t>
            </a:r>
            <a:r>
              <a:rPr lang="en-US" dirty="0"/>
              <a:t>by </a:t>
            </a:r>
            <a:r>
              <a:rPr lang="en-US" dirty="0" err="1" smtClean="0"/>
              <a:t>Yandex</a:t>
            </a:r>
            <a:r>
              <a:rPr lang="en-US" dirty="0" smtClean="0"/>
              <a:t>: results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52" y="932213"/>
            <a:ext cx="3859426" cy="5214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Interesting approach, although results are not easily interpretable</a:t>
            </a:r>
          </a:p>
          <a:p>
            <a:pPr lvl="1"/>
            <a:r>
              <a:rPr lang="en-US" sz="2000" dirty="0" err="1" smtClean="0"/>
              <a:t>e.g</a:t>
            </a:r>
            <a:r>
              <a:rPr lang="en-US" sz="2000" dirty="0" smtClean="0"/>
              <a:t> Muons NN flags seems to be only weakly dependent on muons system status (?)</a:t>
            </a:r>
            <a:endParaRPr lang="it-IT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10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4055077" y="1066152"/>
            <a:ext cx="7856016" cy="1767663"/>
            <a:chOff x="1009789" y="1537219"/>
            <a:chExt cx="9628722" cy="21545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789" y="1537219"/>
              <a:ext cx="2165897" cy="21545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7532" y="1537219"/>
              <a:ext cx="2165897" cy="21545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6526" y="1537219"/>
              <a:ext cx="2165897" cy="21545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2614" y="1537219"/>
              <a:ext cx="2165897" cy="215455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9273114" y="3188470"/>
            <a:ext cx="2592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+mj-lt"/>
              </a:rPr>
              <a:t>ROC AUC </a:t>
            </a:r>
            <a:r>
              <a:rPr lang="en-GB" sz="2400" dirty="0">
                <a:latin typeface="+mj-lt"/>
              </a:rPr>
              <a:t>for </a:t>
            </a:r>
            <a:r>
              <a:rPr lang="en-GB" sz="2400" dirty="0" smtClean="0">
                <a:latin typeface="+mj-lt"/>
              </a:rPr>
              <a:t>the corresponding </a:t>
            </a:r>
            <a:r>
              <a:rPr lang="en-GB" sz="2400" dirty="0">
                <a:latin typeface="+mj-lt"/>
              </a:rPr>
              <a:t>NN branch against </a:t>
            </a:r>
            <a:r>
              <a:rPr lang="en-GB" sz="2400" dirty="0" smtClean="0">
                <a:latin typeface="+mj-lt"/>
              </a:rPr>
              <a:t>subsystem </a:t>
            </a:r>
            <a:r>
              <a:rPr lang="it-IT" sz="2400" dirty="0" smtClean="0">
                <a:latin typeface="+mj-lt"/>
              </a:rPr>
              <a:t>labels</a:t>
            </a:r>
          </a:p>
          <a:p>
            <a:endParaRPr lang="it-IT" sz="2400" dirty="0" smtClean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967754"/>
            <a:ext cx="9086414" cy="3577231"/>
            <a:chOff x="82300" y="3224840"/>
            <a:chExt cx="9086414" cy="35772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00" y="3224840"/>
              <a:ext cx="9086414" cy="35772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534030" y="3361037"/>
              <a:ext cx="1408674" cy="18535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695040" y="5112700"/>
            <a:ext cx="3356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Goal: understand which feature is more relevant for each channel</a:t>
            </a:r>
          </a:p>
        </p:txBody>
      </p:sp>
    </p:spTree>
    <p:extLst>
      <p:ext uri="{BB962C8B-B14F-4D97-AF65-F5344CB8AC3E}">
        <p14:creationId xmlns:p14="http://schemas.microsoft.com/office/powerpoint/2010/main" val="346413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Autoencoder</a:t>
            </a:r>
            <a:r>
              <a:rPr lang="en-US" dirty="0" smtClean="0"/>
              <a:t> Prototype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88" y="1069815"/>
            <a:ext cx="10759911" cy="53463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Autoencoders</a:t>
            </a:r>
            <a:r>
              <a:rPr lang="en-US" dirty="0" smtClean="0"/>
              <a:t>? </a:t>
            </a:r>
          </a:p>
          <a:p>
            <a:pPr lvl="1"/>
            <a:r>
              <a:rPr lang="en-US" b="1" dirty="0" smtClean="0"/>
              <a:t>Potentially can spot any (unexpected) anomaly</a:t>
            </a:r>
          </a:p>
          <a:p>
            <a:pPr lvl="1"/>
            <a:r>
              <a:rPr lang="en-US" dirty="0" smtClean="0"/>
              <a:t>The source of a given anomaly can be traced back (</a:t>
            </a:r>
            <a:r>
              <a:rPr lang="en-US" b="1" dirty="0" smtClean="0"/>
              <a:t>interpretability</a:t>
            </a:r>
            <a:r>
              <a:rPr lang="en-US" dirty="0" smtClean="0"/>
              <a:t> of results)</a:t>
            </a:r>
          </a:p>
          <a:p>
            <a:pPr lvl="1"/>
            <a:r>
              <a:rPr lang="en-US" b="1" dirty="0" smtClean="0"/>
              <a:t>No need of BAD data for training </a:t>
            </a:r>
            <a:r>
              <a:rPr lang="en-US" dirty="0" smtClean="0"/>
              <a:t>(reduced effect of </a:t>
            </a:r>
            <a:r>
              <a:rPr lang="en-US" b="1" dirty="0" smtClean="0"/>
              <a:t>class imbalance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Semi supervised</a:t>
            </a:r>
            <a:r>
              <a:rPr lang="en-US" b="1" dirty="0"/>
              <a:t> </a:t>
            </a:r>
            <a:r>
              <a:rPr lang="en-US" b="1" dirty="0" smtClean="0"/>
              <a:t>anomaly detection </a:t>
            </a:r>
            <a:r>
              <a:rPr lang="en-US" dirty="0" smtClean="0"/>
              <a:t>on GOOD data only: </a:t>
            </a:r>
          </a:p>
          <a:p>
            <a:pPr lvl="1"/>
            <a:r>
              <a:rPr lang="en-US" dirty="0" smtClean="0"/>
              <a:t>Minimization of the Mean Square Error (MSE)</a:t>
            </a:r>
          </a:p>
          <a:p>
            <a:pPr lvl="1"/>
            <a:r>
              <a:rPr lang="en-GB" dirty="0" smtClean="0"/>
              <a:t>Decision </a:t>
            </a:r>
            <a:r>
              <a:rPr lang="en-GB" dirty="0"/>
              <a:t>function: mean squared error of 100 worst </a:t>
            </a:r>
            <a:r>
              <a:rPr lang="en-GB" dirty="0" smtClean="0"/>
              <a:t>reconstructed </a:t>
            </a:r>
            <a:r>
              <a:rPr lang="it-IT" dirty="0" smtClean="0"/>
              <a:t>features</a:t>
            </a:r>
          </a:p>
          <a:p>
            <a:pPr lvl="1"/>
            <a:r>
              <a:rPr lang="en-US" b="1" dirty="0"/>
              <a:t>Anomalies detected as large reconstruction </a:t>
            </a:r>
            <a:r>
              <a:rPr lang="en-US" b="1" dirty="0" smtClean="0"/>
              <a:t>errors</a:t>
            </a:r>
            <a:endParaRPr lang="it-IT" dirty="0"/>
          </a:p>
          <a:p>
            <a:r>
              <a:rPr lang="en-US" b="1" dirty="0" smtClean="0"/>
              <a:t>Same variable schema used in the </a:t>
            </a:r>
            <a:r>
              <a:rPr lang="en-US" b="1" dirty="0" err="1" smtClean="0"/>
              <a:t>Yandex</a:t>
            </a:r>
            <a:r>
              <a:rPr lang="en-US" b="1" dirty="0" smtClean="0"/>
              <a:t> approach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lumisection</a:t>
            </a:r>
            <a:r>
              <a:rPr lang="en-US" dirty="0" smtClean="0"/>
              <a:t> is an independent sample</a:t>
            </a:r>
          </a:p>
          <a:p>
            <a:pPr lvl="1"/>
            <a:r>
              <a:rPr lang="en-US" dirty="0" smtClean="0"/>
              <a:t>The same 5 quantiles + mean and RMS</a:t>
            </a:r>
          </a:p>
          <a:p>
            <a:r>
              <a:rPr lang="en-US" dirty="0" smtClean="0"/>
              <a:t>Dataset used: 2016 data</a:t>
            </a:r>
          </a:p>
          <a:p>
            <a:pPr lvl="1"/>
            <a:r>
              <a:rPr lang="en-US" dirty="0" smtClean="0"/>
              <a:t>160k samples, (7 x 401) 2807 features  per sample, trained only on </a:t>
            </a:r>
            <a:r>
              <a:rPr lang="en-US" dirty="0" err="1" smtClean="0"/>
              <a:t>JetHT</a:t>
            </a:r>
            <a:r>
              <a:rPr lang="en-US" dirty="0" smtClean="0"/>
              <a:t> dataset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raining on the (chronologically) first 80% of the sample and tested on the rest of data</a:t>
            </a:r>
          </a:p>
          <a:p>
            <a:pPr lvl="2"/>
            <a:r>
              <a:rPr lang="en-US" dirty="0" smtClean="0"/>
              <a:t>Note: Strip dynamic inefficiency issue is part of the training sample ... not that optimal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11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87" y="2478044"/>
            <a:ext cx="3248025" cy="41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0734" y="895768"/>
            <a:ext cx="2445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Adrian Alan Pol et Al.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25" y="3911141"/>
            <a:ext cx="3926747" cy="90158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610600" y="3344562"/>
            <a:ext cx="492211" cy="642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6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9" y="1877382"/>
            <a:ext cx="7237993" cy="4111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Autoencoder</a:t>
            </a:r>
            <a:r>
              <a:rPr lang="en-US" dirty="0"/>
              <a:t> </a:t>
            </a:r>
            <a:r>
              <a:rPr lang="en-US" dirty="0" smtClean="0"/>
              <a:t>Prototype (II)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4"/>
            <a:ext cx="10515600" cy="1151584"/>
          </a:xfrm>
        </p:spPr>
        <p:txBody>
          <a:bodyPr/>
          <a:lstStyle/>
          <a:p>
            <a:r>
              <a:rPr lang="en-GB" dirty="0"/>
              <a:t>Trained with </a:t>
            </a:r>
            <a:r>
              <a:rPr lang="en-GB" dirty="0" err="1" smtClean="0"/>
              <a:t>Keras</a:t>
            </a:r>
            <a:r>
              <a:rPr lang="en-GB" dirty="0" smtClean="0"/>
              <a:t>/</a:t>
            </a:r>
            <a:r>
              <a:rPr lang="en-GB" dirty="0" err="1" smtClean="0"/>
              <a:t>TensorFlow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bout 24h needed using current </a:t>
            </a:r>
            <a:r>
              <a:rPr lang="en-GB" dirty="0" err="1" smtClean="0"/>
              <a:t>Cern</a:t>
            </a:r>
            <a:r>
              <a:rPr lang="en-GB" dirty="0" smtClean="0"/>
              <a:t> GPUs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12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502948" y="5880164"/>
            <a:ext cx="4593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architecture optimized with a grid search </a:t>
            </a:r>
            <a:endParaRPr lang="it-IT" sz="20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356389" y="934097"/>
            <a:ext cx="4517307" cy="4797622"/>
            <a:chOff x="7356389" y="1641108"/>
            <a:chExt cx="4517307" cy="4797622"/>
          </a:xfrm>
        </p:grpSpPr>
        <p:pic>
          <p:nvPicPr>
            <p:cNvPr id="7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6389" y="4254037"/>
              <a:ext cx="4517307" cy="2184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6389" y="1797285"/>
              <a:ext cx="4374923" cy="23137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935062" y="1641108"/>
              <a:ext cx="3359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 </a:t>
              </a:r>
              <a:r>
                <a:rPr lang="en-US" dirty="0" err="1" smtClean="0"/>
                <a:t>lumisection</a:t>
              </a:r>
              <a:r>
                <a:rPr lang="en-US" dirty="0" smtClean="0"/>
                <a:t> representation</a:t>
              </a:r>
              <a:endParaRPr lang="it-IT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2364" y="4006413"/>
              <a:ext cx="3165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BAD </a:t>
              </a:r>
              <a:r>
                <a:rPr lang="en-US" dirty="0" err="1" smtClean="0"/>
                <a:t>lumisection</a:t>
              </a:r>
              <a:r>
                <a:rPr lang="en-US" dirty="0" smtClean="0"/>
                <a:t> representation</a:t>
              </a:r>
              <a:endParaRPr lang="it-IT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01699" y="5814724"/>
            <a:ext cx="40390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feature(s) responsible for the large error is immediately identified</a:t>
            </a:r>
            <a:endParaRPr lang="it-IT" dirty="0"/>
          </a:p>
        </p:txBody>
      </p:sp>
      <p:sp>
        <p:nvSpPr>
          <p:cNvPr id="22" name="Oval 21"/>
          <p:cNvSpPr/>
          <p:nvPr/>
        </p:nvSpPr>
        <p:spPr>
          <a:xfrm>
            <a:off x="10671142" y="5110296"/>
            <a:ext cx="452487" cy="441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7692272" y="5110296"/>
            <a:ext cx="452487" cy="441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153400" y="5541876"/>
            <a:ext cx="283592" cy="263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0539167" y="5560390"/>
            <a:ext cx="209814" cy="245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92272" y="1342466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error values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7763252" y="3744767"/>
            <a:ext cx="176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error values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96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Autoencoder</a:t>
            </a:r>
            <a:r>
              <a:rPr lang="en-US" dirty="0"/>
              <a:t> </a:t>
            </a:r>
            <a:r>
              <a:rPr lang="en-US" dirty="0" smtClean="0"/>
              <a:t>Prototype: results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13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</a:t>
            </a:r>
            <a:r>
              <a:rPr lang="en-US" dirty="0" err="1" smtClean="0"/>
              <a:t>Autoencoders</a:t>
            </a:r>
            <a:r>
              <a:rPr lang="en-US" dirty="0" smtClean="0"/>
              <a:t> tested with similar performance</a:t>
            </a:r>
          </a:p>
          <a:p>
            <a:pPr lvl="1"/>
            <a:r>
              <a:rPr lang="en-US" dirty="0" smtClean="0"/>
              <a:t>ROC AUC ~ 0.90, depending on the test sample used</a:t>
            </a:r>
          </a:p>
          <a:p>
            <a:pPr lvl="1"/>
            <a:r>
              <a:rPr lang="en-US" dirty="0" smtClean="0"/>
              <a:t>Optimistically 1-2% of BAD LS, to be double checked by PFGs (no grey-zone)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84" y="2357989"/>
            <a:ext cx="6333996" cy="4154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4363" y="3071453"/>
            <a:ext cx="3136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O(10) </a:t>
            </a:r>
            <a:r>
              <a:rPr lang="en-US" sz="2400" dirty="0" err="1" smtClean="0">
                <a:latin typeface="+mj-lt"/>
              </a:rPr>
              <a:t>lumisections</a:t>
            </a:r>
            <a:r>
              <a:rPr lang="en-US" sz="2400" dirty="0" smtClean="0">
                <a:latin typeface="+mj-lt"/>
              </a:rPr>
              <a:t> on average per run</a:t>
            </a:r>
          </a:p>
          <a:p>
            <a:r>
              <a:rPr lang="en-US" sz="2400" dirty="0" smtClean="0">
                <a:latin typeface="+mj-lt"/>
              </a:rPr>
              <a:t>to be inspected by humans, </a:t>
            </a:r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till too much an increase of needed person power!</a:t>
            </a:r>
            <a:endParaRPr lang="it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718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25" y="2647006"/>
            <a:ext cx="11239501" cy="755221"/>
          </a:xfrm>
        </p:spPr>
        <p:txBody>
          <a:bodyPr>
            <a:noAutofit/>
          </a:bodyPr>
          <a:lstStyle/>
          <a:p>
            <a:r>
              <a:rPr lang="en-US" sz="5400" i="1" dirty="0"/>
              <a:t>Weak </a:t>
            </a:r>
            <a:r>
              <a:rPr lang="en-US" sz="5400" i="1" dirty="0" smtClean="0"/>
              <a:t>points of the current approaches </a:t>
            </a:r>
            <a:br>
              <a:rPr lang="en-US" sz="5400" i="1" dirty="0" smtClean="0"/>
            </a:br>
            <a:r>
              <a:rPr lang="en-US" sz="5400" i="1" dirty="0" smtClean="0"/>
              <a:t>and </a:t>
            </a:r>
            <a:br>
              <a:rPr lang="en-US" sz="5400" i="1" dirty="0" smtClean="0"/>
            </a:br>
            <a:r>
              <a:rPr lang="en-US" sz="5400" i="1" dirty="0" smtClean="0"/>
              <a:t>plans </a:t>
            </a:r>
            <a:r>
              <a:rPr lang="en-US" sz="5400" i="1" dirty="0"/>
              <a:t>for </a:t>
            </a:r>
            <a:r>
              <a:rPr lang="en-US" sz="5400" i="1" dirty="0" smtClean="0"/>
              <a:t>improvement</a:t>
            </a:r>
            <a:endParaRPr lang="en-US" sz="5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57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Points: BAD Data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13253"/>
            <a:ext cx="10515601" cy="5433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nly a </a:t>
            </a:r>
            <a:r>
              <a:rPr lang="en-US" b="1" dirty="0" smtClean="0"/>
              <a:t>small fraction of “genuine” BAD data is available </a:t>
            </a:r>
            <a:r>
              <a:rPr lang="en-US" dirty="0" smtClean="0"/>
              <a:t>for testing</a:t>
            </a:r>
          </a:p>
          <a:p>
            <a:pPr lvl="1"/>
            <a:r>
              <a:rPr lang="en-US" dirty="0" smtClean="0"/>
              <a:t>Given the high efficiency of current DC procedure (94%)</a:t>
            </a:r>
          </a:p>
          <a:p>
            <a:pPr lvl="1"/>
            <a:r>
              <a:rPr lang="en-US" dirty="0" smtClean="0"/>
              <a:t>Lead to Class Imbalance issues</a:t>
            </a:r>
          </a:p>
          <a:p>
            <a:r>
              <a:rPr lang="en-US" b="1" dirty="0" smtClean="0"/>
              <a:t>Are CMS BAD data really suitable to test ML models?</a:t>
            </a:r>
          </a:p>
          <a:p>
            <a:pPr lvl="1"/>
            <a:r>
              <a:rPr lang="en-US" dirty="0" smtClean="0"/>
              <a:t>Single </a:t>
            </a:r>
            <a:r>
              <a:rPr lang="en-US" dirty="0" err="1"/>
              <a:t>l</a:t>
            </a:r>
            <a:r>
              <a:rPr lang="en-US" dirty="0" err="1" smtClean="0"/>
              <a:t>umisections</a:t>
            </a:r>
            <a:r>
              <a:rPr lang="en-US" dirty="0" smtClean="0"/>
              <a:t> are mainly set as BAD by the automatic DCS bit propagation (99% of the cases), no need of ML to check if a detector is OFF!</a:t>
            </a:r>
          </a:p>
          <a:p>
            <a:pPr lvl="1"/>
            <a:r>
              <a:rPr lang="en-US" dirty="0" smtClean="0"/>
              <a:t>Only few entire runs flagged as BAD (~1%), mainly representative of obvious failure in a given </a:t>
            </a:r>
            <a:r>
              <a:rPr lang="en-US" dirty="0" err="1" smtClean="0"/>
              <a:t>subdetector</a:t>
            </a:r>
            <a:endParaRPr lang="en-US" dirty="0" smtClean="0"/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 in 2018 a single case of powering issue in a Pixel Barrel sector (overlapping in the four layers), and a bunch of </a:t>
            </a:r>
            <a:r>
              <a:rPr lang="en-US" dirty="0" err="1" smtClean="0"/>
              <a:t>lumisections</a:t>
            </a:r>
            <a:r>
              <a:rPr lang="en-US" dirty="0" smtClean="0"/>
              <a:t> with the HCAL laser firing during collisions</a:t>
            </a:r>
          </a:p>
          <a:p>
            <a:r>
              <a:rPr lang="en-US" b="1" dirty="0" smtClean="0"/>
              <a:t>Human labels are not always rigorous</a:t>
            </a:r>
            <a:r>
              <a:rPr lang="en-US" dirty="0" smtClean="0"/>
              <a:t>, borderline cases often decided after long discussions </a:t>
            </a:r>
          </a:p>
          <a:p>
            <a:r>
              <a:rPr lang="en-US" dirty="0"/>
              <a:t>N</a:t>
            </a:r>
            <a:r>
              <a:rPr lang="en-US" b="1" dirty="0" smtClean="0"/>
              <a:t>one of the models mentioned in the previous slides succeeded to reproduce human labels</a:t>
            </a:r>
            <a:r>
              <a:rPr lang="en-US" dirty="0" smtClean="0"/>
              <a:t>! 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07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Points: Features and Datasets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515600" cy="55852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Extremely high number of features </a:t>
            </a:r>
            <a:r>
              <a:rPr lang="en-US" dirty="0" smtClean="0"/>
              <a:t>(~2800) is used with respect to what is currently used by PFGs (wouldn’t be better to start with a bottom-up approach?)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choice of the variables </a:t>
            </a:r>
            <a:r>
              <a:rPr lang="en-US" dirty="0" smtClean="0"/>
              <a:t>seems somehow </a:t>
            </a:r>
            <a:r>
              <a:rPr lang="en-US" b="1" dirty="0" smtClean="0"/>
              <a:t>sub-optimal</a:t>
            </a:r>
            <a:r>
              <a:rPr lang="en-US" dirty="0" smtClean="0"/>
              <a:t>, and weakly reflecting the current DC procedure</a:t>
            </a:r>
          </a:p>
          <a:p>
            <a:pPr lvl="1"/>
            <a:r>
              <a:rPr lang="en-US" dirty="0" smtClean="0"/>
              <a:t>Fundamental quantities are missing (</a:t>
            </a:r>
            <a:r>
              <a:rPr lang="en-US" dirty="0" err="1" smtClean="0"/>
              <a:t>e.g</a:t>
            </a:r>
            <a:r>
              <a:rPr lang="en-US" dirty="0" smtClean="0"/>
              <a:t> no use of “</a:t>
            </a:r>
            <a:r>
              <a:rPr lang="en-US" dirty="0" err="1" smtClean="0"/>
              <a:t>generalTracks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Review the choice of quantiles (are the min and max of a distribution really relevant?)</a:t>
            </a:r>
          </a:p>
          <a:p>
            <a:pPr lvl="1"/>
            <a:r>
              <a:rPr lang="en-US" dirty="0" smtClean="0"/>
              <a:t>Often statistics of feature are not enough to compute 5 quantiles</a:t>
            </a:r>
          </a:p>
          <a:p>
            <a:pPr lvl="1"/>
            <a:r>
              <a:rPr lang="en-US" dirty="0" smtClean="0"/>
              <a:t>Too many “high-level” objects (</a:t>
            </a:r>
            <a:r>
              <a:rPr lang="en-US" dirty="0" err="1" smtClean="0"/>
              <a:t>e.g</a:t>
            </a:r>
            <a:r>
              <a:rPr lang="en-US" dirty="0" smtClean="0"/>
              <a:t> both ak4PFJetsCHS </a:t>
            </a:r>
            <a:r>
              <a:rPr lang="en-US" dirty="0"/>
              <a:t>and </a:t>
            </a:r>
            <a:r>
              <a:rPr lang="en-US" dirty="0" smtClean="0"/>
              <a:t>ak8PFJetsCHS)</a:t>
            </a:r>
          </a:p>
          <a:p>
            <a:r>
              <a:rPr lang="en-US" b="1" dirty="0" smtClean="0"/>
              <a:t>Seen a dependence on PU and Inst. </a:t>
            </a:r>
            <a:r>
              <a:rPr lang="en-US" b="1" dirty="0" err="1" smtClean="0"/>
              <a:t>Lumi</a:t>
            </a:r>
            <a:r>
              <a:rPr lang="en-US" b="1" dirty="0" smtClean="0"/>
              <a:t> </a:t>
            </a:r>
            <a:r>
              <a:rPr lang="en-US" dirty="0" smtClean="0"/>
              <a:t>(see backup) but none of them is used as a “feature” in the model training </a:t>
            </a:r>
          </a:p>
          <a:p>
            <a:pPr lvl="1"/>
            <a:r>
              <a:rPr lang="en-US" dirty="0" smtClean="0"/>
              <a:t>Both available per event</a:t>
            </a:r>
          </a:p>
          <a:p>
            <a:r>
              <a:rPr lang="en-US" b="1" dirty="0" smtClean="0"/>
              <a:t>All the features are used for every Primary Dataset</a:t>
            </a:r>
            <a:r>
              <a:rPr lang="en-US" dirty="0" smtClean="0"/>
              <a:t>, while in current DC only specific quantities are inspected per PD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Tracker and Tracking PFG use </a:t>
            </a:r>
            <a:r>
              <a:rPr lang="en-US" dirty="0" err="1" smtClean="0"/>
              <a:t>ZeroBias</a:t>
            </a:r>
            <a:r>
              <a:rPr lang="en-US" dirty="0" smtClean="0"/>
              <a:t>, Muon POG/DPG use </a:t>
            </a:r>
            <a:r>
              <a:rPr lang="en-US" dirty="0" err="1" smtClean="0"/>
              <a:t>SingleMuon</a:t>
            </a:r>
            <a:r>
              <a:rPr lang="en-US" dirty="0"/>
              <a:t> </a:t>
            </a:r>
            <a:r>
              <a:rPr lang="en-US" dirty="0" smtClean="0"/>
              <a:t>... etc.</a:t>
            </a:r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96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Weak Point: Per LS Data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515600" cy="54337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are discussing about a double check made by experts in borderline cases, but how should this be done?</a:t>
            </a:r>
          </a:p>
          <a:p>
            <a:pPr lvl="1"/>
            <a:r>
              <a:rPr lang="en-US" b="1" dirty="0" smtClean="0"/>
              <a:t>At present we do not have in hands DQM data per </a:t>
            </a:r>
            <a:r>
              <a:rPr lang="en-US" b="1" dirty="0" err="1" smtClean="0"/>
              <a:t>lumisection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The first priority, in order to move the certification at LS level, is to provide efficiently per LS DQM data!</a:t>
            </a:r>
          </a:p>
          <a:p>
            <a:r>
              <a:rPr lang="en-US" dirty="0" smtClean="0"/>
              <a:t>This can be achieved exploiting at best the potential of </a:t>
            </a:r>
            <a:r>
              <a:rPr lang="en-US" b="1" dirty="0" smtClean="0"/>
              <a:t>the DQMIO format</a:t>
            </a:r>
          </a:p>
          <a:p>
            <a:pPr lvl="1"/>
            <a:r>
              <a:rPr lang="en-US" dirty="0" smtClean="0"/>
              <a:t>DQMIO contains much more information </a:t>
            </a:r>
            <a:r>
              <a:rPr lang="en-US" dirty="0" err="1" smtClean="0"/>
              <a:t>wrt</a:t>
            </a:r>
            <a:r>
              <a:rPr lang="en-US" dirty="0" smtClean="0"/>
              <a:t> Harvesting output (</a:t>
            </a:r>
            <a:r>
              <a:rPr lang="en-US" dirty="0" err="1" smtClean="0"/>
              <a:t>i.e</a:t>
            </a:r>
            <a:r>
              <a:rPr lang="en-US" dirty="0" smtClean="0"/>
              <a:t> GUI data)</a:t>
            </a:r>
          </a:p>
          <a:p>
            <a:pPr lvl="1"/>
            <a:r>
              <a:rPr lang="en-US" dirty="0" smtClean="0"/>
              <a:t>Internally split with “</a:t>
            </a:r>
            <a:r>
              <a:rPr lang="en-US" dirty="0" err="1" smtClean="0"/>
              <a:t>reco</a:t>
            </a:r>
            <a:r>
              <a:rPr lang="en-US" dirty="0" smtClean="0"/>
              <a:t>-job” granularity, can be moved to per LS granularity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cost being an increase in size, which, however, should be manageable if only a subset of DQM plots is saved by LS</a:t>
            </a:r>
          </a:p>
          <a:p>
            <a:pPr lvl="1"/>
            <a:r>
              <a:rPr lang="en-US" b="1" dirty="0" smtClean="0"/>
              <a:t>In 2017 UL the </a:t>
            </a:r>
            <a:r>
              <a:rPr lang="en-US" b="1" dirty="0" err="1" smtClean="0"/>
              <a:t>ZeroBias</a:t>
            </a:r>
            <a:r>
              <a:rPr lang="en-US" b="1" dirty="0" smtClean="0"/>
              <a:t> DQMIO files will contain a full copy of DQM histograms per LS</a:t>
            </a:r>
            <a:r>
              <a:rPr lang="en-US" dirty="0" smtClean="0"/>
              <a:t> (the file size should stay anyway below the </a:t>
            </a:r>
            <a:r>
              <a:rPr lang="en-US" dirty="0" err="1" smtClean="0"/>
              <a:t>MiniAOD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DQMIO does not contain enough information to extract physics results, can be shared with external collaborators as </a:t>
            </a:r>
            <a:r>
              <a:rPr lang="en-US" b="1" dirty="0" err="1" smtClean="0"/>
              <a:t>OpenData</a:t>
            </a:r>
            <a:endParaRPr lang="en-US" b="1" dirty="0" smtClean="0"/>
          </a:p>
          <a:p>
            <a:pPr lvl="1"/>
            <a:r>
              <a:rPr lang="en-US" dirty="0" smtClean="0"/>
              <a:t>Currently data for ML studies are generated with ad-hoc analyzers, not straightforward to be integrated in production</a:t>
            </a:r>
          </a:p>
          <a:p>
            <a:pPr lvl="1"/>
            <a:r>
              <a:rPr lang="en-US" dirty="0" smtClean="0"/>
              <a:t>DQMIO, per LS data, would be easily available by the production </a:t>
            </a:r>
            <a:r>
              <a:rPr lang="en-US" dirty="0" err="1" smtClean="0"/>
              <a:t>wf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72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 For Improvement: BAD data and Features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BAD data can be </a:t>
            </a:r>
            <a:r>
              <a:rPr lang="en-US" dirty="0" smtClean="0"/>
              <a:t>(artificially) </a:t>
            </a:r>
            <a:r>
              <a:rPr lang="en-US" b="1" dirty="0" smtClean="0"/>
              <a:t>produced using “failure scenarios”</a:t>
            </a:r>
          </a:p>
          <a:p>
            <a:pPr lvl="1"/>
            <a:r>
              <a:rPr lang="en-US" dirty="0" smtClean="0"/>
              <a:t>Plan to reprocess GOOD runs with a combination of different failures</a:t>
            </a:r>
            <a:endParaRPr lang="it-IT" dirty="0" smtClean="0"/>
          </a:p>
          <a:p>
            <a:pPr lvl="1"/>
            <a:r>
              <a:rPr lang="en-US" dirty="0" smtClean="0"/>
              <a:t>Would cure the class imbalance issue</a:t>
            </a:r>
          </a:p>
          <a:p>
            <a:r>
              <a:rPr lang="en-US" b="1" dirty="0" smtClean="0"/>
              <a:t>Map specific features to specific Primary Datasets</a:t>
            </a:r>
            <a:r>
              <a:rPr lang="en-US" dirty="0" smtClean="0"/>
              <a:t>, to mimic, as much as possible, the current PFG procedures (similar to </a:t>
            </a:r>
            <a:r>
              <a:rPr lang="en-US" dirty="0" err="1" smtClean="0"/>
              <a:t>Yandex</a:t>
            </a:r>
            <a:r>
              <a:rPr lang="en-US" dirty="0" smtClean="0"/>
              <a:t> factorization)</a:t>
            </a:r>
          </a:p>
          <a:p>
            <a:pPr lvl="1"/>
            <a:r>
              <a:rPr lang="en-US" dirty="0" smtClean="0"/>
              <a:t>It would reduce the complexity of ML models (</a:t>
            </a:r>
            <a:r>
              <a:rPr lang="en-US" dirty="0" err="1" smtClean="0"/>
              <a:t>i.e</a:t>
            </a:r>
            <a:r>
              <a:rPr lang="en-US" dirty="0" smtClean="0"/>
              <a:t> Muons features are not relevant if looking to </a:t>
            </a:r>
            <a:r>
              <a:rPr lang="en-US" dirty="0" err="1" smtClean="0"/>
              <a:t>ZeroBias</a:t>
            </a:r>
            <a:r>
              <a:rPr lang="en-US" dirty="0" smtClean="0"/>
              <a:t> data)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would possibly enhance the </a:t>
            </a:r>
            <a:r>
              <a:rPr lang="en-US" b="1" dirty="0" smtClean="0"/>
              <a:t>reproducibility of human flags</a:t>
            </a:r>
          </a:p>
          <a:p>
            <a:r>
              <a:rPr lang="en-US" b="1" dirty="0" smtClean="0"/>
              <a:t>Integrate the set of Features with obvious ones </a:t>
            </a:r>
            <a:r>
              <a:rPr lang="en-US" dirty="0" smtClean="0"/>
              <a:t>(</a:t>
            </a:r>
            <a:r>
              <a:rPr lang="en-US" dirty="0" err="1" smtClean="0"/>
              <a:t>i.e</a:t>
            </a:r>
            <a:r>
              <a:rPr lang="en-US" dirty="0" smtClean="0"/>
              <a:t> tracks, PU, Inst. </a:t>
            </a:r>
            <a:r>
              <a:rPr lang="en-US" dirty="0" err="1" smtClean="0"/>
              <a:t>Lumi</a:t>
            </a:r>
            <a:r>
              <a:rPr lang="en-US" dirty="0" smtClean="0"/>
              <a:t>) and prune those which looks redundant (</a:t>
            </a:r>
            <a:r>
              <a:rPr lang="en-US" dirty="0" err="1" smtClean="0"/>
              <a:t>i.e</a:t>
            </a:r>
            <a:r>
              <a:rPr lang="en-US" dirty="0" smtClean="0"/>
              <a:t> use only one of </a:t>
            </a:r>
            <a:r>
              <a:rPr lang="en-US" dirty="0"/>
              <a:t>ak4PFJetsCHS and </a:t>
            </a:r>
            <a:r>
              <a:rPr lang="en-US" dirty="0" smtClean="0"/>
              <a:t>ak8PFJetsCHS)</a:t>
            </a:r>
          </a:p>
          <a:p>
            <a:pPr lvl="1"/>
            <a:r>
              <a:rPr lang="en-US" dirty="0" smtClean="0"/>
              <a:t>Would need some feedback from PFGs to understand what can be a minimum set for a given PD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45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26" y="2647006"/>
            <a:ext cx="7761074" cy="755221"/>
          </a:xfrm>
        </p:spPr>
        <p:txBody>
          <a:bodyPr>
            <a:noAutofit/>
          </a:bodyPr>
          <a:lstStyle/>
          <a:p>
            <a:r>
              <a:rPr lang="en-US" sz="5400" i="1" dirty="0"/>
              <a:t>Proposal </a:t>
            </a:r>
            <a:r>
              <a:rPr lang="en-US" sz="5400" i="1" dirty="0" smtClean="0"/>
              <a:t>for </a:t>
            </a:r>
            <a:r>
              <a:rPr lang="en-US" sz="5400" i="1" dirty="0"/>
              <a:t>an alternative </a:t>
            </a:r>
            <a:r>
              <a:rPr lang="en-US" sz="5400" i="1" dirty="0" smtClean="0"/>
              <a:t>two-step </a:t>
            </a:r>
            <a:r>
              <a:rPr lang="en-US" sz="5400" i="1" dirty="0"/>
              <a:t>approach</a:t>
            </a:r>
            <a:endParaRPr lang="en-US" sz="4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48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143" y="1576483"/>
            <a:ext cx="9741816" cy="3636540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i="1" dirty="0" smtClean="0"/>
              <a:t>The Data Certification procedure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i="1" dirty="0" smtClean="0"/>
              <a:t>Motivation to exploit ML models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i="1" dirty="0" smtClean="0"/>
              <a:t>Overview of </a:t>
            </a:r>
            <a:r>
              <a:rPr lang="en-US" sz="3600" i="1" dirty="0"/>
              <a:t>p</a:t>
            </a:r>
            <a:r>
              <a:rPr lang="en-US" sz="3600" i="1" dirty="0" smtClean="0"/>
              <a:t>ast studies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i="1" dirty="0" smtClean="0"/>
              <a:t>Weak points and plans for Improvement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i="1" dirty="0" smtClean="0"/>
              <a:t>Proposal of an alternative two-step approach</a:t>
            </a:r>
            <a:endParaRPr lang="en-US" sz="3200" i="1" dirty="0" smtClean="0"/>
          </a:p>
          <a:p>
            <a:pPr marL="857250" indent="-857250">
              <a:buFont typeface="+mj-lt"/>
              <a:buAutoNum type="romanUcPeriod"/>
            </a:pPr>
            <a:r>
              <a:rPr lang="en-US" sz="3600" i="1" dirty="0" smtClean="0"/>
              <a:t>Summary and Conclusions</a:t>
            </a:r>
          </a:p>
          <a:p>
            <a:pPr marL="1028700" lvl="1" indent="-571500">
              <a:buFont typeface="+mj-lt"/>
              <a:buAutoNum type="romanUcPeriod"/>
            </a:pPr>
            <a:endParaRPr lang="en-US" sz="3200" i="1" dirty="0" smtClean="0"/>
          </a:p>
          <a:p>
            <a:pPr marL="857250" indent="-857250">
              <a:buFont typeface="+mj-lt"/>
              <a:buAutoNum type="romanUcPeriod"/>
            </a:pPr>
            <a:endParaRPr lang="it-IT" sz="3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67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 For An Alternative approach: two steps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587087" cy="5528949"/>
          </a:xfrm>
        </p:spPr>
        <p:txBody>
          <a:bodyPr>
            <a:normAutofit/>
          </a:bodyPr>
          <a:lstStyle/>
          <a:p>
            <a:r>
              <a:rPr lang="en-US" b="1" dirty="0"/>
              <a:t>The automatic DCS bit flagging will stay</a:t>
            </a:r>
            <a:r>
              <a:rPr lang="en-US" dirty="0"/>
              <a:t>, ML applied on top of it </a:t>
            </a:r>
            <a:endParaRPr lang="en-US" dirty="0" smtClean="0"/>
          </a:p>
          <a:p>
            <a:r>
              <a:rPr lang="en-US" dirty="0" smtClean="0"/>
              <a:t>Automatize the DC procedure in </a:t>
            </a:r>
            <a:r>
              <a:rPr lang="en-US" b="1" dirty="0" smtClean="0"/>
              <a:t>two steps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/>
              <a:t>Step 1</a:t>
            </a:r>
            <a:r>
              <a:rPr lang="en-US" dirty="0" smtClean="0"/>
              <a:t>: Provide a reliable quality flag </a:t>
            </a:r>
            <a:r>
              <a:rPr lang="en-US" b="1" dirty="0" smtClean="0"/>
              <a:t>per Run </a:t>
            </a:r>
            <a:r>
              <a:rPr lang="en-US" dirty="0" smtClean="0"/>
              <a:t>using the </a:t>
            </a:r>
            <a:r>
              <a:rPr lang="en-US" dirty="0" err="1" smtClean="0"/>
              <a:t>Yandex</a:t>
            </a:r>
            <a:r>
              <a:rPr lang="en-US" dirty="0" smtClean="0"/>
              <a:t> grey-zone approach and </a:t>
            </a:r>
            <a:r>
              <a:rPr lang="en-US" b="1" dirty="0" smtClean="0"/>
              <a:t>Supervised models </a:t>
            </a:r>
            <a:r>
              <a:rPr lang="en-US" dirty="0" smtClean="0"/>
              <a:t>(artificial BAD data can be used for training)</a:t>
            </a:r>
          </a:p>
          <a:p>
            <a:pPr lvl="2"/>
            <a:r>
              <a:rPr lang="en-US" dirty="0" smtClean="0"/>
              <a:t> Could also exploit available </a:t>
            </a:r>
            <a:r>
              <a:rPr lang="en-US" dirty="0" err="1" smtClean="0"/>
              <a:t>subsytems</a:t>
            </a:r>
            <a:r>
              <a:rPr lang="en-US" dirty="0" smtClean="0"/>
              <a:t> work</a:t>
            </a:r>
          </a:p>
          <a:p>
            <a:pPr lvl="1"/>
            <a:r>
              <a:rPr lang="en-US" b="1" dirty="0" smtClean="0"/>
              <a:t>Step 2</a:t>
            </a:r>
            <a:r>
              <a:rPr lang="en-US" dirty="0" smtClean="0"/>
              <a:t>: Use </a:t>
            </a:r>
            <a:r>
              <a:rPr lang="en-US" dirty="0" err="1" smtClean="0"/>
              <a:t>Autoencoders</a:t>
            </a:r>
            <a:r>
              <a:rPr lang="en-US" dirty="0" smtClean="0"/>
              <a:t> only on the grey-zone with the goal to search for </a:t>
            </a:r>
            <a:r>
              <a:rPr lang="en-US" b="1" dirty="0" smtClean="0"/>
              <a:t>anomalous LS </a:t>
            </a:r>
            <a:r>
              <a:rPr lang="en-US" dirty="0" smtClean="0"/>
              <a:t>and flag them automatically, human double check at this stage</a:t>
            </a:r>
          </a:p>
          <a:p>
            <a:pPr lvl="2"/>
            <a:r>
              <a:rPr lang="en-US" dirty="0" smtClean="0"/>
              <a:t>Say we have 20% of grey runs (this would really save 80% of PFG work), and 2% of anomalous LS to be double checked manually, the final human work will basically be unchanged </a:t>
            </a:r>
            <a:r>
              <a:rPr lang="en-US" dirty="0" err="1" smtClean="0"/>
              <a:t>wrt</a:t>
            </a:r>
            <a:r>
              <a:rPr lang="en-US" dirty="0" smtClean="0"/>
              <a:t> the current DC procedure </a:t>
            </a:r>
          </a:p>
          <a:p>
            <a:r>
              <a:rPr lang="en-US" dirty="0" smtClean="0"/>
              <a:t>Upon some (extensive) performance studies we could possibly decide to </a:t>
            </a:r>
            <a:r>
              <a:rPr lang="en-US" b="1" dirty="0" smtClean="0"/>
              <a:t>fully automate the procedure</a:t>
            </a:r>
          </a:p>
          <a:p>
            <a:pPr lvl="1"/>
            <a:r>
              <a:rPr lang="en-US" dirty="0" smtClean="0"/>
              <a:t>Is really a human double check mandatory or can we survive without?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50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85082" y="6474639"/>
            <a:ext cx="4114800" cy="365125"/>
          </a:xfrm>
        </p:spPr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8514" y="6454843"/>
            <a:ext cx="2743200" cy="365125"/>
          </a:xfrm>
        </p:spPr>
        <p:txBody>
          <a:bodyPr/>
          <a:lstStyle/>
          <a:p>
            <a:fld id="{B7BEE5A8-BE34-44B0-9CE6-8256C65FBDFF}" type="slidenum">
              <a:rPr lang="it-IT" smtClean="0"/>
              <a:t>21</a:t>
            </a:fld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496420" y="191872"/>
            <a:ext cx="11470092" cy="6445533"/>
            <a:chOff x="415229" y="259061"/>
            <a:chExt cx="11470092" cy="6445533"/>
          </a:xfrm>
        </p:grpSpPr>
        <p:grpSp>
          <p:nvGrpSpPr>
            <p:cNvPr id="5" name="Group 4"/>
            <p:cNvGrpSpPr/>
            <p:nvPr/>
          </p:nvGrpSpPr>
          <p:grpSpPr>
            <a:xfrm>
              <a:off x="415229" y="259061"/>
              <a:ext cx="11470092" cy="6286428"/>
              <a:chOff x="415229" y="259061"/>
              <a:chExt cx="11470092" cy="6286428"/>
            </a:xfrm>
          </p:grpSpPr>
          <p:sp>
            <p:nvSpPr>
              <p:cNvPr id="9" name="CuadroTexto 12"/>
              <p:cNvSpPr txBox="1"/>
              <p:nvPr/>
            </p:nvSpPr>
            <p:spPr>
              <a:xfrm>
                <a:off x="2663686" y="305228"/>
                <a:ext cx="6570929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b="1" dirty="0" smtClean="0"/>
                  <a:t> LS1 | 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LS2</a:t>
                </a:r>
                <a:r>
                  <a:rPr lang="es-ES" b="1" dirty="0" smtClean="0"/>
                  <a:t> | 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LS3</a:t>
                </a:r>
                <a:r>
                  <a:rPr lang="es-ES" b="1" dirty="0" smtClean="0"/>
                  <a:t>| LS4 | LS5…..LS# | 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LS(n-2)</a:t>
                </a:r>
                <a:r>
                  <a:rPr lang="es-ES" b="1" dirty="0" smtClean="0"/>
                  <a:t> |LS(n-1) |LS n</a:t>
                </a:r>
                <a:endParaRPr lang="es-ES" b="1" dirty="0"/>
              </a:p>
            </p:txBody>
          </p:sp>
          <p:sp>
            <p:nvSpPr>
              <p:cNvPr id="10" name="CuadroTexto 13"/>
              <p:cNvSpPr txBox="1"/>
              <p:nvPr/>
            </p:nvSpPr>
            <p:spPr>
              <a:xfrm>
                <a:off x="2671924" y="946010"/>
                <a:ext cx="6570929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b="1" dirty="0" smtClean="0"/>
                  <a:t> LS1 | LS4 | LS5|…..LS# | LS(n-1) |LS n</a:t>
                </a:r>
                <a:endParaRPr lang="es-ES" b="1" dirty="0"/>
              </a:p>
            </p:txBody>
          </p:sp>
          <p:sp>
            <p:nvSpPr>
              <p:cNvPr id="11" name="CuadroTexto 14"/>
              <p:cNvSpPr txBox="1"/>
              <p:nvPr/>
            </p:nvSpPr>
            <p:spPr>
              <a:xfrm>
                <a:off x="415230" y="259061"/>
                <a:ext cx="1858414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 smtClean="0"/>
                  <a:t>RUN 123456</a:t>
                </a:r>
                <a:endParaRPr lang="es-ES" sz="2000" b="1" dirty="0"/>
              </a:p>
            </p:txBody>
          </p:sp>
          <p:cxnSp>
            <p:nvCxnSpPr>
              <p:cNvPr id="12" name="Conector angular 16"/>
              <p:cNvCxnSpPr/>
              <p:nvPr/>
            </p:nvCxnSpPr>
            <p:spPr>
              <a:xfrm>
                <a:off x="2265405" y="443727"/>
                <a:ext cx="390043" cy="1"/>
              </a:xfrm>
              <a:prstGeom prst="bentConnector3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Texto 20"/>
              <p:cNvSpPr txBox="1"/>
              <p:nvPr/>
            </p:nvSpPr>
            <p:spPr>
              <a:xfrm>
                <a:off x="4271102" y="4348243"/>
                <a:ext cx="3637721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b="1" dirty="0" smtClean="0"/>
                  <a:t> 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LS1</a:t>
                </a:r>
                <a:r>
                  <a:rPr lang="es-ES" b="1" dirty="0" smtClean="0"/>
                  <a:t> | LS4 | LS5|…..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LS#</a:t>
                </a:r>
                <a:r>
                  <a:rPr lang="es-ES" b="1" dirty="0" smtClean="0"/>
                  <a:t> | LS(n-1) |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LS n</a:t>
                </a:r>
                <a:endParaRPr lang="es-E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Flecha derecha 33"/>
              <p:cNvSpPr/>
              <p:nvPr/>
            </p:nvSpPr>
            <p:spPr>
              <a:xfrm rot="5400000">
                <a:off x="5900931" y="458301"/>
                <a:ext cx="330178" cy="6314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CuadroTexto 34"/>
              <p:cNvSpPr txBox="1"/>
              <p:nvPr/>
            </p:nvSpPr>
            <p:spPr>
              <a:xfrm>
                <a:off x="7091564" y="609630"/>
                <a:ext cx="980738" cy="30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400" b="1" dirty="0" smtClean="0">
                    <a:solidFill>
                      <a:srgbClr val="FF0000"/>
                    </a:solidFill>
                  </a:rPr>
                  <a:t>DCS bits</a:t>
                </a:r>
                <a:endParaRPr lang="es-ES" sz="1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248055" y="3680744"/>
                <a:ext cx="3341239" cy="314898"/>
                <a:chOff x="5239817" y="4142066"/>
                <a:chExt cx="3341239" cy="314898"/>
              </a:xfrm>
            </p:grpSpPr>
            <p:sp>
              <p:nvSpPr>
                <p:cNvPr id="100" name="CuadroTexto 58"/>
                <p:cNvSpPr txBox="1"/>
                <p:nvPr/>
              </p:nvSpPr>
              <p:spPr>
                <a:xfrm>
                  <a:off x="7042821" y="4149187"/>
                  <a:ext cx="1538235" cy="30777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/>
                    <a:t>GOOD RUN</a:t>
                  </a:r>
                  <a:endParaRPr lang="es-ES" sz="1400" dirty="0"/>
                </a:p>
              </p:txBody>
            </p:sp>
            <p:sp>
              <p:nvSpPr>
                <p:cNvPr id="101" name="CuadroTexto 59"/>
                <p:cNvSpPr txBox="1"/>
                <p:nvPr/>
              </p:nvSpPr>
              <p:spPr>
                <a:xfrm>
                  <a:off x="5239817" y="4142066"/>
                  <a:ext cx="1538235" cy="307777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dirty="0" smtClean="0"/>
                    <a:t>GREY RUN </a:t>
                  </a:r>
                  <a:endParaRPr lang="es-ES" sz="1400" dirty="0"/>
                </a:p>
              </p:txBody>
            </p:sp>
          </p:grpSp>
          <p:sp>
            <p:nvSpPr>
              <p:cNvPr id="18" name="CuadroTexto 61"/>
              <p:cNvSpPr txBox="1"/>
              <p:nvPr/>
            </p:nvSpPr>
            <p:spPr>
              <a:xfrm>
                <a:off x="9855221" y="3401436"/>
                <a:ext cx="1797282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i="1" dirty="0" smtClean="0"/>
                  <a:t>GOLDEN JSON DATA </a:t>
                </a:r>
                <a:endParaRPr lang="es-ES" sz="2400" b="1" i="1" dirty="0"/>
              </a:p>
            </p:txBody>
          </p:sp>
          <p:sp>
            <p:nvSpPr>
              <p:cNvPr id="19" name="CuadroTexto 92"/>
              <p:cNvSpPr txBox="1"/>
              <p:nvPr/>
            </p:nvSpPr>
            <p:spPr>
              <a:xfrm>
                <a:off x="9563021" y="6268490"/>
                <a:ext cx="2322300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ES" b="1" dirty="0" smtClean="0"/>
                  <a:t>LS4 | LS5|….. | LS(n-1)</a:t>
                </a:r>
                <a:endParaRPr lang="es-E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" name="Straight Arrow Connector 19"/>
              <p:cNvCxnSpPr>
                <a:stCxn id="10" idx="2"/>
                <a:endCxn id="95" idx="0"/>
              </p:cNvCxnSpPr>
              <p:nvPr/>
            </p:nvCxnSpPr>
            <p:spPr>
              <a:xfrm flipH="1">
                <a:off x="3265544" y="1223009"/>
                <a:ext cx="2691845" cy="19543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0" idx="2"/>
                <a:endCxn id="96" idx="0"/>
              </p:cNvCxnSpPr>
              <p:nvPr/>
            </p:nvCxnSpPr>
            <p:spPr>
              <a:xfrm flipH="1">
                <a:off x="5200360" y="1223009"/>
                <a:ext cx="757029" cy="19543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0" idx="2"/>
                <a:endCxn id="97" idx="0"/>
              </p:cNvCxnSpPr>
              <p:nvPr/>
            </p:nvCxnSpPr>
            <p:spPr>
              <a:xfrm>
                <a:off x="5957389" y="1223009"/>
                <a:ext cx="947264" cy="19543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0" idx="2"/>
                <a:endCxn id="98" idx="0"/>
              </p:cNvCxnSpPr>
              <p:nvPr/>
            </p:nvCxnSpPr>
            <p:spPr>
              <a:xfrm>
                <a:off x="5957389" y="1223009"/>
                <a:ext cx="2549525" cy="19543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/>
              <p:cNvGrpSpPr/>
              <p:nvPr/>
            </p:nvGrpSpPr>
            <p:grpSpPr>
              <a:xfrm>
                <a:off x="2424073" y="1418442"/>
                <a:ext cx="6922834" cy="1743540"/>
                <a:chOff x="2531167" y="1838579"/>
                <a:chExt cx="6922834" cy="1743540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531167" y="1838579"/>
                  <a:ext cx="6922834" cy="773165"/>
                  <a:chOff x="1872136" y="2028052"/>
                  <a:chExt cx="6922834" cy="773165"/>
                </a:xfrm>
              </p:grpSpPr>
              <p:sp>
                <p:nvSpPr>
                  <p:cNvPr id="91" name="CuadroTexto 3"/>
                  <p:cNvSpPr txBox="1"/>
                  <p:nvPr/>
                </p:nvSpPr>
                <p:spPr>
                  <a:xfrm>
                    <a:off x="1872136" y="2431884"/>
                    <a:ext cx="1679713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>
                        <a:latin typeface="Symbol" panose="05050102010706020507" pitchFamily="18" charset="2"/>
                      </a:rPr>
                      <a:t>m</a:t>
                    </a:r>
                    <a:r>
                      <a:rPr lang="es-ES" dirty="0" smtClean="0"/>
                      <a:t> </a:t>
                    </a:r>
                    <a:r>
                      <a:rPr lang="es-ES" dirty="0" err="1" smtClean="0"/>
                      <a:t>features</a:t>
                    </a:r>
                    <a:endParaRPr lang="es-ES" dirty="0"/>
                  </a:p>
                </p:txBody>
              </p:sp>
              <p:sp>
                <p:nvSpPr>
                  <p:cNvPr id="92" name="CuadroTexto 4"/>
                  <p:cNvSpPr txBox="1"/>
                  <p:nvPr/>
                </p:nvSpPr>
                <p:spPr>
                  <a:xfrm>
                    <a:off x="3805254" y="2423646"/>
                    <a:ext cx="1686337" cy="369332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</a:t>
                    </a:r>
                    <a:r>
                      <a:rPr lang="es-ES" dirty="0" smtClean="0">
                        <a:latin typeface="Symbol" panose="05050102010706020507" pitchFamily="18" charset="2"/>
                      </a:rPr>
                      <a:t>/g</a:t>
                    </a:r>
                    <a:r>
                      <a:rPr lang="es-ES" dirty="0" smtClean="0"/>
                      <a:t> </a:t>
                    </a:r>
                    <a:r>
                      <a:rPr lang="es-ES" dirty="0" err="1" smtClean="0"/>
                      <a:t>features</a:t>
                    </a:r>
                    <a:endParaRPr lang="es-ES" dirty="0"/>
                  </a:p>
                </p:txBody>
              </p:sp>
              <p:sp>
                <p:nvSpPr>
                  <p:cNvPr id="93" name="CuadroTexto 5"/>
                  <p:cNvSpPr txBox="1"/>
                  <p:nvPr/>
                </p:nvSpPr>
                <p:spPr>
                  <a:xfrm>
                    <a:off x="5743382" y="2431884"/>
                    <a:ext cx="1225292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/>
                      <a:t>tracking</a:t>
                    </a:r>
                    <a:endParaRPr lang="es-ES" dirty="0"/>
                  </a:p>
                </p:txBody>
              </p:sp>
              <p:sp>
                <p:nvSpPr>
                  <p:cNvPr id="94" name="CuadroTexto 6"/>
                  <p:cNvSpPr txBox="1"/>
                  <p:nvPr/>
                </p:nvSpPr>
                <p:spPr>
                  <a:xfrm>
                    <a:off x="7125196" y="2431885"/>
                    <a:ext cx="1669774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smtClean="0"/>
                      <a:t>Jet </a:t>
                    </a:r>
                    <a:r>
                      <a:rPr lang="es-ES" dirty="0" err="1" smtClean="0"/>
                      <a:t>features</a:t>
                    </a:r>
                    <a:endParaRPr lang="es-ES" dirty="0"/>
                  </a:p>
                </p:txBody>
              </p:sp>
              <p:sp>
                <p:nvSpPr>
                  <p:cNvPr id="95" name="CuadroTexto 7"/>
                  <p:cNvSpPr txBox="1"/>
                  <p:nvPr/>
                </p:nvSpPr>
                <p:spPr>
                  <a:xfrm>
                    <a:off x="1873750" y="2028052"/>
                    <a:ext cx="1679713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err="1" smtClean="0"/>
                      <a:t>SingleMuon</a:t>
                    </a:r>
                    <a:endParaRPr lang="es-ES" dirty="0"/>
                  </a:p>
                </p:txBody>
              </p:sp>
              <p:sp>
                <p:nvSpPr>
                  <p:cNvPr id="96" name="CuadroTexto 8"/>
                  <p:cNvSpPr txBox="1"/>
                  <p:nvPr/>
                </p:nvSpPr>
                <p:spPr>
                  <a:xfrm>
                    <a:off x="3805254" y="2028052"/>
                    <a:ext cx="1686337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err="1" smtClean="0"/>
                      <a:t>EGamma</a:t>
                    </a:r>
                    <a:endParaRPr lang="es-ES" dirty="0"/>
                  </a:p>
                </p:txBody>
              </p:sp>
              <p:sp>
                <p:nvSpPr>
                  <p:cNvPr id="97" name="CuadroTexto 9"/>
                  <p:cNvSpPr txBox="1"/>
                  <p:nvPr/>
                </p:nvSpPr>
                <p:spPr>
                  <a:xfrm>
                    <a:off x="5736758" y="2028052"/>
                    <a:ext cx="123191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err="1" smtClean="0"/>
                      <a:t>ZeroBias</a:t>
                    </a:r>
                    <a:endParaRPr lang="es-ES" dirty="0"/>
                  </a:p>
                </p:txBody>
              </p:sp>
              <p:sp>
                <p:nvSpPr>
                  <p:cNvPr id="98" name="CuadroTexto 10"/>
                  <p:cNvSpPr txBox="1"/>
                  <p:nvPr/>
                </p:nvSpPr>
                <p:spPr>
                  <a:xfrm>
                    <a:off x="7114984" y="2028052"/>
                    <a:ext cx="1679986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dirty="0" err="1" smtClean="0"/>
                      <a:t>JetHT</a:t>
                    </a:r>
                    <a:endParaRPr lang="es-ES" dirty="0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2940673" y="2902892"/>
                  <a:ext cx="860700" cy="679227"/>
                  <a:chOff x="6789008" y="1696079"/>
                  <a:chExt cx="3423372" cy="3175768"/>
                </a:xfrm>
              </p:grpSpPr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7260"/>
                  <a:stretch/>
                </p:blipFill>
                <p:spPr>
                  <a:xfrm>
                    <a:off x="6789008" y="1696079"/>
                    <a:ext cx="3423372" cy="3175768"/>
                  </a:xfrm>
                  <a:prstGeom prst="rect">
                    <a:avLst/>
                  </a:prstGeom>
                </p:spPr>
              </p:pic>
              <p:sp>
                <p:nvSpPr>
                  <p:cNvPr id="89" name="Rectangle 88"/>
                  <p:cNvSpPr/>
                  <p:nvPr/>
                </p:nvSpPr>
                <p:spPr>
                  <a:xfrm>
                    <a:off x="8428272" y="1804086"/>
                    <a:ext cx="1010346" cy="1922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8872151" y="1996375"/>
                    <a:ext cx="930876" cy="21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4877103" y="2894297"/>
                  <a:ext cx="860700" cy="679227"/>
                  <a:chOff x="6789008" y="1696079"/>
                  <a:chExt cx="3423372" cy="3175768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7260"/>
                  <a:stretch/>
                </p:blipFill>
                <p:spPr>
                  <a:xfrm>
                    <a:off x="6789008" y="1696079"/>
                    <a:ext cx="3423372" cy="3175768"/>
                  </a:xfrm>
                  <a:prstGeom prst="rect">
                    <a:avLst/>
                  </a:prstGeom>
                </p:spPr>
              </p:pic>
              <p:sp>
                <p:nvSpPr>
                  <p:cNvPr id="86" name="Rectangle 85"/>
                  <p:cNvSpPr/>
                  <p:nvPr/>
                </p:nvSpPr>
                <p:spPr>
                  <a:xfrm>
                    <a:off x="8428272" y="1804086"/>
                    <a:ext cx="1010346" cy="1922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8872151" y="1996375"/>
                    <a:ext cx="930876" cy="21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6683571" y="2902892"/>
                  <a:ext cx="860700" cy="679227"/>
                  <a:chOff x="6789008" y="1696079"/>
                  <a:chExt cx="3423372" cy="3175768"/>
                </a:xfrm>
              </p:grpSpPr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7260"/>
                  <a:stretch/>
                </p:blipFill>
                <p:spPr>
                  <a:xfrm>
                    <a:off x="6789008" y="1696079"/>
                    <a:ext cx="3423372" cy="3175768"/>
                  </a:xfrm>
                  <a:prstGeom prst="rect">
                    <a:avLst/>
                  </a:prstGeom>
                </p:spPr>
              </p:pic>
              <p:sp>
                <p:nvSpPr>
                  <p:cNvPr id="83" name="Rectangle 82"/>
                  <p:cNvSpPr/>
                  <p:nvPr/>
                </p:nvSpPr>
                <p:spPr>
                  <a:xfrm>
                    <a:off x="8428272" y="1804086"/>
                    <a:ext cx="1010346" cy="1922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8872151" y="1996375"/>
                    <a:ext cx="930876" cy="21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8301268" y="2894372"/>
                  <a:ext cx="860700" cy="679227"/>
                  <a:chOff x="6789008" y="1696079"/>
                  <a:chExt cx="3423372" cy="3175768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7260"/>
                  <a:stretch/>
                </p:blipFill>
                <p:spPr>
                  <a:xfrm>
                    <a:off x="6789008" y="1696079"/>
                    <a:ext cx="3423372" cy="3175768"/>
                  </a:xfrm>
                  <a:prstGeom prst="rect">
                    <a:avLst/>
                  </a:prstGeom>
                </p:spPr>
              </p:pic>
              <p:sp>
                <p:nvSpPr>
                  <p:cNvPr id="80" name="Rectangle 79"/>
                  <p:cNvSpPr/>
                  <p:nvPr/>
                </p:nvSpPr>
                <p:spPr>
                  <a:xfrm>
                    <a:off x="8428272" y="1804086"/>
                    <a:ext cx="1010346" cy="1922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8872151" y="1996375"/>
                    <a:ext cx="930876" cy="21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2" name="Straight Arrow Connector 71"/>
                <p:cNvCxnSpPr>
                  <a:stCxn id="91" idx="2"/>
                  <a:endCxn id="88" idx="0"/>
                </p:cNvCxnSpPr>
                <p:nvPr/>
              </p:nvCxnSpPr>
              <p:spPr>
                <a:xfrm flipH="1">
                  <a:off x="3371023" y="2611743"/>
                  <a:ext cx="1" cy="29114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5317067" y="2614916"/>
                  <a:ext cx="1" cy="29114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H="1">
                  <a:off x="7122439" y="2611742"/>
                  <a:ext cx="1" cy="29114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H="1">
                  <a:off x="8704502" y="2632052"/>
                  <a:ext cx="1" cy="29114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4126683" y="2928076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+</a:t>
                  </a:r>
                  <a:endParaRPr lang="it-IT" sz="2800" b="1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6014956" y="2925239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+</a:t>
                  </a:r>
                  <a:endParaRPr lang="it-IT" sz="2800" b="1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7755813" y="2925239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+</a:t>
                  </a:r>
                  <a:endParaRPr lang="it-IT" sz="2800" b="1" dirty="0"/>
                </a:p>
              </p:txBody>
            </p:sp>
          </p:grpSp>
          <p:sp>
            <p:nvSpPr>
              <p:cNvPr id="25" name="Right Brace 24"/>
              <p:cNvSpPr/>
              <p:nvPr/>
            </p:nvSpPr>
            <p:spPr>
              <a:xfrm rot="5400000">
                <a:off x="5749845" y="-123740"/>
                <a:ext cx="398612" cy="6554453"/>
              </a:xfrm>
              <a:prstGeom prst="rightBrace">
                <a:avLst>
                  <a:gd name="adj1" fmla="val 8333"/>
                  <a:gd name="adj2" fmla="val 4907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Straight Arrow Connector 26"/>
              <p:cNvCxnSpPr>
                <a:stCxn id="25" idx="1"/>
                <a:endCxn id="101" idx="0"/>
              </p:cNvCxnSpPr>
              <p:nvPr/>
            </p:nvCxnSpPr>
            <p:spPr>
              <a:xfrm>
                <a:off x="6009518" y="3352793"/>
                <a:ext cx="7655" cy="32795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5" idx="1"/>
                <a:endCxn id="100" idx="0"/>
              </p:cNvCxnSpPr>
              <p:nvPr/>
            </p:nvCxnSpPr>
            <p:spPr>
              <a:xfrm>
                <a:off x="6056627" y="3352793"/>
                <a:ext cx="1804740" cy="3350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5949150" y="3269632"/>
                <a:ext cx="135666" cy="1977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8722058" y="3825617"/>
                <a:ext cx="1041589" cy="7122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3474340" y="4819264"/>
                <a:ext cx="5181969" cy="598452"/>
                <a:chOff x="2715182" y="4663647"/>
                <a:chExt cx="6922834" cy="598452"/>
              </a:xfrm>
            </p:grpSpPr>
            <p:sp>
              <p:nvSpPr>
                <p:cNvPr id="59" name="CuadroTexto 3"/>
                <p:cNvSpPr txBox="1"/>
                <p:nvPr/>
              </p:nvSpPr>
              <p:spPr>
                <a:xfrm>
                  <a:off x="2715182" y="4985099"/>
                  <a:ext cx="1679712" cy="27699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200" b="1" dirty="0" smtClean="0">
                      <a:latin typeface="Symbol" panose="05050102010706020507" pitchFamily="18" charset="2"/>
                    </a:rPr>
                    <a:t>m</a:t>
                  </a:r>
                  <a:r>
                    <a:rPr lang="es-ES" sz="1200" b="1" dirty="0" smtClean="0"/>
                    <a:t> </a:t>
                  </a:r>
                  <a:r>
                    <a:rPr lang="es-ES" sz="1200" b="1" dirty="0" err="1" smtClean="0"/>
                    <a:t>features</a:t>
                  </a:r>
                  <a:endParaRPr lang="es-ES" sz="1200" b="1" dirty="0"/>
                </a:p>
              </p:txBody>
            </p:sp>
            <p:sp>
              <p:nvSpPr>
                <p:cNvPr id="60" name="CuadroTexto 4"/>
                <p:cNvSpPr txBox="1"/>
                <p:nvPr/>
              </p:nvSpPr>
              <p:spPr>
                <a:xfrm>
                  <a:off x="4648299" y="4976861"/>
                  <a:ext cx="1686337" cy="27699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</a:t>
                  </a:r>
                  <a:r>
                    <a:rPr lang="es-ES" sz="1200" b="1" dirty="0" smtClean="0">
                      <a:latin typeface="Symbol" panose="05050102010706020507" pitchFamily="18" charset="2"/>
                    </a:rPr>
                    <a:t>/g</a:t>
                  </a:r>
                  <a:r>
                    <a:rPr lang="es-ES" sz="1200" b="1" dirty="0" smtClean="0"/>
                    <a:t> </a:t>
                  </a:r>
                  <a:r>
                    <a:rPr lang="es-ES" sz="1200" b="1" dirty="0" err="1" smtClean="0"/>
                    <a:t>features</a:t>
                  </a:r>
                  <a:endParaRPr lang="es-ES" sz="1200" b="1" dirty="0"/>
                </a:p>
              </p:txBody>
            </p:sp>
            <p:sp>
              <p:nvSpPr>
                <p:cNvPr id="61" name="CuadroTexto 5"/>
                <p:cNvSpPr txBox="1"/>
                <p:nvPr/>
              </p:nvSpPr>
              <p:spPr>
                <a:xfrm>
                  <a:off x="6586428" y="4985099"/>
                  <a:ext cx="1225292" cy="27699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200" b="1" dirty="0" smtClean="0"/>
                    <a:t>tracking</a:t>
                  </a:r>
                  <a:endParaRPr lang="es-ES" sz="1200" b="1" dirty="0"/>
                </a:p>
              </p:txBody>
            </p:sp>
            <p:sp>
              <p:nvSpPr>
                <p:cNvPr id="62" name="CuadroTexto 6"/>
                <p:cNvSpPr txBox="1"/>
                <p:nvPr/>
              </p:nvSpPr>
              <p:spPr>
                <a:xfrm>
                  <a:off x="7968242" y="4985100"/>
                  <a:ext cx="1669774" cy="276999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200" b="1" dirty="0" smtClean="0"/>
                    <a:t>Jet </a:t>
                  </a:r>
                  <a:r>
                    <a:rPr lang="es-ES" sz="1200" b="1" dirty="0" err="1" smtClean="0"/>
                    <a:t>features</a:t>
                  </a:r>
                  <a:endParaRPr lang="es-ES" sz="1200" b="1" dirty="0"/>
                </a:p>
              </p:txBody>
            </p:sp>
            <p:sp>
              <p:nvSpPr>
                <p:cNvPr id="63" name="CuadroTexto 7"/>
                <p:cNvSpPr txBox="1"/>
                <p:nvPr/>
              </p:nvSpPr>
              <p:spPr>
                <a:xfrm>
                  <a:off x="2716796" y="4663647"/>
                  <a:ext cx="1679713" cy="27699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200" b="1" dirty="0" err="1" smtClean="0"/>
                    <a:t>SingleMuon</a:t>
                  </a:r>
                  <a:endParaRPr lang="es-ES" sz="1200" b="1" dirty="0"/>
                </a:p>
              </p:txBody>
            </p:sp>
            <p:sp>
              <p:nvSpPr>
                <p:cNvPr id="64" name="CuadroTexto 8"/>
                <p:cNvSpPr txBox="1"/>
                <p:nvPr/>
              </p:nvSpPr>
              <p:spPr>
                <a:xfrm>
                  <a:off x="4648300" y="4663647"/>
                  <a:ext cx="1686337" cy="276999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200" b="1" dirty="0" err="1" smtClean="0"/>
                    <a:t>EGamma</a:t>
                  </a:r>
                  <a:endParaRPr lang="es-ES" sz="1200" b="1" dirty="0"/>
                </a:p>
              </p:txBody>
            </p:sp>
            <p:sp>
              <p:nvSpPr>
                <p:cNvPr id="65" name="CuadroTexto 9"/>
                <p:cNvSpPr txBox="1"/>
                <p:nvPr/>
              </p:nvSpPr>
              <p:spPr>
                <a:xfrm>
                  <a:off x="6579804" y="4663647"/>
                  <a:ext cx="1231916" cy="276999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200" b="1" dirty="0" err="1" smtClean="0"/>
                    <a:t>ZeroBias</a:t>
                  </a:r>
                  <a:endParaRPr lang="es-ES" sz="1200" b="1" dirty="0"/>
                </a:p>
              </p:txBody>
            </p:sp>
            <p:sp>
              <p:nvSpPr>
                <p:cNvPr id="66" name="CuadroTexto 10"/>
                <p:cNvSpPr txBox="1"/>
                <p:nvPr/>
              </p:nvSpPr>
              <p:spPr>
                <a:xfrm>
                  <a:off x="7958030" y="4663647"/>
                  <a:ext cx="1679986" cy="276999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200" b="1" dirty="0" err="1" smtClean="0"/>
                    <a:t>JetHT</a:t>
                  </a:r>
                  <a:endParaRPr lang="es-ES" sz="1200" b="1" dirty="0"/>
                </a:p>
              </p:txBody>
            </p:sp>
          </p:grpSp>
          <p:sp>
            <p:nvSpPr>
              <p:cNvPr id="32" name="Flecha derecha 33"/>
              <p:cNvSpPr/>
              <p:nvPr/>
            </p:nvSpPr>
            <p:spPr>
              <a:xfrm rot="5400000">
                <a:off x="5931404" y="3857485"/>
                <a:ext cx="317117" cy="63144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3" name="Straight Arrow Connector 32"/>
              <p:cNvCxnSpPr>
                <a:stCxn id="13" idx="2"/>
                <a:endCxn id="63" idx="0"/>
              </p:cNvCxnSpPr>
              <p:nvPr/>
            </p:nvCxnSpPr>
            <p:spPr>
              <a:xfrm flipH="1">
                <a:off x="4104208" y="4625242"/>
                <a:ext cx="1985755" cy="1940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13" idx="2"/>
                <a:endCxn id="64" idx="0"/>
              </p:cNvCxnSpPr>
              <p:nvPr/>
            </p:nvCxnSpPr>
            <p:spPr>
              <a:xfrm flipH="1">
                <a:off x="5552482" y="4625242"/>
                <a:ext cx="537481" cy="1940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13" idx="2"/>
                <a:endCxn id="65" idx="0"/>
              </p:cNvCxnSpPr>
              <p:nvPr/>
            </p:nvCxnSpPr>
            <p:spPr>
              <a:xfrm>
                <a:off x="6089963" y="4625242"/>
                <a:ext cx="738239" cy="1940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13" idx="2"/>
                <a:endCxn id="66" idx="0"/>
              </p:cNvCxnSpPr>
              <p:nvPr/>
            </p:nvCxnSpPr>
            <p:spPr>
              <a:xfrm>
                <a:off x="6089963" y="4625242"/>
                <a:ext cx="1937584" cy="1940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360" y="5630264"/>
                <a:ext cx="1031457" cy="58586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1514" y="5630264"/>
                <a:ext cx="1031457" cy="58586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8227" y="5630264"/>
                <a:ext cx="1031457" cy="58586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9391" y="5626955"/>
                <a:ext cx="1031457" cy="585860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 flipH="1">
                <a:off x="4103000" y="5462168"/>
                <a:ext cx="1" cy="2911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5547241" y="5409477"/>
                <a:ext cx="1" cy="2911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>
                <a:off x="6850320" y="5409476"/>
                <a:ext cx="1" cy="2911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8017585" y="5409475"/>
                <a:ext cx="1" cy="2911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ight Brace 45"/>
              <p:cNvSpPr/>
              <p:nvPr/>
            </p:nvSpPr>
            <p:spPr>
              <a:xfrm rot="5400000">
                <a:off x="5838416" y="3577829"/>
                <a:ext cx="398612" cy="5237172"/>
              </a:xfrm>
              <a:prstGeom prst="rightBrace">
                <a:avLst>
                  <a:gd name="adj1" fmla="val 8333"/>
                  <a:gd name="adj2" fmla="val 4907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021859" y="6325059"/>
                <a:ext cx="135666" cy="19770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8" name="Straight Arrow Connector 47"/>
              <p:cNvCxnSpPr>
                <a:stCxn id="47" idx="6"/>
              </p:cNvCxnSpPr>
              <p:nvPr/>
            </p:nvCxnSpPr>
            <p:spPr>
              <a:xfrm>
                <a:off x="6157525" y="6423913"/>
                <a:ext cx="3068852" cy="476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10752366" y="4437253"/>
                <a:ext cx="1" cy="1667448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649777" y="564534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+</a:t>
                </a:r>
                <a:endParaRPr lang="it-IT" sz="28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012726" y="563400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+</a:t>
                </a:r>
                <a:endParaRPr lang="it-IT" sz="2800" b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260738" y="563414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+</a:t>
                </a:r>
                <a:endParaRPr lang="it-IT" sz="28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15229" y="2182995"/>
                <a:ext cx="1158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/>
                  <a:t>STEP 1</a:t>
                </a:r>
                <a:endParaRPr lang="it-IT" sz="2800" b="1" i="1" dirty="0"/>
              </a:p>
            </p:txBody>
          </p:sp>
          <p:sp>
            <p:nvSpPr>
              <p:cNvPr id="54" name="Left Brace 53"/>
              <p:cNvSpPr/>
              <p:nvPr/>
            </p:nvSpPr>
            <p:spPr>
              <a:xfrm>
                <a:off x="1886315" y="1293341"/>
                <a:ext cx="484924" cy="2360119"/>
              </a:xfrm>
              <a:prstGeom prst="lef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297913" y="5183350"/>
                <a:ext cx="1158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/>
                  <a:t>STEP 2</a:t>
                </a:r>
                <a:endParaRPr lang="it-IT" sz="2800" b="1" i="1" dirty="0"/>
              </a:p>
            </p:txBody>
          </p:sp>
          <p:sp>
            <p:nvSpPr>
              <p:cNvPr id="56" name="Left Brace 55"/>
              <p:cNvSpPr/>
              <p:nvPr/>
            </p:nvSpPr>
            <p:spPr>
              <a:xfrm>
                <a:off x="2811873" y="4578908"/>
                <a:ext cx="484924" cy="1796619"/>
              </a:xfrm>
              <a:prstGeom prst="lef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5400000">
                <a:off x="8747887" y="2074189"/>
                <a:ext cx="18347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Supervised</a:t>
                </a:r>
                <a:endParaRPr lang="it-IT" sz="28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5400000">
                <a:off x="7767934" y="5095209"/>
                <a:ext cx="2384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Semi-supervised</a:t>
                </a:r>
                <a:endParaRPr lang="it-IT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058592" y="6276749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fuzzy AND</a:t>
              </a:r>
              <a:endParaRPr lang="it-IT" sz="14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1514" y="3117224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fuzzy AND</a:t>
              </a:r>
              <a:endParaRPr lang="it-IT" sz="1400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6526" y="6396817"/>
              <a:ext cx="1883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human check of BAD LS</a:t>
              </a:r>
              <a:endParaRPr lang="it-IT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3670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Make use only of the PDs used currently for DC</a:t>
            </a:r>
          </a:p>
          <a:p>
            <a:pPr lvl="1"/>
            <a:r>
              <a:rPr lang="en-US" dirty="0" err="1" smtClean="0"/>
              <a:t>ZeroBias</a:t>
            </a:r>
            <a:r>
              <a:rPr lang="en-US" dirty="0" smtClean="0"/>
              <a:t>, </a:t>
            </a:r>
            <a:r>
              <a:rPr lang="en-US" dirty="0" err="1" smtClean="0"/>
              <a:t>SingleMuon</a:t>
            </a:r>
            <a:r>
              <a:rPr lang="en-US" dirty="0" smtClean="0"/>
              <a:t>, </a:t>
            </a:r>
            <a:r>
              <a:rPr lang="en-US" dirty="0" err="1" smtClean="0"/>
              <a:t>JetHT</a:t>
            </a:r>
            <a:r>
              <a:rPr lang="en-US" dirty="0" smtClean="0"/>
              <a:t>, </a:t>
            </a:r>
            <a:r>
              <a:rPr lang="en-US" dirty="0" err="1" smtClean="0"/>
              <a:t>EGamma</a:t>
            </a: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b="1" dirty="0" smtClean="0"/>
              <a:t>ML Supervised Models </a:t>
            </a:r>
            <a:r>
              <a:rPr lang="en-US" dirty="0" smtClean="0"/>
              <a:t>to flag </a:t>
            </a:r>
            <a:r>
              <a:rPr lang="en-US" b="1" dirty="0" smtClean="0"/>
              <a:t>entire runs</a:t>
            </a:r>
          </a:p>
          <a:p>
            <a:pPr lvl="1"/>
            <a:r>
              <a:rPr lang="en-US" dirty="0" smtClean="0"/>
              <a:t>Use the failure scenario approach mixed with historical BAD data for training</a:t>
            </a:r>
          </a:p>
          <a:p>
            <a:r>
              <a:rPr lang="en-US" dirty="0" smtClean="0"/>
              <a:t>Develop a set of “simpler” </a:t>
            </a:r>
            <a:r>
              <a:rPr lang="en-US" b="1" dirty="0" err="1" smtClean="0"/>
              <a:t>Autoencoders</a:t>
            </a:r>
            <a:r>
              <a:rPr lang="en-US" b="1" dirty="0" smtClean="0"/>
              <a:t> mapped to the relevant PD </a:t>
            </a:r>
            <a:r>
              <a:rPr lang="en-US" dirty="0" smtClean="0"/>
              <a:t>to flag single LS in the grey-zone runs</a:t>
            </a:r>
          </a:p>
          <a:p>
            <a:pPr lvl="1"/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b="1" dirty="0" smtClean="0"/>
              <a:t>Tracking-</a:t>
            </a:r>
            <a:r>
              <a:rPr lang="en-US" b="1" dirty="0" err="1" smtClean="0"/>
              <a:t>Autoencoder</a:t>
            </a:r>
            <a:r>
              <a:rPr lang="en-US" dirty="0" smtClean="0"/>
              <a:t> with an appropriate number of input nodes to reproduce Tracking related features and applied only to the </a:t>
            </a:r>
            <a:r>
              <a:rPr lang="en-US" dirty="0" err="1" smtClean="0"/>
              <a:t>ZeroBias</a:t>
            </a:r>
            <a:r>
              <a:rPr lang="en-US" dirty="0" smtClean="0"/>
              <a:t> PD. Similarly a </a:t>
            </a:r>
            <a:r>
              <a:rPr lang="en-US" b="1" dirty="0" err="1" smtClean="0"/>
              <a:t>JetMET-Autoencoder</a:t>
            </a:r>
            <a:r>
              <a:rPr lang="en-US" dirty="0" smtClean="0"/>
              <a:t> will be used on the </a:t>
            </a:r>
            <a:r>
              <a:rPr lang="en-US" dirty="0" err="1" smtClean="0"/>
              <a:t>JetHT</a:t>
            </a:r>
            <a:r>
              <a:rPr lang="en-US" dirty="0" smtClean="0"/>
              <a:t> PD, and so on ...</a:t>
            </a:r>
          </a:p>
          <a:p>
            <a:pPr lvl="1"/>
            <a:r>
              <a:rPr lang="en-US" b="1" dirty="0" smtClean="0"/>
              <a:t>4 different </a:t>
            </a:r>
            <a:r>
              <a:rPr lang="en-US" b="1" dirty="0" err="1" smtClean="0"/>
              <a:t>Autoencoders</a:t>
            </a:r>
            <a:r>
              <a:rPr lang="en-US" dirty="0" smtClean="0"/>
              <a:t>, one for each PD, then outputs combined with some fuzzy AND logic to get the final flag for single LS</a:t>
            </a:r>
          </a:p>
          <a:p>
            <a:r>
              <a:rPr lang="en-US" dirty="0" smtClean="0"/>
              <a:t>After a feasibility study based on current ROOT n-tuples, </a:t>
            </a:r>
            <a:r>
              <a:rPr lang="en-US" b="1" dirty="0" smtClean="0"/>
              <a:t>switch to the use of DQMIO per LS data</a:t>
            </a:r>
            <a:r>
              <a:rPr lang="en-US" dirty="0" smtClean="0"/>
              <a:t> for a smoother integration in production</a:t>
            </a:r>
          </a:p>
          <a:p>
            <a:r>
              <a:rPr lang="en-US" dirty="0" smtClean="0"/>
              <a:t>Provided the availability of </a:t>
            </a:r>
            <a:r>
              <a:rPr lang="en-US" dirty="0"/>
              <a:t>dedicated (and ML educated) </a:t>
            </a:r>
            <a:r>
              <a:rPr lang="en-US" dirty="0" smtClean="0"/>
              <a:t>person-power, it seems reasonable in 1 year timescale</a:t>
            </a:r>
            <a:r>
              <a:rPr lang="en-US" dirty="0"/>
              <a:t> </a:t>
            </a:r>
            <a:r>
              <a:rPr lang="en-US" dirty="0" smtClean="0"/>
              <a:t>... unfortunately this is not guaranteed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05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Openlab</a:t>
            </a:r>
            <a:r>
              <a:rPr lang="en-US" dirty="0" smtClean="0"/>
              <a:t>/IBM collaboration renewed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 2019 a new contract with IBM/</a:t>
            </a:r>
            <a:r>
              <a:rPr lang="en-US" b="1" dirty="0" err="1" smtClean="0"/>
              <a:t>Openlab</a:t>
            </a:r>
            <a:r>
              <a:rPr lang="en-US" b="1" dirty="0" smtClean="0"/>
              <a:t> has been subscribed </a:t>
            </a:r>
          </a:p>
          <a:p>
            <a:r>
              <a:rPr lang="en-US" dirty="0"/>
              <a:t>C</a:t>
            </a:r>
            <a:r>
              <a:rPr lang="en-US" dirty="0" smtClean="0"/>
              <a:t>ollaboration more tailored toward </a:t>
            </a:r>
            <a:r>
              <a:rPr lang="en-US" dirty="0" err="1" smtClean="0"/>
              <a:t>cern</a:t>
            </a:r>
            <a:r>
              <a:rPr lang="en-US" dirty="0" smtClean="0"/>
              <a:t> experiments needs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the Minsky cluster is now under the CERN IT responsibility</a:t>
            </a:r>
          </a:p>
          <a:p>
            <a:r>
              <a:rPr lang="en-US" b="1" dirty="0" smtClean="0"/>
              <a:t>A regular meeting with IBM and </a:t>
            </a:r>
            <a:r>
              <a:rPr lang="en-US" b="1" dirty="0" err="1" smtClean="0"/>
              <a:t>Openlab</a:t>
            </a:r>
            <a:r>
              <a:rPr lang="en-US" b="1" dirty="0" smtClean="0"/>
              <a:t> </a:t>
            </a:r>
            <a:r>
              <a:rPr lang="en-US" b="1" dirty="0" err="1" smtClean="0"/>
              <a:t>responsibles</a:t>
            </a:r>
            <a:r>
              <a:rPr lang="en-US" b="1" dirty="0" smtClean="0"/>
              <a:t> is in place</a:t>
            </a:r>
          </a:p>
          <a:p>
            <a:pPr lvl="1"/>
            <a:r>
              <a:rPr lang="en-US" dirty="0" smtClean="0"/>
              <a:t>Restricted to few ongoing projects (CMS DC among them)</a:t>
            </a:r>
          </a:p>
          <a:p>
            <a:r>
              <a:rPr lang="en-US" dirty="0"/>
              <a:t>H</a:t>
            </a:r>
            <a:r>
              <a:rPr lang="en-US" dirty="0" smtClean="0"/>
              <a:t>ands-on session to exploit the potential of </a:t>
            </a:r>
            <a:r>
              <a:rPr lang="en-US" dirty="0" err="1" smtClean="0"/>
              <a:t>PowerAI</a:t>
            </a:r>
            <a:r>
              <a:rPr lang="en-US" dirty="0" smtClean="0"/>
              <a:t> architecture done recently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logged in and try some simple model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Proven to reduce by a factor of ~10-30 the training time of our current unsupervised models </a:t>
            </a:r>
          </a:p>
          <a:p>
            <a:pPr lvl="2"/>
            <a:r>
              <a:rPr lang="en-US" dirty="0" smtClean="0"/>
              <a:t>may be more for simplified models</a:t>
            </a:r>
          </a:p>
          <a:p>
            <a:pPr lvl="1"/>
            <a:r>
              <a:rPr lang="en-US" dirty="0" smtClean="0"/>
              <a:t>The machine not yet ready to be exploited at best</a:t>
            </a:r>
          </a:p>
          <a:p>
            <a:r>
              <a:rPr lang="en-US" dirty="0" smtClean="0"/>
              <a:t>Great opportunity to give a boost to DQM-DC activities!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025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253"/>
            <a:ext cx="10661822" cy="54254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ML application to DC is appealing</a:t>
            </a:r>
            <a:r>
              <a:rPr lang="en-US" dirty="0"/>
              <a:t> </a:t>
            </a:r>
            <a:r>
              <a:rPr lang="en-US" dirty="0" smtClean="0"/>
              <a:t>mainly to </a:t>
            </a:r>
            <a:r>
              <a:rPr lang="en-US" b="1" dirty="0" smtClean="0"/>
              <a:t>reduce the needed person power</a:t>
            </a:r>
          </a:p>
          <a:p>
            <a:r>
              <a:rPr lang="en-US" dirty="0" smtClean="0"/>
              <a:t>A significant amount of prototyping work has been done, but </a:t>
            </a:r>
            <a:r>
              <a:rPr lang="en-US" b="1" dirty="0" smtClean="0"/>
              <a:t>no suitable solution is already in hand</a:t>
            </a:r>
          </a:p>
          <a:p>
            <a:r>
              <a:rPr lang="en-US" b="1" dirty="0" smtClean="0"/>
              <a:t>Room for improvement </a:t>
            </a:r>
            <a:r>
              <a:rPr lang="en-US" dirty="0" smtClean="0"/>
              <a:t>with different approaches to the architectures (simplify, mimic PFGs), datasets (artificial BAD data, map features to PDs, introduce per LS DQMIO) and procedure (two steps semi-automated DC)</a:t>
            </a:r>
          </a:p>
          <a:p>
            <a:r>
              <a:rPr lang="en-US" b="1" dirty="0" smtClean="0"/>
              <a:t>Critical lack of dedicated person power</a:t>
            </a:r>
            <a:r>
              <a:rPr lang="en-US" dirty="0" smtClean="0"/>
              <a:t> in the DQM team to provide a central, shared, ML based approach to DC</a:t>
            </a:r>
          </a:p>
          <a:p>
            <a:pPr lvl="1"/>
            <a:r>
              <a:rPr lang="en-US" b="1" dirty="0" smtClean="0"/>
              <a:t>We have EPRs! </a:t>
            </a:r>
            <a:r>
              <a:rPr lang="en-US" dirty="0" smtClean="0"/>
              <a:t>If interested , please </a:t>
            </a:r>
            <a:r>
              <a:rPr lang="en-US" dirty="0"/>
              <a:t>contact </a:t>
            </a:r>
            <a:r>
              <a:rPr lang="en-US" dirty="0" smtClean="0"/>
              <a:t>us! </a:t>
            </a:r>
            <a:r>
              <a:rPr lang="en-US" sz="2200" dirty="0" smtClean="0">
                <a:hlinkClick r:id="rId2"/>
              </a:rPr>
              <a:t>cms-PPD-conveners-DQM-DC@cern.ch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dirty="0" smtClean="0"/>
              <a:t> LS2 is an extraordinary opportunity for ML4DC</a:t>
            </a:r>
          </a:p>
          <a:p>
            <a:pPr lvl="1"/>
            <a:r>
              <a:rPr lang="en-US" dirty="0"/>
              <a:t>Access to </a:t>
            </a:r>
            <a:r>
              <a:rPr lang="en-US" b="1" dirty="0" err="1"/>
              <a:t>PowerAI</a:t>
            </a:r>
            <a:r>
              <a:rPr lang="en-US" b="1" dirty="0"/>
              <a:t> IBM technology </a:t>
            </a:r>
            <a:r>
              <a:rPr lang="en-US" dirty="0"/>
              <a:t>(trainings faster by a factor of &gt; 10)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UL reprocessing </a:t>
            </a:r>
            <a:r>
              <a:rPr lang="en-US" dirty="0" smtClean="0"/>
              <a:t>can provide an extraordinary dataset for ML studies </a:t>
            </a:r>
          </a:p>
          <a:p>
            <a:r>
              <a:rPr lang="en-US" dirty="0" smtClean="0"/>
              <a:t>To be fully realistic, there is no guarantee this project will be pursued to the end, but we will try our best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68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730" y="2754097"/>
            <a:ext cx="10515600" cy="755221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Backup</a:t>
            </a:r>
            <a:endParaRPr lang="it-IT" sz="5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20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dirty="0" err="1"/>
              <a:t>Borisyak</a:t>
            </a:r>
            <a:r>
              <a:rPr lang="en-GB" dirty="0"/>
              <a:t> M, </a:t>
            </a:r>
            <a:r>
              <a:rPr lang="en-GB" dirty="0" err="1"/>
              <a:t>Ratnikov</a:t>
            </a:r>
            <a:r>
              <a:rPr lang="en-GB" dirty="0"/>
              <a:t> F, </a:t>
            </a:r>
            <a:r>
              <a:rPr lang="en-GB" dirty="0" err="1"/>
              <a:t>Derkach</a:t>
            </a:r>
            <a:r>
              <a:rPr lang="en-GB" dirty="0"/>
              <a:t> D and </a:t>
            </a:r>
            <a:r>
              <a:rPr lang="en-GB" dirty="0" err="1"/>
              <a:t>Ustyuzhanin</a:t>
            </a:r>
            <a:r>
              <a:rPr lang="en-GB" dirty="0"/>
              <a:t> </a:t>
            </a:r>
            <a:r>
              <a:rPr lang="en-GB" dirty="0" smtClean="0"/>
              <a:t>A: “Towards </a:t>
            </a:r>
            <a:r>
              <a:rPr lang="en-GB" dirty="0"/>
              <a:t>automation of data quality system for </a:t>
            </a:r>
            <a:r>
              <a:rPr lang="en-GB" dirty="0" smtClean="0"/>
              <a:t>CERN CMS experiment”, arXiv:1709.08607 </a:t>
            </a:r>
            <a:r>
              <a:rPr lang="en-GB" dirty="0"/>
              <a:t>[</a:t>
            </a:r>
            <a:r>
              <a:rPr lang="en-GB" dirty="0" err="1"/>
              <a:t>physics.data</a:t>
            </a:r>
            <a:r>
              <a:rPr lang="en-GB" dirty="0"/>
              <a:t>-an], September 2017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Virginia </a:t>
            </a:r>
            <a:r>
              <a:rPr lang="en-GB" dirty="0" err="1"/>
              <a:t>Azzolini</a:t>
            </a:r>
            <a:r>
              <a:rPr lang="en-GB" dirty="0"/>
              <a:t> et al, “Deep learning for inferring cause of data anomalies</a:t>
            </a:r>
            <a:r>
              <a:rPr lang="en-GB" dirty="0" smtClean="0"/>
              <a:t>”, </a:t>
            </a:r>
            <a:r>
              <a:rPr lang="en-GB" dirty="0"/>
              <a:t>2017,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inspirehep.net/record/1637193/files/arXiv:1711.07051.pdf</a:t>
            </a:r>
            <a:r>
              <a:rPr lang="en-GB" dirty="0" smtClean="0"/>
              <a:t> </a:t>
            </a:r>
            <a:endParaRPr lang="en-GB" dirty="0"/>
          </a:p>
          <a:p>
            <a:pPr marL="571500" indent="-571500">
              <a:buFont typeface="+mj-lt"/>
              <a:buAutoNum type="romanUcPeriod"/>
            </a:pPr>
            <a:r>
              <a:rPr lang="en-GB" dirty="0" smtClean="0"/>
              <a:t>Virginia </a:t>
            </a:r>
            <a:r>
              <a:rPr lang="en-GB" dirty="0" err="1"/>
              <a:t>Azzolini</a:t>
            </a:r>
            <a:r>
              <a:rPr lang="en-GB" dirty="0"/>
              <a:t> et al, “Improving the use of data quality metadata via a partnership of technologies and resources between the CMS experiment at CERN and industry”, CHEP 2018, </a:t>
            </a:r>
            <a:r>
              <a:rPr lang="en-GB" dirty="0">
                <a:hlinkClick r:id="rId3"/>
              </a:rPr>
              <a:t>https://indico.cern.ch/event/587955/contributions/2935731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 Adrian Alan Pol et al, “Anomaly detection using Deep </a:t>
            </a:r>
            <a:r>
              <a:rPr lang="en-GB" dirty="0" err="1"/>
              <a:t>Autoencoders</a:t>
            </a:r>
            <a:r>
              <a:rPr lang="en-GB" dirty="0"/>
              <a:t> for the assessment of the quality of the data acquired by the CMS experiment”, CHEP 2018, </a:t>
            </a:r>
            <a:r>
              <a:rPr lang="en-GB" dirty="0">
                <a:hlinkClick r:id="rId4"/>
              </a:rPr>
              <a:t>https://indico.cern.ch/event/587955/contributions/2937523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it-IT" dirty="0"/>
              <a:t>Adrian Alan Pol et al, “Online detector monitoring using AI: challenges, prototypes and performance evaluation for automation of online quality monitoring of the CMS experiment exploiting machine learning algorithms”, CHEP 2018, </a:t>
            </a:r>
            <a:r>
              <a:rPr lang="it-IT" dirty="0">
                <a:hlinkClick r:id="rId5"/>
              </a:rPr>
              <a:t>https://indico.cern.ch/event/587955/contributions/2937517</a:t>
            </a:r>
            <a:r>
              <a:rPr lang="it-IT" dirty="0" smtClean="0">
                <a:hlinkClick r:id="rId5"/>
              </a:rPr>
              <a:t>/</a:t>
            </a:r>
            <a:r>
              <a:rPr lang="it-IT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Mantas </a:t>
            </a:r>
            <a:r>
              <a:rPr lang="en-GB" dirty="0" err="1"/>
              <a:t>Stankevičius</a:t>
            </a:r>
            <a:r>
              <a:rPr lang="en-GB" dirty="0"/>
              <a:t> et al, “Comparison of Supervised Machine Learning Techniques for CERN CMS Offline Data Certification”, Baltic DB&amp;IS2018, </a:t>
            </a:r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ceur-ws.org/Vol-2158/paper18dc6.pdf</a:t>
            </a:r>
            <a:r>
              <a:rPr lang="en-GB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/>
              <a:t>Fedor</a:t>
            </a:r>
            <a:r>
              <a:rPr lang="en-GB" dirty="0"/>
              <a:t> </a:t>
            </a:r>
            <a:r>
              <a:rPr lang="en-GB" dirty="0" err="1"/>
              <a:t>Ratnikov</a:t>
            </a:r>
            <a:r>
              <a:rPr lang="en-GB" dirty="0"/>
              <a:t>, “Towards automation of data quality system for CERN CMS experiment”, </a:t>
            </a:r>
            <a:r>
              <a:rPr lang="en-GB" dirty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iopscience.iop.org/article/10.1088/1742-6596/898/9/092041</a:t>
            </a:r>
            <a:r>
              <a:rPr lang="en-GB" dirty="0" smtClean="0"/>
              <a:t> 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23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Autoencoders</a:t>
            </a:r>
            <a:r>
              <a:rPr lang="en-US" dirty="0" smtClean="0"/>
              <a:t> and Inst. </a:t>
            </a:r>
            <a:r>
              <a:rPr lang="en-US" dirty="0" err="1" smtClean="0"/>
              <a:t>Lumi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dependent by Inst. </a:t>
            </a:r>
            <a:r>
              <a:rPr lang="en-US" dirty="0" err="1" smtClean="0"/>
              <a:t>Lumi</a:t>
            </a:r>
            <a:r>
              <a:rPr lang="en-US" dirty="0" smtClean="0"/>
              <a:t> variations</a:t>
            </a:r>
          </a:p>
          <a:p>
            <a:r>
              <a:rPr lang="en-US" smtClean="0"/>
              <a:t>Anomaly = Human label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7" y="1913701"/>
            <a:ext cx="5543998" cy="3753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28" y="2010032"/>
            <a:ext cx="5679843" cy="38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1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Scenarios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only for Strip and Pixel so far</a:t>
            </a:r>
          </a:p>
          <a:p>
            <a:r>
              <a:rPr lang="en-US" dirty="0" smtClean="0"/>
              <a:t>Mimic failures at the module level (also extended failures)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28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37" y="2265405"/>
            <a:ext cx="6924682" cy="3573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1975671"/>
            <a:ext cx="46386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of LS flagged as BAD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only </a:t>
            </a:r>
            <a:r>
              <a:rPr lang="en-US" dirty="0" err="1" smtClean="0"/>
              <a:t>GoldenJSON</a:t>
            </a:r>
            <a:r>
              <a:rPr lang="en-US" dirty="0" smtClean="0"/>
              <a:t> runs, no distinction between DCS and human flags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29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95" y="1970826"/>
            <a:ext cx="9035810" cy="4537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6383" y="2372497"/>
            <a:ext cx="5094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average 20 LS are flagged as BAD in “good” runs</a:t>
            </a:r>
          </a:p>
          <a:p>
            <a:r>
              <a:rPr lang="en-US" dirty="0" smtClean="0"/>
              <a:t>Introduction of ML would not decrease this number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430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Certification Procedure in CMS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013253"/>
            <a:ext cx="11227323" cy="5346357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</a:t>
            </a:r>
            <a:r>
              <a:rPr lang="en-US" b="1" dirty="0" smtClean="0"/>
              <a:t>feedback of</a:t>
            </a:r>
            <a:r>
              <a:rPr lang="en-US" dirty="0" smtClean="0"/>
              <a:t> </a:t>
            </a:r>
            <a:r>
              <a:rPr lang="en-US" b="1" dirty="0" smtClean="0"/>
              <a:t>subdetector experts</a:t>
            </a:r>
            <a:r>
              <a:rPr lang="en-US" dirty="0" smtClean="0"/>
              <a:t> on Prompt-</a:t>
            </a:r>
            <a:r>
              <a:rPr lang="en-US" dirty="0" err="1" smtClean="0"/>
              <a:t>Reco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Prompt Feedback Groups (PFG) delegated to set quality flags for each </a:t>
            </a:r>
            <a:r>
              <a:rPr lang="en-US" dirty="0" err="1" smtClean="0"/>
              <a:t>subsytem</a:t>
            </a:r>
            <a:endParaRPr lang="en-US" dirty="0" smtClean="0"/>
          </a:p>
          <a:p>
            <a:pPr lvl="1"/>
            <a:r>
              <a:rPr lang="en-US" dirty="0" smtClean="0"/>
              <a:t>DQM GUI: main tool for the checks </a:t>
            </a:r>
          </a:p>
          <a:p>
            <a:r>
              <a:rPr lang="en-US" dirty="0" smtClean="0"/>
              <a:t>Quality flags set on the basis of </a:t>
            </a:r>
            <a:r>
              <a:rPr lang="en-US" b="1" dirty="0" smtClean="0"/>
              <a:t>distributions integrated over full runs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of training, documentation, focus ... highly human resources (and time) consuming</a:t>
            </a:r>
          </a:p>
          <a:p>
            <a:r>
              <a:rPr lang="en-US" dirty="0" smtClean="0"/>
              <a:t>Per </a:t>
            </a:r>
            <a:r>
              <a:rPr lang="en-US" b="1" dirty="0" smtClean="0"/>
              <a:t>lumisection certification come mainly from automatic flagging </a:t>
            </a:r>
            <a:r>
              <a:rPr lang="en-US" dirty="0" smtClean="0"/>
              <a:t>(DCS bit)</a:t>
            </a:r>
          </a:p>
          <a:p>
            <a:pPr lvl="1"/>
            <a:r>
              <a:rPr lang="en-US" dirty="0" smtClean="0"/>
              <a:t>Rarely humans revert the flag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Golden JSON </a:t>
            </a:r>
            <a:r>
              <a:rPr lang="en-US" dirty="0" smtClean="0"/>
              <a:t>file obtained by the AND of the full set of quality flags</a:t>
            </a:r>
          </a:p>
          <a:p>
            <a:pPr lvl="1"/>
            <a:r>
              <a:rPr lang="en-US" dirty="0" smtClean="0"/>
              <a:t>DPG/POG + DCS bit, single </a:t>
            </a:r>
            <a:r>
              <a:rPr lang="en-US" dirty="0" err="1" smtClean="0"/>
              <a:t>lumisection</a:t>
            </a:r>
            <a:r>
              <a:rPr lang="en-US" dirty="0" smtClean="0"/>
              <a:t> granularity</a:t>
            </a:r>
          </a:p>
          <a:p>
            <a:r>
              <a:rPr lang="en-US" dirty="0" smtClean="0"/>
              <a:t>Overall, very good performance: </a:t>
            </a:r>
            <a:r>
              <a:rPr lang="en-US" b="1" dirty="0" smtClean="0"/>
              <a:t>more than 94% of GOOD data in 2018</a:t>
            </a:r>
          </a:p>
          <a:p>
            <a:pPr lvl="1"/>
            <a:r>
              <a:rPr lang="en-US" dirty="0" smtClean="0"/>
              <a:t>Certified as GOOD/Recorded, significant cost in terms of EPRs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21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to introduce ML in DC (ML4DC)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Save person-power </a:t>
            </a:r>
            <a:r>
              <a:rPr lang="en-US" dirty="0"/>
              <a:t>(</a:t>
            </a:r>
            <a:r>
              <a:rPr lang="en-US" dirty="0" smtClean="0"/>
              <a:t>the main motivation!)</a:t>
            </a:r>
            <a:endParaRPr lang="en-US" b="1" dirty="0" smtClean="0"/>
          </a:p>
          <a:p>
            <a:pPr lvl="1"/>
            <a:r>
              <a:rPr lang="en-US" dirty="0" smtClean="0"/>
              <a:t>Possibility to automate the certification chain as much as possible with a grain of “intelligence” (or even fully automate it)</a:t>
            </a:r>
          </a:p>
          <a:p>
            <a:pPr lvl="1"/>
            <a:r>
              <a:rPr lang="en-US" dirty="0" smtClean="0"/>
              <a:t>Especially appealing for Run3, when the Phase2 upgrade will absorb a significant amount of human resources</a:t>
            </a:r>
          </a:p>
          <a:p>
            <a:r>
              <a:rPr lang="en-US" dirty="0" smtClean="0"/>
              <a:t>Quality flags </a:t>
            </a:r>
            <a:r>
              <a:rPr lang="en-US" b="1" dirty="0" smtClean="0"/>
              <a:t>not subject to human interpretation/bias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achines do not attend meetings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Humans will anyway cross check results in a first stage of integration</a:t>
            </a:r>
            <a:endParaRPr lang="en-US" dirty="0" smtClean="0"/>
          </a:p>
          <a:p>
            <a:r>
              <a:rPr lang="en-US" dirty="0" smtClean="0"/>
              <a:t>Possibility to check data quality with </a:t>
            </a:r>
            <a:r>
              <a:rPr lang="en-US" b="1" dirty="0" smtClean="0"/>
              <a:t>single lumisection granularity</a:t>
            </a:r>
          </a:p>
          <a:p>
            <a:pPr lvl="1"/>
            <a:r>
              <a:rPr lang="en-US" dirty="0"/>
              <a:t>Long standing project in </a:t>
            </a:r>
            <a:r>
              <a:rPr lang="en-US" dirty="0" smtClean="0"/>
              <a:t>CMS (already discussed in Run 1)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automatic DCS bit flag will be preserved anyway</a:t>
            </a:r>
          </a:p>
          <a:p>
            <a:r>
              <a:rPr lang="en-US" dirty="0" smtClean="0"/>
              <a:t>Can give </a:t>
            </a:r>
            <a:r>
              <a:rPr lang="en-US" b="1" dirty="0" smtClean="0"/>
              <a:t>real-time response</a:t>
            </a:r>
            <a:r>
              <a:rPr lang="en-US" dirty="0" smtClean="0"/>
              <a:t> on complex checks (ML4DQM)</a:t>
            </a:r>
          </a:p>
          <a:p>
            <a:pPr lvl="1"/>
            <a:r>
              <a:rPr lang="en-US" dirty="0" smtClean="0"/>
              <a:t>More relevant for Online monitoring, not covered in this talk</a:t>
            </a:r>
          </a:p>
          <a:p>
            <a:pPr lvl="1"/>
            <a:r>
              <a:rPr lang="en-US" dirty="0" smtClean="0"/>
              <a:t>Anyway a significant overlap with the Offline/DC case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60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59" y="2622292"/>
            <a:ext cx="10515600" cy="755221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Overview of past </a:t>
            </a:r>
            <a:r>
              <a:rPr lang="en-US" sz="5400" i="1" dirty="0"/>
              <a:t>s</a:t>
            </a:r>
            <a:r>
              <a:rPr lang="en-US" sz="5400" i="1" dirty="0" smtClean="0"/>
              <a:t>tudies</a:t>
            </a:r>
            <a:endParaRPr lang="it-IT" sz="5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78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ML4DC Quick </a:t>
            </a:r>
            <a:r>
              <a:rPr lang="en-US" dirty="0"/>
              <a:t>H</a:t>
            </a:r>
            <a:r>
              <a:rPr lang="en-US" dirty="0" smtClean="0"/>
              <a:t>istorical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03" y="1013253"/>
            <a:ext cx="11013989" cy="51486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Effort started in 2016 in collaboration with </a:t>
            </a:r>
            <a:r>
              <a:rPr lang="en-US" b="1" dirty="0" err="1" smtClean="0"/>
              <a:t>Yandex</a:t>
            </a:r>
            <a:r>
              <a:rPr lang="en-US" dirty="0" smtClean="0"/>
              <a:t> and </a:t>
            </a:r>
            <a:r>
              <a:rPr lang="en-US" b="1" dirty="0" smtClean="0"/>
              <a:t>CERN </a:t>
            </a:r>
            <a:r>
              <a:rPr lang="en-US" b="1" dirty="0" err="1" smtClean="0"/>
              <a:t>Openlab</a:t>
            </a:r>
            <a:r>
              <a:rPr lang="en-US" b="1" dirty="0" smtClean="0"/>
              <a:t>/IBM</a:t>
            </a:r>
          </a:p>
          <a:p>
            <a:pPr lvl="1"/>
            <a:r>
              <a:rPr lang="en-US" b="1" dirty="0" smtClean="0"/>
              <a:t>ML4DQM</a:t>
            </a:r>
            <a:r>
              <a:rPr lang="en-US" dirty="0" smtClean="0"/>
              <a:t>: dedicated to “real time” data monitoring, algorithms developed independently by subsystems (not covered in this talk)</a:t>
            </a:r>
          </a:p>
          <a:p>
            <a:pPr lvl="1"/>
            <a:r>
              <a:rPr lang="en-US" b="1" dirty="0" smtClean="0"/>
              <a:t>ML4DC</a:t>
            </a:r>
            <a:r>
              <a:rPr lang="en-US" dirty="0" smtClean="0"/>
              <a:t>: application to Data Certification (the subject of this talk)</a:t>
            </a:r>
          </a:p>
          <a:p>
            <a:pPr lvl="2"/>
            <a:r>
              <a:rPr lang="en-US" dirty="0" smtClean="0"/>
              <a:t>Biweekly meetings </a:t>
            </a:r>
            <a:r>
              <a:rPr lang="it-IT" dirty="0">
                <a:hlinkClick r:id="rId2"/>
              </a:rPr>
              <a:t>https://indico.cern.ch/category/3904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pPr lvl="1"/>
            <a:r>
              <a:rPr lang="en-US" dirty="0" smtClean="0"/>
              <a:t>Issues experienced in the collaboration of the two external companies for their internal policies (</a:t>
            </a:r>
            <a:r>
              <a:rPr lang="en-US" dirty="0" err="1" smtClean="0"/>
              <a:t>i.e</a:t>
            </a:r>
            <a:r>
              <a:rPr lang="en-US" dirty="0" smtClean="0"/>
              <a:t> IBM </a:t>
            </a:r>
            <a:r>
              <a:rPr lang="en-US" dirty="0" err="1" smtClean="0"/>
              <a:t>PowerAI</a:t>
            </a:r>
            <a:r>
              <a:rPr lang="en-US" dirty="0" smtClean="0"/>
              <a:t> system never used for CMS studies)</a:t>
            </a:r>
          </a:p>
          <a:p>
            <a:r>
              <a:rPr lang="en-US" dirty="0" smtClean="0"/>
              <a:t>Several ML model prototypes and results presented in computing related conferences (CHEP, ACAT, see backup for references)</a:t>
            </a:r>
          </a:p>
          <a:p>
            <a:pPr lvl="1"/>
            <a:r>
              <a:rPr lang="en-US" dirty="0" smtClean="0"/>
              <a:t>A systematic review of the work done for CMS DC started last January</a:t>
            </a:r>
          </a:p>
          <a:p>
            <a:pPr lvl="1"/>
            <a:r>
              <a:rPr lang="en-US" dirty="0" smtClean="0"/>
              <a:t>This talk covers only general approaches to the DC procedure (no subsystem work)</a:t>
            </a:r>
          </a:p>
          <a:p>
            <a:r>
              <a:rPr lang="en-US" dirty="0" smtClean="0"/>
              <a:t>Very </a:t>
            </a:r>
            <a:r>
              <a:rPr lang="en-US" dirty="0"/>
              <a:t>nice </a:t>
            </a:r>
            <a:r>
              <a:rPr lang="en-US" dirty="0" smtClean="0"/>
              <a:t>overview </a:t>
            </a:r>
            <a:r>
              <a:rPr lang="en-US" dirty="0"/>
              <a:t>talk given by Mantas S. at the </a:t>
            </a:r>
            <a:r>
              <a:rPr lang="en-US" dirty="0" smtClean="0"/>
              <a:t>2019 ML </a:t>
            </a:r>
            <a:r>
              <a:rPr lang="en-US" dirty="0"/>
              <a:t>Alice </a:t>
            </a:r>
            <a:r>
              <a:rPr lang="en-US" dirty="0" smtClean="0"/>
              <a:t>workshop</a:t>
            </a:r>
          </a:p>
          <a:p>
            <a:pPr lvl="1"/>
            <a:r>
              <a:rPr lang="it-IT" dirty="0">
                <a:hlinkClick r:id="rId3"/>
              </a:rPr>
              <a:t>https://indico.cern.ch/event/766450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 </a:t>
            </a:r>
          </a:p>
          <a:p>
            <a:pPr lvl="1"/>
            <a:r>
              <a:rPr lang="en-US" dirty="0" smtClean="0"/>
              <a:t>Shows that CMS work in this direction is way more advanced </a:t>
            </a:r>
            <a:r>
              <a:rPr lang="en-US" dirty="0" err="1" smtClean="0"/>
              <a:t>wrt</a:t>
            </a:r>
            <a:r>
              <a:rPr lang="en-US" dirty="0" smtClean="0"/>
              <a:t> other LHC experiments</a:t>
            </a:r>
          </a:p>
          <a:p>
            <a:r>
              <a:rPr lang="en-US" dirty="0" smtClean="0"/>
              <a:t>Two main approaches will be presented in the following: Supervised and Semi-Supervised anomaly detection models, the ones we can reasonably pursue during LS2</a:t>
            </a:r>
          </a:p>
          <a:p>
            <a:r>
              <a:rPr lang="en-US" dirty="0" smtClean="0"/>
              <a:t>General Plan: ML + human double check in Run3 (fully automated in Run4)</a:t>
            </a:r>
            <a:endParaRPr lang="it-IT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6</a:t>
            </a:fld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361" y="6000346"/>
            <a:ext cx="4485890" cy="6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Yandex</a:t>
            </a:r>
            <a:r>
              <a:rPr lang="en-US" dirty="0" smtClean="0"/>
              <a:t> Supervised Prototype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27" y="1013254"/>
            <a:ext cx="11071654" cy="4221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 to establish a procedure to split the data in </a:t>
            </a:r>
            <a:r>
              <a:rPr lang="en-US" b="1" dirty="0" smtClean="0"/>
              <a:t>three categories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lack</a:t>
            </a:r>
            <a:r>
              <a:rPr lang="en-US" dirty="0" smtClean="0"/>
              <a:t> (definitely BAD), </a:t>
            </a:r>
            <a:r>
              <a:rPr lang="en-US" b="1" dirty="0" smtClean="0"/>
              <a:t>White</a:t>
            </a:r>
            <a:r>
              <a:rPr lang="en-US" dirty="0" smtClean="0"/>
              <a:t> (definitely GOOD) and </a:t>
            </a:r>
            <a:r>
              <a:rPr lang="en-US" b="1" dirty="0" smtClean="0"/>
              <a:t>Grey</a:t>
            </a:r>
            <a:r>
              <a:rPr lang="en-US" dirty="0" smtClean="0"/>
              <a:t> (to be double checked by experts)</a:t>
            </a:r>
          </a:p>
          <a:p>
            <a:pPr lvl="1"/>
            <a:r>
              <a:rPr lang="en-US" dirty="0" smtClean="0"/>
              <a:t>Goal to set automatic flags on “obvious cases” and let experts dealing with not trivial ones </a:t>
            </a:r>
          </a:p>
          <a:p>
            <a:pPr lvl="1"/>
            <a:r>
              <a:rPr lang="en-US" dirty="0"/>
              <a:t>S</a:t>
            </a:r>
            <a:r>
              <a:rPr lang="en-US" b="1" dirty="0" smtClean="0"/>
              <a:t>ingle </a:t>
            </a:r>
            <a:r>
              <a:rPr lang="en-US" b="1" dirty="0" err="1" smtClean="0"/>
              <a:t>Lumisection</a:t>
            </a:r>
            <a:r>
              <a:rPr lang="en-US" b="1" dirty="0" smtClean="0"/>
              <a:t> </a:t>
            </a:r>
            <a:r>
              <a:rPr lang="en-US" dirty="0" smtClean="0"/>
              <a:t>granularity</a:t>
            </a:r>
          </a:p>
          <a:p>
            <a:r>
              <a:rPr lang="en-US" dirty="0" smtClean="0"/>
              <a:t>Use of basic physics object data: muons, electrons, photons, jets ...</a:t>
            </a:r>
          </a:p>
          <a:p>
            <a:pPr lvl="1"/>
            <a:r>
              <a:rPr lang="en-US" dirty="0" smtClean="0"/>
              <a:t>7 features for each variable (</a:t>
            </a:r>
            <a:r>
              <a:rPr lang="en-US" dirty="0" err="1"/>
              <a:t>pT</a:t>
            </a:r>
            <a:r>
              <a:rPr lang="en-US" dirty="0"/>
              <a:t>, Eta, Phi </a:t>
            </a:r>
            <a:r>
              <a:rPr lang="en-US" dirty="0" smtClean="0"/>
              <a:t>...): quantiles (0., 0.25, 0.5, 0.75, 1) + mean + RMS</a:t>
            </a:r>
          </a:p>
          <a:p>
            <a:pPr lvl="2"/>
            <a:r>
              <a:rPr lang="en-US" dirty="0" smtClean="0"/>
              <a:t>About </a:t>
            </a:r>
            <a:r>
              <a:rPr lang="en-US" b="1" dirty="0" smtClean="0"/>
              <a:t>2500 features </a:t>
            </a:r>
            <a:r>
              <a:rPr lang="en-US" dirty="0" smtClean="0"/>
              <a:t>describing a single </a:t>
            </a:r>
            <a:r>
              <a:rPr lang="en-US" dirty="0" err="1" smtClean="0"/>
              <a:t>lumisection</a:t>
            </a:r>
            <a:endParaRPr lang="en-US" dirty="0" smtClean="0"/>
          </a:p>
          <a:p>
            <a:pPr lvl="1"/>
            <a:r>
              <a:rPr lang="en-US" b="1" dirty="0" smtClean="0"/>
              <a:t>Continuous Supervised Learning approach</a:t>
            </a:r>
            <a:r>
              <a:rPr lang="en-US" dirty="0" smtClean="0"/>
              <a:t>: the model is trained on historical labels (set by humans), and, continuously, on newly available labeled samples</a:t>
            </a:r>
          </a:p>
          <a:p>
            <a:pPr lvl="1"/>
            <a:r>
              <a:rPr lang="en-US" b="1" dirty="0" smtClean="0"/>
              <a:t>Gradient Tree Boosting </a:t>
            </a:r>
            <a:r>
              <a:rPr lang="en-US" dirty="0" smtClean="0"/>
              <a:t>classifier</a:t>
            </a:r>
          </a:p>
          <a:p>
            <a:r>
              <a:rPr lang="en-US" dirty="0"/>
              <a:t>Select two probability </a:t>
            </a:r>
            <a:r>
              <a:rPr lang="en-US" dirty="0" smtClean="0"/>
              <a:t>thresholds upon analysis of test </a:t>
            </a:r>
            <a:r>
              <a:rPr lang="en-US" dirty="0"/>
              <a:t>data: </a:t>
            </a:r>
            <a:r>
              <a:rPr lang="en-US" dirty="0" err="1" smtClean="0"/>
              <a:t>cut_bad</a:t>
            </a:r>
            <a:r>
              <a:rPr lang="en-US" dirty="0" smtClean="0"/>
              <a:t>, </a:t>
            </a:r>
            <a:r>
              <a:rPr lang="en-US" dirty="0" err="1" smtClean="0"/>
              <a:t>cut_good</a:t>
            </a:r>
            <a:endParaRPr lang="en-US" dirty="0" smtClean="0"/>
          </a:p>
          <a:p>
            <a:pPr lvl="1"/>
            <a:r>
              <a:rPr lang="en-US" dirty="0" smtClean="0"/>
              <a:t>Study based on 2010B Open Data, </a:t>
            </a:r>
            <a:r>
              <a:rPr lang="en-US" dirty="0" err="1" smtClean="0"/>
              <a:t>MinimumBias</a:t>
            </a:r>
            <a:r>
              <a:rPr lang="en-US" dirty="0" smtClean="0"/>
              <a:t>, Muons and Photons PDs</a:t>
            </a:r>
          </a:p>
          <a:p>
            <a:endParaRPr lang="en-US" dirty="0" smtClean="0"/>
          </a:p>
          <a:p>
            <a:pPr lvl="1"/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18" y="5419658"/>
            <a:ext cx="5403764" cy="1019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07075" y="487361"/>
            <a:ext cx="248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TextbookNew-Light"/>
              </a:rPr>
              <a:t>Fedor Ratnikov et Al.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005" y="5419658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extbookNew-Regular"/>
              </a:rPr>
              <a:t>FalsePositive &lt; cut_bad</a:t>
            </a:r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9107075" y="5419658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extbookNew-Regular"/>
              </a:rPr>
              <a:t>FalseNegative &lt; cut_good</a:t>
            </a:r>
            <a:endParaRPr lang="it-IT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3416" y="5604324"/>
            <a:ext cx="38070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726373" y="5586324"/>
            <a:ext cx="380702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0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Yandex</a:t>
            </a:r>
            <a:r>
              <a:rPr lang="en-US" dirty="0"/>
              <a:t> P</a:t>
            </a:r>
            <a:r>
              <a:rPr lang="en-US" dirty="0" smtClean="0"/>
              <a:t>rototype: results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7" y="1013253"/>
            <a:ext cx="7887707" cy="557608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Loss rate (LR) </a:t>
            </a:r>
            <a:r>
              <a:rPr lang="en-US" dirty="0" smtClean="0"/>
              <a:t>: </a:t>
            </a:r>
            <a:r>
              <a:rPr lang="en-GB" dirty="0" smtClean="0"/>
              <a:t>“truly good</a:t>
            </a:r>
            <a:r>
              <a:rPr lang="en-GB" dirty="0"/>
              <a:t>” </a:t>
            </a:r>
            <a:r>
              <a:rPr lang="en-GB" dirty="0" smtClean="0"/>
              <a:t>LS </a:t>
            </a:r>
            <a:r>
              <a:rPr lang="en-GB" dirty="0"/>
              <a:t>classified as </a:t>
            </a:r>
            <a:r>
              <a:rPr lang="en-GB" dirty="0" smtClean="0"/>
              <a:t>“bad”</a:t>
            </a:r>
          </a:p>
          <a:p>
            <a:pPr lvl="1"/>
            <a:r>
              <a:rPr lang="en-GB" dirty="0"/>
              <a:t>LR = FN(“black”) / (TP(“white”) +FN (“black</a:t>
            </a:r>
            <a:r>
              <a:rPr lang="en-GB" dirty="0" smtClean="0"/>
              <a:t>”))</a:t>
            </a:r>
          </a:p>
          <a:p>
            <a:r>
              <a:rPr lang="it-IT" b="1" dirty="0"/>
              <a:t>Pollution </a:t>
            </a:r>
            <a:r>
              <a:rPr lang="it-IT" b="1" dirty="0" smtClean="0"/>
              <a:t>Rate (PR)</a:t>
            </a:r>
            <a:r>
              <a:rPr lang="it-IT" dirty="0" smtClean="0"/>
              <a:t>: </a:t>
            </a:r>
            <a:r>
              <a:rPr lang="en-GB" dirty="0" smtClean="0"/>
              <a:t>“truly bad</a:t>
            </a:r>
            <a:r>
              <a:rPr lang="en-GB" dirty="0"/>
              <a:t>” LS is classified as </a:t>
            </a:r>
            <a:r>
              <a:rPr lang="en-GB" dirty="0" smtClean="0"/>
              <a:t>good”</a:t>
            </a:r>
          </a:p>
          <a:p>
            <a:pPr lvl="1"/>
            <a:r>
              <a:rPr lang="en-GB" dirty="0"/>
              <a:t>PR = FP(“white”) / (TP(“black”) + FP(“white”))</a:t>
            </a:r>
            <a:endParaRPr lang="en-GB" dirty="0" smtClean="0"/>
          </a:p>
          <a:p>
            <a:r>
              <a:rPr lang="it-IT" b="1" dirty="0"/>
              <a:t>Rejection </a:t>
            </a:r>
            <a:r>
              <a:rPr lang="it-IT" b="1" dirty="0" smtClean="0"/>
              <a:t>Rate (RR)</a:t>
            </a:r>
            <a:r>
              <a:rPr lang="it-IT" dirty="0" smtClean="0"/>
              <a:t>: </a:t>
            </a:r>
            <a:r>
              <a:rPr lang="en-GB" dirty="0"/>
              <a:t>fraction of all LS which are not </a:t>
            </a:r>
            <a:r>
              <a:rPr lang="en-GB" dirty="0" smtClean="0"/>
              <a:t>classified </a:t>
            </a:r>
            <a:r>
              <a:rPr lang="en-GB" dirty="0"/>
              <a:t>as </a:t>
            </a:r>
            <a:r>
              <a:rPr lang="en-GB" dirty="0" smtClean="0"/>
              <a:t>“black” </a:t>
            </a:r>
            <a:r>
              <a:rPr lang="en-GB" dirty="0"/>
              <a:t>or </a:t>
            </a:r>
            <a:r>
              <a:rPr lang="en-GB" dirty="0" smtClean="0"/>
              <a:t>“white”</a:t>
            </a:r>
          </a:p>
          <a:p>
            <a:pPr lvl="1"/>
            <a:r>
              <a:rPr lang="en-GB" dirty="0"/>
              <a:t>RR = (“grey”) / (“black” + “grey” + “white</a:t>
            </a:r>
            <a:r>
              <a:rPr lang="en-GB" dirty="0" smtClean="0"/>
              <a:t>”)</a:t>
            </a:r>
          </a:p>
          <a:p>
            <a:pPr lvl="1"/>
            <a:r>
              <a:rPr lang="en-GB" b="1" dirty="0" smtClean="0"/>
              <a:t>Expert work measured by RR</a:t>
            </a:r>
          </a:p>
          <a:p>
            <a:r>
              <a:rPr lang="en-GB" dirty="0" smtClean="0"/>
              <a:t>20% of </a:t>
            </a:r>
            <a:r>
              <a:rPr lang="en-GB" b="1" dirty="0" err="1"/>
              <a:t>L</a:t>
            </a:r>
            <a:r>
              <a:rPr lang="en-GB" b="1" dirty="0" err="1" smtClean="0"/>
              <a:t>umisections</a:t>
            </a:r>
            <a:r>
              <a:rPr lang="en-GB" dirty="0" smtClean="0"/>
              <a:t> left for human checks</a:t>
            </a:r>
          </a:p>
          <a:p>
            <a:pPr lvl="1"/>
            <a:r>
              <a:rPr lang="en-GB" dirty="0"/>
              <a:t>With PR and LR at the level of 5‰</a:t>
            </a:r>
          </a:p>
          <a:p>
            <a:pPr lvl="1"/>
            <a:r>
              <a:rPr lang="en-GB" dirty="0" smtClean="0"/>
              <a:t>This will actually </a:t>
            </a:r>
            <a:r>
              <a:rPr lang="en-GB" b="1" dirty="0" smtClean="0"/>
              <a:t>increase the current human work by a factor of O(100) (we currently flag entire runs not single LS!)</a:t>
            </a:r>
          </a:p>
          <a:p>
            <a:r>
              <a:rPr lang="en-GB" b="1" dirty="0" smtClean="0"/>
              <a:t>Not viable for single LS flagging! </a:t>
            </a:r>
          </a:p>
          <a:p>
            <a:pPr lvl="1"/>
            <a:r>
              <a:rPr lang="en-GB" dirty="0" smtClean="0"/>
              <a:t>Nevertheless, the “grey-zone” approach is interesting …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8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804" y="1456313"/>
            <a:ext cx="3698789" cy="3412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3764" y="583743"/>
            <a:ext cx="3447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AppleSymbols"/>
              </a:rPr>
              <a:t>∼</a:t>
            </a:r>
            <a:r>
              <a:rPr lang="en-GB" dirty="0">
                <a:solidFill>
                  <a:srgbClr val="000000"/>
                </a:solidFill>
                <a:latin typeface="TextbookNew-Regular"/>
              </a:rPr>
              <a:t>80% </a:t>
            </a:r>
            <a:r>
              <a:rPr lang="en-GB" dirty="0" smtClean="0">
                <a:solidFill>
                  <a:srgbClr val="000000"/>
                </a:solidFill>
                <a:latin typeface="TextbookNew-Regular"/>
              </a:rPr>
              <a:t>“</a:t>
            </a:r>
            <a:r>
              <a:rPr lang="en-GB" i="1" dirty="0" smtClean="0">
                <a:solidFill>
                  <a:srgbClr val="000000"/>
                </a:solidFill>
                <a:latin typeface="TextbookNew-Regular"/>
              </a:rPr>
              <a:t>saving </a:t>
            </a:r>
            <a:r>
              <a:rPr lang="en-GB" i="1" dirty="0">
                <a:solidFill>
                  <a:srgbClr val="000000"/>
                </a:solidFill>
                <a:latin typeface="TextbookNew-Regular"/>
              </a:rPr>
              <a:t>on manual </a:t>
            </a:r>
            <a:r>
              <a:rPr lang="en-GB" i="1" dirty="0" smtClean="0">
                <a:solidFill>
                  <a:srgbClr val="000000"/>
                </a:solidFill>
                <a:latin typeface="TextbookNew-Regular"/>
              </a:rPr>
              <a:t>work</a:t>
            </a:r>
            <a:r>
              <a:rPr lang="en-GB" dirty="0" smtClean="0">
                <a:solidFill>
                  <a:srgbClr val="000000"/>
                </a:solidFill>
                <a:latin typeface="TextbookNew-Regular"/>
              </a:rPr>
              <a:t>”</a:t>
            </a:r>
            <a:endParaRPr lang="en-GB" dirty="0">
              <a:solidFill>
                <a:srgbClr val="000000"/>
              </a:solidFill>
              <a:latin typeface="TextbookNew-Regular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TextbookNew-Regular"/>
              </a:rPr>
              <a:t>quoted </a:t>
            </a:r>
            <a:r>
              <a:rPr lang="en-GB" dirty="0">
                <a:solidFill>
                  <a:srgbClr val="000000"/>
                </a:solidFill>
                <a:latin typeface="TextbookNew-Regular"/>
              </a:rPr>
              <a:t>for </a:t>
            </a:r>
            <a:r>
              <a:rPr lang="en-GB" dirty="0">
                <a:solidFill>
                  <a:srgbClr val="FF2600"/>
                </a:solidFill>
                <a:latin typeface="TextbookNew-Regular"/>
              </a:rPr>
              <a:t>PR </a:t>
            </a:r>
            <a:r>
              <a:rPr lang="en-GB" dirty="0">
                <a:solidFill>
                  <a:srgbClr val="000000"/>
                </a:solidFill>
                <a:latin typeface="TextbookNew-Regular"/>
              </a:rPr>
              <a:t>and </a:t>
            </a:r>
            <a:r>
              <a:rPr lang="en-GB" dirty="0">
                <a:solidFill>
                  <a:srgbClr val="FF2600"/>
                </a:solidFill>
                <a:latin typeface="TextbookNew-Regular"/>
              </a:rPr>
              <a:t>LR </a:t>
            </a:r>
            <a:r>
              <a:rPr lang="en-GB" dirty="0">
                <a:solidFill>
                  <a:srgbClr val="000000"/>
                </a:solidFill>
                <a:latin typeface="TextbookNew-Regular"/>
              </a:rPr>
              <a:t>at 5‰</a:t>
            </a:r>
            <a:endParaRPr lang="it-IT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9954705" y="1230074"/>
            <a:ext cx="152974" cy="186191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2816" y="4960651"/>
            <a:ext cx="3614383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number of </a:t>
            </a:r>
            <a:r>
              <a:rPr lang="en-US" dirty="0" err="1" smtClean="0"/>
              <a:t>lumisection</a:t>
            </a:r>
            <a:r>
              <a:rPr lang="en-US" dirty="0" smtClean="0"/>
              <a:t> in a 2018 run is ~500, 20% being ~100. PFGs would have to check 100 times the plots they are currently checking for a single run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130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econd </a:t>
            </a:r>
            <a:r>
              <a:rPr lang="en-US" dirty="0"/>
              <a:t>P</a:t>
            </a:r>
            <a:r>
              <a:rPr lang="en-US" dirty="0" smtClean="0"/>
              <a:t>rototype by </a:t>
            </a:r>
            <a:r>
              <a:rPr lang="en-US" dirty="0" err="1" smtClean="0"/>
              <a:t>Yandex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Factorize the NN architecture on the basis of data content</a:t>
            </a:r>
            <a:endParaRPr lang="it-IT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ML4DQM-DC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E5A8-BE34-44B0-9CE6-8256C65FBDFF}" type="slidenum">
              <a:rPr lang="it-IT" smtClean="0"/>
              <a:t>9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5881815" y="1664048"/>
            <a:ext cx="5868734" cy="4410994"/>
            <a:chOff x="5939481" y="1491050"/>
            <a:chExt cx="5868734" cy="44109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9481" y="1491050"/>
              <a:ext cx="5868734" cy="31051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6047" y="4581202"/>
              <a:ext cx="3486666" cy="1320842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1540477"/>
            <a:ext cx="5158947" cy="505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 to detect</a:t>
            </a:r>
            <a:r>
              <a:rPr lang="en-GB" dirty="0" smtClean="0"/>
              <a:t> </a:t>
            </a:r>
            <a:r>
              <a:rPr lang="en-GB" dirty="0"/>
              <a:t>anomalies on individual </a:t>
            </a:r>
            <a:r>
              <a:rPr lang="en-GB" dirty="0" smtClean="0"/>
              <a:t>“channels”:</a:t>
            </a:r>
          </a:p>
          <a:p>
            <a:pPr lvl="1"/>
            <a:r>
              <a:rPr lang="en-US" b="1" dirty="0" smtClean="0"/>
              <a:t>Which plots should be cross checked by experts?</a:t>
            </a:r>
          </a:p>
          <a:p>
            <a:pPr lvl="1"/>
            <a:r>
              <a:rPr lang="en-US" b="1" dirty="0" smtClean="0"/>
              <a:t>Can we use, </a:t>
            </a:r>
            <a:r>
              <a:rPr lang="en-US" b="1" dirty="0" err="1" smtClean="0"/>
              <a:t>e.g</a:t>
            </a:r>
            <a:r>
              <a:rPr lang="en-US" b="1" dirty="0" smtClean="0"/>
              <a:t>, Muon data if only Photons give a BAD score</a:t>
            </a:r>
          </a:p>
          <a:p>
            <a:pPr lvl="1"/>
            <a:r>
              <a:rPr lang="en-US" b="1" dirty="0" smtClean="0"/>
              <a:t>More similar to the actual workflow of PFGs</a:t>
            </a:r>
          </a:p>
          <a:p>
            <a:r>
              <a:rPr lang="en-US" dirty="0" smtClean="0"/>
              <a:t>3 Layer NN for each channel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core close to 1 for GOOD LS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core close to 0 for BAD LS</a:t>
            </a:r>
          </a:p>
          <a:p>
            <a:pPr lvl="1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25061" y="4920561"/>
            <a:ext cx="188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</a:t>
            </a:r>
            <a:r>
              <a:rPr lang="en-US" b="1" dirty="0"/>
              <a:t>F</a:t>
            </a:r>
            <a:r>
              <a:rPr lang="en-US" b="1" dirty="0" smtClean="0"/>
              <a:t>uzzy AND” combination</a:t>
            </a:r>
            <a:endParaRPr lang="it-IT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19998" y="5210775"/>
            <a:ext cx="4427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653" y="5489951"/>
            <a:ext cx="1836910" cy="8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4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temp.potx" id="{5F8D2B0C-4BCE-415F-9F82-F93DB930342A}" vid="{5B223502-82C4-4491-A7F3-07E7E6467E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temp.potx" id="{5F8D2B0C-4BCE-415F-9F82-F93DB930342A}" vid="{E50BA7CF-7666-48B3-872D-FD16DB0EBF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5753</TotalTime>
  <Words>3106</Words>
  <Application>Microsoft Office PowerPoint</Application>
  <PresentationFormat>Widescreen</PresentationFormat>
  <Paragraphs>327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AppleSymbols</vt:lpstr>
      <vt:lpstr>Arial</vt:lpstr>
      <vt:lpstr>Calibri</vt:lpstr>
      <vt:lpstr>Calibri Light</vt:lpstr>
      <vt:lpstr>Courier New</vt:lpstr>
      <vt:lpstr>Symbol</vt:lpstr>
      <vt:lpstr>TextbookNew-Light</vt:lpstr>
      <vt:lpstr>TextbookNew-Regular</vt:lpstr>
      <vt:lpstr>Wingdings</vt:lpstr>
      <vt:lpstr>Office Theme</vt:lpstr>
      <vt:lpstr>1_Office Theme</vt:lpstr>
      <vt:lpstr>ML Applied To Data Certification Status and Perspective</vt:lpstr>
      <vt:lpstr>Outline</vt:lpstr>
      <vt:lpstr>The Data Certification Procedure in CMS</vt:lpstr>
      <vt:lpstr>Motivation to introduce ML in DC (ML4DC)</vt:lpstr>
      <vt:lpstr>Overview of past studies</vt:lpstr>
      <vt:lpstr>ML4DC Quick Historical Overview</vt:lpstr>
      <vt:lpstr>The Yandex Supervised Prototype</vt:lpstr>
      <vt:lpstr>The Yandex Prototype: results</vt:lpstr>
      <vt:lpstr>A Second Prototype by Yandex</vt:lpstr>
      <vt:lpstr>A Second Prototype by Yandex: results</vt:lpstr>
      <vt:lpstr>The Autoencoder Prototype</vt:lpstr>
      <vt:lpstr>The Autoencoder Prototype (II)</vt:lpstr>
      <vt:lpstr>The Autoencoder Prototype: results</vt:lpstr>
      <vt:lpstr>Weak points of the current approaches  and  plans for improvement</vt:lpstr>
      <vt:lpstr>Weak Points: BAD Data</vt:lpstr>
      <vt:lpstr>Weak Points: Features and Datasets</vt:lpstr>
      <vt:lpstr>More General Weak Point: Per LS Data</vt:lpstr>
      <vt:lpstr>Plans For Improvement: BAD data and Features</vt:lpstr>
      <vt:lpstr>Proposal for an alternative two-step approach</vt:lpstr>
      <vt:lpstr>Proposal For An Alternative approach: two steps</vt:lpstr>
      <vt:lpstr>PowerPoint Presentation</vt:lpstr>
      <vt:lpstr>Implementation</vt:lpstr>
      <vt:lpstr>Openlab/IBM collaboration renewed</vt:lpstr>
      <vt:lpstr>Summary and Conclusions</vt:lpstr>
      <vt:lpstr>Backup</vt:lpstr>
      <vt:lpstr>References</vt:lpstr>
      <vt:lpstr>Autoencoders and Inst. Lumi</vt:lpstr>
      <vt:lpstr>Failure Scenarios</vt:lpstr>
      <vt:lpstr>Average number of LS flagged as BAD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05-05-2017</dc:title>
  <dc:creator>Francesco Fiori</dc:creator>
  <cp:lastModifiedBy>Francesco Fiori</cp:lastModifiedBy>
  <cp:revision>377</cp:revision>
  <cp:lastPrinted>2019-06-18T09:22:20Z</cp:lastPrinted>
  <dcterms:created xsi:type="dcterms:W3CDTF">2017-05-25T21:22:05Z</dcterms:created>
  <dcterms:modified xsi:type="dcterms:W3CDTF">2019-07-11T12:33:46Z</dcterms:modified>
</cp:coreProperties>
</file>