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12" r:id="rId3"/>
    <p:sldId id="257" r:id="rId4"/>
    <p:sldId id="382" r:id="rId5"/>
    <p:sldId id="383" r:id="rId6"/>
    <p:sldId id="384" r:id="rId7"/>
    <p:sldId id="313" r:id="rId8"/>
    <p:sldId id="319" r:id="rId9"/>
    <p:sldId id="378" r:id="rId10"/>
    <p:sldId id="323" r:id="rId11"/>
    <p:sldId id="379" r:id="rId12"/>
    <p:sldId id="376" r:id="rId13"/>
    <p:sldId id="366" r:id="rId14"/>
    <p:sldId id="367" r:id="rId15"/>
    <p:sldId id="377" r:id="rId16"/>
    <p:sldId id="368" r:id="rId17"/>
    <p:sldId id="369" r:id="rId18"/>
    <p:sldId id="370" r:id="rId19"/>
    <p:sldId id="371" r:id="rId20"/>
    <p:sldId id="372" r:id="rId21"/>
    <p:sldId id="373" r:id="rId22"/>
    <p:sldId id="381" r:id="rId23"/>
    <p:sldId id="374" r:id="rId24"/>
    <p:sldId id="375" r:id="rId25"/>
    <p:sldId id="311" r:id="rId26"/>
  </p:sldIdLst>
  <p:sldSz cx="9144000" cy="6858000" type="screen4x3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4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13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85DA57F-DB81-40C5-8342-2573AD29FBC1}" type="datetimeFigureOut">
              <a:rPr kumimoji="1" lang="ja-JP" altLang="en-US" smtClean="0"/>
              <a:pPr/>
              <a:t>2019/9/12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54E16BC-A0F1-4F4F-AB35-1A641532F1C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782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077C-7EBE-44BA-8774-ED68FB2BF46F}" type="datetimeFigureOut">
              <a:rPr kumimoji="1" lang="ja-JP" altLang="en-US" smtClean="0"/>
              <a:pPr/>
              <a:t>2019/9/12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75F3-9FAD-4083-BE80-4B1CA35559B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077C-7EBE-44BA-8774-ED68FB2BF46F}" type="datetimeFigureOut">
              <a:rPr kumimoji="1" lang="ja-JP" altLang="en-US" smtClean="0"/>
              <a:pPr/>
              <a:t>2019/9/12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75F3-9FAD-4083-BE80-4B1CA35559B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077C-7EBE-44BA-8774-ED68FB2BF46F}" type="datetimeFigureOut">
              <a:rPr kumimoji="1" lang="ja-JP" altLang="en-US" smtClean="0"/>
              <a:pPr/>
              <a:t>2019/9/12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75F3-9FAD-4083-BE80-4B1CA35559B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2013/9/9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B</a:t>
            </a:r>
            <a:r>
              <a:rPr lang="ja-JP" altLang="en-US" smtClean="0">
                <a:solidFill>
                  <a:prstClr val="black"/>
                </a:solidFill>
              </a:rPr>
              <a:t>ワークショップ</a:t>
            </a:r>
            <a:r>
              <a:rPr lang="en-US" altLang="ja-JP" smtClean="0">
                <a:solidFill>
                  <a:prstClr val="black"/>
                </a:solidFill>
              </a:rPr>
              <a:t>2010</a:t>
            </a:r>
            <a:r>
              <a:rPr lang="ja-JP" altLang="en-US" smtClean="0">
                <a:solidFill>
                  <a:prstClr val="black"/>
                </a:solidFill>
              </a:rPr>
              <a:t>熱海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7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077C-7EBE-44BA-8774-ED68FB2BF46F}" type="datetimeFigureOut">
              <a:rPr kumimoji="1" lang="ja-JP" altLang="en-US" smtClean="0"/>
              <a:pPr/>
              <a:t>2019/9/12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75F3-9FAD-4083-BE80-4B1CA35559B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077C-7EBE-44BA-8774-ED68FB2BF46F}" type="datetimeFigureOut">
              <a:rPr kumimoji="1" lang="ja-JP" altLang="en-US" smtClean="0"/>
              <a:pPr/>
              <a:t>2019/9/12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75F3-9FAD-4083-BE80-4B1CA35559B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077C-7EBE-44BA-8774-ED68FB2BF46F}" type="datetimeFigureOut">
              <a:rPr kumimoji="1" lang="ja-JP" altLang="en-US" smtClean="0"/>
              <a:pPr/>
              <a:t>2019/9/12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75F3-9FAD-4083-BE80-4B1CA35559B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077C-7EBE-44BA-8774-ED68FB2BF46F}" type="datetimeFigureOut">
              <a:rPr kumimoji="1" lang="ja-JP" altLang="en-US" smtClean="0"/>
              <a:pPr/>
              <a:t>2019/9/12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75F3-9FAD-4083-BE80-4B1CA35559B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077C-7EBE-44BA-8774-ED68FB2BF46F}" type="datetimeFigureOut">
              <a:rPr kumimoji="1" lang="ja-JP" altLang="en-US" smtClean="0"/>
              <a:pPr/>
              <a:t>2019/9/12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75F3-9FAD-4083-BE80-4B1CA35559B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077C-7EBE-44BA-8774-ED68FB2BF46F}" type="datetimeFigureOut">
              <a:rPr kumimoji="1" lang="ja-JP" altLang="en-US" smtClean="0"/>
              <a:pPr/>
              <a:t>2019/9/12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75F3-9FAD-4083-BE80-4B1CA35559B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077C-7EBE-44BA-8774-ED68FB2BF46F}" type="datetimeFigureOut">
              <a:rPr kumimoji="1" lang="ja-JP" altLang="en-US" smtClean="0"/>
              <a:pPr/>
              <a:t>2019/9/12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75F3-9FAD-4083-BE80-4B1CA35559B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077C-7EBE-44BA-8774-ED68FB2BF46F}" type="datetimeFigureOut">
              <a:rPr kumimoji="1" lang="ja-JP" altLang="en-US" smtClean="0"/>
              <a:pPr/>
              <a:t>2019/9/12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75F3-9FAD-4083-BE80-4B1CA35559B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2077C-7EBE-44BA-8774-ED68FB2BF46F}" type="datetimeFigureOut">
              <a:rPr kumimoji="1" lang="ja-JP" altLang="en-US" smtClean="0"/>
              <a:pPr/>
              <a:t>2019/9/12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A75F3-9FAD-4083-BE80-4B1CA35559B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7118" y="984649"/>
            <a:ext cx="8856984" cy="1470025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Belle II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performance/commissioning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15616" y="3501008"/>
            <a:ext cx="6728792" cy="1775048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Shoji Uno</a:t>
            </a:r>
            <a:r>
              <a:rPr lang="en-US" altLang="ja-JP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(KEK) </a:t>
            </a:r>
          </a:p>
          <a:p>
            <a:r>
              <a:rPr lang="en-US" altLang="ja-JP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JENNIFER2 kick off meeting </a:t>
            </a:r>
            <a:r>
              <a:rPr kumimoji="1" lang="en-US" altLang="ja-JP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kumimoji="1" lang="en-US" altLang="ja-JP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2019.9.12</a:t>
            </a:r>
          </a:p>
          <a:p>
            <a:r>
              <a:rPr lang="en-US" altLang="ja-JP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Wien</a:t>
            </a:r>
            <a:endParaRPr kumimoji="1" lang="en-US" altLang="ja-JP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 57"/>
          <p:cNvSpPr txBox="1">
            <a:spLocks/>
          </p:cNvSpPr>
          <p:nvPr/>
        </p:nvSpPr>
        <p:spPr>
          <a:xfrm>
            <a:off x="6876256" y="6309320"/>
            <a:ext cx="2133600" cy="476250"/>
          </a:xfrm>
          <a:prstGeom prst="rect">
            <a:avLst/>
          </a:prstGeom>
        </p:spPr>
        <p:txBody>
          <a:bodyPr lIns="91410" tIns="45706" rIns="91410" bIns="45706"/>
          <a:lstStyle>
            <a:defPPr>
              <a:defRPr lang="ja-JP"/>
            </a:defPPr>
            <a:lvl1pPr marL="0" algn="l" defTabSz="914116" rtl="0" eaLnBrk="1" latinLnBrk="0" hangingPunct="1"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of the Phase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run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スライド番号プレースホルダ 57"/>
          <p:cNvSpPr txBox="1">
            <a:spLocks/>
          </p:cNvSpPr>
          <p:nvPr/>
        </p:nvSpPr>
        <p:spPr>
          <a:xfrm>
            <a:off x="7010400" y="6309320"/>
            <a:ext cx="2133600" cy="476250"/>
          </a:xfrm>
          <a:prstGeom prst="rect">
            <a:avLst/>
          </a:prstGeom>
        </p:spPr>
        <p:txBody>
          <a:bodyPr lIns="91410" tIns="45706" rIns="91410" bIns="45706"/>
          <a:lstStyle>
            <a:defPPr>
              <a:defRPr lang="ja-JP"/>
            </a:defPPr>
            <a:lvl1pPr marL="0" algn="l" defTabSz="914116" rtl="0" eaLnBrk="1" latinLnBrk="0" hangingPunct="1"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725" y="1187624"/>
            <a:ext cx="9191397" cy="561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6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96" y="0"/>
            <a:ext cx="8882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81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3581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background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0106" y="1071136"/>
            <a:ext cx="4170660" cy="5786864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gas (vacuum condition) &gt;&gt; </a:t>
            </a:r>
            <a:r>
              <a:rPr kumimoji="1"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Touschek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(beam size and intensity)</a:t>
            </a: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vacuum scrabbling is desired.  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LER &gt;&gt; HER</a:t>
            </a: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Vacuum pipe</a:t>
            </a:r>
            <a:endParaRPr kumimoji="1"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Reused : HER</a:t>
            </a:r>
          </a:p>
          <a:p>
            <a:pPr lvl="2"/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: LER</a:t>
            </a: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movable mask in LER during the 2018 summer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LER movable mask will be installed in coming winter shutdown.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057940"/>
            <a:ext cx="3715534" cy="266099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3861048"/>
            <a:ext cx="4496001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71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"/>
            <a:ext cx="8291264" cy="62068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PXD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692695"/>
            <a:ext cx="8712968" cy="2459053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coverage in Phase 3 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parameter resolution is quit good as expected.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improvements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required.</a:t>
            </a: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ROI readout for higher trigger rate</a:t>
            </a: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Gated mode for higher background during continuous injection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Worry: Radiation damage after QCS quench </a:t>
            </a:r>
          </a:p>
          <a:p>
            <a:pPr marL="0" indent="0">
              <a:buNone/>
            </a:pP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63" y="3151749"/>
            <a:ext cx="8925737" cy="368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55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24955"/>
          </a:xfrm>
        </p:spPr>
        <p:txBody>
          <a:bodyPr/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SVD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49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01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CDC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7" y="1412776"/>
            <a:ext cx="4392487" cy="5112568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Basically working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Slightly larger constant term</a:t>
            </a: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alignment work</a:t>
            </a: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</a:t>
            </a:r>
          </a:p>
          <a:p>
            <a:pPr lvl="2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vs simulation</a:t>
            </a: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other?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Persistent current problem </a:t>
            </a: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Cured by one layer off (L54) or higher water contamination (1000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2000 ppm) or other reasons?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57200" lvl="1" indent="0">
              <a:buNone/>
            </a:pP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28800"/>
            <a:ext cx="4708909" cy="392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44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CDC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dEdx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484784"/>
            <a:ext cx="4536504" cy="5040560"/>
          </a:xfrm>
        </p:spPr>
        <p:txBody>
          <a:bodyPr/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is sufficient enough for the particle identification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low momentum tracks.</a:t>
            </a:r>
          </a:p>
          <a:p>
            <a:pPr marL="0" indent="0">
              <a:buNone/>
            </a:pPr>
            <a:endParaRPr kumimoji="1"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far, the gas gain drop has not been observed.  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3672493"/>
            <a:ext cx="3106688" cy="316581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413" y="1185928"/>
            <a:ext cx="4188843" cy="231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21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1174" y="1271836"/>
            <a:ext cx="4402834" cy="5325516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Basically working. </a:t>
            </a:r>
          </a:p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calibration is necessary to obtain expected performance?</a:t>
            </a: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Stable enough? (my personal worry)</a:t>
            </a:r>
          </a:p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damage</a:t>
            </a: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PMTs</a:t>
            </a: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rate </a:t>
            </a:r>
          </a:p>
          <a:p>
            <a:pPr lvl="2"/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MHz is desired.</a:t>
            </a:r>
          </a:p>
          <a:p>
            <a:pPr lvl="2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~2MHz in Phase 3</a:t>
            </a:r>
            <a:endParaRPr kumimoji="1"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kumimoji="1"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483" y="1556792"/>
            <a:ext cx="4822017" cy="44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8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ARICH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290712"/>
            <a:ext cx="4464496" cy="5304302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well in Phase 3 after improved cooling system.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Calibration was done.</a:t>
            </a:r>
          </a:p>
          <a:p>
            <a:pPr lvl="1"/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Reasonable number of photons and </a:t>
            </a:r>
            <a:r>
              <a:rPr kumimoji="1"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chrenkov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angle resolution were obtained.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performance study is necessary using hadronic events (D or so).</a:t>
            </a: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integrated luminosity 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176" y="3484363"/>
            <a:ext cx="4330824" cy="289914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440160"/>
            <a:ext cx="1893553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82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3664" y="2332"/>
            <a:ext cx="8252792" cy="906388"/>
          </a:xfrm>
        </p:spPr>
        <p:txBody>
          <a:bodyPr/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ECL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5657" y="980728"/>
            <a:ext cx="8108776" cy="1949772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well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Stable operation. No serious problems.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iming calibration was done to get better trigger event timing. 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Good for SVD.</a:t>
            </a:r>
            <a:endParaRPr kumimoji="1"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beam background as same as other detectors.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4" y="3356992"/>
            <a:ext cx="9221656" cy="31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6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SuperKEKB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57"/>
          <p:cNvSpPr txBox="1">
            <a:spLocks/>
          </p:cNvSpPr>
          <p:nvPr/>
        </p:nvSpPr>
        <p:spPr>
          <a:xfrm>
            <a:off x="6876256" y="6309320"/>
            <a:ext cx="2133600" cy="476250"/>
          </a:xfrm>
          <a:prstGeom prst="rect">
            <a:avLst/>
          </a:prstGeom>
        </p:spPr>
        <p:txBody>
          <a:bodyPr lIns="91410" tIns="45706" rIns="91410" bIns="45706"/>
          <a:lstStyle>
            <a:defPPr>
              <a:defRPr lang="ja-JP"/>
            </a:defPPr>
            <a:lvl1pPr marL="0" algn="l" defTabSz="914116" rtl="0" eaLnBrk="1" latinLnBrk="0" hangingPunct="1"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0180" y="0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KLM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980728"/>
            <a:ext cx="9108612" cy="2016224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significantly better in Phase3 than Phase 2</a:t>
            </a:r>
          </a:p>
          <a:p>
            <a:pPr lvl="1"/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more power supplies for electronics </a:t>
            </a:r>
          </a:p>
          <a:p>
            <a:pPr lvl="1"/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better readout firmware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suppose more works are necessary to get better performance.</a:t>
            </a: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fake rate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desired, especially for the endcap. 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996952"/>
            <a:ext cx="8929100" cy="354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33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864096"/>
          </a:xfrm>
        </p:spPr>
        <p:txBody>
          <a:bodyPr/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1440160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software is working well. 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some degradation in FW and BW regions due to beam background and cross talk in CDC.</a:t>
            </a: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SVD can help to recover those tracks. 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828115"/>
            <a:ext cx="6115797" cy="400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39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13573"/>
            <a:ext cx="4861792" cy="713937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peaks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971090"/>
            <a:ext cx="7416824" cy="267138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392" y="1331211"/>
            <a:ext cx="5472608" cy="236871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109044"/>
            <a:ext cx="3381873" cy="27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34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47248" cy="864096"/>
          </a:xfrm>
        </p:spPr>
        <p:txBody>
          <a:bodyPr/>
          <a:lstStyle/>
          <a:p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Vertexing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90193"/>
            <a:ext cx="3096344" cy="279960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852936"/>
            <a:ext cx="5245500" cy="387342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635896" y="1268760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 conversion </a:t>
            </a: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 pair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30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4"/>
            <a:ext cx="8219256" cy="1070990"/>
          </a:xfrm>
        </p:spPr>
        <p:txBody>
          <a:bodyPr/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0" y="1196754"/>
            <a:ext cx="8686800" cy="1656184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Intense calibration was performed. </a:t>
            </a: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Agreement between data and MC improved significantly.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But, still more works are necessary to get better performance.</a:t>
            </a:r>
          </a:p>
          <a:p>
            <a:pPr marL="457200" lvl="1" indent="0">
              <a:buNone/>
            </a:pPr>
            <a:endParaRPr kumimoji="1"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941" y="3206768"/>
            <a:ext cx="4232321" cy="315892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99" y="3140968"/>
            <a:ext cx="4320480" cy="322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66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idx="1"/>
          </p:nvPr>
        </p:nvSpPr>
        <p:spPr>
          <a:xfrm>
            <a:off x="5680" y="939761"/>
            <a:ext cx="9138320" cy="5639061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Phase 3 operation started from March, 2019.</a:t>
            </a:r>
          </a:p>
          <a:p>
            <a:pPr lvl="1"/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SuperKEKB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performance improved gradually. 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Continuous injection was successfully applied.</a:t>
            </a:r>
          </a:p>
          <a:p>
            <a:pPr lvl="1"/>
            <a:r>
              <a:rPr lang="en-US" altLang="ja-JP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Luminosity increased as a function of 1/</a:t>
            </a:r>
            <a:r>
              <a:rPr lang="en-US" altLang="ja-JP" dirty="0" smtClean="0">
                <a:solidFill>
                  <a:srgbClr val="00B050"/>
                </a:solidFill>
                <a:latin typeface="Symbol" panose="05050102010706020507" pitchFamily="18" charset="2"/>
                <a:cs typeface="Times New Roman" pitchFamily="18" charset="0"/>
              </a:rPr>
              <a:t>b</a:t>
            </a:r>
            <a:r>
              <a:rPr lang="en-US" altLang="ja-JP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ja-JP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until </a:t>
            </a:r>
            <a:r>
              <a:rPr lang="en-US" altLang="ja-JP" dirty="0" smtClean="0">
                <a:solidFill>
                  <a:srgbClr val="00B050"/>
                </a:solidFill>
                <a:latin typeface="Symbol" panose="05050102010706020507" pitchFamily="18" charset="2"/>
                <a:cs typeface="Times New Roman" pitchFamily="18" charset="0"/>
              </a:rPr>
              <a:t>b</a:t>
            </a:r>
            <a:r>
              <a:rPr lang="en-US" altLang="ja-JP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ja-JP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ja-JP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=2mm.</a:t>
            </a: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Beam background is still high.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BG is higher than KEKB even if the luminosity is lower.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Further vacuum scrabbling is desired.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More masks may help to reduce BG, I hope. </a:t>
            </a: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Full Belle II detector is working well.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Intense calibration and alignment works were done.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The performance study shows quit promising. </a:t>
            </a:r>
          </a:p>
          <a:p>
            <a:pPr lvl="2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My personal worry: stability</a:t>
            </a:r>
          </a:p>
          <a:p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Fruitful physics will come soon.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Please come to KEK more frequently and stay longer.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90128" y="10840"/>
            <a:ext cx="8229600" cy="785794"/>
          </a:xfrm>
        </p:spPr>
        <p:txBody>
          <a:bodyPr/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スライド番号プレースホルダ 3"/>
          <p:cNvSpPr txBox="1">
            <a:spLocks noGrp="1"/>
          </p:cNvSpPr>
          <p:nvPr/>
        </p:nvSpPr>
        <p:spPr bwMode="auto">
          <a:xfrm>
            <a:off x="6860686" y="610257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0" tIns="45677" rIns="91350" bIns="45677"/>
          <a:lstStyle/>
          <a:p>
            <a:pPr algn="r" defTabSz="912813"/>
            <a:r>
              <a:rPr lang="en-US" altLang="ja-JP" sz="1400" dirty="0" smtClean="0">
                <a:solidFill>
                  <a:srgbClr val="333399"/>
                </a:solidFill>
                <a:latin typeface="Times New Roman" panose="02020603050405020304" pitchFamily="18" charset="0"/>
                <a:ea typeface="ヒラギノ明朝 ProN W3"/>
                <a:cs typeface="Times New Roman" panose="02020603050405020304" pitchFamily="18" charset="0"/>
              </a:rPr>
              <a:t>25</a:t>
            </a:r>
          </a:p>
          <a:p>
            <a:pPr algn="r" defTabSz="912813"/>
            <a:endParaRPr lang="en-US" altLang="ja-JP" sz="1400" dirty="0">
              <a:solidFill>
                <a:srgbClr val="333399"/>
              </a:solidFill>
              <a:latin typeface="Times New Roman" panose="02020603050405020304" pitchFamily="18" charset="0"/>
              <a:ea typeface="ヒラギノ明朝 ProN W3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34" y="271869"/>
            <a:ext cx="8658225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1221" y="5532706"/>
            <a:ext cx="1846917" cy="10062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Rectangle 20"/>
          <p:cNvSpPr>
            <a:spLocks/>
          </p:cNvSpPr>
          <p:nvPr/>
        </p:nvSpPr>
        <p:spPr bwMode="auto">
          <a:xfrm>
            <a:off x="6417" y="1662908"/>
            <a:ext cx="1973295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40638" bIns="0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  <a:latin typeface="Futura" charset="0"/>
              </a:rPr>
              <a:t>e</a:t>
            </a:r>
            <a:r>
              <a:rPr lang="en-US" altLang="ja-JP" sz="2400" baseline="30000" dirty="0">
                <a:solidFill>
                  <a:srgbClr val="0000FF"/>
                </a:solidFill>
                <a:latin typeface="Futura" charset="0"/>
              </a:rPr>
              <a:t>-</a:t>
            </a:r>
            <a:r>
              <a:rPr lang="en-US" altLang="ja-JP" sz="2400" dirty="0">
                <a:solidFill>
                  <a:srgbClr val="0000FF"/>
                </a:solidFill>
                <a:latin typeface="Futura" charset="0"/>
              </a:rPr>
              <a:t> 7GeV 2.6 A</a:t>
            </a:r>
          </a:p>
        </p:txBody>
      </p:sp>
      <p:sp>
        <p:nvSpPr>
          <p:cNvPr id="8" name="Rectangle 21"/>
          <p:cNvSpPr>
            <a:spLocks/>
          </p:cNvSpPr>
          <p:nvPr/>
        </p:nvSpPr>
        <p:spPr bwMode="auto">
          <a:xfrm>
            <a:off x="-11216" y="1130996"/>
            <a:ext cx="1990928" cy="3693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40638" bIns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Futura" charset="0"/>
              </a:rPr>
              <a:t>e</a:t>
            </a:r>
            <a:r>
              <a:rPr lang="en-US" altLang="ja-JP" sz="2400" baseline="30000" dirty="0">
                <a:solidFill>
                  <a:srgbClr val="FF0000"/>
                </a:solidFill>
                <a:latin typeface="Futura" charset="0"/>
              </a:rPr>
              <a:t>+</a:t>
            </a:r>
            <a:r>
              <a:rPr lang="en-US" altLang="ja-JP" sz="2400" dirty="0">
                <a:solidFill>
                  <a:srgbClr val="FF0000"/>
                </a:solidFill>
                <a:latin typeface="Futura" charset="0"/>
              </a:rPr>
              <a:t> 4GeV 3.6 A</a:t>
            </a:r>
          </a:p>
        </p:txBody>
      </p:sp>
      <p:sp>
        <p:nvSpPr>
          <p:cNvPr id="9" name="Rectangle 23"/>
          <p:cNvSpPr>
            <a:spLocks/>
          </p:cNvSpPr>
          <p:nvPr/>
        </p:nvSpPr>
        <p:spPr bwMode="auto">
          <a:xfrm>
            <a:off x="2206664" y="1975713"/>
            <a:ext cx="4042531" cy="394502"/>
          </a:xfrm>
          <a:prstGeom prst="rect">
            <a:avLst/>
          </a:prstGeom>
          <a:solidFill>
            <a:srgbClr val="FFCCC9"/>
          </a:solidFill>
          <a:ln w="12700">
            <a:noFill/>
            <a:miter lim="800000"/>
            <a:headEnd/>
            <a:tailEnd/>
          </a:ln>
        </p:spPr>
        <p:txBody>
          <a:bodyPr lIns="0" tIns="0" rIns="40638" bIns="0"/>
          <a:lstStyle/>
          <a:p>
            <a:pPr algn="ctr"/>
            <a:r>
              <a:rPr lang="en-US" altLang="ja-JP" sz="2700" dirty="0">
                <a:latin typeface="ＭＳ Ｐゴシック" pitchFamily="50" charset="-128"/>
              </a:rPr>
              <a:t>Target: L = 8x10</a:t>
            </a:r>
            <a:r>
              <a:rPr lang="en-US" altLang="ja-JP" sz="2700" baseline="30000" dirty="0">
                <a:latin typeface="ＭＳ Ｐゴシック" pitchFamily="50" charset="-128"/>
              </a:rPr>
              <a:t>35</a:t>
            </a:r>
            <a:r>
              <a:rPr lang="en-US" altLang="ja-JP" sz="2700" dirty="0">
                <a:latin typeface="ＭＳ Ｐゴシック" pitchFamily="50" charset="-128"/>
              </a:rPr>
              <a:t>/cm</a:t>
            </a:r>
            <a:r>
              <a:rPr lang="en-US" altLang="ja-JP" sz="2700" baseline="30000" dirty="0">
                <a:latin typeface="ＭＳ Ｐゴシック" pitchFamily="50" charset="-128"/>
              </a:rPr>
              <a:t>2</a:t>
            </a:r>
            <a:r>
              <a:rPr lang="en-US" altLang="ja-JP" sz="2700" dirty="0">
                <a:latin typeface="ＭＳ Ｐゴシック" pitchFamily="50" charset="-128"/>
              </a:rPr>
              <a:t>/s</a:t>
            </a:r>
            <a:endParaRPr lang="ja-JP" altLang="en-US" sz="2700" dirty="0">
              <a:latin typeface="ＭＳ Ｐゴシック" pitchFamily="50" charset="-128"/>
            </a:endParaRP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158783" y="5632127"/>
            <a:ext cx="3960248" cy="1160108"/>
            <a:chOff x="0" y="0"/>
            <a:chExt cx="2192" cy="632"/>
          </a:xfrm>
        </p:grpSpPr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0" y="77"/>
              <a:ext cx="2192" cy="555"/>
              <a:chOff x="0" y="0"/>
              <a:chExt cx="2192" cy="554"/>
            </a:xfrm>
          </p:grpSpPr>
          <p:sp>
            <p:nvSpPr>
              <p:cNvPr id="13" name="Rectangle 26"/>
              <p:cNvSpPr>
                <a:spLocks/>
              </p:cNvSpPr>
              <p:nvPr/>
            </p:nvSpPr>
            <p:spPr bwMode="auto">
              <a:xfrm>
                <a:off x="0" y="0"/>
                <a:ext cx="2192" cy="453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pic>
            <p:nvPicPr>
              <p:cNvPr id="14" name="Picture 2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" y="20"/>
                <a:ext cx="2047" cy="53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12" name="Oval 28"/>
            <p:cNvSpPr>
              <a:spLocks/>
            </p:cNvSpPr>
            <p:nvPr/>
          </p:nvSpPr>
          <p:spPr bwMode="auto">
            <a:xfrm>
              <a:off x="1276" y="0"/>
              <a:ext cx="470" cy="605"/>
            </a:xfrm>
            <a:prstGeom prst="ellipse">
              <a:avLst/>
            </a:prstGeom>
            <a:noFill/>
            <a:ln w="50800">
              <a:solidFill>
                <a:srgbClr val="FF05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</p:grpSp>
      <p:cxnSp>
        <p:nvCxnSpPr>
          <p:cNvPr id="16" name="直線矢印コネクタ 15"/>
          <p:cNvCxnSpPr/>
          <p:nvPr/>
        </p:nvCxnSpPr>
        <p:spPr>
          <a:xfrm>
            <a:off x="4240507" y="1130996"/>
            <a:ext cx="425530" cy="70922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9"/>
          <p:cNvSpPr>
            <a:spLocks/>
          </p:cNvSpPr>
          <p:nvPr/>
        </p:nvSpPr>
        <p:spPr bwMode="auto">
          <a:xfrm>
            <a:off x="3131185" y="1556899"/>
            <a:ext cx="1914883" cy="418814"/>
          </a:xfrm>
          <a:prstGeom prst="rect">
            <a:avLst/>
          </a:prstGeom>
          <a:solidFill>
            <a:srgbClr val="FFCCC9"/>
          </a:solidFill>
          <a:ln w="12700">
            <a:noFill/>
            <a:miter lim="800000"/>
            <a:headEnd/>
            <a:tailEnd/>
          </a:ln>
        </p:spPr>
        <p:txBody>
          <a:bodyPr lIns="0" tIns="0" rIns="40638" bIns="0">
            <a:spAutoFit/>
          </a:bodyPr>
          <a:lstStyle/>
          <a:p>
            <a:r>
              <a:rPr lang="en-US" altLang="ja-JP" sz="2700" dirty="0">
                <a:latin typeface="ＭＳ Ｐゴシック" pitchFamily="50" charset="-128"/>
              </a:rPr>
              <a:t> </a:t>
            </a:r>
            <a:r>
              <a:rPr lang="en-US" altLang="ja-JP" sz="2700" dirty="0" err="1" smtClean="0">
                <a:latin typeface="ＭＳ Ｐゴシック" pitchFamily="50" charset="-128"/>
              </a:rPr>
              <a:t>SuperKEKB</a:t>
            </a:r>
            <a:endParaRPr lang="ja-JP" altLang="en-US" sz="2700" dirty="0">
              <a:latin typeface="ＭＳ Ｐゴシック" pitchFamily="50" charset="-128"/>
            </a:endParaRPr>
          </a:p>
        </p:txBody>
      </p:sp>
      <p:grpSp>
        <p:nvGrpSpPr>
          <p:cNvPr id="11" name="グループ化 60"/>
          <p:cNvGrpSpPr/>
          <p:nvPr/>
        </p:nvGrpSpPr>
        <p:grpSpPr>
          <a:xfrm>
            <a:off x="7270930" y="1007599"/>
            <a:ext cx="1453893" cy="628714"/>
            <a:chOff x="7270930" y="1007599"/>
            <a:chExt cx="1453893" cy="628714"/>
          </a:xfrm>
        </p:grpSpPr>
        <p:pic>
          <p:nvPicPr>
            <p:cNvPr id="17" name="図 51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270930" y="1111789"/>
              <a:ext cx="1453893" cy="48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" name="直線矢印コネクタ 18"/>
            <p:cNvCxnSpPr>
              <a:cxnSpLocks noChangeShapeType="1"/>
            </p:cNvCxnSpPr>
            <p:nvPr/>
          </p:nvCxnSpPr>
          <p:spPr bwMode="auto">
            <a:xfrm flipH="1" flipV="1">
              <a:off x="8192910" y="1521065"/>
              <a:ext cx="319147" cy="11524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0" name="直線矢印コネクタ 19"/>
            <p:cNvCxnSpPr>
              <a:cxnSpLocks noChangeShapeType="1"/>
            </p:cNvCxnSpPr>
            <p:nvPr/>
          </p:nvCxnSpPr>
          <p:spPr bwMode="auto">
            <a:xfrm flipV="1">
              <a:off x="7483694" y="1521065"/>
              <a:ext cx="354608" cy="70922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21" name="Rectangle 16"/>
            <p:cNvSpPr>
              <a:spLocks/>
            </p:cNvSpPr>
            <p:nvPr/>
          </p:nvSpPr>
          <p:spPr bwMode="auto">
            <a:xfrm>
              <a:off x="7598941" y="1007599"/>
              <a:ext cx="992902" cy="1418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8" bIns="0"/>
            <a:lstStyle/>
            <a:p>
              <a:r>
                <a:rPr lang="en-US" altLang="ja-JP" sz="1000" dirty="0">
                  <a:latin typeface="Gill Sans" charset="0"/>
                </a:rPr>
                <a:t>Colliding bunches</a:t>
              </a:r>
            </a:p>
          </p:txBody>
        </p:sp>
      </p:grpSp>
      <p:cxnSp>
        <p:nvCxnSpPr>
          <p:cNvPr id="24" name="直線矢印コネクタ 23"/>
          <p:cNvCxnSpPr>
            <a:cxnSpLocks noChangeShapeType="1"/>
          </p:cNvCxnSpPr>
          <p:nvPr/>
        </p:nvCxnSpPr>
        <p:spPr bwMode="auto">
          <a:xfrm flipH="1">
            <a:off x="984248" y="2385423"/>
            <a:ext cx="332502" cy="394501"/>
          </a:xfrm>
          <a:prstGeom prst="straightConnector1">
            <a:avLst/>
          </a:prstGeom>
          <a:noFill/>
          <a:ln w="190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pic>
        <p:nvPicPr>
          <p:cNvPr id="25" name="Picture 330" descr="OHO_TiN_After"/>
          <p:cNvPicPr>
            <a:picLocks noChangeAspect="1" noChangeArrowheads="1"/>
          </p:cNvPicPr>
          <p:nvPr/>
        </p:nvPicPr>
        <p:blipFill>
          <a:blip r:embed="rId6" cstate="email">
            <a:lum contrast="-18000"/>
          </a:blip>
          <a:srcRect/>
          <a:stretch>
            <a:fillRect/>
          </a:stretch>
        </p:blipFill>
        <p:spPr bwMode="auto">
          <a:xfrm>
            <a:off x="1862639" y="5561519"/>
            <a:ext cx="1269201" cy="94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3" descr="&#10;ARES のコピー                                                  0004FF1BMacintosh HD                   C12DDCCD: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41284" y="1878324"/>
            <a:ext cx="1348988" cy="190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2993169" y="4645863"/>
            <a:ext cx="12554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Damping ring</a:t>
            </a:r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 flipH="1">
            <a:off x="5425461" y="5350832"/>
            <a:ext cx="686166" cy="35073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triangl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4101389" y="5222394"/>
            <a:ext cx="11961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 dirty="0">
                <a:latin typeface="Helvetica Neue"/>
              </a:rPr>
              <a:t>Low emittance gun</a:t>
            </a:r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7674979" y="4065569"/>
            <a:ext cx="10358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 dirty="0">
                <a:latin typeface="Helvetica Neue"/>
              </a:rPr>
              <a:t>Positron source</a:t>
            </a:r>
          </a:p>
        </p:txBody>
      </p:sp>
      <p:sp>
        <p:nvSpPr>
          <p:cNvPr id="33" name="Line 40"/>
          <p:cNvSpPr>
            <a:spLocks noChangeShapeType="1"/>
          </p:cNvSpPr>
          <p:nvPr/>
        </p:nvSpPr>
        <p:spPr bwMode="auto">
          <a:xfrm>
            <a:off x="6489313" y="4690308"/>
            <a:ext cx="1063824" cy="0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triangl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" name="Text Box 43"/>
          <p:cNvSpPr txBox="1">
            <a:spLocks noChangeArrowheads="1"/>
          </p:cNvSpPr>
          <p:nvPr/>
        </p:nvSpPr>
        <p:spPr bwMode="auto">
          <a:xfrm>
            <a:off x="7166611" y="106853"/>
            <a:ext cx="1627067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accent4"/>
                </a:solidFill>
                <a:latin typeface="Helvetica Neue"/>
              </a:rPr>
              <a:t>Belle II</a:t>
            </a:r>
          </a:p>
        </p:txBody>
      </p:sp>
      <p:sp>
        <p:nvSpPr>
          <p:cNvPr id="37" name="Line 44"/>
          <p:cNvSpPr>
            <a:spLocks noChangeShapeType="1"/>
          </p:cNvSpPr>
          <p:nvPr/>
        </p:nvSpPr>
        <p:spPr bwMode="auto">
          <a:xfrm flipV="1">
            <a:off x="6347471" y="386320"/>
            <a:ext cx="811166" cy="46099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 type="triangl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6515981" y="959201"/>
            <a:ext cx="6030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IR</a:t>
            </a:r>
          </a:p>
        </p:txBody>
      </p:sp>
      <p:sp>
        <p:nvSpPr>
          <p:cNvPr id="39" name="Line 46"/>
          <p:cNvSpPr>
            <a:spLocks noChangeShapeType="1"/>
          </p:cNvSpPr>
          <p:nvPr/>
        </p:nvSpPr>
        <p:spPr bwMode="auto">
          <a:xfrm flipV="1">
            <a:off x="6334245" y="1186741"/>
            <a:ext cx="709216" cy="0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triangl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" name="Line 47"/>
          <p:cNvSpPr>
            <a:spLocks noChangeShapeType="1"/>
          </p:cNvSpPr>
          <p:nvPr/>
        </p:nvSpPr>
        <p:spPr bwMode="auto">
          <a:xfrm flipH="1">
            <a:off x="1428173" y="1450144"/>
            <a:ext cx="535456" cy="212764"/>
          </a:xfrm>
          <a:prstGeom prst="line">
            <a:avLst/>
          </a:prstGeom>
          <a:noFill/>
          <a:ln w="38100">
            <a:solidFill>
              <a:srgbClr val="F7020B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" name="Line 48"/>
          <p:cNvSpPr>
            <a:spLocks noChangeShapeType="1"/>
          </p:cNvSpPr>
          <p:nvPr/>
        </p:nvSpPr>
        <p:spPr bwMode="auto">
          <a:xfrm flipH="1" flipV="1">
            <a:off x="4915100" y="847310"/>
            <a:ext cx="425530" cy="70922"/>
          </a:xfrm>
          <a:prstGeom prst="line">
            <a:avLst/>
          </a:prstGeom>
          <a:noFill/>
          <a:ln w="38100">
            <a:solidFill>
              <a:srgbClr val="F7020B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2" name="Line 49"/>
          <p:cNvSpPr>
            <a:spLocks noChangeShapeType="1"/>
          </p:cNvSpPr>
          <p:nvPr/>
        </p:nvSpPr>
        <p:spPr bwMode="auto">
          <a:xfrm flipH="1" flipV="1">
            <a:off x="6819837" y="1620965"/>
            <a:ext cx="354608" cy="212765"/>
          </a:xfrm>
          <a:prstGeom prst="line">
            <a:avLst/>
          </a:prstGeom>
          <a:noFill/>
          <a:ln w="38100">
            <a:solidFill>
              <a:srgbClr val="F7020B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3" name="Line 50"/>
          <p:cNvSpPr>
            <a:spLocks noChangeShapeType="1"/>
          </p:cNvSpPr>
          <p:nvPr/>
        </p:nvSpPr>
        <p:spPr bwMode="auto">
          <a:xfrm flipH="1">
            <a:off x="6230746" y="3013850"/>
            <a:ext cx="496451" cy="283686"/>
          </a:xfrm>
          <a:prstGeom prst="line">
            <a:avLst/>
          </a:prstGeom>
          <a:noFill/>
          <a:ln w="38100">
            <a:solidFill>
              <a:srgbClr val="000BF7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" name="Line 51"/>
          <p:cNvSpPr>
            <a:spLocks noChangeShapeType="1"/>
          </p:cNvSpPr>
          <p:nvPr/>
        </p:nvSpPr>
        <p:spPr bwMode="auto">
          <a:xfrm>
            <a:off x="6843921" y="1215881"/>
            <a:ext cx="354608" cy="141843"/>
          </a:xfrm>
          <a:prstGeom prst="line">
            <a:avLst/>
          </a:prstGeom>
          <a:noFill/>
          <a:ln w="38100">
            <a:solidFill>
              <a:srgbClr val="000BF7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45" name="Picture 1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43448" y="4035827"/>
            <a:ext cx="910161" cy="68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テキスト ボックス 46"/>
          <p:cNvSpPr txBox="1">
            <a:spLocks noChangeArrowheads="1"/>
          </p:cNvSpPr>
          <p:nvPr/>
        </p:nvSpPr>
        <p:spPr bwMode="auto">
          <a:xfrm>
            <a:off x="-24305" y="5223438"/>
            <a:ext cx="3440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  <a:r>
              <a:rPr lang="en-US" altLang="ja-JP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-coated beam pipe </a:t>
            </a:r>
            <a:r>
              <a:rPr lang="en-US" altLang="ja-JP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ja-JP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antechambers</a:t>
            </a:r>
          </a:p>
        </p:txBody>
      </p:sp>
      <p:sp>
        <p:nvSpPr>
          <p:cNvPr id="47" name="テキスト ボックス 47"/>
          <p:cNvSpPr txBox="1">
            <a:spLocks noChangeArrowheads="1"/>
          </p:cNvSpPr>
          <p:nvPr/>
        </p:nvSpPr>
        <p:spPr bwMode="auto">
          <a:xfrm>
            <a:off x="86553" y="4588955"/>
            <a:ext cx="26352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Redesign the lattices of HER &amp; LER to squeeze the emittance </a:t>
            </a:r>
          </a:p>
        </p:txBody>
      </p:sp>
      <p:sp>
        <p:nvSpPr>
          <p:cNvPr id="48" name="テキスト ボックス 48"/>
          <p:cNvSpPr txBox="1">
            <a:spLocks noChangeArrowheads="1"/>
          </p:cNvSpPr>
          <p:nvPr/>
        </p:nvSpPr>
        <p:spPr bwMode="auto">
          <a:xfrm>
            <a:off x="5846652" y="3319722"/>
            <a:ext cx="17804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dirty="0"/>
              <a:t>Add / modify RF systems for higher beam current</a:t>
            </a:r>
          </a:p>
        </p:txBody>
      </p:sp>
      <p:sp>
        <p:nvSpPr>
          <p:cNvPr id="49" name="テキスト ボックス 49"/>
          <p:cNvSpPr txBox="1">
            <a:spLocks noChangeArrowheads="1"/>
          </p:cNvSpPr>
          <p:nvPr/>
        </p:nvSpPr>
        <p:spPr bwMode="auto">
          <a:xfrm>
            <a:off x="7627079" y="4253783"/>
            <a:ext cx="1666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dirty="0"/>
              <a:t>New positron target / capture section</a:t>
            </a:r>
          </a:p>
        </p:txBody>
      </p:sp>
      <p:sp>
        <p:nvSpPr>
          <p:cNvPr id="50" name="テキスト ボックス 50"/>
          <p:cNvSpPr txBox="1">
            <a:spLocks noChangeArrowheads="1"/>
          </p:cNvSpPr>
          <p:nvPr/>
        </p:nvSpPr>
        <p:spPr bwMode="auto">
          <a:xfrm>
            <a:off x="6655315" y="616815"/>
            <a:ext cx="24227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superconducting </a:t>
            </a:r>
            <a:r>
              <a:rPr lang="en-US" altLang="ja-JP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focusing quads near the IP</a:t>
            </a:r>
          </a:p>
        </p:txBody>
      </p:sp>
      <p:sp>
        <p:nvSpPr>
          <p:cNvPr id="51" name="テキスト ボックス 51"/>
          <p:cNvSpPr txBox="1">
            <a:spLocks noChangeArrowheads="1"/>
          </p:cNvSpPr>
          <p:nvPr/>
        </p:nvSpPr>
        <p:spPr bwMode="auto">
          <a:xfrm>
            <a:off x="4090636" y="5385905"/>
            <a:ext cx="16489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dirty="0"/>
              <a:t>Low emittance electrons to inject</a:t>
            </a:r>
          </a:p>
        </p:txBody>
      </p:sp>
      <p:sp>
        <p:nvSpPr>
          <p:cNvPr id="52" name="テキスト ボックス 52"/>
          <p:cNvSpPr txBox="1">
            <a:spLocks noChangeArrowheads="1"/>
          </p:cNvSpPr>
          <p:nvPr/>
        </p:nvSpPr>
        <p:spPr bwMode="auto">
          <a:xfrm>
            <a:off x="3221229" y="4843597"/>
            <a:ext cx="16489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dirty="0"/>
              <a:t>Low emittance positrons to inject</a:t>
            </a:r>
          </a:p>
        </p:txBody>
      </p:sp>
      <p:sp>
        <p:nvSpPr>
          <p:cNvPr id="53" name="テキスト ボックス 45"/>
          <p:cNvSpPr txBox="1">
            <a:spLocks noChangeArrowheads="1"/>
          </p:cNvSpPr>
          <p:nvPr/>
        </p:nvSpPr>
        <p:spPr bwMode="auto">
          <a:xfrm>
            <a:off x="69848" y="2832440"/>
            <a:ext cx="16444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dirty="0"/>
              <a:t>Replace short  dipoles with longer ones (LER)</a:t>
            </a:r>
          </a:p>
        </p:txBody>
      </p:sp>
      <p:grpSp>
        <p:nvGrpSpPr>
          <p:cNvPr id="15" name="図形グループ 71"/>
          <p:cNvGrpSpPr>
            <a:grpSpLocks/>
          </p:cNvGrpSpPr>
          <p:nvPr/>
        </p:nvGrpSpPr>
        <p:grpSpPr bwMode="auto">
          <a:xfrm>
            <a:off x="274534" y="3353207"/>
            <a:ext cx="2238464" cy="1184982"/>
            <a:chOff x="184906" y="2927590"/>
            <a:chExt cx="2404238" cy="1272404"/>
          </a:xfrm>
        </p:grpSpPr>
        <p:pic>
          <p:nvPicPr>
            <p:cNvPr id="55" name="図 67"/>
            <p:cNvPicPr>
              <a:picLocks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4906" y="3666554"/>
              <a:ext cx="2404238" cy="533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図 68"/>
            <p:cNvPicPr>
              <a:picLocks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1208" y="2927590"/>
              <a:ext cx="2362164" cy="51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下矢印 56"/>
            <p:cNvSpPr/>
            <p:nvPr/>
          </p:nvSpPr>
          <p:spPr>
            <a:xfrm>
              <a:off x="1211667" y="3443216"/>
              <a:ext cx="365000" cy="217355"/>
            </a:xfrm>
            <a:prstGeom prst="downArrow">
              <a:avLst/>
            </a:prstGeom>
            <a:solidFill>
              <a:srgbClr val="CCFF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42908" y="0"/>
            <a:ext cx="6715172" cy="72547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SuperKEKB</a:t>
            </a:r>
            <a:r>
              <a:rPr lang="en-US" dirty="0" smtClean="0"/>
              <a:t> and Belle II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77916" y="3487341"/>
            <a:ext cx="1374014" cy="108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スライド番号プレースホルダ 57"/>
          <p:cNvSpPr txBox="1">
            <a:spLocks/>
          </p:cNvSpPr>
          <p:nvPr/>
        </p:nvSpPr>
        <p:spPr>
          <a:xfrm>
            <a:off x="6876256" y="6309320"/>
            <a:ext cx="2133600" cy="476250"/>
          </a:xfrm>
          <a:prstGeom prst="rect">
            <a:avLst/>
          </a:prstGeom>
        </p:spPr>
        <p:txBody>
          <a:bodyPr lIns="91410" tIns="45706" rIns="91410" bIns="45706"/>
          <a:lstStyle>
            <a:defPPr>
              <a:defRPr lang="ja-JP"/>
            </a:defPPr>
            <a:lvl1pPr marL="0" algn="l" defTabSz="914116" rtl="0" eaLnBrk="1" latinLnBrk="0" hangingPunct="1"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752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3581"/>
            <a:ext cx="8219256" cy="813131"/>
          </a:xfrm>
        </p:spPr>
        <p:txBody>
          <a:bodyPr/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3 operation 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2304256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3 operation stared from March 11</a:t>
            </a:r>
            <a:r>
              <a:rPr lang="en-US" altLang="ja-JP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ended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July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Unfortunately,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serious fire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accident occurred and we lost 3 weeks. </a:t>
            </a:r>
          </a:p>
          <a:p>
            <a:pPr lvl="1"/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affected our operation strategy significantly.</a:t>
            </a: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QCS quenches also damaged Belle II detector.      </a:t>
            </a:r>
            <a:endParaRPr kumimoji="1"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96" y="2924944"/>
            <a:ext cx="7776864" cy="381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86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3581"/>
            <a:ext cx="8219256" cy="813131"/>
          </a:xfrm>
        </p:spPr>
        <p:txBody>
          <a:bodyPr/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injection 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2304256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injection was successfully applied both for LER and HER from May.</a:t>
            </a: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good tunings for injection parameters and movable masks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essential to obtain higher integrated luminosity and also machine tuning.    </a:t>
            </a:r>
            <a:endParaRPr kumimoji="1"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56" y="3429000"/>
            <a:ext cx="894613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86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3581"/>
            <a:ext cx="8219256" cy="813131"/>
          </a:xfrm>
        </p:spPr>
        <p:txBody>
          <a:bodyPr/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Squeezing </a:t>
            </a:r>
            <a:r>
              <a:rPr lang="en-US" altLang="ja-JP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ja-JP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2376264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ja-JP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was squeezed gradually. 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Belle II took data at </a:t>
            </a:r>
            <a:r>
              <a:rPr lang="en-US" altLang="ja-JP" dirty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 mm, mostly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 = 0.5×10</a:t>
            </a:r>
            <a:r>
              <a:rPr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</a:t>
            </a:r>
            <a:r>
              <a:rPr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altLang="ja-JP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Finally, the luminosity increased as expected at </a:t>
            </a:r>
            <a:r>
              <a:rPr lang="en-US" altLang="ja-JP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ja-JP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mm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=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1.2×10</a:t>
            </a:r>
            <a:r>
              <a:rPr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</a:t>
            </a:r>
            <a:r>
              <a:rPr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Unfortunately, Belle II was off at that time due to higher beam background. There is no time to make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careful tuning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movable masks.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quite promising for higher luminosity in further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squeezing (design: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 mm).</a:t>
            </a: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30" y="3075806"/>
            <a:ext cx="5103718" cy="3767881"/>
          </a:xfrm>
          <a:prstGeom prst="rect">
            <a:avLst/>
          </a:prstGeom>
        </p:spPr>
      </p:pic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741742" y="3694187"/>
            <a:ext cx="3204864" cy="936104"/>
            <a:chOff x="0" y="0"/>
            <a:chExt cx="2192" cy="632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0" y="77"/>
              <a:ext cx="2192" cy="555"/>
              <a:chOff x="0" y="0"/>
              <a:chExt cx="2192" cy="554"/>
            </a:xfrm>
          </p:grpSpPr>
          <p:sp>
            <p:nvSpPr>
              <p:cNvPr id="9" name="Rectangle 26"/>
              <p:cNvSpPr>
                <a:spLocks/>
              </p:cNvSpPr>
              <p:nvPr/>
            </p:nvSpPr>
            <p:spPr bwMode="auto">
              <a:xfrm>
                <a:off x="0" y="0"/>
                <a:ext cx="2192" cy="453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pic>
            <p:nvPicPr>
              <p:cNvPr id="10" name="Picture 2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4" y="20"/>
                <a:ext cx="2047" cy="53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Oval 28"/>
            <p:cNvSpPr>
              <a:spLocks/>
            </p:cNvSpPr>
            <p:nvPr/>
          </p:nvSpPr>
          <p:spPr bwMode="auto">
            <a:xfrm>
              <a:off x="1276" y="0"/>
              <a:ext cx="470" cy="605"/>
            </a:xfrm>
            <a:prstGeom prst="ellipse">
              <a:avLst/>
            </a:prstGeom>
            <a:noFill/>
            <a:ln w="50800">
              <a:solidFill>
                <a:srgbClr val="FF05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7165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Belle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57"/>
          <p:cNvSpPr txBox="1">
            <a:spLocks/>
          </p:cNvSpPr>
          <p:nvPr/>
        </p:nvSpPr>
        <p:spPr>
          <a:xfrm>
            <a:off x="6876256" y="6309320"/>
            <a:ext cx="2133600" cy="476250"/>
          </a:xfrm>
          <a:prstGeom prst="rect">
            <a:avLst/>
          </a:prstGeom>
        </p:spPr>
        <p:txBody>
          <a:bodyPr lIns="91410" tIns="45706" rIns="91410" bIns="45706"/>
          <a:lstStyle>
            <a:defPPr>
              <a:defRPr lang="ja-JP"/>
            </a:defPPr>
            <a:lvl1pPr marL="0" algn="l" defTabSz="914116" rtl="0" eaLnBrk="1" latinLnBrk="0" hangingPunct="1"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  <a:p>
            <a:pPr algn="r"/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378" y="31481"/>
            <a:ext cx="91143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5" name="スライド番号プレースホルダ 57"/>
          <p:cNvSpPr txBox="1">
            <a:spLocks/>
          </p:cNvSpPr>
          <p:nvPr/>
        </p:nvSpPr>
        <p:spPr>
          <a:xfrm>
            <a:off x="6876256" y="6225229"/>
            <a:ext cx="2133600" cy="476250"/>
          </a:xfrm>
          <a:prstGeom prst="rect">
            <a:avLst/>
          </a:prstGeom>
          <a:solidFill>
            <a:schemeClr val="bg1"/>
          </a:solidFill>
        </p:spPr>
        <p:txBody>
          <a:bodyPr lIns="91410" tIns="45706" rIns="91410" bIns="45706"/>
          <a:lstStyle>
            <a:defPPr>
              <a:defRPr lang="ja-JP"/>
            </a:defPPr>
            <a:lvl1pPr marL="0" algn="l" defTabSz="914116" rtl="0" eaLnBrk="1" latinLnBrk="0" hangingPunct="1"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pPr algn="r"/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59632" y="6263783"/>
            <a:ext cx="2448272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Japan, Taiwan, Turkey</a:t>
            </a:r>
            <a:endParaRPr kumimoji="1" lang="ja-JP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68"/>
            <a:ext cx="9036496" cy="679521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8388424" y="12168"/>
            <a:ext cx="648072" cy="392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356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803</Words>
  <Application>Microsoft Office PowerPoint</Application>
  <PresentationFormat>画面に合わせる (4:3)</PresentationFormat>
  <Paragraphs>135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6" baseType="lpstr">
      <vt:lpstr>Futura</vt:lpstr>
      <vt:lpstr>Gill Sans</vt:lpstr>
      <vt:lpstr>Helvetica Neue</vt:lpstr>
      <vt:lpstr>ＭＳ Ｐゴシック</vt:lpstr>
      <vt:lpstr>ヒラギノ明朝 ProN W3</vt:lpstr>
      <vt:lpstr>Arial</vt:lpstr>
      <vt:lpstr>Calibri</vt:lpstr>
      <vt:lpstr>Symbol</vt:lpstr>
      <vt:lpstr>Times New Roman</vt:lpstr>
      <vt:lpstr>Wingdings</vt:lpstr>
      <vt:lpstr>Office テーマ</vt:lpstr>
      <vt:lpstr>Belle II detector performance/commissioning</vt:lpstr>
      <vt:lpstr>SuperKEKB</vt:lpstr>
      <vt:lpstr>SuperKEKB and Belle II</vt:lpstr>
      <vt:lpstr>Phase 3 operation </vt:lpstr>
      <vt:lpstr>Continuous injection </vt:lpstr>
      <vt:lpstr>Squeezing by*  </vt:lpstr>
      <vt:lpstr>Belle II</vt:lpstr>
      <vt:lpstr>PowerPoint プレゼンテーション</vt:lpstr>
      <vt:lpstr>PowerPoint プレゼンテーション</vt:lpstr>
      <vt:lpstr>Start of the Phase 3 run</vt:lpstr>
      <vt:lpstr>PowerPoint プレゼンテーション</vt:lpstr>
      <vt:lpstr>Beam background</vt:lpstr>
      <vt:lpstr>PXD</vt:lpstr>
      <vt:lpstr>SVD</vt:lpstr>
      <vt:lpstr>CDC</vt:lpstr>
      <vt:lpstr>CDC dEdx</vt:lpstr>
      <vt:lpstr>TOP　</vt:lpstr>
      <vt:lpstr>ARICH</vt:lpstr>
      <vt:lpstr>ECL</vt:lpstr>
      <vt:lpstr>KLM</vt:lpstr>
      <vt:lpstr>Tracking</vt:lpstr>
      <vt:lpstr>Mass peaks</vt:lpstr>
      <vt:lpstr>Vertexing</vt:lpstr>
      <vt:lpstr>Particle Identification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Super-KEKB and Belle-II</dc:title>
  <dc:creator>宇野彰二</dc:creator>
  <cp:lastModifiedBy>宇野 彰二</cp:lastModifiedBy>
  <cp:revision>194</cp:revision>
  <cp:lastPrinted>2018-05-27T09:48:40Z</cp:lastPrinted>
  <dcterms:created xsi:type="dcterms:W3CDTF">2013-10-04T04:53:46Z</dcterms:created>
  <dcterms:modified xsi:type="dcterms:W3CDTF">2019-09-12T02:56:41Z</dcterms:modified>
</cp:coreProperties>
</file>