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7" r:id="rId1"/>
  </p:sldMasterIdLst>
  <p:notesMasterIdLst>
    <p:notesMasterId r:id="rId59"/>
  </p:notesMasterIdLst>
  <p:sldIdLst>
    <p:sldId id="256" r:id="rId2"/>
    <p:sldId id="315" r:id="rId3"/>
    <p:sldId id="319" r:id="rId4"/>
    <p:sldId id="263" r:id="rId5"/>
    <p:sldId id="390" r:id="rId6"/>
    <p:sldId id="264" r:id="rId7"/>
    <p:sldId id="396" r:id="rId8"/>
    <p:sldId id="265" r:id="rId9"/>
    <p:sldId id="266" r:id="rId10"/>
    <p:sldId id="272" r:id="rId11"/>
    <p:sldId id="287" r:id="rId12"/>
    <p:sldId id="517" r:id="rId13"/>
    <p:sldId id="528" r:id="rId14"/>
    <p:sldId id="523" r:id="rId15"/>
    <p:sldId id="527" r:id="rId16"/>
    <p:sldId id="526" r:id="rId17"/>
    <p:sldId id="522" r:id="rId18"/>
    <p:sldId id="529" r:id="rId19"/>
    <p:sldId id="535" r:id="rId20"/>
    <p:sldId id="530" r:id="rId21"/>
    <p:sldId id="536" r:id="rId22"/>
    <p:sldId id="537" r:id="rId23"/>
    <p:sldId id="531" r:id="rId24"/>
    <p:sldId id="532" r:id="rId25"/>
    <p:sldId id="533" r:id="rId26"/>
    <p:sldId id="539" r:id="rId27"/>
    <p:sldId id="540" r:id="rId28"/>
    <p:sldId id="534" r:id="rId29"/>
    <p:sldId id="544" r:id="rId30"/>
    <p:sldId id="545" r:id="rId31"/>
    <p:sldId id="546" r:id="rId32"/>
    <p:sldId id="481" r:id="rId33"/>
    <p:sldId id="547" r:id="rId34"/>
    <p:sldId id="548" r:id="rId35"/>
    <p:sldId id="549" r:id="rId36"/>
    <p:sldId id="550" r:id="rId37"/>
    <p:sldId id="551" r:id="rId38"/>
    <p:sldId id="552" r:id="rId39"/>
    <p:sldId id="553" r:id="rId40"/>
    <p:sldId id="554" r:id="rId41"/>
    <p:sldId id="555" r:id="rId42"/>
    <p:sldId id="556" r:id="rId43"/>
    <p:sldId id="557" r:id="rId44"/>
    <p:sldId id="558" r:id="rId45"/>
    <p:sldId id="559" r:id="rId46"/>
    <p:sldId id="560" r:id="rId47"/>
    <p:sldId id="562" r:id="rId48"/>
    <p:sldId id="624" r:id="rId49"/>
    <p:sldId id="625" r:id="rId50"/>
    <p:sldId id="628" r:id="rId51"/>
    <p:sldId id="397" r:id="rId52"/>
    <p:sldId id="563" r:id="rId53"/>
    <p:sldId id="592" r:id="rId54"/>
    <p:sldId id="619" r:id="rId55"/>
    <p:sldId id="623" r:id="rId56"/>
    <p:sldId id="626" r:id="rId57"/>
    <p:sldId id="627" r:id="rId5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8F1E"/>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1"/>
    <p:restoredTop sz="94679"/>
  </p:normalViewPr>
  <p:slideViewPr>
    <p:cSldViewPr snapToGrid="0" snapToObjects="1">
      <p:cViewPr>
        <p:scale>
          <a:sx n="83" d="100"/>
          <a:sy n="83" d="100"/>
        </p:scale>
        <p:origin x="272" y="7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ern.ch\dfs\Departments\AT\Projects\Baglin\AA_Perso_VB\LHC\Vacuum%20inputs\ions\ionisation\proton_crossec.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FF0000"/>
                </a:solidFill>
                <a:latin typeface="Arial"/>
                <a:ea typeface="Arial"/>
                <a:cs typeface="Arial"/>
              </a:defRPr>
            </a:pPr>
            <a:r>
              <a:rPr lang="fr-FR"/>
              <a:t>Ionisation cross section for proton beam</a:t>
            </a:r>
          </a:p>
        </c:rich>
      </c:tx>
      <c:layout>
        <c:manualLayout>
          <c:xMode val="edge"/>
          <c:yMode val="edge"/>
          <c:x val="0.247173054426443"/>
          <c:y val="3.2178217821782297E-2"/>
        </c:manualLayout>
      </c:layout>
      <c:overlay val="0"/>
      <c:spPr>
        <a:noFill/>
        <a:ln w="25400">
          <a:noFill/>
        </a:ln>
      </c:spPr>
    </c:title>
    <c:autoTitleDeleted val="0"/>
    <c:plotArea>
      <c:layout>
        <c:manualLayout>
          <c:layoutTarget val="inner"/>
          <c:xMode val="edge"/>
          <c:yMode val="edge"/>
          <c:x val="0.166397546443945"/>
          <c:y val="0.17574257425742601"/>
          <c:w val="0.78324219224693203"/>
          <c:h val="0.65346534653465405"/>
        </c:manualLayout>
      </c:layout>
      <c:scatterChart>
        <c:scatterStyle val="smoothMarker"/>
        <c:varyColors val="0"/>
        <c:ser>
          <c:idx val="1"/>
          <c:order val="0"/>
          <c:tx>
            <c:strRef>
              <c:f>'crossection (2)'!$E$12</c:f>
              <c:strCache>
                <c:ptCount val="1"/>
                <c:pt idx="0">
                  <c:v>H2</c:v>
                </c:pt>
              </c:strCache>
            </c:strRef>
          </c:tx>
          <c:spPr>
            <a:ln w="12700">
              <a:solidFill>
                <a:srgbClr val="FF0000"/>
              </a:solidFill>
              <a:prstDash val="solid"/>
            </a:ln>
          </c:spPr>
          <c:marker>
            <c:symbol val="square"/>
            <c:size val="5"/>
            <c:spPr>
              <a:solidFill>
                <a:srgbClr val="FF0000"/>
              </a:solidFill>
              <a:ln>
                <a:solidFill>
                  <a:srgbClr val="FF0000"/>
                </a:solidFill>
                <a:prstDash val="solid"/>
              </a:ln>
            </c:spPr>
          </c:marker>
          <c:xVal>
            <c:numRef>
              <c:f>'crossection (2)'!$A$16:$A$32</c:f>
              <c:numCache>
                <c:formatCode>General</c:formatCode>
                <c:ptCount val="17"/>
                <c:pt idx="0">
                  <c:v>1</c:v>
                </c:pt>
                <c:pt idx="1">
                  <c:v>1.2</c:v>
                </c:pt>
                <c:pt idx="2">
                  <c:v>1.4</c:v>
                </c:pt>
                <c:pt idx="3">
                  <c:v>1.6</c:v>
                </c:pt>
                <c:pt idx="4">
                  <c:v>1.8</c:v>
                </c:pt>
                <c:pt idx="5">
                  <c:v>2</c:v>
                </c:pt>
                <c:pt idx="6">
                  <c:v>2.2000000000000002</c:v>
                </c:pt>
                <c:pt idx="7">
                  <c:v>2.4</c:v>
                </c:pt>
                <c:pt idx="8">
                  <c:v>2.6</c:v>
                </c:pt>
                <c:pt idx="9">
                  <c:v>10</c:v>
                </c:pt>
                <c:pt idx="10">
                  <c:v>26</c:v>
                </c:pt>
                <c:pt idx="11">
                  <c:v>100</c:v>
                </c:pt>
                <c:pt idx="12">
                  <c:v>200</c:v>
                </c:pt>
                <c:pt idx="13">
                  <c:v>450</c:v>
                </c:pt>
                <c:pt idx="14">
                  <c:v>600</c:v>
                </c:pt>
                <c:pt idx="15">
                  <c:v>1000</c:v>
                </c:pt>
                <c:pt idx="16">
                  <c:v>7000</c:v>
                </c:pt>
              </c:numCache>
            </c:numRef>
          </c:xVal>
          <c:yVal>
            <c:numRef>
              <c:f>'crossection (2)'!$E$16:$E$32</c:f>
              <c:numCache>
                <c:formatCode>0.00E+00</c:formatCode>
                <c:ptCount val="17"/>
                <c:pt idx="0">
                  <c:v>1.24940860581265E-22</c:v>
                </c:pt>
                <c:pt idx="1">
                  <c:v>4.3574637174422099E-23</c:v>
                </c:pt>
                <c:pt idx="2">
                  <c:v>3.2146861005981601E-23</c:v>
                </c:pt>
                <c:pt idx="3">
                  <c:v>2.7790532160969799E-23</c:v>
                </c:pt>
                <c:pt idx="4">
                  <c:v>2.56108560971384E-23</c:v>
                </c:pt>
                <c:pt idx="5">
                  <c:v>2.43715122250908E-23</c:v>
                </c:pt>
                <c:pt idx="6">
                  <c:v>2.36160745845872E-23</c:v>
                </c:pt>
                <c:pt idx="7">
                  <c:v>2.3137977318804301E-23</c:v>
                </c:pt>
                <c:pt idx="8">
                  <c:v>2.28308393107175E-23</c:v>
                </c:pt>
                <c:pt idx="9">
                  <c:v>2.4296507699652099E-23</c:v>
                </c:pt>
                <c:pt idx="10">
                  <c:v>2.71047280022503E-23</c:v>
                </c:pt>
                <c:pt idx="11">
                  <c:v>3.1282908830995597E-23</c:v>
                </c:pt>
                <c:pt idx="12">
                  <c:v>3.3447552491923E-23</c:v>
                </c:pt>
                <c:pt idx="13">
                  <c:v>3.5981804363145102E-23</c:v>
                </c:pt>
                <c:pt idx="14">
                  <c:v>3.6880983948705098E-23</c:v>
                </c:pt>
                <c:pt idx="15">
                  <c:v>3.8477682710720702E-23</c:v>
                </c:pt>
                <c:pt idx="16">
                  <c:v>4.4560237862572899E-23</c:v>
                </c:pt>
              </c:numCache>
            </c:numRef>
          </c:yVal>
          <c:smooth val="1"/>
          <c:extLst>
            <c:ext xmlns:c16="http://schemas.microsoft.com/office/drawing/2014/chart" uri="{C3380CC4-5D6E-409C-BE32-E72D297353CC}">
              <c16:uniqueId val="{00000000-FA41-8246-B3FC-13CA2A22E362}"/>
            </c:ext>
          </c:extLst>
        </c:ser>
        <c:ser>
          <c:idx val="2"/>
          <c:order val="1"/>
          <c:tx>
            <c:strRef>
              <c:f>'crossection (2)'!$F$12</c:f>
              <c:strCache>
                <c:ptCount val="1"/>
                <c:pt idx="0">
                  <c:v>He</c:v>
                </c:pt>
              </c:strCache>
            </c:strRef>
          </c:tx>
          <c:spPr>
            <a:ln w="12700">
              <a:solidFill>
                <a:srgbClr val="9999FF"/>
              </a:solidFill>
              <a:prstDash val="solid"/>
            </a:ln>
          </c:spPr>
          <c:marker>
            <c:symbol val="triangle"/>
            <c:size val="5"/>
            <c:spPr>
              <a:solidFill>
                <a:srgbClr val="9999FF"/>
              </a:solidFill>
              <a:ln>
                <a:solidFill>
                  <a:srgbClr val="9999FF"/>
                </a:solidFill>
                <a:prstDash val="solid"/>
              </a:ln>
            </c:spPr>
          </c:marker>
          <c:xVal>
            <c:numRef>
              <c:f>'crossection (2)'!$A$16:$A$32</c:f>
              <c:numCache>
                <c:formatCode>General</c:formatCode>
                <c:ptCount val="17"/>
                <c:pt idx="0">
                  <c:v>1</c:v>
                </c:pt>
                <c:pt idx="1">
                  <c:v>1.2</c:v>
                </c:pt>
                <c:pt idx="2">
                  <c:v>1.4</c:v>
                </c:pt>
                <c:pt idx="3">
                  <c:v>1.6</c:v>
                </c:pt>
                <c:pt idx="4">
                  <c:v>1.8</c:v>
                </c:pt>
                <c:pt idx="5">
                  <c:v>2</c:v>
                </c:pt>
                <c:pt idx="6">
                  <c:v>2.2000000000000002</c:v>
                </c:pt>
                <c:pt idx="7">
                  <c:v>2.4</c:v>
                </c:pt>
                <c:pt idx="8">
                  <c:v>2.6</c:v>
                </c:pt>
                <c:pt idx="9">
                  <c:v>10</c:v>
                </c:pt>
                <c:pt idx="10">
                  <c:v>26</c:v>
                </c:pt>
                <c:pt idx="11">
                  <c:v>100</c:v>
                </c:pt>
                <c:pt idx="12">
                  <c:v>200</c:v>
                </c:pt>
                <c:pt idx="13">
                  <c:v>450</c:v>
                </c:pt>
                <c:pt idx="14">
                  <c:v>600</c:v>
                </c:pt>
                <c:pt idx="15">
                  <c:v>1000</c:v>
                </c:pt>
                <c:pt idx="16">
                  <c:v>7000</c:v>
                </c:pt>
              </c:numCache>
            </c:numRef>
          </c:xVal>
          <c:yVal>
            <c:numRef>
              <c:f>'crossection (2)'!$F$16:$F$32</c:f>
              <c:numCache>
                <c:formatCode>0.00E+00</c:formatCode>
                <c:ptCount val="17"/>
                <c:pt idx="0">
                  <c:v>1.1244378322329301E-22</c:v>
                </c:pt>
                <c:pt idx="1">
                  <c:v>4.0148939006062999E-23</c:v>
                </c:pt>
                <c:pt idx="2">
                  <c:v>2.9845157193160902E-23</c:v>
                </c:pt>
                <c:pt idx="3">
                  <c:v>2.5923945832521801E-23</c:v>
                </c:pt>
                <c:pt idx="4">
                  <c:v>2.3976394085343601E-23</c:v>
                </c:pt>
                <c:pt idx="5">
                  <c:v>2.28826556989098E-23</c:v>
                </c:pt>
                <c:pt idx="6">
                  <c:v>2.2228111279573401E-23</c:v>
                </c:pt>
                <c:pt idx="7">
                  <c:v>2.1824830917250601E-23</c:v>
                </c:pt>
                <c:pt idx="8">
                  <c:v>2.1575972334011999E-23</c:v>
                </c:pt>
                <c:pt idx="9">
                  <c:v>2.35449821341959E-23</c:v>
                </c:pt>
                <c:pt idx="10">
                  <c:v>2.6604129812068703E-23</c:v>
                </c:pt>
                <c:pt idx="11">
                  <c:v>3.1128289214929701E-23</c:v>
                </c:pt>
                <c:pt idx="12">
                  <c:v>3.3470644426677303E-23</c:v>
                </c:pt>
                <c:pt idx="13">
                  <c:v>3.6212789459125799E-23</c:v>
                </c:pt>
                <c:pt idx="14">
                  <c:v>3.7185719882376398E-23</c:v>
                </c:pt>
                <c:pt idx="15">
                  <c:v>3.8913375174275801E-23</c:v>
                </c:pt>
                <c:pt idx="16">
                  <c:v>4.5494789713220903E-23</c:v>
                </c:pt>
              </c:numCache>
            </c:numRef>
          </c:yVal>
          <c:smooth val="1"/>
          <c:extLst>
            <c:ext xmlns:c16="http://schemas.microsoft.com/office/drawing/2014/chart" uri="{C3380CC4-5D6E-409C-BE32-E72D297353CC}">
              <c16:uniqueId val="{00000001-FA41-8246-B3FC-13CA2A22E362}"/>
            </c:ext>
          </c:extLst>
        </c:ser>
        <c:ser>
          <c:idx val="3"/>
          <c:order val="2"/>
          <c:tx>
            <c:strRef>
              <c:f>'crossection (2)'!$G$12</c:f>
              <c:strCache>
                <c:ptCount val="1"/>
                <c:pt idx="0">
                  <c:v>CH4</c:v>
                </c:pt>
              </c:strCache>
            </c:strRef>
          </c:tx>
          <c:spPr>
            <a:ln w="12700">
              <a:solidFill>
                <a:srgbClr val="FF00FF"/>
              </a:solidFill>
              <a:prstDash val="solid"/>
            </a:ln>
          </c:spPr>
          <c:marker>
            <c:symbol val="x"/>
            <c:size val="4"/>
            <c:spPr>
              <a:solidFill>
                <a:srgbClr val="FF00FF"/>
              </a:solidFill>
              <a:ln>
                <a:solidFill>
                  <a:srgbClr val="FF00FF"/>
                </a:solidFill>
                <a:prstDash val="solid"/>
              </a:ln>
            </c:spPr>
          </c:marker>
          <c:xVal>
            <c:numRef>
              <c:f>'crossection (2)'!$A$16:$A$32</c:f>
              <c:numCache>
                <c:formatCode>General</c:formatCode>
                <c:ptCount val="17"/>
                <c:pt idx="0">
                  <c:v>1</c:v>
                </c:pt>
                <c:pt idx="1">
                  <c:v>1.2</c:v>
                </c:pt>
                <c:pt idx="2">
                  <c:v>1.4</c:v>
                </c:pt>
                <c:pt idx="3">
                  <c:v>1.6</c:v>
                </c:pt>
                <c:pt idx="4">
                  <c:v>1.8</c:v>
                </c:pt>
                <c:pt idx="5">
                  <c:v>2</c:v>
                </c:pt>
                <c:pt idx="6">
                  <c:v>2.2000000000000002</c:v>
                </c:pt>
                <c:pt idx="7">
                  <c:v>2.4</c:v>
                </c:pt>
                <c:pt idx="8">
                  <c:v>2.6</c:v>
                </c:pt>
                <c:pt idx="9">
                  <c:v>10</c:v>
                </c:pt>
                <c:pt idx="10">
                  <c:v>26</c:v>
                </c:pt>
                <c:pt idx="11">
                  <c:v>100</c:v>
                </c:pt>
                <c:pt idx="12">
                  <c:v>200</c:v>
                </c:pt>
                <c:pt idx="13">
                  <c:v>450</c:v>
                </c:pt>
                <c:pt idx="14">
                  <c:v>600</c:v>
                </c:pt>
                <c:pt idx="15">
                  <c:v>1000</c:v>
                </c:pt>
                <c:pt idx="16">
                  <c:v>7000</c:v>
                </c:pt>
              </c:numCache>
            </c:numRef>
          </c:xVal>
          <c:yVal>
            <c:numRef>
              <c:f>'crossection (2)'!$G$16:$G$32</c:f>
              <c:numCache>
                <c:formatCode>0.00E+00</c:formatCode>
                <c:ptCount val="17"/>
                <c:pt idx="0">
                  <c:v>7.7330032603986895E-22</c:v>
                </c:pt>
                <c:pt idx="1">
                  <c:v>2.7696701147289301E-22</c:v>
                </c:pt>
                <c:pt idx="2">
                  <c:v>2.06088217854588E-22</c:v>
                </c:pt>
                <c:pt idx="3">
                  <c:v>1.7912062806410999E-22</c:v>
                </c:pt>
                <c:pt idx="4">
                  <c:v>1.6573980501934899E-22</c:v>
                </c:pt>
                <c:pt idx="5">
                  <c:v>1.58237742379253E-22</c:v>
                </c:pt>
                <c:pt idx="6">
                  <c:v>1.5375949040502499E-22</c:v>
                </c:pt>
                <c:pt idx="7">
                  <c:v>1.5101075974764099E-22</c:v>
                </c:pt>
                <c:pt idx="8">
                  <c:v>1.4932453624880101E-22</c:v>
                </c:pt>
                <c:pt idx="9">
                  <c:v>1.63460901668192E-22</c:v>
                </c:pt>
                <c:pt idx="10">
                  <c:v>1.8498623091208E-22</c:v>
                </c:pt>
                <c:pt idx="11">
                  <c:v>2.1679924553784198E-22</c:v>
                </c:pt>
                <c:pt idx="12">
                  <c:v>2.3326906740817498E-22</c:v>
                </c:pt>
                <c:pt idx="13">
                  <c:v>2.5254981125382902E-22</c:v>
                </c:pt>
                <c:pt idx="14">
                  <c:v>2.5939073223229198E-22</c:v>
                </c:pt>
                <c:pt idx="15">
                  <c:v>2.7153831174548799E-22</c:v>
                </c:pt>
                <c:pt idx="16">
                  <c:v>3.1781388450886399E-22</c:v>
                </c:pt>
              </c:numCache>
            </c:numRef>
          </c:yVal>
          <c:smooth val="1"/>
          <c:extLst>
            <c:ext xmlns:c16="http://schemas.microsoft.com/office/drawing/2014/chart" uri="{C3380CC4-5D6E-409C-BE32-E72D297353CC}">
              <c16:uniqueId val="{00000002-FA41-8246-B3FC-13CA2A22E362}"/>
            </c:ext>
          </c:extLst>
        </c:ser>
        <c:ser>
          <c:idx val="5"/>
          <c:order val="3"/>
          <c:tx>
            <c:strRef>
              <c:f>'crossection (2)'!$H$12</c:f>
              <c:strCache>
                <c:ptCount val="1"/>
                <c:pt idx="0">
                  <c:v>H2O</c:v>
                </c:pt>
              </c:strCache>
            </c:strRef>
          </c:tx>
          <c:spPr>
            <a:ln w="12700">
              <a:solidFill>
                <a:srgbClr val="FFFF00"/>
              </a:solidFill>
              <a:prstDash val="solid"/>
            </a:ln>
          </c:spPr>
          <c:marker>
            <c:symbol val="diamond"/>
            <c:size val="5"/>
            <c:spPr>
              <a:solidFill>
                <a:srgbClr val="FFFF00"/>
              </a:solidFill>
              <a:ln>
                <a:solidFill>
                  <a:srgbClr val="FFFF00"/>
                </a:solidFill>
                <a:prstDash val="solid"/>
              </a:ln>
            </c:spPr>
          </c:marker>
          <c:xVal>
            <c:numRef>
              <c:f>'crossection (2)'!$A$16:$A$32</c:f>
              <c:numCache>
                <c:formatCode>General</c:formatCode>
                <c:ptCount val="17"/>
                <c:pt idx="0">
                  <c:v>1</c:v>
                </c:pt>
                <c:pt idx="1">
                  <c:v>1.2</c:v>
                </c:pt>
                <c:pt idx="2">
                  <c:v>1.4</c:v>
                </c:pt>
                <c:pt idx="3">
                  <c:v>1.6</c:v>
                </c:pt>
                <c:pt idx="4">
                  <c:v>1.8</c:v>
                </c:pt>
                <c:pt idx="5">
                  <c:v>2</c:v>
                </c:pt>
                <c:pt idx="6">
                  <c:v>2.2000000000000002</c:v>
                </c:pt>
                <c:pt idx="7">
                  <c:v>2.4</c:v>
                </c:pt>
                <c:pt idx="8">
                  <c:v>2.6</c:v>
                </c:pt>
                <c:pt idx="9">
                  <c:v>10</c:v>
                </c:pt>
                <c:pt idx="10">
                  <c:v>26</c:v>
                </c:pt>
                <c:pt idx="11">
                  <c:v>100</c:v>
                </c:pt>
                <c:pt idx="12">
                  <c:v>200</c:v>
                </c:pt>
                <c:pt idx="13">
                  <c:v>450</c:v>
                </c:pt>
                <c:pt idx="14">
                  <c:v>600</c:v>
                </c:pt>
                <c:pt idx="15">
                  <c:v>1000</c:v>
                </c:pt>
                <c:pt idx="16">
                  <c:v>7000</c:v>
                </c:pt>
              </c:numCache>
            </c:numRef>
          </c:xVal>
          <c:yVal>
            <c:numRef>
              <c:f>'crossection (2)'!$H$16:$H$32</c:f>
              <c:numCache>
                <c:formatCode>0.00E+00</c:formatCode>
                <c:ptCount val="17"/>
                <c:pt idx="0">
                  <c:v>6.0005561979137104E-22</c:v>
                </c:pt>
                <c:pt idx="1">
                  <c:v>2.1415841624415398E-22</c:v>
                </c:pt>
                <c:pt idx="2">
                  <c:v>1.5917430702400999E-22</c:v>
                </c:pt>
                <c:pt idx="3">
                  <c:v>1.3824884843660601E-22</c:v>
                </c:pt>
                <c:pt idx="4">
                  <c:v>1.27854295270582E-22</c:v>
                </c:pt>
                <c:pt idx="5">
                  <c:v>1.22015335275057E-22</c:v>
                </c:pt>
                <c:pt idx="6">
                  <c:v>1.18519750995582E-22</c:v>
                </c:pt>
                <c:pt idx="7">
                  <c:v>1.1636486435545299E-22</c:v>
                </c:pt>
                <c:pt idx="8">
                  <c:v>1.1503399067750001E-22</c:v>
                </c:pt>
                <c:pt idx="9">
                  <c:v>1.25474591680339E-22</c:v>
                </c:pt>
                <c:pt idx="10">
                  <c:v>1.4174488615885E-22</c:v>
                </c:pt>
                <c:pt idx="11">
                  <c:v>1.6580928019146201E-22</c:v>
                </c:pt>
                <c:pt idx="12">
                  <c:v>1.78268601020637E-22</c:v>
                </c:pt>
                <c:pt idx="13">
                  <c:v>1.9285447473287001E-22</c:v>
                </c:pt>
                <c:pt idx="14">
                  <c:v>1.9802963611499399E-22</c:v>
                </c:pt>
                <c:pt idx="15">
                  <c:v>2.0721929155788701E-22</c:v>
                </c:pt>
                <c:pt idx="16">
                  <c:v>2.42226815500043E-22</c:v>
                </c:pt>
              </c:numCache>
            </c:numRef>
          </c:yVal>
          <c:smooth val="1"/>
          <c:extLst>
            <c:ext xmlns:c16="http://schemas.microsoft.com/office/drawing/2014/chart" uri="{C3380CC4-5D6E-409C-BE32-E72D297353CC}">
              <c16:uniqueId val="{00000003-FA41-8246-B3FC-13CA2A22E362}"/>
            </c:ext>
          </c:extLst>
        </c:ser>
        <c:ser>
          <c:idx val="4"/>
          <c:order val="4"/>
          <c:tx>
            <c:strRef>
              <c:f>'crossection (2)'!$J$12</c:f>
              <c:strCache>
                <c:ptCount val="1"/>
                <c:pt idx="0">
                  <c:v>CO</c:v>
                </c:pt>
              </c:strCache>
            </c:strRef>
          </c:tx>
          <c:spPr>
            <a:ln w="12700">
              <a:solidFill>
                <a:srgbClr val="00FFFF"/>
              </a:solidFill>
              <a:prstDash val="solid"/>
            </a:ln>
          </c:spPr>
          <c:marker>
            <c:symbol val="star"/>
            <c:size val="5"/>
            <c:spPr>
              <a:noFill/>
              <a:ln>
                <a:solidFill>
                  <a:srgbClr val="00FFFF"/>
                </a:solidFill>
                <a:prstDash val="solid"/>
              </a:ln>
            </c:spPr>
          </c:marker>
          <c:xVal>
            <c:numRef>
              <c:f>'crossection (2)'!$A$16:$A$32</c:f>
              <c:numCache>
                <c:formatCode>General</c:formatCode>
                <c:ptCount val="17"/>
                <c:pt idx="0">
                  <c:v>1</c:v>
                </c:pt>
                <c:pt idx="1">
                  <c:v>1.2</c:v>
                </c:pt>
                <c:pt idx="2">
                  <c:v>1.4</c:v>
                </c:pt>
                <c:pt idx="3">
                  <c:v>1.6</c:v>
                </c:pt>
                <c:pt idx="4">
                  <c:v>1.8</c:v>
                </c:pt>
                <c:pt idx="5">
                  <c:v>2</c:v>
                </c:pt>
                <c:pt idx="6">
                  <c:v>2.2000000000000002</c:v>
                </c:pt>
                <c:pt idx="7">
                  <c:v>2.4</c:v>
                </c:pt>
                <c:pt idx="8">
                  <c:v>2.6</c:v>
                </c:pt>
                <c:pt idx="9">
                  <c:v>10</c:v>
                </c:pt>
                <c:pt idx="10">
                  <c:v>26</c:v>
                </c:pt>
                <c:pt idx="11">
                  <c:v>100</c:v>
                </c:pt>
                <c:pt idx="12">
                  <c:v>200</c:v>
                </c:pt>
                <c:pt idx="13">
                  <c:v>450</c:v>
                </c:pt>
                <c:pt idx="14">
                  <c:v>600</c:v>
                </c:pt>
                <c:pt idx="15">
                  <c:v>1000</c:v>
                </c:pt>
                <c:pt idx="16">
                  <c:v>7000</c:v>
                </c:pt>
              </c:numCache>
            </c:numRef>
          </c:xVal>
          <c:yVal>
            <c:numRef>
              <c:f>'crossection (2)'!$J$16:$J$32</c:f>
              <c:numCache>
                <c:formatCode>0.00E+00</c:formatCode>
                <c:ptCount val="17"/>
                <c:pt idx="0">
                  <c:v>6.4194237875660704E-22</c:v>
                </c:pt>
                <c:pt idx="1">
                  <c:v>2.3165714682256899E-22</c:v>
                </c:pt>
                <c:pt idx="2">
                  <c:v>1.7278279914380699E-22</c:v>
                </c:pt>
                <c:pt idx="3">
                  <c:v>1.5039494954085199E-22</c:v>
                </c:pt>
                <c:pt idx="4">
                  <c:v>1.39313355608079E-22</c:v>
                </c:pt>
                <c:pt idx="5">
                  <c:v>1.33125956086437E-22</c:v>
                </c:pt>
                <c:pt idx="6">
                  <c:v>1.2945559607415901E-22</c:v>
                </c:pt>
                <c:pt idx="7">
                  <c:v>1.2722406966180701E-22</c:v>
                </c:pt>
                <c:pt idx="8">
                  <c:v>1.25875613737408E-22</c:v>
                </c:pt>
                <c:pt idx="9">
                  <c:v>1.3882136962199001E-22</c:v>
                </c:pt>
                <c:pt idx="10">
                  <c:v>1.5768090913067401E-22</c:v>
                </c:pt>
                <c:pt idx="11">
                  <c:v>1.8551290838561701E-22</c:v>
                </c:pt>
                <c:pt idx="12">
                  <c:v>1.9991940776143699E-22</c:v>
                </c:pt>
                <c:pt idx="13">
                  <c:v>2.1678443381376902E-22</c:v>
                </c:pt>
                <c:pt idx="14">
                  <c:v>2.22768225961741E-22</c:v>
                </c:pt>
                <c:pt idx="15">
                  <c:v>2.3339377477717801E-22</c:v>
                </c:pt>
                <c:pt idx="16">
                  <c:v>2.7387122968546401E-22</c:v>
                </c:pt>
              </c:numCache>
            </c:numRef>
          </c:yVal>
          <c:smooth val="1"/>
          <c:extLst>
            <c:ext xmlns:c16="http://schemas.microsoft.com/office/drawing/2014/chart" uri="{C3380CC4-5D6E-409C-BE32-E72D297353CC}">
              <c16:uniqueId val="{00000004-FA41-8246-B3FC-13CA2A22E362}"/>
            </c:ext>
          </c:extLst>
        </c:ser>
        <c:ser>
          <c:idx val="6"/>
          <c:order val="5"/>
          <c:tx>
            <c:strRef>
              <c:f>'crossection (2)'!$K$12</c:f>
              <c:strCache>
                <c:ptCount val="1"/>
                <c:pt idx="0">
                  <c:v>O2</c:v>
                </c:pt>
              </c:strCache>
            </c:strRef>
          </c:tx>
          <c:spPr>
            <a:ln w="12700">
              <a:solidFill>
                <a:srgbClr val="000000"/>
              </a:solidFill>
              <a:prstDash val="solid"/>
            </a:ln>
          </c:spPr>
          <c:marker>
            <c:symbol val="diamond"/>
            <c:size val="5"/>
            <c:spPr>
              <a:noFill/>
              <a:ln>
                <a:solidFill>
                  <a:srgbClr val="000000"/>
                </a:solidFill>
                <a:prstDash val="solid"/>
              </a:ln>
            </c:spPr>
          </c:marker>
          <c:xVal>
            <c:numRef>
              <c:f>'crossection (2)'!$A$16:$A$32</c:f>
              <c:numCache>
                <c:formatCode>General</c:formatCode>
                <c:ptCount val="17"/>
                <c:pt idx="0">
                  <c:v>1</c:v>
                </c:pt>
                <c:pt idx="1">
                  <c:v>1.2</c:v>
                </c:pt>
                <c:pt idx="2">
                  <c:v>1.4</c:v>
                </c:pt>
                <c:pt idx="3">
                  <c:v>1.6</c:v>
                </c:pt>
                <c:pt idx="4">
                  <c:v>1.8</c:v>
                </c:pt>
                <c:pt idx="5">
                  <c:v>2</c:v>
                </c:pt>
                <c:pt idx="6">
                  <c:v>2.2000000000000002</c:v>
                </c:pt>
                <c:pt idx="7">
                  <c:v>2.4</c:v>
                </c:pt>
                <c:pt idx="8">
                  <c:v>2.6</c:v>
                </c:pt>
                <c:pt idx="9">
                  <c:v>10</c:v>
                </c:pt>
                <c:pt idx="10">
                  <c:v>26</c:v>
                </c:pt>
                <c:pt idx="11">
                  <c:v>100</c:v>
                </c:pt>
                <c:pt idx="12">
                  <c:v>200</c:v>
                </c:pt>
                <c:pt idx="13">
                  <c:v>450</c:v>
                </c:pt>
                <c:pt idx="14">
                  <c:v>600</c:v>
                </c:pt>
                <c:pt idx="15">
                  <c:v>1000</c:v>
                </c:pt>
                <c:pt idx="16">
                  <c:v>7000</c:v>
                </c:pt>
              </c:numCache>
            </c:numRef>
          </c:xVal>
          <c:yVal>
            <c:numRef>
              <c:f>'crossection (2)'!$K$16:$K$32</c:f>
              <c:numCache>
                <c:formatCode>0.00E+00</c:formatCode>
                <c:ptCount val="17"/>
                <c:pt idx="0">
                  <c:v>7.0310299053828096E-22</c:v>
                </c:pt>
                <c:pt idx="1">
                  <c:v>2.5508738145399201E-22</c:v>
                </c:pt>
                <c:pt idx="2">
                  <c:v>1.90576052316776E-22</c:v>
                </c:pt>
                <c:pt idx="3">
                  <c:v>1.66054312973259E-22</c:v>
                </c:pt>
                <c:pt idx="4">
                  <c:v>1.5393748062064601E-22</c:v>
                </c:pt>
                <c:pt idx="5">
                  <c:v>1.4719211618607899E-22</c:v>
                </c:pt>
                <c:pt idx="6">
                  <c:v>1.43208977321242E-22</c:v>
                </c:pt>
                <c:pt idx="7">
                  <c:v>1.4080418117913001E-22</c:v>
                </c:pt>
                <c:pt idx="8">
                  <c:v>1.3936740916613199E-22</c:v>
                </c:pt>
                <c:pt idx="9">
                  <c:v>1.5449364137135E-22</c:v>
                </c:pt>
                <c:pt idx="10">
                  <c:v>1.7592495802249999E-22</c:v>
                </c:pt>
                <c:pt idx="11">
                  <c:v>2.0752175953319099E-22</c:v>
                </c:pt>
                <c:pt idx="12">
                  <c:v>2.2387528523724399E-22</c:v>
                </c:pt>
                <c:pt idx="13">
                  <c:v>2.43019422916218E-22</c:v>
                </c:pt>
                <c:pt idx="14">
                  <c:v>2.4981184144559699E-22</c:v>
                </c:pt>
                <c:pt idx="15">
                  <c:v>2.6187328002582201E-22</c:v>
                </c:pt>
                <c:pt idx="16">
                  <c:v>3.07820663912299E-22</c:v>
                </c:pt>
              </c:numCache>
            </c:numRef>
          </c:yVal>
          <c:smooth val="1"/>
          <c:extLst>
            <c:ext xmlns:c16="http://schemas.microsoft.com/office/drawing/2014/chart" uri="{C3380CC4-5D6E-409C-BE32-E72D297353CC}">
              <c16:uniqueId val="{00000005-FA41-8246-B3FC-13CA2A22E362}"/>
            </c:ext>
          </c:extLst>
        </c:ser>
        <c:ser>
          <c:idx val="0"/>
          <c:order val="6"/>
          <c:tx>
            <c:strRef>
              <c:f>'crossection (2)'!$L$12</c:f>
              <c:strCache>
                <c:ptCount val="1"/>
                <c:pt idx="0">
                  <c:v>CO2</c:v>
                </c:pt>
              </c:strCache>
            </c:strRef>
          </c:tx>
          <c:spPr>
            <a:ln w="12700">
              <a:solidFill>
                <a:srgbClr val="00FF00"/>
              </a:solidFill>
              <a:prstDash val="solid"/>
            </a:ln>
          </c:spPr>
          <c:marker>
            <c:symbol val="square"/>
            <c:size val="5"/>
            <c:spPr>
              <a:solidFill>
                <a:srgbClr val="00FF00"/>
              </a:solidFill>
              <a:ln>
                <a:solidFill>
                  <a:srgbClr val="00FF00"/>
                </a:solidFill>
                <a:prstDash val="solid"/>
              </a:ln>
            </c:spPr>
          </c:marker>
          <c:xVal>
            <c:numRef>
              <c:f>'crossection (2)'!$A$16:$A$32</c:f>
              <c:numCache>
                <c:formatCode>General</c:formatCode>
                <c:ptCount val="17"/>
                <c:pt idx="0">
                  <c:v>1</c:v>
                </c:pt>
                <c:pt idx="1">
                  <c:v>1.2</c:v>
                </c:pt>
                <c:pt idx="2">
                  <c:v>1.4</c:v>
                </c:pt>
                <c:pt idx="3">
                  <c:v>1.6</c:v>
                </c:pt>
                <c:pt idx="4">
                  <c:v>1.8</c:v>
                </c:pt>
                <c:pt idx="5">
                  <c:v>2</c:v>
                </c:pt>
                <c:pt idx="6">
                  <c:v>2.2000000000000002</c:v>
                </c:pt>
                <c:pt idx="7">
                  <c:v>2.4</c:v>
                </c:pt>
                <c:pt idx="8">
                  <c:v>2.6</c:v>
                </c:pt>
                <c:pt idx="9">
                  <c:v>10</c:v>
                </c:pt>
                <c:pt idx="10">
                  <c:v>26</c:v>
                </c:pt>
                <c:pt idx="11">
                  <c:v>100</c:v>
                </c:pt>
                <c:pt idx="12">
                  <c:v>200</c:v>
                </c:pt>
                <c:pt idx="13">
                  <c:v>450</c:v>
                </c:pt>
                <c:pt idx="14">
                  <c:v>600</c:v>
                </c:pt>
                <c:pt idx="15">
                  <c:v>1000</c:v>
                </c:pt>
                <c:pt idx="16">
                  <c:v>7000</c:v>
                </c:pt>
              </c:numCache>
            </c:numRef>
          </c:xVal>
          <c:yVal>
            <c:numRef>
              <c:f>'crossection (2)'!$L$16:$L$32</c:f>
              <c:numCache>
                <c:formatCode>0.00E+00</c:formatCode>
                <c:ptCount val="17"/>
                <c:pt idx="0">
                  <c:v>1.02841701652745E-21</c:v>
                </c:pt>
                <c:pt idx="1">
                  <c:v>3.6948757759441202E-22</c:v>
                </c:pt>
                <c:pt idx="2">
                  <c:v>2.7520197900786998E-22</c:v>
                </c:pt>
                <c:pt idx="3">
                  <c:v>2.3933684776346901E-22</c:v>
                </c:pt>
                <c:pt idx="4">
                  <c:v>2.2155895527406299E-22</c:v>
                </c:pt>
                <c:pt idx="5">
                  <c:v>2.1160853426378899E-22</c:v>
                </c:pt>
                <c:pt idx="6">
                  <c:v>2.05684037037162E-22</c:v>
                </c:pt>
                <c:pt idx="7">
                  <c:v>2.0206168842201901E-22</c:v>
                </c:pt>
                <c:pt idx="8">
                  <c:v>1.99853066772665E-22</c:v>
                </c:pt>
                <c:pt idx="9">
                  <c:v>2.1945256336231502E-22</c:v>
                </c:pt>
                <c:pt idx="10">
                  <c:v>2.4873338966289599E-22</c:v>
                </c:pt>
                <c:pt idx="11">
                  <c:v>2.9198134117973199E-22</c:v>
                </c:pt>
                <c:pt idx="12">
                  <c:v>3.1436957666091499E-22</c:v>
                </c:pt>
                <c:pt idx="13">
                  <c:v>3.4057867370020602E-22</c:v>
                </c:pt>
                <c:pt idx="14">
                  <c:v>3.4987780313907701E-22</c:v>
                </c:pt>
                <c:pt idx="15">
                  <c:v>3.6639047458627201E-22</c:v>
                </c:pt>
                <c:pt idx="16">
                  <c:v>4.2929462430711498E-22</c:v>
                </c:pt>
              </c:numCache>
            </c:numRef>
          </c:yVal>
          <c:smooth val="1"/>
          <c:extLst>
            <c:ext xmlns:c16="http://schemas.microsoft.com/office/drawing/2014/chart" uri="{C3380CC4-5D6E-409C-BE32-E72D297353CC}">
              <c16:uniqueId val="{00000006-FA41-8246-B3FC-13CA2A22E362}"/>
            </c:ext>
          </c:extLst>
        </c:ser>
        <c:dLbls>
          <c:showLegendKey val="0"/>
          <c:showVal val="0"/>
          <c:showCatName val="0"/>
          <c:showSerName val="0"/>
          <c:showPercent val="0"/>
          <c:showBubbleSize val="0"/>
        </c:dLbls>
        <c:axId val="1585758608"/>
        <c:axId val="1585760384"/>
      </c:scatterChart>
      <c:valAx>
        <c:axId val="1585758608"/>
        <c:scaling>
          <c:logBase val="10"/>
          <c:orientation val="minMax"/>
        </c:scaling>
        <c:delete val="0"/>
        <c:axPos val="b"/>
        <c:title>
          <c:tx>
            <c:rich>
              <a:bodyPr/>
              <a:lstStyle/>
              <a:p>
                <a:pPr>
                  <a:defRPr sz="1000" b="1" i="0" u="none" strike="noStrike" baseline="0">
                    <a:solidFill>
                      <a:srgbClr val="3366FF"/>
                    </a:solidFill>
                    <a:latin typeface="Arial"/>
                    <a:ea typeface="Arial"/>
                    <a:cs typeface="Arial"/>
                  </a:defRPr>
                </a:pPr>
                <a:r>
                  <a:rPr lang="fr-FR"/>
                  <a:t>Beam energy (GeV)</a:t>
                </a:r>
              </a:p>
            </c:rich>
          </c:tx>
          <c:layout>
            <c:manualLayout>
              <c:xMode val="edge"/>
              <c:yMode val="edge"/>
              <c:x val="0.44911182438268799"/>
              <c:y val="0.905940594059406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585760384"/>
        <c:crossesAt val="1.0000000000000299E-23"/>
        <c:crossBetween val="midCat"/>
      </c:valAx>
      <c:valAx>
        <c:axId val="1585760384"/>
        <c:scaling>
          <c:logBase val="10"/>
          <c:orientation val="minMax"/>
          <c:max val="1.00000000000002E-21"/>
        </c:scaling>
        <c:delete val="0"/>
        <c:axPos val="l"/>
        <c:majorGridlines>
          <c:spPr>
            <a:ln w="3175">
              <a:solidFill>
                <a:srgbClr val="000000"/>
              </a:solidFill>
              <a:prstDash val="solid"/>
            </a:ln>
          </c:spPr>
        </c:majorGridlines>
        <c:title>
          <c:tx>
            <c:rich>
              <a:bodyPr/>
              <a:lstStyle/>
              <a:p>
                <a:pPr>
                  <a:defRPr sz="1000" b="1" i="0" u="none" strike="noStrike" baseline="0">
                    <a:solidFill>
                      <a:srgbClr val="3366FF"/>
                    </a:solidFill>
                    <a:latin typeface="Arial"/>
                    <a:ea typeface="Arial"/>
                    <a:cs typeface="Arial"/>
                  </a:defRPr>
                </a:pPr>
                <a:r>
                  <a:rPr lang="fr-FR"/>
                  <a:t>Crossection (m2)</a:t>
                </a:r>
              </a:p>
            </c:rich>
          </c:tx>
          <c:layout>
            <c:manualLayout>
              <c:xMode val="edge"/>
              <c:yMode val="edge"/>
              <c:x val="2.5848162554399399E-2"/>
              <c:y val="0.36881188118812003"/>
            </c:manualLayout>
          </c:layout>
          <c:overlay val="0"/>
          <c:spPr>
            <a:noFill/>
            <a:ln w="25400">
              <a:noFill/>
            </a:ln>
          </c:spPr>
        </c:title>
        <c:numFmt formatCode="0.E+00" sourceLinked="0"/>
        <c:majorTickMark val="out"/>
        <c:minorTickMark val="in"/>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585758608"/>
        <c:crosses val="autoZero"/>
        <c:crossBetween val="midCat"/>
      </c:valAx>
      <c:spPr>
        <a:noFill/>
        <a:ln w="12700">
          <a:solidFill>
            <a:srgbClr val="808080"/>
          </a:solidFill>
          <a:prstDash val="solid"/>
        </a:ln>
      </c:spPr>
    </c:plotArea>
    <c:legend>
      <c:legendPos val="r"/>
      <c:layout>
        <c:manualLayout>
          <c:xMode val="edge"/>
          <c:yMode val="edge"/>
          <c:x val="0.59834232791267805"/>
          <c:y val="0.44940781016520498"/>
          <c:w val="0.132838482057657"/>
          <c:h val="0.366336633663366"/>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B4241-7B67-B84D-AE3A-85A44A0181BB}" type="datetimeFigureOut">
              <a:rPr lang="en-GB" smtClean="0"/>
              <a:t>13/07/2019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E6DA4-BFEB-3540-B1BB-52A21210FCCE}" type="slidenum">
              <a:rPr lang="en-GB" smtClean="0"/>
              <a:t>‹#›</a:t>
            </a:fld>
            <a:endParaRPr lang="en-GB"/>
          </a:p>
        </p:txBody>
      </p:sp>
    </p:spTree>
    <p:extLst>
      <p:ext uri="{BB962C8B-B14F-4D97-AF65-F5344CB8AC3E}">
        <p14:creationId xmlns:p14="http://schemas.microsoft.com/office/powerpoint/2010/main" val="111551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E6DA4-BFEB-3540-B1BB-52A21210FCCE}" type="slidenum">
              <a:rPr lang="en-GB" smtClean="0"/>
              <a:t>16</a:t>
            </a:fld>
            <a:endParaRPr lang="en-GB"/>
          </a:p>
        </p:txBody>
      </p:sp>
    </p:spTree>
    <p:extLst>
      <p:ext uri="{BB962C8B-B14F-4D97-AF65-F5344CB8AC3E}">
        <p14:creationId xmlns:p14="http://schemas.microsoft.com/office/powerpoint/2010/main" val="1611110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58BAADD1-C162-324F-80ED-B034E147F7B0}"/>
              </a:ext>
            </a:extLst>
          </p:cNvPr>
          <p:cNvSpPr txBox="1">
            <a:spLocks/>
          </p:cNvSpPr>
          <p:nvPr userDrawn="1"/>
        </p:nvSpPr>
        <p:spPr>
          <a:xfrm>
            <a:off x="8531137" y="4695476"/>
            <a:ext cx="608264" cy="377684"/>
          </a:xfrm>
          <a:prstGeom prst="rect">
            <a:avLst/>
          </a:prstGeom>
        </p:spPr>
        <p:txBody>
          <a:bodyPr vert="horz" lIns="51435" tIns="25718" rIns="51435" bIns="25718"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75" dirty="0">
              <a:solidFill>
                <a:schemeClr val="tx1"/>
              </a:solidFill>
            </a:endParaRPr>
          </a:p>
        </p:txBody>
      </p:sp>
      <p:sp>
        <p:nvSpPr>
          <p:cNvPr id="11" name="Footer Placeholder 4">
            <a:extLst>
              <a:ext uri="{FF2B5EF4-FFF2-40B4-BE49-F238E27FC236}">
                <a16:creationId xmlns:a16="http://schemas.microsoft.com/office/drawing/2014/main" id="{5FF51F1B-22F3-C048-AA07-E4122338D524}"/>
              </a:ext>
            </a:extLst>
          </p:cNvPr>
          <p:cNvSpPr txBox="1">
            <a:spLocks/>
          </p:cNvSpPr>
          <p:nvPr userDrawn="1"/>
        </p:nvSpPr>
        <p:spPr>
          <a:xfrm>
            <a:off x="504063" y="4990331"/>
            <a:ext cx="6928866"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LHCspin</a:t>
            </a:r>
            <a:r>
              <a:rPr lang="en-US" dirty="0"/>
              <a:t> @ Ferrara 15-07-2019 			R. Cimino</a:t>
            </a:r>
            <a:endParaRPr lang="en-US" sz="1400" dirty="0">
              <a:solidFill>
                <a:schemeClr val="tx1"/>
              </a:solidFill>
            </a:endParaRPr>
          </a:p>
          <a:p>
            <a:endParaRPr lang="en-US" dirty="0"/>
          </a:p>
        </p:txBody>
      </p:sp>
    </p:spTree>
    <p:extLst>
      <p:ext uri="{BB962C8B-B14F-4D97-AF65-F5344CB8AC3E}">
        <p14:creationId xmlns:p14="http://schemas.microsoft.com/office/powerpoint/2010/main" val="372372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02911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021084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2976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74629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648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66516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17220" y="3438361"/>
            <a:ext cx="5829300" cy="273844"/>
          </a:xfrm>
          <a:prstGeom prst="rect">
            <a:avLst/>
          </a:prstGeom>
        </p:spPr>
        <p:txBody>
          <a:bodyPr/>
          <a:lstStyle/>
          <a:p>
            <a:r>
              <a:rPr lang="en-US" sz="800" dirty="0">
                <a:solidFill>
                  <a:schemeClr val="tx1">
                    <a:lumMod val="95000"/>
                    <a:lumOff val="5000"/>
                  </a:schemeClr>
                </a:solidFill>
              </a:rPr>
              <a:t>MICA - </a:t>
            </a:r>
            <a:r>
              <a:rPr lang="en-US" sz="800" dirty="0" err="1">
                <a:solidFill>
                  <a:schemeClr val="tx1">
                    <a:lumMod val="95000"/>
                    <a:lumOff val="5000"/>
                  </a:schemeClr>
                </a:solidFill>
              </a:rPr>
              <a:t>Incontri</a:t>
            </a:r>
            <a:r>
              <a:rPr lang="en-US" sz="800" dirty="0">
                <a:solidFill>
                  <a:schemeClr val="tx1">
                    <a:lumMod val="95000"/>
                    <a:lumOff val="5000"/>
                  </a:schemeClr>
                </a:solidFill>
              </a:rPr>
              <a:t> </a:t>
            </a:r>
            <a:r>
              <a:rPr lang="en-US" sz="800" dirty="0" err="1">
                <a:solidFill>
                  <a:schemeClr val="tx1">
                    <a:lumMod val="95000"/>
                    <a:lumOff val="5000"/>
                  </a:schemeClr>
                </a:solidFill>
              </a:rPr>
              <a:t>LdS</a:t>
            </a:r>
            <a:r>
              <a:rPr lang="en-US" sz="800" dirty="0">
                <a:solidFill>
                  <a:schemeClr val="tx1">
                    <a:lumMod val="95000"/>
                    <a:lumOff val="5000"/>
                  </a:schemeClr>
                </a:solidFill>
              </a:rPr>
              <a:t> </a:t>
            </a:r>
            <a:endParaRPr lang="en-US" sz="800" dirty="0">
              <a:solidFill>
                <a:schemeClr val="tx1">
                  <a:lumMod val="95000"/>
                  <a:lumOff val="5000"/>
                </a:schemeClr>
              </a:solidFill>
              <a:latin typeface="Monotype Corsiva"/>
              <a:cs typeface="Monotype Corsiva"/>
            </a:endParaRPr>
          </a:p>
          <a:p>
            <a:endParaRPr lang="en-US" dirty="0"/>
          </a:p>
        </p:txBody>
      </p:sp>
    </p:spTree>
    <p:extLst>
      <p:ext uri="{BB962C8B-B14F-4D97-AF65-F5344CB8AC3E}">
        <p14:creationId xmlns:p14="http://schemas.microsoft.com/office/powerpoint/2010/main" val="100115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5933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94242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22612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19642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9546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p>
            <a:r>
              <a:rPr kumimoji="0" lang="en-US"/>
              <a:t>Click to edit Master title style</a:t>
            </a:r>
          </a:p>
        </p:txBody>
      </p:sp>
    </p:spTree>
    <p:extLst>
      <p:ext uri="{BB962C8B-B14F-4D97-AF65-F5344CB8AC3E}">
        <p14:creationId xmlns:p14="http://schemas.microsoft.com/office/powerpoint/2010/main" val="155804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04515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AFCF2CF-2440-E94E-B57D-B2EDBB613945}"/>
              </a:ext>
            </a:extLst>
          </p:cNvPr>
          <p:cNvSpPr txBox="1">
            <a:spLocks/>
          </p:cNvSpPr>
          <p:nvPr userDrawn="1"/>
        </p:nvSpPr>
        <p:spPr>
          <a:xfrm>
            <a:off x="8535736" y="4862451"/>
            <a:ext cx="608264" cy="377684"/>
          </a:xfrm>
          <a:prstGeom prst="rect">
            <a:avLst/>
          </a:prstGeom>
        </p:spPr>
        <p:txBody>
          <a:bodyPr vert="horz" lIns="51435" tIns="25718" rIns="51435" bIns="25718"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575" smtClean="0">
                <a:solidFill>
                  <a:schemeClr val="tx1"/>
                </a:solidFill>
              </a:rPr>
              <a:pPr/>
              <a:t>‹#›</a:t>
            </a:fld>
            <a:endParaRPr lang="en-US" sz="1575" dirty="0">
              <a:solidFill>
                <a:schemeClr val="tx1"/>
              </a:solidFill>
            </a:endParaRPr>
          </a:p>
        </p:txBody>
      </p:sp>
      <p:sp>
        <p:nvSpPr>
          <p:cNvPr id="9" name="Footer Placeholder 4">
            <a:extLst>
              <a:ext uri="{FF2B5EF4-FFF2-40B4-BE49-F238E27FC236}">
                <a16:creationId xmlns:a16="http://schemas.microsoft.com/office/drawing/2014/main" id="{57C6B4C5-DAFF-F643-B3FC-47F77440F8B9}"/>
              </a:ext>
            </a:extLst>
          </p:cNvPr>
          <p:cNvSpPr txBox="1">
            <a:spLocks/>
          </p:cNvSpPr>
          <p:nvPr userDrawn="1"/>
        </p:nvSpPr>
        <p:spPr>
          <a:xfrm>
            <a:off x="504063" y="4990331"/>
            <a:ext cx="6928866"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LHCspin</a:t>
            </a:r>
            <a:r>
              <a:rPr lang="en-US" dirty="0"/>
              <a:t> @ Ferrara 15-07-2019 			R. Cimino</a:t>
            </a:r>
            <a:endParaRPr lang="en-US" sz="1400" dirty="0">
              <a:solidFill>
                <a:schemeClr val="tx1"/>
              </a:solidFill>
            </a:endParaRPr>
          </a:p>
          <a:p>
            <a:endParaRPr lang="en-US" dirty="0"/>
          </a:p>
        </p:txBody>
      </p:sp>
      <p:pic>
        <p:nvPicPr>
          <p:cNvPr id="10" name="Picture 9">
            <a:extLst>
              <a:ext uri="{FF2B5EF4-FFF2-40B4-BE49-F238E27FC236}">
                <a16:creationId xmlns:a16="http://schemas.microsoft.com/office/drawing/2014/main" id="{22348A18-C770-A449-8419-B252A57BE6A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1742303" cy="769243"/>
          </a:xfrm>
          <a:prstGeom prst="rect">
            <a:avLst/>
          </a:prstGeom>
        </p:spPr>
      </p:pic>
    </p:spTree>
    <p:extLst>
      <p:ext uri="{BB962C8B-B14F-4D97-AF65-F5344CB8AC3E}">
        <p14:creationId xmlns:p14="http://schemas.microsoft.com/office/powerpoint/2010/main" val="2464214628"/>
      </p:ext>
    </p:extLst>
  </p:cSld>
  <p:clrMap bg1="dk1" tx1="lt1" bg2="dk2" tx2="lt2" accent1="accent1" accent2="accent2" accent3="accent3" accent4="accent4" accent5="accent5" accent6="accent6" hlink="hlink" folHlink="folHlink"/>
  <p:sldLayoutIdLst>
    <p:sldLayoutId id="2147484308" r:id="rId1"/>
    <p:sldLayoutId id="2147484309" r:id="rId2"/>
    <p:sldLayoutId id="2147484311" r:id="rId3"/>
    <p:sldLayoutId id="2147484312" r:id="rId4"/>
    <p:sldLayoutId id="2147484314" r:id="rId5"/>
    <p:sldLayoutId id="2147484315" r:id="rId6"/>
    <p:sldLayoutId id="2147484316" r:id="rId7"/>
    <p:sldLayoutId id="2147484317" r:id="rId8"/>
    <p:sldLayoutId id="2147484318" r:id="rId9"/>
    <p:sldLayoutId id="2147484320" r:id="rId10"/>
    <p:sldLayoutId id="2147484321" r:id="rId11"/>
    <p:sldLayoutId id="2147484322" r:id="rId12"/>
    <p:sldLayoutId id="2147484323" r:id="rId13"/>
    <p:sldLayoutId id="2147484324" r:id="rId14"/>
    <p:sldLayoutId id="2147484325" r:id="rId15"/>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7.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8.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image" Target="../media/image62.png"/><Relationship Id="rId1" Type="http://schemas.openxmlformats.org/officeDocument/2006/relationships/slideLayout" Target="../slideLayouts/slideLayout8.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tiff"/><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8.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5.xml"/><Relationship Id="rId5" Type="http://schemas.openxmlformats.org/officeDocument/2006/relationships/image" Target="../media/image78.jpeg"/><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17007E6-9D17-4D4D-A831-720523479545}"/>
              </a:ext>
            </a:extLst>
          </p:cNvPr>
          <p:cNvSpPr txBox="1">
            <a:spLocks/>
          </p:cNvSpPr>
          <p:nvPr/>
        </p:nvSpPr>
        <p:spPr>
          <a:xfrm>
            <a:off x="1918008" y="145133"/>
            <a:ext cx="8444752" cy="578216"/>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4500" kern="1200" cap="all" baseline="0">
                <a:solidFill>
                  <a:schemeClr val="tx1"/>
                </a:solidFill>
                <a:latin typeface="+mj-lt"/>
                <a:ea typeface="+mj-ea"/>
                <a:cs typeface="+mj-cs"/>
              </a:defRPr>
            </a:lvl1pPr>
          </a:lstStyle>
          <a:p>
            <a:pPr algn="ctr"/>
            <a:r>
              <a:rPr lang="en-US" sz="2400"/>
              <a:t>R&amp;D for surface properties validation</a:t>
            </a:r>
            <a:endParaRPr lang="en-GB" sz="2400" dirty="0">
              <a:latin typeface="Calibri" panose="020F0502020204030204" pitchFamily="34" charset="0"/>
              <a:cs typeface="Calibri" panose="020F0502020204030204" pitchFamily="34" charset="0"/>
            </a:endParaRPr>
          </a:p>
        </p:txBody>
      </p:sp>
      <p:sp>
        <p:nvSpPr>
          <p:cNvPr id="10" name="Subtitle 5">
            <a:extLst>
              <a:ext uri="{FF2B5EF4-FFF2-40B4-BE49-F238E27FC236}">
                <a16:creationId xmlns:a16="http://schemas.microsoft.com/office/drawing/2014/main" id="{B3133EEF-93BB-E54C-902D-C05D340A4C4F}"/>
              </a:ext>
            </a:extLst>
          </p:cNvPr>
          <p:cNvSpPr txBox="1">
            <a:spLocks/>
          </p:cNvSpPr>
          <p:nvPr/>
        </p:nvSpPr>
        <p:spPr>
          <a:xfrm>
            <a:off x="3842834" y="723349"/>
            <a:ext cx="4019507" cy="49834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fontAlgn="t"/>
            <a:r>
              <a:rPr lang="en-GB" sz="1800" b="1">
                <a:latin typeface="Calibri" panose="020F0502020204030204" pitchFamily="34" charset="0"/>
                <a:cs typeface="Calibri" panose="020F0502020204030204" pitchFamily="34" charset="0"/>
              </a:rPr>
              <a:t>R. Cimino </a:t>
            </a:r>
            <a:r>
              <a:rPr lang="en-GB" sz="1800">
                <a:latin typeface="Calibri" panose="020F0502020204030204" pitchFamily="34" charset="0"/>
                <a:cs typeface="Calibri" panose="020F0502020204030204" pitchFamily="34" charset="0"/>
              </a:rPr>
              <a:t>LNF</a:t>
            </a:r>
            <a:endParaRPr lang="en-GB" sz="1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AF9E8C3-C5A2-F34B-877A-7BB5A045257E}"/>
              </a:ext>
            </a:extLst>
          </p:cNvPr>
          <p:cNvSpPr txBox="1"/>
          <p:nvPr/>
        </p:nvSpPr>
        <p:spPr>
          <a:xfrm>
            <a:off x="1843790" y="1430582"/>
            <a:ext cx="5228226" cy="2585323"/>
          </a:xfrm>
          <a:prstGeom prst="rect">
            <a:avLst/>
          </a:prstGeom>
          <a:noFill/>
        </p:spPr>
        <p:txBody>
          <a:bodyPr wrap="none" rtlCol="0">
            <a:spAutoFit/>
          </a:bodyPr>
          <a:lstStyle/>
          <a:p>
            <a:r>
              <a:rPr lang="en-GB" dirty="0"/>
              <a:t>The problem from the LHC side: Electron cloud issues</a:t>
            </a:r>
          </a:p>
          <a:p>
            <a:endParaRPr lang="en-GB" dirty="0"/>
          </a:p>
          <a:p>
            <a:r>
              <a:rPr lang="en-GB" dirty="0"/>
              <a:t>What (I understand) is the problem from </a:t>
            </a:r>
            <a:r>
              <a:rPr lang="en-GB" dirty="0" err="1"/>
              <a:t>LHCspin</a:t>
            </a:r>
            <a:r>
              <a:rPr lang="en-GB" dirty="0"/>
              <a:t> side</a:t>
            </a:r>
          </a:p>
          <a:p>
            <a:endParaRPr lang="en-GB" dirty="0"/>
          </a:p>
          <a:p>
            <a:r>
              <a:rPr lang="en-GB" dirty="0"/>
              <a:t>Experimental approach and studies</a:t>
            </a:r>
          </a:p>
          <a:p>
            <a:endParaRPr lang="en-GB" dirty="0"/>
          </a:p>
          <a:p>
            <a:r>
              <a:rPr lang="en-GB" dirty="0"/>
              <a:t>R&amp;D we plan to do  (submitted for funds at NSC5)</a:t>
            </a:r>
          </a:p>
          <a:p>
            <a:endParaRPr lang="en-GB" dirty="0"/>
          </a:p>
          <a:p>
            <a:r>
              <a:rPr lang="en-GB" dirty="0"/>
              <a:t>Conclusion</a:t>
            </a:r>
          </a:p>
        </p:txBody>
      </p:sp>
    </p:spTree>
    <p:extLst>
      <p:ext uri="{BB962C8B-B14F-4D97-AF65-F5344CB8AC3E}">
        <p14:creationId xmlns:p14="http://schemas.microsoft.com/office/powerpoint/2010/main" val="145489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9" name="Text Box 7"/>
          <p:cNvSpPr txBox="1">
            <a:spLocks noChangeArrowheads="1"/>
          </p:cNvSpPr>
          <p:nvPr/>
        </p:nvSpPr>
        <p:spPr bwMode="auto">
          <a:xfrm>
            <a:off x="5813255" y="1155495"/>
            <a:ext cx="1874424" cy="369332"/>
          </a:xfrm>
          <a:prstGeom prst="rect">
            <a:avLst/>
          </a:prstGeom>
          <a:noFill/>
          <a:ln>
            <a:solidFill>
              <a:schemeClr val="accent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751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F0000"/>
                </a:solidFill>
                <a:cs typeface="Monotype Corsiva"/>
              </a:rPr>
              <a:t>Cold Bore @ 1.9 K</a:t>
            </a:r>
          </a:p>
        </p:txBody>
      </p:sp>
      <p:sp>
        <p:nvSpPr>
          <p:cNvPr id="125961" name="Text Box 9"/>
          <p:cNvSpPr txBox="1">
            <a:spLocks noChangeArrowheads="1"/>
          </p:cNvSpPr>
          <p:nvPr/>
        </p:nvSpPr>
        <p:spPr bwMode="auto">
          <a:xfrm>
            <a:off x="5258504" y="2834664"/>
            <a:ext cx="3846634" cy="900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100" b="1" dirty="0">
                <a:solidFill>
                  <a:srgbClr val="CC0000"/>
                </a:solidFill>
                <a:cs typeface="Monotype Corsiva"/>
              </a:rPr>
              <a:t>Extreme High Static Vacuum</a:t>
            </a:r>
          </a:p>
          <a:p>
            <a:pPr algn="ctr">
              <a:spcBef>
                <a:spcPct val="50000"/>
              </a:spcBef>
            </a:pPr>
            <a:r>
              <a:rPr lang="en-US" sz="2100" b="1" dirty="0">
                <a:solidFill>
                  <a:srgbClr val="CC0000"/>
                </a:solidFill>
                <a:cs typeface="Monotype Corsiva"/>
              </a:rPr>
              <a:t> (&lt;&lt; 10</a:t>
            </a:r>
            <a:r>
              <a:rPr lang="en-US" sz="2100" b="1" baseline="30000" dirty="0">
                <a:solidFill>
                  <a:srgbClr val="CC0000"/>
                </a:solidFill>
                <a:cs typeface="Monotype Corsiva"/>
              </a:rPr>
              <a:t>-13</a:t>
            </a:r>
            <a:r>
              <a:rPr lang="en-US" sz="2100" b="1" dirty="0">
                <a:solidFill>
                  <a:srgbClr val="CC0000"/>
                </a:solidFill>
                <a:cs typeface="Monotype Corsiva"/>
              </a:rPr>
              <a:t> mbar)</a:t>
            </a:r>
          </a:p>
        </p:txBody>
      </p:sp>
      <p:sp>
        <p:nvSpPr>
          <p:cNvPr id="125965" name="Rectangle 13"/>
          <p:cNvSpPr>
            <a:spLocks noGrp="1" noChangeArrowheads="1"/>
          </p:cNvSpPr>
          <p:nvPr>
            <p:ph type="title"/>
          </p:nvPr>
        </p:nvSpPr>
        <p:spPr>
          <a:xfrm>
            <a:off x="2537460" y="-138615"/>
            <a:ext cx="6457950" cy="969771"/>
          </a:xfrm>
        </p:spPr>
        <p:txBody>
          <a:bodyPr>
            <a:normAutofit/>
          </a:bodyPr>
          <a:lstStyle/>
          <a:p>
            <a:pPr algn="ctr"/>
            <a:r>
              <a:rPr lang="en-US" dirty="0"/>
              <a:t>Static Vacuum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09" y="941832"/>
            <a:ext cx="5021338" cy="3927824"/>
          </a:xfrm>
          <a:prstGeom prst="rect">
            <a:avLst/>
          </a:prstGeom>
        </p:spPr>
      </p:pic>
      <p:cxnSp>
        <p:nvCxnSpPr>
          <p:cNvPr id="4" name="Straight Arrow Connector 3"/>
          <p:cNvCxnSpPr>
            <a:cxnSpLocks/>
          </p:cNvCxnSpPr>
          <p:nvPr/>
        </p:nvCxnSpPr>
        <p:spPr>
          <a:xfrm flipH="1">
            <a:off x="1764792" y="1567687"/>
            <a:ext cx="4545331" cy="892049"/>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flipH="1">
            <a:off x="2404872" y="1589667"/>
            <a:ext cx="4510454" cy="1010498"/>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BA7E2537-51D1-E041-ADCD-93792E5BE2D7}"/>
              </a:ext>
            </a:extLst>
          </p:cNvPr>
          <p:cNvGrpSpPr/>
          <p:nvPr/>
        </p:nvGrpSpPr>
        <p:grpSpPr>
          <a:xfrm>
            <a:off x="0" y="143216"/>
            <a:ext cx="9144000" cy="4755356"/>
            <a:chOff x="964471" y="72090"/>
            <a:chExt cx="7975157" cy="4490659"/>
          </a:xfrm>
        </p:grpSpPr>
        <p:sp>
          <p:nvSpPr>
            <p:cNvPr id="41" name="Rectangle 40">
              <a:extLst>
                <a:ext uri="{FF2B5EF4-FFF2-40B4-BE49-F238E27FC236}">
                  <a16:creationId xmlns:a16="http://schemas.microsoft.com/office/drawing/2014/main" id="{8D7947B8-1F30-384C-804E-8B569CE6C278}"/>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2">
              <a:extLst>
                <a:ext uri="{FF2B5EF4-FFF2-40B4-BE49-F238E27FC236}">
                  <a16:creationId xmlns:a16="http://schemas.microsoft.com/office/drawing/2014/main" id="{3C6E097A-48B8-C04D-B01B-9D5966E9AAFA}"/>
                </a:ext>
              </a:extLst>
            </p:cNvPr>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3" name="Rectangle 3">
              <a:extLst>
                <a:ext uri="{FF2B5EF4-FFF2-40B4-BE49-F238E27FC236}">
                  <a16:creationId xmlns:a16="http://schemas.microsoft.com/office/drawing/2014/main" id="{462262E8-652E-C941-906E-BB5D35D98D30}"/>
                </a:ext>
              </a:extLst>
            </p:cNvPr>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4" name="Rectangle 4">
              <a:extLst>
                <a:ext uri="{FF2B5EF4-FFF2-40B4-BE49-F238E27FC236}">
                  <a16:creationId xmlns:a16="http://schemas.microsoft.com/office/drawing/2014/main" id="{38914D0F-6B83-2A46-8FA9-D4FA8C79117F}"/>
                </a:ext>
              </a:extLst>
            </p:cNvPr>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5" name="Rectangle 5">
              <a:extLst>
                <a:ext uri="{FF2B5EF4-FFF2-40B4-BE49-F238E27FC236}">
                  <a16:creationId xmlns:a16="http://schemas.microsoft.com/office/drawing/2014/main" id="{140916F7-5301-9743-B8E3-F4624ADA3CE8}"/>
                </a:ext>
              </a:extLst>
            </p:cNvPr>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6" name="Line 6">
              <a:extLst>
                <a:ext uri="{FF2B5EF4-FFF2-40B4-BE49-F238E27FC236}">
                  <a16:creationId xmlns:a16="http://schemas.microsoft.com/office/drawing/2014/main" id="{10AE85B2-40CE-B844-ABB7-0701CDF1F0AF}"/>
                </a:ext>
              </a:extLst>
            </p:cNvPr>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47" name="Text Box 7">
              <a:extLst>
                <a:ext uri="{FF2B5EF4-FFF2-40B4-BE49-F238E27FC236}">
                  <a16:creationId xmlns:a16="http://schemas.microsoft.com/office/drawing/2014/main" id="{3718855B-3819-1F43-A6FD-AB9E3EF55606}"/>
                </a:ext>
              </a:extLst>
            </p:cNvPr>
            <p:cNvSpPr txBox="1">
              <a:spLocks noChangeArrowheads="1"/>
            </p:cNvSpPr>
            <p:nvPr/>
          </p:nvSpPr>
          <p:spPr bwMode="auto">
            <a:xfrm>
              <a:off x="2691853" y="325835"/>
              <a:ext cx="187442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751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00FF"/>
                  </a:solidFill>
                  <a:cs typeface="Monotype Corsiva"/>
                </a:rPr>
                <a:t>Cold Bore @ 1.9 K</a:t>
              </a:r>
            </a:p>
          </p:txBody>
        </p:sp>
        <p:sp>
          <p:nvSpPr>
            <p:cNvPr id="48" name="Text Box 10">
              <a:extLst>
                <a:ext uri="{FF2B5EF4-FFF2-40B4-BE49-F238E27FC236}">
                  <a16:creationId xmlns:a16="http://schemas.microsoft.com/office/drawing/2014/main" id="{6AF401D3-5721-5341-B847-786DFA34A266}"/>
                </a:ext>
              </a:extLst>
            </p:cNvPr>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49" name="Line 11">
              <a:extLst>
                <a:ext uri="{FF2B5EF4-FFF2-40B4-BE49-F238E27FC236}">
                  <a16:creationId xmlns:a16="http://schemas.microsoft.com/office/drawing/2014/main" id="{495B1390-D8ED-9C44-9DAA-5F1B696211A6}"/>
                </a:ext>
              </a:extLst>
            </p:cNvPr>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50" name="Text Box 12">
              <a:extLst>
                <a:ext uri="{FF2B5EF4-FFF2-40B4-BE49-F238E27FC236}">
                  <a16:creationId xmlns:a16="http://schemas.microsoft.com/office/drawing/2014/main" id="{1E2F2A08-E8D5-8245-81D1-802BD2860113}"/>
                </a:ext>
              </a:extLst>
            </p:cNvPr>
            <p:cNvSpPr txBox="1">
              <a:spLocks noChangeArrowheads="1"/>
            </p:cNvSpPr>
            <p:nvPr/>
          </p:nvSpPr>
          <p:spPr bwMode="auto">
            <a:xfrm>
              <a:off x="2586346" y="4101084"/>
              <a:ext cx="27754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400" dirty="0">
                  <a:cs typeface="Monotype Corsiva"/>
                </a:rPr>
                <a:t>T=0, without beam</a:t>
              </a:r>
              <a:endParaRPr lang="en-US" dirty="0">
                <a:cs typeface="Monotype Corsiva"/>
              </a:endParaRPr>
            </a:p>
          </p:txBody>
        </p:sp>
        <p:sp>
          <p:nvSpPr>
            <p:cNvPr id="51" name="TextBox 50">
              <a:extLst>
                <a:ext uri="{FF2B5EF4-FFF2-40B4-BE49-F238E27FC236}">
                  <a16:creationId xmlns:a16="http://schemas.microsoft.com/office/drawing/2014/main" id="{AF7269BA-5A8B-E94F-81B9-9857D1F950D5}"/>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52" name="TextBox 51">
              <a:extLst>
                <a:ext uri="{FF2B5EF4-FFF2-40B4-BE49-F238E27FC236}">
                  <a16:creationId xmlns:a16="http://schemas.microsoft.com/office/drawing/2014/main" id="{53BDD8A8-C3C8-5343-8BBF-365B9A8F8FC0}"/>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53" name="TextBox 52">
              <a:extLst>
                <a:ext uri="{FF2B5EF4-FFF2-40B4-BE49-F238E27FC236}">
                  <a16:creationId xmlns:a16="http://schemas.microsoft.com/office/drawing/2014/main" id="{736C2408-C5E2-0C4A-9977-8151382A6243}"/>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54" name="TextBox 53">
              <a:extLst>
                <a:ext uri="{FF2B5EF4-FFF2-40B4-BE49-F238E27FC236}">
                  <a16:creationId xmlns:a16="http://schemas.microsoft.com/office/drawing/2014/main" id="{DFC9ACFA-8E3B-CD41-A098-B052F06E2BBC}"/>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25960" name="Text Box 8"/>
          <p:cNvSpPr txBox="1">
            <a:spLocks noChangeArrowheads="1"/>
          </p:cNvSpPr>
          <p:nvPr/>
        </p:nvSpPr>
        <p:spPr bwMode="auto">
          <a:xfrm>
            <a:off x="1900545" y="1201664"/>
            <a:ext cx="2848708"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solidFill>
                  <a:srgbClr val="FF7518"/>
                </a:solidFill>
                <a:cs typeface="Monotype Corsiva"/>
              </a:rPr>
              <a:t>Need of a Beam Screen </a:t>
            </a:r>
          </a:p>
          <a:p>
            <a:pPr algn="ctr">
              <a:spcBef>
                <a:spcPct val="50000"/>
              </a:spcBef>
            </a:pPr>
            <a:r>
              <a:rPr lang="en-US" dirty="0">
                <a:solidFill>
                  <a:srgbClr val="FF0000"/>
                </a:solidFill>
                <a:cs typeface="Monotype Corsiva"/>
              </a:rPr>
              <a:t>@ 5K&lt; T &lt;20K </a:t>
            </a:r>
          </a:p>
          <a:p>
            <a:pPr algn="ctr">
              <a:spcBef>
                <a:spcPct val="50000"/>
              </a:spcBef>
            </a:pPr>
            <a:r>
              <a:rPr lang="en-US" dirty="0">
                <a:solidFill>
                  <a:srgbClr val="FF7518"/>
                </a:solidFill>
                <a:cs typeface="Monotype Corsiva"/>
              </a:rPr>
              <a:t>to reduce heat load (SR, Eddy current, Impedance, etc…) on Cold bore for thermal load issues</a:t>
            </a:r>
            <a:endParaRPr lang="en-US" dirty="0">
              <a:cs typeface="Monotype Corsiva"/>
            </a:endParaRPr>
          </a:p>
        </p:txBody>
      </p:sp>
      <p:pic>
        <p:nvPicPr>
          <p:cNvPr id="125967" name="Picture 15" descr="Page_13.jpg                                                    00003BBAMacintosh HD                   B8906C1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69208" y="129159"/>
            <a:ext cx="2860798" cy="4521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55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54389" y="1605288"/>
            <a:ext cx="2132390" cy="2843404"/>
            <a:chOff x="5334943" y="597455"/>
            <a:chExt cx="2973286" cy="3797661"/>
          </a:xfrm>
        </p:grpSpPr>
        <p:pic>
          <p:nvPicPr>
            <p:cNvPr id="20" name="Picture 19" descr="beamscreen.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943" y="597455"/>
              <a:ext cx="2849726" cy="3769260"/>
            </a:xfrm>
            <a:prstGeom prst="rect">
              <a:avLst/>
            </a:prstGeom>
          </p:spPr>
        </p:pic>
        <p:sp>
          <p:nvSpPr>
            <p:cNvPr id="21" name="TextBox 20"/>
            <p:cNvSpPr txBox="1"/>
            <p:nvPr/>
          </p:nvSpPr>
          <p:spPr>
            <a:xfrm>
              <a:off x="6917525" y="4055985"/>
              <a:ext cx="1390704" cy="339131"/>
            </a:xfrm>
            <a:prstGeom prst="rect">
              <a:avLst/>
            </a:prstGeom>
            <a:solidFill>
              <a:schemeClr val="bg1"/>
            </a:solidFill>
          </p:spPr>
          <p:txBody>
            <a:bodyPr wrap="none" rtlCol="0">
              <a:spAutoFit/>
            </a:bodyPr>
            <a:lstStyle/>
            <a:p>
              <a:r>
                <a:rPr lang="en-US" sz="1050" b="1" dirty="0">
                  <a:latin typeface="Times New Roman"/>
                  <a:cs typeface="Times New Roman"/>
                </a:rPr>
                <a:t>Pumping slots</a:t>
              </a:r>
            </a:p>
          </p:txBody>
        </p:sp>
        <p:sp>
          <p:nvSpPr>
            <p:cNvPr id="22" name="TextBox 21"/>
            <p:cNvSpPr txBox="1"/>
            <p:nvPr/>
          </p:nvSpPr>
          <p:spPr>
            <a:xfrm>
              <a:off x="6855746" y="597455"/>
              <a:ext cx="1390704" cy="554941"/>
            </a:xfrm>
            <a:prstGeom prst="rect">
              <a:avLst/>
            </a:prstGeom>
            <a:solidFill>
              <a:schemeClr val="bg1"/>
            </a:solidFill>
          </p:spPr>
          <p:txBody>
            <a:bodyPr wrap="none" rtlCol="0">
              <a:spAutoFit/>
            </a:bodyPr>
            <a:lstStyle/>
            <a:p>
              <a:pPr algn="ctr"/>
              <a:r>
                <a:rPr lang="en-US" sz="1050" b="1" dirty="0">
                  <a:latin typeface="Times New Roman"/>
                  <a:cs typeface="Times New Roman"/>
                </a:rPr>
                <a:t>Pumping slots</a:t>
              </a:r>
            </a:p>
            <a:p>
              <a:pPr algn="ctr"/>
              <a:r>
                <a:rPr lang="en-US" sz="1050" b="1" dirty="0">
                  <a:latin typeface="Times New Roman"/>
                  <a:cs typeface="Times New Roman"/>
                </a:rPr>
                <a:t>shields</a:t>
              </a:r>
            </a:p>
          </p:txBody>
        </p:sp>
        <p:sp>
          <p:nvSpPr>
            <p:cNvPr id="23" name="TextBox 22"/>
            <p:cNvSpPr txBox="1"/>
            <p:nvPr/>
          </p:nvSpPr>
          <p:spPr>
            <a:xfrm>
              <a:off x="5334943" y="623957"/>
              <a:ext cx="950381" cy="339131"/>
            </a:xfrm>
            <a:prstGeom prst="rect">
              <a:avLst/>
            </a:prstGeom>
            <a:solidFill>
              <a:schemeClr val="bg1"/>
            </a:solidFill>
          </p:spPr>
          <p:txBody>
            <a:bodyPr wrap="none" rtlCol="0">
              <a:spAutoFit/>
            </a:bodyPr>
            <a:lstStyle/>
            <a:p>
              <a:r>
                <a:rPr lang="en-US" sz="1050" b="1" dirty="0">
                  <a:latin typeface="Times New Roman"/>
                  <a:cs typeface="Times New Roman"/>
                </a:rPr>
                <a:t>Cu layer</a:t>
              </a:r>
            </a:p>
          </p:txBody>
        </p:sp>
        <p:sp>
          <p:nvSpPr>
            <p:cNvPr id="24" name="TextBox 23"/>
            <p:cNvSpPr txBox="1"/>
            <p:nvPr/>
          </p:nvSpPr>
          <p:spPr>
            <a:xfrm>
              <a:off x="6936742" y="1473137"/>
              <a:ext cx="1359412" cy="339131"/>
            </a:xfrm>
            <a:prstGeom prst="rect">
              <a:avLst/>
            </a:prstGeom>
            <a:solidFill>
              <a:schemeClr val="bg1"/>
            </a:solidFill>
          </p:spPr>
          <p:txBody>
            <a:bodyPr wrap="none" rtlCol="0">
              <a:spAutoFit/>
            </a:bodyPr>
            <a:lstStyle/>
            <a:p>
              <a:r>
                <a:rPr lang="en-US" sz="1050" b="1" dirty="0">
                  <a:latin typeface="Times New Roman"/>
                  <a:cs typeface="Times New Roman"/>
                </a:rPr>
                <a:t>Cooling tubes</a:t>
              </a:r>
            </a:p>
          </p:txBody>
        </p:sp>
        <p:sp>
          <p:nvSpPr>
            <p:cNvPr id="25" name="TextBox 24"/>
            <p:cNvSpPr txBox="1"/>
            <p:nvPr/>
          </p:nvSpPr>
          <p:spPr>
            <a:xfrm>
              <a:off x="5334943" y="4036249"/>
              <a:ext cx="1223067" cy="339131"/>
            </a:xfrm>
            <a:prstGeom prst="rect">
              <a:avLst/>
            </a:prstGeom>
            <a:solidFill>
              <a:schemeClr val="bg1"/>
            </a:solidFill>
          </p:spPr>
          <p:txBody>
            <a:bodyPr wrap="none" rtlCol="0">
              <a:spAutoFit/>
            </a:bodyPr>
            <a:lstStyle/>
            <a:p>
              <a:r>
                <a:rPr lang="en-US" sz="1050" b="1" dirty="0">
                  <a:latin typeface="Times New Roman"/>
                  <a:cs typeface="Times New Roman"/>
                </a:rPr>
                <a:t>“Saw teeth”</a:t>
              </a:r>
            </a:p>
          </p:txBody>
        </p:sp>
        <p:cxnSp>
          <p:nvCxnSpPr>
            <p:cNvPr id="26" name="Straight Arrow Connector 25"/>
            <p:cNvCxnSpPr/>
            <p:nvPr/>
          </p:nvCxnSpPr>
          <p:spPr>
            <a:xfrm>
              <a:off x="5774872" y="931734"/>
              <a:ext cx="119405" cy="12719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6602087" y="877454"/>
              <a:ext cx="315438" cy="3275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8" idx="1"/>
            </p:cNvCxnSpPr>
            <p:nvPr/>
          </p:nvCxnSpPr>
          <p:spPr>
            <a:xfrm flipH="1">
              <a:off x="6754487" y="1627026"/>
              <a:ext cx="18225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7468256" y="2822446"/>
              <a:ext cx="187841" cy="12138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868793" y="2822446"/>
              <a:ext cx="188310" cy="12138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31" name="Picture 30" descr="Beam Screeen.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1958" y="1158919"/>
            <a:ext cx="4198535" cy="3134953"/>
          </a:xfrm>
          <a:prstGeom prst="rect">
            <a:avLst/>
          </a:prstGeom>
        </p:spPr>
      </p:pic>
      <p:pic>
        <p:nvPicPr>
          <p:cNvPr id="32"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35065" y="1704384"/>
            <a:ext cx="2470073" cy="2277473"/>
          </a:xfrm>
          <a:prstGeom prst="rect">
            <a:avLst/>
          </a:prstGeom>
          <a:solidFill>
            <a:schemeClr val="tx1"/>
          </a:solidFill>
          <a:ln w="9525">
            <a:solidFill>
              <a:schemeClr val="tx1"/>
            </a:solidFill>
            <a:miter lim="800000"/>
            <a:headEnd/>
            <a:tailEnd/>
          </a:ln>
        </p:spPr>
      </p:pic>
      <p:sp>
        <p:nvSpPr>
          <p:cNvPr id="5" name="Rectangle 4"/>
          <p:cNvSpPr/>
          <p:nvPr/>
        </p:nvSpPr>
        <p:spPr>
          <a:xfrm>
            <a:off x="3550112" y="110080"/>
            <a:ext cx="5555026" cy="923330"/>
          </a:xfrm>
          <a:prstGeom prst="rect">
            <a:avLst/>
          </a:prstGeom>
        </p:spPr>
        <p:txBody>
          <a:bodyPr wrap="square">
            <a:spAutoFit/>
          </a:bodyPr>
          <a:lstStyle/>
          <a:p>
            <a:pPr algn="ctr"/>
            <a:r>
              <a:rPr lang="en-US" sz="2700" dirty="0">
                <a:solidFill>
                  <a:srgbClr val="FF7518"/>
                </a:solidFill>
                <a:cs typeface="Monotype Corsiva"/>
              </a:rPr>
              <a:t>The Beam Screen is a complex technological product!</a:t>
            </a:r>
            <a:endParaRPr lang="en-GB" sz="2700" dirty="0"/>
          </a:p>
        </p:txBody>
      </p:sp>
    </p:spTree>
    <p:extLst>
      <p:ext uri="{BB962C8B-B14F-4D97-AF65-F5344CB8AC3E}">
        <p14:creationId xmlns:p14="http://schemas.microsoft.com/office/powerpoint/2010/main" val="106160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143216"/>
            <a:ext cx="9144000" cy="4731278"/>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rPr>
                <a:t>Why do we need Vacuum???</a:t>
              </a:r>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Tree>
    <p:extLst>
      <p:ext uri="{BB962C8B-B14F-4D97-AF65-F5344CB8AC3E}">
        <p14:creationId xmlns:p14="http://schemas.microsoft.com/office/powerpoint/2010/main" val="282774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8">
            <a:extLst>
              <a:ext uri="{FF2B5EF4-FFF2-40B4-BE49-F238E27FC236}">
                <a16:creationId xmlns:a16="http://schemas.microsoft.com/office/drawing/2014/main" id="{02B47C74-31A4-744E-82DB-A40AB34EC21E}"/>
              </a:ext>
            </a:extLst>
          </p:cNvPr>
          <p:cNvGrpSpPr/>
          <p:nvPr/>
        </p:nvGrpSpPr>
        <p:grpSpPr>
          <a:xfrm>
            <a:off x="0" y="0"/>
            <a:ext cx="9144000" cy="4874494"/>
            <a:chOff x="964471" y="72090"/>
            <a:chExt cx="7975157" cy="4467921"/>
          </a:xfrm>
        </p:grpSpPr>
        <p:sp>
          <p:nvSpPr>
            <p:cNvPr id="330" name="Rectangle 329">
              <a:extLst>
                <a:ext uri="{FF2B5EF4-FFF2-40B4-BE49-F238E27FC236}">
                  <a16:creationId xmlns:a16="http://schemas.microsoft.com/office/drawing/2014/main" id="{FE7EE08B-FC8D-9D43-BB02-C3DC2F19E68A}"/>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1" name="Rectangle 2">
              <a:extLst>
                <a:ext uri="{FF2B5EF4-FFF2-40B4-BE49-F238E27FC236}">
                  <a16:creationId xmlns:a16="http://schemas.microsoft.com/office/drawing/2014/main" id="{1D9D4AAC-CF1F-1746-B84B-98D7FDE323FD}"/>
                </a:ext>
              </a:extLst>
            </p:cNvPr>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32" name="Rectangle 3">
              <a:extLst>
                <a:ext uri="{FF2B5EF4-FFF2-40B4-BE49-F238E27FC236}">
                  <a16:creationId xmlns:a16="http://schemas.microsoft.com/office/drawing/2014/main" id="{C49C94F1-8267-B748-A24C-142DA8917AB4}"/>
                </a:ext>
              </a:extLst>
            </p:cNvPr>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33" name="Rectangle 4">
              <a:extLst>
                <a:ext uri="{FF2B5EF4-FFF2-40B4-BE49-F238E27FC236}">
                  <a16:creationId xmlns:a16="http://schemas.microsoft.com/office/drawing/2014/main" id="{606BDC67-1A3D-0448-96AF-9F9F1F7D8E38}"/>
                </a:ext>
              </a:extLst>
            </p:cNvPr>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34" name="Rectangle 5">
              <a:extLst>
                <a:ext uri="{FF2B5EF4-FFF2-40B4-BE49-F238E27FC236}">
                  <a16:creationId xmlns:a16="http://schemas.microsoft.com/office/drawing/2014/main" id="{B6FB3774-A01B-4A4C-8B66-320A8268C4DB}"/>
                </a:ext>
              </a:extLst>
            </p:cNvPr>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35" name="Line 6">
              <a:extLst>
                <a:ext uri="{FF2B5EF4-FFF2-40B4-BE49-F238E27FC236}">
                  <a16:creationId xmlns:a16="http://schemas.microsoft.com/office/drawing/2014/main" id="{4C113D31-8925-754D-A507-87A4B049B04E}"/>
                </a:ext>
              </a:extLst>
            </p:cNvPr>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337" name="Text Box 10">
              <a:extLst>
                <a:ext uri="{FF2B5EF4-FFF2-40B4-BE49-F238E27FC236}">
                  <a16:creationId xmlns:a16="http://schemas.microsoft.com/office/drawing/2014/main" id="{0581C11F-5483-A24C-98EC-A19E7D993808}"/>
                </a:ext>
              </a:extLst>
            </p:cNvPr>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338" name="Line 11">
              <a:extLst>
                <a:ext uri="{FF2B5EF4-FFF2-40B4-BE49-F238E27FC236}">
                  <a16:creationId xmlns:a16="http://schemas.microsoft.com/office/drawing/2014/main" id="{32E0E5A1-957C-7949-8AE9-0BDBEE52627A}"/>
                </a:ext>
              </a:extLst>
            </p:cNvPr>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339" name="TextBox 338">
              <a:extLst>
                <a:ext uri="{FF2B5EF4-FFF2-40B4-BE49-F238E27FC236}">
                  <a16:creationId xmlns:a16="http://schemas.microsoft.com/office/drawing/2014/main" id="{9B5027A1-3872-7642-9CF7-3390F247C45B}"/>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340" name="TextBox 339">
              <a:extLst>
                <a:ext uri="{FF2B5EF4-FFF2-40B4-BE49-F238E27FC236}">
                  <a16:creationId xmlns:a16="http://schemas.microsoft.com/office/drawing/2014/main" id="{E1F5D20B-6305-E54B-9A15-968CA3588CF4}"/>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341" name="TextBox 340">
              <a:extLst>
                <a:ext uri="{FF2B5EF4-FFF2-40B4-BE49-F238E27FC236}">
                  <a16:creationId xmlns:a16="http://schemas.microsoft.com/office/drawing/2014/main" id="{F78C05B1-03B8-884B-858D-C4666130A2CA}"/>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342" name="TextBox 341">
              <a:extLst>
                <a:ext uri="{FF2B5EF4-FFF2-40B4-BE49-F238E27FC236}">
                  <a16:creationId xmlns:a16="http://schemas.microsoft.com/office/drawing/2014/main" id="{C97455DD-7E63-3E47-999A-E63E0D02212D}"/>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81" name="Text Box 14">
            <a:extLst>
              <a:ext uri="{FF2B5EF4-FFF2-40B4-BE49-F238E27FC236}">
                <a16:creationId xmlns:a16="http://schemas.microsoft.com/office/drawing/2014/main" id="{60F9A2B8-B8FD-BB4F-888B-BE991DAEC874}"/>
              </a:ext>
            </a:extLst>
          </p:cNvPr>
          <p:cNvSpPr txBox="1">
            <a:spLocks noChangeArrowheads="1"/>
          </p:cNvSpPr>
          <p:nvPr/>
        </p:nvSpPr>
        <p:spPr bwMode="auto">
          <a:xfrm>
            <a:off x="1257417" y="2252586"/>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182" name="Text Box 15">
            <a:extLst>
              <a:ext uri="{FF2B5EF4-FFF2-40B4-BE49-F238E27FC236}">
                <a16:creationId xmlns:a16="http://schemas.microsoft.com/office/drawing/2014/main" id="{CCFC3C86-774E-424A-BE56-3F262924FB83}"/>
              </a:ext>
            </a:extLst>
          </p:cNvPr>
          <p:cNvSpPr txBox="1">
            <a:spLocks noChangeArrowheads="1"/>
          </p:cNvSpPr>
          <p:nvPr/>
        </p:nvSpPr>
        <p:spPr bwMode="auto">
          <a:xfrm>
            <a:off x="1398094" y="2862185"/>
            <a:ext cx="5635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sp>
        <p:nvSpPr>
          <p:cNvPr id="183" name="Line 2">
            <a:extLst>
              <a:ext uri="{FF2B5EF4-FFF2-40B4-BE49-F238E27FC236}">
                <a16:creationId xmlns:a16="http://schemas.microsoft.com/office/drawing/2014/main" id="{EE095423-D600-634C-BC40-DF9C5A9186C1}"/>
              </a:ext>
            </a:extLst>
          </p:cNvPr>
          <p:cNvSpPr>
            <a:spLocks noChangeAspect="1" noChangeShapeType="1"/>
          </p:cNvSpPr>
          <p:nvPr/>
        </p:nvSpPr>
        <p:spPr bwMode="auto">
          <a:xfrm rot="10800000">
            <a:off x="4888055" y="2323525"/>
            <a:ext cx="154064" cy="144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4" name="Line 3">
            <a:extLst>
              <a:ext uri="{FF2B5EF4-FFF2-40B4-BE49-F238E27FC236}">
                <a16:creationId xmlns:a16="http://schemas.microsoft.com/office/drawing/2014/main" id="{455CA30A-C2C7-B04B-9E00-DACD53E4C900}"/>
              </a:ext>
            </a:extLst>
          </p:cNvPr>
          <p:cNvSpPr>
            <a:spLocks noChangeAspect="1" noChangeShapeType="1"/>
          </p:cNvSpPr>
          <p:nvPr/>
        </p:nvSpPr>
        <p:spPr bwMode="auto">
          <a:xfrm rot="10800000">
            <a:off x="4578733" y="2275728"/>
            <a:ext cx="25796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 name="Line 4">
            <a:extLst>
              <a:ext uri="{FF2B5EF4-FFF2-40B4-BE49-F238E27FC236}">
                <a16:creationId xmlns:a16="http://schemas.microsoft.com/office/drawing/2014/main" id="{B0923CCF-E6C7-F144-8A36-C4D1F7581EED}"/>
              </a:ext>
            </a:extLst>
          </p:cNvPr>
          <p:cNvSpPr>
            <a:spLocks noChangeAspect="1" noChangeShapeType="1"/>
          </p:cNvSpPr>
          <p:nvPr/>
        </p:nvSpPr>
        <p:spPr bwMode="auto">
          <a:xfrm rot="10800000">
            <a:off x="3293673" y="2034351"/>
            <a:ext cx="154064"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6" name="Line 5">
            <a:extLst>
              <a:ext uri="{FF2B5EF4-FFF2-40B4-BE49-F238E27FC236}">
                <a16:creationId xmlns:a16="http://schemas.microsoft.com/office/drawing/2014/main" id="{00602E2F-1F98-D14E-A2F6-04687CCB2860}"/>
              </a:ext>
            </a:extLst>
          </p:cNvPr>
          <p:cNvSpPr>
            <a:spLocks noChangeAspect="1" noChangeShapeType="1"/>
          </p:cNvSpPr>
          <p:nvPr/>
        </p:nvSpPr>
        <p:spPr bwMode="auto">
          <a:xfrm rot="10800000">
            <a:off x="3139609" y="2468112"/>
            <a:ext cx="51355" cy="967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7" name="Line 6">
            <a:extLst>
              <a:ext uri="{FF2B5EF4-FFF2-40B4-BE49-F238E27FC236}">
                <a16:creationId xmlns:a16="http://schemas.microsoft.com/office/drawing/2014/main" id="{E6A23E6F-F9F9-3A4C-BA2C-DBD6686DC842}"/>
              </a:ext>
            </a:extLst>
          </p:cNvPr>
          <p:cNvSpPr>
            <a:spLocks noChangeAspect="1" noChangeShapeType="1"/>
          </p:cNvSpPr>
          <p:nvPr/>
        </p:nvSpPr>
        <p:spPr bwMode="auto">
          <a:xfrm rot="10800000">
            <a:off x="2626063" y="2372517"/>
            <a:ext cx="101515"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8" name="Line 7">
            <a:extLst>
              <a:ext uri="{FF2B5EF4-FFF2-40B4-BE49-F238E27FC236}">
                <a16:creationId xmlns:a16="http://schemas.microsoft.com/office/drawing/2014/main" id="{810101C9-6E51-4E4E-B105-205C74FBCF58}"/>
              </a:ext>
            </a:extLst>
          </p:cNvPr>
          <p:cNvSpPr>
            <a:spLocks noChangeAspect="1" noChangeShapeType="1"/>
          </p:cNvSpPr>
          <p:nvPr/>
        </p:nvSpPr>
        <p:spPr bwMode="auto">
          <a:xfrm rot="10800000">
            <a:off x="2780127" y="2034351"/>
            <a:ext cx="101515"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9" name="Line 8">
            <a:extLst>
              <a:ext uri="{FF2B5EF4-FFF2-40B4-BE49-F238E27FC236}">
                <a16:creationId xmlns:a16="http://schemas.microsoft.com/office/drawing/2014/main" id="{580A5774-0348-4548-8A56-104125F37905}"/>
              </a:ext>
            </a:extLst>
          </p:cNvPr>
          <p:cNvSpPr>
            <a:spLocks noChangeAspect="1" noChangeShapeType="1"/>
          </p:cNvSpPr>
          <p:nvPr/>
        </p:nvSpPr>
        <p:spPr bwMode="auto">
          <a:xfrm rot="10800000" flipH="1">
            <a:off x="2934191" y="2034351"/>
            <a:ext cx="102709" cy="967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90" name="Oval 189">
            <a:extLst>
              <a:ext uri="{FF2B5EF4-FFF2-40B4-BE49-F238E27FC236}">
                <a16:creationId xmlns:a16="http://schemas.microsoft.com/office/drawing/2014/main" id="{EFD02DD2-82A5-B042-8B24-958B7BEF3528}"/>
              </a:ext>
            </a:extLst>
          </p:cNvPr>
          <p:cNvSpPr>
            <a:spLocks noChangeAspect="1" noChangeArrowheads="1"/>
          </p:cNvSpPr>
          <p:nvPr/>
        </p:nvSpPr>
        <p:spPr bwMode="auto">
          <a:xfrm rot="10800000">
            <a:off x="3500286" y="2420315"/>
            <a:ext cx="154064" cy="14458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 name="Oval 190">
            <a:extLst>
              <a:ext uri="{FF2B5EF4-FFF2-40B4-BE49-F238E27FC236}">
                <a16:creationId xmlns:a16="http://schemas.microsoft.com/office/drawing/2014/main" id="{E3D7D090-31CE-E94A-BA3B-7D0B2BA2ECEC}"/>
              </a:ext>
            </a:extLst>
          </p:cNvPr>
          <p:cNvSpPr>
            <a:spLocks noChangeAspect="1" noChangeArrowheads="1"/>
          </p:cNvSpPr>
          <p:nvPr/>
        </p:nvSpPr>
        <p:spPr bwMode="auto">
          <a:xfrm rot="10800000">
            <a:off x="3293673" y="2420315"/>
            <a:ext cx="154064" cy="14458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 name="Oval 191">
            <a:extLst>
              <a:ext uri="{FF2B5EF4-FFF2-40B4-BE49-F238E27FC236}">
                <a16:creationId xmlns:a16="http://schemas.microsoft.com/office/drawing/2014/main" id="{B2C2CBCA-4AEE-1D48-822B-724642013738}"/>
              </a:ext>
            </a:extLst>
          </p:cNvPr>
          <p:cNvSpPr>
            <a:spLocks noChangeAspect="1" noChangeArrowheads="1"/>
          </p:cNvSpPr>
          <p:nvPr/>
        </p:nvSpPr>
        <p:spPr bwMode="auto">
          <a:xfrm rot="10800000">
            <a:off x="3190964" y="2275728"/>
            <a:ext cx="154064" cy="14458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 name="Oval 192">
            <a:extLst>
              <a:ext uri="{FF2B5EF4-FFF2-40B4-BE49-F238E27FC236}">
                <a16:creationId xmlns:a16="http://schemas.microsoft.com/office/drawing/2014/main" id="{50729ED5-09BA-D046-AF45-1A9A3650E40E}"/>
              </a:ext>
            </a:extLst>
          </p:cNvPr>
          <p:cNvSpPr>
            <a:spLocks noChangeAspect="1" noChangeArrowheads="1"/>
          </p:cNvSpPr>
          <p:nvPr/>
        </p:nvSpPr>
        <p:spPr bwMode="auto">
          <a:xfrm rot="10800000">
            <a:off x="3602995" y="2275728"/>
            <a:ext cx="154064" cy="14458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 name="Oval 193">
            <a:extLst>
              <a:ext uri="{FF2B5EF4-FFF2-40B4-BE49-F238E27FC236}">
                <a16:creationId xmlns:a16="http://schemas.microsoft.com/office/drawing/2014/main" id="{42596C2A-D768-794A-921B-12D240D38B2A}"/>
              </a:ext>
            </a:extLst>
          </p:cNvPr>
          <p:cNvSpPr>
            <a:spLocks noChangeAspect="1" noChangeArrowheads="1"/>
          </p:cNvSpPr>
          <p:nvPr/>
        </p:nvSpPr>
        <p:spPr bwMode="auto">
          <a:xfrm rot="10800000">
            <a:off x="3500286" y="2131141"/>
            <a:ext cx="154064" cy="14458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5" name="Oval 194">
            <a:extLst>
              <a:ext uri="{FF2B5EF4-FFF2-40B4-BE49-F238E27FC236}">
                <a16:creationId xmlns:a16="http://schemas.microsoft.com/office/drawing/2014/main" id="{4E4B0259-3988-B44A-A399-46F5B4CC24A4}"/>
              </a:ext>
            </a:extLst>
          </p:cNvPr>
          <p:cNvSpPr>
            <a:spLocks noChangeAspect="1" noChangeArrowheads="1"/>
          </p:cNvSpPr>
          <p:nvPr/>
        </p:nvSpPr>
        <p:spPr bwMode="auto">
          <a:xfrm rot="12308825">
            <a:off x="4087879" y="2947280"/>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6" name="Oval 195">
            <a:extLst>
              <a:ext uri="{FF2B5EF4-FFF2-40B4-BE49-F238E27FC236}">
                <a16:creationId xmlns:a16="http://schemas.microsoft.com/office/drawing/2014/main" id="{8CD64C6C-D85F-0E4F-B0CF-677B981CE4AB}"/>
              </a:ext>
            </a:extLst>
          </p:cNvPr>
          <p:cNvSpPr>
            <a:spLocks noChangeAspect="1" noChangeArrowheads="1"/>
          </p:cNvSpPr>
          <p:nvPr/>
        </p:nvSpPr>
        <p:spPr bwMode="auto">
          <a:xfrm rot="12308825">
            <a:off x="3868129" y="2849295"/>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Oval 196">
            <a:extLst>
              <a:ext uri="{FF2B5EF4-FFF2-40B4-BE49-F238E27FC236}">
                <a16:creationId xmlns:a16="http://schemas.microsoft.com/office/drawing/2014/main" id="{7BAF5AFB-7B09-3145-B446-112744B3B2EB}"/>
              </a:ext>
            </a:extLst>
          </p:cNvPr>
          <p:cNvSpPr>
            <a:spLocks noChangeAspect="1" noChangeArrowheads="1"/>
          </p:cNvSpPr>
          <p:nvPr/>
        </p:nvSpPr>
        <p:spPr bwMode="auto">
          <a:xfrm rot="12308825">
            <a:off x="3780945" y="2757285"/>
            <a:ext cx="182727"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 name="Oval 197">
            <a:extLst>
              <a:ext uri="{FF2B5EF4-FFF2-40B4-BE49-F238E27FC236}">
                <a16:creationId xmlns:a16="http://schemas.microsoft.com/office/drawing/2014/main" id="{E2D18C0C-A2A8-3448-A2DF-F49EB70E689B}"/>
              </a:ext>
            </a:extLst>
          </p:cNvPr>
          <p:cNvSpPr>
            <a:spLocks noChangeAspect="1" noChangeArrowheads="1"/>
          </p:cNvSpPr>
          <p:nvPr/>
        </p:nvSpPr>
        <p:spPr bwMode="auto">
          <a:xfrm rot="12308825">
            <a:off x="4219251" y="2949670"/>
            <a:ext cx="182727"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9" name="Oval 198">
            <a:extLst>
              <a:ext uri="{FF2B5EF4-FFF2-40B4-BE49-F238E27FC236}">
                <a16:creationId xmlns:a16="http://schemas.microsoft.com/office/drawing/2014/main" id="{93EA6DD0-FEC4-AE43-B9A1-D345CEE74782}"/>
              </a:ext>
            </a:extLst>
          </p:cNvPr>
          <p:cNvSpPr>
            <a:spLocks noChangeAspect="1" noChangeArrowheads="1"/>
          </p:cNvSpPr>
          <p:nvPr/>
        </p:nvSpPr>
        <p:spPr bwMode="auto">
          <a:xfrm rot="12308825">
            <a:off x="3911123" y="2762065"/>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0" name="Oval 199">
            <a:extLst>
              <a:ext uri="{FF2B5EF4-FFF2-40B4-BE49-F238E27FC236}">
                <a16:creationId xmlns:a16="http://schemas.microsoft.com/office/drawing/2014/main" id="{02F8671E-A138-0D4A-9856-A2A378C63F81}"/>
              </a:ext>
            </a:extLst>
          </p:cNvPr>
          <p:cNvSpPr>
            <a:spLocks noChangeAspect="1" noChangeArrowheads="1"/>
          </p:cNvSpPr>
          <p:nvPr/>
        </p:nvSpPr>
        <p:spPr bwMode="auto">
          <a:xfrm rot="12308825">
            <a:off x="4132067" y="2858855"/>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1" name="AutoShape 20">
            <a:extLst>
              <a:ext uri="{FF2B5EF4-FFF2-40B4-BE49-F238E27FC236}">
                <a16:creationId xmlns:a16="http://schemas.microsoft.com/office/drawing/2014/main" id="{764DBEB1-D9F4-C240-99D4-7172900CC3FF}"/>
              </a:ext>
            </a:extLst>
          </p:cNvPr>
          <p:cNvSpPr>
            <a:spLocks noChangeAspect="1" noChangeArrowheads="1"/>
          </p:cNvSpPr>
          <p:nvPr/>
        </p:nvSpPr>
        <p:spPr bwMode="auto">
          <a:xfrm rot="12308825">
            <a:off x="3881266" y="2823007"/>
            <a:ext cx="426363" cy="95595"/>
          </a:xfrm>
          <a:prstGeom prst="hexagon">
            <a:avLst>
              <a:gd name="adj" fmla="val 111563"/>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2" name="Oval 201">
            <a:extLst>
              <a:ext uri="{FF2B5EF4-FFF2-40B4-BE49-F238E27FC236}">
                <a16:creationId xmlns:a16="http://schemas.microsoft.com/office/drawing/2014/main" id="{2AF464D0-929C-8345-8AAE-E5154B3286DD}"/>
              </a:ext>
            </a:extLst>
          </p:cNvPr>
          <p:cNvSpPr>
            <a:spLocks noChangeAspect="1" noChangeArrowheads="1"/>
          </p:cNvSpPr>
          <p:nvPr/>
        </p:nvSpPr>
        <p:spPr bwMode="auto">
          <a:xfrm rot="6683276">
            <a:off x="2966398" y="2617520"/>
            <a:ext cx="144587"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3" name="Oval 202">
            <a:extLst>
              <a:ext uri="{FF2B5EF4-FFF2-40B4-BE49-F238E27FC236}">
                <a16:creationId xmlns:a16="http://schemas.microsoft.com/office/drawing/2014/main" id="{3ADBE6FE-F458-124C-A2B7-141464505266}"/>
              </a:ext>
            </a:extLst>
          </p:cNvPr>
          <p:cNvSpPr>
            <a:spLocks noChangeAspect="1" noChangeArrowheads="1"/>
          </p:cNvSpPr>
          <p:nvPr/>
        </p:nvSpPr>
        <p:spPr bwMode="auto">
          <a:xfrm rot="6683276">
            <a:off x="2891158" y="2799149"/>
            <a:ext cx="143392"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 name="Oval 203">
            <a:extLst>
              <a:ext uri="{FF2B5EF4-FFF2-40B4-BE49-F238E27FC236}">
                <a16:creationId xmlns:a16="http://schemas.microsoft.com/office/drawing/2014/main" id="{AF1DC1CA-8B17-1D4F-8E80-0FE27268B515}"/>
              </a:ext>
            </a:extLst>
          </p:cNvPr>
          <p:cNvSpPr>
            <a:spLocks noChangeAspect="1" noChangeArrowheads="1"/>
          </p:cNvSpPr>
          <p:nvPr/>
        </p:nvSpPr>
        <p:spPr bwMode="auto">
          <a:xfrm rot="6683276">
            <a:off x="2709625" y="2834997"/>
            <a:ext cx="144587"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 name="Oval 204">
            <a:extLst>
              <a:ext uri="{FF2B5EF4-FFF2-40B4-BE49-F238E27FC236}">
                <a16:creationId xmlns:a16="http://schemas.microsoft.com/office/drawing/2014/main" id="{3BF75A27-AF72-A049-BF9C-A90675DECDE0}"/>
              </a:ext>
            </a:extLst>
          </p:cNvPr>
          <p:cNvSpPr>
            <a:spLocks noChangeAspect="1" noChangeArrowheads="1"/>
          </p:cNvSpPr>
          <p:nvPr/>
        </p:nvSpPr>
        <p:spPr bwMode="auto">
          <a:xfrm rot="6683276">
            <a:off x="2860106" y="2475323"/>
            <a:ext cx="144587"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 name="Oval 205">
            <a:extLst>
              <a:ext uri="{FF2B5EF4-FFF2-40B4-BE49-F238E27FC236}">
                <a16:creationId xmlns:a16="http://schemas.microsoft.com/office/drawing/2014/main" id="{F61F45AA-119F-4B4F-9EBF-8192688B257E}"/>
              </a:ext>
            </a:extLst>
          </p:cNvPr>
          <p:cNvSpPr>
            <a:spLocks noChangeAspect="1" noChangeArrowheads="1"/>
          </p:cNvSpPr>
          <p:nvPr/>
        </p:nvSpPr>
        <p:spPr bwMode="auto">
          <a:xfrm rot="6683276">
            <a:off x="2624830" y="2693995"/>
            <a:ext cx="143392"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 name="Oval 206">
            <a:extLst>
              <a:ext uri="{FF2B5EF4-FFF2-40B4-BE49-F238E27FC236}">
                <a16:creationId xmlns:a16="http://schemas.microsoft.com/office/drawing/2014/main" id="{755D8036-4E9F-484D-9FF2-A8BB9A16C748}"/>
              </a:ext>
            </a:extLst>
          </p:cNvPr>
          <p:cNvSpPr>
            <a:spLocks noChangeAspect="1" noChangeArrowheads="1"/>
          </p:cNvSpPr>
          <p:nvPr/>
        </p:nvSpPr>
        <p:spPr bwMode="auto">
          <a:xfrm rot="6683276">
            <a:off x="2679768" y="2512366"/>
            <a:ext cx="144587"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 name="AutoShape 27">
            <a:extLst>
              <a:ext uri="{FF2B5EF4-FFF2-40B4-BE49-F238E27FC236}">
                <a16:creationId xmlns:a16="http://schemas.microsoft.com/office/drawing/2014/main" id="{EC0A504B-D826-8B4F-ADB4-FEF1288C2C0E}"/>
              </a:ext>
            </a:extLst>
          </p:cNvPr>
          <p:cNvSpPr>
            <a:spLocks noChangeAspect="1" noChangeArrowheads="1"/>
          </p:cNvSpPr>
          <p:nvPr/>
        </p:nvSpPr>
        <p:spPr bwMode="auto">
          <a:xfrm rot="6683276">
            <a:off x="2665385" y="2569763"/>
            <a:ext cx="336971" cy="308128"/>
          </a:xfrm>
          <a:prstGeom prst="hexagon">
            <a:avLst>
              <a:gd name="adj" fmla="val 27326"/>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 name="Line 28">
            <a:extLst>
              <a:ext uri="{FF2B5EF4-FFF2-40B4-BE49-F238E27FC236}">
                <a16:creationId xmlns:a16="http://schemas.microsoft.com/office/drawing/2014/main" id="{548E875B-DB2E-0446-8A87-C1579F7D5949}"/>
              </a:ext>
            </a:extLst>
          </p:cNvPr>
          <p:cNvSpPr>
            <a:spLocks noChangeAspect="1" noChangeShapeType="1"/>
          </p:cNvSpPr>
          <p:nvPr/>
        </p:nvSpPr>
        <p:spPr bwMode="auto">
          <a:xfrm rot="10800000" flipH="1">
            <a:off x="3396383" y="2901872"/>
            <a:ext cx="154064"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0" name="Line 29">
            <a:extLst>
              <a:ext uri="{FF2B5EF4-FFF2-40B4-BE49-F238E27FC236}">
                <a16:creationId xmlns:a16="http://schemas.microsoft.com/office/drawing/2014/main" id="{E35E5084-D861-0347-846C-71F0D5E9AB20}"/>
              </a:ext>
            </a:extLst>
          </p:cNvPr>
          <p:cNvSpPr>
            <a:spLocks noChangeAspect="1" noChangeShapeType="1"/>
          </p:cNvSpPr>
          <p:nvPr/>
        </p:nvSpPr>
        <p:spPr bwMode="auto">
          <a:xfrm rot="10800000">
            <a:off x="3242319" y="2805083"/>
            <a:ext cx="154064" cy="192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1" name="Line 30">
            <a:extLst>
              <a:ext uri="{FF2B5EF4-FFF2-40B4-BE49-F238E27FC236}">
                <a16:creationId xmlns:a16="http://schemas.microsoft.com/office/drawing/2014/main" id="{59A4B449-899F-7044-B9E6-32F9082B7673}"/>
              </a:ext>
            </a:extLst>
          </p:cNvPr>
          <p:cNvSpPr>
            <a:spLocks noChangeAspect="1" noChangeShapeType="1"/>
          </p:cNvSpPr>
          <p:nvPr/>
        </p:nvSpPr>
        <p:spPr bwMode="auto">
          <a:xfrm rot="10800000">
            <a:off x="3189770" y="2997467"/>
            <a:ext cx="20661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2" name="Line 31">
            <a:extLst>
              <a:ext uri="{FF2B5EF4-FFF2-40B4-BE49-F238E27FC236}">
                <a16:creationId xmlns:a16="http://schemas.microsoft.com/office/drawing/2014/main" id="{A9E83B76-BB42-A843-B9FE-58D1A73F4BEA}"/>
              </a:ext>
            </a:extLst>
          </p:cNvPr>
          <p:cNvSpPr>
            <a:spLocks noChangeAspect="1" noChangeShapeType="1"/>
          </p:cNvSpPr>
          <p:nvPr/>
        </p:nvSpPr>
        <p:spPr bwMode="auto">
          <a:xfrm rot="10800000" flipV="1">
            <a:off x="3396383" y="2997467"/>
            <a:ext cx="0" cy="967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3" name="Line 32">
            <a:extLst>
              <a:ext uri="{FF2B5EF4-FFF2-40B4-BE49-F238E27FC236}">
                <a16:creationId xmlns:a16="http://schemas.microsoft.com/office/drawing/2014/main" id="{A51BB267-F2D5-CE4D-A40C-B9B62DFFF25D}"/>
              </a:ext>
            </a:extLst>
          </p:cNvPr>
          <p:cNvSpPr>
            <a:spLocks noChangeAspect="1" noChangeShapeType="1"/>
          </p:cNvSpPr>
          <p:nvPr/>
        </p:nvSpPr>
        <p:spPr bwMode="auto">
          <a:xfrm rot="6634490" flipH="1">
            <a:off x="4053213" y="2249489"/>
            <a:ext cx="117103" cy="18631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4" name="Line 33">
            <a:extLst>
              <a:ext uri="{FF2B5EF4-FFF2-40B4-BE49-F238E27FC236}">
                <a16:creationId xmlns:a16="http://schemas.microsoft.com/office/drawing/2014/main" id="{73F26A28-B04C-D84D-9298-F7B92C269636}"/>
              </a:ext>
            </a:extLst>
          </p:cNvPr>
          <p:cNvSpPr>
            <a:spLocks noChangeAspect="1" noChangeShapeType="1"/>
          </p:cNvSpPr>
          <p:nvPr/>
        </p:nvSpPr>
        <p:spPr bwMode="auto">
          <a:xfrm rot="6634490">
            <a:off x="3980353" y="2359428"/>
            <a:ext cx="144587" cy="2054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5" name="Line 34">
            <a:extLst>
              <a:ext uri="{FF2B5EF4-FFF2-40B4-BE49-F238E27FC236}">
                <a16:creationId xmlns:a16="http://schemas.microsoft.com/office/drawing/2014/main" id="{05F676A8-C3FD-5C47-A2C1-F526A7E13E0A}"/>
              </a:ext>
            </a:extLst>
          </p:cNvPr>
          <p:cNvSpPr>
            <a:spLocks noChangeAspect="1" noChangeShapeType="1"/>
          </p:cNvSpPr>
          <p:nvPr/>
        </p:nvSpPr>
        <p:spPr bwMode="auto">
          <a:xfrm rot="6634490">
            <a:off x="4042444" y="2519494"/>
            <a:ext cx="193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6" name="Line 35">
            <a:extLst>
              <a:ext uri="{FF2B5EF4-FFF2-40B4-BE49-F238E27FC236}">
                <a16:creationId xmlns:a16="http://schemas.microsoft.com/office/drawing/2014/main" id="{59527544-C4BE-2440-9975-03DA984CBB97}"/>
              </a:ext>
            </a:extLst>
          </p:cNvPr>
          <p:cNvSpPr>
            <a:spLocks noChangeAspect="1" noChangeShapeType="1"/>
          </p:cNvSpPr>
          <p:nvPr/>
        </p:nvSpPr>
        <p:spPr bwMode="auto">
          <a:xfrm rot="6634490" flipV="1">
            <a:off x="4222834" y="2395249"/>
            <a:ext cx="0" cy="10390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7" name="Line 36">
            <a:extLst>
              <a:ext uri="{FF2B5EF4-FFF2-40B4-BE49-F238E27FC236}">
                <a16:creationId xmlns:a16="http://schemas.microsoft.com/office/drawing/2014/main" id="{FF03B8F9-804A-7241-A45F-63AFCAE31209}"/>
              </a:ext>
            </a:extLst>
          </p:cNvPr>
          <p:cNvSpPr>
            <a:spLocks noChangeAspect="1" noChangeShapeType="1"/>
          </p:cNvSpPr>
          <p:nvPr/>
        </p:nvSpPr>
        <p:spPr bwMode="auto">
          <a:xfrm rot="13970955" flipH="1">
            <a:off x="2872027" y="2309225"/>
            <a:ext cx="228232" cy="1468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8" name="Line 37">
            <a:extLst>
              <a:ext uri="{FF2B5EF4-FFF2-40B4-BE49-F238E27FC236}">
                <a16:creationId xmlns:a16="http://schemas.microsoft.com/office/drawing/2014/main" id="{9961D46E-7459-BB44-8CAD-A76A165D1481}"/>
              </a:ext>
            </a:extLst>
          </p:cNvPr>
          <p:cNvSpPr>
            <a:spLocks noChangeAspect="1" noChangeShapeType="1"/>
          </p:cNvSpPr>
          <p:nvPr/>
        </p:nvSpPr>
        <p:spPr bwMode="auto">
          <a:xfrm rot="13970955">
            <a:off x="2817111" y="2113272"/>
            <a:ext cx="144587" cy="2054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9" name="Line 38">
            <a:extLst>
              <a:ext uri="{FF2B5EF4-FFF2-40B4-BE49-F238E27FC236}">
                <a16:creationId xmlns:a16="http://schemas.microsoft.com/office/drawing/2014/main" id="{AF71F1DF-8122-A64A-A66E-AECDEE8B7023}"/>
              </a:ext>
            </a:extLst>
          </p:cNvPr>
          <p:cNvSpPr>
            <a:spLocks noChangeAspect="1" noChangeShapeType="1"/>
          </p:cNvSpPr>
          <p:nvPr/>
        </p:nvSpPr>
        <p:spPr bwMode="auto">
          <a:xfrm rot="13970955">
            <a:off x="2694086" y="2256609"/>
            <a:ext cx="193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0" name="Line 39">
            <a:extLst>
              <a:ext uri="{FF2B5EF4-FFF2-40B4-BE49-F238E27FC236}">
                <a16:creationId xmlns:a16="http://schemas.microsoft.com/office/drawing/2014/main" id="{814C5760-7BC1-0E49-ACF3-8872BEFB42DF}"/>
              </a:ext>
            </a:extLst>
          </p:cNvPr>
          <p:cNvSpPr>
            <a:spLocks noChangeAspect="1" noChangeShapeType="1"/>
          </p:cNvSpPr>
          <p:nvPr/>
        </p:nvSpPr>
        <p:spPr bwMode="auto">
          <a:xfrm rot="13970955" flipV="1">
            <a:off x="2813567" y="2310408"/>
            <a:ext cx="0" cy="10270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1" name="Oval 220">
            <a:extLst>
              <a:ext uri="{FF2B5EF4-FFF2-40B4-BE49-F238E27FC236}">
                <a16:creationId xmlns:a16="http://schemas.microsoft.com/office/drawing/2014/main" id="{D917ECA5-30AD-CB40-8513-ABFCD54EBEEC}"/>
              </a:ext>
            </a:extLst>
          </p:cNvPr>
          <p:cNvSpPr>
            <a:spLocks noChangeAspect="1" noChangeArrowheads="1"/>
          </p:cNvSpPr>
          <p:nvPr/>
        </p:nvSpPr>
        <p:spPr bwMode="auto">
          <a:xfrm rot="10800000">
            <a:off x="2372873" y="2083344"/>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Oval 221">
            <a:extLst>
              <a:ext uri="{FF2B5EF4-FFF2-40B4-BE49-F238E27FC236}">
                <a16:creationId xmlns:a16="http://schemas.microsoft.com/office/drawing/2014/main" id="{E349EE1D-2E88-714C-ABCC-F881008241AA}"/>
              </a:ext>
            </a:extLst>
          </p:cNvPr>
          <p:cNvSpPr>
            <a:spLocks noChangeAspect="1" noChangeArrowheads="1"/>
          </p:cNvSpPr>
          <p:nvPr/>
        </p:nvSpPr>
        <p:spPr bwMode="auto">
          <a:xfrm rot="10800000">
            <a:off x="2129237" y="2083344"/>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 name="Oval 222">
            <a:extLst>
              <a:ext uri="{FF2B5EF4-FFF2-40B4-BE49-F238E27FC236}">
                <a16:creationId xmlns:a16="http://schemas.microsoft.com/office/drawing/2014/main" id="{A3974628-4638-7848-AC78-7F69DD299E3E}"/>
              </a:ext>
            </a:extLst>
          </p:cNvPr>
          <p:cNvSpPr>
            <a:spLocks noChangeAspect="1" noChangeArrowheads="1"/>
          </p:cNvSpPr>
          <p:nvPr/>
        </p:nvSpPr>
        <p:spPr bwMode="auto">
          <a:xfrm rot="10800000">
            <a:off x="2008613" y="2034351"/>
            <a:ext cx="182727"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 name="Oval 223">
            <a:extLst>
              <a:ext uri="{FF2B5EF4-FFF2-40B4-BE49-F238E27FC236}">
                <a16:creationId xmlns:a16="http://schemas.microsoft.com/office/drawing/2014/main" id="{F59F7ECD-2B7B-2D47-AF77-F1942567AE35}"/>
              </a:ext>
            </a:extLst>
          </p:cNvPr>
          <p:cNvSpPr>
            <a:spLocks noChangeAspect="1" noChangeArrowheads="1"/>
          </p:cNvSpPr>
          <p:nvPr/>
        </p:nvSpPr>
        <p:spPr bwMode="auto">
          <a:xfrm rot="10800000">
            <a:off x="2494691" y="2034351"/>
            <a:ext cx="181533"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 name="Oval 224">
            <a:extLst>
              <a:ext uri="{FF2B5EF4-FFF2-40B4-BE49-F238E27FC236}">
                <a16:creationId xmlns:a16="http://schemas.microsoft.com/office/drawing/2014/main" id="{0419E108-F7FB-1A42-88C9-EE32AA145458}"/>
              </a:ext>
            </a:extLst>
          </p:cNvPr>
          <p:cNvSpPr>
            <a:spLocks noChangeAspect="1" noChangeArrowheads="1"/>
          </p:cNvSpPr>
          <p:nvPr/>
        </p:nvSpPr>
        <p:spPr bwMode="auto">
          <a:xfrm rot="10800000">
            <a:off x="2129237" y="1986554"/>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 name="Oval 225">
            <a:extLst>
              <a:ext uri="{FF2B5EF4-FFF2-40B4-BE49-F238E27FC236}">
                <a16:creationId xmlns:a16="http://schemas.microsoft.com/office/drawing/2014/main" id="{8BBDEFAD-714D-784F-A606-7F4A02E422A7}"/>
              </a:ext>
            </a:extLst>
          </p:cNvPr>
          <p:cNvSpPr>
            <a:spLocks noChangeAspect="1" noChangeArrowheads="1"/>
          </p:cNvSpPr>
          <p:nvPr/>
        </p:nvSpPr>
        <p:spPr bwMode="auto">
          <a:xfrm rot="10800000">
            <a:off x="2372873" y="1986554"/>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 name="AutoShape 46">
            <a:extLst>
              <a:ext uri="{FF2B5EF4-FFF2-40B4-BE49-F238E27FC236}">
                <a16:creationId xmlns:a16="http://schemas.microsoft.com/office/drawing/2014/main" id="{222DE312-59EC-3747-8F43-9506FF11C995}"/>
              </a:ext>
            </a:extLst>
          </p:cNvPr>
          <p:cNvSpPr>
            <a:spLocks noChangeAspect="1" noChangeArrowheads="1"/>
          </p:cNvSpPr>
          <p:nvPr/>
        </p:nvSpPr>
        <p:spPr bwMode="auto">
          <a:xfrm rot="10800000">
            <a:off x="2129237" y="2002088"/>
            <a:ext cx="426363" cy="96790"/>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 name="Line 47">
            <a:extLst>
              <a:ext uri="{FF2B5EF4-FFF2-40B4-BE49-F238E27FC236}">
                <a16:creationId xmlns:a16="http://schemas.microsoft.com/office/drawing/2014/main" id="{479DFD02-3651-3640-BB7E-C053301A25DD}"/>
              </a:ext>
            </a:extLst>
          </p:cNvPr>
          <p:cNvSpPr>
            <a:spLocks noChangeAspect="1" noChangeShapeType="1"/>
          </p:cNvSpPr>
          <p:nvPr/>
        </p:nvSpPr>
        <p:spPr bwMode="auto">
          <a:xfrm rot="12516035" flipH="1">
            <a:off x="5068394" y="2609114"/>
            <a:ext cx="154064"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9" name="Line 48">
            <a:extLst>
              <a:ext uri="{FF2B5EF4-FFF2-40B4-BE49-F238E27FC236}">
                <a16:creationId xmlns:a16="http://schemas.microsoft.com/office/drawing/2014/main" id="{B37B3456-DDE4-E147-8243-4F44F4EC7E45}"/>
              </a:ext>
            </a:extLst>
          </p:cNvPr>
          <p:cNvSpPr>
            <a:spLocks noChangeAspect="1" noChangeShapeType="1"/>
          </p:cNvSpPr>
          <p:nvPr/>
        </p:nvSpPr>
        <p:spPr bwMode="auto">
          <a:xfrm rot="12516035">
            <a:off x="4958519" y="2448993"/>
            <a:ext cx="154064" cy="192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0" name="Line 49">
            <a:extLst>
              <a:ext uri="{FF2B5EF4-FFF2-40B4-BE49-F238E27FC236}">
                <a16:creationId xmlns:a16="http://schemas.microsoft.com/office/drawing/2014/main" id="{AB8A7801-A99E-2F48-8BCC-392CC514CCA8}"/>
              </a:ext>
            </a:extLst>
          </p:cNvPr>
          <p:cNvSpPr>
            <a:spLocks noChangeAspect="1" noChangeShapeType="1"/>
          </p:cNvSpPr>
          <p:nvPr/>
        </p:nvSpPr>
        <p:spPr bwMode="auto">
          <a:xfrm rot="12516035">
            <a:off x="4860587" y="2617478"/>
            <a:ext cx="20541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1" name="Line 50">
            <a:extLst>
              <a:ext uri="{FF2B5EF4-FFF2-40B4-BE49-F238E27FC236}">
                <a16:creationId xmlns:a16="http://schemas.microsoft.com/office/drawing/2014/main" id="{29B34CBB-2D3A-554F-A0E9-0715C1F191AD}"/>
              </a:ext>
            </a:extLst>
          </p:cNvPr>
          <p:cNvSpPr>
            <a:spLocks noChangeAspect="1" noChangeShapeType="1"/>
          </p:cNvSpPr>
          <p:nvPr/>
        </p:nvSpPr>
        <p:spPr bwMode="auto">
          <a:xfrm rot="12516035" flipV="1">
            <a:off x="5030176" y="2658106"/>
            <a:ext cx="0" cy="967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2" name="Oval 231">
            <a:extLst>
              <a:ext uri="{FF2B5EF4-FFF2-40B4-BE49-F238E27FC236}">
                <a16:creationId xmlns:a16="http://schemas.microsoft.com/office/drawing/2014/main" id="{478D0B86-574A-3D44-9EC9-60683576EC5D}"/>
              </a:ext>
            </a:extLst>
          </p:cNvPr>
          <p:cNvSpPr>
            <a:spLocks noChangeAspect="1" noChangeArrowheads="1"/>
          </p:cNvSpPr>
          <p:nvPr/>
        </p:nvSpPr>
        <p:spPr bwMode="auto">
          <a:xfrm rot="10800000">
            <a:off x="5098251" y="2131141"/>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 name="Oval 232">
            <a:extLst>
              <a:ext uri="{FF2B5EF4-FFF2-40B4-BE49-F238E27FC236}">
                <a16:creationId xmlns:a16="http://schemas.microsoft.com/office/drawing/2014/main" id="{9AD728C0-66E4-0940-8985-1E75BA90431F}"/>
              </a:ext>
            </a:extLst>
          </p:cNvPr>
          <p:cNvSpPr>
            <a:spLocks noChangeAspect="1" noChangeArrowheads="1"/>
          </p:cNvSpPr>
          <p:nvPr/>
        </p:nvSpPr>
        <p:spPr bwMode="auto">
          <a:xfrm rot="10800000">
            <a:off x="4854615" y="2131141"/>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 name="Oval 233">
            <a:extLst>
              <a:ext uri="{FF2B5EF4-FFF2-40B4-BE49-F238E27FC236}">
                <a16:creationId xmlns:a16="http://schemas.microsoft.com/office/drawing/2014/main" id="{73A8BB3E-FD4C-0242-B8F1-7F283C96ADF5}"/>
              </a:ext>
            </a:extLst>
          </p:cNvPr>
          <p:cNvSpPr>
            <a:spLocks noChangeAspect="1" noChangeArrowheads="1"/>
          </p:cNvSpPr>
          <p:nvPr/>
        </p:nvSpPr>
        <p:spPr bwMode="auto">
          <a:xfrm rot="10800000">
            <a:off x="4733991" y="2082149"/>
            <a:ext cx="182727"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 name="Oval 234">
            <a:extLst>
              <a:ext uri="{FF2B5EF4-FFF2-40B4-BE49-F238E27FC236}">
                <a16:creationId xmlns:a16="http://schemas.microsoft.com/office/drawing/2014/main" id="{FE159F47-B297-8243-9DC0-96C39675806F}"/>
              </a:ext>
            </a:extLst>
          </p:cNvPr>
          <p:cNvSpPr>
            <a:spLocks noChangeAspect="1" noChangeArrowheads="1"/>
          </p:cNvSpPr>
          <p:nvPr/>
        </p:nvSpPr>
        <p:spPr bwMode="auto">
          <a:xfrm rot="10800000">
            <a:off x="5218875" y="2082149"/>
            <a:ext cx="182727"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 name="Oval 235">
            <a:extLst>
              <a:ext uri="{FF2B5EF4-FFF2-40B4-BE49-F238E27FC236}">
                <a16:creationId xmlns:a16="http://schemas.microsoft.com/office/drawing/2014/main" id="{160C320B-A388-EE4E-9AE0-8E6C1AC309D8}"/>
              </a:ext>
            </a:extLst>
          </p:cNvPr>
          <p:cNvSpPr>
            <a:spLocks noChangeAspect="1" noChangeArrowheads="1"/>
          </p:cNvSpPr>
          <p:nvPr/>
        </p:nvSpPr>
        <p:spPr bwMode="auto">
          <a:xfrm rot="10800000">
            <a:off x="4854615" y="2034351"/>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 name="Oval 236">
            <a:extLst>
              <a:ext uri="{FF2B5EF4-FFF2-40B4-BE49-F238E27FC236}">
                <a16:creationId xmlns:a16="http://schemas.microsoft.com/office/drawing/2014/main" id="{51277067-BD58-ED4D-8905-CFA4B6554B77}"/>
              </a:ext>
            </a:extLst>
          </p:cNvPr>
          <p:cNvSpPr>
            <a:spLocks noChangeAspect="1" noChangeArrowheads="1"/>
          </p:cNvSpPr>
          <p:nvPr/>
        </p:nvSpPr>
        <p:spPr bwMode="auto">
          <a:xfrm rot="10800000">
            <a:off x="5098251" y="2034351"/>
            <a:ext cx="182727"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 name="AutoShape 57">
            <a:extLst>
              <a:ext uri="{FF2B5EF4-FFF2-40B4-BE49-F238E27FC236}">
                <a16:creationId xmlns:a16="http://schemas.microsoft.com/office/drawing/2014/main" id="{DE56999C-F149-9F40-B74C-6B3E7AA869EB}"/>
              </a:ext>
            </a:extLst>
          </p:cNvPr>
          <p:cNvSpPr>
            <a:spLocks noChangeAspect="1" noChangeArrowheads="1"/>
          </p:cNvSpPr>
          <p:nvPr/>
        </p:nvSpPr>
        <p:spPr bwMode="auto">
          <a:xfrm rot="10800000">
            <a:off x="4854615" y="2049885"/>
            <a:ext cx="426363" cy="96790"/>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 name="Oval 238">
            <a:extLst>
              <a:ext uri="{FF2B5EF4-FFF2-40B4-BE49-F238E27FC236}">
                <a16:creationId xmlns:a16="http://schemas.microsoft.com/office/drawing/2014/main" id="{88CE9FB3-C0BE-B046-B7E5-9027D454A222}"/>
              </a:ext>
            </a:extLst>
          </p:cNvPr>
          <p:cNvSpPr>
            <a:spLocks noChangeAspect="1" noChangeArrowheads="1"/>
          </p:cNvSpPr>
          <p:nvPr/>
        </p:nvSpPr>
        <p:spPr bwMode="auto">
          <a:xfrm rot="10800000">
            <a:off x="3242319" y="1937562"/>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 name="Oval 239">
            <a:extLst>
              <a:ext uri="{FF2B5EF4-FFF2-40B4-BE49-F238E27FC236}">
                <a16:creationId xmlns:a16="http://schemas.microsoft.com/office/drawing/2014/main" id="{C171570A-6D69-0049-9A59-C6741AC2628E}"/>
              </a:ext>
            </a:extLst>
          </p:cNvPr>
          <p:cNvSpPr>
            <a:spLocks noChangeAspect="1" noChangeArrowheads="1"/>
          </p:cNvSpPr>
          <p:nvPr/>
        </p:nvSpPr>
        <p:spPr bwMode="auto">
          <a:xfrm rot="10800000">
            <a:off x="2985545" y="1937562"/>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1" name="Line 60">
            <a:extLst>
              <a:ext uri="{FF2B5EF4-FFF2-40B4-BE49-F238E27FC236}">
                <a16:creationId xmlns:a16="http://schemas.microsoft.com/office/drawing/2014/main" id="{EA9831A7-A5F9-8B49-A0BA-09BD5A96A5ED}"/>
              </a:ext>
            </a:extLst>
          </p:cNvPr>
          <p:cNvSpPr>
            <a:spLocks noChangeAspect="1" noChangeShapeType="1"/>
          </p:cNvSpPr>
          <p:nvPr/>
        </p:nvSpPr>
        <p:spPr bwMode="auto">
          <a:xfrm rot="10800000" flipH="1">
            <a:off x="4527379" y="2083344"/>
            <a:ext cx="154064"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2" name="Line 61">
            <a:extLst>
              <a:ext uri="{FF2B5EF4-FFF2-40B4-BE49-F238E27FC236}">
                <a16:creationId xmlns:a16="http://schemas.microsoft.com/office/drawing/2014/main" id="{2A1521B2-7042-9A4C-A855-748E3E48AD5B}"/>
              </a:ext>
            </a:extLst>
          </p:cNvPr>
          <p:cNvSpPr>
            <a:spLocks noChangeAspect="1" noChangeShapeType="1"/>
          </p:cNvSpPr>
          <p:nvPr/>
        </p:nvSpPr>
        <p:spPr bwMode="auto">
          <a:xfrm rot="10800000">
            <a:off x="4373315" y="1986554"/>
            <a:ext cx="154064" cy="192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3" name="Line 62">
            <a:extLst>
              <a:ext uri="{FF2B5EF4-FFF2-40B4-BE49-F238E27FC236}">
                <a16:creationId xmlns:a16="http://schemas.microsoft.com/office/drawing/2014/main" id="{73F4C483-7430-0945-BCA9-96F612D6F29F}"/>
              </a:ext>
            </a:extLst>
          </p:cNvPr>
          <p:cNvSpPr>
            <a:spLocks noChangeAspect="1" noChangeShapeType="1"/>
          </p:cNvSpPr>
          <p:nvPr/>
        </p:nvSpPr>
        <p:spPr bwMode="auto">
          <a:xfrm rot="10800000">
            <a:off x="4321960" y="2178938"/>
            <a:ext cx="20541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4" name="Line 63">
            <a:extLst>
              <a:ext uri="{FF2B5EF4-FFF2-40B4-BE49-F238E27FC236}">
                <a16:creationId xmlns:a16="http://schemas.microsoft.com/office/drawing/2014/main" id="{5D08ACF7-0E06-D04F-8FDB-C5F6F4B7531D}"/>
              </a:ext>
            </a:extLst>
          </p:cNvPr>
          <p:cNvSpPr>
            <a:spLocks noChangeAspect="1" noChangeShapeType="1"/>
          </p:cNvSpPr>
          <p:nvPr/>
        </p:nvSpPr>
        <p:spPr bwMode="auto">
          <a:xfrm rot="10800000" flipV="1">
            <a:off x="4527379" y="2178938"/>
            <a:ext cx="0" cy="967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5" name="Oval 244">
            <a:extLst>
              <a:ext uri="{FF2B5EF4-FFF2-40B4-BE49-F238E27FC236}">
                <a16:creationId xmlns:a16="http://schemas.microsoft.com/office/drawing/2014/main" id="{C8E83A1F-3F75-5C45-8B99-1F015B9FAE5F}"/>
              </a:ext>
            </a:extLst>
          </p:cNvPr>
          <p:cNvSpPr>
            <a:spLocks noChangeAspect="1" noChangeArrowheads="1"/>
          </p:cNvSpPr>
          <p:nvPr/>
        </p:nvSpPr>
        <p:spPr bwMode="auto">
          <a:xfrm rot="12516035">
            <a:off x="4937021" y="2708293"/>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Oval 245">
            <a:extLst>
              <a:ext uri="{FF2B5EF4-FFF2-40B4-BE49-F238E27FC236}">
                <a16:creationId xmlns:a16="http://schemas.microsoft.com/office/drawing/2014/main" id="{05746656-D069-3E45-B4B6-C66291B00491}"/>
              </a:ext>
            </a:extLst>
          </p:cNvPr>
          <p:cNvSpPr>
            <a:spLocks noChangeAspect="1" noChangeArrowheads="1"/>
          </p:cNvSpPr>
          <p:nvPr/>
        </p:nvSpPr>
        <p:spPr bwMode="auto">
          <a:xfrm rot="12516035">
            <a:off x="5196183" y="2567291"/>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 name="Oval 246">
            <a:extLst>
              <a:ext uri="{FF2B5EF4-FFF2-40B4-BE49-F238E27FC236}">
                <a16:creationId xmlns:a16="http://schemas.microsoft.com/office/drawing/2014/main" id="{7B657967-0280-3349-9CBE-46A67F04EA18}"/>
              </a:ext>
            </a:extLst>
          </p:cNvPr>
          <p:cNvSpPr>
            <a:spLocks noChangeAspect="1" noChangeArrowheads="1"/>
          </p:cNvSpPr>
          <p:nvPr/>
        </p:nvSpPr>
        <p:spPr bwMode="auto">
          <a:xfrm rot="12516035">
            <a:off x="4948964" y="2386856"/>
            <a:ext cx="155258"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8" name="Oval 247">
            <a:extLst>
              <a:ext uri="{FF2B5EF4-FFF2-40B4-BE49-F238E27FC236}">
                <a16:creationId xmlns:a16="http://schemas.microsoft.com/office/drawing/2014/main" id="{ECB7D35B-3BC6-B94C-B50E-5D9177B8823F}"/>
              </a:ext>
            </a:extLst>
          </p:cNvPr>
          <p:cNvSpPr>
            <a:spLocks noChangeAspect="1" noChangeArrowheads="1"/>
          </p:cNvSpPr>
          <p:nvPr/>
        </p:nvSpPr>
        <p:spPr bwMode="auto">
          <a:xfrm rot="12516035">
            <a:off x="4761460" y="2508740"/>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 name="Oval 248">
            <a:extLst>
              <a:ext uri="{FF2B5EF4-FFF2-40B4-BE49-F238E27FC236}">
                <a16:creationId xmlns:a16="http://schemas.microsoft.com/office/drawing/2014/main" id="{5B9A23EA-16E0-DC43-95DB-F4CE4457F9FF}"/>
              </a:ext>
            </a:extLst>
          </p:cNvPr>
          <p:cNvSpPr>
            <a:spLocks noChangeAspect="1" noChangeArrowheads="1"/>
          </p:cNvSpPr>
          <p:nvPr/>
        </p:nvSpPr>
        <p:spPr bwMode="auto">
          <a:xfrm rot="6634490">
            <a:off x="3924222" y="2205268"/>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0" name="Oval 249">
            <a:extLst>
              <a:ext uri="{FF2B5EF4-FFF2-40B4-BE49-F238E27FC236}">
                <a16:creationId xmlns:a16="http://schemas.microsoft.com/office/drawing/2014/main" id="{81033965-B9BA-C747-AE61-F50CEBEDB8DF}"/>
              </a:ext>
            </a:extLst>
          </p:cNvPr>
          <p:cNvSpPr>
            <a:spLocks noChangeAspect="1" noChangeArrowheads="1"/>
          </p:cNvSpPr>
          <p:nvPr/>
        </p:nvSpPr>
        <p:spPr bwMode="auto">
          <a:xfrm rot="6634490">
            <a:off x="4046040" y="2563748"/>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1" name="Oval 250">
            <a:extLst>
              <a:ext uri="{FF2B5EF4-FFF2-40B4-BE49-F238E27FC236}">
                <a16:creationId xmlns:a16="http://schemas.microsoft.com/office/drawing/2014/main" id="{B248F5AD-0B4F-D74C-8868-6A78C0A72360}"/>
              </a:ext>
            </a:extLst>
          </p:cNvPr>
          <p:cNvSpPr>
            <a:spLocks noChangeAspect="1" noChangeArrowheads="1"/>
          </p:cNvSpPr>
          <p:nvPr/>
        </p:nvSpPr>
        <p:spPr bwMode="auto">
          <a:xfrm rot="10800000">
            <a:off x="4476024" y="2227930"/>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2" name="Oval 251">
            <a:extLst>
              <a:ext uri="{FF2B5EF4-FFF2-40B4-BE49-F238E27FC236}">
                <a16:creationId xmlns:a16="http://schemas.microsoft.com/office/drawing/2014/main" id="{FFF2A748-DC54-354B-9772-C859F379898B}"/>
              </a:ext>
            </a:extLst>
          </p:cNvPr>
          <p:cNvSpPr>
            <a:spLocks noChangeAspect="1" noChangeArrowheads="1"/>
          </p:cNvSpPr>
          <p:nvPr/>
        </p:nvSpPr>
        <p:spPr bwMode="auto">
          <a:xfrm rot="10800000">
            <a:off x="4631282" y="1986554"/>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3" name="Oval 252">
            <a:extLst>
              <a:ext uri="{FF2B5EF4-FFF2-40B4-BE49-F238E27FC236}">
                <a16:creationId xmlns:a16="http://schemas.microsoft.com/office/drawing/2014/main" id="{3DE366F5-2A34-8643-A4C6-35B260979762}"/>
              </a:ext>
            </a:extLst>
          </p:cNvPr>
          <p:cNvSpPr>
            <a:spLocks noChangeAspect="1" noChangeArrowheads="1"/>
          </p:cNvSpPr>
          <p:nvPr/>
        </p:nvSpPr>
        <p:spPr bwMode="auto">
          <a:xfrm rot="10800000">
            <a:off x="4321960" y="1938757"/>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4" name="Oval 253">
            <a:extLst>
              <a:ext uri="{FF2B5EF4-FFF2-40B4-BE49-F238E27FC236}">
                <a16:creationId xmlns:a16="http://schemas.microsoft.com/office/drawing/2014/main" id="{9B8AFBEB-4272-A446-83E7-C2CBE204A4CB}"/>
              </a:ext>
            </a:extLst>
          </p:cNvPr>
          <p:cNvSpPr>
            <a:spLocks noChangeAspect="1" noChangeArrowheads="1"/>
          </p:cNvSpPr>
          <p:nvPr/>
        </p:nvSpPr>
        <p:spPr bwMode="auto">
          <a:xfrm rot="10800000">
            <a:off x="4219251" y="2131141"/>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5" name="Oval 254">
            <a:extLst>
              <a:ext uri="{FF2B5EF4-FFF2-40B4-BE49-F238E27FC236}">
                <a16:creationId xmlns:a16="http://schemas.microsoft.com/office/drawing/2014/main" id="{32FF8EC9-1A73-BE48-A208-14BE275BB9C1}"/>
              </a:ext>
            </a:extLst>
          </p:cNvPr>
          <p:cNvSpPr>
            <a:spLocks noChangeAspect="1" noChangeArrowheads="1"/>
          </p:cNvSpPr>
          <p:nvPr/>
        </p:nvSpPr>
        <p:spPr bwMode="auto">
          <a:xfrm rot="13970955">
            <a:off x="2692905" y="2347465"/>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 name="Oval 255">
            <a:extLst>
              <a:ext uri="{FF2B5EF4-FFF2-40B4-BE49-F238E27FC236}">
                <a16:creationId xmlns:a16="http://schemas.microsoft.com/office/drawing/2014/main" id="{12583CE3-D770-E242-B002-740280850281}"/>
              </a:ext>
            </a:extLst>
          </p:cNvPr>
          <p:cNvSpPr>
            <a:spLocks noChangeAspect="1" noChangeArrowheads="1"/>
          </p:cNvSpPr>
          <p:nvPr/>
        </p:nvSpPr>
        <p:spPr bwMode="auto">
          <a:xfrm rot="13970955">
            <a:off x="2845774" y="2058291"/>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7" name="Oval 256">
            <a:extLst>
              <a:ext uri="{FF2B5EF4-FFF2-40B4-BE49-F238E27FC236}">
                <a16:creationId xmlns:a16="http://schemas.microsoft.com/office/drawing/2014/main" id="{0442CD3D-2FF1-7345-AC77-1BD3FF612186}"/>
              </a:ext>
            </a:extLst>
          </p:cNvPr>
          <p:cNvSpPr>
            <a:spLocks noChangeAspect="1" noChangeArrowheads="1"/>
          </p:cNvSpPr>
          <p:nvPr/>
        </p:nvSpPr>
        <p:spPr bwMode="auto">
          <a:xfrm rot="13970955">
            <a:off x="2620053" y="2097724"/>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8" name="Oval 257">
            <a:extLst>
              <a:ext uri="{FF2B5EF4-FFF2-40B4-BE49-F238E27FC236}">
                <a16:creationId xmlns:a16="http://schemas.microsoft.com/office/drawing/2014/main" id="{198EBC47-B30C-454C-B1D1-D81EC53A665A}"/>
              </a:ext>
            </a:extLst>
          </p:cNvPr>
          <p:cNvSpPr>
            <a:spLocks noChangeAspect="1" noChangeArrowheads="1"/>
          </p:cNvSpPr>
          <p:nvPr/>
        </p:nvSpPr>
        <p:spPr bwMode="auto">
          <a:xfrm rot="10800000">
            <a:off x="3189770" y="2757285"/>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9" name="Oval 258">
            <a:extLst>
              <a:ext uri="{FF2B5EF4-FFF2-40B4-BE49-F238E27FC236}">
                <a16:creationId xmlns:a16="http://schemas.microsoft.com/office/drawing/2014/main" id="{2238BA79-9188-4942-925C-565B8E270046}"/>
              </a:ext>
            </a:extLst>
          </p:cNvPr>
          <p:cNvSpPr>
            <a:spLocks noChangeAspect="1" noChangeArrowheads="1"/>
          </p:cNvSpPr>
          <p:nvPr/>
        </p:nvSpPr>
        <p:spPr bwMode="auto">
          <a:xfrm rot="10800000">
            <a:off x="3088255" y="2949670"/>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 name="Line 95">
            <a:extLst>
              <a:ext uri="{FF2B5EF4-FFF2-40B4-BE49-F238E27FC236}">
                <a16:creationId xmlns:a16="http://schemas.microsoft.com/office/drawing/2014/main" id="{56435939-8C10-4342-88D0-D47844B4D95C}"/>
              </a:ext>
            </a:extLst>
          </p:cNvPr>
          <p:cNvSpPr>
            <a:spLocks noChangeAspect="1" noChangeShapeType="1"/>
          </p:cNvSpPr>
          <p:nvPr/>
        </p:nvSpPr>
        <p:spPr bwMode="auto">
          <a:xfrm rot="10800000">
            <a:off x="3858574" y="2372517"/>
            <a:ext cx="103904"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1" name="Oval 260">
            <a:extLst>
              <a:ext uri="{FF2B5EF4-FFF2-40B4-BE49-F238E27FC236}">
                <a16:creationId xmlns:a16="http://schemas.microsoft.com/office/drawing/2014/main" id="{6CCFAF7C-775F-D143-9630-3680EDA6FDD7}"/>
              </a:ext>
            </a:extLst>
          </p:cNvPr>
          <p:cNvSpPr>
            <a:spLocks noChangeAspect="1" noChangeArrowheads="1"/>
          </p:cNvSpPr>
          <p:nvPr/>
        </p:nvSpPr>
        <p:spPr bwMode="auto">
          <a:xfrm rot="6634490">
            <a:off x="3889587" y="2406017"/>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 name="Oval 261">
            <a:extLst>
              <a:ext uri="{FF2B5EF4-FFF2-40B4-BE49-F238E27FC236}">
                <a16:creationId xmlns:a16="http://schemas.microsoft.com/office/drawing/2014/main" id="{7AAFE832-058C-4148-913B-AB1E682B7884}"/>
              </a:ext>
            </a:extLst>
          </p:cNvPr>
          <p:cNvSpPr>
            <a:spLocks noChangeAspect="1" noChangeArrowheads="1"/>
          </p:cNvSpPr>
          <p:nvPr/>
        </p:nvSpPr>
        <p:spPr bwMode="auto">
          <a:xfrm rot="10800000">
            <a:off x="3808414" y="2323525"/>
            <a:ext cx="102709"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 name="Oval 262">
            <a:extLst>
              <a:ext uri="{FF2B5EF4-FFF2-40B4-BE49-F238E27FC236}">
                <a16:creationId xmlns:a16="http://schemas.microsoft.com/office/drawing/2014/main" id="{4BEFA08D-A3A7-2641-AEA9-125D32E9FE08}"/>
              </a:ext>
            </a:extLst>
          </p:cNvPr>
          <p:cNvSpPr>
            <a:spLocks noChangeAspect="1" noChangeArrowheads="1"/>
          </p:cNvSpPr>
          <p:nvPr/>
        </p:nvSpPr>
        <p:spPr bwMode="auto">
          <a:xfrm rot="10800000">
            <a:off x="3343834" y="3046459"/>
            <a:ext cx="155258"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 name="Line 99">
            <a:extLst>
              <a:ext uri="{FF2B5EF4-FFF2-40B4-BE49-F238E27FC236}">
                <a16:creationId xmlns:a16="http://schemas.microsoft.com/office/drawing/2014/main" id="{B8E67F91-39F1-5940-BB74-5E1C5DBD344C}"/>
              </a:ext>
            </a:extLst>
          </p:cNvPr>
          <p:cNvSpPr>
            <a:spLocks noChangeAspect="1" noChangeShapeType="1"/>
          </p:cNvSpPr>
          <p:nvPr/>
        </p:nvSpPr>
        <p:spPr bwMode="auto">
          <a:xfrm rot="10800000">
            <a:off x="3500286" y="2805083"/>
            <a:ext cx="50160"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5" name="Oval 264">
            <a:extLst>
              <a:ext uri="{FF2B5EF4-FFF2-40B4-BE49-F238E27FC236}">
                <a16:creationId xmlns:a16="http://schemas.microsoft.com/office/drawing/2014/main" id="{1159257B-A72D-C943-9F33-AEF9312C8E09}"/>
              </a:ext>
            </a:extLst>
          </p:cNvPr>
          <p:cNvSpPr>
            <a:spLocks noChangeAspect="1" noChangeArrowheads="1"/>
          </p:cNvSpPr>
          <p:nvPr/>
        </p:nvSpPr>
        <p:spPr bwMode="auto">
          <a:xfrm rot="10800000">
            <a:off x="3500286" y="2805083"/>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 name="Line 101">
            <a:extLst>
              <a:ext uri="{FF2B5EF4-FFF2-40B4-BE49-F238E27FC236}">
                <a16:creationId xmlns:a16="http://schemas.microsoft.com/office/drawing/2014/main" id="{6D99A433-5E7F-654B-8967-1FA5FCC67960}"/>
              </a:ext>
            </a:extLst>
          </p:cNvPr>
          <p:cNvSpPr>
            <a:spLocks noChangeAspect="1" noChangeShapeType="1"/>
          </p:cNvSpPr>
          <p:nvPr/>
        </p:nvSpPr>
        <p:spPr bwMode="auto">
          <a:xfrm rot="10800000" flipH="1">
            <a:off x="4323154" y="2660496"/>
            <a:ext cx="50160"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7" name="Line 102">
            <a:extLst>
              <a:ext uri="{FF2B5EF4-FFF2-40B4-BE49-F238E27FC236}">
                <a16:creationId xmlns:a16="http://schemas.microsoft.com/office/drawing/2014/main" id="{57FB0DDC-B3AC-A343-802F-EDBA872BC140}"/>
              </a:ext>
            </a:extLst>
          </p:cNvPr>
          <p:cNvSpPr>
            <a:spLocks noChangeAspect="1" noChangeShapeType="1"/>
          </p:cNvSpPr>
          <p:nvPr/>
        </p:nvSpPr>
        <p:spPr bwMode="auto">
          <a:xfrm rot="10800000">
            <a:off x="4424669" y="2660496"/>
            <a:ext cx="154064"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8" name="Line 103">
            <a:extLst>
              <a:ext uri="{FF2B5EF4-FFF2-40B4-BE49-F238E27FC236}">
                <a16:creationId xmlns:a16="http://schemas.microsoft.com/office/drawing/2014/main" id="{3B367FB2-3CAE-F348-8A93-DD8950D88FFD}"/>
              </a:ext>
            </a:extLst>
          </p:cNvPr>
          <p:cNvSpPr>
            <a:spLocks noChangeAspect="1" noChangeShapeType="1"/>
          </p:cNvSpPr>
          <p:nvPr/>
        </p:nvSpPr>
        <p:spPr bwMode="auto">
          <a:xfrm rot="10800000" flipV="1">
            <a:off x="4477218" y="2852880"/>
            <a:ext cx="50160" cy="489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9" name="Line 104">
            <a:extLst>
              <a:ext uri="{FF2B5EF4-FFF2-40B4-BE49-F238E27FC236}">
                <a16:creationId xmlns:a16="http://schemas.microsoft.com/office/drawing/2014/main" id="{F7F74891-5006-DE46-B1A2-2FF9E9D1B506}"/>
              </a:ext>
            </a:extLst>
          </p:cNvPr>
          <p:cNvSpPr>
            <a:spLocks noChangeAspect="1" noChangeShapeType="1"/>
          </p:cNvSpPr>
          <p:nvPr/>
        </p:nvSpPr>
        <p:spPr bwMode="auto">
          <a:xfrm rot="10800000" flipH="1" flipV="1">
            <a:off x="4578733" y="2805083"/>
            <a:ext cx="102709" cy="967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 name="Line 105">
            <a:extLst>
              <a:ext uri="{FF2B5EF4-FFF2-40B4-BE49-F238E27FC236}">
                <a16:creationId xmlns:a16="http://schemas.microsoft.com/office/drawing/2014/main" id="{01B57D02-15F1-C342-AA45-9D9CE458C4A1}"/>
              </a:ext>
            </a:extLst>
          </p:cNvPr>
          <p:cNvSpPr>
            <a:spLocks noChangeAspect="1" noChangeShapeType="1"/>
          </p:cNvSpPr>
          <p:nvPr/>
        </p:nvSpPr>
        <p:spPr bwMode="auto">
          <a:xfrm rot="10800000" flipH="1">
            <a:off x="4578733" y="2708293"/>
            <a:ext cx="102709"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1" name="Line 106">
            <a:extLst>
              <a:ext uri="{FF2B5EF4-FFF2-40B4-BE49-F238E27FC236}">
                <a16:creationId xmlns:a16="http://schemas.microsoft.com/office/drawing/2014/main" id="{C0B3C4D3-7656-DB4C-B6E9-1F81B213E709}"/>
              </a:ext>
            </a:extLst>
          </p:cNvPr>
          <p:cNvSpPr>
            <a:spLocks noChangeAspect="1" noChangeShapeType="1"/>
          </p:cNvSpPr>
          <p:nvPr/>
        </p:nvSpPr>
        <p:spPr bwMode="auto">
          <a:xfrm rot="10800000">
            <a:off x="4424669" y="2515909"/>
            <a:ext cx="0" cy="967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2" name="Oval 271">
            <a:extLst>
              <a:ext uri="{FF2B5EF4-FFF2-40B4-BE49-F238E27FC236}">
                <a16:creationId xmlns:a16="http://schemas.microsoft.com/office/drawing/2014/main" id="{EB4CC95C-8B6F-3244-8F34-3F10B48E2C68}"/>
              </a:ext>
            </a:extLst>
          </p:cNvPr>
          <p:cNvSpPr>
            <a:spLocks noChangeAspect="1" noChangeArrowheads="1"/>
          </p:cNvSpPr>
          <p:nvPr/>
        </p:nvSpPr>
        <p:spPr bwMode="auto">
          <a:xfrm rot="10800000">
            <a:off x="4270605" y="2708293"/>
            <a:ext cx="102709"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3" name="Oval 272">
            <a:extLst>
              <a:ext uri="{FF2B5EF4-FFF2-40B4-BE49-F238E27FC236}">
                <a16:creationId xmlns:a16="http://schemas.microsoft.com/office/drawing/2014/main" id="{3A1BDF07-3895-6041-ABD0-017E2205C74C}"/>
              </a:ext>
            </a:extLst>
          </p:cNvPr>
          <p:cNvSpPr>
            <a:spLocks noChangeAspect="1" noChangeArrowheads="1"/>
          </p:cNvSpPr>
          <p:nvPr/>
        </p:nvSpPr>
        <p:spPr bwMode="auto">
          <a:xfrm rot="10800000">
            <a:off x="4630088" y="2660496"/>
            <a:ext cx="102709" cy="955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4" name="Oval 273">
            <a:extLst>
              <a:ext uri="{FF2B5EF4-FFF2-40B4-BE49-F238E27FC236}">
                <a16:creationId xmlns:a16="http://schemas.microsoft.com/office/drawing/2014/main" id="{0D44BB70-6699-5747-A5F4-06ACDF3C3734}"/>
              </a:ext>
            </a:extLst>
          </p:cNvPr>
          <p:cNvSpPr>
            <a:spLocks noChangeAspect="1" noChangeArrowheads="1"/>
          </p:cNvSpPr>
          <p:nvPr/>
        </p:nvSpPr>
        <p:spPr bwMode="auto">
          <a:xfrm rot="10800000">
            <a:off x="4424669" y="2852880"/>
            <a:ext cx="102709"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 name="Oval 274">
            <a:extLst>
              <a:ext uri="{FF2B5EF4-FFF2-40B4-BE49-F238E27FC236}">
                <a16:creationId xmlns:a16="http://schemas.microsoft.com/office/drawing/2014/main" id="{42E369E1-C172-2140-A0F4-33686AF41113}"/>
              </a:ext>
            </a:extLst>
          </p:cNvPr>
          <p:cNvSpPr>
            <a:spLocks noChangeAspect="1" noChangeArrowheads="1"/>
          </p:cNvSpPr>
          <p:nvPr/>
        </p:nvSpPr>
        <p:spPr bwMode="auto">
          <a:xfrm rot="10800000">
            <a:off x="4630088" y="2852880"/>
            <a:ext cx="102709"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 name="Oval 275">
            <a:extLst>
              <a:ext uri="{FF2B5EF4-FFF2-40B4-BE49-F238E27FC236}">
                <a16:creationId xmlns:a16="http://schemas.microsoft.com/office/drawing/2014/main" id="{C0F0BA9C-DA8A-E344-951B-FADAC4128393}"/>
              </a:ext>
            </a:extLst>
          </p:cNvPr>
          <p:cNvSpPr>
            <a:spLocks noChangeAspect="1" noChangeArrowheads="1"/>
          </p:cNvSpPr>
          <p:nvPr/>
        </p:nvSpPr>
        <p:spPr bwMode="auto">
          <a:xfrm rot="10800000">
            <a:off x="4373315" y="2420315"/>
            <a:ext cx="103904" cy="955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 name="Oval 276">
            <a:extLst>
              <a:ext uri="{FF2B5EF4-FFF2-40B4-BE49-F238E27FC236}">
                <a16:creationId xmlns:a16="http://schemas.microsoft.com/office/drawing/2014/main" id="{1D449A42-1E73-B443-908C-18D3E0505588}"/>
              </a:ext>
            </a:extLst>
          </p:cNvPr>
          <p:cNvSpPr>
            <a:spLocks noChangeAspect="1" noChangeArrowheads="1"/>
          </p:cNvSpPr>
          <p:nvPr/>
        </p:nvSpPr>
        <p:spPr bwMode="auto">
          <a:xfrm rot="6634490">
            <a:off x="4481957" y="2703555"/>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 name="Line 113">
            <a:extLst>
              <a:ext uri="{FF2B5EF4-FFF2-40B4-BE49-F238E27FC236}">
                <a16:creationId xmlns:a16="http://schemas.microsoft.com/office/drawing/2014/main" id="{29297E1A-32DD-544F-8966-09E8BBFE92B1}"/>
              </a:ext>
            </a:extLst>
          </p:cNvPr>
          <p:cNvSpPr>
            <a:spLocks noChangeAspect="1" noChangeShapeType="1"/>
          </p:cNvSpPr>
          <p:nvPr/>
        </p:nvSpPr>
        <p:spPr bwMode="auto">
          <a:xfrm rot="10800000">
            <a:off x="4271800" y="2468112"/>
            <a:ext cx="101515" cy="144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9" name="Oval 278">
            <a:extLst>
              <a:ext uri="{FF2B5EF4-FFF2-40B4-BE49-F238E27FC236}">
                <a16:creationId xmlns:a16="http://schemas.microsoft.com/office/drawing/2014/main" id="{D3621492-1EBA-3B4C-8147-C051AA72BD9F}"/>
              </a:ext>
            </a:extLst>
          </p:cNvPr>
          <p:cNvSpPr>
            <a:spLocks noChangeAspect="1" noChangeArrowheads="1"/>
          </p:cNvSpPr>
          <p:nvPr/>
        </p:nvSpPr>
        <p:spPr bwMode="auto">
          <a:xfrm rot="6634490">
            <a:off x="4173829" y="2415576"/>
            <a:ext cx="144587"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0" name="Oval 279">
            <a:extLst>
              <a:ext uri="{FF2B5EF4-FFF2-40B4-BE49-F238E27FC236}">
                <a16:creationId xmlns:a16="http://schemas.microsoft.com/office/drawing/2014/main" id="{DEEDECF0-9B26-794B-90CF-673AD6D0CCF1}"/>
              </a:ext>
            </a:extLst>
          </p:cNvPr>
          <p:cNvSpPr>
            <a:spLocks noChangeAspect="1" noChangeArrowheads="1"/>
          </p:cNvSpPr>
          <p:nvPr/>
        </p:nvSpPr>
        <p:spPr bwMode="auto">
          <a:xfrm rot="6634490">
            <a:off x="4327893" y="2560163"/>
            <a:ext cx="143392"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1" name="Oval 280">
            <a:extLst>
              <a:ext uri="{FF2B5EF4-FFF2-40B4-BE49-F238E27FC236}">
                <a16:creationId xmlns:a16="http://schemas.microsoft.com/office/drawing/2014/main" id="{C5F0515F-9DF6-5C45-91AA-D3CA98D505D2}"/>
              </a:ext>
            </a:extLst>
          </p:cNvPr>
          <p:cNvSpPr>
            <a:spLocks noChangeAspect="1" noChangeArrowheads="1"/>
          </p:cNvSpPr>
          <p:nvPr/>
        </p:nvSpPr>
        <p:spPr bwMode="auto">
          <a:xfrm rot="10800000">
            <a:off x="3293673" y="2131141"/>
            <a:ext cx="154064" cy="14458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 name="Oval 281">
            <a:extLst>
              <a:ext uri="{FF2B5EF4-FFF2-40B4-BE49-F238E27FC236}">
                <a16:creationId xmlns:a16="http://schemas.microsoft.com/office/drawing/2014/main" id="{ADF7780E-C251-DD4E-A2CA-6F8F9ECDF236}"/>
              </a:ext>
            </a:extLst>
          </p:cNvPr>
          <p:cNvSpPr>
            <a:spLocks noChangeAspect="1" noChangeArrowheads="1"/>
          </p:cNvSpPr>
          <p:nvPr/>
        </p:nvSpPr>
        <p:spPr bwMode="auto">
          <a:xfrm rot="13970955">
            <a:off x="3041639" y="2367779"/>
            <a:ext cx="143392"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3" name="AutoShape 118">
            <a:extLst>
              <a:ext uri="{FF2B5EF4-FFF2-40B4-BE49-F238E27FC236}">
                <a16:creationId xmlns:a16="http://schemas.microsoft.com/office/drawing/2014/main" id="{45F29F87-0D09-FD4D-A8D5-54BDB4EAB3FB}"/>
              </a:ext>
            </a:extLst>
          </p:cNvPr>
          <p:cNvSpPr>
            <a:spLocks noChangeAspect="1" noChangeArrowheads="1"/>
          </p:cNvSpPr>
          <p:nvPr/>
        </p:nvSpPr>
        <p:spPr bwMode="auto">
          <a:xfrm rot="10800000">
            <a:off x="3293673" y="2180133"/>
            <a:ext cx="360677" cy="287979"/>
          </a:xfrm>
          <a:prstGeom prst="hexagon">
            <a:avLst>
              <a:gd name="adj" fmla="val 31328"/>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 name="Line 119">
            <a:extLst>
              <a:ext uri="{FF2B5EF4-FFF2-40B4-BE49-F238E27FC236}">
                <a16:creationId xmlns:a16="http://schemas.microsoft.com/office/drawing/2014/main" id="{75383481-EE1A-9E4C-AEB4-F7621D491DCC}"/>
              </a:ext>
            </a:extLst>
          </p:cNvPr>
          <p:cNvSpPr>
            <a:spLocks noChangeAspect="1" noChangeShapeType="1"/>
          </p:cNvSpPr>
          <p:nvPr/>
        </p:nvSpPr>
        <p:spPr bwMode="auto">
          <a:xfrm rot="10800000">
            <a:off x="3704510" y="2708293"/>
            <a:ext cx="154064" cy="4779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5" name="Line 120">
            <a:extLst>
              <a:ext uri="{FF2B5EF4-FFF2-40B4-BE49-F238E27FC236}">
                <a16:creationId xmlns:a16="http://schemas.microsoft.com/office/drawing/2014/main" id="{C398EA24-1443-8142-B469-9D9E57D17BDF}"/>
              </a:ext>
            </a:extLst>
          </p:cNvPr>
          <p:cNvSpPr>
            <a:spLocks noChangeAspect="1" noChangeShapeType="1"/>
          </p:cNvSpPr>
          <p:nvPr/>
        </p:nvSpPr>
        <p:spPr bwMode="auto">
          <a:xfrm rot="10800000" flipH="1">
            <a:off x="4012638" y="2660496"/>
            <a:ext cx="103904"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6" name="Line 121">
            <a:extLst>
              <a:ext uri="{FF2B5EF4-FFF2-40B4-BE49-F238E27FC236}">
                <a16:creationId xmlns:a16="http://schemas.microsoft.com/office/drawing/2014/main" id="{51A3573F-0ADE-D742-AA99-B2DD2E1E06AF}"/>
              </a:ext>
            </a:extLst>
          </p:cNvPr>
          <p:cNvSpPr>
            <a:spLocks noChangeAspect="1" noChangeShapeType="1"/>
          </p:cNvSpPr>
          <p:nvPr/>
        </p:nvSpPr>
        <p:spPr bwMode="auto">
          <a:xfrm rot="10800000">
            <a:off x="3602995" y="2564901"/>
            <a:ext cx="101515" cy="955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7" name="Oval 286">
            <a:extLst>
              <a:ext uri="{FF2B5EF4-FFF2-40B4-BE49-F238E27FC236}">
                <a16:creationId xmlns:a16="http://schemas.microsoft.com/office/drawing/2014/main" id="{72CCAA03-F72C-FE4A-A41C-5B58F6A927F6}"/>
              </a:ext>
            </a:extLst>
          </p:cNvPr>
          <p:cNvSpPr>
            <a:spLocks noChangeAspect="1" noChangeArrowheads="1"/>
          </p:cNvSpPr>
          <p:nvPr/>
        </p:nvSpPr>
        <p:spPr bwMode="auto">
          <a:xfrm rot="10800000">
            <a:off x="3602995" y="2612699"/>
            <a:ext cx="154064" cy="1433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 name="Oval 287">
            <a:extLst>
              <a:ext uri="{FF2B5EF4-FFF2-40B4-BE49-F238E27FC236}">
                <a16:creationId xmlns:a16="http://schemas.microsoft.com/office/drawing/2014/main" id="{B6A1E2E0-DE4A-2045-BD99-DE0036DC9F00}"/>
              </a:ext>
            </a:extLst>
          </p:cNvPr>
          <p:cNvSpPr>
            <a:spLocks noChangeAspect="1" noChangeArrowheads="1"/>
          </p:cNvSpPr>
          <p:nvPr/>
        </p:nvSpPr>
        <p:spPr bwMode="auto">
          <a:xfrm rot="10800000">
            <a:off x="2573514" y="2323525"/>
            <a:ext cx="102709"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 name="Oval 288">
            <a:extLst>
              <a:ext uri="{FF2B5EF4-FFF2-40B4-BE49-F238E27FC236}">
                <a16:creationId xmlns:a16="http://schemas.microsoft.com/office/drawing/2014/main" id="{229CD0EA-6D2B-D54B-913B-3F25DBBC5C92}"/>
              </a:ext>
            </a:extLst>
          </p:cNvPr>
          <p:cNvSpPr>
            <a:spLocks noChangeAspect="1" noChangeArrowheads="1"/>
          </p:cNvSpPr>
          <p:nvPr/>
        </p:nvSpPr>
        <p:spPr bwMode="auto">
          <a:xfrm rot="10800000">
            <a:off x="2727578" y="1985359"/>
            <a:ext cx="103904"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 name="Oval 289">
            <a:extLst>
              <a:ext uri="{FF2B5EF4-FFF2-40B4-BE49-F238E27FC236}">
                <a16:creationId xmlns:a16="http://schemas.microsoft.com/office/drawing/2014/main" id="{4A0FE16D-74AE-DB40-A051-F3BCA1C6ABDD}"/>
              </a:ext>
            </a:extLst>
          </p:cNvPr>
          <p:cNvSpPr>
            <a:spLocks noChangeAspect="1" noChangeArrowheads="1"/>
          </p:cNvSpPr>
          <p:nvPr/>
        </p:nvSpPr>
        <p:spPr bwMode="auto">
          <a:xfrm rot="10800000">
            <a:off x="3139609" y="2515909"/>
            <a:ext cx="102709"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1" name="Oval 290">
            <a:extLst>
              <a:ext uri="{FF2B5EF4-FFF2-40B4-BE49-F238E27FC236}">
                <a16:creationId xmlns:a16="http://schemas.microsoft.com/office/drawing/2014/main" id="{8CE3F47D-E671-0A40-97BD-3C75F1D543FF}"/>
              </a:ext>
            </a:extLst>
          </p:cNvPr>
          <p:cNvSpPr>
            <a:spLocks noChangeAspect="1" noChangeArrowheads="1"/>
          </p:cNvSpPr>
          <p:nvPr/>
        </p:nvSpPr>
        <p:spPr bwMode="auto">
          <a:xfrm rot="10800000">
            <a:off x="3396383" y="2034351"/>
            <a:ext cx="103904"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 name="Oval 291">
            <a:extLst>
              <a:ext uri="{FF2B5EF4-FFF2-40B4-BE49-F238E27FC236}">
                <a16:creationId xmlns:a16="http://schemas.microsoft.com/office/drawing/2014/main" id="{39F1237E-F19A-A84A-B5D0-50FF0AAF940C}"/>
              </a:ext>
            </a:extLst>
          </p:cNvPr>
          <p:cNvSpPr>
            <a:spLocks noChangeAspect="1" noChangeArrowheads="1"/>
          </p:cNvSpPr>
          <p:nvPr/>
        </p:nvSpPr>
        <p:spPr bwMode="auto">
          <a:xfrm rot="10800000">
            <a:off x="5458928" y="2275728"/>
            <a:ext cx="181533"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3" name="Oval 292">
            <a:extLst>
              <a:ext uri="{FF2B5EF4-FFF2-40B4-BE49-F238E27FC236}">
                <a16:creationId xmlns:a16="http://schemas.microsoft.com/office/drawing/2014/main" id="{6B5FBBA7-1326-BD4A-8B56-1949CBAC00E0}"/>
              </a:ext>
            </a:extLst>
          </p:cNvPr>
          <p:cNvSpPr>
            <a:spLocks noChangeAspect="1" noChangeArrowheads="1"/>
          </p:cNvSpPr>
          <p:nvPr/>
        </p:nvSpPr>
        <p:spPr bwMode="auto">
          <a:xfrm rot="10800000">
            <a:off x="5215292" y="2275728"/>
            <a:ext cx="181533"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4" name="Oval 293">
            <a:extLst>
              <a:ext uri="{FF2B5EF4-FFF2-40B4-BE49-F238E27FC236}">
                <a16:creationId xmlns:a16="http://schemas.microsoft.com/office/drawing/2014/main" id="{08040BAA-6D5B-E841-9095-41619C3F46FD}"/>
              </a:ext>
            </a:extLst>
          </p:cNvPr>
          <p:cNvSpPr>
            <a:spLocks noChangeAspect="1" noChangeArrowheads="1"/>
          </p:cNvSpPr>
          <p:nvPr/>
        </p:nvSpPr>
        <p:spPr bwMode="auto">
          <a:xfrm rot="10800000">
            <a:off x="5094668" y="2226735"/>
            <a:ext cx="182727"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 name="Oval 294">
            <a:extLst>
              <a:ext uri="{FF2B5EF4-FFF2-40B4-BE49-F238E27FC236}">
                <a16:creationId xmlns:a16="http://schemas.microsoft.com/office/drawing/2014/main" id="{B927FCCD-DDE2-EE4F-A17F-06898F514ED9}"/>
              </a:ext>
            </a:extLst>
          </p:cNvPr>
          <p:cNvSpPr>
            <a:spLocks noChangeAspect="1" noChangeArrowheads="1"/>
          </p:cNvSpPr>
          <p:nvPr/>
        </p:nvSpPr>
        <p:spPr bwMode="auto">
          <a:xfrm rot="10800000">
            <a:off x="5579551" y="2226735"/>
            <a:ext cx="182727" cy="489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6" name="Oval 295">
            <a:extLst>
              <a:ext uri="{FF2B5EF4-FFF2-40B4-BE49-F238E27FC236}">
                <a16:creationId xmlns:a16="http://schemas.microsoft.com/office/drawing/2014/main" id="{3E158531-8A2C-D74A-BD08-627892D634AC}"/>
              </a:ext>
            </a:extLst>
          </p:cNvPr>
          <p:cNvSpPr>
            <a:spLocks noChangeAspect="1" noChangeArrowheads="1"/>
          </p:cNvSpPr>
          <p:nvPr/>
        </p:nvSpPr>
        <p:spPr bwMode="auto">
          <a:xfrm rot="10800000">
            <a:off x="5215292" y="2178938"/>
            <a:ext cx="181533"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 name="Oval 296">
            <a:extLst>
              <a:ext uri="{FF2B5EF4-FFF2-40B4-BE49-F238E27FC236}">
                <a16:creationId xmlns:a16="http://schemas.microsoft.com/office/drawing/2014/main" id="{A3629663-1489-6349-B6E0-4068E40714ED}"/>
              </a:ext>
            </a:extLst>
          </p:cNvPr>
          <p:cNvSpPr>
            <a:spLocks noChangeAspect="1" noChangeArrowheads="1"/>
          </p:cNvSpPr>
          <p:nvPr/>
        </p:nvSpPr>
        <p:spPr bwMode="auto">
          <a:xfrm rot="10800000">
            <a:off x="5458928" y="2178938"/>
            <a:ext cx="181533" cy="4779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 name="AutoShape 135">
            <a:extLst>
              <a:ext uri="{FF2B5EF4-FFF2-40B4-BE49-F238E27FC236}">
                <a16:creationId xmlns:a16="http://schemas.microsoft.com/office/drawing/2014/main" id="{C8D082D6-E464-0444-A193-103CC8683C1D}"/>
              </a:ext>
            </a:extLst>
          </p:cNvPr>
          <p:cNvSpPr>
            <a:spLocks noChangeAspect="1" noChangeArrowheads="1"/>
          </p:cNvSpPr>
          <p:nvPr/>
        </p:nvSpPr>
        <p:spPr bwMode="auto">
          <a:xfrm rot="10800000">
            <a:off x="5215292" y="2194472"/>
            <a:ext cx="425169" cy="96790"/>
          </a:xfrm>
          <a:prstGeom prst="hexagon">
            <a:avLst>
              <a:gd name="adj" fmla="val 109877"/>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 name="Oval 298">
            <a:extLst>
              <a:ext uri="{FF2B5EF4-FFF2-40B4-BE49-F238E27FC236}">
                <a16:creationId xmlns:a16="http://schemas.microsoft.com/office/drawing/2014/main" id="{FE6D4450-391B-8F49-A0F6-24507DC3A5D8}"/>
              </a:ext>
            </a:extLst>
          </p:cNvPr>
          <p:cNvSpPr>
            <a:spLocks noChangeAspect="1" noChangeArrowheads="1"/>
          </p:cNvSpPr>
          <p:nvPr/>
        </p:nvSpPr>
        <p:spPr bwMode="auto">
          <a:xfrm rot="12516035">
            <a:off x="4785346" y="2227930"/>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0" name="Oval 141">
            <a:extLst>
              <a:ext uri="{FF2B5EF4-FFF2-40B4-BE49-F238E27FC236}">
                <a16:creationId xmlns:a16="http://schemas.microsoft.com/office/drawing/2014/main" id="{6E725A55-8ED5-E241-A26D-09C3C2AB39A5}"/>
              </a:ext>
            </a:extLst>
          </p:cNvPr>
          <p:cNvSpPr>
            <a:spLocks noChangeAspect="1" noChangeArrowheads="1"/>
          </p:cNvSpPr>
          <p:nvPr/>
        </p:nvSpPr>
        <p:spPr bwMode="auto">
          <a:xfrm rot="12516035">
            <a:off x="3378468" y="2643767"/>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1" name="Line 4">
            <a:extLst>
              <a:ext uri="{FF2B5EF4-FFF2-40B4-BE49-F238E27FC236}">
                <a16:creationId xmlns:a16="http://schemas.microsoft.com/office/drawing/2014/main" id="{322826EB-F588-3A4F-BBC6-4E1C1C3D4D68}"/>
              </a:ext>
            </a:extLst>
          </p:cNvPr>
          <p:cNvSpPr>
            <a:spLocks noChangeAspect="1" noChangeShapeType="1"/>
          </p:cNvSpPr>
          <p:nvPr/>
        </p:nvSpPr>
        <p:spPr bwMode="auto">
          <a:xfrm rot="10800000">
            <a:off x="3839773" y="2048026"/>
            <a:ext cx="154064"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2" name="Oval 301">
            <a:extLst>
              <a:ext uri="{FF2B5EF4-FFF2-40B4-BE49-F238E27FC236}">
                <a16:creationId xmlns:a16="http://schemas.microsoft.com/office/drawing/2014/main" id="{CF8435FB-5F2B-8541-B610-3F63647893EB}"/>
              </a:ext>
            </a:extLst>
          </p:cNvPr>
          <p:cNvSpPr>
            <a:spLocks noChangeAspect="1" noChangeArrowheads="1"/>
          </p:cNvSpPr>
          <p:nvPr/>
        </p:nvSpPr>
        <p:spPr bwMode="auto">
          <a:xfrm rot="10800000">
            <a:off x="3788419" y="1951237"/>
            <a:ext cx="154064" cy="1445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 name="Oval 302">
            <a:extLst>
              <a:ext uri="{FF2B5EF4-FFF2-40B4-BE49-F238E27FC236}">
                <a16:creationId xmlns:a16="http://schemas.microsoft.com/office/drawing/2014/main" id="{9708C18F-E857-894F-8A6F-CF62F5C273F7}"/>
              </a:ext>
            </a:extLst>
          </p:cNvPr>
          <p:cNvSpPr>
            <a:spLocks noChangeAspect="1" noChangeArrowheads="1"/>
          </p:cNvSpPr>
          <p:nvPr/>
        </p:nvSpPr>
        <p:spPr bwMode="auto">
          <a:xfrm rot="10800000">
            <a:off x="3942483" y="2048026"/>
            <a:ext cx="103904"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4" name="TextBox 303">
            <a:extLst>
              <a:ext uri="{FF2B5EF4-FFF2-40B4-BE49-F238E27FC236}">
                <a16:creationId xmlns:a16="http://schemas.microsoft.com/office/drawing/2014/main" id="{1E7BD2B2-7A18-504C-B6E6-8DF1BBB97662}"/>
              </a:ext>
            </a:extLst>
          </p:cNvPr>
          <p:cNvSpPr txBox="1"/>
          <p:nvPr/>
        </p:nvSpPr>
        <p:spPr>
          <a:xfrm>
            <a:off x="3765878" y="1787840"/>
            <a:ext cx="184731" cy="369332"/>
          </a:xfrm>
          <a:prstGeom prst="rect">
            <a:avLst/>
          </a:prstGeom>
          <a:noFill/>
        </p:spPr>
        <p:txBody>
          <a:bodyPr wrap="none" rtlCol="0">
            <a:spAutoFit/>
          </a:bodyPr>
          <a:lstStyle/>
          <a:p>
            <a:endParaRPr lang="en-GB" dirty="0"/>
          </a:p>
        </p:txBody>
      </p:sp>
      <p:sp>
        <p:nvSpPr>
          <p:cNvPr id="305" name="Line 4">
            <a:extLst>
              <a:ext uri="{FF2B5EF4-FFF2-40B4-BE49-F238E27FC236}">
                <a16:creationId xmlns:a16="http://schemas.microsoft.com/office/drawing/2014/main" id="{8A1A9139-26DE-9244-A0B6-1F1CC0982166}"/>
              </a:ext>
            </a:extLst>
          </p:cNvPr>
          <p:cNvSpPr>
            <a:spLocks noChangeAspect="1" noChangeShapeType="1"/>
          </p:cNvSpPr>
          <p:nvPr/>
        </p:nvSpPr>
        <p:spPr bwMode="auto">
          <a:xfrm rot="10800000">
            <a:off x="5377463" y="2466634"/>
            <a:ext cx="154064"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6" name="Oval 305">
            <a:extLst>
              <a:ext uri="{FF2B5EF4-FFF2-40B4-BE49-F238E27FC236}">
                <a16:creationId xmlns:a16="http://schemas.microsoft.com/office/drawing/2014/main" id="{9475930A-D4F8-CC4D-82F9-8B5C0D6A1EBF}"/>
              </a:ext>
            </a:extLst>
          </p:cNvPr>
          <p:cNvSpPr>
            <a:spLocks noChangeAspect="1" noChangeArrowheads="1"/>
          </p:cNvSpPr>
          <p:nvPr/>
        </p:nvSpPr>
        <p:spPr bwMode="auto">
          <a:xfrm rot="10800000">
            <a:off x="5480173" y="2466634"/>
            <a:ext cx="103904"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 name="Oval 306">
            <a:extLst>
              <a:ext uri="{FF2B5EF4-FFF2-40B4-BE49-F238E27FC236}">
                <a16:creationId xmlns:a16="http://schemas.microsoft.com/office/drawing/2014/main" id="{84191F8F-42F3-6049-8DCC-84245C2CAB46}"/>
              </a:ext>
            </a:extLst>
          </p:cNvPr>
          <p:cNvSpPr>
            <a:spLocks noChangeAspect="1" noChangeArrowheads="1"/>
          </p:cNvSpPr>
          <p:nvPr/>
        </p:nvSpPr>
        <p:spPr bwMode="auto">
          <a:xfrm rot="10800000" flipH="1">
            <a:off x="5295203" y="2407215"/>
            <a:ext cx="101046" cy="9412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 name="Line 4">
            <a:extLst>
              <a:ext uri="{FF2B5EF4-FFF2-40B4-BE49-F238E27FC236}">
                <a16:creationId xmlns:a16="http://schemas.microsoft.com/office/drawing/2014/main" id="{65CF2C22-DAF4-7D45-892E-E4A3A5230D90}"/>
              </a:ext>
            </a:extLst>
          </p:cNvPr>
          <p:cNvSpPr>
            <a:spLocks noChangeAspect="1" noChangeShapeType="1"/>
          </p:cNvSpPr>
          <p:nvPr/>
        </p:nvSpPr>
        <p:spPr bwMode="auto">
          <a:xfrm rot="10800000">
            <a:off x="5529863" y="2619034"/>
            <a:ext cx="154064"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9" name="Oval 308">
            <a:extLst>
              <a:ext uri="{FF2B5EF4-FFF2-40B4-BE49-F238E27FC236}">
                <a16:creationId xmlns:a16="http://schemas.microsoft.com/office/drawing/2014/main" id="{FE25CDF7-F32A-F843-A0E6-B9E2E9E57BE8}"/>
              </a:ext>
            </a:extLst>
          </p:cNvPr>
          <p:cNvSpPr>
            <a:spLocks noChangeAspect="1" noChangeArrowheads="1"/>
          </p:cNvSpPr>
          <p:nvPr/>
        </p:nvSpPr>
        <p:spPr bwMode="auto">
          <a:xfrm rot="10800000">
            <a:off x="5632573" y="2619034"/>
            <a:ext cx="103904"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0" name="Oval 309">
            <a:extLst>
              <a:ext uri="{FF2B5EF4-FFF2-40B4-BE49-F238E27FC236}">
                <a16:creationId xmlns:a16="http://schemas.microsoft.com/office/drawing/2014/main" id="{B7074245-E819-4649-9A3B-104E18D9F98A}"/>
              </a:ext>
            </a:extLst>
          </p:cNvPr>
          <p:cNvSpPr>
            <a:spLocks noChangeAspect="1" noChangeArrowheads="1"/>
          </p:cNvSpPr>
          <p:nvPr/>
        </p:nvSpPr>
        <p:spPr bwMode="auto">
          <a:xfrm rot="10800000" flipH="1">
            <a:off x="5447603" y="2559615"/>
            <a:ext cx="101046" cy="9412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 name="Line 4">
            <a:extLst>
              <a:ext uri="{FF2B5EF4-FFF2-40B4-BE49-F238E27FC236}">
                <a16:creationId xmlns:a16="http://schemas.microsoft.com/office/drawing/2014/main" id="{4DDE0434-DFF1-C943-8D98-DE651C1C3D35}"/>
              </a:ext>
            </a:extLst>
          </p:cNvPr>
          <p:cNvSpPr>
            <a:spLocks noChangeAspect="1" noChangeShapeType="1"/>
          </p:cNvSpPr>
          <p:nvPr/>
        </p:nvSpPr>
        <p:spPr bwMode="auto">
          <a:xfrm rot="10800000">
            <a:off x="3755120" y="2557281"/>
            <a:ext cx="154064"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12" name="Oval 311">
            <a:extLst>
              <a:ext uri="{FF2B5EF4-FFF2-40B4-BE49-F238E27FC236}">
                <a16:creationId xmlns:a16="http://schemas.microsoft.com/office/drawing/2014/main" id="{87F5E0DF-3CB4-6A4E-9D59-EB38025A250B}"/>
              </a:ext>
            </a:extLst>
          </p:cNvPr>
          <p:cNvSpPr>
            <a:spLocks noChangeAspect="1" noChangeArrowheads="1"/>
          </p:cNvSpPr>
          <p:nvPr/>
        </p:nvSpPr>
        <p:spPr bwMode="auto">
          <a:xfrm rot="10800000">
            <a:off x="3857830" y="2557281"/>
            <a:ext cx="103904"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 name="Oval 312">
            <a:extLst>
              <a:ext uri="{FF2B5EF4-FFF2-40B4-BE49-F238E27FC236}">
                <a16:creationId xmlns:a16="http://schemas.microsoft.com/office/drawing/2014/main" id="{2951EAAC-A893-7445-AD78-2F063C566FCD}"/>
              </a:ext>
            </a:extLst>
          </p:cNvPr>
          <p:cNvSpPr>
            <a:spLocks noChangeAspect="1" noChangeArrowheads="1"/>
          </p:cNvSpPr>
          <p:nvPr/>
        </p:nvSpPr>
        <p:spPr bwMode="auto">
          <a:xfrm rot="10800000" flipH="1">
            <a:off x="3685548" y="2496673"/>
            <a:ext cx="101046" cy="9412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4" name="Line 4">
            <a:extLst>
              <a:ext uri="{FF2B5EF4-FFF2-40B4-BE49-F238E27FC236}">
                <a16:creationId xmlns:a16="http://schemas.microsoft.com/office/drawing/2014/main" id="{E56F5F84-DCCC-FC4F-92A9-22EA4AA3C5FB}"/>
              </a:ext>
            </a:extLst>
          </p:cNvPr>
          <p:cNvSpPr>
            <a:spLocks noChangeAspect="1" noChangeShapeType="1"/>
          </p:cNvSpPr>
          <p:nvPr/>
        </p:nvSpPr>
        <p:spPr bwMode="auto">
          <a:xfrm rot="10800000">
            <a:off x="4591072" y="2014884"/>
            <a:ext cx="154064" cy="477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15" name="Oval 314">
            <a:extLst>
              <a:ext uri="{FF2B5EF4-FFF2-40B4-BE49-F238E27FC236}">
                <a16:creationId xmlns:a16="http://schemas.microsoft.com/office/drawing/2014/main" id="{F7955914-01B8-A64B-A52A-D8897D4FC9AC}"/>
              </a:ext>
            </a:extLst>
          </p:cNvPr>
          <p:cNvSpPr>
            <a:spLocks noChangeAspect="1" noChangeArrowheads="1"/>
          </p:cNvSpPr>
          <p:nvPr/>
        </p:nvSpPr>
        <p:spPr bwMode="auto">
          <a:xfrm rot="10800000">
            <a:off x="4693782" y="2014884"/>
            <a:ext cx="103904" cy="967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6" name="Oval 315">
            <a:extLst>
              <a:ext uri="{FF2B5EF4-FFF2-40B4-BE49-F238E27FC236}">
                <a16:creationId xmlns:a16="http://schemas.microsoft.com/office/drawing/2014/main" id="{4296F386-4BE1-AC40-8D1D-177BD46FD3E6}"/>
              </a:ext>
            </a:extLst>
          </p:cNvPr>
          <p:cNvSpPr>
            <a:spLocks noChangeAspect="1" noChangeArrowheads="1"/>
          </p:cNvSpPr>
          <p:nvPr/>
        </p:nvSpPr>
        <p:spPr bwMode="auto">
          <a:xfrm rot="10800000" flipH="1">
            <a:off x="4508812" y="1955465"/>
            <a:ext cx="101046" cy="9412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 name="TextBox 316">
            <a:extLst>
              <a:ext uri="{FF2B5EF4-FFF2-40B4-BE49-F238E27FC236}">
                <a16:creationId xmlns:a16="http://schemas.microsoft.com/office/drawing/2014/main" id="{D3ED0E91-49DD-C449-8319-43E82906F4DA}"/>
              </a:ext>
            </a:extLst>
          </p:cNvPr>
          <p:cNvSpPr txBox="1"/>
          <p:nvPr/>
        </p:nvSpPr>
        <p:spPr>
          <a:xfrm>
            <a:off x="1340433" y="1026023"/>
            <a:ext cx="4025654" cy="369332"/>
          </a:xfrm>
          <a:prstGeom prst="rect">
            <a:avLst/>
          </a:prstGeom>
          <a:noFill/>
        </p:spPr>
        <p:txBody>
          <a:bodyPr wrap="none" rtlCol="0">
            <a:spAutoFit/>
          </a:bodyPr>
          <a:lstStyle/>
          <a:p>
            <a:r>
              <a:rPr lang="en-GB" dirty="0"/>
              <a:t>The beam interacts with the residual gas: </a:t>
            </a:r>
          </a:p>
        </p:txBody>
      </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43316A55-1520-1749-8E17-4F7B27D801CC}"/>
                  </a:ext>
                </a:extLst>
              </p:cNvPr>
              <p:cNvSpPr txBox="1"/>
              <p:nvPr/>
            </p:nvSpPr>
            <p:spPr>
              <a:xfrm>
                <a:off x="3008638" y="1307366"/>
                <a:ext cx="142712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𝑑𝐼</m:t>
                          </m:r>
                        </m:num>
                        <m:den>
                          <m:r>
                            <a:rPr lang="en-GB" b="0" i="1" smtClean="0">
                              <a:latin typeface="Cambria Math" panose="02040503050406030204" pitchFamily="18" charset="0"/>
                            </a:rPr>
                            <m:t>𝑑𝑡</m:t>
                          </m:r>
                        </m:den>
                      </m:f>
                      <m:r>
                        <a:rPr lang="en-GB" i="1" smtClean="0">
                          <a:latin typeface="Cambria Math" panose="02040503050406030204" pitchFamily="18" charset="0"/>
                        </a:rPr>
                        <m:t>=</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𝑣</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𝜎</m:t>
                      </m:r>
                    </m:oMath>
                  </m:oMathPara>
                </a14:m>
                <a:endParaRPr lang="en-GB" dirty="0"/>
              </a:p>
            </p:txBody>
          </p:sp>
        </mc:Choice>
        <mc:Fallback xmlns="">
          <p:sp>
            <p:nvSpPr>
              <p:cNvPr id="318" name="TextBox 317">
                <a:extLst>
                  <a:ext uri="{FF2B5EF4-FFF2-40B4-BE49-F238E27FC236}">
                    <a16:creationId xmlns:a16="http://schemas.microsoft.com/office/drawing/2014/main" id="{43316A55-1520-1749-8E17-4F7B27D801CC}"/>
                  </a:ext>
                </a:extLst>
              </p:cNvPr>
              <p:cNvSpPr txBox="1">
                <a:spLocks noRot="1" noChangeAspect="1" noMove="1" noResize="1" noEditPoints="1" noAdjustHandles="1" noChangeArrowheads="1" noChangeShapeType="1" noTextEdit="1"/>
              </p:cNvSpPr>
              <p:nvPr/>
            </p:nvSpPr>
            <p:spPr>
              <a:xfrm>
                <a:off x="3008638" y="1307366"/>
                <a:ext cx="1427121" cy="525913"/>
              </a:xfrm>
              <a:prstGeom prst="rect">
                <a:avLst/>
              </a:prstGeom>
              <a:blipFill>
                <a:blip r:embed="rId2"/>
                <a:stretch>
                  <a:fillRect l="-2655" t="-2381" b="-14286"/>
                </a:stretch>
              </a:blipFill>
            </p:spPr>
            <p:txBody>
              <a:bodyPr/>
              <a:lstStyle/>
              <a:p>
                <a:r>
                  <a:rPr lang="en-GB">
                    <a:noFill/>
                  </a:rPr>
                  <a:t> </a:t>
                </a:r>
              </a:p>
            </p:txBody>
          </p:sp>
        </mc:Fallback>
      </mc:AlternateContent>
      <p:sp>
        <p:nvSpPr>
          <p:cNvPr id="319" name="TextBox 318">
            <a:extLst>
              <a:ext uri="{FF2B5EF4-FFF2-40B4-BE49-F238E27FC236}">
                <a16:creationId xmlns:a16="http://schemas.microsoft.com/office/drawing/2014/main" id="{0848CE82-8CA8-2F48-83BF-5AB8C0B10759}"/>
              </a:ext>
            </a:extLst>
          </p:cNvPr>
          <p:cNvSpPr txBox="1"/>
          <p:nvPr/>
        </p:nvSpPr>
        <p:spPr>
          <a:xfrm>
            <a:off x="4424669" y="-21760"/>
            <a:ext cx="4687541" cy="1815882"/>
          </a:xfrm>
          <a:prstGeom prst="rect">
            <a:avLst/>
          </a:prstGeom>
          <a:noFill/>
        </p:spPr>
        <p:txBody>
          <a:bodyPr wrap="square" rtlCol="0">
            <a:spAutoFit/>
          </a:bodyPr>
          <a:lstStyle/>
          <a:p>
            <a:pPr algn="r">
              <a:buClr>
                <a:srgbClr val="00CC99"/>
              </a:buClr>
              <a:buFontTx/>
              <a:buChar char="•"/>
            </a:pPr>
            <a:r>
              <a:rPr lang="en-GB" sz="1600" dirty="0">
                <a:cs typeface="GreekC" panose="00000400000000000000" pitchFamily="2" charset="0"/>
              </a:rPr>
              <a:t>Where:  </a:t>
            </a:r>
            <a:r>
              <a:rPr lang="el-GR" sz="1600" dirty="0">
                <a:solidFill>
                  <a:srgbClr val="FF0000"/>
                </a:solidFill>
                <a:cs typeface="GreekC" panose="00000400000000000000" pitchFamily="2" charset="0"/>
              </a:rPr>
              <a:t>σ</a:t>
            </a:r>
            <a:r>
              <a:rPr lang="en-GB" sz="1600" dirty="0">
                <a:latin typeface="GreekC" panose="00000400000000000000" pitchFamily="2" charset="0"/>
                <a:cs typeface="GreekC" panose="00000400000000000000" pitchFamily="2" charset="0"/>
              </a:rPr>
              <a:t> </a:t>
            </a:r>
            <a:r>
              <a:rPr lang="en-GB" sz="1600" dirty="0">
                <a:cs typeface="GreekC" panose="00000400000000000000" pitchFamily="2" charset="0"/>
              </a:rPr>
              <a:t>is the cross section</a:t>
            </a:r>
            <a:r>
              <a:rPr lang="el-GR" sz="1600" dirty="0">
                <a:cs typeface="GreekC" panose="00000400000000000000" pitchFamily="2" charset="0"/>
              </a:rPr>
              <a:t> </a:t>
            </a:r>
            <a:r>
              <a:rPr lang="en-GB" sz="1600" dirty="0">
                <a:cs typeface="GreekC" panose="00000400000000000000" pitchFamily="2" charset="0"/>
              </a:rPr>
              <a:t>i.e. the </a:t>
            </a:r>
            <a:r>
              <a:rPr lang="en-GB" sz="1600" dirty="0">
                <a:solidFill>
                  <a:srgbClr val="FF3399"/>
                </a:solidFill>
                <a:cs typeface="GreekC" panose="00000400000000000000" pitchFamily="2" charset="0"/>
              </a:rPr>
              <a:t>probability</a:t>
            </a:r>
            <a:r>
              <a:rPr lang="en-GB" sz="1600" dirty="0">
                <a:cs typeface="GreekC" panose="00000400000000000000" pitchFamily="2" charset="0"/>
              </a:rPr>
              <a:t> the beam interacts with the atoms of target</a:t>
            </a:r>
            <a:endParaRPr lang="en-GB" sz="1600" dirty="0"/>
          </a:p>
          <a:p>
            <a:pPr algn="r">
              <a:buClr>
                <a:srgbClr val="00CC99"/>
              </a:buClr>
              <a:buFontTx/>
              <a:buChar char="•"/>
            </a:pPr>
            <a:r>
              <a:rPr lang="en-GB" sz="1600" dirty="0">
                <a:solidFill>
                  <a:srgbClr val="FF0000"/>
                </a:solidFill>
              </a:rPr>
              <a:t>I</a:t>
            </a:r>
            <a:r>
              <a:rPr lang="en-GB" sz="1600" dirty="0"/>
              <a:t> is the beam intensity</a:t>
            </a:r>
          </a:p>
          <a:p>
            <a:pPr lvl="4" algn="r">
              <a:buClr>
                <a:srgbClr val="00CC99"/>
              </a:buClr>
              <a:buFontTx/>
              <a:buChar char="•"/>
            </a:pPr>
            <a:r>
              <a:rPr lang="en-GB" sz="1600" dirty="0"/>
              <a:t> </a:t>
            </a:r>
            <a:r>
              <a:rPr lang="en-GB" sz="1600" dirty="0">
                <a:solidFill>
                  <a:srgbClr val="FF0000"/>
                </a:solidFill>
              </a:rPr>
              <a:t>n</a:t>
            </a:r>
            <a:r>
              <a:rPr lang="en-GB" sz="1600" dirty="0"/>
              <a:t> is the atomic density of a target of thickness </a:t>
            </a:r>
            <a:r>
              <a:rPr lang="en-GB" sz="1600" dirty="0">
                <a:solidFill>
                  <a:srgbClr val="FF0000"/>
                </a:solidFill>
              </a:rPr>
              <a:t>dx</a:t>
            </a:r>
          </a:p>
          <a:p>
            <a:pPr lvl="4" algn="r">
              <a:buClr>
                <a:srgbClr val="00CC99"/>
              </a:buClr>
              <a:buFontTx/>
              <a:buChar char="•"/>
            </a:pPr>
            <a:r>
              <a:rPr lang="en-GB" sz="1600" dirty="0">
                <a:solidFill>
                  <a:srgbClr val="FF0000"/>
                </a:solidFill>
              </a:rPr>
              <a:t>v</a:t>
            </a:r>
            <a:r>
              <a:rPr lang="en-GB" sz="1600" dirty="0"/>
              <a:t> is the beam velocity</a:t>
            </a:r>
          </a:p>
          <a:p>
            <a:pPr lvl="4" algn="r">
              <a:buClr>
                <a:srgbClr val="00CC99"/>
              </a:buClr>
              <a:buFontTx/>
              <a:buChar char="•"/>
            </a:pPr>
            <a:endParaRPr lang="en-GB" sz="1600" dirty="0">
              <a:solidFill>
                <a:srgbClr val="FF0000"/>
              </a:solidFill>
            </a:endParaRPr>
          </a:p>
        </p:txBody>
      </p:sp>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3D6984A5-C3E2-1541-B8E8-06627623CBF2}"/>
                  </a:ext>
                </a:extLst>
              </p:cNvPr>
              <p:cNvSpPr txBox="1"/>
              <p:nvPr/>
            </p:nvSpPr>
            <p:spPr>
              <a:xfrm>
                <a:off x="862828" y="1434545"/>
                <a:ext cx="1728871" cy="307777"/>
              </a:xfrm>
              <a:prstGeom prst="rect">
                <a:avLst/>
              </a:prstGeom>
              <a:noFill/>
              <a:ln w="12700">
                <a:solidFill>
                  <a:srgbClr val="FF3399"/>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𝑑𝐼</m:t>
                      </m:r>
                      <m:r>
                        <a:rPr lang="en-GB" sz="2000" b="0" i="1" smtClean="0">
                          <a:latin typeface="Cambria Math" panose="02040503050406030204" pitchFamily="18" charset="0"/>
                        </a:rPr>
                        <m:t>=−</m:t>
                      </m:r>
                      <m:r>
                        <a:rPr lang="en-GB" sz="2000" b="0" i="1" smtClean="0">
                          <a:latin typeface="Cambria Math" panose="02040503050406030204" pitchFamily="18" charset="0"/>
                        </a:rPr>
                        <m:t>𝐼</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𝜎</m:t>
                      </m:r>
                      <m:r>
                        <a:rPr lang="en-GB" sz="2000" b="0" i="1"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𝑛</m:t>
                      </m:r>
                      <m:r>
                        <a:rPr lang="en-GB" sz="2000" b="0" i="1"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𝑑𝑥</m:t>
                      </m:r>
                    </m:oMath>
                  </m:oMathPara>
                </a14:m>
                <a:endParaRPr lang="en-GB" dirty="0"/>
              </a:p>
            </p:txBody>
          </p:sp>
        </mc:Choice>
        <mc:Fallback xmlns="">
          <p:sp>
            <p:nvSpPr>
              <p:cNvPr id="320" name="TextBox 319">
                <a:extLst>
                  <a:ext uri="{FF2B5EF4-FFF2-40B4-BE49-F238E27FC236}">
                    <a16:creationId xmlns:a16="http://schemas.microsoft.com/office/drawing/2014/main" id="{3D6984A5-C3E2-1541-B8E8-06627623CBF2}"/>
                  </a:ext>
                </a:extLst>
              </p:cNvPr>
              <p:cNvSpPr txBox="1">
                <a:spLocks noRot="1" noChangeAspect="1" noMove="1" noResize="1" noEditPoints="1" noAdjustHandles="1" noChangeArrowheads="1" noChangeShapeType="1" noTextEdit="1"/>
              </p:cNvSpPr>
              <p:nvPr/>
            </p:nvSpPr>
            <p:spPr>
              <a:xfrm>
                <a:off x="862828" y="1434545"/>
                <a:ext cx="1728871" cy="307777"/>
              </a:xfrm>
              <a:prstGeom prst="rect">
                <a:avLst/>
              </a:prstGeom>
              <a:blipFill>
                <a:blip r:embed="rId3"/>
                <a:stretch>
                  <a:fillRect l="-2174" t="-3846" r="-1449" b="-30769"/>
                </a:stretch>
              </a:blipFill>
              <a:ln w="12700">
                <a:solidFill>
                  <a:srgbClr val="FF3399"/>
                </a:solidFill>
              </a:ln>
            </p:spPr>
            <p:txBody>
              <a:bodyPr/>
              <a:lstStyle/>
              <a:p>
                <a:r>
                  <a:rPr lang="en-GB">
                    <a:noFill/>
                  </a:rPr>
                  <a:t> </a:t>
                </a:r>
              </a:p>
            </p:txBody>
          </p:sp>
        </mc:Fallback>
      </mc:AlternateContent>
      <p:sp>
        <p:nvSpPr>
          <p:cNvPr id="321" name="Right Arrow 320">
            <a:extLst>
              <a:ext uri="{FF2B5EF4-FFF2-40B4-BE49-F238E27FC236}">
                <a16:creationId xmlns:a16="http://schemas.microsoft.com/office/drawing/2014/main" id="{F50167B0-E36C-8844-B1AC-87146F13DDEE}"/>
              </a:ext>
            </a:extLst>
          </p:cNvPr>
          <p:cNvSpPr/>
          <p:nvPr/>
        </p:nvSpPr>
        <p:spPr>
          <a:xfrm>
            <a:off x="2668278" y="1552795"/>
            <a:ext cx="249789" cy="111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2" name="Title 4">
            <a:extLst>
              <a:ext uri="{FF2B5EF4-FFF2-40B4-BE49-F238E27FC236}">
                <a16:creationId xmlns:a16="http://schemas.microsoft.com/office/drawing/2014/main" id="{2F1D79AF-F5FD-A740-AE0B-A2ECCB9F3599}"/>
              </a:ext>
            </a:extLst>
          </p:cNvPr>
          <p:cNvSpPr>
            <a:spLocks noGrp="1"/>
          </p:cNvSpPr>
          <p:nvPr>
            <p:ph type="title"/>
          </p:nvPr>
        </p:nvSpPr>
        <p:spPr>
          <a:xfrm>
            <a:off x="4604411" y="1816203"/>
            <a:ext cx="4569840" cy="547200"/>
          </a:xfrm>
        </p:spPr>
        <p:txBody>
          <a:bodyPr>
            <a:noAutofit/>
          </a:bodyPr>
          <a:lstStyle/>
          <a:p>
            <a:r>
              <a:rPr lang="en-GB" sz="3200" b="1" dirty="0">
                <a:solidFill>
                  <a:srgbClr val="0E8F1E"/>
                </a:solidFill>
              </a:rPr>
              <a:t>This define: Vacuum</a:t>
            </a:r>
            <a:br>
              <a:rPr lang="en-GB" sz="3200" b="1" dirty="0">
                <a:solidFill>
                  <a:srgbClr val="0E8F1E"/>
                </a:solidFill>
              </a:rPr>
            </a:br>
            <a:r>
              <a:rPr lang="en-GB" sz="3200" b="1" dirty="0">
                <a:solidFill>
                  <a:srgbClr val="0E8F1E"/>
                </a:solidFill>
              </a:rPr>
              <a:t>Beam Life time (</a:t>
            </a:r>
            <a:r>
              <a:rPr lang="en-GB" sz="3200" b="1" dirty="0">
                <a:solidFill>
                  <a:srgbClr val="0E8F1E"/>
                </a:solidFill>
                <a:latin typeface="Symbol" charset="2"/>
                <a:ea typeface="Symbol" charset="2"/>
                <a:cs typeface="Symbol" charset="2"/>
              </a:rPr>
              <a:t>t</a:t>
            </a:r>
            <a:r>
              <a:rPr lang="en-GB" sz="3200" b="1" dirty="0">
                <a:solidFill>
                  <a:srgbClr val="0E8F1E"/>
                </a:solidFill>
              </a:rPr>
              <a:t>)</a:t>
            </a:r>
          </a:p>
        </p:txBody>
      </p:sp>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6D0585CE-EE82-7443-B10E-8490700B1F57}"/>
                  </a:ext>
                </a:extLst>
              </p:cNvPr>
              <p:cNvSpPr txBox="1"/>
              <p:nvPr/>
            </p:nvSpPr>
            <p:spPr>
              <a:xfrm>
                <a:off x="3687163" y="3307212"/>
                <a:ext cx="1161472" cy="444674"/>
              </a:xfrm>
              <a:prstGeom prst="rect">
                <a:avLst/>
              </a:prstGeom>
              <a:solidFill>
                <a:schemeClr val="bg1"/>
              </a:solidFill>
              <a:ln>
                <a:solidFill>
                  <a:srgbClr val="FF3399"/>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2"/>
                          </a:solidFill>
                          <a:latin typeface="Cambria Math" panose="02040503050406030204" pitchFamily="18" charset="0"/>
                        </a:rPr>
                        <m:t>𝐼</m:t>
                      </m:r>
                      <m:r>
                        <a:rPr lang="en-GB" sz="2000" i="1" smtClean="0">
                          <a:solidFill>
                            <a:schemeClr val="tx2"/>
                          </a:solidFill>
                          <a:latin typeface="Cambria Math" panose="02040503050406030204" pitchFamily="18" charset="0"/>
                        </a:rPr>
                        <m:t>=</m:t>
                      </m:r>
                      <m:sSup>
                        <m:sSupPr>
                          <m:ctrlPr>
                            <a:rPr lang="en-GB" sz="2000" i="1" smtClean="0">
                              <a:solidFill>
                                <a:schemeClr val="tx2"/>
                              </a:solidFill>
                              <a:latin typeface="Cambria Math" panose="02040503050406030204" pitchFamily="18" charset="0"/>
                            </a:rPr>
                          </m:ctrlPr>
                        </m:sSupPr>
                        <m:e>
                          <m:sSub>
                            <m:sSubPr>
                              <m:ctrlPr>
                                <a:rPr lang="en-GB" sz="2000" i="1" smtClean="0">
                                  <a:solidFill>
                                    <a:schemeClr val="tx2"/>
                                  </a:solidFill>
                                  <a:latin typeface="Cambria Math" panose="02040503050406030204" pitchFamily="18" charset="0"/>
                                </a:rPr>
                              </m:ctrlPr>
                            </m:sSubPr>
                            <m:e>
                              <m:r>
                                <a:rPr lang="en-GB" sz="2000" b="0" i="1" smtClean="0">
                                  <a:solidFill>
                                    <a:schemeClr val="tx2"/>
                                  </a:solidFill>
                                  <a:latin typeface="Cambria Math" panose="02040503050406030204" pitchFamily="18" charset="0"/>
                                </a:rPr>
                                <m:t>𝐼</m:t>
                              </m:r>
                            </m:e>
                            <m:sub>
                              <m:r>
                                <a:rPr lang="en-GB" sz="2000" b="0" i="1" smtClean="0">
                                  <a:solidFill>
                                    <a:schemeClr val="tx2"/>
                                  </a:solidFill>
                                  <a:latin typeface="Cambria Math" panose="02040503050406030204" pitchFamily="18" charset="0"/>
                                </a:rPr>
                                <m:t>𝑜</m:t>
                              </m:r>
                            </m:sub>
                          </m:sSub>
                          <m:r>
                            <a:rPr lang="en-GB" sz="2000" b="0" i="1" smtClean="0">
                              <a:solidFill>
                                <a:schemeClr val="tx2"/>
                              </a:solidFill>
                              <a:latin typeface="Cambria Math" panose="02040503050406030204" pitchFamily="18" charset="0"/>
                            </a:rPr>
                            <m:t> </m:t>
                          </m:r>
                          <m:r>
                            <a:rPr lang="en-GB" sz="2000" b="0" i="1" smtClean="0">
                              <a:solidFill>
                                <a:schemeClr val="tx2"/>
                              </a:solidFill>
                              <a:latin typeface="Cambria Math" panose="02040503050406030204" pitchFamily="18" charset="0"/>
                            </a:rPr>
                            <m:t>𝑒</m:t>
                          </m:r>
                        </m:e>
                        <m:sup>
                          <m:r>
                            <a:rPr lang="en-GB" sz="2000" b="0" i="1" smtClean="0">
                              <a:solidFill>
                                <a:schemeClr val="tx2"/>
                              </a:solidFill>
                              <a:latin typeface="Cambria Math" panose="02040503050406030204" pitchFamily="18" charset="0"/>
                            </a:rPr>
                            <m:t>−</m:t>
                          </m:r>
                          <m:f>
                            <m:fPr>
                              <m:ctrlPr>
                                <a:rPr lang="en-GB" sz="2000" b="0" i="1" smtClean="0">
                                  <a:solidFill>
                                    <a:schemeClr val="tx2"/>
                                  </a:solidFill>
                                  <a:latin typeface="Cambria Math" panose="02040503050406030204" pitchFamily="18" charset="0"/>
                                </a:rPr>
                              </m:ctrlPr>
                            </m:fPr>
                            <m:num>
                              <m:r>
                                <a:rPr lang="en-GB" sz="2000" b="0" i="1" smtClean="0">
                                  <a:solidFill>
                                    <a:schemeClr val="tx2"/>
                                  </a:solidFill>
                                  <a:latin typeface="Cambria Math" panose="02040503050406030204" pitchFamily="18" charset="0"/>
                                </a:rPr>
                                <m:t>𝑡</m:t>
                              </m:r>
                            </m:num>
                            <m:den>
                              <m:r>
                                <a:rPr lang="en-GB" sz="2000" b="0" i="1" smtClean="0">
                                  <a:solidFill>
                                    <a:schemeClr val="tx2"/>
                                  </a:solidFill>
                                  <a:latin typeface="Cambria Math" panose="02040503050406030204" pitchFamily="18" charset="0"/>
                                  <a:ea typeface="Cambria Math" panose="02040503050406030204" pitchFamily="18" charset="0"/>
                                </a:rPr>
                                <m:t>𝜏</m:t>
                              </m:r>
                            </m:den>
                          </m:f>
                        </m:sup>
                      </m:sSup>
                    </m:oMath>
                  </m:oMathPara>
                </a14:m>
                <a:endParaRPr lang="en-GB" sz="2000" dirty="0">
                  <a:solidFill>
                    <a:schemeClr val="tx2"/>
                  </a:solidFill>
                </a:endParaRPr>
              </a:p>
            </p:txBody>
          </p:sp>
        </mc:Choice>
        <mc:Fallback xmlns="">
          <p:sp>
            <p:nvSpPr>
              <p:cNvPr id="323" name="TextBox 322">
                <a:extLst>
                  <a:ext uri="{FF2B5EF4-FFF2-40B4-BE49-F238E27FC236}">
                    <a16:creationId xmlns:a16="http://schemas.microsoft.com/office/drawing/2014/main" id="{6D0585CE-EE82-7443-B10E-8490700B1F57}"/>
                  </a:ext>
                </a:extLst>
              </p:cNvPr>
              <p:cNvSpPr txBox="1">
                <a:spLocks noRot="1" noChangeAspect="1" noMove="1" noResize="1" noEditPoints="1" noAdjustHandles="1" noChangeArrowheads="1" noChangeShapeType="1" noTextEdit="1"/>
              </p:cNvSpPr>
              <p:nvPr/>
            </p:nvSpPr>
            <p:spPr>
              <a:xfrm>
                <a:off x="3687163" y="3307212"/>
                <a:ext cx="1161472" cy="444674"/>
              </a:xfrm>
              <a:prstGeom prst="rect">
                <a:avLst/>
              </a:prstGeom>
              <a:blipFill>
                <a:blip r:embed="rId4"/>
                <a:stretch>
                  <a:fillRect l="-3191" b="-24324"/>
                </a:stretch>
              </a:blipFill>
              <a:ln>
                <a:solidFill>
                  <a:srgbClr val="FF3399"/>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4" name="TextBox 323">
                <a:extLst>
                  <a:ext uri="{FF2B5EF4-FFF2-40B4-BE49-F238E27FC236}">
                    <a16:creationId xmlns:a16="http://schemas.microsoft.com/office/drawing/2014/main" id="{4377D37D-0AE4-504B-875D-4B2675237C9C}"/>
                  </a:ext>
                </a:extLst>
              </p:cNvPr>
              <p:cNvSpPr txBox="1"/>
              <p:nvPr/>
            </p:nvSpPr>
            <p:spPr>
              <a:xfrm>
                <a:off x="6853115" y="2413253"/>
                <a:ext cx="1069202" cy="5203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FF3399"/>
                          </a:solidFill>
                          <a:latin typeface="Cambria Math" panose="02040503050406030204" pitchFamily="18" charset="0"/>
                          <a:ea typeface="Cambria Math" panose="02040503050406030204" pitchFamily="18" charset="0"/>
                        </a:rPr>
                        <m:t>𝝉</m:t>
                      </m:r>
                      <m:r>
                        <a:rPr lang="en-GB" b="1" i="1" smtClean="0">
                          <a:solidFill>
                            <a:srgbClr val="FF3399"/>
                          </a:solidFill>
                          <a:latin typeface="Cambria Math" panose="02040503050406030204" pitchFamily="18" charset="0"/>
                        </a:rPr>
                        <m:t>=</m:t>
                      </m:r>
                      <m:f>
                        <m:fPr>
                          <m:ctrlPr>
                            <a:rPr lang="en-GB" b="1" i="1" smtClean="0">
                              <a:solidFill>
                                <a:srgbClr val="FF3399"/>
                              </a:solidFill>
                              <a:latin typeface="Cambria Math" panose="02040503050406030204" pitchFamily="18" charset="0"/>
                            </a:rPr>
                          </m:ctrlPr>
                        </m:fPr>
                        <m:num>
                          <m:r>
                            <a:rPr lang="en-GB" b="1" i="1" smtClean="0">
                              <a:solidFill>
                                <a:srgbClr val="FF3399"/>
                              </a:solidFill>
                              <a:latin typeface="Cambria Math" panose="02040503050406030204" pitchFamily="18" charset="0"/>
                            </a:rPr>
                            <m:t>𝟏</m:t>
                          </m:r>
                        </m:num>
                        <m:den>
                          <m:r>
                            <a:rPr lang="en-GB" b="1" i="1" smtClean="0">
                              <a:solidFill>
                                <a:srgbClr val="FF3399"/>
                              </a:solidFill>
                              <a:latin typeface="Cambria Math" panose="02040503050406030204" pitchFamily="18" charset="0"/>
                            </a:rPr>
                            <m:t>𝒏</m:t>
                          </m:r>
                          <m:r>
                            <a:rPr lang="en-GB" b="1" i="1" smtClean="0">
                              <a:solidFill>
                                <a:srgbClr val="FF3399"/>
                              </a:solidFill>
                              <a:latin typeface="Cambria Math" panose="02040503050406030204" pitchFamily="18" charset="0"/>
                            </a:rPr>
                            <m:t> </m:t>
                          </m:r>
                          <m:r>
                            <a:rPr lang="en-GB" b="1" i="1">
                              <a:solidFill>
                                <a:srgbClr val="FF3399"/>
                              </a:solidFill>
                              <a:latin typeface="Cambria Math" panose="02040503050406030204" pitchFamily="18" charset="0"/>
                              <a:ea typeface="Cambria Math" panose="02040503050406030204" pitchFamily="18" charset="0"/>
                            </a:rPr>
                            <m:t>𝝈</m:t>
                          </m:r>
                          <m:r>
                            <a:rPr lang="en-GB" b="1" i="1" smtClean="0">
                              <a:solidFill>
                                <a:srgbClr val="FF3399"/>
                              </a:solidFill>
                              <a:latin typeface="Cambria Math" panose="02040503050406030204" pitchFamily="18" charset="0"/>
                              <a:ea typeface="Cambria Math" panose="02040503050406030204" pitchFamily="18" charset="0"/>
                            </a:rPr>
                            <m:t> </m:t>
                          </m:r>
                          <m:r>
                            <a:rPr lang="en-GB" b="1" i="1" smtClean="0">
                              <a:solidFill>
                                <a:srgbClr val="FF3399"/>
                              </a:solidFill>
                              <a:latin typeface="Cambria Math" panose="02040503050406030204" pitchFamily="18" charset="0"/>
                            </a:rPr>
                            <m:t>𝒗</m:t>
                          </m:r>
                          <m:r>
                            <a:rPr lang="en-GB" b="1" i="1" smtClean="0">
                              <a:solidFill>
                                <a:srgbClr val="FF3399"/>
                              </a:solidFill>
                              <a:latin typeface="Cambria Math" panose="02040503050406030204" pitchFamily="18" charset="0"/>
                            </a:rPr>
                            <m:t> </m:t>
                          </m:r>
                        </m:den>
                      </m:f>
                    </m:oMath>
                  </m:oMathPara>
                </a14:m>
                <a:endParaRPr lang="en-GB" b="1" dirty="0">
                  <a:solidFill>
                    <a:srgbClr val="FF3399"/>
                  </a:solidFill>
                </a:endParaRPr>
              </a:p>
            </p:txBody>
          </p:sp>
        </mc:Choice>
        <mc:Fallback xmlns="">
          <p:sp>
            <p:nvSpPr>
              <p:cNvPr id="324" name="TextBox 323">
                <a:extLst>
                  <a:ext uri="{FF2B5EF4-FFF2-40B4-BE49-F238E27FC236}">
                    <a16:creationId xmlns:a16="http://schemas.microsoft.com/office/drawing/2014/main" id="{4377D37D-0AE4-504B-875D-4B2675237C9C}"/>
                  </a:ext>
                </a:extLst>
              </p:cNvPr>
              <p:cNvSpPr txBox="1">
                <a:spLocks noRot="1" noChangeAspect="1" noMove="1" noResize="1" noEditPoints="1" noAdjustHandles="1" noChangeArrowheads="1" noChangeShapeType="1" noTextEdit="1"/>
              </p:cNvSpPr>
              <p:nvPr/>
            </p:nvSpPr>
            <p:spPr>
              <a:xfrm>
                <a:off x="6853115" y="2413253"/>
                <a:ext cx="1069202" cy="520399"/>
              </a:xfrm>
              <a:prstGeom prst="rect">
                <a:avLst/>
              </a:prstGeom>
              <a:blipFill>
                <a:blip r:embed="rId5"/>
                <a:stretch>
                  <a:fillRect l="-3571" t="-4762" r="-7143" b="-28571"/>
                </a:stretch>
              </a:blipFill>
              <a:ln w="1905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BB85211F-20E3-5641-8D5D-64D4599C15FD}"/>
                  </a:ext>
                </a:extLst>
              </p:cNvPr>
              <p:cNvSpPr txBox="1"/>
              <p:nvPr/>
            </p:nvSpPr>
            <p:spPr>
              <a:xfrm>
                <a:off x="4997734" y="2987906"/>
                <a:ext cx="4125685" cy="6305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000" i="1" smtClean="0">
                              <a:solidFill>
                                <a:srgbClr val="FF3399"/>
                              </a:solidFill>
                              <a:latin typeface="Cambria Math" panose="02040503050406030204" pitchFamily="18" charset="0"/>
                            </a:rPr>
                          </m:ctrlPr>
                        </m:fPr>
                        <m:num>
                          <m:r>
                            <a:rPr lang="en-GB" sz="2000" b="0" i="1" smtClean="0">
                              <a:solidFill>
                                <a:srgbClr val="FF3399"/>
                              </a:solidFill>
                              <a:latin typeface="Cambria Math" panose="02040503050406030204" pitchFamily="18" charset="0"/>
                            </a:rPr>
                            <m:t>1</m:t>
                          </m:r>
                        </m:num>
                        <m:den>
                          <m:r>
                            <a:rPr lang="en-GB" sz="2000" i="1" smtClean="0">
                              <a:solidFill>
                                <a:srgbClr val="FF3399"/>
                              </a:solidFill>
                              <a:latin typeface="Cambria Math" panose="02040503050406030204" pitchFamily="18" charset="0"/>
                              <a:ea typeface="Cambria Math" panose="02040503050406030204" pitchFamily="18" charset="0"/>
                            </a:rPr>
                            <m:t>𝜏</m:t>
                          </m:r>
                        </m:den>
                      </m:f>
                      <m:r>
                        <a:rPr lang="en-GB" sz="2000" i="1" smtClean="0">
                          <a:solidFill>
                            <a:srgbClr val="FF3399"/>
                          </a:solidFill>
                          <a:latin typeface="Cambria Math" panose="02040503050406030204" pitchFamily="18" charset="0"/>
                        </a:rPr>
                        <m:t>=</m:t>
                      </m:r>
                      <m:f>
                        <m:fPr>
                          <m:ctrlPr>
                            <a:rPr lang="en-GB" sz="2000" i="1" smtClean="0">
                              <a:solidFill>
                                <a:srgbClr val="FF3399"/>
                              </a:solidFill>
                              <a:latin typeface="Cambria Math" panose="02040503050406030204" pitchFamily="18" charset="0"/>
                            </a:rPr>
                          </m:ctrlPr>
                        </m:fPr>
                        <m:num>
                          <m:r>
                            <a:rPr lang="en-GB" sz="2000" b="0" i="1" smtClean="0">
                              <a:solidFill>
                                <a:srgbClr val="FF3399"/>
                              </a:solidFill>
                              <a:latin typeface="Cambria Math" panose="02040503050406030204" pitchFamily="18" charset="0"/>
                            </a:rPr>
                            <m:t>1</m:t>
                          </m:r>
                        </m:num>
                        <m:den>
                          <m:sSub>
                            <m:sSubPr>
                              <m:ctrlPr>
                                <a:rPr lang="en-GB" sz="2000" i="1" smtClean="0">
                                  <a:solidFill>
                                    <a:srgbClr val="FF3399"/>
                                  </a:solidFill>
                                  <a:latin typeface="Cambria Math" panose="02040503050406030204" pitchFamily="18" charset="0"/>
                                </a:rPr>
                              </m:ctrlPr>
                            </m:sSubPr>
                            <m:e>
                              <m:r>
                                <a:rPr lang="en-GB" sz="2000" i="1" smtClean="0">
                                  <a:solidFill>
                                    <a:srgbClr val="FF3399"/>
                                  </a:solidFill>
                                  <a:latin typeface="Cambria Math" panose="02040503050406030204" pitchFamily="18" charset="0"/>
                                  <a:ea typeface="Cambria Math" panose="02040503050406030204" pitchFamily="18" charset="0"/>
                                </a:rPr>
                                <m:t>𝜏</m:t>
                              </m:r>
                            </m:e>
                            <m:sub>
                              <m:r>
                                <a:rPr lang="en-GB" sz="2000" b="0" i="1" smtClean="0">
                                  <a:solidFill>
                                    <a:srgbClr val="FF3399"/>
                                  </a:solidFill>
                                  <a:latin typeface="Cambria Math" panose="02040503050406030204" pitchFamily="18" charset="0"/>
                                </a:rPr>
                                <m:t>𝐻</m:t>
                              </m:r>
                              <m:r>
                                <a:rPr lang="en-GB" sz="2000" b="0" i="1" smtClean="0">
                                  <a:solidFill>
                                    <a:srgbClr val="FF3399"/>
                                  </a:solidFill>
                                  <a:latin typeface="Cambria Math" panose="02040503050406030204" pitchFamily="18" charset="0"/>
                                </a:rPr>
                                <m:t>2</m:t>
                              </m:r>
                            </m:sub>
                          </m:sSub>
                        </m:den>
                      </m:f>
                      <m:r>
                        <a:rPr lang="en-GB" sz="2000" b="0" i="1" smtClean="0">
                          <a:solidFill>
                            <a:srgbClr val="FF3399"/>
                          </a:solidFill>
                          <a:latin typeface="Cambria Math" panose="02040503050406030204" pitchFamily="18" charset="0"/>
                        </a:rPr>
                        <m:t>+</m:t>
                      </m:r>
                      <m:f>
                        <m:fPr>
                          <m:ctrlPr>
                            <a:rPr lang="en-GB" sz="2000" i="1">
                              <a:solidFill>
                                <a:srgbClr val="FF3399"/>
                              </a:solidFill>
                              <a:latin typeface="Cambria Math" panose="02040503050406030204" pitchFamily="18" charset="0"/>
                            </a:rPr>
                          </m:ctrlPr>
                        </m:fPr>
                        <m:num>
                          <m:r>
                            <a:rPr lang="en-GB" sz="2000" i="1">
                              <a:solidFill>
                                <a:srgbClr val="FF3399"/>
                              </a:solidFill>
                              <a:latin typeface="Cambria Math" panose="02040503050406030204" pitchFamily="18" charset="0"/>
                            </a:rPr>
                            <m:t>1</m:t>
                          </m:r>
                        </m:num>
                        <m:den>
                          <m:sSub>
                            <m:sSubPr>
                              <m:ctrlPr>
                                <a:rPr lang="en-GB" sz="2000" i="1">
                                  <a:solidFill>
                                    <a:srgbClr val="FF3399"/>
                                  </a:solidFill>
                                  <a:latin typeface="Cambria Math" panose="02040503050406030204" pitchFamily="18" charset="0"/>
                                </a:rPr>
                              </m:ctrlPr>
                            </m:sSubPr>
                            <m:e>
                              <m:r>
                                <a:rPr lang="en-GB" sz="2000" i="1">
                                  <a:solidFill>
                                    <a:srgbClr val="FF3399"/>
                                  </a:solidFill>
                                  <a:latin typeface="Cambria Math" panose="02040503050406030204" pitchFamily="18" charset="0"/>
                                  <a:ea typeface="Cambria Math" panose="02040503050406030204" pitchFamily="18" charset="0"/>
                                </a:rPr>
                                <m:t>𝜏</m:t>
                              </m:r>
                            </m:e>
                            <m:sub>
                              <m:r>
                                <a:rPr lang="en-GB" sz="2000" b="0" i="1" smtClean="0">
                                  <a:solidFill>
                                    <a:srgbClr val="FF3399"/>
                                  </a:solidFill>
                                  <a:latin typeface="Cambria Math" panose="02040503050406030204" pitchFamily="18" charset="0"/>
                                  <a:ea typeface="Cambria Math" panose="02040503050406030204" pitchFamily="18" charset="0"/>
                                </a:rPr>
                                <m:t>𝐶𝐻</m:t>
                              </m:r>
                              <m:r>
                                <a:rPr lang="en-GB" sz="2000" b="0" i="1" smtClean="0">
                                  <a:solidFill>
                                    <a:srgbClr val="FF3399"/>
                                  </a:solidFill>
                                  <a:latin typeface="Cambria Math" panose="02040503050406030204" pitchFamily="18" charset="0"/>
                                  <a:ea typeface="Cambria Math" panose="02040503050406030204" pitchFamily="18" charset="0"/>
                                </a:rPr>
                                <m:t>4</m:t>
                              </m:r>
                            </m:sub>
                          </m:sSub>
                        </m:den>
                      </m:f>
                      <m:r>
                        <a:rPr lang="en-GB" sz="2000" b="0" i="1" smtClean="0">
                          <a:solidFill>
                            <a:srgbClr val="FF3399"/>
                          </a:solidFill>
                          <a:latin typeface="Cambria Math" panose="02040503050406030204" pitchFamily="18" charset="0"/>
                        </a:rPr>
                        <m:t>+</m:t>
                      </m:r>
                      <m:f>
                        <m:fPr>
                          <m:ctrlPr>
                            <a:rPr lang="en-GB" sz="2000" i="1">
                              <a:solidFill>
                                <a:srgbClr val="FF3399"/>
                              </a:solidFill>
                              <a:latin typeface="Cambria Math" panose="02040503050406030204" pitchFamily="18" charset="0"/>
                            </a:rPr>
                          </m:ctrlPr>
                        </m:fPr>
                        <m:num>
                          <m:r>
                            <a:rPr lang="en-GB" sz="2000" i="1">
                              <a:solidFill>
                                <a:srgbClr val="FF3399"/>
                              </a:solidFill>
                              <a:latin typeface="Cambria Math" panose="02040503050406030204" pitchFamily="18" charset="0"/>
                            </a:rPr>
                            <m:t>1</m:t>
                          </m:r>
                        </m:num>
                        <m:den>
                          <m:sSub>
                            <m:sSubPr>
                              <m:ctrlPr>
                                <a:rPr lang="en-GB" sz="2000" i="1">
                                  <a:solidFill>
                                    <a:srgbClr val="FF3399"/>
                                  </a:solidFill>
                                  <a:latin typeface="Cambria Math" panose="02040503050406030204" pitchFamily="18" charset="0"/>
                                </a:rPr>
                              </m:ctrlPr>
                            </m:sSubPr>
                            <m:e>
                              <m:r>
                                <a:rPr lang="en-GB" sz="2000" i="1">
                                  <a:solidFill>
                                    <a:srgbClr val="FF3399"/>
                                  </a:solidFill>
                                  <a:latin typeface="Cambria Math" panose="02040503050406030204" pitchFamily="18" charset="0"/>
                                  <a:ea typeface="Cambria Math" panose="02040503050406030204" pitchFamily="18" charset="0"/>
                                </a:rPr>
                                <m:t>𝜏</m:t>
                              </m:r>
                            </m:e>
                            <m:sub>
                              <m:r>
                                <a:rPr lang="en-GB" sz="2000" b="0" i="1" smtClean="0">
                                  <a:solidFill>
                                    <a:srgbClr val="FF3399"/>
                                  </a:solidFill>
                                  <a:latin typeface="Cambria Math" panose="02040503050406030204" pitchFamily="18" charset="0"/>
                                </a:rPr>
                                <m:t>𝐻</m:t>
                              </m:r>
                              <m:r>
                                <a:rPr lang="en-GB" sz="2000" b="0" i="1" smtClean="0">
                                  <a:solidFill>
                                    <a:srgbClr val="FF3399"/>
                                  </a:solidFill>
                                  <a:latin typeface="Cambria Math" panose="02040503050406030204" pitchFamily="18" charset="0"/>
                                </a:rPr>
                                <m:t>2</m:t>
                              </m:r>
                              <m:r>
                                <a:rPr lang="en-GB" sz="2000" b="0" i="1" smtClean="0">
                                  <a:solidFill>
                                    <a:srgbClr val="FF3399"/>
                                  </a:solidFill>
                                  <a:latin typeface="Cambria Math" panose="02040503050406030204" pitchFamily="18" charset="0"/>
                                </a:rPr>
                                <m:t>𝑂</m:t>
                              </m:r>
                            </m:sub>
                          </m:sSub>
                        </m:den>
                      </m:f>
                      <m:r>
                        <a:rPr lang="en-GB" sz="2000" b="0" i="1" smtClean="0">
                          <a:solidFill>
                            <a:srgbClr val="FF3399"/>
                          </a:solidFill>
                          <a:latin typeface="Cambria Math" panose="02040503050406030204" pitchFamily="18" charset="0"/>
                        </a:rPr>
                        <m:t>+</m:t>
                      </m:r>
                      <m:f>
                        <m:fPr>
                          <m:ctrlPr>
                            <a:rPr lang="en-GB" sz="2000" i="1">
                              <a:solidFill>
                                <a:srgbClr val="FF3399"/>
                              </a:solidFill>
                              <a:latin typeface="Cambria Math" panose="02040503050406030204" pitchFamily="18" charset="0"/>
                            </a:rPr>
                          </m:ctrlPr>
                        </m:fPr>
                        <m:num>
                          <m:r>
                            <a:rPr lang="en-GB" sz="2000" i="1">
                              <a:solidFill>
                                <a:srgbClr val="FF3399"/>
                              </a:solidFill>
                              <a:latin typeface="Cambria Math" panose="02040503050406030204" pitchFamily="18" charset="0"/>
                            </a:rPr>
                            <m:t>1</m:t>
                          </m:r>
                        </m:num>
                        <m:den>
                          <m:sSub>
                            <m:sSubPr>
                              <m:ctrlPr>
                                <a:rPr lang="en-GB" sz="2000" i="1">
                                  <a:solidFill>
                                    <a:srgbClr val="FF3399"/>
                                  </a:solidFill>
                                  <a:latin typeface="Cambria Math" panose="02040503050406030204" pitchFamily="18" charset="0"/>
                                </a:rPr>
                              </m:ctrlPr>
                            </m:sSubPr>
                            <m:e>
                              <m:r>
                                <a:rPr lang="en-GB" sz="2000" i="1">
                                  <a:solidFill>
                                    <a:srgbClr val="FF3399"/>
                                  </a:solidFill>
                                  <a:latin typeface="Cambria Math" panose="02040503050406030204" pitchFamily="18" charset="0"/>
                                  <a:ea typeface="Cambria Math" panose="02040503050406030204" pitchFamily="18" charset="0"/>
                                </a:rPr>
                                <m:t>𝜏</m:t>
                              </m:r>
                            </m:e>
                            <m:sub>
                              <m:r>
                                <a:rPr lang="en-GB" sz="2000" b="0" i="1" smtClean="0">
                                  <a:solidFill>
                                    <a:srgbClr val="FF3399"/>
                                  </a:solidFill>
                                  <a:latin typeface="Cambria Math" panose="02040503050406030204" pitchFamily="18" charset="0"/>
                                  <a:ea typeface="Cambria Math" panose="02040503050406030204" pitchFamily="18" charset="0"/>
                                </a:rPr>
                                <m:t>𝐶𝑂</m:t>
                              </m:r>
                            </m:sub>
                          </m:sSub>
                        </m:den>
                      </m:f>
                      <m:r>
                        <a:rPr lang="en-GB" sz="2000" b="0" i="1" smtClean="0">
                          <a:solidFill>
                            <a:srgbClr val="FF3399"/>
                          </a:solidFill>
                          <a:latin typeface="Cambria Math" panose="02040503050406030204" pitchFamily="18" charset="0"/>
                        </a:rPr>
                        <m:t>+</m:t>
                      </m:r>
                      <m:f>
                        <m:fPr>
                          <m:ctrlPr>
                            <a:rPr lang="en-GB" sz="2000" i="1">
                              <a:solidFill>
                                <a:srgbClr val="FF3399"/>
                              </a:solidFill>
                              <a:latin typeface="Cambria Math" panose="02040503050406030204" pitchFamily="18" charset="0"/>
                            </a:rPr>
                          </m:ctrlPr>
                        </m:fPr>
                        <m:num>
                          <m:r>
                            <a:rPr lang="en-GB" sz="2000" i="1">
                              <a:solidFill>
                                <a:srgbClr val="FF3399"/>
                              </a:solidFill>
                              <a:latin typeface="Cambria Math" panose="02040503050406030204" pitchFamily="18" charset="0"/>
                            </a:rPr>
                            <m:t>1</m:t>
                          </m:r>
                        </m:num>
                        <m:den>
                          <m:sSub>
                            <m:sSubPr>
                              <m:ctrlPr>
                                <a:rPr lang="en-GB" sz="2000" i="1">
                                  <a:solidFill>
                                    <a:srgbClr val="FF3399"/>
                                  </a:solidFill>
                                  <a:latin typeface="Cambria Math" panose="02040503050406030204" pitchFamily="18" charset="0"/>
                                </a:rPr>
                              </m:ctrlPr>
                            </m:sSubPr>
                            <m:e>
                              <m:r>
                                <a:rPr lang="en-GB" sz="2000" i="1">
                                  <a:solidFill>
                                    <a:srgbClr val="FF3399"/>
                                  </a:solidFill>
                                  <a:latin typeface="Cambria Math" panose="02040503050406030204" pitchFamily="18" charset="0"/>
                                  <a:ea typeface="Cambria Math" panose="02040503050406030204" pitchFamily="18" charset="0"/>
                                </a:rPr>
                                <m:t>𝜏</m:t>
                              </m:r>
                            </m:e>
                            <m:sub>
                              <m:r>
                                <a:rPr lang="en-GB" sz="2000" b="0" i="1" smtClean="0">
                                  <a:solidFill>
                                    <a:srgbClr val="FF3399"/>
                                  </a:solidFill>
                                  <a:latin typeface="Cambria Math" panose="02040503050406030204" pitchFamily="18" charset="0"/>
                                  <a:ea typeface="Cambria Math" panose="02040503050406030204" pitchFamily="18" charset="0"/>
                                </a:rPr>
                                <m:t>𝐶𝑂</m:t>
                              </m:r>
                              <m:r>
                                <a:rPr lang="en-GB" sz="2000" b="0" i="1" smtClean="0">
                                  <a:solidFill>
                                    <a:srgbClr val="FF3399"/>
                                  </a:solidFill>
                                  <a:latin typeface="Cambria Math" panose="02040503050406030204" pitchFamily="18" charset="0"/>
                                  <a:ea typeface="Cambria Math" panose="02040503050406030204" pitchFamily="18" charset="0"/>
                                </a:rPr>
                                <m:t>2</m:t>
                              </m:r>
                            </m:sub>
                          </m:sSub>
                        </m:den>
                      </m:f>
                    </m:oMath>
                  </m:oMathPara>
                </a14:m>
                <a:endParaRPr lang="en-GB" sz="2000" dirty="0">
                  <a:solidFill>
                    <a:srgbClr val="FF3399"/>
                  </a:solidFill>
                </a:endParaRPr>
              </a:p>
            </p:txBody>
          </p:sp>
        </mc:Choice>
        <mc:Fallback xmlns="">
          <p:sp>
            <p:nvSpPr>
              <p:cNvPr id="325" name="TextBox 324">
                <a:extLst>
                  <a:ext uri="{FF2B5EF4-FFF2-40B4-BE49-F238E27FC236}">
                    <a16:creationId xmlns:a16="http://schemas.microsoft.com/office/drawing/2014/main" id="{BB85211F-20E3-5641-8D5D-64D4599C15FD}"/>
                  </a:ext>
                </a:extLst>
              </p:cNvPr>
              <p:cNvSpPr txBox="1">
                <a:spLocks noRot="1" noChangeAspect="1" noMove="1" noResize="1" noEditPoints="1" noAdjustHandles="1" noChangeArrowheads="1" noChangeShapeType="1" noTextEdit="1"/>
              </p:cNvSpPr>
              <p:nvPr/>
            </p:nvSpPr>
            <p:spPr>
              <a:xfrm>
                <a:off x="4997734" y="2987906"/>
                <a:ext cx="4125685" cy="630557"/>
              </a:xfrm>
              <a:prstGeom prst="rect">
                <a:avLst/>
              </a:prstGeom>
              <a:blipFill>
                <a:blip r:embed="rId6"/>
                <a:stretch>
                  <a:fillRect b="-7843"/>
                </a:stretch>
              </a:blipFill>
            </p:spPr>
            <p:txBody>
              <a:bodyPr/>
              <a:lstStyle/>
              <a:p>
                <a:r>
                  <a:rPr lang="en-GB">
                    <a:noFill/>
                  </a:rPr>
                  <a:t> </a:t>
                </a:r>
              </a:p>
            </p:txBody>
          </p:sp>
        </mc:Fallback>
      </mc:AlternateContent>
      <p:sp>
        <p:nvSpPr>
          <p:cNvPr id="327" name="TextBox 326">
            <a:extLst>
              <a:ext uri="{FF2B5EF4-FFF2-40B4-BE49-F238E27FC236}">
                <a16:creationId xmlns:a16="http://schemas.microsoft.com/office/drawing/2014/main" id="{C0A24B30-98D6-294C-B413-49A90CC9E0BB}"/>
              </a:ext>
            </a:extLst>
          </p:cNvPr>
          <p:cNvSpPr txBox="1"/>
          <p:nvPr/>
        </p:nvSpPr>
        <p:spPr>
          <a:xfrm>
            <a:off x="5579551" y="3691930"/>
            <a:ext cx="3654640" cy="1200329"/>
          </a:xfrm>
          <a:prstGeom prst="rect">
            <a:avLst/>
          </a:prstGeom>
          <a:noFill/>
          <a:ln>
            <a:solidFill>
              <a:srgbClr val="FF3399"/>
            </a:solidFill>
          </a:ln>
        </p:spPr>
        <p:txBody>
          <a:bodyPr wrap="square" rtlCol="0">
            <a:spAutoFit/>
          </a:bodyPr>
          <a:lstStyle/>
          <a:p>
            <a:pPr algn="ctr"/>
            <a:r>
              <a:rPr lang="en-GB" dirty="0">
                <a:solidFill>
                  <a:schemeClr val="accent1">
                    <a:lumMod val="75000"/>
                  </a:schemeClr>
                </a:solidFill>
              </a:rPr>
              <a:t>   The vacuum life time must be much larger (</a:t>
            </a:r>
            <a:r>
              <a:rPr lang="en-GB" i="1" dirty="0">
                <a:solidFill>
                  <a:schemeClr val="accent1">
                    <a:lumMod val="75000"/>
                  </a:schemeClr>
                </a:solidFill>
              </a:rPr>
              <a:t>i.e. </a:t>
            </a:r>
            <a:r>
              <a:rPr lang="en-GB" dirty="0">
                <a:solidFill>
                  <a:schemeClr val="accent1">
                    <a:lumMod val="75000"/>
                  </a:schemeClr>
                </a:solidFill>
              </a:rPr>
              <a:t>&gt;&gt; 24 h) than other life times such as </a:t>
            </a:r>
            <a:r>
              <a:rPr lang="en-GB" i="1" dirty="0">
                <a:solidFill>
                  <a:schemeClr val="accent1">
                    <a:lumMod val="75000"/>
                  </a:schemeClr>
                </a:solidFill>
              </a:rPr>
              <a:t>e.g. </a:t>
            </a:r>
            <a:r>
              <a:rPr lang="en-GB" dirty="0">
                <a:solidFill>
                  <a:schemeClr val="accent1">
                    <a:lumMod val="75000"/>
                  </a:schemeClr>
                </a:solidFill>
              </a:rPr>
              <a:t>the particle loss due to the collisions</a:t>
            </a:r>
          </a:p>
        </p:txBody>
      </p:sp>
      <p:sp>
        <p:nvSpPr>
          <p:cNvPr id="328" name="Text Box 20">
            <a:extLst>
              <a:ext uri="{FF2B5EF4-FFF2-40B4-BE49-F238E27FC236}">
                <a16:creationId xmlns:a16="http://schemas.microsoft.com/office/drawing/2014/main" id="{543EF893-B1E3-2042-8D94-F5016386713E}"/>
              </a:ext>
            </a:extLst>
          </p:cNvPr>
          <p:cNvSpPr txBox="1">
            <a:spLocks noChangeArrowheads="1"/>
          </p:cNvSpPr>
          <p:nvPr/>
        </p:nvSpPr>
        <p:spPr bwMode="auto">
          <a:xfrm>
            <a:off x="717558" y="-66259"/>
            <a:ext cx="629578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800" b="1" dirty="0">
                <a:solidFill>
                  <a:srgbClr val="008000"/>
                </a:solidFill>
                <a:cs typeface="Monotype Corsiva"/>
              </a:rPr>
              <a:t>Beam – Gas Interactions</a:t>
            </a:r>
          </a:p>
        </p:txBody>
      </p:sp>
    </p:spTree>
    <p:extLst>
      <p:ext uri="{BB962C8B-B14F-4D97-AF65-F5344CB8AC3E}">
        <p14:creationId xmlns:p14="http://schemas.microsoft.com/office/powerpoint/2010/main" val="56017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143216"/>
            <a:ext cx="9144000" cy="4731278"/>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7" name="Line 2">
            <a:extLst>
              <a:ext uri="{FF2B5EF4-FFF2-40B4-BE49-F238E27FC236}">
                <a16:creationId xmlns:a16="http://schemas.microsoft.com/office/drawing/2014/main" id="{67EC59BD-8C18-B14B-B030-EB06FF7660FA}"/>
              </a:ext>
            </a:extLst>
          </p:cNvPr>
          <p:cNvSpPr>
            <a:spLocks noChangeAspect="1" noChangeShapeType="1"/>
          </p:cNvSpPr>
          <p:nvPr/>
        </p:nvSpPr>
        <p:spPr bwMode="auto">
          <a:xfrm rot="10800000">
            <a:off x="4149716" y="2112028"/>
            <a:ext cx="154064" cy="1337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3">
            <a:extLst>
              <a:ext uri="{FF2B5EF4-FFF2-40B4-BE49-F238E27FC236}">
                <a16:creationId xmlns:a16="http://schemas.microsoft.com/office/drawing/2014/main" id="{6CF9B5EC-FD5A-1546-B2B5-ECE2A84D3EEE}"/>
              </a:ext>
            </a:extLst>
          </p:cNvPr>
          <p:cNvSpPr>
            <a:spLocks noChangeAspect="1" noChangeShapeType="1"/>
          </p:cNvSpPr>
          <p:nvPr/>
        </p:nvSpPr>
        <p:spPr bwMode="auto">
          <a:xfrm rot="10800000">
            <a:off x="3840392" y="2024249"/>
            <a:ext cx="25796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4">
            <a:extLst>
              <a:ext uri="{FF2B5EF4-FFF2-40B4-BE49-F238E27FC236}">
                <a16:creationId xmlns:a16="http://schemas.microsoft.com/office/drawing/2014/main" id="{137127F6-1CC2-B849-96E9-36FF40CC1880}"/>
              </a:ext>
            </a:extLst>
          </p:cNvPr>
          <p:cNvSpPr>
            <a:spLocks noChangeAspect="1" noChangeShapeType="1"/>
          </p:cNvSpPr>
          <p:nvPr/>
        </p:nvSpPr>
        <p:spPr bwMode="auto">
          <a:xfrm rot="10800000">
            <a:off x="2555334" y="1796087"/>
            <a:ext cx="154064"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5">
            <a:extLst>
              <a:ext uri="{FF2B5EF4-FFF2-40B4-BE49-F238E27FC236}">
                <a16:creationId xmlns:a16="http://schemas.microsoft.com/office/drawing/2014/main" id="{424ED648-7A05-EF4C-AC75-87D93C9846AB}"/>
              </a:ext>
            </a:extLst>
          </p:cNvPr>
          <p:cNvSpPr>
            <a:spLocks noChangeAspect="1" noChangeShapeType="1"/>
          </p:cNvSpPr>
          <p:nvPr/>
        </p:nvSpPr>
        <p:spPr bwMode="auto">
          <a:xfrm rot="10800000">
            <a:off x="2401268" y="2243398"/>
            <a:ext cx="51355" cy="895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6">
            <a:extLst>
              <a:ext uri="{FF2B5EF4-FFF2-40B4-BE49-F238E27FC236}">
                <a16:creationId xmlns:a16="http://schemas.microsoft.com/office/drawing/2014/main" id="{0A5029AE-2598-5A4A-8A87-8459DE22695E}"/>
              </a:ext>
            </a:extLst>
          </p:cNvPr>
          <p:cNvSpPr>
            <a:spLocks noChangeAspect="1" noChangeShapeType="1"/>
          </p:cNvSpPr>
          <p:nvPr/>
        </p:nvSpPr>
        <p:spPr bwMode="auto">
          <a:xfrm rot="10800000">
            <a:off x="1887722" y="2134253"/>
            <a:ext cx="101515"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7">
            <a:extLst>
              <a:ext uri="{FF2B5EF4-FFF2-40B4-BE49-F238E27FC236}">
                <a16:creationId xmlns:a16="http://schemas.microsoft.com/office/drawing/2014/main" id="{2D83AFC3-C089-8A4A-B0A3-1A41E3482AF6}"/>
              </a:ext>
            </a:extLst>
          </p:cNvPr>
          <p:cNvSpPr>
            <a:spLocks noChangeAspect="1" noChangeShapeType="1"/>
          </p:cNvSpPr>
          <p:nvPr/>
        </p:nvSpPr>
        <p:spPr bwMode="auto">
          <a:xfrm rot="10800000">
            <a:off x="2041786" y="1796087"/>
            <a:ext cx="101515"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8">
            <a:extLst>
              <a:ext uri="{FF2B5EF4-FFF2-40B4-BE49-F238E27FC236}">
                <a16:creationId xmlns:a16="http://schemas.microsoft.com/office/drawing/2014/main" id="{67BE51EB-C574-5843-89B9-C65ED4F5D564}"/>
              </a:ext>
            </a:extLst>
          </p:cNvPr>
          <p:cNvSpPr>
            <a:spLocks noChangeAspect="1" noChangeShapeType="1"/>
          </p:cNvSpPr>
          <p:nvPr/>
        </p:nvSpPr>
        <p:spPr bwMode="auto">
          <a:xfrm rot="10800000" flipH="1">
            <a:off x="2195852" y="1809637"/>
            <a:ext cx="102709" cy="895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 name="Oval 23">
            <a:extLst>
              <a:ext uri="{FF2B5EF4-FFF2-40B4-BE49-F238E27FC236}">
                <a16:creationId xmlns:a16="http://schemas.microsoft.com/office/drawing/2014/main" id="{6840FA53-940D-274B-989A-24DC21774561}"/>
              </a:ext>
            </a:extLst>
          </p:cNvPr>
          <p:cNvSpPr>
            <a:spLocks noChangeAspect="1" noChangeArrowheads="1"/>
          </p:cNvSpPr>
          <p:nvPr/>
        </p:nvSpPr>
        <p:spPr bwMode="auto">
          <a:xfrm rot="10800000">
            <a:off x="2761947" y="2208818"/>
            <a:ext cx="154064" cy="1337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4">
            <a:extLst>
              <a:ext uri="{FF2B5EF4-FFF2-40B4-BE49-F238E27FC236}">
                <a16:creationId xmlns:a16="http://schemas.microsoft.com/office/drawing/2014/main" id="{9A8910E3-90BC-2447-BE01-34E3BB0ECDF4}"/>
              </a:ext>
            </a:extLst>
          </p:cNvPr>
          <p:cNvSpPr>
            <a:spLocks noChangeAspect="1" noChangeArrowheads="1"/>
          </p:cNvSpPr>
          <p:nvPr/>
        </p:nvSpPr>
        <p:spPr bwMode="auto">
          <a:xfrm rot="10800000">
            <a:off x="2555334" y="2208818"/>
            <a:ext cx="154064" cy="1337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5">
            <a:extLst>
              <a:ext uri="{FF2B5EF4-FFF2-40B4-BE49-F238E27FC236}">
                <a16:creationId xmlns:a16="http://schemas.microsoft.com/office/drawing/2014/main" id="{9ACCC1FA-EC38-1642-9924-1C9C821E0FA8}"/>
              </a:ext>
            </a:extLst>
          </p:cNvPr>
          <p:cNvSpPr>
            <a:spLocks noChangeAspect="1" noChangeArrowheads="1"/>
          </p:cNvSpPr>
          <p:nvPr/>
        </p:nvSpPr>
        <p:spPr bwMode="auto">
          <a:xfrm rot="10800000">
            <a:off x="2452625" y="2064231"/>
            <a:ext cx="154064" cy="1337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6">
            <a:extLst>
              <a:ext uri="{FF2B5EF4-FFF2-40B4-BE49-F238E27FC236}">
                <a16:creationId xmlns:a16="http://schemas.microsoft.com/office/drawing/2014/main" id="{646A5D88-F89F-464F-8E83-545819D2A8F8}"/>
              </a:ext>
            </a:extLst>
          </p:cNvPr>
          <p:cNvSpPr>
            <a:spLocks noChangeAspect="1" noChangeArrowheads="1"/>
          </p:cNvSpPr>
          <p:nvPr/>
        </p:nvSpPr>
        <p:spPr bwMode="auto">
          <a:xfrm rot="10800000">
            <a:off x="2864656" y="2064231"/>
            <a:ext cx="154064" cy="1337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7">
            <a:extLst>
              <a:ext uri="{FF2B5EF4-FFF2-40B4-BE49-F238E27FC236}">
                <a16:creationId xmlns:a16="http://schemas.microsoft.com/office/drawing/2014/main" id="{2651A2AD-DE26-1F49-8407-B77D1F8B6E9B}"/>
              </a:ext>
            </a:extLst>
          </p:cNvPr>
          <p:cNvSpPr>
            <a:spLocks noChangeAspect="1" noChangeArrowheads="1"/>
          </p:cNvSpPr>
          <p:nvPr/>
        </p:nvSpPr>
        <p:spPr bwMode="auto">
          <a:xfrm rot="10800000">
            <a:off x="2761947" y="1919644"/>
            <a:ext cx="154064" cy="1337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28">
            <a:extLst>
              <a:ext uri="{FF2B5EF4-FFF2-40B4-BE49-F238E27FC236}">
                <a16:creationId xmlns:a16="http://schemas.microsoft.com/office/drawing/2014/main" id="{CFEA708D-0797-B843-B40F-8879EABB2A29}"/>
              </a:ext>
            </a:extLst>
          </p:cNvPr>
          <p:cNvSpPr>
            <a:spLocks noChangeAspect="1" noChangeArrowheads="1"/>
          </p:cNvSpPr>
          <p:nvPr/>
        </p:nvSpPr>
        <p:spPr bwMode="auto">
          <a:xfrm rot="12308825">
            <a:off x="3346387" y="2697174"/>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29">
            <a:extLst>
              <a:ext uri="{FF2B5EF4-FFF2-40B4-BE49-F238E27FC236}">
                <a16:creationId xmlns:a16="http://schemas.microsoft.com/office/drawing/2014/main" id="{2D296486-C4D8-2D40-A74A-6D4A26E7921B}"/>
              </a:ext>
            </a:extLst>
          </p:cNvPr>
          <p:cNvSpPr>
            <a:spLocks noChangeAspect="1" noChangeArrowheads="1"/>
          </p:cNvSpPr>
          <p:nvPr/>
        </p:nvSpPr>
        <p:spPr bwMode="auto">
          <a:xfrm rot="12308825">
            <a:off x="3126637" y="2599189"/>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0">
            <a:extLst>
              <a:ext uri="{FF2B5EF4-FFF2-40B4-BE49-F238E27FC236}">
                <a16:creationId xmlns:a16="http://schemas.microsoft.com/office/drawing/2014/main" id="{1F59B53D-E7A6-094F-AFF5-04711C29263B}"/>
              </a:ext>
            </a:extLst>
          </p:cNvPr>
          <p:cNvSpPr>
            <a:spLocks noChangeAspect="1" noChangeArrowheads="1"/>
          </p:cNvSpPr>
          <p:nvPr/>
        </p:nvSpPr>
        <p:spPr bwMode="auto">
          <a:xfrm rot="12308825">
            <a:off x="3039199" y="2508318"/>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1">
            <a:extLst>
              <a:ext uri="{FF2B5EF4-FFF2-40B4-BE49-F238E27FC236}">
                <a16:creationId xmlns:a16="http://schemas.microsoft.com/office/drawing/2014/main" id="{884FBAFD-E742-2E45-89D2-A6D903D1D101}"/>
              </a:ext>
            </a:extLst>
          </p:cNvPr>
          <p:cNvSpPr>
            <a:spLocks noChangeAspect="1" noChangeArrowheads="1"/>
          </p:cNvSpPr>
          <p:nvPr/>
        </p:nvSpPr>
        <p:spPr bwMode="auto">
          <a:xfrm rot="12308825">
            <a:off x="3477505" y="2700703"/>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2">
            <a:extLst>
              <a:ext uri="{FF2B5EF4-FFF2-40B4-BE49-F238E27FC236}">
                <a16:creationId xmlns:a16="http://schemas.microsoft.com/office/drawing/2014/main" id="{1DCC6E55-E1ED-E744-A24D-FEB1CC252C06}"/>
              </a:ext>
            </a:extLst>
          </p:cNvPr>
          <p:cNvSpPr>
            <a:spLocks noChangeAspect="1" noChangeArrowheads="1"/>
          </p:cNvSpPr>
          <p:nvPr/>
        </p:nvSpPr>
        <p:spPr bwMode="auto">
          <a:xfrm rot="12308825">
            <a:off x="3169631" y="2511959"/>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3">
            <a:extLst>
              <a:ext uri="{FF2B5EF4-FFF2-40B4-BE49-F238E27FC236}">
                <a16:creationId xmlns:a16="http://schemas.microsoft.com/office/drawing/2014/main" id="{7EFD5C92-B370-1A43-8830-9D52E689EAA3}"/>
              </a:ext>
            </a:extLst>
          </p:cNvPr>
          <p:cNvSpPr>
            <a:spLocks noChangeAspect="1" noChangeArrowheads="1"/>
          </p:cNvSpPr>
          <p:nvPr/>
        </p:nvSpPr>
        <p:spPr bwMode="auto">
          <a:xfrm rot="12308825">
            <a:off x="3390575" y="2608749"/>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AutoShape 20">
            <a:extLst>
              <a:ext uri="{FF2B5EF4-FFF2-40B4-BE49-F238E27FC236}">
                <a16:creationId xmlns:a16="http://schemas.microsoft.com/office/drawing/2014/main" id="{C360C96A-C18A-7144-A187-360AA6365FE6}"/>
              </a:ext>
            </a:extLst>
          </p:cNvPr>
          <p:cNvSpPr>
            <a:spLocks noChangeAspect="1" noChangeArrowheads="1"/>
          </p:cNvSpPr>
          <p:nvPr/>
        </p:nvSpPr>
        <p:spPr bwMode="auto">
          <a:xfrm rot="12308825">
            <a:off x="3133208" y="2595795"/>
            <a:ext cx="426363" cy="88458"/>
          </a:xfrm>
          <a:prstGeom prst="hexagon">
            <a:avLst>
              <a:gd name="adj" fmla="val 111563"/>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5">
            <a:extLst>
              <a:ext uri="{FF2B5EF4-FFF2-40B4-BE49-F238E27FC236}">
                <a16:creationId xmlns:a16="http://schemas.microsoft.com/office/drawing/2014/main" id="{936F1D05-EB6E-174A-86C2-8FCEF1271CFE}"/>
              </a:ext>
            </a:extLst>
          </p:cNvPr>
          <p:cNvSpPr>
            <a:spLocks noChangeAspect="1" noChangeArrowheads="1"/>
          </p:cNvSpPr>
          <p:nvPr/>
        </p:nvSpPr>
        <p:spPr bwMode="auto">
          <a:xfrm rot="6683276">
            <a:off x="2220844" y="2398245"/>
            <a:ext cx="133792"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6">
            <a:extLst>
              <a:ext uri="{FF2B5EF4-FFF2-40B4-BE49-F238E27FC236}">
                <a16:creationId xmlns:a16="http://schemas.microsoft.com/office/drawing/2014/main" id="{46AFED6A-5CC3-944A-A6D0-82B3384FBE50}"/>
              </a:ext>
            </a:extLst>
          </p:cNvPr>
          <p:cNvSpPr>
            <a:spLocks noChangeAspect="1" noChangeArrowheads="1"/>
          </p:cNvSpPr>
          <p:nvPr/>
        </p:nvSpPr>
        <p:spPr bwMode="auto">
          <a:xfrm rot="6683276">
            <a:off x="2145665" y="2579608"/>
            <a:ext cx="132684"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37">
            <a:extLst>
              <a:ext uri="{FF2B5EF4-FFF2-40B4-BE49-F238E27FC236}">
                <a16:creationId xmlns:a16="http://schemas.microsoft.com/office/drawing/2014/main" id="{3FF0F961-4B80-CB46-872F-1B59247B9B7E}"/>
              </a:ext>
            </a:extLst>
          </p:cNvPr>
          <p:cNvSpPr>
            <a:spLocks noChangeAspect="1" noChangeArrowheads="1"/>
          </p:cNvSpPr>
          <p:nvPr/>
        </p:nvSpPr>
        <p:spPr bwMode="auto">
          <a:xfrm rot="6683276">
            <a:off x="1964071" y="2615722"/>
            <a:ext cx="133792"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38">
            <a:extLst>
              <a:ext uri="{FF2B5EF4-FFF2-40B4-BE49-F238E27FC236}">
                <a16:creationId xmlns:a16="http://schemas.microsoft.com/office/drawing/2014/main" id="{77F144CF-C75E-114F-8FBC-0B8283820277}"/>
              </a:ext>
            </a:extLst>
          </p:cNvPr>
          <p:cNvSpPr>
            <a:spLocks noChangeAspect="1" noChangeArrowheads="1"/>
          </p:cNvSpPr>
          <p:nvPr/>
        </p:nvSpPr>
        <p:spPr bwMode="auto">
          <a:xfrm rot="6683276">
            <a:off x="2114552" y="2256048"/>
            <a:ext cx="133792"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39">
            <a:extLst>
              <a:ext uri="{FF2B5EF4-FFF2-40B4-BE49-F238E27FC236}">
                <a16:creationId xmlns:a16="http://schemas.microsoft.com/office/drawing/2014/main" id="{89DBEDE3-E640-CA46-B156-ACE38F2F1073}"/>
              </a:ext>
            </a:extLst>
          </p:cNvPr>
          <p:cNvSpPr>
            <a:spLocks noChangeAspect="1" noChangeArrowheads="1"/>
          </p:cNvSpPr>
          <p:nvPr/>
        </p:nvSpPr>
        <p:spPr bwMode="auto">
          <a:xfrm rot="6683276">
            <a:off x="1879337" y="2474454"/>
            <a:ext cx="132684"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0">
            <a:extLst>
              <a:ext uri="{FF2B5EF4-FFF2-40B4-BE49-F238E27FC236}">
                <a16:creationId xmlns:a16="http://schemas.microsoft.com/office/drawing/2014/main" id="{D0D07EFA-2A35-C847-9CC9-FDC12F758909}"/>
              </a:ext>
            </a:extLst>
          </p:cNvPr>
          <p:cNvSpPr>
            <a:spLocks noChangeAspect="1" noChangeArrowheads="1"/>
          </p:cNvSpPr>
          <p:nvPr/>
        </p:nvSpPr>
        <p:spPr bwMode="auto">
          <a:xfrm rot="6683276">
            <a:off x="1934214" y="2293091"/>
            <a:ext cx="133792" cy="15406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AutoShape 27">
            <a:extLst>
              <a:ext uri="{FF2B5EF4-FFF2-40B4-BE49-F238E27FC236}">
                <a16:creationId xmlns:a16="http://schemas.microsoft.com/office/drawing/2014/main" id="{B13A58DA-29D0-8047-8ADE-C78866BA8EC4}"/>
              </a:ext>
            </a:extLst>
          </p:cNvPr>
          <p:cNvSpPr>
            <a:spLocks noChangeAspect="1" noChangeArrowheads="1"/>
          </p:cNvSpPr>
          <p:nvPr/>
        </p:nvSpPr>
        <p:spPr bwMode="auto">
          <a:xfrm rot="6683276">
            <a:off x="1910230" y="2393336"/>
            <a:ext cx="311811" cy="308128"/>
          </a:xfrm>
          <a:prstGeom prst="hexagon">
            <a:avLst>
              <a:gd name="adj" fmla="val 27326"/>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Line 28">
            <a:extLst>
              <a:ext uri="{FF2B5EF4-FFF2-40B4-BE49-F238E27FC236}">
                <a16:creationId xmlns:a16="http://schemas.microsoft.com/office/drawing/2014/main" id="{D593C6E1-BD09-194B-BC77-624B8ECAB20F}"/>
              </a:ext>
            </a:extLst>
          </p:cNvPr>
          <p:cNvSpPr>
            <a:spLocks noChangeAspect="1" noChangeShapeType="1"/>
          </p:cNvSpPr>
          <p:nvPr/>
        </p:nvSpPr>
        <p:spPr bwMode="auto">
          <a:xfrm rot="10800000" flipH="1">
            <a:off x="2658044" y="2676827"/>
            <a:ext cx="154064"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29">
            <a:extLst>
              <a:ext uri="{FF2B5EF4-FFF2-40B4-BE49-F238E27FC236}">
                <a16:creationId xmlns:a16="http://schemas.microsoft.com/office/drawing/2014/main" id="{F4004D55-82F1-8845-B1D4-2BCB14D66BEB}"/>
              </a:ext>
            </a:extLst>
          </p:cNvPr>
          <p:cNvSpPr>
            <a:spLocks noChangeAspect="1" noChangeShapeType="1"/>
          </p:cNvSpPr>
          <p:nvPr/>
        </p:nvSpPr>
        <p:spPr bwMode="auto">
          <a:xfrm rot="10800000">
            <a:off x="2503980" y="2606803"/>
            <a:ext cx="154064" cy="1780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5" name="Line 30">
            <a:extLst>
              <a:ext uri="{FF2B5EF4-FFF2-40B4-BE49-F238E27FC236}">
                <a16:creationId xmlns:a16="http://schemas.microsoft.com/office/drawing/2014/main" id="{1396F560-2609-D549-981A-0D6CE5D3E894}"/>
              </a:ext>
            </a:extLst>
          </p:cNvPr>
          <p:cNvSpPr>
            <a:spLocks noChangeAspect="1" noChangeShapeType="1"/>
          </p:cNvSpPr>
          <p:nvPr/>
        </p:nvSpPr>
        <p:spPr bwMode="auto">
          <a:xfrm rot="10800000">
            <a:off x="2451429" y="2745988"/>
            <a:ext cx="20661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6" name="Line 31">
            <a:extLst>
              <a:ext uri="{FF2B5EF4-FFF2-40B4-BE49-F238E27FC236}">
                <a16:creationId xmlns:a16="http://schemas.microsoft.com/office/drawing/2014/main" id="{E73E1E6B-DCA7-1149-AD49-D8A7FF09BD5B}"/>
              </a:ext>
            </a:extLst>
          </p:cNvPr>
          <p:cNvSpPr>
            <a:spLocks noChangeAspect="1" noChangeShapeType="1"/>
          </p:cNvSpPr>
          <p:nvPr/>
        </p:nvSpPr>
        <p:spPr bwMode="auto">
          <a:xfrm rot="10800000" flipV="1">
            <a:off x="2658044" y="2772753"/>
            <a:ext cx="0" cy="895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7" name="Line 32">
            <a:extLst>
              <a:ext uri="{FF2B5EF4-FFF2-40B4-BE49-F238E27FC236}">
                <a16:creationId xmlns:a16="http://schemas.microsoft.com/office/drawing/2014/main" id="{C3A7EF60-F5B6-5B43-9715-491B7682453A}"/>
              </a:ext>
            </a:extLst>
          </p:cNvPr>
          <p:cNvSpPr>
            <a:spLocks noChangeAspect="1" noChangeShapeType="1"/>
          </p:cNvSpPr>
          <p:nvPr/>
        </p:nvSpPr>
        <p:spPr bwMode="auto">
          <a:xfrm rot="6634490" flipH="1">
            <a:off x="3309403" y="2024233"/>
            <a:ext cx="108359" cy="18631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33">
            <a:extLst>
              <a:ext uri="{FF2B5EF4-FFF2-40B4-BE49-F238E27FC236}">
                <a16:creationId xmlns:a16="http://schemas.microsoft.com/office/drawing/2014/main" id="{EDE17D1A-072E-5F47-A9A0-9613CB1E16CF}"/>
              </a:ext>
            </a:extLst>
          </p:cNvPr>
          <p:cNvSpPr>
            <a:spLocks noChangeAspect="1" noChangeShapeType="1"/>
          </p:cNvSpPr>
          <p:nvPr/>
        </p:nvSpPr>
        <p:spPr bwMode="auto">
          <a:xfrm rot="6634490">
            <a:off x="3235257" y="2140327"/>
            <a:ext cx="133792" cy="2054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34">
            <a:extLst>
              <a:ext uri="{FF2B5EF4-FFF2-40B4-BE49-F238E27FC236}">
                <a16:creationId xmlns:a16="http://schemas.microsoft.com/office/drawing/2014/main" id="{764E46B9-D81E-5248-9366-E277D5D7F3EC}"/>
              </a:ext>
            </a:extLst>
          </p:cNvPr>
          <p:cNvSpPr>
            <a:spLocks noChangeAspect="1" noChangeShapeType="1"/>
          </p:cNvSpPr>
          <p:nvPr/>
        </p:nvSpPr>
        <p:spPr bwMode="auto">
          <a:xfrm rot="6634490">
            <a:off x="3295059" y="2311365"/>
            <a:ext cx="1791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35">
            <a:extLst>
              <a:ext uri="{FF2B5EF4-FFF2-40B4-BE49-F238E27FC236}">
                <a16:creationId xmlns:a16="http://schemas.microsoft.com/office/drawing/2014/main" id="{91CB4F94-97E6-C443-9F0A-EE27182F67FA}"/>
              </a:ext>
            </a:extLst>
          </p:cNvPr>
          <p:cNvSpPr>
            <a:spLocks noChangeAspect="1" noChangeShapeType="1"/>
          </p:cNvSpPr>
          <p:nvPr/>
        </p:nvSpPr>
        <p:spPr bwMode="auto">
          <a:xfrm rot="6634490" flipV="1">
            <a:off x="3484495" y="2143770"/>
            <a:ext cx="0" cy="10390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36">
            <a:extLst>
              <a:ext uri="{FF2B5EF4-FFF2-40B4-BE49-F238E27FC236}">
                <a16:creationId xmlns:a16="http://schemas.microsoft.com/office/drawing/2014/main" id="{B7E67B86-343F-8C4A-9121-40E6CB852CF0}"/>
              </a:ext>
            </a:extLst>
          </p:cNvPr>
          <p:cNvSpPr>
            <a:spLocks noChangeAspect="1" noChangeShapeType="1"/>
          </p:cNvSpPr>
          <p:nvPr/>
        </p:nvSpPr>
        <p:spPr bwMode="auto">
          <a:xfrm rot="13970955" flipH="1">
            <a:off x="2175178" y="2101259"/>
            <a:ext cx="211191" cy="1468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37">
            <a:extLst>
              <a:ext uri="{FF2B5EF4-FFF2-40B4-BE49-F238E27FC236}">
                <a16:creationId xmlns:a16="http://schemas.microsoft.com/office/drawing/2014/main" id="{A5581C97-AFE0-0946-9C25-A8E41776DD74}"/>
              </a:ext>
            </a:extLst>
          </p:cNvPr>
          <p:cNvSpPr>
            <a:spLocks noChangeAspect="1" noChangeShapeType="1"/>
          </p:cNvSpPr>
          <p:nvPr/>
        </p:nvSpPr>
        <p:spPr bwMode="auto">
          <a:xfrm rot="13970955">
            <a:off x="2105056" y="1889357"/>
            <a:ext cx="133791" cy="2054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38">
            <a:extLst>
              <a:ext uri="{FF2B5EF4-FFF2-40B4-BE49-F238E27FC236}">
                <a16:creationId xmlns:a16="http://schemas.microsoft.com/office/drawing/2014/main" id="{B2C8C540-2A40-9441-937B-31C054B7A636}"/>
              </a:ext>
            </a:extLst>
          </p:cNvPr>
          <p:cNvSpPr>
            <a:spLocks noChangeAspect="1" noChangeShapeType="1"/>
          </p:cNvSpPr>
          <p:nvPr/>
        </p:nvSpPr>
        <p:spPr bwMode="auto">
          <a:xfrm rot="13970955">
            <a:off x="1990937" y="2042036"/>
            <a:ext cx="1791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39">
            <a:extLst>
              <a:ext uri="{FF2B5EF4-FFF2-40B4-BE49-F238E27FC236}">
                <a16:creationId xmlns:a16="http://schemas.microsoft.com/office/drawing/2014/main" id="{E42E4672-DEDB-7046-8711-E4993CACF10A}"/>
              </a:ext>
            </a:extLst>
          </p:cNvPr>
          <p:cNvSpPr>
            <a:spLocks noChangeAspect="1" noChangeShapeType="1"/>
          </p:cNvSpPr>
          <p:nvPr/>
        </p:nvSpPr>
        <p:spPr bwMode="auto">
          <a:xfrm rot="13970955" flipV="1">
            <a:off x="2075228" y="2058929"/>
            <a:ext cx="0" cy="10270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5" name="Oval 54">
            <a:extLst>
              <a:ext uri="{FF2B5EF4-FFF2-40B4-BE49-F238E27FC236}">
                <a16:creationId xmlns:a16="http://schemas.microsoft.com/office/drawing/2014/main" id="{541D564D-B008-1A4C-A6E4-BFDA0FE667D6}"/>
              </a:ext>
            </a:extLst>
          </p:cNvPr>
          <p:cNvSpPr>
            <a:spLocks noChangeAspect="1" noChangeArrowheads="1"/>
          </p:cNvSpPr>
          <p:nvPr/>
        </p:nvSpPr>
        <p:spPr bwMode="auto">
          <a:xfrm rot="10800000">
            <a:off x="1651893" y="1833941"/>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5">
            <a:extLst>
              <a:ext uri="{FF2B5EF4-FFF2-40B4-BE49-F238E27FC236}">
                <a16:creationId xmlns:a16="http://schemas.microsoft.com/office/drawing/2014/main" id="{453F5310-770C-8A47-8CFC-CB678958472C}"/>
              </a:ext>
            </a:extLst>
          </p:cNvPr>
          <p:cNvSpPr>
            <a:spLocks noChangeAspect="1" noChangeArrowheads="1"/>
          </p:cNvSpPr>
          <p:nvPr/>
        </p:nvSpPr>
        <p:spPr bwMode="auto">
          <a:xfrm rot="10800000">
            <a:off x="1408257" y="1833941"/>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56">
            <a:extLst>
              <a:ext uri="{FF2B5EF4-FFF2-40B4-BE49-F238E27FC236}">
                <a16:creationId xmlns:a16="http://schemas.microsoft.com/office/drawing/2014/main" id="{BC9CA64B-7E3F-0F4D-B56F-01AEF5AA8FF0}"/>
              </a:ext>
            </a:extLst>
          </p:cNvPr>
          <p:cNvSpPr>
            <a:spLocks noChangeAspect="1" noChangeArrowheads="1"/>
          </p:cNvSpPr>
          <p:nvPr/>
        </p:nvSpPr>
        <p:spPr bwMode="auto">
          <a:xfrm rot="10800000">
            <a:off x="1287633" y="1786143"/>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57">
            <a:extLst>
              <a:ext uri="{FF2B5EF4-FFF2-40B4-BE49-F238E27FC236}">
                <a16:creationId xmlns:a16="http://schemas.microsoft.com/office/drawing/2014/main" id="{AD10767F-86C7-704E-8912-065D7C70A55A}"/>
              </a:ext>
            </a:extLst>
          </p:cNvPr>
          <p:cNvSpPr>
            <a:spLocks noChangeAspect="1" noChangeArrowheads="1"/>
          </p:cNvSpPr>
          <p:nvPr/>
        </p:nvSpPr>
        <p:spPr bwMode="auto">
          <a:xfrm rot="10800000">
            <a:off x="1773711" y="1786143"/>
            <a:ext cx="181533"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58">
            <a:extLst>
              <a:ext uri="{FF2B5EF4-FFF2-40B4-BE49-F238E27FC236}">
                <a16:creationId xmlns:a16="http://schemas.microsoft.com/office/drawing/2014/main" id="{3AECA760-FA3A-2E41-9A9C-384B12532E57}"/>
              </a:ext>
            </a:extLst>
          </p:cNvPr>
          <p:cNvSpPr>
            <a:spLocks noChangeAspect="1" noChangeArrowheads="1"/>
          </p:cNvSpPr>
          <p:nvPr/>
        </p:nvSpPr>
        <p:spPr bwMode="auto">
          <a:xfrm rot="10800000">
            <a:off x="1408257" y="1737151"/>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59">
            <a:extLst>
              <a:ext uri="{FF2B5EF4-FFF2-40B4-BE49-F238E27FC236}">
                <a16:creationId xmlns:a16="http://schemas.microsoft.com/office/drawing/2014/main" id="{C112D640-4296-2A49-87D8-6D7819DEB0AD}"/>
              </a:ext>
            </a:extLst>
          </p:cNvPr>
          <p:cNvSpPr>
            <a:spLocks noChangeAspect="1" noChangeArrowheads="1"/>
          </p:cNvSpPr>
          <p:nvPr/>
        </p:nvSpPr>
        <p:spPr bwMode="auto">
          <a:xfrm rot="10800000">
            <a:off x="1651893" y="1737151"/>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AutoShape 46">
            <a:extLst>
              <a:ext uri="{FF2B5EF4-FFF2-40B4-BE49-F238E27FC236}">
                <a16:creationId xmlns:a16="http://schemas.microsoft.com/office/drawing/2014/main" id="{7CE79D99-C942-5B46-A476-373A4C9942CB}"/>
              </a:ext>
            </a:extLst>
          </p:cNvPr>
          <p:cNvSpPr>
            <a:spLocks noChangeAspect="1" noChangeArrowheads="1"/>
          </p:cNvSpPr>
          <p:nvPr/>
        </p:nvSpPr>
        <p:spPr bwMode="auto">
          <a:xfrm rot="10800000">
            <a:off x="1408257" y="1777374"/>
            <a:ext cx="426363" cy="89563"/>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Line 47">
            <a:extLst>
              <a:ext uri="{FF2B5EF4-FFF2-40B4-BE49-F238E27FC236}">
                <a16:creationId xmlns:a16="http://schemas.microsoft.com/office/drawing/2014/main" id="{E42E252F-65BD-5748-86D6-ABCF1D97AB21}"/>
              </a:ext>
            </a:extLst>
          </p:cNvPr>
          <p:cNvSpPr>
            <a:spLocks noChangeAspect="1" noChangeShapeType="1"/>
          </p:cNvSpPr>
          <p:nvPr/>
        </p:nvSpPr>
        <p:spPr bwMode="auto">
          <a:xfrm rot="12516035" flipH="1">
            <a:off x="4319109" y="2381278"/>
            <a:ext cx="154064"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3" name="Line 48">
            <a:extLst>
              <a:ext uri="{FF2B5EF4-FFF2-40B4-BE49-F238E27FC236}">
                <a16:creationId xmlns:a16="http://schemas.microsoft.com/office/drawing/2014/main" id="{67974182-9262-494A-B177-E97D99AA63BE}"/>
              </a:ext>
            </a:extLst>
          </p:cNvPr>
          <p:cNvSpPr>
            <a:spLocks noChangeAspect="1" noChangeShapeType="1"/>
          </p:cNvSpPr>
          <p:nvPr/>
        </p:nvSpPr>
        <p:spPr bwMode="auto">
          <a:xfrm rot="12516035">
            <a:off x="4198151" y="2245098"/>
            <a:ext cx="154064" cy="1780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4" name="Line 49">
            <a:extLst>
              <a:ext uri="{FF2B5EF4-FFF2-40B4-BE49-F238E27FC236}">
                <a16:creationId xmlns:a16="http://schemas.microsoft.com/office/drawing/2014/main" id="{5A9ABCC7-13A6-3748-BC3C-DF235D875206}"/>
              </a:ext>
            </a:extLst>
          </p:cNvPr>
          <p:cNvSpPr>
            <a:spLocks noChangeAspect="1" noChangeShapeType="1"/>
          </p:cNvSpPr>
          <p:nvPr/>
        </p:nvSpPr>
        <p:spPr bwMode="auto">
          <a:xfrm rot="12516035">
            <a:off x="4122246" y="2365999"/>
            <a:ext cx="20541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5" name="Line 50">
            <a:extLst>
              <a:ext uri="{FF2B5EF4-FFF2-40B4-BE49-F238E27FC236}">
                <a16:creationId xmlns:a16="http://schemas.microsoft.com/office/drawing/2014/main" id="{D65F72E9-7B80-8A44-828F-A1B1FBED3A71}"/>
              </a:ext>
            </a:extLst>
          </p:cNvPr>
          <p:cNvSpPr>
            <a:spLocks noChangeAspect="1" noChangeShapeType="1"/>
          </p:cNvSpPr>
          <p:nvPr/>
        </p:nvSpPr>
        <p:spPr bwMode="auto">
          <a:xfrm rot="12516035" flipV="1">
            <a:off x="4280754" y="2430567"/>
            <a:ext cx="0" cy="895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6" name="Oval 65">
            <a:extLst>
              <a:ext uri="{FF2B5EF4-FFF2-40B4-BE49-F238E27FC236}">
                <a16:creationId xmlns:a16="http://schemas.microsoft.com/office/drawing/2014/main" id="{6BF4BE73-F2F9-9546-A3CA-ED46A84DCBD4}"/>
              </a:ext>
            </a:extLst>
          </p:cNvPr>
          <p:cNvSpPr>
            <a:spLocks noChangeAspect="1" noChangeArrowheads="1"/>
          </p:cNvSpPr>
          <p:nvPr/>
        </p:nvSpPr>
        <p:spPr bwMode="auto">
          <a:xfrm rot="10800000">
            <a:off x="4359910" y="1881738"/>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66">
            <a:extLst>
              <a:ext uri="{FF2B5EF4-FFF2-40B4-BE49-F238E27FC236}">
                <a16:creationId xmlns:a16="http://schemas.microsoft.com/office/drawing/2014/main" id="{BD71A7F5-07A3-4C47-AD10-CCBB0EDBEAE7}"/>
              </a:ext>
            </a:extLst>
          </p:cNvPr>
          <p:cNvSpPr>
            <a:spLocks noChangeAspect="1" noChangeArrowheads="1"/>
          </p:cNvSpPr>
          <p:nvPr/>
        </p:nvSpPr>
        <p:spPr bwMode="auto">
          <a:xfrm rot="10800000">
            <a:off x="4116274" y="1881738"/>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67">
            <a:extLst>
              <a:ext uri="{FF2B5EF4-FFF2-40B4-BE49-F238E27FC236}">
                <a16:creationId xmlns:a16="http://schemas.microsoft.com/office/drawing/2014/main" id="{AEB8D55E-294F-8548-B4BA-B9027486827C}"/>
              </a:ext>
            </a:extLst>
          </p:cNvPr>
          <p:cNvSpPr>
            <a:spLocks noChangeAspect="1" noChangeArrowheads="1"/>
          </p:cNvSpPr>
          <p:nvPr/>
        </p:nvSpPr>
        <p:spPr bwMode="auto">
          <a:xfrm rot="10800000">
            <a:off x="3995650" y="1833941"/>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68">
            <a:extLst>
              <a:ext uri="{FF2B5EF4-FFF2-40B4-BE49-F238E27FC236}">
                <a16:creationId xmlns:a16="http://schemas.microsoft.com/office/drawing/2014/main" id="{2DC35337-6BFB-DB49-97F5-E834AACC3B6E}"/>
              </a:ext>
            </a:extLst>
          </p:cNvPr>
          <p:cNvSpPr>
            <a:spLocks noChangeAspect="1" noChangeArrowheads="1"/>
          </p:cNvSpPr>
          <p:nvPr/>
        </p:nvSpPr>
        <p:spPr bwMode="auto">
          <a:xfrm rot="10800000">
            <a:off x="4480534" y="1833941"/>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69">
            <a:extLst>
              <a:ext uri="{FF2B5EF4-FFF2-40B4-BE49-F238E27FC236}">
                <a16:creationId xmlns:a16="http://schemas.microsoft.com/office/drawing/2014/main" id="{3B3269C7-7369-A246-94CF-9643B33AB0B1}"/>
              </a:ext>
            </a:extLst>
          </p:cNvPr>
          <p:cNvSpPr>
            <a:spLocks noChangeAspect="1" noChangeArrowheads="1"/>
          </p:cNvSpPr>
          <p:nvPr/>
        </p:nvSpPr>
        <p:spPr bwMode="auto">
          <a:xfrm rot="10800000">
            <a:off x="4116274" y="1784948"/>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 name="Oval 70">
            <a:extLst>
              <a:ext uri="{FF2B5EF4-FFF2-40B4-BE49-F238E27FC236}">
                <a16:creationId xmlns:a16="http://schemas.microsoft.com/office/drawing/2014/main" id="{22AFB7C7-21A8-F249-9C76-983FA67EBEC1}"/>
              </a:ext>
            </a:extLst>
          </p:cNvPr>
          <p:cNvSpPr>
            <a:spLocks noChangeAspect="1" noChangeArrowheads="1"/>
          </p:cNvSpPr>
          <p:nvPr/>
        </p:nvSpPr>
        <p:spPr bwMode="auto">
          <a:xfrm rot="10800000">
            <a:off x="4359910" y="1784948"/>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 name="AutoShape 57">
            <a:extLst>
              <a:ext uri="{FF2B5EF4-FFF2-40B4-BE49-F238E27FC236}">
                <a16:creationId xmlns:a16="http://schemas.microsoft.com/office/drawing/2014/main" id="{D4A9BD53-177F-DA4D-AF5F-D02FDB40CF02}"/>
              </a:ext>
            </a:extLst>
          </p:cNvPr>
          <p:cNvSpPr>
            <a:spLocks noChangeAspect="1" noChangeArrowheads="1"/>
          </p:cNvSpPr>
          <p:nvPr/>
        </p:nvSpPr>
        <p:spPr bwMode="auto">
          <a:xfrm rot="10800000">
            <a:off x="4116274" y="1825171"/>
            <a:ext cx="426363" cy="89563"/>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72">
            <a:extLst>
              <a:ext uri="{FF2B5EF4-FFF2-40B4-BE49-F238E27FC236}">
                <a16:creationId xmlns:a16="http://schemas.microsoft.com/office/drawing/2014/main" id="{7F3E0173-3BD2-BB46-9408-8FA531A4B41C}"/>
              </a:ext>
            </a:extLst>
          </p:cNvPr>
          <p:cNvSpPr>
            <a:spLocks noChangeAspect="1" noChangeArrowheads="1"/>
          </p:cNvSpPr>
          <p:nvPr/>
        </p:nvSpPr>
        <p:spPr bwMode="auto">
          <a:xfrm rot="10800000">
            <a:off x="2503980" y="1726065"/>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 name="Oval 73">
            <a:extLst>
              <a:ext uri="{FF2B5EF4-FFF2-40B4-BE49-F238E27FC236}">
                <a16:creationId xmlns:a16="http://schemas.microsoft.com/office/drawing/2014/main" id="{1E460A79-EC44-954A-8CC7-22C44CD0832A}"/>
              </a:ext>
            </a:extLst>
          </p:cNvPr>
          <p:cNvSpPr>
            <a:spLocks noChangeAspect="1" noChangeArrowheads="1"/>
          </p:cNvSpPr>
          <p:nvPr/>
        </p:nvSpPr>
        <p:spPr bwMode="auto">
          <a:xfrm rot="10800000">
            <a:off x="2247206" y="1726065"/>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 name="Line 60">
            <a:extLst>
              <a:ext uri="{FF2B5EF4-FFF2-40B4-BE49-F238E27FC236}">
                <a16:creationId xmlns:a16="http://schemas.microsoft.com/office/drawing/2014/main" id="{8BE776FF-257B-EB49-A886-3A1C513218A4}"/>
              </a:ext>
            </a:extLst>
          </p:cNvPr>
          <p:cNvSpPr>
            <a:spLocks noChangeAspect="1" noChangeShapeType="1"/>
          </p:cNvSpPr>
          <p:nvPr/>
        </p:nvSpPr>
        <p:spPr bwMode="auto">
          <a:xfrm rot="10800000" flipH="1">
            <a:off x="3789040" y="1858299"/>
            <a:ext cx="154064"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6" name="Line 61">
            <a:extLst>
              <a:ext uri="{FF2B5EF4-FFF2-40B4-BE49-F238E27FC236}">
                <a16:creationId xmlns:a16="http://schemas.microsoft.com/office/drawing/2014/main" id="{D5A6285A-2908-F544-A235-E799A50AE344}"/>
              </a:ext>
            </a:extLst>
          </p:cNvPr>
          <p:cNvSpPr>
            <a:spLocks noChangeAspect="1" noChangeShapeType="1"/>
          </p:cNvSpPr>
          <p:nvPr/>
        </p:nvSpPr>
        <p:spPr bwMode="auto">
          <a:xfrm rot="10800000">
            <a:off x="3634976" y="1788274"/>
            <a:ext cx="154064" cy="1780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7" name="Line 62">
            <a:extLst>
              <a:ext uri="{FF2B5EF4-FFF2-40B4-BE49-F238E27FC236}">
                <a16:creationId xmlns:a16="http://schemas.microsoft.com/office/drawing/2014/main" id="{EB182A80-1A3C-424C-87B1-1C4942E615D1}"/>
              </a:ext>
            </a:extLst>
          </p:cNvPr>
          <p:cNvSpPr>
            <a:spLocks noChangeAspect="1" noChangeShapeType="1"/>
          </p:cNvSpPr>
          <p:nvPr/>
        </p:nvSpPr>
        <p:spPr bwMode="auto">
          <a:xfrm rot="10800000">
            <a:off x="3583619" y="1927459"/>
            <a:ext cx="20541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 name="Line 63">
            <a:extLst>
              <a:ext uri="{FF2B5EF4-FFF2-40B4-BE49-F238E27FC236}">
                <a16:creationId xmlns:a16="http://schemas.microsoft.com/office/drawing/2014/main" id="{F9664F50-CC43-DC4B-A670-8454661C9CD4}"/>
              </a:ext>
            </a:extLst>
          </p:cNvPr>
          <p:cNvSpPr>
            <a:spLocks noChangeAspect="1" noChangeShapeType="1"/>
          </p:cNvSpPr>
          <p:nvPr/>
        </p:nvSpPr>
        <p:spPr bwMode="auto">
          <a:xfrm rot="10800000" flipV="1">
            <a:off x="3789040" y="1954224"/>
            <a:ext cx="0" cy="895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9" name="Oval 78">
            <a:extLst>
              <a:ext uri="{FF2B5EF4-FFF2-40B4-BE49-F238E27FC236}">
                <a16:creationId xmlns:a16="http://schemas.microsoft.com/office/drawing/2014/main" id="{C4BE7495-9318-6B4B-BFA4-8BAA413F8A9D}"/>
              </a:ext>
            </a:extLst>
          </p:cNvPr>
          <p:cNvSpPr>
            <a:spLocks noChangeAspect="1" noChangeArrowheads="1"/>
          </p:cNvSpPr>
          <p:nvPr/>
        </p:nvSpPr>
        <p:spPr bwMode="auto">
          <a:xfrm rot="12516035">
            <a:off x="4182126" y="2492576"/>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 name="Oval 79">
            <a:extLst>
              <a:ext uri="{FF2B5EF4-FFF2-40B4-BE49-F238E27FC236}">
                <a16:creationId xmlns:a16="http://schemas.microsoft.com/office/drawing/2014/main" id="{BE27CE99-713C-8C4D-80D1-E8BE772BDF1D}"/>
              </a:ext>
            </a:extLst>
          </p:cNvPr>
          <p:cNvSpPr>
            <a:spLocks noChangeAspect="1" noChangeArrowheads="1"/>
          </p:cNvSpPr>
          <p:nvPr/>
        </p:nvSpPr>
        <p:spPr bwMode="auto">
          <a:xfrm rot="12516035">
            <a:off x="4441288" y="2351574"/>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Oval 80">
            <a:extLst>
              <a:ext uri="{FF2B5EF4-FFF2-40B4-BE49-F238E27FC236}">
                <a16:creationId xmlns:a16="http://schemas.microsoft.com/office/drawing/2014/main" id="{F007EF00-1B33-5D48-9CCA-8986856B249E}"/>
              </a:ext>
            </a:extLst>
          </p:cNvPr>
          <p:cNvSpPr>
            <a:spLocks noChangeAspect="1" noChangeArrowheads="1"/>
          </p:cNvSpPr>
          <p:nvPr/>
        </p:nvSpPr>
        <p:spPr bwMode="auto">
          <a:xfrm rot="12516035">
            <a:off x="4194070" y="2171139"/>
            <a:ext cx="155258"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 name="Oval 81">
            <a:extLst>
              <a:ext uri="{FF2B5EF4-FFF2-40B4-BE49-F238E27FC236}">
                <a16:creationId xmlns:a16="http://schemas.microsoft.com/office/drawing/2014/main" id="{64925BFE-637E-8143-A226-FAF1CA3C4DD2}"/>
              </a:ext>
            </a:extLst>
          </p:cNvPr>
          <p:cNvSpPr>
            <a:spLocks noChangeAspect="1" noChangeArrowheads="1"/>
          </p:cNvSpPr>
          <p:nvPr/>
        </p:nvSpPr>
        <p:spPr bwMode="auto">
          <a:xfrm rot="12516035">
            <a:off x="4006565" y="2293023"/>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 name="Oval 82">
            <a:extLst>
              <a:ext uri="{FF2B5EF4-FFF2-40B4-BE49-F238E27FC236}">
                <a16:creationId xmlns:a16="http://schemas.microsoft.com/office/drawing/2014/main" id="{96454C52-C8E7-C642-95D9-D1D7827EB262}"/>
              </a:ext>
            </a:extLst>
          </p:cNvPr>
          <p:cNvSpPr>
            <a:spLocks noChangeAspect="1" noChangeArrowheads="1"/>
          </p:cNvSpPr>
          <p:nvPr/>
        </p:nvSpPr>
        <p:spPr bwMode="auto">
          <a:xfrm rot="6634490">
            <a:off x="3179126" y="1986168"/>
            <a:ext cx="133792"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Oval 83">
            <a:extLst>
              <a:ext uri="{FF2B5EF4-FFF2-40B4-BE49-F238E27FC236}">
                <a16:creationId xmlns:a16="http://schemas.microsoft.com/office/drawing/2014/main" id="{04B05973-B539-C841-829A-3FC961E54352}"/>
              </a:ext>
            </a:extLst>
          </p:cNvPr>
          <p:cNvSpPr>
            <a:spLocks noChangeAspect="1" noChangeArrowheads="1"/>
          </p:cNvSpPr>
          <p:nvPr/>
        </p:nvSpPr>
        <p:spPr bwMode="auto">
          <a:xfrm rot="6634490">
            <a:off x="3300944" y="2344648"/>
            <a:ext cx="133792"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84">
            <a:extLst>
              <a:ext uri="{FF2B5EF4-FFF2-40B4-BE49-F238E27FC236}">
                <a16:creationId xmlns:a16="http://schemas.microsoft.com/office/drawing/2014/main" id="{46BE4584-C4FE-D849-87CB-5A54ED8BA1DD}"/>
              </a:ext>
            </a:extLst>
          </p:cNvPr>
          <p:cNvSpPr>
            <a:spLocks noChangeAspect="1" noChangeArrowheads="1"/>
          </p:cNvSpPr>
          <p:nvPr/>
        </p:nvSpPr>
        <p:spPr bwMode="auto">
          <a:xfrm rot="10800000">
            <a:off x="3737685" y="2016433"/>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Oval 85">
            <a:extLst>
              <a:ext uri="{FF2B5EF4-FFF2-40B4-BE49-F238E27FC236}">
                <a16:creationId xmlns:a16="http://schemas.microsoft.com/office/drawing/2014/main" id="{29985A24-D9D9-D74B-B49B-B73F6B329519}"/>
              </a:ext>
            </a:extLst>
          </p:cNvPr>
          <p:cNvSpPr>
            <a:spLocks noChangeAspect="1" noChangeArrowheads="1"/>
          </p:cNvSpPr>
          <p:nvPr/>
        </p:nvSpPr>
        <p:spPr bwMode="auto">
          <a:xfrm rot="10800000">
            <a:off x="3892943" y="1775057"/>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86">
            <a:extLst>
              <a:ext uri="{FF2B5EF4-FFF2-40B4-BE49-F238E27FC236}">
                <a16:creationId xmlns:a16="http://schemas.microsoft.com/office/drawing/2014/main" id="{30381B6A-CDFD-FC49-A155-A0B69C8C8F21}"/>
              </a:ext>
            </a:extLst>
          </p:cNvPr>
          <p:cNvSpPr>
            <a:spLocks noChangeAspect="1" noChangeArrowheads="1"/>
          </p:cNvSpPr>
          <p:nvPr/>
        </p:nvSpPr>
        <p:spPr bwMode="auto">
          <a:xfrm rot="10800000">
            <a:off x="3583621" y="1727260"/>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87">
            <a:extLst>
              <a:ext uri="{FF2B5EF4-FFF2-40B4-BE49-F238E27FC236}">
                <a16:creationId xmlns:a16="http://schemas.microsoft.com/office/drawing/2014/main" id="{1293EBAE-CF74-2F43-AAD8-71461FFB8D66}"/>
              </a:ext>
            </a:extLst>
          </p:cNvPr>
          <p:cNvSpPr>
            <a:spLocks noChangeAspect="1" noChangeArrowheads="1"/>
          </p:cNvSpPr>
          <p:nvPr/>
        </p:nvSpPr>
        <p:spPr bwMode="auto">
          <a:xfrm rot="10800000">
            <a:off x="3480912" y="1919644"/>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88">
            <a:extLst>
              <a:ext uri="{FF2B5EF4-FFF2-40B4-BE49-F238E27FC236}">
                <a16:creationId xmlns:a16="http://schemas.microsoft.com/office/drawing/2014/main" id="{47C14DBB-D406-964D-A84B-CA4F7DC7E025}"/>
              </a:ext>
            </a:extLst>
          </p:cNvPr>
          <p:cNvSpPr>
            <a:spLocks noChangeAspect="1" noChangeArrowheads="1"/>
          </p:cNvSpPr>
          <p:nvPr/>
        </p:nvSpPr>
        <p:spPr bwMode="auto">
          <a:xfrm rot="13970955">
            <a:off x="1980846" y="2123551"/>
            <a:ext cx="133793"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89">
            <a:extLst>
              <a:ext uri="{FF2B5EF4-FFF2-40B4-BE49-F238E27FC236}">
                <a16:creationId xmlns:a16="http://schemas.microsoft.com/office/drawing/2014/main" id="{C8279E48-201C-6147-99D1-C8937C6A4391}"/>
              </a:ext>
            </a:extLst>
          </p:cNvPr>
          <p:cNvSpPr>
            <a:spLocks noChangeAspect="1" noChangeArrowheads="1"/>
          </p:cNvSpPr>
          <p:nvPr/>
        </p:nvSpPr>
        <p:spPr bwMode="auto">
          <a:xfrm rot="13970955">
            <a:off x="2133715" y="1834377"/>
            <a:ext cx="133793"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90">
            <a:extLst>
              <a:ext uri="{FF2B5EF4-FFF2-40B4-BE49-F238E27FC236}">
                <a16:creationId xmlns:a16="http://schemas.microsoft.com/office/drawing/2014/main" id="{078629E6-90BA-2042-B470-133E4A3666E1}"/>
              </a:ext>
            </a:extLst>
          </p:cNvPr>
          <p:cNvSpPr>
            <a:spLocks noChangeAspect="1" noChangeArrowheads="1"/>
          </p:cNvSpPr>
          <p:nvPr/>
        </p:nvSpPr>
        <p:spPr bwMode="auto">
          <a:xfrm rot="13970955">
            <a:off x="1907994" y="1873810"/>
            <a:ext cx="133793"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91">
            <a:extLst>
              <a:ext uri="{FF2B5EF4-FFF2-40B4-BE49-F238E27FC236}">
                <a16:creationId xmlns:a16="http://schemas.microsoft.com/office/drawing/2014/main" id="{EF56C662-D7A5-1740-A48C-BAABA58367C9}"/>
              </a:ext>
            </a:extLst>
          </p:cNvPr>
          <p:cNvSpPr>
            <a:spLocks noChangeAspect="1" noChangeArrowheads="1"/>
          </p:cNvSpPr>
          <p:nvPr/>
        </p:nvSpPr>
        <p:spPr bwMode="auto">
          <a:xfrm rot="10800000">
            <a:off x="2451431" y="2545788"/>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Oval 92">
            <a:extLst>
              <a:ext uri="{FF2B5EF4-FFF2-40B4-BE49-F238E27FC236}">
                <a16:creationId xmlns:a16="http://schemas.microsoft.com/office/drawing/2014/main" id="{4E8E5B42-FC7E-A64F-B18B-4F474E3E5C6A}"/>
              </a:ext>
            </a:extLst>
          </p:cNvPr>
          <p:cNvSpPr>
            <a:spLocks noChangeAspect="1" noChangeArrowheads="1"/>
          </p:cNvSpPr>
          <p:nvPr/>
        </p:nvSpPr>
        <p:spPr bwMode="auto">
          <a:xfrm rot="10800000">
            <a:off x="2349916" y="2738173"/>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Line 95">
            <a:extLst>
              <a:ext uri="{FF2B5EF4-FFF2-40B4-BE49-F238E27FC236}">
                <a16:creationId xmlns:a16="http://schemas.microsoft.com/office/drawing/2014/main" id="{A1FBD9E3-86F4-084E-AA14-833F136CFA66}"/>
              </a:ext>
            </a:extLst>
          </p:cNvPr>
          <p:cNvSpPr>
            <a:spLocks noChangeAspect="1" noChangeShapeType="1"/>
          </p:cNvSpPr>
          <p:nvPr/>
        </p:nvSpPr>
        <p:spPr bwMode="auto">
          <a:xfrm rot="10800000">
            <a:off x="3120235" y="2147472"/>
            <a:ext cx="103904"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5" name="Oval 94">
            <a:extLst>
              <a:ext uri="{FF2B5EF4-FFF2-40B4-BE49-F238E27FC236}">
                <a16:creationId xmlns:a16="http://schemas.microsoft.com/office/drawing/2014/main" id="{D14D0588-06C2-324C-88D7-A5C06B3B27D6}"/>
              </a:ext>
            </a:extLst>
          </p:cNvPr>
          <p:cNvSpPr>
            <a:spLocks noChangeAspect="1" noChangeArrowheads="1"/>
          </p:cNvSpPr>
          <p:nvPr/>
        </p:nvSpPr>
        <p:spPr bwMode="auto">
          <a:xfrm rot="6634490">
            <a:off x="3144491" y="2186917"/>
            <a:ext cx="133792"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95">
            <a:extLst>
              <a:ext uri="{FF2B5EF4-FFF2-40B4-BE49-F238E27FC236}">
                <a16:creationId xmlns:a16="http://schemas.microsoft.com/office/drawing/2014/main" id="{5F095312-6384-9847-BF88-D22CE3A72539}"/>
              </a:ext>
            </a:extLst>
          </p:cNvPr>
          <p:cNvSpPr>
            <a:spLocks noChangeAspect="1" noChangeArrowheads="1"/>
          </p:cNvSpPr>
          <p:nvPr/>
        </p:nvSpPr>
        <p:spPr bwMode="auto">
          <a:xfrm rot="10800000">
            <a:off x="3070073" y="2098811"/>
            <a:ext cx="102709"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Oval 96">
            <a:extLst>
              <a:ext uri="{FF2B5EF4-FFF2-40B4-BE49-F238E27FC236}">
                <a16:creationId xmlns:a16="http://schemas.microsoft.com/office/drawing/2014/main" id="{3E3E6029-F060-9E4C-8DC0-44900D5CBAF0}"/>
              </a:ext>
            </a:extLst>
          </p:cNvPr>
          <p:cNvSpPr>
            <a:spLocks noChangeAspect="1" noChangeArrowheads="1"/>
          </p:cNvSpPr>
          <p:nvPr/>
        </p:nvSpPr>
        <p:spPr bwMode="auto">
          <a:xfrm rot="10800000">
            <a:off x="2605495" y="2834962"/>
            <a:ext cx="155258"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Line 99">
            <a:extLst>
              <a:ext uri="{FF2B5EF4-FFF2-40B4-BE49-F238E27FC236}">
                <a16:creationId xmlns:a16="http://schemas.microsoft.com/office/drawing/2014/main" id="{8FF64CE8-F89F-7445-9109-3A1F813792F7}"/>
              </a:ext>
            </a:extLst>
          </p:cNvPr>
          <p:cNvSpPr>
            <a:spLocks noChangeAspect="1" noChangeShapeType="1"/>
          </p:cNvSpPr>
          <p:nvPr/>
        </p:nvSpPr>
        <p:spPr bwMode="auto">
          <a:xfrm rot="10800000">
            <a:off x="2761947" y="2566819"/>
            <a:ext cx="50160"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9" name="Oval 98">
            <a:extLst>
              <a:ext uri="{FF2B5EF4-FFF2-40B4-BE49-F238E27FC236}">
                <a16:creationId xmlns:a16="http://schemas.microsoft.com/office/drawing/2014/main" id="{3588D675-298C-C24A-84C0-317A20EB74C0}"/>
              </a:ext>
            </a:extLst>
          </p:cNvPr>
          <p:cNvSpPr>
            <a:spLocks noChangeAspect="1" noChangeArrowheads="1"/>
          </p:cNvSpPr>
          <p:nvPr/>
        </p:nvSpPr>
        <p:spPr bwMode="auto">
          <a:xfrm rot="10800000">
            <a:off x="2761947" y="2593586"/>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Line 101">
            <a:extLst>
              <a:ext uri="{FF2B5EF4-FFF2-40B4-BE49-F238E27FC236}">
                <a16:creationId xmlns:a16="http://schemas.microsoft.com/office/drawing/2014/main" id="{CB54370F-D62C-6542-BB4D-CE523695FB3D}"/>
              </a:ext>
            </a:extLst>
          </p:cNvPr>
          <p:cNvSpPr>
            <a:spLocks noChangeAspect="1" noChangeShapeType="1"/>
          </p:cNvSpPr>
          <p:nvPr/>
        </p:nvSpPr>
        <p:spPr bwMode="auto">
          <a:xfrm rot="10800000" flipH="1">
            <a:off x="3584815" y="2435451"/>
            <a:ext cx="50160"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1" name="Line 102">
            <a:extLst>
              <a:ext uri="{FF2B5EF4-FFF2-40B4-BE49-F238E27FC236}">
                <a16:creationId xmlns:a16="http://schemas.microsoft.com/office/drawing/2014/main" id="{8E0812AF-7BCC-2F42-BF06-286E6A38EDD5}"/>
              </a:ext>
            </a:extLst>
          </p:cNvPr>
          <p:cNvSpPr>
            <a:spLocks noChangeAspect="1" noChangeShapeType="1"/>
          </p:cNvSpPr>
          <p:nvPr/>
        </p:nvSpPr>
        <p:spPr bwMode="auto">
          <a:xfrm rot="10800000">
            <a:off x="3686330" y="2435451"/>
            <a:ext cx="154064"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 name="Line 103">
            <a:extLst>
              <a:ext uri="{FF2B5EF4-FFF2-40B4-BE49-F238E27FC236}">
                <a16:creationId xmlns:a16="http://schemas.microsoft.com/office/drawing/2014/main" id="{4318516E-AD3D-A24E-8C04-4F83C7F96A7C}"/>
              </a:ext>
            </a:extLst>
          </p:cNvPr>
          <p:cNvSpPr>
            <a:spLocks noChangeAspect="1" noChangeShapeType="1"/>
          </p:cNvSpPr>
          <p:nvPr/>
        </p:nvSpPr>
        <p:spPr bwMode="auto">
          <a:xfrm rot="10800000" flipV="1">
            <a:off x="3738879" y="2614949"/>
            <a:ext cx="50160" cy="4533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 name="Line 104">
            <a:extLst>
              <a:ext uri="{FF2B5EF4-FFF2-40B4-BE49-F238E27FC236}">
                <a16:creationId xmlns:a16="http://schemas.microsoft.com/office/drawing/2014/main" id="{00E1FE7C-6031-3147-88C4-C167C4A005EE}"/>
              </a:ext>
            </a:extLst>
          </p:cNvPr>
          <p:cNvSpPr>
            <a:spLocks noChangeAspect="1" noChangeShapeType="1"/>
          </p:cNvSpPr>
          <p:nvPr/>
        </p:nvSpPr>
        <p:spPr bwMode="auto">
          <a:xfrm rot="10800000" flipH="1" flipV="1">
            <a:off x="3840394" y="2580369"/>
            <a:ext cx="102709" cy="895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 name="Line 105">
            <a:extLst>
              <a:ext uri="{FF2B5EF4-FFF2-40B4-BE49-F238E27FC236}">
                <a16:creationId xmlns:a16="http://schemas.microsoft.com/office/drawing/2014/main" id="{106DF9D2-2C5E-A74C-B824-C908B870F19A}"/>
              </a:ext>
            </a:extLst>
          </p:cNvPr>
          <p:cNvSpPr>
            <a:spLocks noChangeAspect="1" noChangeShapeType="1"/>
          </p:cNvSpPr>
          <p:nvPr/>
        </p:nvSpPr>
        <p:spPr bwMode="auto">
          <a:xfrm rot="10800000" flipH="1">
            <a:off x="3840394" y="2470029"/>
            <a:ext cx="102709"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5" name="Line 106">
            <a:extLst>
              <a:ext uri="{FF2B5EF4-FFF2-40B4-BE49-F238E27FC236}">
                <a16:creationId xmlns:a16="http://schemas.microsoft.com/office/drawing/2014/main" id="{31BC9221-CAE2-6E48-9600-50449A1DE783}"/>
              </a:ext>
            </a:extLst>
          </p:cNvPr>
          <p:cNvSpPr>
            <a:spLocks noChangeAspect="1" noChangeShapeType="1"/>
          </p:cNvSpPr>
          <p:nvPr/>
        </p:nvSpPr>
        <p:spPr bwMode="auto">
          <a:xfrm rot="10800000">
            <a:off x="3686330" y="2291195"/>
            <a:ext cx="0" cy="895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6" name="Oval 105">
            <a:extLst>
              <a:ext uri="{FF2B5EF4-FFF2-40B4-BE49-F238E27FC236}">
                <a16:creationId xmlns:a16="http://schemas.microsoft.com/office/drawing/2014/main" id="{052179AB-D7AF-234E-8BA2-5820550C7176}"/>
              </a:ext>
            </a:extLst>
          </p:cNvPr>
          <p:cNvSpPr>
            <a:spLocks noChangeAspect="1" noChangeArrowheads="1"/>
          </p:cNvSpPr>
          <p:nvPr/>
        </p:nvSpPr>
        <p:spPr bwMode="auto">
          <a:xfrm rot="10800000">
            <a:off x="3532264" y="2483579"/>
            <a:ext cx="102709"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106">
            <a:extLst>
              <a:ext uri="{FF2B5EF4-FFF2-40B4-BE49-F238E27FC236}">
                <a16:creationId xmlns:a16="http://schemas.microsoft.com/office/drawing/2014/main" id="{05FE9A3D-7581-0B41-92FC-CDB59B976095}"/>
              </a:ext>
            </a:extLst>
          </p:cNvPr>
          <p:cNvSpPr>
            <a:spLocks noChangeAspect="1" noChangeArrowheads="1"/>
          </p:cNvSpPr>
          <p:nvPr/>
        </p:nvSpPr>
        <p:spPr bwMode="auto">
          <a:xfrm rot="10800000">
            <a:off x="3891747" y="2435451"/>
            <a:ext cx="102709" cy="8845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 name="Oval 107">
            <a:extLst>
              <a:ext uri="{FF2B5EF4-FFF2-40B4-BE49-F238E27FC236}">
                <a16:creationId xmlns:a16="http://schemas.microsoft.com/office/drawing/2014/main" id="{6F8BEC25-06CA-D34B-92A5-A576A6D88ED2}"/>
              </a:ext>
            </a:extLst>
          </p:cNvPr>
          <p:cNvSpPr>
            <a:spLocks noChangeAspect="1" noChangeArrowheads="1"/>
          </p:cNvSpPr>
          <p:nvPr/>
        </p:nvSpPr>
        <p:spPr bwMode="auto">
          <a:xfrm rot="10800000">
            <a:off x="3686328" y="2628166"/>
            <a:ext cx="102709"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108">
            <a:extLst>
              <a:ext uri="{FF2B5EF4-FFF2-40B4-BE49-F238E27FC236}">
                <a16:creationId xmlns:a16="http://schemas.microsoft.com/office/drawing/2014/main" id="{A6062383-36F0-8043-823C-1511E4E8C929}"/>
              </a:ext>
            </a:extLst>
          </p:cNvPr>
          <p:cNvSpPr>
            <a:spLocks noChangeAspect="1" noChangeArrowheads="1"/>
          </p:cNvSpPr>
          <p:nvPr/>
        </p:nvSpPr>
        <p:spPr bwMode="auto">
          <a:xfrm rot="10800000">
            <a:off x="3891747" y="2628166"/>
            <a:ext cx="102709"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 name="Oval 109">
            <a:extLst>
              <a:ext uri="{FF2B5EF4-FFF2-40B4-BE49-F238E27FC236}">
                <a16:creationId xmlns:a16="http://schemas.microsoft.com/office/drawing/2014/main" id="{7DB7A46E-D4F3-6945-94C2-BC6D0BE91085}"/>
              </a:ext>
            </a:extLst>
          </p:cNvPr>
          <p:cNvSpPr>
            <a:spLocks noChangeAspect="1" noChangeArrowheads="1"/>
          </p:cNvSpPr>
          <p:nvPr/>
        </p:nvSpPr>
        <p:spPr bwMode="auto">
          <a:xfrm rot="10800000">
            <a:off x="3634976" y="2195270"/>
            <a:ext cx="103904" cy="8845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 name="Oval 110">
            <a:extLst>
              <a:ext uri="{FF2B5EF4-FFF2-40B4-BE49-F238E27FC236}">
                <a16:creationId xmlns:a16="http://schemas.microsoft.com/office/drawing/2014/main" id="{6A5A61BE-9972-6B42-9D44-5B35840C8655}"/>
              </a:ext>
            </a:extLst>
          </p:cNvPr>
          <p:cNvSpPr>
            <a:spLocks noChangeAspect="1" noChangeArrowheads="1"/>
          </p:cNvSpPr>
          <p:nvPr/>
        </p:nvSpPr>
        <p:spPr bwMode="auto">
          <a:xfrm rot="6634490">
            <a:off x="3736861" y="2484455"/>
            <a:ext cx="133792"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Line 113">
            <a:extLst>
              <a:ext uri="{FF2B5EF4-FFF2-40B4-BE49-F238E27FC236}">
                <a16:creationId xmlns:a16="http://schemas.microsoft.com/office/drawing/2014/main" id="{6AAF7479-44A7-0643-9DCA-A307B1387217}"/>
              </a:ext>
            </a:extLst>
          </p:cNvPr>
          <p:cNvSpPr>
            <a:spLocks noChangeAspect="1" noChangeShapeType="1"/>
          </p:cNvSpPr>
          <p:nvPr/>
        </p:nvSpPr>
        <p:spPr bwMode="auto">
          <a:xfrm rot="10800000">
            <a:off x="3533459" y="2256615"/>
            <a:ext cx="101515" cy="1337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3" name="Oval 112">
            <a:extLst>
              <a:ext uri="{FF2B5EF4-FFF2-40B4-BE49-F238E27FC236}">
                <a16:creationId xmlns:a16="http://schemas.microsoft.com/office/drawing/2014/main" id="{A1AC0B6D-56B1-954E-87EF-914670EC30A5}"/>
              </a:ext>
            </a:extLst>
          </p:cNvPr>
          <p:cNvSpPr>
            <a:spLocks noChangeAspect="1" noChangeArrowheads="1"/>
          </p:cNvSpPr>
          <p:nvPr/>
        </p:nvSpPr>
        <p:spPr bwMode="auto">
          <a:xfrm rot="6634490">
            <a:off x="3428733" y="2196476"/>
            <a:ext cx="133792"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Oval 113">
            <a:extLst>
              <a:ext uri="{FF2B5EF4-FFF2-40B4-BE49-F238E27FC236}">
                <a16:creationId xmlns:a16="http://schemas.microsoft.com/office/drawing/2014/main" id="{0A52F5D5-770A-A943-92DE-2CAAE27533B9}"/>
              </a:ext>
            </a:extLst>
          </p:cNvPr>
          <p:cNvSpPr>
            <a:spLocks noChangeAspect="1" noChangeArrowheads="1"/>
          </p:cNvSpPr>
          <p:nvPr/>
        </p:nvSpPr>
        <p:spPr bwMode="auto">
          <a:xfrm rot="6634490">
            <a:off x="3582852" y="2340795"/>
            <a:ext cx="132685"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 name="Oval 114">
            <a:extLst>
              <a:ext uri="{FF2B5EF4-FFF2-40B4-BE49-F238E27FC236}">
                <a16:creationId xmlns:a16="http://schemas.microsoft.com/office/drawing/2014/main" id="{4F0A98EE-8AEA-B14F-9AC2-2980D676F89A}"/>
              </a:ext>
            </a:extLst>
          </p:cNvPr>
          <p:cNvSpPr>
            <a:spLocks noChangeAspect="1" noChangeArrowheads="1"/>
          </p:cNvSpPr>
          <p:nvPr/>
        </p:nvSpPr>
        <p:spPr bwMode="auto">
          <a:xfrm rot="10800000">
            <a:off x="2555334" y="1919644"/>
            <a:ext cx="154064" cy="13379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 name="Oval 115">
            <a:extLst>
              <a:ext uri="{FF2B5EF4-FFF2-40B4-BE49-F238E27FC236}">
                <a16:creationId xmlns:a16="http://schemas.microsoft.com/office/drawing/2014/main" id="{4F753F4F-57C1-834C-9A49-158910186D0E}"/>
              </a:ext>
            </a:extLst>
          </p:cNvPr>
          <p:cNvSpPr>
            <a:spLocks noChangeAspect="1" noChangeArrowheads="1"/>
          </p:cNvSpPr>
          <p:nvPr/>
        </p:nvSpPr>
        <p:spPr bwMode="auto">
          <a:xfrm rot="13970955">
            <a:off x="2329365" y="2143637"/>
            <a:ext cx="132685" cy="154064"/>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 name="AutoShape 118">
            <a:extLst>
              <a:ext uri="{FF2B5EF4-FFF2-40B4-BE49-F238E27FC236}">
                <a16:creationId xmlns:a16="http://schemas.microsoft.com/office/drawing/2014/main" id="{5E8A7B09-8D0B-5E4D-BCD5-D549FFDDA340}"/>
              </a:ext>
            </a:extLst>
          </p:cNvPr>
          <p:cNvSpPr>
            <a:spLocks noChangeAspect="1" noChangeArrowheads="1"/>
          </p:cNvSpPr>
          <p:nvPr/>
        </p:nvSpPr>
        <p:spPr bwMode="auto">
          <a:xfrm rot="10800000">
            <a:off x="2555332" y="2008288"/>
            <a:ext cx="360677" cy="266477"/>
          </a:xfrm>
          <a:prstGeom prst="hexagon">
            <a:avLst>
              <a:gd name="adj" fmla="val 31328"/>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 name="Line 119">
            <a:extLst>
              <a:ext uri="{FF2B5EF4-FFF2-40B4-BE49-F238E27FC236}">
                <a16:creationId xmlns:a16="http://schemas.microsoft.com/office/drawing/2014/main" id="{1B657255-42C2-364E-B99A-A7EA0D08AA7A}"/>
              </a:ext>
            </a:extLst>
          </p:cNvPr>
          <p:cNvSpPr>
            <a:spLocks noChangeAspect="1" noChangeShapeType="1"/>
          </p:cNvSpPr>
          <p:nvPr/>
        </p:nvSpPr>
        <p:spPr bwMode="auto">
          <a:xfrm rot="10800000">
            <a:off x="2966171" y="2470029"/>
            <a:ext cx="154064" cy="44229"/>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9" name="Line 120">
            <a:extLst>
              <a:ext uri="{FF2B5EF4-FFF2-40B4-BE49-F238E27FC236}">
                <a16:creationId xmlns:a16="http://schemas.microsoft.com/office/drawing/2014/main" id="{89BE4C3F-D34C-8E41-AC48-70F23354243B}"/>
              </a:ext>
            </a:extLst>
          </p:cNvPr>
          <p:cNvSpPr>
            <a:spLocks noChangeAspect="1" noChangeShapeType="1"/>
          </p:cNvSpPr>
          <p:nvPr/>
        </p:nvSpPr>
        <p:spPr bwMode="auto">
          <a:xfrm rot="10800000" flipH="1">
            <a:off x="3274299" y="2435451"/>
            <a:ext cx="103904"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0" name="Line 121">
            <a:extLst>
              <a:ext uri="{FF2B5EF4-FFF2-40B4-BE49-F238E27FC236}">
                <a16:creationId xmlns:a16="http://schemas.microsoft.com/office/drawing/2014/main" id="{3FC7740D-1667-FA4B-B945-51F8879DA130}"/>
              </a:ext>
            </a:extLst>
          </p:cNvPr>
          <p:cNvSpPr>
            <a:spLocks noChangeAspect="1" noChangeShapeType="1"/>
          </p:cNvSpPr>
          <p:nvPr/>
        </p:nvSpPr>
        <p:spPr bwMode="auto">
          <a:xfrm rot="10800000">
            <a:off x="2864654" y="2339856"/>
            <a:ext cx="101515" cy="8845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1" name="Oval 120">
            <a:extLst>
              <a:ext uri="{FF2B5EF4-FFF2-40B4-BE49-F238E27FC236}">
                <a16:creationId xmlns:a16="http://schemas.microsoft.com/office/drawing/2014/main" id="{146B00CB-33D9-2F45-8053-CA966E3910E5}"/>
              </a:ext>
            </a:extLst>
          </p:cNvPr>
          <p:cNvSpPr>
            <a:spLocks noChangeAspect="1" noChangeArrowheads="1"/>
          </p:cNvSpPr>
          <p:nvPr/>
        </p:nvSpPr>
        <p:spPr bwMode="auto">
          <a:xfrm rot="10800000">
            <a:off x="2864656" y="2400871"/>
            <a:ext cx="154064" cy="132685"/>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121">
            <a:extLst>
              <a:ext uri="{FF2B5EF4-FFF2-40B4-BE49-F238E27FC236}">
                <a16:creationId xmlns:a16="http://schemas.microsoft.com/office/drawing/2014/main" id="{341CCD5E-FD08-684B-83E9-C6FCE38CF176}"/>
              </a:ext>
            </a:extLst>
          </p:cNvPr>
          <p:cNvSpPr>
            <a:spLocks noChangeAspect="1" noChangeArrowheads="1"/>
          </p:cNvSpPr>
          <p:nvPr/>
        </p:nvSpPr>
        <p:spPr bwMode="auto">
          <a:xfrm rot="10800000">
            <a:off x="1852534" y="2098811"/>
            <a:ext cx="102709"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122">
            <a:extLst>
              <a:ext uri="{FF2B5EF4-FFF2-40B4-BE49-F238E27FC236}">
                <a16:creationId xmlns:a16="http://schemas.microsoft.com/office/drawing/2014/main" id="{526C6647-9A60-9149-9E08-C7B778D2D675}"/>
              </a:ext>
            </a:extLst>
          </p:cNvPr>
          <p:cNvSpPr>
            <a:spLocks noChangeAspect="1" noChangeArrowheads="1"/>
          </p:cNvSpPr>
          <p:nvPr/>
        </p:nvSpPr>
        <p:spPr bwMode="auto">
          <a:xfrm rot="10800000">
            <a:off x="1989239" y="1760645"/>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123">
            <a:extLst>
              <a:ext uri="{FF2B5EF4-FFF2-40B4-BE49-F238E27FC236}">
                <a16:creationId xmlns:a16="http://schemas.microsoft.com/office/drawing/2014/main" id="{054FF2BF-E798-E741-8E28-8D676D3BB181}"/>
              </a:ext>
            </a:extLst>
          </p:cNvPr>
          <p:cNvSpPr>
            <a:spLocks noChangeAspect="1" noChangeArrowheads="1"/>
          </p:cNvSpPr>
          <p:nvPr/>
        </p:nvSpPr>
        <p:spPr bwMode="auto">
          <a:xfrm rot="10800000">
            <a:off x="2401268" y="2291195"/>
            <a:ext cx="102709"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124">
            <a:extLst>
              <a:ext uri="{FF2B5EF4-FFF2-40B4-BE49-F238E27FC236}">
                <a16:creationId xmlns:a16="http://schemas.microsoft.com/office/drawing/2014/main" id="{DEBEC43A-6C51-A54E-92B6-A0FCEC091AA3}"/>
              </a:ext>
            </a:extLst>
          </p:cNvPr>
          <p:cNvSpPr>
            <a:spLocks noChangeAspect="1" noChangeArrowheads="1"/>
          </p:cNvSpPr>
          <p:nvPr/>
        </p:nvSpPr>
        <p:spPr bwMode="auto">
          <a:xfrm rot="10800000">
            <a:off x="2658044" y="1809637"/>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125">
            <a:extLst>
              <a:ext uri="{FF2B5EF4-FFF2-40B4-BE49-F238E27FC236}">
                <a16:creationId xmlns:a16="http://schemas.microsoft.com/office/drawing/2014/main" id="{2C2AE5E8-FC02-6D48-A282-6194FBDF954A}"/>
              </a:ext>
            </a:extLst>
          </p:cNvPr>
          <p:cNvSpPr>
            <a:spLocks noChangeAspect="1" noChangeArrowheads="1"/>
          </p:cNvSpPr>
          <p:nvPr/>
        </p:nvSpPr>
        <p:spPr bwMode="auto">
          <a:xfrm rot="10800000">
            <a:off x="4720587" y="2026325"/>
            <a:ext cx="181533"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 name="Oval 126">
            <a:extLst>
              <a:ext uri="{FF2B5EF4-FFF2-40B4-BE49-F238E27FC236}">
                <a16:creationId xmlns:a16="http://schemas.microsoft.com/office/drawing/2014/main" id="{FA7C255D-C695-EE48-B4D1-8F4D67C3C2A3}"/>
              </a:ext>
            </a:extLst>
          </p:cNvPr>
          <p:cNvSpPr>
            <a:spLocks noChangeAspect="1" noChangeArrowheads="1"/>
          </p:cNvSpPr>
          <p:nvPr/>
        </p:nvSpPr>
        <p:spPr bwMode="auto">
          <a:xfrm rot="10800000">
            <a:off x="4476951" y="2026325"/>
            <a:ext cx="181533"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Oval 127">
            <a:extLst>
              <a:ext uri="{FF2B5EF4-FFF2-40B4-BE49-F238E27FC236}">
                <a16:creationId xmlns:a16="http://schemas.microsoft.com/office/drawing/2014/main" id="{7195671A-4389-034B-A9D6-1E0CDB505420}"/>
              </a:ext>
            </a:extLst>
          </p:cNvPr>
          <p:cNvSpPr>
            <a:spLocks noChangeAspect="1" noChangeArrowheads="1"/>
          </p:cNvSpPr>
          <p:nvPr/>
        </p:nvSpPr>
        <p:spPr bwMode="auto">
          <a:xfrm rot="10800000">
            <a:off x="4356327" y="1978527"/>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128">
            <a:extLst>
              <a:ext uri="{FF2B5EF4-FFF2-40B4-BE49-F238E27FC236}">
                <a16:creationId xmlns:a16="http://schemas.microsoft.com/office/drawing/2014/main" id="{7E5D152E-9E18-EB49-A83A-DD805916C3C3}"/>
              </a:ext>
            </a:extLst>
          </p:cNvPr>
          <p:cNvSpPr>
            <a:spLocks noChangeAspect="1" noChangeArrowheads="1"/>
          </p:cNvSpPr>
          <p:nvPr/>
        </p:nvSpPr>
        <p:spPr bwMode="auto">
          <a:xfrm rot="10800000">
            <a:off x="4841210" y="1978527"/>
            <a:ext cx="182727"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 name="Oval 129">
            <a:extLst>
              <a:ext uri="{FF2B5EF4-FFF2-40B4-BE49-F238E27FC236}">
                <a16:creationId xmlns:a16="http://schemas.microsoft.com/office/drawing/2014/main" id="{BE9ACDE9-31E4-E441-AD3B-DD583BDF7152}"/>
              </a:ext>
            </a:extLst>
          </p:cNvPr>
          <p:cNvSpPr>
            <a:spLocks noChangeAspect="1" noChangeArrowheads="1"/>
          </p:cNvSpPr>
          <p:nvPr/>
        </p:nvSpPr>
        <p:spPr bwMode="auto">
          <a:xfrm rot="10800000">
            <a:off x="4476951" y="1929535"/>
            <a:ext cx="181533"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130">
            <a:extLst>
              <a:ext uri="{FF2B5EF4-FFF2-40B4-BE49-F238E27FC236}">
                <a16:creationId xmlns:a16="http://schemas.microsoft.com/office/drawing/2014/main" id="{62B284C5-2D0F-784A-B67F-E4A9BC1BD2E9}"/>
              </a:ext>
            </a:extLst>
          </p:cNvPr>
          <p:cNvSpPr>
            <a:spLocks noChangeAspect="1" noChangeArrowheads="1"/>
          </p:cNvSpPr>
          <p:nvPr/>
        </p:nvSpPr>
        <p:spPr bwMode="auto">
          <a:xfrm rot="10800000">
            <a:off x="4720587" y="1929535"/>
            <a:ext cx="181533" cy="584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AutoShape 135">
            <a:extLst>
              <a:ext uri="{FF2B5EF4-FFF2-40B4-BE49-F238E27FC236}">
                <a16:creationId xmlns:a16="http://schemas.microsoft.com/office/drawing/2014/main" id="{A3D46F52-A78B-DA4E-9F1D-B44BCAF84785}"/>
              </a:ext>
            </a:extLst>
          </p:cNvPr>
          <p:cNvSpPr>
            <a:spLocks noChangeAspect="1" noChangeArrowheads="1"/>
          </p:cNvSpPr>
          <p:nvPr/>
        </p:nvSpPr>
        <p:spPr bwMode="auto">
          <a:xfrm rot="10800000">
            <a:off x="4476951" y="1969758"/>
            <a:ext cx="425169" cy="89563"/>
          </a:xfrm>
          <a:prstGeom prst="hexagon">
            <a:avLst>
              <a:gd name="adj" fmla="val 109877"/>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132">
            <a:extLst>
              <a:ext uri="{FF2B5EF4-FFF2-40B4-BE49-F238E27FC236}">
                <a16:creationId xmlns:a16="http://schemas.microsoft.com/office/drawing/2014/main" id="{89177F9C-3F21-7345-8949-CBC5B34398FA}"/>
              </a:ext>
            </a:extLst>
          </p:cNvPr>
          <p:cNvSpPr>
            <a:spLocks noChangeAspect="1" noChangeArrowheads="1"/>
          </p:cNvSpPr>
          <p:nvPr/>
        </p:nvSpPr>
        <p:spPr bwMode="auto">
          <a:xfrm rot="12516035">
            <a:off x="4030451" y="2012213"/>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 name="Oval 141">
            <a:extLst>
              <a:ext uri="{FF2B5EF4-FFF2-40B4-BE49-F238E27FC236}">
                <a16:creationId xmlns:a16="http://schemas.microsoft.com/office/drawing/2014/main" id="{A56CECCE-2E67-7E47-8F1C-FA9A68DF06C5}"/>
              </a:ext>
            </a:extLst>
          </p:cNvPr>
          <p:cNvSpPr>
            <a:spLocks noChangeAspect="1" noChangeArrowheads="1"/>
          </p:cNvSpPr>
          <p:nvPr/>
        </p:nvSpPr>
        <p:spPr bwMode="auto">
          <a:xfrm rot="12516035">
            <a:off x="2623573" y="2428050"/>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Line 4">
            <a:extLst>
              <a:ext uri="{FF2B5EF4-FFF2-40B4-BE49-F238E27FC236}">
                <a16:creationId xmlns:a16="http://schemas.microsoft.com/office/drawing/2014/main" id="{5A1F33AB-9DC7-0C4A-B0A9-E232A6171600}"/>
              </a:ext>
            </a:extLst>
          </p:cNvPr>
          <p:cNvSpPr>
            <a:spLocks noChangeAspect="1" noChangeShapeType="1"/>
          </p:cNvSpPr>
          <p:nvPr/>
        </p:nvSpPr>
        <p:spPr bwMode="auto">
          <a:xfrm rot="10800000">
            <a:off x="3101434" y="1809762"/>
            <a:ext cx="154064"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 name="Oval 135">
            <a:extLst>
              <a:ext uri="{FF2B5EF4-FFF2-40B4-BE49-F238E27FC236}">
                <a16:creationId xmlns:a16="http://schemas.microsoft.com/office/drawing/2014/main" id="{6830CCB7-9BFA-A54C-8E49-3C100C611B9B}"/>
              </a:ext>
            </a:extLst>
          </p:cNvPr>
          <p:cNvSpPr>
            <a:spLocks noChangeAspect="1" noChangeArrowheads="1"/>
          </p:cNvSpPr>
          <p:nvPr/>
        </p:nvSpPr>
        <p:spPr bwMode="auto">
          <a:xfrm rot="10800000">
            <a:off x="3050080" y="1739740"/>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 name="Oval 136">
            <a:extLst>
              <a:ext uri="{FF2B5EF4-FFF2-40B4-BE49-F238E27FC236}">
                <a16:creationId xmlns:a16="http://schemas.microsoft.com/office/drawing/2014/main" id="{8E5B33B3-8478-DD4F-B0E9-AEBE5D8F7AC4}"/>
              </a:ext>
            </a:extLst>
          </p:cNvPr>
          <p:cNvSpPr>
            <a:spLocks noChangeAspect="1" noChangeArrowheads="1"/>
          </p:cNvSpPr>
          <p:nvPr/>
        </p:nvSpPr>
        <p:spPr bwMode="auto">
          <a:xfrm rot="10800000">
            <a:off x="3204144" y="1823312"/>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Line 4">
            <a:extLst>
              <a:ext uri="{FF2B5EF4-FFF2-40B4-BE49-F238E27FC236}">
                <a16:creationId xmlns:a16="http://schemas.microsoft.com/office/drawing/2014/main" id="{468287E2-C6EC-B244-8FFA-991B0D316A1F}"/>
              </a:ext>
            </a:extLst>
          </p:cNvPr>
          <p:cNvSpPr>
            <a:spLocks noChangeAspect="1" noChangeShapeType="1"/>
          </p:cNvSpPr>
          <p:nvPr/>
        </p:nvSpPr>
        <p:spPr bwMode="auto">
          <a:xfrm rot="10800000">
            <a:off x="4639124" y="2228370"/>
            <a:ext cx="154064"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9" name="Oval 138">
            <a:extLst>
              <a:ext uri="{FF2B5EF4-FFF2-40B4-BE49-F238E27FC236}">
                <a16:creationId xmlns:a16="http://schemas.microsoft.com/office/drawing/2014/main" id="{6CD6340C-4F74-1246-84FF-0B8D212977F0}"/>
              </a:ext>
            </a:extLst>
          </p:cNvPr>
          <p:cNvSpPr>
            <a:spLocks noChangeAspect="1" noChangeArrowheads="1"/>
          </p:cNvSpPr>
          <p:nvPr/>
        </p:nvSpPr>
        <p:spPr bwMode="auto">
          <a:xfrm rot="10800000">
            <a:off x="4741834" y="2241920"/>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 name="Oval 139">
            <a:extLst>
              <a:ext uri="{FF2B5EF4-FFF2-40B4-BE49-F238E27FC236}">
                <a16:creationId xmlns:a16="http://schemas.microsoft.com/office/drawing/2014/main" id="{2BCA18C7-DD81-AA44-94E7-C3F3C5E0DFF8}"/>
              </a:ext>
            </a:extLst>
          </p:cNvPr>
          <p:cNvSpPr>
            <a:spLocks noChangeAspect="1" noChangeArrowheads="1"/>
          </p:cNvSpPr>
          <p:nvPr/>
        </p:nvSpPr>
        <p:spPr bwMode="auto">
          <a:xfrm rot="10800000" flipH="1">
            <a:off x="4556864" y="2181763"/>
            <a:ext cx="101046" cy="8709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 name="Line 4">
            <a:extLst>
              <a:ext uri="{FF2B5EF4-FFF2-40B4-BE49-F238E27FC236}">
                <a16:creationId xmlns:a16="http://schemas.microsoft.com/office/drawing/2014/main" id="{0B71F848-DBB5-0B43-BDF5-876B8D2CE050}"/>
              </a:ext>
            </a:extLst>
          </p:cNvPr>
          <p:cNvSpPr>
            <a:spLocks noChangeAspect="1" noChangeShapeType="1"/>
          </p:cNvSpPr>
          <p:nvPr/>
        </p:nvSpPr>
        <p:spPr bwMode="auto">
          <a:xfrm rot="10800000">
            <a:off x="4791524" y="2380770"/>
            <a:ext cx="154064"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2" name="Oval 141">
            <a:extLst>
              <a:ext uri="{FF2B5EF4-FFF2-40B4-BE49-F238E27FC236}">
                <a16:creationId xmlns:a16="http://schemas.microsoft.com/office/drawing/2014/main" id="{D63BB8E3-7D68-934D-986A-FA0F45B54393}"/>
              </a:ext>
            </a:extLst>
          </p:cNvPr>
          <p:cNvSpPr>
            <a:spLocks noChangeAspect="1" noChangeArrowheads="1"/>
          </p:cNvSpPr>
          <p:nvPr/>
        </p:nvSpPr>
        <p:spPr bwMode="auto">
          <a:xfrm rot="10800000">
            <a:off x="4894234" y="2394320"/>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 name="Oval 142">
            <a:extLst>
              <a:ext uri="{FF2B5EF4-FFF2-40B4-BE49-F238E27FC236}">
                <a16:creationId xmlns:a16="http://schemas.microsoft.com/office/drawing/2014/main" id="{03130B05-C8C8-5447-A395-D3C83197142A}"/>
              </a:ext>
            </a:extLst>
          </p:cNvPr>
          <p:cNvSpPr>
            <a:spLocks noChangeAspect="1" noChangeArrowheads="1"/>
          </p:cNvSpPr>
          <p:nvPr/>
        </p:nvSpPr>
        <p:spPr bwMode="auto">
          <a:xfrm rot="10800000" flipH="1">
            <a:off x="4709264" y="2334163"/>
            <a:ext cx="101046" cy="8709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 name="Line 4">
            <a:extLst>
              <a:ext uri="{FF2B5EF4-FFF2-40B4-BE49-F238E27FC236}">
                <a16:creationId xmlns:a16="http://schemas.microsoft.com/office/drawing/2014/main" id="{3776C06C-0D0F-164D-9FD7-64A099E89C77}"/>
              </a:ext>
            </a:extLst>
          </p:cNvPr>
          <p:cNvSpPr>
            <a:spLocks noChangeAspect="1" noChangeShapeType="1"/>
          </p:cNvSpPr>
          <p:nvPr/>
        </p:nvSpPr>
        <p:spPr bwMode="auto">
          <a:xfrm rot="10800000">
            <a:off x="3016781" y="2319017"/>
            <a:ext cx="154064"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5" name="Oval 144">
            <a:extLst>
              <a:ext uri="{FF2B5EF4-FFF2-40B4-BE49-F238E27FC236}">
                <a16:creationId xmlns:a16="http://schemas.microsoft.com/office/drawing/2014/main" id="{483EF4F2-A4A7-7A48-A150-C49003134002}"/>
              </a:ext>
            </a:extLst>
          </p:cNvPr>
          <p:cNvSpPr>
            <a:spLocks noChangeAspect="1" noChangeArrowheads="1"/>
          </p:cNvSpPr>
          <p:nvPr/>
        </p:nvSpPr>
        <p:spPr bwMode="auto">
          <a:xfrm rot="10800000">
            <a:off x="3119491" y="2332567"/>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 name="Oval 145">
            <a:extLst>
              <a:ext uri="{FF2B5EF4-FFF2-40B4-BE49-F238E27FC236}">
                <a16:creationId xmlns:a16="http://schemas.microsoft.com/office/drawing/2014/main" id="{537CF747-4DCA-0A47-975E-319F4F96F612}"/>
              </a:ext>
            </a:extLst>
          </p:cNvPr>
          <p:cNvSpPr>
            <a:spLocks noChangeAspect="1" noChangeArrowheads="1"/>
          </p:cNvSpPr>
          <p:nvPr/>
        </p:nvSpPr>
        <p:spPr bwMode="auto">
          <a:xfrm rot="10800000" flipH="1">
            <a:off x="2947209" y="2271221"/>
            <a:ext cx="101046" cy="8709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Line 4">
            <a:extLst>
              <a:ext uri="{FF2B5EF4-FFF2-40B4-BE49-F238E27FC236}">
                <a16:creationId xmlns:a16="http://schemas.microsoft.com/office/drawing/2014/main" id="{E6EB50C7-6808-0F47-9C73-E111A1429C3D}"/>
              </a:ext>
            </a:extLst>
          </p:cNvPr>
          <p:cNvSpPr>
            <a:spLocks noChangeAspect="1" noChangeShapeType="1"/>
          </p:cNvSpPr>
          <p:nvPr/>
        </p:nvSpPr>
        <p:spPr bwMode="auto">
          <a:xfrm rot="10800000">
            <a:off x="3852733" y="1776620"/>
            <a:ext cx="154064" cy="442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8" name="Oval 147">
            <a:extLst>
              <a:ext uri="{FF2B5EF4-FFF2-40B4-BE49-F238E27FC236}">
                <a16:creationId xmlns:a16="http://schemas.microsoft.com/office/drawing/2014/main" id="{24F52C86-479C-6B49-B007-78AAD442A4DE}"/>
              </a:ext>
            </a:extLst>
          </p:cNvPr>
          <p:cNvSpPr>
            <a:spLocks noChangeAspect="1" noChangeArrowheads="1"/>
          </p:cNvSpPr>
          <p:nvPr/>
        </p:nvSpPr>
        <p:spPr bwMode="auto">
          <a:xfrm rot="10800000">
            <a:off x="3955443" y="1790170"/>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 name="Oval 148">
            <a:extLst>
              <a:ext uri="{FF2B5EF4-FFF2-40B4-BE49-F238E27FC236}">
                <a16:creationId xmlns:a16="http://schemas.microsoft.com/office/drawing/2014/main" id="{8D42ECE5-84B8-3F45-BAD1-EB2435850EF0}"/>
              </a:ext>
            </a:extLst>
          </p:cNvPr>
          <p:cNvSpPr>
            <a:spLocks noChangeAspect="1" noChangeArrowheads="1"/>
          </p:cNvSpPr>
          <p:nvPr/>
        </p:nvSpPr>
        <p:spPr bwMode="auto">
          <a:xfrm rot="10800000" flipH="1">
            <a:off x="3770473" y="1730013"/>
            <a:ext cx="101046" cy="8709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Right Arrow 149">
            <a:extLst>
              <a:ext uri="{FF2B5EF4-FFF2-40B4-BE49-F238E27FC236}">
                <a16:creationId xmlns:a16="http://schemas.microsoft.com/office/drawing/2014/main" id="{72BD7E51-1A42-4D4C-8141-BFDF730BEF93}"/>
              </a:ext>
            </a:extLst>
          </p:cNvPr>
          <p:cNvSpPr/>
          <p:nvPr/>
        </p:nvSpPr>
        <p:spPr>
          <a:xfrm rot="4585268" flipV="1">
            <a:off x="2601080" y="3153966"/>
            <a:ext cx="231138" cy="101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Right Arrow 150">
            <a:extLst>
              <a:ext uri="{FF2B5EF4-FFF2-40B4-BE49-F238E27FC236}">
                <a16:creationId xmlns:a16="http://schemas.microsoft.com/office/drawing/2014/main" id="{D299C0BF-FF89-4844-AFA5-9BD0E9619EF6}"/>
              </a:ext>
            </a:extLst>
          </p:cNvPr>
          <p:cNvSpPr/>
          <p:nvPr/>
        </p:nvSpPr>
        <p:spPr>
          <a:xfrm rot="4585268" flipV="1">
            <a:off x="2925998" y="3099293"/>
            <a:ext cx="231138" cy="101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2" name="Right Arrow 151">
            <a:extLst>
              <a:ext uri="{FF2B5EF4-FFF2-40B4-BE49-F238E27FC236}">
                <a16:creationId xmlns:a16="http://schemas.microsoft.com/office/drawing/2014/main" id="{D662CEA4-DA26-AE45-A7FA-1AA54CD3A54D}"/>
              </a:ext>
            </a:extLst>
          </p:cNvPr>
          <p:cNvSpPr/>
          <p:nvPr/>
        </p:nvSpPr>
        <p:spPr>
          <a:xfrm rot="4585268" flipV="1">
            <a:off x="3408017" y="3054581"/>
            <a:ext cx="231138" cy="101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Right Arrow 152">
            <a:extLst>
              <a:ext uri="{FF2B5EF4-FFF2-40B4-BE49-F238E27FC236}">
                <a16:creationId xmlns:a16="http://schemas.microsoft.com/office/drawing/2014/main" id="{F70A03EB-DDA3-4148-A2A8-CD63DE5B0B7D}"/>
              </a:ext>
            </a:extLst>
          </p:cNvPr>
          <p:cNvSpPr/>
          <p:nvPr/>
        </p:nvSpPr>
        <p:spPr>
          <a:xfrm rot="17673316" flipV="1">
            <a:off x="2342697" y="1417596"/>
            <a:ext cx="231138" cy="101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Right Arrow 153">
            <a:extLst>
              <a:ext uri="{FF2B5EF4-FFF2-40B4-BE49-F238E27FC236}">
                <a16:creationId xmlns:a16="http://schemas.microsoft.com/office/drawing/2014/main" id="{24A3E2C9-8AB9-1A4D-BBE8-C0A165E3F0F8}"/>
              </a:ext>
            </a:extLst>
          </p:cNvPr>
          <p:cNvSpPr/>
          <p:nvPr/>
        </p:nvSpPr>
        <p:spPr>
          <a:xfrm rot="17673316" flipV="1">
            <a:off x="2854588" y="1389684"/>
            <a:ext cx="231138" cy="101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Right Arrow 154">
            <a:extLst>
              <a:ext uri="{FF2B5EF4-FFF2-40B4-BE49-F238E27FC236}">
                <a16:creationId xmlns:a16="http://schemas.microsoft.com/office/drawing/2014/main" id="{B4A0EC63-551F-404E-8DD9-E943685E82EB}"/>
              </a:ext>
            </a:extLst>
          </p:cNvPr>
          <p:cNvSpPr/>
          <p:nvPr/>
        </p:nvSpPr>
        <p:spPr>
          <a:xfrm rot="17673316" flipV="1">
            <a:off x="3396661" y="1351468"/>
            <a:ext cx="231138" cy="101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6" name="Text Box 14">
            <a:extLst>
              <a:ext uri="{FF2B5EF4-FFF2-40B4-BE49-F238E27FC236}">
                <a16:creationId xmlns:a16="http://schemas.microsoft.com/office/drawing/2014/main" id="{5ED766A3-2D59-F342-AC3C-BA91D61FE04F}"/>
              </a:ext>
            </a:extLst>
          </p:cNvPr>
          <p:cNvSpPr txBox="1">
            <a:spLocks noChangeArrowheads="1"/>
          </p:cNvSpPr>
          <p:nvPr/>
        </p:nvSpPr>
        <p:spPr bwMode="auto">
          <a:xfrm>
            <a:off x="1524229" y="2007723"/>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157" name="Text Box 15">
            <a:extLst>
              <a:ext uri="{FF2B5EF4-FFF2-40B4-BE49-F238E27FC236}">
                <a16:creationId xmlns:a16="http://schemas.microsoft.com/office/drawing/2014/main" id="{342D43DB-638C-C74B-8BFF-92EFD0202615}"/>
              </a:ext>
            </a:extLst>
          </p:cNvPr>
          <p:cNvSpPr txBox="1">
            <a:spLocks noChangeArrowheads="1"/>
          </p:cNvSpPr>
          <p:nvPr/>
        </p:nvSpPr>
        <p:spPr bwMode="auto">
          <a:xfrm>
            <a:off x="1664906" y="2617322"/>
            <a:ext cx="5635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sp>
        <p:nvSpPr>
          <p:cNvPr id="158" name="TextBox 157">
            <a:extLst>
              <a:ext uri="{FF2B5EF4-FFF2-40B4-BE49-F238E27FC236}">
                <a16:creationId xmlns:a16="http://schemas.microsoft.com/office/drawing/2014/main" id="{AA10EE71-84DB-7C4B-8258-CE7AF4F44C84}"/>
              </a:ext>
            </a:extLst>
          </p:cNvPr>
          <p:cNvSpPr txBox="1"/>
          <p:nvPr/>
        </p:nvSpPr>
        <p:spPr>
          <a:xfrm>
            <a:off x="3853293" y="1542977"/>
            <a:ext cx="184731" cy="369332"/>
          </a:xfrm>
          <a:prstGeom prst="rect">
            <a:avLst/>
          </a:prstGeom>
          <a:noFill/>
        </p:spPr>
        <p:txBody>
          <a:bodyPr wrap="none" rtlCol="0">
            <a:spAutoFit/>
          </a:bodyPr>
          <a:lstStyle/>
          <a:p>
            <a:endParaRPr lang="en-GB" dirty="0"/>
          </a:p>
        </p:txBody>
      </p:sp>
      <p:sp>
        <p:nvSpPr>
          <p:cNvPr id="159" name="Oval 158">
            <a:extLst>
              <a:ext uri="{FF2B5EF4-FFF2-40B4-BE49-F238E27FC236}">
                <a16:creationId xmlns:a16="http://schemas.microsoft.com/office/drawing/2014/main" id="{B5D6CCCB-1408-0E4B-AC52-386B65AA5D86}"/>
              </a:ext>
            </a:extLst>
          </p:cNvPr>
          <p:cNvSpPr>
            <a:spLocks noChangeAspect="1" noChangeArrowheads="1"/>
          </p:cNvSpPr>
          <p:nvPr/>
        </p:nvSpPr>
        <p:spPr bwMode="auto">
          <a:xfrm rot="10800000">
            <a:off x="2466377" y="1218397"/>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0" name="Oval 159">
            <a:extLst>
              <a:ext uri="{FF2B5EF4-FFF2-40B4-BE49-F238E27FC236}">
                <a16:creationId xmlns:a16="http://schemas.microsoft.com/office/drawing/2014/main" id="{3E05EC27-6107-654D-8263-8E6F42537E21}"/>
              </a:ext>
            </a:extLst>
          </p:cNvPr>
          <p:cNvSpPr>
            <a:spLocks noChangeAspect="1" noChangeArrowheads="1"/>
          </p:cNvSpPr>
          <p:nvPr/>
        </p:nvSpPr>
        <p:spPr bwMode="auto">
          <a:xfrm rot="10800000">
            <a:off x="3056747" y="3391540"/>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 name="Oval 160">
            <a:extLst>
              <a:ext uri="{FF2B5EF4-FFF2-40B4-BE49-F238E27FC236}">
                <a16:creationId xmlns:a16="http://schemas.microsoft.com/office/drawing/2014/main" id="{8ABD6AA7-76FB-664B-AA48-77596E3CA82E}"/>
              </a:ext>
            </a:extLst>
          </p:cNvPr>
          <p:cNvSpPr>
            <a:spLocks noChangeAspect="1" noChangeArrowheads="1"/>
          </p:cNvSpPr>
          <p:nvPr/>
        </p:nvSpPr>
        <p:spPr bwMode="auto">
          <a:xfrm rot="10800000">
            <a:off x="3516916" y="3524955"/>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 name="Oval 161">
            <a:extLst>
              <a:ext uri="{FF2B5EF4-FFF2-40B4-BE49-F238E27FC236}">
                <a16:creationId xmlns:a16="http://schemas.microsoft.com/office/drawing/2014/main" id="{1360F6B6-625D-8D4F-8C39-CECA491F9D57}"/>
              </a:ext>
            </a:extLst>
          </p:cNvPr>
          <p:cNvSpPr>
            <a:spLocks noChangeAspect="1" noChangeArrowheads="1"/>
          </p:cNvSpPr>
          <p:nvPr/>
        </p:nvSpPr>
        <p:spPr bwMode="auto">
          <a:xfrm rot="10800000">
            <a:off x="3531649" y="1142289"/>
            <a:ext cx="103904" cy="895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 name="Oval 162">
            <a:extLst>
              <a:ext uri="{FF2B5EF4-FFF2-40B4-BE49-F238E27FC236}">
                <a16:creationId xmlns:a16="http://schemas.microsoft.com/office/drawing/2014/main" id="{F11474DF-8FD8-124B-9180-BD50293A5B7F}"/>
              </a:ext>
            </a:extLst>
          </p:cNvPr>
          <p:cNvSpPr>
            <a:spLocks noChangeAspect="1" noChangeArrowheads="1"/>
          </p:cNvSpPr>
          <p:nvPr/>
        </p:nvSpPr>
        <p:spPr bwMode="auto">
          <a:xfrm rot="10800000">
            <a:off x="2958401" y="1160463"/>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 name="Oval 163">
            <a:extLst>
              <a:ext uri="{FF2B5EF4-FFF2-40B4-BE49-F238E27FC236}">
                <a16:creationId xmlns:a16="http://schemas.microsoft.com/office/drawing/2014/main" id="{BF631F9E-9A37-244F-9F26-796433097E80}"/>
              </a:ext>
            </a:extLst>
          </p:cNvPr>
          <p:cNvSpPr>
            <a:spLocks noChangeAspect="1" noChangeArrowheads="1"/>
          </p:cNvSpPr>
          <p:nvPr/>
        </p:nvSpPr>
        <p:spPr bwMode="auto">
          <a:xfrm rot="10800000">
            <a:off x="2700605" y="3418222"/>
            <a:ext cx="154064" cy="1337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 name="TextBox 164">
            <a:extLst>
              <a:ext uri="{FF2B5EF4-FFF2-40B4-BE49-F238E27FC236}">
                <a16:creationId xmlns:a16="http://schemas.microsoft.com/office/drawing/2014/main" id="{92B3E32C-2B61-BF46-B29D-5A1E69A3677E}"/>
              </a:ext>
            </a:extLst>
          </p:cNvPr>
          <p:cNvSpPr txBox="1"/>
          <p:nvPr/>
        </p:nvSpPr>
        <p:spPr>
          <a:xfrm>
            <a:off x="1934844" y="4021769"/>
            <a:ext cx="7259622" cy="646331"/>
          </a:xfrm>
          <a:prstGeom prst="rect">
            <a:avLst/>
          </a:prstGeom>
          <a:noFill/>
        </p:spPr>
        <p:txBody>
          <a:bodyPr wrap="square" rtlCol="0">
            <a:spAutoFit/>
          </a:bodyPr>
          <a:lstStyle/>
          <a:p>
            <a:pPr algn="r"/>
            <a:r>
              <a:rPr lang="en-GB" b="1" dirty="0">
                <a:solidFill>
                  <a:srgbClr val="3366FF"/>
                </a:solidFill>
              </a:rPr>
              <a:t>Ionisation cross section </a:t>
            </a:r>
            <a:r>
              <a:rPr lang="en-GB" dirty="0"/>
              <a:t>is a function of the speed &amp; the charge of the projectile and of the nature of the residual gas</a:t>
            </a:r>
            <a:endParaRPr lang="en-GB" b="1" dirty="0">
              <a:solidFill>
                <a:srgbClr val="3366FF"/>
              </a:solidFill>
            </a:endParaRPr>
          </a:p>
        </p:txBody>
      </p:sp>
      <p:graphicFrame>
        <p:nvGraphicFramePr>
          <p:cNvPr id="166" name="Chart 165">
            <a:extLst>
              <a:ext uri="{FF2B5EF4-FFF2-40B4-BE49-F238E27FC236}">
                <a16:creationId xmlns:a16="http://schemas.microsoft.com/office/drawing/2014/main" id="{CF910D34-5946-DA40-A2DD-0B4FA3F64AEF}"/>
              </a:ext>
            </a:extLst>
          </p:cNvPr>
          <p:cNvGraphicFramePr>
            <a:graphicFrameLocks/>
          </p:cNvGraphicFramePr>
          <p:nvPr>
            <p:extLst>
              <p:ext uri="{D42A27DB-BD31-4B8C-83A1-F6EECF244321}">
                <p14:modId xmlns:p14="http://schemas.microsoft.com/office/powerpoint/2010/main" val="1261315034"/>
              </p:ext>
            </p:extLst>
          </p:nvPr>
        </p:nvGraphicFramePr>
        <p:xfrm>
          <a:off x="4808866" y="1096479"/>
          <a:ext cx="4339760" cy="2575212"/>
        </p:xfrm>
        <a:graphic>
          <a:graphicData uri="http://schemas.openxmlformats.org/drawingml/2006/chart">
            <c:chart xmlns:c="http://schemas.openxmlformats.org/drawingml/2006/chart" xmlns:r="http://schemas.openxmlformats.org/officeDocument/2006/relationships" r:id="rId2"/>
          </a:graphicData>
        </a:graphic>
      </p:graphicFrame>
      <p:sp>
        <p:nvSpPr>
          <p:cNvPr id="167" name="TextBox 166">
            <a:extLst>
              <a:ext uri="{FF2B5EF4-FFF2-40B4-BE49-F238E27FC236}">
                <a16:creationId xmlns:a16="http://schemas.microsoft.com/office/drawing/2014/main" id="{0D9ED99B-8D60-D34A-9056-5227564E54DA}"/>
              </a:ext>
            </a:extLst>
          </p:cNvPr>
          <p:cNvSpPr txBox="1"/>
          <p:nvPr/>
        </p:nvSpPr>
        <p:spPr>
          <a:xfrm>
            <a:off x="1609409" y="4495229"/>
            <a:ext cx="2776016" cy="369332"/>
          </a:xfrm>
          <a:prstGeom prst="rect">
            <a:avLst/>
          </a:prstGeom>
          <a:noFill/>
        </p:spPr>
        <p:txBody>
          <a:bodyPr wrap="none" rtlCol="0">
            <a:spAutoFit/>
          </a:bodyPr>
          <a:lstStyle/>
          <a:p>
            <a:r>
              <a:rPr lang="en-GB" b="1" dirty="0">
                <a:solidFill>
                  <a:srgbClr val="FF0000"/>
                </a:solidFill>
              </a:rPr>
              <a:t>Heavy gas must be avoided</a:t>
            </a:r>
          </a:p>
        </p:txBody>
      </p:sp>
      <p:sp>
        <p:nvSpPr>
          <p:cNvPr id="168" name="Text Box 20">
            <a:extLst>
              <a:ext uri="{FF2B5EF4-FFF2-40B4-BE49-F238E27FC236}">
                <a16:creationId xmlns:a16="http://schemas.microsoft.com/office/drawing/2014/main" id="{93ED3198-DD2C-DE4D-A249-B2A45143790E}"/>
              </a:ext>
            </a:extLst>
          </p:cNvPr>
          <p:cNvSpPr txBox="1">
            <a:spLocks noChangeArrowheads="1"/>
          </p:cNvSpPr>
          <p:nvPr/>
        </p:nvSpPr>
        <p:spPr bwMode="auto">
          <a:xfrm>
            <a:off x="743854" y="187421"/>
            <a:ext cx="629578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400" b="1" dirty="0">
                <a:solidFill>
                  <a:srgbClr val="008000"/>
                </a:solidFill>
                <a:cs typeface="Monotype Corsiva"/>
              </a:rPr>
              <a:t>Beam – Gas Interactions: ion production</a:t>
            </a:r>
          </a:p>
        </p:txBody>
      </p:sp>
      <p:cxnSp>
        <p:nvCxnSpPr>
          <p:cNvPr id="169" name="Straight Arrow Connector 168">
            <a:extLst>
              <a:ext uri="{FF2B5EF4-FFF2-40B4-BE49-F238E27FC236}">
                <a16:creationId xmlns:a16="http://schemas.microsoft.com/office/drawing/2014/main" id="{C168C593-ABFF-604B-A20E-4A698355FEFB}"/>
              </a:ext>
            </a:extLst>
          </p:cNvPr>
          <p:cNvCxnSpPr/>
          <p:nvPr/>
        </p:nvCxnSpPr>
        <p:spPr>
          <a:xfrm>
            <a:off x="829737" y="4709544"/>
            <a:ext cx="714380" cy="158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96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Group 381">
            <a:extLst>
              <a:ext uri="{FF2B5EF4-FFF2-40B4-BE49-F238E27FC236}">
                <a16:creationId xmlns:a16="http://schemas.microsoft.com/office/drawing/2014/main" id="{2D32345A-9021-C445-B9F3-C63DF9FAA211}"/>
              </a:ext>
            </a:extLst>
          </p:cNvPr>
          <p:cNvGrpSpPr/>
          <p:nvPr/>
        </p:nvGrpSpPr>
        <p:grpSpPr>
          <a:xfrm>
            <a:off x="0" y="143216"/>
            <a:ext cx="9144000" cy="4731278"/>
            <a:chOff x="964471" y="72090"/>
            <a:chExt cx="7975157" cy="4467921"/>
          </a:xfrm>
        </p:grpSpPr>
        <p:sp>
          <p:nvSpPr>
            <p:cNvPr id="383" name="Rectangle 382">
              <a:extLst>
                <a:ext uri="{FF2B5EF4-FFF2-40B4-BE49-F238E27FC236}">
                  <a16:creationId xmlns:a16="http://schemas.microsoft.com/office/drawing/2014/main" id="{11B7C53B-DA3F-2943-842F-F3D29AC71C62}"/>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4" name="Rectangle 2">
              <a:extLst>
                <a:ext uri="{FF2B5EF4-FFF2-40B4-BE49-F238E27FC236}">
                  <a16:creationId xmlns:a16="http://schemas.microsoft.com/office/drawing/2014/main" id="{1F0DAB05-B8FB-4D43-A1B9-0EAB8B294155}"/>
                </a:ext>
              </a:extLst>
            </p:cNvPr>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85" name="Rectangle 3">
              <a:extLst>
                <a:ext uri="{FF2B5EF4-FFF2-40B4-BE49-F238E27FC236}">
                  <a16:creationId xmlns:a16="http://schemas.microsoft.com/office/drawing/2014/main" id="{FC9F791A-3C36-544F-BE3D-5E822138F22C}"/>
                </a:ext>
              </a:extLst>
            </p:cNvPr>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86" name="Rectangle 4">
              <a:extLst>
                <a:ext uri="{FF2B5EF4-FFF2-40B4-BE49-F238E27FC236}">
                  <a16:creationId xmlns:a16="http://schemas.microsoft.com/office/drawing/2014/main" id="{D10D7B64-D51F-7148-B06D-722E184E0FC5}"/>
                </a:ext>
              </a:extLst>
            </p:cNvPr>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87" name="Rectangle 5">
              <a:extLst>
                <a:ext uri="{FF2B5EF4-FFF2-40B4-BE49-F238E27FC236}">
                  <a16:creationId xmlns:a16="http://schemas.microsoft.com/office/drawing/2014/main" id="{AF5F7D9A-BA19-D04B-856D-DCD7F47EA165}"/>
                </a:ext>
              </a:extLst>
            </p:cNvPr>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388" name="Line 6">
              <a:extLst>
                <a:ext uri="{FF2B5EF4-FFF2-40B4-BE49-F238E27FC236}">
                  <a16:creationId xmlns:a16="http://schemas.microsoft.com/office/drawing/2014/main" id="{57F63026-DEB0-F547-8314-FF1079281104}"/>
                </a:ext>
              </a:extLst>
            </p:cNvPr>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389" name="Text Box 10">
              <a:extLst>
                <a:ext uri="{FF2B5EF4-FFF2-40B4-BE49-F238E27FC236}">
                  <a16:creationId xmlns:a16="http://schemas.microsoft.com/office/drawing/2014/main" id="{E9F13A88-293E-5940-822A-FEE776AFA574}"/>
                </a:ext>
              </a:extLst>
            </p:cNvPr>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390" name="Line 11">
              <a:extLst>
                <a:ext uri="{FF2B5EF4-FFF2-40B4-BE49-F238E27FC236}">
                  <a16:creationId xmlns:a16="http://schemas.microsoft.com/office/drawing/2014/main" id="{747A2158-6930-7749-8977-031DD0AD83CE}"/>
                </a:ext>
              </a:extLst>
            </p:cNvPr>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391" name="TextBox 390">
              <a:extLst>
                <a:ext uri="{FF2B5EF4-FFF2-40B4-BE49-F238E27FC236}">
                  <a16:creationId xmlns:a16="http://schemas.microsoft.com/office/drawing/2014/main" id="{89EEE361-F572-AD43-9AE4-98ED1D879B6E}"/>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392" name="TextBox 391">
              <a:extLst>
                <a:ext uri="{FF2B5EF4-FFF2-40B4-BE49-F238E27FC236}">
                  <a16:creationId xmlns:a16="http://schemas.microsoft.com/office/drawing/2014/main" id="{72ADFE5E-C3B2-E44D-B249-6B383EC20C83}"/>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393" name="TextBox 392">
              <a:extLst>
                <a:ext uri="{FF2B5EF4-FFF2-40B4-BE49-F238E27FC236}">
                  <a16:creationId xmlns:a16="http://schemas.microsoft.com/office/drawing/2014/main" id="{6DB957F4-F82A-9E46-B410-CADA05691247}"/>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394" name="TextBox 393">
              <a:extLst>
                <a:ext uri="{FF2B5EF4-FFF2-40B4-BE49-F238E27FC236}">
                  <a16:creationId xmlns:a16="http://schemas.microsoft.com/office/drawing/2014/main" id="{A696F1CA-14A5-E546-A4D4-36CE74DF00CB}"/>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201" name="Line 2">
            <a:extLst>
              <a:ext uri="{FF2B5EF4-FFF2-40B4-BE49-F238E27FC236}">
                <a16:creationId xmlns:a16="http://schemas.microsoft.com/office/drawing/2014/main" id="{4B428FB9-0CD0-B044-9FF4-9599F1BD0B9D}"/>
              </a:ext>
            </a:extLst>
          </p:cNvPr>
          <p:cNvSpPr>
            <a:spLocks noChangeAspect="1" noChangeShapeType="1"/>
          </p:cNvSpPr>
          <p:nvPr/>
        </p:nvSpPr>
        <p:spPr bwMode="auto">
          <a:xfrm rot="10800000">
            <a:off x="3628875" y="2251888"/>
            <a:ext cx="131791" cy="10455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2" name="Line 3">
            <a:extLst>
              <a:ext uri="{FF2B5EF4-FFF2-40B4-BE49-F238E27FC236}">
                <a16:creationId xmlns:a16="http://schemas.microsoft.com/office/drawing/2014/main" id="{F98D5FDB-86DB-AB4C-AD72-D4B238A1E1A7}"/>
              </a:ext>
            </a:extLst>
          </p:cNvPr>
          <p:cNvSpPr>
            <a:spLocks noChangeAspect="1" noChangeShapeType="1"/>
          </p:cNvSpPr>
          <p:nvPr/>
        </p:nvSpPr>
        <p:spPr bwMode="auto">
          <a:xfrm rot="10800000">
            <a:off x="3364272" y="2217323"/>
            <a:ext cx="22067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3" name="Line 4">
            <a:extLst>
              <a:ext uri="{FF2B5EF4-FFF2-40B4-BE49-F238E27FC236}">
                <a16:creationId xmlns:a16="http://schemas.microsoft.com/office/drawing/2014/main" id="{F98BBA0C-DE89-3146-AB4D-2E4576B5E499}"/>
              </a:ext>
            </a:extLst>
          </p:cNvPr>
          <p:cNvSpPr>
            <a:spLocks noChangeAspect="1" noChangeShapeType="1"/>
          </p:cNvSpPr>
          <p:nvPr/>
        </p:nvSpPr>
        <p:spPr bwMode="auto">
          <a:xfrm rot="10800000">
            <a:off x="2264993" y="2042769"/>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4" name="Line 5">
            <a:extLst>
              <a:ext uri="{FF2B5EF4-FFF2-40B4-BE49-F238E27FC236}">
                <a16:creationId xmlns:a16="http://schemas.microsoft.com/office/drawing/2014/main" id="{5D2418F8-9B51-9E43-8E0A-5E0874D0360F}"/>
              </a:ext>
            </a:extLst>
          </p:cNvPr>
          <p:cNvSpPr>
            <a:spLocks noChangeAspect="1" noChangeShapeType="1"/>
          </p:cNvSpPr>
          <p:nvPr/>
        </p:nvSpPr>
        <p:spPr bwMode="auto">
          <a:xfrm rot="10800000">
            <a:off x="2133202" y="2356447"/>
            <a:ext cx="43931" cy="699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5" name="Line 6">
            <a:extLst>
              <a:ext uri="{FF2B5EF4-FFF2-40B4-BE49-F238E27FC236}">
                <a16:creationId xmlns:a16="http://schemas.microsoft.com/office/drawing/2014/main" id="{F6BFAEC6-39F0-744F-B46D-F15547D62B13}"/>
              </a:ext>
            </a:extLst>
          </p:cNvPr>
          <p:cNvSpPr>
            <a:spLocks noChangeAspect="1" noChangeShapeType="1"/>
          </p:cNvSpPr>
          <p:nvPr/>
        </p:nvSpPr>
        <p:spPr bwMode="auto">
          <a:xfrm rot="10800000">
            <a:off x="1693899" y="2287317"/>
            <a:ext cx="86839"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6" name="Line 7">
            <a:extLst>
              <a:ext uri="{FF2B5EF4-FFF2-40B4-BE49-F238E27FC236}">
                <a16:creationId xmlns:a16="http://schemas.microsoft.com/office/drawing/2014/main" id="{0BDDD674-CF71-BF4A-82B9-267647E570CF}"/>
              </a:ext>
            </a:extLst>
          </p:cNvPr>
          <p:cNvSpPr>
            <a:spLocks noChangeAspect="1" noChangeShapeType="1"/>
          </p:cNvSpPr>
          <p:nvPr/>
        </p:nvSpPr>
        <p:spPr bwMode="auto">
          <a:xfrm rot="10800000">
            <a:off x="1825690" y="2042769"/>
            <a:ext cx="86839"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7" name="Line 8">
            <a:extLst>
              <a:ext uri="{FF2B5EF4-FFF2-40B4-BE49-F238E27FC236}">
                <a16:creationId xmlns:a16="http://schemas.microsoft.com/office/drawing/2014/main" id="{93F0F41D-8BE9-A64B-9A44-532BAD249518}"/>
              </a:ext>
            </a:extLst>
          </p:cNvPr>
          <p:cNvSpPr>
            <a:spLocks noChangeAspect="1" noChangeShapeType="1"/>
          </p:cNvSpPr>
          <p:nvPr/>
        </p:nvSpPr>
        <p:spPr bwMode="auto">
          <a:xfrm rot="10800000" flipH="1">
            <a:off x="1957481" y="2042769"/>
            <a:ext cx="87860" cy="699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8" name="Oval 207">
            <a:extLst>
              <a:ext uri="{FF2B5EF4-FFF2-40B4-BE49-F238E27FC236}">
                <a16:creationId xmlns:a16="http://schemas.microsoft.com/office/drawing/2014/main" id="{D772BDF3-453A-D948-B8C8-1D7FE13DB710}"/>
              </a:ext>
            </a:extLst>
          </p:cNvPr>
          <p:cNvSpPr>
            <a:spLocks noChangeAspect="1" noChangeArrowheads="1"/>
          </p:cNvSpPr>
          <p:nvPr/>
        </p:nvSpPr>
        <p:spPr bwMode="auto">
          <a:xfrm rot="10800000">
            <a:off x="2441736" y="2321882"/>
            <a:ext cx="131791" cy="1045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 name="Oval 208">
            <a:extLst>
              <a:ext uri="{FF2B5EF4-FFF2-40B4-BE49-F238E27FC236}">
                <a16:creationId xmlns:a16="http://schemas.microsoft.com/office/drawing/2014/main" id="{DCB82A21-247F-3347-8DBA-8D0EBB3FA67E}"/>
              </a:ext>
            </a:extLst>
          </p:cNvPr>
          <p:cNvSpPr>
            <a:spLocks noChangeAspect="1" noChangeArrowheads="1"/>
          </p:cNvSpPr>
          <p:nvPr/>
        </p:nvSpPr>
        <p:spPr bwMode="auto">
          <a:xfrm rot="10800000">
            <a:off x="2264993" y="2321882"/>
            <a:ext cx="131791" cy="1045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 name="Oval 209">
            <a:extLst>
              <a:ext uri="{FF2B5EF4-FFF2-40B4-BE49-F238E27FC236}">
                <a16:creationId xmlns:a16="http://schemas.microsoft.com/office/drawing/2014/main" id="{421C7BEE-2CDA-9444-B433-3EBF24D50773}"/>
              </a:ext>
            </a:extLst>
          </p:cNvPr>
          <p:cNvSpPr>
            <a:spLocks noChangeAspect="1" noChangeArrowheads="1"/>
          </p:cNvSpPr>
          <p:nvPr/>
        </p:nvSpPr>
        <p:spPr bwMode="auto">
          <a:xfrm rot="10800000">
            <a:off x="2177132" y="2217323"/>
            <a:ext cx="131791" cy="1045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 name="Oval 210">
            <a:extLst>
              <a:ext uri="{FF2B5EF4-FFF2-40B4-BE49-F238E27FC236}">
                <a16:creationId xmlns:a16="http://schemas.microsoft.com/office/drawing/2014/main" id="{4C746B42-57A9-E84C-93B5-27DF142304DE}"/>
              </a:ext>
            </a:extLst>
          </p:cNvPr>
          <p:cNvSpPr>
            <a:spLocks noChangeAspect="1" noChangeArrowheads="1"/>
          </p:cNvSpPr>
          <p:nvPr/>
        </p:nvSpPr>
        <p:spPr bwMode="auto">
          <a:xfrm rot="10800000">
            <a:off x="2529596" y="2217323"/>
            <a:ext cx="131791" cy="1045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 name="Oval 211">
            <a:extLst>
              <a:ext uri="{FF2B5EF4-FFF2-40B4-BE49-F238E27FC236}">
                <a16:creationId xmlns:a16="http://schemas.microsoft.com/office/drawing/2014/main" id="{178B8968-498D-8D4B-AF1E-C41E197B15EA}"/>
              </a:ext>
            </a:extLst>
          </p:cNvPr>
          <p:cNvSpPr>
            <a:spLocks noChangeAspect="1" noChangeArrowheads="1"/>
          </p:cNvSpPr>
          <p:nvPr/>
        </p:nvSpPr>
        <p:spPr bwMode="auto">
          <a:xfrm rot="10800000">
            <a:off x="2441736" y="2112764"/>
            <a:ext cx="131791" cy="1045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 name="Oval 212">
            <a:extLst>
              <a:ext uri="{FF2B5EF4-FFF2-40B4-BE49-F238E27FC236}">
                <a16:creationId xmlns:a16="http://schemas.microsoft.com/office/drawing/2014/main" id="{43406719-4BC2-144E-9FD7-43FB7CEFA49B}"/>
              </a:ext>
            </a:extLst>
          </p:cNvPr>
          <p:cNvSpPr>
            <a:spLocks noChangeAspect="1" noChangeArrowheads="1"/>
          </p:cNvSpPr>
          <p:nvPr/>
        </p:nvSpPr>
        <p:spPr bwMode="auto">
          <a:xfrm rot="12308825">
            <a:off x="2944380" y="2702962"/>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 name="Oval 213">
            <a:extLst>
              <a:ext uri="{FF2B5EF4-FFF2-40B4-BE49-F238E27FC236}">
                <a16:creationId xmlns:a16="http://schemas.microsoft.com/office/drawing/2014/main" id="{D1F66ED2-62D1-894C-A6FF-9E4F611542FE}"/>
              </a:ext>
            </a:extLst>
          </p:cNvPr>
          <p:cNvSpPr>
            <a:spLocks noChangeAspect="1" noChangeArrowheads="1"/>
          </p:cNvSpPr>
          <p:nvPr/>
        </p:nvSpPr>
        <p:spPr bwMode="auto">
          <a:xfrm rot="12308825">
            <a:off x="2756400" y="2632103"/>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 name="Oval 214">
            <a:extLst>
              <a:ext uri="{FF2B5EF4-FFF2-40B4-BE49-F238E27FC236}">
                <a16:creationId xmlns:a16="http://schemas.microsoft.com/office/drawing/2014/main" id="{F27656D6-00D8-B146-A994-5A3CEF12BFC2}"/>
              </a:ext>
            </a:extLst>
          </p:cNvPr>
          <p:cNvSpPr>
            <a:spLocks noChangeAspect="1" noChangeArrowheads="1"/>
          </p:cNvSpPr>
          <p:nvPr/>
        </p:nvSpPr>
        <p:spPr bwMode="auto">
          <a:xfrm rot="12308825">
            <a:off x="2681820" y="2565565"/>
            <a:ext cx="156310"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 name="Oval 215">
            <a:extLst>
              <a:ext uri="{FF2B5EF4-FFF2-40B4-BE49-F238E27FC236}">
                <a16:creationId xmlns:a16="http://schemas.microsoft.com/office/drawing/2014/main" id="{EC5CD3B4-8381-3540-91D2-3D96C3926E1B}"/>
              </a:ext>
            </a:extLst>
          </p:cNvPr>
          <p:cNvSpPr>
            <a:spLocks noChangeAspect="1" noChangeArrowheads="1"/>
          </p:cNvSpPr>
          <p:nvPr/>
        </p:nvSpPr>
        <p:spPr bwMode="auto">
          <a:xfrm rot="12308825">
            <a:off x="3056760" y="2704690"/>
            <a:ext cx="156310"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 name="Oval 216">
            <a:extLst>
              <a:ext uri="{FF2B5EF4-FFF2-40B4-BE49-F238E27FC236}">
                <a16:creationId xmlns:a16="http://schemas.microsoft.com/office/drawing/2014/main" id="{E87A8931-F707-F246-A845-F9F0A2178135}"/>
              </a:ext>
            </a:extLst>
          </p:cNvPr>
          <p:cNvSpPr>
            <a:spLocks noChangeAspect="1" noChangeArrowheads="1"/>
          </p:cNvSpPr>
          <p:nvPr/>
        </p:nvSpPr>
        <p:spPr bwMode="auto">
          <a:xfrm rot="12308825">
            <a:off x="2793178" y="2569022"/>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 name="Oval 217">
            <a:extLst>
              <a:ext uri="{FF2B5EF4-FFF2-40B4-BE49-F238E27FC236}">
                <a16:creationId xmlns:a16="http://schemas.microsoft.com/office/drawing/2014/main" id="{A3B71A58-5DFE-384A-95E1-84551612EEF4}"/>
              </a:ext>
            </a:extLst>
          </p:cNvPr>
          <p:cNvSpPr>
            <a:spLocks noChangeAspect="1" noChangeArrowheads="1"/>
          </p:cNvSpPr>
          <p:nvPr/>
        </p:nvSpPr>
        <p:spPr bwMode="auto">
          <a:xfrm rot="12308825">
            <a:off x="2982180" y="2639017"/>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9" name="AutoShape 20">
            <a:extLst>
              <a:ext uri="{FF2B5EF4-FFF2-40B4-BE49-F238E27FC236}">
                <a16:creationId xmlns:a16="http://schemas.microsoft.com/office/drawing/2014/main" id="{44F3FF89-71E9-FA4D-8943-91D4397E5D4C}"/>
              </a:ext>
            </a:extLst>
          </p:cNvPr>
          <p:cNvSpPr>
            <a:spLocks noChangeAspect="1" noChangeArrowheads="1"/>
          </p:cNvSpPr>
          <p:nvPr/>
        </p:nvSpPr>
        <p:spPr bwMode="auto">
          <a:xfrm rot="12308825">
            <a:off x="2767637" y="2613093"/>
            <a:ext cx="364724" cy="69130"/>
          </a:xfrm>
          <a:prstGeom prst="hexagon">
            <a:avLst>
              <a:gd name="adj" fmla="val 111563"/>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 name="Oval 219">
            <a:extLst>
              <a:ext uri="{FF2B5EF4-FFF2-40B4-BE49-F238E27FC236}">
                <a16:creationId xmlns:a16="http://schemas.microsoft.com/office/drawing/2014/main" id="{15E93AE5-FAC1-5E4D-B2F5-E39F4611F123}"/>
              </a:ext>
            </a:extLst>
          </p:cNvPr>
          <p:cNvSpPr>
            <a:spLocks noChangeAspect="1" noChangeArrowheads="1"/>
          </p:cNvSpPr>
          <p:nvPr/>
        </p:nvSpPr>
        <p:spPr bwMode="auto">
          <a:xfrm rot="6683276">
            <a:off x="1994594" y="2454304"/>
            <a:ext cx="104559" cy="13179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 name="Oval 220">
            <a:extLst>
              <a:ext uri="{FF2B5EF4-FFF2-40B4-BE49-F238E27FC236}">
                <a16:creationId xmlns:a16="http://schemas.microsoft.com/office/drawing/2014/main" id="{192F7BC0-55AE-A846-BB37-E80AFA3C5859}"/>
              </a:ext>
            </a:extLst>
          </p:cNvPr>
          <p:cNvSpPr>
            <a:spLocks noChangeAspect="1" noChangeArrowheads="1"/>
          </p:cNvSpPr>
          <p:nvPr/>
        </p:nvSpPr>
        <p:spPr bwMode="auto">
          <a:xfrm rot="6683276">
            <a:off x="1930152" y="2585651"/>
            <a:ext cx="103695" cy="13179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Oval 221">
            <a:extLst>
              <a:ext uri="{FF2B5EF4-FFF2-40B4-BE49-F238E27FC236}">
                <a16:creationId xmlns:a16="http://schemas.microsoft.com/office/drawing/2014/main" id="{AC7106CA-8611-F342-B18E-4054B7552F59}"/>
              </a:ext>
            </a:extLst>
          </p:cNvPr>
          <p:cNvSpPr>
            <a:spLocks noChangeAspect="1" noChangeArrowheads="1"/>
          </p:cNvSpPr>
          <p:nvPr/>
        </p:nvSpPr>
        <p:spPr bwMode="auto">
          <a:xfrm rot="6683276">
            <a:off x="1774943" y="2611574"/>
            <a:ext cx="104559" cy="13179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 name="Oval 222">
            <a:extLst>
              <a:ext uri="{FF2B5EF4-FFF2-40B4-BE49-F238E27FC236}">
                <a16:creationId xmlns:a16="http://schemas.microsoft.com/office/drawing/2014/main" id="{82689088-50D8-674D-8EFA-22BEA173DAB8}"/>
              </a:ext>
            </a:extLst>
          </p:cNvPr>
          <p:cNvSpPr>
            <a:spLocks noChangeAspect="1" noChangeArrowheads="1"/>
          </p:cNvSpPr>
          <p:nvPr/>
        </p:nvSpPr>
        <p:spPr bwMode="auto">
          <a:xfrm rot="6683276">
            <a:off x="1903669" y="2351473"/>
            <a:ext cx="104559" cy="13179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 name="Oval 223">
            <a:extLst>
              <a:ext uri="{FF2B5EF4-FFF2-40B4-BE49-F238E27FC236}">
                <a16:creationId xmlns:a16="http://schemas.microsoft.com/office/drawing/2014/main" id="{961C5A9C-A69E-0A4E-B61C-34FEB9C261EC}"/>
              </a:ext>
            </a:extLst>
          </p:cNvPr>
          <p:cNvSpPr>
            <a:spLocks noChangeAspect="1" noChangeArrowheads="1"/>
          </p:cNvSpPr>
          <p:nvPr/>
        </p:nvSpPr>
        <p:spPr bwMode="auto">
          <a:xfrm rot="6683276">
            <a:off x="1702327" y="2509607"/>
            <a:ext cx="103695" cy="13179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 name="Oval 224">
            <a:extLst>
              <a:ext uri="{FF2B5EF4-FFF2-40B4-BE49-F238E27FC236}">
                <a16:creationId xmlns:a16="http://schemas.microsoft.com/office/drawing/2014/main" id="{BC8BDA27-A38F-814C-ACD2-DD0B07607929}"/>
              </a:ext>
            </a:extLst>
          </p:cNvPr>
          <p:cNvSpPr>
            <a:spLocks noChangeAspect="1" noChangeArrowheads="1"/>
          </p:cNvSpPr>
          <p:nvPr/>
        </p:nvSpPr>
        <p:spPr bwMode="auto">
          <a:xfrm rot="6683276">
            <a:off x="1749402" y="2378261"/>
            <a:ext cx="104559" cy="13179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 name="AutoShape 27">
            <a:extLst>
              <a:ext uri="{FF2B5EF4-FFF2-40B4-BE49-F238E27FC236}">
                <a16:creationId xmlns:a16="http://schemas.microsoft.com/office/drawing/2014/main" id="{B2027545-1AC7-954C-9A7A-12ECAE4C9E45}"/>
              </a:ext>
            </a:extLst>
          </p:cNvPr>
          <p:cNvSpPr>
            <a:spLocks noChangeAspect="1" noChangeArrowheads="1"/>
          </p:cNvSpPr>
          <p:nvPr/>
        </p:nvSpPr>
        <p:spPr bwMode="auto">
          <a:xfrm rot="6683276">
            <a:off x="1749822" y="2409579"/>
            <a:ext cx="243684" cy="263582"/>
          </a:xfrm>
          <a:prstGeom prst="hexagon">
            <a:avLst>
              <a:gd name="adj" fmla="val 27326"/>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 name="Line 28">
            <a:extLst>
              <a:ext uri="{FF2B5EF4-FFF2-40B4-BE49-F238E27FC236}">
                <a16:creationId xmlns:a16="http://schemas.microsoft.com/office/drawing/2014/main" id="{9D4E26BE-BB83-BB43-848B-8EB67CE0B51D}"/>
              </a:ext>
            </a:extLst>
          </p:cNvPr>
          <p:cNvSpPr>
            <a:spLocks noChangeAspect="1" noChangeShapeType="1"/>
          </p:cNvSpPr>
          <p:nvPr/>
        </p:nvSpPr>
        <p:spPr bwMode="auto">
          <a:xfrm rot="10800000" flipH="1">
            <a:off x="2352854" y="2670125"/>
            <a:ext cx="131791"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8" name="Line 29">
            <a:extLst>
              <a:ext uri="{FF2B5EF4-FFF2-40B4-BE49-F238E27FC236}">
                <a16:creationId xmlns:a16="http://schemas.microsoft.com/office/drawing/2014/main" id="{AF219AAD-043F-AA43-ADEF-9884C8B114D1}"/>
              </a:ext>
            </a:extLst>
          </p:cNvPr>
          <p:cNvSpPr>
            <a:spLocks noChangeAspect="1" noChangeShapeType="1"/>
          </p:cNvSpPr>
          <p:nvPr/>
        </p:nvSpPr>
        <p:spPr bwMode="auto">
          <a:xfrm rot="10800000">
            <a:off x="2221063" y="2600131"/>
            <a:ext cx="131791" cy="1391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9" name="Line 30">
            <a:extLst>
              <a:ext uri="{FF2B5EF4-FFF2-40B4-BE49-F238E27FC236}">
                <a16:creationId xmlns:a16="http://schemas.microsoft.com/office/drawing/2014/main" id="{E3F1F4B0-A44E-F147-97D7-048F4C0BFF5F}"/>
              </a:ext>
            </a:extLst>
          </p:cNvPr>
          <p:cNvSpPr>
            <a:spLocks noChangeAspect="1" noChangeShapeType="1"/>
          </p:cNvSpPr>
          <p:nvPr/>
        </p:nvSpPr>
        <p:spPr bwMode="auto">
          <a:xfrm rot="10800000">
            <a:off x="2176111" y="2739255"/>
            <a:ext cx="17674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0" name="Line 31">
            <a:extLst>
              <a:ext uri="{FF2B5EF4-FFF2-40B4-BE49-F238E27FC236}">
                <a16:creationId xmlns:a16="http://schemas.microsoft.com/office/drawing/2014/main" id="{2E4E8B9C-DF9D-764B-B589-7D913A71B3D0}"/>
              </a:ext>
            </a:extLst>
          </p:cNvPr>
          <p:cNvSpPr>
            <a:spLocks noChangeAspect="1" noChangeShapeType="1"/>
          </p:cNvSpPr>
          <p:nvPr/>
        </p:nvSpPr>
        <p:spPr bwMode="auto">
          <a:xfrm rot="10800000" flipV="1">
            <a:off x="2352854" y="2739255"/>
            <a:ext cx="0" cy="699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1" name="Line 32">
            <a:extLst>
              <a:ext uri="{FF2B5EF4-FFF2-40B4-BE49-F238E27FC236}">
                <a16:creationId xmlns:a16="http://schemas.microsoft.com/office/drawing/2014/main" id="{A4E60ACC-3996-D145-8B43-61C326A9D1A6}"/>
              </a:ext>
            </a:extLst>
          </p:cNvPr>
          <p:cNvSpPr>
            <a:spLocks noChangeAspect="1" noChangeShapeType="1"/>
          </p:cNvSpPr>
          <p:nvPr/>
        </p:nvSpPr>
        <p:spPr bwMode="auto">
          <a:xfrm rot="6634490" flipH="1">
            <a:off x="2922471" y="2186026"/>
            <a:ext cx="84684" cy="1593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2" name="Line 33">
            <a:extLst>
              <a:ext uri="{FF2B5EF4-FFF2-40B4-BE49-F238E27FC236}">
                <a16:creationId xmlns:a16="http://schemas.microsoft.com/office/drawing/2014/main" id="{6802FE11-205E-C548-94E1-432B64585EB8}"/>
              </a:ext>
            </a:extLst>
          </p:cNvPr>
          <p:cNvSpPr>
            <a:spLocks noChangeAspect="1" noChangeShapeType="1"/>
          </p:cNvSpPr>
          <p:nvPr/>
        </p:nvSpPr>
        <p:spPr bwMode="auto">
          <a:xfrm rot="6634490">
            <a:off x="2861962" y="2264266"/>
            <a:ext cx="104559" cy="17572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3" name="Line 34">
            <a:extLst>
              <a:ext uri="{FF2B5EF4-FFF2-40B4-BE49-F238E27FC236}">
                <a16:creationId xmlns:a16="http://schemas.microsoft.com/office/drawing/2014/main" id="{EC764471-34EF-C24B-A8FE-9CABFAEDFD1D}"/>
              </a:ext>
            </a:extLst>
          </p:cNvPr>
          <p:cNvSpPr>
            <a:spLocks noChangeAspect="1" noChangeShapeType="1"/>
          </p:cNvSpPr>
          <p:nvPr/>
        </p:nvSpPr>
        <p:spPr bwMode="auto">
          <a:xfrm rot="6634490">
            <a:off x="2918316" y="2393605"/>
            <a:ext cx="1399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4" name="Line 35">
            <a:extLst>
              <a:ext uri="{FF2B5EF4-FFF2-40B4-BE49-F238E27FC236}">
                <a16:creationId xmlns:a16="http://schemas.microsoft.com/office/drawing/2014/main" id="{CDA5BD3A-9C84-7E42-B1A8-E6E97FA378E0}"/>
              </a:ext>
            </a:extLst>
          </p:cNvPr>
          <p:cNvSpPr>
            <a:spLocks noChangeAspect="1" noChangeShapeType="1"/>
          </p:cNvSpPr>
          <p:nvPr/>
        </p:nvSpPr>
        <p:spPr bwMode="auto">
          <a:xfrm rot="6634490" flipV="1">
            <a:off x="3059825" y="2296884"/>
            <a:ext cx="0" cy="8888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5" name="Line 36">
            <a:extLst>
              <a:ext uri="{FF2B5EF4-FFF2-40B4-BE49-F238E27FC236}">
                <a16:creationId xmlns:a16="http://schemas.microsoft.com/office/drawing/2014/main" id="{0EC81B31-1193-CA44-951C-C6B195B38CD2}"/>
              </a:ext>
            </a:extLst>
          </p:cNvPr>
          <p:cNvSpPr>
            <a:spLocks noChangeAspect="1" noChangeShapeType="1"/>
          </p:cNvSpPr>
          <p:nvPr/>
        </p:nvSpPr>
        <p:spPr bwMode="auto">
          <a:xfrm rot="13970955" flipH="1">
            <a:off x="1919398" y="2231831"/>
            <a:ext cx="165048" cy="125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6" name="Line 37">
            <a:extLst>
              <a:ext uri="{FF2B5EF4-FFF2-40B4-BE49-F238E27FC236}">
                <a16:creationId xmlns:a16="http://schemas.microsoft.com/office/drawing/2014/main" id="{4837D8EE-165F-5E4F-A8F7-1618BA5C4426}"/>
              </a:ext>
            </a:extLst>
          </p:cNvPr>
          <p:cNvSpPr>
            <a:spLocks noChangeAspect="1" noChangeShapeType="1"/>
          </p:cNvSpPr>
          <p:nvPr/>
        </p:nvSpPr>
        <p:spPr bwMode="auto">
          <a:xfrm rot="13970955">
            <a:off x="1866889" y="2086256"/>
            <a:ext cx="104559" cy="17572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7" name="Line 38">
            <a:extLst>
              <a:ext uri="{FF2B5EF4-FFF2-40B4-BE49-F238E27FC236}">
                <a16:creationId xmlns:a16="http://schemas.microsoft.com/office/drawing/2014/main" id="{99A1C9E5-36DF-2F43-B698-1F9DDF4D5B99}"/>
              </a:ext>
            </a:extLst>
          </p:cNvPr>
          <p:cNvSpPr>
            <a:spLocks noChangeAspect="1" noChangeShapeType="1"/>
          </p:cNvSpPr>
          <p:nvPr/>
        </p:nvSpPr>
        <p:spPr bwMode="auto">
          <a:xfrm rot="13970955">
            <a:off x="1764890" y="2203497"/>
            <a:ext cx="1399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8" name="Line 39">
            <a:extLst>
              <a:ext uri="{FF2B5EF4-FFF2-40B4-BE49-F238E27FC236}">
                <a16:creationId xmlns:a16="http://schemas.microsoft.com/office/drawing/2014/main" id="{DA1180CA-5036-6A4D-A931-6A58D7F8E0C8}"/>
              </a:ext>
            </a:extLst>
          </p:cNvPr>
          <p:cNvSpPr>
            <a:spLocks noChangeAspect="1" noChangeShapeType="1"/>
          </p:cNvSpPr>
          <p:nvPr/>
        </p:nvSpPr>
        <p:spPr bwMode="auto">
          <a:xfrm rot="13970955" flipV="1">
            <a:off x="1854295" y="2235609"/>
            <a:ext cx="0" cy="8786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9" name="Oval 238">
            <a:extLst>
              <a:ext uri="{FF2B5EF4-FFF2-40B4-BE49-F238E27FC236}">
                <a16:creationId xmlns:a16="http://schemas.microsoft.com/office/drawing/2014/main" id="{578A27B0-6ACE-F34B-AF80-71EE654DE74F}"/>
              </a:ext>
            </a:extLst>
          </p:cNvPr>
          <p:cNvSpPr>
            <a:spLocks noChangeAspect="1" noChangeArrowheads="1"/>
          </p:cNvSpPr>
          <p:nvPr/>
        </p:nvSpPr>
        <p:spPr bwMode="auto">
          <a:xfrm rot="10800000">
            <a:off x="1492163" y="2078199"/>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 name="Oval 239">
            <a:extLst>
              <a:ext uri="{FF2B5EF4-FFF2-40B4-BE49-F238E27FC236}">
                <a16:creationId xmlns:a16="http://schemas.microsoft.com/office/drawing/2014/main" id="{CF8B49EF-333F-3647-AF08-1EF52EAF0180}"/>
              </a:ext>
            </a:extLst>
          </p:cNvPr>
          <p:cNvSpPr>
            <a:spLocks noChangeAspect="1" noChangeArrowheads="1"/>
          </p:cNvSpPr>
          <p:nvPr/>
        </p:nvSpPr>
        <p:spPr bwMode="auto">
          <a:xfrm rot="10800000">
            <a:off x="1283750" y="2078199"/>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1" name="Oval 240">
            <a:extLst>
              <a:ext uri="{FF2B5EF4-FFF2-40B4-BE49-F238E27FC236}">
                <a16:creationId xmlns:a16="http://schemas.microsoft.com/office/drawing/2014/main" id="{1A247826-2BDE-3942-8B7E-B8B892183003}"/>
              </a:ext>
            </a:extLst>
          </p:cNvPr>
          <p:cNvSpPr>
            <a:spLocks noChangeAspect="1" noChangeArrowheads="1"/>
          </p:cNvSpPr>
          <p:nvPr/>
        </p:nvSpPr>
        <p:spPr bwMode="auto">
          <a:xfrm rot="10800000">
            <a:off x="1180564" y="2042769"/>
            <a:ext cx="156310"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 name="Oval 241">
            <a:extLst>
              <a:ext uri="{FF2B5EF4-FFF2-40B4-BE49-F238E27FC236}">
                <a16:creationId xmlns:a16="http://schemas.microsoft.com/office/drawing/2014/main" id="{196A56B3-6FCA-B943-B28A-0B284C43BEAE}"/>
              </a:ext>
            </a:extLst>
          </p:cNvPr>
          <p:cNvSpPr>
            <a:spLocks noChangeAspect="1" noChangeArrowheads="1"/>
          </p:cNvSpPr>
          <p:nvPr/>
        </p:nvSpPr>
        <p:spPr bwMode="auto">
          <a:xfrm rot="10800000">
            <a:off x="1596370" y="2042769"/>
            <a:ext cx="155289"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3" name="Oval 242">
            <a:extLst>
              <a:ext uri="{FF2B5EF4-FFF2-40B4-BE49-F238E27FC236}">
                <a16:creationId xmlns:a16="http://schemas.microsoft.com/office/drawing/2014/main" id="{6C2AAB8A-1393-0848-9486-B5ED764BD6C7}"/>
              </a:ext>
            </a:extLst>
          </p:cNvPr>
          <p:cNvSpPr>
            <a:spLocks noChangeAspect="1" noChangeArrowheads="1"/>
          </p:cNvSpPr>
          <p:nvPr/>
        </p:nvSpPr>
        <p:spPr bwMode="auto">
          <a:xfrm rot="10800000">
            <a:off x="1283750" y="2008204"/>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 name="Oval 243">
            <a:extLst>
              <a:ext uri="{FF2B5EF4-FFF2-40B4-BE49-F238E27FC236}">
                <a16:creationId xmlns:a16="http://schemas.microsoft.com/office/drawing/2014/main" id="{0C3ED9B4-DBE8-E34A-8CE7-03591A527F14}"/>
              </a:ext>
            </a:extLst>
          </p:cNvPr>
          <p:cNvSpPr>
            <a:spLocks noChangeAspect="1" noChangeArrowheads="1"/>
          </p:cNvSpPr>
          <p:nvPr/>
        </p:nvSpPr>
        <p:spPr bwMode="auto">
          <a:xfrm rot="10800000">
            <a:off x="1492163" y="2008204"/>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 name="AutoShape 46">
            <a:extLst>
              <a:ext uri="{FF2B5EF4-FFF2-40B4-BE49-F238E27FC236}">
                <a16:creationId xmlns:a16="http://schemas.microsoft.com/office/drawing/2014/main" id="{F68D80BE-E2D3-D943-AA14-6EB69021E0BF}"/>
              </a:ext>
            </a:extLst>
          </p:cNvPr>
          <p:cNvSpPr>
            <a:spLocks noChangeAspect="1" noChangeArrowheads="1"/>
          </p:cNvSpPr>
          <p:nvPr/>
        </p:nvSpPr>
        <p:spPr bwMode="auto">
          <a:xfrm rot="10800000">
            <a:off x="1283750" y="2019438"/>
            <a:ext cx="364724" cy="69995"/>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Line 47">
            <a:extLst>
              <a:ext uri="{FF2B5EF4-FFF2-40B4-BE49-F238E27FC236}">
                <a16:creationId xmlns:a16="http://schemas.microsoft.com/office/drawing/2014/main" id="{8CAC4F1B-8140-2540-AB89-AA16DF5B160C}"/>
              </a:ext>
            </a:extLst>
          </p:cNvPr>
          <p:cNvSpPr>
            <a:spLocks noChangeAspect="1" noChangeShapeType="1"/>
          </p:cNvSpPr>
          <p:nvPr/>
        </p:nvSpPr>
        <p:spPr bwMode="auto">
          <a:xfrm rot="12516035" flipH="1">
            <a:off x="3783143" y="2458414"/>
            <a:ext cx="131791"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7" name="Line 48">
            <a:extLst>
              <a:ext uri="{FF2B5EF4-FFF2-40B4-BE49-F238E27FC236}">
                <a16:creationId xmlns:a16="http://schemas.microsoft.com/office/drawing/2014/main" id="{691447BB-687C-2A4F-90CD-46B45CBD7355}"/>
              </a:ext>
            </a:extLst>
          </p:cNvPr>
          <p:cNvSpPr>
            <a:spLocks noChangeAspect="1" noChangeShapeType="1"/>
          </p:cNvSpPr>
          <p:nvPr/>
        </p:nvSpPr>
        <p:spPr bwMode="auto">
          <a:xfrm rot="12516035">
            <a:off x="3689152" y="2342621"/>
            <a:ext cx="131791" cy="1391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8" name="Line 49">
            <a:extLst>
              <a:ext uri="{FF2B5EF4-FFF2-40B4-BE49-F238E27FC236}">
                <a16:creationId xmlns:a16="http://schemas.microsoft.com/office/drawing/2014/main" id="{8EE9B6D5-D865-C645-88C0-57C053EFB210}"/>
              </a:ext>
            </a:extLst>
          </p:cNvPr>
          <p:cNvSpPr>
            <a:spLocks noChangeAspect="1" noChangeShapeType="1"/>
          </p:cNvSpPr>
          <p:nvPr/>
        </p:nvSpPr>
        <p:spPr bwMode="auto">
          <a:xfrm rot="12516035">
            <a:off x="3605378" y="2464463"/>
            <a:ext cx="17572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9" name="Line 50">
            <a:extLst>
              <a:ext uri="{FF2B5EF4-FFF2-40B4-BE49-F238E27FC236}">
                <a16:creationId xmlns:a16="http://schemas.microsoft.com/office/drawing/2014/main" id="{2863E3D5-6DFA-8149-A2BB-C69256F15D4E}"/>
              </a:ext>
            </a:extLst>
          </p:cNvPr>
          <p:cNvSpPr>
            <a:spLocks noChangeAspect="1" noChangeShapeType="1"/>
          </p:cNvSpPr>
          <p:nvPr/>
        </p:nvSpPr>
        <p:spPr bwMode="auto">
          <a:xfrm rot="12516035" flipV="1">
            <a:off x="3750450" y="2493843"/>
            <a:ext cx="0" cy="699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0" name="Oval 249">
            <a:extLst>
              <a:ext uri="{FF2B5EF4-FFF2-40B4-BE49-F238E27FC236}">
                <a16:creationId xmlns:a16="http://schemas.microsoft.com/office/drawing/2014/main" id="{55021502-9548-6445-8464-E54052A8C5FF}"/>
              </a:ext>
            </a:extLst>
          </p:cNvPr>
          <p:cNvSpPr>
            <a:spLocks noChangeAspect="1" noChangeArrowheads="1"/>
          </p:cNvSpPr>
          <p:nvPr/>
        </p:nvSpPr>
        <p:spPr bwMode="auto">
          <a:xfrm rot="10800000">
            <a:off x="3808683" y="2112764"/>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1" name="Oval 250">
            <a:extLst>
              <a:ext uri="{FF2B5EF4-FFF2-40B4-BE49-F238E27FC236}">
                <a16:creationId xmlns:a16="http://schemas.microsoft.com/office/drawing/2014/main" id="{17C0D7C4-2972-5341-8DCA-00E0A9A153C1}"/>
              </a:ext>
            </a:extLst>
          </p:cNvPr>
          <p:cNvSpPr>
            <a:spLocks noChangeAspect="1" noChangeArrowheads="1"/>
          </p:cNvSpPr>
          <p:nvPr/>
        </p:nvSpPr>
        <p:spPr bwMode="auto">
          <a:xfrm rot="10800000">
            <a:off x="3600270" y="2112764"/>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2" name="Oval 251">
            <a:extLst>
              <a:ext uri="{FF2B5EF4-FFF2-40B4-BE49-F238E27FC236}">
                <a16:creationId xmlns:a16="http://schemas.microsoft.com/office/drawing/2014/main" id="{37375744-6AE4-FA43-84CD-ADFAA3269819}"/>
              </a:ext>
            </a:extLst>
          </p:cNvPr>
          <p:cNvSpPr>
            <a:spLocks noChangeAspect="1" noChangeArrowheads="1"/>
          </p:cNvSpPr>
          <p:nvPr/>
        </p:nvSpPr>
        <p:spPr bwMode="auto">
          <a:xfrm rot="10800000">
            <a:off x="3497084" y="2077335"/>
            <a:ext cx="156310"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3" name="Oval 252">
            <a:extLst>
              <a:ext uri="{FF2B5EF4-FFF2-40B4-BE49-F238E27FC236}">
                <a16:creationId xmlns:a16="http://schemas.microsoft.com/office/drawing/2014/main" id="{2BDAFB01-11C9-CC4B-8380-1DEC7279E44E}"/>
              </a:ext>
            </a:extLst>
          </p:cNvPr>
          <p:cNvSpPr>
            <a:spLocks noChangeAspect="1" noChangeArrowheads="1"/>
          </p:cNvSpPr>
          <p:nvPr/>
        </p:nvSpPr>
        <p:spPr bwMode="auto">
          <a:xfrm rot="10800000">
            <a:off x="3911869" y="2077335"/>
            <a:ext cx="156310"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4" name="Oval 253">
            <a:extLst>
              <a:ext uri="{FF2B5EF4-FFF2-40B4-BE49-F238E27FC236}">
                <a16:creationId xmlns:a16="http://schemas.microsoft.com/office/drawing/2014/main" id="{5DECD310-1994-3343-880E-D2297A1F62ED}"/>
              </a:ext>
            </a:extLst>
          </p:cNvPr>
          <p:cNvSpPr>
            <a:spLocks noChangeAspect="1" noChangeArrowheads="1"/>
          </p:cNvSpPr>
          <p:nvPr/>
        </p:nvSpPr>
        <p:spPr bwMode="auto">
          <a:xfrm rot="10800000">
            <a:off x="3600270" y="2042769"/>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5" name="Oval 254">
            <a:extLst>
              <a:ext uri="{FF2B5EF4-FFF2-40B4-BE49-F238E27FC236}">
                <a16:creationId xmlns:a16="http://schemas.microsoft.com/office/drawing/2014/main" id="{0D2E0962-961F-A043-B03F-39BBF79E3280}"/>
              </a:ext>
            </a:extLst>
          </p:cNvPr>
          <p:cNvSpPr>
            <a:spLocks noChangeAspect="1" noChangeArrowheads="1"/>
          </p:cNvSpPr>
          <p:nvPr/>
        </p:nvSpPr>
        <p:spPr bwMode="auto">
          <a:xfrm rot="10800000">
            <a:off x="3808683" y="2042769"/>
            <a:ext cx="156310"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 name="AutoShape 57">
            <a:extLst>
              <a:ext uri="{FF2B5EF4-FFF2-40B4-BE49-F238E27FC236}">
                <a16:creationId xmlns:a16="http://schemas.microsoft.com/office/drawing/2014/main" id="{FCDB38F7-9546-2C48-A25B-8A7BFAC69319}"/>
              </a:ext>
            </a:extLst>
          </p:cNvPr>
          <p:cNvSpPr>
            <a:spLocks noChangeAspect="1" noChangeArrowheads="1"/>
          </p:cNvSpPr>
          <p:nvPr/>
        </p:nvSpPr>
        <p:spPr bwMode="auto">
          <a:xfrm rot="10800000">
            <a:off x="3600270" y="2054003"/>
            <a:ext cx="364724" cy="69995"/>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7" name="Oval 256">
            <a:extLst>
              <a:ext uri="{FF2B5EF4-FFF2-40B4-BE49-F238E27FC236}">
                <a16:creationId xmlns:a16="http://schemas.microsoft.com/office/drawing/2014/main" id="{D75488F8-6714-7D41-8199-EB0F36DA2A7B}"/>
              </a:ext>
            </a:extLst>
          </p:cNvPr>
          <p:cNvSpPr>
            <a:spLocks noChangeAspect="1" noChangeArrowheads="1"/>
          </p:cNvSpPr>
          <p:nvPr/>
        </p:nvSpPr>
        <p:spPr bwMode="auto">
          <a:xfrm rot="10800000">
            <a:off x="2221063" y="1972775"/>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8" name="Oval 257">
            <a:extLst>
              <a:ext uri="{FF2B5EF4-FFF2-40B4-BE49-F238E27FC236}">
                <a16:creationId xmlns:a16="http://schemas.microsoft.com/office/drawing/2014/main" id="{B46CC5F9-B67A-C144-AA15-6AA7491A25BF}"/>
              </a:ext>
            </a:extLst>
          </p:cNvPr>
          <p:cNvSpPr>
            <a:spLocks noChangeAspect="1" noChangeArrowheads="1"/>
          </p:cNvSpPr>
          <p:nvPr/>
        </p:nvSpPr>
        <p:spPr bwMode="auto">
          <a:xfrm rot="10800000">
            <a:off x="2001411" y="1972775"/>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9" name="Line 60">
            <a:extLst>
              <a:ext uri="{FF2B5EF4-FFF2-40B4-BE49-F238E27FC236}">
                <a16:creationId xmlns:a16="http://schemas.microsoft.com/office/drawing/2014/main" id="{EEE4FD40-91CE-2D48-AE70-8F3896AFA18E}"/>
              </a:ext>
            </a:extLst>
          </p:cNvPr>
          <p:cNvSpPr>
            <a:spLocks noChangeAspect="1" noChangeShapeType="1"/>
          </p:cNvSpPr>
          <p:nvPr/>
        </p:nvSpPr>
        <p:spPr bwMode="auto">
          <a:xfrm rot="10800000" flipH="1">
            <a:off x="3320342" y="2078199"/>
            <a:ext cx="131791"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0" name="Line 61">
            <a:extLst>
              <a:ext uri="{FF2B5EF4-FFF2-40B4-BE49-F238E27FC236}">
                <a16:creationId xmlns:a16="http://schemas.microsoft.com/office/drawing/2014/main" id="{A688833A-E1C2-0549-889A-58DEA0B966E4}"/>
              </a:ext>
            </a:extLst>
          </p:cNvPr>
          <p:cNvSpPr>
            <a:spLocks noChangeAspect="1" noChangeShapeType="1"/>
          </p:cNvSpPr>
          <p:nvPr/>
        </p:nvSpPr>
        <p:spPr bwMode="auto">
          <a:xfrm rot="10800000">
            <a:off x="3188551" y="2008204"/>
            <a:ext cx="131791" cy="1391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1" name="Line 62">
            <a:extLst>
              <a:ext uri="{FF2B5EF4-FFF2-40B4-BE49-F238E27FC236}">
                <a16:creationId xmlns:a16="http://schemas.microsoft.com/office/drawing/2014/main" id="{FB7D502C-51F7-6249-B4DC-4038B93526CA}"/>
              </a:ext>
            </a:extLst>
          </p:cNvPr>
          <p:cNvSpPr>
            <a:spLocks noChangeAspect="1" noChangeShapeType="1"/>
          </p:cNvSpPr>
          <p:nvPr/>
        </p:nvSpPr>
        <p:spPr bwMode="auto">
          <a:xfrm rot="10800000">
            <a:off x="3144620" y="2147328"/>
            <a:ext cx="17572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2" name="Line 63">
            <a:extLst>
              <a:ext uri="{FF2B5EF4-FFF2-40B4-BE49-F238E27FC236}">
                <a16:creationId xmlns:a16="http://schemas.microsoft.com/office/drawing/2014/main" id="{4B5AD67B-DAF1-2543-84E2-A166833C545E}"/>
              </a:ext>
            </a:extLst>
          </p:cNvPr>
          <p:cNvSpPr>
            <a:spLocks noChangeAspect="1" noChangeShapeType="1"/>
          </p:cNvSpPr>
          <p:nvPr/>
        </p:nvSpPr>
        <p:spPr bwMode="auto">
          <a:xfrm rot="10800000" flipV="1">
            <a:off x="3320342" y="2147328"/>
            <a:ext cx="0" cy="699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3" name="Oval 262">
            <a:extLst>
              <a:ext uri="{FF2B5EF4-FFF2-40B4-BE49-F238E27FC236}">
                <a16:creationId xmlns:a16="http://schemas.microsoft.com/office/drawing/2014/main" id="{407DA7D7-01AA-2748-9031-088A536B12A1}"/>
              </a:ext>
            </a:extLst>
          </p:cNvPr>
          <p:cNvSpPr>
            <a:spLocks noChangeAspect="1" noChangeArrowheads="1"/>
          </p:cNvSpPr>
          <p:nvPr/>
        </p:nvSpPr>
        <p:spPr bwMode="auto">
          <a:xfrm rot="12516035">
            <a:off x="3670762" y="2530136"/>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 name="Oval 263">
            <a:extLst>
              <a:ext uri="{FF2B5EF4-FFF2-40B4-BE49-F238E27FC236}">
                <a16:creationId xmlns:a16="http://schemas.microsoft.com/office/drawing/2014/main" id="{E4512BB9-5FC9-F142-ABB9-9B9F483B74B0}"/>
              </a:ext>
            </a:extLst>
          </p:cNvPr>
          <p:cNvSpPr>
            <a:spLocks noChangeAspect="1" noChangeArrowheads="1"/>
          </p:cNvSpPr>
          <p:nvPr/>
        </p:nvSpPr>
        <p:spPr bwMode="auto">
          <a:xfrm rot="12516035">
            <a:off x="3892457" y="2428169"/>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5" name="Oval 264">
            <a:extLst>
              <a:ext uri="{FF2B5EF4-FFF2-40B4-BE49-F238E27FC236}">
                <a16:creationId xmlns:a16="http://schemas.microsoft.com/office/drawing/2014/main" id="{3EF8CE3C-CBFF-2F41-AB51-7984B9E53EB6}"/>
              </a:ext>
            </a:extLst>
          </p:cNvPr>
          <p:cNvSpPr>
            <a:spLocks noChangeAspect="1" noChangeArrowheads="1"/>
          </p:cNvSpPr>
          <p:nvPr/>
        </p:nvSpPr>
        <p:spPr bwMode="auto">
          <a:xfrm rot="12516035">
            <a:off x="3680979" y="2297686"/>
            <a:ext cx="132812"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 name="Oval 265">
            <a:extLst>
              <a:ext uri="{FF2B5EF4-FFF2-40B4-BE49-F238E27FC236}">
                <a16:creationId xmlns:a16="http://schemas.microsoft.com/office/drawing/2014/main" id="{B85671D6-40A9-6A45-8348-A23D37F5335B}"/>
              </a:ext>
            </a:extLst>
          </p:cNvPr>
          <p:cNvSpPr>
            <a:spLocks noChangeAspect="1" noChangeArrowheads="1"/>
          </p:cNvSpPr>
          <p:nvPr/>
        </p:nvSpPr>
        <p:spPr bwMode="auto">
          <a:xfrm rot="12516035">
            <a:off x="3520582" y="2385828"/>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7" name="Oval 266">
            <a:extLst>
              <a:ext uri="{FF2B5EF4-FFF2-40B4-BE49-F238E27FC236}">
                <a16:creationId xmlns:a16="http://schemas.microsoft.com/office/drawing/2014/main" id="{1C429BA6-45EC-0043-BE19-9641D208354C}"/>
              </a:ext>
            </a:extLst>
          </p:cNvPr>
          <p:cNvSpPr>
            <a:spLocks noChangeAspect="1" noChangeArrowheads="1"/>
          </p:cNvSpPr>
          <p:nvPr/>
        </p:nvSpPr>
        <p:spPr bwMode="auto">
          <a:xfrm rot="6634490">
            <a:off x="2813946" y="2156180"/>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8" name="Oval 267">
            <a:extLst>
              <a:ext uri="{FF2B5EF4-FFF2-40B4-BE49-F238E27FC236}">
                <a16:creationId xmlns:a16="http://schemas.microsoft.com/office/drawing/2014/main" id="{FB83C4D3-338C-494E-B067-0C7E453E99B2}"/>
              </a:ext>
            </a:extLst>
          </p:cNvPr>
          <p:cNvSpPr>
            <a:spLocks noChangeAspect="1" noChangeArrowheads="1"/>
          </p:cNvSpPr>
          <p:nvPr/>
        </p:nvSpPr>
        <p:spPr bwMode="auto">
          <a:xfrm rot="6634490">
            <a:off x="2918152" y="2415418"/>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9" name="Oval 268">
            <a:extLst>
              <a:ext uri="{FF2B5EF4-FFF2-40B4-BE49-F238E27FC236}">
                <a16:creationId xmlns:a16="http://schemas.microsoft.com/office/drawing/2014/main" id="{35BB4323-E56F-8744-A869-E1908A37EF14}"/>
              </a:ext>
            </a:extLst>
          </p:cNvPr>
          <p:cNvSpPr>
            <a:spLocks noChangeAspect="1" noChangeArrowheads="1"/>
          </p:cNvSpPr>
          <p:nvPr/>
        </p:nvSpPr>
        <p:spPr bwMode="auto">
          <a:xfrm rot="10800000">
            <a:off x="3276411" y="2182757"/>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0" name="Oval 269">
            <a:extLst>
              <a:ext uri="{FF2B5EF4-FFF2-40B4-BE49-F238E27FC236}">
                <a16:creationId xmlns:a16="http://schemas.microsoft.com/office/drawing/2014/main" id="{D6A68302-D328-FA42-9C09-A6AF0840F25B}"/>
              </a:ext>
            </a:extLst>
          </p:cNvPr>
          <p:cNvSpPr>
            <a:spLocks noChangeAspect="1" noChangeArrowheads="1"/>
          </p:cNvSpPr>
          <p:nvPr/>
        </p:nvSpPr>
        <p:spPr bwMode="auto">
          <a:xfrm rot="10800000">
            <a:off x="3409224" y="2008204"/>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 name="Oval 270">
            <a:extLst>
              <a:ext uri="{FF2B5EF4-FFF2-40B4-BE49-F238E27FC236}">
                <a16:creationId xmlns:a16="http://schemas.microsoft.com/office/drawing/2014/main" id="{452EEC7E-A722-E448-85CF-2870DEE5A33D}"/>
              </a:ext>
            </a:extLst>
          </p:cNvPr>
          <p:cNvSpPr>
            <a:spLocks noChangeAspect="1" noChangeArrowheads="1"/>
          </p:cNvSpPr>
          <p:nvPr/>
        </p:nvSpPr>
        <p:spPr bwMode="auto">
          <a:xfrm rot="10800000">
            <a:off x="3144620" y="1973639"/>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2" name="Oval 271">
            <a:extLst>
              <a:ext uri="{FF2B5EF4-FFF2-40B4-BE49-F238E27FC236}">
                <a16:creationId xmlns:a16="http://schemas.microsoft.com/office/drawing/2014/main" id="{812138A3-8598-6B4A-845A-6460E5FC3468}"/>
              </a:ext>
            </a:extLst>
          </p:cNvPr>
          <p:cNvSpPr>
            <a:spLocks noChangeAspect="1" noChangeArrowheads="1"/>
          </p:cNvSpPr>
          <p:nvPr/>
        </p:nvSpPr>
        <p:spPr bwMode="auto">
          <a:xfrm rot="10800000">
            <a:off x="3056760" y="2112764"/>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3" name="Oval 272">
            <a:extLst>
              <a:ext uri="{FF2B5EF4-FFF2-40B4-BE49-F238E27FC236}">
                <a16:creationId xmlns:a16="http://schemas.microsoft.com/office/drawing/2014/main" id="{2BD14B1C-F995-0145-9C7B-103C6A4D2667}"/>
              </a:ext>
            </a:extLst>
          </p:cNvPr>
          <p:cNvSpPr>
            <a:spLocks noChangeAspect="1" noChangeArrowheads="1"/>
          </p:cNvSpPr>
          <p:nvPr/>
        </p:nvSpPr>
        <p:spPr bwMode="auto">
          <a:xfrm rot="13970955">
            <a:off x="1760640" y="2259011"/>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4" name="Oval 273">
            <a:extLst>
              <a:ext uri="{FF2B5EF4-FFF2-40B4-BE49-F238E27FC236}">
                <a16:creationId xmlns:a16="http://schemas.microsoft.com/office/drawing/2014/main" id="{7824D564-5A25-BF4B-84AC-9C2F4196A5FD}"/>
              </a:ext>
            </a:extLst>
          </p:cNvPr>
          <p:cNvSpPr>
            <a:spLocks noChangeAspect="1" noChangeArrowheads="1"/>
          </p:cNvSpPr>
          <p:nvPr/>
        </p:nvSpPr>
        <p:spPr bwMode="auto">
          <a:xfrm rot="13970955">
            <a:off x="1891409" y="2049892"/>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 name="Oval 274">
            <a:extLst>
              <a:ext uri="{FF2B5EF4-FFF2-40B4-BE49-F238E27FC236}">
                <a16:creationId xmlns:a16="http://schemas.microsoft.com/office/drawing/2014/main" id="{A8318531-B2FF-9549-A5DB-55F69AE5235B}"/>
              </a:ext>
            </a:extLst>
          </p:cNvPr>
          <p:cNvSpPr>
            <a:spLocks noChangeAspect="1" noChangeArrowheads="1"/>
          </p:cNvSpPr>
          <p:nvPr/>
        </p:nvSpPr>
        <p:spPr bwMode="auto">
          <a:xfrm rot="13970955">
            <a:off x="1698320" y="2078409"/>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 name="Oval 275">
            <a:extLst>
              <a:ext uri="{FF2B5EF4-FFF2-40B4-BE49-F238E27FC236}">
                <a16:creationId xmlns:a16="http://schemas.microsoft.com/office/drawing/2014/main" id="{6D141FEC-8A1B-B940-A608-E51862E72F00}"/>
              </a:ext>
            </a:extLst>
          </p:cNvPr>
          <p:cNvSpPr>
            <a:spLocks noChangeAspect="1" noChangeArrowheads="1"/>
          </p:cNvSpPr>
          <p:nvPr/>
        </p:nvSpPr>
        <p:spPr bwMode="auto">
          <a:xfrm rot="10800000">
            <a:off x="2176111" y="2565565"/>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 name="Oval 276">
            <a:extLst>
              <a:ext uri="{FF2B5EF4-FFF2-40B4-BE49-F238E27FC236}">
                <a16:creationId xmlns:a16="http://schemas.microsoft.com/office/drawing/2014/main" id="{A32BED58-FA03-3D49-918D-C28E60EDB6F8}"/>
              </a:ext>
            </a:extLst>
          </p:cNvPr>
          <p:cNvSpPr>
            <a:spLocks noChangeAspect="1" noChangeArrowheads="1"/>
          </p:cNvSpPr>
          <p:nvPr/>
        </p:nvSpPr>
        <p:spPr bwMode="auto">
          <a:xfrm rot="10800000">
            <a:off x="2089272" y="2704690"/>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 name="Line 95">
            <a:extLst>
              <a:ext uri="{FF2B5EF4-FFF2-40B4-BE49-F238E27FC236}">
                <a16:creationId xmlns:a16="http://schemas.microsoft.com/office/drawing/2014/main" id="{42FA79E2-C645-654E-A55D-42DC5BC3648A}"/>
              </a:ext>
            </a:extLst>
          </p:cNvPr>
          <p:cNvSpPr>
            <a:spLocks noChangeAspect="1" noChangeShapeType="1"/>
          </p:cNvSpPr>
          <p:nvPr/>
        </p:nvSpPr>
        <p:spPr bwMode="auto">
          <a:xfrm rot="10800000">
            <a:off x="2748226" y="2287317"/>
            <a:ext cx="88883"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9" name="Oval 278">
            <a:extLst>
              <a:ext uri="{FF2B5EF4-FFF2-40B4-BE49-F238E27FC236}">
                <a16:creationId xmlns:a16="http://schemas.microsoft.com/office/drawing/2014/main" id="{BE8178B5-2E05-3D4F-B85D-0692F17FEC12}"/>
              </a:ext>
            </a:extLst>
          </p:cNvPr>
          <p:cNvSpPr>
            <a:spLocks noChangeAspect="1" noChangeArrowheads="1"/>
          </p:cNvSpPr>
          <p:nvPr/>
        </p:nvSpPr>
        <p:spPr bwMode="auto">
          <a:xfrm rot="6634490">
            <a:off x="2784318" y="2301354"/>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0" name="Oval 279">
            <a:extLst>
              <a:ext uri="{FF2B5EF4-FFF2-40B4-BE49-F238E27FC236}">
                <a16:creationId xmlns:a16="http://schemas.microsoft.com/office/drawing/2014/main" id="{28626DC9-F8AD-F345-B2EF-D65A67064DA8}"/>
              </a:ext>
            </a:extLst>
          </p:cNvPr>
          <p:cNvSpPr>
            <a:spLocks noChangeAspect="1" noChangeArrowheads="1"/>
          </p:cNvSpPr>
          <p:nvPr/>
        </p:nvSpPr>
        <p:spPr bwMode="auto">
          <a:xfrm rot="10800000">
            <a:off x="2705318" y="2251888"/>
            <a:ext cx="87860"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1" name="Oval 280">
            <a:extLst>
              <a:ext uri="{FF2B5EF4-FFF2-40B4-BE49-F238E27FC236}">
                <a16:creationId xmlns:a16="http://schemas.microsoft.com/office/drawing/2014/main" id="{656101B8-4DF1-9B4B-9FBC-333549944DA0}"/>
              </a:ext>
            </a:extLst>
          </p:cNvPr>
          <p:cNvSpPr>
            <a:spLocks noChangeAspect="1" noChangeArrowheads="1"/>
          </p:cNvSpPr>
          <p:nvPr/>
        </p:nvSpPr>
        <p:spPr bwMode="auto">
          <a:xfrm rot="10800000">
            <a:off x="2307902" y="2774684"/>
            <a:ext cx="132812"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 name="Line 99">
            <a:extLst>
              <a:ext uri="{FF2B5EF4-FFF2-40B4-BE49-F238E27FC236}">
                <a16:creationId xmlns:a16="http://schemas.microsoft.com/office/drawing/2014/main" id="{DCF1B083-2D8E-2145-A3F0-8388C1F1977F}"/>
              </a:ext>
            </a:extLst>
          </p:cNvPr>
          <p:cNvSpPr>
            <a:spLocks noChangeAspect="1" noChangeShapeType="1"/>
          </p:cNvSpPr>
          <p:nvPr/>
        </p:nvSpPr>
        <p:spPr bwMode="auto">
          <a:xfrm rot="10800000">
            <a:off x="2441736" y="2600131"/>
            <a:ext cx="42908"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3" name="Oval 282">
            <a:extLst>
              <a:ext uri="{FF2B5EF4-FFF2-40B4-BE49-F238E27FC236}">
                <a16:creationId xmlns:a16="http://schemas.microsoft.com/office/drawing/2014/main" id="{20D2F349-64EB-9F43-8A0D-81C20C5970E6}"/>
              </a:ext>
            </a:extLst>
          </p:cNvPr>
          <p:cNvSpPr>
            <a:spLocks noChangeAspect="1" noChangeArrowheads="1"/>
          </p:cNvSpPr>
          <p:nvPr/>
        </p:nvSpPr>
        <p:spPr bwMode="auto">
          <a:xfrm rot="10800000">
            <a:off x="2441736" y="2600131"/>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 name="Line 101">
            <a:extLst>
              <a:ext uri="{FF2B5EF4-FFF2-40B4-BE49-F238E27FC236}">
                <a16:creationId xmlns:a16="http://schemas.microsoft.com/office/drawing/2014/main" id="{1BF4BADA-585E-2343-9D5F-114A0EC54E6F}"/>
              </a:ext>
            </a:extLst>
          </p:cNvPr>
          <p:cNvSpPr>
            <a:spLocks noChangeAspect="1" noChangeShapeType="1"/>
          </p:cNvSpPr>
          <p:nvPr/>
        </p:nvSpPr>
        <p:spPr bwMode="auto">
          <a:xfrm rot="10800000" flipH="1">
            <a:off x="3145642" y="2495571"/>
            <a:ext cx="42908"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5" name="Line 102">
            <a:extLst>
              <a:ext uri="{FF2B5EF4-FFF2-40B4-BE49-F238E27FC236}">
                <a16:creationId xmlns:a16="http://schemas.microsoft.com/office/drawing/2014/main" id="{5C4DD4D4-C226-B84B-8C7D-E2E6BEDFD6D4}"/>
              </a:ext>
            </a:extLst>
          </p:cNvPr>
          <p:cNvSpPr>
            <a:spLocks noChangeAspect="1" noChangeShapeType="1"/>
          </p:cNvSpPr>
          <p:nvPr/>
        </p:nvSpPr>
        <p:spPr bwMode="auto">
          <a:xfrm rot="10800000">
            <a:off x="3232481" y="2495571"/>
            <a:ext cx="131791"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6" name="Line 103">
            <a:extLst>
              <a:ext uri="{FF2B5EF4-FFF2-40B4-BE49-F238E27FC236}">
                <a16:creationId xmlns:a16="http://schemas.microsoft.com/office/drawing/2014/main" id="{0BDE7929-C16D-B74C-934F-B098B76028FE}"/>
              </a:ext>
            </a:extLst>
          </p:cNvPr>
          <p:cNvSpPr>
            <a:spLocks noChangeAspect="1" noChangeShapeType="1"/>
          </p:cNvSpPr>
          <p:nvPr/>
        </p:nvSpPr>
        <p:spPr bwMode="auto">
          <a:xfrm rot="10800000" flipV="1">
            <a:off x="3277433" y="2634696"/>
            <a:ext cx="42908" cy="354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7" name="Line 104">
            <a:extLst>
              <a:ext uri="{FF2B5EF4-FFF2-40B4-BE49-F238E27FC236}">
                <a16:creationId xmlns:a16="http://schemas.microsoft.com/office/drawing/2014/main" id="{73012C12-D608-BD4D-ACF9-5312ECE559DF}"/>
              </a:ext>
            </a:extLst>
          </p:cNvPr>
          <p:cNvSpPr>
            <a:spLocks noChangeAspect="1" noChangeShapeType="1"/>
          </p:cNvSpPr>
          <p:nvPr/>
        </p:nvSpPr>
        <p:spPr bwMode="auto">
          <a:xfrm rot="10800000" flipH="1" flipV="1">
            <a:off x="3364272" y="2600131"/>
            <a:ext cx="87860" cy="699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8" name="Line 105">
            <a:extLst>
              <a:ext uri="{FF2B5EF4-FFF2-40B4-BE49-F238E27FC236}">
                <a16:creationId xmlns:a16="http://schemas.microsoft.com/office/drawing/2014/main" id="{FE72E1AF-CF7B-284E-A122-CC38979BF138}"/>
              </a:ext>
            </a:extLst>
          </p:cNvPr>
          <p:cNvSpPr>
            <a:spLocks noChangeAspect="1" noChangeShapeType="1"/>
          </p:cNvSpPr>
          <p:nvPr/>
        </p:nvSpPr>
        <p:spPr bwMode="auto">
          <a:xfrm rot="10800000" flipH="1">
            <a:off x="3364272" y="2530136"/>
            <a:ext cx="87860"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9" name="Line 106">
            <a:extLst>
              <a:ext uri="{FF2B5EF4-FFF2-40B4-BE49-F238E27FC236}">
                <a16:creationId xmlns:a16="http://schemas.microsoft.com/office/drawing/2014/main" id="{B5EDFE3A-3F1F-3D43-BFF2-7228CF7274E6}"/>
              </a:ext>
            </a:extLst>
          </p:cNvPr>
          <p:cNvSpPr>
            <a:spLocks noChangeAspect="1" noChangeShapeType="1"/>
          </p:cNvSpPr>
          <p:nvPr/>
        </p:nvSpPr>
        <p:spPr bwMode="auto">
          <a:xfrm rot="10800000">
            <a:off x="3232481" y="2391012"/>
            <a:ext cx="0" cy="699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0" name="Oval 289">
            <a:extLst>
              <a:ext uri="{FF2B5EF4-FFF2-40B4-BE49-F238E27FC236}">
                <a16:creationId xmlns:a16="http://schemas.microsoft.com/office/drawing/2014/main" id="{3F545AAF-AB4F-4F4A-B269-B157D8E693B1}"/>
              </a:ext>
            </a:extLst>
          </p:cNvPr>
          <p:cNvSpPr>
            <a:spLocks noChangeAspect="1" noChangeArrowheads="1"/>
          </p:cNvSpPr>
          <p:nvPr/>
        </p:nvSpPr>
        <p:spPr bwMode="auto">
          <a:xfrm rot="10800000">
            <a:off x="3100690" y="2530136"/>
            <a:ext cx="87860"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1" name="Oval 290">
            <a:extLst>
              <a:ext uri="{FF2B5EF4-FFF2-40B4-BE49-F238E27FC236}">
                <a16:creationId xmlns:a16="http://schemas.microsoft.com/office/drawing/2014/main" id="{0956D673-B0A8-724E-B9EA-9ACEA785736F}"/>
              </a:ext>
            </a:extLst>
          </p:cNvPr>
          <p:cNvSpPr>
            <a:spLocks noChangeAspect="1" noChangeArrowheads="1"/>
          </p:cNvSpPr>
          <p:nvPr/>
        </p:nvSpPr>
        <p:spPr bwMode="auto">
          <a:xfrm rot="10800000">
            <a:off x="3408202" y="2495571"/>
            <a:ext cx="87860" cy="6913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 name="Oval 291">
            <a:extLst>
              <a:ext uri="{FF2B5EF4-FFF2-40B4-BE49-F238E27FC236}">
                <a16:creationId xmlns:a16="http://schemas.microsoft.com/office/drawing/2014/main" id="{1C943539-143F-1D44-AA6E-CB1EA8E0E977}"/>
              </a:ext>
            </a:extLst>
          </p:cNvPr>
          <p:cNvSpPr>
            <a:spLocks noChangeAspect="1" noChangeArrowheads="1"/>
          </p:cNvSpPr>
          <p:nvPr/>
        </p:nvSpPr>
        <p:spPr bwMode="auto">
          <a:xfrm rot="10800000">
            <a:off x="3232481" y="2634696"/>
            <a:ext cx="87860"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3" name="Oval 292">
            <a:extLst>
              <a:ext uri="{FF2B5EF4-FFF2-40B4-BE49-F238E27FC236}">
                <a16:creationId xmlns:a16="http://schemas.microsoft.com/office/drawing/2014/main" id="{95999882-EE88-824F-B715-4772ECB51D2D}"/>
              </a:ext>
            </a:extLst>
          </p:cNvPr>
          <p:cNvSpPr>
            <a:spLocks noChangeAspect="1" noChangeArrowheads="1"/>
          </p:cNvSpPr>
          <p:nvPr/>
        </p:nvSpPr>
        <p:spPr bwMode="auto">
          <a:xfrm rot="10800000">
            <a:off x="3408202" y="2634696"/>
            <a:ext cx="87860"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4" name="Oval 293">
            <a:extLst>
              <a:ext uri="{FF2B5EF4-FFF2-40B4-BE49-F238E27FC236}">
                <a16:creationId xmlns:a16="http://schemas.microsoft.com/office/drawing/2014/main" id="{329906B3-8E48-924E-A2E1-15F1286507B4}"/>
              </a:ext>
            </a:extLst>
          </p:cNvPr>
          <p:cNvSpPr>
            <a:spLocks noChangeAspect="1" noChangeArrowheads="1"/>
          </p:cNvSpPr>
          <p:nvPr/>
        </p:nvSpPr>
        <p:spPr bwMode="auto">
          <a:xfrm rot="10800000">
            <a:off x="3188551" y="2321882"/>
            <a:ext cx="88883" cy="6913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 name="Oval 294">
            <a:extLst>
              <a:ext uri="{FF2B5EF4-FFF2-40B4-BE49-F238E27FC236}">
                <a16:creationId xmlns:a16="http://schemas.microsoft.com/office/drawing/2014/main" id="{47B9A8D2-8635-A247-816A-DB4C1BE94467}"/>
              </a:ext>
            </a:extLst>
          </p:cNvPr>
          <p:cNvSpPr>
            <a:spLocks noChangeAspect="1" noChangeArrowheads="1"/>
          </p:cNvSpPr>
          <p:nvPr/>
        </p:nvSpPr>
        <p:spPr bwMode="auto">
          <a:xfrm rot="6634490">
            <a:off x="3291049" y="2516521"/>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6" name="Line 113">
            <a:extLst>
              <a:ext uri="{FF2B5EF4-FFF2-40B4-BE49-F238E27FC236}">
                <a16:creationId xmlns:a16="http://schemas.microsoft.com/office/drawing/2014/main" id="{31C85251-C543-0243-AE2A-4E12DCAC9746}"/>
              </a:ext>
            </a:extLst>
          </p:cNvPr>
          <p:cNvSpPr>
            <a:spLocks noChangeAspect="1" noChangeShapeType="1"/>
          </p:cNvSpPr>
          <p:nvPr/>
        </p:nvSpPr>
        <p:spPr bwMode="auto">
          <a:xfrm rot="10800000">
            <a:off x="3101712" y="2356447"/>
            <a:ext cx="86839" cy="10455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7" name="Oval 296">
            <a:extLst>
              <a:ext uri="{FF2B5EF4-FFF2-40B4-BE49-F238E27FC236}">
                <a16:creationId xmlns:a16="http://schemas.microsoft.com/office/drawing/2014/main" id="{C7FB880F-03F0-0848-8539-66341B529A87}"/>
              </a:ext>
            </a:extLst>
          </p:cNvPr>
          <p:cNvSpPr>
            <a:spLocks noChangeAspect="1" noChangeArrowheads="1"/>
          </p:cNvSpPr>
          <p:nvPr/>
        </p:nvSpPr>
        <p:spPr bwMode="auto">
          <a:xfrm rot="6634490">
            <a:off x="3027467" y="2308266"/>
            <a:ext cx="104559"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 name="Oval 297">
            <a:extLst>
              <a:ext uri="{FF2B5EF4-FFF2-40B4-BE49-F238E27FC236}">
                <a16:creationId xmlns:a16="http://schemas.microsoft.com/office/drawing/2014/main" id="{DF1863E8-67AC-6644-9C88-6FB6EC6BA765}"/>
              </a:ext>
            </a:extLst>
          </p:cNvPr>
          <p:cNvSpPr>
            <a:spLocks noChangeAspect="1" noChangeArrowheads="1"/>
          </p:cNvSpPr>
          <p:nvPr/>
        </p:nvSpPr>
        <p:spPr bwMode="auto">
          <a:xfrm rot="6634490">
            <a:off x="3159179" y="2412826"/>
            <a:ext cx="103695"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 name="Oval 298">
            <a:extLst>
              <a:ext uri="{FF2B5EF4-FFF2-40B4-BE49-F238E27FC236}">
                <a16:creationId xmlns:a16="http://schemas.microsoft.com/office/drawing/2014/main" id="{B01BF8A1-1B1C-3D4C-8DBB-E40157E6C2A7}"/>
              </a:ext>
            </a:extLst>
          </p:cNvPr>
          <p:cNvSpPr>
            <a:spLocks noChangeAspect="1" noChangeArrowheads="1"/>
          </p:cNvSpPr>
          <p:nvPr/>
        </p:nvSpPr>
        <p:spPr bwMode="auto">
          <a:xfrm rot="10800000">
            <a:off x="2264993" y="2112764"/>
            <a:ext cx="131791" cy="1045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0" name="Oval 299">
            <a:extLst>
              <a:ext uri="{FF2B5EF4-FFF2-40B4-BE49-F238E27FC236}">
                <a16:creationId xmlns:a16="http://schemas.microsoft.com/office/drawing/2014/main" id="{1691C0DC-88FA-8242-8B57-D04C37AB9590}"/>
              </a:ext>
            </a:extLst>
          </p:cNvPr>
          <p:cNvSpPr>
            <a:spLocks noChangeAspect="1" noChangeArrowheads="1"/>
          </p:cNvSpPr>
          <p:nvPr/>
        </p:nvSpPr>
        <p:spPr bwMode="auto">
          <a:xfrm rot="13970955">
            <a:off x="2058878" y="2273701"/>
            <a:ext cx="103695" cy="13179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1" name="AutoShape 118">
            <a:extLst>
              <a:ext uri="{FF2B5EF4-FFF2-40B4-BE49-F238E27FC236}">
                <a16:creationId xmlns:a16="http://schemas.microsoft.com/office/drawing/2014/main" id="{4D771BF6-861F-E646-BF90-20C4F2371143}"/>
              </a:ext>
            </a:extLst>
          </p:cNvPr>
          <p:cNvSpPr>
            <a:spLocks noChangeAspect="1" noChangeArrowheads="1"/>
          </p:cNvSpPr>
          <p:nvPr/>
        </p:nvSpPr>
        <p:spPr bwMode="auto">
          <a:xfrm rot="10800000">
            <a:off x="2264993" y="2148193"/>
            <a:ext cx="308534" cy="208255"/>
          </a:xfrm>
          <a:prstGeom prst="hexagon">
            <a:avLst>
              <a:gd name="adj" fmla="val 31328"/>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2" name="Line 119">
            <a:extLst>
              <a:ext uri="{FF2B5EF4-FFF2-40B4-BE49-F238E27FC236}">
                <a16:creationId xmlns:a16="http://schemas.microsoft.com/office/drawing/2014/main" id="{6BB5D0D1-4E33-AF44-8250-E8BD42105000}"/>
              </a:ext>
            </a:extLst>
          </p:cNvPr>
          <p:cNvSpPr>
            <a:spLocks noChangeAspect="1" noChangeShapeType="1"/>
          </p:cNvSpPr>
          <p:nvPr/>
        </p:nvSpPr>
        <p:spPr bwMode="auto">
          <a:xfrm rot="10800000">
            <a:off x="2616435" y="2530136"/>
            <a:ext cx="131791" cy="3456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3" name="Line 120">
            <a:extLst>
              <a:ext uri="{FF2B5EF4-FFF2-40B4-BE49-F238E27FC236}">
                <a16:creationId xmlns:a16="http://schemas.microsoft.com/office/drawing/2014/main" id="{73090D57-2A14-F546-9DAA-958DA31E7115}"/>
              </a:ext>
            </a:extLst>
          </p:cNvPr>
          <p:cNvSpPr>
            <a:spLocks noChangeAspect="1" noChangeShapeType="1"/>
          </p:cNvSpPr>
          <p:nvPr/>
        </p:nvSpPr>
        <p:spPr bwMode="auto">
          <a:xfrm rot="10800000" flipH="1">
            <a:off x="2880017" y="2495571"/>
            <a:ext cx="88883"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4" name="Line 121">
            <a:extLst>
              <a:ext uri="{FF2B5EF4-FFF2-40B4-BE49-F238E27FC236}">
                <a16:creationId xmlns:a16="http://schemas.microsoft.com/office/drawing/2014/main" id="{57F5F118-70A3-3742-9C22-E8DBC3C711FE}"/>
              </a:ext>
            </a:extLst>
          </p:cNvPr>
          <p:cNvSpPr>
            <a:spLocks noChangeAspect="1" noChangeShapeType="1"/>
          </p:cNvSpPr>
          <p:nvPr/>
        </p:nvSpPr>
        <p:spPr bwMode="auto">
          <a:xfrm rot="10800000">
            <a:off x="2529596" y="2426441"/>
            <a:ext cx="86839" cy="6913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5" name="Oval 304">
            <a:extLst>
              <a:ext uri="{FF2B5EF4-FFF2-40B4-BE49-F238E27FC236}">
                <a16:creationId xmlns:a16="http://schemas.microsoft.com/office/drawing/2014/main" id="{858217A5-D7D8-E541-ABC2-1736484061FC}"/>
              </a:ext>
            </a:extLst>
          </p:cNvPr>
          <p:cNvSpPr>
            <a:spLocks noChangeAspect="1" noChangeArrowheads="1"/>
          </p:cNvSpPr>
          <p:nvPr/>
        </p:nvSpPr>
        <p:spPr bwMode="auto">
          <a:xfrm rot="10800000">
            <a:off x="2529596" y="2461007"/>
            <a:ext cx="131791" cy="103695"/>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6" name="Oval 305">
            <a:extLst>
              <a:ext uri="{FF2B5EF4-FFF2-40B4-BE49-F238E27FC236}">
                <a16:creationId xmlns:a16="http://schemas.microsoft.com/office/drawing/2014/main" id="{A207279B-F453-E74C-91FC-1A0DDFF96ACA}"/>
              </a:ext>
            </a:extLst>
          </p:cNvPr>
          <p:cNvSpPr>
            <a:spLocks noChangeAspect="1" noChangeArrowheads="1"/>
          </p:cNvSpPr>
          <p:nvPr/>
        </p:nvSpPr>
        <p:spPr bwMode="auto">
          <a:xfrm rot="10800000">
            <a:off x="1663798" y="2251888"/>
            <a:ext cx="87860"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 name="Oval 306">
            <a:extLst>
              <a:ext uri="{FF2B5EF4-FFF2-40B4-BE49-F238E27FC236}">
                <a16:creationId xmlns:a16="http://schemas.microsoft.com/office/drawing/2014/main" id="{BD99140B-4C51-2E47-988D-855E2F83807F}"/>
              </a:ext>
            </a:extLst>
          </p:cNvPr>
          <p:cNvSpPr>
            <a:spLocks noChangeAspect="1" noChangeArrowheads="1"/>
          </p:cNvSpPr>
          <p:nvPr/>
        </p:nvSpPr>
        <p:spPr bwMode="auto">
          <a:xfrm rot="10800000">
            <a:off x="1780738" y="2007340"/>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 name="Oval 307">
            <a:extLst>
              <a:ext uri="{FF2B5EF4-FFF2-40B4-BE49-F238E27FC236}">
                <a16:creationId xmlns:a16="http://schemas.microsoft.com/office/drawing/2014/main" id="{614C6DBF-7EDF-DE40-9499-6AFD91021545}"/>
              </a:ext>
            </a:extLst>
          </p:cNvPr>
          <p:cNvSpPr>
            <a:spLocks noChangeAspect="1" noChangeArrowheads="1"/>
          </p:cNvSpPr>
          <p:nvPr/>
        </p:nvSpPr>
        <p:spPr bwMode="auto">
          <a:xfrm rot="10800000">
            <a:off x="2133202" y="2391012"/>
            <a:ext cx="87860"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 name="Oval 308">
            <a:extLst>
              <a:ext uri="{FF2B5EF4-FFF2-40B4-BE49-F238E27FC236}">
                <a16:creationId xmlns:a16="http://schemas.microsoft.com/office/drawing/2014/main" id="{CBC7E432-8FC1-2E4D-913D-9195178115BB}"/>
              </a:ext>
            </a:extLst>
          </p:cNvPr>
          <p:cNvSpPr>
            <a:spLocks noChangeAspect="1" noChangeArrowheads="1"/>
          </p:cNvSpPr>
          <p:nvPr/>
        </p:nvSpPr>
        <p:spPr bwMode="auto">
          <a:xfrm rot="10800000">
            <a:off x="2352854" y="2042769"/>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0" name="Oval 309">
            <a:extLst>
              <a:ext uri="{FF2B5EF4-FFF2-40B4-BE49-F238E27FC236}">
                <a16:creationId xmlns:a16="http://schemas.microsoft.com/office/drawing/2014/main" id="{3627013D-BF69-454B-ABFE-5940A23819A1}"/>
              </a:ext>
            </a:extLst>
          </p:cNvPr>
          <p:cNvSpPr>
            <a:spLocks noChangeAspect="1" noChangeArrowheads="1"/>
          </p:cNvSpPr>
          <p:nvPr/>
        </p:nvSpPr>
        <p:spPr bwMode="auto">
          <a:xfrm rot="10800000">
            <a:off x="4117217" y="2217323"/>
            <a:ext cx="155289"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 name="Oval 310">
            <a:extLst>
              <a:ext uri="{FF2B5EF4-FFF2-40B4-BE49-F238E27FC236}">
                <a16:creationId xmlns:a16="http://schemas.microsoft.com/office/drawing/2014/main" id="{A3E04EFA-BDB1-154F-911D-D8784DBAE191}"/>
              </a:ext>
            </a:extLst>
          </p:cNvPr>
          <p:cNvSpPr>
            <a:spLocks noChangeAspect="1" noChangeArrowheads="1"/>
          </p:cNvSpPr>
          <p:nvPr/>
        </p:nvSpPr>
        <p:spPr bwMode="auto">
          <a:xfrm rot="10800000">
            <a:off x="3908804" y="2217323"/>
            <a:ext cx="155289"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2" name="Oval 311">
            <a:extLst>
              <a:ext uri="{FF2B5EF4-FFF2-40B4-BE49-F238E27FC236}">
                <a16:creationId xmlns:a16="http://schemas.microsoft.com/office/drawing/2014/main" id="{7522A43C-9011-864B-BFE3-B8FED8C18B53}"/>
              </a:ext>
            </a:extLst>
          </p:cNvPr>
          <p:cNvSpPr>
            <a:spLocks noChangeAspect="1" noChangeArrowheads="1"/>
          </p:cNvSpPr>
          <p:nvPr/>
        </p:nvSpPr>
        <p:spPr bwMode="auto">
          <a:xfrm rot="10800000">
            <a:off x="3805618" y="2181893"/>
            <a:ext cx="156310"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 name="Oval 312">
            <a:extLst>
              <a:ext uri="{FF2B5EF4-FFF2-40B4-BE49-F238E27FC236}">
                <a16:creationId xmlns:a16="http://schemas.microsoft.com/office/drawing/2014/main" id="{EEA8B35F-0196-6144-BF16-1E04F58C9D97}"/>
              </a:ext>
            </a:extLst>
          </p:cNvPr>
          <p:cNvSpPr>
            <a:spLocks noChangeAspect="1" noChangeArrowheads="1"/>
          </p:cNvSpPr>
          <p:nvPr/>
        </p:nvSpPr>
        <p:spPr bwMode="auto">
          <a:xfrm rot="10800000">
            <a:off x="4220402" y="2181893"/>
            <a:ext cx="156310" cy="354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4" name="Oval 313">
            <a:extLst>
              <a:ext uri="{FF2B5EF4-FFF2-40B4-BE49-F238E27FC236}">
                <a16:creationId xmlns:a16="http://schemas.microsoft.com/office/drawing/2014/main" id="{432D64F9-EF6F-F447-8C10-81E39CA41967}"/>
              </a:ext>
            </a:extLst>
          </p:cNvPr>
          <p:cNvSpPr>
            <a:spLocks noChangeAspect="1" noChangeArrowheads="1"/>
          </p:cNvSpPr>
          <p:nvPr/>
        </p:nvSpPr>
        <p:spPr bwMode="auto">
          <a:xfrm rot="10800000">
            <a:off x="3908804" y="2147328"/>
            <a:ext cx="155289"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5" name="Oval 314">
            <a:extLst>
              <a:ext uri="{FF2B5EF4-FFF2-40B4-BE49-F238E27FC236}">
                <a16:creationId xmlns:a16="http://schemas.microsoft.com/office/drawing/2014/main" id="{EC0C8DD9-F57F-9144-88A3-14F1B91BA026}"/>
              </a:ext>
            </a:extLst>
          </p:cNvPr>
          <p:cNvSpPr>
            <a:spLocks noChangeAspect="1" noChangeArrowheads="1"/>
          </p:cNvSpPr>
          <p:nvPr/>
        </p:nvSpPr>
        <p:spPr bwMode="auto">
          <a:xfrm rot="10800000">
            <a:off x="4117217" y="2147328"/>
            <a:ext cx="155289" cy="3456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6" name="AutoShape 135">
            <a:extLst>
              <a:ext uri="{FF2B5EF4-FFF2-40B4-BE49-F238E27FC236}">
                <a16:creationId xmlns:a16="http://schemas.microsoft.com/office/drawing/2014/main" id="{EF6E9274-1A6E-F442-AE6D-49E1912802D9}"/>
              </a:ext>
            </a:extLst>
          </p:cNvPr>
          <p:cNvSpPr>
            <a:spLocks noChangeAspect="1" noChangeArrowheads="1"/>
          </p:cNvSpPr>
          <p:nvPr/>
        </p:nvSpPr>
        <p:spPr bwMode="auto">
          <a:xfrm rot="10800000">
            <a:off x="3908804" y="2158562"/>
            <a:ext cx="363702" cy="69995"/>
          </a:xfrm>
          <a:prstGeom prst="hexagon">
            <a:avLst>
              <a:gd name="adj" fmla="val 109877"/>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 name="Oval 316">
            <a:extLst>
              <a:ext uri="{FF2B5EF4-FFF2-40B4-BE49-F238E27FC236}">
                <a16:creationId xmlns:a16="http://schemas.microsoft.com/office/drawing/2014/main" id="{9521317E-E412-C94A-B674-2F10E1A868CC}"/>
              </a:ext>
            </a:extLst>
          </p:cNvPr>
          <p:cNvSpPr>
            <a:spLocks noChangeAspect="1" noChangeArrowheads="1"/>
          </p:cNvSpPr>
          <p:nvPr/>
        </p:nvSpPr>
        <p:spPr bwMode="auto">
          <a:xfrm rot="12516035">
            <a:off x="3541015" y="2182757"/>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 name="Oval 141">
            <a:extLst>
              <a:ext uri="{FF2B5EF4-FFF2-40B4-BE49-F238E27FC236}">
                <a16:creationId xmlns:a16="http://schemas.microsoft.com/office/drawing/2014/main" id="{E34D08D7-24E6-C644-BD79-63307D0BD405}"/>
              </a:ext>
            </a:extLst>
          </p:cNvPr>
          <p:cNvSpPr>
            <a:spLocks noChangeAspect="1" noChangeArrowheads="1"/>
          </p:cNvSpPr>
          <p:nvPr/>
        </p:nvSpPr>
        <p:spPr bwMode="auto">
          <a:xfrm rot="12516035">
            <a:off x="2337529" y="2483474"/>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9" name="Line 4">
            <a:extLst>
              <a:ext uri="{FF2B5EF4-FFF2-40B4-BE49-F238E27FC236}">
                <a16:creationId xmlns:a16="http://schemas.microsoft.com/office/drawing/2014/main" id="{575E674F-B148-CC49-86E1-7EF97B1D591A}"/>
              </a:ext>
            </a:extLst>
          </p:cNvPr>
          <p:cNvSpPr>
            <a:spLocks noChangeAspect="1" noChangeShapeType="1"/>
          </p:cNvSpPr>
          <p:nvPr/>
        </p:nvSpPr>
        <p:spPr bwMode="auto">
          <a:xfrm rot="10800000">
            <a:off x="2732143" y="2052658"/>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0" name="Oval 319">
            <a:extLst>
              <a:ext uri="{FF2B5EF4-FFF2-40B4-BE49-F238E27FC236}">
                <a16:creationId xmlns:a16="http://schemas.microsoft.com/office/drawing/2014/main" id="{E1A1F098-E8DF-A445-9FB3-303F542736B0}"/>
              </a:ext>
            </a:extLst>
          </p:cNvPr>
          <p:cNvSpPr>
            <a:spLocks noChangeAspect="1" noChangeArrowheads="1"/>
          </p:cNvSpPr>
          <p:nvPr/>
        </p:nvSpPr>
        <p:spPr bwMode="auto">
          <a:xfrm rot="10800000">
            <a:off x="2688213" y="1982664"/>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 name="Oval 320">
            <a:extLst>
              <a:ext uri="{FF2B5EF4-FFF2-40B4-BE49-F238E27FC236}">
                <a16:creationId xmlns:a16="http://schemas.microsoft.com/office/drawing/2014/main" id="{38539C17-50F3-D84F-90CD-16A73A4BEAB1}"/>
              </a:ext>
            </a:extLst>
          </p:cNvPr>
          <p:cNvSpPr>
            <a:spLocks noChangeAspect="1" noChangeArrowheads="1"/>
          </p:cNvSpPr>
          <p:nvPr/>
        </p:nvSpPr>
        <p:spPr bwMode="auto">
          <a:xfrm rot="10800000">
            <a:off x="2820004" y="2052658"/>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2" name="Line 4">
            <a:extLst>
              <a:ext uri="{FF2B5EF4-FFF2-40B4-BE49-F238E27FC236}">
                <a16:creationId xmlns:a16="http://schemas.microsoft.com/office/drawing/2014/main" id="{411806EF-D6B8-2F42-A1CF-D0157C1651B0}"/>
              </a:ext>
            </a:extLst>
          </p:cNvPr>
          <p:cNvSpPr>
            <a:spLocks noChangeAspect="1" noChangeShapeType="1"/>
          </p:cNvSpPr>
          <p:nvPr/>
        </p:nvSpPr>
        <p:spPr bwMode="auto">
          <a:xfrm rot="10800000">
            <a:off x="4047530" y="2355378"/>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3" name="Oval 322">
            <a:extLst>
              <a:ext uri="{FF2B5EF4-FFF2-40B4-BE49-F238E27FC236}">
                <a16:creationId xmlns:a16="http://schemas.microsoft.com/office/drawing/2014/main" id="{A7752181-83CE-864A-BF74-95CECB15684B}"/>
              </a:ext>
            </a:extLst>
          </p:cNvPr>
          <p:cNvSpPr>
            <a:spLocks noChangeAspect="1" noChangeArrowheads="1"/>
          </p:cNvSpPr>
          <p:nvPr/>
        </p:nvSpPr>
        <p:spPr bwMode="auto">
          <a:xfrm rot="10800000">
            <a:off x="4135391" y="2355378"/>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4" name="Oval 323">
            <a:extLst>
              <a:ext uri="{FF2B5EF4-FFF2-40B4-BE49-F238E27FC236}">
                <a16:creationId xmlns:a16="http://schemas.microsoft.com/office/drawing/2014/main" id="{6AA30D5B-D0EB-F14A-B010-58F21AB1807A}"/>
              </a:ext>
            </a:extLst>
          </p:cNvPr>
          <p:cNvSpPr>
            <a:spLocks noChangeAspect="1" noChangeArrowheads="1"/>
          </p:cNvSpPr>
          <p:nvPr/>
        </p:nvSpPr>
        <p:spPr bwMode="auto">
          <a:xfrm rot="10800000" flipH="1">
            <a:off x="3977162" y="2312409"/>
            <a:ext cx="86438" cy="680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5" name="Line 4">
            <a:extLst>
              <a:ext uri="{FF2B5EF4-FFF2-40B4-BE49-F238E27FC236}">
                <a16:creationId xmlns:a16="http://schemas.microsoft.com/office/drawing/2014/main" id="{6B47D2ED-95E1-3947-B61B-3F5B4ECD8BD5}"/>
              </a:ext>
            </a:extLst>
          </p:cNvPr>
          <p:cNvSpPr>
            <a:spLocks noChangeAspect="1" noChangeShapeType="1"/>
          </p:cNvSpPr>
          <p:nvPr/>
        </p:nvSpPr>
        <p:spPr bwMode="auto">
          <a:xfrm rot="10800000">
            <a:off x="4177897" y="2465588"/>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6" name="Oval 325">
            <a:extLst>
              <a:ext uri="{FF2B5EF4-FFF2-40B4-BE49-F238E27FC236}">
                <a16:creationId xmlns:a16="http://schemas.microsoft.com/office/drawing/2014/main" id="{87FC7D00-36EE-8D48-A60B-77FBAAA36C13}"/>
              </a:ext>
            </a:extLst>
          </p:cNvPr>
          <p:cNvSpPr>
            <a:spLocks noChangeAspect="1" noChangeArrowheads="1"/>
          </p:cNvSpPr>
          <p:nvPr/>
        </p:nvSpPr>
        <p:spPr bwMode="auto">
          <a:xfrm rot="10800000">
            <a:off x="4265758" y="2465588"/>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 name="Oval 326">
            <a:extLst>
              <a:ext uri="{FF2B5EF4-FFF2-40B4-BE49-F238E27FC236}">
                <a16:creationId xmlns:a16="http://schemas.microsoft.com/office/drawing/2014/main" id="{76FA321A-649A-D54B-84AD-4ADE886EBACC}"/>
              </a:ext>
            </a:extLst>
          </p:cNvPr>
          <p:cNvSpPr>
            <a:spLocks noChangeAspect="1" noChangeArrowheads="1"/>
          </p:cNvSpPr>
          <p:nvPr/>
        </p:nvSpPr>
        <p:spPr bwMode="auto">
          <a:xfrm rot="10800000" flipH="1">
            <a:off x="4107529" y="2422618"/>
            <a:ext cx="86438" cy="680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8" name="Line 4">
            <a:extLst>
              <a:ext uri="{FF2B5EF4-FFF2-40B4-BE49-F238E27FC236}">
                <a16:creationId xmlns:a16="http://schemas.microsoft.com/office/drawing/2014/main" id="{13BB4EE8-4F9F-7545-9AB8-5A27BC6EFB33}"/>
              </a:ext>
            </a:extLst>
          </p:cNvPr>
          <p:cNvSpPr>
            <a:spLocks noChangeAspect="1" noChangeShapeType="1"/>
          </p:cNvSpPr>
          <p:nvPr/>
        </p:nvSpPr>
        <p:spPr bwMode="auto">
          <a:xfrm rot="10800000">
            <a:off x="2659728" y="2420931"/>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9" name="Oval 328">
            <a:extLst>
              <a:ext uri="{FF2B5EF4-FFF2-40B4-BE49-F238E27FC236}">
                <a16:creationId xmlns:a16="http://schemas.microsoft.com/office/drawing/2014/main" id="{FFAB087B-5218-8C45-84DF-9537CAAB8454}"/>
              </a:ext>
            </a:extLst>
          </p:cNvPr>
          <p:cNvSpPr>
            <a:spLocks noChangeAspect="1" noChangeArrowheads="1"/>
          </p:cNvSpPr>
          <p:nvPr/>
        </p:nvSpPr>
        <p:spPr bwMode="auto">
          <a:xfrm rot="10800000">
            <a:off x="2747590" y="2420931"/>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 name="Oval 329">
            <a:extLst>
              <a:ext uri="{FF2B5EF4-FFF2-40B4-BE49-F238E27FC236}">
                <a16:creationId xmlns:a16="http://schemas.microsoft.com/office/drawing/2014/main" id="{8697666C-BEB1-2D43-8708-22350B25D28B}"/>
              </a:ext>
            </a:extLst>
          </p:cNvPr>
          <p:cNvSpPr>
            <a:spLocks noChangeAspect="1" noChangeArrowheads="1"/>
          </p:cNvSpPr>
          <p:nvPr/>
        </p:nvSpPr>
        <p:spPr bwMode="auto">
          <a:xfrm rot="10800000" flipH="1">
            <a:off x="2600214" y="2377101"/>
            <a:ext cx="86438" cy="680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1" name="Line 4">
            <a:extLst>
              <a:ext uri="{FF2B5EF4-FFF2-40B4-BE49-F238E27FC236}">
                <a16:creationId xmlns:a16="http://schemas.microsoft.com/office/drawing/2014/main" id="{0255F4C3-2537-8C4D-8BD6-282F127EFDF7}"/>
              </a:ext>
            </a:extLst>
          </p:cNvPr>
          <p:cNvSpPr>
            <a:spLocks noChangeAspect="1" noChangeShapeType="1"/>
          </p:cNvSpPr>
          <p:nvPr/>
        </p:nvSpPr>
        <p:spPr bwMode="auto">
          <a:xfrm rot="10800000">
            <a:off x="3374827" y="2028691"/>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32" name="Oval 331">
            <a:extLst>
              <a:ext uri="{FF2B5EF4-FFF2-40B4-BE49-F238E27FC236}">
                <a16:creationId xmlns:a16="http://schemas.microsoft.com/office/drawing/2014/main" id="{652E79FC-E301-0B48-9EE5-C4F6861AB57C}"/>
              </a:ext>
            </a:extLst>
          </p:cNvPr>
          <p:cNvSpPr>
            <a:spLocks noChangeAspect="1" noChangeArrowheads="1"/>
          </p:cNvSpPr>
          <p:nvPr/>
        </p:nvSpPr>
        <p:spPr bwMode="auto">
          <a:xfrm rot="10800000">
            <a:off x="3462688" y="2028691"/>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3" name="Oval 332">
            <a:extLst>
              <a:ext uri="{FF2B5EF4-FFF2-40B4-BE49-F238E27FC236}">
                <a16:creationId xmlns:a16="http://schemas.microsoft.com/office/drawing/2014/main" id="{54B00D91-4943-A641-B059-48719F8EE716}"/>
              </a:ext>
            </a:extLst>
          </p:cNvPr>
          <p:cNvSpPr>
            <a:spLocks noChangeAspect="1" noChangeArrowheads="1"/>
          </p:cNvSpPr>
          <p:nvPr/>
        </p:nvSpPr>
        <p:spPr bwMode="auto">
          <a:xfrm rot="10800000" flipH="1">
            <a:off x="3304459" y="1985722"/>
            <a:ext cx="86438" cy="680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4" name="Right Arrow 333">
            <a:extLst>
              <a:ext uri="{FF2B5EF4-FFF2-40B4-BE49-F238E27FC236}">
                <a16:creationId xmlns:a16="http://schemas.microsoft.com/office/drawing/2014/main" id="{94B9E9FC-472D-194C-AE57-B9E5F3168741}"/>
              </a:ext>
            </a:extLst>
          </p:cNvPr>
          <p:cNvSpPr/>
          <p:nvPr/>
        </p:nvSpPr>
        <p:spPr>
          <a:xfrm rot="4585268" flipV="1">
            <a:off x="2300667" y="2985596"/>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5" name="Right Arrow 334">
            <a:extLst>
              <a:ext uri="{FF2B5EF4-FFF2-40B4-BE49-F238E27FC236}">
                <a16:creationId xmlns:a16="http://schemas.microsoft.com/office/drawing/2014/main" id="{EF765609-36EF-9B43-9050-B7100AD3762C}"/>
              </a:ext>
            </a:extLst>
          </p:cNvPr>
          <p:cNvSpPr/>
          <p:nvPr/>
        </p:nvSpPr>
        <p:spPr>
          <a:xfrm rot="4585268" flipV="1">
            <a:off x="2578612" y="2946059"/>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6" name="Right Arrow 335">
            <a:extLst>
              <a:ext uri="{FF2B5EF4-FFF2-40B4-BE49-F238E27FC236}">
                <a16:creationId xmlns:a16="http://schemas.microsoft.com/office/drawing/2014/main" id="{4B16297C-FBF5-1A45-B75C-15C28DB73B40}"/>
              </a:ext>
            </a:extLst>
          </p:cNvPr>
          <p:cNvSpPr/>
          <p:nvPr/>
        </p:nvSpPr>
        <p:spPr>
          <a:xfrm rot="4585268" flipV="1">
            <a:off x="2990946" y="2913725"/>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7" name="Right Arrow 336">
            <a:extLst>
              <a:ext uri="{FF2B5EF4-FFF2-40B4-BE49-F238E27FC236}">
                <a16:creationId xmlns:a16="http://schemas.microsoft.com/office/drawing/2014/main" id="{CF3872F0-8F06-7245-8D7B-746F44F42577}"/>
              </a:ext>
            </a:extLst>
          </p:cNvPr>
          <p:cNvSpPr/>
          <p:nvPr/>
        </p:nvSpPr>
        <p:spPr>
          <a:xfrm rot="17673316" flipV="1">
            <a:off x="2112878" y="1732624"/>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8" name="Right Arrow 337">
            <a:extLst>
              <a:ext uri="{FF2B5EF4-FFF2-40B4-BE49-F238E27FC236}">
                <a16:creationId xmlns:a16="http://schemas.microsoft.com/office/drawing/2014/main" id="{914538A8-D57D-0540-AAE1-102FAFA9D988}"/>
              </a:ext>
            </a:extLst>
          </p:cNvPr>
          <p:cNvSpPr/>
          <p:nvPr/>
        </p:nvSpPr>
        <p:spPr>
          <a:xfrm rot="17673316" flipV="1">
            <a:off x="2550765" y="1712439"/>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9" name="Right Arrow 338">
            <a:extLst>
              <a:ext uri="{FF2B5EF4-FFF2-40B4-BE49-F238E27FC236}">
                <a16:creationId xmlns:a16="http://schemas.microsoft.com/office/drawing/2014/main" id="{FC23F90E-98B0-EC4F-9B21-56C3DB5842B7}"/>
              </a:ext>
            </a:extLst>
          </p:cNvPr>
          <p:cNvSpPr/>
          <p:nvPr/>
        </p:nvSpPr>
        <p:spPr>
          <a:xfrm rot="17673316" flipV="1">
            <a:off x="3014471" y="1684803"/>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0" name="Text Box 14">
            <a:extLst>
              <a:ext uri="{FF2B5EF4-FFF2-40B4-BE49-F238E27FC236}">
                <a16:creationId xmlns:a16="http://schemas.microsoft.com/office/drawing/2014/main" id="{05AADF56-7452-2D42-B934-1A9E728C11EA}"/>
              </a:ext>
            </a:extLst>
          </p:cNvPr>
          <p:cNvSpPr txBox="1">
            <a:spLocks noChangeArrowheads="1"/>
          </p:cNvSpPr>
          <p:nvPr/>
        </p:nvSpPr>
        <p:spPr bwMode="auto">
          <a:xfrm>
            <a:off x="1382954" y="2205372"/>
            <a:ext cx="661866" cy="409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341" name="Text Box 15">
            <a:extLst>
              <a:ext uri="{FF2B5EF4-FFF2-40B4-BE49-F238E27FC236}">
                <a16:creationId xmlns:a16="http://schemas.microsoft.com/office/drawing/2014/main" id="{5E7A5FCE-01EC-2E4B-8645-4A1380D801DD}"/>
              </a:ext>
            </a:extLst>
          </p:cNvPr>
          <p:cNvSpPr txBox="1">
            <a:spLocks noChangeArrowheads="1"/>
          </p:cNvSpPr>
          <p:nvPr/>
        </p:nvSpPr>
        <p:spPr bwMode="auto">
          <a:xfrm>
            <a:off x="1503293" y="2646209"/>
            <a:ext cx="482090" cy="333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sp>
        <p:nvSpPr>
          <p:cNvPr id="342" name="Text Box 20">
            <a:extLst>
              <a:ext uri="{FF2B5EF4-FFF2-40B4-BE49-F238E27FC236}">
                <a16:creationId xmlns:a16="http://schemas.microsoft.com/office/drawing/2014/main" id="{83882727-D0A2-F941-ACCF-305CDBF25783}"/>
              </a:ext>
            </a:extLst>
          </p:cNvPr>
          <p:cNvSpPr txBox="1">
            <a:spLocks noChangeArrowheads="1"/>
          </p:cNvSpPr>
          <p:nvPr/>
        </p:nvSpPr>
        <p:spPr bwMode="auto">
          <a:xfrm>
            <a:off x="1570799" y="75577"/>
            <a:ext cx="758196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400" b="1" dirty="0">
                <a:solidFill>
                  <a:srgbClr val="008000"/>
                </a:solidFill>
                <a:cs typeface="Monotype Corsiva"/>
              </a:rPr>
              <a:t>Ions interact with accelerator wall: </a:t>
            </a:r>
            <a:r>
              <a:rPr lang="en-GB" sz="2400" b="1" dirty="0">
                <a:solidFill>
                  <a:srgbClr val="3366FF"/>
                </a:solidFill>
              </a:rPr>
              <a:t>Ion desorption yield</a:t>
            </a:r>
          </a:p>
        </p:txBody>
      </p:sp>
      <p:sp>
        <p:nvSpPr>
          <p:cNvPr id="343" name="TextBox 342">
            <a:extLst>
              <a:ext uri="{FF2B5EF4-FFF2-40B4-BE49-F238E27FC236}">
                <a16:creationId xmlns:a16="http://schemas.microsoft.com/office/drawing/2014/main" id="{2938922A-5339-9E43-8901-BAB618DECADE}"/>
              </a:ext>
            </a:extLst>
          </p:cNvPr>
          <p:cNvSpPr txBox="1"/>
          <p:nvPr/>
        </p:nvSpPr>
        <p:spPr>
          <a:xfrm>
            <a:off x="3375306" y="1869287"/>
            <a:ext cx="158024" cy="267086"/>
          </a:xfrm>
          <a:prstGeom prst="rect">
            <a:avLst/>
          </a:prstGeom>
          <a:noFill/>
        </p:spPr>
        <p:txBody>
          <a:bodyPr wrap="none" rtlCol="0">
            <a:spAutoFit/>
          </a:bodyPr>
          <a:lstStyle/>
          <a:p>
            <a:endParaRPr lang="en-GB" dirty="0"/>
          </a:p>
        </p:txBody>
      </p:sp>
      <p:sp>
        <p:nvSpPr>
          <p:cNvPr id="344" name="Oval 343">
            <a:extLst>
              <a:ext uri="{FF2B5EF4-FFF2-40B4-BE49-F238E27FC236}">
                <a16:creationId xmlns:a16="http://schemas.microsoft.com/office/drawing/2014/main" id="{2548BA53-DD4E-E34C-9836-26AF302BED0F}"/>
              </a:ext>
            </a:extLst>
          </p:cNvPr>
          <p:cNvSpPr>
            <a:spLocks noChangeAspect="1" noChangeArrowheads="1"/>
          </p:cNvSpPr>
          <p:nvPr/>
        </p:nvSpPr>
        <p:spPr bwMode="auto">
          <a:xfrm rot="10800000">
            <a:off x="2302103" y="1467320"/>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5" name="Oval 344">
            <a:extLst>
              <a:ext uri="{FF2B5EF4-FFF2-40B4-BE49-F238E27FC236}">
                <a16:creationId xmlns:a16="http://schemas.microsoft.com/office/drawing/2014/main" id="{000AE949-8599-D244-851D-D784990FE70F}"/>
              </a:ext>
            </a:extLst>
          </p:cNvPr>
          <p:cNvSpPr>
            <a:spLocks noChangeAspect="1" noChangeArrowheads="1"/>
          </p:cNvSpPr>
          <p:nvPr/>
        </p:nvSpPr>
        <p:spPr bwMode="auto">
          <a:xfrm rot="10800000">
            <a:off x="2693916" y="3186737"/>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6" name="Oval 345">
            <a:extLst>
              <a:ext uri="{FF2B5EF4-FFF2-40B4-BE49-F238E27FC236}">
                <a16:creationId xmlns:a16="http://schemas.microsoft.com/office/drawing/2014/main" id="{329BCA05-2646-404D-8B20-9192A5C47E95}"/>
              </a:ext>
            </a:extLst>
          </p:cNvPr>
          <p:cNvSpPr>
            <a:spLocks noChangeAspect="1" noChangeArrowheads="1"/>
          </p:cNvSpPr>
          <p:nvPr/>
        </p:nvSpPr>
        <p:spPr bwMode="auto">
          <a:xfrm rot="10800000">
            <a:off x="3095330" y="3306284"/>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 name="Oval 346">
            <a:extLst>
              <a:ext uri="{FF2B5EF4-FFF2-40B4-BE49-F238E27FC236}">
                <a16:creationId xmlns:a16="http://schemas.microsoft.com/office/drawing/2014/main" id="{B28C9955-621D-B04D-8C5B-90165F9F8077}"/>
              </a:ext>
            </a:extLst>
          </p:cNvPr>
          <p:cNvSpPr>
            <a:spLocks noChangeAspect="1" noChangeArrowheads="1"/>
          </p:cNvSpPr>
          <p:nvPr/>
        </p:nvSpPr>
        <p:spPr bwMode="auto">
          <a:xfrm rot="10800000">
            <a:off x="3218275" y="1370475"/>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 name="Oval 347">
            <a:extLst>
              <a:ext uri="{FF2B5EF4-FFF2-40B4-BE49-F238E27FC236}">
                <a16:creationId xmlns:a16="http://schemas.microsoft.com/office/drawing/2014/main" id="{88BE2F3F-3AA9-A548-A7EB-E674DACF162D}"/>
              </a:ext>
            </a:extLst>
          </p:cNvPr>
          <p:cNvSpPr>
            <a:spLocks noChangeAspect="1" noChangeArrowheads="1"/>
          </p:cNvSpPr>
          <p:nvPr/>
        </p:nvSpPr>
        <p:spPr bwMode="auto">
          <a:xfrm rot="10800000">
            <a:off x="2651206" y="1505560"/>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 name="Oval 348">
            <a:extLst>
              <a:ext uri="{FF2B5EF4-FFF2-40B4-BE49-F238E27FC236}">
                <a16:creationId xmlns:a16="http://schemas.microsoft.com/office/drawing/2014/main" id="{F606CB43-DA9A-1944-BEC5-21F937739059}"/>
              </a:ext>
            </a:extLst>
          </p:cNvPr>
          <p:cNvSpPr>
            <a:spLocks noChangeAspect="1" noChangeArrowheads="1"/>
          </p:cNvSpPr>
          <p:nvPr/>
        </p:nvSpPr>
        <p:spPr bwMode="auto">
          <a:xfrm rot="10800000">
            <a:off x="2403424" y="3273365"/>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0" name="Right Arrow 349">
            <a:extLst>
              <a:ext uri="{FF2B5EF4-FFF2-40B4-BE49-F238E27FC236}">
                <a16:creationId xmlns:a16="http://schemas.microsoft.com/office/drawing/2014/main" id="{E824C58C-9E10-8842-B127-AFF74BA3EF8B}"/>
              </a:ext>
            </a:extLst>
          </p:cNvPr>
          <p:cNvSpPr/>
          <p:nvPr/>
        </p:nvSpPr>
        <p:spPr>
          <a:xfrm rot="17673316" flipV="1">
            <a:off x="2697124" y="3362972"/>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1" name="Right Arrow 350">
            <a:extLst>
              <a:ext uri="{FF2B5EF4-FFF2-40B4-BE49-F238E27FC236}">
                <a16:creationId xmlns:a16="http://schemas.microsoft.com/office/drawing/2014/main" id="{29A51F74-7593-8E41-800E-E8EDD7C026BD}"/>
              </a:ext>
            </a:extLst>
          </p:cNvPr>
          <p:cNvSpPr/>
          <p:nvPr/>
        </p:nvSpPr>
        <p:spPr>
          <a:xfrm rot="17673316" flipV="1">
            <a:off x="3135011" y="3342787"/>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2" name="Right Arrow 351">
            <a:extLst>
              <a:ext uri="{FF2B5EF4-FFF2-40B4-BE49-F238E27FC236}">
                <a16:creationId xmlns:a16="http://schemas.microsoft.com/office/drawing/2014/main" id="{929EE16E-C348-874D-A34A-FDDFED000099}"/>
              </a:ext>
            </a:extLst>
          </p:cNvPr>
          <p:cNvSpPr/>
          <p:nvPr/>
        </p:nvSpPr>
        <p:spPr>
          <a:xfrm rot="17673316" flipV="1">
            <a:off x="3598717" y="3315151"/>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9665A722-6597-D94B-80CD-B24069B7D3F6}"/>
              </a:ext>
            </a:extLst>
          </p:cNvPr>
          <p:cNvSpPr>
            <a:spLocks noChangeAspect="1" noChangeArrowheads="1"/>
          </p:cNvSpPr>
          <p:nvPr/>
        </p:nvSpPr>
        <p:spPr bwMode="auto">
          <a:xfrm rot="10800000">
            <a:off x="2886349" y="3097668"/>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4" name="Oval 353">
            <a:extLst>
              <a:ext uri="{FF2B5EF4-FFF2-40B4-BE49-F238E27FC236}">
                <a16:creationId xmlns:a16="http://schemas.microsoft.com/office/drawing/2014/main" id="{72462979-8F3F-934A-88F9-1915916D8B16}"/>
              </a:ext>
            </a:extLst>
          </p:cNvPr>
          <p:cNvSpPr>
            <a:spLocks noChangeAspect="1" noChangeArrowheads="1"/>
          </p:cNvSpPr>
          <p:nvPr/>
        </p:nvSpPr>
        <p:spPr bwMode="auto">
          <a:xfrm rot="10800000">
            <a:off x="3729887" y="3129003"/>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5" name="Oval 354">
            <a:extLst>
              <a:ext uri="{FF2B5EF4-FFF2-40B4-BE49-F238E27FC236}">
                <a16:creationId xmlns:a16="http://schemas.microsoft.com/office/drawing/2014/main" id="{2DE981F2-1450-224A-9924-43762FEE7278}"/>
              </a:ext>
            </a:extLst>
          </p:cNvPr>
          <p:cNvSpPr>
            <a:spLocks noChangeAspect="1" noChangeArrowheads="1"/>
          </p:cNvSpPr>
          <p:nvPr/>
        </p:nvSpPr>
        <p:spPr bwMode="auto">
          <a:xfrm rot="10800000">
            <a:off x="3235452" y="3135908"/>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6" name="Right Arrow 355">
            <a:extLst>
              <a:ext uri="{FF2B5EF4-FFF2-40B4-BE49-F238E27FC236}">
                <a16:creationId xmlns:a16="http://schemas.microsoft.com/office/drawing/2014/main" id="{C8D139A3-2636-B24D-B265-76E2A74A1035}"/>
              </a:ext>
            </a:extLst>
          </p:cNvPr>
          <p:cNvSpPr/>
          <p:nvPr/>
        </p:nvSpPr>
        <p:spPr>
          <a:xfrm rot="4585268" flipV="1">
            <a:off x="2882139" y="1267497"/>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7" name="Right Arrow 356">
            <a:extLst>
              <a:ext uri="{FF2B5EF4-FFF2-40B4-BE49-F238E27FC236}">
                <a16:creationId xmlns:a16="http://schemas.microsoft.com/office/drawing/2014/main" id="{79342525-F5D2-434F-B224-8BF35C245E4A}"/>
              </a:ext>
            </a:extLst>
          </p:cNvPr>
          <p:cNvSpPr/>
          <p:nvPr/>
        </p:nvSpPr>
        <p:spPr>
          <a:xfrm rot="4585268" flipV="1">
            <a:off x="3160084" y="1227959"/>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8" name="Right Arrow 357">
            <a:extLst>
              <a:ext uri="{FF2B5EF4-FFF2-40B4-BE49-F238E27FC236}">
                <a16:creationId xmlns:a16="http://schemas.microsoft.com/office/drawing/2014/main" id="{0BB9DB1E-8F45-B243-A524-90F898C3A31C}"/>
              </a:ext>
            </a:extLst>
          </p:cNvPr>
          <p:cNvSpPr/>
          <p:nvPr/>
        </p:nvSpPr>
        <p:spPr>
          <a:xfrm rot="4585268" flipV="1">
            <a:off x="3572418" y="1195625"/>
            <a:ext cx="180637" cy="865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4562B443-E0CE-594F-A157-D0242E9B8844}"/>
              </a:ext>
            </a:extLst>
          </p:cNvPr>
          <p:cNvSpPr>
            <a:spLocks noChangeAspect="1" noChangeArrowheads="1"/>
          </p:cNvSpPr>
          <p:nvPr/>
        </p:nvSpPr>
        <p:spPr bwMode="auto">
          <a:xfrm rot="10800000">
            <a:off x="3275388" y="1468637"/>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0" name="Oval 359">
            <a:extLst>
              <a:ext uri="{FF2B5EF4-FFF2-40B4-BE49-F238E27FC236}">
                <a16:creationId xmlns:a16="http://schemas.microsoft.com/office/drawing/2014/main" id="{20BA41B3-1C22-3244-9718-C25A8FE294BA}"/>
              </a:ext>
            </a:extLst>
          </p:cNvPr>
          <p:cNvSpPr>
            <a:spLocks noChangeAspect="1" noChangeArrowheads="1"/>
          </p:cNvSpPr>
          <p:nvPr/>
        </p:nvSpPr>
        <p:spPr bwMode="auto">
          <a:xfrm rot="10800000">
            <a:off x="3676802" y="1588185"/>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1" name="Oval 360">
            <a:extLst>
              <a:ext uri="{FF2B5EF4-FFF2-40B4-BE49-F238E27FC236}">
                <a16:creationId xmlns:a16="http://schemas.microsoft.com/office/drawing/2014/main" id="{380C849D-460E-BD48-BFAC-90877008E31D}"/>
              </a:ext>
            </a:extLst>
          </p:cNvPr>
          <p:cNvSpPr>
            <a:spLocks noChangeAspect="1" noChangeArrowheads="1"/>
          </p:cNvSpPr>
          <p:nvPr/>
        </p:nvSpPr>
        <p:spPr bwMode="auto">
          <a:xfrm rot="10800000">
            <a:off x="2973713" y="1446352"/>
            <a:ext cx="131791" cy="10455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2" name="Line 4">
            <a:extLst>
              <a:ext uri="{FF2B5EF4-FFF2-40B4-BE49-F238E27FC236}">
                <a16:creationId xmlns:a16="http://schemas.microsoft.com/office/drawing/2014/main" id="{F7F26E1B-5F5F-1645-9E1F-6C5902B6DE0C}"/>
              </a:ext>
            </a:extLst>
          </p:cNvPr>
          <p:cNvSpPr>
            <a:spLocks noChangeAspect="1" noChangeShapeType="1"/>
          </p:cNvSpPr>
          <p:nvPr/>
        </p:nvSpPr>
        <p:spPr bwMode="auto">
          <a:xfrm rot="10800000">
            <a:off x="3620146" y="1366659"/>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3" name="Oval 362">
            <a:extLst>
              <a:ext uri="{FF2B5EF4-FFF2-40B4-BE49-F238E27FC236}">
                <a16:creationId xmlns:a16="http://schemas.microsoft.com/office/drawing/2014/main" id="{7E7F9636-6202-0443-A3B0-8927DC35A81C}"/>
              </a:ext>
            </a:extLst>
          </p:cNvPr>
          <p:cNvSpPr>
            <a:spLocks noChangeAspect="1" noChangeArrowheads="1"/>
          </p:cNvSpPr>
          <p:nvPr/>
        </p:nvSpPr>
        <p:spPr bwMode="auto">
          <a:xfrm rot="10800000">
            <a:off x="3708008" y="1366659"/>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4" name="Oval 363">
            <a:extLst>
              <a:ext uri="{FF2B5EF4-FFF2-40B4-BE49-F238E27FC236}">
                <a16:creationId xmlns:a16="http://schemas.microsoft.com/office/drawing/2014/main" id="{8C2FA8B8-7669-EA4C-BA3D-85EC27C86D16}"/>
              </a:ext>
            </a:extLst>
          </p:cNvPr>
          <p:cNvSpPr>
            <a:spLocks noChangeAspect="1" noChangeArrowheads="1"/>
          </p:cNvSpPr>
          <p:nvPr/>
        </p:nvSpPr>
        <p:spPr bwMode="auto">
          <a:xfrm rot="10800000" flipH="1">
            <a:off x="3549779" y="1323689"/>
            <a:ext cx="86438" cy="680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5" name="Line 4">
            <a:extLst>
              <a:ext uri="{FF2B5EF4-FFF2-40B4-BE49-F238E27FC236}">
                <a16:creationId xmlns:a16="http://schemas.microsoft.com/office/drawing/2014/main" id="{0D218BD8-3650-EC4C-8CD2-92926EDF156F}"/>
              </a:ext>
            </a:extLst>
          </p:cNvPr>
          <p:cNvSpPr>
            <a:spLocks noChangeAspect="1" noChangeShapeType="1"/>
          </p:cNvSpPr>
          <p:nvPr/>
        </p:nvSpPr>
        <p:spPr bwMode="auto">
          <a:xfrm rot="10800000">
            <a:off x="3351597" y="3336352"/>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6" name="Oval 365">
            <a:extLst>
              <a:ext uri="{FF2B5EF4-FFF2-40B4-BE49-F238E27FC236}">
                <a16:creationId xmlns:a16="http://schemas.microsoft.com/office/drawing/2014/main" id="{E299D67F-716A-0E4E-9C00-E9FB5B2F1ED7}"/>
              </a:ext>
            </a:extLst>
          </p:cNvPr>
          <p:cNvSpPr>
            <a:spLocks noChangeAspect="1" noChangeArrowheads="1"/>
          </p:cNvSpPr>
          <p:nvPr/>
        </p:nvSpPr>
        <p:spPr bwMode="auto">
          <a:xfrm rot="10800000">
            <a:off x="3439458" y="3336352"/>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7" name="Oval 366">
            <a:extLst>
              <a:ext uri="{FF2B5EF4-FFF2-40B4-BE49-F238E27FC236}">
                <a16:creationId xmlns:a16="http://schemas.microsoft.com/office/drawing/2014/main" id="{BD8070EA-25CB-AC43-ACAF-B4D786C4C67B}"/>
              </a:ext>
            </a:extLst>
          </p:cNvPr>
          <p:cNvSpPr>
            <a:spLocks noChangeAspect="1" noChangeArrowheads="1"/>
          </p:cNvSpPr>
          <p:nvPr/>
        </p:nvSpPr>
        <p:spPr bwMode="auto">
          <a:xfrm rot="10800000" flipH="1">
            <a:off x="3281229" y="3293382"/>
            <a:ext cx="86438" cy="680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 name="Line 4">
            <a:extLst>
              <a:ext uri="{FF2B5EF4-FFF2-40B4-BE49-F238E27FC236}">
                <a16:creationId xmlns:a16="http://schemas.microsoft.com/office/drawing/2014/main" id="{7236BA02-EB39-7A4D-96C0-6915AED2A030}"/>
              </a:ext>
            </a:extLst>
          </p:cNvPr>
          <p:cNvSpPr>
            <a:spLocks noChangeAspect="1" noChangeShapeType="1"/>
          </p:cNvSpPr>
          <p:nvPr/>
        </p:nvSpPr>
        <p:spPr bwMode="auto">
          <a:xfrm rot="10800000">
            <a:off x="3481964" y="3446561"/>
            <a:ext cx="131791" cy="3456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9" name="Oval 368">
            <a:extLst>
              <a:ext uri="{FF2B5EF4-FFF2-40B4-BE49-F238E27FC236}">
                <a16:creationId xmlns:a16="http://schemas.microsoft.com/office/drawing/2014/main" id="{DF9AACE1-97B3-6940-A48E-FD23FFFD1B53}"/>
              </a:ext>
            </a:extLst>
          </p:cNvPr>
          <p:cNvSpPr>
            <a:spLocks noChangeAspect="1" noChangeArrowheads="1"/>
          </p:cNvSpPr>
          <p:nvPr/>
        </p:nvSpPr>
        <p:spPr bwMode="auto">
          <a:xfrm rot="10800000">
            <a:off x="3569826" y="3446561"/>
            <a:ext cx="88883" cy="699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0" name="Oval 369">
            <a:extLst>
              <a:ext uri="{FF2B5EF4-FFF2-40B4-BE49-F238E27FC236}">
                <a16:creationId xmlns:a16="http://schemas.microsoft.com/office/drawing/2014/main" id="{11E2579E-EE3A-EA40-8B56-68332188EB2F}"/>
              </a:ext>
            </a:extLst>
          </p:cNvPr>
          <p:cNvSpPr>
            <a:spLocks noChangeAspect="1" noChangeArrowheads="1"/>
          </p:cNvSpPr>
          <p:nvPr/>
        </p:nvSpPr>
        <p:spPr bwMode="auto">
          <a:xfrm rot="10800000" flipH="1">
            <a:off x="3411597" y="3403592"/>
            <a:ext cx="86438" cy="680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1" name="Rectangle 370">
            <a:extLst>
              <a:ext uri="{FF2B5EF4-FFF2-40B4-BE49-F238E27FC236}">
                <a16:creationId xmlns:a16="http://schemas.microsoft.com/office/drawing/2014/main" id="{A6D4FF22-AF93-AA4B-85FD-DED6833F9A40}"/>
              </a:ext>
            </a:extLst>
          </p:cNvPr>
          <p:cNvSpPr/>
          <p:nvPr/>
        </p:nvSpPr>
        <p:spPr>
          <a:xfrm>
            <a:off x="5636117" y="3630363"/>
            <a:ext cx="3677989" cy="584775"/>
          </a:xfrm>
          <a:prstGeom prst="rect">
            <a:avLst/>
          </a:prstGeom>
        </p:spPr>
        <p:txBody>
          <a:bodyPr wrap="square">
            <a:spAutoFit/>
          </a:bodyPr>
          <a:lstStyle/>
          <a:p>
            <a:pPr>
              <a:buClr>
                <a:srgbClr val="00CC99"/>
              </a:buClr>
              <a:buFontTx/>
              <a:buChar char="•"/>
            </a:pPr>
            <a:r>
              <a:rPr lang="en-GB" sz="1600" dirty="0">
                <a:solidFill>
                  <a:srgbClr val="FF3399"/>
                </a:solidFill>
              </a:rPr>
              <a:t>Several </a:t>
            </a:r>
            <a:r>
              <a:rPr lang="en-GB" sz="1600" dirty="0"/>
              <a:t>molecules can be desorbed per ion </a:t>
            </a:r>
            <a:r>
              <a:rPr lang="en-GB" sz="1600" dirty="0">
                <a:sym typeface="Wingdings" panose="05000000000000000000" pitchFamily="2" charset="2"/>
              </a:rPr>
              <a:t> Sputtering</a:t>
            </a:r>
            <a:endParaRPr lang="en-GB" sz="1600" dirty="0"/>
          </a:p>
        </p:txBody>
      </p:sp>
      <p:grpSp>
        <p:nvGrpSpPr>
          <p:cNvPr id="372" name="Group 34">
            <a:extLst>
              <a:ext uri="{FF2B5EF4-FFF2-40B4-BE49-F238E27FC236}">
                <a16:creationId xmlns:a16="http://schemas.microsoft.com/office/drawing/2014/main" id="{1A9A6FF4-CDEF-3B41-9460-925F97B72973}"/>
              </a:ext>
            </a:extLst>
          </p:cNvPr>
          <p:cNvGrpSpPr/>
          <p:nvPr/>
        </p:nvGrpSpPr>
        <p:grpSpPr>
          <a:xfrm>
            <a:off x="5482890" y="1027865"/>
            <a:ext cx="4000528" cy="2741034"/>
            <a:chOff x="500034" y="3616924"/>
            <a:chExt cx="4000528" cy="2741034"/>
          </a:xfrm>
        </p:grpSpPr>
        <p:grpSp>
          <p:nvGrpSpPr>
            <p:cNvPr id="373" name="Group 27">
              <a:extLst>
                <a:ext uri="{FF2B5EF4-FFF2-40B4-BE49-F238E27FC236}">
                  <a16:creationId xmlns:a16="http://schemas.microsoft.com/office/drawing/2014/main" id="{0CD9A887-147E-3748-910F-7A1855EA3451}"/>
                </a:ext>
              </a:extLst>
            </p:cNvPr>
            <p:cNvGrpSpPr/>
            <p:nvPr/>
          </p:nvGrpSpPr>
          <p:grpSpPr>
            <a:xfrm>
              <a:off x="500034" y="3616924"/>
              <a:ext cx="4000528" cy="2741034"/>
              <a:chOff x="500034" y="3214686"/>
              <a:chExt cx="4000528" cy="2741034"/>
            </a:xfrm>
          </p:grpSpPr>
          <p:grpSp>
            <p:nvGrpSpPr>
              <p:cNvPr id="375" name="Group 28">
                <a:extLst>
                  <a:ext uri="{FF2B5EF4-FFF2-40B4-BE49-F238E27FC236}">
                    <a16:creationId xmlns:a16="http://schemas.microsoft.com/office/drawing/2014/main" id="{11DD95DB-C8CA-4A48-873B-722609E235AE}"/>
                  </a:ext>
                </a:extLst>
              </p:cNvPr>
              <p:cNvGrpSpPr>
                <a:grpSpLocks/>
              </p:cNvGrpSpPr>
              <p:nvPr/>
            </p:nvGrpSpPr>
            <p:grpSpPr bwMode="auto">
              <a:xfrm>
                <a:off x="500034" y="3214686"/>
                <a:ext cx="4000528" cy="2741034"/>
                <a:chOff x="3512" y="2144"/>
                <a:chExt cx="2473" cy="1582"/>
              </a:xfrm>
            </p:grpSpPr>
            <p:pic>
              <p:nvPicPr>
                <p:cNvPr id="377" name="Picture 25">
                  <a:extLst>
                    <a:ext uri="{FF2B5EF4-FFF2-40B4-BE49-F238E27FC236}">
                      <a16:creationId xmlns:a16="http://schemas.microsoft.com/office/drawing/2014/main" id="{F2FFB00E-17C8-CC4A-9039-E387559F7411}"/>
                    </a:ext>
                  </a:extLst>
                </p:cNvPr>
                <p:cNvPicPr>
                  <a:picLocks noChangeAspect="1" noChangeArrowheads="1"/>
                </p:cNvPicPr>
                <p:nvPr/>
              </p:nvPicPr>
              <p:blipFill>
                <a:blip r:embed="rId3" cstate="print"/>
                <a:srcRect/>
                <a:stretch>
                  <a:fillRect/>
                </a:stretch>
              </p:blipFill>
              <p:spPr bwMode="auto">
                <a:xfrm>
                  <a:off x="3512" y="2144"/>
                  <a:ext cx="2473" cy="1582"/>
                </a:xfrm>
                <a:prstGeom prst="rect">
                  <a:avLst/>
                </a:prstGeom>
                <a:noFill/>
                <a:ln w="9525">
                  <a:noFill/>
                  <a:miter lim="800000"/>
                  <a:headEnd/>
                  <a:tailEnd/>
                </a:ln>
              </p:spPr>
            </p:pic>
            <p:sp>
              <p:nvSpPr>
                <p:cNvPr id="378" name="Text Box 26">
                  <a:extLst>
                    <a:ext uri="{FF2B5EF4-FFF2-40B4-BE49-F238E27FC236}">
                      <a16:creationId xmlns:a16="http://schemas.microsoft.com/office/drawing/2014/main" id="{7115E514-CB45-6F46-AF6A-AF2D4057A318}"/>
                    </a:ext>
                  </a:extLst>
                </p:cNvPr>
                <p:cNvSpPr txBox="1">
                  <a:spLocks noChangeArrowheads="1"/>
                </p:cNvSpPr>
                <p:nvPr/>
              </p:nvSpPr>
              <p:spPr bwMode="auto">
                <a:xfrm>
                  <a:off x="4219" y="3561"/>
                  <a:ext cx="1154" cy="133"/>
                </a:xfrm>
                <a:prstGeom prst="rect">
                  <a:avLst/>
                </a:prstGeom>
                <a:noFill/>
                <a:ln w="9525">
                  <a:noFill/>
                  <a:miter lim="800000"/>
                  <a:headEnd/>
                  <a:tailEnd/>
                </a:ln>
                <a:effectLst/>
              </p:spPr>
              <p:txBody>
                <a:bodyPr wrap="none">
                  <a:spAutoFit/>
                </a:bodyPr>
                <a:lstStyle/>
                <a:p>
                  <a:r>
                    <a:rPr lang="en-GB" sz="900"/>
                    <a:t>A.G. Mathewson, CERN ISR-VA/76-5</a:t>
                  </a:r>
                </a:p>
              </p:txBody>
            </p:sp>
          </p:grpSp>
          <p:sp>
            <p:nvSpPr>
              <p:cNvPr id="376" name="Text Box 6">
                <a:extLst>
                  <a:ext uri="{FF2B5EF4-FFF2-40B4-BE49-F238E27FC236}">
                    <a16:creationId xmlns:a16="http://schemas.microsoft.com/office/drawing/2014/main" id="{1C5CA497-8E45-764A-A414-85D06111DAF7}"/>
                  </a:ext>
                </a:extLst>
              </p:cNvPr>
              <p:cNvSpPr txBox="1">
                <a:spLocks noChangeArrowheads="1"/>
              </p:cNvSpPr>
              <p:nvPr/>
            </p:nvSpPr>
            <p:spPr bwMode="auto">
              <a:xfrm>
                <a:off x="1357290" y="3558629"/>
                <a:ext cx="1004937" cy="441875"/>
              </a:xfrm>
              <a:prstGeom prst="rect">
                <a:avLst/>
              </a:prstGeom>
              <a:solidFill>
                <a:schemeClr val="bg1"/>
              </a:solidFill>
              <a:ln w="9525">
                <a:noFill/>
                <a:miter lim="800000"/>
                <a:headEnd/>
                <a:tailEnd/>
              </a:ln>
              <a:effectLst/>
            </p:spPr>
            <p:txBody>
              <a:bodyPr wrap="none" lIns="102321" tIns="51161" rIns="102321" bIns="51161">
                <a:spAutoFit/>
              </a:bodyPr>
              <a:lstStyle/>
              <a:p>
                <a:pPr algn="ctr" defTabSz="914991"/>
                <a:r>
                  <a:rPr lang="en-GB" sz="1100" b="1">
                    <a:solidFill>
                      <a:srgbClr val="00CC99"/>
                    </a:solidFill>
                    <a:latin typeface="Times" pitchFamily="18" charset="0"/>
                  </a:rPr>
                  <a:t>Unbaked </a:t>
                </a:r>
              </a:p>
              <a:p>
                <a:pPr algn="ctr" defTabSz="914991"/>
                <a:r>
                  <a:rPr lang="en-GB" sz="1100" b="1">
                    <a:solidFill>
                      <a:srgbClr val="00CC99"/>
                    </a:solidFill>
                    <a:latin typeface="Times" pitchFamily="18" charset="0"/>
                  </a:rPr>
                  <a:t>stainless steel</a:t>
                </a:r>
                <a:endParaRPr lang="en-US" sz="1100" b="1">
                  <a:solidFill>
                    <a:srgbClr val="00CC99"/>
                  </a:solidFill>
                  <a:latin typeface="Times" pitchFamily="18" charset="0"/>
                </a:endParaRPr>
              </a:p>
            </p:txBody>
          </p:sp>
        </p:grpSp>
        <p:sp>
          <p:nvSpPr>
            <p:cNvPr id="374" name="Text Box 6">
              <a:extLst>
                <a:ext uri="{FF2B5EF4-FFF2-40B4-BE49-F238E27FC236}">
                  <a16:creationId xmlns:a16="http://schemas.microsoft.com/office/drawing/2014/main" id="{14D9463A-8306-C54F-9499-0943DF2C1B84}"/>
                </a:ext>
              </a:extLst>
            </p:cNvPr>
            <p:cNvSpPr txBox="1">
              <a:spLocks noChangeArrowheads="1"/>
            </p:cNvSpPr>
            <p:nvPr/>
          </p:nvSpPr>
          <p:spPr bwMode="auto">
            <a:xfrm>
              <a:off x="1357290" y="4357694"/>
              <a:ext cx="408619" cy="272598"/>
            </a:xfrm>
            <a:prstGeom prst="rect">
              <a:avLst/>
            </a:prstGeom>
            <a:solidFill>
              <a:schemeClr val="bg1"/>
            </a:solidFill>
            <a:ln w="9525">
              <a:noFill/>
              <a:miter lim="800000"/>
              <a:headEnd/>
              <a:tailEnd/>
            </a:ln>
            <a:effectLst/>
          </p:spPr>
          <p:txBody>
            <a:bodyPr wrap="none" lIns="102321" tIns="51161" rIns="102321" bIns="51161">
              <a:spAutoFit/>
            </a:bodyPr>
            <a:lstStyle/>
            <a:p>
              <a:pPr algn="ctr" defTabSz="914991"/>
              <a:r>
                <a:rPr lang="en-GB" sz="1100" b="1">
                  <a:solidFill>
                    <a:srgbClr val="00CC99"/>
                  </a:solidFill>
                  <a:latin typeface="Times" pitchFamily="18" charset="0"/>
                </a:rPr>
                <a:t>N</a:t>
              </a:r>
              <a:r>
                <a:rPr lang="en-GB" sz="1100" b="1" baseline="-25000">
                  <a:solidFill>
                    <a:srgbClr val="00CC99"/>
                  </a:solidFill>
                  <a:latin typeface="Times" pitchFamily="18" charset="0"/>
                </a:rPr>
                <a:t>2</a:t>
              </a:r>
              <a:r>
                <a:rPr lang="en-GB" sz="1100" b="1" baseline="30000">
                  <a:solidFill>
                    <a:srgbClr val="00CC99"/>
                  </a:solidFill>
                  <a:latin typeface="Times" pitchFamily="18" charset="0"/>
                </a:rPr>
                <a:t>+</a:t>
              </a:r>
              <a:endParaRPr lang="en-US" sz="1100" b="1">
                <a:solidFill>
                  <a:srgbClr val="00CC99"/>
                </a:solidFill>
                <a:latin typeface="Times" pitchFamily="18" charset="0"/>
              </a:endParaRPr>
            </a:p>
          </p:txBody>
        </p:sp>
      </p:grpSp>
      <p:sp>
        <p:nvSpPr>
          <p:cNvPr id="379" name="Rectangle 2">
            <a:extLst>
              <a:ext uri="{FF2B5EF4-FFF2-40B4-BE49-F238E27FC236}">
                <a16:creationId xmlns:a16="http://schemas.microsoft.com/office/drawing/2014/main" id="{BAE63FD4-EEBE-A84D-BDA7-475E9351206B}"/>
              </a:ext>
            </a:extLst>
          </p:cNvPr>
          <p:cNvSpPr>
            <a:spLocks noChangeArrowheads="1"/>
          </p:cNvSpPr>
          <p:nvPr/>
        </p:nvSpPr>
        <p:spPr bwMode="auto">
          <a:xfrm>
            <a:off x="6209382" y="476378"/>
            <a:ext cx="2895756" cy="830991"/>
          </a:xfrm>
          <a:prstGeom prst="rect">
            <a:avLst/>
          </a:prstGeom>
          <a:noFill/>
          <a:ln w="9525">
            <a:noFill/>
            <a:miter lim="800000"/>
            <a:headEnd/>
            <a:tailEnd/>
          </a:ln>
        </p:spPr>
        <p:txBody>
          <a:bodyPr wrap="square" lIns="91435" tIns="45717" rIns="91435" bIns="45717">
            <a:spAutoFit/>
          </a:bodyPr>
          <a:lstStyle/>
          <a:p>
            <a:pPr algn="r">
              <a:buClr>
                <a:srgbClr val="00CC99"/>
              </a:buClr>
            </a:pPr>
            <a:r>
              <a:rPr lang="en-GB" sz="1600" dirty="0">
                <a:solidFill>
                  <a:srgbClr val="FF0000"/>
                </a:solidFill>
              </a:rPr>
              <a:t>Varies with:    -     the material,</a:t>
            </a:r>
          </a:p>
          <a:p>
            <a:pPr algn="r">
              <a:buClr>
                <a:srgbClr val="00CC99"/>
              </a:buClr>
            </a:pPr>
            <a:r>
              <a:rPr lang="en-GB" sz="1600" dirty="0">
                <a:solidFill>
                  <a:srgbClr val="FF0000"/>
                </a:solidFill>
              </a:rPr>
              <a:t>-  the ion energy </a:t>
            </a:r>
          </a:p>
          <a:p>
            <a:pPr algn="r">
              <a:buClr>
                <a:srgbClr val="00CC99"/>
              </a:buClr>
            </a:pPr>
            <a:r>
              <a:rPr lang="en-GB" sz="1600" dirty="0">
                <a:solidFill>
                  <a:srgbClr val="FF0000"/>
                </a:solidFill>
              </a:rPr>
              <a:t>  - and ion species</a:t>
            </a:r>
          </a:p>
        </p:txBody>
      </p:sp>
      <p:sp>
        <p:nvSpPr>
          <p:cNvPr id="380" name="Title 5">
            <a:extLst>
              <a:ext uri="{FF2B5EF4-FFF2-40B4-BE49-F238E27FC236}">
                <a16:creationId xmlns:a16="http://schemas.microsoft.com/office/drawing/2014/main" id="{77BD3DE6-9750-AC44-8678-96527091D1FA}"/>
              </a:ext>
            </a:extLst>
          </p:cNvPr>
          <p:cNvSpPr txBox="1">
            <a:spLocks/>
          </p:cNvSpPr>
          <p:nvPr/>
        </p:nvSpPr>
        <p:spPr>
          <a:xfrm>
            <a:off x="616932" y="3822640"/>
            <a:ext cx="8488206" cy="1320860"/>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285750" indent="-285750" algn="just">
              <a:buFont typeface="Wingdings" charset="2"/>
              <a:buChar char="Ø"/>
            </a:pPr>
            <a:r>
              <a:rPr lang="en-GB" sz="1800" dirty="0">
                <a:solidFill>
                  <a:srgbClr val="3366FF"/>
                </a:solidFill>
                <a:latin typeface="+mn-lt"/>
              </a:rPr>
              <a:t>induced ion desorption: pressure, beam-ion interaction (and desorption) </a:t>
            </a:r>
            <a:r>
              <a:rPr lang="en-GB" sz="1800" dirty="0">
                <a:solidFill>
                  <a:srgbClr val="3366FF"/>
                </a:solidFill>
              </a:rPr>
              <a:t>increase.</a:t>
            </a:r>
            <a:endParaRPr lang="en-GB" sz="1800" dirty="0">
              <a:solidFill>
                <a:srgbClr val="3366FF"/>
              </a:solidFill>
              <a:latin typeface="+mn-lt"/>
            </a:endParaRPr>
          </a:p>
          <a:p>
            <a:pPr marL="285750" indent="-285750" algn="just">
              <a:buFont typeface="Wingdings" charset="2"/>
              <a:buChar char="Ø"/>
            </a:pPr>
            <a:r>
              <a:rPr lang="en-GB" sz="1800" dirty="0">
                <a:solidFill>
                  <a:srgbClr val="3366FF"/>
                </a:solidFill>
                <a:latin typeface="+mn-lt"/>
              </a:rPr>
              <a:t>It is a resonant phenomenon causing Vacuum instability </a:t>
            </a:r>
          </a:p>
          <a:p>
            <a:pPr marL="285750" indent="-285750" algn="just">
              <a:buFont typeface="Wingdings" charset="2"/>
              <a:buChar char="Ø"/>
            </a:pPr>
            <a:r>
              <a:rPr lang="en-GB" sz="1800" dirty="0">
                <a:solidFill>
                  <a:srgbClr val="3366FF"/>
                </a:solidFill>
                <a:latin typeface="+mn-lt"/>
              </a:rPr>
              <a:t>Above a certain  critical beam current, there will be a pressure runaway.</a:t>
            </a:r>
          </a:p>
        </p:txBody>
      </p:sp>
      <p:cxnSp>
        <p:nvCxnSpPr>
          <p:cNvPr id="381" name="Straight Arrow Connector 380">
            <a:extLst>
              <a:ext uri="{FF2B5EF4-FFF2-40B4-BE49-F238E27FC236}">
                <a16:creationId xmlns:a16="http://schemas.microsoft.com/office/drawing/2014/main" id="{C0280DCA-9747-5146-80A9-243534D3833B}"/>
              </a:ext>
            </a:extLst>
          </p:cNvPr>
          <p:cNvCxnSpPr/>
          <p:nvPr/>
        </p:nvCxnSpPr>
        <p:spPr>
          <a:xfrm>
            <a:off x="1618100" y="5583902"/>
            <a:ext cx="714380" cy="158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7B768CE-82EA-4B4A-8F1C-30D3551E4910}"/>
              </a:ext>
            </a:extLst>
          </p:cNvPr>
          <p:cNvGrpSpPr/>
          <p:nvPr/>
        </p:nvGrpSpPr>
        <p:grpSpPr>
          <a:xfrm>
            <a:off x="0" y="143216"/>
            <a:ext cx="9144000" cy="4755356"/>
            <a:chOff x="964471" y="72090"/>
            <a:chExt cx="7975157" cy="4490659"/>
          </a:xfrm>
        </p:grpSpPr>
        <p:sp>
          <p:nvSpPr>
            <p:cNvPr id="41" name="Rectangle 40">
              <a:extLst>
                <a:ext uri="{FF2B5EF4-FFF2-40B4-BE49-F238E27FC236}">
                  <a16:creationId xmlns:a16="http://schemas.microsoft.com/office/drawing/2014/main" id="{71200C5A-4209-B54A-8709-A995729DBF1E}"/>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2">
              <a:extLst>
                <a:ext uri="{FF2B5EF4-FFF2-40B4-BE49-F238E27FC236}">
                  <a16:creationId xmlns:a16="http://schemas.microsoft.com/office/drawing/2014/main" id="{2D294549-ED99-694C-A296-341C98C17DD8}"/>
                </a:ext>
              </a:extLst>
            </p:cNvPr>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3" name="Rectangle 3">
              <a:extLst>
                <a:ext uri="{FF2B5EF4-FFF2-40B4-BE49-F238E27FC236}">
                  <a16:creationId xmlns:a16="http://schemas.microsoft.com/office/drawing/2014/main" id="{923BC022-03FA-4546-BC01-E664FC6973E6}"/>
                </a:ext>
              </a:extLst>
            </p:cNvPr>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4" name="Rectangle 4">
              <a:extLst>
                <a:ext uri="{FF2B5EF4-FFF2-40B4-BE49-F238E27FC236}">
                  <a16:creationId xmlns:a16="http://schemas.microsoft.com/office/drawing/2014/main" id="{3ECAB589-820A-924A-9C85-387C5B6551D8}"/>
                </a:ext>
              </a:extLst>
            </p:cNvPr>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5" name="Rectangle 5">
              <a:extLst>
                <a:ext uri="{FF2B5EF4-FFF2-40B4-BE49-F238E27FC236}">
                  <a16:creationId xmlns:a16="http://schemas.microsoft.com/office/drawing/2014/main" id="{B2D0605E-E858-6240-9185-09EB85BC01C5}"/>
                </a:ext>
              </a:extLst>
            </p:cNvPr>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46" name="Line 6">
              <a:extLst>
                <a:ext uri="{FF2B5EF4-FFF2-40B4-BE49-F238E27FC236}">
                  <a16:creationId xmlns:a16="http://schemas.microsoft.com/office/drawing/2014/main" id="{890C78E1-6FCE-F44F-BFE2-3567EB94EC79}"/>
                </a:ext>
              </a:extLst>
            </p:cNvPr>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47" name="Text Box 7">
              <a:extLst>
                <a:ext uri="{FF2B5EF4-FFF2-40B4-BE49-F238E27FC236}">
                  <a16:creationId xmlns:a16="http://schemas.microsoft.com/office/drawing/2014/main" id="{88E344CB-F932-A64E-AF2C-F9B515217458}"/>
                </a:ext>
              </a:extLst>
            </p:cNvPr>
            <p:cNvSpPr txBox="1">
              <a:spLocks noChangeArrowheads="1"/>
            </p:cNvSpPr>
            <p:nvPr/>
          </p:nvSpPr>
          <p:spPr bwMode="auto">
            <a:xfrm>
              <a:off x="2691853" y="325835"/>
              <a:ext cx="187442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7518"/>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00FF"/>
                  </a:solidFill>
                  <a:cs typeface="Monotype Corsiva"/>
                </a:rPr>
                <a:t>Cold Bore @ 1.9 K</a:t>
              </a:r>
            </a:p>
          </p:txBody>
        </p:sp>
        <p:sp>
          <p:nvSpPr>
            <p:cNvPr id="48" name="Text Box 10">
              <a:extLst>
                <a:ext uri="{FF2B5EF4-FFF2-40B4-BE49-F238E27FC236}">
                  <a16:creationId xmlns:a16="http://schemas.microsoft.com/office/drawing/2014/main" id="{65E5A3B1-4E23-1648-B9A9-19C7CED35195}"/>
                </a:ext>
              </a:extLst>
            </p:cNvPr>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49" name="Line 11">
              <a:extLst>
                <a:ext uri="{FF2B5EF4-FFF2-40B4-BE49-F238E27FC236}">
                  <a16:creationId xmlns:a16="http://schemas.microsoft.com/office/drawing/2014/main" id="{01B54335-D504-C440-8E62-95CCCB10CA70}"/>
                </a:ext>
              </a:extLst>
            </p:cNvPr>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50" name="Text Box 12">
              <a:extLst>
                <a:ext uri="{FF2B5EF4-FFF2-40B4-BE49-F238E27FC236}">
                  <a16:creationId xmlns:a16="http://schemas.microsoft.com/office/drawing/2014/main" id="{E3162C44-3A78-5E4D-AFFB-C1AA12ACBC5F}"/>
                </a:ext>
              </a:extLst>
            </p:cNvPr>
            <p:cNvSpPr txBox="1">
              <a:spLocks noChangeArrowheads="1"/>
            </p:cNvSpPr>
            <p:nvPr/>
          </p:nvSpPr>
          <p:spPr bwMode="auto">
            <a:xfrm>
              <a:off x="2586346" y="4101084"/>
              <a:ext cx="27754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400" dirty="0">
                  <a:cs typeface="Monotype Corsiva"/>
                </a:rPr>
                <a:t>T=0, without beam</a:t>
              </a:r>
              <a:endParaRPr lang="en-US" dirty="0">
                <a:cs typeface="Monotype Corsiva"/>
              </a:endParaRPr>
            </a:p>
          </p:txBody>
        </p:sp>
        <p:sp>
          <p:nvSpPr>
            <p:cNvPr id="51" name="TextBox 50">
              <a:extLst>
                <a:ext uri="{FF2B5EF4-FFF2-40B4-BE49-F238E27FC236}">
                  <a16:creationId xmlns:a16="http://schemas.microsoft.com/office/drawing/2014/main" id="{BF54C71C-50AD-244F-B464-9CF5ABB13965}"/>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52" name="TextBox 51">
              <a:extLst>
                <a:ext uri="{FF2B5EF4-FFF2-40B4-BE49-F238E27FC236}">
                  <a16:creationId xmlns:a16="http://schemas.microsoft.com/office/drawing/2014/main" id="{042101EC-10D8-4748-BB4A-28B89A818048}"/>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53" name="TextBox 52">
              <a:extLst>
                <a:ext uri="{FF2B5EF4-FFF2-40B4-BE49-F238E27FC236}">
                  <a16:creationId xmlns:a16="http://schemas.microsoft.com/office/drawing/2014/main" id="{C7FA52F2-6504-D844-A3C8-22E6218206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54" name="TextBox 53">
              <a:extLst>
                <a:ext uri="{FF2B5EF4-FFF2-40B4-BE49-F238E27FC236}">
                  <a16:creationId xmlns:a16="http://schemas.microsoft.com/office/drawing/2014/main" id="{C6CD1409-FE3A-6346-BE55-28BE8D54C74C}"/>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pic>
        <p:nvPicPr>
          <p:cNvPr id="125967" name="Picture 15" descr="Page_13.jpg                                                    00003BBAMacintosh HD                   B8906C1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69208" y="165735"/>
            <a:ext cx="2860798" cy="4521626"/>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8">
            <a:extLst>
              <a:ext uri="{FF2B5EF4-FFF2-40B4-BE49-F238E27FC236}">
                <a16:creationId xmlns:a16="http://schemas.microsoft.com/office/drawing/2014/main" id="{EF4AAEC3-A24B-B744-A24F-BF69B1E73418}"/>
              </a:ext>
            </a:extLst>
          </p:cNvPr>
          <p:cNvSpPr txBox="1">
            <a:spLocks noChangeArrowheads="1"/>
          </p:cNvSpPr>
          <p:nvPr/>
        </p:nvSpPr>
        <p:spPr bwMode="auto">
          <a:xfrm>
            <a:off x="1545961" y="1574929"/>
            <a:ext cx="2848708" cy="175432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spcBef>
                <a:spcPct val="50000"/>
              </a:spcBef>
            </a:pPr>
            <a:r>
              <a:rPr lang="en-US" dirty="0">
                <a:solidFill>
                  <a:srgbClr val="008000"/>
                </a:solidFill>
                <a:cs typeface="Monotype Corsiva"/>
              </a:rPr>
              <a:t>Let us see what happens during operation and beam passage to:</a:t>
            </a:r>
          </a:p>
          <a:p>
            <a:pPr marL="257175" indent="-257175">
              <a:spcBef>
                <a:spcPct val="50000"/>
              </a:spcBef>
              <a:buFont typeface="Wingdings" charset="2"/>
              <a:buChar char="Ø"/>
            </a:pPr>
            <a:r>
              <a:rPr lang="en-US" dirty="0">
                <a:solidFill>
                  <a:srgbClr val="008000"/>
                </a:solidFill>
                <a:cs typeface="Monotype Corsiva"/>
              </a:rPr>
              <a:t>The vacuum system </a:t>
            </a:r>
          </a:p>
          <a:p>
            <a:pPr marL="257175" indent="-257175">
              <a:spcBef>
                <a:spcPct val="50000"/>
              </a:spcBef>
              <a:buFont typeface="Wingdings" charset="2"/>
              <a:buChar char="Ø"/>
            </a:pPr>
            <a:r>
              <a:rPr lang="en-US" dirty="0">
                <a:solidFill>
                  <a:srgbClr val="008000"/>
                </a:solidFill>
                <a:cs typeface="Monotype Corsiva"/>
              </a:rPr>
              <a:t>the Beam screen Surface </a:t>
            </a:r>
          </a:p>
        </p:txBody>
      </p:sp>
      <p:sp>
        <p:nvSpPr>
          <p:cNvPr id="18" name="AutoShape 1039">
            <a:extLst>
              <a:ext uri="{FF2B5EF4-FFF2-40B4-BE49-F238E27FC236}">
                <a16:creationId xmlns:a16="http://schemas.microsoft.com/office/drawing/2014/main" id="{884A3A54-9BF9-D042-920A-CEEF36E10C72}"/>
              </a:ext>
            </a:extLst>
          </p:cNvPr>
          <p:cNvSpPr>
            <a:spLocks noChangeArrowheads="1"/>
          </p:cNvSpPr>
          <p:nvPr/>
        </p:nvSpPr>
        <p:spPr bwMode="auto">
          <a:xfrm>
            <a:off x="7885538" y="3243834"/>
            <a:ext cx="263769" cy="285750"/>
          </a:xfrm>
          <a:prstGeom prst="smileyFace">
            <a:avLst>
              <a:gd name="adj" fmla="val 4653"/>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p>
        </p:txBody>
      </p:sp>
      <p:cxnSp>
        <p:nvCxnSpPr>
          <p:cNvPr id="19" name="Straight Arrow Connector 18">
            <a:extLst>
              <a:ext uri="{FF2B5EF4-FFF2-40B4-BE49-F238E27FC236}">
                <a16:creationId xmlns:a16="http://schemas.microsoft.com/office/drawing/2014/main" id="{9B451DB2-C208-B34B-8D6D-2A323C770C55}"/>
              </a:ext>
            </a:extLst>
          </p:cNvPr>
          <p:cNvCxnSpPr>
            <a:cxnSpLocks/>
          </p:cNvCxnSpPr>
          <p:nvPr/>
        </p:nvCxnSpPr>
        <p:spPr>
          <a:xfrm>
            <a:off x="4506893" y="2517494"/>
            <a:ext cx="2982043" cy="751298"/>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76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15353" y="24197"/>
            <a:ext cx="9144000" cy="4874494"/>
            <a:chOff x="714073" y="-17156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714073" y="-171560"/>
              <a:ext cx="7975157" cy="44679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7" name="Text Box 12">
            <a:extLst>
              <a:ext uri="{FF2B5EF4-FFF2-40B4-BE49-F238E27FC236}">
                <a16:creationId xmlns:a16="http://schemas.microsoft.com/office/drawing/2014/main" id="{7DEAF74C-01C8-8749-9A78-674417B5ED39}"/>
              </a:ext>
            </a:extLst>
          </p:cNvPr>
          <p:cNvSpPr txBox="1">
            <a:spLocks noChangeArrowheads="1"/>
          </p:cNvSpPr>
          <p:nvPr/>
        </p:nvSpPr>
        <p:spPr bwMode="auto">
          <a:xfrm>
            <a:off x="1687962" y="4199507"/>
            <a:ext cx="317988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dirty="0">
                <a:solidFill>
                  <a:schemeClr val="bg1"/>
                </a:solidFill>
                <a:cs typeface="Monotype Corsiva"/>
              </a:rPr>
              <a:t>Time = 0</a:t>
            </a:r>
            <a:endParaRPr lang="en-US" sz="2400" dirty="0">
              <a:solidFill>
                <a:schemeClr val="bg1"/>
              </a:solidFill>
              <a:cs typeface="Monotype Corsiva"/>
            </a:endParaRPr>
          </a:p>
        </p:txBody>
      </p:sp>
      <p:sp>
        <p:nvSpPr>
          <p:cNvPr id="18" name="Rectangle 13">
            <a:extLst>
              <a:ext uri="{FF2B5EF4-FFF2-40B4-BE49-F238E27FC236}">
                <a16:creationId xmlns:a16="http://schemas.microsoft.com/office/drawing/2014/main" id="{D27F0646-A800-A945-B582-52627F8E44C9}"/>
              </a:ext>
            </a:extLst>
          </p:cNvPr>
          <p:cNvSpPr>
            <a:spLocks noGrp="1" noChangeArrowheads="1"/>
          </p:cNvSpPr>
          <p:nvPr>
            <p:ph type="title"/>
          </p:nvPr>
        </p:nvSpPr>
        <p:spPr>
          <a:xfrm>
            <a:off x="7394834" y="-228600"/>
            <a:ext cx="7498080" cy="1143000"/>
          </a:xfrm>
        </p:spPr>
        <p:txBody>
          <a:bodyPr>
            <a:normAutofit/>
          </a:bodyPr>
          <a:lstStyle/>
          <a:p>
            <a:r>
              <a:rPr lang="en-US" sz="2800" dirty="0">
                <a:latin typeface="+mn-lt"/>
              </a:rPr>
              <a:t>calculation</a:t>
            </a:r>
            <a:endParaRPr lang="en-US" dirty="0">
              <a:latin typeface="+mn-lt"/>
            </a:endParaRPr>
          </a:p>
        </p:txBody>
      </p:sp>
      <p:sp>
        <p:nvSpPr>
          <p:cNvPr id="19" name="Text Box 14">
            <a:extLst>
              <a:ext uri="{FF2B5EF4-FFF2-40B4-BE49-F238E27FC236}">
                <a16:creationId xmlns:a16="http://schemas.microsoft.com/office/drawing/2014/main" id="{580BABAA-8E1C-C545-89AD-22A5123BFD57}"/>
              </a:ext>
            </a:extLst>
          </p:cNvPr>
          <p:cNvSpPr txBox="1">
            <a:spLocks noChangeArrowheads="1"/>
          </p:cNvSpPr>
          <p:nvPr/>
        </p:nvSpPr>
        <p:spPr bwMode="auto">
          <a:xfrm>
            <a:off x="1463745" y="2590801"/>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20" name="Text Box 15">
            <a:extLst>
              <a:ext uri="{FF2B5EF4-FFF2-40B4-BE49-F238E27FC236}">
                <a16:creationId xmlns:a16="http://schemas.microsoft.com/office/drawing/2014/main" id="{4E197509-B227-A04E-8437-DC4610999648}"/>
              </a:ext>
            </a:extLst>
          </p:cNvPr>
          <p:cNvSpPr txBox="1">
            <a:spLocks noChangeArrowheads="1"/>
          </p:cNvSpPr>
          <p:nvPr/>
        </p:nvSpPr>
        <p:spPr bwMode="auto">
          <a:xfrm>
            <a:off x="1604422" y="3200400"/>
            <a:ext cx="5635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sp>
        <p:nvSpPr>
          <p:cNvPr id="21" name="Line 16">
            <a:extLst>
              <a:ext uri="{FF2B5EF4-FFF2-40B4-BE49-F238E27FC236}">
                <a16:creationId xmlns:a16="http://schemas.microsoft.com/office/drawing/2014/main" id="{A81221A8-F4E0-EA43-8EF5-EF530CEA60A6}"/>
              </a:ext>
            </a:extLst>
          </p:cNvPr>
          <p:cNvSpPr>
            <a:spLocks noChangeShapeType="1"/>
          </p:cNvSpPr>
          <p:nvPr/>
        </p:nvSpPr>
        <p:spPr bwMode="auto">
          <a:xfrm flipV="1">
            <a:off x="1815437" y="1295400"/>
            <a:ext cx="0" cy="1524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2" name="Freeform 17">
            <a:extLst>
              <a:ext uri="{FF2B5EF4-FFF2-40B4-BE49-F238E27FC236}">
                <a16:creationId xmlns:a16="http://schemas.microsoft.com/office/drawing/2014/main" id="{19FEDFDB-319F-1D42-B64B-45748CA77521}"/>
              </a:ext>
            </a:extLst>
          </p:cNvPr>
          <p:cNvSpPr>
            <a:spLocks/>
          </p:cNvSpPr>
          <p:nvPr/>
        </p:nvSpPr>
        <p:spPr bwMode="auto">
          <a:xfrm rot="-5400000">
            <a:off x="1243937" y="1948962"/>
            <a:ext cx="1143000" cy="140677"/>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4" name="Text Box 20">
            <a:extLst>
              <a:ext uri="{FF2B5EF4-FFF2-40B4-BE49-F238E27FC236}">
                <a16:creationId xmlns:a16="http://schemas.microsoft.com/office/drawing/2014/main" id="{54DF935D-A634-194D-BDB6-7868211E2FD2}"/>
              </a:ext>
            </a:extLst>
          </p:cNvPr>
          <p:cNvSpPr txBox="1">
            <a:spLocks noChangeArrowheads="1"/>
          </p:cNvSpPr>
          <p:nvPr/>
        </p:nvSpPr>
        <p:spPr bwMode="auto">
          <a:xfrm>
            <a:off x="1163827" y="134258"/>
            <a:ext cx="629578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400" b="1" dirty="0">
                <a:solidFill>
                  <a:srgbClr val="008000"/>
                </a:solidFill>
                <a:cs typeface="Monotype Corsiva"/>
              </a:rPr>
              <a:t>Synchrotron Radiation</a:t>
            </a:r>
          </a:p>
        </p:txBody>
      </p:sp>
      <p:sp>
        <p:nvSpPr>
          <p:cNvPr id="25" name="TextBox 24">
            <a:extLst>
              <a:ext uri="{FF2B5EF4-FFF2-40B4-BE49-F238E27FC236}">
                <a16:creationId xmlns:a16="http://schemas.microsoft.com/office/drawing/2014/main" id="{99C6BE3C-CB7D-B84B-9643-EB2689ECAE5B}"/>
              </a:ext>
            </a:extLst>
          </p:cNvPr>
          <p:cNvSpPr txBox="1"/>
          <p:nvPr/>
        </p:nvSpPr>
        <p:spPr>
          <a:xfrm>
            <a:off x="4180009" y="1557718"/>
            <a:ext cx="2890647" cy="2339102"/>
          </a:xfrm>
          <a:prstGeom prst="rect">
            <a:avLst/>
          </a:prstGeom>
          <a:noFill/>
        </p:spPr>
        <p:txBody>
          <a:bodyPr wrap="square" rtlCol="0">
            <a:spAutoFit/>
          </a:bodyPr>
          <a:lstStyle/>
          <a:p>
            <a:pPr>
              <a:buClr>
                <a:srgbClr val="00CC99"/>
              </a:buClr>
              <a:buFontTx/>
              <a:buChar char="•"/>
            </a:pPr>
            <a:r>
              <a:rPr lang="en-GB" sz="2000" b="1" dirty="0">
                <a:solidFill>
                  <a:srgbClr val="0432FF"/>
                </a:solidFill>
              </a:rPr>
              <a:t> </a:t>
            </a:r>
            <a:r>
              <a:rPr lang="en-GB" b="1" dirty="0">
                <a:solidFill>
                  <a:srgbClr val="0432FF"/>
                </a:solidFill>
              </a:rPr>
              <a:t>A charged particle which is accelerated produce radiation</a:t>
            </a:r>
          </a:p>
          <a:p>
            <a:pPr>
              <a:buClr>
                <a:srgbClr val="00CC99"/>
              </a:buClr>
              <a:buFontTx/>
              <a:buChar char="•"/>
            </a:pPr>
            <a:r>
              <a:rPr lang="en-GB" b="1" dirty="0">
                <a:solidFill>
                  <a:srgbClr val="0432FF"/>
                </a:solidFill>
              </a:rPr>
              <a:t>For a relativistic particle, the radiation is highly peaked (opening angle ~ 1/</a:t>
            </a:r>
            <a:r>
              <a:rPr lang="en-GB" b="1" dirty="0">
                <a:solidFill>
                  <a:srgbClr val="0432FF"/>
                </a:solidFill>
                <a:latin typeface="Symbol" charset="2"/>
                <a:ea typeface="Symbol" charset="2"/>
                <a:cs typeface="Symbol" charset="2"/>
              </a:rPr>
              <a:t>g</a:t>
            </a:r>
            <a:r>
              <a:rPr lang="en-GB" b="1" dirty="0">
                <a:solidFill>
                  <a:srgbClr val="0432FF"/>
                </a:solidFill>
              </a:rPr>
              <a:t>)</a:t>
            </a:r>
          </a:p>
          <a:p>
            <a:endParaRPr lang="en-GB" b="1" dirty="0">
              <a:solidFill>
                <a:srgbClr val="0432FF"/>
              </a:solidFill>
            </a:endParaRPr>
          </a:p>
        </p:txBody>
      </p:sp>
      <p:pic>
        <p:nvPicPr>
          <p:cNvPr id="29" name="Picture 2">
            <a:extLst>
              <a:ext uri="{FF2B5EF4-FFF2-40B4-BE49-F238E27FC236}">
                <a16:creationId xmlns:a16="http://schemas.microsoft.com/office/drawing/2014/main" id="{74CFED4F-A598-214C-89F7-0E0B0D78479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8788123" flipH="1">
            <a:off x="2201630" y="1736717"/>
            <a:ext cx="1810608" cy="1511142"/>
          </a:xfrm>
          <a:prstGeom prst="rect">
            <a:avLst/>
          </a:prstGeom>
          <a:noFill/>
          <a:ln w="9525">
            <a:noFill/>
            <a:miter lim="800000"/>
            <a:headEnd/>
            <a:tailEnd/>
          </a:ln>
        </p:spPr>
      </p:pic>
      <p:sp>
        <p:nvSpPr>
          <p:cNvPr id="23" name="AutoShape 19">
            <a:extLst>
              <a:ext uri="{FF2B5EF4-FFF2-40B4-BE49-F238E27FC236}">
                <a16:creationId xmlns:a16="http://schemas.microsoft.com/office/drawing/2014/main" id="{9577A738-E1DA-3140-9108-73932A280322}"/>
              </a:ext>
            </a:extLst>
          </p:cNvPr>
          <p:cNvSpPr>
            <a:spLocks noChangeArrowheads="1"/>
          </p:cNvSpPr>
          <p:nvPr/>
        </p:nvSpPr>
        <p:spPr bwMode="auto">
          <a:xfrm>
            <a:off x="3753293" y="970027"/>
            <a:ext cx="3189768" cy="3067493"/>
          </a:xfrm>
          <a:prstGeom prst="wedgeEllipseCallout">
            <a:avLst>
              <a:gd name="adj1" fmla="val -96812"/>
              <a:gd name="adj2" fmla="val 14598"/>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pic>
        <p:nvPicPr>
          <p:cNvPr id="30" name="Picture 29">
            <a:extLst>
              <a:ext uri="{FF2B5EF4-FFF2-40B4-BE49-F238E27FC236}">
                <a16:creationId xmlns:a16="http://schemas.microsoft.com/office/drawing/2014/main" id="{E91D00A4-5999-034E-9CBF-3D85623E84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5829" y="3783397"/>
            <a:ext cx="2441277" cy="9315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F0E6D44A-326F-2C40-A426-15A93AEFAD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30397" y="2200940"/>
            <a:ext cx="1759841" cy="9332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91FDF3D4-5670-6C45-8F9A-912166D25E72}"/>
              </a:ext>
            </a:extLst>
          </p:cNvPr>
          <p:cNvSpPr/>
          <p:nvPr/>
        </p:nvSpPr>
        <p:spPr>
          <a:xfrm>
            <a:off x="5990567" y="145198"/>
            <a:ext cx="3183306" cy="923330"/>
          </a:xfrm>
          <a:prstGeom prst="rect">
            <a:avLst/>
          </a:prstGeom>
        </p:spPr>
        <p:txBody>
          <a:bodyPr wrap="square">
            <a:spAutoFit/>
          </a:bodyPr>
          <a:lstStyle/>
          <a:p>
            <a:pPr algn="ctr"/>
            <a:r>
              <a:rPr lang="en-GB" b="1" dirty="0">
                <a:solidFill>
                  <a:srgbClr val="0432FF"/>
                </a:solidFill>
              </a:rPr>
              <a:t>Critical energy: </a:t>
            </a:r>
          </a:p>
          <a:p>
            <a:pPr algn="ctr"/>
            <a:r>
              <a:rPr lang="en-GB" dirty="0">
                <a:solidFill>
                  <a:schemeClr val="bg1"/>
                </a:solidFill>
              </a:rPr>
              <a:t>divide the power spectrum in two equals parts</a:t>
            </a:r>
          </a:p>
        </p:txBody>
      </p:sp>
    </p:spTree>
    <p:extLst>
      <p:ext uri="{BB962C8B-B14F-4D97-AF65-F5344CB8AC3E}">
        <p14:creationId xmlns:p14="http://schemas.microsoft.com/office/powerpoint/2010/main" val="10758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15353" y="24197"/>
            <a:ext cx="9144000" cy="4874494"/>
            <a:chOff x="714073" y="-17156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714073" y="-171560"/>
              <a:ext cx="7975157" cy="44679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7" name="Text Box 12">
            <a:extLst>
              <a:ext uri="{FF2B5EF4-FFF2-40B4-BE49-F238E27FC236}">
                <a16:creationId xmlns:a16="http://schemas.microsoft.com/office/drawing/2014/main" id="{7DEAF74C-01C8-8749-9A78-674417B5ED39}"/>
              </a:ext>
            </a:extLst>
          </p:cNvPr>
          <p:cNvSpPr txBox="1">
            <a:spLocks noChangeArrowheads="1"/>
          </p:cNvSpPr>
          <p:nvPr/>
        </p:nvSpPr>
        <p:spPr bwMode="auto">
          <a:xfrm>
            <a:off x="1687962" y="4199507"/>
            <a:ext cx="317988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dirty="0">
                <a:solidFill>
                  <a:schemeClr val="bg1"/>
                </a:solidFill>
                <a:cs typeface="Monotype Corsiva"/>
              </a:rPr>
              <a:t>Time = 0</a:t>
            </a:r>
            <a:endParaRPr lang="en-US" sz="2400" dirty="0">
              <a:solidFill>
                <a:schemeClr val="bg1"/>
              </a:solidFill>
              <a:cs typeface="Monotype Corsiva"/>
            </a:endParaRPr>
          </a:p>
        </p:txBody>
      </p:sp>
      <p:sp>
        <p:nvSpPr>
          <p:cNvPr id="18" name="Rectangle 13">
            <a:extLst>
              <a:ext uri="{FF2B5EF4-FFF2-40B4-BE49-F238E27FC236}">
                <a16:creationId xmlns:a16="http://schemas.microsoft.com/office/drawing/2014/main" id="{D27F0646-A800-A945-B582-52627F8E44C9}"/>
              </a:ext>
            </a:extLst>
          </p:cNvPr>
          <p:cNvSpPr>
            <a:spLocks noGrp="1" noChangeArrowheads="1"/>
          </p:cNvSpPr>
          <p:nvPr>
            <p:ph type="title"/>
          </p:nvPr>
        </p:nvSpPr>
        <p:spPr>
          <a:xfrm>
            <a:off x="7394834" y="-228600"/>
            <a:ext cx="7498080" cy="1143000"/>
          </a:xfrm>
        </p:spPr>
        <p:txBody>
          <a:bodyPr>
            <a:normAutofit/>
          </a:bodyPr>
          <a:lstStyle/>
          <a:p>
            <a:r>
              <a:rPr lang="en-US" sz="2800" dirty="0">
                <a:latin typeface="+mn-lt"/>
              </a:rPr>
              <a:t>calculation</a:t>
            </a:r>
            <a:endParaRPr lang="en-US" dirty="0">
              <a:latin typeface="+mn-lt"/>
            </a:endParaRPr>
          </a:p>
        </p:txBody>
      </p:sp>
      <p:sp>
        <p:nvSpPr>
          <p:cNvPr id="19" name="Text Box 14">
            <a:extLst>
              <a:ext uri="{FF2B5EF4-FFF2-40B4-BE49-F238E27FC236}">
                <a16:creationId xmlns:a16="http://schemas.microsoft.com/office/drawing/2014/main" id="{580BABAA-8E1C-C545-89AD-22A5123BFD57}"/>
              </a:ext>
            </a:extLst>
          </p:cNvPr>
          <p:cNvSpPr txBox="1">
            <a:spLocks noChangeArrowheads="1"/>
          </p:cNvSpPr>
          <p:nvPr/>
        </p:nvSpPr>
        <p:spPr bwMode="auto">
          <a:xfrm>
            <a:off x="1463745" y="2590801"/>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20" name="Text Box 15">
            <a:extLst>
              <a:ext uri="{FF2B5EF4-FFF2-40B4-BE49-F238E27FC236}">
                <a16:creationId xmlns:a16="http://schemas.microsoft.com/office/drawing/2014/main" id="{4E197509-B227-A04E-8437-DC4610999648}"/>
              </a:ext>
            </a:extLst>
          </p:cNvPr>
          <p:cNvSpPr txBox="1">
            <a:spLocks noChangeArrowheads="1"/>
          </p:cNvSpPr>
          <p:nvPr/>
        </p:nvSpPr>
        <p:spPr bwMode="auto">
          <a:xfrm>
            <a:off x="1604422" y="3200400"/>
            <a:ext cx="5635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sp>
        <p:nvSpPr>
          <p:cNvPr id="21" name="Line 16">
            <a:extLst>
              <a:ext uri="{FF2B5EF4-FFF2-40B4-BE49-F238E27FC236}">
                <a16:creationId xmlns:a16="http://schemas.microsoft.com/office/drawing/2014/main" id="{A81221A8-F4E0-EA43-8EF5-EF530CEA60A6}"/>
              </a:ext>
            </a:extLst>
          </p:cNvPr>
          <p:cNvSpPr>
            <a:spLocks noChangeShapeType="1"/>
          </p:cNvSpPr>
          <p:nvPr/>
        </p:nvSpPr>
        <p:spPr bwMode="auto">
          <a:xfrm flipV="1">
            <a:off x="1815437" y="1295400"/>
            <a:ext cx="0" cy="1524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2" name="Freeform 17">
            <a:extLst>
              <a:ext uri="{FF2B5EF4-FFF2-40B4-BE49-F238E27FC236}">
                <a16:creationId xmlns:a16="http://schemas.microsoft.com/office/drawing/2014/main" id="{19FEDFDB-319F-1D42-B64B-45748CA77521}"/>
              </a:ext>
            </a:extLst>
          </p:cNvPr>
          <p:cNvSpPr>
            <a:spLocks/>
          </p:cNvSpPr>
          <p:nvPr/>
        </p:nvSpPr>
        <p:spPr bwMode="auto">
          <a:xfrm rot="-5400000">
            <a:off x="1243937" y="1948962"/>
            <a:ext cx="1143000" cy="140677"/>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4" name="Text Box 20">
            <a:extLst>
              <a:ext uri="{FF2B5EF4-FFF2-40B4-BE49-F238E27FC236}">
                <a16:creationId xmlns:a16="http://schemas.microsoft.com/office/drawing/2014/main" id="{54DF935D-A634-194D-BDB6-7868211E2FD2}"/>
              </a:ext>
            </a:extLst>
          </p:cNvPr>
          <p:cNvSpPr txBox="1">
            <a:spLocks noChangeArrowheads="1"/>
          </p:cNvSpPr>
          <p:nvPr/>
        </p:nvSpPr>
        <p:spPr bwMode="auto">
          <a:xfrm>
            <a:off x="1163827" y="134258"/>
            <a:ext cx="629578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400" b="1" dirty="0">
                <a:solidFill>
                  <a:srgbClr val="008000"/>
                </a:solidFill>
                <a:cs typeface="Monotype Corsiva"/>
              </a:rPr>
              <a:t>Synchrotron Radiation</a:t>
            </a:r>
          </a:p>
        </p:txBody>
      </p:sp>
      <p:sp>
        <p:nvSpPr>
          <p:cNvPr id="28" name="AutoShape 19">
            <a:extLst>
              <a:ext uri="{FF2B5EF4-FFF2-40B4-BE49-F238E27FC236}">
                <a16:creationId xmlns:a16="http://schemas.microsoft.com/office/drawing/2014/main" id="{98D8F473-445F-2A47-B050-4647CF6AC105}"/>
              </a:ext>
            </a:extLst>
          </p:cNvPr>
          <p:cNvSpPr>
            <a:spLocks noChangeArrowheads="1"/>
          </p:cNvSpPr>
          <p:nvPr/>
        </p:nvSpPr>
        <p:spPr bwMode="auto">
          <a:xfrm>
            <a:off x="2112675" y="1131222"/>
            <a:ext cx="5379417" cy="3048000"/>
          </a:xfrm>
          <a:prstGeom prst="wedgeEllipseCallout">
            <a:avLst>
              <a:gd name="adj1" fmla="val -53994"/>
              <a:gd name="adj2" fmla="val -42296"/>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pic>
        <p:nvPicPr>
          <p:cNvPr id="33" name="Picture 18">
            <a:extLst>
              <a:ext uri="{FF2B5EF4-FFF2-40B4-BE49-F238E27FC236}">
                <a16:creationId xmlns:a16="http://schemas.microsoft.com/office/drawing/2014/main" id="{26459F38-6AA5-D04B-A206-9A3A5150FA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242" y="1055022"/>
            <a:ext cx="5205046" cy="334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4" name="Rectangle 33">
            <a:extLst>
              <a:ext uri="{FF2B5EF4-FFF2-40B4-BE49-F238E27FC236}">
                <a16:creationId xmlns:a16="http://schemas.microsoft.com/office/drawing/2014/main" id="{B4693858-4EA9-D44D-B588-64C3B0A41E2F}"/>
              </a:ext>
            </a:extLst>
          </p:cNvPr>
          <p:cNvSpPr/>
          <p:nvPr/>
        </p:nvSpPr>
        <p:spPr>
          <a:xfrm>
            <a:off x="6941262" y="854898"/>
            <a:ext cx="6893124" cy="923330"/>
          </a:xfrm>
          <a:prstGeom prst="rect">
            <a:avLst/>
          </a:prstGeom>
        </p:spPr>
        <p:txBody>
          <a:bodyPr wrap="square">
            <a:spAutoFit/>
          </a:bodyPr>
          <a:lstStyle/>
          <a:p>
            <a:pPr>
              <a:buClr>
                <a:srgbClr val="00CC99"/>
              </a:buClr>
            </a:pPr>
            <a:r>
              <a:rPr lang="en-GB" dirty="0">
                <a:solidFill>
                  <a:srgbClr val="0432FF"/>
                </a:solidFill>
              </a:rPr>
              <a:t>The average power </a:t>
            </a:r>
          </a:p>
          <a:p>
            <a:pPr>
              <a:buClr>
                <a:srgbClr val="00CC99"/>
              </a:buClr>
            </a:pPr>
            <a:r>
              <a:rPr lang="en-GB" dirty="0">
                <a:solidFill>
                  <a:srgbClr val="0432FF"/>
                </a:solidFill>
              </a:rPr>
              <a:t>emitted by the beam </a:t>
            </a:r>
          </a:p>
          <a:p>
            <a:pPr>
              <a:buClr>
                <a:srgbClr val="00CC99"/>
              </a:buClr>
            </a:pPr>
            <a:r>
              <a:rPr lang="en-GB" dirty="0">
                <a:solidFill>
                  <a:srgbClr val="0432FF"/>
                </a:solidFill>
              </a:rPr>
              <a:t>per unit length is:</a:t>
            </a:r>
          </a:p>
        </p:txBody>
      </p:sp>
      <p:graphicFrame>
        <p:nvGraphicFramePr>
          <p:cNvPr id="35" name="Object 8">
            <a:extLst>
              <a:ext uri="{FF2B5EF4-FFF2-40B4-BE49-F238E27FC236}">
                <a16:creationId xmlns:a16="http://schemas.microsoft.com/office/drawing/2014/main" id="{EEDA3480-4A69-4140-A22C-4A4F56BF9426}"/>
              </a:ext>
            </a:extLst>
          </p:cNvPr>
          <p:cNvGraphicFramePr>
            <a:graphicFrameLocks noChangeAspect="1"/>
          </p:cNvGraphicFramePr>
          <p:nvPr>
            <p:extLst>
              <p:ext uri="{D42A27DB-BD31-4B8C-83A1-F6EECF244321}">
                <p14:modId xmlns:p14="http://schemas.microsoft.com/office/powerpoint/2010/main" val="3444377275"/>
              </p:ext>
            </p:extLst>
          </p:nvPr>
        </p:nvGraphicFramePr>
        <p:xfrm>
          <a:off x="7060781" y="2203995"/>
          <a:ext cx="2041525" cy="785812"/>
        </p:xfrm>
        <a:graphic>
          <a:graphicData uri="http://schemas.openxmlformats.org/presentationml/2006/ole">
            <mc:AlternateContent xmlns:mc="http://schemas.openxmlformats.org/markup-compatibility/2006">
              <mc:Choice xmlns:v="urn:schemas-microsoft-com:vml" Requires="v">
                <p:oleObj spid="_x0000_s3091" name="Equation" r:id="rId4" imgW="1155199" imgH="444307" progId="Equation.3">
                  <p:embed/>
                </p:oleObj>
              </mc:Choice>
              <mc:Fallback>
                <p:oleObj name="Equation" r:id="rId4" imgW="1155199" imgH="444307" progId="Equation.3">
                  <p:embed/>
                  <p:pic>
                    <p:nvPicPr>
                      <p:cNvPr id="2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781" y="2203995"/>
                        <a:ext cx="2041525" cy="785812"/>
                      </a:xfrm>
                      <a:prstGeom prst="rect">
                        <a:avLst/>
                      </a:prstGeom>
                      <a:solidFill>
                        <a:schemeClr val="tx2"/>
                      </a:solidFill>
                      <a:ln w="25400">
                        <a:solidFill>
                          <a:srgbClr val="FF0066"/>
                        </a:solidFill>
                        <a:miter lim="800000"/>
                        <a:headEnd/>
                        <a:tailEnd/>
                      </a:ln>
                      <a:extLst/>
                    </p:spPr>
                  </p:pic>
                </p:oleObj>
              </mc:Fallback>
            </mc:AlternateContent>
          </a:graphicData>
        </a:graphic>
      </p:graphicFrame>
      <p:sp>
        <p:nvSpPr>
          <p:cNvPr id="36" name="TextBox 35">
            <a:extLst>
              <a:ext uri="{FF2B5EF4-FFF2-40B4-BE49-F238E27FC236}">
                <a16:creationId xmlns:a16="http://schemas.microsoft.com/office/drawing/2014/main" id="{35333D4E-7812-8348-AB8D-9F04EE9F3B8D}"/>
              </a:ext>
            </a:extLst>
          </p:cNvPr>
          <p:cNvSpPr txBox="1"/>
          <p:nvPr/>
        </p:nvSpPr>
        <p:spPr>
          <a:xfrm>
            <a:off x="4882594" y="4358491"/>
            <a:ext cx="4177234" cy="461665"/>
          </a:xfrm>
          <a:prstGeom prst="rect">
            <a:avLst/>
          </a:prstGeom>
          <a:noFill/>
        </p:spPr>
        <p:txBody>
          <a:bodyPr wrap="none" rtlCol="0">
            <a:spAutoFit/>
          </a:bodyPr>
          <a:lstStyle/>
          <a:p>
            <a:pPr fontAlgn="t"/>
            <a:r>
              <a:rPr lang="en-GB" sz="2400" b="1" dirty="0">
                <a:solidFill>
                  <a:srgbClr val="0432FF"/>
                </a:solidFill>
              </a:rPr>
              <a:t>For LHC: P</a:t>
            </a:r>
            <a:r>
              <a:rPr lang="en-GB" sz="2400" b="1" baseline="-25000" dirty="0">
                <a:solidFill>
                  <a:srgbClr val="0432FF"/>
                </a:solidFill>
              </a:rPr>
              <a:t>    </a:t>
            </a:r>
            <a:r>
              <a:rPr lang="en-GB" sz="2400" b="1" dirty="0">
                <a:solidFill>
                  <a:srgbClr val="0432FF"/>
                </a:solidFill>
              </a:rPr>
              <a:t>=  </a:t>
            </a:r>
            <a:r>
              <a:rPr lang="de-DE" sz="2400" b="1" dirty="0">
                <a:solidFill>
                  <a:srgbClr val="0432FF"/>
                </a:solidFill>
              </a:rPr>
              <a:t>0.17 W/m/apert.</a:t>
            </a:r>
            <a:r>
              <a:rPr lang="en-GB" sz="2400" b="1" dirty="0">
                <a:solidFill>
                  <a:srgbClr val="0432FF"/>
                </a:solidFill>
              </a:rPr>
              <a:t> </a:t>
            </a:r>
          </a:p>
        </p:txBody>
      </p:sp>
    </p:spTree>
    <p:extLst>
      <p:ext uri="{BB962C8B-B14F-4D97-AF65-F5344CB8AC3E}">
        <p14:creationId xmlns:p14="http://schemas.microsoft.com/office/powerpoint/2010/main" val="305998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B0C710-B328-DF46-BFC1-13FFEFB6A6B3}"/>
              </a:ext>
            </a:extLst>
          </p:cNvPr>
          <p:cNvSpPr/>
          <p:nvPr/>
        </p:nvSpPr>
        <p:spPr>
          <a:xfrm>
            <a:off x="857954" y="340845"/>
            <a:ext cx="7800623" cy="4102470"/>
          </a:xfrm>
          <a:prstGeom prst="rect">
            <a:avLst/>
          </a:prstGeom>
        </p:spPr>
        <p:txBody>
          <a:bodyPr wrap="square">
            <a:spAutoFit/>
          </a:bodyPr>
          <a:lstStyle/>
          <a:p>
            <a:pPr algn="ctr">
              <a:lnSpc>
                <a:spcPct val="150000"/>
              </a:lnSpc>
            </a:pPr>
            <a:r>
              <a:rPr lang="en-GB" sz="2200" dirty="0">
                <a:latin typeface="Calibri" panose="020F0502020204030204" pitchFamily="34" charset="0"/>
                <a:cs typeface="Calibri" panose="020F0502020204030204" pitchFamily="34" charset="0"/>
              </a:rPr>
              <a:t>Scientific background</a:t>
            </a:r>
          </a:p>
          <a:p>
            <a:pPr marL="285750" indent="-285750" algn="just">
              <a:lnSpc>
                <a:spcPct val="150000"/>
              </a:lnSpc>
              <a:buFont typeface="Wingdings" pitchFamily="2" charset="2"/>
              <a:buChar char="Ø"/>
            </a:pPr>
            <a:r>
              <a:rPr lang="en-GB" sz="2200" dirty="0">
                <a:latin typeface="Calibri" panose="020F0502020204030204" pitchFamily="34" charset="0"/>
                <a:cs typeface="Calibri" panose="020F0502020204030204" pitchFamily="34" charset="0"/>
              </a:rPr>
              <a:t>In </a:t>
            </a:r>
            <a:r>
              <a:rPr lang="en-GB" sz="2200" dirty="0">
                <a:solidFill>
                  <a:srgbClr val="FF0000"/>
                </a:solidFill>
                <a:latin typeface="Calibri" panose="020F0502020204030204" pitchFamily="34" charset="0"/>
                <a:cs typeface="Calibri" panose="020F0502020204030204" pitchFamily="34" charset="0"/>
              </a:rPr>
              <a:t>LHC</a:t>
            </a:r>
            <a:r>
              <a:rPr lang="en-GB" sz="2200" dirty="0">
                <a:latin typeface="Calibri" panose="020F0502020204030204" pitchFamily="34" charset="0"/>
                <a:cs typeface="Calibri" panose="020F0502020204030204" pitchFamily="34" charset="0"/>
              </a:rPr>
              <a:t> and in most of the highest performance present and planned circular accelerators of positive particles (positrons, protons) the circulating beam can interact with the accelerator vacuum components causing detrimental effects. Vacuum degradation,  beam instabilities up to beam losses may easily occur.</a:t>
            </a:r>
          </a:p>
          <a:p>
            <a:pPr marL="285750" indent="-285750" algn="just">
              <a:lnSpc>
                <a:spcPct val="150000"/>
              </a:lnSpc>
              <a:buFont typeface="Wingdings" pitchFamily="2" charset="2"/>
              <a:buChar char="Ø"/>
            </a:pPr>
            <a:r>
              <a:rPr lang="en-GB" sz="2200" dirty="0">
                <a:latin typeface="Calibri" panose="020F0502020204030204" pitchFamily="34" charset="0"/>
                <a:cs typeface="Calibri" panose="020F0502020204030204" pitchFamily="34" charset="0"/>
              </a:rPr>
              <a:t>Those interactions strongly depends on material properties.</a:t>
            </a:r>
          </a:p>
        </p:txBody>
      </p:sp>
    </p:spTree>
    <p:extLst>
      <p:ext uri="{BB962C8B-B14F-4D97-AF65-F5344CB8AC3E}">
        <p14:creationId xmlns:p14="http://schemas.microsoft.com/office/powerpoint/2010/main" val="392018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539" y="9340"/>
            <a:ext cx="9144000" cy="4874494"/>
            <a:chOff x="1066485" y="-181306"/>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1066485" y="-181306"/>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6" name="Text Box 49">
            <a:extLst>
              <a:ext uri="{FF2B5EF4-FFF2-40B4-BE49-F238E27FC236}">
                <a16:creationId xmlns:a16="http://schemas.microsoft.com/office/drawing/2014/main" id="{4D36BBF2-619D-6048-9C8A-DD77D2896208}"/>
              </a:ext>
            </a:extLst>
          </p:cNvPr>
          <p:cNvSpPr txBox="1">
            <a:spLocks noChangeArrowheads="1"/>
          </p:cNvSpPr>
          <p:nvPr/>
        </p:nvSpPr>
        <p:spPr bwMode="auto">
          <a:xfrm>
            <a:off x="880356" y="2446587"/>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17" name="Text Box 52">
            <a:extLst>
              <a:ext uri="{FF2B5EF4-FFF2-40B4-BE49-F238E27FC236}">
                <a16:creationId xmlns:a16="http://schemas.microsoft.com/office/drawing/2014/main" id="{A00928FB-DE27-694C-872C-31DC4850304C}"/>
              </a:ext>
            </a:extLst>
          </p:cNvPr>
          <p:cNvSpPr txBox="1">
            <a:spLocks noChangeArrowheads="1"/>
          </p:cNvSpPr>
          <p:nvPr/>
        </p:nvSpPr>
        <p:spPr bwMode="auto">
          <a:xfrm>
            <a:off x="880356" y="242882"/>
            <a:ext cx="365997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dirty="0">
                <a:solidFill>
                  <a:srgbClr val="008000"/>
                </a:solidFill>
                <a:cs typeface="Monotype Corsiva"/>
              </a:rPr>
              <a:t>Photo-desorption:</a:t>
            </a:r>
            <a:endParaRPr lang="en-US" sz="2400" b="1" dirty="0">
              <a:solidFill>
                <a:srgbClr val="008000"/>
              </a:solidFill>
              <a:cs typeface="Monotype Corsiva"/>
            </a:endParaRPr>
          </a:p>
        </p:txBody>
      </p:sp>
      <p:grpSp>
        <p:nvGrpSpPr>
          <p:cNvPr id="21" name="Group 143">
            <a:extLst>
              <a:ext uri="{FF2B5EF4-FFF2-40B4-BE49-F238E27FC236}">
                <a16:creationId xmlns:a16="http://schemas.microsoft.com/office/drawing/2014/main" id="{0699D591-9A5B-2244-B3D8-5381D83C65F4}"/>
              </a:ext>
            </a:extLst>
          </p:cNvPr>
          <p:cNvGrpSpPr>
            <a:grpSpLocks noChangeAspect="1"/>
          </p:cNvGrpSpPr>
          <p:nvPr/>
        </p:nvGrpSpPr>
        <p:grpSpPr bwMode="auto">
          <a:xfrm rot="10800000">
            <a:off x="1947445" y="2196020"/>
            <a:ext cx="4293149" cy="1313374"/>
            <a:chOff x="930" y="870"/>
            <a:chExt cx="4219" cy="1290"/>
          </a:xfrm>
        </p:grpSpPr>
        <p:sp>
          <p:nvSpPr>
            <p:cNvPr id="22" name="Line 2">
              <a:extLst>
                <a:ext uri="{FF2B5EF4-FFF2-40B4-BE49-F238E27FC236}">
                  <a16:creationId xmlns:a16="http://schemas.microsoft.com/office/drawing/2014/main" id="{566FE2A8-BECF-8146-88BB-61FF20835F0B}"/>
                </a:ext>
              </a:extLst>
            </p:cNvPr>
            <p:cNvSpPr>
              <a:spLocks noChangeAspect="1" noChangeShapeType="1"/>
            </p:cNvSpPr>
            <p:nvPr/>
          </p:nvSpPr>
          <p:spPr bwMode="auto">
            <a:xfrm>
              <a:off x="2523" y="1475"/>
              <a:ext cx="129" cy="12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3">
              <a:extLst>
                <a:ext uri="{FF2B5EF4-FFF2-40B4-BE49-F238E27FC236}">
                  <a16:creationId xmlns:a16="http://schemas.microsoft.com/office/drawing/2014/main" id="{3C56CAED-E4F1-E04B-9353-511D5C53AA82}"/>
                </a:ext>
              </a:extLst>
            </p:cNvPr>
            <p:cNvSpPr>
              <a:spLocks noChangeAspect="1" noChangeShapeType="1"/>
            </p:cNvSpPr>
            <p:nvPr/>
          </p:nvSpPr>
          <p:spPr bwMode="auto">
            <a:xfrm>
              <a:off x="2695" y="1636"/>
              <a:ext cx="2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4">
              <a:extLst>
                <a:ext uri="{FF2B5EF4-FFF2-40B4-BE49-F238E27FC236}">
                  <a16:creationId xmlns:a16="http://schemas.microsoft.com/office/drawing/2014/main" id="{2569785C-3EBF-954D-97EE-945EE9BF2E2F}"/>
                </a:ext>
              </a:extLst>
            </p:cNvPr>
            <p:cNvSpPr>
              <a:spLocks noChangeAspect="1" noChangeShapeType="1"/>
            </p:cNvSpPr>
            <p:nvPr/>
          </p:nvSpPr>
          <p:spPr bwMode="auto">
            <a:xfrm>
              <a:off x="3858" y="1798"/>
              <a:ext cx="129" cy="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5">
              <a:extLst>
                <a:ext uri="{FF2B5EF4-FFF2-40B4-BE49-F238E27FC236}">
                  <a16:creationId xmlns:a16="http://schemas.microsoft.com/office/drawing/2014/main" id="{8374BC05-0CB4-B044-9E24-72D37E18C4D3}"/>
                </a:ext>
              </a:extLst>
            </p:cNvPr>
            <p:cNvSpPr>
              <a:spLocks noChangeAspect="1" noChangeShapeType="1"/>
            </p:cNvSpPr>
            <p:nvPr/>
          </p:nvSpPr>
          <p:spPr bwMode="auto">
            <a:xfrm>
              <a:off x="4073" y="1394"/>
              <a:ext cx="43" cy="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6">
              <a:extLst>
                <a:ext uri="{FF2B5EF4-FFF2-40B4-BE49-F238E27FC236}">
                  <a16:creationId xmlns:a16="http://schemas.microsoft.com/office/drawing/2014/main" id="{5B2A265A-FB55-304A-BF31-C5BD7205BA62}"/>
                </a:ext>
              </a:extLst>
            </p:cNvPr>
            <p:cNvSpPr>
              <a:spLocks noChangeAspect="1" noChangeShapeType="1"/>
            </p:cNvSpPr>
            <p:nvPr/>
          </p:nvSpPr>
          <p:spPr bwMode="auto">
            <a:xfrm>
              <a:off x="4461" y="1515"/>
              <a:ext cx="85" cy="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7">
              <a:extLst>
                <a:ext uri="{FF2B5EF4-FFF2-40B4-BE49-F238E27FC236}">
                  <a16:creationId xmlns:a16="http://schemas.microsoft.com/office/drawing/2014/main" id="{5512714B-00A5-7B48-8838-29979C3FE20A}"/>
                </a:ext>
              </a:extLst>
            </p:cNvPr>
            <p:cNvSpPr>
              <a:spLocks noChangeAspect="1" noChangeShapeType="1"/>
            </p:cNvSpPr>
            <p:nvPr/>
          </p:nvSpPr>
          <p:spPr bwMode="auto">
            <a:xfrm>
              <a:off x="4332" y="1798"/>
              <a:ext cx="85" cy="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8">
              <a:extLst>
                <a:ext uri="{FF2B5EF4-FFF2-40B4-BE49-F238E27FC236}">
                  <a16:creationId xmlns:a16="http://schemas.microsoft.com/office/drawing/2014/main" id="{7125435D-CE36-204C-BB8E-3C361B33EAB5}"/>
                </a:ext>
              </a:extLst>
            </p:cNvPr>
            <p:cNvSpPr>
              <a:spLocks noChangeAspect="1" noChangeShapeType="1"/>
            </p:cNvSpPr>
            <p:nvPr/>
          </p:nvSpPr>
          <p:spPr bwMode="auto">
            <a:xfrm flipH="1">
              <a:off x="4202" y="1757"/>
              <a:ext cx="86" cy="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 name="Oval 28">
              <a:extLst>
                <a:ext uri="{FF2B5EF4-FFF2-40B4-BE49-F238E27FC236}">
                  <a16:creationId xmlns:a16="http://schemas.microsoft.com/office/drawing/2014/main" id="{99082537-B5D8-CC4C-B410-0C731E7C18FB}"/>
                </a:ext>
              </a:extLst>
            </p:cNvPr>
            <p:cNvSpPr>
              <a:spLocks noChangeAspect="1" noChangeArrowheads="1"/>
            </p:cNvSpPr>
            <p:nvPr/>
          </p:nvSpPr>
          <p:spPr bwMode="auto">
            <a:xfrm>
              <a:off x="3685" y="1394"/>
              <a:ext cx="129" cy="12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29">
              <a:extLst>
                <a:ext uri="{FF2B5EF4-FFF2-40B4-BE49-F238E27FC236}">
                  <a16:creationId xmlns:a16="http://schemas.microsoft.com/office/drawing/2014/main" id="{102D0DB1-7743-E346-A6F8-718A5E25420D}"/>
                </a:ext>
              </a:extLst>
            </p:cNvPr>
            <p:cNvSpPr>
              <a:spLocks noChangeAspect="1" noChangeArrowheads="1"/>
            </p:cNvSpPr>
            <p:nvPr/>
          </p:nvSpPr>
          <p:spPr bwMode="auto">
            <a:xfrm>
              <a:off x="3858" y="1394"/>
              <a:ext cx="129" cy="12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0">
              <a:extLst>
                <a:ext uri="{FF2B5EF4-FFF2-40B4-BE49-F238E27FC236}">
                  <a16:creationId xmlns:a16="http://schemas.microsoft.com/office/drawing/2014/main" id="{600A81E7-5574-694D-BC69-80E3C49B43FF}"/>
                </a:ext>
              </a:extLst>
            </p:cNvPr>
            <p:cNvSpPr>
              <a:spLocks noChangeAspect="1" noChangeArrowheads="1"/>
            </p:cNvSpPr>
            <p:nvPr/>
          </p:nvSpPr>
          <p:spPr bwMode="auto">
            <a:xfrm>
              <a:off x="3944" y="1515"/>
              <a:ext cx="129" cy="12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1">
              <a:extLst>
                <a:ext uri="{FF2B5EF4-FFF2-40B4-BE49-F238E27FC236}">
                  <a16:creationId xmlns:a16="http://schemas.microsoft.com/office/drawing/2014/main" id="{A7846E85-538C-A640-918C-67A4C55E6B2B}"/>
                </a:ext>
              </a:extLst>
            </p:cNvPr>
            <p:cNvSpPr>
              <a:spLocks noChangeAspect="1" noChangeArrowheads="1"/>
            </p:cNvSpPr>
            <p:nvPr/>
          </p:nvSpPr>
          <p:spPr bwMode="auto">
            <a:xfrm>
              <a:off x="3599" y="1515"/>
              <a:ext cx="129" cy="12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2">
              <a:extLst>
                <a:ext uri="{FF2B5EF4-FFF2-40B4-BE49-F238E27FC236}">
                  <a16:creationId xmlns:a16="http://schemas.microsoft.com/office/drawing/2014/main" id="{CCCF91AD-6FDB-EE4B-ADF1-F717E81DD655}"/>
                </a:ext>
              </a:extLst>
            </p:cNvPr>
            <p:cNvSpPr>
              <a:spLocks noChangeAspect="1" noChangeArrowheads="1"/>
            </p:cNvSpPr>
            <p:nvPr/>
          </p:nvSpPr>
          <p:spPr bwMode="auto">
            <a:xfrm>
              <a:off x="3685" y="1636"/>
              <a:ext cx="129" cy="12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3">
              <a:extLst>
                <a:ext uri="{FF2B5EF4-FFF2-40B4-BE49-F238E27FC236}">
                  <a16:creationId xmlns:a16="http://schemas.microsoft.com/office/drawing/2014/main" id="{1DA7349A-B899-BC43-8B27-85930135EAE0}"/>
                </a:ext>
              </a:extLst>
            </p:cNvPr>
            <p:cNvSpPr>
              <a:spLocks noChangeAspect="1" noChangeArrowheads="1"/>
            </p:cNvSpPr>
            <p:nvPr/>
          </p:nvSpPr>
          <p:spPr bwMode="auto">
            <a:xfrm rot="1508825">
              <a:off x="3169" y="1034"/>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4">
              <a:extLst>
                <a:ext uri="{FF2B5EF4-FFF2-40B4-BE49-F238E27FC236}">
                  <a16:creationId xmlns:a16="http://schemas.microsoft.com/office/drawing/2014/main" id="{0B980116-2516-0C4E-886A-F92AE789A807}"/>
                </a:ext>
              </a:extLst>
            </p:cNvPr>
            <p:cNvSpPr>
              <a:spLocks noChangeAspect="1" noChangeArrowheads="1"/>
            </p:cNvSpPr>
            <p:nvPr/>
          </p:nvSpPr>
          <p:spPr bwMode="auto">
            <a:xfrm rot="1508825">
              <a:off x="3353" y="1116"/>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5">
              <a:extLst>
                <a:ext uri="{FF2B5EF4-FFF2-40B4-BE49-F238E27FC236}">
                  <a16:creationId xmlns:a16="http://schemas.microsoft.com/office/drawing/2014/main" id="{FBA3AFE5-C4AD-5348-8AF1-0D847CE1D5AD}"/>
                </a:ext>
              </a:extLst>
            </p:cNvPr>
            <p:cNvSpPr>
              <a:spLocks noChangeAspect="1" noChangeArrowheads="1"/>
            </p:cNvSpPr>
            <p:nvPr/>
          </p:nvSpPr>
          <p:spPr bwMode="auto">
            <a:xfrm rot="1508825">
              <a:off x="3426" y="1192"/>
              <a:ext cx="153"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6">
              <a:extLst>
                <a:ext uri="{FF2B5EF4-FFF2-40B4-BE49-F238E27FC236}">
                  <a16:creationId xmlns:a16="http://schemas.microsoft.com/office/drawing/2014/main" id="{9F7236A4-FEF5-974D-90BB-4EB0C03C92A0}"/>
                </a:ext>
              </a:extLst>
            </p:cNvPr>
            <p:cNvSpPr>
              <a:spLocks noChangeAspect="1" noChangeArrowheads="1"/>
            </p:cNvSpPr>
            <p:nvPr/>
          </p:nvSpPr>
          <p:spPr bwMode="auto">
            <a:xfrm rot="1508825">
              <a:off x="3059" y="1031"/>
              <a:ext cx="153"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37">
              <a:extLst>
                <a:ext uri="{FF2B5EF4-FFF2-40B4-BE49-F238E27FC236}">
                  <a16:creationId xmlns:a16="http://schemas.microsoft.com/office/drawing/2014/main" id="{C239753C-8D06-5142-AC70-69FA67C9B93F}"/>
                </a:ext>
              </a:extLst>
            </p:cNvPr>
            <p:cNvSpPr>
              <a:spLocks noChangeAspect="1" noChangeArrowheads="1"/>
            </p:cNvSpPr>
            <p:nvPr/>
          </p:nvSpPr>
          <p:spPr bwMode="auto">
            <a:xfrm rot="1508825">
              <a:off x="3317" y="1189"/>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38">
              <a:extLst>
                <a:ext uri="{FF2B5EF4-FFF2-40B4-BE49-F238E27FC236}">
                  <a16:creationId xmlns:a16="http://schemas.microsoft.com/office/drawing/2014/main" id="{768B0A72-397D-F84E-A0DF-FDA4F06FA1B8}"/>
                </a:ext>
              </a:extLst>
            </p:cNvPr>
            <p:cNvSpPr>
              <a:spLocks noChangeAspect="1" noChangeArrowheads="1"/>
            </p:cNvSpPr>
            <p:nvPr/>
          </p:nvSpPr>
          <p:spPr bwMode="auto">
            <a:xfrm rot="1508825">
              <a:off x="3132" y="1108"/>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AutoShape 20">
              <a:extLst>
                <a:ext uri="{FF2B5EF4-FFF2-40B4-BE49-F238E27FC236}">
                  <a16:creationId xmlns:a16="http://schemas.microsoft.com/office/drawing/2014/main" id="{75575F0E-A8E4-854C-A88C-633B531F80A4}"/>
                </a:ext>
              </a:extLst>
            </p:cNvPr>
            <p:cNvSpPr>
              <a:spLocks noChangeAspect="1" noChangeArrowheads="1"/>
            </p:cNvSpPr>
            <p:nvPr/>
          </p:nvSpPr>
          <p:spPr bwMode="auto">
            <a:xfrm rot="1508825">
              <a:off x="3138" y="1098"/>
              <a:ext cx="357" cy="80"/>
            </a:xfrm>
            <a:prstGeom prst="hexagon">
              <a:avLst>
                <a:gd name="adj" fmla="val 111563"/>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0">
              <a:extLst>
                <a:ext uri="{FF2B5EF4-FFF2-40B4-BE49-F238E27FC236}">
                  <a16:creationId xmlns:a16="http://schemas.microsoft.com/office/drawing/2014/main" id="{61359364-B489-2746-A996-8F656F75DC0E}"/>
                </a:ext>
              </a:extLst>
            </p:cNvPr>
            <p:cNvSpPr>
              <a:spLocks noChangeAspect="1" noChangeArrowheads="1"/>
            </p:cNvSpPr>
            <p:nvPr/>
          </p:nvSpPr>
          <p:spPr bwMode="auto">
            <a:xfrm rot="39083276">
              <a:off x="4140" y="1221"/>
              <a:ext cx="121" cy="1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1">
              <a:extLst>
                <a:ext uri="{FF2B5EF4-FFF2-40B4-BE49-F238E27FC236}">
                  <a16:creationId xmlns:a16="http://schemas.microsoft.com/office/drawing/2014/main" id="{CE14D443-623F-644F-9F61-0733A30277FE}"/>
                </a:ext>
              </a:extLst>
            </p:cNvPr>
            <p:cNvSpPr>
              <a:spLocks noChangeAspect="1" noChangeArrowheads="1"/>
            </p:cNvSpPr>
            <p:nvPr/>
          </p:nvSpPr>
          <p:spPr bwMode="auto">
            <a:xfrm rot="39083276">
              <a:off x="4204" y="1069"/>
              <a:ext cx="120" cy="1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2">
              <a:extLst>
                <a:ext uri="{FF2B5EF4-FFF2-40B4-BE49-F238E27FC236}">
                  <a16:creationId xmlns:a16="http://schemas.microsoft.com/office/drawing/2014/main" id="{FAB1381A-8DDC-4742-8337-E9787F400BCF}"/>
                </a:ext>
              </a:extLst>
            </p:cNvPr>
            <p:cNvSpPr>
              <a:spLocks noChangeAspect="1" noChangeArrowheads="1"/>
            </p:cNvSpPr>
            <p:nvPr/>
          </p:nvSpPr>
          <p:spPr bwMode="auto">
            <a:xfrm rot="39083276">
              <a:off x="4355" y="1039"/>
              <a:ext cx="121" cy="1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43">
              <a:extLst>
                <a:ext uri="{FF2B5EF4-FFF2-40B4-BE49-F238E27FC236}">
                  <a16:creationId xmlns:a16="http://schemas.microsoft.com/office/drawing/2014/main" id="{E3906F32-16DD-D04E-A63F-D186E74AFFD7}"/>
                </a:ext>
              </a:extLst>
            </p:cNvPr>
            <p:cNvSpPr>
              <a:spLocks noChangeAspect="1" noChangeArrowheads="1"/>
            </p:cNvSpPr>
            <p:nvPr/>
          </p:nvSpPr>
          <p:spPr bwMode="auto">
            <a:xfrm rot="39083276">
              <a:off x="4229" y="1340"/>
              <a:ext cx="121" cy="1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44">
              <a:extLst>
                <a:ext uri="{FF2B5EF4-FFF2-40B4-BE49-F238E27FC236}">
                  <a16:creationId xmlns:a16="http://schemas.microsoft.com/office/drawing/2014/main" id="{982D2358-DFBA-A74F-8D83-E299AE787D16}"/>
                </a:ext>
              </a:extLst>
            </p:cNvPr>
            <p:cNvSpPr>
              <a:spLocks noChangeAspect="1" noChangeArrowheads="1"/>
            </p:cNvSpPr>
            <p:nvPr/>
          </p:nvSpPr>
          <p:spPr bwMode="auto">
            <a:xfrm rot="39083276">
              <a:off x="4427" y="1157"/>
              <a:ext cx="120" cy="1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5">
              <a:extLst>
                <a:ext uri="{FF2B5EF4-FFF2-40B4-BE49-F238E27FC236}">
                  <a16:creationId xmlns:a16="http://schemas.microsoft.com/office/drawing/2014/main" id="{3869A6E2-D337-0340-AD6B-4B3EC2C2AF4E}"/>
                </a:ext>
              </a:extLst>
            </p:cNvPr>
            <p:cNvSpPr>
              <a:spLocks noChangeAspect="1" noChangeArrowheads="1"/>
            </p:cNvSpPr>
            <p:nvPr/>
          </p:nvSpPr>
          <p:spPr bwMode="auto">
            <a:xfrm rot="39083276">
              <a:off x="4380" y="1309"/>
              <a:ext cx="121" cy="12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AutoShape 27">
              <a:extLst>
                <a:ext uri="{FF2B5EF4-FFF2-40B4-BE49-F238E27FC236}">
                  <a16:creationId xmlns:a16="http://schemas.microsoft.com/office/drawing/2014/main" id="{B1043A97-B548-7249-B313-F2053EE6CE40}"/>
                </a:ext>
              </a:extLst>
            </p:cNvPr>
            <p:cNvSpPr>
              <a:spLocks noChangeAspect="1" noChangeArrowheads="1"/>
            </p:cNvSpPr>
            <p:nvPr/>
          </p:nvSpPr>
          <p:spPr bwMode="auto">
            <a:xfrm rot="39083276">
              <a:off x="4231" y="1132"/>
              <a:ext cx="282" cy="258"/>
            </a:xfrm>
            <a:prstGeom prst="hexagon">
              <a:avLst>
                <a:gd name="adj" fmla="val 27326"/>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Line 28">
              <a:extLst>
                <a:ext uri="{FF2B5EF4-FFF2-40B4-BE49-F238E27FC236}">
                  <a16:creationId xmlns:a16="http://schemas.microsoft.com/office/drawing/2014/main" id="{6A8EA5F6-D508-564E-B305-71E61570BB96}"/>
                </a:ext>
              </a:extLst>
            </p:cNvPr>
            <p:cNvSpPr>
              <a:spLocks noChangeAspect="1" noChangeShapeType="1"/>
            </p:cNvSpPr>
            <p:nvPr/>
          </p:nvSpPr>
          <p:spPr bwMode="auto">
            <a:xfrm flipH="1">
              <a:off x="3772" y="1032"/>
              <a:ext cx="129"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29">
              <a:extLst>
                <a:ext uri="{FF2B5EF4-FFF2-40B4-BE49-F238E27FC236}">
                  <a16:creationId xmlns:a16="http://schemas.microsoft.com/office/drawing/2014/main" id="{D0B3E9DF-542F-0D47-9BB2-AA0134CA08F3}"/>
                </a:ext>
              </a:extLst>
            </p:cNvPr>
            <p:cNvSpPr>
              <a:spLocks noChangeAspect="1" noChangeShapeType="1"/>
            </p:cNvSpPr>
            <p:nvPr/>
          </p:nvSpPr>
          <p:spPr bwMode="auto">
            <a:xfrm>
              <a:off x="3901" y="1032"/>
              <a:ext cx="129" cy="1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0" name="Line 30">
              <a:extLst>
                <a:ext uri="{FF2B5EF4-FFF2-40B4-BE49-F238E27FC236}">
                  <a16:creationId xmlns:a16="http://schemas.microsoft.com/office/drawing/2014/main" id="{C7384684-335A-A148-B2F3-998B80C4C167}"/>
                </a:ext>
              </a:extLst>
            </p:cNvPr>
            <p:cNvSpPr>
              <a:spLocks noChangeAspect="1" noChangeShapeType="1"/>
            </p:cNvSpPr>
            <p:nvPr/>
          </p:nvSpPr>
          <p:spPr bwMode="auto">
            <a:xfrm>
              <a:off x="3901" y="1032"/>
              <a:ext cx="17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31">
              <a:extLst>
                <a:ext uri="{FF2B5EF4-FFF2-40B4-BE49-F238E27FC236}">
                  <a16:creationId xmlns:a16="http://schemas.microsoft.com/office/drawing/2014/main" id="{B5FB1DA7-4499-EA47-8484-AB4CE79E027D}"/>
                </a:ext>
              </a:extLst>
            </p:cNvPr>
            <p:cNvSpPr>
              <a:spLocks noChangeAspect="1" noChangeShapeType="1"/>
            </p:cNvSpPr>
            <p:nvPr/>
          </p:nvSpPr>
          <p:spPr bwMode="auto">
            <a:xfrm flipV="1">
              <a:off x="3901" y="951"/>
              <a:ext cx="0" cy="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32">
              <a:extLst>
                <a:ext uri="{FF2B5EF4-FFF2-40B4-BE49-F238E27FC236}">
                  <a16:creationId xmlns:a16="http://schemas.microsoft.com/office/drawing/2014/main" id="{629A7D33-CC96-FF44-A40B-FCC44AB9E0C8}"/>
                </a:ext>
              </a:extLst>
            </p:cNvPr>
            <p:cNvSpPr>
              <a:spLocks noChangeAspect="1" noChangeShapeType="1"/>
            </p:cNvSpPr>
            <p:nvPr/>
          </p:nvSpPr>
          <p:spPr bwMode="auto">
            <a:xfrm rot="17434490" flipH="1">
              <a:off x="3253" y="1502"/>
              <a:ext cx="98" cy="15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3" name="Line 33">
              <a:extLst>
                <a:ext uri="{FF2B5EF4-FFF2-40B4-BE49-F238E27FC236}">
                  <a16:creationId xmlns:a16="http://schemas.microsoft.com/office/drawing/2014/main" id="{FFB62F56-85A3-4942-89FE-57045455E691}"/>
                </a:ext>
              </a:extLst>
            </p:cNvPr>
            <p:cNvSpPr>
              <a:spLocks noChangeAspect="1" noChangeShapeType="1"/>
            </p:cNvSpPr>
            <p:nvPr/>
          </p:nvSpPr>
          <p:spPr bwMode="auto">
            <a:xfrm rot="-4165510">
              <a:off x="3291" y="1394"/>
              <a:ext cx="121" cy="1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4" name="Line 34">
              <a:extLst>
                <a:ext uri="{FF2B5EF4-FFF2-40B4-BE49-F238E27FC236}">
                  <a16:creationId xmlns:a16="http://schemas.microsoft.com/office/drawing/2014/main" id="{2001E85F-6BFB-F540-894E-AB91C6142165}"/>
                </a:ext>
              </a:extLst>
            </p:cNvPr>
            <p:cNvSpPr>
              <a:spLocks noChangeAspect="1" noChangeShapeType="1"/>
            </p:cNvSpPr>
            <p:nvPr/>
          </p:nvSpPr>
          <p:spPr bwMode="auto">
            <a:xfrm rot="-4165510">
              <a:off x="3198" y="1432"/>
              <a:ext cx="1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5" name="Line 35">
              <a:extLst>
                <a:ext uri="{FF2B5EF4-FFF2-40B4-BE49-F238E27FC236}">
                  <a16:creationId xmlns:a16="http://schemas.microsoft.com/office/drawing/2014/main" id="{ADD60DAA-7D61-4E45-AE41-5747B0BBA4AE}"/>
                </a:ext>
              </a:extLst>
            </p:cNvPr>
            <p:cNvSpPr>
              <a:spLocks noChangeAspect="1" noChangeShapeType="1"/>
            </p:cNvSpPr>
            <p:nvPr/>
          </p:nvSpPr>
          <p:spPr bwMode="auto">
            <a:xfrm rot="17434490" flipV="1">
              <a:off x="3209" y="1449"/>
              <a:ext cx="0" cy="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 name="Line 36">
              <a:extLst>
                <a:ext uri="{FF2B5EF4-FFF2-40B4-BE49-F238E27FC236}">
                  <a16:creationId xmlns:a16="http://schemas.microsoft.com/office/drawing/2014/main" id="{CF3A3331-689E-7B4A-8DA4-BA36BDC502AF}"/>
                </a:ext>
              </a:extLst>
            </p:cNvPr>
            <p:cNvSpPr>
              <a:spLocks noChangeAspect="1" noChangeShapeType="1"/>
            </p:cNvSpPr>
            <p:nvPr/>
          </p:nvSpPr>
          <p:spPr bwMode="auto">
            <a:xfrm rot="3170955" flipH="1">
              <a:off x="4149" y="1485"/>
              <a:ext cx="191" cy="12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7" name="Line 37">
              <a:extLst>
                <a:ext uri="{FF2B5EF4-FFF2-40B4-BE49-F238E27FC236}">
                  <a16:creationId xmlns:a16="http://schemas.microsoft.com/office/drawing/2014/main" id="{F5F7BAB0-269B-CA47-9FD6-F0FE49479C67}"/>
                </a:ext>
              </a:extLst>
            </p:cNvPr>
            <p:cNvSpPr>
              <a:spLocks noChangeAspect="1" noChangeShapeType="1"/>
            </p:cNvSpPr>
            <p:nvPr/>
          </p:nvSpPr>
          <p:spPr bwMode="auto">
            <a:xfrm rot="3170955">
              <a:off x="4265" y="1600"/>
              <a:ext cx="121" cy="1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8" name="Line 38">
              <a:extLst>
                <a:ext uri="{FF2B5EF4-FFF2-40B4-BE49-F238E27FC236}">
                  <a16:creationId xmlns:a16="http://schemas.microsoft.com/office/drawing/2014/main" id="{BDB319D2-2E4E-524A-A883-67CC18232F9B}"/>
                </a:ext>
              </a:extLst>
            </p:cNvPr>
            <p:cNvSpPr>
              <a:spLocks noChangeAspect="1" noChangeShapeType="1"/>
            </p:cNvSpPr>
            <p:nvPr/>
          </p:nvSpPr>
          <p:spPr bwMode="auto">
            <a:xfrm rot="3170955">
              <a:off x="4327" y="1652"/>
              <a:ext cx="1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9" name="Line 39">
              <a:extLst>
                <a:ext uri="{FF2B5EF4-FFF2-40B4-BE49-F238E27FC236}">
                  <a16:creationId xmlns:a16="http://schemas.microsoft.com/office/drawing/2014/main" id="{BED09D90-0140-1A43-BE06-52022190179F}"/>
                </a:ext>
              </a:extLst>
            </p:cNvPr>
            <p:cNvSpPr>
              <a:spLocks noChangeAspect="1" noChangeShapeType="1"/>
            </p:cNvSpPr>
            <p:nvPr/>
          </p:nvSpPr>
          <p:spPr bwMode="auto">
            <a:xfrm rot="3170955" flipV="1">
              <a:off x="4389" y="1521"/>
              <a:ext cx="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0" name="Oval 59">
              <a:extLst>
                <a:ext uri="{FF2B5EF4-FFF2-40B4-BE49-F238E27FC236}">
                  <a16:creationId xmlns:a16="http://schemas.microsoft.com/office/drawing/2014/main" id="{91FE1A40-383D-FB4F-91D3-377CF89C0568}"/>
                </a:ext>
              </a:extLst>
            </p:cNvPr>
            <p:cNvSpPr>
              <a:spLocks noChangeAspect="1" noChangeArrowheads="1"/>
            </p:cNvSpPr>
            <p:nvPr/>
          </p:nvSpPr>
          <p:spPr bwMode="auto">
            <a:xfrm>
              <a:off x="4605" y="1757"/>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60">
              <a:extLst>
                <a:ext uri="{FF2B5EF4-FFF2-40B4-BE49-F238E27FC236}">
                  <a16:creationId xmlns:a16="http://schemas.microsoft.com/office/drawing/2014/main" id="{8C332FE3-2674-2B4A-839D-5334D6C968C4}"/>
                </a:ext>
              </a:extLst>
            </p:cNvPr>
            <p:cNvSpPr>
              <a:spLocks noChangeAspect="1" noChangeArrowheads="1"/>
            </p:cNvSpPr>
            <p:nvPr/>
          </p:nvSpPr>
          <p:spPr bwMode="auto">
            <a:xfrm>
              <a:off x="4809" y="1757"/>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1">
              <a:extLst>
                <a:ext uri="{FF2B5EF4-FFF2-40B4-BE49-F238E27FC236}">
                  <a16:creationId xmlns:a16="http://schemas.microsoft.com/office/drawing/2014/main" id="{C04619D7-17F5-C547-8656-AB7362292CF3}"/>
                </a:ext>
              </a:extLst>
            </p:cNvPr>
            <p:cNvSpPr>
              <a:spLocks noChangeAspect="1" noChangeArrowheads="1"/>
            </p:cNvSpPr>
            <p:nvPr/>
          </p:nvSpPr>
          <p:spPr bwMode="auto">
            <a:xfrm>
              <a:off x="4910" y="1797"/>
              <a:ext cx="153"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2">
              <a:extLst>
                <a:ext uri="{FF2B5EF4-FFF2-40B4-BE49-F238E27FC236}">
                  <a16:creationId xmlns:a16="http://schemas.microsoft.com/office/drawing/2014/main" id="{C9CBBE84-4F14-0F4C-A930-A5D938B308F7}"/>
                </a:ext>
              </a:extLst>
            </p:cNvPr>
            <p:cNvSpPr>
              <a:spLocks noChangeAspect="1" noChangeArrowheads="1"/>
            </p:cNvSpPr>
            <p:nvPr/>
          </p:nvSpPr>
          <p:spPr bwMode="auto">
            <a:xfrm>
              <a:off x="4504" y="1797"/>
              <a:ext cx="152"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3">
              <a:extLst>
                <a:ext uri="{FF2B5EF4-FFF2-40B4-BE49-F238E27FC236}">
                  <a16:creationId xmlns:a16="http://schemas.microsoft.com/office/drawing/2014/main" id="{F0A688DD-6C16-9047-88F2-57F2385637BB}"/>
                </a:ext>
              </a:extLst>
            </p:cNvPr>
            <p:cNvSpPr>
              <a:spLocks noChangeAspect="1" noChangeArrowheads="1"/>
            </p:cNvSpPr>
            <p:nvPr/>
          </p:nvSpPr>
          <p:spPr bwMode="auto">
            <a:xfrm>
              <a:off x="4809" y="1838"/>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4">
              <a:extLst>
                <a:ext uri="{FF2B5EF4-FFF2-40B4-BE49-F238E27FC236}">
                  <a16:creationId xmlns:a16="http://schemas.microsoft.com/office/drawing/2014/main" id="{BB9FE409-6D6C-EB4D-BF08-B001D671A2FB}"/>
                </a:ext>
              </a:extLst>
            </p:cNvPr>
            <p:cNvSpPr>
              <a:spLocks noChangeAspect="1" noChangeArrowheads="1"/>
            </p:cNvSpPr>
            <p:nvPr/>
          </p:nvSpPr>
          <p:spPr bwMode="auto">
            <a:xfrm>
              <a:off x="4605" y="1838"/>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AutoShape 46">
              <a:extLst>
                <a:ext uri="{FF2B5EF4-FFF2-40B4-BE49-F238E27FC236}">
                  <a16:creationId xmlns:a16="http://schemas.microsoft.com/office/drawing/2014/main" id="{A538BF39-87B5-444E-98B6-073A13C8703E}"/>
                </a:ext>
              </a:extLst>
            </p:cNvPr>
            <p:cNvSpPr>
              <a:spLocks noChangeAspect="1" noChangeArrowheads="1"/>
            </p:cNvSpPr>
            <p:nvPr/>
          </p:nvSpPr>
          <p:spPr bwMode="auto">
            <a:xfrm>
              <a:off x="4605" y="1784"/>
              <a:ext cx="357" cy="81"/>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Line 47">
              <a:extLst>
                <a:ext uri="{FF2B5EF4-FFF2-40B4-BE49-F238E27FC236}">
                  <a16:creationId xmlns:a16="http://schemas.microsoft.com/office/drawing/2014/main" id="{483C6986-A5F6-F74E-A8A6-BC98DBDE95BE}"/>
                </a:ext>
              </a:extLst>
            </p:cNvPr>
            <p:cNvSpPr>
              <a:spLocks noChangeAspect="1" noChangeShapeType="1"/>
            </p:cNvSpPr>
            <p:nvPr/>
          </p:nvSpPr>
          <p:spPr bwMode="auto">
            <a:xfrm rot="1716035" flipH="1">
              <a:off x="2372" y="1277"/>
              <a:ext cx="129"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8" name="Line 48">
              <a:extLst>
                <a:ext uri="{FF2B5EF4-FFF2-40B4-BE49-F238E27FC236}">
                  <a16:creationId xmlns:a16="http://schemas.microsoft.com/office/drawing/2014/main" id="{B204BBD6-4230-8240-BCBB-154664250485}"/>
                </a:ext>
              </a:extLst>
            </p:cNvPr>
            <p:cNvSpPr>
              <a:spLocks noChangeAspect="1" noChangeShapeType="1"/>
            </p:cNvSpPr>
            <p:nvPr/>
          </p:nvSpPr>
          <p:spPr bwMode="auto">
            <a:xfrm rot="1716035">
              <a:off x="2464" y="1330"/>
              <a:ext cx="129" cy="1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9" name="Line 49">
              <a:extLst>
                <a:ext uri="{FF2B5EF4-FFF2-40B4-BE49-F238E27FC236}">
                  <a16:creationId xmlns:a16="http://schemas.microsoft.com/office/drawing/2014/main" id="{9B745A20-762C-C041-8600-A128BBC01ED6}"/>
                </a:ext>
              </a:extLst>
            </p:cNvPr>
            <p:cNvSpPr>
              <a:spLocks noChangeAspect="1" noChangeShapeType="1"/>
            </p:cNvSpPr>
            <p:nvPr/>
          </p:nvSpPr>
          <p:spPr bwMode="auto">
            <a:xfrm rot="1716035">
              <a:off x="2503" y="1350"/>
              <a:ext cx="1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50">
              <a:extLst>
                <a:ext uri="{FF2B5EF4-FFF2-40B4-BE49-F238E27FC236}">
                  <a16:creationId xmlns:a16="http://schemas.microsoft.com/office/drawing/2014/main" id="{B176A84E-9E46-A340-8E33-DF231B311971}"/>
                </a:ext>
              </a:extLst>
            </p:cNvPr>
            <p:cNvSpPr>
              <a:spLocks noChangeAspect="1" noChangeShapeType="1"/>
            </p:cNvSpPr>
            <p:nvPr/>
          </p:nvSpPr>
          <p:spPr bwMode="auto">
            <a:xfrm rot="1716035" flipV="1">
              <a:off x="2533" y="1235"/>
              <a:ext cx="0" cy="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1" name="Oval 70">
              <a:extLst>
                <a:ext uri="{FF2B5EF4-FFF2-40B4-BE49-F238E27FC236}">
                  <a16:creationId xmlns:a16="http://schemas.microsoft.com/office/drawing/2014/main" id="{E32F9068-B2D3-4C41-A0C1-CE8174CC6DA1}"/>
                </a:ext>
              </a:extLst>
            </p:cNvPr>
            <p:cNvSpPr>
              <a:spLocks noChangeAspect="1" noChangeArrowheads="1"/>
            </p:cNvSpPr>
            <p:nvPr/>
          </p:nvSpPr>
          <p:spPr bwMode="auto">
            <a:xfrm>
              <a:off x="2323" y="1717"/>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 name="Oval 71">
              <a:extLst>
                <a:ext uri="{FF2B5EF4-FFF2-40B4-BE49-F238E27FC236}">
                  <a16:creationId xmlns:a16="http://schemas.microsoft.com/office/drawing/2014/main" id="{152FD68A-74F2-7941-BDEC-69ACE2DC9356}"/>
                </a:ext>
              </a:extLst>
            </p:cNvPr>
            <p:cNvSpPr>
              <a:spLocks noChangeAspect="1" noChangeArrowheads="1"/>
            </p:cNvSpPr>
            <p:nvPr/>
          </p:nvSpPr>
          <p:spPr bwMode="auto">
            <a:xfrm>
              <a:off x="2527" y="1717"/>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72">
              <a:extLst>
                <a:ext uri="{FF2B5EF4-FFF2-40B4-BE49-F238E27FC236}">
                  <a16:creationId xmlns:a16="http://schemas.microsoft.com/office/drawing/2014/main" id="{A1A3E725-AE3B-C741-BB8E-B63686557E2E}"/>
                </a:ext>
              </a:extLst>
            </p:cNvPr>
            <p:cNvSpPr>
              <a:spLocks noChangeAspect="1" noChangeArrowheads="1"/>
            </p:cNvSpPr>
            <p:nvPr/>
          </p:nvSpPr>
          <p:spPr bwMode="auto">
            <a:xfrm>
              <a:off x="2628" y="1757"/>
              <a:ext cx="153"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 name="Oval 73">
              <a:extLst>
                <a:ext uri="{FF2B5EF4-FFF2-40B4-BE49-F238E27FC236}">
                  <a16:creationId xmlns:a16="http://schemas.microsoft.com/office/drawing/2014/main" id="{27DCEEBD-7DA4-5B4A-862A-2BCEFE813B93}"/>
                </a:ext>
              </a:extLst>
            </p:cNvPr>
            <p:cNvSpPr>
              <a:spLocks noChangeAspect="1" noChangeArrowheads="1"/>
            </p:cNvSpPr>
            <p:nvPr/>
          </p:nvSpPr>
          <p:spPr bwMode="auto">
            <a:xfrm>
              <a:off x="2222" y="1757"/>
              <a:ext cx="153"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 name="Oval 74">
              <a:extLst>
                <a:ext uri="{FF2B5EF4-FFF2-40B4-BE49-F238E27FC236}">
                  <a16:creationId xmlns:a16="http://schemas.microsoft.com/office/drawing/2014/main" id="{30B752B7-7CBE-9B44-8163-7228A4AFE78F}"/>
                </a:ext>
              </a:extLst>
            </p:cNvPr>
            <p:cNvSpPr>
              <a:spLocks noChangeAspect="1" noChangeArrowheads="1"/>
            </p:cNvSpPr>
            <p:nvPr/>
          </p:nvSpPr>
          <p:spPr bwMode="auto">
            <a:xfrm>
              <a:off x="2527" y="1798"/>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 name="Oval 75">
              <a:extLst>
                <a:ext uri="{FF2B5EF4-FFF2-40B4-BE49-F238E27FC236}">
                  <a16:creationId xmlns:a16="http://schemas.microsoft.com/office/drawing/2014/main" id="{AB7BB1A5-19CF-5B46-B542-EA3B3B506A4B}"/>
                </a:ext>
              </a:extLst>
            </p:cNvPr>
            <p:cNvSpPr>
              <a:spLocks noChangeAspect="1" noChangeArrowheads="1"/>
            </p:cNvSpPr>
            <p:nvPr/>
          </p:nvSpPr>
          <p:spPr bwMode="auto">
            <a:xfrm>
              <a:off x="2323" y="1798"/>
              <a:ext cx="153"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AutoShape 57">
              <a:extLst>
                <a:ext uri="{FF2B5EF4-FFF2-40B4-BE49-F238E27FC236}">
                  <a16:creationId xmlns:a16="http://schemas.microsoft.com/office/drawing/2014/main" id="{01F15670-DBC9-524E-89FF-067E6A2538CE}"/>
                </a:ext>
              </a:extLst>
            </p:cNvPr>
            <p:cNvSpPr>
              <a:spLocks noChangeAspect="1" noChangeArrowheads="1"/>
            </p:cNvSpPr>
            <p:nvPr/>
          </p:nvSpPr>
          <p:spPr bwMode="auto">
            <a:xfrm>
              <a:off x="2323" y="1744"/>
              <a:ext cx="357" cy="81"/>
            </a:xfrm>
            <a:prstGeom prst="hexagon">
              <a:avLst>
                <a:gd name="adj" fmla="val 110185"/>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Oval 77">
              <a:extLst>
                <a:ext uri="{FF2B5EF4-FFF2-40B4-BE49-F238E27FC236}">
                  <a16:creationId xmlns:a16="http://schemas.microsoft.com/office/drawing/2014/main" id="{F512E2DB-6DED-D746-A6BD-144D8604CF93}"/>
                </a:ext>
              </a:extLst>
            </p:cNvPr>
            <p:cNvSpPr>
              <a:spLocks noChangeAspect="1" noChangeArrowheads="1"/>
            </p:cNvSpPr>
            <p:nvPr/>
          </p:nvSpPr>
          <p:spPr bwMode="auto">
            <a:xfrm>
              <a:off x="3901" y="1798"/>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 name="Oval 78">
              <a:extLst>
                <a:ext uri="{FF2B5EF4-FFF2-40B4-BE49-F238E27FC236}">
                  <a16:creationId xmlns:a16="http://schemas.microsoft.com/office/drawing/2014/main" id="{D7D7501C-7311-9B43-8338-7EACB089A8D4}"/>
                </a:ext>
              </a:extLst>
            </p:cNvPr>
            <p:cNvSpPr>
              <a:spLocks noChangeAspect="1" noChangeArrowheads="1"/>
            </p:cNvSpPr>
            <p:nvPr/>
          </p:nvSpPr>
          <p:spPr bwMode="auto">
            <a:xfrm>
              <a:off x="4116" y="1798"/>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 name="Line 60">
              <a:extLst>
                <a:ext uri="{FF2B5EF4-FFF2-40B4-BE49-F238E27FC236}">
                  <a16:creationId xmlns:a16="http://schemas.microsoft.com/office/drawing/2014/main" id="{B3592E68-A743-CE4B-84B0-5BDD08ED0A36}"/>
                </a:ext>
              </a:extLst>
            </p:cNvPr>
            <p:cNvSpPr>
              <a:spLocks noChangeAspect="1" noChangeShapeType="1"/>
            </p:cNvSpPr>
            <p:nvPr/>
          </p:nvSpPr>
          <p:spPr bwMode="auto">
            <a:xfrm flipH="1">
              <a:off x="2825" y="1717"/>
              <a:ext cx="129"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1" name="Line 61">
              <a:extLst>
                <a:ext uri="{FF2B5EF4-FFF2-40B4-BE49-F238E27FC236}">
                  <a16:creationId xmlns:a16="http://schemas.microsoft.com/office/drawing/2014/main" id="{A4F168FE-24BC-484D-806D-CC4A70A028CF}"/>
                </a:ext>
              </a:extLst>
            </p:cNvPr>
            <p:cNvSpPr>
              <a:spLocks noChangeAspect="1" noChangeShapeType="1"/>
            </p:cNvSpPr>
            <p:nvPr/>
          </p:nvSpPr>
          <p:spPr bwMode="auto">
            <a:xfrm>
              <a:off x="2954" y="1717"/>
              <a:ext cx="129" cy="1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2" name="Line 62">
              <a:extLst>
                <a:ext uri="{FF2B5EF4-FFF2-40B4-BE49-F238E27FC236}">
                  <a16:creationId xmlns:a16="http://schemas.microsoft.com/office/drawing/2014/main" id="{8F4C7410-CB02-C948-9A5B-9E67E7B34537}"/>
                </a:ext>
              </a:extLst>
            </p:cNvPr>
            <p:cNvSpPr>
              <a:spLocks noChangeAspect="1" noChangeShapeType="1"/>
            </p:cNvSpPr>
            <p:nvPr/>
          </p:nvSpPr>
          <p:spPr bwMode="auto">
            <a:xfrm>
              <a:off x="2954" y="1717"/>
              <a:ext cx="1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3" name="Line 63">
              <a:extLst>
                <a:ext uri="{FF2B5EF4-FFF2-40B4-BE49-F238E27FC236}">
                  <a16:creationId xmlns:a16="http://schemas.microsoft.com/office/drawing/2014/main" id="{B919D989-6630-9C4F-A572-0CB31A53BF31}"/>
                </a:ext>
              </a:extLst>
            </p:cNvPr>
            <p:cNvSpPr>
              <a:spLocks noChangeAspect="1" noChangeShapeType="1"/>
            </p:cNvSpPr>
            <p:nvPr/>
          </p:nvSpPr>
          <p:spPr bwMode="auto">
            <a:xfrm flipV="1">
              <a:off x="2954" y="1636"/>
              <a:ext cx="0" cy="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4" name="Oval 83">
              <a:extLst>
                <a:ext uri="{FF2B5EF4-FFF2-40B4-BE49-F238E27FC236}">
                  <a16:creationId xmlns:a16="http://schemas.microsoft.com/office/drawing/2014/main" id="{88C1CB2E-61B7-D74B-B4CB-6E817DC90CED}"/>
                </a:ext>
              </a:extLst>
            </p:cNvPr>
            <p:cNvSpPr>
              <a:spLocks noChangeAspect="1" noChangeArrowheads="1"/>
            </p:cNvSpPr>
            <p:nvPr/>
          </p:nvSpPr>
          <p:spPr bwMode="auto">
            <a:xfrm>
              <a:off x="1275" y="1717"/>
              <a:ext cx="172" cy="162"/>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84">
              <a:extLst>
                <a:ext uri="{FF2B5EF4-FFF2-40B4-BE49-F238E27FC236}">
                  <a16:creationId xmlns:a16="http://schemas.microsoft.com/office/drawing/2014/main" id="{3C281AB7-95D2-1F42-94BF-2FA3F9A0D1D3}"/>
                </a:ext>
              </a:extLst>
            </p:cNvPr>
            <p:cNvSpPr>
              <a:spLocks noChangeAspect="1" noChangeArrowheads="1"/>
            </p:cNvSpPr>
            <p:nvPr/>
          </p:nvSpPr>
          <p:spPr bwMode="auto">
            <a:xfrm>
              <a:off x="1576" y="1717"/>
              <a:ext cx="173" cy="162"/>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Oval 85">
              <a:extLst>
                <a:ext uri="{FF2B5EF4-FFF2-40B4-BE49-F238E27FC236}">
                  <a16:creationId xmlns:a16="http://schemas.microsoft.com/office/drawing/2014/main" id="{8255B284-DCD7-DD44-97F2-E8A81707194C}"/>
                </a:ext>
              </a:extLst>
            </p:cNvPr>
            <p:cNvSpPr>
              <a:spLocks noChangeAspect="1" noChangeArrowheads="1"/>
            </p:cNvSpPr>
            <p:nvPr/>
          </p:nvSpPr>
          <p:spPr bwMode="auto">
            <a:xfrm>
              <a:off x="2049" y="1757"/>
              <a:ext cx="173" cy="162"/>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86">
              <a:extLst>
                <a:ext uri="{FF2B5EF4-FFF2-40B4-BE49-F238E27FC236}">
                  <a16:creationId xmlns:a16="http://schemas.microsoft.com/office/drawing/2014/main" id="{F9DB1801-C639-814F-BAFB-C473B8FFF56D}"/>
                </a:ext>
              </a:extLst>
            </p:cNvPr>
            <p:cNvSpPr>
              <a:spLocks noChangeAspect="1" noChangeArrowheads="1"/>
            </p:cNvSpPr>
            <p:nvPr/>
          </p:nvSpPr>
          <p:spPr bwMode="auto">
            <a:xfrm>
              <a:off x="1232" y="1878"/>
              <a:ext cx="301" cy="282"/>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87">
              <a:extLst>
                <a:ext uri="{FF2B5EF4-FFF2-40B4-BE49-F238E27FC236}">
                  <a16:creationId xmlns:a16="http://schemas.microsoft.com/office/drawing/2014/main" id="{8F593877-DE9C-A34B-AF81-A0B71747A6B4}"/>
                </a:ext>
              </a:extLst>
            </p:cNvPr>
            <p:cNvSpPr>
              <a:spLocks noChangeAspect="1" noChangeArrowheads="1"/>
            </p:cNvSpPr>
            <p:nvPr/>
          </p:nvSpPr>
          <p:spPr bwMode="auto">
            <a:xfrm>
              <a:off x="1533" y="1878"/>
              <a:ext cx="301" cy="282"/>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88">
              <a:extLst>
                <a:ext uri="{FF2B5EF4-FFF2-40B4-BE49-F238E27FC236}">
                  <a16:creationId xmlns:a16="http://schemas.microsoft.com/office/drawing/2014/main" id="{E3E70D5B-20C0-2545-957B-C30C62AB6E26}"/>
                </a:ext>
              </a:extLst>
            </p:cNvPr>
            <p:cNvSpPr>
              <a:spLocks noChangeAspect="1" noChangeArrowheads="1"/>
            </p:cNvSpPr>
            <p:nvPr/>
          </p:nvSpPr>
          <p:spPr bwMode="auto">
            <a:xfrm>
              <a:off x="1835" y="1878"/>
              <a:ext cx="300" cy="282"/>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89">
              <a:extLst>
                <a:ext uri="{FF2B5EF4-FFF2-40B4-BE49-F238E27FC236}">
                  <a16:creationId xmlns:a16="http://schemas.microsoft.com/office/drawing/2014/main" id="{EE49C0E8-777C-614E-A48B-BDD3999CD9B7}"/>
                </a:ext>
              </a:extLst>
            </p:cNvPr>
            <p:cNvSpPr>
              <a:spLocks noChangeAspect="1" noChangeArrowheads="1"/>
            </p:cNvSpPr>
            <p:nvPr/>
          </p:nvSpPr>
          <p:spPr bwMode="auto">
            <a:xfrm>
              <a:off x="2135" y="1878"/>
              <a:ext cx="301" cy="282"/>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90">
              <a:extLst>
                <a:ext uri="{FF2B5EF4-FFF2-40B4-BE49-F238E27FC236}">
                  <a16:creationId xmlns:a16="http://schemas.microsoft.com/office/drawing/2014/main" id="{B746594F-F77C-1C40-B517-60B92F2FF86F}"/>
                </a:ext>
              </a:extLst>
            </p:cNvPr>
            <p:cNvSpPr>
              <a:spLocks noChangeAspect="1" noChangeArrowheads="1"/>
            </p:cNvSpPr>
            <p:nvPr/>
          </p:nvSpPr>
          <p:spPr bwMode="auto">
            <a:xfrm>
              <a:off x="2436" y="1878"/>
              <a:ext cx="301" cy="28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91">
              <a:extLst>
                <a:ext uri="{FF2B5EF4-FFF2-40B4-BE49-F238E27FC236}">
                  <a16:creationId xmlns:a16="http://schemas.microsoft.com/office/drawing/2014/main" id="{16E999C6-971F-BB42-AB47-5C48AD26574C}"/>
                </a:ext>
              </a:extLst>
            </p:cNvPr>
            <p:cNvSpPr>
              <a:spLocks noChangeAspect="1" noChangeArrowheads="1"/>
            </p:cNvSpPr>
            <p:nvPr/>
          </p:nvSpPr>
          <p:spPr bwMode="auto">
            <a:xfrm>
              <a:off x="2738" y="1878"/>
              <a:ext cx="301" cy="28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Oval 92">
              <a:extLst>
                <a:ext uri="{FF2B5EF4-FFF2-40B4-BE49-F238E27FC236}">
                  <a16:creationId xmlns:a16="http://schemas.microsoft.com/office/drawing/2014/main" id="{0429A5CA-43B4-B64A-B76D-A9D12538EA5C}"/>
                </a:ext>
              </a:extLst>
            </p:cNvPr>
            <p:cNvSpPr>
              <a:spLocks noChangeAspect="1" noChangeArrowheads="1"/>
            </p:cNvSpPr>
            <p:nvPr/>
          </p:nvSpPr>
          <p:spPr bwMode="auto">
            <a:xfrm>
              <a:off x="3040" y="1878"/>
              <a:ext cx="301" cy="282"/>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Oval 93">
              <a:extLst>
                <a:ext uri="{FF2B5EF4-FFF2-40B4-BE49-F238E27FC236}">
                  <a16:creationId xmlns:a16="http://schemas.microsoft.com/office/drawing/2014/main" id="{1F2C28F7-703C-8941-A38C-0DEF1FB77AA2}"/>
                </a:ext>
              </a:extLst>
            </p:cNvPr>
            <p:cNvSpPr>
              <a:spLocks noChangeAspect="1" noChangeArrowheads="1"/>
            </p:cNvSpPr>
            <p:nvPr/>
          </p:nvSpPr>
          <p:spPr bwMode="auto">
            <a:xfrm>
              <a:off x="3341" y="1878"/>
              <a:ext cx="301" cy="282"/>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94">
              <a:extLst>
                <a:ext uri="{FF2B5EF4-FFF2-40B4-BE49-F238E27FC236}">
                  <a16:creationId xmlns:a16="http://schemas.microsoft.com/office/drawing/2014/main" id="{09D341F4-D21C-4A4B-BB61-91981D29110B}"/>
                </a:ext>
              </a:extLst>
            </p:cNvPr>
            <p:cNvSpPr>
              <a:spLocks noChangeAspect="1" noChangeArrowheads="1"/>
            </p:cNvSpPr>
            <p:nvPr/>
          </p:nvSpPr>
          <p:spPr bwMode="auto">
            <a:xfrm>
              <a:off x="3643" y="1878"/>
              <a:ext cx="301" cy="282"/>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95">
              <a:extLst>
                <a:ext uri="{FF2B5EF4-FFF2-40B4-BE49-F238E27FC236}">
                  <a16:creationId xmlns:a16="http://schemas.microsoft.com/office/drawing/2014/main" id="{58164E94-5DA3-1748-9705-7C840D3E636A}"/>
                </a:ext>
              </a:extLst>
            </p:cNvPr>
            <p:cNvSpPr>
              <a:spLocks noChangeAspect="1" noChangeArrowheads="1"/>
            </p:cNvSpPr>
            <p:nvPr/>
          </p:nvSpPr>
          <p:spPr bwMode="auto">
            <a:xfrm>
              <a:off x="3944" y="1878"/>
              <a:ext cx="300" cy="28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Oval 96">
              <a:extLst>
                <a:ext uri="{FF2B5EF4-FFF2-40B4-BE49-F238E27FC236}">
                  <a16:creationId xmlns:a16="http://schemas.microsoft.com/office/drawing/2014/main" id="{6B7DDB2C-1544-3B4B-8620-9A31640F6833}"/>
                </a:ext>
              </a:extLst>
            </p:cNvPr>
            <p:cNvSpPr>
              <a:spLocks noChangeAspect="1" noChangeArrowheads="1"/>
            </p:cNvSpPr>
            <p:nvPr/>
          </p:nvSpPr>
          <p:spPr bwMode="auto">
            <a:xfrm>
              <a:off x="4244" y="1878"/>
              <a:ext cx="301" cy="28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Oval 97">
              <a:extLst>
                <a:ext uri="{FF2B5EF4-FFF2-40B4-BE49-F238E27FC236}">
                  <a16:creationId xmlns:a16="http://schemas.microsoft.com/office/drawing/2014/main" id="{62AB9144-3615-4B46-9E08-C8398E8C281D}"/>
                </a:ext>
              </a:extLst>
            </p:cNvPr>
            <p:cNvSpPr>
              <a:spLocks noChangeAspect="1" noChangeArrowheads="1"/>
            </p:cNvSpPr>
            <p:nvPr/>
          </p:nvSpPr>
          <p:spPr bwMode="auto">
            <a:xfrm>
              <a:off x="4546" y="1878"/>
              <a:ext cx="301" cy="28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98">
              <a:extLst>
                <a:ext uri="{FF2B5EF4-FFF2-40B4-BE49-F238E27FC236}">
                  <a16:creationId xmlns:a16="http://schemas.microsoft.com/office/drawing/2014/main" id="{D6D9149A-CA52-F648-BBF2-6C8CFCEEE9CC}"/>
                </a:ext>
              </a:extLst>
            </p:cNvPr>
            <p:cNvSpPr>
              <a:spLocks noChangeAspect="1" noChangeArrowheads="1"/>
            </p:cNvSpPr>
            <p:nvPr/>
          </p:nvSpPr>
          <p:spPr bwMode="auto">
            <a:xfrm>
              <a:off x="1748" y="1757"/>
              <a:ext cx="173" cy="162"/>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99">
              <a:extLst>
                <a:ext uri="{FF2B5EF4-FFF2-40B4-BE49-F238E27FC236}">
                  <a16:creationId xmlns:a16="http://schemas.microsoft.com/office/drawing/2014/main" id="{778F6917-907C-6949-93DC-6371F133DB1A}"/>
                </a:ext>
              </a:extLst>
            </p:cNvPr>
            <p:cNvSpPr>
              <a:spLocks noChangeAspect="1" noChangeArrowheads="1"/>
            </p:cNvSpPr>
            <p:nvPr/>
          </p:nvSpPr>
          <p:spPr bwMode="auto">
            <a:xfrm rot="1716035">
              <a:off x="2482" y="1153"/>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 name="Oval 100">
              <a:extLst>
                <a:ext uri="{FF2B5EF4-FFF2-40B4-BE49-F238E27FC236}">
                  <a16:creationId xmlns:a16="http://schemas.microsoft.com/office/drawing/2014/main" id="{D9FFBE3E-C6D4-864F-BCF1-A172A7F1426C}"/>
                </a:ext>
              </a:extLst>
            </p:cNvPr>
            <p:cNvSpPr>
              <a:spLocks noChangeAspect="1" noChangeArrowheads="1"/>
            </p:cNvSpPr>
            <p:nvPr/>
          </p:nvSpPr>
          <p:spPr bwMode="auto">
            <a:xfrm rot="1716035">
              <a:off x="2265" y="1271"/>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 name="Oval 101">
              <a:extLst>
                <a:ext uri="{FF2B5EF4-FFF2-40B4-BE49-F238E27FC236}">
                  <a16:creationId xmlns:a16="http://schemas.microsoft.com/office/drawing/2014/main" id="{6B6A234C-E0C5-354F-9160-2CDB4661B041}"/>
                </a:ext>
              </a:extLst>
            </p:cNvPr>
            <p:cNvSpPr>
              <a:spLocks noChangeAspect="1" noChangeArrowheads="1"/>
            </p:cNvSpPr>
            <p:nvPr/>
          </p:nvSpPr>
          <p:spPr bwMode="auto">
            <a:xfrm rot="1716035">
              <a:off x="2471" y="1422"/>
              <a:ext cx="130"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 name="Oval 102">
              <a:extLst>
                <a:ext uri="{FF2B5EF4-FFF2-40B4-BE49-F238E27FC236}">
                  <a16:creationId xmlns:a16="http://schemas.microsoft.com/office/drawing/2014/main" id="{4C465651-A700-D948-BEB5-020BA57DE228}"/>
                </a:ext>
              </a:extLst>
            </p:cNvPr>
            <p:cNvSpPr>
              <a:spLocks noChangeAspect="1" noChangeArrowheads="1"/>
            </p:cNvSpPr>
            <p:nvPr/>
          </p:nvSpPr>
          <p:spPr bwMode="auto">
            <a:xfrm rot="1716035">
              <a:off x="2629" y="1320"/>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 name="Oval 103">
              <a:extLst>
                <a:ext uri="{FF2B5EF4-FFF2-40B4-BE49-F238E27FC236}">
                  <a16:creationId xmlns:a16="http://schemas.microsoft.com/office/drawing/2014/main" id="{2B3485FC-DCF4-1B49-8B32-E6619456A49D}"/>
                </a:ext>
              </a:extLst>
            </p:cNvPr>
            <p:cNvSpPr>
              <a:spLocks noChangeAspect="1" noChangeArrowheads="1"/>
            </p:cNvSpPr>
            <p:nvPr/>
          </p:nvSpPr>
          <p:spPr bwMode="auto">
            <a:xfrm rot="-4165510">
              <a:off x="3338" y="1566"/>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Oval 104">
              <a:extLst>
                <a:ext uri="{FF2B5EF4-FFF2-40B4-BE49-F238E27FC236}">
                  <a16:creationId xmlns:a16="http://schemas.microsoft.com/office/drawing/2014/main" id="{FCD9C628-E906-D748-AE87-D460BE10B3CD}"/>
                </a:ext>
              </a:extLst>
            </p:cNvPr>
            <p:cNvSpPr>
              <a:spLocks noChangeAspect="1" noChangeArrowheads="1"/>
            </p:cNvSpPr>
            <p:nvPr/>
          </p:nvSpPr>
          <p:spPr bwMode="auto">
            <a:xfrm rot="-4165510">
              <a:off x="3236" y="1266"/>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 name="Oval 105">
              <a:extLst>
                <a:ext uri="{FF2B5EF4-FFF2-40B4-BE49-F238E27FC236}">
                  <a16:creationId xmlns:a16="http://schemas.microsoft.com/office/drawing/2014/main" id="{FF1AFDA5-B8B0-5842-8E2D-7ED5D646955E}"/>
                </a:ext>
              </a:extLst>
            </p:cNvPr>
            <p:cNvSpPr>
              <a:spLocks noChangeAspect="1" noChangeArrowheads="1"/>
            </p:cNvSpPr>
            <p:nvPr/>
          </p:nvSpPr>
          <p:spPr bwMode="auto">
            <a:xfrm>
              <a:off x="2868" y="1555"/>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106">
              <a:extLst>
                <a:ext uri="{FF2B5EF4-FFF2-40B4-BE49-F238E27FC236}">
                  <a16:creationId xmlns:a16="http://schemas.microsoft.com/office/drawing/2014/main" id="{EC2CFE2B-2CB2-344A-B9B0-A005B2AD9032}"/>
                </a:ext>
              </a:extLst>
            </p:cNvPr>
            <p:cNvSpPr>
              <a:spLocks noChangeAspect="1" noChangeArrowheads="1"/>
            </p:cNvSpPr>
            <p:nvPr/>
          </p:nvSpPr>
          <p:spPr bwMode="auto">
            <a:xfrm>
              <a:off x="2738" y="1757"/>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 name="Oval 107">
              <a:extLst>
                <a:ext uri="{FF2B5EF4-FFF2-40B4-BE49-F238E27FC236}">
                  <a16:creationId xmlns:a16="http://schemas.microsoft.com/office/drawing/2014/main" id="{DCB85172-C230-9545-AF76-C2B3DB1DA633}"/>
                </a:ext>
              </a:extLst>
            </p:cNvPr>
            <p:cNvSpPr>
              <a:spLocks noChangeAspect="1" noChangeArrowheads="1"/>
            </p:cNvSpPr>
            <p:nvPr/>
          </p:nvSpPr>
          <p:spPr bwMode="auto">
            <a:xfrm>
              <a:off x="2997" y="1797"/>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108">
              <a:extLst>
                <a:ext uri="{FF2B5EF4-FFF2-40B4-BE49-F238E27FC236}">
                  <a16:creationId xmlns:a16="http://schemas.microsoft.com/office/drawing/2014/main" id="{2A821059-C4CA-4442-8020-230990DEC674}"/>
                </a:ext>
              </a:extLst>
            </p:cNvPr>
            <p:cNvSpPr>
              <a:spLocks noChangeAspect="1" noChangeArrowheads="1"/>
            </p:cNvSpPr>
            <p:nvPr/>
          </p:nvSpPr>
          <p:spPr bwMode="auto">
            <a:xfrm>
              <a:off x="3083" y="1636"/>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 name="Oval 109">
              <a:extLst>
                <a:ext uri="{FF2B5EF4-FFF2-40B4-BE49-F238E27FC236}">
                  <a16:creationId xmlns:a16="http://schemas.microsoft.com/office/drawing/2014/main" id="{176D82EC-3F8B-D949-A916-4A2474637913}"/>
                </a:ext>
              </a:extLst>
            </p:cNvPr>
            <p:cNvSpPr>
              <a:spLocks noChangeAspect="1" noChangeArrowheads="1"/>
            </p:cNvSpPr>
            <p:nvPr/>
          </p:nvSpPr>
          <p:spPr bwMode="auto">
            <a:xfrm rot="3170955">
              <a:off x="4369" y="1447"/>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 name="Oval 110">
              <a:extLst>
                <a:ext uri="{FF2B5EF4-FFF2-40B4-BE49-F238E27FC236}">
                  <a16:creationId xmlns:a16="http://schemas.microsoft.com/office/drawing/2014/main" id="{6DF9EAAC-3BF0-2040-A037-DFBBA0107524}"/>
                </a:ext>
              </a:extLst>
            </p:cNvPr>
            <p:cNvSpPr>
              <a:spLocks noChangeAspect="1" noChangeArrowheads="1"/>
            </p:cNvSpPr>
            <p:nvPr/>
          </p:nvSpPr>
          <p:spPr bwMode="auto">
            <a:xfrm rot="3170955">
              <a:off x="4241" y="1689"/>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Oval 111">
              <a:extLst>
                <a:ext uri="{FF2B5EF4-FFF2-40B4-BE49-F238E27FC236}">
                  <a16:creationId xmlns:a16="http://schemas.microsoft.com/office/drawing/2014/main" id="{1FD6B27E-6F65-EC49-AF56-8336181BF7B4}"/>
                </a:ext>
              </a:extLst>
            </p:cNvPr>
            <p:cNvSpPr>
              <a:spLocks noChangeAspect="1" noChangeArrowheads="1"/>
            </p:cNvSpPr>
            <p:nvPr/>
          </p:nvSpPr>
          <p:spPr bwMode="auto">
            <a:xfrm rot="3170955">
              <a:off x="4430" y="1656"/>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112">
              <a:extLst>
                <a:ext uri="{FF2B5EF4-FFF2-40B4-BE49-F238E27FC236}">
                  <a16:creationId xmlns:a16="http://schemas.microsoft.com/office/drawing/2014/main" id="{A8A3B706-71AB-B64B-9EFE-37D20F473AD1}"/>
                </a:ext>
              </a:extLst>
            </p:cNvPr>
            <p:cNvSpPr>
              <a:spLocks noChangeAspect="1" noChangeArrowheads="1"/>
            </p:cNvSpPr>
            <p:nvPr/>
          </p:nvSpPr>
          <p:spPr bwMode="auto">
            <a:xfrm>
              <a:off x="3945" y="1112"/>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Oval 113">
              <a:extLst>
                <a:ext uri="{FF2B5EF4-FFF2-40B4-BE49-F238E27FC236}">
                  <a16:creationId xmlns:a16="http://schemas.microsoft.com/office/drawing/2014/main" id="{AEAD73AD-B338-D24C-BAEB-4696C90D9B63}"/>
                </a:ext>
              </a:extLst>
            </p:cNvPr>
            <p:cNvSpPr>
              <a:spLocks noChangeAspect="1" noChangeArrowheads="1"/>
            </p:cNvSpPr>
            <p:nvPr/>
          </p:nvSpPr>
          <p:spPr bwMode="auto">
            <a:xfrm>
              <a:off x="4030" y="951"/>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 name="Line 95">
              <a:extLst>
                <a:ext uri="{FF2B5EF4-FFF2-40B4-BE49-F238E27FC236}">
                  <a16:creationId xmlns:a16="http://schemas.microsoft.com/office/drawing/2014/main" id="{1DBF8F08-DFD5-DD43-B705-14ED4438BC06}"/>
                </a:ext>
              </a:extLst>
            </p:cNvPr>
            <p:cNvSpPr>
              <a:spLocks noChangeAspect="1" noChangeShapeType="1"/>
            </p:cNvSpPr>
            <p:nvPr/>
          </p:nvSpPr>
          <p:spPr bwMode="auto">
            <a:xfrm>
              <a:off x="3427" y="1475"/>
              <a:ext cx="87"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6" name="Oval 115">
              <a:extLst>
                <a:ext uri="{FF2B5EF4-FFF2-40B4-BE49-F238E27FC236}">
                  <a16:creationId xmlns:a16="http://schemas.microsoft.com/office/drawing/2014/main" id="{AAAA1E05-A26A-8A48-BB41-BB4716DD9672}"/>
                </a:ext>
              </a:extLst>
            </p:cNvPr>
            <p:cNvSpPr>
              <a:spLocks noChangeAspect="1" noChangeArrowheads="1"/>
            </p:cNvSpPr>
            <p:nvPr/>
          </p:nvSpPr>
          <p:spPr bwMode="auto">
            <a:xfrm rot="-4165510">
              <a:off x="3367" y="1398"/>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 name="Oval 116">
              <a:extLst>
                <a:ext uri="{FF2B5EF4-FFF2-40B4-BE49-F238E27FC236}">
                  <a16:creationId xmlns:a16="http://schemas.microsoft.com/office/drawing/2014/main" id="{0076A16F-1E71-4F41-ABA7-8E1DB12B2B89}"/>
                </a:ext>
              </a:extLst>
            </p:cNvPr>
            <p:cNvSpPr>
              <a:spLocks noChangeAspect="1" noChangeArrowheads="1"/>
            </p:cNvSpPr>
            <p:nvPr/>
          </p:nvSpPr>
          <p:spPr bwMode="auto">
            <a:xfrm>
              <a:off x="3470" y="1515"/>
              <a:ext cx="86"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 name="Oval 117">
              <a:extLst>
                <a:ext uri="{FF2B5EF4-FFF2-40B4-BE49-F238E27FC236}">
                  <a16:creationId xmlns:a16="http://schemas.microsoft.com/office/drawing/2014/main" id="{65585DB8-1273-8549-A418-4F719D859496}"/>
                </a:ext>
              </a:extLst>
            </p:cNvPr>
            <p:cNvSpPr>
              <a:spLocks noChangeAspect="1" noChangeArrowheads="1"/>
            </p:cNvSpPr>
            <p:nvPr/>
          </p:nvSpPr>
          <p:spPr bwMode="auto">
            <a:xfrm>
              <a:off x="3815" y="870"/>
              <a:ext cx="130"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Line 99">
              <a:extLst>
                <a:ext uri="{FF2B5EF4-FFF2-40B4-BE49-F238E27FC236}">
                  <a16:creationId xmlns:a16="http://schemas.microsoft.com/office/drawing/2014/main" id="{1BFE3162-05C9-2B4C-9819-70380FC68061}"/>
                </a:ext>
              </a:extLst>
            </p:cNvPr>
            <p:cNvSpPr>
              <a:spLocks noChangeAspect="1" noChangeShapeType="1"/>
            </p:cNvSpPr>
            <p:nvPr/>
          </p:nvSpPr>
          <p:spPr bwMode="auto">
            <a:xfrm>
              <a:off x="3772" y="1153"/>
              <a:ext cx="42" cy="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0" name="Oval 119">
              <a:extLst>
                <a:ext uri="{FF2B5EF4-FFF2-40B4-BE49-F238E27FC236}">
                  <a16:creationId xmlns:a16="http://schemas.microsoft.com/office/drawing/2014/main" id="{4A729CCA-C422-D446-BCE5-83D266C63C75}"/>
                </a:ext>
              </a:extLst>
            </p:cNvPr>
            <p:cNvSpPr>
              <a:spLocks noChangeAspect="1" noChangeArrowheads="1"/>
            </p:cNvSpPr>
            <p:nvPr/>
          </p:nvSpPr>
          <p:spPr bwMode="auto">
            <a:xfrm>
              <a:off x="3685" y="1072"/>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Line 101">
              <a:extLst>
                <a:ext uri="{FF2B5EF4-FFF2-40B4-BE49-F238E27FC236}">
                  <a16:creationId xmlns:a16="http://schemas.microsoft.com/office/drawing/2014/main" id="{D2CC38DF-F7D4-E54A-9CE2-9D6A93F6DB5C}"/>
                </a:ext>
              </a:extLst>
            </p:cNvPr>
            <p:cNvSpPr>
              <a:spLocks noChangeAspect="1" noChangeShapeType="1"/>
            </p:cNvSpPr>
            <p:nvPr/>
          </p:nvSpPr>
          <p:spPr bwMode="auto">
            <a:xfrm flipH="1">
              <a:off x="3083" y="1234"/>
              <a:ext cx="42"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2" name="Line 102">
              <a:extLst>
                <a:ext uri="{FF2B5EF4-FFF2-40B4-BE49-F238E27FC236}">
                  <a16:creationId xmlns:a16="http://schemas.microsoft.com/office/drawing/2014/main" id="{AC1D04DD-CDE0-2844-99BF-5CBB85623BA1}"/>
                </a:ext>
              </a:extLst>
            </p:cNvPr>
            <p:cNvSpPr>
              <a:spLocks noChangeAspect="1" noChangeShapeType="1"/>
            </p:cNvSpPr>
            <p:nvPr/>
          </p:nvSpPr>
          <p:spPr bwMode="auto">
            <a:xfrm>
              <a:off x="2911" y="1234"/>
              <a:ext cx="129"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3" name="Line 103">
              <a:extLst>
                <a:ext uri="{FF2B5EF4-FFF2-40B4-BE49-F238E27FC236}">
                  <a16:creationId xmlns:a16="http://schemas.microsoft.com/office/drawing/2014/main" id="{8C8FB7B6-6E1A-1247-8515-EBE4E78991E6}"/>
                </a:ext>
              </a:extLst>
            </p:cNvPr>
            <p:cNvSpPr>
              <a:spLocks noChangeAspect="1" noChangeShapeType="1"/>
            </p:cNvSpPr>
            <p:nvPr/>
          </p:nvSpPr>
          <p:spPr bwMode="auto">
            <a:xfrm flipV="1">
              <a:off x="2954" y="1112"/>
              <a:ext cx="42" cy="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4" name="Line 104">
              <a:extLst>
                <a:ext uri="{FF2B5EF4-FFF2-40B4-BE49-F238E27FC236}">
                  <a16:creationId xmlns:a16="http://schemas.microsoft.com/office/drawing/2014/main" id="{9B641542-CEAB-F84E-AD92-F8D00A09406E}"/>
                </a:ext>
              </a:extLst>
            </p:cNvPr>
            <p:cNvSpPr>
              <a:spLocks noChangeAspect="1" noChangeShapeType="1"/>
            </p:cNvSpPr>
            <p:nvPr/>
          </p:nvSpPr>
          <p:spPr bwMode="auto">
            <a:xfrm flipH="1" flipV="1">
              <a:off x="2825" y="1112"/>
              <a:ext cx="86" cy="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5" name="Line 105">
              <a:extLst>
                <a:ext uri="{FF2B5EF4-FFF2-40B4-BE49-F238E27FC236}">
                  <a16:creationId xmlns:a16="http://schemas.microsoft.com/office/drawing/2014/main" id="{F5772BDA-C32C-2C4E-B051-95AB427B946C}"/>
                </a:ext>
              </a:extLst>
            </p:cNvPr>
            <p:cNvSpPr>
              <a:spLocks noChangeAspect="1" noChangeShapeType="1"/>
            </p:cNvSpPr>
            <p:nvPr/>
          </p:nvSpPr>
          <p:spPr bwMode="auto">
            <a:xfrm flipH="1">
              <a:off x="2825" y="1234"/>
              <a:ext cx="86" cy="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6" name="Line 106">
              <a:extLst>
                <a:ext uri="{FF2B5EF4-FFF2-40B4-BE49-F238E27FC236}">
                  <a16:creationId xmlns:a16="http://schemas.microsoft.com/office/drawing/2014/main" id="{A33B7CD4-B374-7C48-ADAE-D30D2EC935BE}"/>
                </a:ext>
              </a:extLst>
            </p:cNvPr>
            <p:cNvSpPr>
              <a:spLocks noChangeAspect="1" noChangeShapeType="1"/>
            </p:cNvSpPr>
            <p:nvPr/>
          </p:nvSpPr>
          <p:spPr bwMode="auto">
            <a:xfrm>
              <a:off x="3040" y="1354"/>
              <a:ext cx="0" cy="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7" name="Oval 126">
              <a:extLst>
                <a:ext uri="{FF2B5EF4-FFF2-40B4-BE49-F238E27FC236}">
                  <a16:creationId xmlns:a16="http://schemas.microsoft.com/office/drawing/2014/main" id="{98DFF1D1-B574-1846-93DF-DE00FE40A7B5}"/>
                </a:ext>
              </a:extLst>
            </p:cNvPr>
            <p:cNvSpPr>
              <a:spLocks noChangeAspect="1" noChangeArrowheads="1"/>
            </p:cNvSpPr>
            <p:nvPr/>
          </p:nvSpPr>
          <p:spPr bwMode="auto">
            <a:xfrm>
              <a:off x="3083" y="1193"/>
              <a:ext cx="86"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Oval 127">
              <a:extLst>
                <a:ext uri="{FF2B5EF4-FFF2-40B4-BE49-F238E27FC236}">
                  <a16:creationId xmlns:a16="http://schemas.microsoft.com/office/drawing/2014/main" id="{1F3F8EEB-2122-2348-AFDC-671343D5DE22}"/>
                </a:ext>
              </a:extLst>
            </p:cNvPr>
            <p:cNvSpPr>
              <a:spLocks noChangeAspect="1" noChangeArrowheads="1"/>
            </p:cNvSpPr>
            <p:nvPr/>
          </p:nvSpPr>
          <p:spPr bwMode="auto">
            <a:xfrm>
              <a:off x="2782" y="1234"/>
              <a:ext cx="86" cy="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128">
              <a:extLst>
                <a:ext uri="{FF2B5EF4-FFF2-40B4-BE49-F238E27FC236}">
                  <a16:creationId xmlns:a16="http://schemas.microsoft.com/office/drawing/2014/main" id="{9999FB1D-35A9-D14E-8467-0FC96A920073}"/>
                </a:ext>
              </a:extLst>
            </p:cNvPr>
            <p:cNvSpPr>
              <a:spLocks noChangeAspect="1" noChangeArrowheads="1"/>
            </p:cNvSpPr>
            <p:nvPr/>
          </p:nvSpPr>
          <p:spPr bwMode="auto">
            <a:xfrm>
              <a:off x="2954" y="1072"/>
              <a:ext cx="86"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 name="Oval 129">
              <a:extLst>
                <a:ext uri="{FF2B5EF4-FFF2-40B4-BE49-F238E27FC236}">
                  <a16:creationId xmlns:a16="http://schemas.microsoft.com/office/drawing/2014/main" id="{A63D30DA-506F-084B-B2E0-9B4235938656}"/>
                </a:ext>
              </a:extLst>
            </p:cNvPr>
            <p:cNvSpPr>
              <a:spLocks noChangeAspect="1" noChangeArrowheads="1"/>
            </p:cNvSpPr>
            <p:nvPr/>
          </p:nvSpPr>
          <p:spPr bwMode="auto">
            <a:xfrm>
              <a:off x="2782" y="1072"/>
              <a:ext cx="86"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130">
              <a:extLst>
                <a:ext uri="{FF2B5EF4-FFF2-40B4-BE49-F238E27FC236}">
                  <a16:creationId xmlns:a16="http://schemas.microsoft.com/office/drawing/2014/main" id="{1AE06A2E-9BF3-B745-BAB3-43C062F6606B}"/>
                </a:ext>
              </a:extLst>
            </p:cNvPr>
            <p:cNvSpPr>
              <a:spLocks noChangeAspect="1" noChangeArrowheads="1"/>
            </p:cNvSpPr>
            <p:nvPr/>
          </p:nvSpPr>
          <p:spPr bwMode="auto">
            <a:xfrm>
              <a:off x="2996" y="1435"/>
              <a:ext cx="87" cy="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131">
              <a:extLst>
                <a:ext uri="{FF2B5EF4-FFF2-40B4-BE49-F238E27FC236}">
                  <a16:creationId xmlns:a16="http://schemas.microsoft.com/office/drawing/2014/main" id="{0F18DD71-F90E-B948-BE85-3CE950711AE0}"/>
                </a:ext>
              </a:extLst>
            </p:cNvPr>
            <p:cNvSpPr>
              <a:spLocks noChangeAspect="1" noChangeArrowheads="1"/>
            </p:cNvSpPr>
            <p:nvPr/>
          </p:nvSpPr>
          <p:spPr bwMode="auto">
            <a:xfrm rot="-4165510">
              <a:off x="2871" y="1149"/>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Line 113">
              <a:extLst>
                <a:ext uri="{FF2B5EF4-FFF2-40B4-BE49-F238E27FC236}">
                  <a16:creationId xmlns:a16="http://schemas.microsoft.com/office/drawing/2014/main" id="{C63CBA9E-9395-4C41-977E-0848A70B7657}"/>
                </a:ext>
              </a:extLst>
            </p:cNvPr>
            <p:cNvSpPr>
              <a:spLocks noChangeAspect="1" noChangeShapeType="1"/>
            </p:cNvSpPr>
            <p:nvPr/>
          </p:nvSpPr>
          <p:spPr bwMode="auto">
            <a:xfrm>
              <a:off x="3083" y="1354"/>
              <a:ext cx="85" cy="12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4" name="Oval 133">
              <a:extLst>
                <a:ext uri="{FF2B5EF4-FFF2-40B4-BE49-F238E27FC236}">
                  <a16:creationId xmlns:a16="http://schemas.microsoft.com/office/drawing/2014/main" id="{A345CA8C-E289-3049-97AC-8A6E851B0E36}"/>
                </a:ext>
              </a:extLst>
            </p:cNvPr>
            <p:cNvSpPr>
              <a:spLocks noChangeAspect="1" noChangeArrowheads="1"/>
            </p:cNvSpPr>
            <p:nvPr/>
          </p:nvSpPr>
          <p:spPr bwMode="auto">
            <a:xfrm rot="-4165510">
              <a:off x="3129" y="1390"/>
              <a:ext cx="121"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134">
              <a:extLst>
                <a:ext uri="{FF2B5EF4-FFF2-40B4-BE49-F238E27FC236}">
                  <a16:creationId xmlns:a16="http://schemas.microsoft.com/office/drawing/2014/main" id="{0BBCE234-BC24-0540-8F2A-F9D6A5F2E98B}"/>
                </a:ext>
              </a:extLst>
            </p:cNvPr>
            <p:cNvSpPr>
              <a:spLocks noChangeAspect="1" noChangeArrowheads="1"/>
            </p:cNvSpPr>
            <p:nvPr/>
          </p:nvSpPr>
          <p:spPr bwMode="auto">
            <a:xfrm rot="-4165510">
              <a:off x="3001" y="1269"/>
              <a:ext cx="120"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 name="Oval 135">
              <a:extLst>
                <a:ext uri="{FF2B5EF4-FFF2-40B4-BE49-F238E27FC236}">
                  <a16:creationId xmlns:a16="http://schemas.microsoft.com/office/drawing/2014/main" id="{23996AAC-9752-8147-9DE1-55B5E3EB7EB7}"/>
                </a:ext>
              </a:extLst>
            </p:cNvPr>
            <p:cNvSpPr>
              <a:spLocks noChangeAspect="1" noChangeArrowheads="1"/>
            </p:cNvSpPr>
            <p:nvPr/>
          </p:nvSpPr>
          <p:spPr bwMode="auto">
            <a:xfrm>
              <a:off x="3858" y="1636"/>
              <a:ext cx="129" cy="12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 name="Oval 136">
              <a:extLst>
                <a:ext uri="{FF2B5EF4-FFF2-40B4-BE49-F238E27FC236}">
                  <a16:creationId xmlns:a16="http://schemas.microsoft.com/office/drawing/2014/main" id="{CF8F4ACE-BCA6-EA46-9A52-8166E206771F}"/>
                </a:ext>
              </a:extLst>
            </p:cNvPr>
            <p:cNvSpPr>
              <a:spLocks noChangeAspect="1" noChangeArrowheads="1"/>
            </p:cNvSpPr>
            <p:nvPr/>
          </p:nvSpPr>
          <p:spPr bwMode="auto">
            <a:xfrm rot="3170955">
              <a:off x="4078" y="1430"/>
              <a:ext cx="120" cy="129"/>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AutoShape 118">
              <a:extLst>
                <a:ext uri="{FF2B5EF4-FFF2-40B4-BE49-F238E27FC236}">
                  <a16:creationId xmlns:a16="http://schemas.microsoft.com/office/drawing/2014/main" id="{92FD7AA3-82E0-DA42-B072-2B9755BAD25E}"/>
                </a:ext>
              </a:extLst>
            </p:cNvPr>
            <p:cNvSpPr>
              <a:spLocks noChangeAspect="1" noChangeArrowheads="1"/>
            </p:cNvSpPr>
            <p:nvPr/>
          </p:nvSpPr>
          <p:spPr bwMode="auto">
            <a:xfrm>
              <a:off x="3685" y="1475"/>
              <a:ext cx="302" cy="241"/>
            </a:xfrm>
            <a:prstGeom prst="hexagon">
              <a:avLst>
                <a:gd name="adj" fmla="val 31328"/>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 name="Line 119">
              <a:extLst>
                <a:ext uri="{FF2B5EF4-FFF2-40B4-BE49-F238E27FC236}">
                  <a16:creationId xmlns:a16="http://schemas.microsoft.com/office/drawing/2014/main" id="{E9C95A67-B3EB-404F-BA3E-71CBEA8F738A}"/>
                </a:ext>
              </a:extLst>
            </p:cNvPr>
            <p:cNvSpPr>
              <a:spLocks noChangeAspect="1" noChangeShapeType="1"/>
            </p:cNvSpPr>
            <p:nvPr/>
          </p:nvSpPr>
          <p:spPr bwMode="auto">
            <a:xfrm>
              <a:off x="3514" y="1234"/>
              <a:ext cx="129" cy="4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0" name="Line 120">
              <a:extLst>
                <a:ext uri="{FF2B5EF4-FFF2-40B4-BE49-F238E27FC236}">
                  <a16:creationId xmlns:a16="http://schemas.microsoft.com/office/drawing/2014/main" id="{D72D9030-2910-EF4E-9F92-F53AD18FAC20}"/>
                </a:ext>
              </a:extLst>
            </p:cNvPr>
            <p:cNvSpPr>
              <a:spLocks noChangeAspect="1" noChangeShapeType="1"/>
            </p:cNvSpPr>
            <p:nvPr/>
          </p:nvSpPr>
          <p:spPr bwMode="auto">
            <a:xfrm flipH="1">
              <a:off x="3298" y="1234"/>
              <a:ext cx="87"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1" name="Line 121">
              <a:extLst>
                <a:ext uri="{FF2B5EF4-FFF2-40B4-BE49-F238E27FC236}">
                  <a16:creationId xmlns:a16="http://schemas.microsoft.com/office/drawing/2014/main" id="{CC8EB2DF-0A50-ED4F-B09D-85F464E9014E}"/>
                </a:ext>
              </a:extLst>
            </p:cNvPr>
            <p:cNvSpPr>
              <a:spLocks noChangeAspect="1" noChangeShapeType="1"/>
            </p:cNvSpPr>
            <p:nvPr/>
          </p:nvSpPr>
          <p:spPr bwMode="auto">
            <a:xfrm>
              <a:off x="3643" y="1314"/>
              <a:ext cx="85" cy="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2" name="Oval 141">
              <a:extLst>
                <a:ext uri="{FF2B5EF4-FFF2-40B4-BE49-F238E27FC236}">
                  <a16:creationId xmlns:a16="http://schemas.microsoft.com/office/drawing/2014/main" id="{779CBF76-37CE-8146-ABE2-EC19BDEF65EC}"/>
                </a:ext>
              </a:extLst>
            </p:cNvPr>
            <p:cNvSpPr>
              <a:spLocks noChangeAspect="1" noChangeArrowheads="1"/>
            </p:cNvSpPr>
            <p:nvPr/>
          </p:nvSpPr>
          <p:spPr bwMode="auto">
            <a:xfrm>
              <a:off x="3599" y="1234"/>
              <a:ext cx="129" cy="120"/>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 name="Oval 142">
              <a:extLst>
                <a:ext uri="{FF2B5EF4-FFF2-40B4-BE49-F238E27FC236}">
                  <a16:creationId xmlns:a16="http://schemas.microsoft.com/office/drawing/2014/main" id="{4D67F13F-0786-924B-9032-66902F373040}"/>
                </a:ext>
              </a:extLst>
            </p:cNvPr>
            <p:cNvSpPr>
              <a:spLocks noChangeAspect="1" noChangeArrowheads="1"/>
            </p:cNvSpPr>
            <p:nvPr/>
          </p:nvSpPr>
          <p:spPr bwMode="auto">
            <a:xfrm>
              <a:off x="4504" y="1515"/>
              <a:ext cx="86"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 name="Oval 143">
              <a:extLst>
                <a:ext uri="{FF2B5EF4-FFF2-40B4-BE49-F238E27FC236}">
                  <a16:creationId xmlns:a16="http://schemas.microsoft.com/office/drawing/2014/main" id="{678DEB76-DE0B-824E-AA17-4722C8B48315}"/>
                </a:ext>
              </a:extLst>
            </p:cNvPr>
            <p:cNvSpPr>
              <a:spLocks noChangeAspect="1" noChangeArrowheads="1"/>
            </p:cNvSpPr>
            <p:nvPr/>
          </p:nvSpPr>
          <p:spPr bwMode="auto">
            <a:xfrm>
              <a:off x="4374" y="1798"/>
              <a:ext cx="87"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5" name="Oval 144">
              <a:extLst>
                <a:ext uri="{FF2B5EF4-FFF2-40B4-BE49-F238E27FC236}">
                  <a16:creationId xmlns:a16="http://schemas.microsoft.com/office/drawing/2014/main" id="{C9F1671F-92E9-D049-918C-31DCFBEDC24C}"/>
                </a:ext>
              </a:extLst>
            </p:cNvPr>
            <p:cNvSpPr>
              <a:spLocks noChangeAspect="1" noChangeArrowheads="1"/>
            </p:cNvSpPr>
            <p:nvPr/>
          </p:nvSpPr>
          <p:spPr bwMode="auto">
            <a:xfrm>
              <a:off x="4030" y="1354"/>
              <a:ext cx="86"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 name="Oval 145">
              <a:extLst>
                <a:ext uri="{FF2B5EF4-FFF2-40B4-BE49-F238E27FC236}">
                  <a16:creationId xmlns:a16="http://schemas.microsoft.com/office/drawing/2014/main" id="{28862157-A9A1-0F45-ACE1-BFEAA1B2DC5A}"/>
                </a:ext>
              </a:extLst>
            </p:cNvPr>
            <p:cNvSpPr>
              <a:spLocks noChangeAspect="1" noChangeArrowheads="1"/>
            </p:cNvSpPr>
            <p:nvPr/>
          </p:nvSpPr>
          <p:spPr bwMode="auto">
            <a:xfrm>
              <a:off x="3814" y="1757"/>
              <a:ext cx="87" cy="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Oval 146">
              <a:extLst>
                <a:ext uri="{FF2B5EF4-FFF2-40B4-BE49-F238E27FC236}">
                  <a16:creationId xmlns:a16="http://schemas.microsoft.com/office/drawing/2014/main" id="{2137B5EF-1760-524B-BD6F-45294BD5899C}"/>
                </a:ext>
              </a:extLst>
            </p:cNvPr>
            <p:cNvSpPr>
              <a:spLocks noChangeAspect="1" noChangeArrowheads="1"/>
            </p:cNvSpPr>
            <p:nvPr/>
          </p:nvSpPr>
          <p:spPr bwMode="auto">
            <a:xfrm>
              <a:off x="4848" y="1878"/>
              <a:ext cx="301" cy="28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 name="Oval 147">
              <a:extLst>
                <a:ext uri="{FF2B5EF4-FFF2-40B4-BE49-F238E27FC236}">
                  <a16:creationId xmlns:a16="http://schemas.microsoft.com/office/drawing/2014/main" id="{10DD7226-D3EE-AC41-BDC5-1CA75CBD3630}"/>
                </a:ext>
              </a:extLst>
            </p:cNvPr>
            <p:cNvSpPr>
              <a:spLocks noChangeAspect="1" noChangeArrowheads="1"/>
            </p:cNvSpPr>
            <p:nvPr/>
          </p:nvSpPr>
          <p:spPr bwMode="auto">
            <a:xfrm>
              <a:off x="930" y="1878"/>
              <a:ext cx="301" cy="28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 name="Oval 148">
              <a:extLst>
                <a:ext uri="{FF2B5EF4-FFF2-40B4-BE49-F238E27FC236}">
                  <a16:creationId xmlns:a16="http://schemas.microsoft.com/office/drawing/2014/main" id="{2575EC1D-7FF1-0848-8150-240CC5A56214}"/>
                </a:ext>
              </a:extLst>
            </p:cNvPr>
            <p:cNvSpPr>
              <a:spLocks noChangeAspect="1" noChangeArrowheads="1"/>
            </p:cNvSpPr>
            <p:nvPr/>
          </p:nvSpPr>
          <p:spPr bwMode="auto">
            <a:xfrm>
              <a:off x="2022" y="1596"/>
              <a:ext cx="152"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Oval 149">
              <a:extLst>
                <a:ext uri="{FF2B5EF4-FFF2-40B4-BE49-F238E27FC236}">
                  <a16:creationId xmlns:a16="http://schemas.microsoft.com/office/drawing/2014/main" id="{4F0D8F25-1E2D-CA49-B290-45D137BA1C14}"/>
                </a:ext>
              </a:extLst>
            </p:cNvPr>
            <p:cNvSpPr>
              <a:spLocks noChangeAspect="1" noChangeArrowheads="1"/>
            </p:cNvSpPr>
            <p:nvPr/>
          </p:nvSpPr>
          <p:spPr bwMode="auto">
            <a:xfrm>
              <a:off x="2226" y="1596"/>
              <a:ext cx="152"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 name="Oval 150">
              <a:extLst>
                <a:ext uri="{FF2B5EF4-FFF2-40B4-BE49-F238E27FC236}">
                  <a16:creationId xmlns:a16="http://schemas.microsoft.com/office/drawing/2014/main" id="{BA25498E-5D6A-E84C-A8CE-5EDD909DDF87}"/>
                </a:ext>
              </a:extLst>
            </p:cNvPr>
            <p:cNvSpPr>
              <a:spLocks noChangeAspect="1" noChangeArrowheads="1"/>
            </p:cNvSpPr>
            <p:nvPr/>
          </p:nvSpPr>
          <p:spPr bwMode="auto">
            <a:xfrm>
              <a:off x="2326" y="1636"/>
              <a:ext cx="153"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 name="Oval 151">
              <a:extLst>
                <a:ext uri="{FF2B5EF4-FFF2-40B4-BE49-F238E27FC236}">
                  <a16:creationId xmlns:a16="http://schemas.microsoft.com/office/drawing/2014/main" id="{F6E06669-D7EF-924D-86F1-18AAAEE15C53}"/>
                </a:ext>
              </a:extLst>
            </p:cNvPr>
            <p:cNvSpPr>
              <a:spLocks noChangeAspect="1" noChangeArrowheads="1"/>
            </p:cNvSpPr>
            <p:nvPr/>
          </p:nvSpPr>
          <p:spPr bwMode="auto">
            <a:xfrm>
              <a:off x="1920" y="1636"/>
              <a:ext cx="153" cy="4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Oval 152">
              <a:extLst>
                <a:ext uri="{FF2B5EF4-FFF2-40B4-BE49-F238E27FC236}">
                  <a16:creationId xmlns:a16="http://schemas.microsoft.com/office/drawing/2014/main" id="{3DE7B017-B445-874A-A822-BD33429AC2E7}"/>
                </a:ext>
              </a:extLst>
            </p:cNvPr>
            <p:cNvSpPr>
              <a:spLocks noChangeAspect="1" noChangeArrowheads="1"/>
            </p:cNvSpPr>
            <p:nvPr/>
          </p:nvSpPr>
          <p:spPr bwMode="auto">
            <a:xfrm>
              <a:off x="2226" y="1677"/>
              <a:ext cx="152"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Oval 153">
              <a:extLst>
                <a:ext uri="{FF2B5EF4-FFF2-40B4-BE49-F238E27FC236}">
                  <a16:creationId xmlns:a16="http://schemas.microsoft.com/office/drawing/2014/main" id="{5AFD3A7D-2608-2349-80AB-7B7965FBA6AC}"/>
                </a:ext>
              </a:extLst>
            </p:cNvPr>
            <p:cNvSpPr>
              <a:spLocks noChangeAspect="1" noChangeArrowheads="1"/>
            </p:cNvSpPr>
            <p:nvPr/>
          </p:nvSpPr>
          <p:spPr bwMode="auto">
            <a:xfrm>
              <a:off x="2022" y="1677"/>
              <a:ext cx="152" cy="4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 name="AutoShape 135">
              <a:extLst>
                <a:ext uri="{FF2B5EF4-FFF2-40B4-BE49-F238E27FC236}">
                  <a16:creationId xmlns:a16="http://schemas.microsoft.com/office/drawing/2014/main" id="{AA844D3D-79D9-FD44-A64D-224695409FE8}"/>
                </a:ext>
              </a:extLst>
            </p:cNvPr>
            <p:cNvSpPr>
              <a:spLocks noChangeAspect="1" noChangeArrowheads="1"/>
            </p:cNvSpPr>
            <p:nvPr/>
          </p:nvSpPr>
          <p:spPr bwMode="auto">
            <a:xfrm>
              <a:off x="2022" y="1623"/>
              <a:ext cx="356" cy="81"/>
            </a:xfrm>
            <a:prstGeom prst="hexagon">
              <a:avLst>
                <a:gd name="adj" fmla="val 109877"/>
                <a:gd name="vf" fmla="val 115470"/>
              </a:avLst>
            </a:prstGeom>
            <a:noFill/>
            <a:ln w="9525">
              <a:solidFill>
                <a:schemeClr val="tx1"/>
              </a:solidFill>
              <a:miter lim="800000"/>
              <a:headEnd/>
              <a:tailEnd/>
            </a:ln>
            <a:effectLst/>
            <a:extLst>
              <a:ext uri="{909E8E84-426E-40dd-AFC4-6F175D3DCCD1}">
                <a14:hiddenFill xmlns:a14="http://schemas.microsoft.com/office/drawing/2010/main" xmlns="">
                  <a:solidFill>
                    <a:srgbClr val="FF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 name="Oval 155">
              <a:extLst>
                <a:ext uri="{FF2B5EF4-FFF2-40B4-BE49-F238E27FC236}">
                  <a16:creationId xmlns:a16="http://schemas.microsoft.com/office/drawing/2014/main" id="{DE6627F9-6B71-7A4E-9C4C-6C47B5DDB6D6}"/>
                </a:ext>
              </a:extLst>
            </p:cNvPr>
            <p:cNvSpPr>
              <a:spLocks noChangeAspect="1" noChangeArrowheads="1"/>
            </p:cNvSpPr>
            <p:nvPr/>
          </p:nvSpPr>
          <p:spPr bwMode="auto">
            <a:xfrm>
              <a:off x="3255" y="1757"/>
              <a:ext cx="173" cy="162"/>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 name="Oval 156">
              <a:extLst>
                <a:ext uri="{FF2B5EF4-FFF2-40B4-BE49-F238E27FC236}">
                  <a16:creationId xmlns:a16="http://schemas.microsoft.com/office/drawing/2014/main" id="{8BBE718C-C83A-224D-98E4-BBFC75D41A0C}"/>
                </a:ext>
              </a:extLst>
            </p:cNvPr>
            <p:cNvSpPr>
              <a:spLocks noChangeAspect="1" noChangeArrowheads="1"/>
            </p:cNvSpPr>
            <p:nvPr/>
          </p:nvSpPr>
          <p:spPr bwMode="auto">
            <a:xfrm>
              <a:off x="3556" y="1757"/>
              <a:ext cx="173" cy="162"/>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 name="Oval 157">
              <a:extLst>
                <a:ext uri="{FF2B5EF4-FFF2-40B4-BE49-F238E27FC236}">
                  <a16:creationId xmlns:a16="http://schemas.microsoft.com/office/drawing/2014/main" id="{653B0408-74C8-7A46-B85B-C3F0DB9842F4}"/>
                </a:ext>
              </a:extLst>
            </p:cNvPr>
            <p:cNvSpPr>
              <a:spLocks noChangeAspect="1" noChangeArrowheads="1"/>
            </p:cNvSpPr>
            <p:nvPr/>
          </p:nvSpPr>
          <p:spPr bwMode="auto">
            <a:xfrm rot="1716035">
              <a:off x="2609" y="1555"/>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 name="Oval 141">
              <a:extLst>
                <a:ext uri="{FF2B5EF4-FFF2-40B4-BE49-F238E27FC236}">
                  <a16:creationId xmlns:a16="http://schemas.microsoft.com/office/drawing/2014/main" id="{B54C8AC2-BC81-5041-B36E-3EDD9161490D}"/>
                </a:ext>
              </a:extLst>
            </p:cNvPr>
            <p:cNvSpPr>
              <a:spLocks noChangeAspect="1" noChangeArrowheads="1"/>
            </p:cNvSpPr>
            <p:nvPr/>
          </p:nvSpPr>
          <p:spPr bwMode="auto">
            <a:xfrm rot="1716035">
              <a:off x="3787" y="1207"/>
              <a:ext cx="129" cy="121"/>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0" name="Right Arrow 159">
            <a:extLst>
              <a:ext uri="{FF2B5EF4-FFF2-40B4-BE49-F238E27FC236}">
                <a16:creationId xmlns:a16="http://schemas.microsoft.com/office/drawing/2014/main" id="{E96F6381-3BF7-5445-943D-1DBFC563D618}"/>
              </a:ext>
            </a:extLst>
          </p:cNvPr>
          <p:cNvSpPr/>
          <p:nvPr/>
        </p:nvSpPr>
        <p:spPr>
          <a:xfrm rot="3011574">
            <a:off x="2946432" y="1619708"/>
            <a:ext cx="789786" cy="2623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1" name="Group 160">
            <a:extLst>
              <a:ext uri="{FF2B5EF4-FFF2-40B4-BE49-F238E27FC236}">
                <a16:creationId xmlns:a16="http://schemas.microsoft.com/office/drawing/2014/main" id="{00FCA489-5261-7948-B3F2-CD2E5AF67A9C}"/>
              </a:ext>
            </a:extLst>
          </p:cNvPr>
          <p:cNvGrpSpPr/>
          <p:nvPr/>
        </p:nvGrpSpPr>
        <p:grpSpPr>
          <a:xfrm>
            <a:off x="5608982" y="204725"/>
            <a:ext cx="3535018" cy="3320517"/>
            <a:chOff x="179512" y="2842929"/>
            <a:chExt cx="3535018" cy="3320517"/>
          </a:xfrm>
        </p:grpSpPr>
        <p:pic>
          <p:nvPicPr>
            <p:cNvPr id="162" name="Picture 161">
              <a:extLst>
                <a:ext uri="{FF2B5EF4-FFF2-40B4-BE49-F238E27FC236}">
                  <a16:creationId xmlns:a16="http://schemas.microsoft.com/office/drawing/2014/main" id="{529FEFFB-AFBE-FA4B-B8B8-5EEAE66A7F6E}"/>
                </a:ext>
              </a:extLst>
            </p:cNvPr>
            <p:cNvPicPr>
              <a:picLocks noChangeAspect="1" noChangeArrowheads="1"/>
            </p:cNvPicPr>
            <p:nvPr/>
          </p:nvPicPr>
          <p:blipFill>
            <a:blip r:embed="rId2" cstate="print"/>
            <a:srcRect/>
            <a:stretch>
              <a:fillRect/>
            </a:stretch>
          </p:blipFill>
          <p:spPr bwMode="auto">
            <a:xfrm>
              <a:off x="179512" y="2842929"/>
              <a:ext cx="3535018" cy="3043518"/>
            </a:xfrm>
            <a:prstGeom prst="rect">
              <a:avLst/>
            </a:prstGeom>
            <a:noFill/>
            <a:ln w="9525">
              <a:noFill/>
              <a:miter lim="800000"/>
              <a:headEnd/>
              <a:tailEnd/>
            </a:ln>
          </p:spPr>
        </p:pic>
        <p:sp>
          <p:nvSpPr>
            <p:cNvPr id="163" name="TextBox 5">
              <a:extLst>
                <a:ext uri="{FF2B5EF4-FFF2-40B4-BE49-F238E27FC236}">
                  <a16:creationId xmlns:a16="http://schemas.microsoft.com/office/drawing/2014/main" id="{DF1F8758-C194-7A40-A46A-8BBD84205E9E}"/>
                </a:ext>
              </a:extLst>
            </p:cNvPr>
            <p:cNvSpPr txBox="1"/>
            <p:nvPr/>
          </p:nvSpPr>
          <p:spPr>
            <a:xfrm>
              <a:off x="922490" y="5886447"/>
              <a:ext cx="2250744" cy="276999"/>
            </a:xfrm>
            <a:prstGeom prst="rect">
              <a:avLst/>
            </a:prstGeom>
            <a:noFill/>
          </p:spPr>
          <p:txBody>
            <a:bodyPr wrap="none" rtlCol="0">
              <a:spAutoFit/>
            </a:bodyPr>
            <a:lstStyle/>
            <a:p>
              <a:r>
                <a:rPr lang="en-US" sz="1200" dirty="0"/>
                <a:t>O. Gröbner </a:t>
              </a:r>
              <a:r>
                <a:rPr lang="en-US" sz="1200" i="1" dirty="0"/>
                <a:t>et. al. </a:t>
              </a:r>
              <a:r>
                <a:rPr lang="en-US" sz="1200" dirty="0"/>
                <a:t>EPAC 1992 </a:t>
              </a:r>
              <a:endParaRPr lang="fr-FR" sz="1200" dirty="0"/>
            </a:p>
          </p:txBody>
        </p:sp>
      </p:grpSp>
      <p:sp>
        <p:nvSpPr>
          <p:cNvPr id="167" name="Rounded Rectangle 166">
            <a:extLst>
              <a:ext uri="{FF2B5EF4-FFF2-40B4-BE49-F238E27FC236}">
                <a16:creationId xmlns:a16="http://schemas.microsoft.com/office/drawing/2014/main" id="{FA334A16-BD2E-CA4A-BCF2-D43C7434DB8D}"/>
              </a:ext>
            </a:extLst>
          </p:cNvPr>
          <p:cNvSpPr/>
          <p:nvPr/>
        </p:nvSpPr>
        <p:spPr>
          <a:xfrm rot="10800000">
            <a:off x="1406769" y="1195753"/>
            <a:ext cx="1705085" cy="187065"/>
          </a:xfrm>
          <a:prstGeom prst="roundRect">
            <a:avLst/>
          </a:prstGeom>
          <a:noFill/>
          <a:ln w="28575">
            <a:solidFill>
              <a:srgbClr val="0E8F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8" name="Rounded Rectangle 167">
            <a:extLst>
              <a:ext uri="{FF2B5EF4-FFF2-40B4-BE49-F238E27FC236}">
                <a16:creationId xmlns:a16="http://schemas.microsoft.com/office/drawing/2014/main" id="{AB9F5C64-733B-A74D-97FC-0A1C53041548}"/>
              </a:ext>
            </a:extLst>
          </p:cNvPr>
          <p:cNvSpPr/>
          <p:nvPr/>
        </p:nvSpPr>
        <p:spPr>
          <a:xfrm rot="10800000">
            <a:off x="1754566" y="2138229"/>
            <a:ext cx="3880690" cy="1344695"/>
          </a:xfrm>
          <a:prstGeom prst="roundRect">
            <a:avLst/>
          </a:prstGeom>
          <a:noFill/>
          <a:ln w="28575">
            <a:solidFill>
              <a:srgbClr val="0E8F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6" name="Group 53">
            <a:extLst>
              <a:ext uri="{FF2B5EF4-FFF2-40B4-BE49-F238E27FC236}">
                <a16:creationId xmlns:a16="http://schemas.microsoft.com/office/drawing/2014/main" id="{DA020412-74D5-BA40-AA30-4A1B61A48357}"/>
              </a:ext>
            </a:extLst>
          </p:cNvPr>
          <p:cNvGrpSpPr>
            <a:grpSpLocks/>
          </p:cNvGrpSpPr>
          <p:nvPr/>
        </p:nvGrpSpPr>
        <p:grpSpPr bwMode="auto">
          <a:xfrm>
            <a:off x="1428257" y="1308700"/>
            <a:ext cx="177635" cy="1322970"/>
            <a:chOff x="1296" y="1008"/>
            <a:chExt cx="96" cy="816"/>
          </a:xfrm>
        </p:grpSpPr>
        <p:sp>
          <p:nvSpPr>
            <p:cNvPr id="187" name="Line 54">
              <a:extLst>
                <a:ext uri="{FF2B5EF4-FFF2-40B4-BE49-F238E27FC236}">
                  <a16:creationId xmlns:a16="http://schemas.microsoft.com/office/drawing/2014/main" id="{3B6ABAB7-0960-C34B-90B5-1FBDF373BEEA}"/>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88" name="Freeform 55">
              <a:extLst>
                <a:ext uri="{FF2B5EF4-FFF2-40B4-BE49-F238E27FC236}">
                  <a16:creationId xmlns:a16="http://schemas.microsoft.com/office/drawing/2014/main" id="{48FA23C6-21E9-B24D-B5BD-39DE79E0ADC7}"/>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Tree>
    <p:extLst>
      <p:ext uri="{BB962C8B-B14F-4D97-AF65-F5344CB8AC3E}">
        <p14:creationId xmlns:p14="http://schemas.microsoft.com/office/powerpoint/2010/main" val="294659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7" grpId="0" animBg="1"/>
      <p:bldP spid="1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9340"/>
            <a:ext cx="9144000" cy="4874494"/>
            <a:chOff x="1066485" y="-181306"/>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1066485" y="-181306"/>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6" name="Text Box 49">
            <a:extLst>
              <a:ext uri="{FF2B5EF4-FFF2-40B4-BE49-F238E27FC236}">
                <a16:creationId xmlns:a16="http://schemas.microsoft.com/office/drawing/2014/main" id="{4D36BBF2-619D-6048-9C8A-DD77D2896208}"/>
              </a:ext>
            </a:extLst>
          </p:cNvPr>
          <p:cNvSpPr txBox="1">
            <a:spLocks noChangeArrowheads="1"/>
          </p:cNvSpPr>
          <p:nvPr/>
        </p:nvSpPr>
        <p:spPr bwMode="auto">
          <a:xfrm>
            <a:off x="880356" y="2446587"/>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17" name="Text Box 52">
            <a:extLst>
              <a:ext uri="{FF2B5EF4-FFF2-40B4-BE49-F238E27FC236}">
                <a16:creationId xmlns:a16="http://schemas.microsoft.com/office/drawing/2014/main" id="{A00928FB-DE27-694C-872C-31DC4850304C}"/>
              </a:ext>
            </a:extLst>
          </p:cNvPr>
          <p:cNvSpPr txBox="1">
            <a:spLocks noChangeArrowheads="1"/>
          </p:cNvSpPr>
          <p:nvPr/>
        </p:nvSpPr>
        <p:spPr bwMode="auto">
          <a:xfrm>
            <a:off x="840250" y="151168"/>
            <a:ext cx="365997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dirty="0">
                <a:solidFill>
                  <a:srgbClr val="008000"/>
                </a:solidFill>
                <a:cs typeface="Monotype Corsiva"/>
              </a:rPr>
              <a:t>Photo-desorption:</a:t>
            </a:r>
            <a:endParaRPr lang="en-US" sz="2400" b="1" dirty="0">
              <a:solidFill>
                <a:srgbClr val="008000"/>
              </a:solidFill>
              <a:cs typeface="Monotype Corsiva"/>
            </a:endParaRPr>
          </a:p>
        </p:txBody>
      </p:sp>
      <p:grpSp>
        <p:nvGrpSpPr>
          <p:cNvPr id="169" name="Group 168">
            <a:extLst>
              <a:ext uri="{FF2B5EF4-FFF2-40B4-BE49-F238E27FC236}">
                <a16:creationId xmlns:a16="http://schemas.microsoft.com/office/drawing/2014/main" id="{4882586E-FE3A-D446-B200-2B02E4EDAA2E}"/>
              </a:ext>
            </a:extLst>
          </p:cNvPr>
          <p:cNvGrpSpPr/>
          <p:nvPr/>
        </p:nvGrpSpPr>
        <p:grpSpPr>
          <a:xfrm>
            <a:off x="5691873" y="405946"/>
            <a:ext cx="3429024" cy="4043441"/>
            <a:chOff x="5786442" y="2952744"/>
            <a:chExt cx="3429024" cy="4043441"/>
          </a:xfrm>
        </p:grpSpPr>
        <p:pic>
          <p:nvPicPr>
            <p:cNvPr id="170" name="Picture 3">
              <a:extLst>
                <a:ext uri="{FF2B5EF4-FFF2-40B4-BE49-F238E27FC236}">
                  <a16:creationId xmlns:a16="http://schemas.microsoft.com/office/drawing/2014/main" id="{608BADA7-F0F1-A144-A31F-609F4862CABC}"/>
                </a:ext>
              </a:extLst>
            </p:cNvPr>
            <p:cNvPicPr>
              <a:picLocks noChangeAspect="1" noChangeArrowheads="1"/>
            </p:cNvPicPr>
            <p:nvPr/>
          </p:nvPicPr>
          <p:blipFill>
            <a:blip r:embed="rId2" cstate="print"/>
            <a:srcRect/>
            <a:stretch>
              <a:fillRect/>
            </a:stretch>
          </p:blipFill>
          <p:spPr bwMode="auto">
            <a:xfrm>
              <a:off x="5786442" y="2952744"/>
              <a:ext cx="3429024" cy="3764896"/>
            </a:xfrm>
            <a:prstGeom prst="rect">
              <a:avLst/>
            </a:prstGeom>
            <a:noFill/>
            <a:ln w="9525">
              <a:noFill/>
              <a:miter lim="800000"/>
              <a:headEnd/>
              <a:tailEnd/>
            </a:ln>
            <a:effectLst/>
          </p:spPr>
        </p:pic>
        <p:sp>
          <p:nvSpPr>
            <p:cNvPr id="171" name="Text Box 31">
              <a:extLst>
                <a:ext uri="{FF2B5EF4-FFF2-40B4-BE49-F238E27FC236}">
                  <a16:creationId xmlns:a16="http://schemas.microsoft.com/office/drawing/2014/main" id="{DE5CBE04-1717-C84F-8200-FDC387DE3345}"/>
                </a:ext>
              </a:extLst>
            </p:cNvPr>
            <p:cNvSpPr txBox="1">
              <a:spLocks noChangeArrowheads="1"/>
            </p:cNvSpPr>
            <p:nvPr/>
          </p:nvSpPr>
          <p:spPr bwMode="auto">
            <a:xfrm>
              <a:off x="6429384" y="6596082"/>
              <a:ext cx="2576538" cy="400103"/>
            </a:xfrm>
            <a:prstGeom prst="rect">
              <a:avLst/>
            </a:prstGeom>
            <a:noFill/>
            <a:ln w="9525">
              <a:noFill/>
              <a:miter lim="800000"/>
              <a:headEnd/>
              <a:tailEnd/>
            </a:ln>
          </p:spPr>
          <p:txBody>
            <a:bodyPr wrap="square" lIns="91435" tIns="45717" rIns="91435" bIns="45717">
              <a:spAutoFit/>
            </a:bodyPr>
            <a:lstStyle/>
            <a:p>
              <a:pPr algn="ctr"/>
              <a:r>
                <a:rPr lang="en-GB" sz="1000" dirty="0">
                  <a:solidFill>
                    <a:schemeClr val="tx2"/>
                  </a:solidFill>
                  <a:cs typeface="Times New Roman" pitchFamily="18" charset="0"/>
                </a:rPr>
                <a:t>O. Gröbner </a:t>
              </a:r>
              <a:r>
                <a:rPr lang="en-GB" sz="1000" i="1" dirty="0">
                  <a:solidFill>
                    <a:schemeClr val="tx2"/>
                  </a:solidFill>
                  <a:cs typeface="Times New Roman" pitchFamily="18" charset="0"/>
                </a:rPr>
                <a:t>et al.</a:t>
              </a:r>
            </a:p>
            <a:p>
              <a:pPr algn="ctr"/>
              <a:r>
                <a:rPr lang="en-GB" sz="1000" dirty="0" err="1">
                  <a:solidFill>
                    <a:schemeClr val="tx2"/>
                  </a:solidFill>
                  <a:cs typeface="Times New Roman" pitchFamily="18" charset="0"/>
                </a:rPr>
                <a:t>J.Vac.Sci</a:t>
              </a:r>
              <a:r>
                <a:rPr lang="en-GB" sz="1000" dirty="0">
                  <a:solidFill>
                    <a:schemeClr val="tx2"/>
                  </a:solidFill>
                  <a:cs typeface="Times New Roman" pitchFamily="18" charset="0"/>
                </a:rPr>
                <a:t>. 12(3), May/Jun 1994, 846-853</a:t>
              </a:r>
              <a:endParaRPr lang="en-US" sz="1000" dirty="0">
                <a:solidFill>
                  <a:schemeClr val="tx2"/>
                </a:solidFill>
              </a:endParaRPr>
            </a:p>
          </p:txBody>
        </p:sp>
        <p:sp>
          <p:nvSpPr>
            <p:cNvPr id="172" name="Text Box 6">
              <a:extLst>
                <a:ext uri="{FF2B5EF4-FFF2-40B4-BE49-F238E27FC236}">
                  <a16:creationId xmlns:a16="http://schemas.microsoft.com/office/drawing/2014/main" id="{4B056FEA-7DFC-B241-BBA3-892B3603F326}"/>
                </a:ext>
              </a:extLst>
            </p:cNvPr>
            <p:cNvSpPr txBox="1">
              <a:spLocks noChangeArrowheads="1"/>
            </p:cNvSpPr>
            <p:nvPr/>
          </p:nvSpPr>
          <p:spPr bwMode="auto">
            <a:xfrm>
              <a:off x="6572260" y="5453074"/>
              <a:ext cx="1865749" cy="349542"/>
            </a:xfrm>
            <a:prstGeom prst="rect">
              <a:avLst/>
            </a:prstGeom>
            <a:solidFill>
              <a:schemeClr val="bg1"/>
            </a:solidFill>
            <a:ln w="9525">
              <a:noFill/>
              <a:miter lim="800000"/>
              <a:headEnd/>
              <a:tailEnd/>
            </a:ln>
            <a:effectLst/>
          </p:spPr>
          <p:txBody>
            <a:bodyPr wrap="none" lIns="102321" tIns="51161" rIns="102321" bIns="51161">
              <a:spAutoFit/>
            </a:bodyPr>
            <a:lstStyle/>
            <a:p>
              <a:pPr algn="ctr" defTabSz="1023938"/>
              <a:r>
                <a:rPr lang="en-GB" sz="1600" b="1" dirty="0">
                  <a:solidFill>
                    <a:srgbClr val="00CC99"/>
                  </a:solidFill>
                  <a:latin typeface="Times" pitchFamily="18" charset="0"/>
                </a:rPr>
                <a:t>Cu baked at 150</a:t>
              </a:r>
              <a:r>
                <a:rPr lang="en-GB" sz="1600" b="1" dirty="0">
                  <a:solidFill>
                    <a:srgbClr val="00CC99"/>
                  </a:solidFill>
                  <a:latin typeface="Times New Roman"/>
                  <a:cs typeface="Times New Roman"/>
                </a:rPr>
                <a:t>°C</a:t>
              </a:r>
              <a:endParaRPr lang="en-US" sz="1600" b="1" dirty="0">
                <a:solidFill>
                  <a:srgbClr val="00CC99"/>
                </a:solidFill>
                <a:latin typeface="Times" pitchFamily="18" charset="0"/>
              </a:endParaRPr>
            </a:p>
          </p:txBody>
        </p:sp>
      </p:grpSp>
      <p:sp>
        <p:nvSpPr>
          <p:cNvPr id="173" name="Rectangle 2">
            <a:extLst>
              <a:ext uri="{FF2B5EF4-FFF2-40B4-BE49-F238E27FC236}">
                <a16:creationId xmlns:a16="http://schemas.microsoft.com/office/drawing/2014/main" id="{71BBCEE2-DACB-5F43-A8B5-632B8F1E8659}"/>
              </a:ext>
            </a:extLst>
          </p:cNvPr>
          <p:cNvSpPr>
            <a:spLocks noChangeArrowheads="1"/>
          </p:cNvSpPr>
          <p:nvPr/>
        </p:nvSpPr>
        <p:spPr bwMode="auto">
          <a:xfrm>
            <a:off x="2263119" y="1505077"/>
            <a:ext cx="3428753" cy="2585317"/>
          </a:xfrm>
          <a:prstGeom prst="rect">
            <a:avLst/>
          </a:prstGeom>
          <a:noFill/>
          <a:ln w="9525">
            <a:noFill/>
            <a:miter lim="800000"/>
            <a:headEnd/>
            <a:tailEnd/>
          </a:ln>
        </p:spPr>
        <p:txBody>
          <a:bodyPr wrap="square" lIns="91435" tIns="45717" rIns="91435" bIns="45717">
            <a:spAutoFit/>
          </a:bodyPr>
          <a:lstStyle/>
          <a:p>
            <a:pPr>
              <a:buClr>
                <a:srgbClr val="00CC99"/>
              </a:buClr>
              <a:buFontTx/>
              <a:buChar char="•"/>
            </a:pPr>
            <a:r>
              <a:rPr lang="en-GB" b="1" dirty="0">
                <a:solidFill>
                  <a:srgbClr val="0432FF"/>
                </a:solidFill>
              </a:rPr>
              <a:t> The dynamic pressure decrease by several orders of magnitude with photon dose: “photon conditioning” </a:t>
            </a:r>
          </a:p>
          <a:p>
            <a:pPr>
              <a:buClr>
                <a:srgbClr val="00CC99"/>
              </a:buClr>
              <a:buFontTx/>
              <a:buChar char="•"/>
            </a:pPr>
            <a:endParaRPr lang="en-GB" b="1" dirty="0">
              <a:solidFill>
                <a:srgbClr val="0432FF"/>
              </a:solidFill>
            </a:endParaRPr>
          </a:p>
          <a:p>
            <a:pPr>
              <a:buClr>
                <a:srgbClr val="00CC99"/>
              </a:buClr>
              <a:buFontTx/>
              <a:buChar char="•"/>
            </a:pPr>
            <a:r>
              <a:rPr lang="en-GB" b="1" dirty="0">
                <a:solidFill>
                  <a:srgbClr val="0432FF"/>
                </a:solidFill>
              </a:rPr>
              <a:t> The photon desorption yield is characterised by </a:t>
            </a:r>
            <a:r>
              <a:rPr lang="el-GR" b="1" dirty="0">
                <a:solidFill>
                  <a:srgbClr val="0432FF"/>
                </a:solidFill>
              </a:rPr>
              <a:t>η</a:t>
            </a:r>
            <a:r>
              <a:rPr lang="en-US" b="1" baseline="-25000" dirty="0">
                <a:solidFill>
                  <a:srgbClr val="0432FF"/>
                </a:solidFill>
              </a:rPr>
              <a:t>photon</a:t>
            </a:r>
            <a:r>
              <a:rPr lang="en-US" b="1" dirty="0">
                <a:solidFill>
                  <a:srgbClr val="0432FF"/>
                </a:solidFill>
              </a:rPr>
              <a:t> </a:t>
            </a:r>
            <a:endParaRPr lang="fr-FR" b="1" dirty="0">
              <a:solidFill>
                <a:srgbClr val="0432FF"/>
              </a:solidFill>
            </a:endParaRPr>
          </a:p>
          <a:p>
            <a:pPr>
              <a:buClr>
                <a:srgbClr val="00CC99"/>
              </a:buClr>
            </a:pPr>
            <a:endParaRPr lang="en-GB" b="1" dirty="0">
              <a:solidFill>
                <a:srgbClr val="0432FF"/>
              </a:solidFill>
            </a:endParaRPr>
          </a:p>
          <a:p>
            <a:pPr>
              <a:buClr>
                <a:srgbClr val="00CC99"/>
              </a:buClr>
            </a:pPr>
            <a:endParaRPr lang="en-GB" b="1" dirty="0">
              <a:solidFill>
                <a:srgbClr val="0432FF"/>
              </a:solidFill>
            </a:endParaRPr>
          </a:p>
        </p:txBody>
      </p:sp>
      <p:sp>
        <p:nvSpPr>
          <p:cNvPr id="2" name="Rectangle 1">
            <a:extLst>
              <a:ext uri="{FF2B5EF4-FFF2-40B4-BE49-F238E27FC236}">
                <a16:creationId xmlns:a16="http://schemas.microsoft.com/office/drawing/2014/main" id="{98813A60-408D-474C-8D89-29800B87F485}"/>
              </a:ext>
            </a:extLst>
          </p:cNvPr>
          <p:cNvSpPr/>
          <p:nvPr/>
        </p:nvSpPr>
        <p:spPr>
          <a:xfrm>
            <a:off x="2302461" y="4281426"/>
            <a:ext cx="4294124" cy="369332"/>
          </a:xfrm>
          <a:prstGeom prst="rect">
            <a:avLst/>
          </a:prstGeom>
        </p:spPr>
        <p:txBody>
          <a:bodyPr wrap="none">
            <a:spAutoFit/>
          </a:bodyPr>
          <a:lstStyle/>
          <a:p>
            <a:r>
              <a:rPr lang="en-GB" b="1" dirty="0">
                <a:solidFill>
                  <a:schemeClr val="bg1"/>
                </a:solidFill>
              </a:rPr>
              <a:t>See: talk from Marco </a:t>
            </a:r>
            <a:r>
              <a:rPr lang="en-GB" b="1" dirty="0" err="1">
                <a:solidFill>
                  <a:schemeClr val="bg1"/>
                </a:solidFill>
              </a:rPr>
              <a:t>Angelucci</a:t>
            </a:r>
            <a:r>
              <a:rPr lang="en-GB" b="1" dirty="0">
                <a:solidFill>
                  <a:schemeClr val="bg1"/>
                </a:solidFill>
              </a:rPr>
              <a:t> on “Windy”</a:t>
            </a:r>
          </a:p>
        </p:txBody>
      </p:sp>
      <p:grpSp>
        <p:nvGrpSpPr>
          <p:cNvPr id="175" name="Group 53">
            <a:extLst>
              <a:ext uri="{FF2B5EF4-FFF2-40B4-BE49-F238E27FC236}">
                <a16:creationId xmlns:a16="http://schemas.microsoft.com/office/drawing/2014/main" id="{49CB9826-5045-8847-A8FA-EA96C28740D5}"/>
              </a:ext>
            </a:extLst>
          </p:cNvPr>
          <p:cNvGrpSpPr>
            <a:grpSpLocks/>
          </p:cNvGrpSpPr>
          <p:nvPr/>
        </p:nvGrpSpPr>
        <p:grpSpPr bwMode="auto">
          <a:xfrm>
            <a:off x="1428257" y="1308700"/>
            <a:ext cx="177635" cy="1322970"/>
            <a:chOff x="1296" y="1008"/>
            <a:chExt cx="96" cy="816"/>
          </a:xfrm>
        </p:grpSpPr>
        <p:sp>
          <p:nvSpPr>
            <p:cNvPr id="176" name="Line 54">
              <a:extLst>
                <a:ext uri="{FF2B5EF4-FFF2-40B4-BE49-F238E27FC236}">
                  <a16:creationId xmlns:a16="http://schemas.microsoft.com/office/drawing/2014/main" id="{6DA56FAD-46AD-DE49-8370-8582D6A52CA9}"/>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81" name="Freeform 55">
              <a:extLst>
                <a:ext uri="{FF2B5EF4-FFF2-40B4-BE49-F238E27FC236}">
                  <a16:creationId xmlns:a16="http://schemas.microsoft.com/office/drawing/2014/main" id="{FAD55514-37BC-E541-B1D0-36C82DEDDE85}"/>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Tree>
    <p:extLst>
      <p:ext uri="{BB962C8B-B14F-4D97-AF65-F5344CB8AC3E}">
        <p14:creationId xmlns:p14="http://schemas.microsoft.com/office/powerpoint/2010/main" val="35163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0"/>
            <a:ext cx="9144001" cy="4874494"/>
            <a:chOff x="1066485" y="-181306"/>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1066485" y="-181306"/>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dirty="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6" name="Text Box 49">
            <a:extLst>
              <a:ext uri="{FF2B5EF4-FFF2-40B4-BE49-F238E27FC236}">
                <a16:creationId xmlns:a16="http://schemas.microsoft.com/office/drawing/2014/main" id="{4D36BBF2-619D-6048-9C8A-DD77D2896208}"/>
              </a:ext>
            </a:extLst>
          </p:cNvPr>
          <p:cNvSpPr txBox="1">
            <a:spLocks noChangeArrowheads="1"/>
          </p:cNvSpPr>
          <p:nvPr/>
        </p:nvSpPr>
        <p:spPr bwMode="auto">
          <a:xfrm>
            <a:off x="880356" y="2446587"/>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17" name="Text Box 52">
            <a:extLst>
              <a:ext uri="{FF2B5EF4-FFF2-40B4-BE49-F238E27FC236}">
                <a16:creationId xmlns:a16="http://schemas.microsoft.com/office/drawing/2014/main" id="{A00928FB-DE27-694C-872C-31DC4850304C}"/>
              </a:ext>
            </a:extLst>
          </p:cNvPr>
          <p:cNvSpPr txBox="1">
            <a:spLocks noChangeArrowheads="1"/>
          </p:cNvSpPr>
          <p:nvPr/>
        </p:nvSpPr>
        <p:spPr bwMode="auto">
          <a:xfrm>
            <a:off x="840250" y="151168"/>
            <a:ext cx="415787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dirty="0">
                <a:solidFill>
                  <a:srgbClr val="008000"/>
                </a:solidFill>
                <a:cs typeface="Monotype Corsiva"/>
              </a:rPr>
              <a:t>Photo-desorption at LT:</a:t>
            </a:r>
            <a:endParaRPr lang="en-US" sz="2400" b="1" dirty="0">
              <a:solidFill>
                <a:srgbClr val="008000"/>
              </a:solidFill>
              <a:cs typeface="Monotype Corsiva"/>
            </a:endParaRPr>
          </a:p>
        </p:txBody>
      </p:sp>
      <p:grpSp>
        <p:nvGrpSpPr>
          <p:cNvPr id="18" name="Group 53">
            <a:extLst>
              <a:ext uri="{FF2B5EF4-FFF2-40B4-BE49-F238E27FC236}">
                <a16:creationId xmlns:a16="http://schemas.microsoft.com/office/drawing/2014/main" id="{1558DCAB-F7A2-B342-A559-F9FFAF34237D}"/>
              </a:ext>
            </a:extLst>
          </p:cNvPr>
          <p:cNvGrpSpPr>
            <a:grpSpLocks/>
          </p:cNvGrpSpPr>
          <p:nvPr/>
        </p:nvGrpSpPr>
        <p:grpSpPr bwMode="auto">
          <a:xfrm>
            <a:off x="1428257" y="1308700"/>
            <a:ext cx="177635" cy="1322970"/>
            <a:chOff x="1296" y="1008"/>
            <a:chExt cx="96" cy="816"/>
          </a:xfrm>
        </p:grpSpPr>
        <p:sp>
          <p:nvSpPr>
            <p:cNvPr id="19" name="Line 54">
              <a:extLst>
                <a:ext uri="{FF2B5EF4-FFF2-40B4-BE49-F238E27FC236}">
                  <a16:creationId xmlns:a16="http://schemas.microsoft.com/office/drawing/2014/main" id="{DBD84759-2703-9343-96FC-452DC54005FD}"/>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0" name="Freeform 55">
              <a:extLst>
                <a:ext uri="{FF2B5EF4-FFF2-40B4-BE49-F238E27FC236}">
                  <a16:creationId xmlns:a16="http://schemas.microsoft.com/office/drawing/2014/main" id="{086D03A1-4393-3D4C-ABFB-60BFA58532EA}"/>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2" name="Rectangle 1">
            <a:extLst>
              <a:ext uri="{FF2B5EF4-FFF2-40B4-BE49-F238E27FC236}">
                <a16:creationId xmlns:a16="http://schemas.microsoft.com/office/drawing/2014/main" id="{98813A60-408D-474C-8D89-29800B87F485}"/>
              </a:ext>
            </a:extLst>
          </p:cNvPr>
          <p:cNvSpPr/>
          <p:nvPr/>
        </p:nvSpPr>
        <p:spPr>
          <a:xfrm>
            <a:off x="5526066" y="54311"/>
            <a:ext cx="3152081" cy="369332"/>
          </a:xfrm>
          <a:prstGeom prst="rect">
            <a:avLst/>
          </a:prstGeom>
        </p:spPr>
        <p:txBody>
          <a:bodyPr wrap="none">
            <a:spAutoFit/>
          </a:bodyPr>
          <a:lstStyle/>
          <a:p>
            <a:r>
              <a:rPr lang="en-GB" dirty="0"/>
              <a:t>See: talk from </a:t>
            </a:r>
            <a:r>
              <a:rPr lang="en-GB" b="1" dirty="0"/>
              <a:t>Marco and Luisa </a:t>
            </a:r>
          </a:p>
        </p:txBody>
      </p:sp>
      <p:sp>
        <p:nvSpPr>
          <p:cNvPr id="27" name="Rectangle 26">
            <a:extLst>
              <a:ext uri="{FF2B5EF4-FFF2-40B4-BE49-F238E27FC236}">
                <a16:creationId xmlns:a16="http://schemas.microsoft.com/office/drawing/2014/main" id="{02FA9F3C-A7DC-CF45-AF56-327501004E11}"/>
              </a:ext>
            </a:extLst>
          </p:cNvPr>
          <p:cNvSpPr/>
          <p:nvPr/>
        </p:nvSpPr>
        <p:spPr>
          <a:xfrm>
            <a:off x="3036106" y="1261077"/>
            <a:ext cx="2489960" cy="830997"/>
          </a:xfrm>
          <a:prstGeom prst="rect">
            <a:avLst/>
          </a:prstGeom>
        </p:spPr>
        <p:txBody>
          <a:bodyPr wrap="square">
            <a:spAutoFit/>
          </a:bodyPr>
          <a:lstStyle/>
          <a:p>
            <a:pPr lvl="0">
              <a:buClr>
                <a:srgbClr val="00CC99"/>
              </a:buClr>
              <a:buFontTx/>
              <a:buChar char="•"/>
            </a:pPr>
            <a:r>
              <a:rPr lang="en-GB" sz="1600" b="1" dirty="0">
                <a:solidFill>
                  <a:srgbClr val="0055A0"/>
                </a:solidFill>
              </a:rPr>
              <a:t> </a:t>
            </a:r>
            <a:r>
              <a:rPr lang="en-GB" sz="1600" b="1" dirty="0">
                <a:solidFill>
                  <a:srgbClr val="FF0066"/>
                </a:solidFill>
              </a:rPr>
              <a:t>Initial yield</a:t>
            </a:r>
            <a:r>
              <a:rPr lang="en-GB" sz="1600" b="1" dirty="0">
                <a:solidFill>
                  <a:srgbClr val="0055A0"/>
                </a:solidFill>
              </a:rPr>
              <a:t>, </a:t>
            </a:r>
            <a:r>
              <a:rPr lang="el-GR" sz="1600" b="1" dirty="0">
                <a:solidFill>
                  <a:srgbClr val="0055A0"/>
                </a:solidFill>
              </a:rPr>
              <a:t>η</a:t>
            </a:r>
            <a:r>
              <a:rPr lang="en-GB" sz="1600" b="1" baseline="-25000" dirty="0">
                <a:solidFill>
                  <a:srgbClr val="0055A0"/>
                </a:solidFill>
              </a:rPr>
              <a:t>0</a:t>
            </a:r>
            <a:r>
              <a:rPr lang="en-GB" sz="1600" b="1" dirty="0">
                <a:solidFill>
                  <a:srgbClr val="0055A0"/>
                </a:solidFill>
              </a:rPr>
              <a:t>, are </a:t>
            </a:r>
            <a:r>
              <a:rPr lang="en-GB" sz="1600" b="1" dirty="0">
                <a:solidFill>
                  <a:srgbClr val="FF0066"/>
                </a:solidFill>
              </a:rPr>
              <a:t>smaller </a:t>
            </a:r>
            <a:r>
              <a:rPr lang="en-GB" sz="1600" b="1" dirty="0">
                <a:solidFill>
                  <a:srgbClr val="0055A0"/>
                </a:solidFill>
              </a:rPr>
              <a:t>than at room T temperature</a:t>
            </a:r>
          </a:p>
        </p:txBody>
      </p:sp>
      <p:pic>
        <p:nvPicPr>
          <p:cNvPr id="28" name="Picture 2">
            <a:extLst>
              <a:ext uri="{FF2B5EF4-FFF2-40B4-BE49-F238E27FC236}">
                <a16:creationId xmlns:a16="http://schemas.microsoft.com/office/drawing/2014/main" id="{EBEB404A-5DF8-8D46-95C7-3927FF3AD0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1465" y="1782065"/>
            <a:ext cx="3270124" cy="204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9" name="Object 28">
            <a:extLst>
              <a:ext uri="{FF2B5EF4-FFF2-40B4-BE49-F238E27FC236}">
                <a16:creationId xmlns:a16="http://schemas.microsoft.com/office/drawing/2014/main" id="{01C6B80C-1F0F-5D48-BD78-E56FAB21A2F5}"/>
              </a:ext>
            </a:extLst>
          </p:cNvPr>
          <p:cNvGraphicFramePr>
            <a:graphicFrameLocks noChangeAspect="1"/>
          </p:cNvGraphicFramePr>
          <p:nvPr>
            <p:extLst>
              <p:ext uri="{D42A27DB-BD31-4B8C-83A1-F6EECF244321}">
                <p14:modId xmlns:p14="http://schemas.microsoft.com/office/powerpoint/2010/main" val="1635966777"/>
              </p:ext>
            </p:extLst>
          </p:nvPr>
        </p:nvGraphicFramePr>
        <p:xfrm>
          <a:off x="5607822" y="1442867"/>
          <a:ext cx="3501944" cy="2908457"/>
        </p:xfrm>
        <a:graphic>
          <a:graphicData uri="http://schemas.openxmlformats.org/presentationml/2006/ole">
            <mc:AlternateContent xmlns:mc="http://schemas.openxmlformats.org/markup-compatibility/2006">
              <mc:Choice xmlns:v="urn:schemas-microsoft-com:vml" Requires="v">
                <p:oleObj spid="_x0000_s4114" name="Document" r:id="rId4" imgW="5469940" imgH="4715812" progId="Word.Document.8">
                  <p:embed/>
                </p:oleObj>
              </mc:Choice>
              <mc:Fallback>
                <p:oleObj name="Document" r:id="rId4" imgW="5469940" imgH="4715812" progId="Word.Document.8">
                  <p:embed/>
                  <p:pic>
                    <p:nvPicPr>
                      <p:cNvPr id="35"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822" y="1442867"/>
                        <a:ext cx="3501944" cy="2908457"/>
                      </a:xfrm>
                      <a:prstGeom prst="rect">
                        <a:avLst/>
                      </a:prstGeom>
                      <a:solidFill>
                        <a:schemeClr val="tx1"/>
                      </a:solidFill>
                      <a:extLst/>
                    </p:spPr>
                  </p:pic>
                </p:oleObj>
              </mc:Fallback>
            </mc:AlternateContent>
          </a:graphicData>
        </a:graphic>
      </p:graphicFrame>
      <p:sp>
        <p:nvSpPr>
          <p:cNvPr id="30" name="Title 5">
            <a:extLst>
              <a:ext uri="{FF2B5EF4-FFF2-40B4-BE49-F238E27FC236}">
                <a16:creationId xmlns:a16="http://schemas.microsoft.com/office/drawing/2014/main" id="{8D034C3A-8B49-3B4C-82DC-EB0457BB191D}"/>
              </a:ext>
            </a:extLst>
          </p:cNvPr>
          <p:cNvSpPr txBox="1">
            <a:spLocks/>
          </p:cNvSpPr>
          <p:nvPr/>
        </p:nvSpPr>
        <p:spPr>
          <a:xfrm>
            <a:off x="5723983" y="925509"/>
            <a:ext cx="3463761" cy="470599"/>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GB" sz="1800" b="1" dirty="0">
                <a:solidFill>
                  <a:srgbClr val="3366FF"/>
                </a:solidFill>
                <a:latin typeface="+mn-lt"/>
              </a:rPr>
              <a:t>BUT at LT:</a:t>
            </a:r>
          </a:p>
          <a:p>
            <a:r>
              <a:rPr lang="en-GB" sz="1800" b="1" dirty="0">
                <a:solidFill>
                  <a:srgbClr val="3366FF"/>
                </a:solidFill>
                <a:latin typeface="+mn-lt"/>
              </a:rPr>
              <a:t> presence of </a:t>
            </a:r>
            <a:r>
              <a:rPr lang="en-GB" sz="1800" b="1" dirty="0" err="1">
                <a:solidFill>
                  <a:srgbClr val="3366FF"/>
                </a:solidFill>
                <a:latin typeface="+mn-lt"/>
              </a:rPr>
              <a:t>physisorbed</a:t>
            </a:r>
            <a:r>
              <a:rPr lang="en-GB" sz="1800" b="1" dirty="0">
                <a:solidFill>
                  <a:srgbClr val="3366FF"/>
                </a:solidFill>
                <a:latin typeface="+mn-lt"/>
              </a:rPr>
              <a:t> molecule</a:t>
            </a:r>
          </a:p>
        </p:txBody>
      </p:sp>
      <p:sp>
        <p:nvSpPr>
          <p:cNvPr id="4" name="Rectangle 3">
            <a:extLst>
              <a:ext uri="{FF2B5EF4-FFF2-40B4-BE49-F238E27FC236}">
                <a16:creationId xmlns:a16="http://schemas.microsoft.com/office/drawing/2014/main" id="{02F81E02-BC31-4649-AA65-18483FECB4C5}"/>
              </a:ext>
            </a:extLst>
          </p:cNvPr>
          <p:cNvSpPr/>
          <p:nvPr/>
        </p:nvSpPr>
        <p:spPr>
          <a:xfrm>
            <a:off x="706156" y="4418048"/>
            <a:ext cx="7895584" cy="369332"/>
          </a:xfrm>
          <a:prstGeom prst="rect">
            <a:avLst/>
          </a:prstGeom>
          <a:solidFill>
            <a:schemeClr val="tx1"/>
          </a:solidFill>
        </p:spPr>
        <p:txBody>
          <a:bodyPr wrap="square">
            <a:spAutoFit/>
          </a:bodyPr>
          <a:lstStyle/>
          <a:p>
            <a:pPr algn="ctr"/>
            <a:r>
              <a:rPr lang="en-GB" b="1" dirty="0">
                <a:solidFill>
                  <a:srgbClr val="FF0000"/>
                </a:solidFill>
              </a:rPr>
              <a:t>DA</a:t>
            </a:r>
            <a:r>
              <a:rPr lang="en-GB" b="1" dirty="0">
                <a:solidFill>
                  <a:srgbClr val="FF0000"/>
                </a:solidFill>
                <a:latin typeface="Symbol" pitchFamily="2" charset="2"/>
              </a:rPr>
              <a:t>F</a:t>
            </a:r>
            <a:r>
              <a:rPr lang="en-GB" b="1" dirty="0">
                <a:solidFill>
                  <a:srgbClr val="FF0000"/>
                </a:solidFill>
              </a:rPr>
              <a:t>NE-L Beamlines &amp; setups are unique tools to perform those  studies at LT</a:t>
            </a:r>
          </a:p>
        </p:txBody>
      </p:sp>
    </p:spTree>
    <p:extLst>
      <p:ext uri="{BB962C8B-B14F-4D97-AF65-F5344CB8AC3E}">
        <p14:creationId xmlns:p14="http://schemas.microsoft.com/office/powerpoint/2010/main" val="1004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13961"/>
            <a:ext cx="9144000" cy="4941053"/>
            <a:chOff x="964471" y="-200294"/>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200294"/>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grpSp>
        <p:nvGrpSpPr>
          <p:cNvPr id="23" name="Group 22">
            <a:extLst>
              <a:ext uri="{FF2B5EF4-FFF2-40B4-BE49-F238E27FC236}">
                <a16:creationId xmlns:a16="http://schemas.microsoft.com/office/drawing/2014/main" id="{30764ABD-134F-7E4C-9534-BDCBB5344709}"/>
              </a:ext>
            </a:extLst>
          </p:cNvPr>
          <p:cNvGrpSpPr/>
          <p:nvPr/>
        </p:nvGrpSpPr>
        <p:grpSpPr>
          <a:xfrm>
            <a:off x="1334614" y="1051470"/>
            <a:ext cx="4353127" cy="2170373"/>
            <a:chOff x="555171" y="1077376"/>
            <a:chExt cx="6108916" cy="3073468"/>
          </a:xfrm>
        </p:grpSpPr>
        <p:pic>
          <p:nvPicPr>
            <p:cNvPr id="24" name="Picture 7">
              <a:extLst>
                <a:ext uri="{FF2B5EF4-FFF2-40B4-BE49-F238E27FC236}">
                  <a16:creationId xmlns:a16="http://schemas.microsoft.com/office/drawing/2014/main" id="{74D20924-52BF-114E-9E97-43AAFD11850E}"/>
                </a:ext>
              </a:extLst>
            </p:cNvPr>
            <p:cNvPicPr/>
            <p:nvPr/>
          </p:nvPicPr>
          <p:blipFill>
            <a:blip r:embed="rId2">
              <a:extLst>
                <a:ext uri="{28A0092B-C50C-407E-A947-70E740481C1C}">
                  <a14:useLocalDpi xmlns:a14="http://schemas.microsoft.com/office/drawing/2010/main"/>
                </a:ext>
              </a:extLst>
            </a:blip>
            <a:stretch>
              <a:fillRect/>
            </a:stretch>
          </p:blipFill>
          <p:spPr>
            <a:xfrm>
              <a:off x="555171" y="1077376"/>
              <a:ext cx="6108916" cy="3073468"/>
            </a:xfrm>
            <a:prstGeom prst="rect">
              <a:avLst/>
            </a:prstGeom>
          </p:spPr>
        </p:pic>
        <p:sp>
          <p:nvSpPr>
            <p:cNvPr id="25" name="Cornice 11">
              <a:extLst>
                <a:ext uri="{FF2B5EF4-FFF2-40B4-BE49-F238E27FC236}">
                  <a16:creationId xmlns:a16="http://schemas.microsoft.com/office/drawing/2014/main" id="{90ED9965-1468-8540-A789-5CEAF2A71284}"/>
                </a:ext>
              </a:extLst>
            </p:cNvPr>
            <p:cNvSpPr/>
            <p:nvPr/>
          </p:nvSpPr>
          <p:spPr>
            <a:xfrm>
              <a:off x="4865914" y="3305699"/>
              <a:ext cx="1683859" cy="2756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26" name="Rettangolo 30">
              <a:extLst>
                <a:ext uri="{FF2B5EF4-FFF2-40B4-BE49-F238E27FC236}">
                  <a16:creationId xmlns:a16="http://schemas.microsoft.com/office/drawing/2014/main" id="{35CA456D-F432-544E-A7AD-BF1BDB44506E}"/>
                </a:ext>
              </a:extLst>
            </p:cNvPr>
            <p:cNvSpPr/>
            <p:nvPr/>
          </p:nvSpPr>
          <p:spPr>
            <a:xfrm>
              <a:off x="568699" y="1134772"/>
              <a:ext cx="5981074" cy="40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Parameters                             LHC   H-L LHC                FCC-</a:t>
              </a:r>
              <a:r>
                <a:rPr lang="en-GB" sz="1350" dirty="0" err="1"/>
                <a:t>hh</a:t>
              </a:r>
              <a:endParaRPr lang="en-GB" sz="1350" dirty="0"/>
            </a:p>
          </p:txBody>
        </p:sp>
        <p:sp>
          <p:nvSpPr>
            <p:cNvPr id="27" name="Cornice 17">
              <a:extLst>
                <a:ext uri="{FF2B5EF4-FFF2-40B4-BE49-F238E27FC236}">
                  <a16:creationId xmlns:a16="http://schemas.microsoft.com/office/drawing/2014/main" id="{BD3868D1-F220-034D-888A-81293C0EF4F3}"/>
                </a:ext>
              </a:extLst>
            </p:cNvPr>
            <p:cNvSpPr/>
            <p:nvPr/>
          </p:nvSpPr>
          <p:spPr>
            <a:xfrm>
              <a:off x="4865913" y="3533239"/>
              <a:ext cx="1683859" cy="2756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28" name="Cornice 18">
              <a:extLst>
                <a:ext uri="{FF2B5EF4-FFF2-40B4-BE49-F238E27FC236}">
                  <a16:creationId xmlns:a16="http://schemas.microsoft.com/office/drawing/2014/main" id="{42820072-5966-A64E-801E-8B186923B47F}"/>
                </a:ext>
              </a:extLst>
            </p:cNvPr>
            <p:cNvSpPr/>
            <p:nvPr/>
          </p:nvSpPr>
          <p:spPr>
            <a:xfrm>
              <a:off x="4865912" y="3805625"/>
              <a:ext cx="1683859" cy="2756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grpSp>
      <p:sp>
        <p:nvSpPr>
          <p:cNvPr id="16" name="Text Box 52">
            <a:extLst>
              <a:ext uri="{FF2B5EF4-FFF2-40B4-BE49-F238E27FC236}">
                <a16:creationId xmlns:a16="http://schemas.microsoft.com/office/drawing/2014/main" id="{6DBA010D-FAD5-3840-8CA1-0359211293AE}"/>
              </a:ext>
            </a:extLst>
          </p:cNvPr>
          <p:cNvSpPr txBox="1">
            <a:spLocks noChangeArrowheads="1"/>
          </p:cNvSpPr>
          <p:nvPr/>
        </p:nvSpPr>
        <p:spPr bwMode="auto">
          <a:xfrm>
            <a:off x="1237451" y="43844"/>
            <a:ext cx="523412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dirty="0">
                <a:solidFill>
                  <a:srgbClr val="008000"/>
                </a:solidFill>
                <a:cs typeface="Monotype Corsiva"/>
              </a:rPr>
              <a:t>Photons induce Heat load:</a:t>
            </a:r>
            <a:endParaRPr lang="en-US" sz="2400" b="1" dirty="0">
              <a:solidFill>
                <a:srgbClr val="008000"/>
              </a:solidFill>
              <a:cs typeface="Monotype Corsiva"/>
            </a:endParaRPr>
          </a:p>
        </p:txBody>
      </p:sp>
      <p:sp>
        <p:nvSpPr>
          <p:cNvPr id="22" name="Text Box 49">
            <a:extLst>
              <a:ext uri="{FF2B5EF4-FFF2-40B4-BE49-F238E27FC236}">
                <a16:creationId xmlns:a16="http://schemas.microsoft.com/office/drawing/2014/main" id="{6EB3B2D7-FBDB-D24D-B224-9565BD573D8F}"/>
              </a:ext>
            </a:extLst>
          </p:cNvPr>
          <p:cNvSpPr txBox="1">
            <a:spLocks noChangeArrowheads="1"/>
          </p:cNvSpPr>
          <p:nvPr/>
        </p:nvSpPr>
        <p:spPr bwMode="auto">
          <a:xfrm>
            <a:off x="604762" y="2310052"/>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pic>
        <p:nvPicPr>
          <p:cNvPr id="30" name="Immagine 50">
            <a:extLst>
              <a:ext uri="{FF2B5EF4-FFF2-40B4-BE49-F238E27FC236}">
                <a16:creationId xmlns:a16="http://schemas.microsoft.com/office/drawing/2014/main" id="{E476AEB8-CFB0-BC44-83C5-F6E6746D75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4636" y="2461115"/>
            <a:ext cx="3511885" cy="2658661"/>
          </a:xfrm>
          <a:prstGeom prst="rect">
            <a:avLst/>
          </a:prstGeom>
        </p:spPr>
      </p:pic>
      <p:cxnSp>
        <p:nvCxnSpPr>
          <p:cNvPr id="31" name="Connettore 2 54">
            <a:extLst>
              <a:ext uri="{FF2B5EF4-FFF2-40B4-BE49-F238E27FC236}">
                <a16:creationId xmlns:a16="http://schemas.microsoft.com/office/drawing/2014/main" id="{E8F38E93-CC31-5F46-B745-7640FFC57F03}"/>
              </a:ext>
            </a:extLst>
          </p:cNvPr>
          <p:cNvCxnSpPr>
            <a:cxnSpLocks/>
          </p:cNvCxnSpPr>
          <p:nvPr/>
        </p:nvCxnSpPr>
        <p:spPr>
          <a:xfrm flipH="1">
            <a:off x="6691812" y="2989068"/>
            <a:ext cx="534431" cy="15775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34" name="CasellaDiTesto 67">
                <a:extLst>
                  <a:ext uri="{FF2B5EF4-FFF2-40B4-BE49-F238E27FC236}">
                    <a16:creationId xmlns:a16="http://schemas.microsoft.com/office/drawing/2014/main" id="{471F8071-0676-DB48-A5E6-CE71096D51F3}"/>
                  </a:ext>
                </a:extLst>
              </p:cNvPr>
              <p:cNvSpPr txBox="1"/>
              <p:nvPr/>
            </p:nvSpPr>
            <p:spPr>
              <a:xfrm>
                <a:off x="7409823" y="3941165"/>
                <a:ext cx="1678022" cy="400110"/>
              </a:xfrm>
              <a:prstGeom prst="rect">
                <a:avLst/>
              </a:prstGeom>
              <a:noFill/>
            </p:spPr>
            <p:txBody>
              <a:bodyPr wrap="none" rtlCol="0">
                <a:spAutoFit/>
              </a:bodyPr>
              <a:lstStyle/>
              <a:p>
                <a:r>
                  <a:rPr lang="en-US" sz="2000" dirty="0">
                    <a:solidFill>
                      <a:srgbClr val="FF0000"/>
                    </a:solidFill>
                    <a:ea typeface="Cambria Math" charset="0"/>
                    <a:cs typeface="Cambria Math" charset="0"/>
                  </a:rPr>
                  <a:t>P</a:t>
                </a:r>
                <a:r>
                  <a:rPr lang="en-US" sz="2000" baseline="-25000" dirty="0">
                    <a:solidFill>
                      <a:srgbClr val="FF0000"/>
                    </a:solidFill>
                    <a:ea typeface="Cambria Math" charset="0"/>
                    <a:cs typeface="Cambria Math" charset="0"/>
                  </a:rPr>
                  <a:t>TOT </a:t>
                </a:r>
                <a14:m>
                  <m:oMath xmlns:m="http://schemas.openxmlformats.org/officeDocument/2006/math">
                    <m:r>
                      <a:rPr lang="en-US" sz="2000" i="1">
                        <a:solidFill>
                          <a:srgbClr val="FF0000"/>
                        </a:solidFill>
                        <a:latin typeface="Cambria Math" charset="0"/>
                        <a:ea typeface="Cambria Math" charset="0"/>
                        <a:cs typeface="Cambria Math" charset="0"/>
                      </a:rPr>
                      <m:t>~</m:t>
                    </m:r>
                    <m:r>
                      <a:rPr lang="en-GB" sz="2000" i="1">
                        <a:solidFill>
                          <a:srgbClr val="FF0000"/>
                        </a:solidFill>
                        <a:latin typeface="Cambria Math" charset="0"/>
                        <a:ea typeface="Cambria Math" charset="0"/>
                        <a:cs typeface="Cambria Math" charset="0"/>
                      </a:rPr>
                      <m:t>80 </m:t>
                    </m:r>
                    <m:r>
                      <a:rPr lang="en-GB" sz="2000" i="1">
                        <a:solidFill>
                          <a:srgbClr val="FF0000"/>
                        </a:solidFill>
                        <a:latin typeface="Cambria Math" charset="0"/>
                        <a:ea typeface="Cambria Math" charset="0"/>
                        <a:cs typeface="Cambria Math" charset="0"/>
                      </a:rPr>
                      <m:t>𝑀𝑊</m:t>
                    </m:r>
                    <m:r>
                      <a:rPr lang="en-GB" sz="2000" i="1">
                        <a:solidFill>
                          <a:srgbClr val="FF0000"/>
                        </a:solidFill>
                        <a:latin typeface="Cambria Math" charset="0"/>
                        <a:ea typeface="Cambria Math" charset="0"/>
                        <a:cs typeface="Cambria Math" charset="0"/>
                      </a:rPr>
                      <m:t> </m:t>
                    </m:r>
                  </m:oMath>
                </a14:m>
                <a:endParaRPr lang="en-GB" sz="2000" dirty="0">
                  <a:solidFill>
                    <a:srgbClr val="FF0000"/>
                  </a:solidFill>
                </a:endParaRPr>
              </a:p>
            </p:txBody>
          </p:sp>
        </mc:Choice>
        <mc:Fallback xmlns="">
          <p:sp>
            <p:nvSpPr>
              <p:cNvPr id="34" name="CasellaDiTesto 67">
                <a:extLst>
                  <a:ext uri="{FF2B5EF4-FFF2-40B4-BE49-F238E27FC236}">
                    <a16:creationId xmlns:a16="http://schemas.microsoft.com/office/drawing/2014/main" id="{471F8071-0676-DB48-A5E6-CE71096D51F3}"/>
                  </a:ext>
                </a:extLst>
              </p:cNvPr>
              <p:cNvSpPr txBox="1">
                <a:spLocks noRot="1" noChangeAspect="1" noMove="1" noResize="1" noEditPoints="1" noAdjustHandles="1" noChangeArrowheads="1" noChangeShapeType="1" noTextEdit="1"/>
              </p:cNvSpPr>
              <p:nvPr/>
            </p:nvSpPr>
            <p:spPr>
              <a:xfrm>
                <a:off x="7409823" y="3941165"/>
                <a:ext cx="1678022" cy="400110"/>
              </a:xfrm>
              <a:prstGeom prst="rect">
                <a:avLst/>
              </a:prstGeom>
              <a:blipFill>
                <a:blip r:embed="rId4"/>
                <a:stretch>
                  <a:fillRect l="-2985" t="-6061" r="-746" b="-24242"/>
                </a:stretch>
              </a:blipFill>
            </p:spPr>
            <p:txBody>
              <a:bodyPr/>
              <a:lstStyle/>
              <a:p>
                <a:r>
                  <a:rPr lang="en-GB">
                    <a:noFill/>
                  </a:rPr>
                  <a:t> </a:t>
                </a:r>
              </a:p>
            </p:txBody>
          </p:sp>
        </mc:Fallback>
      </mc:AlternateContent>
      <p:sp>
        <p:nvSpPr>
          <p:cNvPr id="35" name="CasellaDiTesto 1">
            <a:extLst>
              <a:ext uri="{FF2B5EF4-FFF2-40B4-BE49-F238E27FC236}">
                <a16:creationId xmlns:a16="http://schemas.microsoft.com/office/drawing/2014/main" id="{994E7613-97D7-F443-8BF6-A5D8DB53FB59}"/>
              </a:ext>
            </a:extLst>
          </p:cNvPr>
          <p:cNvSpPr txBox="1"/>
          <p:nvPr/>
        </p:nvSpPr>
        <p:spPr>
          <a:xfrm rot="16200000">
            <a:off x="4809783" y="3605669"/>
            <a:ext cx="1859307" cy="276999"/>
          </a:xfrm>
          <a:prstGeom prst="rect">
            <a:avLst/>
          </a:prstGeom>
          <a:solidFill>
            <a:schemeClr val="bg1"/>
          </a:solidFill>
        </p:spPr>
        <p:txBody>
          <a:bodyPr wrap="square" rtlCol="0">
            <a:spAutoFit/>
          </a:bodyPr>
          <a:lstStyle/>
          <a:p>
            <a:r>
              <a:rPr lang="en-GB" sz="1200" dirty="0"/>
              <a:t>Power to dissipate 1W (W)</a:t>
            </a:r>
          </a:p>
        </p:txBody>
      </p:sp>
      <p:pic>
        <p:nvPicPr>
          <p:cNvPr id="36" name="Picture 35" descr="G:\Workspaces\g\gutleber\FCC\Deliverables\CERNCouncil\2014\LayoutSketch.png">
            <a:extLst>
              <a:ext uri="{FF2B5EF4-FFF2-40B4-BE49-F238E27FC236}">
                <a16:creationId xmlns:a16="http://schemas.microsoft.com/office/drawing/2014/main" id="{1D1A4920-81AC-F74B-AE3B-E2F5BF28666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25372" y="-5139"/>
            <a:ext cx="2557762" cy="2323712"/>
          </a:xfrm>
          <a:prstGeom prst="rect">
            <a:avLst/>
          </a:prstGeom>
          <a:ln>
            <a:noFill/>
          </a:ln>
          <a:effectLst>
            <a:outerShdw blurRad="292100" dist="139700" dir="2700000" algn="tl" rotWithShape="0">
              <a:srgbClr val="333333">
                <a:alpha val="65000"/>
              </a:srgbClr>
            </a:outerShdw>
          </a:effectLst>
        </p:spPr>
      </p:pic>
      <p:sp>
        <p:nvSpPr>
          <p:cNvPr id="42" name="Titolo 1">
            <a:extLst>
              <a:ext uri="{FF2B5EF4-FFF2-40B4-BE49-F238E27FC236}">
                <a16:creationId xmlns:a16="http://schemas.microsoft.com/office/drawing/2014/main" id="{A67B6AC0-87C5-324E-B671-0A754EF16842}"/>
              </a:ext>
            </a:extLst>
          </p:cNvPr>
          <p:cNvSpPr txBox="1">
            <a:spLocks/>
          </p:cNvSpPr>
          <p:nvPr/>
        </p:nvSpPr>
        <p:spPr>
          <a:xfrm>
            <a:off x="888769" y="3407179"/>
            <a:ext cx="4760785" cy="9906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dirty="0"/>
              <a:t>Heat Load Dissipation VS Temperature</a:t>
            </a:r>
          </a:p>
        </p:txBody>
      </p:sp>
      <mc:AlternateContent xmlns:mc="http://schemas.openxmlformats.org/markup-compatibility/2006" xmlns:a14="http://schemas.microsoft.com/office/drawing/2010/main">
        <mc:Choice Requires="a14">
          <p:sp>
            <p:nvSpPr>
              <p:cNvPr id="43" name="CasellaDiTesto 67">
                <a:extLst>
                  <a:ext uri="{FF2B5EF4-FFF2-40B4-BE49-F238E27FC236}">
                    <a16:creationId xmlns:a16="http://schemas.microsoft.com/office/drawing/2014/main" id="{0C26BD38-2DAD-9241-AED3-97026D9A256D}"/>
                  </a:ext>
                </a:extLst>
              </p:cNvPr>
              <p:cNvSpPr txBox="1"/>
              <p:nvPr/>
            </p:nvSpPr>
            <p:spPr>
              <a:xfrm>
                <a:off x="6471576" y="2655748"/>
                <a:ext cx="1479251" cy="400110"/>
              </a:xfrm>
              <a:prstGeom prst="rect">
                <a:avLst/>
              </a:prstGeom>
              <a:noFill/>
            </p:spPr>
            <p:txBody>
              <a:bodyPr wrap="none" rtlCol="0">
                <a:spAutoFit/>
              </a:bodyPr>
              <a:lstStyle/>
              <a:p>
                <a:r>
                  <a:rPr lang="en-US" sz="2000" dirty="0">
                    <a:solidFill>
                      <a:srgbClr val="FF0000"/>
                    </a:solidFill>
                    <a:ea typeface="Cambria Math" charset="0"/>
                    <a:cs typeface="Cambria Math" charset="0"/>
                  </a:rPr>
                  <a:t>P</a:t>
                </a:r>
                <a:r>
                  <a:rPr lang="en-US" sz="2000" baseline="-25000" dirty="0">
                    <a:solidFill>
                      <a:srgbClr val="FF0000"/>
                    </a:solidFill>
                    <a:ea typeface="Cambria Math" charset="0"/>
                    <a:cs typeface="Cambria Math" charset="0"/>
                  </a:rPr>
                  <a:t>TOT </a:t>
                </a:r>
                <a14:m>
                  <m:oMath xmlns:m="http://schemas.openxmlformats.org/officeDocument/2006/math">
                    <m:r>
                      <a:rPr lang="en-US" sz="2000" i="1">
                        <a:solidFill>
                          <a:srgbClr val="FF0000"/>
                        </a:solidFill>
                        <a:latin typeface="Cambria Math" charset="0"/>
                        <a:ea typeface="Cambria Math" charset="0"/>
                        <a:cs typeface="Cambria Math" charset="0"/>
                      </a:rPr>
                      <m:t>~</m:t>
                    </m:r>
                    <m:r>
                      <a:rPr lang="en-GB" sz="2000" b="0" i="1" smtClean="0">
                        <a:solidFill>
                          <a:srgbClr val="FF0000"/>
                        </a:solidFill>
                        <a:latin typeface="Cambria Math" panose="02040503050406030204" pitchFamily="18" charset="0"/>
                        <a:ea typeface="Cambria Math" charset="0"/>
                        <a:cs typeface="Cambria Math" charset="0"/>
                      </a:rPr>
                      <m:t>3</m:t>
                    </m:r>
                    <m:r>
                      <a:rPr lang="en-GB" sz="2000" i="1">
                        <a:solidFill>
                          <a:srgbClr val="FF0000"/>
                        </a:solidFill>
                        <a:latin typeface="Cambria Math" charset="0"/>
                        <a:ea typeface="Cambria Math" charset="0"/>
                        <a:cs typeface="Cambria Math" charset="0"/>
                      </a:rPr>
                      <m:t> </m:t>
                    </m:r>
                    <m:r>
                      <a:rPr lang="en-GB" sz="2000" b="0" i="1" smtClean="0">
                        <a:solidFill>
                          <a:srgbClr val="FF0000"/>
                        </a:solidFill>
                        <a:latin typeface="Cambria Math" panose="02040503050406030204" pitchFamily="18" charset="0"/>
                        <a:ea typeface="Cambria Math" charset="0"/>
                        <a:cs typeface="Cambria Math" charset="0"/>
                      </a:rPr>
                      <m:t>𝐺</m:t>
                    </m:r>
                    <m:r>
                      <a:rPr lang="en-GB" sz="2000" i="1">
                        <a:solidFill>
                          <a:srgbClr val="FF0000"/>
                        </a:solidFill>
                        <a:latin typeface="Cambria Math" charset="0"/>
                        <a:ea typeface="Cambria Math" charset="0"/>
                        <a:cs typeface="Cambria Math" charset="0"/>
                      </a:rPr>
                      <m:t>𝑊</m:t>
                    </m:r>
                    <m:r>
                      <a:rPr lang="en-GB" sz="2000" i="1">
                        <a:solidFill>
                          <a:srgbClr val="FF0000"/>
                        </a:solidFill>
                        <a:latin typeface="Cambria Math" charset="0"/>
                        <a:ea typeface="Cambria Math" charset="0"/>
                        <a:cs typeface="Cambria Math" charset="0"/>
                      </a:rPr>
                      <m:t> </m:t>
                    </m:r>
                  </m:oMath>
                </a14:m>
                <a:endParaRPr lang="en-GB" sz="2000" dirty="0">
                  <a:solidFill>
                    <a:srgbClr val="FF0000"/>
                  </a:solidFill>
                </a:endParaRPr>
              </a:p>
            </p:txBody>
          </p:sp>
        </mc:Choice>
        <mc:Fallback xmlns="">
          <p:sp>
            <p:nvSpPr>
              <p:cNvPr id="43" name="CasellaDiTesto 67">
                <a:extLst>
                  <a:ext uri="{FF2B5EF4-FFF2-40B4-BE49-F238E27FC236}">
                    <a16:creationId xmlns:a16="http://schemas.microsoft.com/office/drawing/2014/main" id="{0C26BD38-2DAD-9241-AED3-97026D9A256D}"/>
                  </a:ext>
                </a:extLst>
              </p:cNvPr>
              <p:cNvSpPr txBox="1">
                <a:spLocks noRot="1" noChangeAspect="1" noMove="1" noResize="1" noEditPoints="1" noAdjustHandles="1" noChangeArrowheads="1" noChangeShapeType="1" noTextEdit="1"/>
              </p:cNvSpPr>
              <p:nvPr/>
            </p:nvSpPr>
            <p:spPr>
              <a:xfrm>
                <a:off x="6471576" y="2655748"/>
                <a:ext cx="1479251" cy="400110"/>
              </a:xfrm>
              <a:prstGeom prst="rect">
                <a:avLst/>
              </a:prstGeom>
              <a:blipFill>
                <a:blip r:embed="rId6"/>
                <a:stretch>
                  <a:fillRect l="-4274" t="-6061" r="-855" b="-24242"/>
                </a:stretch>
              </a:blipFill>
            </p:spPr>
            <p:txBody>
              <a:bodyPr/>
              <a:lstStyle/>
              <a:p>
                <a:r>
                  <a:rPr lang="en-GB">
                    <a:noFill/>
                  </a:rPr>
                  <a:t> </a:t>
                </a:r>
              </a:p>
            </p:txBody>
          </p:sp>
        </mc:Fallback>
      </mc:AlternateContent>
      <p:cxnSp>
        <p:nvCxnSpPr>
          <p:cNvPr id="46" name="Connettore 2 54">
            <a:extLst>
              <a:ext uri="{FF2B5EF4-FFF2-40B4-BE49-F238E27FC236}">
                <a16:creationId xmlns:a16="http://schemas.microsoft.com/office/drawing/2014/main" id="{954ED0FC-083A-1045-93B4-7C4EACA71719}"/>
              </a:ext>
            </a:extLst>
          </p:cNvPr>
          <p:cNvCxnSpPr>
            <a:cxnSpLocks/>
          </p:cNvCxnSpPr>
          <p:nvPr/>
        </p:nvCxnSpPr>
        <p:spPr>
          <a:xfrm flipH="1">
            <a:off x="7683611" y="4292050"/>
            <a:ext cx="534431" cy="15775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4CB40EBD-AD65-8D47-BC7F-4BA00BE62C4E}"/>
              </a:ext>
            </a:extLst>
          </p:cNvPr>
          <p:cNvCxnSpPr/>
          <p:nvPr/>
        </p:nvCxnSpPr>
        <p:spPr>
          <a:xfrm>
            <a:off x="4735845" y="3601054"/>
            <a:ext cx="80893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284BE04-EF0B-3C48-B308-B78043D6AE4B}"/>
              </a:ext>
            </a:extLst>
          </p:cNvPr>
          <p:cNvSpPr/>
          <p:nvPr/>
        </p:nvSpPr>
        <p:spPr>
          <a:xfrm>
            <a:off x="4647304" y="836178"/>
            <a:ext cx="1040437" cy="702795"/>
          </a:xfrm>
          <a:prstGeom prst="ellipse">
            <a:avLst/>
          </a:prstGeom>
          <a:noFill/>
          <a:ln w="38100">
            <a:solidFill>
              <a:srgbClr val="0E8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142A6709-4E24-3A44-B114-B0F29278143D}"/>
              </a:ext>
            </a:extLst>
          </p:cNvPr>
          <p:cNvCxnSpPr/>
          <p:nvPr/>
        </p:nvCxnSpPr>
        <p:spPr>
          <a:xfrm>
            <a:off x="5454127" y="771161"/>
            <a:ext cx="1017449" cy="0"/>
          </a:xfrm>
          <a:prstGeom prst="straightConnector1">
            <a:avLst/>
          </a:prstGeom>
          <a:ln w="57150">
            <a:solidFill>
              <a:srgbClr val="0E8F1E"/>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3">
            <a:extLst>
              <a:ext uri="{FF2B5EF4-FFF2-40B4-BE49-F238E27FC236}">
                <a16:creationId xmlns:a16="http://schemas.microsoft.com/office/drawing/2014/main" id="{4B36BCF4-86A7-AD4D-A02C-CCAFAF763817}"/>
              </a:ext>
            </a:extLst>
          </p:cNvPr>
          <p:cNvGrpSpPr>
            <a:grpSpLocks/>
          </p:cNvGrpSpPr>
          <p:nvPr/>
        </p:nvGrpSpPr>
        <p:grpSpPr bwMode="auto">
          <a:xfrm>
            <a:off x="1076514" y="1343548"/>
            <a:ext cx="177635" cy="1322970"/>
            <a:chOff x="1296" y="1008"/>
            <a:chExt cx="96" cy="816"/>
          </a:xfrm>
        </p:grpSpPr>
        <p:sp>
          <p:nvSpPr>
            <p:cNvPr id="53" name="Line 54">
              <a:extLst>
                <a:ext uri="{FF2B5EF4-FFF2-40B4-BE49-F238E27FC236}">
                  <a16:creationId xmlns:a16="http://schemas.microsoft.com/office/drawing/2014/main" id="{FF0B6211-C069-9546-8614-0313A6FD8C72}"/>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54" name="Freeform 55">
              <a:extLst>
                <a:ext uri="{FF2B5EF4-FFF2-40B4-BE49-F238E27FC236}">
                  <a16:creationId xmlns:a16="http://schemas.microsoft.com/office/drawing/2014/main" id="{20679A3C-ABFE-6640-B915-99C7645C2F72}"/>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Tree>
    <p:extLst>
      <p:ext uri="{BB962C8B-B14F-4D97-AF65-F5344CB8AC3E}">
        <p14:creationId xmlns:p14="http://schemas.microsoft.com/office/powerpoint/2010/main" val="6485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3973"/>
            <a:ext cx="9144000" cy="4874494"/>
            <a:chOff x="964471" y="-3536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3536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pic>
        <p:nvPicPr>
          <p:cNvPr id="16" name="Picture 37" descr="STMapping2.jpg                                                 00016105Macintosh_HD                   B8AA6D3E:">
            <a:extLst>
              <a:ext uri="{FF2B5EF4-FFF2-40B4-BE49-F238E27FC236}">
                <a16:creationId xmlns:a16="http://schemas.microsoft.com/office/drawing/2014/main" id="{B22FFE39-8FA4-5E43-B6C3-F2A3F393CD5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65407" y="682267"/>
            <a:ext cx="2458915" cy="26543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49">
            <a:extLst>
              <a:ext uri="{FF2B5EF4-FFF2-40B4-BE49-F238E27FC236}">
                <a16:creationId xmlns:a16="http://schemas.microsoft.com/office/drawing/2014/main" id="{9CFA7B55-AD5D-F54B-976F-3A801E228815}"/>
              </a:ext>
            </a:extLst>
          </p:cNvPr>
          <p:cNvSpPr txBox="1">
            <a:spLocks noChangeArrowheads="1"/>
          </p:cNvSpPr>
          <p:nvPr/>
        </p:nvSpPr>
        <p:spPr bwMode="auto">
          <a:xfrm>
            <a:off x="2167129" y="240791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19" name="Text Box 52">
            <a:extLst>
              <a:ext uri="{FF2B5EF4-FFF2-40B4-BE49-F238E27FC236}">
                <a16:creationId xmlns:a16="http://schemas.microsoft.com/office/drawing/2014/main" id="{213F346B-3ED0-A449-8E23-27E2F7294076}"/>
              </a:ext>
            </a:extLst>
          </p:cNvPr>
          <p:cNvSpPr txBox="1">
            <a:spLocks noChangeArrowheads="1"/>
          </p:cNvSpPr>
          <p:nvPr/>
        </p:nvSpPr>
        <p:spPr bwMode="auto">
          <a:xfrm>
            <a:off x="805137" y="23295"/>
            <a:ext cx="3854341"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dirty="0">
                <a:solidFill>
                  <a:srgbClr val="FF0000"/>
                </a:solidFill>
                <a:cs typeface="Monotype Corsiva"/>
              </a:rPr>
              <a:t>Photon reflectivity:</a:t>
            </a:r>
            <a:endParaRPr lang="en-US" sz="2400" b="1" dirty="0">
              <a:solidFill>
                <a:srgbClr val="FF0000"/>
              </a:solidFill>
              <a:cs typeface="Monotype Corsiva"/>
            </a:endParaRPr>
          </a:p>
        </p:txBody>
      </p:sp>
      <p:grpSp>
        <p:nvGrpSpPr>
          <p:cNvPr id="20" name="Group 53">
            <a:extLst>
              <a:ext uri="{FF2B5EF4-FFF2-40B4-BE49-F238E27FC236}">
                <a16:creationId xmlns:a16="http://schemas.microsoft.com/office/drawing/2014/main" id="{9CFE8FA5-B2BC-6244-9DE9-94D514913A84}"/>
              </a:ext>
            </a:extLst>
          </p:cNvPr>
          <p:cNvGrpSpPr>
            <a:grpSpLocks/>
          </p:cNvGrpSpPr>
          <p:nvPr/>
        </p:nvGrpSpPr>
        <p:grpSpPr bwMode="auto">
          <a:xfrm rot="-13043226">
            <a:off x="2167129" y="960114"/>
            <a:ext cx="140677" cy="1295400"/>
            <a:chOff x="1296" y="1008"/>
            <a:chExt cx="96" cy="816"/>
          </a:xfrm>
        </p:grpSpPr>
        <p:sp>
          <p:nvSpPr>
            <p:cNvPr id="21" name="Line 54">
              <a:extLst>
                <a:ext uri="{FF2B5EF4-FFF2-40B4-BE49-F238E27FC236}">
                  <a16:creationId xmlns:a16="http://schemas.microsoft.com/office/drawing/2014/main" id="{81ACF900-FC51-BD40-9875-29CD6AB7C896}"/>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2" name="Freeform 55">
              <a:extLst>
                <a:ext uri="{FF2B5EF4-FFF2-40B4-BE49-F238E27FC236}">
                  <a16:creationId xmlns:a16="http://schemas.microsoft.com/office/drawing/2014/main" id="{1A3DFB2A-38FD-9E4E-802A-5FB9D0793CFD}"/>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23" name="Group 56">
            <a:extLst>
              <a:ext uri="{FF2B5EF4-FFF2-40B4-BE49-F238E27FC236}">
                <a16:creationId xmlns:a16="http://schemas.microsoft.com/office/drawing/2014/main" id="{9E22212C-C709-9E42-85BC-7C2C3EB57FA0}"/>
              </a:ext>
            </a:extLst>
          </p:cNvPr>
          <p:cNvGrpSpPr>
            <a:grpSpLocks/>
          </p:cNvGrpSpPr>
          <p:nvPr/>
        </p:nvGrpSpPr>
        <p:grpSpPr bwMode="auto">
          <a:xfrm rot="-702339">
            <a:off x="2096791" y="1112514"/>
            <a:ext cx="140677" cy="2438400"/>
            <a:chOff x="1728" y="1056"/>
            <a:chExt cx="96" cy="1536"/>
          </a:xfrm>
        </p:grpSpPr>
        <p:grpSp>
          <p:nvGrpSpPr>
            <p:cNvPr id="24" name="Group 57">
              <a:extLst>
                <a:ext uri="{FF2B5EF4-FFF2-40B4-BE49-F238E27FC236}">
                  <a16:creationId xmlns:a16="http://schemas.microsoft.com/office/drawing/2014/main" id="{3CC46C61-A1F1-D44E-96A6-1885578C32DF}"/>
                </a:ext>
              </a:extLst>
            </p:cNvPr>
            <p:cNvGrpSpPr>
              <a:grpSpLocks/>
            </p:cNvGrpSpPr>
            <p:nvPr/>
          </p:nvGrpSpPr>
          <p:grpSpPr bwMode="auto">
            <a:xfrm rot="10724247">
              <a:off x="1728" y="1776"/>
              <a:ext cx="96" cy="816"/>
              <a:chOff x="1296" y="1008"/>
              <a:chExt cx="96" cy="816"/>
            </a:xfrm>
          </p:grpSpPr>
          <p:sp>
            <p:nvSpPr>
              <p:cNvPr id="26" name="Line 58">
                <a:extLst>
                  <a:ext uri="{FF2B5EF4-FFF2-40B4-BE49-F238E27FC236}">
                    <a16:creationId xmlns:a16="http://schemas.microsoft.com/office/drawing/2014/main" id="{8F676ADC-3E9C-A24C-BAD7-AE8ED433CD8A}"/>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7" name="Freeform 59">
                <a:extLst>
                  <a:ext uri="{FF2B5EF4-FFF2-40B4-BE49-F238E27FC236}">
                    <a16:creationId xmlns:a16="http://schemas.microsoft.com/office/drawing/2014/main" id="{80A61CEA-43F8-D844-A4E2-2DC6F81EBEDC}"/>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25" name="Freeform 60">
              <a:extLst>
                <a:ext uri="{FF2B5EF4-FFF2-40B4-BE49-F238E27FC236}">
                  <a16:creationId xmlns:a16="http://schemas.microsoft.com/office/drawing/2014/main" id="{19271A33-CABC-264F-B086-FAB018165FE1}"/>
                </a:ext>
              </a:extLst>
            </p:cNvPr>
            <p:cNvSpPr>
              <a:spLocks/>
            </p:cNvSpPr>
            <p:nvPr/>
          </p:nvSpPr>
          <p:spPr bwMode="auto">
            <a:xfrm rot="5523417">
              <a:off x="1416" y="1368"/>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pic>
        <p:nvPicPr>
          <p:cNvPr id="28" name="Picture 62" descr="FlatMapping2.jpg                                               00016105Macintosh_HD                   B8AA6D3E:">
            <a:extLst>
              <a:ext uri="{FF2B5EF4-FFF2-40B4-BE49-F238E27FC236}">
                <a16:creationId xmlns:a16="http://schemas.microsoft.com/office/drawing/2014/main" id="{D6028D9B-C978-B74E-97A5-E6A3F231B0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3899" y="682267"/>
            <a:ext cx="2394438"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66" descr="sawtooth2">
            <a:extLst>
              <a:ext uri="{FF2B5EF4-FFF2-40B4-BE49-F238E27FC236}">
                <a16:creationId xmlns:a16="http://schemas.microsoft.com/office/drawing/2014/main" id="{D1B17B0B-98B2-474E-A9E5-57EE1DE72F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2873" y="3662022"/>
            <a:ext cx="2863647" cy="1503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 Box 65">
            <a:extLst>
              <a:ext uri="{FF2B5EF4-FFF2-40B4-BE49-F238E27FC236}">
                <a16:creationId xmlns:a16="http://schemas.microsoft.com/office/drawing/2014/main" id="{3889B65D-562F-024A-A8E3-2C54705DDAD4}"/>
              </a:ext>
            </a:extLst>
          </p:cNvPr>
          <p:cNvSpPr txBox="1">
            <a:spLocks noChangeArrowheads="1"/>
          </p:cNvSpPr>
          <p:nvPr/>
        </p:nvSpPr>
        <p:spPr bwMode="auto">
          <a:xfrm>
            <a:off x="936012" y="4095204"/>
            <a:ext cx="55066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dirty="0">
                <a:solidFill>
                  <a:srgbClr val="EF1F1D"/>
                </a:solidFill>
                <a:cs typeface="Monotype Corsiva"/>
              </a:rPr>
              <a:t>N. </a:t>
            </a:r>
            <a:r>
              <a:rPr lang="en-US" b="1" dirty="0" err="1">
                <a:solidFill>
                  <a:srgbClr val="EF1F1D"/>
                </a:solidFill>
                <a:cs typeface="Monotype Corsiva"/>
              </a:rPr>
              <a:t>Mahne</a:t>
            </a:r>
            <a:r>
              <a:rPr lang="en-US" b="1" dirty="0">
                <a:solidFill>
                  <a:srgbClr val="EF1F1D"/>
                </a:solidFill>
                <a:cs typeface="Monotype Corsiva"/>
              </a:rPr>
              <a:t> et al. App. Surf. Sci. </a:t>
            </a:r>
            <a:r>
              <a:rPr lang="en-GB" b="1" dirty="0">
                <a:solidFill>
                  <a:srgbClr val="EF1F1D"/>
                </a:solidFill>
                <a:cs typeface="Monotype Corsiva"/>
              </a:rPr>
              <a:t>235, 221-226, (2004).</a:t>
            </a:r>
            <a:endParaRPr lang="en-US" b="1" dirty="0">
              <a:solidFill>
                <a:srgbClr val="EF1F1D"/>
              </a:solidFill>
              <a:cs typeface="Monotype Corsiva"/>
            </a:endParaRPr>
          </a:p>
        </p:txBody>
      </p:sp>
      <p:sp>
        <p:nvSpPr>
          <p:cNvPr id="31" name="TextBox 30">
            <a:extLst>
              <a:ext uri="{FF2B5EF4-FFF2-40B4-BE49-F238E27FC236}">
                <a16:creationId xmlns:a16="http://schemas.microsoft.com/office/drawing/2014/main" id="{40DA4EA9-D3EA-5845-AD2F-37183C2854F6}"/>
              </a:ext>
            </a:extLst>
          </p:cNvPr>
          <p:cNvSpPr txBox="1"/>
          <p:nvPr/>
        </p:nvSpPr>
        <p:spPr>
          <a:xfrm>
            <a:off x="917705" y="4470352"/>
            <a:ext cx="4235006" cy="523220"/>
          </a:xfrm>
          <a:prstGeom prst="rect">
            <a:avLst/>
          </a:prstGeom>
          <a:noFill/>
        </p:spPr>
        <p:txBody>
          <a:bodyPr wrap="none" rtlCol="0">
            <a:spAutoFit/>
          </a:bodyPr>
          <a:lstStyle/>
          <a:p>
            <a:r>
              <a:rPr lang="en-GB" sz="1400" b="1" dirty="0">
                <a:solidFill>
                  <a:schemeClr val="accent4">
                    <a:lumMod val="50000"/>
                  </a:schemeClr>
                </a:solidFill>
              </a:rPr>
              <a:t>PS: reflected photons do NOT induce HL.</a:t>
            </a:r>
          </a:p>
          <a:p>
            <a:r>
              <a:rPr lang="en-GB" sz="1400" b="1" dirty="0">
                <a:solidFill>
                  <a:schemeClr val="accent4">
                    <a:lumMod val="50000"/>
                  </a:schemeClr>
                </a:solidFill>
              </a:rPr>
              <a:t>See: R. </a:t>
            </a:r>
            <a:r>
              <a:rPr lang="en-GB" sz="1400" b="1" dirty="0" err="1">
                <a:solidFill>
                  <a:schemeClr val="accent4">
                    <a:lumMod val="50000"/>
                  </a:schemeClr>
                </a:solidFill>
              </a:rPr>
              <a:t>Cimino</a:t>
            </a:r>
            <a:r>
              <a:rPr lang="en-GB" sz="1400" b="1" dirty="0">
                <a:solidFill>
                  <a:schemeClr val="accent4">
                    <a:lumMod val="50000"/>
                  </a:schemeClr>
                </a:solidFill>
              </a:rPr>
              <a:t> V. </a:t>
            </a:r>
            <a:r>
              <a:rPr lang="en-GB" sz="1400" b="1" dirty="0" err="1">
                <a:solidFill>
                  <a:schemeClr val="accent4">
                    <a:lumMod val="50000"/>
                  </a:schemeClr>
                </a:solidFill>
              </a:rPr>
              <a:t>Baglin</a:t>
            </a:r>
            <a:r>
              <a:rPr lang="en-GB" sz="1400" b="1" dirty="0">
                <a:solidFill>
                  <a:schemeClr val="accent4">
                    <a:lumMod val="50000"/>
                  </a:schemeClr>
                </a:solidFill>
              </a:rPr>
              <a:t> and F. </a:t>
            </a:r>
            <a:r>
              <a:rPr lang="en-GB" sz="1400" b="1" dirty="0" err="1">
                <a:solidFill>
                  <a:schemeClr val="accent4">
                    <a:lumMod val="50000"/>
                  </a:schemeClr>
                </a:solidFill>
              </a:rPr>
              <a:t>Schäfers</a:t>
            </a:r>
            <a:r>
              <a:rPr lang="en-GB" sz="1400" b="1" dirty="0">
                <a:solidFill>
                  <a:schemeClr val="accent4">
                    <a:lumMod val="50000"/>
                  </a:schemeClr>
                </a:solidFill>
              </a:rPr>
              <a:t> PRL 2015</a:t>
            </a:r>
          </a:p>
        </p:txBody>
      </p:sp>
      <p:sp>
        <p:nvSpPr>
          <p:cNvPr id="18" name="AutoShape 51">
            <a:extLst>
              <a:ext uri="{FF2B5EF4-FFF2-40B4-BE49-F238E27FC236}">
                <a16:creationId xmlns:a16="http://schemas.microsoft.com/office/drawing/2014/main" id="{FBAE283E-985C-6742-BF27-D3A78183FA15}"/>
              </a:ext>
            </a:extLst>
          </p:cNvPr>
          <p:cNvSpPr>
            <a:spLocks noChangeArrowheads="1"/>
          </p:cNvSpPr>
          <p:nvPr/>
        </p:nvSpPr>
        <p:spPr bwMode="auto">
          <a:xfrm>
            <a:off x="2870514" y="291379"/>
            <a:ext cx="6189785" cy="2971800"/>
          </a:xfrm>
          <a:prstGeom prst="wedgeEllipseCallout">
            <a:avLst>
              <a:gd name="adj1" fmla="val -61482"/>
              <a:gd name="adj2" fmla="val -18698"/>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sp>
        <p:nvSpPr>
          <p:cNvPr id="2" name="TextBox 1">
            <a:extLst>
              <a:ext uri="{FF2B5EF4-FFF2-40B4-BE49-F238E27FC236}">
                <a16:creationId xmlns:a16="http://schemas.microsoft.com/office/drawing/2014/main" id="{656B6EF2-02DC-3947-A8B3-1B7D99F5ACA6}"/>
              </a:ext>
            </a:extLst>
          </p:cNvPr>
          <p:cNvSpPr txBox="1"/>
          <p:nvPr/>
        </p:nvSpPr>
        <p:spPr>
          <a:xfrm>
            <a:off x="6632089" y="33325"/>
            <a:ext cx="2185214" cy="369332"/>
          </a:xfrm>
          <a:prstGeom prst="rect">
            <a:avLst/>
          </a:prstGeom>
          <a:noFill/>
        </p:spPr>
        <p:txBody>
          <a:bodyPr wrap="none" rtlCol="0">
            <a:spAutoFit/>
          </a:bodyPr>
          <a:lstStyle/>
          <a:p>
            <a:r>
              <a:rPr lang="en-GB" b="1" dirty="0">
                <a:solidFill>
                  <a:schemeClr val="bg1"/>
                </a:solidFill>
              </a:rPr>
              <a:t>See Andrea </a:t>
            </a:r>
            <a:r>
              <a:rPr lang="en-GB" b="1" dirty="0" err="1">
                <a:solidFill>
                  <a:schemeClr val="bg1"/>
                </a:solidFill>
              </a:rPr>
              <a:t>Liedl</a:t>
            </a:r>
            <a:r>
              <a:rPr lang="en-GB" b="1" dirty="0">
                <a:solidFill>
                  <a:schemeClr val="bg1"/>
                </a:solidFill>
              </a:rPr>
              <a:t> talk</a:t>
            </a:r>
          </a:p>
        </p:txBody>
      </p:sp>
      <p:sp>
        <p:nvSpPr>
          <p:cNvPr id="33" name="TextBox 32">
            <a:extLst>
              <a:ext uri="{FF2B5EF4-FFF2-40B4-BE49-F238E27FC236}">
                <a16:creationId xmlns:a16="http://schemas.microsoft.com/office/drawing/2014/main" id="{BB80C8C8-367A-9640-8F61-FEBBFBCAD0E3}"/>
              </a:ext>
            </a:extLst>
          </p:cNvPr>
          <p:cNvSpPr txBox="1"/>
          <p:nvPr/>
        </p:nvSpPr>
        <p:spPr>
          <a:xfrm>
            <a:off x="4032739" y="3314629"/>
            <a:ext cx="5123782" cy="369332"/>
          </a:xfrm>
          <a:prstGeom prst="rect">
            <a:avLst/>
          </a:prstGeom>
          <a:noFill/>
        </p:spPr>
        <p:txBody>
          <a:bodyPr wrap="square" rtlCol="0">
            <a:spAutoFit/>
          </a:bodyPr>
          <a:lstStyle/>
          <a:p>
            <a:r>
              <a:rPr lang="en-GB" b="1" dirty="0">
                <a:solidFill>
                  <a:schemeClr val="bg1"/>
                </a:solidFill>
              </a:rPr>
              <a:t>The LHC BS has a Sow tooth structure in the h plane</a:t>
            </a:r>
          </a:p>
        </p:txBody>
      </p:sp>
      <p:grpSp>
        <p:nvGrpSpPr>
          <p:cNvPr id="34" name="Group 53">
            <a:extLst>
              <a:ext uri="{FF2B5EF4-FFF2-40B4-BE49-F238E27FC236}">
                <a16:creationId xmlns:a16="http://schemas.microsoft.com/office/drawing/2014/main" id="{1E6DDDD6-F215-C049-97CC-67FF75CEF526}"/>
              </a:ext>
            </a:extLst>
          </p:cNvPr>
          <p:cNvGrpSpPr>
            <a:grpSpLocks/>
          </p:cNvGrpSpPr>
          <p:nvPr/>
        </p:nvGrpSpPr>
        <p:grpSpPr bwMode="auto">
          <a:xfrm rot="665700">
            <a:off x="2554931" y="2142089"/>
            <a:ext cx="288156" cy="1543618"/>
            <a:chOff x="1296" y="1008"/>
            <a:chExt cx="96" cy="816"/>
          </a:xfrm>
        </p:grpSpPr>
        <p:sp>
          <p:nvSpPr>
            <p:cNvPr id="35" name="Line 54">
              <a:extLst>
                <a:ext uri="{FF2B5EF4-FFF2-40B4-BE49-F238E27FC236}">
                  <a16:creationId xmlns:a16="http://schemas.microsoft.com/office/drawing/2014/main" id="{BAD2D7A6-C117-A440-B9E7-FA54C3C5377C}"/>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6" name="Freeform 55">
              <a:extLst>
                <a:ext uri="{FF2B5EF4-FFF2-40B4-BE49-F238E27FC236}">
                  <a16:creationId xmlns:a16="http://schemas.microsoft.com/office/drawing/2014/main" id="{63ABF355-96D7-884C-8E99-F74A4E0EEF5E}"/>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37" name="Group 53">
            <a:extLst>
              <a:ext uri="{FF2B5EF4-FFF2-40B4-BE49-F238E27FC236}">
                <a16:creationId xmlns:a16="http://schemas.microsoft.com/office/drawing/2014/main" id="{2DE5B008-3585-B447-B3C6-346513D33C4E}"/>
              </a:ext>
            </a:extLst>
          </p:cNvPr>
          <p:cNvGrpSpPr>
            <a:grpSpLocks/>
          </p:cNvGrpSpPr>
          <p:nvPr/>
        </p:nvGrpSpPr>
        <p:grpSpPr bwMode="auto">
          <a:xfrm>
            <a:off x="1897178" y="1332147"/>
            <a:ext cx="177635" cy="1322970"/>
            <a:chOff x="1296" y="1008"/>
            <a:chExt cx="96" cy="816"/>
          </a:xfrm>
        </p:grpSpPr>
        <p:sp>
          <p:nvSpPr>
            <p:cNvPr id="38" name="Line 54">
              <a:extLst>
                <a:ext uri="{FF2B5EF4-FFF2-40B4-BE49-F238E27FC236}">
                  <a16:creationId xmlns:a16="http://schemas.microsoft.com/office/drawing/2014/main" id="{3C1D1DFD-C737-7D45-A40A-7E34B9D95111}"/>
                </a:ext>
              </a:extLst>
            </p:cNvPr>
            <p:cNvSpPr>
              <a:spLocks noChangeShapeType="1"/>
            </p:cNvSpPr>
            <p:nvPr/>
          </p:nvSpPr>
          <p:spPr bwMode="auto">
            <a:xfrm flipV="1">
              <a:off x="1344" y="1008"/>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9" name="Freeform 55">
              <a:extLst>
                <a:ext uri="{FF2B5EF4-FFF2-40B4-BE49-F238E27FC236}">
                  <a16:creationId xmlns:a16="http://schemas.microsoft.com/office/drawing/2014/main" id="{675C1729-F93C-7649-857C-ED41BF6EC138}"/>
                </a:ext>
              </a:extLst>
            </p:cNvPr>
            <p:cNvSpPr>
              <a:spLocks/>
            </p:cNvSpPr>
            <p:nvPr/>
          </p:nvSpPr>
          <p:spPr bwMode="auto">
            <a:xfrm rot="-5400000">
              <a:off x="984" y="1416"/>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Tree>
    <p:extLst>
      <p:ext uri="{BB962C8B-B14F-4D97-AF65-F5344CB8AC3E}">
        <p14:creationId xmlns:p14="http://schemas.microsoft.com/office/powerpoint/2010/main" val="1589721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0"/>
            <a:ext cx="9144000" cy="4874494"/>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29" name="Text Box 12">
            <a:extLst>
              <a:ext uri="{FF2B5EF4-FFF2-40B4-BE49-F238E27FC236}">
                <a16:creationId xmlns:a16="http://schemas.microsoft.com/office/drawing/2014/main" id="{80FC1076-6C70-4B4F-B220-1A9929553EC6}"/>
              </a:ext>
            </a:extLst>
          </p:cNvPr>
          <p:cNvSpPr txBox="1">
            <a:spLocks noChangeArrowheads="1"/>
          </p:cNvSpPr>
          <p:nvPr/>
        </p:nvSpPr>
        <p:spPr bwMode="auto">
          <a:xfrm>
            <a:off x="1969477" y="3860699"/>
            <a:ext cx="317988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800" dirty="0">
                <a:cs typeface="Monotype Corsiva"/>
              </a:rPr>
              <a:t>Time = 5 ns</a:t>
            </a:r>
          </a:p>
        </p:txBody>
      </p:sp>
      <p:sp>
        <p:nvSpPr>
          <p:cNvPr id="30" name="Text Box 14">
            <a:extLst>
              <a:ext uri="{FF2B5EF4-FFF2-40B4-BE49-F238E27FC236}">
                <a16:creationId xmlns:a16="http://schemas.microsoft.com/office/drawing/2014/main" id="{472F187B-A5F2-7546-8D34-A374640532F2}"/>
              </a:ext>
            </a:extLst>
          </p:cNvPr>
          <p:cNvSpPr txBox="1">
            <a:spLocks noChangeArrowheads="1"/>
          </p:cNvSpPr>
          <p:nvPr/>
        </p:nvSpPr>
        <p:spPr bwMode="auto">
          <a:xfrm>
            <a:off x="1969477" y="2340466"/>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31" name="Text Box 15">
            <a:extLst>
              <a:ext uri="{FF2B5EF4-FFF2-40B4-BE49-F238E27FC236}">
                <a16:creationId xmlns:a16="http://schemas.microsoft.com/office/drawing/2014/main" id="{614B0C07-1399-2B41-8A2C-371791D7BABB}"/>
              </a:ext>
            </a:extLst>
          </p:cNvPr>
          <p:cNvSpPr txBox="1">
            <a:spLocks noChangeArrowheads="1"/>
          </p:cNvSpPr>
          <p:nvPr/>
        </p:nvSpPr>
        <p:spPr bwMode="auto">
          <a:xfrm>
            <a:off x="2327031" y="2737340"/>
            <a:ext cx="5635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grpSp>
        <p:nvGrpSpPr>
          <p:cNvPr id="32" name="Group 16">
            <a:extLst>
              <a:ext uri="{FF2B5EF4-FFF2-40B4-BE49-F238E27FC236}">
                <a16:creationId xmlns:a16="http://schemas.microsoft.com/office/drawing/2014/main" id="{B4210441-E321-4143-8322-7B0F689503A5}"/>
              </a:ext>
            </a:extLst>
          </p:cNvPr>
          <p:cNvGrpSpPr>
            <a:grpSpLocks/>
          </p:cNvGrpSpPr>
          <p:nvPr/>
        </p:nvGrpSpPr>
        <p:grpSpPr bwMode="auto">
          <a:xfrm>
            <a:off x="2250831" y="1045065"/>
            <a:ext cx="140677" cy="1295400"/>
            <a:chOff x="1104" y="816"/>
            <a:chExt cx="96" cy="816"/>
          </a:xfrm>
        </p:grpSpPr>
        <p:sp>
          <p:nvSpPr>
            <p:cNvPr id="33" name="Line 17">
              <a:extLst>
                <a:ext uri="{FF2B5EF4-FFF2-40B4-BE49-F238E27FC236}">
                  <a16:creationId xmlns:a16="http://schemas.microsoft.com/office/drawing/2014/main" id="{83E6A510-E115-0246-83A7-71CE25575310}"/>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4" name="Freeform 18">
              <a:extLst>
                <a:ext uri="{FF2B5EF4-FFF2-40B4-BE49-F238E27FC236}">
                  <a16:creationId xmlns:a16="http://schemas.microsoft.com/office/drawing/2014/main" id="{402ADEE6-1A50-334D-8854-B7A8E07DF382}"/>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35" name="AutoShape 19">
            <a:extLst>
              <a:ext uri="{FF2B5EF4-FFF2-40B4-BE49-F238E27FC236}">
                <a16:creationId xmlns:a16="http://schemas.microsoft.com/office/drawing/2014/main" id="{4FC82BFF-90F9-C84E-8F57-D5DEAB7955B2}"/>
              </a:ext>
            </a:extLst>
          </p:cNvPr>
          <p:cNvSpPr>
            <a:spLocks noChangeArrowheads="1"/>
          </p:cNvSpPr>
          <p:nvPr/>
        </p:nvSpPr>
        <p:spPr bwMode="auto">
          <a:xfrm>
            <a:off x="3516923" y="908540"/>
            <a:ext cx="5416062" cy="3276600"/>
          </a:xfrm>
          <a:prstGeom prst="wedgeEllipseCallout">
            <a:avLst>
              <a:gd name="adj1" fmla="val -80440"/>
              <a:gd name="adj2" fmla="val -40213"/>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sp>
        <p:nvSpPr>
          <p:cNvPr id="36" name="Rectangle 21">
            <a:extLst>
              <a:ext uri="{FF2B5EF4-FFF2-40B4-BE49-F238E27FC236}">
                <a16:creationId xmlns:a16="http://schemas.microsoft.com/office/drawing/2014/main" id="{FB5970EA-95C1-564D-A121-B0CCE96A13E2}"/>
              </a:ext>
            </a:extLst>
          </p:cNvPr>
          <p:cNvSpPr>
            <a:spLocks noChangeArrowheads="1"/>
          </p:cNvSpPr>
          <p:nvPr/>
        </p:nvSpPr>
        <p:spPr bwMode="auto">
          <a:xfrm>
            <a:off x="4079631" y="2813540"/>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b="1">
              <a:solidFill>
                <a:srgbClr val="008000"/>
              </a:solidFill>
              <a:cs typeface="Monotype Corsiva"/>
            </a:endParaRPr>
          </a:p>
        </p:txBody>
      </p:sp>
      <p:sp>
        <p:nvSpPr>
          <p:cNvPr id="37" name="Line 22">
            <a:extLst>
              <a:ext uri="{FF2B5EF4-FFF2-40B4-BE49-F238E27FC236}">
                <a16:creationId xmlns:a16="http://schemas.microsoft.com/office/drawing/2014/main" id="{E133D5AB-2C95-5346-B039-793E28599BCB}"/>
              </a:ext>
            </a:extLst>
          </p:cNvPr>
          <p:cNvSpPr>
            <a:spLocks noChangeShapeType="1"/>
          </p:cNvSpPr>
          <p:nvPr/>
        </p:nvSpPr>
        <p:spPr bwMode="auto">
          <a:xfrm>
            <a:off x="1688123" y="1060940"/>
            <a:ext cx="562708" cy="2590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8" name="Line 23">
            <a:extLst>
              <a:ext uri="{FF2B5EF4-FFF2-40B4-BE49-F238E27FC236}">
                <a16:creationId xmlns:a16="http://schemas.microsoft.com/office/drawing/2014/main" id="{BF041E73-309C-2840-9C4C-F8DAEBF400D2}"/>
              </a:ext>
            </a:extLst>
          </p:cNvPr>
          <p:cNvSpPr>
            <a:spLocks noChangeShapeType="1"/>
          </p:cNvSpPr>
          <p:nvPr/>
        </p:nvSpPr>
        <p:spPr bwMode="auto">
          <a:xfrm>
            <a:off x="1688123" y="984740"/>
            <a:ext cx="351692"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9" name="Line 24">
            <a:extLst>
              <a:ext uri="{FF2B5EF4-FFF2-40B4-BE49-F238E27FC236}">
                <a16:creationId xmlns:a16="http://schemas.microsoft.com/office/drawing/2014/main" id="{09A47445-4EE4-BD40-9D7F-8EA121ECAF48}"/>
              </a:ext>
            </a:extLst>
          </p:cNvPr>
          <p:cNvSpPr>
            <a:spLocks noChangeShapeType="1"/>
          </p:cNvSpPr>
          <p:nvPr/>
        </p:nvSpPr>
        <p:spPr bwMode="auto">
          <a:xfrm>
            <a:off x="1688123" y="984740"/>
            <a:ext cx="351692" cy="685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40" name="Line 25">
            <a:extLst>
              <a:ext uri="{FF2B5EF4-FFF2-40B4-BE49-F238E27FC236}">
                <a16:creationId xmlns:a16="http://schemas.microsoft.com/office/drawing/2014/main" id="{5A535DFC-27BA-214F-997B-E80AEE4B7EC1}"/>
              </a:ext>
            </a:extLst>
          </p:cNvPr>
          <p:cNvSpPr>
            <a:spLocks noChangeShapeType="1"/>
          </p:cNvSpPr>
          <p:nvPr/>
        </p:nvSpPr>
        <p:spPr bwMode="auto">
          <a:xfrm>
            <a:off x="1688123" y="984740"/>
            <a:ext cx="281354"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pic>
        <p:nvPicPr>
          <p:cNvPr id="41" name="Picture 26">
            <a:extLst>
              <a:ext uri="{FF2B5EF4-FFF2-40B4-BE49-F238E27FC236}">
                <a16:creationId xmlns:a16="http://schemas.microsoft.com/office/drawing/2014/main" id="{5E2BE91D-3BA5-8D45-A7E2-66C6DE941B5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60984" y="689709"/>
            <a:ext cx="4501662"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2" name="Line 32">
            <a:extLst>
              <a:ext uri="{FF2B5EF4-FFF2-40B4-BE49-F238E27FC236}">
                <a16:creationId xmlns:a16="http://schemas.microsoft.com/office/drawing/2014/main" id="{C721E8C6-FA88-B140-B059-571803D40377}"/>
              </a:ext>
            </a:extLst>
          </p:cNvPr>
          <p:cNvSpPr>
            <a:spLocks noChangeShapeType="1"/>
          </p:cNvSpPr>
          <p:nvPr/>
        </p:nvSpPr>
        <p:spPr bwMode="auto">
          <a:xfrm>
            <a:off x="1688123" y="1060940"/>
            <a:ext cx="140677" cy="2514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43" name="Rectangle 34">
            <a:extLst>
              <a:ext uri="{FF2B5EF4-FFF2-40B4-BE49-F238E27FC236}">
                <a16:creationId xmlns:a16="http://schemas.microsoft.com/office/drawing/2014/main" id="{73D8B920-0911-7642-9AB6-EAF0E1399FC6}"/>
              </a:ext>
            </a:extLst>
          </p:cNvPr>
          <p:cNvSpPr>
            <a:spLocks noChangeArrowheads="1"/>
          </p:cNvSpPr>
          <p:nvPr/>
        </p:nvSpPr>
        <p:spPr bwMode="auto">
          <a:xfrm>
            <a:off x="5149362" y="42159"/>
            <a:ext cx="399463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lvl="2"/>
            <a:r>
              <a:rPr lang="en-GB" sz="1600" b="1" dirty="0">
                <a:solidFill>
                  <a:srgbClr val="EF1F1D"/>
                </a:solidFill>
                <a:cs typeface="Monotype Corsiva"/>
              </a:rPr>
              <a:t>R. Cimino, V. </a:t>
            </a:r>
            <a:r>
              <a:rPr lang="en-GB" sz="1600" b="1" dirty="0" err="1">
                <a:solidFill>
                  <a:srgbClr val="EF1F1D"/>
                </a:solidFill>
                <a:cs typeface="Monotype Corsiva"/>
              </a:rPr>
              <a:t>Baglin</a:t>
            </a:r>
            <a:r>
              <a:rPr lang="en-GB" sz="1600" b="1" dirty="0">
                <a:solidFill>
                  <a:srgbClr val="EF1F1D"/>
                </a:solidFill>
                <a:cs typeface="Monotype Corsiva"/>
              </a:rPr>
              <a:t>, I. R. Collins.</a:t>
            </a:r>
          </a:p>
          <a:p>
            <a:pPr lvl="2"/>
            <a:r>
              <a:rPr lang="en-GB" sz="1600" b="1" dirty="0">
                <a:solidFill>
                  <a:srgbClr val="EF1F1D"/>
                </a:solidFill>
                <a:cs typeface="Monotype Corsiva"/>
              </a:rPr>
              <a:t> </a:t>
            </a:r>
            <a:r>
              <a:rPr lang="en-GB" sz="1600" b="1" i="1" dirty="0" err="1">
                <a:solidFill>
                  <a:srgbClr val="EF1F1D"/>
                </a:solidFill>
                <a:cs typeface="Monotype Corsiva"/>
              </a:rPr>
              <a:t>Phys.Rev</a:t>
            </a:r>
            <a:r>
              <a:rPr lang="en-GB" sz="1600" b="1" i="1" dirty="0">
                <a:solidFill>
                  <a:srgbClr val="EF1F1D"/>
                </a:solidFill>
                <a:cs typeface="Monotype Corsiva"/>
              </a:rPr>
              <a:t>. ST-AB</a:t>
            </a:r>
            <a:r>
              <a:rPr lang="en-GB" sz="1600" b="1" dirty="0">
                <a:solidFill>
                  <a:srgbClr val="EF1F1D"/>
                </a:solidFill>
                <a:cs typeface="Monotype Corsiva"/>
              </a:rPr>
              <a:t> 2 63201 (1999).</a:t>
            </a:r>
            <a:r>
              <a:rPr lang="en-GB" sz="1600" dirty="0">
                <a:cs typeface="Monotype Corsiva"/>
              </a:rPr>
              <a:t> </a:t>
            </a:r>
            <a:endParaRPr lang="en-US" sz="1600" dirty="0">
              <a:cs typeface="Monotype Corsiva"/>
            </a:endParaRPr>
          </a:p>
        </p:txBody>
      </p:sp>
      <p:sp>
        <p:nvSpPr>
          <p:cNvPr id="2" name="Rectangle 1">
            <a:extLst>
              <a:ext uri="{FF2B5EF4-FFF2-40B4-BE49-F238E27FC236}">
                <a16:creationId xmlns:a16="http://schemas.microsoft.com/office/drawing/2014/main" id="{143C3976-684F-1B4C-82A4-C23B75370415}"/>
              </a:ext>
            </a:extLst>
          </p:cNvPr>
          <p:cNvSpPr/>
          <p:nvPr/>
        </p:nvSpPr>
        <p:spPr>
          <a:xfrm>
            <a:off x="605371" y="5875"/>
            <a:ext cx="5668860" cy="461665"/>
          </a:xfrm>
          <a:prstGeom prst="rect">
            <a:avLst/>
          </a:prstGeom>
        </p:spPr>
        <p:txBody>
          <a:bodyPr wrap="none">
            <a:spAutoFit/>
          </a:bodyPr>
          <a:lstStyle/>
          <a:p>
            <a:r>
              <a:rPr lang="en-US" sz="2400" b="1" dirty="0">
                <a:solidFill>
                  <a:srgbClr val="008000"/>
                </a:solidFill>
                <a:cs typeface="Monotype Corsiva"/>
              </a:rPr>
              <a:t>SR induce Photoemission:(vs. </a:t>
            </a:r>
            <a:r>
              <a:rPr lang="en-US" sz="2400" b="1" dirty="0" err="1">
                <a:solidFill>
                  <a:srgbClr val="008000"/>
                </a:solidFill>
                <a:cs typeface="Monotype Corsiva"/>
              </a:rPr>
              <a:t>h</a:t>
            </a:r>
            <a:r>
              <a:rPr lang="en-US" sz="2400" b="1" dirty="0" err="1">
                <a:solidFill>
                  <a:srgbClr val="008000"/>
                </a:solidFill>
                <a:latin typeface="Symbol" charset="2"/>
                <a:cs typeface="Symbol" charset="2"/>
              </a:rPr>
              <a:t>n</a:t>
            </a:r>
            <a:r>
              <a:rPr lang="en-US" sz="2400" b="1" dirty="0">
                <a:solidFill>
                  <a:srgbClr val="008000"/>
                </a:solidFill>
                <a:cs typeface="Monotype Corsiva"/>
              </a:rPr>
              <a:t>, </a:t>
            </a:r>
            <a:r>
              <a:rPr lang="en-US" sz="2400" b="1" dirty="0">
                <a:solidFill>
                  <a:srgbClr val="008000"/>
                </a:solidFill>
                <a:cs typeface="Symbol" charset="2"/>
              </a:rPr>
              <a:t>Q</a:t>
            </a:r>
            <a:r>
              <a:rPr lang="en-US" sz="2400" b="1" dirty="0">
                <a:solidFill>
                  <a:srgbClr val="008000"/>
                </a:solidFill>
                <a:cs typeface="Monotype Corsiva"/>
              </a:rPr>
              <a:t>, E,T, B) </a:t>
            </a:r>
          </a:p>
        </p:txBody>
      </p:sp>
      <p:sp>
        <p:nvSpPr>
          <p:cNvPr id="45" name="Text Box 20">
            <a:extLst>
              <a:ext uri="{FF2B5EF4-FFF2-40B4-BE49-F238E27FC236}">
                <a16:creationId xmlns:a16="http://schemas.microsoft.com/office/drawing/2014/main" id="{1B683213-4669-854E-9185-151392D4DBD7}"/>
              </a:ext>
            </a:extLst>
          </p:cNvPr>
          <p:cNvSpPr txBox="1">
            <a:spLocks noChangeArrowheads="1"/>
          </p:cNvSpPr>
          <p:nvPr/>
        </p:nvSpPr>
        <p:spPr bwMode="auto">
          <a:xfrm>
            <a:off x="23447" y="4426011"/>
            <a:ext cx="9120553" cy="461665"/>
          </a:xfrm>
          <a:prstGeom prst="rect">
            <a:avLst/>
          </a:prstGeom>
          <a:noFill/>
          <a:ln>
            <a:noFill/>
          </a:ln>
          <a:effectLst/>
        </p:spPr>
        <p:txBody>
          <a:bodyPr wrap="square">
            <a:spAutoFit/>
          </a:bodyPr>
          <a:lstStyle/>
          <a:p>
            <a:r>
              <a:rPr lang="en-US" sz="2400" b="1" dirty="0">
                <a:solidFill>
                  <a:srgbClr val="008000"/>
                </a:solidFill>
                <a:cs typeface="Monotype Corsiva"/>
              </a:rPr>
              <a:t>Produced e</a:t>
            </a:r>
            <a:r>
              <a:rPr lang="en-US" sz="2400" b="1" baseline="30000" dirty="0">
                <a:solidFill>
                  <a:srgbClr val="008000"/>
                </a:solidFill>
                <a:cs typeface="Monotype Corsiva"/>
              </a:rPr>
              <a:t>-</a:t>
            </a:r>
            <a:r>
              <a:rPr lang="en-US" sz="2400" b="1" dirty="0">
                <a:solidFill>
                  <a:srgbClr val="008000"/>
                </a:solidFill>
                <a:cs typeface="Monotype Corsiva"/>
              </a:rPr>
              <a:t> (PY): important for single beam instabilities </a:t>
            </a:r>
            <a:r>
              <a:rPr lang="en-US" b="1" dirty="0">
                <a:solidFill>
                  <a:srgbClr val="008000"/>
                </a:solidFill>
                <a:cs typeface="Monotype Corsiva"/>
              </a:rPr>
              <a:t>(</a:t>
            </a:r>
            <a:r>
              <a:rPr lang="en-US" b="1" dirty="0" err="1">
                <a:solidFill>
                  <a:srgbClr val="008000"/>
                </a:solidFill>
                <a:cs typeface="Monotype Corsiva"/>
              </a:rPr>
              <a:t>K.Ohmi</a:t>
            </a:r>
            <a:r>
              <a:rPr lang="en-US" b="1" dirty="0">
                <a:solidFill>
                  <a:srgbClr val="008000"/>
                </a:solidFill>
                <a:cs typeface="Monotype Corsiva"/>
              </a:rPr>
              <a:t> PRL 2000)</a:t>
            </a:r>
          </a:p>
        </p:txBody>
      </p:sp>
    </p:spTree>
    <p:extLst>
      <p:ext uri="{BB962C8B-B14F-4D97-AF65-F5344CB8AC3E}">
        <p14:creationId xmlns:p14="http://schemas.microsoft.com/office/powerpoint/2010/main" val="2338635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11723" y="0"/>
            <a:ext cx="9144000" cy="4874494"/>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pic>
        <p:nvPicPr>
          <p:cNvPr id="15" name="Picture 44" descr="ecloudrumf6.eps                                                00000013Macintosh HD                   B8906C1D:">
            <a:extLst>
              <a:ext uri="{FF2B5EF4-FFF2-40B4-BE49-F238E27FC236}">
                <a16:creationId xmlns:a16="http://schemas.microsoft.com/office/drawing/2014/main" id="{5207B01D-C944-0443-87C5-B0FC882592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762001"/>
            <a:ext cx="5275385" cy="351631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 Box 11">
            <a:extLst>
              <a:ext uri="{FF2B5EF4-FFF2-40B4-BE49-F238E27FC236}">
                <a16:creationId xmlns:a16="http://schemas.microsoft.com/office/drawing/2014/main" id="{56AC40BE-64AF-9945-8445-35BEF46A657A}"/>
              </a:ext>
            </a:extLst>
          </p:cNvPr>
          <p:cNvSpPr txBox="1">
            <a:spLocks noChangeArrowheads="1"/>
          </p:cNvSpPr>
          <p:nvPr/>
        </p:nvSpPr>
        <p:spPr bwMode="auto">
          <a:xfrm>
            <a:off x="1661774" y="4308232"/>
            <a:ext cx="317988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800" dirty="0">
                <a:cs typeface="Monotype Corsiva"/>
              </a:rPr>
              <a:t>Time = 10 ns</a:t>
            </a:r>
          </a:p>
        </p:txBody>
      </p:sp>
      <p:sp>
        <p:nvSpPr>
          <p:cNvPr id="17" name="Text Box 13">
            <a:extLst>
              <a:ext uri="{FF2B5EF4-FFF2-40B4-BE49-F238E27FC236}">
                <a16:creationId xmlns:a16="http://schemas.microsoft.com/office/drawing/2014/main" id="{4D0D5EB2-54E3-3044-9981-5488D8437666}"/>
              </a:ext>
            </a:extLst>
          </p:cNvPr>
          <p:cNvSpPr txBox="1">
            <a:spLocks noChangeArrowheads="1"/>
          </p:cNvSpPr>
          <p:nvPr/>
        </p:nvSpPr>
        <p:spPr bwMode="auto">
          <a:xfrm>
            <a:off x="2110154" y="2403233"/>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18" name="Text Box 14">
            <a:extLst>
              <a:ext uri="{FF2B5EF4-FFF2-40B4-BE49-F238E27FC236}">
                <a16:creationId xmlns:a16="http://schemas.microsoft.com/office/drawing/2014/main" id="{EDBBFA0B-59FA-5342-B4E3-7D6C8E92D8C3}"/>
              </a:ext>
            </a:extLst>
          </p:cNvPr>
          <p:cNvSpPr txBox="1">
            <a:spLocks noChangeArrowheads="1"/>
          </p:cNvSpPr>
          <p:nvPr/>
        </p:nvSpPr>
        <p:spPr bwMode="auto">
          <a:xfrm>
            <a:off x="1477108" y="3012832"/>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a:cs typeface="Monotype Corsiva"/>
            </a:endParaRPr>
          </a:p>
        </p:txBody>
      </p:sp>
      <p:sp>
        <p:nvSpPr>
          <p:cNvPr id="19" name="AutoShape 18">
            <a:extLst>
              <a:ext uri="{FF2B5EF4-FFF2-40B4-BE49-F238E27FC236}">
                <a16:creationId xmlns:a16="http://schemas.microsoft.com/office/drawing/2014/main" id="{42451F9B-5B34-7F46-B62D-B99F247881B1}"/>
              </a:ext>
            </a:extLst>
          </p:cNvPr>
          <p:cNvSpPr>
            <a:spLocks noChangeArrowheads="1"/>
          </p:cNvSpPr>
          <p:nvPr/>
        </p:nvSpPr>
        <p:spPr bwMode="auto">
          <a:xfrm>
            <a:off x="3305908" y="879232"/>
            <a:ext cx="5627077" cy="3454043"/>
          </a:xfrm>
          <a:prstGeom prst="wedgeEllipseCallout">
            <a:avLst>
              <a:gd name="adj1" fmla="val -57838"/>
              <a:gd name="adj2" fmla="val -49292"/>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sp>
        <p:nvSpPr>
          <p:cNvPr id="20" name="Text Box 19">
            <a:extLst>
              <a:ext uri="{FF2B5EF4-FFF2-40B4-BE49-F238E27FC236}">
                <a16:creationId xmlns:a16="http://schemas.microsoft.com/office/drawing/2014/main" id="{67350856-4FF2-5340-A88E-78D7B2E49DBE}"/>
              </a:ext>
            </a:extLst>
          </p:cNvPr>
          <p:cNvSpPr txBox="1">
            <a:spLocks noChangeArrowheads="1"/>
          </p:cNvSpPr>
          <p:nvPr/>
        </p:nvSpPr>
        <p:spPr bwMode="auto">
          <a:xfrm>
            <a:off x="1055077" y="-86544"/>
            <a:ext cx="554674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800" b="1" dirty="0">
                <a:solidFill>
                  <a:srgbClr val="008000"/>
                </a:solidFill>
                <a:cs typeface="Monotype Corsiva"/>
              </a:rPr>
              <a:t>Beam induced el. acceleration</a:t>
            </a:r>
          </a:p>
        </p:txBody>
      </p:sp>
      <p:sp>
        <p:nvSpPr>
          <p:cNvPr id="21" name="Rectangle 20">
            <a:extLst>
              <a:ext uri="{FF2B5EF4-FFF2-40B4-BE49-F238E27FC236}">
                <a16:creationId xmlns:a16="http://schemas.microsoft.com/office/drawing/2014/main" id="{0415CB7F-5A15-0C46-A1ED-C2C0C201B5C1}"/>
              </a:ext>
            </a:extLst>
          </p:cNvPr>
          <p:cNvSpPr>
            <a:spLocks noChangeArrowheads="1"/>
          </p:cNvSpPr>
          <p:nvPr/>
        </p:nvSpPr>
        <p:spPr bwMode="auto">
          <a:xfrm>
            <a:off x="4079631" y="2860432"/>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b="1">
              <a:solidFill>
                <a:srgbClr val="008000"/>
              </a:solidFill>
              <a:cs typeface="Monotype Corsiva"/>
            </a:endParaRPr>
          </a:p>
        </p:txBody>
      </p:sp>
      <p:sp>
        <p:nvSpPr>
          <p:cNvPr id="22" name="Line 21">
            <a:extLst>
              <a:ext uri="{FF2B5EF4-FFF2-40B4-BE49-F238E27FC236}">
                <a16:creationId xmlns:a16="http://schemas.microsoft.com/office/drawing/2014/main" id="{B620CB9F-04A2-394A-8910-403D375F4929}"/>
              </a:ext>
            </a:extLst>
          </p:cNvPr>
          <p:cNvSpPr>
            <a:spLocks noChangeShapeType="1"/>
          </p:cNvSpPr>
          <p:nvPr/>
        </p:nvSpPr>
        <p:spPr bwMode="auto">
          <a:xfrm>
            <a:off x="1688123" y="1031632"/>
            <a:ext cx="562708" cy="2590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3" name="Line 22">
            <a:extLst>
              <a:ext uri="{FF2B5EF4-FFF2-40B4-BE49-F238E27FC236}">
                <a16:creationId xmlns:a16="http://schemas.microsoft.com/office/drawing/2014/main" id="{1B2CE001-6184-804D-932E-596E6286B358}"/>
              </a:ext>
            </a:extLst>
          </p:cNvPr>
          <p:cNvSpPr>
            <a:spLocks noChangeShapeType="1"/>
          </p:cNvSpPr>
          <p:nvPr/>
        </p:nvSpPr>
        <p:spPr bwMode="auto">
          <a:xfrm>
            <a:off x="1688123" y="1031632"/>
            <a:ext cx="351692"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4" name="Line 23">
            <a:extLst>
              <a:ext uri="{FF2B5EF4-FFF2-40B4-BE49-F238E27FC236}">
                <a16:creationId xmlns:a16="http://schemas.microsoft.com/office/drawing/2014/main" id="{B84FC401-3C29-7243-B748-10FA982C6FD2}"/>
              </a:ext>
            </a:extLst>
          </p:cNvPr>
          <p:cNvSpPr>
            <a:spLocks noChangeShapeType="1"/>
          </p:cNvSpPr>
          <p:nvPr/>
        </p:nvSpPr>
        <p:spPr bwMode="auto">
          <a:xfrm>
            <a:off x="1688123" y="1031632"/>
            <a:ext cx="351692" cy="685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5" name="Line 24">
            <a:extLst>
              <a:ext uri="{FF2B5EF4-FFF2-40B4-BE49-F238E27FC236}">
                <a16:creationId xmlns:a16="http://schemas.microsoft.com/office/drawing/2014/main" id="{AEADCCE0-F232-1D4F-91B5-47BE87B1C904}"/>
              </a:ext>
            </a:extLst>
          </p:cNvPr>
          <p:cNvSpPr>
            <a:spLocks noChangeShapeType="1"/>
          </p:cNvSpPr>
          <p:nvPr/>
        </p:nvSpPr>
        <p:spPr bwMode="auto">
          <a:xfrm>
            <a:off x="1688123" y="1031632"/>
            <a:ext cx="281354"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6" name="Line 25">
            <a:extLst>
              <a:ext uri="{FF2B5EF4-FFF2-40B4-BE49-F238E27FC236}">
                <a16:creationId xmlns:a16="http://schemas.microsoft.com/office/drawing/2014/main" id="{F511A514-4CF3-E245-814A-BED892AE975E}"/>
              </a:ext>
            </a:extLst>
          </p:cNvPr>
          <p:cNvSpPr>
            <a:spLocks noChangeShapeType="1"/>
          </p:cNvSpPr>
          <p:nvPr/>
        </p:nvSpPr>
        <p:spPr bwMode="auto">
          <a:xfrm flipV="1">
            <a:off x="2250831" y="1946032"/>
            <a:ext cx="70338"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7" name="Line 26">
            <a:extLst>
              <a:ext uri="{FF2B5EF4-FFF2-40B4-BE49-F238E27FC236}">
                <a16:creationId xmlns:a16="http://schemas.microsoft.com/office/drawing/2014/main" id="{38B9F0B2-45F0-114B-8647-EAC29DE24C55}"/>
              </a:ext>
            </a:extLst>
          </p:cNvPr>
          <p:cNvSpPr>
            <a:spLocks noChangeShapeType="1"/>
          </p:cNvSpPr>
          <p:nvPr/>
        </p:nvSpPr>
        <p:spPr bwMode="auto">
          <a:xfrm>
            <a:off x="2321169" y="2022232"/>
            <a:ext cx="140677" cy="13716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8" name="Line 27">
            <a:extLst>
              <a:ext uri="{FF2B5EF4-FFF2-40B4-BE49-F238E27FC236}">
                <a16:creationId xmlns:a16="http://schemas.microsoft.com/office/drawing/2014/main" id="{2D70FA7B-1E4E-B042-B942-7B35375BFF70}"/>
              </a:ext>
            </a:extLst>
          </p:cNvPr>
          <p:cNvSpPr>
            <a:spLocks noChangeShapeType="1"/>
          </p:cNvSpPr>
          <p:nvPr/>
        </p:nvSpPr>
        <p:spPr bwMode="auto">
          <a:xfrm flipV="1">
            <a:off x="2461846" y="1107832"/>
            <a:ext cx="281354" cy="2209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9" name="Line 28">
            <a:extLst>
              <a:ext uri="{FF2B5EF4-FFF2-40B4-BE49-F238E27FC236}">
                <a16:creationId xmlns:a16="http://schemas.microsoft.com/office/drawing/2014/main" id="{C71E2ED3-BE2A-0243-B21A-39BBD2D76CE3}"/>
              </a:ext>
            </a:extLst>
          </p:cNvPr>
          <p:cNvSpPr>
            <a:spLocks noChangeShapeType="1"/>
          </p:cNvSpPr>
          <p:nvPr/>
        </p:nvSpPr>
        <p:spPr bwMode="auto">
          <a:xfrm>
            <a:off x="2039815" y="2250832"/>
            <a:ext cx="140677" cy="1828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0" name="Line 29">
            <a:extLst>
              <a:ext uri="{FF2B5EF4-FFF2-40B4-BE49-F238E27FC236}">
                <a16:creationId xmlns:a16="http://schemas.microsoft.com/office/drawing/2014/main" id="{5AA73BCC-54C5-2A49-A6A5-3A5B902ADD78}"/>
              </a:ext>
            </a:extLst>
          </p:cNvPr>
          <p:cNvSpPr>
            <a:spLocks noChangeShapeType="1"/>
          </p:cNvSpPr>
          <p:nvPr/>
        </p:nvSpPr>
        <p:spPr bwMode="auto">
          <a:xfrm>
            <a:off x="2039816" y="1717432"/>
            <a:ext cx="984738" cy="23622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1" name="Line 30">
            <a:extLst>
              <a:ext uri="{FF2B5EF4-FFF2-40B4-BE49-F238E27FC236}">
                <a16:creationId xmlns:a16="http://schemas.microsoft.com/office/drawing/2014/main" id="{1061F519-FCBB-6144-B670-9EA1F45424BD}"/>
              </a:ext>
            </a:extLst>
          </p:cNvPr>
          <p:cNvSpPr>
            <a:spLocks noChangeShapeType="1"/>
          </p:cNvSpPr>
          <p:nvPr/>
        </p:nvSpPr>
        <p:spPr bwMode="auto">
          <a:xfrm>
            <a:off x="1969477" y="1336432"/>
            <a:ext cx="773723" cy="27432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2" name="Rectangle 33">
            <a:extLst>
              <a:ext uri="{FF2B5EF4-FFF2-40B4-BE49-F238E27FC236}">
                <a16:creationId xmlns:a16="http://schemas.microsoft.com/office/drawing/2014/main" id="{69B16DD3-2306-EF42-864C-D875E450587B}"/>
              </a:ext>
            </a:extLst>
          </p:cNvPr>
          <p:cNvSpPr>
            <a:spLocks noChangeArrowheads="1"/>
          </p:cNvSpPr>
          <p:nvPr/>
        </p:nvSpPr>
        <p:spPr bwMode="auto">
          <a:xfrm>
            <a:off x="2250831" y="3012832"/>
            <a:ext cx="5527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p>
        </p:txBody>
      </p:sp>
      <p:sp>
        <p:nvSpPr>
          <p:cNvPr id="33" name="Text Box 41">
            <a:extLst>
              <a:ext uri="{FF2B5EF4-FFF2-40B4-BE49-F238E27FC236}">
                <a16:creationId xmlns:a16="http://schemas.microsoft.com/office/drawing/2014/main" id="{E21FBF36-939F-4244-9852-976E6ED0FE7F}"/>
              </a:ext>
            </a:extLst>
          </p:cNvPr>
          <p:cNvSpPr txBox="1">
            <a:spLocks noChangeArrowheads="1"/>
          </p:cNvSpPr>
          <p:nvPr/>
        </p:nvSpPr>
        <p:spPr bwMode="auto">
          <a:xfrm>
            <a:off x="5486400" y="1107833"/>
            <a:ext cx="203981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a:solidFill>
                  <a:srgbClr val="EF1F1D"/>
                </a:solidFill>
                <a:cs typeface="Monotype Corsiva"/>
              </a:rPr>
              <a:t>(F.Zimmermann)</a:t>
            </a:r>
          </a:p>
        </p:txBody>
      </p:sp>
      <p:sp>
        <p:nvSpPr>
          <p:cNvPr id="34" name="Rectangle 12">
            <a:extLst>
              <a:ext uri="{FF2B5EF4-FFF2-40B4-BE49-F238E27FC236}">
                <a16:creationId xmlns:a16="http://schemas.microsoft.com/office/drawing/2014/main" id="{0A5E724E-C6BC-C147-8A6B-9C7495F4CBF9}"/>
              </a:ext>
            </a:extLst>
          </p:cNvPr>
          <p:cNvSpPr txBox="1">
            <a:spLocks noChangeArrowheads="1"/>
          </p:cNvSpPr>
          <p:nvPr/>
        </p:nvSpPr>
        <p:spPr>
          <a:xfrm>
            <a:off x="4557346" y="1819032"/>
            <a:ext cx="3604521"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800" dirty="0">
                <a:latin typeface="+mn-lt"/>
              </a:rPr>
              <a:t>At the moment of creation</a:t>
            </a:r>
            <a:endParaRPr lang="en-US" dirty="0">
              <a:latin typeface="+mn-lt"/>
            </a:endParaRPr>
          </a:p>
        </p:txBody>
      </p:sp>
      <p:sp>
        <p:nvSpPr>
          <p:cNvPr id="35" name="Rectangle 12">
            <a:extLst>
              <a:ext uri="{FF2B5EF4-FFF2-40B4-BE49-F238E27FC236}">
                <a16:creationId xmlns:a16="http://schemas.microsoft.com/office/drawing/2014/main" id="{5120834D-25A4-0D4C-8882-3C0ED807DFA2}"/>
              </a:ext>
            </a:extLst>
          </p:cNvPr>
          <p:cNvSpPr txBox="1">
            <a:spLocks noChangeArrowheads="1"/>
          </p:cNvSpPr>
          <p:nvPr/>
        </p:nvSpPr>
        <p:spPr>
          <a:xfrm>
            <a:off x="5313833" y="3322097"/>
            <a:ext cx="2575984"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800" dirty="0">
                <a:solidFill>
                  <a:srgbClr val="FF66FF"/>
                </a:solidFill>
                <a:latin typeface="+mn-lt"/>
              </a:rPr>
              <a:t>After acceleration</a:t>
            </a:r>
            <a:endParaRPr lang="en-US" dirty="0">
              <a:solidFill>
                <a:srgbClr val="FF66FF"/>
              </a:solidFill>
              <a:latin typeface="+mn-lt"/>
            </a:endParaRPr>
          </a:p>
        </p:txBody>
      </p:sp>
      <p:sp>
        <p:nvSpPr>
          <p:cNvPr id="36" name="Rectangle 12">
            <a:extLst>
              <a:ext uri="{FF2B5EF4-FFF2-40B4-BE49-F238E27FC236}">
                <a16:creationId xmlns:a16="http://schemas.microsoft.com/office/drawing/2014/main" id="{C3F0D7D5-C7E4-2148-B5AB-F8BC46F1678B}"/>
              </a:ext>
            </a:extLst>
          </p:cNvPr>
          <p:cNvSpPr txBox="1">
            <a:spLocks noChangeArrowheads="1"/>
          </p:cNvSpPr>
          <p:nvPr/>
        </p:nvSpPr>
        <p:spPr>
          <a:xfrm>
            <a:off x="6560803" y="3763112"/>
            <a:ext cx="745283"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000" dirty="0">
                <a:solidFill>
                  <a:schemeClr val="bg1"/>
                </a:solidFill>
                <a:latin typeface="+mn-lt"/>
              </a:rPr>
              <a:t>100</a:t>
            </a:r>
          </a:p>
        </p:txBody>
      </p:sp>
      <p:sp>
        <p:nvSpPr>
          <p:cNvPr id="37" name="Rectangle 12">
            <a:extLst>
              <a:ext uri="{FF2B5EF4-FFF2-40B4-BE49-F238E27FC236}">
                <a16:creationId xmlns:a16="http://schemas.microsoft.com/office/drawing/2014/main" id="{CF7AA226-2FC2-D64B-9399-746C89DA0B13}"/>
              </a:ext>
            </a:extLst>
          </p:cNvPr>
          <p:cNvSpPr txBox="1">
            <a:spLocks noChangeArrowheads="1"/>
          </p:cNvSpPr>
          <p:nvPr/>
        </p:nvSpPr>
        <p:spPr>
          <a:xfrm>
            <a:off x="3891655" y="3822377"/>
            <a:ext cx="745283"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000" dirty="0">
                <a:solidFill>
                  <a:schemeClr val="bg1"/>
                </a:solidFill>
                <a:latin typeface="+mn-lt"/>
              </a:rPr>
              <a:t>0</a:t>
            </a:r>
          </a:p>
        </p:txBody>
      </p:sp>
      <p:sp>
        <p:nvSpPr>
          <p:cNvPr id="38" name="Rectangle 12">
            <a:extLst>
              <a:ext uri="{FF2B5EF4-FFF2-40B4-BE49-F238E27FC236}">
                <a16:creationId xmlns:a16="http://schemas.microsoft.com/office/drawing/2014/main" id="{1118FD49-D572-634D-A814-7A07F7DA0353}"/>
              </a:ext>
            </a:extLst>
          </p:cNvPr>
          <p:cNvSpPr txBox="1">
            <a:spLocks noChangeArrowheads="1"/>
          </p:cNvSpPr>
          <p:nvPr/>
        </p:nvSpPr>
        <p:spPr>
          <a:xfrm>
            <a:off x="4404949" y="3813911"/>
            <a:ext cx="745283"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000" dirty="0">
                <a:solidFill>
                  <a:schemeClr val="bg1"/>
                </a:solidFill>
                <a:latin typeface="+mn-lt"/>
              </a:rPr>
              <a:t>20</a:t>
            </a:r>
          </a:p>
        </p:txBody>
      </p:sp>
      <p:sp>
        <p:nvSpPr>
          <p:cNvPr id="39" name="Rectangle 12">
            <a:extLst>
              <a:ext uri="{FF2B5EF4-FFF2-40B4-BE49-F238E27FC236}">
                <a16:creationId xmlns:a16="http://schemas.microsoft.com/office/drawing/2014/main" id="{E3FF5439-E19C-4041-B93C-5BA25DE2D300}"/>
              </a:ext>
            </a:extLst>
          </p:cNvPr>
          <p:cNvSpPr txBox="1">
            <a:spLocks noChangeArrowheads="1"/>
          </p:cNvSpPr>
          <p:nvPr/>
        </p:nvSpPr>
        <p:spPr>
          <a:xfrm>
            <a:off x="4932839" y="3822380"/>
            <a:ext cx="745283"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000" dirty="0">
                <a:solidFill>
                  <a:schemeClr val="bg1"/>
                </a:solidFill>
                <a:latin typeface="+mn-lt"/>
              </a:rPr>
              <a:t>40</a:t>
            </a:r>
          </a:p>
        </p:txBody>
      </p:sp>
      <p:sp>
        <p:nvSpPr>
          <p:cNvPr id="40" name="Rectangle 12">
            <a:extLst>
              <a:ext uri="{FF2B5EF4-FFF2-40B4-BE49-F238E27FC236}">
                <a16:creationId xmlns:a16="http://schemas.microsoft.com/office/drawing/2014/main" id="{E629CC54-8F92-7E47-8E70-7592FF6A1D15}"/>
              </a:ext>
            </a:extLst>
          </p:cNvPr>
          <p:cNvSpPr txBox="1">
            <a:spLocks noChangeArrowheads="1"/>
          </p:cNvSpPr>
          <p:nvPr/>
        </p:nvSpPr>
        <p:spPr>
          <a:xfrm>
            <a:off x="5486400" y="3780046"/>
            <a:ext cx="745283"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000" dirty="0">
                <a:solidFill>
                  <a:schemeClr val="bg1"/>
                </a:solidFill>
                <a:latin typeface="+mn-lt"/>
              </a:rPr>
              <a:t>60</a:t>
            </a:r>
          </a:p>
        </p:txBody>
      </p:sp>
      <p:sp>
        <p:nvSpPr>
          <p:cNvPr id="41" name="Rectangle 12">
            <a:extLst>
              <a:ext uri="{FF2B5EF4-FFF2-40B4-BE49-F238E27FC236}">
                <a16:creationId xmlns:a16="http://schemas.microsoft.com/office/drawing/2014/main" id="{95DE7E0C-555B-2F4A-97D8-C5EF6D8F8476}"/>
              </a:ext>
            </a:extLst>
          </p:cNvPr>
          <p:cNvSpPr txBox="1">
            <a:spLocks noChangeArrowheads="1"/>
          </p:cNvSpPr>
          <p:nvPr/>
        </p:nvSpPr>
        <p:spPr>
          <a:xfrm>
            <a:off x="6029813" y="3771578"/>
            <a:ext cx="745283"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000" dirty="0">
                <a:solidFill>
                  <a:schemeClr val="bg1"/>
                </a:solidFill>
                <a:latin typeface="+mn-lt"/>
              </a:rPr>
              <a:t>80</a:t>
            </a:r>
          </a:p>
        </p:txBody>
      </p:sp>
      <p:sp>
        <p:nvSpPr>
          <p:cNvPr id="42" name="Rectangle 12">
            <a:extLst>
              <a:ext uri="{FF2B5EF4-FFF2-40B4-BE49-F238E27FC236}">
                <a16:creationId xmlns:a16="http://schemas.microsoft.com/office/drawing/2014/main" id="{F2D274F8-B61B-304A-8E30-BC948578933D}"/>
              </a:ext>
            </a:extLst>
          </p:cNvPr>
          <p:cNvSpPr txBox="1">
            <a:spLocks noChangeArrowheads="1"/>
          </p:cNvSpPr>
          <p:nvPr/>
        </p:nvSpPr>
        <p:spPr>
          <a:xfrm>
            <a:off x="7102231" y="3798283"/>
            <a:ext cx="2041769" cy="457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onotype Corsiva"/>
                <a:ea typeface="+mj-ea"/>
                <a:cs typeface="Monotype Corsiva"/>
              </a:defRPr>
            </a:lvl1pPr>
          </a:lstStyle>
          <a:p>
            <a:r>
              <a:rPr lang="en-US" sz="2000" dirty="0">
                <a:solidFill>
                  <a:schemeClr val="bg1"/>
                </a:solidFill>
                <a:latin typeface="+mn-lt"/>
              </a:rPr>
              <a:t>Energy (</a:t>
            </a:r>
            <a:r>
              <a:rPr lang="en-US" sz="2000" dirty="0" err="1">
                <a:solidFill>
                  <a:schemeClr val="bg1"/>
                </a:solidFill>
                <a:latin typeface="+mn-lt"/>
              </a:rPr>
              <a:t>eV</a:t>
            </a:r>
            <a:r>
              <a:rPr lang="en-US" sz="2000" dirty="0">
                <a:solidFill>
                  <a:schemeClr val="bg1"/>
                </a:solidFill>
                <a:latin typeface="+mn-lt"/>
              </a:rPr>
              <a:t>)</a:t>
            </a:r>
          </a:p>
        </p:txBody>
      </p:sp>
    </p:spTree>
    <p:extLst>
      <p:ext uri="{BB962C8B-B14F-4D97-AF65-F5344CB8AC3E}">
        <p14:creationId xmlns:p14="http://schemas.microsoft.com/office/powerpoint/2010/main" val="176629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0"/>
            <a:ext cx="9144000" cy="4874494"/>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15" name="Text Box 90">
            <a:extLst>
              <a:ext uri="{FF2B5EF4-FFF2-40B4-BE49-F238E27FC236}">
                <a16:creationId xmlns:a16="http://schemas.microsoft.com/office/drawing/2014/main" id="{21722369-D7DB-B842-84BF-B07DAEEA0A2C}"/>
              </a:ext>
            </a:extLst>
          </p:cNvPr>
          <p:cNvSpPr txBox="1">
            <a:spLocks noChangeArrowheads="1"/>
          </p:cNvSpPr>
          <p:nvPr/>
        </p:nvSpPr>
        <p:spPr bwMode="auto">
          <a:xfrm>
            <a:off x="1729475" y="4279986"/>
            <a:ext cx="317988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800" dirty="0">
                <a:cs typeface="Monotype Corsiva"/>
              </a:rPr>
              <a:t>Time = 15 ns</a:t>
            </a:r>
          </a:p>
        </p:txBody>
      </p:sp>
      <p:sp>
        <p:nvSpPr>
          <p:cNvPr id="16" name="Text Box 91">
            <a:extLst>
              <a:ext uri="{FF2B5EF4-FFF2-40B4-BE49-F238E27FC236}">
                <a16:creationId xmlns:a16="http://schemas.microsoft.com/office/drawing/2014/main" id="{2618ADEB-1C29-1D4D-B644-8DA867460CDC}"/>
              </a:ext>
            </a:extLst>
          </p:cNvPr>
          <p:cNvSpPr txBox="1">
            <a:spLocks noChangeArrowheads="1"/>
          </p:cNvSpPr>
          <p:nvPr/>
        </p:nvSpPr>
        <p:spPr bwMode="auto">
          <a:xfrm>
            <a:off x="2452167" y="168427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17" name="Text Box 92">
            <a:extLst>
              <a:ext uri="{FF2B5EF4-FFF2-40B4-BE49-F238E27FC236}">
                <a16:creationId xmlns:a16="http://schemas.microsoft.com/office/drawing/2014/main" id="{C80A306D-C033-0244-8B8A-C829521FFD82}"/>
              </a:ext>
            </a:extLst>
          </p:cNvPr>
          <p:cNvSpPr txBox="1">
            <a:spLocks noChangeArrowheads="1"/>
          </p:cNvSpPr>
          <p:nvPr/>
        </p:nvSpPr>
        <p:spPr bwMode="auto">
          <a:xfrm>
            <a:off x="1467429" y="2293874"/>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a:cs typeface="Monotype Corsiva"/>
            </a:endParaRPr>
          </a:p>
        </p:txBody>
      </p:sp>
      <p:grpSp>
        <p:nvGrpSpPr>
          <p:cNvPr id="18" name="Group 93">
            <a:extLst>
              <a:ext uri="{FF2B5EF4-FFF2-40B4-BE49-F238E27FC236}">
                <a16:creationId xmlns:a16="http://schemas.microsoft.com/office/drawing/2014/main" id="{33642E39-84C0-0743-BA4E-97C1E8538C5F}"/>
              </a:ext>
            </a:extLst>
          </p:cNvPr>
          <p:cNvGrpSpPr>
            <a:grpSpLocks/>
          </p:cNvGrpSpPr>
          <p:nvPr/>
        </p:nvGrpSpPr>
        <p:grpSpPr bwMode="auto">
          <a:xfrm rot="880662">
            <a:off x="1725771" y="1016541"/>
            <a:ext cx="140677" cy="1295400"/>
            <a:chOff x="1104" y="816"/>
            <a:chExt cx="96" cy="816"/>
          </a:xfrm>
        </p:grpSpPr>
        <p:sp>
          <p:nvSpPr>
            <p:cNvPr id="19" name="Line 94">
              <a:extLst>
                <a:ext uri="{FF2B5EF4-FFF2-40B4-BE49-F238E27FC236}">
                  <a16:creationId xmlns:a16="http://schemas.microsoft.com/office/drawing/2014/main" id="{8AB6D3A5-0DA9-5B44-B7DC-5E260E57DA22}"/>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0" name="Freeform 95">
              <a:extLst>
                <a:ext uri="{FF2B5EF4-FFF2-40B4-BE49-F238E27FC236}">
                  <a16:creationId xmlns:a16="http://schemas.microsoft.com/office/drawing/2014/main" id="{316A0809-A2CF-3341-9B4E-1ED61BBD6307}"/>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21" name="Rectangle 97">
            <a:extLst>
              <a:ext uri="{FF2B5EF4-FFF2-40B4-BE49-F238E27FC236}">
                <a16:creationId xmlns:a16="http://schemas.microsoft.com/office/drawing/2014/main" id="{96E6BB92-D71D-FF4B-BFFE-B6BC9A37CD43}"/>
              </a:ext>
            </a:extLst>
          </p:cNvPr>
          <p:cNvSpPr>
            <a:spLocks noChangeArrowheads="1"/>
          </p:cNvSpPr>
          <p:nvPr/>
        </p:nvSpPr>
        <p:spPr bwMode="auto">
          <a:xfrm>
            <a:off x="4069952" y="2141474"/>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b="1">
              <a:solidFill>
                <a:srgbClr val="008000"/>
              </a:solidFill>
              <a:cs typeface="Monotype Corsiva"/>
            </a:endParaRPr>
          </a:p>
        </p:txBody>
      </p:sp>
      <p:sp>
        <p:nvSpPr>
          <p:cNvPr id="22" name="Line 103">
            <a:extLst>
              <a:ext uri="{FF2B5EF4-FFF2-40B4-BE49-F238E27FC236}">
                <a16:creationId xmlns:a16="http://schemas.microsoft.com/office/drawing/2014/main" id="{32EDC300-CC1B-A74B-8FA7-CA69B5191269}"/>
              </a:ext>
            </a:extLst>
          </p:cNvPr>
          <p:cNvSpPr>
            <a:spLocks noChangeShapeType="1"/>
          </p:cNvSpPr>
          <p:nvPr/>
        </p:nvSpPr>
        <p:spPr bwMode="auto">
          <a:xfrm flipV="1">
            <a:off x="2241152" y="1227074"/>
            <a:ext cx="70338"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3" name="Line 104">
            <a:extLst>
              <a:ext uri="{FF2B5EF4-FFF2-40B4-BE49-F238E27FC236}">
                <a16:creationId xmlns:a16="http://schemas.microsoft.com/office/drawing/2014/main" id="{2149CBA8-624D-8649-BBEF-D471854A4C06}"/>
              </a:ext>
            </a:extLst>
          </p:cNvPr>
          <p:cNvSpPr>
            <a:spLocks noChangeShapeType="1"/>
          </p:cNvSpPr>
          <p:nvPr/>
        </p:nvSpPr>
        <p:spPr bwMode="auto">
          <a:xfrm>
            <a:off x="2311490" y="1303274"/>
            <a:ext cx="140677" cy="13716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4" name="Line 105">
            <a:extLst>
              <a:ext uri="{FF2B5EF4-FFF2-40B4-BE49-F238E27FC236}">
                <a16:creationId xmlns:a16="http://schemas.microsoft.com/office/drawing/2014/main" id="{41D9726C-B453-6A41-B43B-BED65B338E2B}"/>
              </a:ext>
            </a:extLst>
          </p:cNvPr>
          <p:cNvSpPr>
            <a:spLocks noChangeShapeType="1"/>
          </p:cNvSpPr>
          <p:nvPr/>
        </p:nvSpPr>
        <p:spPr bwMode="auto">
          <a:xfrm flipV="1">
            <a:off x="2452167" y="1045292"/>
            <a:ext cx="211016" cy="1553382"/>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5" name="Line 106">
            <a:extLst>
              <a:ext uri="{FF2B5EF4-FFF2-40B4-BE49-F238E27FC236}">
                <a16:creationId xmlns:a16="http://schemas.microsoft.com/office/drawing/2014/main" id="{F2D8A8C7-867E-384C-83D9-DC16A40E9ADD}"/>
              </a:ext>
            </a:extLst>
          </p:cNvPr>
          <p:cNvSpPr>
            <a:spLocks noChangeShapeType="1"/>
          </p:cNvSpPr>
          <p:nvPr/>
        </p:nvSpPr>
        <p:spPr bwMode="auto">
          <a:xfrm>
            <a:off x="2030136" y="1531874"/>
            <a:ext cx="140677" cy="1828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6" name="Line 107">
            <a:extLst>
              <a:ext uri="{FF2B5EF4-FFF2-40B4-BE49-F238E27FC236}">
                <a16:creationId xmlns:a16="http://schemas.microsoft.com/office/drawing/2014/main" id="{68B1D0D2-D66D-0943-B87F-25DF46F301A3}"/>
              </a:ext>
            </a:extLst>
          </p:cNvPr>
          <p:cNvSpPr>
            <a:spLocks noChangeShapeType="1"/>
          </p:cNvSpPr>
          <p:nvPr/>
        </p:nvSpPr>
        <p:spPr bwMode="auto">
          <a:xfrm>
            <a:off x="2030137" y="998474"/>
            <a:ext cx="984738" cy="23622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7" name="Line 108">
            <a:extLst>
              <a:ext uri="{FF2B5EF4-FFF2-40B4-BE49-F238E27FC236}">
                <a16:creationId xmlns:a16="http://schemas.microsoft.com/office/drawing/2014/main" id="{5160CFD6-81A4-8A41-AE07-EFA07A4B910A}"/>
              </a:ext>
            </a:extLst>
          </p:cNvPr>
          <p:cNvSpPr>
            <a:spLocks noChangeShapeType="1"/>
          </p:cNvSpPr>
          <p:nvPr/>
        </p:nvSpPr>
        <p:spPr bwMode="auto">
          <a:xfrm>
            <a:off x="2065306" y="1041120"/>
            <a:ext cx="668215" cy="2319554"/>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28" name="AutoShape 109">
            <a:extLst>
              <a:ext uri="{FF2B5EF4-FFF2-40B4-BE49-F238E27FC236}">
                <a16:creationId xmlns:a16="http://schemas.microsoft.com/office/drawing/2014/main" id="{A9E97C83-B0E4-E445-ACC1-834BDF78F37D}"/>
              </a:ext>
            </a:extLst>
          </p:cNvPr>
          <p:cNvSpPr>
            <a:spLocks noChangeArrowheads="1"/>
          </p:cNvSpPr>
          <p:nvPr/>
        </p:nvSpPr>
        <p:spPr bwMode="auto">
          <a:xfrm>
            <a:off x="3436906" y="-68326"/>
            <a:ext cx="5486400" cy="3810000"/>
          </a:xfrm>
          <a:prstGeom prst="wedgeEllipseCallout">
            <a:avLst>
              <a:gd name="adj1" fmla="val -47144"/>
              <a:gd name="adj2" fmla="val 43083"/>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grpSp>
        <p:nvGrpSpPr>
          <p:cNvPr id="29" name="Group 110">
            <a:extLst>
              <a:ext uri="{FF2B5EF4-FFF2-40B4-BE49-F238E27FC236}">
                <a16:creationId xmlns:a16="http://schemas.microsoft.com/office/drawing/2014/main" id="{C4A86D56-5C52-A543-A9D1-81D2FC6C2049}"/>
              </a:ext>
            </a:extLst>
          </p:cNvPr>
          <p:cNvGrpSpPr>
            <a:grpSpLocks/>
          </p:cNvGrpSpPr>
          <p:nvPr/>
        </p:nvGrpSpPr>
        <p:grpSpPr bwMode="auto">
          <a:xfrm flipV="1">
            <a:off x="2663183" y="1760474"/>
            <a:ext cx="633046" cy="1676400"/>
            <a:chOff x="1152" y="768"/>
            <a:chExt cx="384" cy="1632"/>
          </a:xfrm>
        </p:grpSpPr>
        <p:sp>
          <p:nvSpPr>
            <p:cNvPr id="30" name="Line 111">
              <a:extLst>
                <a:ext uri="{FF2B5EF4-FFF2-40B4-BE49-F238E27FC236}">
                  <a16:creationId xmlns:a16="http://schemas.microsoft.com/office/drawing/2014/main" id="{3F0EBE12-63BA-024C-804C-E7513B00906E}"/>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1" name="Line 112">
              <a:extLst>
                <a:ext uri="{FF2B5EF4-FFF2-40B4-BE49-F238E27FC236}">
                  <a16:creationId xmlns:a16="http://schemas.microsoft.com/office/drawing/2014/main" id="{0D8D3A48-4AB0-604E-AEC7-C6DFF27F7CE7}"/>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2" name="Line 113">
              <a:extLst>
                <a:ext uri="{FF2B5EF4-FFF2-40B4-BE49-F238E27FC236}">
                  <a16:creationId xmlns:a16="http://schemas.microsoft.com/office/drawing/2014/main" id="{0C7203FD-A185-3E4B-8669-0A114A3A4AA9}"/>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3" name="Line 114">
              <a:extLst>
                <a:ext uri="{FF2B5EF4-FFF2-40B4-BE49-F238E27FC236}">
                  <a16:creationId xmlns:a16="http://schemas.microsoft.com/office/drawing/2014/main" id="{9137DA0E-5042-1742-965E-E2778993DBD5}"/>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34" name="Group 115">
            <a:extLst>
              <a:ext uri="{FF2B5EF4-FFF2-40B4-BE49-F238E27FC236}">
                <a16:creationId xmlns:a16="http://schemas.microsoft.com/office/drawing/2014/main" id="{709F20B6-4B81-F541-9B9B-3B172EA4AA70}"/>
              </a:ext>
            </a:extLst>
          </p:cNvPr>
          <p:cNvGrpSpPr>
            <a:grpSpLocks/>
          </p:cNvGrpSpPr>
          <p:nvPr/>
        </p:nvGrpSpPr>
        <p:grpSpPr bwMode="auto">
          <a:xfrm flipV="1">
            <a:off x="2100475" y="2141474"/>
            <a:ext cx="703385" cy="1371600"/>
            <a:chOff x="1152" y="768"/>
            <a:chExt cx="384" cy="1632"/>
          </a:xfrm>
        </p:grpSpPr>
        <p:sp>
          <p:nvSpPr>
            <p:cNvPr id="35" name="Line 116">
              <a:extLst>
                <a:ext uri="{FF2B5EF4-FFF2-40B4-BE49-F238E27FC236}">
                  <a16:creationId xmlns:a16="http://schemas.microsoft.com/office/drawing/2014/main" id="{96403EA2-439B-2E4E-B539-416EFBD9EFC1}"/>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6" name="Line 117">
              <a:extLst>
                <a:ext uri="{FF2B5EF4-FFF2-40B4-BE49-F238E27FC236}">
                  <a16:creationId xmlns:a16="http://schemas.microsoft.com/office/drawing/2014/main" id="{8154582D-7834-B348-BBCC-442774730F1E}"/>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7" name="Line 118">
              <a:extLst>
                <a:ext uri="{FF2B5EF4-FFF2-40B4-BE49-F238E27FC236}">
                  <a16:creationId xmlns:a16="http://schemas.microsoft.com/office/drawing/2014/main" id="{04A1F55E-7CAF-7E4F-A13B-D591BAAFC43D}"/>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38" name="Line 119">
              <a:extLst>
                <a:ext uri="{FF2B5EF4-FFF2-40B4-BE49-F238E27FC236}">
                  <a16:creationId xmlns:a16="http://schemas.microsoft.com/office/drawing/2014/main" id="{0968FF62-6C17-7648-A72B-34C342F365E5}"/>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39" name="Rectangle 121">
            <a:extLst>
              <a:ext uri="{FF2B5EF4-FFF2-40B4-BE49-F238E27FC236}">
                <a16:creationId xmlns:a16="http://schemas.microsoft.com/office/drawing/2014/main" id="{2D91BF71-0FE7-DD40-85C3-626C135BC0BB}"/>
              </a:ext>
            </a:extLst>
          </p:cNvPr>
          <p:cNvSpPr>
            <a:spLocks noChangeArrowheads="1"/>
          </p:cNvSpPr>
          <p:nvPr/>
        </p:nvSpPr>
        <p:spPr bwMode="auto">
          <a:xfrm>
            <a:off x="1959798" y="3894074"/>
            <a:ext cx="663790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EF1F1D"/>
                </a:solidFill>
                <a:cs typeface="Monotype Corsiva"/>
              </a:rPr>
              <a:t>R. Cimino et al </a:t>
            </a:r>
            <a:r>
              <a:rPr lang="en-US" sz="2400" b="1" i="1">
                <a:solidFill>
                  <a:srgbClr val="EF1F1D"/>
                </a:solidFill>
                <a:cs typeface="Monotype Corsiva"/>
              </a:rPr>
              <a:t>Phys. Rev. Lett.</a:t>
            </a:r>
            <a:r>
              <a:rPr lang="en-US" sz="2400" b="1">
                <a:solidFill>
                  <a:srgbClr val="EF1F1D"/>
                </a:solidFill>
                <a:cs typeface="Monotype Corsiva"/>
              </a:rPr>
              <a:t> </a:t>
            </a:r>
            <a:r>
              <a:rPr lang="en-GB" sz="2400" b="1">
                <a:solidFill>
                  <a:srgbClr val="EF1F1D"/>
                </a:solidFill>
                <a:cs typeface="Monotype Corsiva"/>
              </a:rPr>
              <a:t>93</a:t>
            </a:r>
            <a:r>
              <a:rPr lang="en-GB" sz="2400">
                <a:solidFill>
                  <a:srgbClr val="EF1F1D"/>
                </a:solidFill>
                <a:cs typeface="Monotype Corsiva"/>
              </a:rPr>
              <a:t>, 14801 (2004).</a:t>
            </a:r>
            <a:endParaRPr lang="en-US" sz="2400">
              <a:solidFill>
                <a:srgbClr val="EF1F1D"/>
              </a:solidFill>
              <a:cs typeface="Monotype Corsiva"/>
            </a:endParaRPr>
          </a:p>
        </p:txBody>
      </p:sp>
      <p:pic>
        <p:nvPicPr>
          <p:cNvPr id="40" name="Picture 122">
            <a:extLst>
              <a:ext uri="{FF2B5EF4-FFF2-40B4-BE49-F238E27FC236}">
                <a16:creationId xmlns:a16="http://schemas.microsoft.com/office/drawing/2014/main" id="{1538601A-7B3A-8B47-9CC6-245FD06E65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0629" y="-677926"/>
            <a:ext cx="3834912"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 name="Text Box 96">
            <a:extLst>
              <a:ext uri="{FF2B5EF4-FFF2-40B4-BE49-F238E27FC236}">
                <a16:creationId xmlns:a16="http://schemas.microsoft.com/office/drawing/2014/main" id="{5E2F2433-AD74-164E-B955-C552E30799E6}"/>
              </a:ext>
            </a:extLst>
          </p:cNvPr>
          <p:cNvSpPr txBox="1">
            <a:spLocks noChangeArrowheads="1"/>
          </p:cNvSpPr>
          <p:nvPr/>
        </p:nvSpPr>
        <p:spPr bwMode="auto">
          <a:xfrm>
            <a:off x="996191" y="23858"/>
            <a:ext cx="4923692"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b="1" dirty="0">
                <a:solidFill>
                  <a:srgbClr val="008000"/>
                </a:solidFill>
                <a:cs typeface="Monotype Corsiva"/>
              </a:rPr>
              <a:t>e</a:t>
            </a:r>
            <a:r>
              <a:rPr lang="en-US" sz="3200" b="1" baseline="30000" dirty="0">
                <a:solidFill>
                  <a:srgbClr val="008000"/>
                </a:solidFill>
                <a:cs typeface="Monotype Corsiva"/>
              </a:rPr>
              <a:t>-</a:t>
            </a:r>
            <a:r>
              <a:rPr lang="en-US" sz="3200" b="1" dirty="0">
                <a:solidFill>
                  <a:srgbClr val="008000"/>
                </a:solidFill>
                <a:cs typeface="Monotype Corsiva"/>
              </a:rPr>
              <a:t> induced   e</a:t>
            </a:r>
            <a:r>
              <a:rPr lang="en-US" sz="3200" b="1" baseline="30000" dirty="0">
                <a:solidFill>
                  <a:srgbClr val="008000"/>
                </a:solidFill>
                <a:cs typeface="Monotype Corsiva"/>
              </a:rPr>
              <a:t>-</a:t>
            </a:r>
            <a:r>
              <a:rPr lang="en-US" sz="3200" b="1" dirty="0">
                <a:solidFill>
                  <a:srgbClr val="008000"/>
                </a:solidFill>
                <a:cs typeface="Monotype Corsiva"/>
              </a:rPr>
              <a:t> emission</a:t>
            </a:r>
          </a:p>
        </p:txBody>
      </p:sp>
      <p:sp>
        <p:nvSpPr>
          <p:cNvPr id="2" name="TextBox 1">
            <a:extLst>
              <a:ext uri="{FF2B5EF4-FFF2-40B4-BE49-F238E27FC236}">
                <a16:creationId xmlns:a16="http://schemas.microsoft.com/office/drawing/2014/main" id="{8FEB091B-6358-1B4C-AD90-048A575A7DAC}"/>
              </a:ext>
            </a:extLst>
          </p:cNvPr>
          <p:cNvSpPr txBox="1"/>
          <p:nvPr/>
        </p:nvSpPr>
        <p:spPr>
          <a:xfrm>
            <a:off x="5535511" y="1665164"/>
            <a:ext cx="2719784" cy="400110"/>
          </a:xfrm>
          <a:prstGeom prst="rect">
            <a:avLst/>
          </a:prstGeom>
          <a:noFill/>
        </p:spPr>
        <p:txBody>
          <a:bodyPr wrap="none" rtlCol="0">
            <a:spAutoFit/>
          </a:bodyPr>
          <a:lstStyle/>
          <a:p>
            <a:r>
              <a:rPr lang="en-GB" sz="2000" b="1" dirty="0">
                <a:solidFill>
                  <a:schemeClr val="bg1"/>
                </a:solidFill>
              </a:rPr>
              <a:t>SEY (Secondary El Yield)</a:t>
            </a:r>
          </a:p>
        </p:txBody>
      </p:sp>
    </p:spTree>
    <p:extLst>
      <p:ext uri="{BB962C8B-B14F-4D97-AF65-F5344CB8AC3E}">
        <p14:creationId xmlns:p14="http://schemas.microsoft.com/office/powerpoint/2010/main" val="238472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6545"/>
            <a:ext cx="9129651" cy="4941960"/>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95" name="Text Box 11">
            <a:extLst>
              <a:ext uri="{FF2B5EF4-FFF2-40B4-BE49-F238E27FC236}">
                <a16:creationId xmlns:a16="http://schemas.microsoft.com/office/drawing/2014/main" id="{0000EE7C-95FF-E544-B201-1DF8FBD55812}"/>
              </a:ext>
            </a:extLst>
          </p:cNvPr>
          <p:cNvSpPr txBox="1">
            <a:spLocks noChangeArrowheads="1"/>
          </p:cNvSpPr>
          <p:nvPr/>
        </p:nvSpPr>
        <p:spPr bwMode="auto">
          <a:xfrm>
            <a:off x="2180492" y="3981019"/>
            <a:ext cx="254683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dirty="0">
                <a:cs typeface="Monotype Corsiva"/>
              </a:rPr>
              <a:t>Time = 25 ns</a:t>
            </a:r>
            <a:endParaRPr lang="en-US" sz="2400" dirty="0">
              <a:cs typeface="Monotype Corsiva"/>
            </a:endParaRPr>
          </a:p>
        </p:txBody>
      </p:sp>
      <p:sp>
        <p:nvSpPr>
          <p:cNvPr id="96" name="Text Box 13">
            <a:extLst>
              <a:ext uri="{FF2B5EF4-FFF2-40B4-BE49-F238E27FC236}">
                <a16:creationId xmlns:a16="http://schemas.microsoft.com/office/drawing/2014/main" id="{C25C164F-85F8-7A45-8765-E10284FB804C}"/>
              </a:ext>
            </a:extLst>
          </p:cNvPr>
          <p:cNvSpPr txBox="1">
            <a:spLocks noChangeArrowheads="1"/>
          </p:cNvSpPr>
          <p:nvPr/>
        </p:nvSpPr>
        <p:spPr bwMode="auto">
          <a:xfrm>
            <a:off x="4853354" y="245012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97" name="Text Box 14">
            <a:extLst>
              <a:ext uri="{FF2B5EF4-FFF2-40B4-BE49-F238E27FC236}">
                <a16:creationId xmlns:a16="http://schemas.microsoft.com/office/drawing/2014/main" id="{7993B214-BF17-7A4A-BCD1-5AA70B1846FE}"/>
              </a:ext>
            </a:extLst>
          </p:cNvPr>
          <p:cNvSpPr txBox="1">
            <a:spLocks noChangeArrowheads="1"/>
          </p:cNvSpPr>
          <p:nvPr/>
        </p:nvSpPr>
        <p:spPr bwMode="auto">
          <a:xfrm>
            <a:off x="1266093" y="2983524"/>
            <a:ext cx="5468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grpSp>
        <p:nvGrpSpPr>
          <p:cNvPr id="98" name="Group 15">
            <a:extLst>
              <a:ext uri="{FF2B5EF4-FFF2-40B4-BE49-F238E27FC236}">
                <a16:creationId xmlns:a16="http://schemas.microsoft.com/office/drawing/2014/main" id="{78B2A2A1-CBBD-F643-8356-33327A6F0BA9}"/>
              </a:ext>
            </a:extLst>
          </p:cNvPr>
          <p:cNvGrpSpPr>
            <a:grpSpLocks/>
          </p:cNvGrpSpPr>
          <p:nvPr/>
        </p:nvGrpSpPr>
        <p:grpSpPr bwMode="auto">
          <a:xfrm rot="287431">
            <a:off x="1477108" y="1154724"/>
            <a:ext cx="140677" cy="1295400"/>
            <a:chOff x="1104" y="816"/>
            <a:chExt cx="96" cy="816"/>
          </a:xfrm>
        </p:grpSpPr>
        <p:sp>
          <p:nvSpPr>
            <p:cNvPr id="99" name="Line 16">
              <a:extLst>
                <a:ext uri="{FF2B5EF4-FFF2-40B4-BE49-F238E27FC236}">
                  <a16:creationId xmlns:a16="http://schemas.microsoft.com/office/drawing/2014/main" id="{87C01CF8-58A3-3944-B7FF-C24F442A4E2D}"/>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0" name="Freeform 17">
              <a:extLst>
                <a:ext uri="{FF2B5EF4-FFF2-40B4-BE49-F238E27FC236}">
                  <a16:creationId xmlns:a16="http://schemas.microsoft.com/office/drawing/2014/main" id="{E44CCF6B-7E3C-744C-86C4-66C892F535E6}"/>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01" name="Text Box 18">
            <a:extLst>
              <a:ext uri="{FF2B5EF4-FFF2-40B4-BE49-F238E27FC236}">
                <a16:creationId xmlns:a16="http://schemas.microsoft.com/office/drawing/2014/main" id="{DF3FA890-7C29-2A44-B5B8-11E9585F1FD9}"/>
              </a:ext>
            </a:extLst>
          </p:cNvPr>
          <p:cNvSpPr txBox="1">
            <a:spLocks noChangeArrowheads="1"/>
          </p:cNvSpPr>
          <p:nvPr/>
        </p:nvSpPr>
        <p:spPr bwMode="auto">
          <a:xfrm>
            <a:off x="1969477" y="11724"/>
            <a:ext cx="4009292"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b="1">
                <a:solidFill>
                  <a:srgbClr val="008000"/>
                </a:solidFill>
                <a:cs typeface="Monotype Corsiva"/>
              </a:rPr>
              <a:t>e</a:t>
            </a:r>
            <a:r>
              <a:rPr lang="en-US" sz="3200" b="1" baseline="30000">
                <a:solidFill>
                  <a:srgbClr val="008000"/>
                </a:solidFill>
                <a:cs typeface="Monotype Corsiva"/>
              </a:rPr>
              <a:t>-</a:t>
            </a:r>
            <a:r>
              <a:rPr lang="en-US" sz="3200" b="1">
                <a:solidFill>
                  <a:srgbClr val="008000"/>
                </a:solidFill>
                <a:cs typeface="Monotype Corsiva"/>
              </a:rPr>
              <a:t> cloud Build-up</a:t>
            </a:r>
          </a:p>
        </p:txBody>
      </p:sp>
      <p:sp>
        <p:nvSpPr>
          <p:cNvPr id="102" name="Rectangle 19">
            <a:extLst>
              <a:ext uri="{FF2B5EF4-FFF2-40B4-BE49-F238E27FC236}">
                <a16:creationId xmlns:a16="http://schemas.microsoft.com/office/drawing/2014/main" id="{FDCB9EB2-B259-C04A-955A-5566A7BAF92F}"/>
              </a:ext>
            </a:extLst>
          </p:cNvPr>
          <p:cNvSpPr>
            <a:spLocks noChangeArrowheads="1"/>
          </p:cNvSpPr>
          <p:nvPr/>
        </p:nvSpPr>
        <p:spPr bwMode="auto">
          <a:xfrm>
            <a:off x="4079631" y="2907324"/>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b="1">
              <a:solidFill>
                <a:srgbClr val="008000"/>
              </a:solidFill>
              <a:cs typeface="Monotype Corsiva"/>
            </a:endParaRPr>
          </a:p>
        </p:txBody>
      </p:sp>
      <p:sp>
        <p:nvSpPr>
          <p:cNvPr id="103" name="Line 20">
            <a:extLst>
              <a:ext uri="{FF2B5EF4-FFF2-40B4-BE49-F238E27FC236}">
                <a16:creationId xmlns:a16="http://schemas.microsoft.com/office/drawing/2014/main" id="{C9CEB5C7-63BD-2245-AB02-E3CB2914FE06}"/>
              </a:ext>
            </a:extLst>
          </p:cNvPr>
          <p:cNvSpPr>
            <a:spLocks noChangeShapeType="1"/>
          </p:cNvSpPr>
          <p:nvPr/>
        </p:nvSpPr>
        <p:spPr bwMode="auto">
          <a:xfrm>
            <a:off x="1688123" y="1078524"/>
            <a:ext cx="562708" cy="2590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4" name="Line 21">
            <a:extLst>
              <a:ext uri="{FF2B5EF4-FFF2-40B4-BE49-F238E27FC236}">
                <a16:creationId xmlns:a16="http://schemas.microsoft.com/office/drawing/2014/main" id="{B0FAAA99-DD5A-8043-9286-FD2284D75D3F}"/>
              </a:ext>
            </a:extLst>
          </p:cNvPr>
          <p:cNvSpPr>
            <a:spLocks noChangeShapeType="1"/>
          </p:cNvSpPr>
          <p:nvPr/>
        </p:nvSpPr>
        <p:spPr bwMode="auto">
          <a:xfrm>
            <a:off x="1688123" y="1078524"/>
            <a:ext cx="351692"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5" name="Line 22">
            <a:extLst>
              <a:ext uri="{FF2B5EF4-FFF2-40B4-BE49-F238E27FC236}">
                <a16:creationId xmlns:a16="http://schemas.microsoft.com/office/drawing/2014/main" id="{28BDD4E4-09C7-7F4E-8713-63D284183331}"/>
              </a:ext>
            </a:extLst>
          </p:cNvPr>
          <p:cNvSpPr>
            <a:spLocks noChangeShapeType="1"/>
          </p:cNvSpPr>
          <p:nvPr/>
        </p:nvSpPr>
        <p:spPr bwMode="auto">
          <a:xfrm>
            <a:off x="1688123" y="1078524"/>
            <a:ext cx="351692" cy="685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6" name="Line 23">
            <a:extLst>
              <a:ext uri="{FF2B5EF4-FFF2-40B4-BE49-F238E27FC236}">
                <a16:creationId xmlns:a16="http://schemas.microsoft.com/office/drawing/2014/main" id="{D0E8EF4F-D9A0-5B48-87BE-4B5F80752CD6}"/>
              </a:ext>
            </a:extLst>
          </p:cNvPr>
          <p:cNvSpPr>
            <a:spLocks noChangeShapeType="1"/>
          </p:cNvSpPr>
          <p:nvPr/>
        </p:nvSpPr>
        <p:spPr bwMode="auto">
          <a:xfrm>
            <a:off x="1688123" y="1078524"/>
            <a:ext cx="281354"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7" name="Line 24">
            <a:extLst>
              <a:ext uri="{FF2B5EF4-FFF2-40B4-BE49-F238E27FC236}">
                <a16:creationId xmlns:a16="http://schemas.microsoft.com/office/drawing/2014/main" id="{6FD98E1A-A931-874A-BBBF-67296006208F}"/>
              </a:ext>
            </a:extLst>
          </p:cNvPr>
          <p:cNvSpPr>
            <a:spLocks noChangeShapeType="1"/>
          </p:cNvSpPr>
          <p:nvPr/>
        </p:nvSpPr>
        <p:spPr bwMode="auto">
          <a:xfrm flipV="1">
            <a:off x="2250831" y="1992924"/>
            <a:ext cx="70338"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8" name="Line 25">
            <a:extLst>
              <a:ext uri="{FF2B5EF4-FFF2-40B4-BE49-F238E27FC236}">
                <a16:creationId xmlns:a16="http://schemas.microsoft.com/office/drawing/2014/main" id="{FE1B1DF7-7E6E-AF4D-8BB6-AF1BF77B55C9}"/>
              </a:ext>
            </a:extLst>
          </p:cNvPr>
          <p:cNvSpPr>
            <a:spLocks noChangeShapeType="1"/>
          </p:cNvSpPr>
          <p:nvPr/>
        </p:nvSpPr>
        <p:spPr bwMode="auto">
          <a:xfrm>
            <a:off x="2321169" y="2069124"/>
            <a:ext cx="140677" cy="13716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9" name="Line 26">
            <a:extLst>
              <a:ext uri="{FF2B5EF4-FFF2-40B4-BE49-F238E27FC236}">
                <a16:creationId xmlns:a16="http://schemas.microsoft.com/office/drawing/2014/main" id="{BC1139EA-19E9-E044-B4BA-A683A0BD7D7C}"/>
              </a:ext>
            </a:extLst>
          </p:cNvPr>
          <p:cNvSpPr>
            <a:spLocks noChangeShapeType="1"/>
          </p:cNvSpPr>
          <p:nvPr/>
        </p:nvSpPr>
        <p:spPr bwMode="auto">
          <a:xfrm flipV="1">
            <a:off x="2461846" y="1154724"/>
            <a:ext cx="281354" cy="2209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0" name="Line 27">
            <a:extLst>
              <a:ext uri="{FF2B5EF4-FFF2-40B4-BE49-F238E27FC236}">
                <a16:creationId xmlns:a16="http://schemas.microsoft.com/office/drawing/2014/main" id="{2489BAE6-51DC-4540-A2DF-55E319E42571}"/>
              </a:ext>
            </a:extLst>
          </p:cNvPr>
          <p:cNvSpPr>
            <a:spLocks noChangeShapeType="1"/>
          </p:cNvSpPr>
          <p:nvPr/>
        </p:nvSpPr>
        <p:spPr bwMode="auto">
          <a:xfrm>
            <a:off x="2005861" y="2168370"/>
            <a:ext cx="132051" cy="1447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1" name="Line 28">
            <a:extLst>
              <a:ext uri="{FF2B5EF4-FFF2-40B4-BE49-F238E27FC236}">
                <a16:creationId xmlns:a16="http://schemas.microsoft.com/office/drawing/2014/main" id="{0A5B8C19-9E3D-A743-9373-2ABB03B3938A}"/>
              </a:ext>
            </a:extLst>
          </p:cNvPr>
          <p:cNvSpPr>
            <a:spLocks noChangeShapeType="1"/>
          </p:cNvSpPr>
          <p:nvPr/>
        </p:nvSpPr>
        <p:spPr bwMode="auto">
          <a:xfrm>
            <a:off x="2039816" y="1764324"/>
            <a:ext cx="808891" cy="186060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2" name="Line 29">
            <a:extLst>
              <a:ext uri="{FF2B5EF4-FFF2-40B4-BE49-F238E27FC236}">
                <a16:creationId xmlns:a16="http://schemas.microsoft.com/office/drawing/2014/main" id="{A85C3B31-DE3F-E844-9AB6-1CBFD80A8C13}"/>
              </a:ext>
            </a:extLst>
          </p:cNvPr>
          <p:cNvSpPr>
            <a:spLocks noChangeShapeType="1"/>
          </p:cNvSpPr>
          <p:nvPr/>
        </p:nvSpPr>
        <p:spPr bwMode="auto">
          <a:xfrm>
            <a:off x="1922584" y="1241033"/>
            <a:ext cx="633045" cy="2355304"/>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3" name="Text Box 58">
            <a:extLst>
              <a:ext uri="{FF2B5EF4-FFF2-40B4-BE49-F238E27FC236}">
                <a16:creationId xmlns:a16="http://schemas.microsoft.com/office/drawing/2014/main" id="{C599F4E0-1475-8E4D-80B8-5BAAA762C295}"/>
              </a:ext>
            </a:extLst>
          </p:cNvPr>
          <p:cNvSpPr txBox="1">
            <a:spLocks noChangeArrowheads="1"/>
          </p:cNvSpPr>
          <p:nvPr/>
        </p:nvSpPr>
        <p:spPr bwMode="auto">
          <a:xfrm>
            <a:off x="5436577" y="2518387"/>
            <a:ext cx="307437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400">
              <a:cs typeface="Monotype Corsiva"/>
            </a:endParaRPr>
          </a:p>
        </p:txBody>
      </p:sp>
      <p:sp>
        <p:nvSpPr>
          <p:cNvPr id="114" name="Line 59">
            <a:extLst>
              <a:ext uri="{FF2B5EF4-FFF2-40B4-BE49-F238E27FC236}">
                <a16:creationId xmlns:a16="http://schemas.microsoft.com/office/drawing/2014/main" id="{EAFBE4F6-29DE-5549-9697-FEF3156DB202}"/>
              </a:ext>
            </a:extLst>
          </p:cNvPr>
          <p:cNvSpPr>
            <a:spLocks noChangeShapeType="1"/>
          </p:cNvSpPr>
          <p:nvPr/>
        </p:nvSpPr>
        <p:spPr bwMode="auto">
          <a:xfrm flipV="1">
            <a:off x="2954215" y="1154724"/>
            <a:ext cx="0" cy="12192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5" name="Line 60">
            <a:extLst>
              <a:ext uri="{FF2B5EF4-FFF2-40B4-BE49-F238E27FC236}">
                <a16:creationId xmlns:a16="http://schemas.microsoft.com/office/drawing/2014/main" id="{3D2DBDA6-087D-3841-AD2E-72B071AB908C}"/>
              </a:ext>
            </a:extLst>
          </p:cNvPr>
          <p:cNvSpPr>
            <a:spLocks noChangeShapeType="1"/>
          </p:cNvSpPr>
          <p:nvPr/>
        </p:nvSpPr>
        <p:spPr bwMode="auto">
          <a:xfrm flipV="1">
            <a:off x="3641106" y="1154724"/>
            <a:ext cx="930893" cy="246144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6" name="Line 61">
            <a:extLst>
              <a:ext uri="{FF2B5EF4-FFF2-40B4-BE49-F238E27FC236}">
                <a16:creationId xmlns:a16="http://schemas.microsoft.com/office/drawing/2014/main" id="{30BB37EC-17FB-E140-97E8-8D972E81A6AC}"/>
              </a:ext>
            </a:extLst>
          </p:cNvPr>
          <p:cNvSpPr>
            <a:spLocks noChangeShapeType="1"/>
          </p:cNvSpPr>
          <p:nvPr/>
        </p:nvSpPr>
        <p:spPr bwMode="auto">
          <a:xfrm flipV="1">
            <a:off x="3516923" y="1688124"/>
            <a:ext cx="0" cy="1828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7" name="Line 62">
            <a:extLst>
              <a:ext uri="{FF2B5EF4-FFF2-40B4-BE49-F238E27FC236}">
                <a16:creationId xmlns:a16="http://schemas.microsoft.com/office/drawing/2014/main" id="{EB07D789-44B9-6448-8A2A-FC3F226DE358}"/>
              </a:ext>
            </a:extLst>
          </p:cNvPr>
          <p:cNvSpPr>
            <a:spLocks noChangeShapeType="1"/>
          </p:cNvSpPr>
          <p:nvPr/>
        </p:nvSpPr>
        <p:spPr bwMode="auto">
          <a:xfrm>
            <a:off x="4009292" y="1611924"/>
            <a:ext cx="281354" cy="2057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8" name="Line 63">
            <a:extLst>
              <a:ext uri="{FF2B5EF4-FFF2-40B4-BE49-F238E27FC236}">
                <a16:creationId xmlns:a16="http://schemas.microsoft.com/office/drawing/2014/main" id="{16D44402-BC12-7744-93BA-CFA1F2E55795}"/>
              </a:ext>
            </a:extLst>
          </p:cNvPr>
          <p:cNvSpPr>
            <a:spLocks noChangeShapeType="1"/>
          </p:cNvSpPr>
          <p:nvPr/>
        </p:nvSpPr>
        <p:spPr bwMode="auto">
          <a:xfrm flipV="1">
            <a:off x="3852121" y="1230924"/>
            <a:ext cx="438525" cy="2414399"/>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9" name="Line 64">
            <a:extLst>
              <a:ext uri="{FF2B5EF4-FFF2-40B4-BE49-F238E27FC236}">
                <a16:creationId xmlns:a16="http://schemas.microsoft.com/office/drawing/2014/main" id="{7370204B-66B0-A84B-915B-F5E85DE32988}"/>
              </a:ext>
            </a:extLst>
          </p:cNvPr>
          <p:cNvSpPr>
            <a:spLocks noChangeShapeType="1"/>
          </p:cNvSpPr>
          <p:nvPr/>
        </p:nvSpPr>
        <p:spPr bwMode="auto">
          <a:xfrm>
            <a:off x="3727938" y="1881711"/>
            <a:ext cx="227509" cy="175303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0" name="Line 65">
            <a:extLst>
              <a:ext uri="{FF2B5EF4-FFF2-40B4-BE49-F238E27FC236}">
                <a16:creationId xmlns:a16="http://schemas.microsoft.com/office/drawing/2014/main" id="{90A81CB4-968E-7243-9A62-49AFE37AD8DE}"/>
              </a:ext>
            </a:extLst>
          </p:cNvPr>
          <p:cNvSpPr>
            <a:spLocks noChangeShapeType="1"/>
          </p:cNvSpPr>
          <p:nvPr/>
        </p:nvSpPr>
        <p:spPr bwMode="auto">
          <a:xfrm flipH="1" flipV="1">
            <a:off x="2672862" y="1230924"/>
            <a:ext cx="211015"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1" name="Line 66">
            <a:extLst>
              <a:ext uri="{FF2B5EF4-FFF2-40B4-BE49-F238E27FC236}">
                <a16:creationId xmlns:a16="http://schemas.microsoft.com/office/drawing/2014/main" id="{D4D539FC-6E8A-CA47-A50F-ADE27B40F2BF}"/>
              </a:ext>
            </a:extLst>
          </p:cNvPr>
          <p:cNvSpPr>
            <a:spLocks noChangeShapeType="1"/>
          </p:cNvSpPr>
          <p:nvPr/>
        </p:nvSpPr>
        <p:spPr bwMode="auto">
          <a:xfrm>
            <a:off x="3305907" y="1735013"/>
            <a:ext cx="105507" cy="1889917"/>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2" name="Rectangle 109">
            <a:extLst>
              <a:ext uri="{FF2B5EF4-FFF2-40B4-BE49-F238E27FC236}">
                <a16:creationId xmlns:a16="http://schemas.microsoft.com/office/drawing/2014/main" id="{19940C37-AA43-E54E-9B75-79F031BCD386}"/>
              </a:ext>
            </a:extLst>
          </p:cNvPr>
          <p:cNvSpPr>
            <a:spLocks noChangeArrowheads="1"/>
          </p:cNvSpPr>
          <p:nvPr/>
        </p:nvSpPr>
        <p:spPr bwMode="auto">
          <a:xfrm>
            <a:off x="1148697" y="2450125"/>
            <a:ext cx="812154" cy="48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123" name="Text Box 110">
            <a:extLst>
              <a:ext uri="{FF2B5EF4-FFF2-40B4-BE49-F238E27FC236}">
                <a16:creationId xmlns:a16="http://schemas.microsoft.com/office/drawing/2014/main" id="{C0AFE2B9-363B-7C4B-A1B0-B6BE3402C6BF}"/>
              </a:ext>
            </a:extLst>
          </p:cNvPr>
          <p:cNvSpPr txBox="1">
            <a:spLocks noChangeArrowheads="1"/>
          </p:cNvSpPr>
          <p:nvPr/>
        </p:nvSpPr>
        <p:spPr bwMode="auto">
          <a:xfrm>
            <a:off x="11723" y="4471072"/>
            <a:ext cx="633046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3200" b="1" dirty="0">
                <a:solidFill>
                  <a:srgbClr val="008000"/>
                </a:solidFill>
                <a:cs typeface="Monotype Corsiva"/>
              </a:rPr>
              <a:t>Time structure &amp; simulations.</a:t>
            </a:r>
          </a:p>
        </p:txBody>
      </p:sp>
      <p:grpSp>
        <p:nvGrpSpPr>
          <p:cNvPr id="124" name="Group 111">
            <a:extLst>
              <a:ext uri="{FF2B5EF4-FFF2-40B4-BE49-F238E27FC236}">
                <a16:creationId xmlns:a16="http://schemas.microsoft.com/office/drawing/2014/main" id="{032A01CB-F420-4641-BA15-2C539EF8ABFA}"/>
              </a:ext>
            </a:extLst>
          </p:cNvPr>
          <p:cNvGrpSpPr>
            <a:grpSpLocks/>
          </p:cNvGrpSpPr>
          <p:nvPr/>
        </p:nvGrpSpPr>
        <p:grpSpPr bwMode="auto">
          <a:xfrm rot="287431">
            <a:off x="5275385" y="1154724"/>
            <a:ext cx="140677" cy="1295400"/>
            <a:chOff x="1104" y="816"/>
            <a:chExt cx="96" cy="816"/>
          </a:xfrm>
        </p:grpSpPr>
        <p:sp>
          <p:nvSpPr>
            <p:cNvPr id="125" name="Line 112">
              <a:extLst>
                <a:ext uri="{FF2B5EF4-FFF2-40B4-BE49-F238E27FC236}">
                  <a16:creationId xmlns:a16="http://schemas.microsoft.com/office/drawing/2014/main" id="{DEB896A9-D365-974E-B388-DFE9BB813288}"/>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6" name="Freeform 113">
              <a:extLst>
                <a:ext uri="{FF2B5EF4-FFF2-40B4-BE49-F238E27FC236}">
                  <a16:creationId xmlns:a16="http://schemas.microsoft.com/office/drawing/2014/main" id="{AD4ABDD3-B921-2D48-BDA8-BC066D48E013}"/>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27" name="Rectangle 114">
            <a:extLst>
              <a:ext uri="{FF2B5EF4-FFF2-40B4-BE49-F238E27FC236}">
                <a16:creationId xmlns:a16="http://schemas.microsoft.com/office/drawing/2014/main" id="{3CF5380B-97F1-C046-9E61-0D3E4B142A0F}"/>
              </a:ext>
            </a:extLst>
          </p:cNvPr>
          <p:cNvSpPr>
            <a:spLocks noChangeArrowheads="1"/>
          </p:cNvSpPr>
          <p:nvPr/>
        </p:nvSpPr>
        <p:spPr bwMode="auto">
          <a:xfrm>
            <a:off x="4994031" y="2983524"/>
            <a:ext cx="50262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400">
                <a:cs typeface="Monotype Corsiva"/>
              </a:rPr>
              <a:t>P </a:t>
            </a:r>
            <a:r>
              <a:rPr lang="en-US" sz="2400" baseline="30000">
                <a:cs typeface="Monotype Corsiva"/>
              </a:rPr>
              <a:t>+</a:t>
            </a:r>
          </a:p>
        </p:txBody>
      </p:sp>
      <p:pic>
        <p:nvPicPr>
          <p:cNvPr id="129" name="Picture 116">
            <a:extLst>
              <a:ext uri="{FF2B5EF4-FFF2-40B4-BE49-F238E27FC236}">
                <a16:creationId xmlns:a16="http://schemas.microsoft.com/office/drawing/2014/main" id="{F5A51836-5746-D54A-B728-6145C97017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9846" y="1527788"/>
            <a:ext cx="3563815" cy="259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0" name="AutoShape 117">
            <a:extLst>
              <a:ext uri="{FF2B5EF4-FFF2-40B4-BE49-F238E27FC236}">
                <a16:creationId xmlns:a16="http://schemas.microsoft.com/office/drawing/2014/main" id="{0F83D3FD-830C-4240-997E-80C040016654}"/>
              </a:ext>
            </a:extLst>
          </p:cNvPr>
          <p:cNvSpPr>
            <a:spLocks noChangeArrowheads="1"/>
          </p:cNvSpPr>
          <p:nvPr/>
        </p:nvSpPr>
        <p:spPr bwMode="auto">
          <a:xfrm>
            <a:off x="5416062" y="926124"/>
            <a:ext cx="3727938" cy="3810000"/>
          </a:xfrm>
          <a:prstGeom prst="wedgeEllipseCallout">
            <a:avLst>
              <a:gd name="adj1" fmla="val -142648"/>
              <a:gd name="adj2" fmla="val -7917"/>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grpSp>
        <p:nvGrpSpPr>
          <p:cNvPr id="131" name="Group 118">
            <a:extLst>
              <a:ext uri="{FF2B5EF4-FFF2-40B4-BE49-F238E27FC236}">
                <a16:creationId xmlns:a16="http://schemas.microsoft.com/office/drawing/2014/main" id="{5FEEE81F-ECEE-9847-9F64-BDC1977F089E}"/>
              </a:ext>
            </a:extLst>
          </p:cNvPr>
          <p:cNvGrpSpPr>
            <a:grpSpLocks/>
          </p:cNvGrpSpPr>
          <p:nvPr/>
        </p:nvGrpSpPr>
        <p:grpSpPr bwMode="auto">
          <a:xfrm>
            <a:off x="2532184" y="1002324"/>
            <a:ext cx="562708" cy="2590800"/>
            <a:chOff x="1152" y="768"/>
            <a:chExt cx="384" cy="1632"/>
          </a:xfrm>
        </p:grpSpPr>
        <p:sp>
          <p:nvSpPr>
            <p:cNvPr id="132" name="Line 119">
              <a:extLst>
                <a:ext uri="{FF2B5EF4-FFF2-40B4-BE49-F238E27FC236}">
                  <a16:creationId xmlns:a16="http://schemas.microsoft.com/office/drawing/2014/main" id="{473B9FD0-11FC-D742-8108-E07AA7C8B6F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3" name="Line 120">
              <a:extLst>
                <a:ext uri="{FF2B5EF4-FFF2-40B4-BE49-F238E27FC236}">
                  <a16:creationId xmlns:a16="http://schemas.microsoft.com/office/drawing/2014/main" id="{6920FB77-A00C-7647-AB05-7C28788F5E0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4" name="Line 121">
              <a:extLst>
                <a:ext uri="{FF2B5EF4-FFF2-40B4-BE49-F238E27FC236}">
                  <a16:creationId xmlns:a16="http://schemas.microsoft.com/office/drawing/2014/main" id="{E146936C-64F1-D642-B1D9-BC6843E0E95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5" name="Line 122">
              <a:extLst>
                <a:ext uri="{FF2B5EF4-FFF2-40B4-BE49-F238E27FC236}">
                  <a16:creationId xmlns:a16="http://schemas.microsoft.com/office/drawing/2014/main" id="{235874C8-4DD9-9A47-A1DF-07AC0307BCE7}"/>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36" name="Group 123">
            <a:extLst>
              <a:ext uri="{FF2B5EF4-FFF2-40B4-BE49-F238E27FC236}">
                <a16:creationId xmlns:a16="http://schemas.microsoft.com/office/drawing/2014/main" id="{0922835A-57E6-644F-B006-DE73298D35A1}"/>
              </a:ext>
            </a:extLst>
          </p:cNvPr>
          <p:cNvGrpSpPr>
            <a:grpSpLocks/>
          </p:cNvGrpSpPr>
          <p:nvPr/>
        </p:nvGrpSpPr>
        <p:grpSpPr bwMode="auto">
          <a:xfrm>
            <a:off x="3235569" y="1078524"/>
            <a:ext cx="562708" cy="2590800"/>
            <a:chOff x="1152" y="768"/>
            <a:chExt cx="384" cy="1632"/>
          </a:xfrm>
        </p:grpSpPr>
        <p:sp>
          <p:nvSpPr>
            <p:cNvPr id="137" name="Line 124">
              <a:extLst>
                <a:ext uri="{FF2B5EF4-FFF2-40B4-BE49-F238E27FC236}">
                  <a16:creationId xmlns:a16="http://schemas.microsoft.com/office/drawing/2014/main" id="{96682228-E4DD-3F4B-95D8-DD80EF8E2ABF}"/>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8" name="Line 125">
              <a:extLst>
                <a:ext uri="{FF2B5EF4-FFF2-40B4-BE49-F238E27FC236}">
                  <a16:creationId xmlns:a16="http://schemas.microsoft.com/office/drawing/2014/main" id="{D7F6A832-B896-0D48-A910-425E2E58958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9" name="Line 126">
              <a:extLst>
                <a:ext uri="{FF2B5EF4-FFF2-40B4-BE49-F238E27FC236}">
                  <a16:creationId xmlns:a16="http://schemas.microsoft.com/office/drawing/2014/main" id="{121F27E1-618B-E94C-98F0-BF11B70E538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0" name="Line 127">
              <a:extLst>
                <a:ext uri="{FF2B5EF4-FFF2-40B4-BE49-F238E27FC236}">
                  <a16:creationId xmlns:a16="http://schemas.microsoft.com/office/drawing/2014/main" id="{05B25DFC-8CED-534D-A357-CF644EF73E6F}"/>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1" name="Group 128">
            <a:extLst>
              <a:ext uri="{FF2B5EF4-FFF2-40B4-BE49-F238E27FC236}">
                <a16:creationId xmlns:a16="http://schemas.microsoft.com/office/drawing/2014/main" id="{EB4EC231-CE9A-C24D-8C23-9CEBDEC791C1}"/>
              </a:ext>
            </a:extLst>
          </p:cNvPr>
          <p:cNvGrpSpPr>
            <a:grpSpLocks/>
          </p:cNvGrpSpPr>
          <p:nvPr/>
        </p:nvGrpSpPr>
        <p:grpSpPr bwMode="auto">
          <a:xfrm>
            <a:off x="4220308" y="1078524"/>
            <a:ext cx="562708" cy="2590800"/>
            <a:chOff x="1152" y="768"/>
            <a:chExt cx="384" cy="1632"/>
          </a:xfrm>
        </p:grpSpPr>
        <p:sp>
          <p:nvSpPr>
            <p:cNvPr id="142" name="Line 129">
              <a:extLst>
                <a:ext uri="{FF2B5EF4-FFF2-40B4-BE49-F238E27FC236}">
                  <a16:creationId xmlns:a16="http://schemas.microsoft.com/office/drawing/2014/main" id="{CFFBCB9F-D2CE-A743-9ECF-8B964D550162}"/>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3" name="Line 130">
              <a:extLst>
                <a:ext uri="{FF2B5EF4-FFF2-40B4-BE49-F238E27FC236}">
                  <a16:creationId xmlns:a16="http://schemas.microsoft.com/office/drawing/2014/main" id="{96CBA6D0-DFA1-7E41-AE86-B1568C06C469}"/>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4" name="Line 131">
              <a:extLst>
                <a:ext uri="{FF2B5EF4-FFF2-40B4-BE49-F238E27FC236}">
                  <a16:creationId xmlns:a16="http://schemas.microsoft.com/office/drawing/2014/main" id="{041159AC-609A-B64D-889F-7BEB01AF790F}"/>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5" name="Line 132">
              <a:extLst>
                <a:ext uri="{FF2B5EF4-FFF2-40B4-BE49-F238E27FC236}">
                  <a16:creationId xmlns:a16="http://schemas.microsoft.com/office/drawing/2014/main" id="{6740F4AE-E4C4-3E49-8C9B-4D218AC317E0}"/>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6" name="Group 133">
            <a:extLst>
              <a:ext uri="{FF2B5EF4-FFF2-40B4-BE49-F238E27FC236}">
                <a16:creationId xmlns:a16="http://schemas.microsoft.com/office/drawing/2014/main" id="{13881CEE-FE20-D541-89BE-C77C2AA71933}"/>
              </a:ext>
            </a:extLst>
          </p:cNvPr>
          <p:cNvGrpSpPr>
            <a:grpSpLocks/>
          </p:cNvGrpSpPr>
          <p:nvPr/>
        </p:nvGrpSpPr>
        <p:grpSpPr bwMode="auto">
          <a:xfrm flipV="1">
            <a:off x="2180492" y="1312990"/>
            <a:ext cx="844062" cy="2286000"/>
            <a:chOff x="1152" y="768"/>
            <a:chExt cx="384" cy="1632"/>
          </a:xfrm>
        </p:grpSpPr>
        <p:sp>
          <p:nvSpPr>
            <p:cNvPr id="147" name="Line 134">
              <a:extLst>
                <a:ext uri="{FF2B5EF4-FFF2-40B4-BE49-F238E27FC236}">
                  <a16:creationId xmlns:a16="http://schemas.microsoft.com/office/drawing/2014/main" id="{6B53651C-51B9-F04A-8E25-83EB8D912C0D}"/>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8" name="Line 135">
              <a:extLst>
                <a:ext uri="{FF2B5EF4-FFF2-40B4-BE49-F238E27FC236}">
                  <a16:creationId xmlns:a16="http://schemas.microsoft.com/office/drawing/2014/main" id="{A374FE77-34CA-3A47-A431-D3BD9ACAEA7B}"/>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9" name="Line 136">
              <a:extLst>
                <a:ext uri="{FF2B5EF4-FFF2-40B4-BE49-F238E27FC236}">
                  <a16:creationId xmlns:a16="http://schemas.microsoft.com/office/drawing/2014/main" id="{8C8BAB48-D441-D94A-BE85-0AFE20A0E0ED}"/>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0" name="Line 137">
              <a:extLst>
                <a:ext uri="{FF2B5EF4-FFF2-40B4-BE49-F238E27FC236}">
                  <a16:creationId xmlns:a16="http://schemas.microsoft.com/office/drawing/2014/main" id="{C88056CE-FF45-1147-9A8F-A13C2A3FDF5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1" name="Group 138">
            <a:extLst>
              <a:ext uri="{FF2B5EF4-FFF2-40B4-BE49-F238E27FC236}">
                <a16:creationId xmlns:a16="http://schemas.microsoft.com/office/drawing/2014/main" id="{D08D285A-1F2D-6046-B95A-CB65FC1BD1E7}"/>
              </a:ext>
            </a:extLst>
          </p:cNvPr>
          <p:cNvGrpSpPr>
            <a:grpSpLocks/>
          </p:cNvGrpSpPr>
          <p:nvPr/>
        </p:nvGrpSpPr>
        <p:grpSpPr bwMode="auto">
          <a:xfrm flipV="1">
            <a:off x="2743200" y="1260236"/>
            <a:ext cx="844062" cy="2286000"/>
            <a:chOff x="1152" y="768"/>
            <a:chExt cx="384" cy="1632"/>
          </a:xfrm>
        </p:grpSpPr>
        <p:sp>
          <p:nvSpPr>
            <p:cNvPr id="152" name="Line 139">
              <a:extLst>
                <a:ext uri="{FF2B5EF4-FFF2-40B4-BE49-F238E27FC236}">
                  <a16:creationId xmlns:a16="http://schemas.microsoft.com/office/drawing/2014/main" id="{4FB91B7A-BB34-0840-BC90-E7CD8C98FAD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3" name="Line 140">
              <a:extLst>
                <a:ext uri="{FF2B5EF4-FFF2-40B4-BE49-F238E27FC236}">
                  <a16:creationId xmlns:a16="http://schemas.microsoft.com/office/drawing/2014/main" id="{6FDA70BB-681E-814E-8F5F-7F94B31F617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4" name="Line 141">
              <a:extLst>
                <a:ext uri="{FF2B5EF4-FFF2-40B4-BE49-F238E27FC236}">
                  <a16:creationId xmlns:a16="http://schemas.microsoft.com/office/drawing/2014/main" id="{2CBAE383-6858-5244-B210-B3FEF0B8F7A3}"/>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5" name="Line 142">
              <a:extLst>
                <a:ext uri="{FF2B5EF4-FFF2-40B4-BE49-F238E27FC236}">
                  <a16:creationId xmlns:a16="http://schemas.microsoft.com/office/drawing/2014/main" id="{0B62DA11-ADBB-0947-81A0-0B639FE2F8D5}"/>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6" name="Group 143">
            <a:extLst>
              <a:ext uri="{FF2B5EF4-FFF2-40B4-BE49-F238E27FC236}">
                <a16:creationId xmlns:a16="http://schemas.microsoft.com/office/drawing/2014/main" id="{1D7CFA1D-22DA-7C41-8923-0246AD122862}"/>
              </a:ext>
            </a:extLst>
          </p:cNvPr>
          <p:cNvGrpSpPr>
            <a:grpSpLocks/>
          </p:cNvGrpSpPr>
          <p:nvPr/>
        </p:nvGrpSpPr>
        <p:grpSpPr bwMode="auto">
          <a:xfrm flipV="1">
            <a:off x="3352799" y="1271959"/>
            <a:ext cx="844062" cy="2286000"/>
            <a:chOff x="1152" y="768"/>
            <a:chExt cx="384" cy="1632"/>
          </a:xfrm>
        </p:grpSpPr>
        <p:sp>
          <p:nvSpPr>
            <p:cNvPr id="157" name="Line 144">
              <a:extLst>
                <a:ext uri="{FF2B5EF4-FFF2-40B4-BE49-F238E27FC236}">
                  <a16:creationId xmlns:a16="http://schemas.microsoft.com/office/drawing/2014/main" id="{CE095DEC-4A28-EA42-9279-E40814AAB31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8" name="Line 145">
              <a:extLst>
                <a:ext uri="{FF2B5EF4-FFF2-40B4-BE49-F238E27FC236}">
                  <a16:creationId xmlns:a16="http://schemas.microsoft.com/office/drawing/2014/main" id="{AC86EDE4-FEEF-F04C-8B47-4795553366FE}"/>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9" name="Line 146">
              <a:extLst>
                <a:ext uri="{FF2B5EF4-FFF2-40B4-BE49-F238E27FC236}">
                  <a16:creationId xmlns:a16="http://schemas.microsoft.com/office/drawing/2014/main" id="{69B90EA0-E8AD-A449-A7E8-F159ED7A6FDE}"/>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0" name="Line 147">
              <a:extLst>
                <a:ext uri="{FF2B5EF4-FFF2-40B4-BE49-F238E27FC236}">
                  <a16:creationId xmlns:a16="http://schemas.microsoft.com/office/drawing/2014/main" id="{D9232F44-84E8-5444-AADD-E2398425FABA}"/>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61" name="Group 148">
            <a:extLst>
              <a:ext uri="{FF2B5EF4-FFF2-40B4-BE49-F238E27FC236}">
                <a16:creationId xmlns:a16="http://schemas.microsoft.com/office/drawing/2014/main" id="{23E1FFF7-2602-6445-AAD6-25EBB87628A0}"/>
              </a:ext>
            </a:extLst>
          </p:cNvPr>
          <p:cNvGrpSpPr>
            <a:grpSpLocks/>
          </p:cNvGrpSpPr>
          <p:nvPr/>
        </p:nvGrpSpPr>
        <p:grpSpPr bwMode="auto">
          <a:xfrm flipV="1">
            <a:off x="4009292" y="1260236"/>
            <a:ext cx="844062" cy="2286000"/>
            <a:chOff x="1152" y="768"/>
            <a:chExt cx="384" cy="1632"/>
          </a:xfrm>
        </p:grpSpPr>
        <p:sp>
          <p:nvSpPr>
            <p:cNvPr id="162" name="Line 149">
              <a:extLst>
                <a:ext uri="{FF2B5EF4-FFF2-40B4-BE49-F238E27FC236}">
                  <a16:creationId xmlns:a16="http://schemas.microsoft.com/office/drawing/2014/main" id="{147883A3-FD7B-904B-8386-53EA2C343C8B}"/>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3" name="Line 150">
              <a:extLst>
                <a:ext uri="{FF2B5EF4-FFF2-40B4-BE49-F238E27FC236}">
                  <a16:creationId xmlns:a16="http://schemas.microsoft.com/office/drawing/2014/main" id="{B514B6C4-C185-8B44-BAD7-887605852F5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4" name="Line 151">
              <a:extLst>
                <a:ext uri="{FF2B5EF4-FFF2-40B4-BE49-F238E27FC236}">
                  <a16:creationId xmlns:a16="http://schemas.microsoft.com/office/drawing/2014/main" id="{252AB470-014B-FB4D-A82D-3D5D38068D64}"/>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5" name="Line 152">
              <a:extLst>
                <a:ext uri="{FF2B5EF4-FFF2-40B4-BE49-F238E27FC236}">
                  <a16:creationId xmlns:a16="http://schemas.microsoft.com/office/drawing/2014/main" id="{4914795D-C88D-5F4D-A715-C9854B88554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66" name="Rectangle 153">
            <a:extLst>
              <a:ext uri="{FF2B5EF4-FFF2-40B4-BE49-F238E27FC236}">
                <a16:creationId xmlns:a16="http://schemas.microsoft.com/office/drawing/2014/main" id="{6F79C5FC-C1DF-8444-B241-B7400ED664B8}"/>
              </a:ext>
            </a:extLst>
          </p:cNvPr>
          <p:cNvSpPr>
            <a:spLocks noChangeArrowheads="1"/>
          </p:cNvSpPr>
          <p:nvPr/>
        </p:nvSpPr>
        <p:spPr bwMode="auto">
          <a:xfrm>
            <a:off x="6682154" y="3974125"/>
            <a:ext cx="20826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a:solidFill>
                  <a:srgbClr val="EF1F1D"/>
                </a:solidFill>
                <a:cs typeface="Monotype Corsiva"/>
              </a:rPr>
              <a:t>(F. Zimmermann)</a:t>
            </a:r>
          </a:p>
        </p:txBody>
      </p:sp>
    </p:spTree>
    <p:extLst>
      <p:ext uri="{BB962C8B-B14F-4D97-AF65-F5344CB8AC3E}">
        <p14:creationId xmlns:p14="http://schemas.microsoft.com/office/powerpoint/2010/main" val="249735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6545"/>
            <a:ext cx="9129651" cy="4941960"/>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95" name="Text Box 11">
            <a:extLst>
              <a:ext uri="{FF2B5EF4-FFF2-40B4-BE49-F238E27FC236}">
                <a16:creationId xmlns:a16="http://schemas.microsoft.com/office/drawing/2014/main" id="{0000EE7C-95FF-E544-B201-1DF8FBD55812}"/>
              </a:ext>
            </a:extLst>
          </p:cNvPr>
          <p:cNvSpPr txBox="1">
            <a:spLocks noChangeArrowheads="1"/>
          </p:cNvSpPr>
          <p:nvPr/>
        </p:nvSpPr>
        <p:spPr bwMode="auto">
          <a:xfrm>
            <a:off x="2180492" y="3981019"/>
            <a:ext cx="254683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dirty="0">
                <a:cs typeface="Monotype Corsiva"/>
              </a:rPr>
              <a:t>Time = 25 ns</a:t>
            </a:r>
            <a:endParaRPr lang="en-US" sz="2400" dirty="0">
              <a:cs typeface="Monotype Corsiva"/>
            </a:endParaRPr>
          </a:p>
        </p:txBody>
      </p:sp>
      <p:sp>
        <p:nvSpPr>
          <p:cNvPr id="96" name="Text Box 13">
            <a:extLst>
              <a:ext uri="{FF2B5EF4-FFF2-40B4-BE49-F238E27FC236}">
                <a16:creationId xmlns:a16="http://schemas.microsoft.com/office/drawing/2014/main" id="{C25C164F-85F8-7A45-8765-E10284FB804C}"/>
              </a:ext>
            </a:extLst>
          </p:cNvPr>
          <p:cNvSpPr txBox="1">
            <a:spLocks noChangeArrowheads="1"/>
          </p:cNvSpPr>
          <p:nvPr/>
        </p:nvSpPr>
        <p:spPr bwMode="auto">
          <a:xfrm>
            <a:off x="4853354" y="245012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97" name="Text Box 14">
            <a:extLst>
              <a:ext uri="{FF2B5EF4-FFF2-40B4-BE49-F238E27FC236}">
                <a16:creationId xmlns:a16="http://schemas.microsoft.com/office/drawing/2014/main" id="{7993B214-BF17-7A4A-BCD1-5AA70B1846FE}"/>
              </a:ext>
            </a:extLst>
          </p:cNvPr>
          <p:cNvSpPr txBox="1">
            <a:spLocks noChangeArrowheads="1"/>
          </p:cNvSpPr>
          <p:nvPr/>
        </p:nvSpPr>
        <p:spPr bwMode="auto">
          <a:xfrm>
            <a:off x="1266093" y="2983524"/>
            <a:ext cx="5468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grpSp>
        <p:nvGrpSpPr>
          <p:cNvPr id="98" name="Group 15">
            <a:extLst>
              <a:ext uri="{FF2B5EF4-FFF2-40B4-BE49-F238E27FC236}">
                <a16:creationId xmlns:a16="http://schemas.microsoft.com/office/drawing/2014/main" id="{78B2A2A1-CBBD-F643-8356-33327A6F0BA9}"/>
              </a:ext>
            </a:extLst>
          </p:cNvPr>
          <p:cNvGrpSpPr>
            <a:grpSpLocks/>
          </p:cNvGrpSpPr>
          <p:nvPr/>
        </p:nvGrpSpPr>
        <p:grpSpPr bwMode="auto">
          <a:xfrm rot="287431">
            <a:off x="1477108" y="1154724"/>
            <a:ext cx="140677" cy="1295400"/>
            <a:chOff x="1104" y="816"/>
            <a:chExt cx="96" cy="816"/>
          </a:xfrm>
        </p:grpSpPr>
        <p:sp>
          <p:nvSpPr>
            <p:cNvPr id="99" name="Line 16">
              <a:extLst>
                <a:ext uri="{FF2B5EF4-FFF2-40B4-BE49-F238E27FC236}">
                  <a16:creationId xmlns:a16="http://schemas.microsoft.com/office/drawing/2014/main" id="{87C01CF8-58A3-3944-B7FF-C24F442A4E2D}"/>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0" name="Freeform 17">
              <a:extLst>
                <a:ext uri="{FF2B5EF4-FFF2-40B4-BE49-F238E27FC236}">
                  <a16:creationId xmlns:a16="http://schemas.microsoft.com/office/drawing/2014/main" id="{E44CCF6B-7E3C-744C-86C4-66C892F535E6}"/>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01" name="Text Box 18">
            <a:extLst>
              <a:ext uri="{FF2B5EF4-FFF2-40B4-BE49-F238E27FC236}">
                <a16:creationId xmlns:a16="http://schemas.microsoft.com/office/drawing/2014/main" id="{DF3FA890-7C29-2A44-B5B8-11E9585F1FD9}"/>
              </a:ext>
            </a:extLst>
          </p:cNvPr>
          <p:cNvSpPr txBox="1">
            <a:spLocks noChangeArrowheads="1"/>
          </p:cNvSpPr>
          <p:nvPr/>
        </p:nvSpPr>
        <p:spPr bwMode="auto">
          <a:xfrm>
            <a:off x="1969477" y="11724"/>
            <a:ext cx="4009292"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b="1">
                <a:solidFill>
                  <a:srgbClr val="008000"/>
                </a:solidFill>
                <a:cs typeface="Monotype Corsiva"/>
              </a:rPr>
              <a:t>e</a:t>
            </a:r>
            <a:r>
              <a:rPr lang="en-US" sz="3200" b="1" baseline="30000">
                <a:solidFill>
                  <a:srgbClr val="008000"/>
                </a:solidFill>
                <a:cs typeface="Monotype Corsiva"/>
              </a:rPr>
              <a:t>-</a:t>
            </a:r>
            <a:r>
              <a:rPr lang="en-US" sz="3200" b="1">
                <a:solidFill>
                  <a:srgbClr val="008000"/>
                </a:solidFill>
                <a:cs typeface="Monotype Corsiva"/>
              </a:rPr>
              <a:t> cloud Build-up</a:t>
            </a:r>
          </a:p>
        </p:txBody>
      </p:sp>
      <p:sp>
        <p:nvSpPr>
          <p:cNvPr id="102" name="Rectangle 19">
            <a:extLst>
              <a:ext uri="{FF2B5EF4-FFF2-40B4-BE49-F238E27FC236}">
                <a16:creationId xmlns:a16="http://schemas.microsoft.com/office/drawing/2014/main" id="{FDCB9EB2-B259-C04A-955A-5566A7BAF92F}"/>
              </a:ext>
            </a:extLst>
          </p:cNvPr>
          <p:cNvSpPr>
            <a:spLocks noChangeArrowheads="1"/>
          </p:cNvSpPr>
          <p:nvPr/>
        </p:nvSpPr>
        <p:spPr bwMode="auto">
          <a:xfrm>
            <a:off x="4079631" y="2907324"/>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b="1">
              <a:solidFill>
                <a:srgbClr val="008000"/>
              </a:solidFill>
              <a:cs typeface="Monotype Corsiva"/>
            </a:endParaRPr>
          </a:p>
        </p:txBody>
      </p:sp>
      <p:sp>
        <p:nvSpPr>
          <p:cNvPr id="103" name="Line 20">
            <a:extLst>
              <a:ext uri="{FF2B5EF4-FFF2-40B4-BE49-F238E27FC236}">
                <a16:creationId xmlns:a16="http://schemas.microsoft.com/office/drawing/2014/main" id="{C9CEB5C7-63BD-2245-AB02-E3CB2914FE06}"/>
              </a:ext>
            </a:extLst>
          </p:cNvPr>
          <p:cNvSpPr>
            <a:spLocks noChangeShapeType="1"/>
          </p:cNvSpPr>
          <p:nvPr/>
        </p:nvSpPr>
        <p:spPr bwMode="auto">
          <a:xfrm>
            <a:off x="1688123" y="1078524"/>
            <a:ext cx="562708" cy="2590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4" name="Line 21">
            <a:extLst>
              <a:ext uri="{FF2B5EF4-FFF2-40B4-BE49-F238E27FC236}">
                <a16:creationId xmlns:a16="http://schemas.microsoft.com/office/drawing/2014/main" id="{B0FAAA99-DD5A-8043-9286-FD2284D75D3F}"/>
              </a:ext>
            </a:extLst>
          </p:cNvPr>
          <p:cNvSpPr>
            <a:spLocks noChangeShapeType="1"/>
          </p:cNvSpPr>
          <p:nvPr/>
        </p:nvSpPr>
        <p:spPr bwMode="auto">
          <a:xfrm>
            <a:off x="1688123" y="1078524"/>
            <a:ext cx="351692"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5" name="Line 22">
            <a:extLst>
              <a:ext uri="{FF2B5EF4-FFF2-40B4-BE49-F238E27FC236}">
                <a16:creationId xmlns:a16="http://schemas.microsoft.com/office/drawing/2014/main" id="{28BDD4E4-09C7-7F4E-8713-63D284183331}"/>
              </a:ext>
            </a:extLst>
          </p:cNvPr>
          <p:cNvSpPr>
            <a:spLocks noChangeShapeType="1"/>
          </p:cNvSpPr>
          <p:nvPr/>
        </p:nvSpPr>
        <p:spPr bwMode="auto">
          <a:xfrm>
            <a:off x="1688123" y="1078524"/>
            <a:ext cx="351692" cy="685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6" name="Line 23">
            <a:extLst>
              <a:ext uri="{FF2B5EF4-FFF2-40B4-BE49-F238E27FC236}">
                <a16:creationId xmlns:a16="http://schemas.microsoft.com/office/drawing/2014/main" id="{D0E8EF4F-D9A0-5B48-87BE-4B5F80752CD6}"/>
              </a:ext>
            </a:extLst>
          </p:cNvPr>
          <p:cNvSpPr>
            <a:spLocks noChangeShapeType="1"/>
          </p:cNvSpPr>
          <p:nvPr/>
        </p:nvSpPr>
        <p:spPr bwMode="auto">
          <a:xfrm>
            <a:off x="1688123" y="1078524"/>
            <a:ext cx="281354"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7" name="Line 24">
            <a:extLst>
              <a:ext uri="{FF2B5EF4-FFF2-40B4-BE49-F238E27FC236}">
                <a16:creationId xmlns:a16="http://schemas.microsoft.com/office/drawing/2014/main" id="{6FD98E1A-A931-874A-BBBF-67296006208F}"/>
              </a:ext>
            </a:extLst>
          </p:cNvPr>
          <p:cNvSpPr>
            <a:spLocks noChangeShapeType="1"/>
          </p:cNvSpPr>
          <p:nvPr/>
        </p:nvSpPr>
        <p:spPr bwMode="auto">
          <a:xfrm flipV="1">
            <a:off x="2250831" y="1992924"/>
            <a:ext cx="70338"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8" name="Line 25">
            <a:extLst>
              <a:ext uri="{FF2B5EF4-FFF2-40B4-BE49-F238E27FC236}">
                <a16:creationId xmlns:a16="http://schemas.microsoft.com/office/drawing/2014/main" id="{FE1B1DF7-7E6E-AF4D-8BB6-AF1BF77B55C9}"/>
              </a:ext>
            </a:extLst>
          </p:cNvPr>
          <p:cNvSpPr>
            <a:spLocks noChangeShapeType="1"/>
          </p:cNvSpPr>
          <p:nvPr/>
        </p:nvSpPr>
        <p:spPr bwMode="auto">
          <a:xfrm>
            <a:off x="2321169" y="2069124"/>
            <a:ext cx="140677" cy="13716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9" name="Line 26">
            <a:extLst>
              <a:ext uri="{FF2B5EF4-FFF2-40B4-BE49-F238E27FC236}">
                <a16:creationId xmlns:a16="http://schemas.microsoft.com/office/drawing/2014/main" id="{BC1139EA-19E9-E044-B4BA-A683A0BD7D7C}"/>
              </a:ext>
            </a:extLst>
          </p:cNvPr>
          <p:cNvSpPr>
            <a:spLocks noChangeShapeType="1"/>
          </p:cNvSpPr>
          <p:nvPr/>
        </p:nvSpPr>
        <p:spPr bwMode="auto">
          <a:xfrm flipV="1">
            <a:off x="2461846" y="1154724"/>
            <a:ext cx="281354" cy="2209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0" name="Line 27">
            <a:extLst>
              <a:ext uri="{FF2B5EF4-FFF2-40B4-BE49-F238E27FC236}">
                <a16:creationId xmlns:a16="http://schemas.microsoft.com/office/drawing/2014/main" id="{2489BAE6-51DC-4540-A2DF-55E319E42571}"/>
              </a:ext>
            </a:extLst>
          </p:cNvPr>
          <p:cNvSpPr>
            <a:spLocks noChangeShapeType="1"/>
          </p:cNvSpPr>
          <p:nvPr/>
        </p:nvSpPr>
        <p:spPr bwMode="auto">
          <a:xfrm>
            <a:off x="2005861" y="2168370"/>
            <a:ext cx="132051" cy="1447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1" name="Line 28">
            <a:extLst>
              <a:ext uri="{FF2B5EF4-FFF2-40B4-BE49-F238E27FC236}">
                <a16:creationId xmlns:a16="http://schemas.microsoft.com/office/drawing/2014/main" id="{0A5B8C19-9E3D-A743-9373-2ABB03B3938A}"/>
              </a:ext>
            </a:extLst>
          </p:cNvPr>
          <p:cNvSpPr>
            <a:spLocks noChangeShapeType="1"/>
          </p:cNvSpPr>
          <p:nvPr/>
        </p:nvSpPr>
        <p:spPr bwMode="auto">
          <a:xfrm>
            <a:off x="2039816" y="1764324"/>
            <a:ext cx="808891" cy="186060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2" name="Line 29">
            <a:extLst>
              <a:ext uri="{FF2B5EF4-FFF2-40B4-BE49-F238E27FC236}">
                <a16:creationId xmlns:a16="http://schemas.microsoft.com/office/drawing/2014/main" id="{A85C3B31-DE3F-E844-9AB6-1CBFD80A8C13}"/>
              </a:ext>
            </a:extLst>
          </p:cNvPr>
          <p:cNvSpPr>
            <a:spLocks noChangeShapeType="1"/>
          </p:cNvSpPr>
          <p:nvPr/>
        </p:nvSpPr>
        <p:spPr bwMode="auto">
          <a:xfrm>
            <a:off x="1922584" y="1241033"/>
            <a:ext cx="633045" cy="2355304"/>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3" name="Text Box 58">
            <a:extLst>
              <a:ext uri="{FF2B5EF4-FFF2-40B4-BE49-F238E27FC236}">
                <a16:creationId xmlns:a16="http://schemas.microsoft.com/office/drawing/2014/main" id="{C599F4E0-1475-8E4D-80B8-5BAAA762C295}"/>
              </a:ext>
            </a:extLst>
          </p:cNvPr>
          <p:cNvSpPr txBox="1">
            <a:spLocks noChangeArrowheads="1"/>
          </p:cNvSpPr>
          <p:nvPr/>
        </p:nvSpPr>
        <p:spPr bwMode="auto">
          <a:xfrm>
            <a:off x="5436577" y="2518387"/>
            <a:ext cx="307437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400">
              <a:cs typeface="Monotype Corsiva"/>
            </a:endParaRPr>
          </a:p>
        </p:txBody>
      </p:sp>
      <p:sp>
        <p:nvSpPr>
          <p:cNvPr id="114" name="Line 59">
            <a:extLst>
              <a:ext uri="{FF2B5EF4-FFF2-40B4-BE49-F238E27FC236}">
                <a16:creationId xmlns:a16="http://schemas.microsoft.com/office/drawing/2014/main" id="{EAFBE4F6-29DE-5549-9697-FEF3156DB202}"/>
              </a:ext>
            </a:extLst>
          </p:cNvPr>
          <p:cNvSpPr>
            <a:spLocks noChangeShapeType="1"/>
          </p:cNvSpPr>
          <p:nvPr/>
        </p:nvSpPr>
        <p:spPr bwMode="auto">
          <a:xfrm flipV="1">
            <a:off x="2954215" y="1154724"/>
            <a:ext cx="0" cy="12192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5" name="Line 60">
            <a:extLst>
              <a:ext uri="{FF2B5EF4-FFF2-40B4-BE49-F238E27FC236}">
                <a16:creationId xmlns:a16="http://schemas.microsoft.com/office/drawing/2014/main" id="{3D2DBDA6-087D-3841-AD2E-72B071AB908C}"/>
              </a:ext>
            </a:extLst>
          </p:cNvPr>
          <p:cNvSpPr>
            <a:spLocks noChangeShapeType="1"/>
          </p:cNvSpPr>
          <p:nvPr/>
        </p:nvSpPr>
        <p:spPr bwMode="auto">
          <a:xfrm flipV="1">
            <a:off x="3641106" y="1154724"/>
            <a:ext cx="930893" cy="246144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6" name="Line 61">
            <a:extLst>
              <a:ext uri="{FF2B5EF4-FFF2-40B4-BE49-F238E27FC236}">
                <a16:creationId xmlns:a16="http://schemas.microsoft.com/office/drawing/2014/main" id="{30BB37EC-17FB-E140-97E8-8D972E81A6AC}"/>
              </a:ext>
            </a:extLst>
          </p:cNvPr>
          <p:cNvSpPr>
            <a:spLocks noChangeShapeType="1"/>
          </p:cNvSpPr>
          <p:nvPr/>
        </p:nvSpPr>
        <p:spPr bwMode="auto">
          <a:xfrm flipV="1">
            <a:off x="3516923" y="1688124"/>
            <a:ext cx="0" cy="1828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7" name="Line 62">
            <a:extLst>
              <a:ext uri="{FF2B5EF4-FFF2-40B4-BE49-F238E27FC236}">
                <a16:creationId xmlns:a16="http://schemas.microsoft.com/office/drawing/2014/main" id="{EB07D789-44B9-6448-8A2A-FC3F226DE358}"/>
              </a:ext>
            </a:extLst>
          </p:cNvPr>
          <p:cNvSpPr>
            <a:spLocks noChangeShapeType="1"/>
          </p:cNvSpPr>
          <p:nvPr/>
        </p:nvSpPr>
        <p:spPr bwMode="auto">
          <a:xfrm>
            <a:off x="4009292" y="1611924"/>
            <a:ext cx="281354" cy="2057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8" name="Line 63">
            <a:extLst>
              <a:ext uri="{FF2B5EF4-FFF2-40B4-BE49-F238E27FC236}">
                <a16:creationId xmlns:a16="http://schemas.microsoft.com/office/drawing/2014/main" id="{16D44402-BC12-7744-93BA-CFA1F2E55795}"/>
              </a:ext>
            </a:extLst>
          </p:cNvPr>
          <p:cNvSpPr>
            <a:spLocks noChangeShapeType="1"/>
          </p:cNvSpPr>
          <p:nvPr/>
        </p:nvSpPr>
        <p:spPr bwMode="auto">
          <a:xfrm flipV="1">
            <a:off x="3852121" y="1230924"/>
            <a:ext cx="438525" cy="2414399"/>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9" name="Line 64">
            <a:extLst>
              <a:ext uri="{FF2B5EF4-FFF2-40B4-BE49-F238E27FC236}">
                <a16:creationId xmlns:a16="http://schemas.microsoft.com/office/drawing/2014/main" id="{7370204B-66B0-A84B-915B-F5E85DE32988}"/>
              </a:ext>
            </a:extLst>
          </p:cNvPr>
          <p:cNvSpPr>
            <a:spLocks noChangeShapeType="1"/>
          </p:cNvSpPr>
          <p:nvPr/>
        </p:nvSpPr>
        <p:spPr bwMode="auto">
          <a:xfrm>
            <a:off x="3727938" y="1881711"/>
            <a:ext cx="227509" cy="175303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0" name="Line 65">
            <a:extLst>
              <a:ext uri="{FF2B5EF4-FFF2-40B4-BE49-F238E27FC236}">
                <a16:creationId xmlns:a16="http://schemas.microsoft.com/office/drawing/2014/main" id="{90A81CB4-968E-7243-9A62-49AFE37AD8DE}"/>
              </a:ext>
            </a:extLst>
          </p:cNvPr>
          <p:cNvSpPr>
            <a:spLocks noChangeShapeType="1"/>
          </p:cNvSpPr>
          <p:nvPr/>
        </p:nvSpPr>
        <p:spPr bwMode="auto">
          <a:xfrm flipH="1" flipV="1">
            <a:off x="2672862" y="1230924"/>
            <a:ext cx="211015"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1" name="Line 66">
            <a:extLst>
              <a:ext uri="{FF2B5EF4-FFF2-40B4-BE49-F238E27FC236}">
                <a16:creationId xmlns:a16="http://schemas.microsoft.com/office/drawing/2014/main" id="{D4D539FC-6E8A-CA47-A50F-ADE27B40F2BF}"/>
              </a:ext>
            </a:extLst>
          </p:cNvPr>
          <p:cNvSpPr>
            <a:spLocks noChangeShapeType="1"/>
          </p:cNvSpPr>
          <p:nvPr/>
        </p:nvSpPr>
        <p:spPr bwMode="auto">
          <a:xfrm>
            <a:off x="3305907" y="1735013"/>
            <a:ext cx="105507" cy="1889917"/>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2" name="Rectangle 109">
            <a:extLst>
              <a:ext uri="{FF2B5EF4-FFF2-40B4-BE49-F238E27FC236}">
                <a16:creationId xmlns:a16="http://schemas.microsoft.com/office/drawing/2014/main" id="{19940C37-AA43-E54E-9B75-79F031BCD386}"/>
              </a:ext>
            </a:extLst>
          </p:cNvPr>
          <p:cNvSpPr>
            <a:spLocks noChangeArrowheads="1"/>
          </p:cNvSpPr>
          <p:nvPr/>
        </p:nvSpPr>
        <p:spPr bwMode="auto">
          <a:xfrm>
            <a:off x="1148697" y="2450125"/>
            <a:ext cx="812154" cy="48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grpSp>
        <p:nvGrpSpPr>
          <p:cNvPr id="124" name="Group 111">
            <a:extLst>
              <a:ext uri="{FF2B5EF4-FFF2-40B4-BE49-F238E27FC236}">
                <a16:creationId xmlns:a16="http://schemas.microsoft.com/office/drawing/2014/main" id="{032A01CB-F420-4641-BA15-2C539EF8ABFA}"/>
              </a:ext>
            </a:extLst>
          </p:cNvPr>
          <p:cNvGrpSpPr>
            <a:grpSpLocks/>
          </p:cNvGrpSpPr>
          <p:nvPr/>
        </p:nvGrpSpPr>
        <p:grpSpPr bwMode="auto">
          <a:xfrm rot="287431">
            <a:off x="5275385" y="1154724"/>
            <a:ext cx="140677" cy="1295400"/>
            <a:chOff x="1104" y="816"/>
            <a:chExt cx="96" cy="816"/>
          </a:xfrm>
        </p:grpSpPr>
        <p:sp>
          <p:nvSpPr>
            <p:cNvPr id="125" name="Line 112">
              <a:extLst>
                <a:ext uri="{FF2B5EF4-FFF2-40B4-BE49-F238E27FC236}">
                  <a16:creationId xmlns:a16="http://schemas.microsoft.com/office/drawing/2014/main" id="{DEB896A9-D365-974E-B388-DFE9BB813288}"/>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6" name="Freeform 113">
              <a:extLst>
                <a:ext uri="{FF2B5EF4-FFF2-40B4-BE49-F238E27FC236}">
                  <a16:creationId xmlns:a16="http://schemas.microsoft.com/office/drawing/2014/main" id="{AD4ABDD3-B921-2D48-BDA8-BC066D48E013}"/>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27" name="Rectangle 114">
            <a:extLst>
              <a:ext uri="{FF2B5EF4-FFF2-40B4-BE49-F238E27FC236}">
                <a16:creationId xmlns:a16="http://schemas.microsoft.com/office/drawing/2014/main" id="{3CF5380B-97F1-C046-9E61-0D3E4B142A0F}"/>
              </a:ext>
            </a:extLst>
          </p:cNvPr>
          <p:cNvSpPr>
            <a:spLocks noChangeArrowheads="1"/>
          </p:cNvSpPr>
          <p:nvPr/>
        </p:nvSpPr>
        <p:spPr bwMode="auto">
          <a:xfrm>
            <a:off x="4994031" y="2983524"/>
            <a:ext cx="50262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400">
                <a:cs typeface="Monotype Corsiva"/>
              </a:rPr>
              <a:t>P </a:t>
            </a:r>
            <a:r>
              <a:rPr lang="en-US" sz="2400" baseline="30000">
                <a:cs typeface="Monotype Corsiva"/>
              </a:rPr>
              <a:t>+</a:t>
            </a:r>
          </a:p>
        </p:txBody>
      </p:sp>
      <p:sp>
        <p:nvSpPr>
          <p:cNvPr id="130" name="AutoShape 117">
            <a:extLst>
              <a:ext uri="{FF2B5EF4-FFF2-40B4-BE49-F238E27FC236}">
                <a16:creationId xmlns:a16="http://schemas.microsoft.com/office/drawing/2014/main" id="{0F83D3FD-830C-4240-997E-80C040016654}"/>
              </a:ext>
            </a:extLst>
          </p:cNvPr>
          <p:cNvSpPr>
            <a:spLocks noChangeArrowheads="1"/>
          </p:cNvSpPr>
          <p:nvPr/>
        </p:nvSpPr>
        <p:spPr bwMode="auto">
          <a:xfrm>
            <a:off x="5416062" y="926124"/>
            <a:ext cx="3727938" cy="3810000"/>
          </a:xfrm>
          <a:prstGeom prst="wedgeEllipseCallout">
            <a:avLst>
              <a:gd name="adj1" fmla="val -142648"/>
              <a:gd name="adj2" fmla="val -7917"/>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grpSp>
        <p:nvGrpSpPr>
          <p:cNvPr id="131" name="Group 118">
            <a:extLst>
              <a:ext uri="{FF2B5EF4-FFF2-40B4-BE49-F238E27FC236}">
                <a16:creationId xmlns:a16="http://schemas.microsoft.com/office/drawing/2014/main" id="{5FEEE81F-ECEE-9847-9F64-BDC1977F089E}"/>
              </a:ext>
            </a:extLst>
          </p:cNvPr>
          <p:cNvGrpSpPr>
            <a:grpSpLocks/>
          </p:cNvGrpSpPr>
          <p:nvPr/>
        </p:nvGrpSpPr>
        <p:grpSpPr bwMode="auto">
          <a:xfrm>
            <a:off x="2532184" y="1002324"/>
            <a:ext cx="562708" cy="2590800"/>
            <a:chOff x="1152" y="768"/>
            <a:chExt cx="384" cy="1632"/>
          </a:xfrm>
        </p:grpSpPr>
        <p:sp>
          <p:nvSpPr>
            <p:cNvPr id="132" name="Line 119">
              <a:extLst>
                <a:ext uri="{FF2B5EF4-FFF2-40B4-BE49-F238E27FC236}">
                  <a16:creationId xmlns:a16="http://schemas.microsoft.com/office/drawing/2014/main" id="{473B9FD0-11FC-D742-8108-E07AA7C8B6F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3" name="Line 120">
              <a:extLst>
                <a:ext uri="{FF2B5EF4-FFF2-40B4-BE49-F238E27FC236}">
                  <a16:creationId xmlns:a16="http://schemas.microsoft.com/office/drawing/2014/main" id="{6920FB77-A00C-7647-AB05-7C28788F5E0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4" name="Line 121">
              <a:extLst>
                <a:ext uri="{FF2B5EF4-FFF2-40B4-BE49-F238E27FC236}">
                  <a16:creationId xmlns:a16="http://schemas.microsoft.com/office/drawing/2014/main" id="{E146936C-64F1-D642-B1D9-BC6843E0E95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5" name="Line 122">
              <a:extLst>
                <a:ext uri="{FF2B5EF4-FFF2-40B4-BE49-F238E27FC236}">
                  <a16:creationId xmlns:a16="http://schemas.microsoft.com/office/drawing/2014/main" id="{235874C8-4DD9-9A47-A1DF-07AC0307BCE7}"/>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36" name="Group 123">
            <a:extLst>
              <a:ext uri="{FF2B5EF4-FFF2-40B4-BE49-F238E27FC236}">
                <a16:creationId xmlns:a16="http://schemas.microsoft.com/office/drawing/2014/main" id="{0922835A-57E6-644F-B006-DE73298D35A1}"/>
              </a:ext>
            </a:extLst>
          </p:cNvPr>
          <p:cNvGrpSpPr>
            <a:grpSpLocks/>
          </p:cNvGrpSpPr>
          <p:nvPr/>
        </p:nvGrpSpPr>
        <p:grpSpPr bwMode="auto">
          <a:xfrm>
            <a:off x="3235569" y="1078524"/>
            <a:ext cx="562708" cy="2590800"/>
            <a:chOff x="1152" y="768"/>
            <a:chExt cx="384" cy="1632"/>
          </a:xfrm>
        </p:grpSpPr>
        <p:sp>
          <p:nvSpPr>
            <p:cNvPr id="137" name="Line 124">
              <a:extLst>
                <a:ext uri="{FF2B5EF4-FFF2-40B4-BE49-F238E27FC236}">
                  <a16:creationId xmlns:a16="http://schemas.microsoft.com/office/drawing/2014/main" id="{96682228-E4DD-3F4B-95D8-DD80EF8E2ABF}"/>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8" name="Line 125">
              <a:extLst>
                <a:ext uri="{FF2B5EF4-FFF2-40B4-BE49-F238E27FC236}">
                  <a16:creationId xmlns:a16="http://schemas.microsoft.com/office/drawing/2014/main" id="{D7F6A832-B896-0D48-A910-425E2E58958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9" name="Line 126">
              <a:extLst>
                <a:ext uri="{FF2B5EF4-FFF2-40B4-BE49-F238E27FC236}">
                  <a16:creationId xmlns:a16="http://schemas.microsoft.com/office/drawing/2014/main" id="{121F27E1-618B-E94C-98F0-BF11B70E538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0" name="Line 127">
              <a:extLst>
                <a:ext uri="{FF2B5EF4-FFF2-40B4-BE49-F238E27FC236}">
                  <a16:creationId xmlns:a16="http://schemas.microsoft.com/office/drawing/2014/main" id="{05B25DFC-8CED-534D-A357-CF644EF73E6F}"/>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1" name="Group 128">
            <a:extLst>
              <a:ext uri="{FF2B5EF4-FFF2-40B4-BE49-F238E27FC236}">
                <a16:creationId xmlns:a16="http://schemas.microsoft.com/office/drawing/2014/main" id="{EB4EC231-CE9A-C24D-8C23-9CEBDEC791C1}"/>
              </a:ext>
            </a:extLst>
          </p:cNvPr>
          <p:cNvGrpSpPr>
            <a:grpSpLocks/>
          </p:cNvGrpSpPr>
          <p:nvPr/>
        </p:nvGrpSpPr>
        <p:grpSpPr bwMode="auto">
          <a:xfrm>
            <a:off x="4220308" y="1078524"/>
            <a:ext cx="562708" cy="2590800"/>
            <a:chOff x="1152" y="768"/>
            <a:chExt cx="384" cy="1632"/>
          </a:xfrm>
        </p:grpSpPr>
        <p:sp>
          <p:nvSpPr>
            <p:cNvPr id="142" name="Line 129">
              <a:extLst>
                <a:ext uri="{FF2B5EF4-FFF2-40B4-BE49-F238E27FC236}">
                  <a16:creationId xmlns:a16="http://schemas.microsoft.com/office/drawing/2014/main" id="{CFFBCB9F-D2CE-A743-9ECF-8B964D550162}"/>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3" name="Line 130">
              <a:extLst>
                <a:ext uri="{FF2B5EF4-FFF2-40B4-BE49-F238E27FC236}">
                  <a16:creationId xmlns:a16="http://schemas.microsoft.com/office/drawing/2014/main" id="{96CBA6D0-DFA1-7E41-AE86-B1568C06C469}"/>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4" name="Line 131">
              <a:extLst>
                <a:ext uri="{FF2B5EF4-FFF2-40B4-BE49-F238E27FC236}">
                  <a16:creationId xmlns:a16="http://schemas.microsoft.com/office/drawing/2014/main" id="{041159AC-609A-B64D-889F-7BEB01AF790F}"/>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5" name="Line 132">
              <a:extLst>
                <a:ext uri="{FF2B5EF4-FFF2-40B4-BE49-F238E27FC236}">
                  <a16:creationId xmlns:a16="http://schemas.microsoft.com/office/drawing/2014/main" id="{6740F4AE-E4C4-3E49-8C9B-4D218AC317E0}"/>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6" name="Group 133">
            <a:extLst>
              <a:ext uri="{FF2B5EF4-FFF2-40B4-BE49-F238E27FC236}">
                <a16:creationId xmlns:a16="http://schemas.microsoft.com/office/drawing/2014/main" id="{13881CEE-FE20-D541-89BE-C77C2AA71933}"/>
              </a:ext>
            </a:extLst>
          </p:cNvPr>
          <p:cNvGrpSpPr>
            <a:grpSpLocks/>
          </p:cNvGrpSpPr>
          <p:nvPr/>
        </p:nvGrpSpPr>
        <p:grpSpPr bwMode="auto">
          <a:xfrm flipV="1">
            <a:off x="2180492" y="1312990"/>
            <a:ext cx="844062" cy="2286000"/>
            <a:chOff x="1152" y="768"/>
            <a:chExt cx="384" cy="1632"/>
          </a:xfrm>
        </p:grpSpPr>
        <p:sp>
          <p:nvSpPr>
            <p:cNvPr id="147" name="Line 134">
              <a:extLst>
                <a:ext uri="{FF2B5EF4-FFF2-40B4-BE49-F238E27FC236}">
                  <a16:creationId xmlns:a16="http://schemas.microsoft.com/office/drawing/2014/main" id="{6B53651C-51B9-F04A-8E25-83EB8D912C0D}"/>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8" name="Line 135">
              <a:extLst>
                <a:ext uri="{FF2B5EF4-FFF2-40B4-BE49-F238E27FC236}">
                  <a16:creationId xmlns:a16="http://schemas.microsoft.com/office/drawing/2014/main" id="{A374FE77-34CA-3A47-A431-D3BD9ACAEA7B}"/>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9" name="Line 136">
              <a:extLst>
                <a:ext uri="{FF2B5EF4-FFF2-40B4-BE49-F238E27FC236}">
                  <a16:creationId xmlns:a16="http://schemas.microsoft.com/office/drawing/2014/main" id="{8C8BAB48-D441-D94A-BE85-0AFE20A0E0ED}"/>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0" name="Line 137">
              <a:extLst>
                <a:ext uri="{FF2B5EF4-FFF2-40B4-BE49-F238E27FC236}">
                  <a16:creationId xmlns:a16="http://schemas.microsoft.com/office/drawing/2014/main" id="{C88056CE-FF45-1147-9A8F-A13C2A3FDF5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1" name="Group 138">
            <a:extLst>
              <a:ext uri="{FF2B5EF4-FFF2-40B4-BE49-F238E27FC236}">
                <a16:creationId xmlns:a16="http://schemas.microsoft.com/office/drawing/2014/main" id="{D08D285A-1F2D-6046-B95A-CB65FC1BD1E7}"/>
              </a:ext>
            </a:extLst>
          </p:cNvPr>
          <p:cNvGrpSpPr>
            <a:grpSpLocks/>
          </p:cNvGrpSpPr>
          <p:nvPr/>
        </p:nvGrpSpPr>
        <p:grpSpPr bwMode="auto">
          <a:xfrm flipV="1">
            <a:off x="2743200" y="1260236"/>
            <a:ext cx="844062" cy="2286000"/>
            <a:chOff x="1152" y="768"/>
            <a:chExt cx="384" cy="1632"/>
          </a:xfrm>
        </p:grpSpPr>
        <p:sp>
          <p:nvSpPr>
            <p:cNvPr id="152" name="Line 139">
              <a:extLst>
                <a:ext uri="{FF2B5EF4-FFF2-40B4-BE49-F238E27FC236}">
                  <a16:creationId xmlns:a16="http://schemas.microsoft.com/office/drawing/2014/main" id="{4FB91B7A-BB34-0840-BC90-E7CD8C98FAD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3" name="Line 140">
              <a:extLst>
                <a:ext uri="{FF2B5EF4-FFF2-40B4-BE49-F238E27FC236}">
                  <a16:creationId xmlns:a16="http://schemas.microsoft.com/office/drawing/2014/main" id="{6FDA70BB-681E-814E-8F5F-7F94B31F617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4" name="Line 141">
              <a:extLst>
                <a:ext uri="{FF2B5EF4-FFF2-40B4-BE49-F238E27FC236}">
                  <a16:creationId xmlns:a16="http://schemas.microsoft.com/office/drawing/2014/main" id="{2CBAE383-6858-5244-B210-B3FEF0B8F7A3}"/>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5" name="Line 142">
              <a:extLst>
                <a:ext uri="{FF2B5EF4-FFF2-40B4-BE49-F238E27FC236}">
                  <a16:creationId xmlns:a16="http://schemas.microsoft.com/office/drawing/2014/main" id="{0B62DA11-ADBB-0947-81A0-0B639FE2F8D5}"/>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6" name="Group 143">
            <a:extLst>
              <a:ext uri="{FF2B5EF4-FFF2-40B4-BE49-F238E27FC236}">
                <a16:creationId xmlns:a16="http://schemas.microsoft.com/office/drawing/2014/main" id="{1D7CFA1D-22DA-7C41-8923-0246AD122862}"/>
              </a:ext>
            </a:extLst>
          </p:cNvPr>
          <p:cNvGrpSpPr>
            <a:grpSpLocks/>
          </p:cNvGrpSpPr>
          <p:nvPr/>
        </p:nvGrpSpPr>
        <p:grpSpPr bwMode="auto">
          <a:xfrm flipV="1">
            <a:off x="3352799" y="1271959"/>
            <a:ext cx="844062" cy="2286000"/>
            <a:chOff x="1152" y="768"/>
            <a:chExt cx="384" cy="1632"/>
          </a:xfrm>
        </p:grpSpPr>
        <p:sp>
          <p:nvSpPr>
            <p:cNvPr id="157" name="Line 144">
              <a:extLst>
                <a:ext uri="{FF2B5EF4-FFF2-40B4-BE49-F238E27FC236}">
                  <a16:creationId xmlns:a16="http://schemas.microsoft.com/office/drawing/2014/main" id="{CE095DEC-4A28-EA42-9279-E40814AAB31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8" name="Line 145">
              <a:extLst>
                <a:ext uri="{FF2B5EF4-FFF2-40B4-BE49-F238E27FC236}">
                  <a16:creationId xmlns:a16="http://schemas.microsoft.com/office/drawing/2014/main" id="{AC86EDE4-FEEF-F04C-8B47-4795553366FE}"/>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9" name="Line 146">
              <a:extLst>
                <a:ext uri="{FF2B5EF4-FFF2-40B4-BE49-F238E27FC236}">
                  <a16:creationId xmlns:a16="http://schemas.microsoft.com/office/drawing/2014/main" id="{69B90EA0-E8AD-A449-A7E8-F159ED7A6FDE}"/>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0" name="Line 147">
              <a:extLst>
                <a:ext uri="{FF2B5EF4-FFF2-40B4-BE49-F238E27FC236}">
                  <a16:creationId xmlns:a16="http://schemas.microsoft.com/office/drawing/2014/main" id="{D9232F44-84E8-5444-AADD-E2398425FABA}"/>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61" name="Group 148">
            <a:extLst>
              <a:ext uri="{FF2B5EF4-FFF2-40B4-BE49-F238E27FC236}">
                <a16:creationId xmlns:a16="http://schemas.microsoft.com/office/drawing/2014/main" id="{23E1FFF7-2602-6445-AAD6-25EBB87628A0}"/>
              </a:ext>
            </a:extLst>
          </p:cNvPr>
          <p:cNvGrpSpPr>
            <a:grpSpLocks/>
          </p:cNvGrpSpPr>
          <p:nvPr/>
        </p:nvGrpSpPr>
        <p:grpSpPr bwMode="auto">
          <a:xfrm flipV="1">
            <a:off x="4009292" y="1260236"/>
            <a:ext cx="844062" cy="2286000"/>
            <a:chOff x="1152" y="768"/>
            <a:chExt cx="384" cy="1632"/>
          </a:xfrm>
        </p:grpSpPr>
        <p:sp>
          <p:nvSpPr>
            <p:cNvPr id="162" name="Line 149">
              <a:extLst>
                <a:ext uri="{FF2B5EF4-FFF2-40B4-BE49-F238E27FC236}">
                  <a16:creationId xmlns:a16="http://schemas.microsoft.com/office/drawing/2014/main" id="{147883A3-FD7B-904B-8386-53EA2C343C8B}"/>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3" name="Line 150">
              <a:extLst>
                <a:ext uri="{FF2B5EF4-FFF2-40B4-BE49-F238E27FC236}">
                  <a16:creationId xmlns:a16="http://schemas.microsoft.com/office/drawing/2014/main" id="{B514B6C4-C185-8B44-BAD7-887605852F5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4" name="Line 151">
              <a:extLst>
                <a:ext uri="{FF2B5EF4-FFF2-40B4-BE49-F238E27FC236}">
                  <a16:creationId xmlns:a16="http://schemas.microsoft.com/office/drawing/2014/main" id="{252AB470-014B-FB4D-A82D-3D5D38068D64}"/>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5" name="Line 152">
              <a:extLst>
                <a:ext uri="{FF2B5EF4-FFF2-40B4-BE49-F238E27FC236}">
                  <a16:creationId xmlns:a16="http://schemas.microsoft.com/office/drawing/2014/main" id="{4914795D-C88D-5F4D-A715-C9854B88554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pic>
        <p:nvPicPr>
          <p:cNvPr id="86" name="Picture 153">
            <a:extLst>
              <a:ext uri="{FF2B5EF4-FFF2-40B4-BE49-F238E27FC236}">
                <a16:creationId xmlns:a16="http://schemas.microsoft.com/office/drawing/2014/main" id="{89CB01FF-DC26-7243-A155-81A798F6F4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6400" y="1371601"/>
            <a:ext cx="3657600" cy="270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7" name="Rectangle 154">
            <a:extLst>
              <a:ext uri="{FF2B5EF4-FFF2-40B4-BE49-F238E27FC236}">
                <a16:creationId xmlns:a16="http://schemas.microsoft.com/office/drawing/2014/main" id="{7191FEC7-093E-E34C-A135-5D11C283D614}"/>
              </a:ext>
            </a:extLst>
          </p:cNvPr>
          <p:cNvSpPr>
            <a:spLocks noChangeArrowheads="1"/>
          </p:cNvSpPr>
          <p:nvPr/>
        </p:nvSpPr>
        <p:spPr bwMode="auto">
          <a:xfrm>
            <a:off x="6388028" y="131064"/>
            <a:ext cx="267085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b="1" dirty="0">
                <a:solidFill>
                  <a:srgbClr val="EF1F1D"/>
                </a:solidFill>
                <a:cs typeface="Monotype Corsiva"/>
              </a:rPr>
              <a:t>R. Cimino et al</a:t>
            </a:r>
          </a:p>
          <a:p>
            <a:r>
              <a:rPr lang="en-US" sz="1400" b="1" dirty="0">
                <a:solidFill>
                  <a:srgbClr val="EF1F1D"/>
                </a:solidFill>
                <a:cs typeface="Monotype Corsiva"/>
              </a:rPr>
              <a:t> </a:t>
            </a:r>
            <a:r>
              <a:rPr lang="en-US" sz="1400" b="1" i="1" dirty="0">
                <a:solidFill>
                  <a:srgbClr val="EF1F1D"/>
                </a:solidFill>
                <a:cs typeface="Monotype Corsiva"/>
              </a:rPr>
              <a:t>Phys. Rev. Lett.</a:t>
            </a:r>
            <a:r>
              <a:rPr lang="en-US" sz="1400" b="1" dirty="0">
                <a:solidFill>
                  <a:srgbClr val="EF1F1D"/>
                </a:solidFill>
                <a:cs typeface="Monotype Corsiva"/>
              </a:rPr>
              <a:t> </a:t>
            </a:r>
            <a:r>
              <a:rPr lang="en-GB" sz="1400" b="1" dirty="0">
                <a:solidFill>
                  <a:srgbClr val="EF1F1D"/>
                </a:solidFill>
                <a:cs typeface="Monotype Corsiva"/>
              </a:rPr>
              <a:t>93, 14801 (2004).</a:t>
            </a:r>
            <a:endParaRPr lang="en-US" sz="1400" b="1" dirty="0">
              <a:solidFill>
                <a:srgbClr val="EF1F1D"/>
              </a:solidFill>
              <a:cs typeface="Monotype Corsiva"/>
            </a:endParaRPr>
          </a:p>
        </p:txBody>
      </p:sp>
      <p:sp>
        <p:nvSpPr>
          <p:cNvPr id="88" name="Text Box 161">
            <a:extLst>
              <a:ext uri="{FF2B5EF4-FFF2-40B4-BE49-F238E27FC236}">
                <a16:creationId xmlns:a16="http://schemas.microsoft.com/office/drawing/2014/main" id="{1FE45B19-7942-D44A-A511-0D1D383DCADC}"/>
              </a:ext>
            </a:extLst>
          </p:cNvPr>
          <p:cNvSpPr txBox="1">
            <a:spLocks noChangeArrowheads="1"/>
          </p:cNvSpPr>
          <p:nvPr/>
        </p:nvSpPr>
        <p:spPr bwMode="auto">
          <a:xfrm>
            <a:off x="-45713" y="4414534"/>
            <a:ext cx="6949094" cy="584775"/>
          </a:xfrm>
          <a:prstGeom prst="rect">
            <a:avLst/>
          </a:prstGeom>
          <a:noFill/>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i="1" dirty="0">
                <a:solidFill>
                  <a:srgbClr val="000000"/>
                </a:solidFill>
                <a:cs typeface="Monotype Corsiva"/>
              </a:rPr>
              <a:t>e</a:t>
            </a:r>
            <a:r>
              <a:rPr lang="en-US" sz="3200" b="1" i="1" baseline="30000" dirty="0">
                <a:solidFill>
                  <a:srgbClr val="000000"/>
                </a:solidFill>
                <a:cs typeface="Monotype Corsiva"/>
              </a:rPr>
              <a:t>-</a:t>
            </a:r>
            <a:r>
              <a:rPr lang="en-US" sz="3200" b="1" i="1" dirty="0">
                <a:solidFill>
                  <a:srgbClr val="000000"/>
                </a:solidFill>
                <a:cs typeface="Monotype Corsiva"/>
              </a:rPr>
              <a:t>cloud build up  causes Heat load!</a:t>
            </a:r>
            <a:endParaRPr lang="en-US" sz="3200" b="1" baseline="30000" dirty="0">
              <a:solidFill>
                <a:srgbClr val="000000"/>
              </a:solidFill>
              <a:cs typeface="Monotype Corsiva"/>
            </a:endParaRPr>
          </a:p>
        </p:txBody>
      </p:sp>
    </p:spTree>
    <p:extLst>
      <p:ext uri="{BB962C8B-B14F-4D97-AF65-F5344CB8AC3E}">
        <p14:creationId xmlns:p14="http://schemas.microsoft.com/office/powerpoint/2010/main" val="36264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BD552-BAC0-7B4E-AD9D-C6C433D6615F}"/>
              </a:ext>
            </a:extLst>
          </p:cNvPr>
          <p:cNvSpPr>
            <a:spLocks noGrp="1"/>
          </p:cNvSpPr>
          <p:nvPr>
            <p:ph idx="1"/>
          </p:nvPr>
        </p:nvSpPr>
        <p:spPr/>
        <p:txBody>
          <a:bodyPr/>
          <a:lstStyle/>
          <a:p>
            <a:endParaRPr lang="en-GB"/>
          </a:p>
        </p:txBody>
      </p:sp>
      <p:pic>
        <p:nvPicPr>
          <p:cNvPr id="4" name="Picture 3" descr="120820_LHC_2.jpg">
            <a:extLst>
              <a:ext uri="{FF2B5EF4-FFF2-40B4-BE49-F238E27FC236}">
                <a16:creationId xmlns:a16="http://schemas.microsoft.com/office/drawing/2014/main" id="{8D92B4F4-453A-7A4D-BA0C-9CAAD9C371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350" y="174355"/>
            <a:ext cx="8181594" cy="4681683"/>
          </a:xfrm>
          <a:prstGeom prst="rect">
            <a:avLst/>
          </a:prstGeom>
        </p:spPr>
      </p:pic>
      <p:sp>
        <p:nvSpPr>
          <p:cNvPr id="5" name="TextBox 4">
            <a:extLst>
              <a:ext uri="{FF2B5EF4-FFF2-40B4-BE49-F238E27FC236}">
                <a16:creationId xmlns:a16="http://schemas.microsoft.com/office/drawing/2014/main" id="{389FF99D-B826-5140-81FC-C49892D57691}"/>
              </a:ext>
            </a:extLst>
          </p:cNvPr>
          <p:cNvSpPr txBox="1"/>
          <p:nvPr/>
        </p:nvSpPr>
        <p:spPr>
          <a:xfrm>
            <a:off x="1492758" y="2590201"/>
            <a:ext cx="6642268" cy="1446550"/>
          </a:xfrm>
          <a:prstGeom prst="rect">
            <a:avLst/>
          </a:prstGeom>
          <a:noFill/>
        </p:spPr>
        <p:txBody>
          <a:bodyPr wrap="none" rtlCol="0">
            <a:spAutoFit/>
          </a:bodyPr>
          <a:lstStyle/>
          <a:p>
            <a:r>
              <a:rPr lang="en-GB" sz="4400" b="1" dirty="0">
                <a:solidFill>
                  <a:srgbClr val="FF0000"/>
                </a:solidFill>
              </a:rPr>
              <a:t>Let us see this in details for </a:t>
            </a:r>
          </a:p>
          <a:p>
            <a:pPr algn="ctr"/>
            <a:r>
              <a:rPr lang="en-GB" sz="4400" b="1" dirty="0">
                <a:solidFill>
                  <a:srgbClr val="FF0000"/>
                </a:solidFill>
              </a:rPr>
              <a:t>the LHC case</a:t>
            </a:r>
          </a:p>
        </p:txBody>
      </p:sp>
    </p:spTree>
    <p:extLst>
      <p:ext uri="{BB962C8B-B14F-4D97-AF65-F5344CB8AC3E}">
        <p14:creationId xmlns:p14="http://schemas.microsoft.com/office/powerpoint/2010/main" val="284674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6545"/>
            <a:ext cx="9129651" cy="4941960"/>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95" name="Text Box 11">
            <a:extLst>
              <a:ext uri="{FF2B5EF4-FFF2-40B4-BE49-F238E27FC236}">
                <a16:creationId xmlns:a16="http://schemas.microsoft.com/office/drawing/2014/main" id="{0000EE7C-95FF-E544-B201-1DF8FBD55812}"/>
              </a:ext>
            </a:extLst>
          </p:cNvPr>
          <p:cNvSpPr txBox="1">
            <a:spLocks noChangeArrowheads="1"/>
          </p:cNvSpPr>
          <p:nvPr/>
        </p:nvSpPr>
        <p:spPr bwMode="auto">
          <a:xfrm>
            <a:off x="2180492" y="3981019"/>
            <a:ext cx="254683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dirty="0">
                <a:cs typeface="Monotype Corsiva"/>
              </a:rPr>
              <a:t>Time = 25 ns</a:t>
            </a:r>
            <a:endParaRPr lang="en-US" sz="2400" dirty="0">
              <a:cs typeface="Monotype Corsiva"/>
            </a:endParaRPr>
          </a:p>
        </p:txBody>
      </p:sp>
      <p:sp>
        <p:nvSpPr>
          <p:cNvPr id="96" name="Text Box 13">
            <a:extLst>
              <a:ext uri="{FF2B5EF4-FFF2-40B4-BE49-F238E27FC236}">
                <a16:creationId xmlns:a16="http://schemas.microsoft.com/office/drawing/2014/main" id="{C25C164F-85F8-7A45-8765-E10284FB804C}"/>
              </a:ext>
            </a:extLst>
          </p:cNvPr>
          <p:cNvSpPr txBox="1">
            <a:spLocks noChangeArrowheads="1"/>
          </p:cNvSpPr>
          <p:nvPr/>
        </p:nvSpPr>
        <p:spPr bwMode="auto">
          <a:xfrm>
            <a:off x="4853354" y="245012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sp>
        <p:nvSpPr>
          <p:cNvPr id="97" name="Text Box 14">
            <a:extLst>
              <a:ext uri="{FF2B5EF4-FFF2-40B4-BE49-F238E27FC236}">
                <a16:creationId xmlns:a16="http://schemas.microsoft.com/office/drawing/2014/main" id="{7993B214-BF17-7A4A-BCD1-5AA70B1846FE}"/>
              </a:ext>
            </a:extLst>
          </p:cNvPr>
          <p:cNvSpPr txBox="1">
            <a:spLocks noChangeArrowheads="1"/>
          </p:cNvSpPr>
          <p:nvPr/>
        </p:nvSpPr>
        <p:spPr bwMode="auto">
          <a:xfrm>
            <a:off x="1266093" y="2983524"/>
            <a:ext cx="5468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grpSp>
        <p:nvGrpSpPr>
          <p:cNvPr id="98" name="Group 15">
            <a:extLst>
              <a:ext uri="{FF2B5EF4-FFF2-40B4-BE49-F238E27FC236}">
                <a16:creationId xmlns:a16="http://schemas.microsoft.com/office/drawing/2014/main" id="{78B2A2A1-CBBD-F643-8356-33327A6F0BA9}"/>
              </a:ext>
            </a:extLst>
          </p:cNvPr>
          <p:cNvGrpSpPr>
            <a:grpSpLocks/>
          </p:cNvGrpSpPr>
          <p:nvPr/>
        </p:nvGrpSpPr>
        <p:grpSpPr bwMode="auto">
          <a:xfrm rot="287431">
            <a:off x="1477108" y="1154724"/>
            <a:ext cx="140677" cy="1295400"/>
            <a:chOff x="1104" y="816"/>
            <a:chExt cx="96" cy="816"/>
          </a:xfrm>
        </p:grpSpPr>
        <p:sp>
          <p:nvSpPr>
            <p:cNvPr id="99" name="Line 16">
              <a:extLst>
                <a:ext uri="{FF2B5EF4-FFF2-40B4-BE49-F238E27FC236}">
                  <a16:creationId xmlns:a16="http://schemas.microsoft.com/office/drawing/2014/main" id="{87C01CF8-58A3-3944-B7FF-C24F442A4E2D}"/>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0" name="Freeform 17">
              <a:extLst>
                <a:ext uri="{FF2B5EF4-FFF2-40B4-BE49-F238E27FC236}">
                  <a16:creationId xmlns:a16="http://schemas.microsoft.com/office/drawing/2014/main" id="{E44CCF6B-7E3C-744C-86C4-66C892F535E6}"/>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01" name="Text Box 18">
            <a:extLst>
              <a:ext uri="{FF2B5EF4-FFF2-40B4-BE49-F238E27FC236}">
                <a16:creationId xmlns:a16="http://schemas.microsoft.com/office/drawing/2014/main" id="{DF3FA890-7C29-2A44-B5B8-11E9585F1FD9}"/>
              </a:ext>
            </a:extLst>
          </p:cNvPr>
          <p:cNvSpPr txBox="1">
            <a:spLocks noChangeArrowheads="1"/>
          </p:cNvSpPr>
          <p:nvPr/>
        </p:nvSpPr>
        <p:spPr bwMode="auto">
          <a:xfrm>
            <a:off x="1969477" y="11724"/>
            <a:ext cx="4009292"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b="1">
                <a:solidFill>
                  <a:srgbClr val="008000"/>
                </a:solidFill>
                <a:cs typeface="Monotype Corsiva"/>
              </a:rPr>
              <a:t>e</a:t>
            </a:r>
            <a:r>
              <a:rPr lang="en-US" sz="3200" b="1" baseline="30000">
                <a:solidFill>
                  <a:srgbClr val="008000"/>
                </a:solidFill>
                <a:cs typeface="Monotype Corsiva"/>
              </a:rPr>
              <a:t>-</a:t>
            </a:r>
            <a:r>
              <a:rPr lang="en-US" sz="3200" b="1">
                <a:solidFill>
                  <a:srgbClr val="008000"/>
                </a:solidFill>
                <a:cs typeface="Monotype Corsiva"/>
              </a:rPr>
              <a:t> cloud Build-up</a:t>
            </a:r>
          </a:p>
        </p:txBody>
      </p:sp>
      <p:sp>
        <p:nvSpPr>
          <p:cNvPr id="102" name="Rectangle 19">
            <a:extLst>
              <a:ext uri="{FF2B5EF4-FFF2-40B4-BE49-F238E27FC236}">
                <a16:creationId xmlns:a16="http://schemas.microsoft.com/office/drawing/2014/main" id="{FDCB9EB2-B259-C04A-955A-5566A7BAF92F}"/>
              </a:ext>
            </a:extLst>
          </p:cNvPr>
          <p:cNvSpPr>
            <a:spLocks noChangeArrowheads="1"/>
          </p:cNvSpPr>
          <p:nvPr/>
        </p:nvSpPr>
        <p:spPr bwMode="auto">
          <a:xfrm>
            <a:off x="4079631" y="2907324"/>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b="1">
              <a:solidFill>
                <a:srgbClr val="008000"/>
              </a:solidFill>
              <a:cs typeface="Monotype Corsiva"/>
            </a:endParaRPr>
          </a:p>
        </p:txBody>
      </p:sp>
      <p:sp>
        <p:nvSpPr>
          <p:cNvPr id="103" name="Line 20">
            <a:extLst>
              <a:ext uri="{FF2B5EF4-FFF2-40B4-BE49-F238E27FC236}">
                <a16:creationId xmlns:a16="http://schemas.microsoft.com/office/drawing/2014/main" id="{C9CEB5C7-63BD-2245-AB02-E3CB2914FE06}"/>
              </a:ext>
            </a:extLst>
          </p:cNvPr>
          <p:cNvSpPr>
            <a:spLocks noChangeShapeType="1"/>
          </p:cNvSpPr>
          <p:nvPr/>
        </p:nvSpPr>
        <p:spPr bwMode="auto">
          <a:xfrm>
            <a:off x="1688123" y="1078524"/>
            <a:ext cx="562708" cy="2590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4" name="Line 21">
            <a:extLst>
              <a:ext uri="{FF2B5EF4-FFF2-40B4-BE49-F238E27FC236}">
                <a16:creationId xmlns:a16="http://schemas.microsoft.com/office/drawing/2014/main" id="{B0FAAA99-DD5A-8043-9286-FD2284D75D3F}"/>
              </a:ext>
            </a:extLst>
          </p:cNvPr>
          <p:cNvSpPr>
            <a:spLocks noChangeShapeType="1"/>
          </p:cNvSpPr>
          <p:nvPr/>
        </p:nvSpPr>
        <p:spPr bwMode="auto">
          <a:xfrm>
            <a:off x="1688123" y="1078524"/>
            <a:ext cx="351692"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5" name="Line 22">
            <a:extLst>
              <a:ext uri="{FF2B5EF4-FFF2-40B4-BE49-F238E27FC236}">
                <a16:creationId xmlns:a16="http://schemas.microsoft.com/office/drawing/2014/main" id="{28BDD4E4-09C7-7F4E-8713-63D284183331}"/>
              </a:ext>
            </a:extLst>
          </p:cNvPr>
          <p:cNvSpPr>
            <a:spLocks noChangeShapeType="1"/>
          </p:cNvSpPr>
          <p:nvPr/>
        </p:nvSpPr>
        <p:spPr bwMode="auto">
          <a:xfrm>
            <a:off x="1688123" y="1078524"/>
            <a:ext cx="351692" cy="685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6" name="Line 23">
            <a:extLst>
              <a:ext uri="{FF2B5EF4-FFF2-40B4-BE49-F238E27FC236}">
                <a16:creationId xmlns:a16="http://schemas.microsoft.com/office/drawing/2014/main" id="{D0E8EF4F-D9A0-5B48-87BE-4B5F80752CD6}"/>
              </a:ext>
            </a:extLst>
          </p:cNvPr>
          <p:cNvSpPr>
            <a:spLocks noChangeShapeType="1"/>
          </p:cNvSpPr>
          <p:nvPr/>
        </p:nvSpPr>
        <p:spPr bwMode="auto">
          <a:xfrm>
            <a:off x="1688123" y="1078524"/>
            <a:ext cx="281354"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7" name="Line 24">
            <a:extLst>
              <a:ext uri="{FF2B5EF4-FFF2-40B4-BE49-F238E27FC236}">
                <a16:creationId xmlns:a16="http://schemas.microsoft.com/office/drawing/2014/main" id="{6FD98E1A-A931-874A-BBBF-67296006208F}"/>
              </a:ext>
            </a:extLst>
          </p:cNvPr>
          <p:cNvSpPr>
            <a:spLocks noChangeShapeType="1"/>
          </p:cNvSpPr>
          <p:nvPr/>
        </p:nvSpPr>
        <p:spPr bwMode="auto">
          <a:xfrm flipV="1">
            <a:off x="2250831" y="1992924"/>
            <a:ext cx="70338"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8" name="Line 25">
            <a:extLst>
              <a:ext uri="{FF2B5EF4-FFF2-40B4-BE49-F238E27FC236}">
                <a16:creationId xmlns:a16="http://schemas.microsoft.com/office/drawing/2014/main" id="{FE1B1DF7-7E6E-AF4D-8BB6-AF1BF77B55C9}"/>
              </a:ext>
            </a:extLst>
          </p:cNvPr>
          <p:cNvSpPr>
            <a:spLocks noChangeShapeType="1"/>
          </p:cNvSpPr>
          <p:nvPr/>
        </p:nvSpPr>
        <p:spPr bwMode="auto">
          <a:xfrm>
            <a:off x="2321169" y="2069124"/>
            <a:ext cx="140677" cy="13716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9" name="Line 26">
            <a:extLst>
              <a:ext uri="{FF2B5EF4-FFF2-40B4-BE49-F238E27FC236}">
                <a16:creationId xmlns:a16="http://schemas.microsoft.com/office/drawing/2014/main" id="{BC1139EA-19E9-E044-B4BA-A683A0BD7D7C}"/>
              </a:ext>
            </a:extLst>
          </p:cNvPr>
          <p:cNvSpPr>
            <a:spLocks noChangeShapeType="1"/>
          </p:cNvSpPr>
          <p:nvPr/>
        </p:nvSpPr>
        <p:spPr bwMode="auto">
          <a:xfrm flipV="1">
            <a:off x="2461846" y="1154724"/>
            <a:ext cx="281354" cy="2209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0" name="Line 27">
            <a:extLst>
              <a:ext uri="{FF2B5EF4-FFF2-40B4-BE49-F238E27FC236}">
                <a16:creationId xmlns:a16="http://schemas.microsoft.com/office/drawing/2014/main" id="{2489BAE6-51DC-4540-A2DF-55E319E42571}"/>
              </a:ext>
            </a:extLst>
          </p:cNvPr>
          <p:cNvSpPr>
            <a:spLocks noChangeShapeType="1"/>
          </p:cNvSpPr>
          <p:nvPr/>
        </p:nvSpPr>
        <p:spPr bwMode="auto">
          <a:xfrm>
            <a:off x="2005861" y="2168370"/>
            <a:ext cx="132051" cy="1447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1" name="Line 28">
            <a:extLst>
              <a:ext uri="{FF2B5EF4-FFF2-40B4-BE49-F238E27FC236}">
                <a16:creationId xmlns:a16="http://schemas.microsoft.com/office/drawing/2014/main" id="{0A5B8C19-9E3D-A743-9373-2ABB03B3938A}"/>
              </a:ext>
            </a:extLst>
          </p:cNvPr>
          <p:cNvSpPr>
            <a:spLocks noChangeShapeType="1"/>
          </p:cNvSpPr>
          <p:nvPr/>
        </p:nvSpPr>
        <p:spPr bwMode="auto">
          <a:xfrm>
            <a:off x="2039816" y="1764324"/>
            <a:ext cx="808891" cy="186060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2" name="Line 29">
            <a:extLst>
              <a:ext uri="{FF2B5EF4-FFF2-40B4-BE49-F238E27FC236}">
                <a16:creationId xmlns:a16="http://schemas.microsoft.com/office/drawing/2014/main" id="{A85C3B31-DE3F-E844-9AB6-1CBFD80A8C13}"/>
              </a:ext>
            </a:extLst>
          </p:cNvPr>
          <p:cNvSpPr>
            <a:spLocks noChangeShapeType="1"/>
          </p:cNvSpPr>
          <p:nvPr/>
        </p:nvSpPr>
        <p:spPr bwMode="auto">
          <a:xfrm>
            <a:off x="1922584" y="1241033"/>
            <a:ext cx="633045" cy="2355304"/>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4" name="Line 59">
            <a:extLst>
              <a:ext uri="{FF2B5EF4-FFF2-40B4-BE49-F238E27FC236}">
                <a16:creationId xmlns:a16="http://schemas.microsoft.com/office/drawing/2014/main" id="{EAFBE4F6-29DE-5549-9697-FEF3156DB202}"/>
              </a:ext>
            </a:extLst>
          </p:cNvPr>
          <p:cNvSpPr>
            <a:spLocks noChangeShapeType="1"/>
          </p:cNvSpPr>
          <p:nvPr/>
        </p:nvSpPr>
        <p:spPr bwMode="auto">
          <a:xfrm flipV="1">
            <a:off x="2954215" y="1154724"/>
            <a:ext cx="0" cy="12192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5" name="Line 60">
            <a:extLst>
              <a:ext uri="{FF2B5EF4-FFF2-40B4-BE49-F238E27FC236}">
                <a16:creationId xmlns:a16="http://schemas.microsoft.com/office/drawing/2014/main" id="{3D2DBDA6-087D-3841-AD2E-72B071AB908C}"/>
              </a:ext>
            </a:extLst>
          </p:cNvPr>
          <p:cNvSpPr>
            <a:spLocks noChangeShapeType="1"/>
          </p:cNvSpPr>
          <p:nvPr/>
        </p:nvSpPr>
        <p:spPr bwMode="auto">
          <a:xfrm flipV="1">
            <a:off x="3641106" y="1154724"/>
            <a:ext cx="930893" cy="246144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6" name="Line 61">
            <a:extLst>
              <a:ext uri="{FF2B5EF4-FFF2-40B4-BE49-F238E27FC236}">
                <a16:creationId xmlns:a16="http://schemas.microsoft.com/office/drawing/2014/main" id="{30BB37EC-17FB-E140-97E8-8D972E81A6AC}"/>
              </a:ext>
            </a:extLst>
          </p:cNvPr>
          <p:cNvSpPr>
            <a:spLocks noChangeShapeType="1"/>
          </p:cNvSpPr>
          <p:nvPr/>
        </p:nvSpPr>
        <p:spPr bwMode="auto">
          <a:xfrm flipV="1">
            <a:off x="3516923" y="1688124"/>
            <a:ext cx="0" cy="1828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7" name="Line 62">
            <a:extLst>
              <a:ext uri="{FF2B5EF4-FFF2-40B4-BE49-F238E27FC236}">
                <a16:creationId xmlns:a16="http://schemas.microsoft.com/office/drawing/2014/main" id="{EB07D789-44B9-6448-8A2A-FC3F226DE358}"/>
              </a:ext>
            </a:extLst>
          </p:cNvPr>
          <p:cNvSpPr>
            <a:spLocks noChangeShapeType="1"/>
          </p:cNvSpPr>
          <p:nvPr/>
        </p:nvSpPr>
        <p:spPr bwMode="auto">
          <a:xfrm>
            <a:off x="4009292" y="1611924"/>
            <a:ext cx="281354" cy="2057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8" name="Line 63">
            <a:extLst>
              <a:ext uri="{FF2B5EF4-FFF2-40B4-BE49-F238E27FC236}">
                <a16:creationId xmlns:a16="http://schemas.microsoft.com/office/drawing/2014/main" id="{16D44402-BC12-7744-93BA-CFA1F2E55795}"/>
              </a:ext>
            </a:extLst>
          </p:cNvPr>
          <p:cNvSpPr>
            <a:spLocks noChangeShapeType="1"/>
          </p:cNvSpPr>
          <p:nvPr/>
        </p:nvSpPr>
        <p:spPr bwMode="auto">
          <a:xfrm flipV="1">
            <a:off x="3852121" y="1230924"/>
            <a:ext cx="438525" cy="2414399"/>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9" name="Line 64">
            <a:extLst>
              <a:ext uri="{FF2B5EF4-FFF2-40B4-BE49-F238E27FC236}">
                <a16:creationId xmlns:a16="http://schemas.microsoft.com/office/drawing/2014/main" id="{7370204B-66B0-A84B-915B-F5E85DE32988}"/>
              </a:ext>
            </a:extLst>
          </p:cNvPr>
          <p:cNvSpPr>
            <a:spLocks noChangeShapeType="1"/>
          </p:cNvSpPr>
          <p:nvPr/>
        </p:nvSpPr>
        <p:spPr bwMode="auto">
          <a:xfrm>
            <a:off x="3727938" y="1881711"/>
            <a:ext cx="227509" cy="175303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0" name="Line 65">
            <a:extLst>
              <a:ext uri="{FF2B5EF4-FFF2-40B4-BE49-F238E27FC236}">
                <a16:creationId xmlns:a16="http://schemas.microsoft.com/office/drawing/2014/main" id="{90A81CB4-968E-7243-9A62-49AFE37AD8DE}"/>
              </a:ext>
            </a:extLst>
          </p:cNvPr>
          <p:cNvSpPr>
            <a:spLocks noChangeShapeType="1"/>
          </p:cNvSpPr>
          <p:nvPr/>
        </p:nvSpPr>
        <p:spPr bwMode="auto">
          <a:xfrm flipH="1" flipV="1">
            <a:off x="2672862" y="1230924"/>
            <a:ext cx="211015"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1" name="Line 66">
            <a:extLst>
              <a:ext uri="{FF2B5EF4-FFF2-40B4-BE49-F238E27FC236}">
                <a16:creationId xmlns:a16="http://schemas.microsoft.com/office/drawing/2014/main" id="{D4D539FC-6E8A-CA47-A50F-ADE27B40F2BF}"/>
              </a:ext>
            </a:extLst>
          </p:cNvPr>
          <p:cNvSpPr>
            <a:spLocks noChangeShapeType="1"/>
          </p:cNvSpPr>
          <p:nvPr/>
        </p:nvSpPr>
        <p:spPr bwMode="auto">
          <a:xfrm>
            <a:off x="3305907" y="1735013"/>
            <a:ext cx="105507" cy="1889917"/>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2" name="Rectangle 109">
            <a:extLst>
              <a:ext uri="{FF2B5EF4-FFF2-40B4-BE49-F238E27FC236}">
                <a16:creationId xmlns:a16="http://schemas.microsoft.com/office/drawing/2014/main" id="{19940C37-AA43-E54E-9B75-79F031BCD386}"/>
              </a:ext>
            </a:extLst>
          </p:cNvPr>
          <p:cNvSpPr>
            <a:spLocks noChangeArrowheads="1"/>
          </p:cNvSpPr>
          <p:nvPr/>
        </p:nvSpPr>
        <p:spPr bwMode="auto">
          <a:xfrm>
            <a:off x="1148697" y="2450125"/>
            <a:ext cx="812154" cy="48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50000"/>
              </a:lnSpc>
            </a:pPr>
            <a:r>
              <a:rPr lang="en-US" sz="1000" b="1">
                <a:solidFill>
                  <a:srgbClr val="CC0000"/>
                </a:solidFill>
                <a:cs typeface="Monotype Corsiva"/>
              </a:rPr>
              <a:t>+ +</a:t>
            </a:r>
          </a:p>
          <a:p>
            <a:pPr algn="ctr">
              <a:lnSpc>
                <a:spcPct val="50000"/>
              </a:lnSpc>
            </a:pPr>
            <a:r>
              <a:rPr lang="en-US" sz="1000" b="1">
                <a:solidFill>
                  <a:srgbClr val="CC0000"/>
                </a:solidFill>
                <a:cs typeface="Monotype Corsiva"/>
              </a:rPr>
              <a:t>+ + + + </a:t>
            </a:r>
          </a:p>
          <a:p>
            <a:pPr algn="ctr">
              <a:lnSpc>
                <a:spcPct val="50000"/>
              </a:lnSpc>
            </a:pPr>
            <a:r>
              <a:rPr lang="en-US" sz="1000" b="1">
                <a:solidFill>
                  <a:srgbClr val="CC0000"/>
                </a:solidFill>
                <a:cs typeface="Monotype Corsiva"/>
              </a:rPr>
              <a:t>+ + + + + +</a:t>
            </a:r>
          </a:p>
          <a:p>
            <a:pPr algn="ctr">
              <a:lnSpc>
                <a:spcPct val="50000"/>
              </a:lnSpc>
            </a:pPr>
            <a:r>
              <a:rPr lang="en-US" sz="1000" b="1">
                <a:solidFill>
                  <a:srgbClr val="CC0000"/>
                </a:solidFill>
                <a:cs typeface="Monotype Corsiva"/>
              </a:rPr>
              <a:t>+ + + +</a:t>
            </a:r>
          </a:p>
          <a:p>
            <a:pPr algn="ctr">
              <a:lnSpc>
                <a:spcPct val="50000"/>
              </a:lnSpc>
            </a:pPr>
            <a:r>
              <a:rPr lang="en-US" sz="1000" b="1">
                <a:solidFill>
                  <a:srgbClr val="CC0000"/>
                </a:solidFill>
                <a:cs typeface="Monotype Corsiva"/>
              </a:rPr>
              <a:t>+ + </a:t>
            </a:r>
          </a:p>
        </p:txBody>
      </p:sp>
      <p:grpSp>
        <p:nvGrpSpPr>
          <p:cNvPr id="124" name="Group 111">
            <a:extLst>
              <a:ext uri="{FF2B5EF4-FFF2-40B4-BE49-F238E27FC236}">
                <a16:creationId xmlns:a16="http://schemas.microsoft.com/office/drawing/2014/main" id="{032A01CB-F420-4641-BA15-2C539EF8ABFA}"/>
              </a:ext>
            </a:extLst>
          </p:cNvPr>
          <p:cNvGrpSpPr>
            <a:grpSpLocks/>
          </p:cNvGrpSpPr>
          <p:nvPr/>
        </p:nvGrpSpPr>
        <p:grpSpPr bwMode="auto">
          <a:xfrm rot="287431">
            <a:off x="5275385" y="1154724"/>
            <a:ext cx="140677" cy="1295400"/>
            <a:chOff x="1104" y="816"/>
            <a:chExt cx="96" cy="816"/>
          </a:xfrm>
        </p:grpSpPr>
        <p:sp>
          <p:nvSpPr>
            <p:cNvPr id="125" name="Line 112">
              <a:extLst>
                <a:ext uri="{FF2B5EF4-FFF2-40B4-BE49-F238E27FC236}">
                  <a16:creationId xmlns:a16="http://schemas.microsoft.com/office/drawing/2014/main" id="{DEB896A9-D365-974E-B388-DFE9BB813288}"/>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6" name="Freeform 113">
              <a:extLst>
                <a:ext uri="{FF2B5EF4-FFF2-40B4-BE49-F238E27FC236}">
                  <a16:creationId xmlns:a16="http://schemas.microsoft.com/office/drawing/2014/main" id="{AD4ABDD3-B921-2D48-BDA8-BC066D48E013}"/>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27" name="Rectangle 114">
            <a:extLst>
              <a:ext uri="{FF2B5EF4-FFF2-40B4-BE49-F238E27FC236}">
                <a16:creationId xmlns:a16="http://schemas.microsoft.com/office/drawing/2014/main" id="{3CF5380B-97F1-C046-9E61-0D3E4B142A0F}"/>
              </a:ext>
            </a:extLst>
          </p:cNvPr>
          <p:cNvSpPr>
            <a:spLocks noChangeArrowheads="1"/>
          </p:cNvSpPr>
          <p:nvPr/>
        </p:nvSpPr>
        <p:spPr bwMode="auto">
          <a:xfrm>
            <a:off x="4994031" y="2983524"/>
            <a:ext cx="50262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400">
                <a:cs typeface="Monotype Corsiva"/>
              </a:rPr>
              <a:t>P </a:t>
            </a:r>
            <a:r>
              <a:rPr lang="en-US" sz="2400" baseline="30000">
                <a:cs typeface="Monotype Corsiva"/>
              </a:rPr>
              <a:t>+</a:t>
            </a:r>
          </a:p>
        </p:txBody>
      </p:sp>
      <p:grpSp>
        <p:nvGrpSpPr>
          <p:cNvPr id="131" name="Group 118">
            <a:extLst>
              <a:ext uri="{FF2B5EF4-FFF2-40B4-BE49-F238E27FC236}">
                <a16:creationId xmlns:a16="http://schemas.microsoft.com/office/drawing/2014/main" id="{5FEEE81F-ECEE-9847-9F64-BDC1977F089E}"/>
              </a:ext>
            </a:extLst>
          </p:cNvPr>
          <p:cNvGrpSpPr>
            <a:grpSpLocks/>
          </p:cNvGrpSpPr>
          <p:nvPr/>
        </p:nvGrpSpPr>
        <p:grpSpPr bwMode="auto">
          <a:xfrm>
            <a:off x="2532184" y="1002324"/>
            <a:ext cx="562708" cy="2590800"/>
            <a:chOff x="1152" y="768"/>
            <a:chExt cx="384" cy="1632"/>
          </a:xfrm>
        </p:grpSpPr>
        <p:sp>
          <p:nvSpPr>
            <p:cNvPr id="132" name="Line 119">
              <a:extLst>
                <a:ext uri="{FF2B5EF4-FFF2-40B4-BE49-F238E27FC236}">
                  <a16:creationId xmlns:a16="http://schemas.microsoft.com/office/drawing/2014/main" id="{473B9FD0-11FC-D742-8108-E07AA7C8B6F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3" name="Line 120">
              <a:extLst>
                <a:ext uri="{FF2B5EF4-FFF2-40B4-BE49-F238E27FC236}">
                  <a16:creationId xmlns:a16="http://schemas.microsoft.com/office/drawing/2014/main" id="{6920FB77-A00C-7647-AB05-7C28788F5E0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4" name="Line 121">
              <a:extLst>
                <a:ext uri="{FF2B5EF4-FFF2-40B4-BE49-F238E27FC236}">
                  <a16:creationId xmlns:a16="http://schemas.microsoft.com/office/drawing/2014/main" id="{E146936C-64F1-D642-B1D9-BC6843E0E95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5" name="Line 122">
              <a:extLst>
                <a:ext uri="{FF2B5EF4-FFF2-40B4-BE49-F238E27FC236}">
                  <a16:creationId xmlns:a16="http://schemas.microsoft.com/office/drawing/2014/main" id="{235874C8-4DD9-9A47-A1DF-07AC0307BCE7}"/>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36" name="Group 123">
            <a:extLst>
              <a:ext uri="{FF2B5EF4-FFF2-40B4-BE49-F238E27FC236}">
                <a16:creationId xmlns:a16="http://schemas.microsoft.com/office/drawing/2014/main" id="{0922835A-57E6-644F-B006-DE73298D35A1}"/>
              </a:ext>
            </a:extLst>
          </p:cNvPr>
          <p:cNvGrpSpPr>
            <a:grpSpLocks/>
          </p:cNvGrpSpPr>
          <p:nvPr/>
        </p:nvGrpSpPr>
        <p:grpSpPr bwMode="auto">
          <a:xfrm>
            <a:off x="3235569" y="1078524"/>
            <a:ext cx="562708" cy="2590800"/>
            <a:chOff x="1152" y="768"/>
            <a:chExt cx="384" cy="1632"/>
          </a:xfrm>
        </p:grpSpPr>
        <p:sp>
          <p:nvSpPr>
            <p:cNvPr id="137" name="Line 124">
              <a:extLst>
                <a:ext uri="{FF2B5EF4-FFF2-40B4-BE49-F238E27FC236}">
                  <a16:creationId xmlns:a16="http://schemas.microsoft.com/office/drawing/2014/main" id="{96682228-E4DD-3F4B-95D8-DD80EF8E2ABF}"/>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8" name="Line 125">
              <a:extLst>
                <a:ext uri="{FF2B5EF4-FFF2-40B4-BE49-F238E27FC236}">
                  <a16:creationId xmlns:a16="http://schemas.microsoft.com/office/drawing/2014/main" id="{D7F6A832-B896-0D48-A910-425E2E58958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9" name="Line 126">
              <a:extLst>
                <a:ext uri="{FF2B5EF4-FFF2-40B4-BE49-F238E27FC236}">
                  <a16:creationId xmlns:a16="http://schemas.microsoft.com/office/drawing/2014/main" id="{121F27E1-618B-E94C-98F0-BF11B70E538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0" name="Line 127">
              <a:extLst>
                <a:ext uri="{FF2B5EF4-FFF2-40B4-BE49-F238E27FC236}">
                  <a16:creationId xmlns:a16="http://schemas.microsoft.com/office/drawing/2014/main" id="{05B25DFC-8CED-534D-A357-CF644EF73E6F}"/>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1" name="Group 128">
            <a:extLst>
              <a:ext uri="{FF2B5EF4-FFF2-40B4-BE49-F238E27FC236}">
                <a16:creationId xmlns:a16="http://schemas.microsoft.com/office/drawing/2014/main" id="{EB4EC231-CE9A-C24D-8C23-9CEBDEC791C1}"/>
              </a:ext>
            </a:extLst>
          </p:cNvPr>
          <p:cNvGrpSpPr>
            <a:grpSpLocks/>
          </p:cNvGrpSpPr>
          <p:nvPr/>
        </p:nvGrpSpPr>
        <p:grpSpPr bwMode="auto">
          <a:xfrm>
            <a:off x="4220308" y="1078524"/>
            <a:ext cx="562708" cy="2590800"/>
            <a:chOff x="1152" y="768"/>
            <a:chExt cx="384" cy="1632"/>
          </a:xfrm>
        </p:grpSpPr>
        <p:sp>
          <p:nvSpPr>
            <p:cNvPr id="142" name="Line 129">
              <a:extLst>
                <a:ext uri="{FF2B5EF4-FFF2-40B4-BE49-F238E27FC236}">
                  <a16:creationId xmlns:a16="http://schemas.microsoft.com/office/drawing/2014/main" id="{CFFBCB9F-D2CE-A743-9ECF-8B964D550162}"/>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3" name="Line 130">
              <a:extLst>
                <a:ext uri="{FF2B5EF4-FFF2-40B4-BE49-F238E27FC236}">
                  <a16:creationId xmlns:a16="http://schemas.microsoft.com/office/drawing/2014/main" id="{96CBA6D0-DFA1-7E41-AE86-B1568C06C469}"/>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4" name="Line 131">
              <a:extLst>
                <a:ext uri="{FF2B5EF4-FFF2-40B4-BE49-F238E27FC236}">
                  <a16:creationId xmlns:a16="http://schemas.microsoft.com/office/drawing/2014/main" id="{041159AC-609A-B64D-889F-7BEB01AF790F}"/>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5" name="Line 132">
              <a:extLst>
                <a:ext uri="{FF2B5EF4-FFF2-40B4-BE49-F238E27FC236}">
                  <a16:creationId xmlns:a16="http://schemas.microsoft.com/office/drawing/2014/main" id="{6740F4AE-E4C4-3E49-8C9B-4D218AC317E0}"/>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6" name="Group 133">
            <a:extLst>
              <a:ext uri="{FF2B5EF4-FFF2-40B4-BE49-F238E27FC236}">
                <a16:creationId xmlns:a16="http://schemas.microsoft.com/office/drawing/2014/main" id="{13881CEE-FE20-D541-89BE-C77C2AA71933}"/>
              </a:ext>
            </a:extLst>
          </p:cNvPr>
          <p:cNvGrpSpPr>
            <a:grpSpLocks/>
          </p:cNvGrpSpPr>
          <p:nvPr/>
        </p:nvGrpSpPr>
        <p:grpSpPr bwMode="auto">
          <a:xfrm flipV="1">
            <a:off x="2180492" y="1312990"/>
            <a:ext cx="844062" cy="2286000"/>
            <a:chOff x="1152" y="768"/>
            <a:chExt cx="384" cy="1632"/>
          </a:xfrm>
        </p:grpSpPr>
        <p:sp>
          <p:nvSpPr>
            <p:cNvPr id="147" name="Line 134">
              <a:extLst>
                <a:ext uri="{FF2B5EF4-FFF2-40B4-BE49-F238E27FC236}">
                  <a16:creationId xmlns:a16="http://schemas.microsoft.com/office/drawing/2014/main" id="{6B53651C-51B9-F04A-8E25-83EB8D912C0D}"/>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8" name="Line 135">
              <a:extLst>
                <a:ext uri="{FF2B5EF4-FFF2-40B4-BE49-F238E27FC236}">
                  <a16:creationId xmlns:a16="http://schemas.microsoft.com/office/drawing/2014/main" id="{A374FE77-34CA-3A47-A431-D3BD9ACAEA7B}"/>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9" name="Line 136">
              <a:extLst>
                <a:ext uri="{FF2B5EF4-FFF2-40B4-BE49-F238E27FC236}">
                  <a16:creationId xmlns:a16="http://schemas.microsoft.com/office/drawing/2014/main" id="{8C8BAB48-D441-D94A-BE85-0AFE20A0E0ED}"/>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0" name="Line 137">
              <a:extLst>
                <a:ext uri="{FF2B5EF4-FFF2-40B4-BE49-F238E27FC236}">
                  <a16:creationId xmlns:a16="http://schemas.microsoft.com/office/drawing/2014/main" id="{C88056CE-FF45-1147-9A8F-A13C2A3FDF5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1" name="Group 138">
            <a:extLst>
              <a:ext uri="{FF2B5EF4-FFF2-40B4-BE49-F238E27FC236}">
                <a16:creationId xmlns:a16="http://schemas.microsoft.com/office/drawing/2014/main" id="{D08D285A-1F2D-6046-B95A-CB65FC1BD1E7}"/>
              </a:ext>
            </a:extLst>
          </p:cNvPr>
          <p:cNvGrpSpPr>
            <a:grpSpLocks/>
          </p:cNvGrpSpPr>
          <p:nvPr/>
        </p:nvGrpSpPr>
        <p:grpSpPr bwMode="auto">
          <a:xfrm flipV="1">
            <a:off x="2743200" y="1260236"/>
            <a:ext cx="844062" cy="2286000"/>
            <a:chOff x="1152" y="768"/>
            <a:chExt cx="384" cy="1632"/>
          </a:xfrm>
        </p:grpSpPr>
        <p:sp>
          <p:nvSpPr>
            <p:cNvPr id="152" name="Line 139">
              <a:extLst>
                <a:ext uri="{FF2B5EF4-FFF2-40B4-BE49-F238E27FC236}">
                  <a16:creationId xmlns:a16="http://schemas.microsoft.com/office/drawing/2014/main" id="{4FB91B7A-BB34-0840-BC90-E7CD8C98FAD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3" name="Line 140">
              <a:extLst>
                <a:ext uri="{FF2B5EF4-FFF2-40B4-BE49-F238E27FC236}">
                  <a16:creationId xmlns:a16="http://schemas.microsoft.com/office/drawing/2014/main" id="{6FDA70BB-681E-814E-8F5F-7F94B31F617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4" name="Line 141">
              <a:extLst>
                <a:ext uri="{FF2B5EF4-FFF2-40B4-BE49-F238E27FC236}">
                  <a16:creationId xmlns:a16="http://schemas.microsoft.com/office/drawing/2014/main" id="{2CBAE383-6858-5244-B210-B3FEF0B8F7A3}"/>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5" name="Line 142">
              <a:extLst>
                <a:ext uri="{FF2B5EF4-FFF2-40B4-BE49-F238E27FC236}">
                  <a16:creationId xmlns:a16="http://schemas.microsoft.com/office/drawing/2014/main" id="{0B62DA11-ADBB-0947-81A0-0B639FE2F8D5}"/>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6" name="Group 143">
            <a:extLst>
              <a:ext uri="{FF2B5EF4-FFF2-40B4-BE49-F238E27FC236}">
                <a16:creationId xmlns:a16="http://schemas.microsoft.com/office/drawing/2014/main" id="{1D7CFA1D-22DA-7C41-8923-0246AD122862}"/>
              </a:ext>
            </a:extLst>
          </p:cNvPr>
          <p:cNvGrpSpPr>
            <a:grpSpLocks/>
          </p:cNvGrpSpPr>
          <p:nvPr/>
        </p:nvGrpSpPr>
        <p:grpSpPr bwMode="auto">
          <a:xfrm flipV="1">
            <a:off x="3352799" y="1271959"/>
            <a:ext cx="844062" cy="2286000"/>
            <a:chOff x="1152" y="768"/>
            <a:chExt cx="384" cy="1632"/>
          </a:xfrm>
        </p:grpSpPr>
        <p:sp>
          <p:nvSpPr>
            <p:cNvPr id="157" name="Line 144">
              <a:extLst>
                <a:ext uri="{FF2B5EF4-FFF2-40B4-BE49-F238E27FC236}">
                  <a16:creationId xmlns:a16="http://schemas.microsoft.com/office/drawing/2014/main" id="{CE095DEC-4A28-EA42-9279-E40814AAB31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8" name="Line 145">
              <a:extLst>
                <a:ext uri="{FF2B5EF4-FFF2-40B4-BE49-F238E27FC236}">
                  <a16:creationId xmlns:a16="http://schemas.microsoft.com/office/drawing/2014/main" id="{AC86EDE4-FEEF-F04C-8B47-4795553366FE}"/>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9" name="Line 146">
              <a:extLst>
                <a:ext uri="{FF2B5EF4-FFF2-40B4-BE49-F238E27FC236}">
                  <a16:creationId xmlns:a16="http://schemas.microsoft.com/office/drawing/2014/main" id="{69B90EA0-E8AD-A449-A7E8-F159ED7A6FDE}"/>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0" name="Line 147">
              <a:extLst>
                <a:ext uri="{FF2B5EF4-FFF2-40B4-BE49-F238E27FC236}">
                  <a16:creationId xmlns:a16="http://schemas.microsoft.com/office/drawing/2014/main" id="{D9232F44-84E8-5444-AADD-E2398425FABA}"/>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61" name="Group 148">
            <a:extLst>
              <a:ext uri="{FF2B5EF4-FFF2-40B4-BE49-F238E27FC236}">
                <a16:creationId xmlns:a16="http://schemas.microsoft.com/office/drawing/2014/main" id="{23E1FFF7-2602-6445-AAD6-25EBB87628A0}"/>
              </a:ext>
            </a:extLst>
          </p:cNvPr>
          <p:cNvGrpSpPr>
            <a:grpSpLocks/>
          </p:cNvGrpSpPr>
          <p:nvPr/>
        </p:nvGrpSpPr>
        <p:grpSpPr bwMode="auto">
          <a:xfrm flipV="1">
            <a:off x="4009292" y="1260236"/>
            <a:ext cx="844062" cy="2286000"/>
            <a:chOff x="1152" y="768"/>
            <a:chExt cx="384" cy="1632"/>
          </a:xfrm>
        </p:grpSpPr>
        <p:sp>
          <p:nvSpPr>
            <p:cNvPr id="162" name="Line 149">
              <a:extLst>
                <a:ext uri="{FF2B5EF4-FFF2-40B4-BE49-F238E27FC236}">
                  <a16:creationId xmlns:a16="http://schemas.microsoft.com/office/drawing/2014/main" id="{147883A3-FD7B-904B-8386-53EA2C343C8B}"/>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3" name="Line 150">
              <a:extLst>
                <a:ext uri="{FF2B5EF4-FFF2-40B4-BE49-F238E27FC236}">
                  <a16:creationId xmlns:a16="http://schemas.microsoft.com/office/drawing/2014/main" id="{B514B6C4-C185-8B44-BAD7-887605852F5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4" name="Line 151">
              <a:extLst>
                <a:ext uri="{FF2B5EF4-FFF2-40B4-BE49-F238E27FC236}">
                  <a16:creationId xmlns:a16="http://schemas.microsoft.com/office/drawing/2014/main" id="{252AB470-014B-FB4D-A82D-3D5D38068D64}"/>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5" name="Line 152">
              <a:extLst>
                <a:ext uri="{FF2B5EF4-FFF2-40B4-BE49-F238E27FC236}">
                  <a16:creationId xmlns:a16="http://schemas.microsoft.com/office/drawing/2014/main" id="{4914795D-C88D-5F4D-A715-C9854B88554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89" name="Line 63">
            <a:extLst>
              <a:ext uri="{FF2B5EF4-FFF2-40B4-BE49-F238E27FC236}">
                <a16:creationId xmlns:a16="http://schemas.microsoft.com/office/drawing/2014/main" id="{FC5447BA-BE26-6444-8368-F1D5DB5129F8}"/>
              </a:ext>
            </a:extLst>
          </p:cNvPr>
          <p:cNvSpPr>
            <a:spLocks noChangeShapeType="1"/>
          </p:cNvSpPr>
          <p:nvPr/>
        </p:nvSpPr>
        <p:spPr bwMode="auto">
          <a:xfrm>
            <a:off x="4009292" y="1752600"/>
            <a:ext cx="281354" cy="2057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90" name="AutoShape 116">
            <a:extLst>
              <a:ext uri="{FF2B5EF4-FFF2-40B4-BE49-F238E27FC236}">
                <a16:creationId xmlns:a16="http://schemas.microsoft.com/office/drawing/2014/main" id="{1957AB5D-DBAF-744D-9373-EC9CC8D7E910}"/>
              </a:ext>
            </a:extLst>
          </p:cNvPr>
          <p:cNvSpPr>
            <a:spLocks noChangeArrowheads="1"/>
          </p:cNvSpPr>
          <p:nvPr/>
        </p:nvSpPr>
        <p:spPr bwMode="auto">
          <a:xfrm>
            <a:off x="4572000" y="2971800"/>
            <a:ext cx="211015" cy="304800"/>
          </a:xfrm>
          <a:prstGeom prst="irregularSeal2">
            <a:avLst/>
          </a:prstGeom>
          <a:solidFill>
            <a:srgbClr val="FF7518"/>
          </a:solidFill>
          <a:ln w="9525">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91" name="AutoShape 117">
            <a:extLst>
              <a:ext uri="{FF2B5EF4-FFF2-40B4-BE49-F238E27FC236}">
                <a16:creationId xmlns:a16="http://schemas.microsoft.com/office/drawing/2014/main" id="{0E602C54-BB9A-954D-86D7-5F4A3F6A8DE9}"/>
              </a:ext>
            </a:extLst>
          </p:cNvPr>
          <p:cNvSpPr>
            <a:spLocks noChangeArrowheads="1"/>
          </p:cNvSpPr>
          <p:nvPr/>
        </p:nvSpPr>
        <p:spPr bwMode="auto">
          <a:xfrm>
            <a:off x="4712677" y="2438400"/>
            <a:ext cx="211015" cy="304800"/>
          </a:xfrm>
          <a:prstGeom prst="irregularSeal2">
            <a:avLst/>
          </a:prstGeom>
          <a:solidFill>
            <a:srgbClr val="FF7518"/>
          </a:solidFill>
          <a:ln w="9525">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92" name="AutoShape 118">
            <a:extLst>
              <a:ext uri="{FF2B5EF4-FFF2-40B4-BE49-F238E27FC236}">
                <a16:creationId xmlns:a16="http://schemas.microsoft.com/office/drawing/2014/main" id="{F67B3BCD-F708-8244-B50A-9341257B8258}"/>
              </a:ext>
            </a:extLst>
          </p:cNvPr>
          <p:cNvSpPr>
            <a:spLocks noChangeArrowheads="1"/>
          </p:cNvSpPr>
          <p:nvPr/>
        </p:nvSpPr>
        <p:spPr bwMode="auto">
          <a:xfrm>
            <a:off x="4848629" y="3243677"/>
            <a:ext cx="263769" cy="381000"/>
          </a:xfrm>
          <a:prstGeom prst="irregularSeal2">
            <a:avLst/>
          </a:prstGeom>
          <a:solidFill>
            <a:srgbClr val="FF7518"/>
          </a:solidFill>
          <a:ln w="9525">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93" name="AutoShape 119">
            <a:extLst>
              <a:ext uri="{FF2B5EF4-FFF2-40B4-BE49-F238E27FC236}">
                <a16:creationId xmlns:a16="http://schemas.microsoft.com/office/drawing/2014/main" id="{CD1F7ED4-9663-0245-BAE9-9EAD120C29CB}"/>
              </a:ext>
            </a:extLst>
          </p:cNvPr>
          <p:cNvSpPr>
            <a:spLocks noChangeArrowheads="1"/>
          </p:cNvSpPr>
          <p:nvPr/>
        </p:nvSpPr>
        <p:spPr bwMode="auto">
          <a:xfrm>
            <a:off x="4273061" y="1010415"/>
            <a:ext cx="211015" cy="304800"/>
          </a:xfrm>
          <a:prstGeom prst="irregularSeal2">
            <a:avLst/>
          </a:prstGeom>
          <a:solidFill>
            <a:srgbClr val="FF7518"/>
          </a:solidFill>
          <a:ln w="9525">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94" name="AutoShape 120">
            <a:extLst>
              <a:ext uri="{FF2B5EF4-FFF2-40B4-BE49-F238E27FC236}">
                <a16:creationId xmlns:a16="http://schemas.microsoft.com/office/drawing/2014/main" id="{65649EF4-97FF-FB48-9556-E60FA022B40C}"/>
              </a:ext>
            </a:extLst>
          </p:cNvPr>
          <p:cNvSpPr>
            <a:spLocks noChangeArrowheads="1"/>
          </p:cNvSpPr>
          <p:nvPr/>
        </p:nvSpPr>
        <p:spPr bwMode="auto">
          <a:xfrm>
            <a:off x="3466085" y="1043184"/>
            <a:ext cx="211015" cy="304800"/>
          </a:xfrm>
          <a:prstGeom prst="irregularSeal2">
            <a:avLst/>
          </a:prstGeom>
          <a:solidFill>
            <a:srgbClr val="FF7518"/>
          </a:solidFill>
          <a:ln w="9525">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3" name="AutoShape 121">
            <a:extLst>
              <a:ext uri="{FF2B5EF4-FFF2-40B4-BE49-F238E27FC236}">
                <a16:creationId xmlns:a16="http://schemas.microsoft.com/office/drawing/2014/main" id="{11B4B038-9460-1C47-8654-246A6F7BE392}"/>
              </a:ext>
            </a:extLst>
          </p:cNvPr>
          <p:cNvSpPr>
            <a:spLocks noChangeArrowheads="1"/>
          </p:cNvSpPr>
          <p:nvPr/>
        </p:nvSpPr>
        <p:spPr bwMode="auto">
          <a:xfrm>
            <a:off x="4856451" y="987829"/>
            <a:ext cx="263769" cy="381000"/>
          </a:xfrm>
          <a:prstGeom prst="irregularSeal2">
            <a:avLst/>
          </a:prstGeom>
          <a:solidFill>
            <a:srgbClr val="FF7518"/>
          </a:solidFill>
          <a:ln w="9525">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8" name="AutoShape 18">
            <a:extLst>
              <a:ext uri="{FF2B5EF4-FFF2-40B4-BE49-F238E27FC236}">
                <a16:creationId xmlns:a16="http://schemas.microsoft.com/office/drawing/2014/main" id="{8E01A950-DA3F-6249-B8DB-C6EF646E2312}"/>
              </a:ext>
            </a:extLst>
          </p:cNvPr>
          <p:cNvSpPr>
            <a:spLocks noChangeArrowheads="1"/>
          </p:cNvSpPr>
          <p:nvPr/>
        </p:nvSpPr>
        <p:spPr bwMode="auto">
          <a:xfrm>
            <a:off x="6519066" y="381000"/>
            <a:ext cx="2602523" cy="2057400"/>
          </a:xfrm>
          <a:prstGeom prst="wedgeEllipseCallout">
            <a:avLst>
              <a:gd name="adj1" fmla="val -154787"/>
              <a:gd name="adj2" fmla="val 48301"/>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sp>
        <p:nvSpPr>
          <p:cNvPr id="129" name="Text Box 111">
            <a:extLst>
              <a:ext uri="{FF2B5EF4-FFF2-40B4-BE49-F238E27FC236}">
                <a16:creationId xmlns:a16="http://schemas.microsoft.com/office/drawing/2014/main" id="{5BEF3DA4-6C95-CA48-9941-60E1155FFCC5}"/>
              </a:ext>
            </a:extLst>
          </p:cNvPr>
          <p:cNvSpPr txBox="1">
            <a:spLocks noChangeArrowheads="1"/>
          </p:cNvSpPr>
          <p:nvPr/>
        </p:nvSpPr>
        <p:spPr bwMode="auto">
          <a:xfrm>
            <a:off x="6861966" y="609600"/>
            <a:ext cx="2077914"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2800" b="1" dirty="0">
                <a:solidFill>
                  <a:srgbClr val="008000"/>
                </a:solidFill>
                <a:cs typeface="Monotype Corsiva"/>
              </a:rPr>
              <a:t>Dynamic </a:t>
            </a:r>
          </a:p>
          <a:p>
            <a:pPr algn="ctr"/>
            <a:r>
              <a:rPr lang="en-US" sz="2800" b="1" dirty="0">
                <a:solidFill>
                  <a:srgbClr val="008000"/>
                </a:solidFill>
                <a:cs typeface="Monotype Corsiva"/>
              </a:rPr>
              <a:t>pressure </a:t>
            </a:r>
          </a:p>
          <a:p>
            <a:pPr algn="ctr"/>
            <a:r>
              <a:rPr lang="en-US" sz="2800" b="1" dirty="0">
                <a:solidFill>
                  <a:srgbClr val="008000"/>
                </a:solidFill>
                <a:cs typeface="Monotype Corsiva"/>
              </a:rPr>
              <a:t>increase !!!</a:t>
            </a:r>
            <a:endParaRPr lang="en-US" sz="2800" b="1" baseline="30000" dirty="0">
              <a:solidFill>
                <a:srgbClr val="008000"/>
              </a:solidFill>
              <a:cs typeface="Monotype Corsiva"/>
            </a:endParaRPr>
          </a:p>
        </p:txBody>
      </p:sp>
      <p:sp>
        <p:nvSpPr>
          <p:cNvPr id="166" name="AutoShape 122">
            <a:extLst>
              <a:ext uri="{FF2B5EF4-FFF2-40B4-BE49-F238E27FC236}">
                <a16:creationId xmlns:a16="http://schemas.microsoft.com/office/drawing/2014/main" id="{E87D1686-0A33-D948-A950-F2DC5ADFBD0E}"/>
              </a:ext>
            </a:extLst>
          </p:cNvPr>
          <p:cNvSpPr>
            <a:spLocks noChangeArrowheads="1"/>
          </p:cNvSpPr>
          <p:nvPr/>
        </p:nvSpPr>
        <p:spPr bwMode="auto">
          <a:xfrm>
            <a:off x="7081773" y="2776155"/>
            <a:ext cx="1967523" cy="533400"/>
          </a:xfrm>
          <a:prstGeom prst="wedgeRoundRectCallout">
            <a:avLst>
              <a:gd name="adj1" fmla="val -159288"/>
              <a:gd name="adj2" fmla="val -939"/>
              <a:gd name="adj3" fmla="val 16667"/>
            </a:avLst>
          </a:prstGeom>
          <a:noFill/>
          <a:ln w="28575">
            <a:solidFill>
              <a:srgbClr val="FF7518"/>
            </a:solidFill>
            <a:miter lim="800000"/>
            <a:headEnd/>
            <a:tailEnd/>
          </a:ln>
          <a:effectLst/>
          <a:extLst>
            <a:ext uri="{909E8E84-426E-40dd-AFC4-6F175D3DCCD1}">
              <a14:hiddenFill xmlns:a14="http://schemas.microsoft.com/office/drawing/2010/main" xmlns="">
                <a:solidFill>
                  <a:srgbClr val="FF7518"/>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cs typeface="Monotype Corsiva"/>
            </a:endParaRPr>
          </a:p>
        </p:txBody>
      </p:sp>
      <p:sp>
        <p:nvSpPr>
          <p:cNvPr id="167" name="Text Box 123">
            <a:extLst>
              <a:ext uri="{FF2B5EF4-FFF2-40B4-BE49-F238E27FC236}">
                <a16:creationId xmlns:a16="http://schemas.microsoft.com/office/drawing/2014/main" id="{A1A55874-B177-234D-B96F-CD7112B8AF52}"/>
              </a:ext>
            </a:extLst>
          </p:cNvPr>
          <p:cNvSpPr txBox="1">
            <a:spLocks noChangeArrowheads="1"/>
          </p:cNvSpPr>
          <p:nvPr/>
        </p:nvSpPr>
        <p:spPr bwMode="auto">
          <a:xfrm>
            <a:off x="7111080" y="2824238"/>
            <a:ext cx="1828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dirty="0">
                <a:solidFill>
                  <a:srgbClr val="FF7518"/>
                </a:solidFill>
                <a:cs typeface="Monotype Corsiva"/>
              </a:rPr>
              <a:t>Desorbed gas</a:t>
            </a:r>
          </a:p>
        </p:txBody>
      </p:sp>
      <p:sp>
        <p:nvSpPr>
          <p:cNvPr id="168" name="Text Box 161">
            <a:extLst>
              <a:ext uri="{FF2B5EF4-FFF2-40B4-BE49-F238E27FC236}">
                <a16:creationId xmlns:a16="http://schemas.microsoft.com/office/drawing/2014/main" id="{A53471C7-B221-B84A-87F0-34A4A40B6254}"/>
              </a:ext>
            </a:extLst>
          </p:cNvPr>
          <p:cNvSpPr txBox="1">
            <a:spLocks noChangeArrowheads="1"/>
          </p:cNvSpPr>
          <p:nvPr/>
        </p:nvSpPr>
        <p:spPr bwMode="auto">
          <a:xfrm>
            <a:off x="413787" y="4331717"/>
            <a:ext cx="5198186" cy="584776"/>
          </a:xfrm>
          <a:prstGeom prst="rect">
            <a:avLst/>
          </a:prstGeom>
          <a:noFill/>
          <a:ln>
            <a:noFill/>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i="1" dirty="0">
                <a:solidFill>
                  <a:srgbClr val="000000"/>
                </a:solidFill>
                <a:cs typeface="Monotype Corsiva"/>
              </a:rPr>
              <a:t>It is a  beam/Vacuum issue!</a:t>
            </a:r>
            <a:endParaRPr lang="en-US" sz="3200" b="1" baseline="30000" dirty="0">
              <a:solidFill>
                <a:srgbClr val="000000"/>
              </a:solidFill>
              <a:cs typeface="Monotype Corsiva"/>
            </a:endParaRPr>
          </a:p>
        </p:txBody>
      </p:sp>
      <p:sp>
        <p:nvSpPr>
          <p:cNvPr id="2" name="TextBox 1">
            <a:extLst>
              <a:ext uri="{FF2B5EF4-FFF2-40B4-BE49-F238E27FC236}">
                <a16:creationId xmlns:a16="http://schemas.microsoft.com/office/drawing/2014/main" id="{84C6D449-19FC-8E40-949B-B96C8861CBA2}"/>
              </a:ext>
            </a:extLst>
          </p:cNvPr>
          <p:cNvSpPr txBox="1"/>
          <p:nvPr/>
        </p:nvSpPr>
        <p:spPr>
          <a:xfrm>
            <a:off x="5818623" y="3465498"/>
            <a:ext cx="3425874" cy="830997"/>
          </a:xfrm>
          <a:prstGeom prst="rect">
            <a:avLst/>
          </a:prstGeom>
          <a:noFill/>
        </p:spPr>
        <p:txBody>
          <a:bodyPr wrap="none" rtlCol="0">
            <a:spAutoFit/>
          </a:bodyPr>
          <a:lstStyle/>
          <a:p>
            <a:r>
              <a:rPr lang="en-GB" sz="2400" b="1" dirty="0">
                <a:solidFill>
                  <a:schemeClr val="bg1"/>
                </a:solidFill>
              </a:rPr>
              <a:t>Governed by: </a:t>
            </a:r>
            <a:r>
              <a:rPr lang="en-GB" sz="2400" b="1" dirty="0">
                <a:solidFill>
                  <a:schemeClr val="bg1"/>
                </a:solidFill>
                <a:latin typeface="Symbol" pitchFamily="2" charset="2"/>
              </a:rPr>
              <a:t>h </a:t>
            </a:r>
          </a:p>
          <a:p>
            <a:r>
              <a:rPr lang="en-GB" sz="2400" b="1" dirty="0">
                <a:solidFill>
                  <a:schemeClr val="bg1"/>
                </a:solidFill>
              </a:rPr>
              <a:t>Electron Desorption Yield</a:t>
            </a:r>
          </a:p>
        </p:txBody>
      </p:sp>
      <p:sp>
        <p:nvSpPr>
          <p:cNvPr id="169" name="TextBox 168">
            <a:extLst>
              <a:ext uri="{FF2B5EF4-FFF2-40B4-BE49-F238E27FC236}">
                <a16:creationId xmlns:a16="http://schemas.microsoft.com/office/drawing/2014/main" id="{DDE290CF-E548-CB48-92D1-47D0D4820DF0}"/>
              </a:ext>
            </a:extLst>
          </p:cNvPr>
          <p:cNvSpPr txBox="1"/>
          <p:nvPr/>
        </p:nvSpPr>
        <p:spPr>
          <a:xfrm>
            <a:off x="6130067" y="4407266"/>
            <a:ext cx="3102901" cy="461665"/>
          </a:xfrm>
          <a:prstGeom prst="rect">
            <a:avLst/>
          </a:prstGeom>
          <a:noFill/>
        </p:spPr>
        <p:txBody>
          <a:bodyPr wrap="none" rtlCol="0">
            <a:spAutoFit/>
          </a:bodyPr>
          <a:lstStyle/>
          <a:p>
            <a:r>
              <a:rPr lang="en-GB" sz="2400" b="1" dirty="0">
                <a:solidFill>
                  <a:schemeClr val="bg1"/>
                </a:solidFill>
              </a:rPr>
              <a:t>See: Luisa </a:t>
            </a:r>
            <a:r>
              <a:rPr lang="en-GB" sz="2400" b="1" dirty="0" err="1">
                <a:solidFill>
                  <a:schemeClr val="bg1"/>
                </a:solidFill>
              </a:rPr>
              <a:t>Spallino</a:t>
            </a:r>
            <a:r>
              <a:rPr lang="en-GB" sz="2400" b="1" dirty="0">
                <a:solidFill>
                  <a:schemeClr val="bg1"/>
                </a:solidFill>
              </a:rPr>
              <a:t> Talk</a:t>
            </a:r>
            <a:endParaRPr lang="en-GB" sz="2400" b="1" dirty="0">
              <a:solidFill>
                <a:schemeClr val="bg1"/>
              </a:solidFill>
              <a:latin typeface="Symbol" pitchFamily="2" charset="2"/>
            </a:endParaRPr>
          </a:p>
        </p:txBody>
      </p:sp>
    </p:spTree>
    <p:extLst>
      <p:ext uri="{BB962C8B-B14F-4D97-AF65-F5344CB8AC3E}">
        <p14:creationId xmlns:p14="http://schemas.microsoft.com/office/powerpoint/2010/main" val="140315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3AC0F6-02CE-D54B-B817-423264C9AAD9}"/>
              </a:ext>
            </a:extLst>
          </p:cNvPr>
          <p:cNvGrpSpPr/>
          <p:nvPr/>
        </p:nvGrpSpPr>
        <p:grpSpPr>
          <a:xfrm>
            <a:off x="0" y="-6545"/>
            <a:ext cx="9129651" cy="4941960"/>
            <a:chOff x="964471" y="72090"/>
            <a:chExt cx="7975157" cy="4467921"/>
          </a:xfrm>
        </p:grpSpPr>
        <p:sp>
          <p:nvSpPr>
            <p:cNvPr id="6" name="Rectangle 5">
              <a:extLst>
                <a:ext uri="{FF2B5EF4-FFF2-40B4-BE49-F238E27FC236}">
                  <a16:creationId xmlns:a16="http://schemas.microsoft.com/office/drawing/2014/main" id="{E294C720-FB74-A841-B06E-E9C89F46F400}"/>
                </a:ext>
              </a:extLst>
            </p:cNvPr>
            <p:cNvSpPr/>
            <p:nvPr/>
          </p:nvSpPr>
          <p:spPr>
            <a:xfrm>
              <a:off x="964471" y="72090"/>
              <a:ext cx="7975157" cy="4467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54" name="Rectangle 2"/>
            <p:cNvSpPr>
              <a:spLocks noChangeArrowheads="1"/>
            </p:cNvSpPr>
            <p:nvPr/>
          </p:nvSpPr>
          <p:spPr bwMode="auto">
            <a:xfrm>
              <a:off x="1900545" y="67208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5" name="Rectangle 3"/>
            <p:cNvSpPr>
              <a:spLocks noChangeArrowheads="1"/>
            </p:cNvSpPr>
            <p:nvPr/>
          </p:nvSpPr>
          <p:spPr bwMode="auto">
            <a:xfrm>
              <a:off x="1900545" y="9578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6" name="Rectangle 4"/>
            <p:cNvSpPr>
              <a:spLocks noChangeArrowheads="1"/>
            </p:cNvSpPr>
            <p:nvPr/>
          </p:nvSpPr>
          <p:spPr bwMode="auto">
            <a:xfrm>
              <a:off x="1900545" y="3358134"/>
              <a:ext cx="4114800" cy="57150"/>
            </a:xfrm>
            <a:prstGeom prst="rect">
              <a:avLst/>
            </a:prstGeom>
            <a:solidFill>
              <a:srgbClr val="FF7518"/>
            </a:solidFill>
            <a:ln w="19050">
              <a:solidFill>
                <a:srgbClr val="FF7518"/>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7" name="Rectangle 5"/>
            <p:cNvSpPr>
              <a:spLocks noChangeArrowheads="1"/>
            </p:cNvSpPr>
            <p:nvPr/>
          </p:nvSpPr>
          <p:spPr bwMode="auto">
            <a:xfrm>
              <a:off x="1900545" y="3586734"/>
              <a:ext cx="4114800" cy="114300"/>
            </a:xfrm>
            <a:prstGeom prst="rect">
              <a:avLst/>
            </a:prstGeom>
            <a:solidFill>
              <a:srgbClr val="0000FF"/>
            </a:solidFill>
            <a:ln w="19050">
              <a:solidFill>
                <a:srgbClr val="BB56C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333399"/>
                </a:solidFill>
                <a:cs typeface="Monotype Corsiva"/>
              </a:endParaRPr>
            </a:p>
          </p:txBody>
        </p:sp>
        <p:sp>
          <p:nvSpPr>
            <p:cNvPr id="125958" name="Line 6"/>
            <p:cNvSpPr>
              <a:spLocks noChangeShapeType="1"/>
            </p:cNvSpPr>
            <p:nvPr/>
          </p:nvSpPr>
          <p:spPr bwMode="auto">
            <a:xfrm flipV="1">
              <a:off x="1531268" y="329184"/>
              <a:ext cx="0" cy="3714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25962" name="Text Box 10"/>
            <p:cNvSpPr txBox="1">
              <a:spLocks noChangeArrowheads="1"/>
            </p:cNvSpPr>
            <p:nvPr/>
          </p:nvSpPr>
          <p:spPr bwMode="auto">
            <a:xfrm rot="-5400000">
              <a:off x="44225" y="1652620"/>
              <a:ext cx="25634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cs typeface="Monotype Corsiva"/>
                </a:rPr>
                <a:t>Radial Distance</a:t>
              </a:r>
              <a:endParaRPr lang="en-US" dirty="0">
                <a:cs typeface="Monotype Corsiva"/>
              </a:endParaRPr>
            </a:p>
          </p:txBody>
        </p:sp>
        <p:sp>
          <p:nvSpPr>
            <p:cNvPr id="125963" name="Line 11"/>
            <p:cNvSpPr>
              <a:spLocks noChangeShapeType="1"/>
            </p:cNvSpPr>
            <p:nvPr/>
          </p:nvSpPr>
          <p:spPr bwMode="auto">
            <a:xfrm flipV="1">
              <a:off x="1531268" y="4043934"/>
              <a:ext cx="36400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cs typeface="Monotype Corsiva"/>
              </a:endParaRPr>
            </a:p>
          </p:txBody>
        </p:sp>
        <p:sp>
          <p:nvSpPr>
            <p:cNvPr id="177" name="TextBox 176">
              <a:extLst>
                <a:ext uri="{FF2B5EF4-FFF2-40B4-BE49-F238E27FC236}">
                  <a16:creationId xmlns:a16="http://schemas.microsoft.com/office/drawing/2014/main" id="{03DB7515-4B2B-B64C-A1B5-7F4C907F5CF6}"/>
                </a:ext>
              </a:extLst>
            </p:cNvPr>
            <p:cNvSpPr txBox="1"/>
            <p:nvPr/>
          </p:nvSpPr>
          <p:spPr>
            <a:xfrm>
              <a:off x="1464207" y="3460595"/>
              <a:ext cx="436338" cy="369332"/>
            </a:xfrm>
            <a:prstGeom prst="rect">
              <a:avLst/>
            </a:prstGeom>
            <a:noFill/>
          </p:spPr>
          <p:txBody>
            <a:bodyPr wrap="none" rtlCol="0">
              <a:spAutoFit/>
            </a:bodyPr>
            <a:lstStyle/>
            <a:p>
              <a:r>
                <a:rPr lang="en-GB" b="1" dirty="0">
                  <a:solidFill>
                    <a:srgbClr val="0432FF"/>
                  </a:solidFill>
                </a:rPr>
                <a:t>CB</a:t>
              </a:r>
            </a:p>
          </p:txBody>
        </p:sp>
        <p:sp>
          <p:nvSpPr>
            <p:cNvPr id="178" name="TextBox 177">
              <a:extLst>
                <a:ext uri="{FF2B5EF4-FFF2-40B4-BE49-F238E27FC236}">
                  <a16:creationId xmlns:a16="http://schemas.microsoft.com/office/drawing/2014/main" id="{7D372AD1-2026-3C42-A880-CB35EF40D79B}"/>
                </a:ext>
              </a:extLst>
            </p:cNvPr>
            <p:cNvSpPr txBox="1"/>
            <p:nvPr/>
          </p:nvSpPr>
          <p:spPr>
            <a:xfrm>
              <a:off x="1492460" y="543191"/>
              <a:ext cx="436338" cy="369332"/>
            </a:xfrm>
            <a:prstGeom prst="rect">
              <a:avLst/>
            </a:prstGeom>
            <a:noFill/>
          </p:spPr>
          <p:txBody>
            <a:bodyPr wrap="none" rtlCol="0">
              <a:spAutoFit/>
            </a:bodyPr>
            <a:lstStyle/>
            <a:p>
              <a:r>
                <a:rPr lang="en-GB" b="1" dirty="0">
                  <a:solidFill>
                    <a:srgbClr val="0432FF"/>
                  </a:solidFill>
                </a:rPr>
                <a:t>CB</a:t>
              </a:r>
            </a:p>
          </p:txBody>
        </p:sp>
        <p:sp>
          <p:nvSpPr>
            <p:cNvPr id="179" name="TextBox 178">
              <a:extLst>
                <a:ext uri="{FF2B5EF4-FFF2-40B4-BE49-F238E27FC236}">
                  <a16:creationId xmlns:a16="http://schemas.microsoft.com/office/drawing/2014/main" id="{B270A33C-5328-0F46-9382-05D726D3F7BE}"/>
                </a:ext>
              </a:extLst>
            </p:cNvPr>
            <p:cNvSpPr txBox="1"/>
            <p:nvPr/>
          </p:nvSpPr>
          <p:spPr>
            <a:xfrm>
              <a:off x="1530612" y="809358"/>
              <a:ext cx="423514" cy="369332"/>
            </a:xfrm>
            <a:prstGeom prst="rect">
              <a:avLst/>
            </a:prstGeom>
            <a:noFill/>
          </p:spPr>
          <p:txBody>
            <a:bodyPr wrap="none" rtlCol="0">
              <a:spAutoFit/>
            </a:bodyPr>
            <a:lstStyle/>
            <a:p>
              <a:r>
                <a:rPr lang="en-GB" b="1" dirty="0">
                  <a:solidFill>
                    <a:schemeClr val="accent2"/>
                  </a:solidFill>
                </a:rPr>
                <a:t>BS</a:t>
              </a:r>
            </a:p>
          </p:txBody>
        </p:sp>
        <p:sp>
          <p:nvSpPr>
            <p:cNvPr id="180" name="TextBox 179">
              <a:extLst>
                <a:ext uri="{FF2B5EF4-FFF2-40B4-BE49-F238E27FC236}">
                  <a16:creationId xmlns:a16="http://schemas.microsoft.com/office/drawing/2014/main" id="{388FB12F-24A8-ED42-A8F0-3DA0DC76ECC6}"/>
                </a:ext>
              </a:extLst>
            </p:cNvPr>
            <p:cNvSpPr txBox="1"/>
            <p:nvPr/>
          </p:nvSpPr>
          <p:spPr>
            <a:xfrm>
              <a:off x="1498872" y="3162643"/>
              <a:ext cx="423514" cy="369332"/>
            </a:xfrm>
            <a:prstGeom prst="rect">
              <a:avLst/>
            </a:prstGeom>
            <a:noFill/>
          </p:spPr>
          <p:txBody>
            <a:bodyPr wrap="none" rtlCol="0">
              <a:spAutoFit/>
            </a:bodyPr>
            <a:lstStyle/>
            <a:p>
              <a:r>
                <a:rPr lang="en-GB" b="1" dirty="0">
                  <a:solidFill>
                    <a:schemeClr val="accent2"/>
                  </a:solidFill>
                </a:rPr>
                <a:t>BS</a:t>
              </a:r>
            </a:p>
          </p:txBody>
        </p:sp>
      </p:grpSp>
      <p:sp>
        <p:nvSpPr>
          <p:cNvPr id="95" name="Text Box 11">
            <a:extLst>
              <a:ext uri="{FF2B5EF4-FFF2-40B4-BE49-F238E27FC236}">
                <a16:creationId xmlns:a16="http://schemas.microsoft.com/office/drawing/2014/main" id="{0000EE7C-95FF-E544-B201-1DF8FBD55812}"/>
              </a:ext>
            </a:extLst>
          </p:cNvPr>
          <p:cNvSpPr txBox="1">
            <a:spLocks noChangeArrowheads="1"/>
          </p:cNvSpPr>
          <p:nvPr/>
        </p:nvSpPr>
        <p:spPr bwMode="auto">
          <a:xfrm>
            <a:off x="2180492" y="3981019"/>
            <a:ext cx="254683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dirty="0">
                <a:cs typeface="Monotype Corsiva"/>
              </a:rPr>
              <a:t>Time = 25 ns</a:t>
            </a:r>
            <a:endParaRPr lang="en-US" sz="2400" dirty="0">
              <a:cs typeface="Monotype Corsiva"/>
            </a:endParaRPr>
          </a:p>
        </p:txBody>
      </p:sp>
      <p:sp>
        <p:nvSpPr>
          <p:cNvPr id="96" name="Text Box 13">
            <a:extLst>
              <a:ext uri="{FF2B5EF4-FFF2-40B4-BE49-F238E27FC236}">
                <a16:creationId xmlns:a16="http://schemas.microsoft.com/office/drawing/2014/main" id="{C25C164F-85F8-7A45-8765-E10284FB804C}"/>
              </a:ext>
            </a:extLst>
          </p:cNvPr>
          <p:cNvSpPr txBox="1">
            <a:spLocks noChangeArrowheads="1"/>
          </p:cNvSpPr>
          <p:nvPr/>
        </p:nvSpPr>
        <p:spPr bwMode="auto">
          <a:xfrm>
            <a:off x="4853354" y="245012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97" name="Text Box 14">
            <a:extLst>
              <a:ext uri="{FF2B5EF4-FFF2-40B4-BE49-F238E27FC236}">
                <a16:creationId xmlns:a16="http://schemas.microsoft.com/office/drawing/2014/main" id="{7993B214-BF17-7A4A-BCD1-5AA70B1846FE}"/>
              </a:ext>
            </a:extLst>
          </p:cNvPr>
          <p:cNvSpPr txBox="1">
            <a:spLocks noChangeArrowheads="1"/>
          </p:cNvSpPr>
          <p:nvPr/>
        </p:nvSpPr>
        <p:spPr bwMode="auto">
          <a:xfrm>
            <a:off x="1266093" y="2983524"/>
            <a:ext cx="5468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Monotype Corsiva"/>
              </a:rPr>
              <a:t>P </a:t>
            </a:r>
            <a:r>
              <a:rPr lang="en-US" sz="2400" baseline="30000">
                <a:cs typeface="Monotype Corsiva"/>
              </a:rPr>
              <a:t>+</a:t>
            </a:r>
            <a:endParaRPr lang="en-US" sz="2400">
              <a:cs typeface="Monotype Corsiva"/>
            </a:endParaRPr>
          </a:p>
        </p:txBody>
      </p:sp>
      <p:grpSp>
        <p:nvGrpSpPr>
          <p:cNvPr id="98" name="Group 15">
            <a:extLst>
              <a:ext uri="{FF2B5EF4-FFF2-40B4-BE49-F238E27FC236}">
                <a16:creationId xmlns:a16="http://schemas.microsoft.com/office/drawing/2014/main" id="{78B2A2A1-CBBD-F643-8356-33327A6F0BA9}"/>
              </a:ext>
            </a:extLst>
          </p:cNvPr>
          <p:cNvGrpSpPr>
            <a:grpSpLocks/>
          </p:cNvGrpSpPr>
          <p:nvPr/>
        </p:nvGrpSpPr>
        <p:grpSpPr bwMode="auto">
          <a:xfrm rot="287431">
            <a:off x="1477108" y="1154724"/>
            <a:ext cx="140677" cy="1295400"/>
            <a:chOff x="1104" y="816"/>
            <a:chExt cx="96" cy="816"/>
          </a:xfrm>
        </p:grpSpPr>
        <p:sp>
          <p:nvSpPr>
            <p:cNvPr id="99" name="Line 16">
              <a:extLst>
                <a:ext uri="{FF2B5EF4-FFF2-40B4-BE49-F238E27FC236}">
                  <a16:creationId xmlns:a16="http://schemas.microsoft.com/office/drawing/2014/main" id="{87C01CF8-58A3-3944-B7FF-C24F442A4E2D}"/>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0" name="Freeform 17">
              <a:extLst>
                <a:ext uri="{FF2B5EF4-FFF2-40B4-BE49-F238E27FC236}">
                  <a16:creationId xmlns:a16="http://schemas.microsoft.com/office/drawing/2014/main" id="{E44CCF6B-7E3C-744C-86C4-66C892F535E6}"/>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01" name="Text Box 18">
            <a:extLst>
              <a:ext uri="{FF2B5EF4-FFF2-40B4-BE49-F238E27FC236}">
                <a16:creationId xmlns:a16="http://schemas.microsoft.com/office/drawing/2014/main" id="{DF3FA890-7C29-2A44-B5B8-11E9585F1FD9}"/>
              </a:ext>
            </a:extLst>
          </p:cNvPr>
          <p:cNvSpPr txBox="1">
            <a:spLocks noChangeArrowheads="1"/>
          </p:cNvSpPr>
          <p:nvPr/>
        </p:nvSpPr>
        <p:spPr bwMode="auto">
          <a:xfrm>
            <a:off x="935944" y="11724"/>
            <a:ext cx="504282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3200" b="1" dirty="0">
                <a:solidFill>
                  <a:srgbClr val="008000"/>
                </a:solidFill>
                <a:cs typeface="Monotype Corsiva"/>
              </a:rPr>
              <a:t>e</a:t>
            </a:r>
            <a:r>
              <a:rPr lang="en-US" sz="3200" b="1" baseline="30000" dirty="0">
                <a:solidFill>
                  <a:srgbClr val="008000"/>
                </a:solidFill>
                <a:cs typeface="Monotype Corsiva"/>
              </a:rPr>
              <a:t>-</a:t>
            </a:r>
            <a:r>
              <a:rPr lang="en-US" sz="3200" b="1" dirty="0">
                <a:solidFill>
                  <a:srgbClr val="008000"/>
                </a:solidFill>
                <a:cs typeface="Monotype Corsiva"/>
              </a:rPr>
              <a:t> cloud induced Beam blow up</a:t>
            </a:r>
          </a:p>
        </p:txBody>
      </p:sp>
      <p:sp>
        <p:nvSpPr>
          <p:cNvPr id="102" name="Rectangle 19">
            <a:extLst>
              <a:ext uri="{FF2B5EF4-FFF2-40B4-BE49-F238E27FC236}">
                <a16:creationId xmlns:a16="http://schemas.microsoft.com/office/drawing/2014/main" id="{FDCB9EB2-B259-C04A-955A-5566A7BAF92F}"/>
              </a:ext>
            </a:extLst>
          </p:cNvPr>
          <p:cNvSpPr>
            <a:spLocks noChangeArrowheads="1"/>
          </p:cNvSpPr>
          <p:nvPr/>
        </p:nvSpPr>
        <p:spPr bwMode="auto">
          <a:xfrm>
            <a:off x="4079631" y="2907324"/>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b="1">
              <a:solidFill>
                <a:srgbClr val="008000"/>
              </a:solidFill>
              <a:cs typeface="Monotype Corsiva"/>
            </a:endParaRPr>
          </a:p>
        </p:txBody>
      </p:sp>
      <p:sp>
        <p:nvSpPr>
          <p:cNvPr id="103" name="Line 20">
            <a:extLst>
              <a:ext uri="{FF2B5EF4-FFF2-40B4-BE49-F238E27FC236}">
                <a16:creationId xmlns:a16="http://schemas.microsoft.com/office/drawing/2014/main" id="{C9CEB5C7-63BD-2245-AB02-E3CB2914FE06}"/>
              </a:ext>
            </a:extLst>
          </p:cNvPr>
          <p:cNvSpPr>
            <a:spLocks noChangeShapeType="1"/>
          </p:cNvSpPr>
          <p:nvPr/>
        </p:nvSpPr>
        <p:spPr bwMode="auto">
          <a:xfrm>
            <a:off x="1688123" y="1078524"/>
            <a:ext cx="562708" cy="2590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4" name="Line 21">
            <a:extLst>
              <a:ext uri="{FF2B5EF4-FFF2-40B4-BE49-F238E27FC236}">
                <a16:creationId xmlns:a16="http://schemas.microsoft.com/office/drawing/2014/main" id="{B0FAAA99-DD5A-8043-9286-FD2284D75D3F}"/>
              </a:ext>
            </a:extLst>
          </p:cNvPr>
          <p:cNvSpPr>
            <a:spLocks noChangeShapeType="1"/>
          </p:cNvSpPr>
          <p:nvPr/>
        </p:nvSpPr>
        <p:spPr bwMode="auto">
          <a:xfrm>
            <a:off x="1688123" y="1078524"/>
            <a:ext cx="351692"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5" name="Line 22">
            <a:extLst>
              <a:ext uri="{FF2B5EF4-FFF2-40B4-BE49-F238E27FC236}">
                <a16:creationId xmlns:a16="http://schemas.microsoft.com/office/drawing/2014/main" id="{28BDD4E4-09C7-7F4E-8713-63D284183331}"/>
              </a:ext>
            </a:extLst>
          </p:cNvPr>
          <p:cNvSpPr>
            <a:spLocks noChangeShapeType="1"/>
          </p:cNvSpPr>
          <p:nvPr/>
        </p:nvSpPr>
        <p:spPr bwMode="auto">
          <a:xfrm>
            <a:off x="1688123" y="1078524"/>
            <a:ext cx="351692" cy="685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6" name="Line 23">
            <a:extLst>
              <a:ext uri="{FF2B5EF4-FFF2-40B4-BE49-F238E27FC236}">
                <a16:creationId xmlns:a16="http://schemas.microsoft.com/office/drawing/2014/main" id="{D0E8EF4F-D9A0-5B48-87BE-4B5F80752CD6}"/>
              </a:ext>
            </a:extLst>
          </p:cNvPr>
          <p:cNvSpPr>
            <a:spLocks noChangeShapeType="1"/>
          </p:cNvSpPr>
          <p:nvPr/>
        </p:nvSpPr>
        <p:spPr bwMode="auto">
          <a:xfrm>
            <a:off x="1688123" y="1078524"/>
            <a:ext cx="281354"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7" name="Line 24">
            <a:extLst>
              <a:ext uri="{FF2B5EF4-FFF2-40B4-BE49-F238E27FC236}">
                <a16:creationId xmlns:a16="http://schemas.microsoft.com/office/drawing/2014/main" id="{6FD98E1A-A931-874A-BBBF-67296006208F}"/>
              </a:ext>
            </a:extLst>
          </p:cNvPr>
          <p:cNvSpPr>
            <a:spLocks noChangeShapeType="1"/>
          </p:cNvSpPr>
          <p:nvPr/>
        </p:nvSpPr>
        <p:spPr bwMode="auto">
          <a:xfrm flipV="1">
            <a:off x="2250831" y="1992924"/>
            <a:ext cx="70338"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8" name="Line 25">
            <a:extLst>
              <a:ext uri="{FF2B5EF4-FFF2-40B4-BE49-F238E27FC236}">
                <a16:creationId xmlns:a16="http://schemas.microsoft.com/office/drawing/2014/main" id="{FE1B1DF7-7E6E-AF4D-8BB6-AF1BF77B55C9}"/>
              </a:ext>
            </a:extLst>
          </p:cNvPr>
          <p:cNvSpPr>
            <a:spLocks noChangeShapeType="1"/>
          </p:cNvSpPr>
          <p:nvPr/>
        </p:nvSpPr>
        <p:spPr bwMode="auto">
          <a:xfrm>
            <a:off x="2321169" y="2069124"/>
            <a:ext cx="140677" cy="13716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09" name="Line 26">
            <a:extLst>
              <a:ext uri="{FF2B5EF4-FFF2-40B4-BE49-F238E27FC236}">
                <a16:creationId xmlns:a16="http://schemas.microsoft.com/office/drawing/2014/main" id="{BC1139EA-19E9-E044-B4BA-A683A0BD7D7C}"/>
              </a:ext>
            </a:extLst>
          </p:cNvPr>
          <p:cNvSpPr>
            <a:spLocks noChangeShapeType="1"/>
          </p:cNvSpPr>
          <p:nvPr/>
        </p:nvSpPr>
        <p:spPr bwMode="auto">
          <a:xfrm flipV="1">
            <a:off x="2461846" y="1154724"/>
            <a:ext cx="281354" cy="2209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0" name="Line 27">
            <a:extLst>
              <a:ext uri="{FF2B5EF4-FFF2-40B4-BE49-F238E27FC236}">
                <a16:creationId xmlns:a16="http://schemas.microsoft.com/office/drawing/2014/main" id="{2489BAE6-51DC-4540-A2DF-55E319E42571}"/>
              </a:ext>
            </a:extLst>
          </p:cNvPr>
          <p:cNvSpPr>
            <a:spLocks noChangeShapeType="1"/>
          </p:cNvSpPr>
          <p:nvPr/>
        </p:nvSpPr>
        <p:spPr bwMode="auto">
          <a:xfrm>
            <a:off x="2005861" y="2168370"/>
            <a:ext cx="132051" cy="1447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1" name="Line 28">
            <a:extLst>
              <a:ext uri="{FF2B5EF4-FFF2-40B4-BE49-F238E27FC236}">
                <a16:creationId xmlns:a16="http://schemas.microsoft.com/office/drawing/2014/main" id="{0A5B8C19-9E3D-A743-9373-2ABB03B3938A}"/>
              </a:ext>
            </a:extLst>
          </p:cNvPr>
          <p:cNvSpPr>
            <a:spLocks noChangeShapeType="1"/>
          </p:cNvSpPr>
          <p:nvPr/>
        </p:nvSpPr>
        <p:spPr bwMode="auto">
          <a:xfrm>
            <a:off x="2039816" y="1764324"/>
            <a:ext cx="808891" cy="186060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2" name="Line 29">
            <a:extLst>
              <a:ext uri="{FF2B5EF4-FFF2-40B4-BE49-F238E27FC236}">
                <a16:creationId xmlns:a16="http://schemas.microsoft.com/office/drawing/2014/main" id="{A85C3B31-DE3F-E844-9AB6-1CBFD80A8C13}"/>
              </a:ext>
            </a:extLst>
          </p:cNvPr>
          <p:cNvSpPr>
            <a:spLocks noChangeShapeType="1"/>
          </p:cNvSpPr>
          <p:nvPr/>
        </p:nvSpPr>
        <p:spPr bwMode="auto">
          <a:xfrm>
            <a:off x="1922584" y="1241033"/>
            <a:ext cx="633045" cy="2355304"/>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3" name="Text Box 58">
            <a:extLst>
              <a:ext uri="{FF2B5EF4-FFF2-40B4-BE49-F238E27FC236}">
                <a16:creationId xmlns:a16="http://schemas.microsoft.com/office/drawing/2014/main" id="{C599F4E0-1475-8E4D-80B8-5BAAA762C295}"/>
              </a:ext>
            </a:extLst>
          </p:cNvPr>
          <p:cNvSpPr txBox="1">
            <a:spLocks noChangeArrowheads="1"/>
          </p:cNvSpPr>
          <p:nvPr/>
        </p:nvSpPr>
        <p:spPr bwMode="auto">
          <a:xfrm>
            <a:off x="5436577" y="2518387"/>
            <a:ext cx="307437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400">
              <a:cs typeface="Monotype Corsiva"/>
            </a:endParaRPr>
          </a:p>
        </p:txBody>
      </p:sp>
      <p:sp>
        <p:nvSpPr>
          <p:cNvPr id="114" name="Line 59">
            <a:extLst>
              <a:ext uri="{FF2B5EF4-FFF2-40B4-BE49-F238E27FC236}">
                <a16:creationId xmlns:a16="http://schemas.microsoft.com/office/drawing/2014/main" id="{EAFBE4F6-29DE-5549-9697-FEF3156DB202}"/>
              </a:ext>
            </a:extLst>
          </p:cNvPr>
          <p:cNvSpPr>
            <a:spLocks noChangeShapeType="1"/>
          </p:cNvSpPr>
          <p:nvPr/>
        </p:nvSpPr>
        <p:spPr bwMode="auto">
          <a:xfrm flipV="1">
            <a:off x="2954215" y="1154724"/>
            <a:ext cx="0" cy="12192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5" name="Line 60">
            <a:extLst>
              <a:ext uri="{FF2B5EF4-FFF2-40B4-BE49-F238E27FC236}">
                <a16:creationId xmlns:a16="http://schemas.microsoft.com/office/drawing/2014/main" id="{3D2DBDA6-087D-3841-AD2E-72B071AB908C}"/>
              </a:ext>
            </a:extLst>
          </p:cNvPr>
          <p:cNvSpPr>
            <a:spLocks noChangeShapeType="1"/>
          </p:cNvSpPr>
          <p:nvPr/>
        </p:nvSpPr>
        <p:spPr bwMode="auto">
          <a:xfrm flipV="1">
            <a:off x="3641106" y="1154724"/>
            <a:ext cx="930893" cy="246144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6" name="Line 61">
            <a:extLst>
              <a:ext uri="{FF2B5EF4-FFF2-40B4-BE49-F238E27FC236}">
                <a16:creationId xmlns:a16="http://schemas.microsoft.com/office/drawing/2014/main" id="{30BB37EC-17FB-E140-97E8-8D972E81A6AC}"/>
              </a:ext>
            </a:extLst>
          </p:cNvPr>
          <p:cNvSpPr>
            <a:spLocks noChangeShapeType="1"/>
          </p:cNvSpPr>
          <p:nvPr/>
        </p:nvSpPr>
        <p:spPr bwMode="auto">
          <a:xfrm flipV="1">
            <a:off x="3516923" y="1688124"/>
            <a:ext cx="0" cy="18288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7" name="Line 62">
            <a:extLst>
              <a:ext uri="{FF2B5EF4-FFF2-40B4-BE49-F238E27FC236}">
                <a16:creationId xmlns:a16="http://schemas.microsoft.com/office/drawing/2014/main" id="{EB07D789-44B9-6448-8A2A-FC3F226DE358}"/>
              </a:ext>
            </a:extLst>
          </p:cNvPr>
          <p:cNvSpPr>
            <a:spLocks noChangeShapeType="1"/>
          </p:cNvSpPr>
          <p:nvPr/>
        </p:nvSpPr>
        <p:spPr bwMode="auto">
          <a:xfrm>
            <a:off x="4009292" y="1611924"/>
            <a:ext cx="281354" cy="2057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8" name="Line 63">
            <a:extLst>
              <a:ext uri="{FF2B5EF4-FFF2-40B4-BE49-F238E27FC236}">
                <a16:creationId xmlns:a16="http://schemas.microsoft.com/office/drawing/2014/main" id="{16D44402-BC12-7744-93BA-CFA1F2E55795}"/>
              </a:ext>
            </a:extLst>
          </p:cNvPr>
          <p:cNvSpPr>
            <a:spLocks noChangeShapeType="1"/>
          </p:cNvSpPr>
          <p:nvPr/>
        </p:nvSpPr>
        <p:spPr bwMode="auto">
          <a:xfrm flipV="1">
            <a:off x="3852121" y="1230924"/>
            <a:ext cx="438525" cy="2414399"/>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19" name="Line 64">
            <a:extLst>
              <a:ext uri="{FF2B5EF4-FFF2-40B4-BE49-F238E27FC236}">
                <a16:creationId xmlns:a16="http://schemas.microsoft.com/office/drawing/2014/main" id="{7370204B-66B0-A84B-915B-F5E85DE32988}"/>
              </a:ext>
            </a:extLst>
          </p:cNvPr>
          <p:cNvSpPr>
            <a:spLocks noChangeShapeType="1"/>
          </p:cNvSpPr>
          <p:nvPr/>
        </p:nvSpPr>
        <p:spPr bwMode="auto">
          <a:xfrm>
            <a:off x="3727938" y="1881711"/>
            <a:ext cx="227509" cy="1753036"/>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0" name="Line 65">
            <a:extLst>
              <a:ext uri="{FF2B5EF4-FFF2-40B4-BE49-F238E27FC236}">
                <a16:creationId xmlns:a16="http://schemas.microsoft.com/office/drawing/2014/main" id="{90A81CB4-968E-7243-9A62-49AFE37AD8DE}"/>
              </a:ext>
            </a:extLst>
          </p:cNvPr>
          <p:cNvSpPr>
            <a:spLocks noChangeShapeType="1"/>
          </p:cNvSpPr>
          <p:nvPr/>
        </p:nvSpPr>
        <p:spPr bwMode="auto">
          <a:xfrm flipH="1" flipV="1">
            <a:off x="2672862" y="1230924"/>
            <a:ext cx="211015" cy="1676400"/>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1" name="Line 66">
            <a:extLst>
              <a:ext uri="{FF2B5EF4-FFF2-40B4-BE49-F238E27FC236}">
                <a16:creationId xmlns:a16="http://schemas.microsoft.com/office/drawing/2014/main" id="{D4D539FC-6E8A-CA47-A50F-ADE27B40F2BF}"/>
              </a:ext>
            </a:extLst>
          </p:cNvPr>
          <p:cNvSpPr>
            <a:spLocks noChangeShapeType="1"/>
          </p:cNvSpPr>
          <p:nvPr/>
        </p:nvSpPr>
        <p:spPr bwMode="auto">
          <a:xfrm>
            <a:off x="3305907" y="1735013"/>
            <a:ext cx="105507" cy="1889917"/>
          </a:xfrm>
          <a:prstGeom prst="line">
            <a:avLst/>
          </a:prstGeom>
          <a:noFill/>
          <a:ln w="19050">
            <a:solidFill>
              <a:srgbClr val="BB56C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2" name="Rectangle 109">
            <a:extLst>
              <a:ext uri="{FF2B5EF4-FFF2-40B4-BE49-F238E27FC236}">
                <a16:creationId xmlns:a16="http://schemas.microsoft.com/office/drawing/2014/main" id="{19940C37-AA43-E54E-9B75-79F031BCD386}"/>
              </a:ext>
            </a:extLst>
          </p:cNvPr>
          <p:cNvSpPr>
            <a:spLocks noChangeArrowheads="1"/>
          </p:cNvSpPr>
          <p:nvPr/>
        </p:nvSpPr>
        <p:spPr bwMode="auto">
          <a:xfrm>
            <a:off x="1148697" y="2450125"/>
            <a:ext cx="812154" cy="48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grpSp>
        <p:nvGrpSpPr>
          <p:cNvPr id="124" name="Group 111">
            <a:extLst>
              <a:ext uri="{FF2B5EF4-FFF2-40B4-BE49-F238E27FC236}">
                <a16:creationId xmlns:a16="http://schemas.microsoft.com/office/drawing/2014/main" id="{032A01CB-F420-4641-BA15-2C539EF8ABFA}"/>
              </a:ext>
            </a:extLst>
          </p:cNvPr>
          <p:cNvGrpSpPr>
            <a:grpSpLocks/>
          </p:cNvGrpSpPr>
          <p:nvPr/>
        </p:nvGrpSpPr>
        <p:grpSpPr bwMode="auto">
          <a:xfrm rot="287431">
            <a:off x="5275385" y="1154724"/>
            <a:ext cx="140677" cy="1295400"/>
            <a:chOff x="1104" y="816"/>
            <a:chExt cx="96" cy="816"/>
          </a:xfrm>
        </p:grpSpPr>
        <p:sp>
          <p:nvSpPr>
            <p:cNvPr id="125" name="Line 112">
              <a:extLst>
                <a:ext uri="{FF2B5EF4-FFF2-40B4-BE49-F238E27FC236}">
                  <a16:creationId xmlns:a16="http://schemas.microsoft.com/office/drawing/2014/main" id="{DEB896A9-D365-974E-B388-DFE9BB813288}"/>
                </a:ext>
              </a:extLst>
            </p:cNvPr>
            <p:cNvSpPr>
              <a:spLocks noChangeShapeType="1"/>
            </p:cNvSpPr>
            <p:nvPr/>
          </p:nvSpPr>
          <p:spPr bwMode="auto">
            <a:xfrm flipV="1">
              <a:off x="1152" y="816"/>
              <a:ext cx="0" cy="96"/>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26" name="Freeform 113">
              <a:extLst>
                <a:ext uri="{FF2B5EF4-FFF2-40B4-BE49-F238E27FC236}">
                  <a16:creationId xmlns:a16="http://schemas.microsoft.com/office/drawing/2014/main" id="{AD4ABDD3-B921-2D48-BDA8-BC066D48E013}"/>
                </a:ext>
              </a:extLst>
            </p:cNvPr>
            <p:cNvSpPr>
              <a:spLocks/>
            </p:cNvSpPr>
            <p:nvPr/>
          </p:nvSpPr>
          <p:spPr bwMode="auto">
            <a:xfrm rot="-5400000">
              <a:off x="792" y="1224"/>
              <a:ext cx="720" cy="96"/>
            </a:xfrm>
            <a:custGeom>
              <a:avLst/>
              <a:gdLst>
                <a:gd name="T0" fmla="*/ 0 w 1392"/>
                <a:gd name="T1" fmla="*/ 144 h 160"/>
                <a:gd name="T2" fmla="*/ 96 w 1392"/>
                <a:gd name="T3" fmla="*/ 0 h 160"/>
                <a:gd name="T4" fmla="*/ 192 w 1392"/>
                <a:gd name="T5" fmla="*/ 144 h 160"/>
                <a:gd name="T6" fmla="*/ 288 w 1392"/>
                <a:gd name="T7" fmla="*/ 0 h 160"/>
                <a:gd name="T8" fmla="*/ 384 w 1392"/>
                <a:gd name="T9" fmla="*/ 144 h 160"/>
                <a:gd name="T10" fmla="*/ 480 w 1392"/>
                <a:gd name="T11" fmla="*/ 0 h 160"/>
                <a:gd name="T12" fmla="*/ 576 w 1392"/>
                <a:gd name="T13" fmla="*/ 144 h 160"/>
                <a:gd name="T14" fmla="*/ 672 w 1392"/>
                <a:gd name="T15" fmla="*/ 0 h 160"/>
                <a:gd name="T16" fmla="*/ 768 w 1392"/>
                <a:gd name="T17" fmla="*/ 144 h 160"/>
                <a:gd name="T18" fmla="*/ 864 w 1392"/>
                <a:gd name="T19" fmla="*/ 0 h 160"/>
                <a:gd name="T20" fmla="*/ 960 w 1392"/>
                <a:gd name="T21" fmla="*/ 144 h 160"/>
                <a:gd name="T22" fmla="*/ 1056 w 1392"/>
                <a:gd name="T23" fmla="*/ 0 h 160"/>
                <a:gd name="T24" fmla="*/ 1152 w 1392"/>
                <a:gd name="T25" fmla="*/ 144 h 160"/>
                <a:gd name="T26" fmla="*/ 1248 w 1392"/>
                <a:gd name="T27" fmla="*/ 0 h 160"/>
                <a:gd name="T28" fmla="*/ 1344 w 1392"/>
                <a:gd name="T29" fmla="*/ 144 h 160"/>
                <a:gd name="T30" fmla="*/ 1392 w 1392"/>
                <a:gd name="T31"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2" h="160">
                  <a:moveTo>
                    <a:pt x="0" y="144"/>
                  </a:moveTo>
                  <a:cubicBezTo>
                    <a:pt x="32" y="72"/>
                    <a:pt x="64" y="0"/>
                    <a:pt x="96" y="0"/>
                  </a:cubicBezTo>
                  <a:cubicBezTo>
                    <a:pt x="128" y="0"/>
                    <a:pt x="160" y="144"/>
                    <a:pt x="192" y="144"/>
                  </a:cubicBezTo>
                  <a:cubicBezTo>
                    <a:pt x="224" y="144"/>
                    <a:pt x="256" y="0"/>
                    <a:pt x="288" y="0"/>
                  </a:cubicBezTo>
                  <a:cubicBezTo>
                    <a:pt x="320" y="0"/>
                    <a:pt x="352" y="144"/>
                    <a:pt x="384" y="144"/>
                  </a:cubicBezTo>
                  <a:cubicBezTo>
                    <a:pt x="416" y="144"/>
                    <a:pt x="448" y="0"/>
                    <a:pt x="480" y="0"/>
                  </a:cubicBezTo>
                  <a:cubicBezTo>
                    <a:pt x="512" y="0"/>
                    <a:pt x="544" y="144"/>
                    <a:pt x="576" y="144"/>
                  </a:cubicBezTo>
                  <a:cubicBezTo>
                    <a:pt x="608" y="144"/>
                    <a:pt x="640" y="0"/>
                    <a:pt x="672" y="0"/>
                  </a:cubicBezTo>
                  <a:cubicBezTo>
                    <a:pt x="704" y="0"/>
                    <a:pt x="736" y="144"/>
                    <a:pt x="768" y="144"/>
                  </a:cubicBezTo>
                  <a:cubicBezTo>
                    <a:pt x="800" y="144"/>
                    <a:pt x="832" y="0"/>
                    <a:pt x="864" y="0"/>
                  </a:cubicBezTo>
                  <a:cubicBezTo>
                    <a:pt x="896" y="0"/>
                    <a:pt x="928" y="144"/>
                    <a:pt x="960" y="144"/>
                  </a:cubicBezTo>
                  <a:cubicBezTo>
                    <a:pt x="992" y="144"/>
                    <a:pt x="1024" y="0"/>
                    <a:pt x="1056" y="0"/>
                  </a:cubicBezTo>
                  <a:cubicBezTo>
                    <a:pt x="1088" y="0"/>
                    <a:pt x="1120" y="144"/>
                    <a:pt x="1152" y="144"/>
                  </a:cubicBezTo>
                  <a:cubicBezTo>
                    <a:pt x="1184" y="144"/>
                    <a:pt x="1216" y="0"/>
                    <a:pt x="1248" y="0"/>
                  </a:cubicBezTo>
                  <a:cubicBezTo>
                    <a:pt x="1280" y="0"/>
                    <a:pt x="1320" y="128"/>
                    <a:pt x="1344" y="144"/>
                  </a:cubicBezTo>
                  <a:cubicBezTo>
                    <a:pt x="1368" y="160"/>
                    <a:pt x="1380" y="128"/>
                    <a:pt x="1392" y="96"/>
                  </a:cubicBezTo>
                </a:path>
              </a:pathLst>
            </a:custGeom>
            <a:noFill/>
            <a:ln w="952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127" name="Rectangle 114">
            <a:extLst>
              <a:ext uri="{FF2B5EF4-FFF2-40B4-BE49-F238E27FC236}">
                <a16:creationId xmlns:a16="http://schemas.microsoft.com/office/drawing/2014/main" id="{3CF5380B-97F1-C046-9E61-0D3E4B142A0F}"/>
              </a:ext>
            </a:extLst>
          </p:cNvPr>
          <p:cNvSpPr>
            <a:spLocks noChangeArrowheads="1"/>
          </p:cNvSpPr>
          <p:nvPr/>
        </p:nvSpPr>
        <p:spPr bwMode="auto">
          <a:xfrm>
            <a:off x="4994031" y="2983524"/>
            <a:ext cx="50262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400">
                <a:cs typeface="Monotype Corsiva"/>
              </a:rPr>
              <a:t>P </a:t>
            </a:r>
            <a:r>
              <a:rPr lang="en-US" sz="2400" baseline="30000">
                <a:cs typeface="Monotype Corsiva"/>
              </a:rPr>
              <a:t>+</a:t>
            </a:r>
          </a:p>
        </p:txBody>
      </p:sp>
      <p:sp>
        <p:nvSpPr>
          <p:cNvPr id="130" name="AutoShape 117">
            <a:extLst>
              <a:ext uri="{FF2B5EF4-FFF2-40B4-BE49-F238E27FC236}">
                <a16:creationId xmlns:a16="http://schemas.microsoft.com/office/drawing/2014/main" id="{0F83D3FD-830C-4240-997E-80C040016654}"/>
              </a:ext>
            </a:extLst>
          </p:cNvPr>
          <p:cNvSpPr>
            <a:spLocks noChangeArrowheads="1"/>
          </p:cNvSpPr>
          <p:nvPr/>
        </p:nvSpPr>
        <p:spPr bwMode="auto">
          <a:xfrm>
            <a:off x="5416062" y="926124"/>
            <a:ext cx="3727938" cy="3054895"/>
          </a:xfrm>
          <a:prstGeom prst="wedgeEllipseCallout">
            <a:avLst>
              <a:gd name="adj1" fmla="val -142648"/>
              <a:gd name="adj2" fmla="val 1386"/>
            </a:avLst>
          </a:prstGeom>
          <a:noFill/>
          <a:ln w="28575">
            <a:solidFill>
              <a:srgbClr val="008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a:solidFill>
                <a:srgbClr val="008000"/>
              </a:solidFill>
              <a:cs typeface="Monotype Corsiva"/>
            </a:endParaRPr>
          </a:p>
        </p:txBody>
      </p:sp>
      <p:grpSp>
        <p:nvGrpSpPr>
          <p:cNvPr id="131" name="Group 118">
            <a:extLst>
              <a:ext uri="{FF2B5EF4-FFF2-40B4-BE49-F238E27FC236}">
                <a16:creationId xmlns:a16="http://schemas.microsoft.com/office/drawing/2014/main" id="{5FEEE81F-ECEE-9847-9F64-BDC1977F089E}"/>
              </a:ext>
            </a:extLst>
          </p:cNvPr>
          <p:cNvGrpSpPr>
            <a:grpSpLocks/>
          </p:cNvGrpSpPr>
          <p:nvPr/>
        </p:nvGrpSpPr>
        <p:grpSpPr bwMode="auto">
          <a:xfrm>
            <a:off x="2532184" y="1002324"/>
            <a:ext cx="562708" cy="2590800"/>
            <a:chOff x="1152" y="768"/>
            <a:chExt cx="384" cy="1632"/>
          </a:xfrm>
        </p:grpSpPr>
        <p:sp>
          <p:nvSpPr>
            <p:cNvPr id="132" name="Line 119">
              <a:extLst>
                <a:ext uri="{FF2B5EF4-FFF2-40B4-BE49-F238E27FC236}">
                  <a16:creationId xmlns:a16="http://schemas.microsoft.com/office/drawing/2014/main" id="{473B9FD0-11FC-D742-8108-E07AA7C8B6F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3" name="Line 120">
              <a:extLst>
                <a:ext uri="{FF2B5EF4-FFF2-40B4-BE49-F238E27FC236}">
                  <a16:creationId xmlns:a16="http://schemas.microsoft.com/office/drawing/2014/main" id="{6920FB77-A00C-7647-AB05-7C28788F5E0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4" name="Line 121">
              <a:extLst>
                <a:ext uri="{FF2B5EF4-FFF2-40B4-BE49-F238E27FC236}">
                  <a16:creationId xmlns:a16="http://schemas.microsoft.com/office/drawing/2014/main" id="{E146936C-64F1-D642-B1D9-BC6843E0E95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5" name="Line 122">
              <a:extLst>
                <a:ext uri="{FF2B5EF4-FFF2-40B4-BE49-F238E27FC236}">
                  <a16:creationId xmlns:a16="http://schemas.microsoft.com/office/drawing/2014/main" id="{235874C8-4DD9-9A47-A1DF-07AC0307BCE7}"/>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36" name="Group 123">
            <a:extLst>
              <a:ext uri="{FF2B5EF4-FFF2-40B4-BE49-F238E27FC236}">
                <a16:creationId xmlns:a16="http://schemas.microsoft.com/office/drawing/2014/main" id="{0922835A-57E6-644F-B006-DE73298D35A1}"/>
              </a:ext>
            </a:extLst>
          </p:cNvPr>
          <p:cNvGrpSpPr>
            <a:grpSpLocks/>
          </p:cNvGrpSpPr>
          <p:nvPr/>
        </p:nvGrpSpPr>
        <p:grpSpPr bwMode="auto">
          <a:xfrm>
            <a:off x="3235569" y="1078524"/>
            <a:ext cx="562708" cy="2590800"/>
            <a:chOff x="1152" y="768"/>
            <a:chExt cx="384" cy="1632"/>
          </a:xfrm>
        </p:grpSpPr>
        <p:sp>
          <p:nvSpPr>
            <p:cNvPr id="137" name="Line 124">
              <a:extLst>
                <a:ext uri="{FF2B5EF4-FFF2-40B4-BE49-F238E27FC236}">
                  <a16:creationId xmlns:a16="http://schemas.microsoft.com/office/drawing/2014/main" id="{96682228-E4DD-3F4B-95D8-DD80EF8E2ABF}"/>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8" name="Line 125">
              <a:extLst>
                <a:ext uri="{FF2B5EF4-FFF2-40B4-BE49-F238E27FC236}">
                  <a16:creationId xmlns:a16="http://schemas.microsoft.com/office/drawing/2014/main" id="{D7F6A832-B896-0D48-A910-425E2E58958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39" name="Line 126">
              <a:extLst>
                <a:ext uri="{FF2B5EF4-FFF2-40B4-BE49-F238E27FC236}">
                  <a16:creationId xmlns:a16="http://schemas.microsoft.com/office/drawing/2014/main" id="{121F27E1-618B-E94C-98F0-BF11B70E5381}"/>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0" name="Line 127">
              <a:extLst>
                <a:ext uri="{FF2B5EF4-FFF2-40B4-BE49-F238E27FC236}">
                  <a16:creationId xmlns:a16="http://schemas.microsoft.com/office/drawing/2014/main" id="{05B25DFC-8CED-534D-A357-CF644EF73E6F}"/>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1" name="Group 128">
            <a:extLst>
              <a:ext uri="{FF2B5EF4-FFF2-40B4-BE49-F238E27FC236}">
                <a16:creationId xmlns:a16="http://schemas.microsoft.com/office/drawing/2014/main" id="{EB4EC231-CE9A-C24D-8C23-9CEBDEC791C1}"/>
              </a:ext>
            </a:extLst>
          </p:cNvPr>
          <p:cNvGrpSpPr>
            <a:grpSpLocks/>
          </p:cNvGrpSpPr>
          <p:nvPr/>
        </p:nvGrpSpPr>
        <p:grpSpPr bwMode="auto">
          <a:xfrm>
            <a:off x="4220308" y="1078524"/>
            <a:ext cx="562708" cy="2590800"/>
            <a:chOff x="1152" y="768"/>
            <a:chExt cx="384" cy="1632"/>
          </a:xfrm>
        </p:grpSpPr>
        <p:sp>
          <p:nvSpPr>
            <p:cNvPr id="142" name="Line 129">
              <a:extLst>
                <a:ext uri="{FF2B5EF4-FFF2-40B4-BE49-F238E27FC236}">
                  <a16:creationId xmlns:a16="http://schemas.microsoft.com/office/drawing/2014/main" id="{CFFBCB9F-D2CE-A743-9ECF-8B964D550162}"/>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3" name="Line 130">
              <a:extLst>
                <a:ext uri="{FF2B5EF4-FFF2-40B4-BE49-F238E27FC236}">
                  <a16:creationId xmlns:a16="http://schemas.microsoft.com/office/drawing/2014/main" id="{96CBA6D0-DFA1-7E41-AE86-B1568C06C469}"/>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4" name="Line 131">
              <a:extLst>
                <a:ext uri="{FF2B5EF4-FFF2-40B4-BE49-F238E27FC236}">
                  <a16:creationId xmlns:a16="http://schemas.microsoft.com/office/drawing/2014/main" id="{041159AC-609A-B64D-889F-7BEB01AF790F}"/>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5" name="Line 132">
              <a:extLst>
                <a:ext uri="{FF2B5EF4-FFF2-40B4-BE49-F238E27FC236}">
                  <a16:creationId xmlns:a16="http://schemas.microsoft.com/office/drawing/2014/main" id="{6740F4AE-E4C4-3E49-8C9B-4D218AC317E0}"/>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46" name="Group 133">
            <a:extLst>
              <a:ext uri="{FF2B5EF4-FFF2-40B4-BE49-F238E27FC236}">
                <a16:creationId xmlns:a16="http://schemas.microsoft.com/office/drawing/2014/main" id="{13881CEE-FE20-D541-89BE-C77C2AA71933}"/>
              </a:ext>
            </a:extLst>
          </p:cNvPr>
          <p:cNvGrpSpPr>
            <a:grpSpLocks/>
          </p:cNvGrpSpPr>
          <p:nvPr/>
        </p:nvGrpSpPr>
        <p:grpSpPr bwMode="auto">
          <a:xfrm flipV="1">
            <a:off x="2180492" y="1312990"/>
            <a:ext cx="844062" cy="2286000"/>
            <a:chOff x="1152" y="768"/>
            <a:chExt cx="384" cy="1632"/>
          </a:xfrm>
        </p:grpSpPr>
        <p:sp>
          <p:nvSpPr>
            <p:cNvPr id="147" name="Line 134">
              <a:extLst>
                <a:ext uri="{FF2B5EF4-FFF2-40B4-BE49-F238E27FC236}">
                  <a16:creationId xmlns:a16="http://schemas.microsoft.com/office/drawing/2014/main" id="{6B53651C-51B9-F04A-8E25-83EB8D912C0D}"/>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8" name="Line 135">
              <a:extLst>
                <a:ext uri="{FF2B5EF4-FFF2-40B4-BE49-F238E27FC236}">
                  <a16:creationId xmlns:a16="http://schemas.microsoft.com/office/drawing/2014/main" id="{A374FE77-34CA-3A47-A431-D3BD9ACAEA7B}"/>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49" name="Line 136">
              <a:extLst>
                <a:ext uri="{FF2B5EF4-FFF2-40B4-BE49-F238E27FC236}">
                  <a16:creationId xmlns:a16="http://schemas.microsoft.com/office/drawing/2014/main" id="{8C8BAB48-D441-D94A-BE85-0AFE20A0E0ED}"/>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0" name="Line 137">
              <a:extLst>
                <a:ext uri="{FF2B5EF4-FFF2-40B4-BE49-F238E27FC236}">
                  <a16:creationId xmlns:a16="http://schemas.microsoft.com/office/drawing/2014/main" id="{C88056CE-FF45-1147-9A8F-A13C2A3FDF5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1" name="Group 138">
            <a:extLst>
              <a:ext uri="{FF2B5EF4-FFF2-40B4-BE49-F238E27FC236}">
                <a16:creationId xmlns:a16="http://schemas.microsoft.com/office/drawing/2014/main" id="{D08D285A-1F2D-6046-B95A-CB65FC1BD1E7}"/>
              </a:ext>
            </a:extLst>
          </p:cNvPr>
          <p:cNvGrpSpPr>
            <a:grpSpLocks/>
          </p:cNvGrpSpPr>
          <p:nvPr/>
        </p:nvGrpSpPr>
        <p:grpSpPr bwMode="auto">
          <a:xfrm flipV="1">
            <a:off x="2743200" y="1260236"/>
            <a:ext cx="844062" cy="2286000"/>
            <a:chOff x="1152" y="768"/>
            <a:chExt cx="384" cy="1632"/>
          </a:xfrm>
        </p:grpSpPr>
        <p:sp>
          <p:nvSpPr>
            <p:cNvPr id="152" name="Line 139">
              <a:extLst>
                <a:ext uri="{FF2B5EF4-FFF2-40B4-BE49-F238E27FC236}">
                  <a16:creationId xmlns:a16="http://schemas.microsoft.com/office/drawing/2014/main" id="{4FB91B7A-BB34-0840-BC90-E7CD8C98FAD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3" name="Line 140">
              <a:extLst>
                <a:ext uri="{FF2B5EF4-FFF2-40B4-BE49-F238E27FC236}">
                  <a16:creationId xmlns:a16="http://schemas.microsoft.com/office/drawing/2014/main" id="{6FDA70BB-681E-814E-8F5F-7F94B31F617D}"/>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4" name="Line 141">
              <a:extLst>
                <a:ext uri="{FF2B5EF4-FFF2-40B4-BE49-F238E27FC236}">
                  <a16:creationId xmlns:a16="http://schemas.microsoft.com/office/drawing/2014/main" id="{2CBAE383-6858-5244-B210-B3FEF0B8F7A3}"/>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5" name="Line 142">
              <a:extLst>
                <a:ext uri="{FF2B5EF4-FFF2-40B4-BE49-F238E27FC236}">
                  <a16:creationId xmlns:a16="http://schemas.microsoft.com/office/drawing/2014/main" id="{0B62DA11-ADBB-0947-81A0-0B639FE2F8D5}"/>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56" name="Group 143">
            <a:extLst>
              <a:ext uri="{FF2B5EF4-FFF2-40B4-BE49-F238E27FC236}">
                <a16:creationId xmlns:a16="http://schemas.microsoft.com/office/drawing/2014/main" id="{1D7CFA1D-22DA-7C41-8923-0246AD122862}"/>
              </a:ext>
            </a:extLst>
          </p:cNvPr>
          <p:cNvGrpSpPr>
            <a:grpSpLocks/>
          </p:cNvGrpSpPr>
          <p:nvPr/>
        </p:nvGrpSpPr>
        <p:grpSpPr bwMode="auto">
          <a:xfrm flipV="1">
            <a:off x="3352799" y="1271959"/>
            <a:ext cx="844062" cy="2286000"/>
            <a:chOff x="1152" y="768"/>
            <a:chExt cx="384" cy="1632"/>
          </a:xfrm>
        </p:grpSpPr>
        <p:sp>
          <p:nvSpPr>
            <p:cNvPr id="157" name="Line 144">
              <a:extLst>
                <a:ext uri="{FF2B5EF4-FFF2-40B4-BE49-F238E27FC236}">
                  <a16:creationId xmlns:a16="http://schemas.microsoft.com/office/drawing/2014/main" id="{CE095DEC-4A28-EA42-9279-E40814AAB317}"/>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8" name="Line 145">
              <a:extLst>
                <a:ext uri="{FF2B5EF4-FFF2-40B4-BE49-F238E27FC236}">
                  <a16:creationId xmlns:a16="http://schemas.microsoft.com/office/drawing/2014/main" id="{AC86EDE4-FEEF-F04C-8B47-4795553366FE}"/>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59" name="Line 146">
              <a:extLst>
                <a:ext uri="{FF2B5EF4-FFF2-40B4-BE49-F238E27FC236}">
                  <a16:creationId xmlns:a16="http://schemas.microsoft.com/office/drawing/2014/main" id="{69B90EA0-E8AD-A449-A7E8-F159ED7A6FDE}"/>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0" name="Line 147">
              <a:extLst>
                <a:ext uri="{FF2B5EF4-FFF2-40B4-BE49-F238E27FC236}">
                  <a16:creationId xmlns:a16="http://schemas.microsoft.com/office/drawing/2014/main" id="{D9232F44-84E8-5444-AADD-E2398425FABA}"/>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grpSp>
        <p:nvGrpSpPr>
          <p:cNvPr id="161" name="Group 148">
            <a:extLst>
              <a:ext uri="{FF2B5EF4-FFF2-40B4-BE49-F238E27FC236}">
                <a16:creationId xmlns:a16="http://schemas.microsoft.com/office/drawing/2014/main" id="{23E1FFF7-2602-6445-AAD6-25EBB87628A0}"/>
              </a:ext>
            </a:extLst>
          </p:cNvPr>
          <p:cNvGrpSpPr>
            <a:grpSpLocks/>
          </p:cNvGrpSpPr>
          <p:nvPr/>
        </p:nvGrpSpPr>
        <p:grpSpPr bwMode="auto">
          <a:xfrm flipV="1">
            <a:off x="4009292" y="1260236"/>
            <a:ext cx="844062" cy="2286000"/>
            <a:chOff x="1152" y="768"/>
            <a:chExt cx="384" cy="1632"/>
          </a:xfrm>
        </p:grpSpPr>
        <p:sp>
          <p:nvSpPr>
            <p:cNvPr id="162" name="Line 149">
              <a:extLst>
                <a:ext uri="{FF2B5EF4-FFF2-40B4-BE49-F238E27FC236}">
                  <a16:creationId xmlns:a16="http://schemas.microsoft.com/office/drawing/2014/main" id="{147883A3-FD7B-904B-8386-53EA2C343C8B}"/>
                </a:ext>
              </a:extLst>
            </p:cNvPr>
            <p:cNvSpPr>
              <a:spLocks noChangeShapeType="1"/>
            </p:cNvSpPr>
            <p:nvPr/>
          </p:nvSpPr>
          <p:spPr bwMode="auto">
            <a:xfrm>
              <a:off x="1152" y="768"/>
              <a:ext cx="384" cy="16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3" name="Line 150">
              <a:extLst>
                <a:ext uri="{FF2B5EF4-FFF2-40B4-BE49-F238E27FC236}">
                  <a16:creationId xmlns:a16="http://schemas.microsoft.com/office/drawing/2014/main" id="{B514B6C4-C185-8B44-BAD7-887605852F5A}"/>
                </a:ext>
              </a:extLst>
            </p:cNvPr>
            <p:cNvSpPr>
              <a:spLocks noChangeShapeType="1"/>
            </p:cNvSpPr>
            <p:nvPr/>
          </p:nvSpPr>
          <p:spPr bwMode="auto">
            <a:xfrm>
              <a:off x="1152" y="768"/>
              <a:ext cx="240" cy="72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4" name="Line 151">
              <a:extLst>
                <a:ext uri="{FF2B5EF4-FFF2-40B4-BE49-F238E27FC236}">
                  <a16:creationId xmlns:a16="http://schemas.microsoft.com/office/drawing/2014/main" id="{252AB470-014B-FB4D-A82D-3D5D38068D64}"/>
                </a:ext>
              </a:extLst>
            </p:cNvPr>
            <p:cNvSpPr>
              <a:spLocks noChangeShapeType="1"/>
            </p:cNvSpPr>
            <p:nvPr/>
          </p:nvSpPr>
          <p:spPr bwMode="auto">
            <a:xfrm>
              <a:off x="1152" y="768"/>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sp>
          <p:nvSpPr>
            <p:cNvPr id="165" name="Line 152">
              <a:extLst>
                <a:ext uri="{FF2B5EF4-FFF2-40B4-BE49-F238E27FC236}">
                  <a16:creationId xmlns:a16="http://schemas.microsoft.com/office/drawing/2014/main" id="{4914795D-C88D-5F4D-A715-C9854B885543}"/>
                </a:ext>
              </a:extLst>
            </p:cNvPr>
            <p:cNvSpPr>
              <a:spLocks noChangeShapeType="1"/>
            </p:cNvSpPr>
            <p:nvPr/>
          </p:nvSpPr>
          <p:spPr bwMode="auto">
            <a:xfrm>
              <a:off x="1152" y="768"/>
              <a:ext cx="19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cs typeface="Monotype Corsiva"/>
              </a:endParaRPr>
            </a:p>
          </p:txBody>
        </p:sp>
      </p:grpSp>
      <p:sp>
        <p:nvSpPr>
          <p:cNvPr id="88" name="Text Box 161">
            <a:extLst>
              <a:ext uri="{FF2B5EF4-FFF2-40B4-BE49-F238E27FC236}">
                <a16:creationId xmlns:a16="http://schemas.microsoft.com/office/drawing/2014/main" id="{1FE45B19-7942-D44A-A511-0D1D383DCADC}"/>
              </a:ext>
            </a:extLst>
          </p:cNvPr>
          <p:cNvSpPr txBox="1">
            <a:spLocks noChangeArrowheads="1"/>
          </p:cNvSpPr>
          <p:nvPr/>
        </p:nvSpPr>
        <p:spPr bwMode="auto">
          <a:xfrm>
            <a:off x="253391" y="4353724"/>
            <a:ext cx="6949094" cy="1077218"/>
          </a:xfrm>
          <a:prstGeom prst="rect">
            <a:avLst/>
          </a:prstGeom>
          <a:noFill/>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i="1" dirty="0">
                <a:solidFill>
                  <a:srgbClr val="000000"/>
                </a:solidFill>
                <a:cs typeface="Monotype Corsiva"/>
              </a:rPr>
              <a:t>e</a:t>
            </a:r>
            <a:r>
              <a:rPr lang="en-US" sz="3200" b="1" i="1" baseline="30000" dirty="0">
                <a:solidFill>
                  <a:srgbClr val="000000"/>
                </a:solidFill>
                <a:cs typeface="Monotype Corsiva"/>
              </a:rPr>
              <a:t>-</a:t>
            </a:r>
            <a:r>
              <a:rPr lang="en-US" sz="3200" b="1" i="1" dirty="0">
                <a:solidFill>
                  <a:srgbClr val="000000"/>
                </a:solidFill>
                <a:cs typeface="Monotype Corsiva"/>
              </a:rPr>
              <a:t>cloud build up  It affects beam quality!</a:t>
            </a:r>
            <a:endParaRPr lang="en-US" sz="3200" b="1" baseline="30000" dirty="0">
              <a:solidFill>
                <a:srgbClr val="000000"/>
              </a:solidFill>
              <a:cs typeface="Monotype Corsiva"/>
            </a:endParaRPr>
          </a:p>
          <a:p>
            <a:pPr algn="ctr"/>
            <a:r>
              <a:rPr lang="en-US" sz="3200" b="1" i="1" dirty="0">
                <a:solidFill>
                  <a:srgbClr val="000000"/>
                </a:solidFill>
                <a:cs typeface="Monotype Corsiva"/>
              </a:rPr>
              <a:t>!</a:t>
            </a:r>
            <a:endParaRPr lang="en-US" sz="3200" b="1" baseline="30000" dirty="0">
              <a:solidFill>
                <a:srgbClr val="000000"/>
              </a:solidFill>
              <a:cs typeface="Monotype Corsiva"/>
            </a:endParaRPr>
          </a:p>
        </p:txBody>
      </p:sp>
      <p:sp>
        <p:nvSpPr>
          <p:cNvPr id="89" name="Rectangle 109">
            <a:extLst>
              <a:ext uri="{FF2B5EF4-FFF2-40B4-BE49-F238E27FC236}">
                <a16:creationId xmlns:a16="http://schemas.microsoft.com/office/drawing/2014/main" id="{78D4669E-8F6E-D640-B4CC-C737713BEF0C}"/>
              </a:ext>
            </a:extLst>
          </p:cNvPr>
          <p:cNvSpPr>
            <a:spLocks noChangeArrowheads="1"/>
          </p:cNvSpPr>
          <p:nvPr/>
        </p:nvSpPr>
        <p:spPr bwMode="auto">
          <a:xfrm>
            <a:off x="1301097" y="2602525"/>
            <a:ext cx="812154" cy="48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90" name="Rectangle 109">
            <a:extLst>
              <a:ext uri="{FF2B5EF4-FFF2-40B4-BE49-F238E27FC236}">
                <a16:creationId xmlns:a16="http://schemas.microsoft.com/office/drawing/2014/main" id="{5C724979-8038-6B41-8798-D651119756F7}"/>
              </a:ext>
            </a:extLst>
          </p:cNvPr>
          <p:cNvSpPr>
            <a:spLocks noChangeArrowheads="1"/>
          </p:cNvSpPr>
          <p:nvPr/>
        </p:nvSpPr>
        <p:spPr bwMode="auto">
          <a:xfrm>
            <a:off x="983044" y="2666165"/>
            <a:ext cx="812154" cy="48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91" name="Rectangle 109">
            <a:extLst>
              <a:ext uri="{FF2B5EF4-FFF2-40B4-BE49-F238E27FC236}">
                <a16:creationId xmlns:a16="http://schemas.microsoft.com/office/drawing/2014/main" id="{750E8AB5-7D59-334D-A3E9-701AD26C3D3A}"/>
              </a:ext>
            </a:extLst>
          </p:cNvPr>
          <p:cNvSpPr>
            <a:spLocks noChangeArrowheads="1"/>
          </p:cNvSpPr>
          <p:nvPr/>
        </p:nvSpPr>
        <p:spPr bwMode="auto">
          <a:xfrm>
            <a:off x="962261" y="2339385"/>
            <a:ext cx="812154" cy="48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92" name="Text Box 13">
            <a:extLst>
              <a:ext uri="{FF2B5EF4-FFF2-40B4-BE49-F238E27FC236}">
                <a16:creationId xmlns:a16="http://schemas.microsoft.com/office/drawing/2014/main" id="{0715B8EC-4522-944A-9E70-0B53EA02FE25}"/>
              </a:ext>
            </a:extLst>
          </p:cNvPr>
          <p:cNvSpPr txBox="1">
            <a:spLocks noChangeArrowheads="1"/>
          </p:cNvSpPr>
          <p:nvPr/>
        </p:nvSpPr>
        <p:spPr bwMode="auto">
          <a:xfrm>
            <a:off x="5005754" y="260252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93" name="Text Box 13">
            <a:extLst>
              <a:ext uri="{FF2B5EF4-FFF2-40B4-BE49-F238E27FC236}">
                <a16:creationId xmlns:a16="http://schemas.microsoft.com/office/drawing/2014/main" id="{09DB8E24-9E3B-AA4D-A91A-40E3B71948F6}"/>
              </a:ext>
            </a:extLst>
          </p:cNvPr>
          <p:cNvSpPr txBox="1">
            <a:spLocks noChangeArrowheads="1"/>
          </p:cNvSpPr>
          <p:nvPr/>
        </p:nvSpPr>
        <p:spPr bwMode="auto">
          <a:xfrm>
            <a:off x="5158154" y="2754925"/>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94" name="Text Box 13">
            <a:extLst>
              <a:ext uri="{FF2B5EF4-FFF2-40B4-BE49-F238E27FC236}">
                <a16:creationId xmlns:a16="http://schemas.microsoft.com/office/drawing/2014/main" id="{EDC18A74-CC16-0F42-85D1-90B00CC462A6}"/>
              </a:ext>
            </a:extLst>
          </p:cNvPr>
          <p:cNvSpPr txBox="1">
            <a:spLocks noChangeArrowheads="1"/>
          </p:cNvSpPr>
          <p:nvPr/>
        </p:nvSpPr>
        <p:spPr bwMode="auto">
          <a:xfrm>
            <a:off x="5050410" y="1943628"/>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123" name="Text Box 13">
            <a:extLst>
              <a:ext uri="{FF2B5EF4-FFF2-40B4-BE49-F238E27FC236}">
                <a16:creationId xmlns:a16="http://schemas.microsoft.com/office/drawing/2014/main" id="{B2D52DE1-0310-5345-9A76-9A9186F1BECF}"/>
              </a:ext>
            </a:extLst>
          </p:cNvPr>
          <p:cNvSpPr txBox="1">
            <a:spLocks noChangeArrowheads="1"/>
          </p:cNvSpPr>
          <p:nvPr/>
        </p:nvSpPr>
        <p:spPr bwMode="auto">
          <a:xfrm>
            <a:off x="5005754" y="2356044"/>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128" name="Text Box 13">
            <a:extLst>
              <a:ext uri="{FF2B5EF4-FFF2-40B4-BE49-F238E27FC236}">
                <a16:creationId xmlns:a16="http://schemas.microsoft.com/office/drawing/2014/main" id="{96232F9B-CDDB-BC43-8110-C9B968EECEDF}"/>
              </a:ext>
            </a:extLst>
          </p:cNvPr>
          <p:cNvSpPr txBox="1">
            <a:spLocks noChangeArrowheads="1"/>
          </p:cNvSpPr>
          <p:nvPr/>
        </p:nvSpPr>
        <p:spPr bwMode="auto">
          <a:xfrm>
            <a:off x="4700952" y="2630353"/>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sp>
        <p:nvSpPr>
          <p:cNvPr id="129" name="Text Box 13">
            <a:extLst>
              <a:ext uri="{FF2B5EF4-FFF2-40B4-BE49-F238E27FC236}">
                <a16:creationId xmlns:a16="http://schemas.microsoft.com/office/drawing/2014/main" id="{84589E9D-5094-1042-9EC1-545B0D9AAE34}"/>
              </a:ext>
            </a:extLst>
          </p:cNvPr>
          <p:cNvSpPr txBox="1">
            <a:spLocks noChangeArrowheads="1"/>
          </p:cNvSpPr>
          <p:nvPr/>
        </p:nvSpPr>
        <p:spPr bwMode="auto">
          <a:xfrm>
            <a:off x="4792839" y="2176088"/>
            <a:ext cx="773723" cy="5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sz="1000" b="1" dirty="0">
                <a:solidFill>
                  <a:srgbClr val="CC0000"/>
                </a:solidFill>
                <a:cs typeface="Monotype Corsiva"/>
              </a:rPr>
              <a:t>+ +</a:t>
            </a:r>
          </a:p>
          <a:p>
            <a:pPr algn="ctr">
              <a:lnSpc>
                <a:spcPct val="50000"/>
              </a:lnSpc>
            </a:pPr>
            <a:r>
              <a:rPr lang="en-US" sz="1000" b="1" dirty="0">
                <a:solidFill>
                  <a:srgbClr val="CC0000"/>
                </a:solidFill>
                <a:cs typeface="Monotype Corsiva"/>
              </a:rPr>
              <a:t>+ + + + </a:t>
            </a:r>
          </a:p>
          <a:p>
            <a:pPr algn="ctr">
              <a:lnSpc>
                <a:spcPct val="50000"/>
              </a:lnSpc>
            </a:pPr>
            <a:r>
              <a:rPr lang="en-US" sz="1000" b="1" dirty="0">
                <a:solidFill>
                  <a:srgbClr val="CC0000"/>
                </a:solidFill>
                <a:cs typeface="Monotype Corsiva"/>
              </a:rPr>
              <a:t>+ + + + + +</a:t>
            </a:r>
          </a:p>
          <a:p>
            <a:pPr algn="ctr">
              <a:lnSpc>
                <a:spcPct val="50000"/>
              </a:lnSpc>
            </a:pPr>
            <a:r>
              <a:rPr lang="en-US" sz="1000" b="1" dirty="0">
                <a:solidFill>
                  <a:srgbClr val="CC0000"/>
                </a:solidFill>
                <a:cs typeface="Monotype Corsiva"/>
              </a:rPr>
              <a:t>+ + + +</a:t>
            </a:r>
          </a:p>
          <a:p>
            <a:pPr algn="ctr">
              <a:lnSpc>
                <a:spcPct val="50000"/>
              </a:lnSpc>
            </a:pPr>
            <a:r>
              <a:rPr lang="en-US" sz="1000" b="1" dirty="0">
                <a:solidFill>
                  <a:srgbClr val="CC0000"/>
                </a:solidFill>
                <a:cs typeface="Monotype Corsiva"/>
              </a:rPr>
              <a:t>+ + </a:t>
            </a:r>
          </a:p>
        </p:txBody>
      </p:sp>
      <p:pic>
        <p:nvPicPr>
          <p:cNvPr id="166" name="Picture 165" descr="Screen Shot 2012-04-26 at 2.28.56 PM.png">
            <a:extLst>
              <a:ext uri="{FF2B5EF4-FFF2-40B4-BE49-F238E27FC236}">
                <a16:creationId xmlns:a16="http://schemas.microsoft.com/office/drawing/2014/main" id="{5F1F50B2-5CFE-7049-8FD6-BF46E6E537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3185" y="1124153"/>
            <a:ext cx="1714848" cy="1119591"/>
          </a:xfrm>
          <a:prstGeom prst="rect">
            <a:avLst/>
          </a:prstGeom>
        </p:spPr>
      </p:pic>
      <p:pic>
        <p:nvPicPr>
          <p:cNvPr id="167" name="Picture 166" descr="Screen Shot 2012-04-26 at 2.29.14 PM.png">
            <a:extLst>
              <a:ext uri="{FF2B5EF4-FFF2-40B4-BE49-F238E27FC236}">
                <a16:creationId xmlns:a16="http://schemas.microsoft.com/office/drawing/2014/main" id="{206DAE96-3634-414B-BE3D-CCCE57D745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2295" y="1118440"/>
            <a:ext cx="1714848" cy="1122124"/>
          </a:xfrm>
          <a:prstGeom prst="rect">
            <a:avLst/>
          </a:prstGeom>
        </p:spPr>
      </p:pic>
      <p:pic>
        <p:nvPicPr>
          <p:cNvPr id="168" name="Picture 167" descr="Screen Shot 2012-04-26 at 2.29.31 PM.png">
            <a:extLst>
              <a:ext uri="{FF2B5EF4-FFF2-40B4-BE49-F238E27FC236}">
                <a16:creationId xmlns:a16="http://schemas.microsoft.com/office/drawing/2014/main" id="{E1F6D9C7-BE0D-1948-8D0E-548D8EB7FC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5932" y="2379744"/>
            <a:ext cx="1712315" cy="1117058"/>
          </a:xfrm>
          <a:prstGeom prst="rect">
            <a:avLst/>
          </a:prstGeom>
        </p:spPr>
      </p:pic>
      <p:pic>
        <p:nvPicPr>
          <p:cNvPr id="169" name="Picture 168" descr="Screen Shot 2012-04-26 at 2.29.41 PM.png">
            <a:extLst>
              <a:ext uri="{FF2B5EF4-FFF2-40B4-BE49-F238E27FC236}">
                <a16:creationId xmlns:a16="http://schemas.microsoft.com/office/drawing/2014/main" id="{27762147-4F08-074D-A53F-20B27F3B5C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6285" y="2370292"/>
            <a:ext cx="1707249" cy="1114525"/>
          </a:xfrm>
          <a:prstGeom prst="rect">
            <a:avLst/>
          </a:prstGeom>
        </p:spPr>
      </p:pic>
      <p:sp>
        <p:nvSpPr>
          <p:cNvPr id="2" name="Rectangle 1">
            <a:extLst>
              <a:ext uri="{FF2B5EF4-FFF2-40B4-BE49-F238E27FC236}">
                <a16:creationId xmlns:a16="http://schemas.microsoft.com/office/drawing/2014/main" id="{613611AC-26BD-9E42-99A0-D6385D946D97}"/>
              </a:ext>
            </a:extLst>
          </p:cNvPr>
          <p:cNvSpPr/>
          <p:nvPr/>
        </p:nvSpPr>
        <p:spPr>
          <a:xfrm>
            <a:off x="6620609" y="95064"/>
            <a:ext cx="4572000" cy="646331"/>
          </a:xfrm>
          <a:prstGeom prst="rect">
            <a:avLst/>
          </a:prstGeom>
        </p:spPr>
        <p:txBody>
          <a:bodyPr>
            <a:spAutoFit/>
          </a:bodyPr>
          <a:lstStyle/>
          <a:p>
            <a:r>
              <a:rPr lang="en-US" dirty="0">
                <a:solidFill>
                  <a:schemeClr val="bg1"/>
                </a:solidFill>
                <a:cs typeface="Monotype Corsiva"/>
              </a:rPr>
              <a:t>Jean-Luc </a:t>
            </a:r>
            <a:r>
              <a:rPr lang="en-US" dirty="0" err="1">
                <a:solidFill>
                  <a:schemeClr val="bg1"/>
                </a:solidFill>
                <a:cs typeface="Monotype Corsiva"/>
              </a:rPr>
              <a:t>Vay</a:t>
            </a:r>
            <a:endParaRPr lang="en-US" dirty="0">
              <a:solidFill>
                <a:schemeClr val="bg1"/>
              </a:solidFill>
              <a:cs typeface="Monotype Corsiva"/>
            </a:endParaRPr>
          </a:p>
          <a:p>
            <a:r>
              <a:rPr lang="en-US" dirty="0">
                <a:solidFill>
                  <a:schemeClr val="bg1"/>
                </a:solidFill>
                <a:cs typeface="Monotype Corsiva"/>
              </a:rPr>
              <a:t>IPAC’2012</a:t>
            </a:r>
            <a:endParaRPr lang="en-GB" dirty="0">
              <a:solidFill>
                <a:schemeClr val="bg1"/>
              </a:solidFill>
              <a:cs typeface="Monotype Corsiva"/>
            </a:endParaRPr>
          </a:p>
        </p:txBody>
      </p:sp>
    </p:spTree>
    <p:extLst>
      <p:ext uri="{BB962C8B-B14F-4D97-AF65-F5344CB8AC3E}">
        <p14:creationId xmlns:p14="http://schemas.microsoft.com/office/powerpoint/2010/main" val="102460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451" y="470507"/>
            <a:ext cx="6457950" cy="969771"/>
          </a:xfrm>
        </p:spPr>
        <p:txBody>
          <a:bodyPr>
            <a:normAutofit fontScale="90000"/>
          </a:bodyPr>
          <a:lstStyle/>
          <a:p>
            <a:pPr algn="ctr"/>
            <a:r>
              <a:rPr lang="en-US" sz="3600" dirty="0"/>
              <a:t>Electron cloud in accelerators</a:t>
            </a:r>
            <a:endParaRPr lang="en-US" dirty="0"/>
          </a:p>
        </p:txBody>
      </p:sp>
      <p:sp>
        <p:nvSpPr>
          <p:cNvPr id="3" name="Content Placeholder 2"/>
          <p:cNvSpPr>
            <a:spLocks noGrp="1"/>
          </p:cNvSpPr>
          <p:nvPr>
            <p:ph idx="1"/>
          </p:nvPr>
        </p:nvSpPr>
        <p:spPr>
          <a:xfrm>
            <a:off x="232029" y="1334272"/>
            <a:ext cx="8616136" cy="3018094"/>
          </a:xfrm>
        </p:spPr>
        <p:txBody>
          <a:bodyPr>
            <a:noAutofit/>
          </a:bodyPr>
          <a:lstStyle/>
          <a:p>
            <a:pPr>
              <a:lnSpc>
                <a:spcPct val="80000"/>
              </a:lnSpc>
            </a:pPr>
            <a:r>
              <a:rPr lang="en-US" sz="2400" dirty="0"/>
              <a:t>The Surface Science properties of relevance: </a:t>
            </a:r>
          </a:p>
          <a:p>
            <a:pPr>
              <a:lnSpc>
                <a:spcPct val="80000"/>
              </a:lnSpc>
              <a:buFont typeface="Wingdings" charset="2"/>
              <a:buChar char="ü"/>
            </a:pPr>
            <a:r>
              <a:rPr lang="en-US" sz="2400" dirty="0"/>
              <a:t>SEY (Secondary Electron Yield);</a:t>
            </a:r>
          </a:p>
          <a:p>
            <a:pPr>
              <a:lnSpc>
                <a:spcPct val="80000"/>
              </a:lnSpc>
              <a:buFont typeface="Wingdings" charset="2"/>
              <a:buChar char="ü"/>
            </a:pPr>
            <a:r>
              <a:rPr lang="en-US" sz="2400" dirty="0"/>
              <a:t>PY (Photo Yield);</a:t>
            </a:r>
          </a:p>
          <a:p>
            <a:pPr>
              <a:lnSpc>
                <a:spcPct val="80000"/>
              </a:lnSpc>
              <a:buFont typeface="Wingdings" charset="2"/>
              <a:buChar char="ü"/>
            </a:pPr>
            <a:r>
              <a:rPr lang="en-US" sz="2400" dirty="0"/>
              <a:t>R (photon Reflectivity) </a:t>
            </a:r>
          </a:p>
          <a:p>
            <a:pPr>
              <a:lnSpc>
                <a:spcPct val="80000"/>
              </a:lnSpc>
              <a:buFont typeface="Courier New"/>
              <a:buChar char="o"/>
            </a:pPr>
            <a:endParaRPr lang="en-US" sz="2400" dirty="0"/>
          </a:p>
          <a:p>
            <a:pPr>
              <a:lnSpc>
                <a:spcPct val="80000"/>
              </a:lnSpc>
            </a:pPr>
            <a:r>
              <a:rPr lang="en-US" sz="2400" dirty="0"/>
              <a:t>Data are needed to correctly simulate accelerator </a:t>
            </a:r>
            <a:r>
              <a:rPr lang="en-US" sz="2400" dirty="0" err="1"/>
              <a:t>behaviour</a:t>
            </a:r>
            <a:r>
              <a:rPr lang="en-US" sz="2400" dirty="0"/>
              <a:t> but also to trigger R&amp;D on various mitigation strategies</a:t>
            </a:r>
          </a:p>
          <a:p>
            <a:pPr>
              <a:lnSpc>
                <a:spcPct val="80000"/>
              </a:lnSpc>
            </a:pPr>
            <a:r>
              <a:rPr lang="en-US" sz="2400" dirty="0"/>
              <a:t>Low SEY materials - Low Desorption – Low/high Reflectivity and PY</a:t>
            </a:r>
          </a:p>
        </p:txBody>
      </p:sp>
      <p:sp>
        <p:nvSpPr>
          <p:cNvPr id="5" name="Rectangle 1"/>
          <p:cNvSpPr>
            <a:spLocks noChangeArrowheads="1"/>
          </p:cNvSpPr>
          <p:nvPr/>
        </p:nvSpPr>
        <p:spPr bwMode="auto">
          <a:xfrm>
            <a:off x="6440626" y="1631472"/>
            <a:ext cx="2664512" cy="10156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1500" dirty="0">
                <a:cs typeface="Calibri"/>
              </a:rPr>
              <a:t>R. Cimino and T. </a:t>
            </a:r>
            <a:r>
              <a:rPr lang="en-US" sz="1500" dirty="0" err="1">
                <a:cs typeface="Calibri"/>
              </a:rPr>
              <a:t>Demma</a:t>
            </a:r>
            <a:r>
              <a:rPr lang="en-US" sz="1500" dirty="0">
                <a:cs typeface="Calibri"/>
              </a:rPr>
              <a:t>  </a:t>
            </a:r>
          </a:p>
          <a:p>
            <a:pPr algn="ctr"/>
            <a:r>
              <a:rPr lang="en-US" sz="1500" dirty="0">
                <a:cs typeface="Calibri"/>
              </a:rPr>
              <a:t>“Electron cloud in Accelerators”</a:t>
            </a:r>
            <a:r>
              <a:rPr lang="it-IT" sz="1500" dirty="0">
                <a:cs typeface="Calibri"/>
              </a:rPr>
              <a:t>   </a:t>
            </a:r>
            <a:r>
              <a:rPr lang="it-IT" sz="1500" dirty="0" err="1">
                <a:cs typeface="Calibri"/>
              </a:rPr>
              <a:t>Int</a:t>
            </a:r>
            <a:r>
              <a:rPr lang="it-IT" sz="1500" dirty="0">
                <a:cs typeface="Calibri"/>
              </a:rPr>
              <a:t>. </a:t>
            </a:r>
            <a:r>
              <a:rPr lang="it-IT" sz="1500" dirty="0" err="1">
                <a:cs typeface="Calibri"/>
              </a:rPr>
              <a:t>J</a:t>
            </a:r>
            <a:r>
              <a:rPr lang="it-IT" sz="1500" dirty="0">
                <a:cs typeface="Calibri"/>
              </a:rPr>
              <a:t>. </a:t>
            </a:r>
            <a:r>
              <a:rPr lang="it-IT" sz="1500" dirty="0" err="1">
                <a:cs typeface="Calibri"/>
              </a:rPr>
              <a:t>Mod</a:t>
            </a:r>
            <a:r>
              <a:rPr lang="it-IT" sz="1500" dirty="0">
                <a:cs typeface="Calibri"/>
              </a:rPr>
              <a:t>. </a:t>
            </a:r>
            <a:r>
              <a:rPr lang="it-IT" sz="1500" dirty="0" err="1">
                <a:cs typeface="Calibri"/>
              </a:rPr>
              <a:t>Phys</a:t>
            </a:r>
            <a:r>
              <a:rPr lang="it-IT" sz="1500" dirty="0">
                <a:cs typeface="Calibri"/>
              </a:rPr>
              <a:t>. A 29 (2014) 1430023 (pag. 65).</a:t>
            </a:r>
            <a:endParaRPr lang="en-US" sz="1500" dirty="0">
              <a:cs typeface="Calibri"/>
            </a:endParaRPr>
          </a:p>
        </p:txBody>
      </p:sp>
    </p:spTree>
    <p:extLst>
      <p:ext uri="{BB962C8B-B14F-4D97-AF65-F5344CB8AC3E}">
        <p14:creationId xmlns:p14="http://schemas.microsoft.com/office/powerpoint/2010/main" val="3810966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2451915" y="176218"/>
            <a:ext cx="6400816" cy="720000"/>
          </a:xfrm>
        </p:spPr>
        <p:txBody>
          <a:bodyPr>
            <a:normAutofit/>
          </a:bodyPr>
          <a:lstStyle/>
          <a:p>
            <a:pPr algn="l"/>
            <a:r>
              <a:rPr lang="en-US" sz="4000" dirty="0">
                <a:solidFill>
                  <a:schemeClr val="tx2"/>
                </a:solidFill>
                <a:cs typeface="Times New Roman" pitchFamily="18" charset="0"/>
              </a:rPr>
              <a:t>Surface sensitivity of SEY </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1235"/>
          <a:stretch>
            <a:fillRect/>
          </a:stretch>
        </p:blipFill>
        <p:spPr bwMode="auto">
          <a:xfrm>
            <a:off x="1214414" y="1643056"/>
            <a:ext cx="6480000" cy="2074176"/>
          </a:xfrm>
          <a:prstGeom prst="rect">
            <a:avLst/>
          </a:prstGeom>
          <a:noFill/>
          <a:ln w="9525">
            <a:noFill/>
            <a:miter lim="800000"/>
            <a:headEnd/>
            <a:tailEnd/>
          </a:ln>
          <a:effectLst/>
        </p:spPr>
      </p:pic>
      <p:sp>
        <p:nvSpPr>
          <p:cNvPr id="14" name="Rettangolo 13"/>
          <p:cNvSpPr/>
          <p:nvPr/>
        </p:nvSpPr>
        <p:spPr>
          <a:xfrm>
            <a:off x="1428728" y="3682851"/>
            <a:ext cx="2286016" cy="246221"/>
          </a:xfrm>
          <a:prstGeom prst="rect">
            <a:avLst/>
          </a:prstGeom>
        </p:spPr>
        <p:txBody>
          <a:bodyPr wrap="square">
            <a:spAutoFit/>
          </a:bodyPr>
          <a:lstStyle/>
          <a:p>
            <a:r>
              <a:rPr lang="en-US" sz="1000" dirty="0">
                <a:latin typeface="Times New Roman" pitchFamily="18" charset="0"/>
                <a:cs typeface="Times New Roman" pitchFamily="18" charset="0"/>
              </a:rPr>
              <a:t>L. A. Gonzalez et al., AIP Adv. (2017)</a:t>
            </a:r>
          </a:p>
        </p:txBody>
      </p:sp>
      <p:sp>
        <p:nvSpPr>
          <p:cNvPr id="8" name="CasellaDiTesto 7"/>
          <p:cNvSpPr txBox="1"/>
          <p:nvPr/>
        </p:nvSpPr>
        <p:spPr>
          <a:xfrm>
            <a:off x="142844" y="857238"/>
            <a:ext cx="8858312" cy="307777"/>
          </a:xfrm>
          <a:prstGeom prst="rect">
            <a:avLst/>
          </a:prstGeom>
          <a:noFill/>
        </p:spPr>
        <p:txBody>
          <a:bodyPr wrap="square" rtlCol="0">
            <a:spAutoFit/>
          </a:bodyPr>
          <a:lstStyle/>
          <a:p>
            <a:pPr algn="ctr"/>
            <a:r>
              <a:rPr lang="en-US" sz="1400" b="1" dirty="0">
                <a:solidFill>
                  <a:srgbClr val="FF0000"/>
                </a:solidFill>
                <a:latin typeface="Times New Roman" pitchFamily="18" charset="0"/>
                <a:cs typeface="Times New Roman" pitchFamily="18" charset="0"/>
              </a:rPr>
              <a:t>SEY is an intrinsic material property strongly sensitive to the surface composition and chemical state</a:t>
            </a:r>
          </a:p>
        </p:txBody>
      </p:sp>
      <p:sp>
        <p:nvSpPr>
          <p:cNvPr id="9" name="Rettangolo 8"/>
          <p:cNvSpPr/>
          <p:nvPr/>
        </p:nvSpPr>
        <p:spPr>
          <a:xfrm>
            <a:off x="250001" y="4131244"/>
            <a:ext cx="8643998" cy="369332"/>
          </a:xfrm>
          <a:prstGeom prst="rect">
            <a:avLst/>
          </a:prstGeom>
        </p:spPr>
        <p:txBody>
          <a:bodyPr wrap="square">
            <a:spAutoFit/>
          </a:bodyPr>
          <a:lstStyle/>
          <a:p>
            <a:pPr algn="ctr"/>
            <a:r>
              <a:rPr lang="en-US" b="1" u="sng" dirty="0">
                <a:solidFill>
                  <a:srgbClr val="FFFF00"/>
                </a:solidFill>
                <a:latin typeface="Times New Roman" pitchFamily="18" charset="0"/>
                <a:cs typeface="Times New Roman" pitchFamily="18" charset="0"/>
              </a:rPr>
              <a:t>Chemisorbed/</a:t>
            </a:r>
            <a:r>
              <a:rPr lang="en-US" b="1" u="sng" dirty="0" err="1">
                <a:solidFill>
                  <a:srgbClr val="FFFF00"/>
                </a:solidFill>
                <a:latin typeface="Times New Roman" pitchFamily="18" charset="0"/>
                <a:cs typeface="Times New Roman" pitchFamily="18" charset="0"/>
              </a:rPr>
              <a:t>physisorbed</a:t>
            </a:r>
            <a:r>
              <a:rPr lang="en-US" b="1" dirty="0">
                <a:solidFill>
                  <a:srgbClr val="FFFF00"/>
                </a:solidFill>
                <a:latin typeface="Times New Roman" pitchFamily="18" charset="0"/>
                <a:cs typeface="Times New Roman" pitchFamily="18" charset="0"/>
              </a:rPr>
              <a:t> compounds modify the metal surface</a:t>
            </a:r>
          </a:p>
        </p:txBody>
      </p:sp>
      <p:sp>
        <p:nvSpPr>
          <p:cNvPr id="10" name="Rettangolo 9"/>
          <p:cNvSpPr/>
          <p:nvPr/>
        </p:nvSpPr>
        <p:spPr>
          <a:xfrm>
            <a:off x="1500166" y="1357304"/>
            <a:ext cx="5643602" cy="338554"/>
          </a:xfrm>
          <a:prstGeom prst="rect">
            <a:avLst/>
          </a:prstGeom>
        </p:spPr>
        <p:txBody>
          <a:bodyPr wrap="square">
            <a:spAutoFit/>
          </a:bodyPr>
          <a:lstStyle/>
          <a:p>
            <a:r>
              <a:rPr lang="en-US" sz="1600" dirty="0">
                <a:latin typeface="Times New Roman" pitchFamily="18" charset="0"/>
                <a:cs typeface="Times New Roman" pitchFamily="18" charset="0"/>
              </a:rPr>
              <a:t>Effect of contaminants of the atmosphere at room temperature</a:t>
            </a:r>
          </a:p>
        </p:txBody>
      </p:sp>
    </p:spTree>
    <p:extLst>
      <p:ext uri="{BB962C8B-B14F-4D97-AF65-F5344CB8AC3E}">
        <p14:creationId xmlns:p14="http://schemas.microsoft.com/office/powerpoint/2010/main" val="272350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2285984" y="71420"/>
            <a:ext cx="6400816" cy="720000"/>
          </a:xfrm>
        </p:spPr>
        <p:txBody>
          <a:bodyPr>
            <a:normAutofit/>
          </a:bodyPr>
          <a:lstStyle/>
          <a:p>
            <a:pPr algn="l"/>
            <a:r>
              <a:rPr lang="en-US" sz="4000" dirty="0">
                <a:solidFill>
                  <a:schemeClr val="tx2"/>
                </a:solidFill>
                <a:cs typeface="Times New Roman" pitchFamily="18" charset="0"/>
              </a:rPr>
              <a:t>Surface sensitivity of SEY </a:t>
            </a:r>
          </a:p>
        </p:txBody>
      </p:sp>
      <p:sp>
        <p:nvSpPr>
          <p:cNvPr id="14" name="Rettangolo 13"/>
          <p:cNvSpPr/>
          <p:nvPr/>
        </p:nvSpPr>
        <p:spPr>
          <a:xfrm>
            <a:off x="6715140" y="4357700"/>
            <a:ext cx="2286016" cy="246221"/>
          </a:xfrm>
          <a:prstGeom prst="rect">
            <a:avLst/>
          </a:prstGeom>
        </p:spPr>
        <p:txBody>
          <a:bodyPr wrap="square">
            <a:spAutoFit/>
          </a:bodyPr>
          <a:lstStyle/>
          <a:p>
            <a:r>
              <a:rPr lang="en-US" sz="1000" dirty="0">
                <a:latin typeface="Times New Roman" pitchFamily="18" charset="0"/>
                <a:cs typeface="Times New Roman" pitchFamily="18" charset="0"/>
              </a:rPr>
              <a:t>L. A. Gonzalez et al., AIP Adv. (2017)</a:t>
            </a:r>
          </a:p>
        </p:txBody>
      </p:sp>
      <p:sp>
        <p:nvSpPr>
          <p:cNvPr id="12" name="Rettangolo 11"/>
          <p:cNvSpPr/>
          <p:nvPr/>
        </p:nvSpPr>
        <p:spPr>
          <a:xfrm>
            <a:off x="214282" y="3714758"/>
            <a:ext cx="2571768" cy="246221"/>
          </a:xfrm>
          <a:prstGeom prst="rect">
            <a:avLst/>
          </a:prstGeom>
        </p:spPr>
        <p:txBody>
          <a:bodyPr wrap="square">
            <a:spAutoFit/>
          </a:bodyPr>
          <a:lstStyle/>
          <a:p>
            <a:r>
              <a:rPr lang="en-US" sz="1000" dirty="0" err="1">
                <a:latin typeface="Times New Roman" pitchFamily="18" charset="0"/>
                <a:cs typeface="Times New Roman" pitchFamily="18" charset="0"/>
              </a:rPr>
              <a:t>Kuzucan</a:t>
            </a:r>
            <a:r>
              <a:rPr lang="en-US" sz="1000" dirty="0">
                <a:latin typeface="Times New Roman" pitchFamily="18" charset="0"/>
                <a:cs typeface="Times New Roman" pitchFamily="18" charset="0"/>
              </a:rPr>
              <a:t> et al., J. Vac. Sci. Technol. A (2012)</a:t>
            </a:r>
          </a:p>
        </p:txBody>
      </p:sp>
      <p:sp>
        <p:nvSpPr>
          <p:cNvPr id="13" name="Rettangolo 12"/>
          <p:cNvSpPr/>
          <p:nvPr/>
        </p:nvSpPr>
        <p:spPr>
          <a:xfrm>
            <a:off x="4071934" y="1357304"/>
            <a:ext cx="3571900" cy="646331"/>
          </a:xfrm>
          <a:prstGeom prst="rect">
            <a:avLst/>
          </a:prstGeom>
        </p:spPr>
        <p:txBody>
          <a:bodyPr wrap="square">
            <a:spAutoFit/>
          </a:bodyPr>
          <a:lstStyle/>
          <a:p>
            <a:pPr algn="ctr"/>
            <a:r>
              <a:rPr lang="en-US" b="1" dirty="0">
                <a:solidFill>
                  <a:srgbClr val="FFFF00"/>
                </a:solidFill>
                <a:latin typeface="Times New Roman" pitchFamily="18" charset="0"/>
                <a:cs typeface="Times New Roman" pitchFamily="18" charset="0"/>
              </a:rPr>
              <a:t>SEY of cold surfaces influenced by gas </a:t>
            </a:r>
            <a:r>
              <a:rPr lang="en-US" b="1" u="sng" dirty="0" err="1">
                <a:solidFill>
                  <a:srgbClr val="FFFF00"/>
                </a:solidFill>
                <a:latin typeface="Times New Roman" pitchFamily="18" charset="0"/>
                <a:cs typeface="Times New Roman" pitchFamily="18" charset="0"/>
              </a:rPr>
              <a:t>physisorption</a:t>
            </a:r>
            <a:endParaRPr lang="en-US" b="1" u="sng" dirty="0">
              <a:solidFill>
                <a:srgbClr val="FFFF00"/>
              </a:solidFill>
              <a:latin typeface="Times New Roman" pitchFamily="18" charset="0"/>
              <a:cs typeface="Times New Roman" pitchFamily="18" charset="0"/>
            </a:endParaRPr>
          </a:p>
        </p:txBody>
      </p:sp>
      <p:sp>
        <p:nvSpPr>
          <p:cNvPr id="17" name="Rettangolo 16"/>
          <p:cNvSpPr/>
          <p:nvPr/>
        </p:nvSpPr>
        <p:spPr>
          <a:xfrm>
            <a:off x="142844" y="3929072"/>
            <a:ext cx="4929222" cy="646331"/>
          </a:xfrm>
          <a:prstGeom prst="rect">
            <a:avLst/>
          </a:prstGeom>
        </p:spPr>
        <p:txBody>
          <a:bodyPr wrap="square">
            <a:spAutoFit/>
          </a:bodyPr>
          <a:lstStyle/>
          <a:p>
            <a:pPr algn="ctr"/>
            <a:r>
              <a:rPr lang="en-US" b="1" dirty="0">
                <a:latin typeface="Times New Roman" pitchFamily="18" charset="0"/>
                <a:cs typeface="Times New Roman" pitchFamily="18" charset="0"/>
              </a:rPr>
              <a:t>SEY is </a:t>
            </a:r>
            <a:r>
              <a:rPr lang="en-US" b="1" u="sng" dirty="0">
                <a:latin typeface="Times New Roman" pitchFamily="18" charset="0"/>
                <a:cs typeface="Times New Roman" pitchFamily="18" charset="0"/>
              </a:rPr>
              <a:t>highly sensitive</a:t>
            </a:r>
            <a:r>
              <a:rPr lang="en-US" b="1" dirty="0">
                <a:latin typeface="Times New Roman" pitchFamily="18" charset="0"/>
                <a:cs typeface="Times New Roman" pitchFamily="18" charset="0"/>
              </a:rPr>
              <a:t> to the presence of </a:t>
            </a:r>
            <a:r>
              <a:rPr lang="en-US" b="1" dirty="0" err="1">
                <a:latin typeface="Times New Roman" pitchFamily="18" charset="0"/>
                <a:cs typeface="Times New Roman" pitchFamily="18" charset="0"/>
              </a:rPr>
              <a:t>adsorbates</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even at sub-monolayer coverage</a:t>
            </a:r>
          </a:p>
        </p:txBody>
      </p:sp>
      <p:sp>
        <p:nvSpPr>
          <p:cNvPr id="18" name="Rettangolo 17"/>
          <p:cNvSpPr/>
          <p:nvPr/>
        </p:nvSpPr>
        <p:spPr>
          <a:xfrm>
            <a:off x="5715008" y="2000246"/>
            <a:ext cx="3105172" cy="338554"/>
          </a:xfrm>
          <a:prstGeom prst="rect">
            <a:avLst/>
          </a:prstGeom>
        </p:spPr>
        <p:txBody>
          <a:bodyPr wrap="square">
            <a:spAutoFit/>
          </a:bodyPr>
          <a:lstStyle/>
          <a:p>
            <a:pPr algn="r"/>
            <a:r>
              <a:rPr lang="en-US" sz="1600" dirty="0">
                <a:latin typeface="Times New Roman" pitchFamily="18" charset="0"/>
                <a:cs typeface="Times New Roman" pitchFamily="18" charset="0"/>
              </a:rPr>
              <a:t>Residual gas in cryogenic vacuum</a:t>
            </a:r>
          </a:p>
        </p:txBody>
      </p:sp>
      <p:sp>
        <p:nvSpPr>
          <p:cNvPr id="20" name="Rettangolo 19"/>
          <p:cNvSpPr/>
          <p:nvPr/>
        </p:nvSpPr>
        <p:spPr>
          <a:xfrm>
            <a:off x="571472" y="1218180"/>
            <a:ext cx="2214578" cy="338554"/>
          </a:xfrm>
          <a:prstGeom prst="rect">
            <a:avLst/>
          </a:prstGeom>
        </p:spPr>
        <p:txBody>
          <a:bodyPr wrap="square">
            <a:spAutoFit/>
          </a:bodyPr>
          <a:lstStyle/>
          <a:p>
            <a:r>
              <a:rPr lang="en-US" sz="1600" dirty="0">
                <a:latin typeface="Times New Roman" pitchFamily="18" charset="0"/>
                <a:cs typeface="Times New Roman" pitchFamily="18" charset="0"/>
              </a:rPr>
              <a:t>CO thick layer coverage</a:t>
            </a:r>
          </a:p>
        </p:txBody>
      </p:sp>
      <p:pic>
        <p:nvPicPr>
          <p:cNvPr id="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86380" y="2338800"/>
            <a:ext cx="3600000" cy="20342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82" y="1503937"/>
            <a:ext cx="3240000" cy="2210821"/>
          </a:xfrm>
          <a:prstGeom prst="rect">
            <a:avLst/>
          </a:prstGeom>
          <a:noFill/>
          <a:ln w="9525">
            <a:noFill/>
            <a:miter lim="800000"/>
            <a:headEnd/>
            <a:tailEnd/>
          </a:ln>
          <a:effectLst/>
        </p:spPr>
      </p:pic>
      <p:sp>
        <p:nvSpPr>
          <p:cNvPr id="15" name="CasellaDiTesto 14"/>
          <p:cNvSpPr txBox="1"/>
          <p:nvPr/>
        </p:nvSpPr>
        <p:spPr>
          <a:xfrm>
            <a:off x="142844" y="857238"/>
            <a:ext cx="8858312" cy="307777"/>
          </a:xfrm>
          <a:prstGeom prst="rect">
            <a:avLst/>
          </a:prstGeom>
          <a:noFill/>
        </p:spPr>
        <p:txBody>
          <a:bodyPr wrap="square" rtlCol="0">
            <a:spAutoFit/>
          </a:bodyPr>
          <a:lstStyle/>
          <a:p>
            <a:pPr algn="ctr"/>
            <a:r>
              <a:rPr lang="en-US" sz="1400" b="1" dirty="0">
                <a:solidFill>
                  <a:srgbClr val="FF0000"/>
                </a:solidFill>
                <a:latin typeface="Times New Roman" pitchFamily="18" charset="0"/>
                <a:cs typeface="Times New Roman" pitchFamily="18" charset="0"/>
              </a:rPr>
              <a:t>SEY is an intrinsic material property strongly sensitive to the surface composition and chemical state</a:t>
            </a:r>
          </a:p>
        </p:txBody>
      </p:sp>
    </p:spTree>
    <p:extLst>
      <p:ext uri="{BB962C8B-B14F-4D97-AF65-F5344CB8AC3E}">
        <p14:creationId xmlns:p14="http://schemas.microsoft.com/office/powerpoint/2010/main" val="2636802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2285984" y="71420"/>
            <a:ext cx="6400816" cy="720000"/>
          </a:xfrm>
        </p:spPr>
        <p:txBody>
          <a:bodyPr>
            <a:normAutofit/>
          </a:bodyPr>
          <a:lstStyle/>
          <a:p>
            <a:pPr algn="l"/>
            <a:r>
              <a:rPr lang="en-US" sz="4000" dirty="0">
                <a:solidFill>
                  <a:schemeClr val="tx2"/>
                </a:solidFill>
                <a:latin typeface="+mn-lt"/>
                <a:cs typeface="Times New Roman" pitchFamily="18" charset="0"/>
              </a:rPr>
              <a:t>Surface sensitivity of SEY </a:t>
            </a:r>
          </a:p>
        </p:txBody>
      </p:sp>
      <p:sp>
        <p:nvSpPr>
          <p:cNvPr id="13" name="Rettangolo 12"/>
          <p:cNvSpPr/>
          <p:nvPr/>
        </p:nvSpPr>
        <p:spPr>
          <a:xfrm>
            <a:off x="3929058" y="4286262"/>
            <a:ext cx="3571900" cy="369332"/>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e</a:t>
            </a:r>
            <a:r>
              <a:rPr lang="en-US" b="1" baseline="30000" dirty="0">
                <a:solidFill>
                  <a:srgbClr val="FF0000"/>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 </a:t>
            </a:r>
            <a:r>
              <a:rPr lang="en-US" b="1" baseline="30000"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cloud mitigation strategies</a:t>
            </a:r>
            <a:endParaRPr lang="en-US" b="1" u="sng" dirty="0">
              <a:solidFill>
                <a:srgbClr val="FF0000"/>
              </a:solidFill>
              <a:latin typeface="Times New Roman" pitchFamily="18" charset="0"/>
              <a:cs typeface="Times New Roman" pitchFamily="18" charset="0"/>
            </a:endParaRPr>
          </a:p>
        </p:txBody>
      </p:sp>
      <p:sp>
        <p:nvSpPr>
          <p:cNvPr id="21" name="CasellaDiTesto 20"/>
          <p:cNvSpPr txBox="1"/>
          <p:nvPr/>
        </p:nvSpPr>
        <p:spPr>
          <a:xfrm>
            <a:off x="142844" y="857238"/>
            <a:ext cx="8858312" cy="307777"/>
          </a:xfrm>
          <a:prstGeom prst="rect">
            <a:avLst/>
          </a:prstGeom>
          <a:noFill/>
        </p:spPr>
        <p:txBody>
          <a:bodyPr wrap="square" rtlCol="0">
            <a:spAutoFit/>
          </a:bodyPr>
          <a:lstStyle/>
          <a:p>
            <a:pPr algn="ctr"/>
            <a:r>
              <a:rPr lang="en-US" sz="1400" b="1" dirty="0">
                <a:solidFill>
                  <a:srgbClr val="FF0000"/>
                </a:solidFill>
                <a:latin typeface="Times New Roman" pitchFamily="18" charset="0"/>
                <a:cs typeface="Times New Roman" pitchFamily="18" charset="0"/>
              </a:rPr>
              <a:t>SEY is an intrinsic property of materials, strongly sensitive to the surface morphology</a:t>
            </a:r>
          </a:p>
        </p:txBody>
      </p:sp>
      <p:sp>
        <p:nvSpPr>
          <p:cNvPr id="16" name="Rettangolo 15"/>
          <p:cNvSpPr/>
          <p:nvPr/>
        </p:nvSpPr>
        <p:spPr>
          <a:xfrm>
            <a:off x="285720" y="4000510"/>
            <a:ext cx="2714644" cy="246221"/>
          </a:xfrm>
          <a:prstGeom prst="rect">
            <a:avLst/>
          </a:prstGeom>
        </p:spPr>
        <p:txBody>
          <a:bodyPr wrap="square">
            <a:spAutoFit/>
          </a:bodyPr>
          <a:lstStyle/>
          <a:p>
            <a:r>
              <a:rPr lang="fr-FR" sz="1000" dirty="0">
                <a:latin typeface="Times New Roman" pitchFamily="18" charset="0"/>
                <a:cs typeface="Times New Roman" pitchFamily="18" charset="0"/>
              </a:rPr>
              <a:t>R. </a:t>
            </a:r>
            <a:r>
              <a:rPr lang="fr-FR" sz="1000" dirty="0" err="1">
                <a:latin typeface="Times New Roman" pitchFamily="18" charset="0"/>
                <a:cs typeface="Times New Roman" pitchFamily="18" charset="0"/>
              </a:rPr>
              <a:t>Valizadeh</a:t>
            </a:r>
            <a:r>
              <a:rPr lang="fr-FR" sz="1000" dirty="0">
                <a:latin typeface="Times New Roman" pitchFamily="18" charset="0"/>
                <a:cs typeface="Times New Roman" pitchFamily="18" charset="0"/>
              </a:rPr>
              <a:t> et al. , </a:t>
            </a:r>
            <a:r>
              <a:rPr lang="fr-FR" sz="1000" dirty="0" err="1">
                <a:latin typeface="Times New Roman" pitchFamily="18" charset="0"/>
                <a:cs typeface="Times New Roman" pitchFamily="18" charset="0"/>
              </a:rPr>
              <a:t>Appl</a:t>
            </a:r>
            <a:r>
              <a:rPr lang="fr-FR" sz="1000" dirty="0">
                <a:latin typeface="Times New Roman" pitchFamily="18" charset="0"/>
                <a:cs typeface="Times New Roman" pitchFamily="18" charset="0"/>
              </a:rPr>
              <a:t>. Surf. </a:t>
            </a:r>
            <a:r>
              <a:rPr lang="fr-FR" sz="1000" dirty="0" err="1">
                <a:latin typeface="Times New Roman" pitchFamily="18" charset="0"/>
                <a:cs typeface="Times New Roman" pitchFamily="18" charset="0"/>
              </a:rPr>
              <a:t>Sci</a:t>
            </a:r>
            <a:r>
              <a:rPr lang="fr-FR" sz="1000" dirty="0">
                <a:latin typeface="Times New Roman" pitchFamily="18" charset="0"/>
                <a:cs typeface="Times New Roman" pitchFamily="18" charset="0"/>
              </a:rPr>
              <a:t>. (2017)</a:t>
            </a:r>
            <a:endParaRPr lang="en-US" sz="1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720" y="1857369"/>
            <a:ext cx="2880000" cy="2143522"/>
          </a:xfrm>
          <a:prstGeom prst="rect">
            <a:avLst/>
          </a:prstGeom>
          <a:noFill/>
          <a:ln w="9525">
            <a:noFill/>
            <a:miter lim="800000"/>
            <a:headEnd/>
            <a:tailEnd/>
          </a:ln>
          <a:effectLst/>
        </p:spPr>
      </p:pic>
      <p:sp>
        <p:nvSpPr>
          <p:cNvPr id="19" name="CasellaDiTesto 18"/>
          <p:cNvSpPr txBox="1"/>
          <p:nvPr/>
        </p:nvSpPr>
        <p:spPr>
          <a:xfrm>
            <a:off x="3214678" y="2357436"/>
            <a:ext cx="1785950" cy="923330"/>
          </a:xfrm>
          <a:prstGeom prst="rect">
            <a:avLst/>
          </a:prstGeom>
          <a:noFill/>
        </p:spPr>
        <p:txBody>
          <a:bodyPr wrap="square" rtlCol="0">
            <a:spAutoFit/>
          </a:bodyPr>
          <a:lstStyle/>
          <a:p>
            <a:pPr algn="ctr"/>
            <a:r>
              <a:rPr lang="en-US" dirty="0"/>
              <a:t>Laser ablation on Cu substrate</a:t>
            </a:r>
          </a:p>
          <a:p>
            <a:pPr algn="ctr"/>
            <a:r>
              <a:rPr lang="en-US" dirty="0"/>
              <a:t>(LASE-Cu)</a:t>
            </a:r>
          </a:p>
        </p:txBody>
      </p:sp>
      <p:sp>
        <p:nvSpPr>
          <p:cNvPr id="22" name="CasellaDiTesto 21"/>
          <p:cNvSpPr txBox="1"/>
          <p:nvPr/>
        </p:nvSpPr>
        <p:spPr>
          <a:xfrm>
            <a:off x="142844" y="1428742"/>
            <a:ext cx="3195105" cy="338554"/>
          </a:xfrm>
          <a:prstGeom prst="rect">
            <a:avLst/>
          </a:prstGeom>
          <a:noFill/>
        </p:spPr>
        <p:txBody>
          <a:bodyPr wrap="none" rtlCol="0">
            <a:spAutoFit/>
          </a:bodyPr>
          <a:lstStyle/>
          <a:p>
            <a:r>
              <a:rPr lang="en-US" sz="1600" dirty="0">
                <a:latin typeface="Times New Roman" pitchFamily="18" charset="0"/>
                <a:cs typeface="Times New Roman" pitchFamily="18" charset="0"/>
              </a:rPr>
              <a:t>Engineering the surface morphology</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2066" y="1214428"/>
            <a:ext cx="3817533" cy="3043245"/>
          </a:xfrm>
          <a:prstGeom prst="rect">
            <a:avLst/>
          </a:prstGeom>
          <a:noFill/>
          <a:ln w="9525">
            <a:noFill/>
            <a:miter lim="800000"/>
            <a:headEnd/>
            <a:tailEnd/>
          </a:ln>
          <a:effectLst/>
        </p:spPr>
      </p:pic>
      <p:cxnSp>
        <p:nvCxnSpPr>
          <p:cNvPr id="28" name="Connettore 2 27"/>
          <p:cNvCxnSpPr>
            <a:stCxn id="13" idx="0"/>
          </p:cNvCxnSpPr>
          <p:nvPr/>
        </p:nvCxnSpPr>
        <p:spPr>
          <a:xfrm rot="5400000" flipH="1" flipV="1">
            <a:off x="5572132" y="3429006"/>
            <a:ext cx="1000132" cy="7143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24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2023672" y="71420"/>
            <a:ext cx="7120328" cy="720000"/>
          </a:xfrm>
        </p:spPr>
        <p:txBody>
          <a:bodyPr>
            <a:noAutofit/>
          </a:bodyPr>
          <a:lstStyle/>
          <a:p>
            <a:pPr marL="342900" lvl="0" indent="-342900" algn="just">
              <a:spcBef>
                <a:spcPct val="20000"/>
              </a:spcBef>
              <a:defRPr/>
            </a:pPr>
            <a:r>
              <a:rPr lang="en-US" sz="2800" b="1" dirty="0">
                <a:cs typeface="Times New Roman" pitchFamily="18" charset="0"/>
              </a:rPr>
              <a:t>Strategy and  experimental set-up at LNF</a:t>
            </a:r>
          </a:p>
        </p:txBody>
      </p:sp>
      <p:grpSp>
        <p:nvGrpSpPr>
          <p:cNvPr id="59" name="Gruppo 58"/>
          <p:cNvGrpSpPr/>
          <p:nvPr/>
        </p:nvGrpSpPr>
        <p:grpSpPr>
          <a:xfrm>
            <a:off x="642910" y="857238"/>
            <a:ext cx="7858180" cy="2650407"/>
            <a:chOff x="1071538" y="857238"/>
            <a:chExt cx="7858180" cy="2650407"/>
          </a:xfrm>
        </p:grpSpPr>
        <p:sp>
          <p:nvSpPr>
            <p:cNvPr id="14" name="CasellaDiTesto 13"/>
            <p:cNvSpPr txBox="1"/>
            <p:nvPr/>
          </p:nvSpPr>
          <p:spPr>
            <a:xfrm>
              <a:off x="1178695" y="857238"/>
              <a:ext cx="2000264" cy="400110"/>
            </a:xfrm>
            <a:prstGeom prst="rect">
              <a:avLst/>
            </a:prstGeom>
            <a:noFill/>
            <a:ln w="12700" cmpd="sng">
              <a:noFill/>
            </a:ln>
          </p:spPr>
          <p:txBody>
            <a:bodyPr wrap="square" rtlCol="0">
              <a:spAutoFit/>
            </a:bodyPr>
            <a:lstStyle/>
            <a:p>
              <a:pPr algn="ctr"/>
              <a:r>
                <a:rPr lang="en-GB" sz="2000" dirty="0">
                  <a:latin typeface="Times New Roman" pitchFamily="18" charset="0"/>
                  <a:cs typeface="Times New Roman" pitchFamily="18" charset="0"/>
                </a:rPr>
                <a:t>Low Temperature</a:t>
              </a:r>
            </a:p>
          </p:txBody>
        </p:sp>
        <p:sp>
          <p:nvSpPr>
            <p:cNvPr id="17" name="CasellaDiTesto 16"/>
            <p:cNvSpPr txBox="1"/>
            <p:nvPr/>
          </p:nvSpPr>
          <p:spPr>
            <a:xfrm>
              <a:off x="1071538" y="2072257"/>
              <a:ext cx="2214578" cy="400110"/>
            </a:xfrm>
            <a:prstGeom prst="rect">
              <a:avLst/>
            </a:prstGeom>
            <a:noFill/>
            <a:ln w="12700" cmpd="sng">
              <a:noFill/>
            </a:ln>
          </p:spPr>
          <p:txBody>
            <a:bodyPr wrap="square" rtlCol="0">
              <a:spAutoFit/>
            </a:bodyPr>
            <a:lstStyle/>
            <a:p>
              <a:pPr algn="ctr"/>
              <a:r>
                <a:rPr lang="en-GB" sz="2000" dirty="0">
                  <a:latin typeface="Times New Roman" pitchFamily="18" charset="0"/>
                  <a:cs typeface="Times New Roman" pitchFamily="18" charset="0"/>
                </a:rPr>
                <a:t>Gas </a:t>
              </a:r>
              <a:r>
                <a:rPr lang="en-GB" sz="2000" b="1" dirty="0">
                  <a:latin typeface="Times New Roman" pitchFamily="18" charset="0"/>
                  <a:cs typeface="Times New Roman" pitchFamily="18" charset="0"/>
                </a:rPr>
                <a:t>Adsorption</a:t>
              </a:r>
            </a:p>
          </p:txBody>
        </p:sp>
        <p:sp>
          <p:nvSpPr>
            <p:cNvPr id="18" name="CasellaDiTesto 17"/>
            <p:cNvSpPr txBox="1"/>
            <p:nvPr/>
          </p:nvSpPr>
          <p:spPr>
            <a:xfrm>
              <a:off x="5643570" y="2072257"/>
              <a:ext cx="2143141" cy="400110"/>
            </a:xfrm>
            <a:prstGeom prst="rect">
              <a:avLst/>
            </a:prstGeom>
            <a:noFill/>
            <a:ln w="12700" cmpd="sng">
              <a:noFill/>
            </a:ln>
          </p:spPr>
          <p:txBody>
            <a:bodyPr wrap="square" rtlCol="0">
              <a:spAutoFit/>
            </a:bodyPr>
            <a:lstStyle/>
            <a:p>
              <a:pPr algn="ctr"/>
              <a:r>
                <a:rPr lang="en-GB" sz="2000" dirty="0">
                  <a:latin typeface="Times New Roman" pitchFamily="18" charset="0"/>
                  <a:cs typeface="Times New Roman" pitchFamily="18" charset="0"/>
                </a:rPr>
                <a:t>Gas </a:t>
              </a:r>
              <a:r>
                <a:rPr lang="en-GB" sz="2000" b="1" dirty="0">
                  <a:latin typeface="Times New Roman" pitchFamily="18" charset="0"/>
                  <a:cs typeface="Times New Roman" pitchFamily="18" charset="0"/>
                </a:rPr>
                <a:t>Desorption</a:t>
              </a:r>
            </a:p>
          </p:txBody>
        </p:sp>
        <p:sp>
          <p:nvSpPr>
            <p:cNvPr id="20" name="CasellaDiTesto 19"/>
            <p:cNvSpPr txBox="1"/>
            <p:nvPr/>
          </p:nvSpPr>
          <p:spPr>
            <a:xfrm>
              <a:off x="1928794" y="3107535"/>
              <a:ext cx="1643074" cy="400110"/>
            </a:xfrm>
            <a:prstGeom prst="rect">
              <a:avLst/>
            </a:prstGeom>
            <a:noFill/>
            <a:ln w="12700" cmpd="sng">
              <a:noFill/>
            </a:ln>
          </p:spPr>
          <p:txBody>
            <a:bodyPr wrap="square" rtlCol="0">
              <a:spAutoFit/>
            </a:bodyPr>
            <a:lstStyle/>
            <a:p>
              <a:pPr algn="ctr"/>
              <a:r>
                <a:rPr lang="en-GB" sz="2000" dirty="0">
                  <a:latin typeface="Times New Roman" pitchFamily="18" charset="0"/>
                  <a:cs typeface="Times New Roman" pitchFamily="18" charset="0"/>
                </a:rPr>
                <a:t>SEY variation</a:t>
              </a:r>
            </a:p>
          </p:txBody>
        </p:sp>
        <p:sp>
          <p:nvSpPr>
            <p:cNvPr id="23" name="CasellaDiTesto 22"/>
            <p:cNvSpPr txBox="1"/>
            <p:nvPr/>
          </p:nvSpPr>
          <p:spPr>
            <a:xfrm>
              <a:off x="4476920" y="857238"/>
              <a:ext cx="4452798" cy="400110"/>
            </a:xfrm>
            <a:prstGeom prst="rect">
              <a:avLst/>
            </a:prstGeom>
            <a:noFill/>
            <a:ln w="12700" cmpd="sng">
              <a:noFill/>
            </a:ln>
          </p:spPr>
          <p:txBody>
            <a:bodyPr wrap="square" rtlCol="0">
              <a:spAutoFit/>
            </a:bodyPr>
            <a:lstStyle/>
            <a:p>
              <a:pPr algn="ctr"/>
              <a:r>
                <a:rPr lang="en-GB" sz="2000" dirty="0">
                  <a:latin typeface="Times New Roman" pitchFamily="18" charset="0"/>
                  <a:cs typeface="Times New Roman" pitchFamily="18" charset="0"/>
                </a:rPr>
                <a:t>Temperature variations/photons/electrons</a:t>
              </a:r>
            </a:p>
          </p:txBody>
        </p:sp>
        <p:cxnSp>
          <p:nvCxnSpPr>
            <p:cNvPr id="24" name="Connettore 2 23"/>
            <p:cNvCxnSpPr/>
            <p:nvPr/>
          </p:nvCxnSpPr>
          <p:spPr>
            <a:xfrm>
              <a:off x="3450080" y="1056499"/>
              <a:ext cx="720000" cy="1588"/>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p:cNvCxnSpPr>
              <a:stCxn id="14" idx="2"/>
              <a:endCxn id="17" idx="0"/>
            </p:cNvCxnSpPr>
            <p:nvPr/>
          </p:nvCxnSpPr>
          <p:spPr>
            <a:xfrm rot="5400000">
              <a:off x="1818827" y="1617348"/>
              <a:ext cx="720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ttore 2 25"/>
            <p:cNvCxnSpPr>
              <a:stCxn id="23" idx="2"/>
              <a:endCxn id="18" idx="0"/>
            </p:cNvCxnSpPr>
            <p:nvPr/>
          </p:nvCxnSpPr>
          <p:spPr>
            <a:xfrm rot="16200000" flipH="1">
              <a:off x="6343319" y="1712256"/>
              <a:ext cx="720000" cy="0"/>
            </a:xfrm>
            <a:prstGeom prst="straightConnector1">
              <a:avLst/>
            </a:prstGeom>
            <a:ln>
              <a:solidFill>
                <a:schemeClr val="accent1"/>
              </a:solidFill>
              <a:tailEnd type="arrow"/>
            </a:ln>
          </p:spPr>
          <p:style>
            <a:lnRef idx="2">
              <a:schemeClr val="accent4"/>
            </a:lnRef>
            <a:fillRef idx="0">
              <a:schemeClr val="accent4"/>
            </a:fillRef>
            <a:effectRef idx="1">
              <a:schemeClr val="accent4"/>
            </a:effectRef>
            <a:fontRef idx="minor">
              <a:schemeClr val="tx1"/>
            </a:fontRef>
          </p:style>
        </p:cxnSp>
        <p:cxnSp>
          <p:nvCxnSpPr>
            <p:cNvPr id="27" name="Connettore 2 26"/>
            <p:cNvCxnSpPr>
              <a:stCxn id="17" idx="2"/>
              <a:endCxn id="20" idx="0"/>
            </p:cNvCxnSpPr>
            <p:nvPr/>
          </p:nvCxnSpPr>
          <p:spPr>
            <a:xfrm rot="16200000" flipH="1">
              <a:off x="2146995" y="2504199"/>
              <a:ext cx="635168" cy="571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a:stCxn id="18" idx="2"/>
              <a:endCxn id="20" idx="3"/>
            </p:cNvCxnSpPr>
            <p:nvPr/>
          </p:nvCxnSpPr>
          <p:spPr>
            <a:xfrm rot="5400000">
              <a:off x="4725894" y="1318342"/>
              <a:ext cx="835223" cy="3143273"/>
            </a:xfrm>
            <a:prstGeom prst="straightConnector1">
              <a:avLst/>
            </a:prstGeom>
            <a:ln>
              <a:solidFill>
                <a:schemeClr val="accent1"/>
              </a:solidFill>
              <a:tailEnd type="arrow"/>
            </a:ln>
          </p:spPr>
          <p:style>
            <a:lnRef idx="2">
              <a:schemeClr val="accent4"/>
            </a:lnRef>
            <a:fillRef idx="0">
              <a:schemeClr val="accent4"/>
            </a:fillRef>
            <a:effectRef idx="1">
              <a:schemeClr val="accent4"/>
            </a:effectRef>
            <a:fontRef idx="minor">
              <a:schemeClr val="tx1"/>
            </a:fontRef>
          </p:style>
        </p:cxnSp>
        <p:sp>
          <p:nvSpPr>
            <p:cNvPr id="29" name="CasellaDiTesto 28"/>
            <p:cNvSpPr txBox="1"/>
            <p:nvPr/>
          </p:nvSpPr>
          <p:spPr>
            <a:xfrm>
              <a:off x="5643570" y="3107535"/>
              <a:ext cx="2143140" cy="400110"/>
            </a:xfrm>
            <a:prstGeom prst="rect">
              <a:avLst/>
            </a:prstGeom>
            <a:noFill/>
            <a:ln w="12700" cmpd="sng">
              <a:noFill/>
            </a:ln>
          </p:spPr>
          <p:txBody>
            <a:bodyPr wrap="square" rtlCol="0">
              <a:spAutoFit/>
            </a:bodyPr>
            <a:lstStyle/>
            <a:p>
              <a:pPr algn="ctr"/>
              <a:r>
                <a:rPr lang="en-GB" sz="2000" dirty="0">
                  <a:latin typeface="Times New Roman" pitchFamily="18" charset="0"/>
                  <a:cs typeface="Times New Roman" pitchFamily="18" charset="0"/>
                </a:rPr>
                <a:t>Pressure variation</a:t>
              </a:r>
            </a:p>
          </p:txBody>
        </p:sp>
        <p:cxnSp>
          <p:nvCxnSpPr>
            <p:cNvPr id="30" name="Connettore 2 29"/>
            <p:cNvCxnSpPr>
              <a:stCxn id="18" idx="2"/>
              <a:endCxn id="29" idx="0"/>
            </p:cNvCxnSpPr>
            <p:nvPr/>
          </p:nvCxnSpPr>
          <p:spPr>
            <a:xfrm rot="5400000">
              <a:off x="6397557" y="2789951"/>
              <a:ext cx="635168" cy="1"/>
            </a:xfrm>
            <a:prstGeom prst="straightConnector1">
              <a:avLst/>
            </a:prstGeom>
            <a:ln>
              <a:solidFill>
                <a:schemeClr val="accent1"/>
              </a:solidFill>
              <a:tailEnd type="arrow"/>
            </a:ln>
          </p:spPr>
          <p:style>
            <a:lnRef idx="2">
              <a:schemeClr val="accent4"/>
            </a:lnRef>
            <a:fillRef idx="0">
              <a:schemeClr val="accent4"/>
            </a:fillRef>
            <a:effectRef idx="1">
              <a:schemeClr val="accent4"/>
            </a:effectRef>
            <a:fontRef idx="minor">
              <a:schemeClr val="tx1"/>
            </a:fontRef>
          </p:style>
        </p:cxnSp>
      </p:grpSp>
      <p:sp>
        <p:nvSpPr>
          <p:cNvPr id="31" name="CasellaDiTesto 30"/>
          <p:cNvSpPr txBox="1"/>
          <p:nvPr/>
        </p:nvSpPr>
        <p:spPr>
          <a:xfrm>
            <a:off x="71406" y="3750602"/>
            <a:ext cx="9001188" cy="646331"/>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SEY, Mass Spectrometry, Thermal Programmed Desorption (TPD) and XPS (as soon)</a:t>
            </a:r>
          </a:p>
          <a:p>
            <a:pPr algn="ctr"/>
            <a:r>
              <a:rPr lang="en-US" b="1" dirty="0">
                <a:solidFill>
                  <a:srgbClr val="FF0000"/>
                </a:solidFill>
                <a:latin typeface="Times New Roman" pitchFamily="18" charset="0"/>
                <a:cs typeface="Times New Roman" pitchFamily="18" charset="0"/>
              </a:rPr>
              <a:t>as useful techniques to quantitatively follow adsorption/desorption kinetics</a:t>
            </a:r>
          </a:p>
        </p:txBody>
      </p:sp>
    </p:spTree>
    <p:extLst>
      <p:ext uri="{BB962C8B-B14F-4D97-AF65-F5344CB8AC3E}">
        <p14:creationId xmlns:p14="http://schemas.microsoft.com/office/powerpoint/2010/main" val="3341262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1761344" y="71420"/>
            <a:ext cx="7382656" cy="720000"/>
          </a:xfrm>
        </p:spPr>
        <p:txBody>
          <a:bodyPr>
            <a:noAutofit/>
          </a:bodyPr>
          <a:lstStyle/>
          <a:p>
            <a:pPr marL="342900" lvl="0" indent="-342900" algn="just">
              <a:spcBef>
                <a:spcPct val="20000"/>
              </a:spcBef>
              <a:defRPr/>
            </a:pPr>
            <a:r>
              <a:rPr lang="en-US" sz="2800" b="1" dirty="0">
                <a:cs typeface="Times New Roman" pitchFamily="18" charset="0"/>
              </a:rPr>
              <a:t>Strategy and  experimental set-up at LNF</a:t>
            </a:r>
          </a:p>
        </p:txBody>
      </p:sp>
      <p:sp>
        <p:nvSpPr>
          <p:cNvPr id="19" name="Segnaposto contenuto 2"/>
          <p:cNvSpPr txBox="1">
            <a:spLocks/>
          </p:cNvSpPr>
          <p:nvPr/>
        </p:nvSpPr>
        <p:spPr>
          <a:xfrm>
            <a:off x="1201655" y="3500444"/>
            <a:ext cx="3798973" cy="1181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600" b="1" dirty="0">
                <a:latin typeface="Times New Roman" pitchFamily="18" charset="0"/>
                <a:cs typeface="Times New Roman" pitchFamily="18" charset="0"/>
              </a:rPr>
              <a:t>Temperature Programmed Desorption </a:t>
            </a:r>
            <a:r>
              <a:rPr lang="en-GB" sz="1600" dirty="0">
                <a:latin typeface="Times New Roman" pitchFamily="18" charset="0"/>
                <a:cs typeface="Times New Roman" pitchFamily="18" charset="0"/>
              </a:rPr>
              <a:t>(</a:t>
            </a:r>
            <a:r>
              <a:rPr lang="en-GB" sz="1600" b="1" dirty="0">
                <a:solidFill>
                  <a:srgbClr val="00B050"/>
                </a:solidFill>
                <a:latin typeface="Times New Roman" pitchFamily="18" charset="0"/>
                <a:cs typeface="Times New Roman" pitchFamily="18" charset="0"/>
              </a:rPr>
              <a:t>TPD</a:t>
            </a:r>
            <a:r>
              <a:rPr lang="en-GB" sz="1600" dirty="0">
                <a:latin typeface="Times New Roman" pitchFamily="18" charset="0"/>
                <a:cs typeface="Times New Roman" pitchFamily="18" charset="0"/>
              </a:rPr>
              <a:t>) </a:t>
            </a:r>
            <a:r>
              <a:rPr lang="en-GB" sz="1600" b="1" dirty="0">
                <a:latin typeface="Times New Roman" pitchFamily="18" charset="0"/>
                <a:cs typeface="Times New Roman" pitchFamily="18" charset="0"/>
              </a:rPr>
              <a:t>and Mass Spectrometry measurements</a:t>
            </a:r>
          </a:p>
          <a:p>
            <a:pPr algn="ctr">
              <a:buNone/>
            </a:pPr>
            <a:r>
              <a:rPr lang="it-IT" sz="1400" dirty="0" err="1">
                <a:latin typeface="Times New Roman" pitchFamily="18" charset="0"/>
                <a:cs typeface="Times New Roman" pitchFamily="18" charset="0"/>
              </a:rPr>
              <a:t>Equipment</a:t>
            </a:r>
            <a:r>
              <a:rPr lang="it-IT" sz="1400" dirty="0">
                <a:latin typeface="Times New Roman" pitchFamily="18" charset="0"/>
                <a:cs typeface="Times New Roman" pitchFamily="18" charset="0"/>
              </a:rPr>
              <a:t> : QMS (</a:t>
            </a:r>
            <a:r>
              <a:rPr lang="it-IT" sz="1400" dirty="0" err="1">
                <a:latin typeface="Times New Roman" pitchFamily="18" charset="0"/>
                <a:cs typeface="Times New Roman" pitchFamily="18" charset="0"/>
              </a:rPr>
              <a:t>Hiden</a:t>
            </a:r>
            <a:r>
              <a:rPr lang="it-IT" sz="1400" dirty="0">
                <a:latin typeface="Times New Roman" pitchFamily="18" charset="0"/>
                <a:cs typeface="Times New Roman" pitchFamily="18" charset="0"/>
              </a:rPr>
              <a:t> HAL 101 </a:t>
            </a:r>
            <a:r>
              <a:rPr lang="it-IT" sz="1400" dirty="0" err="1">
                <a:latin typeface="Times New Roman" pitchFamily="18" charset="0"/>
                <a:cs typeface="Times New Roman" pitchFamily="18" charset="0"/>
              </a:rPr>
              <a:t>Pic</a:t>
            </a:r>
            <a:r>
              <a:rPr lang="it-IT" sz="1400" dirty="0">
                <a:latin typeface="Times New Roman" pitchFamily="18" charset="0"/>
                <a:cs typeface="Times New Roman" pitchFamily="18" charset="0"/>
              </a:rPr>
              <a:t>)</a:t>
            </a:r>
          </a:p>
        </p:txBody>
      </p:sp>
      <p:sp>
        <p:nvSpPr>
          <p:cNvPr id="21" name="CasellaDiTesto 3"/>
          <p:cNvSpPr txBox="1"/>
          <p:nvPr/>
        </p:nvSpPr>
        <p:spPr>
          <a:xfrm>
            <a:off x="3286116" y="1127013"/>
            <a:ext cx="3786214" cy="830997"/>
          </a:xfrm>
          <a:prstGeom prst="rect">
            <a:avLst/>
          </a:prstGeom>
          <a:noFill/>
        </p:spPr>
        <p:txBody>
          <a:bodyPr wrap="square" rtlCol="0">
            <a:spAutoFit/>
          </a:bodyPr>
          <a:lstStyle/>
          <a:p>
            <a:pPr algn="ctr"/>
            <a:r>
              <a:rPr lang="it-IT" sz="1600" b="1" dirty="0" err="1">
                <a:latin typeface="Times New Roman" pitchFamily="18" charset="0"/>
                <a:cs typeface="Times New Roman" pitchFamily="18" charset="0"/>
              </a:rPr>
              <a:t>Secondary</a:t>
            </a:r>
            <a:r>
              <a:rPr lang="it-IT" sz="1600" b="1" dirty="0">
                <a:latin typeface="Times New Roman" pitchFamily="18" charset="0"/>
                <a:cs typeface="Times New Roman" pitchFamily="18" charset="0"/>
              </a:rPr>
              <a:t> Electron </a:t>
            </a:r>
            <a:r>
              <a:rPr lang="it-IT" sz="1600" b="1" dirty="0" err="1">
                <a:latin typeface="Times New Roman" pitchFamily="18" charset="0"/>
                <a:cs typeface="Times New Roman" pitchFamily="18" charset="0"/>
              </a:rPr>
              <a:t>Yield</a:t>
            </a:r>
            <a:r>
              <a:rPr lang="it-IT" sz="1600" b="1" dirty="0">
                <a:latin typeface="Times New Roman" pitchFamily="18" charset="0"/>
                <a:cs typeface="Times New Roman" pitchFamily="18" charset="0"/>
              </a:rPr>
              <a:t> </a:t>
            </a:r>
            <a:r>
              <a:rPr lang="it-IT" sz="1600" dirty="0">
                <a:latin typeface="Times New Roman" pitchFamily="18" charset="0"/>
                <a:cs typeface="Times New Roman" pitchFamily="18" charset="0"/>
              </a:rPr>
              <a:t>(</a:t>
            </a:r>
            <a:r>
              <a:rPr lang="it-IT" sz="1600" b="1" dirty="0">
                <a:solidFill>
                  <a:srgbClr val="32FDFF"/>
                </a:solidFill>
                <a:latin typeface="Times New Roman" pitchFamily="18" charset="0"/>
                <a:cs typeface="Times New Roman" pitchFamily="18" charset="0"/>
              </a:rPr>
              <a:t>SEY</a:t>
            </a:r>
            <a:r>
              <a:rPr lang="it-IT" sz="1600" dirty="0">
                <a:latin typeface="Times New Roman" pitchFamily="18" charset="0"/>
                <a:cs typeface="Times New Roman" pitchFamily="18" charset="0"/>
              </a:rPr>
              <a:t>) </a:t>
            </a:r>
            <a:r>
              <a:rPr lang="it-IT" sz="1600" b="1" dirty="0" err="1">
                <a:latin typeface="Times New Roman" pitchFamily="18" charset="0"/>
                <a:cs typeface="Times New Roman" pitchFamily="18" charset="0"/>
              </a:rPr>
              <a:t>measurements</a:t>
            </a:r>
            <a:endParaRPr lang="it-IT" sz="1600" b="1" dirty="0">
              <a:latin typeface="Times New Roman" pitchFamily="18" charset="0"/>
              <a:cs typeface="Times New Roman" pitchFamily="18" charset="0"/>
            </a:endParaRPr>
          </a:p>
          <a:p>
            <a:pPr algn="ctr"/>
            <a:r>
              <a:rPr lang="it-IT" sz="1400" dirty="0" err="1">
                <a:latin typeface="Times New Roman" pitchFamily="18" charset="0"/>
                <a:cs typeface="Times New Roman" pitchFamily="18" charset="0"/>
              </a:rPr>
              <a:t>Equipment</a:t>
            </a:r>
            <a:r>
              <a:rPr lang="it-IT" sz="1400" dirty="0">
                <a:latin typeface="Times New Roman" pitchFamily="18" charset="0"/>
                <a:cs typeface="Times New Roman" pitchFamily="18" charset="0"/>
              </a:rPr>
              <a:t> : Electron </a:t>
            </a:r>
            <a:r>
              <a:rPr lang="it-IT" sz="1400" dirty="0" err="1">
                <a:latin typeface="Times New Roman" pitchFamily="18" charset="0"/>
                <a:cs typeface="Times New Roman" pitchFamily="18" charset="0"/>
              </a:rPr>
              <a:t>gun</a:t>
            </a:r>
            <a:r>
              <a:rPr lang="it-IT" sz="1400" dirty="0">
                <a:latin typeface="Times New Roman" pitchFamily="18" charset="0"/>
                <a:cs typeface="Times New Roman" pitchFamily="18" charset="0"/>
              </a:rPr>
              <a:t>, Faraday </a:t>
            </a:r>
            <a:r>
              <a:rPr lang="it-IT" sz="1400" dirty="0" err="1">
                <a:latin typeface="Times New Roman" pitchFamily="18" charset="0"/>
                <a:cs typeface="Times New Roman" pitchFamily="18" charset="0"/>
              </a:rPr>
              <a:t>cup</a:t>
            </a:r>
            <a:endParaRPr lang="it-IT" sz="1400" dirty="0">
              <a:latin typeface="Times New Roman" pitchFamily="18" charset="0"/>
              <a:cs typeface="Times New Roman" pitchFamily="18" charset="0"/>
            </a:endParaRPr>
          </a:p>
        </p:txBody>
      </p:sp>
      <p:pic>
        <p:nvPicPr>
          <p:cNvPr id="22" name="Immagin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2647" y="2036153"/>
            <a:ext cx="2925872" cy="2699644"/>
          </a:xfrm>
          <a:prstGeom prst="rect">
            <a:avLst/>
          </a:prstGeom>
        </p:spPr>
      </p:pic>
      <p:sp>
        <p:nvSpPr>
          <p:cNvPr id="32" name="Ovale 28"/>
          <p:cNvSpPr/>
          <p:nvPr/>
        </p:nvSpPr>
        <p:spPr>
          <a:xfrm>
            <a:off x="6266395" y="3943612"/>
            <a:ext cx="540060" cy="648072"/>
          </a:xfrm>
          <a:prstGeom prst="ellipse">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charset="0"/>
              <a:ea typeface="Calibri" charset="0"/>
              <a:cs typeface="Calibri" charset="0"/>
            </a:endParaRPr>
          </a:p>
        </p:txBody>
      </p:sp>
      <p:pic>
        <p:nvPicPr>
          <p:cNvPr id="33"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06455" y="641288"/>
            <a:ext cx="1872000" cy="1232846"/>
          </a:xfrm>
          <a:prstGeom prst="rect">
            <a:avLst/>
          </a:prstGeom>
          <a:solidFill>
            <a:schemeClr val="tx1"/>
          </a:solidFill>
          <a:ln>
            <a:noFill/>
          </a:ln>
          <a:effectLst/>
          <a:extLst/>
        </p:spPr>
      </p:pic>
      <p:cxnSp>
        <p:nvCxnSpPr>
          <p:cNvPr id="34" name="Connettore 1 1049"/>
          <p:cNvCxnSpPr/>
          <p:nvPr/>
        </p:nvCxnSpPr>
        <p:spPr>
          <a:xfrm>
            <a:off x="8034716" y="1785932"/>
            <a:ext cx="0" cy="2520000"/>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35" name="Connettore 1 1051"/>
          <p:cNvCxnSpPr/>
          <p:nvPr/>
        </p:nvCxnSpPr>
        <p:spPr>
          <a:xfrm>
            <a:off x="6811981" y="4267650"/>
            <a:ext cx="1222736" cy="24251"/>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sp>
        <p:nvSpPr>
          <p:cNvPr id="36" name="Ovale 28"/>
          <p:cNvSpPr/>
          <p:nvPr/>
        </p:nvSpPr>
        <p:spPr>
          <a:xfrm>
            <a:off x="5532138" y="3377238"/>
            <a:ext cx="540060" cy="648072"/>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charset="0"/>
              <a:ea typeface="Calibri" charset="0"/>
              <a:cs typeface="Calibri" charset="0"/>
            </a:endParaRPr>
          </a:p>
        </p:txBody>
      </p:sp>
      <p:cxnSp>
        <p:nvCxnSpPr>
          <p:cNvPr id="37" name="Connettore 1 1045"/>
          <p:cNvCxnSpPr/>
          <p:nvPr/>
        </p:nvCxnSpPr>
        <p:spPr>
          <a:xfrm rot="10800000" flipV="1">
            <a:off x="4817758" y="3734428"/>
            <a:ext cx="720000"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8" name="Gruppo 49"/>
          <p:cNvGrpSpPr>
            <a:grpSpLocks noChangeAspect="1"/>
          </p:cNvGrpSpPr>
          <p:nvPr/>
        </p:nvGrpSpPr>
        <p:grpSpPr>
          <a:xfrm>
            <a:off x="214283" y="872211"/>
            <a:ext cx="2624584" cy="2613888"/>
            <a:chOff x="791079" y="1362941"/>
            <a:chExt cx="3645255" cy="3630400"/>
          </a:xfrm>
        </p:grpSpPr>
        <p:grpSp>
          <p:nvGrpSpPr>
            <p:cNvPr id="39" name="Gruppo 47"/>
            <p:cNvGrpSpPr/>
            <p:nvPr/>
          </p:nvGrpSpPr>
          <p:grpSpPr>
            <a:xfrm>
              <a:off x="802415" y="1418972"/>
              <a:ext cx="3633919" cy="3518338"/>
              <a:chOff x="791080" y="1362941"/>
              <a:chExt cx="3633919" cy="3518338"/>
            </a:xfrm>
          </p:grpSpPr>
          <p:sp>
            <p:nvSpPr>
              <p:cNvPr id="41" name="Titolo 1"/>
              <p:cNvSpPr txBox="1">
                <a:spLocks/>
              </p:cNvSpPr>
              <p:nvPr/>
            </p:nvSpPr>
            <p:spPr>
              <a:xfrm>
                <a:off x="889911" y="3651183"/>
                <a:ext cx="3487022" cy="12300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Calibri" charset="0"/>
                    <a:ea typeface="Calibri" charset="0"/>
                    <a:cs typeface="Calibri" charset="0"/>
                  </a:defRPr>
                </a:lvl1pPr>
              </a:lstStyle>
              <a:p>
                <a:pPr marL="457200" indent="-457200" algn="l">
                  <a:buFont typeface="Arial" pitchFamily="34" charset="0"/>
                  <a:buChar char="•"/>
                </a:pPr>
                <a:r>
                  <a:rPr lang="en-GB" sz="1600" cap="none" dirty="0">
                    <a:latin typeface="Times New Roman" pitchFamily="18" charset="0"/>
                    <a:cs typeface="Times New Roman" pitchFamily="18" charset="0"/>
                  </a:rPr>
                  <a:t>LNF-cryogenic manipulator</a:t>
                </a:r>
              </a:p>
              <a:p>
                <a:pPr marL="457200" indent="-457200" algn="l">
                  <a:buFont typeface="Arial" pitchFamily="34" charset="0"/>
                  <a:buChar char="•"/>
                </a:pPr>
                <a:r>
                  <a:rPr lang="en-GB" sz="1600" cap="none" dirty="0">
                    <a:latin typeface="Times New Roman" pitchFamily="18" charset="0"/>
                    <a:cs typeface="Times New Roman" pitchFamily="18" charset="0"/>
                  </a:rPr>
                  <a:t>Sample at </a:t>
                </a:r>
                <a:r>
                  <a:rPr lang="en-GB" sz="1600" b="1" cap="none" dirty="0">
                    <a:latin typeface="Times New Roman" pitchFamily="18" charset="0"/>
                    <a:cs typeface="Times New Roman" pitchFamily="18" charset="0"/>
                  </a:rPr>
                  <a:t>15-300 K</a:t>
                </a:r>
              </a:p>
            </p:txBody>
          </p:sp>
          <p:sp>
            <p:nvSpPr>
              <p:cNvPr id="42" name="CasellaDiTesto 1"/>
              <p:cNvSpPr txBox="1"/>
              <p:nvPr/>
            </p:nvSpPr>
            <p:spPr>
              <a:xfrm>
                <a:off x="791080" y="1362941"/>
                <a:ext cx="3633919" cy="470214"/>
              </a:xfrm>
              <a:prstGeom prst="rect">
                <a:avLst/>
              </a:prstGeom>
              <a:noFill/>
            </p:spPr>
            <p:txBody>
              <a:bodyPr wrap="none" rtlCol="0">
                <a:spAutoFit/>
              </a:bodyPr>
              <a:lstStyle/>
              <a:p>
                <a:r>
                  <a:rPr lang="it-IT" sz="1600" b="1" dirty="0">
                    <a:latin typeface="Times New Roman" pitchFamily="18" charset="0"/>
                    <a:ea typeface="Calibri" charset="0"/>
                    <a:cs typeface="Times New Roman" pitchFamily="18" charset="0"/>
                  </a:rPr>
                  <a:t>Ultra high </a:t>
                </a:r>
                <a:r>
                  <a:rPr lang="it-IT" sz="1600" b="1" dirty="0" err="1">
                    <a:latin typeface="Times New Roman" pitchFamily="18" charset="0"/>
                    <a:ea typeface="Calibri" charset="0"/>
                    <a:cs typeface="Times New Roman" pitchFamily="18" charset="0"/>
                  </a:rPr>
                  <a:t>vacuum</a:t>
                </a:r>
                <a:r>
                  <a:rPr lang="it-IT" sz="1600" b="1" dirty="0">
                    <a:latin typeface="Times New Roman" pitchFamily="18" charset="0"/>
                    <a:ea typeface="Calibri" charset="0"/>
                    <a:cs typeface="Times New Roman" pitchFamily="18" charset="0"/>
                  </a:rPr>
                  <a:t> </a:t>
                </a:r>
                <a:r>
                  <a:rPr lang="it-IT" sz="1600" b="1" dirty="0" err="1">
                    <a:latin typeface="Times New Roman" pitchFamily="18" charset="0"/>
                    <a:ea typeface="Calibri" charset="0"/>
                    <a:cs typeface="Times New Roman" pitchFamily="18" charset="0"/>
                  </a:rPr>
                  <a:t>systems</a:t>
                </a:r>
                <a:r>
                  <a:rPr lang="it-IT" sz="1600" b="1" dirty="0">
                    <a:latin typeface="Times New Roman" pitchFamily="18" charset="0"/>
                    <a:ea typeface="Calibri" charset="0"/>
                    <a:cs typeface="Times New Roman" pitchFamily="18" charset="0"/>
                  </a:rPr>
                  <a:t> </a:t>
                </a:r>
              </a:p>
            </p:txBody>
          </p:sp>
          <p:grpSp>
            <p:nvGrpSpPr>
              <p:cNvPr id="43" name="Group 19"/>
              <p:cNvGrpSpPr/>
              <p:nvPr/>
            </p:nvGrpSpPr>
            <p:grpSpPr>
              <a:xfrm>
                <a:off x="1036271" y="1887361"/>
                <a:ext cx="3095470" cy="1785085"/>
                <a:chOff x="5148938" y="1427891"/>
                <a:chExt cx="3095470" cy="1785085"/>
              </a:xfrm>
            </p:grpSpPr>
            <p:sp>
              <p:nvSpPr>
                <p:cNvPr id="44" name="Rettangolo 43"/>
                <p:cNvSpPr/>
                <p:nvPr/>
              </p:nvSpPr>
              <p:spPr>
                <a:xfrm>
                  <a:off x="6380688" y="1906243"/>
                  <a:ext cx="116706" cy="45719"/>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45" name="Rettangolo 44"/>
                <p:cNvSpPr/>
                <p:nvPr/>
              </p:nvSpPr>
              <p:spPr>
                <a:xfrm>
                  <a:off x="6084168" y="1844825"/>
                  <a:ext cx="293192" cy="10713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46" name="Rettangolo 15"/>
                <p:cNvSpPr/>
                <p:nvPr/>
              </p:nvSpPr>
              <p:spPr>
                <a:xfrm rot="16200000">
                  <a:off x="6548113" y="2225072"/>
                  <a:ext cx="293192" cy="10713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47" name="Rettangolo 46"/>
                <p:cNvSpPr/>
                <p:nvPr/>
              </p:nvSpPr>
              <p:spPr>
                <a:xfrm>
                  <a:off x="6882420" y="1871712"/>
                  <a:ext cx="1361988" cy="53569"/>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48" name="Rettangolo 47"/>
                <p:cNvSpPr/>
                <p:nvPr/>
              </p:nvSpPr>
              <p:spPr>
                <a:xfrm>
                  <a:off x="6678000" y="2563612"/>
                  <a:ext cx="45719" cy="64936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49" name="Ovale 3"/>
                <p:cNvSpPr>
                  <a:spLocks noChangeAspect="1"/>
                </p:cNvSpPr>
                <p:nvPr/>
              </p:nvSpPr>
              <p:spPr>
                <a:xfrm>
                  <a:off x="6377360" y="1627946"/>
                  <a:ext cx="576064" cy="576000"/>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50" name="Ovale 5"/>
                <p:cNvSpPr/>
                <p:nvPr/>
              </p:nvSpPr>
              <p:spPr>
                <a:xfrm>
                  <a:off x="6506999" y="2323834"/>
                  <a:ext cx="375421" cy="385086"/>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51" name="Ovale 2"/>
                <p:cNvSpPr/>
                <p:nvPr/>
              </p:nvSpPr>
              <p:spPr>
                <a:xfrm>
                  <a:off x="5280570" y="1459739"/>
                  <a:ext cx="936104" cy="936000"/>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itchFamily="18" charset="0"/>
                    <a:cs typeface="Times New Roman" pitchFamily="18" charset="0"/>
                  </a:endParaRPr>
                </a:p>
              </p:txBody>
            </p:sp>
            <p:sp>
              <p:nvSpPr>
                <p:cNvPr id="52" name="CasellaDiTesto 51"/>
                <p:cNvSpPr txBox="1"/>
                <p:nvPr/>
              </p:nvSpPr>
              <p:spPr>
                <a:xfrm>
                  <a:off x="5148938" y="2431921"/>
                  <a:ext cx="949299" cy="246221"/>
                </a:xfrm>
                <a:prstGeom prst="rect">
                  <a:avLst/>
                </a:prstGeom>
                <a:noFill/>
              </p:spPr>
              <p:txBody>
                <a:bodyPr wrap="none" rtlCol="0">
                  <a:spAutoFit/>
                </a:bodyPr>
                <a:lstStyle/>
                <a:p>
                  <a:r>
                    <a:rPr lang="it-IT" sz="1000" dirty="0" err="1">
                      <a:latin typeface="Times New Roman" pitchFamily="18" charset="0"/>
                      <a:cs typeface="Times New Roman" pitchFamily="18" charset="0"/>
                    </a:rPr>
                    <a:t>main</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chamber</a:t>
                  </a:r>
                  <a:r>
                    <a:rPr lang="it-IT" sz="1000" dirty="0">
                      <a:latin typeface="Times New Roman" pitchFamily="18" charset="0"/>
                      <a:cs typeface="Times New Roman" pitchFamily="18" charset="0"/>
                    </a:rPr>
                    <a:t> </a:t>
                  </a:r>
                </a:p>
              </p:txBody>
            </p:sp>
            <p:sp>
              <p:nvSpPr>
                <p:cNvPr id="53" name="CasellaDiTesto 21"/>
                <p:cNvSpPr txBox="1"/>
                <p:nvPr/>
              </p:nvSpPr>
              <p:spPr>
                <a:xfrm>
                  <a:off x="6748145" y="1427891"/>
                  <a:ext cx="803425" cy="400110"/>
                </a:xfrm>
                <a:prstGeom prst="rect">
                  <a:avLst/>
                </a:prstGeom>
                <a:noFill/>
              </p:spPr>
              <p:txBody>
                <a:bodyPr wrap="none" rtlCol="0">
                  <a:spAutoFit/>
                </a:bodyPr>
                <a:lstStyle/>
                <a:p>
                  <a:r>
                    <a:rPr lang="it-IT" sz="1000" dirty="0" err="1">
                      <a:latin typeface="Times New Roman" pitchFamily="18" charset="0"/>
                      <a:cs typeface="Times New Roman" pitchFamily="18" charset="0"/>
                    </a:rPr>
                    <a:t>preparation</a:t>
                  </a:r>
                  <a:r>
                    <a:rPr lang="it-IT" sz="1000" dirty="0">
                      <a:latin typeface="Times New Roman" pitchFamily="18" charset="0"/>
                      <a:cs typeface="Times New Roman" pitchFamily="18" charset="0"/>
                    </a:rPr>
                    <a:t> </a:t>
                  </a:r>
                </a:p>
                <a:p>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chamber</a:t>
                  </a:r>
                  <a:r>
                    <a:rPr lang="it-IT" sz="1000" dirty="0">
                      <a:latin typeface="Times New Roman" pitchFamily="18" charset="0"/>
                      <a:cs typeface="Times New Roman" pitchFamily="18" charset="0"/>
                    </a:rPr>
                    <a:t> </a:t>
                  </a:r>
                </a:p>
              </p:txBody>
            </p:sp>
            <p:sp>
              <p:nvSpPr>
                <p:cNvPr id="54" name="CasellaDiTesto 22"/>
                <p:cNvSpPr txBox="1"/>
                <p:nvPr/>
              </p:nvSpPr>
              <p:spPr>
                <a:xfrm>
                  <a:off x="6882420" y="2425237"/>
                  <a:ext cx="931665" cy="246221"/>
                </a:xfrm>
                <a:prstGeom prst="rect">
                  <a:avLst/>
                </a:prstGeom>
                <a:noFill/>
              </p:spPr>
              <p:txBody>
                <a:bodyPr wrap="none" rtlCol="0">
                  <a:spAutoFit/>
                </a:bodyPr>
                <a:lstStyle/>
                <a:p>
                  <a:r>
                    <a:rPr lang="it-IT" sz="1000" dirty="0">
                      <a:latin typeface="Times New Roman" pitchFamily="18" charset="0"/>
                      <a:cs typeface="Times New Roman" pitchFamily="18" charset="0"/>
                    </a:rPr>
                    <a:t>fast-entry </a:t>
                  </a:r>
                  <a:r>
                    <a:rPr lang="it-IT" sz="1000" dirty="0" err="1">
                      <a:latin typeface="Times New Roman" pitchFamily="18" charset="0"/>
                      <a:cs typeface="Times New Roman" pitchFamily="18" charset="0"/>
                    </a:rPr>
                    <a:t>lock</a:t>
                  </a:r>
                  <a:endParaRPr lang="it-IT" sz="1000" dirty="0">
                    <a:latin typeface="Times New Roman" pitchFamily="18" charset="0"/>
                    <a:cs typeface="Times New Roman" pitchFamily="18" charset="0"/>
                  </a:endParaRPr>
                </a:p>
              </p:txBody>
            </p:sp>
          </p:grpSp>
        </p:grpSp>
        <p:sp>
          <p:nvSpPr>
            <p:cNvPr id="40" name="Rettangolo 39"/>
            <p:cNvSpPr/>
            <p:nvPr/>
          </p:nvSpPr>
          <p:spPr>
            <a:xfrm>
              <a:off x="791079" y="1362941"/>
              <a:ext cx="3608525" cy="3630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55" name="Immagine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789" y="3500444"/>
            <a:ext cx="857939" cy="1190251"/>
          </a:xfrm>
          <a:prstGeom prst="rect">
            <a:avLst/>
          </a:prstGeom>
          <a:solidFill>
            <a:schemeClr val="tx1"/>
          </a:solidFill>
        </p:spPr>
      </p:pic>
    </p:spTree>
    <p:extLst>
      <p:ext uri="{BB962C8B-B14F-4D97-AF65-F5344CB8AC3E}">
        <p14:creationId xmlns:p14="http://schemas.microsoft.com/office/powerpoint/2010/main" val="3260624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olo 10"/>
          <p:cNvSpPr>
            <a:spLocks noGrp="1"/>
          </p:cNvSpPr>
          <p:nvPr>
            <p:ph type="title"/>
          </p:nvPr>
        </p:nvSpPr>
        <p:spPr>
          <a:xfrm>
            <a:off x="1633928" y="71420"/>
            <a:ext cx="7510072" cy="720000"/>
          </a:xfrm>
        </p:spPr>
        <p:txBody>
          <a:bodyPr>
            <a:noAutofit/>
          </a:bodyPr>
          <a:lstStyle/>
          <a:p>
            <a:pPr marL="342900" lvl="0" indent="-342900" algn="just">
              <a:spcBef>
                <a:spcPct val="20000"/>
              </a:spcBef>
              <a:defRPr/>
            </a:pPr>
            <a:r>
              <a:rPr lang="en-US" sz="2800" b="1" dirty="0">
                <a:cs typeface="Times New Roman" pitchFamily="18" charset="0"/>
              </a:rPr>
              <a:t>Strategy and  experimental set-up at LNF</a:t>
            </a:r>
          </a:p>
        </p:txBody>
      </p:sp>
      <p:pic>
        <p:nvPicPr>
          <p:cNvPr id="97" name="Immagine 96" descr="IMG_049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407033" y="1237428"/>
            <a:ext cx="2002603" cy="3406024"/>
          </a:xfrm>
          <a:prstGeom prst="rect">
            <a:avLst/>
          </a:prstGeom>
        </p:spPr>
      </p:pic>
      <p:cxnSp>
        <p:nvCxnSpPr>
          <p:cNvPr id="105" name="Connettore 2 104"/>
          <p:cNvCxnSpPr/>
          <p:nvPr/>
        </p:nvCxnSpPr>
        <p:spPr>
          <a:xfrm flipH="1">
            <a:off x="1506023" y="3644658"/>
            <a:ext cx="1207016" cy="29050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10" name="CasellaDiTesto 109"/>
          <p:cNvSpPr txBox="1"/>
          <p:nvPr/>
        </p:nvSpPr>
        <p:spPr>
          <a:xfrm>
            <a:off x="2619053" y="2005680"/>
            <a:ext cx="819793" cy="369332"/>
          </a:xfrm>
          <a:prstGeom prst="rect">
            <a:avLst/>
          </a:prstGeom>
          <a:noFill/>
        </p:spPr>
        <p:txBody>
          <a:bodyPr wrap="none" rtlCol="0">
            <a:spAutoFit/>
          </a:bodyPr>
          <a:lstStyle/>
          <a:p>
            <a:r>
              <a:rPr lang="en-GB" dirty="0">
                <a:latin typeface="Times New Roman" pitchFamily="18" charset="0"/>
                <a:cs typeface="Times New Roman" pitchFamily="18" charset="0"/>
              </a:rPr>
              <a:t>Screen</a:t>
            </a:r>
          </a:p>
        </p:txBody>
      </p:sp>
      <p:cxnSp>
        <p:nvCxnSpPr>
          <p:cNvPr id="111" name="Connettore 2 110"/>
          <p:cNvCxnSpPr/>
          <p:nvPr/>
        </p:nvCxnSpPr>
        <p:spPr>
          <a:xfrm flipH="1">
            <a:off x="1823509" y="2217353"/>
            <a:ext cx="795544" cy="15765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17" name="CasellaDiTesto 116"/>
          <p:cNvSpPr txBox="1"/>
          <p:nvPr/>
        </p:nvSpPr>
        <p:spPr>
          <a:xfrm>
            <a:off x="2713039" y="3459992"/>
            <a:ext cx="874796" cy="369332"/>
          </a:xfrm>
          <a:prstGeom prst="rect">
            <a:avLst/>
          </a:prstGeom>
          <a:noFill/>
        </p:spPr>
        <p:txBody>
          <a:bodyPr wrap="none" rtlCol="0">
            <a:spAutoFit/>
          </a:bodyPr>
          <a:lstStyle/>
          <a:p>
            <a:r>
              <a:rPr lang="en-GB" dirty="0">
                <a:latin typeface="Times New Roman" pitchFamily="18" charset="0"/>
                <a:cs typeface="Times New Roman" pitchFamily="18" charset="0"/>
              </a:rPr>
              <a:t>Sample</a:t>
            </a:r>
          </a:p>
        </p:txBody>
      </p:sp>
      <p:grpSp>
        <p:nvGrpSpPr>
          <p:cNvPr id="118" name="Gruppo 21"/>
          <p:cNvGrpSpPr>
            <a:grpSpLocks noChangeAspect="1"/>
          </p:cNvGrpSpPr>
          <p:nvPr/>
        </p:nvGrpSpPr>
        <p:grpSpPr>
          <a:xfrm>
            <a:off x="4286248" y="1007433"/>
            <a:ext cx="4643471" cy="3778895"/>
            <a:chOff x="3328133" y="1308252"/>
            <a:chExt cx="5804338" cy="4723619"/>
          </a:xfrm>
        </p:grpSpPr>
        <p:sp>
          <p:nvSpPr>
            <p:cNvPr id="119" name="CasellaDiTesto 118"/>
            <p:cNvSpPr txBox="1"/>
            <p:nvPr/>
          </p:nvSpPr>
          <p:spPr>
            <a:xfrm>
              <a:off x="3328133" y="4603111"/>
              <a:ext cx="1875248" cy="807914"/>
            </a:xfrm>
            <a:prstGeom prst="rect">
              <a:avLst/>
            </a:prstGeom>
            <a:noFill/>
          </p:spPr>
          <p:txBody>
            <a:bodyPr wrap="square" rtlCol="0">
              <a:spAutoFit/>
            </a:bodyPr>
            <a:lstStyle/>
            <a:p>
              <a:pPr algn="ctr"/>
              <a:r>
                <a:rPr lang="en-GB" dirty="0">
                  <a:latin typeface="Times New Roman" pitchFamily="18" charset="0"/>
                  <a:cs typeface="Times New Roman" pitchFamily="18" charset="0"/>
                </a:rPr>
                <a:t>Sample Holder</a:t>
              </a:r>
            </a:p>
          </p:txBody>
        </p:sp>
        <p:grpSp>
          <p:nvGrpSpPr>
            <p:cNvPr id="120" name="Gruppo 23"/>
            <p:cNvGrpSpPr/>
            <p:nvPr/>
          </p:nvGrpSpPr>
          <p:grpSpPr>
            <a:xfrm>
              <a:off x="3506729" y="1308252"/>
              <a:ext cx="5625742" cy="4723619"/>
              <a:chOff x="2498934" y="1308251"/>
              <a:chExt cx="5625742" cy="4723619"/>
            </a:xfrm>
          </p:grpSpPr>
          <p:pic>
            <p:nvPicPr>
              <p:cNvPr id="121" name="Immagine 120" descr="IMG_049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765884" y="2737955"/>
                <a:ext cx="4723619" cy="1864212"/>
              </a:xfrm>
              <a:prstGeom prst="rect">
                <a:avLst/>
              </a:prstGeom>
            </p:spPr>
          </p:pic>
          <p:sp>
            <p:nvSpPr>
              <p:cNvPr id="122" name="CasellaDiTesto 121"/>
              <p:cNvSpPr txBox="1"/>
              <p:nvPr/>
            </p:nvSpPr>
            <p:spPr>
              <a:xfrm>
                <a:off x="2498934" y="2638565"/>
                <a:ext cx="1250165" cy="461665"/>
              </a:xfrm>
              <a:prstGeom prst="rect">
                <a:avLst/>
              </a:prstGeom>
              <a:noFill/>
            </p:spPr>
            <p:txBody>
              <a:bodyPr wrap="square" rtlCol="0">
                <a:spAutoFit/>
              </a:bodyPr>
              <a:lstStyle/>
              <a:p>
                <a:pPr algn="ctr"/>
                <a:r>
                  <a:rPr lang="en-GB" dirty="0">
                    <a:latin typeface="Times New Roman" pitchFamily="18" charset="0"/>
                    <a:cs typeface="Times New Roman" pitchFamily="18" charset="0"/>
                  </a:rPr>
                  <a:t>Heater</a:t>
                </a:r>
              </a:p>
            </p:txBody>
          </p:sp>
          <p:sp>
            <p:nvSpPr>
              <p:cNvPr id="123" name="CasellaDiTesto 122"/>
              <p:cNvSpPr txBox="1"/>
              <p:nvPr/>
            </p:nvSpPr>
            <p:spPr>
              <a:xfrm>
                <a:off x="5802941" y="3758682"/>
                <a:ext cx="2321735" cy="500138"/>
              </a:xfrm>
              <a:prstGeom prst="rect">
                <a:avLst/>
              </a:prstGeom>
              <a:noFill/>
            </p:spPr>
            <p:txBody>
              <a:bodyPr wrap="square" rtlCol="0">
                <a:spAutoFit/>
              </a:bodyPr>
              <a:lstStyle/>
              <a:p>
                <a:pPr algn="ctr"/>
                <a:r>
                  <a:rPr lang="en-GB" sz="2000" b="1" dirty="0">
                    <a:solidFill>
                      <a:srgbClr val="C00000"/>
                    </a:solidFill>
                    <a:latin typeface="Times New Roman" pitchFamily="18" charset="0"/>
                    <a:cs typeface="Times New Roman" pitchFamily="18" charset="0"/>
                  </a:rPr>
                  <a:t>T Sensor</a:t>
                </a:r>
              </a:p>
            </p:txBody>
          </p:sp>
          <p:cxnSp>
            <p:nvCxnSpPr>
              <p:cNvPr id="124" name="Connettore 2 123"/>
              <p:cNvCxnSpPr/>
              <p:nvPr/>
            </p:nvCxnSpPr>
            <p:spPr>
              <a:xfrm>
                <a:off x="3781626" y="2977124"/>
                <a:ext cx="1047435" cy="184666"/>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25" name="Connettore 2 124"/>
              <p:cNvCxnSpPr/>
              <p:nvPr/>
            </p:nvCxnSpPr>
            <p:spPr>
              <a:xfrm rot="10800000">
                <a:off x="5445750" y="3888730"/>
                <a:ext cx="749977" cy="5462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6" name="Connettore 2 125"/>
              <p:cNvCxnSpPr/>
              <p:nvPr/>
            </p:nvCxnSpPr>
            <p:spPr>
              <a:xfrm>
                <a:off x="3838396" y="4960300"/>
                <a:ext cx="1116170" cy="10027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59391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olo 10"/>
          <p:cNvSpPr>
            <a:spLocks noGrp="1"/>
          </p:cNvSpPr>
          <p:nvPr>
            <p:ph type="title"/>
          </p:nvPr>
        </p:nvSpPr>
        <p:spPr>
          <a:xfrm>
            <a:off x="1798820" y="71420"/>
            <a:ext cx="7345180" cy="720000"/>
          </a:xfrm>
        </p:spPr>
        <p:txBody>
          <a:bodyPr>
            <a:noAutofit/>
          </a:bodyPr>
          <a:lstStyle/>
          <a:p>
            <a:pPr marL="342900" lvl="0" indent="-342900" algn="just">
              <a:spcBef>
                <a:spcPct val="20000"/>
              </a:spcBef>
              <a:defRPr/>
            </a:pPr>
            <a:r>
              <a:rPr lang="en-US" sz="2800" b="1" dirty="0">
                <a:cs typeface="Times New Roman" pitchFamily="18" charset="0"/>
              </a:rPr>
              <a:t>Strategy and  experimental set-up at LNF</a:t>
            </a:r>
          </a:p>
        </p:txBody>
      </p:sp>
      <p:pic>
        <p:nvPicPr>
          <p:cNvPr id="26" name="Immagin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100" y="928676"/>
            <a:ext cx="4738624" cy="3546517"/>
          </a:xfrm>
          <a:prstGeom prst="rect">
            <a:avLst/>
          </a:prstGeom>
        </p:spPr>
      </p:pic>
      <p:sp>
        <p:nvSpPr>
          <p:cNvPr id="27" name="Rettangolo 26"/>
          <p:cNvSpPr/>
          <p:nvPr/>
        </p:nvSpPr>
        <p:spPr>
          <a:xfrm>
            <a:off x="5857884" y="3571882"/>
            <a:ext cx="3214678" cy="707886"/>
          </a:xfrm>
          <a:prstGeom prst="rect">
            <a:avLst/>
          </a:prstGeom>
          <a:noFill/>
        </p:spPr>
        <p:txBody>
          <a:bodyPr wrap="square">
            <a:spAutoFit/>
          </a:bodyPr>
          <a:lstStyle/>
          <a:p>
            <a:pPr algn="ctr"/>
            <a:r>
              <a:rPr lang="en-US" sz="2000" b="1" dirty="0">
                <a:solidFill>
                  <a:srgbClr val="C00000"/>
                </a:solidFill>
                <a:latin typeface="Times New Roman" pitchFamily="18" charset="0"/>
                <a:cs typeface="Times New Roman" pitchFamily="18" charset="0"/>
              </a:rPr>
              <a:t>Retractile gas dosing system</a:t>
            </a:r>
          </a:p>
        </p:txBody>
      </p:sp>
      <p:sp>
        <p:nvSpPr>
          <p:cNvPr id="28" name="Rettangolo 27"/>
          <p:cNvSpPr/>
          <p:nvPr/>
        </p:nvSpPr>
        <p:spPr>
          <a:xfrm>
            <a:off x="6786578" y="1071552"/>
            <a:ext cx="2143108" cy="400110"/>
          </a:xfrm>
          <a:prstGeom prst="rect">
            <a:avLst/>
          </a:prstGeom>
          <a:solidFill>
            <a:schemeClr val="bg1"/>
          </a:solidFill>
        </p:spPr>
        <p:txBody>
          <a:bodyPr wrap="square">
            <a:spAutoFit/>
          </a:bodyPr>
          <a:lstStyle/>
          <a:p>
            <a:pPr algn="ctr"/>
            <a:r>
              <a:rPr lang="en-US" sz="2000" b="1" dirty="0">
                <a:solidFill>
                  <a:srgbClr val="C00000"/>
                </a:solidFill>
                <a:latin typeface="Times New Roman" pitchFamily="18" charset="0"/>
                <a:cs typeface="Times New Roman" pitchFamily="18" charset="0"/>
              </a:rPr>
              <a:t>Electron gun</a:t>
            </a:r>
          </a:p>
        </p:txBody>
      </p:sp>
      <p:cxnSp>
        <p:nvCxnSpPr>
          <p:cNvPr id="30" name="Connettore 2 29"/>
          <p:cNvCxnSpPr/>
          <p:nvPr/>
        </p:nvCxnSpPr>
        <p:spPr>
          <a:xfrm rot="10800000" flipV="1">
            <a:off x="4500562" y="1357302"/>
            <a:ext cx="2428892" cy="5000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rot="10800000">
            <a:off x="4929190" y="3429008"/>
            <a:ext cx="1285884" cy="42862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9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736" y="891925"/>
            <a:ext cx="6457950" cy="969771"/>
          </a:xfrm>
        </p:spPr>
        <p:txBody>
          <a:bodyPr>
            <a:normAutofit/>
          </a:bodyPr>
          <a:lstStyle/>
          <a:p>
            <a:pPr algn="ctr"/>
            <a:r>
              <a:rPr lang="en-US" dirty="0"/>
              <a:t>One real example to see what the beam does to Vacuum:</a:t>
            </a:r>
            <a:endParaRPr lang="en-US" sz="1500" dirty="0"/>
          </a:p>
        </p:txBody>
      </p:sp>
      <p:sp>
        <p:nvSpPr>
          <p:cNvPr id="10" name="TextBox 9"/>
          <p:cNvSpPr txBox="1"/>
          <p:nvPr/>
        </p:nvSpPr>
        <p:spPr>
          <a:xfrm>
            <a:off x="2171700" y="2948438"/>
            <a:ext cx="569098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700" b="1" dirty="0">
                <a:solidFill>
                  <a:srgbClr val="000000"/>
                </a:solidFill>
                <a:ea typeface="ＭＳ Ｐゴシック" charset="0"/>
                <a:cs typeface="Monotype Corsiva" charset="0"/>
              </a:rPr>
              <a:t>450 </a:t>
            </a:r>
            <a:r>
              <a:rPr lang="en-US" sz="2700" b="1" dirty="0" err="1">
                <a:solidFill>
                  <a:srgbClr val="000000"/>
                </a:solidFill>
                <a:ea typeface="ＭＳ Ｐゴシック" charset="0"/>
                <a:cs typeface="Monotype Corsiva" charset="0"/>
              </a:rPr>
              <a:t>GeV</a:t>
            </a:r>
            <a:r>
              <a:rPr lang="en-US" sz="2700" b="1" dirty="0">
                <a:solidFill>
                  <a:srgbClr val="000000"/>
                </a:solidFill>
                <a:ea typeface="ＭＳ Ｐゴシック" charset="0"/>
                <a:cs typeface="Monotype Corsiva" charset="0"/>
              </a:rPr>
              <a:t> –  150 ns bunch spacing: Merged vacuum @ LHC</a:t>
            </a:r>
            <a:endParaRPr lang="en-US" sz="2700" dirty="0"/>
          </a:p>
        </p:txBody>
      </p:sp>
      <p:sp>
        <p:nvSpPr>
          <p:cNvPr id="11" name="Rectangle 10"/>
          <p:cNvSpPr/>
          <p:nvPr/>
        </p:nvSpPr>
        <p:spPr>
          <a:xfrm>
            <a:off x="4050982" y="1989569"/>
            <a:ext cx="1301959" cy="415498"/>
          </a:xfrm>
          <a:prstGeom prst="rect">
            <a:avLst/>
          </a:prstGeom>
        </p:spPr>
        <p:txBody>
          <a:bodyPr wrap="none">
            <a:spAutoFit/>
          </a:bodyPr>
          <a:lstStyle/>
          <a:p>
            <a:r>
              <a:rPr lang="en-US" sz="2100" dirty="0">
                <a:cs typeface="Monotype Corsiva"/>
              </a:rPr>
              <a:t>8-10-2010</a:t>
            </a:r>
          </a:p>
        </p:txBody>
      </p:sp>
    </p:spTree>
    <p:extLst>
      <p:ext uri="{BB962C8B-B14F-4D97-AF65-F5344CB8AC3E}">
        <p14:creationId xmlns:p14="http://schemas.microsoft.com/office/powerpoint/2010/main" val="3932143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1746354" y="71420"/>
            <a:ext cx="7397646" cy="720000"/>
          </a:xfrm>
        </p:spPr>
        <p:txBody>
          <a:bodyPr>
            <a:noAutofit/>
          </a:bodyPr>
          <a:lstStyle/>
          <a:p>
            <a:pPr marL="342900" lvl="0" indent="-342900" algn="just">
              <a:spcBef>
                <a:spcPct val="20000"/>
              </a:spcBef>
              <a:defRPr/>
            </a:pPr>
            <a:r>
              <a:rPr lang="en-US" sz="2800" b="1" dirty="0">
                <a:latin typeface="+mn-lt"/>
                <a:cs typeface="Times New Roman" pitchFamily="18" charset="0"/>
              </a:rPr>
              <a:t>Strategy and  experimental set-up at LNF</a:t>
            </a:r>
          </a:p>
        </p:txBody>
      </p:sp>
      <p:pic>
        <p:nvPicPr>
          <p:cNvPr id="61" name="Picture 26" descr="SEYNoel.pdf"/>
          <p:cNvPicPr>
            <a:picLocks noChangeAspect="1"/>
          </p:cNvPicPr>
          <p:nvPr/>
        </p:nvPicPr>
        <p:blipFill rotWithShape="1">
          <a:blip r:embed="rId2" cstate="screen">
            <a:extLst>
              <a:ext uri="{28A0092B-C50C-407E-A947-70E740481C1C}">
                <a14:useLocalDpi xmlns:a14="http://schemas.microsoft.com/office/drawing/2010/main"/>
              </a:ext>
            </a:extLst>
          </a:blip>
          <a:srcRect t="38566" r="70675" b="42007"/>
          <a:stretch/>
        </p:blipFill>
        <p:spPr>
          <a:xfrm>
            <a:off x="-110908" y="1904044"/>
            <a:ext cx="1434952" cy="671762"/>
          </a:xfrm>
          <a:prstGeom prst="rect">
            <a:avLst/>
          </a:prstGeom>
        </p:spPr>
      </p:pic>
      <p:cxnSp>
        <p:nvCxnSpPr>
          <p:cNvPr id="43" name="Connettore 1 42"/>
          <p:cNvCxnSpPr/>
          <p:nvPr/>
        </p:nvCxnSpPr>
        <p:spPr>
          <a:xfrm>
            <a:off x="1324044" y="2233268"/>
            <a:ext cx="1134190" cy="25728"/>
          </a:xfrm>
          <a:prstGeom prst="line">
            <a:avLst/>
          </a:prstGeom>
          <a:ln>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64" name="Connettore 2 63"/>
          <p:cNvCxnSpPr/>
          <p:nvPr/>
        </p:nvCxnSpPr>
        <p:spPr>
          <a:xfrm>
            <a:off x="1574832" y="2238512"/>
            <a:ext cx="632615" cy="0"/>
          </a:xfrm>
          <a:prstGeom prst="straightConnector1">
            <a:avLst/>
          </a:prstGeom>
          <a:ln>
            <a:solidFill>
              <a:srgbClr val="C00000"/>
            </a:solidFill>
            <a:tailEnd type="arrow"/>
          </a:ln>
          <a:effectLst/>
        </p:spPr>
        <p:style>
          <a:lnRef idx="3">
            <a:schemeClr val="accent4"/>
          </a:lnRef>
          <a:fillRef idx="0">
            <a:schemeClr val="accent4"/>
          </a:fillRef>
          <a:effectRef idx="2">
            <a:schemeClr val="accent4"/>
          </a:effectRef>
          <a:fontRef idx="minor">
            <a:schemeClr val="tx1"/>
          </a:fontRef>
        </p:style>
      </p:cxnSp>
      <p:sp>
        <p:nvSpPr>
          <p:cNvPr id="66" name="Rettangolo arrotondato 65"/>
          <p:cNvSpPr/>
          <p:nvPr/>
        </p:nvSpPr>
        <p:spPr>
          <a:xfrm>
            <a:off x="2465716" y="2942083"/>
            <a:ext cx="227507" cy="1165086"/>
          </a:xfrm>
          <a:prstGeom prst="roundRect">
            <a:avLst/>
          </a:prstGeom>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7" name="Gruppo 56"/>
          <p:cNvGrpSpPr/>
          <p:nvPr/>
        </p:nvGrpSpPr>
        <p:grpSpPr>
          <a:xfrm>
            <a:off x="2693227" y="2824465"/>
            <a:ext cx="2241010" cy="1351958"/>
            <a:chOff x="4659898" y="4036562"/>
            <a:chExt cx="2729207" cy="1351958"/>
          </a:xfrm>
        </p:grpSpPr>
        <p:cxnSp>
          <p:nvCxnSpPr>
            <p:cNvPr id="68" name="Connettore 1 67"/>
            <p:cNvCxnSpPr/>
            <p:nvPr/>
          </p:nvCxnSpPr>
          <p:spPr>
            <a:xfrm>
              <a:off x="4659898" y="4762784"/>
              <a:ext cx="1122993"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5782891" y="4610588"/>
              <a:ext cx="0" cy="30439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5935291" y="4418929"/>
              <a:ext cx="0" cy="68771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5935291" y="4762784"/>
              <a:ext cx="13014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2" name="Ovale 71"/>
            <p:cNvSpPr/>
            <p:nvPr/>
          </p:nvSpPr>
          <p:spPr>
            <a:xfrm>
              <a:off x="6386589" y="4505625"/>
              <a:ext cx="514318" cy="514318"/>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solidFill>
                  <a:srgbClr val="000000"/>
                </a:solidFill>
              </a:endParaRPr>
            </a:p>
          </p:txBody>
        </p:sp>
        <p:sp>
          <p:nvSpPr>
            <p:cNvPr id="73" name="Figura a mano libera 72"/>
            <p:cNvSpPr/>
            <p:nvPr/>
          </p:nvSpPr>
          <p:spPr>
            <a:xfrm>
              <a:off x="6465521" y="4695084"/>
              <a:ext cx="387887" cy="143697"/>
            </a:xfrm>
            <a:custGeom>
              <a:avLst/>
              <a:gdLst>
                <a:gd name="connsiteX0" fmla="*/ 0 w 1521814"/>
                <a:gd name="connsiteY0" fmla="*/ 535605 h 973097"/>
                <a:gd name="connsiteX1" fmla="*/ 388325 w 1521814"/>
                <a:gd name="connsiteY1" fmla="*/ 10792 h 973097"/>
                <a:gd name="connsiteX2" fmla="*/ 1112498 w 1521814"/>
                <a:gd name="connsiteY2" fmla="*/ 965952 h 973097"/>
                <a:gd name="connsiteX3" fmla="*/ 1521814 w 1521814"/>
                <a:gd name="connsiteY3" fmla="*/ 472628 h 973097"/>
                <a:gd name="connsiteX4" fmla="*/ 1521814 w 1521814"/>
                <a:gd name="connsiteY4" fmla="*/ 472628 h 97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814" h="973097">
                  <a:moveTo>
                    <a:pt x="0" y="535605"/>
                  </a:moveTo>
                  <a:cubicBezTo>
                    <a:pt x="101454" y="237336"/>
                    <a:pt x="202909" y="-60932"/>
                    <a:pt x="388325" y="10792"/>
                  </a:cubicBezTo>
                  <a:cubicBezTo>
                    <a:pt x="573741" y="82516"/>
                    <a:pt x="923583" y="888979"/>
                    <a:pt x="1112498" y="965952"/>
                  </a:cubicBezTo>
                  <a:cubicBezTo>
                    <a:pt x="1301413" y="1042925"/>
                    <a:pt x="1521814" y="472628"/>
                    <a:pt x="1521814" y="472628"/>
                  </a:cubicBezTo>
                  <a:lnTo>
                    <a:pt x="1521814" y="47262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4" name="CasellaDiTesto 73"/>
            <p:cNvSpPr txBox="1"/>
            <p:nvPr/>
          </p:nvSpPr>
          <p:spPr>
            <a:xfrm>
              <a:off x="5881909" y="4322314"/>
              <a:ext cx="328690" cy="461665"/>
            </a:xfrm>
            <a:prstGeom prst="rect">
              <a:avLst/>
            </a:prstGeom>
            <a:noFill/>
          </p:spPr>
          <p:txBody>
            <a:bodyPr wrap="square" rtlCol="0">
              <a:spAutoFit/>
            </a:bodyPr>
            <a:lstStyle/>
            <a:p>
              <a:r>
                <a:rPr lang="en-GB" sz="2400" dirty="0">
                  <a:latin typeface="Times New Roman" pitchFamily="18" charset="0"/>
                  <a:cs typeface="Times New Roman" pitchFamily="18" charset="0"/>
                </a:rPr>
                <a:t>+</a:t>
              </a:r>
            </a:p>
          </p:txBody>
        </p:sp>
        <p:sp>
          <p:nvSpPr>
            <p:cNvPr id="75" name="CasellaDiTesto 74"/>
            <p:cNvSpPr txBox="1"/>
            <p:nvPr/>
          </p:nvSpPr>
          <p:spPr>
            <a:xfrm>
              <a:off x="5454202" y="4377116"/>
              <a:ext cx="328689" cy="461665"/>
            </a:xfrm>
            <a:prstGeom prst="rect">
              <a:avLst/>
            </a:prstGeom>
            <a:noFill/>
          </p:spPr>
          <p:txBody>
            <a:bodyPr wrap="square" rtlCol="0">
              <a:spAutoFit/>
            </a:bodyPr>
            <a:lstStyle/>
            <a:p>
              <a:r>
                <a:rPr lang="en-GB" sz="2400" dirty="0">
                  <a:latin typeface="Times New Roman" pitchFamily="18" charset="0"/>
                  <a:cs typeface="Times New Roman" pitchFamily="18" charset="0"/>
                </a:rPr>
                <a:t>-</a:t>
              </a:r>
            </a:p>
          </p:txBody>
        </p:sp>
        <p:sp>
          <p:nvSpPr>
            <p:cNvPr id="76" name="CasellaDiTesto 75"/>
            <p:cNvSpPr txBox="1"/>
            <p:nvPr/>
          </p:nvSpPr>
          <p:spPr>
            <a:xfrm>
              <a:off x="6316911" y="4036562"/>
              <a:ext cx="963834" cy="461665"/>
            </a:xfrm>
            <a:prstGeom prst="rect">
              <a:avLst/>
            </a:prstGeom>
            <a:noFill/>
          </p:spPr>
          <p:txBody>
            <a:bodyPr wrap="square" rtlCol="0">
              <a:spAutoFit/>
            </a:bodyPr>
            <a:lstStyle/>
            <a:p>
              <a:r>
                <a:rPr lang="en-GB" sz="2400" dirty="0">
                  <a:latin typeface="Times New Roman" pitchFamily="18" charset="0"/>
                  <a:cs typeface="Times New Roman" pitchFamily="18" charset="0"/>
                </a:rPr>
                <a:t>I</a:t>
              </a:r>
              <a:r>
                <a:rPr lang="en-GB" sz="2400" baseline="-25000" dirty="0">
                  <a:latin typeface="Times New Roman" pitchFamily="18" charset="0"/>
                  <a:cs typeface="Times New Roman" pitchFamily="18" charset="0"/>
                </a:rPr>
                <a:t>Sam</a:t>
              </a:r>
            </a:p>
          </p:txBody>
        </p:sp>
        <p:sp>
          <p:nvSpPr>
            <p:cNvPr id="77" name="CasellaDiTesto 76"/>
            <p:cNvSpPr txBox="1"/>
            <p:nvPr/>
          </p:nvSpPr>
          <p:spPr>
            <a:xfrm>
              <a:off x="5381946" y="4926855"/>
              <a:ext cx="1068670" cy="461665"/>
            </a:xfrm>
            <a:prstGeom prst="rect">
              <a:avLst/>
            </a:prstGeom>
            <a:noFill/>
          </p:spPr>
          <p:txBody>
            <a:bodyPr wrap="square" rtlCol="0">
              <a:spAutoFit/>
            </a:bodyPr>
            <a:lstStyle/>
            <a:p>
              <a:r>
                <a:rPr lang="en-GB" sz="2400" dirty="0" err="1">
                  <a:latin typeface="Times New Roman" pitchFamily="18" charset="0"/>
                  <a:cs typeface="Times New Roman" pitchFamily="18" charset="0"/>
                </a:rPr>
                <a:t>V</a:t>
              </a:r>
              <a:r>
                <a:rPr lang="en-GB" sz="2400" baseline="-25000" dirty="0" err="1">
                  <a:latin typeface="Times New Roman" pitchFamily="18" charset="0"/>
                  <a:cs typeface="Times New Roman" pitchFamily="18" charset="0"/>
                </a:rPr>
                <a:t>bias</a:t>
              </a:r>
              <a:endParaRPr lang="en-GB" sz="2400" baseline="-25000" dirty="0">
                <a:latin typeface="Times New Roman" pitchFamily="18" charset="0"/>
                <a:cs typeface="Times New Roman" pitchFamily="18" charset="0"/>
              </a:endParaRPr>
            </a:p>
          </p:txBody>
        </p:sp>
        <p:cxnSp>
          <p:nvCxnSpPr>
            <p:cNvPr id="78" name="Connettore 1 77"/>
            <p:cNvCxnSpPr/>
            <p:nvPr/>
          </p:nvCxnSpPr>
          <p:spPr>
            <a:xfrm>
              <a:off x="7309719" y="4624424"/>
              <a:ext cx="0" cy="2767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7389105" y="4666455"/>
              <a:ext cx="0" cy="1926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7236704" y="4536094"/>
              <a:ext cx="0" cy="453380"/>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82" name="Rettangolo arrotondato 81"/>
          <p:cNvSpPr/>
          <p:nvPr/>
        </p:nvSpPr>
        <p:spPr>
          <a:xfrm>
            <a:off x="2451601" y="1629643"/>
            <a:ext cx="227507" cy="1165086"/>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4" name="Connettore 1 83"/>
          <p:cNvCxnSpPr/>
          <p:nvPr/>
        </p:nvCxnSpPr>
        <p:spPr>
          <a:xfrm>
            <a:off x="2688182" y="2257477"/>
            <a:ext cx="922113"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3736235" y="2105281"/>
            <a:ext cx="0" cy="304392"/>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3619989" y="1913622"/>
            <a:ext cx="0" cy="687711"/>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3735433" y="2257477"/>
            <a:ext cx="1068617"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88" name="Ovale 87"/>
          <p:cNvSpPr/>
          <p:nvPr/>
        </p:nvSpPr>
        <p:spPr>
          <a:xfrm>
            <a:off x="4106003" y="2000318"/>
            <a:ext cx="422317" cy="514318"/>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solidFill>
                <a:srgbClr val="000000"/>
              </a:solidFill>
              <a:latin typeface="Times New Roman" pitchFamily="18" charset="0"/>
              <a:cs typeface="Times New Roman" pitchFamily="18" charset="0"/>
            </a:endParaRPr>
          </a:p>
        </p:txBody>
      </p:sp>
      <p:sp>
        <p:nvSpPr>
          <p:cNvPr id="89" name="Figura a mano libera 88"/>
          <p:cNvSpPr/>
          <p:nvPr/>
        </p:nvSpPr>
        <p:spPr>
          <a:xfrm>
            <a:off x="4170816" y="2189777"/>
            <a:ext cx="318502" cy="143697"/>
          </a:xfrm>
          <a:custGeom>
            <a:avLst/>
            <a:gdLst>
              <a:gd name="connsiteX0" fmla="*/ 0 w 1521814"/>
              <a:gd name="connsiteY0" fmla="*/ 535605 h 973097"/>
              <a:gd name="connsiteX1" fmla="*/ 388325 w 1521814"/>
              <a:gd name="connsiteY1" fmla="*/ 10792 h 973097"/>
              <a:gd name="connsiteX2" fmla="*/ 1112498 w 1521814"/>
              <a:gd name="connsiteY2" fmla="*/ 965952 h 973097"/>
              <a:gd name="connsiteX3" fmla="*/ 1521814 w 1521814"/>
              <a:gd name="connsiteY3" fmla="*/ 472628 h 973097"/>
              <a:gd name="connsiteX4" fmla="*/ 1521814 w 1521814"/>
              <a:gd name="connsiteY4" fmla="*/ 472628 h 97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814" h="973097">
                <a:moveTo>
                  <a:pt x="0" y="535605"/>
                </a:moveTo>
                <a:cubicBezTo>
                  <a:pt x="101454" y="237336"/>
                  <a:pt x="202909" y="-60932"/>
                  <a:pt x="388325" y="10792"/>
                </a:cubicBezTo>
                <a:cubicBezTo>
                  <a:pt x="573741" y="82516"/>
                  <a:pt x="923583" y="888979"/>
                  <a:pt x="1112498" y="965952"/>
                </a:cubicBezTo>
                <a:cubicBezTo>
                  <a:pt x="1301413" y="1042925"/>
                  <a:pt x="1521814" y="472628"/>
                  <a:pt x="1521814" y="472628"/>
                </a:cubicBezTo>
                <a:lnTo>
                  <a:pt x="1521814" y="472628"/>
                </a:lnTo>
              </a:path>
            </a:pathLst>
          </a:custGeom>
          <a:solidFill>
            <a:srgbClr val="FFC000"/>
          </a:solidFill>
          <a:ln>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latin typeface="Times New Roman" pitchFamily="18" charset="0"/>
              <a:cs typeface="Times New Roman" pitchFamily="18" charset="0"/>
            </a:endParaRPr>
          </a:p>
        </p:txBody>
      </p:sp>
      <p:sp>
        <p:nvSpPr>
          <p:cNvPr id="90" name="CasellaDiTesto 89"/>
          <p:cNvSpPr txBox="1"/>
          <p:nvPr/>
        </p:nvSpPr>
        <p:spPr>
          <a:xfrm>
            <a:off x="3286116" y="1895771"/>
            <a:ext cx="269892" cy="461665"/>
          </a:xfrm>
          <a:prstGeom prst="rect">
            <a:avLst/>
          </a:prstGeom>
          <a:noFill/>
          <a:ln>
            <a:noFill/>
          </a:ln>
        </p:spPr>
        <p:txBody>
          <a:bodyPr wrap="square" rtlCol="0">
            <a:spAutoFit/>
          </a:bodyPr>
          <a:lstStyle/>
          <a:p>
            <a:r>
              <a:rPr lang="en-GB" sz="2400" dirty="0">
                <a:latin typeface="Times New Roman" pitchFamily="18" charset="0"/>
                <a:cs typeface="Times New Roman" pitchFamily="18" charset="0"/>
              </a:rPr>
              <a:t>+</a:t>
            </a:r>
          </a:p>
        </p:txBody>
      </p:sp>
      <p:sp>
        <p:nvSpPr>
          <p:cNvPr id="91" name="CasellaDiTesto 90"/>
          <p:cNvSpPr txBox="1"/>
          <p:nvPr/>
        </p:nvSpPr>
        <p:spPr>
          <a:xfrm>
            <a:off x="3714744" y="1895771"/>
            <a:ext cx="277787" cy="461665"/>
          </a:xfrm>
          <a:prstGeom prst="rect">
            <a:avLst/>
          </a:prstGeom>
          <a:noFill/>
          <a:ln>
            <a:noFill/>
          </a:ln>
        </p:spPr>
        <p:txBody>
          <a:bodyPr wrap="square" rtlCol="0">
            <a:spAutoFit/>
          </a:bodyPr>
          <a:lstStyle/>
          <a:p>
            <a:r>
              <a:rPr lang="en-GB" sz="2400" dirty="0">
                <a:latin typeface="Times New Roman" pitchFamily="18" charset="0"/>
                <a:cs typeface="Times New Roman" pitchFamily="18" charset="0"/>
              </a:rPr>
              <a:t>-</a:t>
            </a:r>
          </a:p>
        </p:txBody>
      </p:sp>
      <p:sp>
        <p:nvSpPr>
          <p:cNvPr id="92" name="CasellaDiTesto 91"/>
          <p:cNvSpPr txBox="1"/>
          <p:nvPr/>
        </p:nvSpPr>
        <p:spPr>
          <a:xfrm>
            <a:off x="4114621" y="1538581"/>
            <a:ext cx="644542" cy="461665"/>
          </a:xfrm>
          <a:prstGeom prst="rect">
            <a:avLst/>
          </a:prstGeom>
          <a:noFill/>
          <a:ln>
            <a:noFill/>
          </a:ln>
        </p:spPr>
        <p:txBody>
          <a:bodyPr wrap="square" rtlCol="0">
            <a:spAutoFit/>
          </a:bodyPr>
          <a:lstStyle/>
          <a:p>
            <a:r>
              <a:rPr lang="en-GB" sz="2400" dirty="0">
                <a:latin typeface="Times New Roman" pitchFamily="18" charset="0"/>
                <a:cs typeface="Times New Roman" pitchFamily="18" charset="0"/>
              </a:rPr>
              <a:t>I</a:t>
            </a:r>
            <a:r>
              <a:rPr lang="en-GB" sz="2400" baseline="-25000" dirty="0">
                <a:latin typeface="Times New Roman" pitchFamily="18" charset="0"/>
                <a:cs typeface="Times New Roman" pitchFamily="18" charset="0"/>
              </a:rPr>
              <a:t>in</a:t>
            </a:r>
          </a:p>
        </p:txBody>
      </p:sp>
      <p:sp>
        <p:nvSpPr>
          <p:cNvPr id="93" name="CasellaDiTesto 92"/>
          <p:cNvSpPr txBox="1"/>
          <p:nvPr/>
        </p:nvSpPr>
        <p:spPr>
          <a:xfrm>
            <a:off x="3214678" y="2428874"/>
            <a:ext cx="877507" cy="461665"/>
          </a:xfrm>
          <a:prstGeom prst="rect">
            <a:avLst/>
          </a:prstGeom>
          <a:noFill/>
          <a:ln>
            <a:noFill/>
          </a:ln>
        </p:spPr>
        <p:txBody>
          <a:bodyPr wrap="square" rtlCol="0">
            <a:spAutoFit/>
          </a:bodyPr>
          <a:lstStyle/>
          <a:p>
            <a:r>
              <a:rPr lang="en-GB" sz="2400" dirty="0" err="1">
                <a:latin typeface="Times New Roman" pitchFamily="18" charset="0"/>
                <a:cs typeface="Times New Roman" pitchFamily="18" charset="0"/>
              </a:rPr>
              <a:t>V</a:t>
            </a:r>
            <a:r>
              <a:rPr lang="en-GB" sz="2400" baseline="-25000" dirty="0" err="1">
                <a:latin typeface="Times New Roman" pitchFamily="18" charset="0"/>
                <a:cs typeface="Times New Roman" pitchFamily="18" charset="0"/>
              </a:rPr>
              <a:t>bias</a:t>
            </a:r>
            <a:endParaRPr lang="en-GB" sz="2400" baseline="-25000" dirty="0">
              <a:latin typeface="Times New Roman" pitchFamily="18" charset="0"/>
              <a:cs typeface="Times New Roman" pitchFamily="18" charset="0"/>
            </a:endParaRPr>
          </a:p>
        </p:txBody>
      </p:sp>
      <p:cxnSp>
        <p:nvCxnSpPr>
          <p:cNvPr id="94" name="Connettore 1 93"/>
          <p:cNvCxnSpPr/>
          <p:nvPr/>
        </p:nvCxnSpPr>
        <p:spPr>
          <a:xfrm>
            <a:off x="4864005" y="2119117"/>
            <a:ext cx="0" cy="27672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4929190" y="2161148"/>
            <a:ext cx="0" cy="192658"/>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4804050" y="2030787"/>
            <a:ext cx="0" cy="45338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grpSp>
        <p:nvGrpSpPr>
          <p:cNvPr id="97" name="Gruppo 96"/>
          <p:cNvGrpSpPr/>
          <p:nvPr/>
        </p:nvGrpSpPr>
        <p:grpSpPr>
          <a:xfrm>
            <a:off x="4572001" y="785801"/>
            <a:ext cx="2433773" cy="858573"/>
            <a:chOff x="3838415" y="1090611"/>
            <a:chExt cx="1598226" cy="520107"/>
          </a:xfrm>
        </p:grpSpPr>
        <p:sp>
          <p:nvSpPr>
            <p:cNvPr id="98" name="CasellaDiTesto 97"/>
            <p:cNvSpPr txBox="1"/>
            <p:nvPr/>
          </p:nvSpPr>
          <p:spPr>
            <a:xfrm>
              <a:off x="3838415" y="1242021"/>
              <a:ext cx="1470622" cy="242379"/>
            </a:xfrm>
            <a:prstGeom prst="rect">
              <a:avLst/>
            </a:prstGeom>
            <a:noFill/>
          </p:spPr>
          <p:txBody>
            <a:bodyPr wrap="square" rtlCol="0" anchor="ctr">
              <a:spAutoFit/>
            </a:bodyPr>
            <a:lstStyle/>
            <a:p>
              <a:pPr algn="ctr"/>
              <a:r>
                <a:rPr lang="en-GB" sz="2000" dirty="0">
                  <a:latin typeface="Times New Roman" pitchFamily="18" charset="0"/>
                  <a:cs typeface="Times New Roman" pitchFamily="18" charset="0"/>
                </a:rPr>
                <a:t>SEY = δ =</a:t>
              </a:r>
            </a:p>
          </p:txBody>
        </p:sp>
        <p:sp>
          <p:nvSpPr>
            <p:cNvPr id="99" name="CasellaDiTesto 98"/>
            <p:cNvSpPr txBox="1"/>
            <p:nvPr/>
          </p:nvSpPr>
          <p:spPr>
            <a:xfrm>
              <a:off x="4823575" y="1090611"/>
              <a:ext cx="613066" cy="242379"/>
            </a:xfrm>
            <a:prstGeom prst="rect">
              <a:avLst/>
            </a:prstGeom>
            <a:noFill/>
          </p:spPr>
          <p:txBody>
            <a:bodyPr wrap="square" rtlCol="0">
              <a:spAutoFit/>
            </a:bodyPr>
            <a:lstStyle/>
            <a:p>
              <a:pPr algn="ctr"/>
              <a:r>
                <a:rPr lang="en-GB" sz="2000" dirty="0">
                  <a:latin typeface="Times New Roman" pitchFamily="18" charset="0"/>
                  <a:cs typeface="Times New Roman" pitchFamily="18" charset="0"/>
                </a:rPr>
                <a:t>I</a:t>
              </a:r>
              <a:r>
                <a:rPr lang="en-GB" sz="2000" baseline="-25000" dirty="0">
                  <a:latin typeface="Times New Roman" pitchFamily="18" charset="0"/>
                  <a:cs typeface="Times New Roman" pitchFamily="18" charset="0"/>
                </a:rPr>
                <a:t>out</a:t>
              </a:r>
            </a:p>
          </p:txBody>
        </p:sp>
        <p:sp>
          <p:nvSpPr>
            <p:cNvPr id="100" name="CasellaDiTesto 99"/>
            <p:cNvSpPr txBox="1"/>
            <p:nvPr/>
          </p:nvSpPr>
          <p:spPr>
            <a:xfrm>
              <a:off x="4907312" y="1368339"/>
              <a:ext cx="445590" cy="242379"/>
            </a:xfrm>
            <a:prstGeom prst="rect">
              <a:avLst/>
            </a:prstGeom>
            <a:noFill/>
          </p:spPr>
          <p:txBody>
            <a:bodyPr wrap="square" rtlCol="0">
              <a:spAutoFit/>
            </a:bodyPr>
            <a:lstStyle/>
            <a:p>
              <a:pPr algn="ctr"/>
              <a:r>
                <a:rPr lang="en-GB" sz="2000" dirty="0">
                  <a:latin typeface="Times New Roman" pitchFamily="18" charset="0"/>
                  <a:cs typeface="Times New Roman" pitchFamily="18" charset="0"/>
                </a:rPr>
                <a:t>I</a:t>
              </a:r>
              <a:r>
                <a:rPr lang="en-GB" sz="2000" baseline="-25000" dirty="0">
                  <a:latin typeface="Times New Roman" pitchFamily="18" charset="0"/>
                  <a:cs typeface="Times New Roman" pitchFamily="18" charset="0"/>
                </a:rPr>
                <a:t>in</a:t>
              </a:r>
            </a:p>
          </p:txBody>
        </p:sp>
        <p:cxnSp>
          <p:nvCxnSpPr>
            <p:cNvPr id="101" name="Connettore 1 100"/>
            <p:cNvCxnSpPr/>
            <p:nvPr/>
          </p:nvCxnSpPr>
          <p:spPr>
            <a:xfrm>
              <a:off x="4964312" y="1368729"/>
              <a:ext cx="35473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02" name="Ovale 101"/>
          <p:cNvSpPr/>
          <p:nvPr/>
        </p:nvSpPr>
        <p:spPr>
          <a:xfrm>
            <a:off x="6309372" y="1285866"/>
            <a:ext cx="468000" cy="468000"/>
          </a:xfrm>
          <a:prstGeom prst="ellipse">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103" name="CasellaDiTesto 102"/>
          <p:cNvSpPr txBox="1"/>
          <p:nvPr/>
        </p:nvSpPr>
        <p:spPr>
          <a:xfrm>
            <a:off x="1947244" y="1089686"/>
            <a:ext cx="1196794" cy="461665"/>
          </a:xfrm>
          <a:prstGeom prst="rect">
            <a:avLst/>
          </a:prstGeom>
          <a:noFill/>
        </p:spPr>
        <p:txBody>
          <a:bodyPr wrap="square" rtlCol="0">
            <a:spAutoFit/>
          </a:bodyPr>
          <a:lstStyle/>
          <a:p>
            <a:r>
              <a:rPr lang="en-GB" sz="2400" dirty="0">
                <a:latin typeface="Times New Roman" pitchFamily="18" charset="0"/>
                <a:cs typeface="Times New Roman" pitchFamily="18" charset="0"/>
              </a:rPr>
              <a:t>Faraday</a:t>
            </a:r>
            <a:endParaRPr lang="en-GB" sz="2400" baseline="-25000" dirty="0">
              <a:latin typeface="Times New Roman" pitchFamily="18" charset="0"/>
              <a:cs typeface="Times New Roman" pitchFamily="18" charset="0"/>
            </a:endParaRPr>
          </a:p>
        </p:txBody>
      </p:sp>
      <p:sp>
        <p:nvSpPr>
          <p:cNvPr id="104" name="CasellaDiTesto 103"/>
          <p:cNvSpPr txBox="1"/>
          <p:nvPr/>
        </p:nvSpPr>
        <p:spPr>
          <a:xfrm>
            <a:off x="1947244" y="4107169"/>
            <a:ext cx="1196794" cy="461665"/>
          </a:xfrm>
          <a:prstGeom prst="rect">
            <a:avLst/>
          </a:prstGeom>
          <a:noFill/>
        </p:spPr>
        <p:txBody>
          <a:bodyPr wrap="square" rtlCol="0">
            <a:spAutoFit/>
          </a:bodyPr>
          <a:lstStyle/>
          <a:p>
            <a:r>
              <a:rPr lang="en-GB" sz="2400" dirty="0">
                <a:latin typeface="Times New Roman" pitchFamily="18" charset="0"/>
                <a:cs typeface="Times New Roman" pitchFamily="18" charset="0"/>
              </a:rPr>
              <a:t>Sample</a:t>
            </a:r>
            <a:endParaRPr lang="en-GB" sz="2400" baseline="-25000" dirty="0">
              <a:latin typeface="Times New Roman" pitchFamily="18" charset="0"/>
              <a:cs typeface="Times New Roman" pitchFamily="18" charset="0"/>
            </a:endParaRPr>
          </a:p>
        </p:txBody>
      </p:sp>
      <p:grpSp>
        <p:nvGrpSpPr>
          <p:cNvPr id="117" name="Gruppo 116"/>
          <p:cNvGrpSpPr/>
          <p:nvPr/>
        </p:nvGrpSpPr>
        <p:grpSpPr>
          <a:xfrm>
            <a:off x="5786446" y="2214560"/>
            <a:ext cx="2775424" cy="2232248"/>
            <a:chOff x="5786446" y="2214560"/>
            <a:chExt cx="2775424" cy="2232248"/>
          </a:xfrm>
        </p:grpSpPr>
        <p:pic>
          <p:nvPicPr>
            <p:cNvPr id="118" name="Segnaposto contenuto 10">
              <a:extLst>
                <a:ext uri="{FF2B5EF4-FFF2-40B4-BE49-F238E27FC236}">
                  <a16:creationId xmlns:a16="http://schemas.microsoft.com/office/drawing/2014/main" id="{B9AEE6F6-60D7-430D-9A70-6B5410A70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6446" y="2214560"/>
              <a:ext cx="2775424" cy="22322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9" name="CasellaDiTesto 118"/>
            <p:cNvSpPr txBox="1"/>
            <p:nvPr/>
          </p:nvSpPr>
          <p:spPr>
            <a:xfrm>
              <a:off x="5814745" y="2451734"/>
              <a:ext cx="915635" cy="369332"/>
            </a:xfrm>
            <a:prstGeom prst="rect">
              <a:avLst/>
            </a:prstGeom>
            <a:solidFill>
              <a:schemeClr val="bg1"/>
            </a:solidFill>
          </p:spPr>
          <p:txBody>
            <a:bodyPr wrap="none" rtlCol="0">
              <a:spAutoFit/>
            </a:bodyPr>
            <a:lstStyle/>
            <a:p>
              <a:r>
                <a:rPr lang="en-US" b="1" dirty="0">
                  <a:solidFill>
                    <a:srgbClr val="C00000"/>
                  </a:solidFill>
                  <a:latin typeface="Times New Roman" pitchFamily="18" charset="0"/>
                  <a:cs typeface="Times New Roman" pitchFamily="18" charset="0"/>
                </a:rPr>
                <a:t>Sample</a:t>
              </a:r>
            </a:p>
          </p:txBody>
        </p:sp>
        <p:sp>
          <p:nvSpPr>
            <p:cNvPr id="120" name="Rettangolo 119"/>
            <p:cNvSpPr/>
            <p:nvPr/>
          </p:nvSpPr>
          <p:spPr>
            <a:xfrm>
              <a:off x="5820854" y="4059806"/>
              <a:ext cx="1499128" cy="369332"/>
            </a:xfrm>
            <a:prstGeom prst="rect">
              <a:avLst/>
            </a:prstGeom>
            <a:solidFill>
              <a:schemeClr val="bg1"/>
            </a:solidFill>
          </p:spPr>
          <p:txBody>
            <a:bodyPr wrap="none">
              <a:spAutoFit/>
            </a:bodyPr>
            <a:lstStyle/>
            <a:p>
              <a:r>
                <a:rPr lang="en-US" b="1" dirty="0">
                  <a:solidFill>
                    <a:srgbClr val="C00000"/>
                  </a:solidFill>
                  <a:latin typeface="Times New Roman" pitchFamily="18" charset="0"/>
                  <a:cs typeface="Times New Roman" pitchFamily="18" charset="0"/>
                </a:rPr>
                <a:t>Faraday Cup</a:t>
              </a:r>
              <a:endParaRPr lang="en-US" dirty="0"/>
            </a:p>
          </p:txBody>
        </p:sp>
      </p:grpSp>
    </p:spTree>
    <p:extLst>
      <p:ext uri="{BB962C8B-B14F-4D97-AF65-F5344CB8AC3E}">
        <p14:creationId xmlns:p14="http://schemas.microsoft.com/office/powerpoint/2010/main" val="774980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egnaposto data 55"/>
          <p:cNvSpPr>
            <a:spLocks noGrp="1"/>
          </p:cNvSpPr>
          <p:nvPr>
            <p:ph type="dt" sz="half" idx="4294967295"/>
          </p:nvPr>
        </p:nvSpPr>
        <p:spPr>
          <a:xfrm>
            <a:off x="457200" y="4767264"/>
            <a:ext cx="2133600" cy="273844"/>
          </a:xfrm>
          <a:prstGeom prst="rect">
            <a:avLst/>
          </a:prstGeom>
        </p:spPr>
        <p:txBody>
          <a:bodyPr/>
          <a:lstStyle/>
          <a:p>
            <a:r>
              <a:rPr lang="en-US"/>
              <a:t>16/5/2019</a:t>
            </a:r>
            <a:endParaRPr lang="en-US" dirty="0"/>
          </a:p>
        </p:txBody>
      </p:sp>
      <p:sp>
        <p:nvSpPr>
          <p:cNvPr id="58" name="Segnaposto piè di pagina 57"/>
          <p:cNvSpPr>
            <a:spLocks noGrp="1"/>
          </p:cNvSpPr>
          <p:nvPr>
            <p:ph type="ftr" sz="quarter" idx="4294967295"/>
          </p:nvPr>
        </p:nvSpPr>
        <p:spPr>
          <a:xfrm>
            <a:off x="3124200" y="4767264"/>
            <a:ext cx="2895600" cy="273844"/>
          </a:xfrm>
          <a:prstGeom prst="rect">
            <a:avLst/>
          </a:prstGeom>
        </p:spPr>
        <p:txBody>
          <a:bodyPr/>
          <a:lstStyle/>
          <a:p>
            <a:r>
              <a:rPr lang="en-US"/>
              <a:t>L. Spallino, LNF-INFN</a:t>
            </a:r>
            <a:endParaRPr lang="en-US" dirty="0"/>
          </a:p>
        </p:txBody>
      </p:sp>
      <p:sp>
        <p:nvSpPr>
          <p:cNvPr id="66" name="Rettangolo arrotondato 65"/>
          <p:cNvSpPr/>
          <p:nvPr/>
        </p:nvSpPr>
        <p:spPr>
          <a:xfrm>
            <a:off x="2465716" y="2942083"/>
            <a:ext cx="227507" cy="1165086"/>
          </a:xfrm>
          <a:prstGeom prst="roundRect">
            <a:avLst/>
          </a:prstGeom>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 name="Gruppo 56"/>
          <p:cNvGrpSpPr/>
          <p:nvPr/>
        </p:nvGrpSpPr>
        <p:grpSpPr>
          <a:xfrm>
            <a:off x="2693227" y="2824465"/>
            <a:ext cx="2241010" cy="1351958"/>
            <a:chOff x="4659898" y="4036562"/>
            <a:chExt cx="2729207" cy="1351958"/>
          </a:xfrm>
        </p:grpSpPr>
        <p:cxnSp>
          <p:nvCxnSpPr>
            <p:cNvPr id="68" name="Connettore 1 67"/>
            <p:cNvCxnSpPr/>
            <p:nvPr/>
          </p:nvCxnSpPr>
          <p:spPr>
            <a:xfrm>
              <a:off x="4659898" y="4762784"/>
              <a:ext cx="1122993"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5782891" y="4610588"/>
              <a:ext cx="0" cy="30439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5935291" y="4418929"/>
              <a:ext cx="0" cy="68771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5935291" y="4762784"/>
              <a:ext cx="13014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2" name="Ovale 71"/>
            <p:cNvSpPr/>
            <p:nvPr/>
          </p:nvSpPr>
          <p:spPr>
            <a:xfrm>
              <a:off x="6386589" y="4505625"/>
              <a:ext cx="514318" cy="514318"/>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solidFill>
                  <a:srgbClr val="000000"/>
                </a:solidFill>
              </a:endParaRPr>
            </a:p>
          </p:txBody>
        </p:sp>
        <p:sp>
          <p:nvSpPr>
            <p:cNvPr id="73" name="Figura a mano libera 72"/>
            <p:cNvSpPr/>
            <p:nvPr/>
          </p:nvSpPr>
          <p:spPr>
            <a:xfrm>
              <a:off x="6465521" y="4695084"/>
              <a:ext cx="387887" cy="143697"/>
            </a:xfrm>
            <a:custGeom>
              <a:avLst/>
              <a:gdLst>
                <a:gd name="connsiteX0" fmla="*/ 0 w 1521814"/>
                <a:gd name="connsiteY0" fmla="*/ 535605 h 973097"/>
                <a:gd name="connsiteX1" fmla="*/ 388325 w 1521814"/>
                <a:gd name="connsiteY1" fmla="*/ 10792 h 973097"/>
                <a:gd name="connsiteX2" fmla="*/ 1112498 w 1521814"/>
                <a:gd name="connsiteY2" fmla="*/ 965952 h 973097"/>
                <a:gd name="connsiteX3" fmla="*/ 1521814 w 1521814"/>
                <a:gd name="connsiteY3" fmla="*/ 472628 h 973097"/>
                <a:gd name="connsiteX4" fmla="*/ 1521814 w 1521814"/>
                <a:gd name="connsiteY4" fmla="*/ 472628 h 97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814" h="973097">
                  <a:moveTo>
                    <a:pt x="0" y="535605"/>
                  </a:moveTo>
                  <a:cubicBezTo>
                    <a:pt x="101454" y="237336"/>
                    <a:pt x="202909" y="-60932"/>
                    <a:pt x="388325" y="10792"/>
                  </a:cubicBezTo>
                  <a:cubicBezTo>
                    <a:pt x="573741" y="82516"/>
                    <a:pt x="923583" y="888979"/>
                    <a:pt x="1112498" y="965952"/>
                  </a:cubicBezTo>
                  <a:cubicBezTo>
                    <a:pt x="1301413" y="1042925"/>
                    <a:pt x="1521814" y="472628"/>
                    <a:pt x="1521814" y="472628"/>
                  </a:cubicBezTo>
                  <a:lnTo>
                    <a:pt x="1521814" y="47262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4" name="CasellaDiTesto 73"/>
            <p:cNvSpPr txBox="1"/>
            <p:nvPr/>
          </p:nvSpPr>
          <p:spPr>
            <a:xfrm>
              <a:off x="5881909" y="4322314"/>
              <a:ext cx="328690" cy="461665"/>
            </a:xfrm>
            <a:prstGeom prst="rect">
              <a:avLst/>
            </a:prstGeom>
            <a:noFill/>
          </p:spPr>
          <p:txBody>
            <a:bodyPr wrap="square" rtlCol="0">
              <a:spAutoFit/>
            </a:bodyPr>
            <a:lstStyle/>
            <a:p>
              <a:r>
                <a:rPr lang="en-GB" sz="2400" dirty="0">
                  <a:latin typeface="Times New Roman" pitchFamily="18" charset="0"/>
                  <a:cs typeface="Times New Roman" pitchFamily="18" charset="0"/>
                </a:rPr>
                <a:t>+</a:t>
              </a:r>
            </a:p>
          </p:txBody>
        </p:sp>
        <p:sp>
          <p:nvSpPr>
            <p:cNvPr id="75" name="CasellaDiTesto 74"/>
            <p:cNvSpPr txBox="1"/>
            <p:nvPr/>
          </p:nvSpPr>
          <p:spPr>
            <a:xfrm>
              <a:off x="5454202" y="4377116"/>
              <a:ext cx="328689" cy="461665"/>
            </a:xfrm>
            <a:prstGeom prst="rect">
              <a:avLst/>
            </a:prstGeom>
            <a:noFill/>
          </p:spPr>
          <p:txBody>
            <a:bodyPr wrap="square" rtlCol="0">
              <a:spAutoFit/>
            </a:bodyPr>
            <a:lstStyle/>
            <a:p>
              <a:r>
                <a:rPr lang="en-GB" sz="2400" dirty="0">
                  <a:latin typeface="Times New Roman" pitchFamily="18" charset="0"/>
                  <a:cs typeface="Times New Roman" pitchFamily="18" charset="0"/>
                </a:rPr>
                <a:t>-</a:t>
              </a:r>
            </a:p>
          </p:txBody>
        </p:sp>
        <p:sp>
          <p:nvSpPr>
            <p:cNvPr id="76" name="CasellaDiTesto 75"/>
            <p:cNvSpPr txBox="1"/>
            <p:nvPr/>
          </p:nvSpPr>
          <p:spPr>
            <a:xfrm>
              <a:off x="6316911" y="4036562"/>
              <a:ext cx="963834" cy="461665"/>
            </a:xfrm>
            <a:prstGeom prst="rect">
              <a:avLst/>
            </a:prstGeom>
            <a:noFill/>
          </p:spPr>
          <p:txBody>
            <a:bodyPr wrap="square" rtlCol="0">
              <a:spAutoFit/>
            </a:bodyPr>
            <a:lstStyle/>
            <a:p>
              <a:r>
                <a:rPr lang="en-GB" sz="2400" dirty="0">
                  <a:latin typeface="Times New Roman" pitchFamily="18" charset="0"/>
                  <a:cs typeface="Times New Roman" pitchFamily="18" charset="0"/>
                </a:rPr>
                <a:t>I</a:t>
              </a:r>
              <a:r>
                <a:rPr lang="en-GB" sz="2400" baseline="-25000" dirty="0">
                  <a:latin typeface="Times New Roman" pitchFamily="18" charset="0"/>
                  <a:cs typeface="Times New Roman" pitchFamily="18" charset="0"/>
                </a:rPr>
                <a:t>Sam</a:t>
              </a:r>
            </a:p>
          </p:txBody>
        </p:sp>
        <p:sp>
          <p:nvSpPr>
            <p:cNvPr id="77" name="CasellaDiTesto 76"/>
            <p:cNvSpPr txBox="1"/>
            <p:nvPr/>
          </p:nvSpPr>
          <p:spPr>
            <a:xfrm>
              <a:off x="5381946" y="4926855"/>
              <a:ext cx="1068670" cy="461665"/>
            </a:xfrm>
            <a:prstGeom prst="rect">
              <a:avLst/>
            </a:prstGeom>
            <a:noFill/>
          </p:spPr>
          <p:txBody>
            <a:bodyPr wrap="square" rtlCol="0">
              <a:spAutoFit/>
            </a:bodyPr>
            <a:lstStyle/>
            <a:p>
              <a:r>
                <a:rPr lang="en-GB" sz="2400" dirty="0" err="1">
                  <a:latin typeface="Times New Roman" pitchFamily="18" charset="0"/>
                  <a:cs typeface="Times New Roman" pitchFamily="18" charset="0"/>
                </a:rPr>
                <a:t>V</a:t>
              </a:r>
              <a:r>
                <a:rPr lang="en-GB" sz="2400" baseline="-25000" dirty="0" err="1">
                  <a:latin typeface="Times New Roman" pitchFamily="18" charset="0"/>
                  <a:cs typeface="Times New Roman" pitchFamily="18" charset="0"/>
                </a:rPr>
                <a:t>bias</a:t>
              </a:r>
              <a:endParaRPr lang="en-GB" sz="2400" baseline="-25000" dirty="0">
                <a:latin typeface="Times New Roman" pitchFamily="18" charset="0"/>
                <a:cs typeface="Times New Roman" pitchFamily="18" charset="0"/>
              </a:endParaRPr>
            </a:p>
          </p:txBody>
        </p:sp>
        <p:cxnSp>
          <p:nvCxnSpPr>
            <p:cNvPr id="78" name="Connettore 1 77"/>
            <p:cNvCxnSpPr/>
            <p:nvPr/>
          </p:nvCxnSpPr>
          <p:spPr>
            <a:xfrm>
              <a:off x="7309719" y="4624424"/>
              <a:ext cx="0" cy="2767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7389105" y="4666455"/>
              <a:ext cx="0" cy="1926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7236704" y="4536094"/>
              <a:ext cx="0" cy="453380"/>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82" name="Rettangolo arrotondato 81"/>
          <p:cNvSpPr/>
          <p:nvPr/>
        </p:nvSpPr>
        <p:spPr>
          <a:xfrm>
            <a:off x="2451601" y="1629643"/>
            <a:ext cx="227507" cy="1165086"/>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4" name="Connettore 1 83"/>
          <p:cNvCxnSpPr/>
          <p:nvPr/>
        </p:nvCxnSpPr>
        <p:spPr>
          <a:xfrm>
            <a:off x="2688182" y="2257477"/>
            <a:ext cx="922113"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3736235" y="2105281"/>
            <a:ext cx="0" cy="304392"/>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3619989" y="1913622"/>
            <a:ext cx="0" cy="687711"/>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3735433" y="2257477"/>
            <a:ext cx="1068617"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88" name="Ovale 87"/>
          <p:cNvSpPr/>
          <p:nvPr/>
        </p:nvSpPr>
        <p:spPr>
          <a:xfrm>
            <a:off x="4106003" y="2000318"/>
            <a:ext cx="422317" cy="514318"/>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solidFill>
                <a:srgbClr val="000000"/>
              </a:solidFill>
              <a:latin typeface="Times New Roman" pitchFamily="18" charset="0"/>
              <a:cs typeface="Times New Roman" pitchFamily="18" charset="0"/>
            </a:endParaRPr>
          </a:p>
        </p:txBody>
      </p:sp>
      <p:sp>
        <p:nvSpPr>
          <p:cNvPr id="89" name="Figura a mano libera 88"/>
          <p:cNvSpPr/>
          <p:nvPr/>
        </p:nvSpPr>
        <p:spPr>
          <a:xfrm>
            <a:off x="4170816" y="2189777"/>
            <a:ext cx="318502" cy="143697"/>
          </a:xfrm>
          <a:custGeom>
            <a:avLst/>
            <a:gdLst>
              <a:gd name="connsiteX0" fmla="*/ 0 w 1521814"/>
              <a:gd name="connsiteY0" fmla="*/ 535605 h 973097"/>
              <a:gd name="connsiteX1" fmla="*/ 388325 w 1521814"/>
              <a:gd name="connsiteY1" fmla="*/ 10792 h 973097"/>
              <a:gd name="connsiteX2" fmla="*/ 1112498 w 1521814"/>
              <a:gd name="connsiteY2" fmla="*/ 965952 h 973097"/>
              <a:gd name="connsiteX3" fmla="*/ 1521814 w 1521814"/>
              <a:gd name="connsiteY3" fmla="*/ 472628 h 973097"/>
              <a:gd name="connsiteX4" fmla="*/ 1521814 w 1521814"/>
              <a:gd name="connsiteY4" fmla="*/ 472628 h 97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814" h="973097">
                <a:moveTo>
                  <a:pt x="0" y="535605"/>
                </a:moveTo>
                <a:cubicBezTo>
                  <a:pt x="101454" y="237336"/>
                  <a:pt x="202909" y="-60932"/>
                  <a:pt x="388325" y="10792"/>
                </a:cubicBezTo>
                <a:cubicBezTo>
                  <a:pt x="573741" y="82516"/>
                  <a:pt x="923583" y="888979"/>
                  <a:pt x="1112498" y="965952"/>
                </a:cubicBezTo>
                <a:cubicBezTo>
                  <a:pt x="1301413" y="1042925"/>
                  <a:pt x="1521814" y="472628"/>
                  <a:pt x="1521814" y="472628"/>
                </a:cubicBezTo>
                <a:lnTo>
                  <a:pt x="1521814" y="472628"/>
                </a:lnTo>
              </a:path>
            </a:pathLst>
          </a:custGeom>
          <a:solidFill>
            <a:srgbClr val="FFC000"/>
          </a:solidFill>
          <a:ln>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latin typeface="Times New Roman" pitchFamily="18" charset="0"/>
              <a:cs typeface="Times New Roman" pitchFamily="18" charset="0"/>
            </a:endParaRPr>
          </a:p>
        </p:txBody>
      </p:sp>
      <p:sp>
        <p:nvSpPr>
          <p:cNvPr id="90" name="CasellaDiTesto 89"/>
          <p:cNvSpPr txBox="1"/>
          <p:nvPr/>
        </p:nvSpPr>
        <p:spPr>
          <a:xfrm>
            <a:off x="3286116" y="1895771"/>
            <a:ext cx="269892" cy="461665"/>
          </a:xfrm>
          <a:prstGeom prst="rect">
            <a:avLst/>
          </a:prstGeom>
          <a:noFill/>
          <a:ln>
            <a:noFill/>
          </a:ln>
        </p:spPr>
        <p:txBody>
          <a:bodyPr wrap="square" rtlCol="0">
            <a:spAutoFit/>
          </a:bodyPr>
          <a:lstStyle/>
          <a:p>
            <a:r>
              <a:rPr lang="en-GB" sz="2400" dirty="0">
                <a:latin typeface="Times New Roman" pitchFamily="18" charset="0"/>
                <a:cs typeface="Times New Roman" pitchFamily="18" charset="0"/>
              </a:rPr>
              <a:t>+</a:t>
            </a:r>
          </a:p>
        </p:txBody>
      </p:sp>
      <p:sp>
        <p:nvSpPr>
          <p:cNvPr id="91" name="CasellaDiTesto 90"/>
          <p:cNvSpPr txBox="1"/>
          <p:nvPr/>
        </p:nvSpPr>
        <p:spPr>
          <a:xfrm>
            <a:off x="3714744" y="1895771"/>
            <a:ext cx="277787" cy="461665"/>
          </a:xfrm>
          <a:prstGeom prst="rect">
            <a:avLst/>
          </a:prstGeom>
          <a:noFill/>
          <a:ln>
            <a:noFill/>
          </a:ln>
        </p:spPr>
        <p:txBody>
          <a:bodyPr wrap="square" rtlCol="0">
            <a:spAutoFit/>
          </a:bodyPr>
          <a:lstStyle/>
          <a:p>
            <a:r>
              <a:rPr lang="en-GB" sz="2400" dirty="0">
                <a:latin typeface="Times New Roman" pitchFamily="18" charset="0"/>
                <a:cs typeface="Times New Roman" pitchFamily="18" charset="0"/>
              </a:rPr>
              <a:t>-</a:t>
            </a:r>
          </a:p>
        </p:txBody>
      </p:sp>
      <p:sp>
        <p:nvSpPr>
          <p:cNvPr id="92" name="CasellaDiTesto 91"/>
          <p:cNvSpPr txBox="1"/>
          <p:nvPr/>
        </p:nvSpPr>
        <p:spPr>
          <a:xfrm>
            <a:off x="4114621" y="1538581"/>
            <a:ext cx="644542" cy="461665"/>
          </a:xfrm>
          <a:prstGeom prst="rect">
            <a:avLst/>
          </a:prstGeom>
          <a:noFill/>
          <a:ln>
            <a:noFill/>
          </a:ln>
        </p:spPr>
        <p:txBody>
          <a:bodyPr wrap="square" rtlCol="0">
            <a:spAutoFit/>
          </a:bodyPr>
          <a:lstStyle/>
          <a:p>
            <a:r>
              <a:rPr lang="en-GB" sz="2400" dirty="0">
                <a:latin typeface="Times New Roman" pitchFamily="18" charset="0"/>
                <a:cs typeface="Times New Roman" pitchFamily="18" charset="0"/>
              </a:rPr>
              <a:t>I</a:t>
            </a:r>
            <a:r>
              <a:rPr lang="en-GB" sz="2400" baseline="-25000" dirty="0">
                <a:latin typeface="Times New Roman" pitchFamily="18" charset="0"/>
                <a:cs typeface="Times New Roman" pitchFamily="18" charset="0"/>
              </a:rPr>
              <a:t>in</a:t>
            </a:r>
          </a:p>
        </p:txBody>
      </p:sp>
      <p:sp>
        <p:nvSpPr>
          <p:cNvPr id="93" name="CasellaDiTesto 92"/>
          <p:cNvSpPr txBox="1"/>
          <p:nvPr/>
        </p:nvSpPr>
        <p:spPr>
          <a:xfrm>
            <a:off x="3214678" y="2428874"/>
            <a:ext cx="877507" cy="461665"/>
          </a:xfrm>
          <a:prstGeom prst="rect">
            <a:avLst/>
          </a:prstGeom>
          <a:noFill/>
          <a:ln>
            <a:noFill/>
          </a:ln>
        </p:spPr>
        <p:txBody>
          <a:bodyPr wrap="square" rtlCol="0">
            <a:spAutoFit/>
          </a:bodyPr>
          <a:lstStyle/>
          <a:p>
            <a:r>
              <a:rPr lang="en-GB" sz="2400" dirty="0" err="1">
                <a:latin typeface="Times New Roman" pitchFamily="18" charset="0"/>
                <a:cs typeface="Times New Roman" pitchFamily="18" charset="0"/>
              </a:rPr>
              <a:t>V</a:t>
            </a:r>
            <a:r>
              <a:rPr lang="en-GB" sz="2400" baseline="-25000" dirty="0" err="1">
                <a:latin typeface="Times New Roman" pitchFamily="18" charset="0"/>
                <a:cs typeface="Times New Roman" pitchFamily="18" charset="0"/>
              </a:rPr>
              <a:t>bias</a:t>
            </a:r>
            <a:endParaRPr lang="en-GB" sz="2400" baseline="-25000" dirty="0">
              <a:latin typeface="Times New Roman" pitchFamily="18" charset="0"/>
              <a:cs typeface="Times New Roman" pitchFamily="18" charset="0"/>
            </a:endParaRPr>
          </a:p>
        </p:txBody>
      </p:sp>
      <p:cxnSp>
        <p:nvCxnSpPr>
          <p:cNvPr id="94" name="Connettore 1 93"/>
          <p:cNvCxnSpPr/>
          <p:nvPr/>
        </p:nvCxnSpPr>
        <p:spPr>
          <a:xfrm>
            <a:off x="4864005" y="2119117"/>
            <a:ext cx="0" cy="27672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4929190" y="2161148"/>
            <a:ext cx="0" cy="192658"/>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4804050" y="2030787"/>
            <a:ext cx="0" cy="45338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grpSp>
        <p:nvGrpSpPr>
          <p:cNvPr id="6" name="Gruppo 96"/>
          <p:cNvGrpSpPr/>
          <p:nvPr/>
        </p:nvGrpSpPr>
        <p:grpSpPr>
          <a:xfrm>
            <a:off x="4572001" y="785801"/>
            <a:ext cx="2433773" cy="858573"/>
            <a:chOff x="3838415" y="1090611"/>
            <a:chExt cx="1598226" cy="520107"/>
          </a:xfrm>
        </p:grpSpPr>
        <p:sp>
          <p:nvSpPr>
            <p:cNvPr id="98" name="CasellaDiTesto 97"/>
            <p:cNvSpPr txBox="1"/>
            <p:nvPr/>
          </p:nvSpPr>
          <p:spPr>
            <a:xfrm>
              <a:off x="3838415" y="1242021"/>
              <a:ext cx="1470622" cy="242379"/>
            </a:xfrm>
            <a:prstGeom prst="rect">
              <a:avLst/>
            </a:prstGeom>
            <a:noFill/>
          </p:spPr>
          <p:txBody>
            <a:bodyPr wrap="square" rtlCol="0" anchor="ctr">
              <a:spAutoFit/>
            </a:bodyPr>
            <a:lstStyle/>
            <a:p>
              <a:pPr algn="ctr"/>
              <a:r>
                <a:rPr lang="en-GB" sz="2000" dirty="0">
                  <a:latin typeface="Times New Roman" pitchFamily="18" charset="0"/>
                  <a:cs typeface="Times New Roman" pitchFamily="18" charset="0"/>
                </a:rPr>
                <a:t>SEY = δ =</a:t>
              </a:r>
            </a:p>
          </p:txBody>
        </p:sp>
        <p:sp>
          <p:nvSpPr>
            <p:cNvPr id="99" name="CasellaDiTesto 98"/>
            <p:cNvSpPr txBox="1"/>
            <p:nvPr/>
          </p:nvSpPr>
          <p:spPr>
            <a:xfrm>
              <a:off x="4823575" y="1090611"/>
              <a:ext cx="613066" cy="242379"/>
            </a:xfrm>
            <a:prstGeom prst="rect">
              <a:avLst/>
            </a:prstGeom>
            <a:noFill/>
          </p:spPr>
          <p:txBody>
            <a:bodyPr wrap="square" rtlCol="0">
              <a:spAutoFit/>
            </a:bodyPr>
            <a:lstStyle/>
            <a:p>
              <a:pPr algn="ctr"/>
              <a:r>
                <a:rPr lang="en-GB" sz="2000" dirty="0">
                  <a:latin typeface="Times New Roman" pitchFamily="18" charset="0"/>
                  <a:cs typeface="Times New Roman" pitchFamily="18" charset="0"/>
                </a:rPr>
                <a:t>I</a:t>
              </a:r>
              <a:r>
                <a:rPr lang="en-GB" sz="2000" baseline="-25000" dirty="0">
                  <a:latin typeface="Times New Roman" pitchFamily="18" charset="0"/>
                  <a:cs typeface="Times New Roman" pitchFamily="18" charset="0"/>
                </a:rPr>
                <a:t>out</a:t>
              </a:r>
            </a:p>
          </p:txBody>
        </p:sp>
        <p:sp>
          <p:nvSpPr>
            <p:cNvPr id="100" name="CasellaDiTesto 99"/>
            <p:cNvSpPr txBox="1"/>
            <p:nvPr/>
          </p:nvSpPr>
          <p:spPr>
            <a:xfrm>
              <a:off x="4907312" y="1368339"/>
              <a:ext cx="445590" cy="242379"/>
            </a:xfrm>
            <a:prstGeom prst="rect">
              <a:avLst/>
            </a:prstGeom>
            <a:noFill/>
          </p:spPr>
          <p:txBody>
            <a:bodyPr wrap="square" rtlCol="0">
              <a:spAutoFit/>
            </a:bodyPr>
            <a:lstStyle/>
            <a:p>
              <a:pPr algn="ctr"/>
              <a:r>
                <a:rPr lang="en-GB" sz="2000" dirty="0">
                  <a:latin typeface="Times New Roman" pitchFamily="18" charset="0"/>
                  <a:cs typeface="Times New Roman" pitchFamily="18" charset="0"/>
                </a:rPr>
                <a:t>I</a:t>
              </a:r>
              <a:r>
                <a:rPr lang="en-GB" sz="2000" baseline="-25000" dirty="0">
                  <a:latin typeface="Times New Roman" pitchFamily="18" charset="0"/>
                  <a:cs typeface="Times New Roman" pitchFamily="18" charset="0"/>
                </a:rPr>
                <a:t>in</a:t>
              </a:r>
            </a:p>
          </p:txBody>
        </p:sp>
        <p:cxnSp>
          <p:nvCxnSpPr>
            <p:cNvPr id="101" name="Connettore 1 100"/>
            <p:cNvCxnSpPr/>
            <p:nvPr/>
          </p:nvCxnSpPr>
          <p:spPr>
            <a:xfrm>
              <a:off x="4964312" y="1368729"/>
              <a:ext cx="35473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03" name="CasellaDiTesto 102"/>
          <p:cNvSpPr txBox="1"/>
          <p:nvPr/>
        </p:nvSpPr>
        <p:spPr>
          <a:xfrm>
            <a:off x="1947244" y="1089686"/>
            <a:ext cx="1196794" cy="461665"/>
          </a:xfrm>
          <a:prstGeom prst="rect">
            <a:avLst/>
          </a:prstGeom>
          <a:noFill/>
        </p:spPr>
        <p:txBody>
          <a:bodyPr wrap="square" rtlCol="0">
            <a:spAutoFit/>
          </a:bodyPr>
          <a:lstStyle/>
          <a:p>
            <a:r>
              <a:rPr lang="en-GB" sz="2400" dirty="0">
                <a:latin typeface="Times New Roman" pitchFamily="18" charset="0"/>
                <a:cs typeface="Times New Roman" pitchFamily="18" charset="0"/>
              </a:rPr>
              <a:t>Faraday</a:t>
            </a:r>
            <a:endParaRPr lang="en-GB" sz="2400" baseline="-25000" dirty="0">
              <a:latin typeface="Times New Roman" pitchFamily="18" charset="0"/>
              <a:cs typeface="Times New Roman" pitchFamily="18" charset="0"/>
            </a:endParaRPr>
          </a:p>
        </p:txBody>
      </p:sp>
      <p:sp>
        <p:nvSpPr>
          <p:cNvPr id="104" name="CasellaDiTesto 103"/>
          <p:cNvSpPr txBox="1"/>
          <p:nvPr/>
        </p:nvSpPr>
        <p:spPr>
          <a:xfrm>
            <a:off x="1947244" y="4107169"/>
            <a:ext cx="1196794" cy="461665"/>
          </a:xfrm>
          <a:prstGeom prst="rect">
            <a:avLst/>
          </a:prstGeom>
          <a:noFill/>
        </p:spPr>
        <p:txBody>
          <a:bodyPr wrap="square" rtlCol="0">
            <a:spAutoFit/>
          </a:bodyPr>
          <a:lstStyle/>
          <a:p>
            <a:r>
              <a:rPr lang="en-GB" sz="2400" dirty="0">
                <a:latin typeface="Times New Roman" pitchFamily="18" charset="0"/>
                <a:cs typeface="Times New Roman" pitchFamily="18" charset="0"/>
              </a:rPr>
              <a:t>Sample</a:t>
            </a:r>
            <a:endParaRPr lang="en-GB" sz="2400" baseline="-25000" dirty="0">
              <a:latin typeface="Times New Roman" pitchFamily="18" charset="0"/>
              <a:cs typeface="Times New Roman" pitchFamily="18" charset="0"/>
            </a:endParaRPr>
          </a:p>
        </p:txBody>
      </p:sp>
      <p:pic>
        <p:nvPicPr>
          <p:cNvPr id="106" name="Picture 26" descr="SEYNoel.pdf"/>
          <p:cNvPicPr>
            <a:picLocks noChangeAspect="1"/>
          </p:cNvPicPr>
          <p:nvPr/>
        </p:nvPicPr>
        <p:blipFill rotWithShape="1">
          <a:blip r:embed="rId2" cstate="screen">
            <a:extLst>
              <a:ext uri="{28A0092B-C50C-407E-A947-70E740481C1C}">
                <a14:useLocalDpi xmlns:a14="http://schemas.microsoft.com/office/drawing/2010/main"/>
              </a:ext>
            </a:extLst>
          </a:blip>
          <a:srcRect t="38566" r="70675" b="42007"/>
          <a:stretch/>
        </p:blipFill>
        <p:spPr>
          <a:xfrm>
            <a:off x="-112428" y="3203970"/>
            <a:ext cx="1434952" cy="671762"/>
          </a:xfrm>
          <a:prstGeom prst="rect">
            <a:avLst/>
          </a:prstGeom>
        </p:spPr>
      </p:pic>
      <p:cxnSp>
        <p:nvCxnSpPr>
          <p:cNvPr id="107" name="Connettore 1 106"/>
          <p:cNvCxnSpPr/>
          <p:nvPr/>
        </p:nvCxnSpPr>
        <p:spPr>
          <a:xfrm>
            <a:off x="1322524" y="3533194"/>
            <a:ext cx="1134190" cy="25728"/>
          </a:xfrm>
          <a:prstGeom prst="line">
            <a:avLst/>
          </a:prstGeom>
          <a:ln>
            <a:solidFill>
              <a:srgbClr val="C00000"/>
            </a:solidFill>
          </a:ln>
          <a:effectLst/>
        </p:spPr>
        <p:style>
          <a:lnRef idx="3">
            <a:schemeClr val="accent4"/>
          </a:lnRef>
          <a:fillRef idx="0">
            <a:schemeClr val="accent4"/>
          </a:fillRef>
          <a:effectRef idx="2">
            <a:schemeClr val="accent4"/>
          </a:effectRef>
          <a:fontRef idx="minor">
            <a:schemeClr val="tx1"/>
          </a:fontRef>
        </p:style>
      </p:cxnSp>
      <p:cxnSp>
        <p:nvCxnSpPr>
          <p:cNvPr id="108" name="Connettore 2 107"/>
          <p:cNvCxnSpPr/>
          <p:nvPr/>
        </p:nvCxnSpPr>
        <p:spPr>
          <a:xfrm>
            <a:off x="1573312" y="3538438"/>
            <a:ext cx="632615" cy="0"/>
          </a:xfrm>
          <a:prstGeom prst="straightConnector1">
            <a:avLst/>
          </a:prstGeom>
          <a:ln>
            <a:solidFill>
              <a:srgbClr val="C00000"/>
            </a:solidFill>
            <a:tailEnd type="arrow"/>
          </a:ln>
          <a:effectLst/>
        </p:spPr>
        <p:style>
          <a:lnRef idx="3">
            <a:schemeClr val="accent4"/>
          </a:lnRef>
          <a:fillRef idx="0">
            <a:schemeClr val="accent4"/>
          </a:fillRef>
          <a:effectRef idx="2">
            <a:schemeClr val="accent4"/>
          </a:effectRef>
          <a:fontRef idx="minor">
            <a:schemeClr val="tx1"/>
          </a:fontRef>
        </p:style>
      </p:cxnSp>
      <p:sp>
        <p:nvSpPr>
          <p:cNvPr id="109" name="CasellaDiTesto 108"/>
          <p:cNvSpPr txBox="1"/>
          <p:nvPr/>
        </p:nvSpPr>
        <p:spPr>
          <a:xfrm>
            <a:off x="6858016" y="1028632"/>
            <a:ext cx="359987" cy="400110"/>
          </a:xfrm>
          <a:prstGeom prst="rect">
            <a:avLst/>
          </a:prstGeom>
          <a:noFill/>
        </p:spPr>
        <p:txBody>
          <a:bodyPr wrap="square" rtlCol="0" anchor="ctr">
            <a:spAutoFit/>
          </a:bodyPr>
          <a:lstStyle/>
          <a:p>
            <a:pPr algn="ctr"/>
            <a:r>
              <a:rPr lang="en-GB" sz="2000" dirty="0">
                <a:latin typeface="Times New Roman" pitchFamily="18" charset="0"/>
                <a:cs typeface="Times New Roman" pitchFamily="18" charset="0"/>
              </a:rPr>
              <a:t>=</a:t>
            </a:r>
          </a:p>
        </p:txBody>
      </p:sp>
      <p:cxnSp>
        <p:nvCxnSpPr>
          <p:cNvPr id="112" name="Connettore 1 111"/>
          <p:cNvCxnSpPr/>
          <p:nvPr/>
        </p:nvCxnSpPr>
        <p:spPr>
          <a:xfrm>
            <a:off x="7215206" y="1234182"/>
            <a:ext cx="105019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13" name="Ovale 112"/>
          <p:cNvSpPr/>
          <p:nvPr/>
        </p:nvSpPr>
        <p:spPr>
          <a:xfrm>
            <a:off x="7786709" y="785799"/>
            <a:ext cx="432000" cy="4320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imes New Roman" pitchFamily="18" charset="0"/>
              <a:cs typeface="Times New Roman" pitchFamily="18" charset="0"/>
            </a:endParaRPr>
          </a:p>
        </p:txBody>
      </p:sp>
      <p:sp>
        <p:nvSpPr>
          <p:cNvPr id="114" name="CasellaDiTesto 113"/>
          <p:cNvSpPr txBox="1"/>
          <p:nvPr/>
        </p:nvSpPr>
        <p:spPr>
          <a:xfrm>
            <a:off x="7143768" y="785800"/>
            <a:ext cx="1285884" cy="400110"/>
          </a:xfrm>
          <a:prstGeom prst="rect">
            <a:avLst/>
          </a:prstGeom>
          <a:noFill/>
        </p:spPr>
        <p:txBody>
          <a:bodyPr wrap="square" rtlCol="0">
            <a:spAutoFit/>
          </a:bodyPr>
          <a:lstStyle/>
          <a:p>
            <a:pPr algn="ctr"/>
            <a:r>
              <a:rPr lang="en-GB" sz="2000" dirty="0" err="1">
                <a:latin typeface="Times New Roman" pitchFamily="18" charset="0"/>
                <a:cs typeface="Times New Roman" pitchFamily="18" charset="0"/>
              </a:rPr>
              <a:t>I</a:t>
            </a:r>
            <a:r>
              <a:rPr lang="en-GB" sz="2000" baseline="-25000" dirty="0" err="1">
                <a:latin typeface="Times New Roman" pitchFamily="18" charset="0"/>
                <a:cs typeface="Times New Roman" pitchFamily="18" charset="0"/>
              </a:rPr>
              <a:t>in</a:t>
            </a:r>
            <a:r>
              <a:rPr lang="en-GB" sz="2000" dirty="0">
                <a:latin typeface="Times New Roman" pitchFamily="18" charset="0"/>
                <a:cs typeface="Times New Roman" pitchFamily="18" charset="0"/>
              </a:rPr>
              <a:t> - </a:t>
            </a:r>
            <a:r>
              <a:rPr lang="en-GB" sz="2000" dirty="0" err="1">
                <a:latin typeface="Times New Roman" pitchFamily="18" charset="0"/>
                <a:cs typeface="Times New Roman" pitchFamily="18" charset="0"/>
              </a:rPr>
              <a:t>I</a:t>
            </a:r>
            <a:r>
              <a:rPr lang="en-GB" sz="2000" baseline="-25000" dirty="0" err="1">
                <a:latin typeface="Times New Roman" pitchFamily="18" charset="0"/>
                <a:cs typeface="Times New Roman" pitchFamily="18" charset="0"/>
              </a:rPr>
              <a:t>sam</a:t>
            </a:r>
            <a:endParaRPr lang="en-GB" sz="2000" baseline="-25000" dirty="0">
              <a:latin typeface="Times New Roman" pitchFamily="18" charset="0"/>
              <a:cs typeface="Times New Roman" pitchFamily="18" charset="0"/>
            </a:endParaRPr>
          </a:p>
        </p:txBody>
      </p:sp>
      <p:sp>
        <p:nvSpPr>
          <p:cNvPr id="115" name="CasellaDiTesto 114"/>
          <p:cNvSpPr txBox="1"/>
          <p:nvPr/>
        </p:nvSpPr>
        <p:spPr>
          <a:xfrm>
            <a:off x="7500958" y="1357304"/>
            <a:ext cx="678543" cy="400110"/>
          </a:xfrm>
          <a:prstGeom prst="rect">
            <a:avLst/>
          </a:prstGeom>
          <a:noFill/>
        </p:spPr>
        <p:txBody>
          <a:bodyPr wrap="square" rtlCol="0">
            <a:spAutoFit/>
          </a:bodyPr>
          <a:lstStyle/>
          <a:p>
            <a:pPr algn="ctr"/>
            <a:r>
              <a:rPr lang="en-GB" sz="2000" dirty="0">
                <a:latin typeface="Times New Roman" pitchFamily="18" charset="0"/>
                <a:cs typeface="Times New Roman" pitchFamily="18" charset="0"/>
              </a:rPr>
              <a:t>I</a:t>
            </a:r>
            <a:r>
              <a:rPr lang="en-GB" sz="2000" baseline="-25000" dirty="0">
                <a:latin typeface="Times New Roman" pitchFamily="18" charset="0"/>
                <a:cs typeface="Times New Roman" pitchFamily="18" charset="0"/>
              </a:rPr>
              <a:t>in</a:t>
            </a:r>
          </a:p>
        </p:txBody>
      </p:sp>
      <p:grpSp>
        <p:nvGrpSpPr>
          <p:cNvPr id="81" name="Gruppo 80"/>
          <p:cNvGrpSpPr/>
          <p:nvPr/>
        </p:nvGrpSpPr>
        <p:grpSpPr>
          <a:xfrm>
            <a:off x="5786446" y="2214560"/>
            <a:ext cx="2775424" cy="2232248"/>
            <a:chOff x="5786446" y="2214560"/>
            <a:chExt cx="2775424" cy="2232248"/>
          </a:xfrm>
        </p:grpSpPr>
        <p:pic>
          <p:nvPicPr>
            <p:cNvPr id="116" name="Segnaposto contenuto 10">
              <a:extLst>
                <a:ext uri="{FF2B5EF4-FFF2-40B4-BE49-F238E27FC236}">
                  <a16:creationId xmlns:a16="http://schemas.microsoft.com/office/drawing/2014/main" id="{B9AEE6F6-60D7-430D-9A70-6B5410A70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6446" y="2214560"/>
              <a:ext cx="2775424" cy="22322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5" name="CasellaDiTesto 64"/>
            <p:cNvSpPr txBox="1"/>
            <p:nvPr/>
          </p:nvSpPr>
          <p:spPr>
            <a:xfrm>
              <a:off x="5814745" y="2451734"/>
              <a:ext cx="915635" cy="369332"/>
            </a:xfrm>
            <a:prstGeom prst="rect">
              <a:avLst/>
            </a:prstGeom>
            <a:solidFill>
              <a:schemeClr val="bg1"/>
            </a:solidFill>
          </p:spPr>
          <p:txBody>
            <a:bodyPr wrap="none" rtlCol="0">
              <a:spAutoFit/>
            </a:bodyPr>
            <a:lstStyle/>
            <a:p>
              <a:r>
                <a:rPr lang="en-US" b="1" dirty="0">
                  <a:solidFill>
                    <a:srgbClr val="C00000"/>
                  </a:solidFill>
                  <a:latin typeface="Times New Roman" pitchFamily="18" charset="0"/>
                  <a:cs typeface="Times New Roman" pitchFamily="18" charset="0"/>
                </a:rPr>
                <a:t>Sample</a:t>
              </a:r>
            </a:p>
          </p:txBody>
        </p:sp>
        <p:sp>
          <p:nvSpPr>
            <p:cNvPr id="67" name="Rettangolo 66"/>
            <p:cNvSpPr/>
            <p:nvPr/>
          </p:nvSpPr>
          <p:spPr>
            <a:xfrm>
              <a:off x="5820854" y="4059806"/>
              <a:ext cx="1499128" cy="369332"/>
            </a:xfrm>
            <a:prstGeom prst="rect">
              <a:avLst/>
            </a:prstGeom>
            <a:solidFill>
              <a:schemeClr val="bg1"/>
            </a:solidFill>
          </p:spPr>
          <p:txBody>
            <a:bodyPr wrap="none">
              <a:spAutoFit/>
            </a:bodyPr>
            <a:lstStyle/>
            <a:p>
              <a:r>
                <a:rPr lang="en-US" b="1" dirty="0">
                  <a:solidFill>
                    <a:srgbClr val="C00000"/>
                  </a:solidFill>
                  <a:latin typeface="Times New Roman" pitchFamily="18" charset="0"/>
                  <a:cs typeface="Times New Roman" pitchFamily="18" charset="0"/>
                </a:rPr>
                <a:t>Faraday Cup</a:t>
              </a:r>
              <a:endParaRPr lang="en-US" dirty="0"/>
            </a:p>
          </p:txBody>
        </p:sp>
      </p:grpSp>
      <p:sp>
        <p:nvSpPr>
          <p:cNvPr id="61" name="Titolo 10"/>
          <p:cNvSpPr txBox="1">
            <a:spLocks/>
          </p:cNvSpPr>
          <p:nvPr/>
        </p:nvSpPr>
        <p:spPr>
          <a:xfrm>
            <a:off x="1746354" y="71420"/>
            <a:ext cx="7397646" cy="720000"/>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a:lstStyle>
          <a:p>
            <a:pPr marL="342900" indent="-342900" algn="just">
              <a:spcBef>
                <a:spcPct val="20000"/>
              </a:spcBef>
              <a:defRPr/>
            </a:pPr>
            <a:r>
              <a:rPr lang="en-US" sz="2800" b="1">
                <a:latin typeface="+mn-lt"/>
                <a:cs typeface="Times New Roman" pitchFamily="18" charset="0"/>
              </a:rPr>
              <a:t>Strategy and  experimental set-up at LNF</a:t>
            </a:r>
            <a:endParaRPr lang="en-US" sz="2800" b="1" dirty="0">
              <a:latin typeface="+mn-lt"/>
              <a:cs typeface="Times New Roman" pitchFamily="18" charset="0"/>
            </a:endParaRPr>
          </a:p>
        </p:txBody>
      </p:sp>
    </p:spTree>
    <p:extLst>
      <p:ext uri="{BB962C8B-B14F-4D97-AF65-F5344CB8AC3E}">
        <p14:creationId xmlns:p14="http://schemas.microsoft.com/office/powerpoint/2010/main" val="175732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2285984" y="71420"/>
            <a:ext cx="6400816" cy="720000"/>
          </a:xfrm>
        </p:spPr>
        <p:txBody>
          <a:bodyPr>
            <a:normAutofit/>
          </a:bodyPr>
          <a:lstStyle/>
          <a:p>
            <a:pPr algn="l"/>
            <a:r>
              <a:rPr lang="en-US" sz="4000" dirty="0">
                <a:solidFill>
                  <a:schemeClr val="tx2"/>
                </a:solidFill>
                <a:latin typeface="Times New Roman" pitchFamily="18" charset="0"/>
                <a:cs typeface="Times New Roman" pitchFamily="18" charset="0"/>
              </a:rPr>
              <a:t>Results</a:t>
            </a:r>
          </a:p>
        </p:txBody>
      </p:sp>
      <p:sp>
        <p:nvSpPr>
          <p:cNvPr id="14" name="Rettangolo 13"/>
          <p:cNvSpPr/>
          <p:nvPr/>
        </p:nvSpPr>
        <p:spPr>
          <a:xfrm>
            <a:off x="428597" y="1540699"/>
            <a:ext cx="8286807" cy="2062103"/>
          </a:xfrm>
          <a:prstGeom prst="rect">
            <a:avLst/>
          </a:prstGeom>
        </p:spPr>
        <p:txBody>
          <a:bodyPr wrap="square">
            <a:spAutoFit/>
          </a:bodyPr>
          <a:lstStyle/>
          <a:p>
            <a:pPr marL="742950" lvl="1" indent="-285750" algn="ctr">
              <a:lnSpc>
                <a:spcPct val="200000"/>
              </a:lnSpc>
              <a:spcBef>
                <a:spcPct val="20000"/>
              </a:spcBef>
              <a:buFont typeface="Courier New" pitchFamily="49" charset="0"/>
              <a:buChar char="o"/>
              <a:defRPr/>
            </a:pPr>
            <a:r>
              <a:rPr lang="en-US" sz="2000" dirty="0">
                <a:latin typeface="Times New Roman" pitchFamily="18" charset="0"/>
                <a:cs typeface="Times New Roman" pitchFamily="18" charset="0"/>
              </a:rPr>
              <a:t>TPD from LASE-Cu for temperature induced vacuum transients study</a:t>
            </a:r>
          </a:p>
          <a:p>
            <a:pPr marL="742950" lvl="1" indent="-285750" algn="ctr">
              <a:lnSpc>
                <a:spcPct val="200000"/>
              </a:lnSpc>
              <a:spcBef>
                <a:spcPct val="20000"/>
              </a:spcBef>
              <a:buFont typeface="Courier New" pitchFamily="49" charset="0"/>
              <a:buChar char="o"/>
              <a:defRPr/>
            </a:pPr>
            <a:r>
              <a:rPr lang="en-US" sz="2000" dirty="0">
                <a:latin typeface="Times New Roman" pitchFamily="18" charset="0"/>
                <a:cs typeface="Times New Roman" pitchFamily="18" charset="0"/>
              </a:rPr>
              <a:t>SEY to probe the surface coverage</a:t>
            </a:r>
          </a:p>
          <a:p>
            <a:pPr marL="742950" lvl="1" indent="-285750" algn="ctr">
              <a:lnSpc>
                <a:spcPct val="200000"/>
              </a:lnSpc>
              <a:spcBef>
                <a:spcPct val="20000"/>
              </a:spcBef>
              <a:buFont typeface="Courier New" pitchFamily="49" charset="0"/>
              <a:buChar char="o"/>
              <a:defRPr/>
            </a:pPr>
            <a:r>
              <a:rPr lang="en-US" sz="2000" dirty="0">
                <a:latin typeface="Times New Roman" pitchFamily="18" charset="0"/>
                <a:cs typeface="Times New Roman" pitchFamily="18" charset="0"/>
              </a:rPr>
              <a:t>Electron desorption studies: preliminary results </a:t>
            </a:r>
          </a:p>
        </p:txBody>
      </p:sp>
    </p:spTree>
    <p:extLst>
      <p:ext uri="{BB962C8B-B14F-4D97-AF65-F5344CB8AC3E}">
        <p14:creationId xmlns:p14="http://schemas.microsoft.com/office/powerpoint/2010/main" val="3289519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1821289" y="107081"/>
            <a:ext cx="6400816" cy="720000"/>
          </a:xfrm>
        </p:spPr>
        <p:txBody>
          <a:bodyPr>
            <a:noAutofit/>
          </a:bodyPr>
          <a:lstStyle/>
          <a:p>
            <a:pPr algn="l"/>
            <a:r>
              <a:rPr lang="en-US" sz="2800" dirty="0">
                <a:solidFill>
                  <a:schemeClr val="tx2"/>
                </a:solidFill>
                <a:cs typeface="Times New Roman" pitchFamily="18" charset="0"/>
              </a:rPr>
              <a:t>TPD from LASE-Cu for temperature induced vacuum </a:t>
            </a:r>
            <a:r>
              <a:rPr lang="en-US" sz="2400" dirty="0">
                <a:solidFill>
                  <a:schemeClr val="tx2"/>
                </a:solidFill>
                <a:cs typeface="Times New Roman" pitchFamily="18" charset="0"/>
              </a:rPr>
              <a:t>transients</a:t>
            </a:r>
            <a:r>
              <a:rPr lang="en-US" sz="2800" dirty="0">
                <a:solidFill>
                  <a:schemeClr val="tx2"/>
                </a:solidFill>
                <a:cs typeface="Times New Roman" pitchFamily="18" charset="0"/>
              </a:rPr>
              <a:t> study</a:t>
            </a: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5803" r="7246"/>
          <a:stretch>
            <a:fillRect/>
          </a:stretch>
        </p:blipFill>
        <p:spPr bwMode="auto">
          <a:xfrm>
            <a:off x="3000364" y="989711"/>
            <a:ext cx="6025522" cy="251073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44" y="3214692"/>
            <a:ext cx="2160000" cy="1522188"/>
          </a:xfrm>
          <a:prstGeom prst="rect">
            <a:avLst/>
          </a:prstGeom>
          <a:noFill/>
          <a:ln w="9525">
            <a:noFill/>
            <a:miter lim="800000"/>
            <a:headEnd/>
            <a:tailEnd/>
          </a:ln>
          <a:effectLst/>
        </p:spPr>
      </p:pic>
      <p:pic>
        <p:nvPicPr>
          <p:cNvPr id="3086"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55290" y="86660"/>
            <a:ext cx="1183192" cy="785818"/>
          </a:xfrm>
          <a:prstGeom prst="rect">
            <a:avLst/>
          </a:prstGeom>
          <a:noFill/>
          <a:ln w="9525">
            <a:noFill/>
            <a:miter lim="800000"/>
            <a:headEnd/>
            <a:tailEnd/>
          </a:ln>
          <a:effectLst/>
        </p:spPr>
      </p:pic>
      <p:grpSp>
        <p:nvGrpSpPr>
          <p:cNvPr id="34" name="Gruppo 33"/>
          <p:cNvGrpSpPr/>
          <p:nvPr/>
        </p:nvGrpSpPr>
        <p:grpSpPr>
          <a:xfrm>
            <a:off x="285720" y="1214428"/>
            <a:ext cx="2714644" cy="1714512"/>
            <a:chOff x="500034" y="1171623"/>
            <a:chExt cx="3809102" cy="2214579"/>
          </a:xfrm>
        </p:grpSpPr>
        <p:pic>
          <p:nvPicPr>
            <p:cNvPr id="16" name="Picture 3" descr="C:\Users\emilia cortesi\Downloads\Screen Shot 2017-10-28 at 11.22.31 AM.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0034" y="1171623"/>
              <a:ext cx="3729444" cy="221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9"/>
            <p:cNvSpPr txBox="1"/>
            <p:nvPr/>
          </p:nvSpPr>
          <p:spPr>
            <a:xfrm>
              <a:off x="837537" y="1603537"/>
              <a:ext cx="1251052" cy="437299"/>
            </a:xfrm>
            <a:prstGeom prst="rect">
              <a:avLst/>
            </a:prstGeom>
            <a:noFill/>
          </p:spPr>
          <p:txBody>
            <a:bodyPr wrap="none" rtlCol="0">
              <a:spAutoFit/>
            </a:bodyPr>
            <a:lstStyle/>
            <a:p>
              <a:r>
                <a:rPr lang="en-GB" sz="1600" b="1" dirty="0">
                  <a:solidFill>
                    <a:srgbClr val="FF0000"/>
                  </a:solidFill>
                  <a:latin typeface="Times New Roman" pitchFamily="18" charset="0"/>
                  <a:ea typeface="Calibri" charset="0"/>
                  <a:cs typeface="Times New Roman" pitchFamily="18" charset="0"/>
                </a:rPr>
                <a:t>poly-Cu</a:t>
              </a:r>
            </a:p>
          </p:txBody>
        </p:sp>
        <p:sp>
          <p:nvSpPr>
            <p:cNvPr id="29" name="TextBox 11"/>
            <p:cNvSpPr txBox="1"/>
            <p:nvPr/>
          </p:nvSpPr>
          <p:spPr>
            <a:xfrm>
              <a:off x="2169392" y="2500312"/>
              <a:ext cx="2139744" cy="675826"/>
            </a:xfrm>
            <a:prstGeom prst="rect">
              <a:avLst/>
            </a:prstGeom>
            <a:noFill/>
          </p:spPr>
          <p:txBody>
            <a:bodyPr wrap="square" rtlCol="0">
              <a:spAutoFit/>
            </a:bodyPr>
            <a:lstStyle/>
            <a:p>
              <a:pPr algn="ctr"/>
              <a:r>
                <a:rPr lang="en-GB" sz="1400" b="1" dirty="0">
                  <a:solidFill>
                    <a:srgbClr val="FF0000"/>
                  </a:solidFill>
                  <a:latin typeface="Times New Roman" pitchFamily="18" charset="0"/>
                  <a:ea typeface="Calibri" charset="0"/>
                  <a:cs typeface="Times New Roman" pitchFamily="18" charset="0"/>
                </a:rPr>
                <a:t>Representative of Laser treated Cu</a:t>
              </a:r>
            </a:p>
          </p:txBody>
        </p:sp>
      </p:grpSp>
      <p:sp>
        <p:nvSpPr>
          <p:cNvPr id="32" name="CasellaDiTesto 31"/>
          <p:cNvSpPr txBox="1"/>
          <p:nvPr/>
        </p:nvSpPr>
        <p:spPr>
          <a:xfrm>
            <a:off x="2500298" y="3714758"/>
            <a:ext cx="2714644" cy="923330"/>
          </a:xfrm>
          <a:prstGeom prst="rect">
            <a:avLst/>
          </a:prstGeom>
          <a:noFill/>
        </p:spPr>
        <p:txBody>
          <a:bodyPr wrap="square" rtlCol="0">
            <a:spAutoFit/>
          </a:bodyPr>
          <a:lstStyle/>
          <a:p>
            <a:pPr algn="ctr"/>
            <a:r>
              <a:rPr lang="en-US" b="1" dirty="0">
                <a:latin typeface="Times New Roman" pitchFamily="18" charset="0"/>
                <a:cs typeface="Times New Roman" pitchFamily="18" charset="0"/>
              </a:rPr>
              <a:t>What about the influence of the surface features on the vacuum stability? </a:t>
            </a:r>
          </a:p>
        </p:txBody>
      </p:sp>
      <p:cxnSp>
        <p:nvCxnSpPr>
          <p:cNvPr id="36" name="Connettore 2 35"/>
          <p:cNvCxnSpPr/>
          <p:nvPr/>
        </p:nvCxnSpPr>
        <p:spPr>
          <a:xfrm rot="10800000" flipV="1">
            <a:off x="1643042" y="2714626"/>
            <a:ext cx="571504"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5572132" y="3643320"/>
            <a:ext cx="3429024" cy="1015663"/>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Comparative study of </a:t>
            </a:r>
            <a:r>
              <a:rPr lang="en-US" sz="2000" b="1" dirty="0" err="1">
                <a:solidFill>
                  <a:srgbClr val="FF0000"/>
                </a:solidFill>
                <a:latin typeface="Times New Roman" pitchFamily="18" charset="0"/>
                <a:cs typeface="Times New Roman" pitchFamily="18" charset="0"/>
              </a:rPr>
              <a:t>Ar</a:t>
            </a:r>
            <a:r>
              <a:rPr lang="en-US" sz="2000" b="1" dirty="0">
                <a:solidFill>
                  <a:srgbClr val="FF0000"/>
                </a:solidFill>
                <a:latin typeface="Times New Roman" pitchFamily="18" charset="0"/>
                <a:cs typeface="Times New Roman" pitchFamily="18" charset="0"/>
              </a:rPr>
              <a:t> TPD from flat poly-Cu and LASE-Cu samples</a:t>
            </a:r>
          </a:p>
        </p:txBody>
      </p:sp>
    </p:spTree>
    <p:extLst>
      <p:ext uri="{BB962C8B-B14F-4D97-AF65-F5344CB8AC3E}">
        <p14:creationId xmlns:p14="http://schemas.microsoft.com/office/powerpoint/2010/main" val="1726322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38778" y="2143121"/>
            <a:ext cx="2292858" cy="2729618"/>
          </a:xfrm>
          <a:prstGeom prst="rect">
            <a:avLst/>
          </a:prstGeom>
          <a:noFill/>
          <a:ln w="9525">
            <a:noFill/>
            <a:miter lim="800000"/>
            <a:headEnd/>
            <a:tailEnd/>
          </a:ln>
          <a:effectLst/>
        </p:spPr>
      </p:pic>
      <p:sp>
        <p:nvSpPr>
          <p:cNvPr id="7" name="Titolo 10"/>
          <p:cNvSpPr>
            <a:spLocks noGrp="1"/>
          </p:cNvSpPr>
          <p:nvPr>
            <p:ph type="title"/>
          </p:nvPr>
        </p:nvSpPr>
        <p:spPr>
          <a:xfrm>
            <a:off x="1945087" y="109132"/>
            <a:ext cx="6400816" cy="720000"/>
          </a:xfrm>
        </p:spPr>
        <p:txBody>
          <a:bodyPr>
            <a:noAutofit/>
          </a:bodyPr>
          <a:lstStyle/>
          <a:p>
            <a:pPr algn="l"/>
            <a:r>
              <a:rPr lang="en-US" sz="2800" dirty="0">
                <a:solidFill>
                  <a:schemeClr val="tx2"/>
                </a:solidFill>
                <a:cs typeface="Times New Roman" pitchFamily="18" charset="0"/>
              </a:rPr>
              <a:t>TPD from LASE-Cu for temperature induced vacuum transients study</a:t>
            </a:r>
          </a:p>
        </p:txBody>
      </p:sp>
      <p:pic>
        <p:nvPicPr>
          <p:cNvPr id="8" name="Picture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5290" y="86660"/>
            <a:ext cx="1183192" cy="785818"/>
          </a:xfrm>
          <a:prstGeom prst="rect">
            <a:avLst/>
          </a:prstGeom>
          <a:noFill/>
          <a:ln w="9525">
            <a:noFill/>
            <a:miter lim="800000"/>
            <a:headEnd/>
            <a:tailEnd/>
          </a:ln>
          <a:effectLst/>
        </p:spPr>
      </p:pic>
      <p:sp>
        <p:nvSpPr>
          <p:cNvPr id="12" name="Rettangolo 11"/>
          <p:cNvSpPr/>
          <p:nvPr/>
        </p:nvSpPr>
        <p:spPr>
          <a:xfrm>
            <a:off x="3143240" y="2500312"/>
            <a:ext cx="2571768" cy="246221"/>
          </a:xfrm>
          <a:prstGeom prst="rect">
            <a:avLst/>
          </a:prstGeom>
        </p:spPr>
        <p:txBody>
          <a:bodyPr wrap="square">
            <a:spAutoFit/>
          </a:bodyPr>
          <a:lstStyle/>
          <a:p>
            <a:r>
              <a:rPr lang="fr-FR" sz="1000" dirty="0">
                <a:latin typeface="Times New Roman" pitchFamily="18" charset="0"/>
                <a:cs typeface="Times New Roman" pitchFamily="18" charset="0"/>
              </a:rPr>
              <a:t>L. </a:t>
            </a:r>
            <a:r>
              <a:rPr lang="fr-FR" sz="1000" dirty="0" err="1">
                <a:latin typeface="Times New Roman" pitchFamily="18" charset="0"/>
                <a:cs typeface="Times New Roman" pitchFamily="18" charset="0"/>
              </a:rPr>
              <a:t>Spallino</a:t>
            </a:r>
            <a:r>
              <a:rPr lang="fr-FR" sz="1000" dirty="0">
                <a:latin typeface="Times New Roman" pitchFamily="18" charset="0"/>
                <a:cs typeface="Times New Roman" pitchFamily="18" charset="0"/>
              </a:rPr>
              <a:t> et al. , </a:t>
            </a:r>
            <a:r>
              <a:rPr lang="fr-FR" sz="1000" dirty="0" err="1">
                <a:latin typeface="Times New Roman" pitchFamily="18" charset="0"/>
                <a:cs typeface="Times New Roman" pitchFamily="18" charset="0"/>
              </a:rPr>
              <a:t>Appl</a:t>
            </a:r>
            <a:r>
              <a:rPr lang="fr-FR" sz="1000" dirty="0">
                <a:latin typeface="Times New Roman" pitchFamily="18" charset="0"/>
                <a:cs typeface="Times New Roman" pitchFamily="18" charset="0"/>
              </a:rPr>
              <a:t>. Phys. </a:t>
            </a:r>
            <a:r>
              <a:rPr lang="fr-FR" sz="1000" dirty="0" err="1">
                <a:latin typeface="Times New Roman" pitchFamily="18" charset="0"/>
                <a:cs typeface="Times New Roman" pitchFamily="18" charset="0"/>
              </a:rPr>
              <a:t>Lett</a:t>
            </a:r>
            <a:r>
              <a:rPr lang="fr-FR" sz="1000" dirty="0">
                <a:latin typeface="Times New Roman" pitchFamily="18" charset="0"/>
                <a:cs typeface="Times New Roman" pitchFamily="18" charset="0"/>
              </a:rPr>
              <a:t>. (2019)</a:t>
            </a:r>
            <a:endParaRPr lang="en-US" sz="1000" dirty="0">
              <a:latin typeface="Times New Roman" pitchFamily="18" charset="0"/>
              <a:cs typeface="Times New Roman" pitchFamily="18" charset="0"/>
            </a:endParaRPr>
          </a:p>
        </p:txBody>
      </p:sp>
      <p:sp>
        <p:nvSpPr>
          <p:cNvPr id="10" name="Rettangolo 9"/>
          <p:cNvSpPr/>
          <p:nvPr/>
        </p:nvSpPr>
        <p:spPr>
          <a:xfrm>
            <a:off x="4143372" y="928676"/>
            <a:ext cx="4320000" cy="1169551"/>
          </a:xfrm>
          <a:prstGeom prst="rect">
            <a:avLst/>
          </a:prstGeom>
          <a:ln w="28575">
            <a:solidFill>
              <a:srgbClr val="FF0000"/>
            </a:solidFill>
          </a:ln>
        </p:spPr>
        <p:txBody>
          <a:bodyPr>
            <a:spAutoFit/>
          </a:bodyPr>
          <a:lstStyle/>
          <a:p>
            <a:pPr algn="ctr"/>
            <a:r>
              <a:rPr lang="en-US" sz="1400" dirty="0">
                <a:latin typeface="Times New Roman" pitchFamily="18" charset="0"/>
                <a:cs typeface="Times New Roman" pitchFamily="18" charset="0"/>
              </a:rPr>
              <a:t>Single TPD peak at ~30 K corresponding to the desorption of a condensed thick </a:t>
            </a:r>
            <a:r>
              <a:rPr lang="en-US" sz="1400" dirty="0" err="1">
                <a:latin typeface="Times New Roman" pitchFamily="18" charset="0"/>
                <a:cs typeface="Times New Roman" pitchFamily="18" charset="0"/>
              </a:rPr>
              <a:t>Ar</a:t>
            </a:r>
            <a:r>
              <a:rPr lang="en-US" sz="1400" dirty="0">
                <a:latin typeface="Times New Roman" pitchFamily="18" charset="0"/>
                <a:cs typeface="Times New Roman" pitchFamily="18" charset="0"/>
              </a:rPr>
              <a:t> layer</a:t>
            </a:r>
          </a:p>
          <a:p>
            <a:pPr algn="ctr"/>
            <a:endParaRPr lang="en-US" sz="1400" dirty="0">
              <a:latin typeface="Times New Roman" pitchFamily="18" charset="0"/>
              <a:cs typeface="Times New Roman" pitchFamily="18" charset="0"/>
            </a:endParaRPr>
          </a:p>
          <a:p>
            <a:pPr algn="ctr"/>
            <a:r>
              <a:rPr lang="en-US" sz="1400" dirty="0">
                <a:latin typeface="Times New Roman" pitchFamily="18" charset="0"/>
                <a:cs typeface="Times New Roman" pitchFamily="18" charset="0"/>
              </a:rPr>
              <a:t>Desorption temperature determined by the weak </a:t>
            </a:r>
            <a:r>
              <a:rPr lang="en-US" sz="1400" dirty="0" err="1">
                <a:latin typeface="Times New Roman" pitchFamily="18" charset="0"/>
                <a:cs typeface="Times New Roman" pitchFamily="18" charset="0"/>
              </a:rPr>
              <a:t>Ar-Ar</a:t>
            </a:r>
            <a:r>
              <a:rPr lang="en-US" sz="1400" dirty="0">
                <a:latin typeface="Times New Roman" pitchFamily="18" charset="0"/>
                <a:cs typeface="Times New Roman" pitchFamily="18" charset="0"/>
              </a:rPr>
              <a:t> van </a:t>
            </a:r>
            <a:r>
              <a:rPr lang="en-US" sz="1400" dirty="0" err="1">
                <a:latin typeface="Times New Roman" pitchFamily="18" charset="0"/>
                <a:cs typeface="Times New Roman" pitchFamily="18" charset="0"/>
              </a:rPr>
              <a:t>der</a:t>
            </a:r>
            <a:r>
              <a:rPr lang="en-US" sz="1400" dirty="0">
                <a:latin typeface="Times New Roman" pitchFamily="18" charset="0"/>
                <a:cs typeface="Times New Roman" pitchFamily="18" charset="0"/>
              </a:rPr>
              <a:t> Waals interaction energies</a:t>
            </a:r>
          </a:p>
        </p:txBody>
      </p:sp>
      <p:sp>
        <p:nvSpPr>
          <p:cNvPr id="11" name="Rettangolo 10"/>
          <p:cNvSpPr/>
          <p:nvPr/>
        </p:nvSpPr>
        <p:spPr>
          <a:xfrm>
            <a:off x="142844" y="3504381"/>
            <a:ext cx="5357850" cy="1169551"/>
          </a:xfrm>
          <a:prstGeom prst="rect">
            <a:avLst/>
          </a:prstGeom>
          <a:ln w="28575">
            <a:solidFill>
              <a:srgbClr val="FF0000"/>
            </a:solidFill>
          </a:ln>
        </p:spPr>
        <p:txBody>
          <a:bodyPr wrap="square">
            <a:spAutoFit/>
          </a:bodyPr>
          <a:lstStyle/>
          <a:p>
            <a:pPr algn="ctr"/>
            <a:r>
              <a:rPr lang="en-US" sz="1400" dirty="0">
                <a:latin typeface="Times New Roman" pitchFamily="18" charset="0"/>
                <a:cs typeface="Times New Roman" pitchFamily="18" charset="0"/>
              </a:rPr>
              <a:t>TPD peak at ~30 K corresponding to the desorption of a condensed thick </a:t>
            </a:r>
            <a:r>
              <a:rPr lang="en-US" sz="1400" dirty="0" err="1">
                <a:latin typeface="Times New Roman" pitchFamily="18" charset="0"/>
                <a:cs typeface="Times New Roman" pitchFamily="18" charset="0"/>
              </a:rPr>
              <a:t>Ar</a:t>
            </a:r>
            <a:r>
              <a:rPr lang="en-US" sz="1400" dirty="0">
                <a:latin typeface="Times New Roman" pitchFamily="18" charset="0"/>
                <a:cs typeface="Times New Roman" pitchFamily="18" charset="0"/>
              </a:rPr>
              <a:t> layer together with a broad TPD profiles, whose peak temperatures and widths depend on the </a:t>
            </a:r>
            <a:r>
              <a:rPr lang="en-US" sz="1400" dirty="0" err="1">
                <a:latin typeface="Times New Roman" pitchFamily="18" charset="0"/>
                <a:cs typeface="Times New Roman" pitchFamily="18" charset="0"/>
              </a:rPr>
              <a:t>Ar</a:t>
            </a:r>
            <a:r>
              <a:rPr lang="en-US" sz="1400" dirty="0">
                <a:latin typeface="Times New Roman" pitchFamily="18" charset="0"/>
                <a:cs typeface="Times New Roman" pitchFamily="18" charset="0"/>
              </a:rPr>
              <a:t> dose</a:t>
            </a:r>
          </a:p>
          <a:p>
            <a:pPr algn="ctr"/>
            <a:endParaRPr lang="en-US" sz="1400" dirty="0">
              <a:latin typeface="Times New Roman" pitchFamily="18" charset="0"/>
              <a:cs typeface="Times New Roman" pitchFamily="18" charset="0"/>
            </a:endParaRPr>
          </a:p>
          <a:p>
            <a:pPr algn="ctr"/>
            <a:r>
              <a:rPr lang="en-US" sz="1400" dirty="0">
                <a:latin typeface="Times New Roman" pitchFamily="18" charset="0"/>
                <a:cs typeface="Times New Roman" pitchFamily="18" charset="0"/>
              </a:rPr>
              <a:t>TPD characteristics determined by the sponge-like structural features</a:t>
            </a:r>
          </a:p>
        </p:txBody>
      </p:sp>
      <p:cxnSp>
        <p:nvCxnSpPr>
          <p:cNvPr id="15" name="Connettore 2 14"/>
          <p:cNvCxnSpPr>
            <a:stCxn id="11" idx="3"/>
          </p:cNvCxnSpPr>
          <p:nvPr/>
        </p:nvCxnSpPr>
        <p:spPr>
          <a:xfrm>
            <a:off x="5500694" y="4089157"/>
            <a:ext cx="1116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3000364" y="1630914"/>
            <a:ext cx="979755" cy="369332"/>
          </a:xfrm>
          <a:prstGeom prst="rect">
            <a:avLst/>
          </a:prstGeom>
          <a:noFill/>
        </p:spPr>
        <p:txBody>
          <a:bodyPr wrap="none" rtlCol="0">
            <a:spAutoFit/>
          </a:bodyPr>
          <a:lstStyle/>
          <a:p>
            <a:r>
              <a:rPr lang="en-US" b="1" dirty="0">
                <a:solidFill>
                  <a:schemeClr val="tx2"/>
                </a:solidFill>
                <a:latin typeface="Times New Roman" pitchFamily="18" charset="0"/>
                <a:cs typeface="Times New Roman" pitchFamily="18" charset="0"/>
              </a:rPr>
              <a:t>poly-Cu</a:t>
            </a:r>
          </a:p>
        </p:txBody>
      </p:sp>
      <p:sp>
        <p:nvSpPr>
          <p:cNvPr id="16" name="CasellaDiTesto 15"/>
          <p:cNvSpPr txBox="1"/>
          <p:nvPr/>
        </p:nvSpPr>
        <p:spPr>
          <a:xfrm>
            <a:off x="4311966" y="3071816"/>
            <a:ext cx="1159292" cy="369332"/>
          </a:xfrm>
          <a:prstGeom prst="rect">
            <a:avLst/>
          </a:prstGeom>
          <a:noFill/>
        </p:spPr>
        <p:txBody>
          <a:bodyPr wrap="none" rtlCol="0">
            <a:spAutoFit/>
          </a:bodyPr>
          <a:lstStyle/>
          <a:p>
            <a:r>
              <a:rPr lang="en-US" b="1" dirty="0">
                <a:solidFill>
                  <a:schemeClr val="tx2"/>
                </a:solidFill>
                <a:latin typeface="Times New Roman" pitchFamily="18" charset="0"/>
                <a:cs typeface="Times New Roman" pitchFamily="18" charset="0"/>
              </a:rPr>
              <a:t>LASE-Cu</a:t>
            </a:r>
          </a:p>
        </p:txBody>
      </p:sp>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841" y="800690"/>
            <a:ext cx="2292858" cy="2651176"/>
          </a:xfrm>
          <a:prstGeom prst="rect">
            <a:avLst/>
          </a:prstGeom>
          <a:noFill/>
          <a:ln w="9525">
            <a:noFill/>
            <a:miter lim="800000"/>
            <a:headEnd/>
            <a:tailEnd/>
          </a:ln>
          <a:effectLst/>
        </p:spPr>
      </p:pic>
      <p:cxnSp>
        <p:nvCxnSpPr>
          <p:cNvPr id="18" name="Connettore 2 17"/>
          <p:cNvCxnSpPr>
            <a:stCxn id="10" idx="1"/>
          </p:cNvCxnSpPr>
          <p:nvPr/>
        </p:nvCxnSpPr>
        <p:spPr>
          <a:xfrm rot="10800000">
            <a:off x="2811372" y="1513452"/>
            <a:ext cx="133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Segnaposto data 18"/>
          <p:cNvSpPr>
            <a:spLocks noGrp="1"/>
          </p:cNvSpPr>
          <p:nvPr>
            <p:ph type="dt" sz="half" idx="4294967295"/>
          </p:nvPr>
        </p:nvSpPr>
        <p:spPr>
          <a:xfrm>
            <a:off x="457200" y="4767264"/>
            <a:ext cx="2133600" cy="273844"/>
          </a:xfrm>
          <a:prstGeom prst="rect">
            <a:avLst/>
          </a:prstGeom>
        </p:spPr>
        <p:txBody>
          <a:bodyPr/>
          <a:lstStyle/>
          <a:p>
            <a:r>
              <a:rPr lang="en-US"/>
              <a:t>16/5/2019</a:t>
            </a:r>
          </a:p>
        </p:txBody>
      </p:sp>
      <p:sp>
        <p:nvSpPr>
          <p:cNvPr id="21" name="Segnaposto piè di pagina 20"/>
          <p:cNvSpPr>
            <a:spLocks noGrp="1"/>
          </p:cNvSpPr>
          <p:nvPr>
            <p:ph type="ftr" sz="quarter" idx="4294967295"/>
          </p:nvPr>
        </p:nvSpPr>
        <p:spPr>
          <a:xfrm>
            <a:off x="3124200" y="4767264"/>
            <a:ext cx="2895600" cy="273844"/>
          </a:xfrm>
          <a:prstGeom prst="rect">
            <a:avLst/>
          </a:prstGeom>
        </p:spPr>
        <p:txBody>
          <a:bodyPr/>
          <a:lstStyle/>
          <a:p>
            <a:r>
              <a:rPr lang="en-US"/>
              <a:t>L. Spallino, LNF-INFN</a:t>
            </a:r>
          </a:p>
        </p:txBody>
      </p:sp>
    </p:spTree>
    <p:extLst>
      <p:ext uri="{BB962C8B-B14F-4D97-AF65-F5344CB8AC3E}">
        <p14:creationId xmlns:p14="http://schemas.microsoft.com/office/powerpoint/2010/main" val="1827682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0"/>
          <p:cNvSpPr>
            <a:spLocks noGrp="1"/>
          </p:cNvSpPr>
          <p:nvPr>
            <p:ph type="title"/>
          </p:nvPr>
        </p:nvSpPr>
        <p:spPr>
          <a:xfrm>
            <a:off x="2285984" y="71420"/>
            <a:ext cx="6400816" cy="720000"/>
          </a:xfrm>
        </p:spPr>
        <p:txBody>
          <a:bodyPr>
            <a:noAutofit/>
          </a:bodyPr>
          <a:lstStyle/>
          <a:p>
            <a:pPr algn="l"/>
            <a:r>
              <a:rPr lang="en-US" sz="2800" dirty="0">
                <a:solidFill>
                  <a:schemeClr val="tx2"/>
                </a:solidFill>
                <a:cs typeface="Times New Roman" pitchFamily="18" charset="0"/>
              </a:rPr>
              <a:t>TPD from LASE-Cu for temperature induced vacuum transients study</a:t>
            </a:r>
          </a:p>
        </p:txBody>
      </p:sp>
      <p:pic>
        <p:nvPicPr>
          <p:cNvPr id="8" name="Picture 1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5290" y="86660"/>
            <a:ext cx="1183192" cy="785818"/>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3966" y="1185840"/>
            <a:ext cx="5040000" cy="3529050"/>
          </a:xfrm>
          <a:prstGeom prst="rect">
            <a:avLst/>
          </a:prstGeom>
          <a:noFill/>
          <a:ln w="9525">
            <a:noFill/>
            <a:miter lim="800000"/>
            <a:headEnd/>
            <a:tailEnd/>
          </a:ln>
          <a:effectLst/>
        </p:spPr>
      </p:pic>
      <p:sp>
        <p:nvSpPr>
          <p:cNvPr id="13" name="CasellaDiTesto 12"/>
          <p:cNvSpPr txBox="1"/>
          <p:nvPr/>
        </p:nvSpPr>
        <p:spPr>
          <a:xfrm>
            <a:off x="214282" y="1000114"/>
            <a:ext cx="3071834" cy="1015663"/>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Conceptually identical results have been obtained with CO and CH</a:t>
            </a:r>
            <a:r>
              <a:rPr lang="en-US" sz="2000" b="1" baseline="-25000" dirty="0">
                <a:solidFill>
                  <a:srgbClr val="FF0000"/>
                </a:solidFill>
                <a:latin typeface="Times New Roman" pitchFamily="18" charset="0"/>
                <a:cs typeface="Times New Roman" pitchFamily="18" charset="0"/>
              </a:rPr>
              <a:t>4</a:t>
            </a:r>
            <a:endParaRPr lang="en-US" sz="2000" b="1" dirty="0">
              <a:solidFill>
                <a:srgbClr val="FF0000"/>
              </a:solidFill>
              <a:latin typeface="Times New Roman" pitchFamily="18" charset="0"/>
              <a:cs typeface="Times New Roman" pitchFamily="18" charset="0"/>
            </a:endParaRPr>
          </a:p>
        </p:txBody>
      </p:sp>
      <p:cxnSp>
        <p:nvCxnSpPr>
          <p:cNvPr id="10" name="Connettore 2 9"/>
          <p:cNvCxnSpPr/>
          <p:nvPr/>
        </p:nvCxnSpPr>
        <p:spPr>
          <a:xfrm>
            <a:off x="2143108" y="2357436"/>
            <a:ext cx="8572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2214546" y="3784608"/>
            <a:ext cx="8572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142976" y="2165982"/>
            <a:ext cx="979755" cy="369332"/>
          </a:xfrm>
          <a:prstGeom prst="rect">
            <a:avLst/>
          </a:prstGeom>
          <a:noFill/>
        </p:spPr>
        <p:txBody>
          <a:bodyPr wrap="none" rtlCol="0">
            <a:spAutoFit/>
          </a:bodyPr>
          <a:lstStyle/>
          <a:p>
            <a:r>
              <a:rPr lang="en-US" b="1" dirty="0">
                <a:solidFill>
                  <a:schemeClr val="tx2"/>
                </a:solidFill>
                <a:latin typeface="Times New Roman" pitchFamily="18" charset="0"/>
                <a:cs typeface="Times New Roman" pitchFamily="18" charset="0"/>
              </a:rPr>
              <a:t>poly-Cu</a:t>
            </a:r>
          </a:p>
        </p:txBody>
      </p:sp>
      <p:sp>
        <p:nvSpPr>
          <p:cNvPr id="15" name="CasellaDiTesto 14"/>
          <p:cNvSpPr txBox="1"/>
          <p:nvPr/>
        </p:nvSpPr>
        <p:spPr>
          <a:xfrm>
            <a:off x="1063918" y="3597840"/>
            <a:ext cx="1159292" cy="369332"/>
          </a:xfrm>
          <a:prstGeom prst="rect">
            <a:avLst/>
          </a:prstGeom>
          <a:noFill/>
        </p:spPr>
        <p:txBody>
          <a:bodyPr wrap="none" rtlCol="0">
            <a:spAutoFit/>
          </a:bodyPr>
          <a:lstStyle/>
          <a:p>
            <a:r>
              <a:rPr lang="en-US" b="1" dirty="0">
                <a:solidFill>
                  <a:schemeClr val="tx2"/>
                </a:solidFill>
                <a:latin typeface="Times New Roman" pitchFamily="18" charset="0"/>
                <a:cs typeface="Times New Roman" pitchFamily="18" charset="0"/>
              </a:rPr>
              <a:t>LASE-Cu</a:t>
            </a:r>
          </a:p>
        </p:txBody>
      </p:sp>
      <p:sp>
        <p:nvSpPr>
          <p:cNvPr id="16" name="Rettangolo 15"/>
          <p:cNvSpPr/>
          <p:nvPr/>
        </p:nvSpPr>
        <p:spPr>
          <a:xfrm>
            <a:off x="250001" y="4662116"/>
            <a:ext cx="3929090" cy="276999"/>
          </a:xfrm>
          <a:prstGeom prst="rect">
            <a:avLst/>
          </a:prstGeom>
        </p:spPr>
        <p:txBody>
          <a:bodyPr wrap="square">
            <a:spAutoFit/>
          </a:bodyPr>
          <a:lstStyle/>
          <a:p>
            <a:r>
              <a:rPr lang="en-US" sz="1200" b="1" dirty="0">
                <a:latin typeface="Times New Roman" pitchFamily="18" charset="0"/>
                <a:cs typeface="Times New Roman" pitchFamily="18" charset="0"/>
              </a:rPr>
              <a:t>L. </a:t>
            </a:r>
            <a:r>
              <a:rPr lang="en-US" sz="1200" b="1" dirty="0" err="1">
                <a:latin typeface="Times New Roman" pitchFamily="18" charset="0"/>
                <a:cs typeface="Times New Roman" pitchFamily="18" charset="0"/>
              </a:rPr>
              <a:t>Spallino</a:t>
            </a:r>
            <a:r>
              <a:rPr lang="en-US" sz="1200" b="1" dirty="0">
                <a:latin typeface="Times New Roman" pitchFamily="18" charset="0"/>
                <a:cs typeface="Times New Roman" pitchFamily="18" charset="0"/>
              </a:rPr>
              <a:t>, M. </a:t>
            </a:r>
            <a:r>
              <a:rPr lang="en-US" sz="1200" b="1" dirty="0" err="1">
                <a:latin typeface="Times New Roman" pitchFamily="18" charset="0"/>
                <a:cs typeface="Times New Roman" pitchFamily="18" charset="0"/>
              </a:rPr>
              <a:t>Angelucci</a:t>
            </a:r>
            <a:r>
              <a:rPr lang="en-US" sz="1200" b="1" dirty="0">
                <a:latin typeface="Times New Roman" pitchFamily="18" charset="0"/>
                <a:cs typeface="Times New Roman" pitchFamily="18" charset="0"/>
              </a:rPr>
              <a:t> and R. </a:t>
            </a:r>
            <a:r>
              <a:rPr lang="en-US" sz="1200" b="1" dirty="0" err="1">
                <a:latin typeface="Times New Roman" pitchFamily="18" charset="0"/>
                <a:cs typeface="Times New Roman" pitchFamily="18" charset="0"/>
              </a:rPr>
              <a:t>Cimino</a:t>
            </a:r>
            <a:r>
              <a:rPr lang="en-US" sz="1200" b="1" dirty="0">
                <a:latin typeface="Times New Roman" pitchFamily="18" charset="0"/>
                <a:cs typeface="Times New Roman" pitchFamily="18" charset="0"/>
              </a:rPr>
              <a:t>, to be published</a:t>
            </a:r>
          </a:p>
        </p:txBody>
      </p:sp>
      <p:sp>
        <p:nvSpPr>
          <p:cNvPr id="25" name="Ovale 24"/>
          <p:cNvSpPr/>
          <p:nvPr/>
        </p:nvSpPr>
        <p:spPr>
          <a:xfrm>
            <a:off x="8358214" y="1500180"/>
            <a:ext cx="35719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e 25"/>
          <p:cNvSpPr/>
          <p:nvPr/>
        </p:nvSpPr>
        <p:spPr>
          <a:xfrm>
            <a:off x="3500430" y="3714758"/>
            <a:ext cx="35719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BA4EF1-E148-C74E-B195-123DFDAA3450}"/>
              </a:ext>
            </a:extLst>
          </p:cNvPr>
          <p:cNvSpPr txBox="1"/>
          <p:nvPr/>
        </p:nvSpPr>
        <p:spPr>
          <a:xfrm>
            <a:off x="5163373" y="2275661"/>
            <a:ext cx="626646" cy="369332"/>
          </a:xfrm>
          <a:prstGeom prst="rect">
            <a:avLst/>
          </a:prstGeom>
          <a:noFill/>
        </p:spPr>
        <p:txBody>
          <a:bodyPr wrap="none" rtlCol="0">
            <a:spAutoFit/>
          </a:bodyPr>
          <a:lstStyle/>
          <a:p>
            <a:r>
              <a:rPr lang="en-GB" b="1" dirty="0">
                <a:solidFill>
                  <a:srgbClr val="FF0000"/>
                </a:solidFill>
              </a:rPr>
              <a:t>+ CO</a:t>
            </a:r>
          </a:p>
        </p:txBody>
      </p:sp>
      <p:sp>
        <p:nvSpPr>
          <p:cNvPr id="17" name="TextBox 16">
            <a:extLst>
              <a:ext uri="{FF2B5EF4-FFF2-40B4-BE49-F238E27FC236}">
                <a16:creationId xmlns:a16="http://schemas.microsoft.com/office/drawing/2014/main" id="{49FE1720-90F5-DB4C-A0D8-01D9E6369010}"/>
              </a:ext>
            </a:extLst>
          </p:cNvPr>
          <p:cNvSpPr txBox="1"/>
          <p:nvPr/>
        </p:nvSpPr>
        <p:spPr>
          <a:xfrm>
            <a:off x="5128169" y="3642069"/>
            <a:ext cx="626646" cy="369332"/>
          </a:xfrm>
          <a:prstGeom prst="rect">
            <a:avLst/>
          </a:prstGeom>
          <a:noFill/>
        </p:spPr>
        <p:txBody>
          <a:bodyPr wrap="none" rtlCol="0">
            <a:spAutoFit/>
          </a:bodyPr>
          <a:lstStyle/>
          <a:p>
            <a:r>
              <a:rPr lang="en-GB" b="1" dirty="0">
                <a:solidFill>
                  <a:srgbClr val="FF0000"/>
                </a:solidFill>
              </a:rPr>
              <a:t>+ CO</a:t>
            </a:r>
          </a:p>
        </p:txBody>
      </p:sp>
      <p:sp>
        <p:nvSpPr>
          <p:cNvPr id="19" name="TextBox 18">
            <a:extLst>
              <a:ext uri="{FF2B5EF4-FFF2-40B4-BE49-F238E27FC236}">
                <a16:creationId xmlns:a16="http://schemas.microsoft.com/office/drawing/2014/main" id="{92FAEA4D-99FC-E64D-8146-86DF7257627A}"/>
              </a:ext>
            </a:extLst>
          </p:cNvPr>
          <p:cNvSpPr txBox="1"/>
          <p:nvPr/>
        </p:nvSpPr>
        <p:spPr>
          <a:xfrm>
            <a:off x="7058174" y="2276473"/>
            <a:ext cx="699230" cy="369332"/>
          </a:xfrm>
          <a:prstGeom prst="rect">
            <a:avLst/>
          </a:prstGeom>
          <a:noFill/>
        </p:spPr>
        <p:txBody>
          <a:bodyPr wrap="none" rtlCol="0">
            <a:spAutoFit/>
          </a:bodyPr>
          <a:lstStyle/>
          <a:p>
            <a:r>
              <a:rPr lang="en-GB" b="1" dirty="0">
                <a:solidFill>
                  <a:srgbClr val="FF0000"/>
                </a:solidFill>
              </a:rPr>
              <a:t>+ CH</a:t>
            </a:r>
            <a:r>
              <a:rPr lang="en-GB" b="1" baseline="-25000" dirty="0">
                <a:solidFill>
                  <a:srgbClr val="FF0000"/>
                </a:solidFill>
              </a:rPr>
              <a:t>4</a:t>
            </a:r>
            <a:endParaRPr lang="en-GB" b="1" dirty="0">
              <a:solidFill>
                <a:srgbClr val="FF0000"/>
              </a:solidFill>
            </a:endParaRPr>
          </a:p>
        </p:txBody>
      </p:sp>
      <p:sp>
        <p:nvSpPr>
          <p:cNvPr id="20" name="TextBox 19">
            <a:extLst>
              <a:ext uri="{FF2B5EF4-FFF2-40B4-BE49-F238E27FC236}">
                <a16:creationId xmlns:a16="http://schemas.microsoft.com/office/drawing/2014/main" id="{E742D11B-C823-7045-B1A9-49AA84445B66}"/>
              </a:ext>
            </a:extLst>
          </p:cNvPr>
          <p:cNvSpPr txBox="1"/>
          <p:nvPr/>
        </p:nvSpPr>
        <p:spPr>
          <a:xfrm>
            <a:off x="7135571" y="3551772"/>
            <a:ext cx="699230" cy="369332"/>
          </a:xfrm>
          <a:prstGeom prst="rect">
            <a:avLst/>
          </a:prstGeom>
          <a:noFill/>
        </p:spPr>
        <p:txBody>
          <a:bodyPr wrap="none" rtlCol="0">
            <a:spAutoFit/>
          </a:bodyPr>
          <a:lstStyle/>
          <a:p>
            <a:r>
              <a:rPr lang="en-GB" b="1" dirty="0">
                <a:solidFill>
                  <a:srgbClr val="FF0000"/>
                </a:solidFill>
              </a:rPr>
              <a:t>+ CH</a:t>
            </a:r>
            <a:r>
              <a:rPr lang="en-GB" b="1" baseline="-25000" dirty="0">
                <a:solidFill>
                  <a:srgbClr val="FF0000"/>
                </a:solidFill>
              </a:rPr>
              <a:t>4</a:t>
            </a:r>
            <a:endParaRPr lang="en-GB" b="1" dirty="0">
              <a:solidFill>
                <a:srgbClr val="FF0000"/>
              </a:solidFill>
            </a:endParaRPr>
          </a:p>
        </p:txBody>
      </p:sp>
    </p:spTree>
    <p:extLst>
      <p:ext uri="{BB962C8B-B14F-4D97-AF65-F5344CB8AC3E}">
        <p14:creationId xmlns:p14="http://schemas.microsoft.com/office/powerpoint/2010/main" val="520209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0"/>
          <p:cNvSpPr>
            <a:spLocks noGrp="1"/>
          </p:cNvSpPr>
          <p:nvPr>
            <p:ph type="title"/>
          </p:nvPr>
        </p:nvSpPr>
        <p:spPr>
          <a:xfrm>
            <a:off x="1871658" y="84864"/>
            <a:ext cx="6400816" cy="720000"/>
          </a:xfrm>
        </p:spPr>
        <p:txBody>
          <a:bodyPr>
            <a:noAutofit/>
          </a:bodyPr>
          <a:lstStyle/>
          <a:p>
            <a:pPr algn="l"/>
            <a:r>
              <a:rPr lang="en-US" sz="2800" dirty="0">
                <a:solidFill>
                  <a:schemeClr val="tx2"/>
                </a:solidFill>
                <a:cs typeface="Times New Roman" pitchFamily="18" charset="0"/>
              </a:rPr>
              <a:t>TPD from LASE-Cu for temperature induced vacuum transients study</a:t>
            </a:r>
          </a:p>
        </p:txBody>
      </p:sp>
      <p:pic>
        <p:nvPicPr>
          <p:cNvPr id="8" name="Picture 1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5290" y="86660"/>
            <a:ext cx="1183192" cy="785818"/>
          </a:xfrm>
          <a:prstGeom prst="rect">
            <a:avLst/>
          </a:prstGeom>
          <a:noFill/>
          <a:ln w="9525">
            <a:noFill/>
            <a:miter lim="800000"/>
            <a:headEnd/>
            <a:tailEnd/>
          </a:ln>
          <a:effectLst/>
        </p:spPr>
      </p:pic>
      <p:sp>
        <p:nvSpPr>
          <p:cNvPr id="12" name="Rettangolo 11"/>
          <p:cNvSpPr/>
          <p:nvPr/>
        </p:nvSpPr>
        <p:spPr>
          <a:xfrm>
            <a:off x="5072066" y="4295015"/>
            <a:ext cx="3929090" cy="276999"/>
          </a:xfrm>
          <a:prstGeom prst="rect">
            <a:avLst/>
          </a:prstGeom>
        </p:spPr>
        <p:txBody>
          <a:bodyPr wrap="square">
            <a:spAutoFit/>
          </a:bodyPr>
          <a:lstStyle/>
          <a:p>
            <a:r>
              <a:rPr lang="en-US" sz="1200" b="1" dirty="0">
                <a:latin typeface="Times New Roman" pitchFamily="18" charset="0"/>
                <a:cs typeface="Times New Roman" pitchFamily="18" charset="0"/>
              </a:rPr>
              <a:t>L. </a:t>
            </a:r>
            <a:r>
              <a:rPr lang="en-US" sz="1200" b="1" dirty="0" err="1">
                <a:latin typeface="Times New Roman" pitchFamily="18" charset="0"/>
                <a:cs typeface="Times New Roman" pitchFamily="18" charset="0"/>
              </a:rPr>
              <a:t>Spallino</a:t>
            </a:r>
            <a:r>
              <a:rPr lang="en-US" sz="1200" b="1" dirty="0">
                <a:latin typeface="Times New Roman" pitchFamily="18" charset="0"/>
                <a:cs typeface="Times New Roman" pitchFamily="18" charset="0"/>
              </a:rPr>
              <a:t>, M. </a:t>
            </a:r>
            <a:r>
              <a:rPr lang="en-US" sz="1200" b="1" dirty="0" err="1">
                <a:latin typeface="Times New Roman" pitchFamily="18" charset="0"/>
                <a:cs typeface="Times New Roman" pitchFamily="18" charset="0"/>
              </a:rPr>
              <a:t>Angelucci</a:t>
            </a:r>
            <a:r>
              <a:rPr lang="en-US" sz="1200" b="1" dirty="0">
                <a:latin typeface="Times New Roman" pitchFamily="18" charset="0"/>
                <a:cs typeface="Times New Roman" pitchFamily="18" charset="0"/>
              </a:rPr>
              <a:t> and R. </a:t>
            </a:r>
            <a:r>
              <a:rPr lang="en-US" sz="1200" b="1" dirty="0" err="1">
                <a:latin typeface="Times New Roman" pitchFamily="18" charset="0"/>
                <a:cs typeface="Times New Roman" pitchFamily="18" charset="0"/>
              </a:rPr>
              <a:t>Cimino</a:t>
            </a:r>
            <a:r>
              <a:rPr lang="en-US" sz="1200" b="1" dirty="0">
                <a:latin typeface="Times New Roman" pitchFamily="18" charset="0"/>
                <a:cs typeface="Times New Roman" pitchFamily="18" charset="0"/>
              </a:rPr>
              <a:t>, to be published</a:t>
            </a:r>
          </a:p>
        </p:txBody>
      </p:sp>
      <p:sp>
        <p:nvSpPr>
          <p:cNvPr id="18" name="Rettangolo 17"/>
          <p:cNvSpPr/>
          <p:nvPr/>
        </p:nvSpPr>
        <p:spPr>
          <a:xfrm>
            <a:off x="285720" y="1000114"/>
            <a:ext cx="3727999" cy="923330"/>
          </a:xfrm>
          <a:prstGeom prst="rect">
            <a:avLst/>
          </a:prstGeom>
        </p:spPr>
        <p:txBody>
          <a:bodyPr wrap="square">
            <a:spAutoFit/>
          </a:bodyPr>
          <a:lstStyle/>
          <a:p>
            <a:pPr algn="ctr"/>
            <a:r>
              <a:rPr lang="en-US" b="1" dirty="0">
                <a:latin typeface="Times New Roman" pitchFamily="18" charset="0"/>
                <a:cs typeface="Times New Roman" pitchFamily="18" charset="0"/>
              </a:rPr>
              <a:t>TPD of 100 L H</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dosed on </a:t>
            </a:r>
            <a:r>
              <a:rPr lang="en-US" b="1" dirty="0">
                <a:solidFill>
                  <a:srgbClr val="FF0000"/>
                </a:solidFill>
                <a:latin typeface="Times New Roman" pitchFamily="18" charset="0"/>
                <a:cs typeface="Times New Roman" pitchFamily="18" charset="0"/>
              </a:rPr>
              <a:t>poly-Cu</a:t>
            </a:r>
            <a:r>
              <a:rPr lang="en-US" b="1" dirty="0">
                <a:latin typeface="Times New Roman" pitchFamily="18" charset="0"/>
                <a:cs typeface="Times New Roman" pitchFamily="18" charset="0"/>
              </a:rPr>
              <a:t> and </a:t>
            </a:r>
            <a:r>
              <a:rPr lang="en-US" b="1" dirty="0">
                <a:solidFill>
                  <a:srgbClr val="FFC000"/>
                </a:solidFill>
                <a:latin typeface="Times New Roman" pitchFamily="18" charset="0"/>
                <a:cs typeface="Times New Roman" pitchFamily="18" charset="0"/>
              </a:rPr>
              <a:t>LASE-Cu</a:t>
            </a:r>
            <a:r>
              <a:rPr lang="en-US" b="1" dirty="0">
                <a:latin typeface="Times New Roman" pitchFamily="18" charset="0"/>
                <a:cs typeface="Times New Roman" pitchFamily="18" charset="0"/>
              </a:rPr>
              <a:t> samples held at </a:t>
            </a:r>
            <a:r>
              <a:rPr lang="en-US" b="1" u="sng" dirty="0">
                <a:latin typeface="Times New Roman" pitchFamily="18" charset="0"/>
                <a:cs typeface="Times New Roman" pitchFamily="18" charset="0"/>
              </a:rPr>
              <a:t>T~15-18 K</a:t>
            </a:r>
          </a:p>
        </p:txBody>
      </p:sp>
      <p:sp>
        <p:nvSpPr>
          <p:cNvPr id="19" name="Rettangolo 18"/>
          <p:cNvSpPr/>
          <p:nvPr/>
        </p:nvSpPr>
        <p:spPr>
          <a:xfrm>
            <a:off x="228041" y="2071684"/>
            <a:ext cx="4182772" cy="2400657"/>
          </a:xfrm>
          <a:prstGeom prst="rect">
            <a:avLst/>
          </a:prstGeom>
        </p:spPr>
        <p:txBody>
          <a:bodyPr wrap="square">
            <a:spAutoFit/>
          </a:bodyPr>
          <a:lstStyle/>
          <a:p>
            <a:pPr lvl="0" algn="ctr"/>
            <a:r>
              <a:rPr lang="en-US" sz="2000" b="1" dirty="0">
                <a:solidFill>
                  <a:srgbClr val="FF0000"/>
                </a:solidFill>
                <a:latin typeface="Times New Roman" pitchFamily="18" charset="0"/>
                <a:cs typeface="Times New Roman" pitchFamily="18" charset="0"/>
              </a:rPr>
              <a:t>No TPD signal should be observed by considering the H</a:t>
            </a:r>
            <a:r>
              <a:rPr lang="en-US" sz="2000" b="1" baseline="-25000" dirty="0">
                <a:solidFill>
                  <a:srgbClr val="FF0000"/>
                </a:solidFill>
                <a:latin typeface="Times New Roman" pitchFamily="18" charset="0"/>
                <a:cs typeface="Times New Roman" pitchFamily="18" charset="0"/>
              </a:rPr>
              <a:t>2</a:t>
            </a:r>
            <a:r>
              <a:rPr lang="en-US" sz="2000" b="1" dirty="0">
                <a:solidFill>
                  <a:srgbClr val="FF0000"/>
                </a:solidFill>
                <a:latin typeface="Times New Roman" pitchFamily="18" charset="0"/>
                <a:cs typeface="Times New Roman" pitchFamily="18" charset="0"/>
              </a:rPr>
              <a:t> vapor suture pressure curve!!!</a:t>
            </a:r>
          </a:p>
          <a:p>
            <a:pPr algn="ct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The wide distribution of high energy adsorption sites within the inner pore is responsible for the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TPD signal from LASE-Cu sample</a:t>
            </a:r>
          </a:p>
        </p:txBody>
      </p:sp>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9718" y="1071552"/>
            <a:ext cx="3960000" cy="3095637"/>
          </a:xfrm>
          <a:prstGeom prst="rect">
            <a:avLst/>
          </a:prstGeom>
          <a:noFill/>
          <a:ln w="9525">
            <a:noFill/>
            <a:miter lim="800000"/>
            <a:headEnd/>
            <a:tailEnd/>
          </a:ln>
          <a:effectLst/>
        </p:spPr>
      </p:pic>
      <p:sp>
        <p:nvSpPr>
          <p:cNvPr id="3" name="TextBox 2"/>
          <p:cNvSpPr txBox="1"/>
          <p:nvPr/>
        </p:nvSpPr>
        <p:spPr>
          <a:xfrm>
            <a:off x="7225259" y="1558977"/>
            <a:ext cx="407484" cy="369332"/>
          </a:xfrm>
          <a:prstGeom prst="rect">
            <a:avLst/>
          </a:prstGeom>
          <a:noFill/>
        </p:spPr>
        <p:txBody>
          <a:bodyPr wrap="none" rtlCol="0">
            <a:spAutoFit/>
          </a:bodyPr>
          <a:lstStyle/>
          <a:p>
            <a:r>
              <a:rPr lang="en-GB" b="1" dirty="0">
                <a:solidFill>
                  <a:srgbClr val="FF0000"/>
                </a:solidFill>
              </a:rPr>
              <a:t>H</a:t>
            </a:r>
            <a:r>
              <a:rPr lang="en-GB" b="1" baseline="-25000" dirty="0">
                <a:solidFill>
                  <a:srgbClr val="FF0000"/>
                </a:solidFill>
              </a:rPr>
              <a:t>2</a:t>
            </a:r>
            <a:endParaRPr lang="en-GB" b="1" dirty="0">
              <a:solidFill>
                <a:srgbClr val="FF0000"/>
              </a:solidFill>
            </a:endParaRPr>
          </a:p>
        </p:txBody>
      </p:sp>
    </p:spTree>
    <p:extLst>
      <p:ext uri="{BB962C8B-B14F-4D97-AF65-F5344CB8AC3E}">
        <p14:creationId xmlns:p14="http://schemas.microsoft.com/office/powerpoint/2010/main" val="1279552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3037871" y="110453"/>
            <a:ext cx="6715172" cy="720000"/>
          </a:xfrm>
        </p:spPr>
        <p:txBody>
          <a:bodyPr>
            <a:normAutofit/>
          </a:bodyPr>
          <a:lstStyle/>
          <a:p>
            <a:pPr algn="l"/>
            <a:r>
              <a:rPr lang="en-US" sz="2800" dirty="0">
                <a:cs typeface="Times New Roman" pitchFamily="18" charset="0"/>
              </a:rPr>
              <a:t>SEY to probe surface coverage</a:t>
            </a:r>
          </a:p>
        </p:txBody>
      </p:sp>
      <p:pic>
        <p:nvPicPr>
          <p:cNvPr id="6"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646" y="1285875"/>
            <a:ext cx="3240000" cy="2422026"/>
          </a:xfrm>
          <a:prstGeom prst="rect">
            <a:avLst/>
          </a:prstGeom>
          <a:noFill/>
          <a:ln w="9525">
            <a:noFill/>
            <a:miter lim="800000"/>
            <a:headEnd/>
            <a:tailEnd/>
          </a:ln>
          <a:effectLst/>
        </p:spPr>
      </p:pic>
      <p:sp>
        <p:nvSpPr>
          <p:cNvPr id="7" name="CasellaDiTesto 6"/>
          <p:cNvSpPr txBox="1"/>
          <p:nvPr/>
        </p:nvSpPr>
        <p:spPr>
          <a:xfrm>
            <a:off x="71406" y="928676"/>
            <a:ext cx="5272597" cy="338554"/>
          </a:xfrm>
          <a:prstGeom prst="rect">
            <a:avLst/>
          </a:prstGeom>
          <a:noFill/>
        </p:spPr>
        <p:txBody>
          <a:bodyPr wrap="none" rtlCol="0">
            <a:spAutoFit/>
          </a:bodyPr>
          <a:lstStyle/>
          <a:p>
            <a:r>
              <a:rPr lang="en-US" sz="1600" dirty="0" err="1">
                <a:latin typeface="Times New Roman" pitchFamily="18" charset="0"/>
                <a:cs typeface="Times New Roman" pitchFamily="18" charset="0"/>
              </a:rPr>
              <a:t>Ar</a:t>
            </a:r>
            <a:r>
              <a:rPr lang="en-US" sz="1600" dirty="0">
                <a:latin typeface="Times New Roman" pitchFamily="18" charset="0"/>
                <a:cs typeface="Times New Roman" pitchFamily="18" charset="0"/>
              </a:rPr>
              <a:t>  adsorption on polycrystalline-Cu substrate as a test system</a:t>
            </a:r>
          </a:p>
        </p:txBody>
      </p:sp>
      <p:pic>
        <p:nvPicPr>
          <p:cNvPr id="9" name="Immagin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44" y="3714758"/>
            <a:ext cx="1214446" cy="908925"/>
          </a:xfrm>
          <a:prstGeom prst="rect">
            <a:avLst/>
          </a:prstGeom>
        </p:spPr>
      </p:pic>
      <p:sp>
        <p:nvSpPr>
          <p:cNvPr id="15" name="CasellaDiTesto 14"/>
          <p:cNvSpPr txBox="1"/>
          <p:nvPr/>
        </p:nvSpPr>
        <p:spPr>
          <a:xfrm>
            <a:off x="3786182" y="1857370"/>
            <a:ext cx="2714644" cy="646331"/>
          </a:xfrm>
          <a:prstGeom prst="rect">
            <a:avLst/>
          </a:prstGeom>
          <a:noFill/>
        </p:spPr>
        <p:txBody>
          <a:bodyPr wrap="square" rtlCol="0">
            <a:spAutoFit/>
          </a:bodyPr>
          <a:lstStyle/>
          <a:p>
            <a:pPr algn="ctr"/>
            <a:r>
              <a:rPr lang="en-US" b="1" dirty="0">
                <a:solidFill>
                  <a:schemeClr val="tx2"/>
                </a:solidFill>
                <a:latin typeface="Times New Roman" pitchFamily="18" charset="0"/>
                <a:cs typeface="Times New Roman" pitchFamily="18" charset="0"/>
              </a:rPr>
              <a:t>SEY strongly changes with adsorbed gas</a:t>
            </a:r>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29322" y="2444114"/>
            <a:ext cx="3089984" cy="2405064"/>
          </a:xfrm>
          <a:prstGeom prst="rect">
            <a:avLst/>
          </a:prstGeom>
          <a:noFill/>
          <a:ln w="9525">
            <a:noFill/>
            <a:miter lim="800000"/>
            <a:headEnd/>
            <a:tailEnd/>
          </a:ln>
          <a:effectLst/>
        </p:spPr>
      </p:pic>
      <p:sp>
        <p:nvSpPr>
          <p:cNvPr id="16" name="Rettangolo 15"/>
          <p:cNvSpPr/>
          <p:nvPr/>
        </p:nvSpPr>
        <p:spPr>
          <a:xfrm>
            <a:off x="1357290" y="4002801"/>
            <a:ext cx="5000660" cy="707886"/>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SEY could be used to follow gas coverage variations and make coverage calibration</a:t>
            </a:r>
          </a:p>
        </p:txBody>
      </p:sp>
      <p:pic>
        <p:nvPicPr>
          <p:cNvPr id="1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43966" y="1030594"/>
            <a:ext cx="1800000" cy="1325848"/>
          </a:xfrm>
          <a:prstGeom prst="rect">
            <a:avLst/>
          </a:prstGeom>
          <a:noFill/>
          <a:ln w="9525">
            <a:noFill/>
            <a:miter lim="800000"/>
            <a:headEnd/>
            <a:tailEnd/>
          </a:ln>
          <a:effectLst/>
        </p:spPr>
      </p:pic>
      <p:sp>
        <p:nvSpPr>
          <p:cNvPr id="14" name="CasellaDiTesto 13"/>
          <p:cNvSpPr txBox="1"/>
          <p:nvPr/>
        </p:nvSpPr>
        <p:spPr>
          <a:xfrm>
            <a:off x="6572264" y="744842"/>
            <a:ext cx="2357454" cy="246221"/>
          </a:xfrm>
          <a:prstGeom prst="rect">
            <a:avLst/>
          </a:prstGeom>
          <a:noFill/>
        </p:spPr>
        <p:txBody>
          <a:bodyPr wrap="square" rtlCol="0">
            <a:spAutoFit/>
          </a:bodyPr>
          <a:lstStyle/>
          <a:p>
            <a:r>
              <a:rPr lang="it-IT" sz="1000" dirty="0">
                <a:latin typeface="Times New Roman" pitchFamily="18" charset="0"/>
                <a:cs typeface="Times New Roman" pitchFamily="18" charset="0"/>
              </a:rPr>
              <a:t>J. </a:t>
            </a:r>
            <a:r>
              <a:rPr lang="it-IT" sz="1000" dirty="0" err="1">
                <a:latin typeface="Times New Roman" pitchFamily="18" charset="0"/>
                <a:cs typeface="Times New Roman" pitchFamily="18" charset="0"/>
              </a:rPr>
              <a:t>Cazaux</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et</a:t>
            </a:r>
            <a:r>
              <a:rPr lang="it-IT" sz="1000" dirty="0">
                <a:latin typeface="Times New Roman" pitchFamily="18" charset="0"/>
                <a:cs typeface="Times New Roman" pitchFamily="18" charset="0"/>
              </a:rPr>
              <a:t> al.;  </a:t>
            </a:r>
            <a:r>
              <a:rPr lang="it-IT" sz="1000" dirty="0" err="1">
                <a:latin typeface="Times New Roman" pitchFamily="18" charset="0"/>
                <a:cs typeface="Times New Roman" pitchFamily="18" charset="0"/>
              </a:rPr>
              <a:t>Phys</a:t>
            </a:r>
            <a:r>
              <a:rPr lang="it-IT" sz="1000" dirty="0">
                <a:latin typeface="Times New Roman" pitchFamily="18" charset="0"/>
                <a:cs typeface="Times New Roman" pitchFamily="18" charset="0"/>
              </a:rPr>
              <a:t>. Rev. B, 71 (2005)</a:t>
            </a:r>
          </a:p>
        </p:txBody>
      </p:sp>
      <p:sp>
        <p:nvSpPr>
          <p:cNvPr id="21" name="Rettangolo 20"/>
          <p:cNvSpPr/>
          <p:nvPr/>
        </p:nvSpPr>
        <p:spPr>
          <a:xfrm>
            <a:off x="3643306" y="2857502"/>
            <a:ext cx="2214578" cy="461665"/>
          </a:xfrm>
          <a:prstGeom prst="rect">
            <a:avLst/>
          </a:prstGeom>
        </p:spPr>
        <p:txBody>
          <a:bodyPr wrap="square">
            <a:spAutoFit/>
          </a:bodyPr>
          <a:lstStyle/>
          <a:p>
            <a:r>
              <a:rPr lang="en-US" sz="1200" b="1" dirty="0">
                <a:latin typeface="Times New Roman" pitchFamily="18" charset="0"/>
                <a:cs typeface="Times New Roman" pitchFamily="18" charset="0"/>
              </a:rPr>
              <a:t>L. </a:t>
            </a:r>
            <a:r>
              <a:rPr lang="en-US" sz="1200" b="1" dirty="0" err="1">
                <a:latin typeface="Times New Roman" pitchFamily="18" charset="0"/>
                <a:cs typeface="Times New Roman" pitchFamily="18" charset="0"/>
              </a:rPr>
              <a:t>Spallino</a:t>
            </a:r>
            <a:r>
              <a:rPr lang="en-US" sz="1200" b="1" dirty="0">
                <a:latin typeface="Times New Roman" pitchFamily="18" charset="0"/>
                <a:cs typeface="Times New Roman" pitchFamily="18" charset="0"/>
              </a:rPr>
              <a:t>, M. </a:t>
            </a:r>
            <a:r>
              <a:rPr lang="en-US" sz="1200" b="1" dirty="0" err="1">
                <a:latin typeface="Times New Roman" pitchFamily="18" charset="0"/>
                <a:cs typeface="Times New Roman" pitchFamily="18" charset="0"/>
              </a:rPr>
              <a:t>Angelucci</a:t>
            </a:r>
            <a:r>
              <a:rPr lang="en-US" sz="1200" b="1" dirty="0">
                <a:latin typeface="Times New Roman" pitchFamily="18" charset="0"/>
                <a:cs typeface="Times New Roman" pitchFamily="18" charset="0"/>
              </a:rPr>
              <a:t> and R. </a:t>
            </a:r>
            <a:r>
              <a:rPr lang="en-US" sz="1200" b="1" dirty="0" err="1">
                <a:latin typeface="Times New Roman" pitchFamily="18" charset="0"/>
                <a:cs typeface="Times New Roman" pitchFamily="18" charset="0"/>
              </a:rPr>
              <a:t>Cimino</a:t>
            </a:r>
            <a:r>
              <a:rPr lang="en-US" sz="1200" b="1" dirty="0">
                <a:latin typeface="Times New Roman" pitchFamily="18" charset="0"/>
                <a:cs typeface="Times New Roman" pitchFamily="18" charset="0"/>
              </a:rPr>
              <a:t>, to be published</a:t>
            </a:r>
          </a:p>
        </p:txBody>
      </p:sp>
    </p:spTree>
    <p:extLst>
      <p:ext uri="{BB962C8B-B14F-4D97-AF65-F5344CB8AC3E}">
        <p14:creationId xmlns:p14="http://schemas.microsoft.com/office/powerpoint/2010/main" val="3941182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4259766" y="111370"/>
            <a:ext cx="4884234" cy="720000"/>
          </a:xfrm>
        </p:spPr>
        <p:txBody>
          <a:bodyPr>
            <a:normAutofit fontScale="90000"/>
          </a:bodyPr>
          <a:lstStyle/>
          <a:p>
            <a:pPr algn="ctr"/>
            <a:r>
              <a:rPr lang="en-US" sz="2800" dirty="0">
                <a:cs typeface="Times New Roman" pitchFamily="18" charset="0"/>
              </a:rPr>
              <a:t>How a Coating modify SEY? </a:t>
            </a:r>
            <a:br>
              <a:rPr lang="en-US" sz="2800" dirty="0">
                <a:cs typeface="Times New Roman" pitchFamily="18" charset="0"/>
              </a:rPr>
            </a:br>
            <a:r>
              <a:rPr lang="en-US" sz="2800" dirty="0">
                <a:cs typeface="Times New Roman" pitchFamily="18" charset="0"/>
              </a:rPr>
              <a:t>(</a:t>
            </a:r>
            <a:r>
              <a:rPr lang="en-US" sz="2800" cap="none" dirty="0">
                <a:cs typeface="Times New Roman" pitchFamily="18" charset="0"/>
              </a:rPr>
              <a:t>the case of c on Cu)</a:t>
            </a:r>
            <a:endParaRPr lang="en-US" sz="2800" dirty="0">
              <a:cs typeface="Times New Roman" pitchFamily="18" charset="0"/>
            </a:endParaRPr>
          </a:p>
        </p:txBody>
      </p:sp>
      <p:pic>
        <p:nvPicPr>
          <p:cNvPr id="2" name="Picture 1">
            <a:extLst>
              <a:ext uri="{FF2B5EF4-FFF2-40B4-BE49-F238E27FC236}">
                <a16:creationId xmlns:a16="http://schemas.microsoft.com/office/drawing/2014/main" id="{9F95F023-E5B5-2640-AC14-E1B6EDC702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329" y="1105907"/>
            <a:ext cx="3828585" cy="2193460"/>
          </a:xfrm>
          <a:prstGeom prst="rect">
            <a:avLst/>
          </a:prstGeom>
        </p:spPr>
      </p:pic>
      <p:sp>
        <p:nvSpPr>
          <p:cNvPr id="3" name="TextBox 2">
            <a:extLst>
              <a:ext uri="{FF2B5EF4-FFF2-40B4-BE49-F238E27FC236}">
                <a16:creationId xmlns:a16="http://schemas.microsoft.com/office/drawing/2014/main" id="{D8EC7D19-99A5-894B-ABED-B56F5A5B2E9F}"/>
              </a:ext>
            </a:extLst>
          </p:cNvPr>
          <p:cNvSpPr txBox="1"/>
          <p:nvPr/>
        </p:nvSpPr>
        <p:spPr>
          <a:xfrm>
            <a:off x="220329" y="3486615"/>
            <a:ext cx="3890754" cy="646331"/>
          </a:xfrm>
          <a:prstGeom prst="rect">
            <a:avLst/>
          </a:prstGeom>
          <a:noFill/>
        </p:spPr>
        <p:txBody>
          <a:bodyPr wrap="square" rtlCol="0">
            <a:spAutoFit/>
          </a:bodyPr>
          <a:lstStyle/>
          <a:p>
            <a:r>
              <a:rPr lang="en-GB" dirty="0"/>
              <a:t>We followed the growth of thin C layers on Cu with XPS to measure its thickness</a:t>
            </a:r>
          </a:p>
        </p:txBody>
      </p:sp>
      <p:pic>
        <p:nvPicPr>
          <p:cNvPr id="4" name="Picture 3">
            <a:extLst>
              <a:ext uri="{FF2B5EF4-FFF2-40B4-BE49-F238E27FC236}">
                <a16:creationId xmlns:a16="http://schemas.microsoft.com/office/drawing/2014/main" id="{74DFC8B5-371F-B649-9627-E8B006B91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516" y="765716"/>
            <a:ext cx="3142483" cy="1631519"/>
          </a:xfrm>
          <a:prstGeom prst="rect">
            <a:avLst/>
          </a:prstGeom>
        </p:spPr>
      </p:pic>
      <p:cxnSp>
        <p:nvCxnSpPr>
          <p:cNvPr id="8" name="Straight Arrow Connector 7">
            <a:extLst>
              <a:ext uri="{FF2B5EF4-FFF2-40B4-BE49-F238E27FC236}">
                <a16:creationId xmlns:a16="http://schemas.microsoft.com/office/drawing/2014/main" id="{CE606BD5-E5F6-084D-AE3B-4D8EE8893849}"/>
              </a:ext>
            </a:extLst>
          </p:cNvPr>
          <p:cNvCxnSpPr/>
          <p:nvPr/>
        </p:nvCxnSpPr>
        <p:spPr>
          <a:xfrm flipH="1">
            <a:off x="810322" y="1241502"/>
            <a:ext cx="765717" cy="802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EA321F-28EE-164D-91C8-7EBF106604B3}"/>
              </a:ext>
            </a:extLst>
          </p:cNvPr>
          <p:cNvCxnSpPr/>
          <p:nvPr/>
        </p:nvCxnSpPr>
        <p:spPr>
          <a:xfrm flipH="1">
            <a:off x="2981093" y="1105907"/>
            <a:ext cx="356839" cy="17190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0378B2-B3C4-BB4C-B384-99ED2D7020D1}"/>
              </a:ext>
            </a:extLst>
          </p:cNvPr>
          <p:cNvCxnSpPr/>
          <p:nvPr/>
        </p:nvCxnSpPr>
        <p:spPr>
          <a:xfrm flipV="1">
            <a:off x="750849" y="2594517"/>
            <a:ext cx="617034" cy="639337"/>
          </a:xfrm>
          <a:prstGeom prst="straightConnector1">
            <a:avLst/>
          </a:prstGeom>
          <a:ln w="28575">
            <a:solidFill>
              <a:srgbClr val="0E8F1E"/>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6378FD-1117-2944-BB0D-2C3BC30F8301}"/>
              </a:ext>
            </a:extLst>
          </p:cNvPr>
          <p:cNvSpPr txBox="1"/>
          <p:nvPr/>
        </p:nvSpPr>
        <p:spPr>
          <a:xfrm>
            <a:off x="902236" y="2306193"/>
            <a:ext cx="1367875" cy="369332"/>
          </a:xfrm>
          <a:prstGeom prst="rect">
            <a:avLst/>
          </a:prstGeom>
          <a:noFill/>
          <a:ln>
            <a:noFill/>
          </a:ln>
        </p:spPr>
        <p:txBody>
          <a:bodyPr wrap="none" rtlCol="0">
            <a:spAutoFit/>
          </a:bodyPr>
          <a:lstStyle/>
          <a:p>
            <a:r>
              <a:rPr lang="en-GB" dirty="0">
                <a:solidFill>
                  <a:srgbClr val="0E8F1E"/>
                </a:solidFill>
              </a:rPr>
              <a:t>Increasing C </a:t>
            </a:r>
          </a:p>
        </p:txBody>
      </p:sp>
      <p:pic>
        <p:nvPicPr>
          <p:cNvPr id="22" name="Picture 21">
            <a:extLst>
              <a:ext uri="{FF2B5EF4-FFF2-40B4-BE49-F238E27FC236}">
                <a16:creationId xmlns:a16="http://schemas.microsoft.com/office/drawing/2014/main" id="{6B846685-E5CD-E547-ABC6-484C4A8E7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6671" y="929364"/>
            <a:ext cx="4092791" cy="3024073"/>
          </a:xfrm>
          <a:prstGeom prst="rect">
            <a:avLst/>
          </a:prstGeom>
        </p:spPr>
      </p:pic>
      <p:sp>
        <p:nvSpPr>
          <p:cNvPr id="23" name="TextBox 22">
            <a:extLst>
              <a:ext uri="{FF2B5EF4-FFF2-40B4-BE49-F238E27FC236}">
                <a16:creationId xmlns:a16="http://schemas.microsoft.com/office/drawing/2014/main" id="{D88F807B-19E7-7B41-A76D-347C3C812A33}"/>
              </a:ext>
            </a:extLst>
          </p:cNvPr>
          <p:cNvSpPr txBox="1"/>
          <p:nvPr/>
        </p:nvSpPr>
        <p:spPr>
          <a:xfrm>
            <a:off x="5142268" y="4051431"/>
            <a:ext cx="3796489" cy="369332"/>
          </a:xfrm>
          <a:prstGeom prst="rect">
            <a:avLst/>
          </a:prstGeom>
          <a:noFill/>
        </p:spPr>
        <p:txBody>
          <a:bodyPr wrap="none" rtlCol="0">
            <a:spAutoFit/>
          </a:bodyPr>
          <a:lstStyle/>
          <a:p>
            <a:r>
              <a:rPr lang="en-GB" dirty="0"/>
              <a:t>We simultaneously follow SEY changes</a:t>
            </a:r>
          </a:p>
        </p:txBody>
      </p:sp>
    </p:spTree>
    <p:extLst>
      <p:ext uri="{BB962C8B-B14F-4D97-AF65-F5344CB8AC3E}">
        <p14:creationId xmlns:p14="http://schemas.microsoft.com/office/powerpoint/2010/main" val="4250871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4259766" y="111370"/>
            <a:ext cx="4884234" cy="720000"/>
          </a:xfrm>
        </p:spPr>
        <p:txBody>
          <a:bodyPr>
            <a:normAutofit fontScale="90000"/>
          </a:bodyPr>
          <a:lstStyle/>
          <a:p>
            <a:pPr algn="ctr"/>
            <a:r>
              <a:rPr lang="en-US" sz="2800" dirty="0">
                <a:cs typeface="Times New Roman" pitchFamily="18" charset="0"/>
              </a:rPr>
              <a:t>How a Coating modify SEY? </a:t>
            </a:r>
            <a:br>
              <a:rPr lang="en-US" sz="2800" dirty="0">
                <a:cs typeface="Times New Roman" pitchFamily="18" charset="0"/>
              </a:rPr>
            </a:br>
            <a:r>
              <a:rPr lang="en-US" sz="2800" dirty="0">
                <a:cs typeface="Times New Roman" pitchFamily="18" charset="0"/>
              </a:rPr>
              <a:t>(</a:t>
            </a:r>
            <a:r>
              <a:rPr lang="en-US" sz="2800" cap="none" dirty="0">
                <a:cs typeface="Times New Roman" pitchFamily="18" charset="0"/>
              </a:rPr>
              <a:t>the case of c on Cu)</a:t>
            </a:r>
            <a:endParaRPr lang="en-US" sz="2800" dirty="0">
              <a:cs typeface="Times New Roman" pitchFamily="18" charset="0"/>
            </a:endParaRPr>
          </a:p>
        </p:txBody>
      </p:sp>
      <p:pic>
        <p:nvPicPr>
          <p:cNvPr id="6" name="Picture 5">
            <a:extLst>
              <a:ext uri="{FF2B5EF4-FFF2-40B4-BE49-F238E27FC236}">
                <a16:creationId xmlns:a16="http://schemas.microsoft.com/office/drawing/2014/main" id="{B80A906F-A223-3C49-B0A4-B900BBCD9E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494" y="875326"/>
            <a:ext cx="3640711" cy="2658946"/>
          </a:xfrm>
          <a:prstGeom prst="rect">
            <a:avLst/>
          </a:prstGeom>
        </p:spPr>
      </p:pic>
      <p:grpSp>
        <p:nvGrpSpPr>
          <p:cNvPr id="10" name="Group 9">
            <a:extLst>
              <a:ext uri="{FF2B5EF4-FFF2-40B4-BE49-F238E27FC236}">
                <a16:creationId xmlns:a16="http://schemas.microsoft.com/office/drawing/2014/main" id="{8C22E914-6982-8B43-8783-AB3987E79023}"/>
              </a:ext>
            </a:extLst>
          </p:cNvPr>
          <p:cNvGrpSpPr/>
          <p:nvPr/>
        </p:nvGrpSpPr>
        <p:grpSpPr>
          <a:xfrm>
            <a:off x="5119433" y="875326"/>
            <a:ext cx="3640711" cy="2659280"/>
            <a:chOff x="5446535" y="875656"/>
            <a:chExt cx="3640711" cy="2659280"/>
          </a:xfrm>
        </p:grpSpPr>
        <p:pic>
          <p:nvPicPr>
            <p:cNvPr id="9" name="Picture 8">
              <a:extLst>
                <a:ext uri="{FF2B5EF4-FFF2-40B4-BE49-F238E27FC236}">
                  <a16:creationId xmlns:a16="http://schemas.microsoft.com/office/drawing/2014/main" id="{45484B83-2DA7-914B-BECF-087E1A2B7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4717" y="875656"/>
              <a:ext cx="3632529" cy="2462593"/>
            </a:xfrm>
            <a:prstGeom prst="rect">
              <a:avLst/>
            </a:prstGeom>
          </p:spPr>
        </p:pic>
        <p:pic>
          <p:nvPicPr>
            <p:cNvPr id="16" name="Picture 15">
              <a:extLst>
                <a:ext uri="{FF2B5EF4-FFF2-40B4-BE49-F238E27FC236}">
                  <a16:creationId xmlns:a16="http://schemas.microsoft.com/office/drawing/2014/main" id="{917FD40B-4BF0-C943-9025-40EA7A9DF5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46535" y="3338249"/>
              <a:ext cx="3640711" cy="196687"/>
            </a:xfrm>
            <a:prstGeom prst="rect">
              <a:avLst/>
            </a:prstGeom>
          </p:spPr>
        </p:pic>
      </p:grpSp>
      <p:sp>
        <p:nvSpPr>
          <p:cNvPr id="13" name="TextBox 12">
            <a:extLst>
              <a:ext uri="{FF2B5EF4-FFF2-40B4-BE49-F238E27FC236}">
                <a16:creationId xmlns:a16="http://schemas.microsoft.com/office/drawing/2014/main" id="{B1F79750-DC4A-0E4F-AFC3-10F93C3A3194}"/>
              </a:ext>
            </a:extLst>
          </p:cNvPr>
          <p:cNvSpPr txBox="1"/>
          <p:nvPr/>
        </p:nvSpPr>
        <p:spPr>
          <a:xfrm>
            <a:off x="530493" y="3791420"/>
            <a:ext cx="3379867" cy="369332"/>
          </a:xfrm>
          <a:prstGeom prst="rect">
            <a:avLst/>
          </a:prstGeom>
          <a:noFill/>
        </p:spPr>
        <p:txBody>
          <a:bodyPr wrap="square" rtlCol="0">
            <a:spAutoFit/>
          </a:bodyPr>
          <a:lstStyle/>
          <a:p>
            <a:r>
              <a:rPr lang="en-GB" dirty="0"/>
              <a:t>Could follow </a:t>
            </a:r>
            <a:r>
              <a:rPr lang="en-GB" dirty="0" err="1">
                <a:latin typeface="Symbol" pitchFamily="2" charset="2"/>
              </a:rPr>
              <a:t>d</a:t>
            </a:r>
            <a:r>
              <a:rPr lang="en-GB" baseline="-25000" dirty="0" err="1"/>
              <a:t>max</a:t>
            </a:r>
            <a:r>
              <a:rPr lang="en-GB" dirty="0"/>
              <a:t> vs C coverages </a:t>
            </a:r>
          </a:p>
        </p:txBody>
      </p:sp>
      <p:sp>
        <p:nvSpPr>
          <p:cNvPr id="14" name="Rectangle 13">
            <a:extLst>
              <a:ext uri="{FF2B5EF4-FFF2-40B4-BE49-F238E27FC236}">
                <a16:creationId xmlns:a16="http://schemas.microsoft.com/office/drawing/2014/main" id="{663820FF-6106-114E-8535-8BFF3EF65E09}"/>
              </a:ext>
            </a:extLst>
          </p:cNvPr>
          <p:cNvSpPr/>
          <p:nvPr/>
        </p:nvSpPr>
        <p:spPr>
          <a:xfrm>
            <a:off x="631902" y="1732160"/>
            <a:ext cx="178420" cy="88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140425C-1C31-8741-811C-F13EDDB42524}"/>
              </a:ext>
            </a:extLst>
          </p:cNvPr>
          <p:cNvSpPr/>
          <p:nvPr/>
        </p:nvSpPr>
        <p:spPr>
          <a:xfrm>
            <a:off x="5252224" y="1732160"/>
            <a:ext cx="178420" cy="88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CDC1B7C-ACD2-3746-8565-5D6E84278464}"/>
              </a:ext>
            </a:extLst>
          </p:cNvPr>
          <p:cNvSpPr txBox="1"/>
          <p:nvPr/>
        </p:nvSpPr>
        <p:spPr>
          <a:xfrm rot="16200000">
            <a:off x="4964051" y="1788468"/>
            <a:ext cx="559961" cy="369332"/>
          </a:xfrm>
          <a:prstGeom prst="rect">
            <a:avLst/>
          </a:prstGeom>
          <a:noFill/>
        </p:spPr>
        <p:txBody>
          <a:bodyPr wrap="none" rtlCol="0">
            <a:spAutoFit/>
          </a:bodyPr>
          <a:lstStyle/>
          <a:p>
            <a:r>
              <a:rPr lang="en-GB" dirty="0" err="1">
                <a:solidFill>
                  <a:schemeClr val="bg1"/>
                </a:solidFill>
              </a:rPr>
              <a:t>E</a:t>
            </a:r>
            <a:r>
              <a:rPr lang="en-GB" baseline="-25000" dirty="0" err="1">
                <a:solidFill>
                  <a:schemeClr val="bg1"/>
                </a:solidFill>
              </a:rPr>
              <a:t>max</a:t>
            </a:r>
            <a:endParaRPr lang="en-GB" dirty="0">
              <a:solidFill>
                <a:schemeClr val="bg1"/>
              </a:solidFill>
            </a:endParaRPr>
          </a:p>
        </p:txBody>
      </p:sp>
      <p:sp>
        <p:nvSpPr>
          <p:cNvPr id="24" name="TextBox 23">
            <a:extLst>
              <a:ext uri="{FF2B5EF4-FFF2-40B4-BE49-F238E27FC236}">
                <a16:creationId xmlns:a16="http://schemas.microsoft.com/office/drawing/2014/main" id="{D7FBDFBA-0462-C249-A0AD-F603EC707010}"/>
              </a:ext>
            </a:extLst>
          </p:cNvPr>
          <p:cNvSpPr txBox="1"/>
          <p:nvPr/>
        </p:nvSpPr>
        <p:spPr>
          <a:xfrm rot="16200000">
            <a:off x="340866" y="1921956"/>
            <a:ext cx="569580" cy="369332"/>
          </a:xfrm>
          <a:prstGeom prst="rect">
            <a:avLst/>
          </a:prstGeom>
          <a:noFill/>
        </p:spPr>
        <p:txBody>
          <a:bodyPr wrap="none" rtlCol="0">
            <a:spAutoFit/>
          </a:bodyPr>
          <a:lstStyle/>
          <a:p>
            <a:r>
              <a:rPr lang="en-GB" dirty="0" err="1">
                <a:solidFill>
                  <a:schemeClr val="bg1"/>
                </a:solidFill>
                <a:latin typeface="Symbol" pitchFamily="2" charset="2"/>
              </a:rPr>
              <a:t>d</a:t>
            </a:r>
            <a:r>
              <a:rPr lang="en-GB" baseline="-25000" dirty="0" err="1">
                <a:solidFill>
                  <a:schemeClr val="bg1"/>
                </a:solidFill>
                <a:latin typeface="+mj-lt"/>
              </a:rPr>
              <a:t>max</a:t>
            </a:r>
            <a:endParaRPr lang="en-GB" dirty="0">
              <a:solidFill>
                <a:schemeClr val="bg1"/>
              </a:solidFill>
              <a:latin typeface="+mj-lt"/>
            </a:endParaRPr>
          </a:p>
        </p:txBody>
      </p:sp>
      <p:sp>
        <p:nvSpPr>
          <p:cNvPr id="25" name="TextBox 24">
            <a:extLst>
              <a:ext uri="{FF2B5EF4-FFF2-40B4-BE49-F238E27FC236}">
                <a16:creationId xmlns:a16="http://schemas.microsoft.com/office/drawing/2014/main" id="{1BF2FB95-5378-514B-8F4F-62B503192DE5}"/>
              </a:ext>
            </a:extLst>
          </p:cNvPr>
          <p:cNvSpPr txBox="1"/>
          <p:nvPr/>
        </p:nvSpPr>
        <p:spPr>
          <a:xfrm>
            <a:off x="5127615" y="3689682"/>
            <a:ext cx="3379867" cy="369332"/>
          </a:xfrm>
          <a:prstGeom prst="rect">
            <a:avLst/>
          </a:prstGeom>
          <a:noFill/>
        </p:spPr>
        <p:txBody>
          <a:bodyPr wrap="square" rtlCol="0">
            <a:spAutoFit/>
          </a:bodyPr>
          <a:lstStyle/>
          <a:p>
            <a:r>
              <a:rPr lang="en-GB" dirty="0"/>
              <a:t>Could follow </a:t>
            </a:r>
            <a:r>
              <a:rPr lang="en-GB" dirty="0" err="1">
                <a:latin typeface="Symbol" pitchFamily="2" charset="2"/>
              </a:rPr>
              <a:t>E</a:t>
            </a:r>
            <a:r>
              <a:rPr lang="en-GB" baseline="-25000" dirty="0" err="1"/>
              <a:t>max</a:t>
            </a:r>
            <a:r>
              <a:rPr lang="en-GB" dirty="0"/>
              <a:t> vs C coverages </a:t>
            </a:r>
          </a:p>
        </p:txBody>
      </p:sp>
      <p:sp>
        <p:nvSpPr>
          <p:cNvPr id="17" name="TextBox 16">
            <a:extLst>
              <a:ext uri="{FF2B5EF4-FFF2-40B4-BE49-F238E27FC236}">
                <a16:creationId xmlns:a16="http://schemas.microsoft.com/office/drawing/2014/main" id="{C7470165-2318-FE43-8157-9F5B90BAA3DA}"/>
              </a:ext>
            </a:extLst>
          </p:cNvPr>
          <p:cNvSpPr txBox="1"/>
          <p:nvPr/>
        </p:nvSpPr>
        <p:spPr>
          <a:xfrm>
            <a:off x="2128646" y="4073936"/>
            <a:ext cx="5063181" cy="369332"/>
          </a:xfrm>
          <a:prstGeom prst="rect">
            <a:avLst/>
          </a:prstGeom>
          <a:noFill/>
        </p:spPr>
        <p:txBody>
          <a:bodyPr wrap="none" rtlCol="0">
            <a:spAutoFit/>
          </a:bodyPr>
          <a:lstStyle/>
          <a:p>
            <a:r>
              <a:rPr lang="en-GB" dirty="0"/>
              <a:t>15-20 </a:t>
            </a:r>
            <a:r>
              <a:rPr lang="en-GB" dirty="0" err="1"/>
              <a:t>Ml</a:t>
            </a:r>
            <a:r>
              <a:rPr lang="en-GB" dirty="0"/>
              <a:t> (~ 5-6 nm) of C determines SEY properties.</a:t>
            </a:r>
          </a:p>
        </p:txBody>
      </p:sp>
      <p:sp>
        <p:nvSpPr>
          <p:cNvPr id="26" name="TextBox 25">
            <a:extLst>
              <a:ext uri="{FF2B5EF4-FFF2-40B4-BE49-F238E27FC236}">
                <a16:creationId xmlns:a16="http://schemas.microsoft.com/office/drawing/2014/main" id="{92B53E00-B5F8-844E-BE34-7FE94C4EE66A}"/>
              </a:ext>
            </a:extLst>
          </p:cNvPr>
          <p:cNvSpPr txBox="1"/>
          <p:nvPr/>
        </p:nvSpPr>
        <p:spPr>
          <a:xfrm>
            <a:off x="2715944" y="4450215"/>
            <a:ext cx="3560270" cy="369332"/>
          </a:xfrm>
          <a:prstGeom prst="rect">
            <a:avLst/>
          </a:prstGeom>
          <a:noFill/>
        </p:spPr>
        <p:txBody>
          <a:bodyPr wrap="none" rtlCol="0">
            <a:spAutoFit/>
          </a:bodyPr>
          <a:lstStyle/>
          <a:p>
            <a:r>
              <a:rPr lang="en-GB" b="1" dirty="0">
                <a:solidFill>
                  <a:srgbClr val="00B0F0"/>
                </a:solidFill>
              </a:rPr>
              <a:t>What about Water on C (or on Cu)?</a:t>
            </a:r>
          </a:p>
        </p:txBody>
      </p:sp>
    </p:spTree>
    <p:extLst>
      <p:ext uri="{BB962C8B-B14F-4D97-AF65-F5344CB8AC3E}">
        <p14:creationId xmlns:p14="http://schemas.microsoft.com/office/powerpoint/2010/main" val="210374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284" y="-130628"/>
            <a:ext cx="6457950" cy="969771"/>
          </a:xfrm>
        </p:spPr>
        <p:txBody>
          <a:bodyPr>
            <a:normAutofit/>
          </a:bodyPr>
          <a:lstStyle/>
          <a:p>
            <a:r>
              <a:rPr lang="en-US" dirty="0"/>
              <a:t>Exotic Vacuum behavior @ LHC:</a:t>
            </a:r>
            <a:endParaRPr lang="en-US" sz="1500" dirty="0"/>
          </a:p>
        </p:txBody>
      </p:sp>
      <p:sp>
        <p:nvSpPr>
          <p:cNvPr id="3" name="Slide Number Placeholder 2"/>
          <p:cNvSpPr>
            <a:spLocks noGrp="1"/>
          </p:cNvSpPr>
          <p:nvPr>
            <p:ph type="sldNum" sz="quarter" idx="4294967295"/>
          </p:nvPr>
        </p:nvSpPr>
        <p:spPr>
          <a:xfrm>
            <a:off x="7589520" y="4869656"/>
            <a:ext cx="1515618" cy="273844"/>
          </a:xfrm>
          <a:prstGeom prst="rect">
            <a:avLst/>
          </a:prstGeom>
        </p:spPr>
        <p:txBody>
          <a:bodyPr/>
          <a:lstStyle/>
          <a:p>
            <a:fld id="{E6F042EC-AC2B-494B-940A-3A868054EC65}" type="slidenum">
              <a:rPr lang="en-US" smtClean="0"/>
              <a:t>5</a:t>
            </a:fld>
            <a:endParaRPr lang="en-US" dirty="0"/>
          </a:p>
        </p:txBody>
      </p:sp>
      <p:pic>
        <p:nvPicPr>
          <p:cNvPr id="4"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1429" y="546318"/>
            <a:ext cx="5734473" cy="3865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2"/>
          <p:cNvSpPr txBox="1">
            <a:spLocks/>
          </p:cNvSpPr>
          <p:nvPr/>
        </p:nvSpPr>
        <p:spPr>
          <a:xfrm>
            <a:off x="1143000" y="209800"/>
            <a:ext cx="400050" cy="183356"/>
          </a:xfrm>
          <a:prstGeom prst="rect">
            <a:avLst/>
          </a:prstGeom>
        </p:spPr>
        <p:txBody>
          <a:bodyPr anchor="ctr"/>
          <a:lstStyle>
            <a:lvl1pPr eaLnBrk="0" hangingPunct="0">
              <a:defRPr sz="3600">
                <a:solidFill>
                  <a:schemeClr val="tx1"/>
                </a:solidFill>
                <a:latin typeface="Times" charset="0"/>
                <a:ea typeface="ＭＳ Ｐゴシック" charset="0"/>
                <a:cs typeface="ＭＳ Ｐゴシック" charset="0"/>
              </a:defRPr>
            </a:lvl1pPr>
            <a:lvl2pPr marL="37931725" indent="-37474525" eaLnBrk="0" hangingPunct="0">
              <a:defRPr sz="3600">
                <a:solidFill>
                  <a:schemeClr val="tx1"/>
                </a:solidFill>
                <a:latin typeface="Times" charset="0"/>
                <a:ea typeface="ＭＳ Ｐゴシック" charset="0"/>
              </a:defRPr>
            </a:lvl2pPr>
            <a:lvl3pPr eaLnBrk="0" hangingPunct="0">
              <a:defRPr sz="3600">
                <a:solidFill>
                  <a:schemeClr val="tx1"/>
                </a:solidFill>
                <a:latin typeface="Times" charset="0"/>
                <a:ea typeface="ＭＳ Ｐゴシック" charset="0"/>
              </a:defRPr>
            </a:lvl3pPr>
            <a:lvl4pPr eaLnBrk="0" hangingPunct="0">
              <a:defRPr sz="3600">
                <a:solidFill>
                  <a:schemeClr val="tx1"/>
                </a:solidFill>
                <a:latin typeface="Times" charset="0"/>
                <a:ea typeface="ＭＳ Ｐゴシック" charset="0"/>
              </a:defRPr>
            </a:lvl4pPr>
            <a:lvl5pPr eaLnBrk="0" hangingPunct="0">
              <a:defRPr sz="3600">
                <a:solidFill>
                  <a:schemeClr val="tx1"/>
                </a:solidFill>
                <a:latin typeface="Times" charset="0"/>
                <a:ea typeface="ＭＳ Ｐゴシック" charset="0"/>
              </a:defRPr>
            </a:lvl5pPr>
            <a:lvl6pPr marL="457200" eaLnBrk="0" fontAlgn="base" hangingPunct="0">
              <a:spcBef>
                <a:spcPct val="0"/>
              </a:spcBef>
              <a:spcAft>
                <a:spcPct val="0"/>
              </a:spcAft>
              <a:defRPr sz="3600">
                <a:solidFill>
                  <a:schemeClr val="tx1"/>
                </a:solidFill>
                <a:latin typeface="Times" charset="0"/>
                <a:ea typeface="ＭＳ Ｐゴシック" charset="0"/>
              </a:defRPr>
            </a:lvl6pPr>
            <a:lvl7pPr marL="914400" eaLnBrk="0" fontAlgn="base" hangingPunct="0">
              <a:spcBef>
                <a:spcPct val="0"/>
              </a:spcBef>
              <a:spcAft>
                <a:spcPct val="0"/>
              </a:spcAft>
              <a:defRPr sz="3600">
                <a:solidFill>
                  <a:schemeClr val="tx1"/>
                </a:solidFill>
                <a:latin typeface="Times" charset="0"/>
                <a:ea typeface="ＭＳ Ｐゴシック" charset="0"/>
              </a:defRPr>
            </a:lvl7pPr>
            <a:lvl8pPr marL="1371600" eaLnBrk="0" fontAlgn="base" hangingPunct="0">
              <a:spcBef>
                <a:spcPct val="0"/>
              </a:spcBef>
              <a:spcAft>
                <a:spcPct val="0"/>
              </a:spcAft>
              <a:defRPr sz="3600">
                <a:solidFill>
                  <a:schemeClr val="tx1"/>
                </a:solidFill>
                <a:latin typeface="Times" charset="0"/>
                <a:ea typeface="ＭＳ Ｐゴシック" charset="0"/>
              </a:defRPr>
            </a:lvl8pPr>
            <a:lvl9pPr marL="1828800" eaLnBrk="0" fontAlgn="base" hangingPunct="0">
              <a:spcBef>
                <a:spcPct val="0"/>
              </a:spcBef>
              <a:spcAft>
                <a:spcPct val="0"/>
              </a:spcAft>
              <a:defRPr sz="3600">
                <a:solidFill>
                  <a:schemeClr val="tx1"/>
                </a:solidFill>
                <a:latin typeface="Times" charset="0"/>
                <a:ea typeface="ＭＳ Ｐゴシック" charset="0"/>
              </a:defRPr>
            </a:lvl9pPr>
          </a:lstStyle>
          <a:p>
            <a:pPr algn="ctr" eaLnBrk="1" hangingPunct="1"/>
            <a:endParaRPr lang="en-US" sz="900" b="1" dirty="0">
              <a:solidFill>
                <a:srgbClr val="FFFFFF"/>
              </a:solidFill>
              <a:latin typeface="Comic Sans MS" charset="0"/>
            </a:endParaRPr>
          </a:p>
        </p:txBody>
      </p:sp>
      <p:sp>
        <p:nvSpPr>
          <p:cNvPr id="6" name="TextBox 5"/>
          <p:cNvSpPr txBox="1"/>
          <p:nvPr/>
        </p:nvSpPr>
        <p:spPr>
          <a:xfrm>
            <a:off x="2844404" y="1689746"/>
            <a:ext cx="535724" cy="2308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defRPr/>
            </a:pPr>
            <a:r>
              <a:rPr lang="en-US" sz="900" dirty="0"/>
              <a:t>Beam 1</a:t>
            </a:r>
          </a:p>
        </p:txBody>
      </p:sp>
      <p:sp>
        <p:nvSpPr>
          <p:cNvPr id="7" name="TextBox 6"/>
          <p:cNvSpPr txBox="1"/>
          <p:nvPr/>
        </p:nvSpPr>
        <p:spPr>
          <a:xfrm>
            <a:off x="4454129" y="1377803"/>
            <a:ext cx="535724" cy="2308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900" dirty="0"/>
              <a:t>Beam 2</a:t>
            </a:r>
          </a:p>
        </p:txBody>
      </p:sp>
      <p:sp>
        <p:nvSpPr>
          <p:cNvPr id="8" name="TextBox 7"/>
          <p:cNvSpPr txBox="1"/>
          <p:nvPr/>
        </p:nvSpPr>
        <p:spPr>
          <a:xfrm>
            <a:off x="2961085" y="2818459"/>
            <a:ext cx="800100" cy="36933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en-US" sz="900" dirty="0"/>
              <a:t>No pressure Increase</a:t>
            </a:r>
          </a:p>
        </p:txBody>
      </p:sp>
      <p:sp>
        <p:nvSpPr>
          <p:cNvPr id="9" name="TextBox 8"/>
          <p:cNvSpPr txBox="1"/>
          <p:nvPr/>
        </p:nvSpPr>
        <p:spPr>
          <a:xfrm>
            <a:off x="5025775" y="1724870"/>
            <a:ext cx="800100" cy="36933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900" dirty="0"/>
              <a:t>Pressure Increase</a:t>
            </a:r>
          </a:p>
        </p:txBody>
      </p:sp>
      <p:sp>
        <p:nvSpPr>
          <p:cNvPr id="10" name="TextBox 9"/>
          <p:cNvSpPr txBox="1"/>
          <p:nvPr/>
        </p:nvSpPr>
        <p:spPr>
          <a:xfrm>
            <a:off x="1901429" y="4480489"/>
            <a:ext cx="4080271" cy="3000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350" b="1" dirty="0">
                <a:solidFill>
                  <a:srgbClr val="000000"/>
                </a:solidFill>
                <a:ea typeface="ＭＳ Ｐゴシック" charset="0"/>
                <a:cs typeface="Monotype Corsiva" charset="0"/>
              </a:rPr>
              <a:t>450 </a:t>
            </a:r>
            <a:r>
              <a:rPr lang="en-US" sz="1350" b="1" dirty="0" err="1">
                <a:solidFill>
                  <a:srgbClr val="000000"/>
                </a:solidFill>
                <a:ea typeface="ＭＳ Ｐゴシック" charset="0"/>
                <a:cs typeface="Monotype Corsiva" charset="0"/>
              </a:rPr>
              <a:t>GeV</a:t>
            </a:r>
            <a:r>
              <a:rPr lang="en-US" sz="1350" b="1" dirty="0">
                <a:solidFill>
                  <a:srgbClr val="000000"/>
                </a:solidFill>
                <a:ea typeface="ＭＳ Ｐゴシック" charset="0"/>
                <a:cs typeface="Monotype Corsiva" charset="0"/>
              </a:rPr>
              <a:t> – 150 ns bunch spacing: Merged vacuum</a:t>
            </a:r>
            <a:endParaRPr lang="en-US" sz="1350" dirty="0"/>
          </a:p>
        </p:txBody>
      </p:sp>
      <p:sp>
        <p:nvSpPr>
          <p:cNvPr id="11" name="Rectangle 10"/>
          <p:cNvSpPr/>
          <p:nvPr/>
        </p:nvSpPr>
        <p:spPr>
          <a:xfrm>
            <a:off x="6839400" y="4466668"/>
            <a:ext cx="907621" cy="300082"/>
          </a:xfrm>
          <a:prstGeom prst="rect">
            <a:avLst/>
          </a:prstGeom>
        </p:spPr>
        <p:txBody>
          <a:bodyPr wrap="none">
            <a:spAutoFit/>
          </a:bodyPr>
          <a:lstStyle/>
          <a:p>
            <a:r>
              <a:rPr lang="en-US" sz="1350" dirty="0"/>
              <a:t>8-10-2010</a:t>
            </a:r>
          </a:p>
        </p:txBody>
      </p:sp>
    </p:spTree>
    <p:extLst>
      <p:ext uri="{BB962C8B-B14F-4D97-AF65-F5344CB8AC3E}">
        <p14:creationId xmlns:p14="http://schemas.microsoft.com/office/powerpoint/2010/main" val="3065952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E2528-A9F9-9243-88B8-93CE3D1EDC75}"/>
              </a:ext>
            </a:extLst>
          </p:cNvPr>
          <p:cNvSpPr>
            <a:spLocks noGrp="1"/>
          </p:cNvSpPr>
          <p:nvPr>
            <p:ph type="title"/>
          </p:nvPr>
        </p:nvSpPr>
        <p:spPr/>
        <p:txBody>
          <a:bodyPr/>
          <a:lstStyle/>
          <a:p>
            <a:r>
              <a:rPr lang="en-GB" dirty="0"/>
              <a:t>What  about Water on Cu?</a:t>
            </a:r>
          </a:p>
        </p:txBody>
      </p:sp>
      <p:pic>
        <p:nvPicPr>
          <p:cNvPr id="5" name="Picture 4">
            <a:extLst>
              <a:ext uri="{FF2B5EF4-FFF2-40B4-BE49-F238E27FC236}">
                <a16:creationId xmlns:a16="http://schemas.microsoft.com/office/drawing/2014/main" id="{0641E744-AD31-DF46-9090-C5EE3D460584}"/>
              </a:ext>
            </a:extLst>
          </p:cNvPr>
          <p:cNvPicPr>
            <a:picLocks noChangeAspect="1"/>
          </p:cNvPicPr>
          <p:nvPr/>
        </p:nvPicPr>
        <p:blipFill>
          <a:blip r:embed="rId2"/>
          <a:stretch>
            <a:fillRect/>
          </a:stretch>
        </p:blipFill>
        <p:spPr>
          <a:xfrm>
            <a:off x="2734142" y="900585"/>
            <a:ext cx="7035949" cy="3702412"/>
          </a:xfrm>
          <a:prstGeom prst="rect">
            <a:avLst/>
          </a:prstGeom>
        </p:spPr>
      </p:pic>
      <p:sp>
        <p:nvSpPr>
          <p:cNvPr id="8" name="TextBox 7">
            <a:extLst>
              <a:ext uri="{FF2B5EF4-FFF2-40B4-BE49-F238E27FC236}">
                <a16:creationId xmlns:a16="http://schemas.microsoft.com/office/drawing/2014/main" id="{0211D640-E00B-D948-9CF6-BB81195AE9C5}"/>
              </a:ext>
            </a:extLst>
          </p:cNvPr>
          <p:cNvSpPr txBox="1"/>
          <p:nvPr/>
        </p:nvSpPr>
        <p:spPr>
          <a:xfrm>
            <a:off x="156998" y="1062990"/>
            <a:ext cx="2557219" cy="2862322"/>
          </a:xfrm>
          <a:prstGeom prst="rect">
            <a:avLst/>
          </a:prstGeom>
          <a:noFill/>
        </p:spPr>
        <p:txBody>
          <a:bodyPr wrap="square" rtlCol="0">
            <a:spAutoFit/>
          </a:bodyPr>
          <a:lstStyle/>
          <a:p>
            <a:r>
              <a:rPr lang="en-US" dirty="0"/>
              <a:t>V . </a:t>
            </a:r>
            <a:r>
              <a:rPr lang="en-US" dirty="0" err="1"/>
              <a:t>Baglin</a:t>
            </a:r>
            <a:r>
              <a:rPr lang="en-US" dirty="0"/>
              <a:t>, J. Bojko1, O. </a:t>
            </a:r>
            <a:r>
              <a:rPr lang="en-US" dirty="0" err="1"/>
              <a:t>Gröbner</a:t>
            </a:r>
            <a:r>
              <a:rPr lang="en-US" dirty="0"/>
              <a:t>, B. </a:t>
            </a:r>
            <a:r>
              <a:rPr lang="en-US" dirty="0" err="1"/>
              <a:t>Henrist</a:t>
            </a:r>
            <a:endParaRPr lang="en-US" dirty="0"/>
          </a:p>
          <a:p>
            <a:r>
              <a:rPr lang="en-US" dirty="0"/>
              <a:t>THE SECONDARY ELECTRON YIELD OF TECHNICAL MATERIALS AND ITS VARIATION WITHSURFACE TREATMENTSV </a:t>
            </a:r>
            <a:r>
              <a:rPr lang="en-US" dirty="0">
                <a:latin typeface="Times" pitchFamily="2" charset="0"/>
              </a:rPr>
              <a:t>Proceedings of EPAC 2000, Vienna, Austria</a:t>
            </a:r>
          </a:p>
        </p:txBody>
      </p:sp>
      <p:sp>
        <p:nvSpPr>
          <p:cNvPr id="12" name="TextBox 11">
            <a:extLst>
              <a:ext uri="{FF2B5EF4-FFF2-40B4-BE49-F238E27FC236}">
                <a16:creationId xmlns:a16="http://schemas.microsoft.com/office/drawing/2014/main" id="{E26F7CC0-8882-1542-8703-4B741E05CC91}"/>
              </a:ext>
            </a:extLst>
          </p:cNvPr>
          <p:cNvSpPr txBox="1"/>
          <p:nvPr/>
        </p:nvSpPr>
        <p:spPr>
          <a:xfrm>
            <a:off x="137073" y="3925312"/>
            <a:ext cx="2002215" cy="954107"/>
          </a:xfrm>
          <a:prstGeom prst="rect">
            <a:avLst/>
          </a:prstGeom>
          <a:noFill/>
        </p:spPr>
        <p:txBody>
          <a:bodyPr wrap="none" rtlCol="0">
            <a:spAutoFit/>
          </a:bodyPr>
          <a:lstStyle/>
          <a:p>
            <a:r>
              <a:rPr lang="en-GB" sz="2800" dirty="0">
                <a:solidFill>
                  <a:srgbClr val="FF0000"/>
                </a:solidFill>
              </a:rPr>
              <a:t> Moreover It</a:t>
            </a:r>
          </a:p>
          <a:p>
            <a:r>
              <a:rPr lang="en-GB" sz="2800" dirty="0">
                <a:solidFill>
                  <a:srgbClr val="FF0000"/>
                </a:solidFill>
              </a:rPr>
              <a:t> charges up!</a:t>
            </a:r>
          </a:p>
        </p:txBody>
      </p:sp>
    </p:spTree>
    <p:extLst>
      <p:ext uri="{BB962C8B-B14F-4D97-AF65-F5344CB8AC3E}">
        <p14:creationId xmlns:p14="http://schemas.microsoft.com/office/powerpoint/2010/main" val="4126501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556B-8A58-9742-96BF-FB5E34DC48EB}"/>
              </a:ext>
            </a:extLst>
          </p:cNvPr>
          <p:cNvSpPr>
            <a:spLocks noGrp="1"/>
          </p:cNvSpPr>
          <p:nvPr>
            <p:ph type="title"/>
          </p:nvPr>
        </p:nvSpPr>
        <p:spPr>
          <a:xfrm>
            <a:off x="1794289" y="252402"/>
            <a:ext cx="6457950" cy="969771"/>
          </a:xfrm>
        </p:spPr>
        <p:txBody>
          <a:bodyPr/>
          <a:lstStyle/>
          <a:p>
            <a:r>
              <a:rPr lang="en-GB" dirty="0"/>
              <a:t>(Tentative) Work to do for </a:t>
            </a:r>
            <a:r>
              <a:rPr lang="en-GB" cap="none" dirty="0" err="1"/>
              <a:t>LHCspin</a:t>
            </a:r>
            <a:r>
              <a:rPr lang="en-GB" cap="none" dirty="0"/>
              <a:t>:</a:t>
            </a:r>
            <a:endParaRPr lang="en-GB" dirty="0"/>
          </a:p>
        </p:txBody>
      </p:sp>
      <p:sp>
        <p:nvSpPr>
          <p:cNvPr id="3" name="Content Placeholder 2">
            <a:extLst>
              <a:ext uri="{FF2B5EF4-FFF2-40B4-BE49-F238E27FC236}">
                <a16:creationId xmlns:a16="http://schemas.microsoft.com/office/drawing/2014/main" id="{D642BAA0-FB42-2443-B05A-F329A4DAD015}"/>
              </a:ext>
            </a:extLst>
          </p:cNvPr>
          <p:cNvSpPr>
            <a:spLocks noGrp="1"/>
          </p:cNvSpPr>
          <p:nvPr>
            <p:ph idx="1"/>
          </p:nvPr>
        </p:nvSpPr>
        <p:spPr>
          <a:xfrm>
            <a:off x="447442" y="1222172"/>
            <a:ext cx="8115300" cy="3468773"/>
          </a:xfrm>
        </p:spPr>
        <p:txBody>
          <a:bodyPr>
            <a:normAutofit/>
          </a:bodyPr>
          <a:lstStyle/>
          <a:p>
            <a:r>
              <a:rPr lang="en-GB" dirty="0"/>
              <a:t>Given the facts (to be better identified) that: </a:t>
            </a:r>
          </a:p>
          <a:p>
            <a:pPr>
              <a:buFont typeface="Wingdings" pitchFamily="2" charset="2"/>
              <a:buChar char="Ø"/>
            </a:pPr>
            <a:r>
              <a:rPr lang="en-GB" dirty="0"/>
              <a:t> Water Ice grow differently ad different T</a:t>
            </a:r>
          </a:p>
          <a:p>
            <a:pPr>
              <a:buFont typeface="Wingdings" pitchFamily="2" charset="2"/>
              <a:buChar char="Ø"/>
            </a:pPr>
            <a:r>
              <a:rPr lang="en-GB" dirty="0"/>
              <a:t>Water will affect SEY (as a function of thickness and growth morphology)</a:t>
            </a:r>
          </a:p>
          <a:p>
            <a:pPr>
              <a:buFont typeface="Wingdings" pitchFamily="2" charset="2"/>
              <a:buChar char="Ø"/>
            </a:pPr>
            <a:r>
              <a:rPr lang="en-GB" dirty="0"/>
              <a:t>Thick Ice will charge up (no good) and may have high SEY</a:t>
            </a:r>
          </a:p>
          <a:p>
            <a:pPr>
              <a:buFont typeface="Wingdings" pitchFamily="2" charset="2"/>
              <a:buChar char="Ø"/>
            </a:pPr>
            <a:endParaRPr lang="en-GB" dirty="0"/>
          </a:p>
          <a:p>
            <a:r>
              <a:rPr lang="en-GB" dirty="0"/>
              <a:t>We need to study, as a function of substrate (best if flat) and substrate Temperature:</a:t>
            </a:r>
          </a:p>
          <a:p>
            <a:pPr lvl="1"/>
            <a:endParaRPr lang="en-GB" dirty="0"/>
          </a:p>
          <a:p>
            <a:pPr lvl="1">
              <a:buFont typeface="Wingdings" pitchFamily="2" charset="2"/>
              <a:buChar char="Ø"/>
            </a:pPr>
            <a:r>
              <a:rPr lang="en-GB" dirty="0"/>
              <a:t>SEY as a function of Water thickness (the idea is to choose a T where Ice is compact and the thickness is optimum for maintaining H polarization with minimum influence on SEY)</a:t>
            </a:r>
          </a:p>
          <a:p>
            <a:pPr lvl="1">
              <a:buFont typeface="Wingdings" pitchFamily="2" charset="2"/>
              <a:buChar char="Ø"/>
            </a:pPr>
            <a:r>
              <a:rPr lang="en-GB" dirty="0"/>
              <a:t>See whether the interaction with of Atomic H modifies SEY and other surface Properties.</a:t>
            </a:r>
          </a:p>
          <a:p>
            <a:pPr lvl="1">
              <a:buFont typeface="Wingdings" pitchFamily="2" charset="2"/>
              <a:buChar char="Ø"/>
            </a:pPr>
            <a:r>
              <a:rPr lang="en-GB" dirty="0"/>
              <a:t>...?</a:t>
            </a:r>
          </a:p>
          <a:p>
            <a:pPr lvl="1">
              <a:buFont typeface="Wingdings" pitchFamily="2" charset="2"/>
              <a:buChar char="Ø"/>
            </a:pPr>
            <a:endParaRPr lang="en-GB" dirty="0"/>
          </a:p>
          <a:p>
            <a:pPr lvl="1"/>
            <a:endParaRPr lang="en-GB" dirty="0"/>
          </a:p>
        </p:txBody>
      </p:sp>
    </p:spTree>
    <p:extLst>
      <p:ext uri="{BB962C8B-B14F-4D97-AF65-F5344CB8AC3E}">
        <p14:creationId xmlns:p14="http://schemas.microsoft.com/office/powerpoint/2010/main" val="801239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1">
            <a:extLst>
              <a:ext uri="{FF2B5EF4-FFF2-40B4-BE49-F238E27FC236}">
                <a16:creationId xmlns:a16="http://schemas.microsoft.com/office/drawing/2014/main" id="{BC32EE7C-793E-3346-9DA1-7886C723CB3F}"/>
              </a:ext>
            </a:extLst>
          </p:cNvPr>
          <p:cNvSpPr txBox="1">
            <a:spLocks/>
          </p:cNvSpPr>
          <p:nvPr/>
        </p:nvSpPr>
        <p:spPr>
          <a:xfrm>
            <a:off x="1114425" y="1056971"/>
            <a:ext cx="6858000" cy="624327"/>
          </a:xfrm>
          <a:prstGeom prst="rect">
            <a:avLst/>
          </a:prstGeom>
        </p:spPr>
        <p:txBody>
          <a:bodyPr vert="horz" lIns="68580" tIns="34290" rIns="68580" bIns="34290" rtlCol="0" anchor="b">
            <a:normAutofit fontScale="97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GB" sz="1800" dirty="0" err="1">
                <a:cs typeface="Calibri" panose="020F0502020204030204" pitchFamily="34" charset="0"/>
              </a:rPr>
              <a:t>Surf</a:t>
            </a:r>
            <a:r>
              <a:rPr lang="en-GB" sz="1800" dirty="0" err="1">
                <a:solidFill>
                  <a:srgbClr val="FF0000"/>
                </a:solidFill>
                <a:cs typeface="Calibri" panose="020F0502020204030204" pitchFamily="34" charset="0"/>
              </a:rPr>
              <a:t>A</a:t>
            </a:r>
            <a:r>
              <a:rPr lang="en-GB" sz="1800" dirty="0" err="1">
                <a:cs typeface="Calibri" panose="020F0502020204030204" pitchFamily="34" charset="0"/>
              </a:rPr>
              <a:t>ce</a:t>
            </a:r>
            <a:r>
              <a:rPr lang="en-GB" sz="1800" dirty="0">
                <a:cs typeface="Calibri" panose="020F0502020204030204" pitchFamily="34" charset="0"/>
              </a:rPr>
              <a:t> and </a:t>
            </a:r>
            <a:r>
              <a:rPr lang="en-GB" sz="1800" dirty="0" err="1">
                <a:cs typeface="Calibri" panose="020F0502020204030204" pitchFamily="34" charset="0"/>
              </a:rPr>
              <a:t>mate</a:t>
            </a:r>
            <a:r>
              <a:rPr lang="en-GB" sz="1800" dirty="0" err="1">
                <a:solidFill>
                  <a:srgbClr val="FF0000"/>
                </a:solidFill>
                <a:cs typeface="Calibri" panose="020F0502020204030204" pitchFamily="34" charset="0"/>
              </a:rPr>
              <a:t>R</a:t>
            </a:r>
            <a:r>
              <a:rPr lang="en-GB" sz="1800" dirty="0" err="1">
                <a:cs typeface="Calibri" panose="020F0502020204030204" pitchFamily="34" charset="0"/>
              </a:rPr>
              <a:t>ial</a:t>
            </a:r>
            <a:r>
              <a:rPr lang="en-GB" sz="1800" dirty="0">
                <a:cs typeface="Calibri" panose="020F0502020204030204" pitchFamily="34" charset="0"/>
              </a:rPr>
              <a:t> studies for Accelerator </a:t>
            </a:r>
            <a:br>
              <a:rPr lang="en-GB" sz="1800" dirty="0">
                <a:cs typeface="Calibri" panose="020F0502020204030204" pitchFamily="34" charset="0"/>
              </a:rPr>
            </a:br>
            <a:r>
              <a:rPr lang="en-GB" sz="1800" dirty="0" err="1">
                <a:cs typeface="Calibri" panose="020F0502020204030204" pitchFamily="34" charset="0"/>
              </a:rPr>
              <a:t>Technolog</a:t>
            </a:r>
            <a:r>
              <a:rPr lang="en-GB" sz="1800" dirty="0" err="1">
                <a:solidFill>
                  <a:srgbClr val="FF0000"/>
                </a:solidFill>
                <a:cs typeface="Calibri" panose="020F0502020204030204" pitchFamily="34" charset="0"/>
              </a:rPr>
              <a:t>Y</a:t>
            </a:r>
            <a:r>
              <a:rPr lang="en-GB" sz="1800" dirty="0">
                <a:cs typeface="Calibri" panose="020F0502020204030204" pitchFamily="34" charset="0"/>
              </a:rPr>
              <a:t> </a:t>
            </a:r>
            <a:r>
              <a:rPr lang="en-GB" sz="1800" dirty="0">
                <a:solidFill>
                  <a:srgbClr val="FF0000"/>
                </a:solidFill>
                <a:cs typeface="Calibri" panose="020F0502020204030204" pitchFamily="34" charset="0"/>
              </a:rPr>
              <a:t>A</a:t>
            </a:r>
            <a:r>
              <a:rPr lang="en-GB" sz="1800" dirty="0">
                <a:cs typeface="Calibri" panose="020F0502020204030204" pitchFamily="34" charset="0"/>
              </a:rPr>
              <a:t>nd related topics</a:t>
            </a:r>
            <a:endParaRPr lang="en-GB" sz="1800" dirty="0">
              <a:solidFill>
                <a:srgbClr val="FF0000"/>
              </a:solidFill>
              <a:cs typeface="Calibri" panose="020F0502020204030204" pitchFamily="34" charset="0"/>
            </a:endParaRPr>
          </a:p>
        </p:txBody>
      </p:sp>
      <p:sp>
        <p:nvSpPr>
          <p:cNvPr id="18" name="Segnaposto contenuto 2">
            <a:extLst>
              <a:ext uri="{FF2B5EF4-FFF2-40B4-BE49-F238E27FC236}">
                <a16:creationId xmlns:a16="http://schemas.microsoft.com/office/drawing/2014/main" id="{D47D5A7B-5EF3-7346-8A0D-51D47D8BCD83}"/>
              </a:ext>
            </a:extLst>
          </p:cNvPr>
          <p:cNvSpPr txBox="1">
            <a:spLocks/>
          </p:cNvSpPr>
          <p:nvPr/>
        </p:nvSpPr>
        <p:spPr>
          <a:xfrm>
            <a:off x="1066800" y="1776852"/>
            <a:ext cx="6953250" cy="33277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just"/>
            <a:r>
              <a:rPr lang="en-GB" sz="1500" dirty="0">
                <a:latin typeface="+mj-lt"/>
                <a:cs typeface="Calibri" panose="020F0502020204030204" pitchFamily="34" charset="0"/>
              </a:rPr>
              <a:t>INFN has a longstanding tradition and a series of highly developed competences on issues related to various aspects of accelerator’s R&amp;D. </a:t>
            </a:r>
          </a:p>
          <a:p>
            <a:pPr algn="just"/>
            <a:endParaRPr lang="en-GB" sz="600" dirty="0">
              <a:latin typeface="+mj-lt"/>
              <a:cs typeface="Calibri" panose="020F0502020204030204" pitchFamily="34" charset="0"/>
            </a:endParaRPr>
          </a:p>
          <a:p>
            <a:pPr algn="just"/>
            <a:r>
              <a:rPr lang="en-GB" sz="1500" dirty="0">
                <a:latin typeface="+mj-lt"/>
                <a:cs typeface="Calibri" panose="020F0502020204030204" pitchFamily="34" charset="0"/>
              </a:rPr>
              <a:t>The </a:t>
            </a:r>
            <a:r>
              <a:rPr lang="en-GB" sz="1500" dirty="0">
                <a:solidFill>
                  <a:srgbClr val="FFFF00"/>
                </a:solidFill>
                <a:latin typeface="+mj-lt"/>
                <a:cs typeface="Calibri" panose="020F0502020204030204" pitchFamily="34" charset="0"/>
              </a:rPr>
              <a:t>ARYA</a:t>
            </a:r>
            <a:r>
              <a:rPr lang="en-GB" sz="1500" dirty="0">
                <a:latin typeface="+mj-lt"/>
                <a:cs typeface="Calibri" panose="020F0502020204030204" pitchFamily="34" charset="0"/>
              </a:rPr>
              <a:t> project is subdivided in Working Packages (WP’s).</a:t>
            </a:r>
          </a:p>
          <a:p>
            <a:pPr algn="just"/>
            <a:endParaRPr lang="en-GB" sz="600" dirty="0">
              <a:latin typeface="+mj-lt"/>
              <a:cs typeface="Calibri" panose="020F0502020204030204" pitchFamily="34" charset="0"/>
            </a:endParaRPr>
          </a:p>
          <a:p>
            <a:pPr algn="just"/>
            <a:r>
              <a:rPr lang="en-GB" sz="1500" dirty="0">
                <a:latin typeface="+mj-lt"/>
                <a:cs typeface="Calibri" panose="020F0502020204030204" pitchFamily="34" charset="0"/>
              </a:rPr>
              <a:t>All the WP’s will tackle research </a:t>
            </a:r>
            <a:r>
              <a:rPr lang="en-GB" sz="1500" dirty="0" err="1">
                <a:latin typeface="+mj-lt"/>
                <a:cs typeface="Calibri" panose="020F0502020204030204" pitchFamily="34" charset="0"/>
              </a:rPr>
              <a:t>ew</a:t>
            </a:r>
            <a:r>
              <a:rPr lang="en-GB" sz="1500" dirty="0">
                <a:latin typeface="+mj-lt"/>
                <a:cs typeface="Calibri" panose="020F0502020204030204" pitchFamily="34" charset="0"/>
              </a:rPr>
              <a:t> challenges which are studied in international collaborations, more specifically, for </a:t>
            </a:r>
            <a:r>
              <a:rPr lang="en-GB" sz="1500" b="1" dirty="0">
                <a:latin typeface="+mj-lt"/>
                <a:cs typeface="Calibri" panose="020F0502020204030204" pitchFamily="34" charset="0"/>
              </a:rPr>
              <a:t>HL LHC</a:t>
            </a:r>
            <a:r>
              <a:rPr lang="en-GB" sz="1500" dirty="0">
                <a:latin typeface="+mj-lt"/>
                <a:cs typeface="Calibri" panose="020F0502020204030204" pitchFamily="34" charset="0"/>
              </a:rPr>
              <a:t>, </a:t>
            </a:r>
            <a:r>
              <a:rPr lang="en-GB" sz="1500" b="1" dirty="0">
                <a:latin typeface="+mj-lt"/>
                <a:cs typeface="Calibri" panose="020F0502020204030204" pitchFamily="34" charset="0"/>
              </a:rPr>
              <a:t>FCC and others</a:t>
            </a:r>
            <a:r>
              <a:rPr lang="en-GB" sz="1500" dirty="0">
                <a:latin typeface="+mj-lt"/>
                <a:cs typeface="Calibri" panose="020F0502020204030204" pitchFamily="34" charset="0"/>
              </a:rPr>
              <a:t>. </a:t>
            </a:r>
          </a:p>
          <a:p>
            <a:pPr algn="just"/>
            <a:endParaRPr lang="en-GB" sz="600" dirty="0">
              <a:latin typeface="+mj-lt"/>
              <a:cs typeface="Calibri" panose="020F0502020204030204" pitchFamily="34" charset="0"/>
            </a:endParaRPr>
          </a:p>
          <a:p>
            <a:pPr algn="just"/>
            <a:r>
              <a:rPr lang="en-GB" sz="1500" dirty="0">
                <a:latin typeface="+mj-lt"/>
                <a:cs typeface="Calibri" panose="020F0502020204030204" pitchFamily="34" charset="0"/>
              </a:rPr>
              <a:t>The goal of this proposal is to grant the necessary resources to best contribute to the ongoing and future collaborations highlighting INFN role on studies on collective effects and of material properties for future accelerators.</a:t>
            </a:r>
          </a:p>
        </p:txBody>
      </p:sp>
      <p:sp>
        <p:nvSpPr>
          <p:cNvPr id="19" name="Rectangle 18">
            <a:extLst>
              <a:ext uri="{FF2B5EF4-FFF2-40B4-BE49-F238E27FC236}">
                <a16:creationId xmlns:a16="http://schemas.microsoft.com/office/drawing/2014/main" id="{2F134E5D-9F17-714B-B9F6-DE790EA8C4CB}"/>
              </a:ext>
            </a:extLst>
          </p:cNvPr>
          <p:cNvSpPr/>
          <p:nvPr/>
        </p:nvSpPr>
        <p:spPr>
          <a:xfrm>
            <a:off x="4194051" y="101018"/>
            <a:ext cx="3186706" cy="369332"/>
          </a:xfrm>
          <a:prstGeom prst="rect">
            <a:avLst/>
          </a:prstGeom>
        </p:spPr>
        <p:txBody>
          <a:bodyPr wrap="none">
            <a:spAutoFit/>
          </a:bodyPr>
          <a:lstStyle/>
          <a:p>
            <a:r>
              <a:rPr lang="en-GB" dirty="0">
                <a:solidFill>
                  <a:srgbClr val="FFFF00"/>
                </a:solidFill>
                <a:latin typeface="+mj-lt"/>
                <a:cs typeface="Calibri" panose="020F0502020204030204" pitchFamily="34" charset="0"/>
              </a:rPr>
              <a:t>New experiment for 2020-2024:</a:t>
            </a:r>
            <a:endParaRPr lang="en-GB" dirty="0">
              <a:latin typeface="+mj-lt"/>
            </a:endParaRPr>
          </a:p>
        </p:txBody>
      </p:sp>
      <p:sp>
        <p:nvSpPr>
          <p:cNvPr id="20" name="TextBox 19">
            <a:extLst>
              <a:ext uri="{FF2B5EF4-FFF2-40B4-BE49-F238E27FC236}">
                <a16:creationId xmlns:a16="http://schemas.microsoft.com/office/drawing/2014/main" id="{E4F895D8-27AF-C841-B7F7-695D4E854B78}"/>
              </a:ext>
            </a:extLst>
          </p:cNvPr>
          <p:cNvSpPr txBox="1"/>
          <p:nvPr/>
        </p:nvSpPr>
        <p:spPr>
          <a:xfrm>
            <a:off x="3869922" y="433723"/>
            <a:ext cx="1153586" cy="646331"/>
          </a:xfrm>
          <a:prstGeom prst="rect">
            <a:avLst/>
          </a:prstGeom>
          <a:noFill/>
        </p:spPr>
        <p:txBody>
          <a:bodyPr wrap="none" rtlCol="0">
            <a:spAutoFit/>
          </a:bodyPr>
          <a:lstStyle/>
          <a:p>
            <a:r>
              <a:rPr lang="en-GB" sz="3600" dirty="0">
                <a:solidFill>
                  <a:srgbClr val="FFFF00"/>
                </a:solidFill>
                <a:latin typeface="+mj-lt"/>
                <a:cs typeface="Calibri" panose="020F0502020204030204" pitchFamily="34" charset="0"/>
              </a:rPr>
              <a:t>ARYA</a:t>
            </a:r>
            <a:endParaRPr lang="en-GB" sz="3600" dirty="0">
              <a:latin typeface="+mj-lt"/>
            </a:endParaRPr>
          </a:p>
        </p:txBody>
      </p:sp>
    </p:spTree>
    <p:extLst>
      <p:ext uri="{BB962C8B-B14F-4D97-AF65-F5344CB8AC3E}">
        <p14:creationId xmlns:p14="http://schemas.microsoft.com/office/powerpoint/2010/main" val="1700755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166D7B43-23EA-6F4C-9231-6F1B63379BA6}"/>
              </a:ext>
            </a:extLst>
          </p:cNvPr>
          <p:cNvSpPr>
            <a:spLocks noGrp="1"/>
          </p:cNvSpPr>
          <p:nvPr>
            <p:ph type="title"/>
          </p:nvPr>
        </p:nvSpPr>
        <p:spPr>
          <a:xfrm>
            <a:off x="3907856" y="0"/>
            <a:ext cx="3487311" cy="969771"/>
          </a:xfrm>
        </p:spPr>
        <p:txBody>
          <a:bodyPr/>
          <a:lstStyle/>
          <a:p>
            <a:pPr algn="l"/>
            <a:r>
              <a:rPr lang="en-GB" dirty="0">
                <a:solidFill>
                  <a:srgbClr val="FFFF00"/>
                </a:solidFill>
              </a:rPr>
              <a:t>ARYA</a:t>
            </a:r>
            <a:r>
              <a:rPr lang="en-GB" dirty="0"/>
              <a:t> WP’S</a:t>
            </a:r>
          </a:p>
        </p:txBody>
      </p:sp>
      <p:graphicFrame>
        <p:nvGraphicFramePr>
          <p:cNvPr id="5" name="Segnaposto contenuto 4">
            <a:extLst>
              <a:ext uri="{FF2B5EF4-FFF2-40B4-BE49-F238E27FC236}">
                <a16:creationId xmlns:a16="http://schemas.microsoft.com/office/drawing/2014/main" id="{A8086FC1-9466-9742-A1ED-B456BE563FFA}"/>
              </a:ext>
            </a:extLst>
          </p:cNvPr>
          <p:cNvGraphicFramePr>
            <a:graphicFrameLocks/>
          </p:cNvGraphicFramePr>
          <p:nvPr>
            <p:extLst/>
          </p:nvPr>
        </p:nvGraphicFramePr>
        <p:xfrm>
          <a:off x="1450895" y="846104"/>
          <a:ext cx="6264696" cy="3981076"/>
        </p:xfrm>
        <a:graphic>
          <a:graphicData uri="http://schemas.openxmlformats.org/drawingml/2006/table">
            <a:tbl>
              <a:tblPr firstRow="1" firstCol="1" bandRow="1">
                <a:tableStyleId>{85BE263C-DBD7-4A20-BB59-AAB30ACAA65A}</a:tableStyleId>
              </a:tblPr>
              <a:tblGrid>
                <a:gridCol w="705478">
                  <a:extLst>
                    <a:ext uri="{9D8B030D-6E8A-4147-A177-3AD203B41FA5}">
                      <a16:colId xmlns:a16="http://schemas.microsoft.com/office/drawing/2014/main" val="1998638624"/>
                    </a:ext>
                  </a:extLst>
                </a:gridCol>
                <a:gridCol w="2426870">
                  <a:extLst>
                    <a:ext uri="{9D8B030D-6E8A-4147-A177-3AD203B41FA5}">
                      <a16:colId xmlns:a16="http://schemas.microsoft.com/office/drawing/2014/main" val="2817601411"/>
                    </a:ext>
                  </a:extLst>
                </a:gridCol>
                <a:gridCol w="1713926">
                  <a:extLst>
                    <a:ext uri="{9D8B030D-6E8A-4147-A177-3AD203B41FA5}">
                      <a16:colId xmlns:a16="http://schemas.microsoft.com/office/drawing/2014/main" val="3455454369"/>
                    </a:ext>
                  </a:extLst>
                </a:gridCol>
                <a:gridCol w="1418422">
                  <a:extLst>
                    <a:ext uri="{9D8B030D-6E8A-4147-A177-3AD203B41FA5}">
                      <a16:colId xmlns:a16="http://schemas.microsoft.com/office/drawing/2014/main" val="3450353946"/>
                    </a:ext>
                  </a:extLst>
                </a:gridCol>
              </a:tblGrid>
              <a:tr h="205740">
                <a:tc>
                  <a:txBody>
                    <a:bodyPr/>
                    <a:lstStyle/>
                    <a:p>
                      <a:pPr algn="ctr">
                        <a:spcAft>
                          <a:spcPts val="0"/>
                        </a:spcAft>
                      </a:pPr>
                      <a:r>
                        <a:rPr lang="en-US" sz="1400" b="1" dirty="0">
                          <a:solidFill>
                            <a:schemeClr val="bg1"/>
                          </a:solidFill>
                          <a:effectLst/>
                          <a:latin typeface="Calibri" panose="020F0502020204030204" pitchFamily="34" charset="0"/>
                          <a:cs typeface="Calibri" panose="020F0502020204030204" pitchFamily="34" charset="0"/>
                        </a:rPr>
                        <a:t>WP</a:t>
                      </a:r>
                      <a:endParaRPr lang="it-IT" sz="14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b="1" dirty="0">
                          <a:solidFill>
                            <a:schemeClr val="bg1"/>
                          </a:solidFill>
                          <a:effectLst/>
                          <a:latin typeface="Calibri" panose="020F0502020204030204" pitchFamily="34" charset="0"/>
                          <a:cs typeface="Calibri" panose="020F0502020204030204" pitchFamily="34" charset="0"/>
                        </a:rPr>
                        <a:t>TITLE</a:t>
                      </a:r>
                      <a:endParaRPr lang="it-IT" sz="14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b="1" dirty="0">
                          <a:solidFill>
                            <a:schemeClr val="bg1"/>
                          </a:solidFill>
                          <a:effectLst/>
                          <a:latin typeface="Calibri" panose="020F0502020204030204" pitchFamily="34" charset="0"/>
                          <a:cs typeface="Calibri" panose="020F0502020204030204" pitchFamily="34" charset="0"/>
                        </a:rPr>
                        <a:t>UNITS INVOLVED</a:t>
                      </a:r>
                      <a:endParaRPr lang="it-IT" sz="14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b="1" dirty="0">
                          <a:solidFill>
                            <a:schemeClr val="bg1"/>
                          </a:solidFill>
                          <a:effectLst/>
                          <a:latin typeface="Calibri" panose="020F0502020204030204" pitchFamily="34" charset="0"/>
                          <a:cs typeface="Calibri" panose="020F0502020204030204" pitchFamily="34" charset="0"/>
                        </a:rPr>
                        <a:t>RESPONSIBLE</a:t>
                      </a:r>
                      <a:endParaRPr lang="it-IT" sz="1400" b="1"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extLst>
                  <a:ext uri="{0D108BD9-81ED-4DB2-BD59-A6C34878D82A}">
                    <a16:rowId xmlns:a16="http://schemas.microsoft.com/office/drawing/2014/main" val="2925921223"/>
                  </a:ext>
                </a:extLst>
              </a:tr>
              <a:tr h="411480">
                <a:tc>
                  <a:txBody>
                    <a:bodyPr/>
                    <a:lstStyle/>
                    <a:p>
                      <a:pPr algn="ctr">
                        <a:spcAft>
                          <a:spcPts val="0"/>
                        </a:spcAft>
                      </a:pPr>
                      <a:r>
                        <a:rPr lang="en-US" sz="1400">
                          <a:solidFill>
                            <a:schemeClr val="bg1"/>
                          </a:solidFill>
                          <a:effectLst/>
                          <a:latin typeface="Calibri" panose="020F0502020204030204" pitchFamily="34" charset="0"/>
                          <a:cs typeface="Calibri" panose="020F0502020204030204" pitchFamily="34" charset="0"/>
                        </a:rPr>
                        <a:t>WP1</a:t>
                      </a:r>
                      <a:endParaRPr lang="it-IT" sz="140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a:effectLst/>
                          <a:latin typeface="Calibri" panose="020F0502020204030204" pitchFamily="34" charset="0"/>
                          <a:cs typeface="Calibri" panose="020F0502020204030204" pitchFamily="34" charset="0"/>
                        </a:rPr>
                        <a:t>Electron Stimulated desorption studies</a:t>
                      </a:r>
                      <a:endParaRPr lang="it-IT" sz="140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a:effectLst/>
                          <a:latin typeface="Calibri" panose="020F0502020204030204" pitchFamily="34" charset="0"/>
                          <a:cs typeface="Calibri" panose="020F0502020204030204" pitchFamily="34" charset="0"/>
                        </a:rPr>
                        <a:t>LNF-INFN</a:t>
                      </a:r>
                      <a:endParaRPr lang="it-IT" sz="1400">
                        <a:effectLst/>
                        <a:latin typeface="Calibri" panose="020F0502020204030204" pitchFamily="34" charset="0"/>
                        <a:cs typeface="Calibri" panose="020F0502020204030204" pitchFamily="34" charset="0"/>
                      </a:endParaRPr>
                    </a:p>
                    <a:p>
                      <a:pPr algn="ctr">
                        <a:spcAft>
                          <a:spcPts val="0"/>
                        </a:spcAft>
                      </a:pPr>
                      <a:r>
                        <a:rPr lang="en-US" sz="1400">
                          <a:effectLst/>
                          <a:latin typeface="Calibri" panose="020F0502020204030204" pitchFamily="34" charset="0"/>
                          <a:cs typeface="Calibri" panose="020F0502020204030204" pitchFamily="34" charset="0"/>
                        </a:rPr>
                        <a:t>CERN</a:t>
                      </a:r>
                      <a:endParaRPr lang="it-IT" sz="140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cs typeface="Calibri" panose="020F0502020204030204" pitchFamily="34" charset="0"/>
                        </a:rPr>
                        <a:t>L. </a:t>
                      </a:r>
                      <a:r>
                        <a:rPr lang="en-US" sz="1400" dirty="0" err="1">
                          <a:effectLst/>
                          <a:latin typeface="Calibri" panose="020F0502020204030204" pitchFamily="34" charset="0"/>
                          <a:cs typeface="Calibri" panose="020F0502020204030204" pitchFamily="34" charset="0"/>
                        </a:rPr>
                        <a:t>Spallino</a:t>
                      </a:r>
                      <a:r>
                        <a:rPr lang="en-US" sz="1400" dirty="0">
                          <a:effectLst/>
                          <a:latin typeface="Calibri" panose="020F0502020204030204" pitchFamily="34" charset="0"/>
                          <a:cs typeface="Calibri" panose="020F0502020204030204" pitchFamily="34" charset="0"/>
                        </a:rPr>
                        <a:t> &amp; </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p>
                      <a:pPr algn="ctr">
                        <a:spcAft>
                          <a:spcPts val="0"/>
                        </a:spcAft>
                      </a:pPr>
                      <a:r>
                        <a:rPr lang="en-US" sz="1400" dirty="0">
                          <a:effectLst/>
                          <a:latin typeface="Calibri" panose="020F0502020204030204" pitchFamily="34" charset="0"/>
                          <a:cs typeface="Calibri" panose="020F0502020204030204" pitchFamily="34" charset="0"/>
                        </a:rPr>
                        <a:t>R. Cimino</a:t>
                      </a:r>
                      <a:endParaRPr lang="it-IT" sz="1400" dirty="0">
                        <a:effectLst/>
                        <a:latin typeface="Calibri" panose="020F0502020204030204" pitchFamily="34" charset="0"/>
                        <a:cs typeface="Calibri" panose="020F0502020204030204" pitchFamily="34" charset="0"/>
                      </a:endParaRPr>
                    </a:p>
                  </a:txBody>
                  <a:tcPr marL="51435" marR="51435" marT="0" marB="0"/>
                </a:tc>
                <a:extLst>
                  <a:ext uri="{0D108BD9-81ED-4DB2-BD59-A6C34878D82A}">
                    <a16:rowId xmlns:a16="http://schemas.microsoft.com/office/drawing/2014/main" val="1242159608"/>
                  </a:ext>
                </a:extLst>
              </a:tr>
              <a:tr h="411480">
                <a:tc>
                  <a:txBody>
                    <a:bodyPr/>
                    <a:lstStyle/>
                    <a:p>
                      <a:pPr algn="ctr">
                        <a:spcAft>
                          <a:spcPts val="0"/>
                        </a:spcAft>
                      </a:pPr>
                      <a:r>
                        <a:rPr lang="en-US" sz="1400">
                          <a:solidFill>
                            <a:schemeClr val="bg1"/>
                          </a:solidFill>
                          <a:effectLst/>
                          <a:latin typeface="Calibri" panose="020F0502020204030204" pitchFamily="34" charset="0"/>
                          <a:cs typeface="Calibri" panose="020F0502020204030204" pitchFamily="34" charset="0"/>
                        </a:rPr>
                        <a:t>WP2</a:t>
                      </a:r>
                      <a:endParaRPr lang="it-IT" sz="140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Material properties under photon irradiation.</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a:effectLst/>
                          <a:latin typeface="Calibri" panose="020F0502020204030204" pitchFamily="34" charset="0"/>
                          <a:cs typeface="Calibri" panose="020F0502020204030204" pitchFamily="34" charset="0"/>
                        </a:rPr>
                        <a:t>LNF-INFN</a:t>
                      </a:r>
                      <a:endParaRPr lang="it-IT" sz="1400">
                        <a:effectLst/>
                        <a:latin typeface="Calibri" panose="020F0502020204030204" pitchFamily="34" charset="0"/>
                        <a:cs typeface="Calibri" panose="020F0502020204030204" pitchFamily="34" charset="0"/>
                      </a:endParaRPr>
                    </a:p>
                    <a:p>
                      <a:pPr algn="ctr">
                        <a:spcAft>
                          <a:spcPts val="0"/>
                        </a:spcAft>
                      </a:pPr>
                      <a:r>
                        <a:rPr lang="en-US" sz="1400">
                          <a:effectLst/>
                          <a:latin typeface="Calibri" panose="020F0502020204030204" pitchFamily="34" charset="0"/>
                          <a:cs typeface="Calibri" panose="020F0502020204030204" pitchFamily="34" charset="0"/>
                        </a:rPr>
                        <a:t>CERN</a:t>
                      </a:r>
                      <a:endParaRPr lang="it-IT" sz="140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M. </a:t>
                      </a:r>
                      <a:r>
                        <a:rPr lang="en-US" sz="1400" dirty="0" err="1">
                          <a:effectLst/>
                          <a:latin typeface="Calibri" panose="020F0502020204030204" pitchFamily="34" charset="0"/>
                          <a:cs typeface="Calibri" panose="020F0502020204030204" pitchFamily="34" charset="0"/>
                        </a:rPr>
                        <a:t>Angelucci</a:t>
                      </a:r>
                      <a:r>
                        <a:rPr lang="en-US" sz="1400" dirty="0">
                          <a:effectLst/>
                          <a:latin typeface="Calibri" panose="020F0502020204030204" pitchFamily="34" charset="0"/>
                          <a:cs typeface="Calibri" panose="020F0502020204030204" pitchFamily="34" charset="0"/>
                        </a:rPr>
                        <a:t> &amp; </a:t>
                      </a:r>
                    </a:p>
                    <a:p>
                      <a:pPr algn="ctr">
                        <a:spcAft>
                          <a:spcPts val="0"/>
                        </a:spcAft>
                      </a:pPr>
                      <a:r>
                        <a:rPr lang="en-US" sz="1400" dirty="0">
                          <a:effectLst/>
                          <a:latin typeface="Calibri" panose="020F0502020204030204" pitchFamily="34" charset="0"/>
                          <a:cs typeface="Calibri" panose="020F0502020204030204" pitchFamily="34" charset="0"/>
                        </a:rPr>
                        <a:t>R. Cimino</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extLst>
                  <a:ext uri="{0D108BD9-81ED-4DB2-BD59-A6C34878D82A}">
                    <a16:rowId xmlns:a16="http://schemas.microsoft.com/office/drawing/2014/main" val="1774153110"/>
                  </a:ext>
                </a:extLst>
              </a:tr>
              <a:tr h="411480">
                <a:tc>
                  <a:txBody>
                    <a:bodyPr/>
                    <a:lstStyle/>
                    <a:p>
                      <a:pPr algn="ctr">
                        <a:spcAft>
                          <a:spcPts val="0"/>
                        </a:spcAft>
                      </a:pPr>
                      <a:r>
                        <a:rPr lang="en-US" sz="1400">
                          <a:solidFill>
                            <a:schemeClr val="bg1"/>
                          </a:solidFill>
                          <a:effectLst/>
                          <a:latin typeface="Calibri" panose="020F0502020204030204" pitchFamily="34" charset="0"/>
                          <a:cs typeface="Calibri" panose="020F0502020204030204" pitchFamily="34" charset="0"/>
                        </a:rPr>
                        <a:t>WP3</a:t>
                      </a:r>
                      <a:endParaRPr lang="it-IT" sz="140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dirty="0" err="1">
                          <a:effectLst/>
                          <a:latin typeface="Calibri" panose="020F0502020204030204" pitchFamily="34" charset="0"/>
                          <a:cs typeface="Calibri" panose="020F0502020204030204" pitchFamily="34" charset="0"/>
                        </a:rPr>
                        <a:t>LHCspin</a:t>
                      </a:r>
                      <a:r>
                        <a:rPr lang="en-US" sz="1400" dirty="0">
                          <a:effectLst/>
                          <a:latin typeface="Calibri" panose="020F0502020204030204" pitchFamily="34" charset="0"/>
                          <a:cs typeface="Calibri" panose="020F0502020204030204" pitchFamily="34" charset="0"/>
                        </a:rPr>
                        <a:t>: surface properties validation </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a:effectLst/>
                          <a:latin typeface="Calibri" panose="020F0502020204030204" pitchFamily="34" charset="0"/>
                          <a:cs typeface="Calibri" panose="020F0502020204030204" pitchFamily="34" charset="0"/>
                        </a:rPr>
                        <a:t>LNF-INFN</a:t>
                      </a:r>
                      <a:endParaRPr lang="it-IT" sz="1400">
                        <a:effectLst/>
                        <a:latin typeface="Calibri" panose="020F0502020204030204" pitchFamily="34" charset="0"/>
                        <a:cs typeface="Calibri" panose="020F0502020204030204" pitchFamily="34" charset="0"/>
                      </a:endParaRPr>
                    </a:p>
                    <a:p>
                      <a:pPr algn="ctr">
                        <a:spcAft>
                          <a:spcPts val="0"/>
                        </a:spcAft>
                      </a:pPr>
                      <a:r>
                        <a:rPr lang="en-US" sz="1400">
                          <a:effectLst/>
                          <a:latin typeface="Calibri" panose="020F0502020204030204" pitchFamily="34" charset="0"/>
                          <a:cs typeface="Calibri" panose="020F0502020204030204" pitchFamily="34" charset="0"/>
                        </a:rPr>
                        <a:t>CERN</a:t>
                      </a:r>
                      <a:endParaRPr lang="it-IT" sz="140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it-IT" sz="1400" dirty="0">
                          <a:effectLst/>
                          <a:latin typeface="Calibri" panose="020F0502020204030204" pitchFamily="34" charset="0"/>
                          <a:cs typeface="Calibri" panose="020F0502020204030204" pitchFamily="34" charset="0"/>
                        </a:rPr>
                        <a:t>P. Di Nezza &amp;     </a:t>
                      </a:r>
                    </a:p>
                    <a:p>
                      <a:pPr algn="ctr">
                        <a:spcAft>
                          <a:spcPts val="0"/>
                        </a:spcAft>
                      </a:pPr>
                      <a:r>
                        <a:rPr lang="it-IT" sz="1400" dirty="0">
                          <a:effectLst/>
                          <a:latin typeface="Calibri" panose="020F0502020204030204" pitchFamily="34" charset="0"/>
                          <a:cs typeface="Calibri" panose="020F0502020204030204" pitchFamily="34" charset="0"/>
                        </a:rPr>
                        <a:t>   </a:t>
                      </a:r>
                      <a:r>
                        <a:rPr lang="it-IT" sz="1400" dirty="0" err="1">
                          <a:effectLst/>
                          <a:latin typeface="Calibri" panose="020F0502020204030204" pitchFamily="34" charset="0"/>
                          <a:cs typeface="Calibri" panose="020F0502020204030204" pitchFamily="34" charset="0"/>
                        </a:rPr>
                        <a:t>R</a:t>
                      </a:r>
                      <a:r>
                        <a:rPr lang="it-IT" sz="1400" dirty="0">
                          <a:effectLst/>
                          <a:latin typeface="Calibri" panose="020F0502020204030204" pitchFamily="34" charset="0"/>
                          <a:cs typeface="Calibri" panose="020F0502020204030204" pitchFamily="34" charset="0"/>
                        </a:rPr>
                        <a:t>. Cimino</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extLst>
                  <a:ext uri="{0D108BD9-81ED-4DB2-BD59-A6C34878D82A}">
                    <a16:rowId xmlns:a16="http://schemas.microsoft.com/office/drawing/2014/main" val="2598711304"/>
                  </a:ext>
                </a:extLst>
              </a:tr>
              <a:tr h="822960">
                <a:tc>
                  <a:txBody>
                    <a:bodyPr/>
                    <a:lstStyle/>
                    <a:p>
                      <a:pPr algn="ctr">
                        <a:spcAft>
                          <a:spcPts val="0"/>
                        </a:spcAft>
                      </a:pPr>
                      <a:r>
                        <a:rPr lang="en-US" sz="1400" dirty="0">
                          <a:solidFill>
                            <a:schemeClr val="bg1"/>
                          </a:solidFill>
                          <a:effectLst/>
                          <a:latin typeface="Calibri" panose="020F0502020204030204" pitchFamily="34" charset="0"/>
                          <a:cs typeface="Calibri" panose="020F0502020204030204" pitchFamily="34" charset="0"/>
                        </a:rPr>
                        <a:t>WP4</a:t>
                      </a:r>
                      <a:endParaRPr lang="it-IT" sz="1400"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Beam dynamics studies and material properties for future accelerators</a:t>
                      </a:r>
                      <a:endParaRPr lang="it-IT" sz="14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it-IT" sz="1400" dirty="0">
                          <a:effectLst/>
                          <a:latin typeface="Calibri" panose="020F0502020204030204" pitchFamily="34" charset="0"/>
                          <a:cs typeface="Calibri" panose="020F0502020204030204" pitchFamily="34" charset="0"/>
                        </a:rPr>
                        <a:t>Rome1-INFN</a:t>
                      </a:r>
                    </a:p>
                    <a:p>
                      <a:pPr algn="ctr">
                        <a:spcAft>
                          <a:spcPts val="0"/>
                        </a:spcAft>
                      </a:pPr>
                      <a:r>
                        <a:rPr lang="it-IT" sz="1400" dirty="0">
                          <a:effectLst/>
                          <a:latin typeface="Calibri" panose="020F0502020204030204" pitchFamily="34" charset="0"/>
                          <a:cs typeface="Calibri" panose="020F0502020204030204" pitchFamily="34" charset="0"/>
                        </a:rPr>
                        <a:t>Na-INFN</a:t>
                      </a:r>
                    </a:p>
                    <a:p>
                      <a:pPr algn="ctr">
                        <a:spcAft>
                          <a:spcPts val="0"/>
                        </a:spcAft>
                      </a:pPr>
                      <a:r>
                        <a:rPr lang="it-IT" sz="1400" dirty="0">
                          <a:effectLst/>
                          <a:latin typeface="Calibri" panose="020F0502020204030204" pitchFamily="34" charset="0"/>
                          <a:cs typeface="Calibri" panose="020F0502020204030204" pitchFamily="34" charset="0"/>
                        </a:rPr>
                        <a:t>LNF-INFN</a:t>
                      </a:r>
                    </a:p>
                    <a:p>
                      <a:pPr algn="ctr">
                        <a:spcAft>
                          <a:spcPts val="0"/>
                        </a:spcAft>
                      </a:pPr>
                      <a:r>
                        <a:rPr lang="en-US" sz="1400" dirty="0">
                          <a:effectLst/>
                          <a:latin typeface="Calibri" panose="020F0502020204030204" pitchFamily="34" charset="0"/>
                          <a:cs typeface="Calibri" panose="020F0502020204030204" pitchFamily="34" charset="0"/>
                        </a:rPr>
                        <a:t>CERN</a:t>
                      </a:r>
                      <a:endParaRPr lang="it-IT" sz="14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endParaRPr lang="en-US" sz="1400" dirty="0">
                        <a:effectLst/>
                        <a:latin typeface="Calibri" panose="020F0502020204030204" pitchFamily="34" charset="0"/>
                        <a:cs typeface="Calibri" panose="020F0502020204030204" pitchFamily="34" charset="0"/>
                      </a:endParaRPr>
                    </a:p>
                    <a:p>
                      <a:pPr algn="ctr">
                        <a:spcAft>
                          <a:spcPts val="0"/>
                        </a:spcAft>
                      </a:pPr>
                      <a:endParaRPr lang="en-US" sz="1400" dirty="0">
                        <a:effectLst/>
                        <a:latin typeface="Calibri" panose="020F0502020204030204" pitchFamily="34" charset="0"/>
                        <a:cs typeface="Calibri" panose="020F0502020204030204" pitchFamily="34" charset="0"/>
                      </a:endParaRPr>
                    </a:p>
                    <a:p>
                      <a:pPr algn="ctr">
                        <a:spcAft>
                          <a:spcPts val="0"/>
                        </a:spcAft>
                      </a:pPr>
                      <a:r>
                        <a:rPr lang="en-US" sz="1400" dirty="0">
                          <a:effectLst/>
                          <a:latin typeface="Calibri" panose="020F0502020204030204" pitchFamily="34" charset="0"/>
                          <a:cs typeface="Calibri" panose="020F0502020204030204" pitchFamily="34" charset="0"/>
                        </a:rPr>
                        <a:t>M. </a:t>
                      </a:r>
                      <a:r>
                        <a:rPr lang="en-US" sz="1400" dirty="0" err="1">
                          <a:effectLst/>
                          <a:latin typeface="Calibri" panose="020F0502020204030204" pitchFamily="34" charset="0"/>
                          <a:cs typeface="Calibri" panose="020F0502020204030204" pitchFamily="34" charset="0"/>
                        </a:rPr>
                        <a:t>Migliorati</a:t>
                      </a:r>
                      <a:endParaRPr lang="it-IT" sz="14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extLst>
                  <a:ext uri="{0D108BD9-81ED-4DB2-BD59-A6C34878D82A}">
                    <a16:rowId xmlns:a16="http://schemas.microsoft.com/office/drawing/2014/main" val="293826158"/>
                  </a:ext>
                </a:extLst>
              </a:tr>
              <a:tr h="822960">
                <a:tc>
                  <a:txBody>
                    <a:bodyPr/>
                    <a:lstStyle/>
                    <a:p>
                      <a:pPr algn="ctr">
                        <a:spcAft>
                          <a:spcPts val="0"/>
                        </a:spcAft>
                      </a:pPr>
                      <a:r>
                        <a:rPr lang="en-US" sz="1400">
                          <a:solidFill>
                            <a:schemeClr val="bg1"/>
                          </a:solidFill>
                          <a:effectLst/>
                          <a:latin typeface="Calibri" panose="020F0502020204030204" pitchFamily="34" charset="0"/>
                          <a:cs typeface="Calibri" panose="020F0502020204030204" pitchFamily="34" charset="0"/>
                        </a:rPr>
                        <a:t>WP5</a:t>
                      </a:r>
                      <a:endParaRPr lang="it-IT" sz="1400">
                        <a:solidFill>
                          <a:schemeClr val="bg1"/>
                        </a:solidFill>
                        <a:effectLst/>
                        <a:latin typeface="Calibri" panose="020F0502020204030204" pitchFamily="34" charset="0"/>
                        <a:cs typeface="Calibri" panose="020F0502020204030204" pitchFamily="34" charset="0"/>
                      </a:endParaRPr>
                    </a:p>
                    <a:p>
                      <a:pPr>
                        <a:spcAft>
                          <a:spcPts val="0"/>
                        </a:spcAft>
                      </a:pPr>
                      <a:r>
                        <a:rPr lang="en-US" sz="1400">
                          <a:solidFill>
                            <a:schemeClr val="bg1"/>
                          </a:solidFill>
                          <a:effectLst/>
                          <a:latin typeface="Calibri" panose="020F0502020204030204" pitchFamily="34" charset="0"/>
                          <a:cs typeface="Calibri" panose="020F0502020204030204" pitchFamily="34" charset="0"/>
                        </a:rPr>
                        <a:t> </a:t>
                      </a:r>
                      <a:endParaRPr lang="it-IT" sz="140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spcAft>
                          <a:spcPts val="0"/>
                        </a:spcAft>
                      </a:pPr>
                      <a:r>
                        <a:rPr lang="en-US" sz="1400" dirty="0">
                          <a:effectLst/>
                          <a:latin typeface="Calibri" panose="020F0502020204030204" pitchFamily="34" charset="0"/>
                          <a:cs typeface="Calibri" panose="020F0502020204030204" pitchFamily="34" charset="0"/>
                        </a:rPr>
                        <a:t>Impedance Study and measurements of new LESS </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Na-INFN</a:t>
                      </a:r>
                      <a:endParaRPr lang="it-IT" sz="1400" dirty="0">
                        <a:effectLst/>
                        <a:latin typeface="Calibri" panose="020F0502020204030204" pitchFamily="34" charset="0"/>
                        <a:cs typeface="Calibri" panose="020F0502020204030204" pitchFamily="34" charset="0"/>
                      </a:endParaRPr>
                    </a:p>
                    <a:p>
                      <a:pPr algn="ctr">
                        <a:spcAft>
                          <a:spcPts val="0"/>
                        </a:spcAft>
                      </a:pPr>
                      <a:r>
                        <a:rPr lang="en-US" sz="1400" dirty="0">
                          <a:effectLst/>
                          <a:latin typeface="Calibri" panose="020F0502020204030204" pitchFamily="34" charset="0"/>
                          <a:cs typeface="Calibri" panose="020F0502020204030204" pitchFamily="34" charset="0"/>
                        </a:rPr>
                        <a:t>Rome1-INFN</a:t>
                      </a:r>
                      <a:endParaRPr lang="it-IT" sz="1400" dirty="0">
                        <a:effectLst/>
                        <a:latin typeface="Calibri" panose="020F0502020204030204" pitchFamily="34" charset="0"/>
                        <a:cs typeface="Calibri" panose="020F0502020204030204" pitchFamily="34" charset="0"/>
                      </a:endParaRPr>
                    </a:p>
                    <a:p>
                      <a:pPr algn="ctr">
                        <a:spcAft>
                          <a:spcPts val="0"/>
                        </a:spcAft>
                      </a:pPr>
                      <a:r>
                        <a:rPr lang="en-US" sz="1400" dirty="0">
                          <a:effectLst/>
                          <a:latin typeface="Calibri" panose="020F0502020204030204" pitchFamily="34" charset="0"/>
                          <a:cs typeface="Calibri" panose="020F0502020204030204" pitchFamily="34" charset="0"/>
                        </a:rPr>
                        <a:t>CERN</a:t>
                      </a:r>
                      <a:endParaRPr lang="it-IT" sz="1400" dirty="0">
                        <a:effectLst/>
                        <a:latin typeface="Calibri" panose="020F0502020204030204" pitchFamily="34" charset="0"/>
                        <a:cs typeface="Calibri" panose="020F0502020204030204" pitchFamily="34" charset="0"/>
                      </a:endParaRPr>
                    </a:p>
                    <a:p>
                      <a:pPr algn="ctr">
                        <a:spcAft>
                          <a:spcPts val="0"/>
                        </a:spcAft>
                      </a:pPr>
                      <a:r>
                        <a:rPr lang="en-US" sz="1400" dirty="0">
                          <a:effectLst/>
                          <a:latin typeface="Calibri" panose="020F0502020204030204" pitchFamily="34" charset="0"/>
                          <a:cs typeface="Calibri" panose="020F0502020204030204" pitchFamily="34" charset="0"/>
                        </a:rPr>
                        <a:t>LNF-INFN</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 </a:t>
                      </a:r>
                      <a:endParaRPr lang="it-IT" sz="1400" dirty="0">
                        <a:effectLst/>
                        <a:latin typeface="Calibri" panose="020F0502020204030204" pitchFamily="34" charset="0"/>
                        <a:cs typeface="Calibri" panose="020F0502020204030204" pitchFamily="34" charset="0"/>
                      </a:endParaRPr>
                    </a:p>
                    <a:p>
                      <a:pPr algn="ctr">
                        <a:spcAft>
                          <a:spcPts val="0"/>
                        </a:spcAft>
                      </a:pPr>
                      <a:endParaRPr lang="en-US" sz="1400" dirty="0">
                        <a:effectLst/>
                        <a:latin typeface="Calibri" panose="020F0502020204030204" pitchFamily="34" charset="0"/>
                        <a:cs typeface="Calibri" panose="020F0502020204030204" pitchFamily="34" charset="0"/>
                      </a:endParaRPr>
                    </a:p>
                    <a:p>
                      <a:pPr algn="ctr">
                        <a:spcAft>
                          <a:spcPts val="0"/>
                        </a:spcAft>
                      </a:pPr>
                      <a:r>
                        <a:rPr lang="en-US" sz="1400" dirty="0">
                          <a:effectLst/>
                          <a:latin typeface="Calibri" panose="020F0502020204030204" pitchFamily="34" charset="0"/>
                          <a:cs typeface="Calibri" panose="020F0502020204030204" pitchFamily="34" charset="0"/>
                        </a:rPr>
                        <a:t>M.R. </a:t>
                      </a:r>
                      <a:r>
                        <a:rPr lang="en-US" sz="1400" dirty="0" err="1">
                          <a:effectLst/>
                          <a:latin typeface="Calibri" panose="020F0502020204030204" pitchFamily="34" charset="0"/>
                          <a:cs typeface="Calibri" panose="020F0502020204030204" pitchFamily="34" charset="0"/>
                        </a:rPr>
                        <a:t>Masullo</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extLst>
                  <a:ext uri="{0D108BD9-81ED-4DB2-BD59-A6C34878D82A}">
                    <a16:rowId xmlns:a16="http://schemas.microsoft.com/office/drawing/2014/main" val="2375773505"/>
                  </a:ext>
                </a:extLst>
              </a:tr>
              <a:tr h="780676">
                <a:tc>
                  <a:txBody>
                    <a:bodyPr/>
                    <a:lstStyle/>
                    <a:p>
                      <a:pPr algn="ctr">
                        <a:spcAft>
                          <a:spcPts val="0"/>
                        </a:spcAft>
                      </a:pPr>
                      <a:r>
                        <a:rPr lang="en-US" sz="1400" dirty="0">
                          <a:solidFill>
                            <a:schemeClr val="bg1"/>
                          </a:solidFill>
                          <a:effectLst/>
                          <a:latin typeface="Calibri" panose="020F0502020204030204" pitchFamily="34" charset="0"/>
                          <a:cs typeface="Calibri" panose="020F0502020204030204" pitchFamily="34" charset="0"/>
                        </a:rPr>
                        <a:t>WP6</a:t>
                      </a:r>
                      <a:endParaRPr lang="it-IT" sz="1400" dirty="0">
                        <a:solidFill>
                          <a:schemeClr val="bg1"/>
                        </a:solidFill>
                        <a:effectLst/>
                        <a:latin typeface="Calibri" panose="020F0502020204030204" pitchFamily="34" charset="0"/>
                        <a:cs typeface="Calibri" panose="020F0502020204030204" pitchFamily="34" charset="0"/>
                      </a:endParaRPr>
                    </a:p>
                  </a:txBody>
                  <a:tcPr marL="51435" marR="51435" marT="0"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Low SEY thin films technology for aerospace applications </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it-IT" sz="1400" dirty="0">
                          <a:effectLst/>
                          <a:latin typeface="Calibri" panose="020F0502020204030204" pitchFamily="34" charset="0"/>
                          <a:cs typeface="Calibri" panose="020F0502020204030204" pitchFamily="34" charset="0"/>
                        </a:rPr>
                        <a:t>GSSI, Uni Aquila e LNF-INFN</a:t>
                      </a:r>
                    </a:p>
                  </a:txBody>
                  <a:tcPr marL="51435" marR="51435" marT="0" marB="0"/>
                </a:tc>
                <a:tc>
                  <a:txBody>
                    <a:bodyPr/>
                    <a:lstStyle/>
                    <a:p>
                      <a:pPr algn="ctr">
                        <a:spcAft>
                          <a:spcPts val="0"/>
                        </a:spcAft>
                      </a:pPr>
                      <a:r>
                        <a:rPr lang="en-US" sz="1400" dirty="0">
                          <a:effectLst/>
                          <a:latin typeface="Calibri" panose="020F0502020204030204" pitchFamily="34" charset="0"/>
                          <a:cs typeface="Calibri" panose="020F0502020204030204" pitchFamily="34" charset="0"/>
                        </a:rPr>
                        <a:t>M. </a:t>
                      </a:r>
                      <a:r>
                        <a:rPr lang="en-US" sz="1400" dirty="0" err="1">
                          <a:effectLst/>
                          <a:latin typeface="Calibri" panose="020F0502020204030204" pitchFamily="34" charset="0"/>
                          <a:cs typeface="Calibri" panose="020F0502020204030204" pitchFamily="34" charset="0"/>
                        </a:rPr>
                        <a:t>Passacantando</a:t>
                      </a:r>
                      <a:endParaRPr lang="it-IT" sz="1400" dirty="0">
                        <a:effectLst/>
                        <a:latin typeface="Calibri" panose="020F0502020204030204" pitchFamily="34" charset="0"/>
                        <a:cs typeface="Calibri" panose="020F0502020204030204" pitchFamily="34" charset="0"/>
                      </a:endParaRPr>
                    </a:p>
                    <a:p>
                      <a:pPr algn="ctr">
                        <a:spcAft>
                          <a:spcPts val="0"/>
                        </a:spcAft>
                      </a:pPr>
                      <a:r>
                        <a:rPr lang="en-US" sz="1400" dirty="0">
                          <a:effectLst/>
                          <a:latin typeface="Calibri" panose="020F0502020204030204" pitchFamily="34" charset="0"/>
                          <a:cs typeface="Calibri" panose="020F0502020204030204" pitchFamily="34" charset="0"/>
                        </a:rPr>
                        <a:t>&amp; R. Cimino </a:t>
                      </a:r>
                      <a:endParaRPr lang="it-IT" sz="14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extLst>
                  <a:ext uri="{0D108BD9-81ED-4DB2-BD59-A6C34878D82A}">
                    <a16:rowId xmlns:a16="http://schemas.microsoft.com/office/drawing/2014/main" val="1341480083"/>
                  </a:ext>
                </a:extLst>
              </a:tr>
            </a:tbl>
          </a:graphicData>
        </a:graphic>
      </p:graphicFrame>
    </p:spTree>
    <p:extLst>
      <p:ext uri="{BB962C8B-B14F-4D97-AF65-F5344CB8AC3E}">
        <p14:creationId xmlns:p14="http://schemas.microsoft.com/office/powerpoint/2010/main" val="2478797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0002D6E-21F5-5C4E-AFB7-5CCFDF38ADB0}"/>
              </a:ext>
            </a:extLst>
          </p:cNvPr>
          <p:cNvGraphicFramePr>
            <a:graphicFrameLocks noGrp="1"/>
          </p:cNvGraphicFramePr>
          <p:nvPr>
            <p:extLst/>
          </p:nvPr>
        </p:nvGraphicFramePr>
        <p:xfrm>
          <a:off x="2600325" y="180975"/>
          <a:ext cx="5233614" cy="426720"/>
        </p:xfrm>
        <a:graphic>
          <a:graphicData uri="http://schemas.openxmlformats.org/drawingml/2006/table">
            <a:tbl>
              <a:tblPr firstRow="1" firstCol="1" bandRow="1">
                <a:tableStyleId>{85BE263C-DBD7-4A20-BB59-AAB30ACAA65A}</a:tableStyleId>
              </a:tblPr>
              <a:tblGrid>
                <a:gridCol w="589366">
                  <a:extLst>
                    <a:ext uri="{9D8B030D-6E8A-4147-A177-3AD203B41FA5}">
                      <a16:colId xmlns:a16="http://schemas.microsoft.com/office/drawing/2014/main" val="2107152414"/>
                    </a:ext>
                  </a:extLst>
                </a:gridCol>
                <a:gridCol w="2027441">
                  <a:extLst>
                    <a:ext uri="{9D8B030D-6E8A-4147-A177-3AD203B41FA5}">
                      <a16:colId xmlns:a16="http://schemas.microsoft.com/office/drawing/2014/main" val="854668773"/>
                    </a:ext>
                  </a:extLst>
                </a:gridCol>
                <a:gridCol w="1431838">
                  <a:extLst>
                    <a:ext uri="{9D8B030D-6E8A-4147-A177-3AD203B41FA5}">
                      <a16:colId xmlns:a16="http://schemas.microsoft.com/office/drawing/2014/main" val="1820587760"/>
                    </a:ext>
                  </a:extLst>
                </a:gridCol>
                <a:gridCol w="1184969">
                  <a:extLst>
                    <a:ext uri="{9D8B030D-6E8A-4147-A177-3AD203B41FA5}">
                      <a16:colId xmlns:a16="http://schemas.microsoft.com/office/drawing/2014/main" val="155911235"/>
                    </a:ext>
                  </a:extLst>
                </a:gridCol>
              </a:tblGrid>
              <a:tr h="411480">
                <a:tc>
                  <a:txBody>
                    <a:bodyPr/>
                    <a:lstStyle/>
                    <a:p>
                      <a:pPr algn="ctr">
                        <a:spcAft>
                          <a:spcPts val="0"/>
                        </a:spcAft>
                      </a:pPr>
                      <a:r>
                        <a:rPr lang="en-US" sz="1400" dirty="0">
                          <a:solidFill>
                            <a:srgbClr val="FF0000"/>
                          </a:solidFill>
                          <a:effectLst/>
                          <a:latin typeface="Calibri" panose="020F0502020204030204" pitchFamily="34" charset="0"/>
                          <a:cs typeface="Calibri" panose="020F0502020204030204" pitchFamily="34" charset="0"/>
                        </a:rPr>
                        <a:t>WP3</a:t>
                      </a:r>
                      <a:endParaRPr lang="it-IT" sz="14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b="1" dirty="0" err="1">
                          <a:solidFill>
                            <a:srgbClr val="FF0000"/>
                          </a:solidFill>
                          <a:effectLst/>
                          <a:latin typeface="Calibri" panose="020F0502020204030204" pitchFamily="34" charset="0"/>
                          <a:cs typeface="Calibri" panose="020F0502020204030204" pitchFamily="34" charset="0"/>
                        </a:rPr>
                        <a:t>LHCspin</a:t>
                      </a:r>
                      <a:r>
                        <a:rPr lang="en-US" sz="1400" b="1" dirty="0">
                          <a:solidFill>
                            <a:srgbClr val="FF0000"/>
                          </a:solidFill>
                          <a:effectLst/>
                          <a:latin typeface="Calibri" panose="020F0502020204030204" pitchFamily="34" charset="0"/>
                          <a:cs typeface="Calibri" panose="020F0502020204030204" pitchFamily="34" charset="0"/>
                        </a:rPr>
                        <a:t>: surface properties validation </a:t>
                      </a:r>
                      <a:endParaRPr lang="it-IT" sz="14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solidFill>
                      <a:schemeClr val="tx2"/>
                    </a:solidFill>
                  </a:tcPr>
                </a:tc>
                <a:tc>
                  <a:txBody>
                    <a:bodyPr/>
                    <a:lstStyle/>
                    <a:p>
                      <a:pPr algn="ctr">
                        <a:spcAft>
                          <a:spcPts val="0"/>
                        </a:spcAft>
                      </a:pPr>
                      <a:r>
                        <a:rPr lang="en-US" sz="1400" b="1" dirty="0">
                          <a:solidFill>
                            <a:srgbClr val="FF0000"/>
                          </a:solidFill>
                          <a:effectLst/>
                          <a:latin typeface="Calibri" panose="020F0502020204030204" pitchFamily="34" charset="0"/>
                          <a:cs typeface="Calibri" panose="020F0502020204030204" pitchFamily="34" charset="0"/>
                        </a:rPr>
                        <a:t>LNF-INFN</a:t>
                      </a:r>
                      <a:endParaRPr lang="it-IT" sz="1400" b="1" dirty="0">
                        <a:solidFill>
                          <a:srgbClr val="FF0000"/>
                        </a:solidFill>
                        <a:effectLst/>
                        <a:latin typeface="Calibri" panose="020F0502020204030204" pitchFamily="34" charset="0"/>
                        <a:cs typeface="Calibri" panose="020F0502020204030204" pitchFamily="34" charset="0"/>
                      </a:endParaRPr>
                    </a:p>
                    <a:p>
                      <a:pPr algn="ctr">
                        <a:spcAft>
                          <a:spcPts val="0"/>
                        </a:spcAft>
                      </a:pPr>
                      <a:r>
                        <a:rPr lang="en-US" sz="1400" b="1" dirty="0">
                          <a:solidFill>
                            <a:srgbClr val="FF0000"/>
                          </a:solidFill>
                          <a:effectLst/>
                          <a:latin typeface="Calibri" panose="020F0502020204030204" pitchFamily="34" charset="0"/>
                          <a:cs typeface="Calibri" panose="020F0502020204030204" pitchFamily="34" charset="0"/>
                        </a:rPr>
                        <a:t>CERN</a:t>
                      </a:r>
                      <a:endParaRPr lang="it-IT" sz="14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solidFill>
                      <a:schemeClr val="tx2"/>
                    </a:solidFill>
                  </a:tcPr>
                </a:tc>
                <a:tc>
                  <a:txBody>
                    <a:bodyPr/>
                    <a:lstStyle/>
                    <a:p>
                      <a:pPr algn="ctr">
                        <a:spcAft>
                          <a:spcPts val="0"/>
                        </a:spcAft>
                      </a:pPr>
                      <a:r>
                        <a:rPr lang="it-IT" sz="1400" b="1" dirty="0">
                          <a:solidFill>
                            <a:srgbClr val="FF0000"/>
                          </a:solidFill>
                          <a:effectLst/>
                          <a:latin typeface="Calibri" panose="020F0502020204030204" pitchFamily="34" charset="0"/>
                          <a:cs typeface="Calibri" panose="020F0502020204030204" pitchFamily="34" charset="0"/>
                        </a:rPr>
                        <a:t>P. Di Nezza &amp;     </a:t>
                      </a:r>
                    </a:p>
                    <a:p>
                      <a:pPr algn="ctr">
                        <a:spcAft>
                          <a:spcPts val="0"/>
                        </a:spcAft>
                      </a:pPr>
                      <a:r>
                        <a:rPr lang="it-IT" sz="1400" b="1" dirty="0">
                          <a:solidFill>
                            <a:srgbClr val="FF0000"/>
                          </a:solidFill>
                          <a:effectLst/>
                          <a:latin typeface="Calibri" panose="020F0502020204030204" pitchFamily="34" charset="0"/>
                          <a:cs typeface="Calibri" panose="020F0502020204030204" pitchFamily="34" charset="0"/>
                        </a:rPr>
                        <a:t>   </a:t>
                      </a:r>
                      <a:r>
                        <a:rPr lang="it-IT" sz="1400" b="1" dirty="0" err="1">
                          <a:solidFill>
                            <a:srgbClr val="FF0000"/>
                          </a:solidFill>
                          <a:effectLst/>
                          <a:latin typeface="Calibri" panose="020F0502020204030204" pitchFamily="34" charset="0"/>
                          <a:cs typeface="Calibri" panose="020F0502020204030204" pitchFamily="34" charset="0"/>
                        </a:rPr>
                        <a:t>R</a:t>
                      </a:r>
                      <a:r>
                        <a:rPr lang="it-IT" sz="1400" b="1" dirty="0">
                          <a:solidFill>
                            <a:srgbClr val="FF0000"/>
                          </a:solidFill>
                          <a:effectLst/>
                          <a:latin typeface="Calibri" panose="020F0502020204030204" pitchFamily="34" charset="0"/>
                          <a:cs typeface="Calibri" panose="020F0502020204030204" pitchFamily="34" charset="0"/>
                        </a:rPr>
                        <a:t>. Cimino</a:t>
                      </a:r>
                      <a:endParaRPr lang="it-IT" sz="14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solidFill>
                      <a:schemeClr val="tx2"/>
                    </a:solidFill>
                  </a:tcPr>
                </a:tc>
                <a:extLst>
                  <a:ext uri="{0D108BD9-81ED-4DB2-BD59-A6C34878D82A}">
                    <a16:rowId xmlns:a16="http://schemas.microsoft.com/office/drawing/2014/main" val="1100314937"/>
                  </a:ext>
                </a:extLst>
              </a:tr>
            </a:tbl>
          </a:graphicData>
        </a:graphic>
      </p:graphicFrame>
      <p:sp>
        <p:nvSpPr>
          <p:cNvPr id="2" name="Rectangle 1">
            <a:extLst>
              <a:ext uri="{FF2B5EF4-FFF2-40B4-BE49-F238E27FC236}">
                <a16:creationId xmlns:a16="http://schemas.microsoft.com/office/drawing/2014/main" id="{A6CE06AC-058A-144F-B581-54B3D52AE5F3}"/>
              </a:ext>
            </a:extLst>
          </p:cNvPr>
          <p:cNvSpPr/>
          <p:nvPr/>
        </p:nvSpPr>
        <p:spPr>
          <a:xfrm>
            <a:off x="1352550" y="689638"/>
            <a:ext cx="6410325" cy="1477328"/>
          </a:xfrm>
          <a:prstGeom prst="rect">
            <a:avLst/>
          </a:prstGeom>
        </p:spPr>
        <p:txBody>
          <a:bodyPr wrap="square">
            <a:spAutoFit/>
          </a:bodyPr>
          <a:lstStyle/>
          <a:p>
            <a:pPr algn="just"/>
            <a:r>
              <a:rPr lang="en-US" dirty="0">
                <a:latin typeface="Times New Roman" panose="02020603050405020304" pitchFamily="18" charset="0"/>
                <a:ea typeface="MS Mincho" panose="02020609040205080304" pitchFamily="49" charset="-128"/>
              </a:rPr>
              <a:t>This WP will be an R&amp;D for the storage cell to be placed in front of </a:t>
            </a:r>
            <a:r>
              <a:rPr lang="en-US" dirty="0" err="1">
                <a:latin typeface="Times New Roman" panose="02020603050405020304" pitchFamily="18" charset="0"/>
                <a:ea typeface="MS Mincho" panose="02020609040205080304" pitchFamily="49" charset="-128"/>
              </a:rPr>
              <a:t>LHCb</a:t>
            </a:r>
            <a:r>
              <a:rPr lang="en-US" dirty="0">
                <a:latin typeface="Times New Roman" panose="02020603050405020304" pitchFamily="18" charset="0"/>
                <a:ea typeface="MS Mincho" panose="02020609040205080304" pitchFamily="49" charset="-128"/>
              </a:rPr>
              <a:t> detector during the long shutdown 3. This new vacuum chamber will be filled with various gasses and, in particular, with polarized atomic Hydrogen and Deuterium, bringing, for the first time, polarized physics at the LHC.</a:t>
            </a:r>
            <a:r>
              <a:rPr lang="en-US" dirty="0"/>
              <a:t> </a:t>
            </a:r>
            <a:endParaRPr lang="en-GB" dirty="0"/>
          </a:p>
        </p:txBody>
      </p:sp>
      <p:pic>
        <p:nvPicPr>
          <p:cNvPr id="9" name="Picture 8" descr="Macintosh HD:Users:dinezza:Desktop:cell-open.jpg">
            <a:extLst>
              <a:ext uri="{FF2B5EF4-FFF2-40B4-BE49-F238E27FC236}">
                <a16:creationId xmlns:a16="http://schemas.microsoft.com/office/drawing/2014/main" id="{69559C8C-703F-784D-9233-3246350EB99B}"/>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7775" y="2218350"/>
            <a:ext cx="3562350" cy="2485824"/>
          </a:xfrm>
          <a:prstGeom prst="rect">
            <a:avLst/>
          </a:prstGeom>
          <a:noFill/>
          <a:ln>
            <a:noFill/>
          </a:ln>
        </p:spPr>
      </p:pic>
      <p:sp>
        <p:nvSpPr>
          <p:cNvPr id="10" name="Textfeld 5">
            <a:extLst>
              <a:ext uri="{FF2B5EF4-FFF2-40B4-BE49-F238E27FC236}">
                <a16:creationId xmlns:a16="http://schemas.microsoft.com/office/drawing/2014/main" id="{6F911F9B-4E77-9740-821A-BE9B7857DF9E}"/>
              </a:ext>
            </a:extLst>
          </p:cNvPr>
          <p:cNvSpPr txBox="1"/>
          <p:nvPr/>
        </p:nvSpPr>
        <p:spPr>
          <a:xfrm>
            <a:off x="4933198" y="2218350"/>
            <a:ext cx="2900741" cy="2362185"/>
          </a:xfrm>
          <a:prstGeom prst="rect">
            <a:avLst/>
          </a:prstGeom>
          <a:noFill/>
        </p:spPr>
        <p:txBody>
          <a:bodyPr wrap="square" rtlCol="0">
            <a:spAutoFit/>
          </a:bodyPr>
          <a:lstStyle/>
          <a:p>
            <a:pPr marL="257175" indent="-257175" algn="just">
              <a:lnSpc>
                <a:spcPts val="1800"/>
              </a:lnSpc>
              <a:spcAft>
                <a:spcPts val="450"/>
              </a:spcAft>
              <a:buFont typeface="Arial" panose="020B0604020202020204" pitchFamily="34" charset="0"/>
              <a:buChar char="•"/>
            </a:pPr>
            <a:r>
              <a:rPr lang="en-US" sz="1500" dirty="0"/>
              <a:t>Define a cold narrow coated tube to inhibit recombination. </a:t>
            </a:r>
          </a:p>
          <a:p>
            <a:pPr marL="257175" indent="-257175" algn="just">
              <a:lnSpc>
                <a:spcPts val="1800"/>
              </a:lnSpc>
              <a:spcAft>
                <a:spcPts val="450"/>
              </a:spcAft>
              <a:buFont typeface="Arial" panose="020B0604020202020204" pitchFamily="34" charset="0"/>
              <a:buChar char="•"/>
            </a:pPr>
            <a:r>
              <a:rPr lang="en-US" sz="1500" dirty="0"/>
              <a:t>Should fulfill LHC requirements on Vacuum, e- cloud  etc.</a:t>
            </a:r>
          </a:p>
          <a:p>
            <a:pPr marL="257175" indent="-257175" algn="just">
              <a:lnSpc>
                <a:spcPts val="1800"/>
              </a:lnSpc>
              <a:spcAft>
                <a:spcPts val="450"/>
              </a:spcAft>
              <a:buFont typeface="Arial" panose="020B0604020202020204" pitchFamily="34" charset="0"/>
              <a:buChar char="•"/>
            </a:pPr>
            <a:r>
              <a:rPr lang="en-US" sz="1500" dirty="0"/>
              <a:t>Graphite, covered by a thin water layer should be the solution to be studied, optimized and validated. </a:t>
            </a:r>
          </a:p>
          <a:p>
            <a:pPr marL="257175" indent="-257175" algn="just">
              <a:lnSpc>
                <a:spcPts val="1800"/>
              </a:lnSpc>
              <a:spcAft>
                <a:spcPts val="45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6456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0002D6E-21F5-5C4E-AFB7-5CCFDF38ADB0}"/>
              </a:ext>
            </a:extLst>
          </p:cNvPr>
          <p:cNvGraphicFramePr>
            <a:graphicFrameLocks noGrp="1"/>
          </p:cNvGraphicFramePr>
          <p:nvPr/>
        </p:nvGraphicFramePr>
        <p:xfrm>
          <a:off x="2600325" y="180975"/>
          <a:ext cx="5233614" cy="426720"/>
        </p:xfrm>
        <a:graphic>
          <a:graphicData uri="http://schemas.openxmlformats.org/drawingml/2006/table">
            <a:tbl>
              <a:tblPr firstRow="1" firstCol="1" bandRow="1">
                <a:tableStyleId>{85BE263C-DBD7-4A20-BB59-AAB30ACAA65A}</a:tableStyleId>
              </a:tblPr>
              <a:tblGrid>
                <a:gridCol w="589366">
                  <a:extLst>
                    <a:ext uri="{9D8B030D-6E8A-4147-A177-3AD203B41FA5}">
                      <a16:colId xmlns:a16="http://schemas.microsoft.com/office/drawing/2014/main" val="2107152414"/>
                    </a:ext>
                  </a:extLst>
                </a:gridCol>
                <a:gridCol w="2027441">
                  <a:extLst>
                    <a:ext uri="{9D8B030D-6E8A-4147-A177-3AD203B41FA5}">
                      <a16:colId xmlns:a16="http://schemas.microsoft.com/office/drawing/2014/main" val="854668773"/>
                    </a:ext>
                  </a:extLst>
                </a:gridCol>
                <a:gridCol w="1431838">
                  <a:extLst>
                    <a:ext uri="{9D8B030D-6E8A-4147-A177-3AD203B41FA5}">
                      <a16:colId xmlns:a16="http://schemas.microsoft.com/office/drawing/2014/main" val="1820587760"/>
                    </a:ext>
                  </a:extLst>
                </a:gridCol>
                <a:gridCol w="1184969">
                  <a:extLst>
                    <a:ext uri="{9D8B030D-6E8A-4147-A177-3AD203B41FA5}">
                      <a16:colId xmlns:a16="http://schemas.microsoft.com/office/drawing/2014/main" val="155911235"/>
                    </a:ext>
                  </a:extLst>
                </a:gridCol>
              </a:tblGrid>
              <a:tr h="411480">
                <a:tc>
                  <a:txBody>
                    <a:bodyPr/>
                    <a:lstStyle/>
                    <a:p>
                      <a:pPr algn="ctr">
                        <a:spcAft>
                          <a:spcPts val="0"/>
                        </a:spcAft>
                      </a:pPr>
                      <a:r>
                        <a:rPr lang="en-US" sz="1400" dirty="0">
                          <a:solidFill>
                            <a:srgbClr val="FF0000"/>
                          </a:solidFill>
                          <a:effectLst/>
                          <a:latin typeface="Calibri" panose="020F0502020204030204" pitchFamily="34" charset="0"/>
                          <a:cs typeface="Calibri" panose="020F0502020204030204" pitchFamily="34" charset="0"/>
                        </a:rPr>
                        <a:t>WP3</a:t>
                      </a:r>
                      <a:endParaRPr lang="it-IT" sz="14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tc>
                <a:tc>
                  <a:txBody>
                    <a:bodyPr/>
                    <a:lstStyle/>
                    <a:p>
                      <a:pPr algn="ctr">
                        <a:spcAft>
                          <a:spcPts val="0"/>
                        </a:spcAft>
                      </a:pPr>
                      <a:r>
                        <a:rPr lang="en-US" sz="1400" b="1" dirty="0" err="1">
                          <a:solidFill>
                            <a:srgbClr val="FF0000"/>
                          </a:solidFill>
                          <a:effectLst/>
                          <a:latin typeface="Calibri" panose="020F0502020204030204" pitchFamily="34" charset="0"/>
                          <a:cs typeface="Calibri" panose="020F0502020204030204" pitchFamily="34" charset="0"/>
                        </a:rPr>
                        <a:t>LHCspin</a:t>
                      </a:r>
                      <a:r>
                        <a:rPr lang="en-US" sz="1400" b="1" dirty="0">
                          <a:solidFill>
                            <a:srgbClr val="FF0000"/>
                          </a:solidFill>
                          <a:effectLst/>
                          <a:latin typeface="Calibri" panose="020F0502020204030204" pitchFamily="34" charset="0"/>
                          <a:cs typeface="Calibri" panose="020F0502020204030204" pitchFamily="34" charset="0"/>
                        </a:rPr>
                        <a:t>: surface properties validation </a:t>
                      </a:r>
                      <a:endParaRPr lang="it-IT" sz="14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solidFill>
                      <a:schemeClr val="tx2"/>
                    </a:solidFill>
                  </a:tcPr>
                </a:tc>
                <a:tc>
                  <a:txBody>
                    <a:bodyPr/>
                    <a:lstStyle/>
                    <a:p>
                      <a:pPr algn="ctr">
                        <a:spcAft>
                          <a:spcPts val="0"/>
                        </a:spcAft>
                      </a:pPr>
                      <a:r>
                        <a:rPr lang="en-US" sz="1400" b="1" dirty="0">
                          <a:solidFill>
                            <a:srgbClr val="FF0000"/>
                          </a:solidFill>
                          <a:effectLst/>
                          <a:latin typeface="Calibri" panose="020F0502020204030204" pitchFamily="34" charset="0"/>
                          <a:cs typeface="Calibri" panose="020F0502020204030204" pitchFamily="34" charset="0"/>
                        </a:rPr>
                        <a:t>LNF-INFN</a:t>
                      </a:r>
                      <a:endParaRPr lang="it-IT" sz="1400" b="1" dirty="0">
                        <a:solidFill>
                          <a:srgbClr val="FF0000"/>
                        </a:solidFill>
                        <a:effectLst/>
                        <a:latin typeface="Calibri" panose="020F0502020204030204" pitchFamily="34" charset="0"/>
                        <a:cs typeface="Calibri" panose="020F0502020204030204" pitchFamily="34" charset="0"/>
                      </a:endParaRPr>
                    </a:p>
                    <a:p>
                      <a:pPr algn="ctr">
                        <a:spcAft>
                          <a:spcPts val="0"/>
                        </a:spcAft>
                      </a:pPr>
                      <a:r>
                        <a:rPr lang="en-US" sz="1400" b="1" dirty="0">
                          <a:solidFill>
                            <a:srgbClr val="FF0000"/>
                          </a:solidFill>
                          <a:effectLst/>
                          <a:latin typeface="Calibri" panose="020F0502020204030204" pitchFamily="34" charset="0"/>
                          <a:cs typeface="Calibri" panose="020F0502020204030204" pitchFamily="34" charset="0"/>
                        </a:rPr>
                        <a:t>CERN</a:t>
                      </a:r>
                      <a:endParaRPr lang="it-IT" sz="14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solidFill>
                      <a:schemeClr val="tx2"/>
                    </a:solidFill>
                  </a:tcPr>
                </a:tc>
                <a:tc>
                  <a:txBody>
                    <a:bodyPr/>
                    <a:lstStyle/>
                    <a:p>
                      <a:pPr algn="ctr">
                        <a:spcAft>
                          <a:spcPts val="0"/>
                        </a:spcAft>
                      </a:pPr>
                      <a:r>
                        <a:rPr lang="it-IT" sz="1400" b="1" dirty="0">
                          <a:solidFill>
                            <a:srgbClr val="FF0000"/>
                          </a:solidFill>
                          <a:effectLst/>
                          <a:latin typeface="Calibri" panose="020F0502020204030204" pitchFamily="34" charset="0"/>
                          <a:cs typeface="Calibri" panose="020F0502020204030204" pitchFamily="34" charset="0"/>
                        </a:rPr>
                        <a:t>P. Di Nezza &amp;     </a:t>
                      </a:r>
                    </a:p>
                    <a:p>
                      <a:pPr algn="ctr">
                        <a:spcAft>
                          <a:spcPts val="0"/>
                        </a:spcAft>
                      </a:pPr>
                      <a:r>
                        <a:rPr lang="it-IT" sz="1400" b="1" dirty="0">
                          <a:solidFill>
                            <a:srgbClr val="FF0000"/>
                          </a:solidFill>
                          <a:effectLst/>
                          <a:latin typeface="Calibri" panose="020F0502020204030204" pitchFamily="34" charset="0"/>
                          <a:cs typeface="Calibri" panose="020F0502020204030204" pitchFamily="34" charset="0"/>
                        </a:rPr>
                        <a:t>   </a:t>
                      </a:r>
                      <a:r>
                        <a:rPr lang="it-IT" sz="1400" b="1" dirty="0" err="1">
                          <a:solidFill>
                            <a:srgbClr val="FF0000"/>
                          </a:solidFill>
                          <a:effectLst/>
                          <a:latin typeface="Calibri" panose="020F0502020204030204" pitchFamily="34" charset="0"/>
                          <a:cs typeface="Calibri" panose="020F0502020204030204" pitchFamily="34" charset="0"/>
                        </a:rPr>
                        <a:t>R</a:t>
                      </a:r>
                      <a:r>
                        <a:rPr lang="it-IT" sz="1400" b="1" dirty="0">
                          <a:solidFill>
                            <a:srgbClr val="FF0000"/>
                          </a:solidFill>
                          <a:effectLst/>
                          <a:latin typeface="Calibri" panose="020F0502020204030204" pitchFamily="34" charset="0"/>
                          <a:cs typeface="Calibri" panose="020F0502020204030204" pitchFamily="34" charset="0"/>
                        </a:rPr>
                        <a:t>. Cimino</a:t>
                      </a:r>
                      <a:endParaRPr lang="it-IT" sz="1400" b="1" dirty="0">
                        <a:solidFill>
                          <a:srgbClr val="FF0000"/>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solidFill>
                      <a:schemeClr val="tx2"/>
                    </a:solidFill>
                  </a:tcPr>
                </a:tc>
                <a:extLst>
                  <a:ext uri="{0D108BD9-81ED-4DB2-BD59-A6C34878D82A}">
                    <a16:rowId xmlns:a16="http://schemas.microsoft.com/office/drawing/2014/main" val="1100314937"/>
                  </a:ext>
                </a:extLst>
              </a:tr>
            </a:tbl>
          </a:graphicData>
        </a:graphic>
      </p:graphicFrame>
      <p:sp>
        <p:nvSpPr>
          <p:cNvPr id="2" name="Rectangle 1">
            <a:extLst>
              <a:ext uri="{FF2B5EF4-FFF2-40B4-BE49-F238E27FC236}">
                <a16:creationId xmlns:a16="http://schemas.microsoft.com/office/drawing/2014/main" id="{A6CE06AC-058A-144F-B581-54B3D52AE5F3}"/>
              </a:ext>
            </a:extLst>
          </p:cNvPr>
          <p:cNvSpPr/>
          <p:nvPr/>
        </p:nvSpPr>
        <p:spPr>
          <a:xfrm>
            <a:off x="4882134" y="2201070"/>
            <a:ext cx="2951805" cy="923330"/>
          </a:xfrm>
          <a:prstGeom prst="rect">
            <a:avLst/>
          </a:prstGeom>
        </p:spPr>
        <p:txBody>
          <a:bodyPr wrap="square">
            <a:spAutoFit/>
          </a:bodyPr>
          <a:lstStyle/>
          <a:p>
            <a:r>
              <a:rPr lang="en-US" sz="1350" dirty="0"/>
              <a:t>This WP will be only on NSC5. It will use the Set-up at LNF. We need a  UHV H cracker and the H or D supply. </a:t>
            </a:r>
          </a:p>
          <a:p>
            <a:endParaRPr lang="en-US" sz="1350" dirty="0"/>
          </a:p>
        </p:txBody>
      </p:sp>
      <p:sp>
        <p:nvSpPr>
          <p:cNvPr id="3" name="Rectangle 2">
            <a:extLst>
              <a:ext uri="{FF2B5EF4-FFF2-40B4-BE49-F238E27FC236}">
                <a16:creationId xmlns:a16="http://schemas.microsoft.com/office/drawing/2014/main" id="{0B7236FF-8DE9-884D-9167-8A2D16A65C17}"/>
              </a:ext>
            </a:extLst>
          </p:cNvPr>
          <p:cNvSpPr/>
          <p:nvPr/>
        </p:nvSpPr>
        <p:spPr>
          <a:xfrm>
            <a:off x="1247776" y="782155"/>
            <a:ext cx="6496812" cy="1131079"/>
          </a:xfrm>
          <a:prstGeom prst="rect">
            <a:avLst/>
          </a:prstGeom>
        </p:spPr>
        <p:txBody>
          <a:bodyPr wrap="square">
            <a:spAutoFit/>
          </a:bodyPr>
          <a:lstStyle/>
          <a:p>
            <a:pPr marL="214313" indent="-214313" algn="just">
              <a:buFont typeface="Wingdings" pitchFamily="2" charset="2"/>
              <a:buChar char="v"/>
            </a:pPr>
            <a:r>
              <a:rPr lang="en-US" sz="1350" dirty="0"/>
              <a:t>Coverage and T dependent SEY studies should be conducted on H</a:t>
            </a:r>
            <a:r>
              <a:rPr lang="en-US" sz="1350" baseline="-25000" dirty="0"/>
              <a:t>2</a:t>
            </a:r>
            <a:r>
              <a:rPr lang="en-US" sz="1350" dirty="0"/>
              <a:t>O  on differently compact a-C substrate  (from graphite to highly disordered porous a-C) . </a:t>
            </a:r>
          </a:p>
          <a:p>
            <a:pPr marL="214313" indent="-214313" algn="just">
              <a:buFont typeface="Wingdings" pitchFamily="2" charset="2"/>
              <a:buChar char="v"/>
            </a:pPr>
            <a:r>
              <a:rPr lang="en-US" sz="1350" dirty="0"/>
              <a:t>The effect of Absorption on those Surfaces of atomic Hydrogen  (or Atomic Deuterium) to see if they remain unperturbed or are somehow perturbed by it.</a:t>
            </a:r>
          </a:p>
          <a:p>
            <a:pPr algn="just"/>
            <a:endParaRPr lang="en-US" sz="1350" dirty="0"/>
          </a:p>
        </p:txBody>
      </p:sp>
      <p:pic>
        <p:nvPicPr>
          <p:cNvPr id="8" name="Picture 7">
            <a:extLst>
              <a:ext uri="{FF2B5EF4-FFF2-40B4-BE49-F238E27FC236}">
                <a16:creationId xmlns:a16="http://schemas.microsoft.com/office/drawing/2014/main" id="{2F26DB8E-BE9F-8846-B6E4-B53A91E4A6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7776" y="2197863"/>
            <a:ext cx="3621024" cy="2222408"/>
          </a:xfrm>
          <a:prstGeom prst="rect">
            <a:avLst/>
          </a:prstGeom>
        </p:spPr>
      </p:pic>
      <p:sp>
        <p:nvSpPr>
          <p:cNvPr id="11" name="TextBox 10">
            <a:extLst>
              <a:ext uri="{FF2B5EF4-FFF2-40B4-BE49-F238E27FC236}">
                <a16:creationId xmlns:a16="http://schemas.microsoft.com/office/drawing/2014/main" id="{55F1C698-35B0-754F-88D2-7B2B2E0DF199}"/>
              </a:ext>
            </a:extLst>
          </p:cNvPr>
          <p:cNvSpPr txBox="1"/>
          <p:nvPr/>
        </p:nvSpPr>
        <p:spPr>
          <a:xfrm>
            <a:off x="5056866" y="4132851"/>
            <a:ext cx="2865520" cy="807913"/>
          </a:xfrm>
          <a:prstGeom prst="rect">
            <a:avLst/>
          </a:prstGeom>
          <a:noFill/>
          <a:ln w="38100">
            <a:solidFill>
              <a:schemeClr val="accent1"/>
            </a:solidFill>
          </a:ln>
        </p:spPr>
        <p:txBody>
          <a:bodyPr wrap="square" rtlCol="0">
            <a:spAutoFit/>
          </a:bodyPr>
          <a:lstStyle/>
          <a:p>
            <a:pPr algn="ctr"/>
            <a:r>
              <a:rPr lang="en-GB" sz="1500" dirty="0"/>
              <a:t>WP3: Foreseen Requests 2020</a:t>
            </a:r>
          </a:p>
          <a:p>
            <a:pPr marL="900113" lvl="2" indent="-214313" algn="just">
              <a:buFont typeface="Wingdings" charset="2"/>
              <a:buChar char="Ø"/>
            </a:pPr>
            <a:r>
              <a:rPr lang="en-US" sz="1050" dirty="0"/>
              <a:t>Mobility: 10 k€</a:t>
            </a:r>
          </a:p>
          <a:p>
            <a:pPr marL="900113" lvl="2" indent="-214313" algn="just">
              <a:buFont typeface="Wingdings" charset="2"/>
              <a:buChar char="Ø"/>
            </a:pPr>
            <a:r>
              <a:rPr lang="en-GB" sz="1050" dirty="0"/>
              <a:t>Consumable: 10</a:t>
            </a:r>
            <a:r>
              <a:rPr lang="en-US" sz="1050" dirty="0"/>
              <a:t> k€</a:t>
            </a:r>
          </a:p>
          <a:p>
            <a:pPr marL="900113" lvl="2" indent="-214313" algn="just">
              <a:buFont typeface="Wingdings" charset="2"/>
              <a:buChar char="Ø"/>
            </a:pPr>
            <a:r>
              <a:rPr lang="en-US" sz="1050" dirty="0"/>
              <a:t>H cracker 32 k€</a:t>
            </a:r>
          </a:p>
        </p:txBody>
      </p:sp>
    </p:spTree>
    <p:extLst>
      <p:ext uri="{BB962C8B-B14F-4D97-AF65-F5344CB8AC3E}">
        <p14:creationId xmlns:p14="http://schemas.microsoft.com/office/powerpoint/2010/main" val="515214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DE8B27-2DB7-0648-8717-B45B01355509}"/>
              </a:ext>
            </a:extLst>
          </p:cNvPr>
          <p:cNvSpPr txBox="1"/>
          <p:nvPr/>
        </p:nvSpPr>
        <p:spPr>
          <a:xfrm>
            <a:off x="5501268" y="275063"/>
            <a:ext cx="2119491" cy="584775"/>
          </a:xfrm>
          <a:prstGeom prst="rect">
            <a:avLst/>
          </a:prstGeom>
          <a:noFill/>
        </p:spPr>
        <p:txBody>
          <a:bodyPr wrap="none" rtlCol="0">
            <a:spAutoFit/>
          </a:bodyPr>
          <a:lstStyle/>
          <a:p>
            <a:r>
              <a:rPr lang="en-GB" sz="3200" dirty="0"/>
              <a:t>Conclusion:</a:t>
            </a:r>
          </a:p>
        </p:txBody>
      </p:sp>
      <p:sp>
        <p:nvSpPr>
          <p:cNvPr id="7" name="TextBox 6">
            <a:extLst>
              <a:ext uri="{FF2B5EF4-FFF2-40B4-BE49-F238E27FC236}">
                <a16:creationId xmlns:a16="http://schemas.microsoft.com/office/drawing/2014/main" id="{63F506A8-C51B-754C-A87D-1ACA12EBA8F8}"/>
              </a:ext>
            </a:extLst>
          </p:cNvPr>
          <p:cNvSpPr txBox="1"/>
          <p:nvPr/>
        </p:nvSpPr>
        <p:spPr>
          <a:xfrm>
            <a:off x="698810" y="1159727"/>
            <a:ext cx="7322634" cy="2677656"/>
          </a:xfrm>
          <a:prstGeom prst="rect">
            <a:avLst/>
          </a:prstGeom>
          <a:noFill/>
        </p:spPr>
        <p:txBody>
          <a:bodyPr wrap="square" rtlCol="0">
            <a:spAutoFit/>
          </a:bodyPr>
          <a:lstStyle/>
          <a:p>
            <a:pPr marL="342900" indent="-342900">
              <a:buFont typeface="Wingdings" pitchFamily="2" charset="2"/>
              <a:buChar char="v"/>
            </a:pPr>
            <a:r>
              <a:rPr lang="en-GB" sz="2800" dirty="0"/>
              <a:t>There is a lot to do! </a:t>
            </a:r>
          </a:p>
          <a:p>
            <a:pPr marL="342900" indent="-342900">
              <a:buFont typeface="Wingdings" pitchFamily="2" charset="2"/>
              <a:buChar char="v"/>
            </a:pPr>
            <a:r>
              <a:rPr lang="en-GB" sz="2800" dirty="0" err="1"/>
              <a:t>LHCspin</a:t>
            </a:r>
            <a:r>
              <a:rPr lang="en-GB" sz="2800" dirty="0"/>
              <a:t> community have a lot to teach us!</a:t>
            </a:r>
          </a:p>
          <a:p>
            <a:pPr marL="342900" indent="-342900">
              <a:buFont typeface="Wingdings" pitchFamily="2" charset="2"/>
              <a:buChar char="v"/>
            </a:pPr>
            <a:r>
              <a:rPr lang="en-GB" sz="2800" dirty="0"/>
              <a:t>The R&amp;D needed is extremely challenging but of great (general) interest</a:t>
            </a:r>
          </a:p>
          <a:p>
            <a:pPr marL="342900" indent="-342900">
              <a:buFont typeface="Wingdings" pitchFamily="2" charset="2"/>
              <a:buChar char="v"/>
            </a:pPr>
            <a:r>
              <a:rPr lang="en-GB" sz="2800" dirty="0"/>
              <a:t>Experimental set-up  mainly there (?)</a:t>
            </a:r>
          </a:p>
          <a:p>
            <a:pPr marL="342900" indent="-342900">
              <a:buFont typeface="Wingdings" pitchFamily="2" charset="2"/>
              <a:buChar char="v"/>
            </a:pPr>
            <a:r>
              <a:rPr lang="en-GB" sz="2800" dirty="0"/>
              <a:t>Man power is THE issue!</a:t>
            </a:r>
          </a:p>
        </p:txBody>
      </p:sp>
    </p:spTree>
    <p:extLst>
      <p:ext uri="{BB962C8B-B14F-4D97-AF65-F5344CB8AC3E}">
        <p14:creationId xmlns:p14="http://schemas.microsoft.com/office/powerpoint/2010/main" val="3174579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E4E35CF-E3DE-2C44-8CE9-47E86DF80C68}"/>
              </a:ext>
            </a:extLst>
          </p:cNvPr>
          <p:cNvSpPr/>
          <p:nvPr/>
        </p:nvSpPr>
        <p:spPr>
          <a:xfrm>
            <a:off x="2786050" y="1857370"/>
            <a:ext cx="4572032" cy="1323439"/>
          </a:xfrm>
          <a:prstGeom prst="rect">
            <a:avLst/>
          </a:prstGeom>
          <a:solidFill>
            <a:schemeClr val="bg1"/>
          </a:solidFill>
        </p:spPr>
        <p:txBody>
          <a:bodyPr wrap="square">
            <a:spAutoFit/>
          </a:bodyPr>
          <a:lstStyle/>
          <a:p>
            <a:pPr algn="r"/>
            <a:r>
              <a:rPr lang="en-GB" sz="2000" b="1" dirty="0">
                <a:solidFill>
                  <a:srgbClr val="FF0000"/>
                </a:solidFill>
                <a:latin typeface="Times New Roman" pitchFamily="18" charset="0"/>
                <a:ea typeface="Calibri" charset="0"/>
                <a:cs typeface="Times New Roman" pitchFamily="18" charset="0"/>
              </a:rPr>
              <a:t>Tanks to </a:t>
            </a:r>
            <a:r>
              <a:rPr lang="it-IT" sz="2000" b="1" dirty="0">
                <a:solidFill>
                  <a:srgbClr val="FF0000"/>
                </a:solidFill>
                <a:latin typeface="Times New Roman" pitchFamily="18" charset="0"/>
                <a:ea typeface="Calibri" charset="0"/>
                <a:cs typeface="Times New Roman" pitchFamily="18" charset="0"/>
              </a:rPr>
              <a:t>the </a:t>
            </a:r>
            <a:r>
              <a:rPr lang="it-IT" sz="2000" b="1" dirty="0" err="1">
                <a:solidFill>
                  <a:srgbClr val="FF0000"/>
                </a:solidFill>
                <a:latin typeface="Times New Roman" pitchFamily="18" charset="0"/>
                <a:ea typeface="Calibri" charset="0"/>
                <a:cs typeface="Times New Roman" pitchFamily="18" charset="0"/>
              </a:rPr>
              <a:t>technical</a:t>
            </a:r>
            <a:r>
              <a:rPr lang="it-IT" sz="2000" b="1" dirty="0">
                <a:solidFill>
                  <a:srgbClr val="FF0000"/>
                </a:solidFill>
                <a:latin typeface="Times New Roman" pitchFamily="18" charset="0"/>
                <a:ea typeface="Calibri" charset="0"/>
                <a:cs typeface="Times New Roman" pitchFamily="18" charset="0"/>
              </a:rPr>
              <a:t> </a:t>
            </a:r>
            <a:r>
              <a:rPr lang="it-IT" sz="2000" b="1" dirty="0" err="1">
                <a:solidFill>
                  <a:srgbClr val="FF0000"/>
                </a:solidFill>
                <a:latin typeface="Times New Roman" pitchFamily="18" charset="0"/>
                <a:ea typeface="Calibri" charset="0"/>
                <a:cs typeface="Times New Roman" pitchFamily="18" charset="0"/>
              </a:rPr>
              <a:t>support</a:t>
            </a:r>
            <a:r>
              <a:rPr lang="it-IT" sz="2000" b="1" dirty="0">
                <a:solidFill>
                  <a:srgbClr val="FF0000"/>
                </a:solidFill>
                <a:latin typeface="Times New Roman" pitchFamily="18" charset="0"/>
                <a:ea typeface="Calibri" charset="0"/>
                <a:cs typeface="Times New Roman" pitchFamily="18" charset="0"/>
              </a:rPr>
              <a:t> </a:t>
            </a:r>
            <a:r>
              <a:rPr lang="it-IT" sz="2000" b="1" dirty="0" err="1">
                <a:solidFill>
                  <a:srgbClr val="FF0000"/>
                </a:solidFill>
                <a:latin typeface="Times New Roman" pitchFamily="18" charset="0"/>
                <a:ea typeface="Calibri" charset="0"/>
                <a:cs typeface="Times New Roman" pitchFamily="18" charset="0"/>
              </a:rPr>
              <a:t>of</a:t>
            </a:r>
            <a:r>
              <a:rPr lang="it-IT" sz="2000" b="1" dirty="0">
                <a:solidFill>
                  <a:srgbClr val="FF0000"/>
                </a:solidFill>
                <a:latin typeface="Times New Roman" pitchFamily="18" charset="0"/>
                <a:ea typeface="Calibri" charset="0"/>
                <a:cs typeface="Times New Roman" pitchFamily="18" charset="0"/>
              </a:rPr>
              <a:t> DA</a:t>
            </a:r>
            <a:r>
              <a:rPr lang="ru-RU" sz="2000" b="1" dirty="0">
                <a:solidFill>
                  <a:srgbClr val="FF0000"/>
                </a:solidFill>
                <a:latin typeface="Times New Roman" pitchFamily="18" charset="0"/>
                <a:ea typeface="Calibri" charset="0"/>
                <a:cs typeface="Times New Roman" pitchFamily="18" charset="0"/>
              </a:rPr>
              <a:t>Ф</a:t>
            </a:r>
            <a:r>
              <a:rPr lang="it-IT" sz="2000" b="1" dirty="0">
                <a:solidFill>
                  <a:srgbClr val="FF0000"/>
                </a:solidFill>
                <a:latin typeface="Times New Roman" pitchFamily="18" charset="0"/>
                <a:ea typeface="Calibri" charset="0"/>
                <a:cs typeface="Times New Roman" pitchFamily="18" charset="0"/>
              </a:rPr>
              <a:t>NE-L Team:</a:t>
            </a:r>
          </a:p>
          <a:p>
            <a:pPr algn="r"/>
            <a:r>
              <a:rPr lang="it-IT" sz="2000" b="1" dirty="0">
                <a:solidFill>
                  <a:srgbClr val="FF0000"/>
                </a:solidFill>
                <a:latin typeface="Times New Roman" pitchFamily="18" charset="0"/>
                <a:ea typeface="Calibri" charset="0"/>
                <a:cs typeface="Times New Roman" pitchFamily="18" charset="0"/>
              </a:rPr>
              <a:t>A. Grilli, M. </a:t>
            </a:r>
            <a:r>
              <a:rPr lang="it-IT" sz="2000" b="1" dirty="0" err="1">
                <a:solidFill>
                  <a:srgbClr val="FF0000"/>
                </a:solidFill>
                <a:latin typeface="Times New Roman" pitchFamily="18" charset="0"/>
                <a:ea typeface="Calibri" charset="0"/>
                <a:cs typeface="Times New Roman" pitchFamily="18" charset="0"/>
              </a:rPr>
              <a:t>Pietropaoli</a:t>
            </a:r>
            <a:r>
              <a:rPr lang="it-IT" sz="2000" b="1" dirty="0">
                <a:solidFill>
                  <a:srgbClr val="FF0000"/>
                </a:solidFill>
                <a:latin typeface="Times New Roman" pitchFamily="18" charset="0"/>
                <a:ea typeface="Calibri" charset="0"/>
                <a:cs typeface="Times New Roman" pitchFamily="18" charset="0"/>
              </a:rPr>
              <a:t>, A. </a:t>
            </a:r>
            <a:r>
              <a:rPr lang="it-IT" sz="2000" b="1" dirty="0" err="1">
                <a:solidFill>
                  <a:srgbClr val="FF0000"/>
                </a:solidFill>
                <a:latin typeface="Times New Roman" pitchFamily="18" charset="0"/>
                <a:ea typeface="Calibri" charset="0"/>
                <a:cs typeface="Times New Roman" pitchFamily="18" charset="0"/>
              </a:rPr>
              <a:t>Raco</a:t>
            </a:r>
            <a:r>
              <a:rPr lang="it-IT" sz="2000" b="1" dirty="0">
                <a:solidFill>
                  <a:srgbClr val="FF0000"/>
                </a:solidFill>
                <a:latin typeface="Times New Roman" pitchFamily="18" charset="0"/>
                <a:ea typeface="Calibri" charset="0"/>
                <a:cs typeface="Times New Roman" pitchFamily="18" charset="0"/>
              </a:rPr>
              <a:t>, V. Tullio, V. </a:t>
            </a:r>
            <a:r>
              <a:rPr lang="it-IT" sz="2000" b="1" dirty="0" err="1">
                <a:solidFill>
                  <a:srgbClr val="FF0000"/>
                </a:solidFill>
                <a:latin typeface="Times New Roman" pitchFamily="18" charset="0"/>
                <a:ea typeface="Calibri" charset="0"/>
                <a:cs typeface="Times New Roman" pitchFamily="18" charset="0"/>
              </a:rPr>
              <a:t>Sciarra</a:t>
            </a:r>
            <a:r>
              <a:rPr lang="it-IT" sz="2000" b="1" dirty="0">
                <a:solidFill>
                  <a:srgbClr val="FF0000"/>
                </a:solidFill>
                <a:latin typeface="Times New Roman" pitchFamily="18" charset="0"/>
                <a:ea typeface="Calibri" charset="0"/>
                <a:cs typeface="Times New Roman" pitchFamily="18" charset="0"/>
              </a:rPr>
              <a:t> and G. Viviani</a:t>
            </a:r>
            <a:endParaRPr lang="en-GB" sz="2000" b="1" dirty="0">
              <a:solidFill>
                <a:srgbClr val="FF0000"/>
              </a:solidFill>
              <a:latin typeface="Times New Roman" pitchFamily="18" charset="0"/>
              <a:ea typeface="Calibri" charset="0"/>
              <a:cs typeface="Times New Roman" pitchFamily="18" charset="0"/>
            </a:endParaRPr>
          </a:p>
        </p:txBody>
      </p:sp>
      <p:pic>
        <p:nvPicPr>
          <p:cNvPr id="14" name="Immagine 8">
            <a:extLst>
              <a:ext uri="{FF2B5EF4-FFF2-40B4-BE49-F238E27FC236}">
                <a16:creationId xmlns:a16="http://schemas.microsoft.com/office/drawing/2014/main" id="{3C5A220A-F2CF-0042-8A7E-D771F88B91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0708" y="2048535"/>
            <a:ext cx="1275921" cy="928694"/>
          </a:xfrm>
          <a:prstGeom prst="rect">
            <a:avLst/>
          </a:prstGeom>
          <a:solidFill>
            <a:schemeClr val="tx1"/>
          </a:solidFill>
        </p:spPr>
      </p:pic>
      <p:pic>
        <p:nvPicPr>
          <p:cNvPr id="15" name="Immagine 14">
            <a:extLst>
              <a:ext uri="{FF2B5EF4-FFF2-40B4-BE49-F238E27FC236}">
                <a16:creationId xmlns:a16="http://schemas.microsoft.com/office/drawing/2014/main" id="{02C54600-9070-6941-8D00-A192E96825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158" y="3031548"/>
            <a:ext cx="2160000" cy="1040400"/>
          </a:xfrm>
          <a:prstGeom prst="rect">
            <a:avLst/>
          </a:prstGeom>
        </p:spPr>
      </p:pic>
      <p:sp>
        <p:nvSpPr>
          <p:cNvPr id="16" name="Rettangolo 16">
            <a:extLst>
              <a:ext uri="{FF2B5EF4-FFF2-40B4-BE49-F238E27FC236}">
                <a16:creationId xmlns:a16="http://schemas.microsoft.com/office/drawing/2014/main" id="{C46E400B-AE7F-1A45-8F1B-472FF7CD3276}"/>
              </a:ext>
            </a:extLst>
          </p:cNvPr>
          <p:cNvSpPr/>
          <p:nvPr/>
        </p:nvSpPr>
        <p:spPr>
          <a:xfrm>
            <a:off x="678629" y="214296"/>
            <a:ext cx="7786742" cy="684000"/>
          </a:xfrm>
          <a:prstGeom prst="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itchFamily="18" charset="0"/>
                <a:cs typeface="Times New Roman" pitchFamily="18" charset="0"/>
              </a:rPr>
              <a:t>Thank you for your attention</a:t>
            </a:r>
          </a:p>
        </p:txBody>
      </p:sp>
      <p:sp>
        <p:nvSpPr>
          <p:cNvPr id="17" name="Rectangle 9">
            <a:extLst>
              <a:ext uri="{FF2B5EF4-FFF2-40B4-BE49-F238E27FC236}">
                <a16:creationId xmlns:a16="http://schemas.microsoft.com/office/drawing/2014/main" id="{3DE3E194-09F4-224B-B438-4538C4B84418}"/>
              </a:ext>
            </a:extLst>
          </p:cNvPr>
          <p:cNvSpPr/>
          <p:nvPr/>
        </p:nvSpPr>
        <p:spPr>
          <a:xfrm>
            <a:off x="2500298" y="3286130"/>
            <a:ext cx="6429420" cy="707886"/>
          </a:xfrm>
          <a:prstGeom prst="rect">
            <a:avLst/>
          </a:prstGeom>
          <a:noFill/>
        </p:spPr>
        <p:txBody>
          <a:bodyPr wrap="square">
            <a:spAutoFit/>
          </a:bodyPr>
          <a:lstStyle/>
          <a:p>
            <a:pPr algn="ctr"/>
            <a:r>
              <a:rPr lang="en-US" sz="2000" b="1" dirty="0">
                <a:solidFill>
                  <a:schemeClr val="accent1"/>
                </a:solidFill>
                <a:latin typeface="Times New Roman" pitchFamily="18" charset="0"/>
                <a:ea typeface="Calibri" charset="0"/>
                <a:cs typeface="Times New Roman" pitchFamily="18" charset="0"/>
              </a:rPr>
              <a:t>Thanks to </a:t>
            </a:r>
            <a:r>
              <a:rPr lang="en-US" sz="2000" b="1" dirty="0" err="1">
                <a:solidFill>
                  <a:schemeClr val="accent1"/>
                </a:solidFill>
                <a:latin typeface="Times New Roman" pitchFamily="18" charset="0"/>
                <a:ea typeface="Calibri" charset="0"/>
                <a:cs typeface="Times New Roman" pitchFamily="18" charset="0"/>
              </a:rPr>
              <a:t>EuroCirCol</a:t>
            </a:r>
            <a:r>
              <a:rPr lang="en-US" sz="2000" b="1" dirty="0">
                <a:solidFill>
                  <a:schemeClr val="accent1"/>
                </a:solidFill>
                <a:latin typeface="Times New Roman" pitchFamily="18" charset="0"/>
                <a:ea typeface="Calibri" charset="0"/>
                <a:cs typeface="Times New Roman" pitchFamily="18" charset="0"/>
              </a:rPr>
              <a:t> project and to its scientific community</a:t>
            </a:r>
            <a:endParaRPr lang="en-GB" sz="2000" b="1" dirty="0">
              <a:solidFill>
                <a:schemeClr val="accent1"/>
              </a:solidFill>
              <a:latin typeface="Times New Roman" pitchFamily="18" charset="0"/>
              <a:ea typeface="Calibri" charset="0"/>
              <a:cs typeface="Times New Roman" pitchFamily="18" charset="0"/>
            </a:endParaRPr>
          </a:p>
        </p:txBody>
      </p:sp>
      <p:pic>
        <p:nvPicPr>
          <p:cNvPr id="21" name="Picture 5">
            <a:extLst>
              <a:ext uri="{FF2B5EF4-FFF2-40B4-BE49-F238E27FC236}">
                <a16:creationId xmlns:a16="http://schemas.microsoft.com/office/drawing/2014/main" id="{414630B6-9789-EF4E-8E95-AC37396EAFE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5720" y="1071552"/>
            <a:ext cx="2222251" cy="1742297"/>
          </a:xfrm>
          <a:prstGeom prst="rect">
            <a:avLst/>
          </a:prstGeom>
        </p:spPr>
      </p:pic>
      <p:sp>
        <p:nvSpPr>
          <p:cNvPr id="22" name="Rectangle 9">
            <a:extLst>
              <a:ext uri="{FF2B5EF4-FFF2-40B4-BE49-F238E27FC236}">
                <a16:creationId xmlns:a16="http://schemas.microsoft.com/office/drawing/2014/main" id="{9B03D89B-DCC4-B345-A5AA-6EEF3B8A6FBA}"/>
              </a:ext>
            </a:extLst>
          </p:cNvPr>
          <p:cNvSpPr/>
          <p:nvPr/>
        </p:nvSpPr>
        <p:spPr>
          <a:xfrm>
            <a:off x="2665476" y="1102644"/>
            <a:ext cx="5697938" cy="707886"/>
          </a:xfrm>
          <a:prstGeom prst="rect">
            <a:avLst/>
          </a:prstGeom>
          <a:solidFill>
            <a:schemeClr val="bg1"/>
          </a:solidFill>
        </p:spPr>
        <p:txBody>
          <a:bodyPr wrap="square">
            <a:spAutoFit/>
          </a:bodyPr>
          <a:lstStyle/>
          <a:p>
            <a:pPr algn="ctr"/>
            <a:r>
              <a:rPr lang="en-GB" sz="2000" b="1" dirty="0">
                <a:latin typeface="Times New Roman" pitchFamily="18" charset="0"/>
                <a:ea typeface="Calibri" charset="0"/>
                <a:cs typeface="Times New Roman" pitchFamily="18" charset="0"/>
              </a:rPr>
              <a:t>Thanks to the low temperature team at LNF: </a:t>
            </a:r>
          </a:p>
          <a:p>
            <a:pPr algn="ctr"/>
            <a:r>
              <a:rPr lang="en-GB" sz="2000" b="1" dirty="0">
                <a:latin typeface="Times New Roman" pitchFamily="18" charset="0"/>
                <a:ea typeface="Calibri" charset="0"/>
                <a:cs typeface="Times New Roman" pitchFamily="18" charset="0"/>
              </a:rPr>
              <a:t>M. </a:t>
            </a:r>
            <a:r>
              <a:rPr lang="en-GB" sz="2000" b="1" dirty="0" err="1">
                <a:latin typeface="Times New Roman" pitchFamily="18" charset="0"/>
                <a:ea typeface="Calibri" charset="0"/>
                <a:cs typeface="Times New Roman" pitchFamily="18" charset="0"/>
              </a:rPr>
              <a:t>Angelucci</a:t>
            </a:r>
            <a:r>
              <a:rPr lang="en-GB" sz="2000" b="1" dirty="0">
                <a:latin typeface="Times New Roman" pitchFamily="18" charset="0"/>
                <a:ea typeface="Calibri" charset="0"/>
                <a:cs typeface="Times New Roman" pitchFamily="18" charset="0"/>
              </a:rPr>
              <a:t>, A. </a:t>
            </a:r>
            <a:r>
              <a:rPr lang="en-GB" sz="2000" b="1" dirty="0" err="1">
                <a:latin typeface="Times New Roman" pitchFamily="18" charset="0"/>
                <a:ea typeface="Calibri" charset="0"/>
                <a:cs typeface="Times New Roman" pitchFamily="18" charset="0"/>
              </a:rPr>
              <a:t>Liedl</a:t>
            </a:r>
            <a:r>
              <a:rPr lang="en-GB" sz="2000" b="1" dirty="0">
                <a:latin typeface="Times New Roman" pitchFamily="18" charset="0"/>
                <a:ea typeface="Calibri" charset="0"/>
                <a:cs typeface="Times New Roman" pitchFamily="18" charset="0"/>
              </a:rPr>
              <a:t>, R. </a:t>
            </a:r>
            <a:r>
              <a:rPr lang="en-GB" sz="2000" b="1" dirty="0" err="1">
                <a:latin typeface="Times New Roman" pitchFamily="18" charset="0"/>
                <a:ea typeface="Calibri" charset="0"/>
                <a:cs typeface="Times New Roman" pitchFamily="18" charset="0"/>
              </a:rPr>
              <a:t>Larciprete</a:t>
            </a:r>
            <a:r>
              <a:rPr lang="en-GB" sz="2000" b="1" dirty="0">
                <a:latin typeface="Times New Roman" pitchFamily="18" charset="0"/>
                <a:ea typeface="Calibri" charset="0"/>
                <a:cs typeface="Times New Roman" pitchFamily="18" charset="0"/>
              </a:rPr>
              <a:t> e L. </a:t>
            </a:r>
            <a:r>
              <a:rPr lang="en-GB" sz="2000" b="1" dirty="0" err="1">
                <a:latin typeface="Times New Roman" pitchFamily="18" charset="0"/>
                <a:ea typeface="Calibri" charset="0"/>
                <a:cs typeface="Times New Roman" pitchFamily="18" charset="0"/>
              </a:rPr>
              <a:t>Spallino</a:t>
            </a:r>
            <a:r>
              <a:rPr lang="en-GB" sz="2000" b="1" dirty="0">
                <a:latin typeface="Times New Roman" pitchFamily="18" charset="0"/>
                <a:ea typeface="Calibri" charset="0"/>
                <a:cs typeface="Times New Roman" pitchFamily="18" charset="0"/>
              </a:rPr>
              <a:t>.</a:t>
            </a:r>
          </a:p>
        </p:txBody>
      </p:sp>
      <p:pic>
        <p:nvPicPr>
          <p:cNvPr id="23" name="Picture 14">
            <a:extLst>
              <a:ext uri="{FF2B5EF4-FFF2-40B4-BE49-F238E27FC236}">
                <a16:creationId xmlns:a16="http://schemas.microsoft.com/office/drawing/2014/main" id="{FC02D00C-BB1D-B940-8006-B0BE99907A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2330" y="4214824"/>
            <a:ext cx="997700" cy="424708"/>
          </a:xfrm>
          <a:prstGeom prst="rect">
            <a:avLst/>
          </a:prstGeom>
        </p:spPr>
      </p:pic>
      <p:sp>
        <p:nvSpPr>
          <p:cNvPr id="24" name="Rettangolo 13">
            <a:extLst>
              <a:ext uri="{FF2B5EF4-FFF2-40B4-BE49-F238E27FC236}">
                <a16:creationId xmlns:a16="http://schemas.microsoft.com/office/drawing/2014/main" id="{CCC9B459-6DD5-414B-B1D2-E103F383707E}"/>
              </a:ext>
            </a:extLst>
          </p:cNvPr>
          <p:cNvSpPr/>
          <p:nvPr/>
        </p:nvSpPr>
        <p:spPr>
          <a:xfrm>
            <a:off x="214283" y="4286262"/>
            <a:ext cx="7072362" cy="400110"/>
          </a:xfrm>
          <a:prstGeom prst="rect">
            <a:avLst/>
          </a:prstGeom>
        </p:spPr>
        <p:txBody>
          <a:bodyPr wrap="square">
            <a:spAutoFit/>
          </a:bodyPr>
          <a:lstStyle/>
          <a:p>
            <a:r>
              <a:rPr lang="en-GB" sz="2000" b="1" dirty="0">
                <a:latin typeface="Times New Roman" pitchFamily="18" charset="0"/>
                <a:cs typeface="Times New Roman" pitchFamily="18" charset="0"/>
              </a:rPr>
              <a:t>Thanks to MICA supporting project funded by INFN-SNC5</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23925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solidFill>
                  <a:srgbClr val="000000"/>
                </a:solidFill>
                <a:ea typeface="ＭＳ Ｐゴシック" charset="0"/>
                <a:cs typeface="Monotype Corsiva" charset="0"/>
              </a:rPr>
              <a:t>Easily solved: Installation of Solenoids</a:t>
            </a:r>
            <a:endParaRPr lang="en-US" sz="2700" dirty="0"/>
          </a:p>
        </p:txBody>
      </p:sp>
      <p:sp>
        <p:nvSpPr>
          <p:cNvPr id="3" name="Slide Number Placeholder 2"/>
          <p:cNvSpPr>
            <a:spLocks noGrp="1"/>
          </p:cNvSpPr>
          <p:nvPr>
            <p:ph type="sldNum" sz="quarter" idx="4294967295"/>
          </p:nvPr>
        </p:nvSpPr>
        <p:spPr>
          <a:xfrm>
            <a:off x="7589520" y="4869656"/>
            <a:ext cx="1515618" cy="273844"/>
          </a:xfrm>
          <a:prstGeom prst="rect">
            <a:avLst/>
          </a:prstGeom>
        </p:spPr>
        <p:txBody>
          <a:bodyPr/>
          <a:lstStyle/>
          <a:p>
            <a:fld id="{E6F042EC-AC2B-494B-940A-3A868054EC65}" type="slidenum">
              <a:rPr lang="en-US" smtClean="0"/>
              <a:t>6</a:t>
            </a:fld>
            <a:endParaRPr lang="en-US" dirty="0"/>
          </a:p>
        </p:txBody>
      </p:sp>
      <p:pic>
        <p:nvPicPr>
          <p:cNvPr id="4" name="Picture 3" descr="Figure_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0333" y="561975"/>
            <a:ext cx="5342903" cy="4010025"/>
          </a:xfrm>
          <a:prstGeom prst="rect">
            <a:avLst/>
          </a:prstGeom>
        </p:spPr>
        <p:style>
          <a:lnRef idx="1">
            <a:schemeClr val="accent1"/>
          </a:lnRef>
          <a:fillRef idx="2">
            <a:schemeClr val="accent1"/>
          </a:fillRef>
          <a:effectRef idx="1">
            <a:schemeClr val="accent1"/>
          </a:effectRef>
          <a:fontRef idx="minor">
            <a:schemeClr val="dk1"/>
          </a:fontRef>
        </p:style>
      </p:pic>
      <p:sp>
        <p:nvSpPr>
          <p:cNvPr id="6" name="Rectangle 5">
            <a:extLst>
              <a:ext uri="{FF2B5EF4-FFF2-40B4-BE49-F238E27FC236}">
                <a16:creationId xmlns:a16="http://schemas.microsoft.com/office/drawing/2014/main" id="{A25367CE-C773-3244-91C2-802BDA775B3C}"/>
              </a:ext>
            </a:extLst>
          </p:cNvPr>
          <p:cNvSpPr/>
          <p:nvPr/>
        </p:nvSpPr>
        <p:spPr>
          <a:xfrm>
            <a:off x="1210070" y="13630"/>
            <a:ext cx="6816546" cy="369332"/>
          </a:xfrm>
          <a:prstGeom prst="rect">
            <a:avLst/>
          </a:prstGeom>
        </p:spPr>
        <p:txBody>
          <a:bodyPr wrap="none">
            <a:spAutoFit/>
          </a:bodyPr>
          <a:lstStyle/>
          <a:p>
            <a:r>
              <a:rPr lang="en-US" b="1" dirty="0">
                <a:ea typeface="ＭＳ Ｐゴシック" charset="0"/>
                <a:cs typeface="Monotype Corsiva" charset="0"/>
              </a:rPr>
              <a:t>Solution: Solenoids have been wrapped around the vacuum system!!!</a:t>
            </a:r>
            <a:endParaRPr lang="en-GB" dirty="0"/>
          </a:p>
        </p:txBody>
      </p:sp>
    </p:spTree>
    <p:extLst>
      <p:ext uri="{BB962C8B-B14F-4D97-AF65-F5344CB8AC3E}">
        <p14:creationId xmlns:p14="http://schemas.microsoft.com/office/powerpoint/2010/main" val="184456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76425" y="459305"/>
            <a:ext cx="6117336" cy="4136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121409" y="16496"/>
            <a:ext cx="6483096" cy="425984"/>
          </a:xfrm>
        </p:spPr>
        <p:txBody>
          <a:bodyPr>
            <a:normAutofit fontScale="90000"/>
          </a:bodyPr>
          <a:lstStyle/>
          <a:p>
            <a:pPr algn="ctr"/>
            <a:r>
              <a:rPr lang="en-US" b="1" dirty="0">
                <a:ea typeface="ＭＳ Ｐゴシック" charset="0"/>
                <a:cs typeface="Monotype Corsiva" charset="0"/>
              </a:rPr>
              <a:t>Solenoids have effect on pressure!!!</a:t>
            </a:r>
            <a:endParaRPr lang="en-US" dirty="0"/>
          </a:p>
        </p:txBody>
      </p:sp>
      <p:sp>
        <p:nvSpPr>
          <p:cNvPr id="6" name="TextBox 5"/>
          <p:cNvSpPr txBox="1"/>
          <p:nvPr/>
        </p:nvSpPr>
        <p:spPr>
          <a:xfrm>
            <a:off x="2457450" y="2322329"/>
            <a:ext cx="921451" cy="415498"/>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en-US" sz="1050" b="1" dirty="0"/>
              <a:t>Beam Intensity</a:t>
            </a:r>
          </a:p>
        </p:txBody>
      </p:sp>
      <p:sp>
        <p:nvSpPr>
          <p:cNvPr id="7" name="TextBox 6"/>
          <p:cNvSpPr txBox="1"/>
          <p:nvPr/>
        </p:nvSpPr>
        <p:spPr>
          <a:xfrm>
            <a:off x="3730781" y="1085275"/>
            <a:ext cx="1042168" cy="4154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050" b="1" dirty="0"/>
              <a:t>Solenoid ON</a:t>
            </a:r>
          </a:p>
          <a:p>
            <a:pPr algn="ctr">
              <a:defRPr/>
            </a:pPr>
            <a:r>
              <a:rPr lang="en-US" sz="1050" b="1" dirty="0"/>
              <a:t>A4L1</a:t>
            </a:r>
          </a:p>
        </p:txBody>
      </p:sp>
      <p:sp>
        <p:nvSpPr>
          <p:cNvPr id="8" name="TextBox 7"/>
          <p:cNvSpPr txBox="1"/>
          <p:nvPr/>
        </p:nvSpPr>
        <p:spPr>
          <a:xfrm>
            <a:off x="5816067" y="1281727"/>
            <a:ext cx="881973" cy="41549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1050" b="1" dirty="0"/>
              <a:t>Solenoid ON</a:t>
            </a:r>
          </a:p>
          <a:p>
            <a:pPr algn="ctr">
              <a:defRPr/>
            </a:pPr>
            <a:r>
              <a:rPr lang="en-US" sz="1050" b="1" dirty="0"/>
              <a:t>A4R1</a:t>
            </a:r>
          </a:p>
        </p:txBody>
      </p:sp>
      <p:sp>
        <p:nvSpPr>
          <p:cNvPr id="9" name="TextBox 8"/>
          <p:cNvSpPr txBox="1"/>
          <p:nvPr/>
        </p:nvSpPr>
        <p:spPr>
          <a:xfrm>
            <a:off x="4493474" y="3987325"/>
            <a:ext cx="1931925" cy="4154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1050" b="1" dirty="0"/>
              <a:t>Remove multipacting</a:t>
            </a:r>
          </a:p>
          <a:p>
            <a:pPr algn="ctr">
              <a:defRPr/>
            </a:pPr>
            <a:r>
              <a:rPr lang="en-US" sz="1050" b="1" dirty="0"/>
              <a:t>Still primary electrons</a:t>
            </a:r>
          </a:p>
        </p:txBody>
      </p:sp>
      <p:grpSp>
        <p:nvGrpSpPr>
          <p:cNvPr id="10" name="Group 11"/>
          <p:cNvGrpSpPr>
            <a:grpSpLocks/>
          </p:cNvGrpSpPr>
          <p:nvPr/>
        </p:nvGrpSpPr>
        <p:grpSpPr bwMode="auto">
          <a:xfrm>
            <a:off x="4215286" y="3037288"/>
            <a:ext cx="731290" cy="774389"/>
            <a:chOff x="4020188" y="4519137"/>
            <a:chExt cx="974780" cy="1032075"/>
          </a:xfrm>
        </p:grpSpPr>
        <p:grpSp>
          <p:nvGrpSpPr>
            <p:cNvPr id="11" name="Group 17"/>
            <p:cNvGrpSpPr>
              <a:grpSpLocks/>
            </p:cNvGrpSpPr>
            <p:nvPr/>
          </p:nvGrpSpPr>
          <p:grpSpPr bwMode="auto">
            <a:xfrm>
              <a:off x="4178880" y="4519137"/>
              <a:ext cx="653470" cy="457200"/>
              <a:chOff x="3886200" y="4114800"/>
              <a:chExt cx="653470" cy="457200"/>
            </a:xfrm>
          </p:grpSpPr>
          <p:cxnSp>
            <p:nvCxnSpPr>
              <p:cNvPr id="13" name="Straight Connector 12"/>
              <p:cNvCxnSpPr/>
              <p:nvPr/>
            </p:nvCxnSpPr>
            <p:spPr>
              <a:xfrm rot="5400000">
                <a:off x="3657081" y="4343302"/>
                <a:ext cx="45700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310948" y="4343302"/>
                <a:ext cx="45700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93519" y="4570217"/>
                <a:ext cx="641170" cy="1587"/>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020188" y="5089745"/>
              <a:ext cx="974780" cy="46146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none" anchor="ctr">
              <a:spAutoFit/>
            </a:bodyPr>
            <a:lstStyle/>
            <a:p>
              <a:pPr algn="ctr">
                <a:defRPr/>
              </a:pPr>
              <a:r>
                <a:rPr lang="en-US" sz="825" b="1" dirty="0">
                  <a:latin typeface="+mj-lt"/>
                </a:rPr>
                <a:t>After 20 min</a:t>
              </a:r>
            </a:p>
            <a:p>
              <a:pPr algn="ctr">
                <a:defRPr/>
              </a:pPr>
              <a:r>
                <a:rPr lang="en-US" sz="825" b="1" dirty="0">
                  <a:latin typeface="Symbol" pitchFamily="18" charset="2"/>
                </a:rPr>
                <a:t>D</a:t>
              </a:r>
              <a:r>
                <a:rPr lang="en-US" sz="825" b="1" dirty="0">
                  <a:latin typeface="+mj-lt"/>
                </a:rPr>
                <a:t>P ≈7·10</a:t>
              </a:r>
              <a:r>
                <a:rPr lang="en-US" sz="825" b="1" baseline="30000" dirty="0">
                  <a:latin typeface="+mj-lt"/>
                </a:rPr>
                <a:t>-10</a:t>
              </a:r>
            </a:p>
          </p:txBody>
        </p:sp>
      </p:grpSp>
      <p:grpSp>
        <p:nvGrpSpPr>
          <p:cNvPr id="16" name="Group 18"/>
          <p:cNvGrpSpPr>
            <a:grpSpLocks/>
          </p:cNvGrpSpPr>
          <p:nvPr/>
        </p:nvGrpSpPr>
        <p:grpSpPr bwMode="auto">
          <a:xfrm>
            <a:off x="6200058" y="3019425"/>
            <a:ext cx="731290" cy="793441"/>
            <a:chOff x="6667261" y="4495800"/>
            <a:chExt cx="974781" cy="1056995"/>
          </a:xfrm>
        </p:grpSpPr>
        <p:grpSp>
          <p:nvGrpSpPr>
            <p:cNvPr id="17" name="Group 18"/>
            <p:cNvGrpSpPr>
              <a:grpSpLocks/>
            </p:cNvGrpSpPr>
            <p:nvPr/>
          </p:nvGrpSpPr>
          <p:grpSpPr bwMode="auto">
            <a:xfrm>
              <a:off x="6827736" y="4495800"/>
              <a:ext cx="647480" cy="457200"/>
              <a:chOff x="3886200" y="4114800"/>
              <a:chExt cx="647480" cy="457200"/>
            </a:xfrm>
          </p:grpSpPr>
          <p:cxnSp>
            <p:nvCxnSpPr>
              <p:cNvPr id="19" name="Straight Connector 18"/>
              <p:cNvCxnSpPr/>
              <p:nvPr/>
            </p:nvCxnSpPr>
            <p:spPr>
              <a:xfrm rot="5400000">
                <a:off x="3658575" y="4343200"/>
                <a:ext cx="45679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304507" y="4343200"/>
                <a:ext cx="45679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93323" y="4570014"/>
                <a:ext cx="639583" cy="1586"/>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667261" y="5091534"/>
              <a:ext cx="974781" cy="461261"/>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none" anchor="ctr">
              <a:spAutoFit/>
            </a:bodyPr>
            <a:lstStyle/>
            <a:p>
              <a:pPr algn="ctr">
                <a:defRPr/>
              </a:pPr>
              <a:r>
                <a:rPr lang="en-US" sz="825" b="1" dirty="0">
                  <a:latin typeface="+mj-lt"/>
                </a:rPr>
                <a:t>After 20 min</a:t>
              </a:r>
            </a:p>
            <a:p>
              <a:pPr algn="ctr">
                <a:defRPr/>
              </a:pPr>
              <a:r>
                <a:rPr lang="en-US" sz="825" b="1" dirty="0">
                  <a:latin typeface="Symbol" pitchFamily="18" charset="2"/>
                </a:rPr>
                <a:t>D</a:t>
              </a:r>
              <a:r>
                <a:rPr lang="en-US" sz="825" b="1" dirty="0">
                  <a:latin typeface="+mj-lt"/>
                </a:rPr>
                <a:t>P ≈7·10</a:t>
              </a:r>
              <a:r>
                <a:rPr lang="en-US" sz="825" b="1" baseline="30000" dirty="0">
                  <a:latin typeface="+mj-lt"/>
                </a:rPr>
                <a:t>-10</a:t>
              </a:r>
            </a:p>
          </p:txBody>
        </p:sp>
      </p:grpSp>
      <p:sp>
        <p:nvSpPr>
          <p:cNvPr id="3" name="Slide Number Placeholder 2"/>
          <p:cNvSpPr>
            <a:spLocks noGrp="1"/>
          </p:cNvSpPr>
          <p:nvPr>
            <p:ph type="sldNum" sz="quarter" idx="4294967295"/>
          </p:nvPr>
        </p:nvSpPr>
        <p:spPr>
          <a:xfrm>
            <a:off x="1292046" y="4910421"/>
            <a:ext cx="342900" cy="194015"/>
          </a:xfrm>
          <a:prstGeom prst="rect">
            <a:avLst/>
          </a:prstGeom>
        </p:spPr>
        <p:txBody>
          <a:bodyPr/>
          <a:lstStyle/>
          <a:p>
            <a:fld id="{E6F042EC-AC2B-494B-940A-3A868054EC65}" type="slidenum">
              <a:rPr lang="en-US" smtClean="0"/>
              <a:t>7</a:t>
            </a:fld>
            <a:endParaRPr lang="en-US"/>
          </a:p>
        </p:txBody>
      </p:sp>
    </p:spTree>
    <p:extLst>
      <p:ext uri="{BB962C8B-B14F-4D97-AF65-F5344CB8AC3E}">
        <p14:creationId xmlns:p14="http://schemas.microsoft.com/office/powerpoint/2010/main" val="220661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76425" y="459305"/>
            <a:ext cx="6117336" cy="4136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457450" y="2322329"/>
            <a:ext cx="921451" cy="415498"/>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en-US" sz="1050" b="1" dirty="0"/>
              <a:t>Beam Intensity</a:t>
            </a:r>
          </a:p>
        </p:txBody>
      </p:sp>
      <p:sp>
        <p:nvSpPr>
          <p:cNvPr id="7" name="TextBox 6"/>
          <p:cNvSpPr txBox="1"/>
          <p:nvPr/>
        </p:nvSpPr>
        <p:spPr>
          <a:xfrm>
            <a:off x="3730781" y="1085275"/>
            <a:ext cx="1042168" cy="4154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050" b="1" dirty="0"/>
              <a:t>Solenoid ON</a:t>
            </a:r>
          </a:p>
          <a:p>
            <a:pPr algn="ctr">
              <a:defRPr/>
            </a:pPr>
            <a:r>
              <a:rPr lang="en-US" sz="1050" b="1" dirty="0"/>
              <a:t>A4L1</a:t>
            </a:r>
          </a:p>
        </p:txBody>
      </p:sp>
      <p:sp>
        <p:nvSpPr>
          <p:cNvPr id="8" name="TextBox 7"/>
          <p:cNvSpPr txBox="1"/>
          <p:nvPr/>
        </p:nvSpPr>
        <p:spPr>
          <a:xfrm>
            <a:off x="5816067" y="1281727"/>
            <a:ext cx="881973" cy="41549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1050" b="1" dirty="0"/>
              <a:t>Solenoid ON</a:t>
            </a:r>
          </a:p>
          <a:p>
            <a:pPr algn="ctr">
              <a:defRPr/>
            </a:pPr>
            <a:r>
              <a:rPr lang="en-US" sz="1050" b="1" dirty="0"/>
              <a:t>A4R1</a:t>
            </a:r>
          </a:p>
        </p:txBody>
      </p:sp>
      <p:sp>
        <p:nvSpPr>
          <p:cNvPr id="9" name="TextBox 8"/>
          <p:cNvSpPr txBox="1"/>
          <p:nvPr/>
        </p:nvSpPr>
        <p:spPr>
          <a:xfrm>
            <a:off x="4493474" y="3987325"/>
            <a:ext cx="1931925" cy="4154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1050" b="1" dirty="0"/>
              <a:t>Remove multipacting</a:t>
            </a:r>
          </a:p>
          <a:p>
            <a:pPr algn="ctr">
              <a:defRPr/>
            </a:pPr>
            <a:r>
              <a:rPr lang="en-US" sz="1050" b="1" dirty="0"/>
              <a:t>Still primary electrons</a:t>
            </a:r>
          </a:p>
        </p:txBody>
      </p:sp>
      <p:grpSp>
        <p:nvGrpSpPr>
          <p:cNvPr id="10" name="Group 11"/>
          <p:cNvGrpSpPr>
            <a:grpSpLocks/>
          </p:cNvGrpSpPr>
          <p:nvPr/>
        </p:nvGrpSpPr>
        <p:grpSpPr bwMode="auto">
          <a:xfrm>
            <a:off x="4215286" y="3037288"/>
            <a:ext cx="731290" cy="774389"/>
            <a:chOff x="4020188" y="4519137"/>
            <a:chExt cx="974780" cy="1032075"/>
          </a:xfrm>
        </p:grpSpPr>
        <p:grpSp>
          <p:nvGrpSpPr>
            <p:cNvPr id="11" name="Group 17"/>
            <p:cNvGrpSpPr>
              <a:grpSpLocks/>
            </p:cNvGrpSpPr>
            <p:nvPr/>
          </p:nvGrpSpPr>
          <p:grpSpPr bwMode="auto">
            <a:xfrm>
              <a:off x="4178880" y="4519137"/>
              <a:ext cx="653470" cy="457200"/>
              <a:chOff x="3886200" y="4114800"/>
              <a:chExt cx="653470" cy="457200"/>
            </a:xfrm>
          </p:grpSpPr>
          <p:cxnSp>
            <p:nvCxnSpPr>
              <p:cNvPr id="13" name="Straight Connector 12"/>
              <p:cNvCxnSpPr/>
              <p:nvPr/>
            </p:nvCxnSpPr>
            <p:spPr>
              <a:xfrm rot="5400000">
                <a:off x="3657081" y="4343302"/>
                <a:ext cx="45700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310948" y="4343302"/>
                <a:ext cx="45700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93519" y="4570217"/>
                <a:ext cx="641170" cy="1587"/>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020188" y="5089745"/>
              <a:ext cx="974780" cy="46146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none" anchor="ctr">
              <a:spAutoFit/>
            </a:bodyPr>
            <a:lstStyle/>
            <a:p>
              <a:pPr algn="ctr">
                <a:defRPr/>
              </a:pPr>
              <a:r>
                <a:rPr lang="en-US" sz="825" b="1" dirty="0">
                  <a:latin typeface="+mj-lt"/>
                </a:rPr>
                <a:t>After 20 min</a:t>
              </a:r>
            </a:p>
            <a:p>
              <a:pPr algn="ctr">
                <a:defRPr/>
              </a:pPr>
              <a:r>
                <a:rPr lang="en-US" sz="825" b="1" dirty="0">
                  <a:latin typeface="Symbol" pitchFamily="18" charset="2"/>
                </a:rPr>
                <a:t>D</a:t>
              </a:r>
              <a:r>
                <a:rPr lang="en-US" sz="825" b="1" dirty="0">
                  <a:latin typeface="+mj-lt"/>
                </a:rPr>
                <a:t>P ≈7·10</a:t>
              </a:r>
              <a:r>
                <a:rPr lang="en-US" sz="825" b="1" baseline="30000" dirty="0">
                  <a:latin typeface="+mj-lt"/>
                </a:rPr>
                <a:t>-10</a:t>
              </a:r>
            </a:p>
          </p:txBody>
        </p:sp>
      </p:grpSp>
      <p:grpSp>
        <p:nvGrpSpPr>
          <p:cNvPr id="16" name="Group 18"/>
          <p:cNvGrpSpPr>
            <a:grpSpLocks/>
          </p:cNvGrpSpPr>
          <p:nvPr/>
        </p:nvGrpSpPr>
        <p:grpSpPr bwMode="auto">
          <a:xfrm>
            <a:off x="6200058" y="3019425"/>
            <a:ext cx="731290" cy="793441"/>
            <a:chOff x="6667261" y="4495800"/>
            <a:chExt cx="974781" cy="1056995"/>
          </a:xfrm>
        </p:grpSpPr>
        <p:grpSp>
          <p:nvGrpSpPr>
            <p:cNvPr id="17" name="Group 18"/>
            <p:cNvGrpSpPr>
              <a:grpSpLocks/>
            </p:cNvGrpSpPr>
            <p:nvPr/>
          </p:nvGrpSpPr>
          <p:grpSpPr bwMode="auto">
            <a:xfrm>
              <a:off x="6827736" y="4495800"/>
              <a:ext cx="647480" cy="457200"/>
              <a:chOff x="3886200" y="4114800"/>
              <a:chExt cx="647480" cy="457200"/>
            </a:xfrm>
          </p:grpSpPr>
          <p:cxnSp>
            <p:nvCxnSpPr>
              <p:cNvPr id="19" name="Straight Connector 18"/>
              <p:cNvCxnSpPr/>
              <p:nvPr/>
            </p:nvCxnSpPr>
            <p:spPr>
              <a:xfrm rot="5400000">
                <a:off x="3658575" y="4343200"/>
                <a:ext cx="45679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304507" y="4343200"/>
                <a:ext cx="45679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93323" y="4570014"/>
                <a:ext cx="639583" cy="1586"/>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667261" y="5091534"/>
              <a:ext cx="974781" cy="461261"/>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none" anchor="ctr">
              <a:spAutoFit/>
            </a:bodyPr>
            <a:lstStyle/>
            <a:p>
              <a:pPr algn="ctr">
                <a:defRPr/>
              </a:pPr>
              <a:r>
                <a:rPr lang="en-US" sz="825" b="1" dirty="0">
                  <a:latin typeface="+mj-lt"/>
                </a:rPr>
                <a:t>After 20 min</a:t>
              </a:r>
            </a:p>
            <a:p>
              <a:pPr algn="ctr">
                <a:defRPr/>
              </a:pPr>
              <a:r>
                <a:rPr lang="en-US" sz="825" b="1" dirty="0">
                  <a:latin typeface="Symbol" pitchFamily="18" charset="2"/>
                </a:rPr>
                <a:t>D</a:t>
              </a:r>
              <a:r>
                <a:rPr lang="en-US" sz="825" b="1" dirty="0">
                  <a:latin typeface="+mj-lt"/>
                </a:rPr>
                <a:t>P ≈7·10</a:t>
              </a:r>
              <a:r>
                <a:rPr lang="en-US" sz="825" b="1" baseline="30000" dirty="0">
                  <a:latin typeface="+mj-lt"/>
                </a:rPr>
                <a:t>-10</a:t>
              </a:r>
            </a:p>
          </p:txBody>
        </p:sp>
      </p:grpSp>
      <p:sp>
        <p:nvSpPr>
          <p:cNvPr id="3" name="Slide Number Placeholder 2"/>
          <p:cNvSpPr>
            <a:spLocks noGrp="1"/>
          </p:cNvSpPr>
          <p:nvPr>
            <p:ph type="sldNum" sz="quarter" idx="4294967295"/>
          </p:nvPr>
        </p:nvSpPr>
        <p:spPr>
          <a:xfrm>
            <a:off x="1305068" y="4888718"/>
            <a:ext cx="342900" cy="215718"/>
          </a:xfrm>
          <a:prstGeom prst="rect">
            <a:avLst/>
          </a:prstGeom>
        </p:spPr>
        <p:txBody>
          <a:bodyPr/>
          <a:lstStyle/>
          <a:p>
            <a:fld id="{E6F042EC-AC2B-494B-940A-3A868054EC65}" type="slidenum">
              <a:rPr lang="en-US" smtClean="0"/>
              <a:t>8</a:t>
            </a:fld>
            <a:endParaRPr lang="en-US" dirty="0"/>
          </a:p>
        </p:txBody>
      </p:sp>
      <p:sp>
        <p:nvSpPr>
          <p:cNvPr id="22" name="Rectangle 21"/>
          <p:cNvSpPr/>
          <p:nvPr/>
        </p:nvSpPr>
        <p:spPr>
          <a:xfrm>
            <a:off x="2654216" y="729353"/>
            <a:ext cx="4476753" cy="3116238"/>
          </a:xfrm>
          <a:prstGeom prst="rect">
            <a:avLst/>
          </a:prstGeom>
          <a:solidFill>
            <a:schemeClr val="bg1"/>
          </a:solidFill>
          <a:ln w="133350" cap="rnd" cmpd="tri">
            <a:solidFill>
              <a:srgbClr val="FF0000"/>
            </a:solidFill>
            <a:bevel/>
          </a:ln>
        </p:spPr>
        <p:txBody>
          <a:bodyPr wrap="square" lIns="68580" tIns="34290" rIns="68580" bIns="34290">
            <a:spAutoFit/>
            <a:scene3d>
              <a:camera prst="orthographicFront"/>
              <a:lightRig rig="threePt" dir="t"/>
            </a:scene3d>
            <a:sp3d extrusionH="57150">
              <a:bevelT w="38100" h="38100"/>
            </a:sp3d>
          </a:bodyPr>
          <a:lstStyle/>
          <a:p>
            <a:pPr algn="ctr"/>
            <a:r>
              <a:rPr lang="en-US" sz="33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mj-lt"/>
                <a:cs typeface="Monotype Corsiva"/>
              </a:rPr>
              <a:t>Evidence for: </a:t>
            </a:r>
          </a:p>
          <a:p>
            <a:pPr algn="ctr"/>
            <a:r>
              <a:rPr lang="en-US" sz="33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mj-lt"/>
                <a:cs typeface="Monotype Corsiva"/>
              </a:rPr>
              <a:t>e-Cloud </a:t>
            </a:r>
          </a:p>
          <a:p>
            <a:pPr algn="ctr"/>
            <a:r>
              <a:rPr lang="en-US" sz="33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mj-lt"/>
                <a:cs typeface="Monotype Corsiva"/>
              </a:rPr>
              <a:t>Instabilities</a:t>
            </a:r>
          </a:p>
          <a:p>
            <a:pPr algn="ctr"/>
            <a:r>
              <a:rPr lang="en-US" sz="33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mj-lt"/>
                <a:cs typeface="Monotype Corsiva"/>
              </a:rPr>
              <a:t>due to the interaction between beams and Vacuum system walls</a:t>
            </a:r>
          </a:p>
        </p:txBody>
      </p:sp>
      <p:sp>
        <p:nvSpPr>
          <p:cNvPr id="26" name="Title 1">
            <a:extLst>
              <a:ext uri="{FF2B5EF4-FFF2-40B4-BE49-F238E27FC236}">
                <a16:creationId xmlns:a16="http://schemas.microsoft.com/office/drawing/2014/main" id="{B365D8D1-B6EC-024F-AFD1-35DB18B83C6E}"/>
              </a:ext>
            </a:extLst>
          </p:cNvPr>
          <p:cNvSpPr txBox="1">
            <a:spLocks/>
          </p:cNvSpPr>
          <p:nvPr/>
        </p:nvSpPr>
        <p:spPr>
          <a:xfrm>
            <a:off x="2217888" y="75795"/>
            <a:ext cx="6483096" cy="425984"/>
          </a:xfrm>
          <a:prstGeom prst="rect">
            <a:avLst/>
          </a:prstGeom>
        </p:spPr>
        <p:txBody>
          <a:bodyPr vert="horz" lIns="91440" tIns="45720" rIns="91440" bIns="45720" rtlCol="0" anchor="ctr">
            <a:normAutofit fontScale="90000" lnSpcReduction="20000"/>
          </a:bodyPr>
          <a:lst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a:lstStyle>
          <a:p>
            <a:pPr algn="ctr"/>
            <a:r>
              <a:rPr lang="en-US" b="1" dirty="0">
                <a:ea typeface="ＭＳ Ｐゴシック" charset="0"/>
                <a:cs typeface="Monotype Corsiva" charset="0"/>
              </a:rPr>
              <a:t>Solenoids have effect on pressure!!!</a:t>
            </a:r>
            <a:endParaRPr lang="en-US" dirty="0"/>
          </a:p>
        </p:txBody>
      </p:sp>
    </p:spTree>
    <p:extLst>
      <p:ext uri="{BB962C8B-B14F-4D97-AF65-F5344CB8AC3E}">
        <p14:creationId xmlns:p14="http://schemas.microsoft.com/office/powerpoint/2010/main" val="340090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0820_LHC_2.jpg">
            <a:extLst>
              <a:ext uri="{FF2B5EF4-FFF2-40B4-BE49-F238E27FC236}">
                <a16:creationId xmlns:a16="http://schemas.microsoft.com/office/drawing/2014/main" id="{6FEE93D4-2576-9D47-AE93-2AFF815085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3544" y="-616998"/>
            <a:ext cx="10067544" cy="5436815"/>
          </a:xfrm>
          <a:prstGeom prst="rect">
            <a:avLst/>
          </a:prstGeom>
        </p:spPr>
      </p:pic>
      <p:sp>
        <p:nvSpPr>
          <p:cNvPr id="2" name="Title 1"/>
          <p:cNvSpPr>
            <a:spLocks noGrp="1"/>
          </p:cNvSpPr>
          <p:nvPr>
            <p:ph type="title"/>
          </p:nvPr>
        </p:nvSpPr>
        <p:spPr>
          <a:xfrm>
            <a:off x="1065276" y="317248"/>
            <a:ext cx="6457950" cy="969771"/>
          </a:xfrm>
        </p:spPr>
        <p:txBody>
          <a:bodyPr>
            <a:noAutofit/>
          </a:bodyPr>
          <a:lstStyle/>
          <a:p>
            <a:pPr algn="ctr"/>
            <a:r>
              <a:rPr lang="en-US" sz="3200" b="1" dirty="0">
                <a:solidFill>
                  <a:srgbClr val="FF0000"/>
                </a:solidFill>
              </a:rPr>
              <a:t>Vacuum  in new generation accelerators is much “more” than a technical issue! </a:t>
            </a:r>
          </a:p>
        </p:txBody>
      </p:sp>
      <p:sp>
        <p:nvSpPr>
          <p:cNvPr id="3" name="Content Placeholder 2"/>
          <p:cNvSpPr>
            <a:spLocks noGrp="1"/>
          </p:cNvSpPr>
          <p:nvPr>
            <p:ph idx="1"/>
          </p:nvPr>
        </p:nvSpPr>
        <p:spPr>
          <a:xfrm>
            <a:off x="672084" y="1977629"/>
            <a:ext cx="8115300" cy="3018094"/>
          </a:xfrm>
        </p:spPr>
        <p:txBody>
          <a:bodyPr/>
          <a:lstStyle/>
          <a:p>
            <a:pPr marL="257175" indent="-257175">
              <a:lnSpc>
                <a:spcPct val="120000"/>
              </a:lnSpc>
            </a:pPr>
            <a:r>
              <a:rPr lang="en-US" sz="2400" b="1" dirty="0"/>
              <a:t>Let us see what may cause such beam and/or pressure instabilities.</a:t>
            </a:r>
          </a:p>
          <a:p>
            <a:pPr marL="257175" indent="-257175">
              <a:lnSpc>
                <a:spcPct val="120000"/>
              </a:lnSpc>
            </a:pPr>
            <a:r>
              <a:rPr lang="en-US" sz="2400" b="1" dirty="0"/>
              <a:t>The case of the:</a:t>
            </a:r>
          </a:p>
          <a:p>
            <a:pPr marL="0" indent="0" algn="ctr">
              <a:lnSpc>
                <a:spcPct val="120000"/>
              </a:lnSpc>
              <a:buNone/>
            </a:pPr>
            <a:r>
              <a:rPr lang="en-US" sz="4500" b="1" dirty="0">
                <a:solidFill>
                  <a:srgbClr val="EF1F1D"/>
                </a:solidFill>
              </a:rPr>
              <a:t>LHC arcs</a:t>
            </a:r>
            <a:endParaRPr lang="en-US" sz="3000" b="1" dirty="0"/>
          </a:p>
          <a:p>
            <a:pPr marL="0" indent="0">
              <a:buNone/>
            </a:pPr>
            <a:endParaRPr lang="en-US" b="1" dirty="0"/>
          </a:p>
        </p:txBody>
      </p:sp>
    </p:spTree>
    <p:extLst>
      <p:ext uri="{BB962C8B-B14F-4D97-AF65-F5344CB8AC3E}">
        <p14:creationId xmlns:p14="http://schemas.microsoft.com/office/powerpoint/2010/main" val="239867856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39982</TotalTime>
  <Words>3525</Words>
  <Application>Microsoft Macintosh PowerPoint</Application>
  <PresentationFormat>On-screen Show (16:9)</PresentationFormat>
  <Paragraphs>731</Paragraphs>
  <Slides>57</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73" baseType="lpstr">
      <vt:lpstr>MS Mincho</vt:lpstr>
      <vt:lpstr>ＭＳ Ｐゴシック</vt:lpstr>
      <vt:lpstr>Arial</vt:lpstr>
      <vt:lpstr>Calibri</vt:lpstr>
      <vt:lpstr>Cambria Math</vt:lpstr>
      <vt:lpstr>Comic Sans MS</vt:lpstr>
      <vt:lpstr>Courier New</vt:lpstr>
      <vt:lpstr>GreekC</vt:lpstr>
      <vt:lpstr>Monotype Corsiva</vt:lpstr>
      <vt:lpstr>Symbol</vt:lpstr>
      <vt:lpstr>Times</vt:lpstr>
      <vt:lpstr>Times New Roman</vt:lpstr>
      <vt:lpstr>Wingdings</vt:lpstr>
      <vt:lpstr>Vapor Trail</vt:lpstr>
      <vt:lpstr>Equation</vt:lpstr>
      <vt:lpstr>Document</vt:lpstr>
      <vt:lpstr>PowerPoint Presentation</vt:lpstr>
      <vt:lpstr>PowerPoint Presentation</vt:lpstr>
      <vt:lpstr>PowerPoint Presentation</vt:lpstr>
      <vt:lpstr>One real example to see what the beam does to Vacuum:</vt:lpstr>
      <vt:lpstr>Exotic Vacuum behavior @ LHC:</vt:lpstr>
      <vt:lpstr>Easily solved: Installation of Solenoids</vt:lpstr>
      <vt:lpstr>Solenoids have effect on pressure!!!</vt:lpstr>
      <vt:lpstr>PowerPoint Presentation</vt:lpstr>
      <vt:lpstr>Vacuum  in new generation accelerators is much “more” than a technical issue! </vt:lpstr>
      <vt:lpstr>Static Vacuum </vt:lpstr>
      <vt:lpstr>PowerPoint Presentation</vt:lpstr>
      <vt:lpstr>PowerPoint Presentation</vt:lpstr>
      <vt:lpstr>PowerPoint Presentation</vt:lpstr>
      <vt:lpstr>This define: Vacuum Beam Life time (t)</vt:lpstr>
      <vt:lpstr>PowerPoint Presentation</vt:lpstr>
      <vt:lpstr>PowerPoint Presentation</vt:lpstr>
      <vt:lpstr>PowerPoint Presentation</vt:lpstr>
      <vt:lpstr>calculation</vt:lpstr>
      <vt:lpstr>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 cloud in accelerators</vt:lpstr>
      <vt:lpstr>Surface sensitivity of SEY </vt:lpstr>
      <vt:lpstr>Surface sensitivity of SEY </vt:lpstr>
      <vt:lpstr>Surface sensitivity of SEY </vt:lpstr>
      <vt:lpstr>Strategy and  experimental set-up at LNF</vt:lpstr>
      <vt:lpstr>Strategy and  experimental set-up at LNF</vt:lpstr>
      <vt:lpstr>Strategy and  experimental set-up at LNF</vt:lpstr>
      <vt:lpstr>Strategy and  experimental set-up at LNF</vt:lpstr>
      <vt:lpstr>Strategy and  experimental set-up at LNF</vt:lpstr>
      <vt:lpstr>PowerPoint Presentation</vt:lpstr>
      <vt:lpstr>Results</vt:lpstr>
      <vt:lpstr>TPD from LASE-Cu for temperature induced vacuum transients study</vt:lpstr>
      <vt:lpstr>TPD from LASE-Cu for temperature induced vacuum transients study</vt:lpstr>
      <vt:lpstr>TPD from LASE-Cu for temperature induced vacuum transients study</vt:lpstr>
      <vt:lpstr>TPD from LASE-Cu for temperature induced vacuum transients study</vt:lpstr>
      <vt:lpstr>SEY to probe surface coverage</vt:lpstr>
      <vt:lpstr>How a Coating modify SEY?  (the case of c on Cu)</vt:lpstr>
      <vt:lpstr>How a Coating modify SEY?  (the case of c on Cu)</vt:lpstr>
      <vt:lpstr>What  about Water on Cu?</vt:lpstr>
      <vt:lpstr>(Tentative) Work to do for LHCspin:</vt:lpstr>
      <vt:lpstr>PowerPoint Presentation</vt:lpstr>
      <vt:lpstr>ARYA WP’S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NTA-IMCA  &amp;   IMCA (gr.V)     (2010-2012) -  (2013- 2015)    </dc:title>
  <dc:creator>Microsoft Office User</dc:creator>
  <cp:lastModifiedBy>Microsoft Office User</cp:lastModifiedBy>
  <cp:revision>217</cp:revision>
  <cp:lastPrinted>2019-07-15T13:05:28Z</cp:lastPrinted>
  <dcterms:created xsi:type="dcterms:W3CDTF">2016-03-08T14:21:28Z</dcterms:created>
  <dcterms:modified xsi:type="dcterms:W3CDTF">2019-07-15T14:35:04Z</dcterms:modified>
</cp:coreProperties>
</file>