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3" r:id="rId15"/>
    <p:sldId id="257" r:id="rId16"/>
    <p:sldId id="258" r:id="rId17"/>
    <p:sldId id="264" r:id="rId18"/>
    <p:sldId id="259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6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7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55B6-6C75-B446-924B-F6366EF55798}" type="datetimeFigureOut">
              <a:rPr lang="en-US" smtClean="0"/>
              <a:t>15/07/19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56BC-6374-C348-9343-C9D4A904C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236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A polarized internal target at the LHC: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general requirements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2077" y="5938525"/>
            <a:ext cx="5294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HC-spin kickoff meeting, Ferrara, 15.07.19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66760" y="192450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P. Lenisa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Università</a:t>
            </a:r>
            <a:r>
              <a:rPr lang="en-US" sz="2000" dirty="0" smtClean="0"/>
              <a:t> di Ferrara and INFN</a:t>
            </a:r>
          </a:p>
          <a:p>
            <a:pPr algn="ctr"/>
            <a:r>
              <a:rPr lang="en-US" sz="2000" dirty="0" smtClean="0"/>
              <a:t>For the LHC-spin study group</a:t>
            </a:r>
            <a:endParaRPr lang="en-US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1E8109D2-9387-40F2-924B-03EA6C8F52F3}"/>
              </a:ext>
            </a:extLst>
          </p:cNvPr>
          <p:cNvSpPr txBox="1"/>
          <p:nvPr/>
        </p:nvSpPr>
        <p:spPr>
          <a:xfrm>
            <a:off x="2266760" y="2987524"/>
            <a:ext cx="4237457" cy="26314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P. Di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Nezza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  (Frascati &amp;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LHCb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V.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Carassiti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, G.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Ciullo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, P.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Lenisa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, (INFN Ferrara)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L.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Pappalardo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 (INFN Ferrara &amp;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LHCb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E. Steffens (Erlangen)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A.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Vasilyev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 et al (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Gatchina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 &amp;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LHCb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i="1" u="none" strike="noStrike" kern="1200" cap="none" spc="0" baseline="0" dirty="0"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In </a:t>
            </a:r>
            <a:r>
              <a:rPr lang="de-DE" sz="1600" b="1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collaboration</a:t>
            </a:r>
            <a:r>
              <a:rPr lang="de-DE" sz="1600" b="1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600" b="1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with</a:t>
            </a:r>
            <a:r>
              <a:rPr lang="de-DE" sz="1600" b="1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: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A. Nass, R. Engels, F. Rathmann (FZ Jülich)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J. Depner (Erlangen)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D. </a:t>
            </a:r>
            <a:r>
              <a:rPr lang="de-DE" sz="1600" i="1" u="none" strike="noStrike" kern="1200" cap="none" spc="0" baseline="0" dirty="0" err="1">
                <a:uFillTx/>
                <a:latin typeface="+mj-lt"/>
                <a:cs typeface="Times New Roman" panose="02020603050405020304" pitchFamily="18" charset="0"/>
              </a:rPr>
              <a:t>Reggiani</a:t>
            </a:r>
            <a:r>
              <a:rPr lang="de-DE" sz="1600" i="1" u="none" strike="noStrike" kern="1200" cap="none" spc="0" baseline="0" dirty="0">
                <a:uFillTx/>
                <a:latin typeface="+mj-lt"/>
                <a:cs typeface="Times New Roman" panose="02020603050405020304" pitchFamily="18" charset="0"/>
              </a:rPr>
              <a:t>, C. Baumgarten (PSI)</a:t>
            </a:r>
          </a:p>
        </p:txBody>
      </p:sp>
    </p:spTree>
    <p:extLst>
      <p:ext uri="{BB962C8B-B14F-4D97-AF65-F5344CB8AC3E}">
        <p14:creationId xmlns:p14="http://schemas.microsoft.com/office/powerpoint/2010/main" val="206479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43" y="1254232"/>
            <a:ext cx="7041986" cy="4225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9150" y="5880731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Erhard at the Dipole </a:t>
            </a:r>
            <a:r>
              <a:rPr lang="en-US" dirty="0"/>
              <a:t>coils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295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Visit </a:t>
            </a:r>
            <a:r>
              <a:rPr lang="en-US" sz="2800" dirty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IP8 </a:t>
            </a:r>
            <a:r>
              <a:rPr lang="en-US" sz="2800" dirty="0">
                <a:solidFill>
                  <a:srgbClr val="FF0000"/>
                </a:solidFill>
              </a:rPr>
              <a:t>(03/2018</a:t>
            </a:r>
            <a:r>
              <a:rPr lang="en-US" sz="2800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FF0000"/>
                </a:solidFill>
              </a:rPr>
              <a:t>pstream-left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209" y="1023453"/>
            <a:ext cx="3107132" cy="5180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2922" y="6388377"/>
            <a:ext cx="174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smtClean="0"/>
              <a:t>scaffolding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95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Visit </a:t>
            </a:r>
            <a:r>
              <a:rPr lang="en-US" sz="2800" dirty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IP8 </a:t>
            </a:r>
            <a:r>
              <a:rPr lang="en-US" sz="2800" dirty="0">
                <a:solidFill>
                  <a:srgbClr val="FF0000"/>
                </a:solidFill>
              </a:rPr>
              <a:t>(03/2018</a:t>
            </a:r>
            <a:r>
              <a:rPr lang="en-US" sz="2800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FF0000"/>
                </a:solidFill>
              </a:rPr>
              <a:t>pstream-left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6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3867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eam </a:t>
            </a:r>
            <a:r>
              <a:rPr lang="en-US" sz="1600" dirty="0">
                <a:solidFill>
                  <a:srgbClr val="FF0000"/>
                </a:solidFill>
              </a:rPr>
              <a:t>line upstream of </a:t>
            </a:r>
            <a:r>
              <a:rPr lang="en-US" sz="1600" dirty="0" smtClean="0">
                <a:solidFill>
                  <a:srgbClr val="FF0000"/>
                </a:solidFill>
              </a:rPr>
              <a:t>VELO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Target Chamber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Cell </a:t>
            </a:r>
            <a:r>
              <a:rPr lang="en-US" sz="1600" dirty="0"/>
              <a:t>with beam tube (300 mm long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Gridded </a:t>
            </a:r>
            <a:r>
              <a:rPr lang="en-US" sz="1600" dirty="0"/>
              <a:t>tube WFS 2 for differential pumping (200 mm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Tracker </a:t>
            </a:r>
            <a:r>
              <a:rPr lang="en-US" sz="1600" dirty="0"/>
              <a:t>with 10 mm-</a:t>
            </a:r>
            <a:r>
              <a:rPr lang="en-US" sz="1600" dirty="0" smtClean="0"/>
              <a:t>opening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onical wake-field </a:t>
            </a:r>
            <a:r>
              <a:rPr lang="en-US" sz="1600" dirty="0"/>
              <a:t>suppressors WFS 1 + 3. </a:t>
            </a: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ew </a:t>
            </a:r>
            <a:r>
              <a:rPr lang="en-US" sz="1600" dirty="0"/>
              <a:t>sector valve (installed in LS2) and the entrance region of the VELO </a:t>
            </a:r>
            <a:r>
              <a:rPr lang="en-US" sz="1600" dirty="0" err="1" smtClean="0"/>
              <a:t>vesseL</a:t>
            </a:r>
            <a:r>
              <a:rPr lang="en-US" sz="1600" dirty="0" smtClean="0"/>
              <a:t>.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U</a:t>
            </a:r>
            <a:r>
              <a:rPr lang="en-US" sz="1600" dirty="0" smtClean="0"/>
              <a:t>pstream </a:t>
            </a:r>
            <a:r>
              <a:rPr lang="en-US" sz="1600" dirty="0"/>
              <a:t>beam tube and </a:t>
            </a:r>
            <a:r>
              <a:rPr lang="en-US" sz="1600" dirty="0" smtClean="0"/>
              <a:t>shielding.</a:t>
            </a:r>
          </a:p>
          <a:p>
            <a:endParaRPr lang="en-US" sz="1600" dirty="0"/>
          </a:p>
          <a:p>
            <a:r>
              <a:rPr lang="en-US" sz="1600" i="1" dirty="0"/>
              <a:t>O</a:t>
            </a:r>
            <a:r>
              <a:rPr lang="en-US" sz="1600" i="1" dirty="0" smtClean="0"/>
              <a:t>pening </a:t>
            </a:r>
            <a:r>
              <a:rPr lang="en-US" sz="1600" i="1" dirty="0"/>
              <a:t>of the elements is indicated by black arrows.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0" y="627027"/>
            <a:ext cx="8362846" cy="3462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3596" y="2240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PGT </a:t>
            </a:r>
            <a:r>
              <a:rPr lang="en-US" sz="2800" dirty="0">
                <a:solidFill>
                  <a:srgbClr val="FF0000"/>
                </a:solidFill>
              </a:rPr>
              <a:t>topology </a:t>
            </a:r>
          </a:p>
        </p:txBody>
      </p:sp>
    </p:spTree>
    <p:extLst>
      <p:ext uri="{BB962C8B-B14F-4D97-AF65-F5344CB8AC3E}">
        <p14:creationId xmlns:p14="http://schemas.microsoft.com/office/powerpoint/2010/main" val="242210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81" y="535274"/>
            <a:ext cx="5833235" cy="2414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3596" y="120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PGT </a:t>
            </a:r>
            <a:r>
              <a:rPr lang="en-US" sz="2800" dirty="0">
                <a:solidFill>
                  <a:srgbClr val="FF0000"/>
                </a:solidFill>
              </a:rPr>
              <a:t>topology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992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The PGT can not be located close to or even inside the VELO vessel because of the </a:t>
            </a:r>
            <a:r>
              <a:rPr lang="en-US" dirty="0">
                <a:solidFill>
                  <a:srgbClr val="FF0000"/>
                </a:solidFill>
              </a:rPr>
              <a:t>relatively high gas flow </a:t>
            </a:r>
            <a:r>
              <a:rPr lang="en-US" dirty="0" smtClean="0"/>
              <a:t>which requires </a:t>
            </a:r>
            <a:r>
              <a:rPr lang="en-US" i="1" dirty="0"/>
              <a:t>differential pumping </a:t>
            </a:r>
            <a:r>
              <a:rPr lang="en-US" dirty="0"/>
              <a:t>on a separate target chamber (or with appropriate </a:t>
            </a:r>
            <a:r>
              <a:rPr lang="en-US" dirty="0" err="1"/>
              <a:t>openable</a:t>
            </a:r>
            <a:r>
              <a:rPr lang="en-US" dirty="0"/>
              <a:t> diaphragms in between)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An analytic estimate (ES) </a:t>
            </a:r>
            <a:r>
              <a:rPr lang="en-US" dirty="0"/>
              <a:t>of the peaked flow out of the downstream cell opening shows </a:t>
            </a:r>
            <a:r>
              <a:rPr lang="en-US" dirty="0" smtClean="0"/>
              <a:t>that </a:t>
            </a:r>
            <a:r>
              <a:rPr lang="en-US" dirty="0"/>
              <a:t>3 % of </a:t>
            </a:r>
            <a:r>
              <a:rPr lang="en-US" dirty="0" smtClean="0"/>
              <a:t>down</a:t>
            </a:r>
            <a:r>
              <a:rPr lang="en-US" dirty="0"/>
              <a:t>-stream flow passes the 10 mm opening in the Tracker, 350 mm from </a:t>
            </a:r>
            <a:r>
              <a:rPr lang="en-US" dirty="0" smtClean="0"/>
              <a:t>cell </a:t>
            </a:r>
            <a:r>
              <a:rPr lang="en-US" dirty="0"/>
              <a:t>center.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/>
              <a:t>the full ABS flow, this would correspond to less than 10</a:t>
            </a:r>
            <a:r>
              <a:rPr lang="en-US" baseline="30000" dirty="0"/>
              <a:t>-6 </a:t>
            </a:r>
            <a:r>
              <a:rPr lang="en-US" dirty="0" err="1"/>
              <a:t>mb</a:t>
            </a:r>
            <a:r>
              <a:rPr lang="en-US" dirty="0"/>
              <a:t> l/s of recombined  H ,  i.e.  </a:t>
            </a:r>
            <a:r>
              <a:rPr lang="en-US" dirty="0">
                <a:solidFill>
                  <a:srgbClr val="FF0000"/>
                </a:solidFill>
              </a:rPr>
              <a:t>within  the  </a:t>
            </a:r>
            <a:r>
              <a:rPr lang="en-US" dirty="0" smtClean="0">
                <a:solidFill>
                  <a:srgbClr val="FF0000"/>
                </a:solidFill>
              </a:rPr>
              <a:t>tolerable range</a:t>
            </a:r>
            <a:r>
              <a:rPr lang="en-US" dirty="0" smtClean="0"/>
              <a:t>.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MolFlow</a:t>
            </a:r>
            <a:r>
              <a:rPr lang="en-US" dirty="0" smtClean="0">
                <a:solidFill>
                  <a:srgbClr val="FF0000"/>
                </a:solidFill>
              </a:rPr>
              <a:t> simulations planned </a:t>
            </a:r>
            <a:r>
              <a:rPr lang="en-US" dirty="0" smtClean="0"/>
              <a:t>(including pumping by NEG coating) to calculate maximum capacity/running time.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 smtClean="0"/>
              <a:t>The v</a:t>
            </a:r>
            <a:r>
              <a:rPr lang="en-US" i="1" dirty="0" smtClean="0"/>
              <a:t>acuum </a:t>
            </a:r>
            <a:r>
              <a:rPr lang="en-US" i="1" dirty="0" smtClean="0"/>
              <a:t>group is worried about </a:t>
            </a:r>
            <a:r>
              <a:rPr lang="en-US" i="1" dirty="0"/>
              <a:t>r</a:t>
            </a:r>
            <a:r>
              <a:rPr lang="en-US" i="1" dirty="0" smtClean="0"/>
              <a:t>isks of large gas quantities and working on </a:t>
            </a:r>
            <a:r>
              <a:rPr lang="en-US" i="1" dirty="0" err="1" smtClean="0"/>
              <a:t>cryo</a:t>
            </a:r>
            <a:r>
              <a:rPr lang="en-US" i="1" dirty="0" smtClean="0"/>
              <a:t>-deposition from cold to worm transitions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7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Requirements for a PGT at the LHC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6310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All narrow openings in the LHC, like the VELO detector, have to be </a:t>
            </a:r>
            <a:r>
              <a:rPr lang="en-US" dirty="0" err="1">
                <a:solidFill>
                  <a:srgbClr val="FF0000"/>
                </a:solidFill>
              </a:rPr>
              <a:t>openable</a:t>
            </a:r>
            <a:r>
              <a:rPr lang="en-US" dirty="0">
                <a:solidFill>
                  <a:srgbClr val="FF0000"/>
                </a:solidFill>
              </a:rPr>
              <a:t> during injection </a:t>
            </a:r>
            <a:r>
              <a:rPr lang="en-US" dirty="0"/>
              <a:t>and tuning (</a:t>
            </a:r>
            <a:r>
              <a:rPr lang="en-US" dirty="0" err="1"/>
              <a:t>r</a:t>
            </a:r>
            <a:r>
              <a:rPr lang="en-US" baseline="-25000" dirty="0" err="1"/>
              <a:t>min</a:t>
            </a:r>
            <a:r>
              <a:rPr lang="en-US" baseline="-25000" dirty="0"/>
              <a:t> </a:t>
            </a:r>
            <a:r>
              <a:rPr lang="en-US" dirty="0"/>
              <a:t>≈ 27 mm at IP8). This holds for the PGT set-up  as  well,  with  cell,  wake  field  suppressors</a:t>
            </a:r>
            <a:r>
              <a:rPr lang="en-US" dirty="0" smtClean="0"/>
              <a:t>, detectors</a:t>
            </a:r>
            <a:r>
              <a:rPr lang="en-US" dirty="0"/>
              <a:t>, diaphragms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94339"/>
            <a:ext cx="9144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The design value of the PGT gas flow rate which could be 10x higher than for SMOG2, has to be fixed in a realistic range, enabling a reduction of the size of the </a:t>
            </a:r>
            <a:r>
              <a:rPr lang="en-US" dirty="0" smtClean="0"/>
              <a:t>target.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Beam</a:t>
            </a:r>
            <a:r>
              <a:rPr lang="en-US" dirty="0">
                <a:solidFill>
                  <a:srgbClr val="FF0000"/>
                </a:solidFill>
              </a:rPr>
              <a:t>-induced depolarization (BID) </a:t>
            </a:r>
            <a:r>
              <a:rPr lang="en-US" dirty="0"/>
              <a:t>by the bunch fields has to be suppressed by proper (non-resonant) choice of the guide </a:t>
            </a:r>
            <a:r>
              <a:rPr lang="en-US" dirty="0" smtClean="0"/>
              <a:t>field.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/>
              <a:t>positive beam charge, the </a:t>
            </a:r>
            <a:r>
              <a:rPr lang="en-US" dirty="0">
                <a:solidFill>
                  <a:srgbClr val="FF0000"/>
                </a:solidFill>
              </a:rPr>
              <a:t>formation of </a:t>
            </a:r>
            <a:r>
              <a:rPr lang="en-US" dirty="0" smtClean="0">
                <a:solidFill>
                  <a:srgbClr val="FF0000"/>
                </a:solidFill>
              </a:rPr>
              <a:t>e-clouds </a:t>
            </a:r>
            <a:r>
              <a:rPr lang="en-US" dirty="0"/>
              <a:t>and the accompanying transverse instability must be prevented, i.e. the surfaces close to the beam must have low Secondary Emission Yield (SEY).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coating of these surfaces is extremely important!</a:t>
            </a:r>
          </a:p>
        </p:txBody>
      </p:sp>
    </p:spTree>
    <p:extLst>
      <p:ext uri="{BB962C8B-B14F-4D97-AF65-F5344CB8AC3E}">
        <p14:creationId xmlns:p14="http://schemas.microsoft.com/office/powerpoint/2010/main" val="281829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16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Machine issues I: electron clouds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735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Electron Cloud (EC) </a:t>
            </a:r>
            <a:r>
              <a:rPr lang="en-US" dirty="0">
                <a:solidFill>
                  <a:srgbClr val="FF0000"/>
                </a:solidFill>
              </a:rPr>
              <a:t>effects</a:t>
            </a:r>
            <a:r>
              <a:rPr lang="en-US" dirty="0"/>
              <a:t> are observed in accelerators with positive particles (ions)</a:t>
            </a:r>
            <a:r>
              <a:rPr lang="en-US" dirty="0" smtClean="0"/>
              <a:t>.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 smtClean="0"/>
              <a:t>Slow </a:t>
            </a:r>
            <a:r>
              <a:rPr lang="en-US" i="1" dirty="0"/>
              <a:t>electrons produced by various ionization processes are trapped near the beam. They are accelerated by the bunches, producing Secondary Electrons which may lead to an Avalanche multiplication effect, forming </a:t>
            </a:r>
            <a:r>
              <a:rPr lang="en-US" i="1" dirty="0" smtClean="0"/>
              <a:t>dense Electron </a:t>
            </a:r>
            <a:r>
              <a:rPr lang="en-US" i="1" dirty="0"/>
              <a:t>Clouds (EC)</a:t>
            </a:r>
            <a:r>
              <a:rPr lang="en-US" i="1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8543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Primary slow electrons are produced on the </a:t>
            </a:r>
            <a:r>
              <a:rPr lang="en-US" dirty="0" smtClean="0"/>
              <a:t>walls and </a:t>
            </a:r>
            <a:r>
              <a:rPr lang="en-US" dirty="0"/>
              <a:t>trapped in the positive beam </a:t>
            </a:r>
            <a:r>
              <a:rPr lang="en-US" dirty="0" smtClean="0"/>
              <a:t>charge.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They </a:t>
            </a:r>
            <a:r>
              <a:rPr lang="en-US" dirty="0"/>
              <a:t>are accelerated by the bunch fields and produce fast secondary electrons; depending on the SEY they produce a number of slow </a:t>
            </a:r>
            <a:r>
              <a:rPr lang="en-US" dirty="0" smtClean="0"/>
              <a:t>electrons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By </a:t>
            </a:r>
            <a:r>
              <a:rPr lang="en-US" dirty="0">
                <a:solidFill>
                  <a:srgbClr val="FF0000"/>
                </a:solidFill>
              </a:rPr>
              <a:t>simulations: for SEY ≥ 1.5, dense EC‘s </a:t>
            </a:r>
            <a:r>
              <a:rPr lang="en-US" dirty="0" smtClean="0">
                <a:solidFill>
                  <a:srgbClr val="FF0000"/>
                </a:solidFill>
              </a:rPr>
              <a:t>are formed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As a result, </a:t>
            </a:r>
            <a:r>
              <a:rPr lang="en-US" b="1" dirty="0">
                <a:solidFill>
                  <a:srgbClr val="FF0000"/>
                </a:solidFill>
              </a:rPr>
              <a:t>transverse instabilities </a:t>
            </a:r>
            <a:r>
              <a:rPr lang="en-US" dirty="0"/>
              <a:t>may occur, i.e. transverse oscillations with exponential growth, resulting in dangerous beam losses.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0" y="2261376"/>
            <a:ext cx="8001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6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036" y="1324735"/>
            <a:ext cx="8566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It </a:t>
            </a:r>
            <a:r>
              <a:rPr lang="en-US" dirty="0"/>
              <a:t>is evident that an </a:t>
            </a:r>
            <a:r>
              <a:rPr lang="en-US" dirty="0">
                <a:solidFill>
                  <a:srgbClr val="FF0000"/>
                </a:solidFill>
              </a:rPr>
              <a:t>elevated residual gas pressure in the target </a:t>
            </a:r>
            <a:r>
              <a:rPr lang="en-US" dirty="0"/>
              <a:t>region favors EC formation, as well as </a:t>
            </a:r>
            <a:r>
              <a:rPr lang="en-US" dirty="0">
                <a:solidFill>
                  <a:srgbClr val="FF0000"/>
                </a:solidFill>
              </a:rPr>
              <a:t>chamber walls with high Secondary Electron Yield (SEY</a:t>
            </a:r>
            <a:r>
              <a:rPr lang="en-US" dirty="0"/>
              <a:t>).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EC </a:t>
            </a:r>
            <a:r>
              <a:rPr lang="en-US" dirty="0"/>
              <a:t>formation can be analyzed by means of </a:t>
            </a:r>
            <a:r>
              <a:rPr lang="en-US" i="1" dirty="0"/>
              <a:t>s</a:t>
            </a:r>
            <a:r>
              <a:rPr lang="en-US" i="1" dirty="0" smtClean="0"/>
              <a:t>imulations </a:t>
            </a:r>
            <a:r>
              <a:rPr lang="en-US" i="1" dirty="0"/>
              <a:t>which allow for a prediction of thresholds for the SEY below which stable beams can be expected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036" y="3044865"/>
            <a:ext cx="856654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coatings for surfaces close to the LHC beam</a:t>
            </a:r>
            <a:r>
              <a:rPr lang="en-US" dirty="0"/>
              <a:t>, materials with SEY ≤ </a:t>
            </a:r>
            <a:r>
              <a:rPr lang="en-US" dirty="0" smtClean="0"/>
              <a:t>1.4 </a:t>
            </a:r>
            <a:r>
              <a:rPr lang="en-US" dirty="0"/>
              <a:t>are allowed, only. These are: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Non</a:t>
            </a:r>
            <a:r>
              <a:rPr lang="en-US" dirty="0"/>
              <a:t>-Evaporable Getter (NEG) </a:t>
            </a:r>
            <a:r>
              <a:rPr lang="it-IT" dirty="0" smtClean="0"/>
              <a:t>(</a:t>
            </a:r>
            <a:r>
              <a:rPr lang="en-US" dirty="0" smtClean="0"/>
              <a:t>standard)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Amorphous </a:t>
            </a:r>
            <a:r>
              <a:rPr lang="en-US" dirty="0"/>
              <a:t>Carbon (a-C) </a:t>
            </a:r>
            <a:r>
              <a:rPr lang="en-US" dirty="0" smtClean="0"/>
              <a:t> (tested </a:t>
            </a:r>
            <a:r>
              <a:rPr lang="en-US" dirty="0"/>
              <a:t>and applied more </a:t>
            </a:r>
            <a:r>
              <a:rPr lang="en-US" dirty="0" smtClean="0"/>
              <a:t>frequently)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NEG coating for the tube’s inner surface is excluded </a:t>
            </a:r>
            <a:r>
              <a:rPr lang="en-US" dirty="0"/>
              <a:t>because of its pumping action which will result in </a:t>
            </a:r>
            <a:r>
              <a:rPr lang="en-US" dirty="0" err="1"/>
              <a:t>embrittlement</a:t>
            </a:r>
            <a:r>
              <a:rPr lang="en-US" dirty="0"/>
              <a:t> and possible disintegration of the coating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Amorphous </a:t>
            </a:r>
            <a:r>
              <a:rPr lang="en-US" dirty="0">
                <a:solidFill>
                  <a:srgbClr val="FF0000"/>
                </a:solidFill>
              </a:rPr>
              <a:t>Carbon (a-C) is the only viable solution</a:t>
            </a:r>
            <a:r>
              <a:rPr lang="en-US" dirty="0"/>
              <a:t>!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Amorphous </a:t>
            </a:r>
            <a:r>
              <a:rPr lang="en-US" dirty="0"/>
              <a:t>graphite is already applied in accelerators, incl. the SPS and the </a:t>
            </a:r>
            <a:r>
              <a:rPr lang="en-US" dirty="0" smtClean="0"/>
              <a:t>LHC</a:t>
            </a:r>
            <a:r>
              <a:rPr lang="en-US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116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Machine issues I: electron clouds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4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32" y="1517130"/>
            <a:ext cx="6087649" cy="4565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2904" y="442515"/>
            <a:ext cx="7022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Blue light: from Argon discharge for sputtering Carbon. </a:t>
            </a:r>
          </a:p>
        </p:txBody>
      </p:sp>
    </p:spTree>
    <p:extLst>
      <p:ext uri="{BB962C8B-B14F-4D97-AF65-F5344CB8AC3E}">
        <p14:creationId xmlns:p14="http://schemas.microsoft.com/office/powerpoint/2010/main" val="90115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Machine issues II: impedance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859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When a beam of particles traverses a device </a:t>
            </a:r>
            <a:r>
              <a:rPr lang="en-US" dirty="0" smtClean="0"/>
              <a:t>which is </a:t>
            </a:r>
            <a:r>
              <a:rPr lang="en-US" dirty="0"/>
              <a:t>not smooth </a:t>
            </a:r>
            <a:r>
              <a:rPr lang="en-US" dirty="0" smtClean="0"/>
              <a:t>or not </a:t>
            </a:r>
            <a:r>
              <a:rPr lang="en-US" dirty="0"/>
              <a:t>a perfect conductor</a:t>
            </a:r>
            <a:r>
              <a:rPr lang="en-US" dirty="0" smtClean="0"/>
              <a:t>, it </a:t>
            </a:r>
            <a:r>
              <a:rPr lang="en-US" dirty="0"/>
              <a:t>will produce </a:t>
            </a:r>
            <a:r>
              <a:rPr lang="en-US" dirty="0" err="1"/>
              <a:t>e.m</a:t>
            </a:r>
            <a:r>
              <a:rPr lang="en-US" dirty="0"/>
              <a:t>. </a:t>
            </a:r>
            <a:r>
              <a:rPr lang="en-US" dirty="0" err="1"/>
              <a:t>wakefields</a:t>
            </a:r>
            <a:r>
              <a:rPr lang="en-US" dirty="0" smtClean="0"/>
              <a:t>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err="1" smtClean="0"/>
              <a:t>wakefields</a:t>
            </a:r>
            <a:r>
              <a:rPr lang="en-US" dirty="0" smtClean="0"/>
              <a:t> </a:t>
            </a:r>
            <a:r>
              <a:rPr lang="en-US" dirty="0"/>
              <a:t>(in time domain</a:t>
            </a:r>
            <a:r>
              <a:rPr lang="en-US" dirty="0" smtClean="0"/>
              <a:t>)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impedance </a:t>
            </a:r>
            <a:r>
              <a:rPr lang="en-US" dirty="0"/>
              <a:t>(in frequency domain).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756119"/>
            <a:ext cx="9144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Effect of e.g. </a:t>
            </a:r>
            <a:r>
              <a:rPr lang="en-US" b="1" dirty="0" smtClean="0">
                <a:solidFill>
                  <a:srgbClr val="FF0000"/>
                </a:solidFill>
              </a:rPr>
              <a:t>impedance: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Energy </a:t>
            </a:r>
            <a:r>
              <a:rPr lang="en-US" dirty="0"/>
              <a:t>is lost by the beam dissipated </a:t>
            </a:r>
            <a:r>
              <a:rPr lang="en-US" dirty="0" smtClean="0"/>
              <a:t>in surrounding </a:t>
            </a:r>
            <a:r>
              <a:rPr lang="en-US" dirty="0"/>
              <a:t>chambers → </a:t>
            </a:r>
            <a:r>
              <a:rPr lang="en-US" dirty="0">
                <a:solidFill>
                  <a:srgbClr val="FF0000"/>
                </a:solidFill>
              </a:rPr>
              <a:t>beam induced heating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Resonant </a:t>
            </a:r>
            <a:r>
              <a:rPr lang="en-US" dirty="0"/>
              <a:t>kicks to following particles → instabilities </a:t>
            </a:r>
            <a:r>
              <a:rPr lang="en-US" dirty="0">
                <a:solidFill>
                  <a:srgbClr val="FF0000"/>
                </a:solidFill>
              </a:rPr>
              <a:t>→ beam loss and blow up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cause severe damage to the machine and its components, in particular in case of the LHC where a sophisticated collimator and beam dump system protects the </a:t>
            </a:r>
            <a:r>
              <a:rPr lang="en-US" dirty="0" smtClean="0"/>
              <a:t>machine.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/>
              <a:t>parts installed into the LHC are carefully inspected and approved by the Impedance </a:t>
            </a:r>
            <a:r>
              <a:rPr lang="en-US" dirty="0" smtClean="0"/>
              <a:t>group using </a:t>
            </a:r>
            <a:r>
              <a:rPr lang="en-US" dirty="0"/>
              <a:t>Simulations and RF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01622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367" y="362110"/>
            <a:ext cx="8446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Simulation of the SMOG2 </a:t>
            </a:r>
            <a:r>
              <a:rPr lang="en-US" dirty="0"/>
              <a:t>cell with gap </a:t>
            </a:r>
            <a:r>
              <a:rPr lang="en-US" dirty="0" smtClean="0"/>
              <a:t>between RF </a:t>
            </a:r>
            <a:r>
              <a:rPr lang="en-US" dirty="0"/>
              <a:t>foil and cell, connected via RF contacts, </a:t>
            </a:r>
            <a:r>
              <a:rPr lang="en-US" i="1" dirty="0">
                <a:solidFill>
                  <a:srgbClr val="FF0000"/>
                </a:solidFill>
              </a:rPr>
              <a:t>but path for RF currents too long: 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Impedance </a:t>
            </a:r>
            <a:r>
              <a:rPr lang="en-US" dirty="0"/>
              <a:t>Z (f) for direct connection (green)</a:t>
            </a:r>
            <a:r>
              <a:rPr lang="en-US" dirty="0" smtClean="0"/>
              <a:t>,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compared </a:t>
            </a:r>
            <a:r>
              <a:rPr lang="en-US" dirty="0"/>
              <a:t>with old design (red) 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now improved, but not simulated, </a:t>
            </a:r>
            <a:r>
              <a:rPr lang="en-US" dirty="0" smtClean="0"/>
              <a:t>yet.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63" y="1974146"/>
            <a:ext cx="5454892" cy="35551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2515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i="1" dirty="0">
                <a:solidFill>
                  <a:srgbClr val="FF0000"/>
                </a:solidFill>
              </a:rPr>
              <a:t>The cell prototype, when ready, has to be tested with RF measurements and compared with simulations!</a:t>
            </a:r>
          </a:p>
        </p:txBody>
      </p:sp>
    </p:spTree>
    <p:extLst>
      <p:ext uri="{BB962C8B-B14F-4D97-AF65-F5344CB8AC3E}">
        <p14:creationId xmlns:p14="http://schemas.microsoft.com/office/powerpoint/2010/main" val="261917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645" y="1821688"/>
            <a:ext cx="8696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The </a:t>
            </a:r>
            <a:r>
              <a:rPr lang="en-US" dirty="0" err="1"/>
              <a:t>LHCb</a:t>
            </a:r>
            <a:r>
              <a:rPr lang="en-US" dirty="0"/>
              <a:t> Spectrometer detects particles from </a:t>
            </a:r>
            <a:r>
              <a:rPr lang="en-US" dirty="0" smtClean="0"/>
              <a:t>collisions </a:t>
            </a:r>
            <a:r>
              <a:rPr lang="en-US" dirty="0"/>
              <a:t>at IP 8. Primary and Secondary vertices are reconstructed by the Vertex Locator (VELO). The overlap of the colliding bunches is measured via scattering on the residual </a:t>
            </a:r>
            <a:r>
              <a:rPr lang="en-US" dirty="0" smtClean="0"/>
              <a:t>gas.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increase the precision of the luminosity </a:t>
            </a:r>
            <a:r>
              <a:rPr lang="en-US" dirty="0" smtClean="0"/>
              <a:t>measurement</a:t>
            </a:r>
            <a:r>
              <a:rPr lang="en-US" dirty="0"/>
              <a:t>, a gas injection system (SMOG) for Ne (He) has been added. Among several measurements, SMOG has been used for the measurement of antiproton production in </a:t>
            </a:r>
            <a:r>
              <a:rPr lang="en-US" dirty="0" err="1"/>
              <a:t>pHe</a:t>
            </a:r>
            <a:r>
              <a:rPr lang="en-US" dirty="0"/>
              <a:t> Fixed Target (FT) collisions [arXiv:1808.06127v1]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/>
              <a:t>LHCspin</a:t>
            </a:r>
            <a:r>
              <a:rPr lang="en-US" dirty="0"/>
              <a:t> group has completed a design of an improved SMOG system with additional storage cell upstream of the VELO detector: SMOG2. It has been approved by </a:t>
            </a:r>
            <a:r>
              <a:rPr lang="en-US" dirty="0" err="1"/>
              <a:t>LHCb</a:t>
            </a:r>
            <a:r>
              <a:rPr lang="en-US" dirty="0"/>
              <a:t> and LHC committees, and installation will be in fall of this year 2019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As </a:t>
            </a:r>
            <a:r>
              <a:rPr lang="en-US" i="1" dirty="0">
                <a:solidFill>
                  <a:srgbClr val="FF0000"/>
                </a:solidFill>
              </a:rPr>
              <a:t>a next step, the design of a polarized gas target (PGT), similar to the HERMES target, in the VELO alcove is being studied. Preliminary ideas and </a:t>
            </a:r>
            <a:r>
              <a:rPr lang="en-US" i="1" dirty="0" smtClean="0">
                <a:solidFill>
                  <a:srgbClr val="FF0000"/>
                </a:solidFill>
              </a:rPr>
              <a:t>results are </a:t>
            </a:r>
            <a:r>
              <a:rPr lang="en-US" i="1" dirty="0">
                <a:solidFill>
                  <a:srgbClr val="FF0000"/>
                </a:solidFill>
              </a:rPr>
              <a:t>presented here.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Introduction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7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Open issues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98943"/>
            <a:ext cx="9143999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In a </a:t>
            </a:r>
            <a:r>
              <a:rPr lang="en-US" b="1" dirty="0">
                <a:solidFill>
                  <a:srgbClr val="FF0000"/>
                </a:solidFill>
              </a:rPr>
              <a:t>first conceptual design</a:t>
            </a:r>
            <a:r>
              <a:rPr lang="en-US" dirty="0">
                <a:solidFill>
                  <a:srgbClr val="FF0000"/>
                </a:solidFill>
              </a:rPr>
              <a:t>, the </a:t>
            </a:r>
            <a:r>
              <a:rPr lang="en-US" dirty="0" smtClean="0">
                <a:solidFill>
                  <a:srgbClr val="FF0000"/>
                </a:solidFill>
              </a:rPr>
              <a:t>main requirements </a:t>
            </a:r>
            <a:r>
              <a:rPr lang="en-US" dirty="0">
                <a:solidFill>
                  <a:srgbClr val="FF0000"/>
                </a:solidFill>
              </a:rPr>
              <a:t>were presented and discussed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30 cm long-cell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Cold cell (100 K) </a:t>
            </a:r>
            <a:r>
              <a:rPr lang="en-US" dirty="0"/>
              <a:t>coated with a-C </a:t>
            </a:r>
            <a:r>
              <a:rPr lang="en-US" dirty="0" smtClean="0"/>
              <a:t>graphite</a:t>
            </a:r>
            <a:endParaRPr lang="en-US" dirty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≈ </a:t>
            </a:r>
            <a:r>
              <a:rPr lang="en-US" dirty="0"/>
              <a:t>0.3 T vertical </a:t>
            </a:r>
            <a:r>
              <a:rPr lang="en-US" dirty="0" smtClean="0"/>
              <a:t>field</a:t>
            </a:r>
            <a:endParaRPr lang="en-US" dirty="0"/>
          </a:p>
          <a:p>
            <a:pPr marL="742950" lvl="1" indent="-285750" algn="just">
              <a:buFont typeface="Arial"/>
              <a:buChar char="•"/>
            </a:pPr>
            <a:r>
              <a:rPr lang="en-US" dirty="0" err="1" smtClean="0"/>
              <a:t>openable</a:t>
            </a:r>
            <a:endParaRPr lang="en-US" dirty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WFS </a:t>
            </a:r>
            <a:r>
              <a:rPr lang="en-US" dirty="0"/>
              <a:t>system all along the beam</a:t>
            </a:r>
            <a:r>
              <a:rPr lang="en-US" dirty="0" smtClean="0"/>
              <a:t>;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Tracker downstream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10 </a:t>
            </a:r>
            <a:r>
              <a:rPr lang="en-US" dirty="0"/>
              <a:t>mm </a:t>
            </a:r>
            <a:r>
              <a:rPr lang="en-US" dirty="0" smtClean="0"/>
              <a:t>opening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EC </a:t>
            </a:r>
            <a:r>
              <a:rPr lang="en-US" i="1" dirty="0">
                <a:solidFill>
                  <a:srgbClr val="FF0000"/>
                </a:solidFill>
              </a:rPr>
              <a:t>and Impedance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problems to be </a:t>
            </a:r>
            <a:r>
              <a:rPr lang="en-US" dirty="0" smtClean="0"/>
              <a:t>simulated</a:t>
            </a:r>
            <a:endParaRPr lang="en-US" dirty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/>
              <a:t>show-stopper expected</a:t>
            </a:r>
            <a:r>
              <a:rPr lang="en-US" dirty="0" smtClean="0"/>
              <a:t>;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Beam</a:t>
            </a:r>
            <a:r>
              <a:rPr lang="en-US" i="1" dirty="0">
                <a:solidFill>
                  <a:srgbClr val="FF0000"/>
                </a:solidFill>
              </a:rPr>
              <a:t>-induced Depolarization </a:t>
            </a:r>
            <a:r>
              <a:rPr lang="en-US" dirty="0" smtClean="0"/>
              <a:t>estimated: more </a:t>
            </a:r>
            <a:r>
              <a:rPr lang="en-US" dirty="0"/>
              <a:t>favorable than at </a:t>
            </a:r>
            <a:r>
              <a:rPr lang="en-US" dirty="0" smtClean="0"/>
              <a:t>HERMES (-&gt; </a:t>
            </a:r>
            <a:r>
              <a:rPr lang="en-US" dirty="0" smtClean="0">
                <a:solidFill>
                  <a:srgbClr val="0000FF"/>
                </a:solidFill>
              </a:rPr>
              <a:t>ES talk</a:t>
            </a:r>
            <a:r>
              <a:rPr lang="en-US" dirty="0" smtClean="0"/>
              <a:t>) ;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rgbClr val="FF0000"/>
                </a:solidFill>
              </a:rPr>
              <a:t>arget </a:t>
            </a:r>
            <a:r>
              <a:rPr lang="en-US" i="1" dirty="0">
                <a:solidFill>
                  <a:srgbClr val="FF0000"/>
                </a:solidFill>
              </a:rPr>
              <a:t>densities and </a:t>
            </a:r>
            <a:r>
              <a:rPr lang="en-US" i="1" dirty="0" err="1" smtClean="0">
                <a:solidFill>
                  <a:srgbClr val="FF0000"/>
                </a:solidFill>
              </a:rPr>
              <a:t>lumi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depend on the gas load </a:t>
            </a:r>
            <a:r>
              <a:rPr lang="en-US" dirty="0" smtClean="0"/>
              <a:t>permitted: quite high (-&gt; </a:t>
            </a:r>
            <a:r>
              <a:rPr lang="en-US" dirty="0" smtClean="0">
                <a:solidFill>
                  <a:srgbClr val="0000FF"/>
                </a:solidFill>
              </a:rPr>
              <a:t>ES talk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8714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Cell </a:t>
            </a:r>
            <a:r>
              <a:rPr lang="en-US" dirty="0"/>
              <a:t>surface with a-C coating: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Effect of a-C on target polarization needs to be studied</a:t>
            </a:r>
          </a:p>
          <a:p>
            <a:pPr marL="1200150" lvl="2" indent="-285750" algn="just">
              <a:buFont typeface="Arial"/>
              <a:buChar char="•"/>
            </a:pPr>
            <a:r>
              <a:rPr lang="en-US" dirty="0" err="1"/>
              <a:t>Juelich</a:t>
            </a:r>
            <a:r>
              <a:rPr lang="en-US" dirty="0"/>
              <a:t> setup</a:t>
            </a:r>
            <a:r>
              <a:rPr lang="en-US" dirty="0" smtClean="0"/>
              <a:t>?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eeds </a:t>
            </a:r>
            <a:r>
              <a:rPr lang="en-US" dirty="0">
                <a:solidFill>
                  <a:srgbClr val="FF0000"/>
                </a:solidFill>
              </a:rPr>
              <a:t>a thin water/ice layer to suppress recombination (and thus depolarization).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Can </a:t>
            </a:r>
            <a:r>
              <a:rPr lang="en-US" dirty="0"/>
              <a:t>be produced in dynamical equilibrium by injecting a low water fraction together with the polarized H atoms, set by the O</a:t>
            </a:r>
            <a:r>
              <a:rPr lang="en-US" baseline="-25000" dirty="0"/>
              <a:t>2 </a:t>
            </a:r>
            <a:r>
              <a:rPr lang="en-US" dirty="0"/>
              <a:t>admixture in the </a:t>
            </a:r>
            <a:r>
              <a:rPr lang="en-US" dirty="0" err="1"/>
              <a:t>dissociator</a:t>
            </a:r>
            <a:r>
              <a:rPr lang="en-US" dirty="0"/>
              <a:t> gas H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SEY of this surface is </a:t>
            </a:r>
            <a:r>
              <a:rPr lang="en-US" dirty="0" smtClean="0">
                <a:solidFill>
                  <a:srgbClr val="FF0000"/>
                </a:solidFill>
              </a:rPr>
              <a:t>unknown: </a:t>
            </a:r>
            <a:r>
              <a:rPr lang="en-US" dirty="0">
                <a:solidFill>
                  <a:srgbClr val="FF0000"/>
                </a:solidFill>
              </a:rPr>
              <a:t>needs to be </a:t>
            </a:r>
            <a:r>
              <a:rPr lang="en-US" dirty="0" smtClean="0">
                <a:solidFill>
                  <a:srgbClr val="FF0000"/>
                </a:solidFill>
              </a:rPr>
              <a:t>studied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1200150" lvl="2" indent="-285750" algn="just">
              <a:buFont typeface="Arial"/>
              <a:buChar char="•"/>
            </a:pPr>
            <a:endParaRPr lang="en-US" i="1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Which </a:t>
            </a:r>
            <a:r>
              <a:rPr lang="en-US" dirty="0" err="1"/>
              <a:t>dissociator</a:t>
            </a:r>
            <a:r>
              <a:rPr lang="en-US" dirty="0"/>
              <a:t> technology with extreme reliability to be used</a:t>
            </a:r>
            <a:r>
              <a:rPr lang="en-US" dirty="0" smtClean="0"/>
              <a:t>?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coolant must flow into the </a:t>
            </a:r>
            <a:r>
              <a:rPr lang="en-US">
                <a:solidFill>
                  <a:srgbClr val="FF0000"/>
                </a:solidFill>
              </a:rPr>
              <a:t>vacuum </a:t>
            </a:r>
            <a:r>
              <a:rPr lang="en-US" smtClean="0">
                <a:solidFill>
                  <a:srgbClr val="FF0000"/>
                </a:solidFill>
              </a:rPr>
              <a:t>system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Space </a:t>
            </a:r>
            <a:r>
              <a:rPr lang="en-US" dirty="0"/>
              <a:t>is tight, in particular on </a:t>
            </a:r>
            <a:r>
              <a:rPr lang="en-US" dirty="0" smtClean="0"/>
              <a:t>the side of the beam </a:t>
            </a:r>
            <a:r>
              <a:rPr lang="en-US" dirty="0"/>
              <a:t>foreseen for diagnostics.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>
                <a:solidFill>
                  <a:srgbClr val="FF0000"/>
                </a:solidFill>
              </a:rPr>
              <a:t>would a minimal BRP and TGA look like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there a </a:t>
            </a:r>
            <a:r>
              <a:rPr lang="en-US" dirty="0" err="1">
                <a:solidFill>
                  <a:srgbClr val="FF0000"/>
                </a:solidFill>
              </a:rPr>
              <a:t>pp</a:t>
            </a:r>
            <a:r>
              <a:rPr lang="en-US" dirty="0">
                <a:solidFill>
                  <a:srgbClr val="FF0000"/>
                </a:solidFill>
              </a:rPr>
              <a:t> channel we could use for </a:t>
            </a:r>
            <a:r>
              <a:rPr lang="en-US" dirty="0" err="1" smtClean="0">
                <a:solidFill>
                  <a:srgbClr val="FF0000"/>
                </a:solidFill>
              </a:rPr>
              <a:t>polarimetry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see </a:t>
            </a:r>
            <a:r>
              <a:rPr lang="en-US" dirty="0"/>
              <a:t>RHIC jet </a:t>
            </a:r>
            <a:r>
              <a:rPr lang="en-US" dirty="0" err="1"/>
              <a:t>polarimeter</a:t>
            </a:r>
            <a:r>
              <a:rPr lang="en-US" dirty="0"/>
              <a:t> detecting recoil p’s from CNI </a:t>
            </a:r>
            <a:r>
              <a:rPr lang="en-US" dirty="0" smtClean="0"/>
              <a:t>region?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 smtClean="0"/>
              <a:t>NICA is also planning a similar </a:t>
            </a:r>
            <a:r>
              <a:rPr lang="en-US" i="1" dirty="0" err="1" smtClean="0"/>
              <a:t>polarimeter</a:t>
            </a:r>
            <a:endParaRPr lang="en-US" i="1" dirty="0" smtClean="0"/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enable assembly, service and repair </a:t>
            </a:r>
            <a:r>
              <a:rPr lang="en-US" dirty="0"/>
              <a:t>within </a:t>
            </a:r>
            <a:r>
              <a:rPr lang="en-US" dirty="0" smtClean="0"/>
              <a:t>the limited </a:t>
            </a:r>
            <a:r>
              <a:rPr lang="en-US" dirty="0"/>
              <a:t>space?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13"/>
            <a:ext cx="8229600" cy="7012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To be solved: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1377" y="223060"/>
            <a:ext cx="471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Side view of the </a:t>
            </a:r>
            <a:r>
              <a:rPr lang="en-US" sz="2800" dirty="0" err="1">
                <a:solidFill>
                  <a:srgbClr val="FF0000"/>
                </a:solidFill>
              </a:rPr>
              <a:t>LHCb</a:t>
            </a:r>
            <a:r>
              <a:rPr lang="en-US" sz="2800" dirty="0">
                <a:solidFill>
                  <a:srgbClr val="FF0000"/>
                </a:solidFill>
              </a:rPr>
              <a:t> Detector</a:t>
            </a:r>
          </a:p>
        </p:txBody>
      </p:sp>
      <p:pic>
        <p:nvPicPr>
          <p:cNvPr id="2" name="Picture 1" descr="Side_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7" y="1114204"/>
            <a:ext cx="7368222" cy="47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71" y="1081354"/>
            <a:ext cx="5387303" cy="3737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696" y="4934282"/>
            <a:ext cx="890830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Along </a:t>
            </a:r>
            <a:r>
              <a:rPr lang="en-US" i="1" dirty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beam: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1m, limited by shielding wall. 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Could </a:t>
            </a:r>
            <a:r>
              <a:rPr lang="en-US" dirty="0"/>
              <a:t>be moved, but important for the PGT to stay as close to the VELO as possible</a:t>
            </a:r>
            <a:r>
              <a:rPr lang="en-US" dirty="0" smtClean="0"/>
              <a:t>!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In </a:t>
            </a:r>
            <a:r>
              <a:rPr lang="en-US" i="1" dirty="0">
                <a:solidFill>
                  <a:srgbClr val="FF0000"/>
                </a:solidFill>
              </a:rPr>
              <a:t>transverse direction: 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Enough </a:t>
            </a:r>
            <a:r>
              <a:rPr lang="en-US" dirty="0"/>
              <a:t>to place ABS and diagnostics in the horizontal plane (→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guide</a:t>
            </a:r>
            <a:r>
              <a:rPr lang="en-US" baseline="-25000" dirty="0" smtClean="0"/>
              <a:t> </a:t>
            </a:r>
            <a:r>
              <a:rPr lang="en-US" dirty="0" err="1" smtClean="0"/>
              <a:t>vertcal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881450" y="96033"/>
            <a:ext cx="7507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Arrangement </a:t>
            </a:r>
            <a:r>
              <a:rPr lang="en-US" sz="2800" dirty="0">
                <a:solidFill>
                  <a:srgbClr val="FF0000"/>
                </a:solidFill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</a:rPr>
              <a:t>tunnel: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available </a:t>
            </a:r>
            <a:r>
              <a:rPr lang="en-US" sz="2800" i="1" dirty="0">
                <a:solidFill>
                  <a:srgbClr val="FF0000"/>
                </a:solidFill>
              </a:rPr>
              <a:t>space upstream of the VELO </a:t>
            </a:r>
            <a:r>
              <a:rPr lang="en-US" sz="2800" i="1" dirty="0" smtClean="0">
                <a:solidFill>
                  <a:srgbClr val="FF0000"/>
                </a:solidFill>
              </a:rPr>
              <a:t>vessel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7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73" y="1098050"/>
            <a:ext cx="6052511" cy="3628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965177"/>
            <a:ext cx="914399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foreground: beam tube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with additional sector valve for temporary installation of </a:t>
            </a:r>
            <a:r>
              <a:rPr lang="en-US" dirty="0" smtClean="0"/>
              <a:t>dedicated experiments</a:t>
            </a:r>
            <a:r>
              <a:rPr lang="en-US" dirty="0"/>
              <a:t> </a:t>
            </a:r>
            <a:r>
              <a:rPr lang="en-US" dirty="0" smtClean="0"/>
              <a:t>(e.g</a:t>
            </a:r>
            <a:r>
              <a:rPr lang="en-US" dirty="0"/>
              <a:t>. ‘bent crystals</a:t>
            </a:r>
            <a:r>
              <a:rPr lang="en-US" dirty="0" smtClean="0"/>
              <a:t>’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FF0000"/>
                </a:solidFill>
              </a:rPr>
              <a:t>green: pneumatic cylinder of all-metal valve </a:t>
            </a:r>
            <a:r>
              <a:rPr lang="en-US" dirty="0" smtClean="0">
                <a:solidFill>
                  <a:srgbClr val="FF0000"/>
                </a:solidFill>
              </a:rPr>
              <a:t>GV302/SMOG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be replaced this shut-</a:t>
            </a:r>
            <a:r>
              <a:rPr lang="en-US" dirty="0" smtClean="0"/>
              <a:t>down by </a:t>
            </a:r>
            <a:r>
              <a:rPr lang="en-US" dirty="0"/>
              <a:t>flat gate valve.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250" y="-187"/>
            <a:ext cx="7507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rrangement </a:t>
            </a:r>
            <a:r>
              <a:rPr lang="en-US" sz="2800" dirty="0">
                <a:solidFill>
                  <a:srgbClr val="FF0000"/>
                </a:solidFill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</a:rPr>
              <a:t>tunnel: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view </a:t>
            </a:r>
            <a:r>
              <a:rPr lang="en-US" sz="2800" i="1" dirty="0">
                <a:solidFill>
                  <a:srgbClr val="FF0000"/>
                </a:solidFill>
              </a:rPr>
              <a:t>of the target area before LS2 (≤ 2018) </a:t>
            </a:r>
          </a:p>
        </p:txBody>
      </p:sp>
    </p:spTree>
    <p:extLst>
      <p:ext uri="{BB962C8B-B14F-4D97-AF65-F5344CB8AC3E}">
        <p14:creationId xmlns:p14="http://schemas.microsoft.com/office/powerpoint/2010/main" val="306672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759" y="1127289"/>
            <a:ext cx="3664645" cy="488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95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Visit </a:t>
            </a:r>
            <a:r>
              <a:rPr lang="en-US" sz="2800" dirty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IP8 </a:t>
            </a:r>
            <a:r>
              <a:rPr lang="en-US" sz="2800" dirty="0">
                <a:solidFill>
                  <a:srgbClr val="FF0000"/>
                </a:solidFill>
              </a:rPr>
              <a:t>(03/2018</a:t>
            </a:r>
            <a:r>
              <a:rPr lang="en-US" sz="2800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FF0000"/>
                </a:solidFill>
              </a:rPr>
              <a:t>pstream-right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7652" y="6036718"/>
            <a:ext cx="768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Pasquale </a:t>
            </a:r>
            <a:r>
              <a:rPr lang="en-US" dirty="0"/>
              <a:t>and </a:t>
            </a:r>
            <a:r>
              <a:rPr lang="en-US" dirty="0" smtClean="0"/>
              <a:t>Alexander </a:t>
            </a:r>
            <a:r>
              <a:rPr lang="en-US" dirty="0"/>
              <a:t>at the </a:t>
            </a:r>
            <a:r>
              <a:rPr lang="en-US" dirty="0" smtClean="0"/>
              <a:t>Alcove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eft</a:t>
            </a:r>
            <a:r>
              <a:rPr lang="en-US" dirty="0"/>
              <a:t>: VELO cable rack.</a:t>
            </a:r>
          </a:p>
        </p:txBody>
      </p:sp>
    </p:spTree>
    <p:extLst>
      <p:ext uri="{BB962C8B-B14F-4D97-AF65-F5344CB8AC3E}">
        <p14:creationId xmlns:p14="http://schemas.microsoft.com/office/powerpoint/2010/main" val="8330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1" y="1097660"/>
            <a:ext cx="6233888" cy="4672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961" y="6080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Side view of beam </a:t>
            </a:r>
            <a:r>
              <a:rPr lang="en-US" dirty="0" smtClean="0"/>
              <a:t>line and </a:t>
            </a:r>
            <a:r>
              <a:rPr lang="en-US" dirty="0"/>
              <a:t>protective cover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95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Visit </a:t>
            </a:r>
            <a:r>
              <a:rPr lang="en-US" sz="2800" dirty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IP8 </a:t>
            </a:r>
            <a:r>
              <a:rPr lang="en-US" sz="2800" dirty="0">
                <a:solidFill>
                  <a:srgbClr val="FF0000"/>
                </a:solidFill>
              </a:rPr>
              <a:t>(03/2018</a:t>
            </a:r>
            <a:r>
              <a:rPr lang="en-US" sz="2800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FF0000"/>
                </a:solidFill>
              </a:rPr>
              <a:t>pstream-right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36" y="983699"/>
            <a:ext cx="3007284" cy="5010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4745" y="6263848"/>
            <a:ext cx="5429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Beam tube (foreground) </a:t>
            </a:r>
            <a:r>
              <a:rPr lang="en-US" dirty="0" smtClean="0"/>
              <a:t>and TP </a:t>
            </a:r>
            <a:r>
              <a:rPr lang="en-US" dirty="0"/>
              <a:t>301 with valve GV 302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95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Visit </a:t>
            </a:r>
            <a:r>
              <a:rPr lang="en-US" sz="2800" dirty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IP8 </a:t>
            </a:r>
            <a:r>
              <a:rPr lang="en-US" sz="2800" dirty="0">
                <a:solidFill>
                  <a:srgbClr val="FF0000"/>
                </a:solidFill>
              </a:rPr>
              <a:t>(03/2018</a:t>
            </a:r>
            <a:r>
              <a:rPr lang="en-US" sz="2800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FF0000"/>
                </a:solidFill>
              </a:rPr>
              <a:t>pstream-right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4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75" y="1154582"/>
            <a:ext cx="2843774" cy="474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4220" y="6149309"/>
            <a:ext cx="766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Vito </a:t>
            </a:r>
            <a:r>
              <a:rPr lang="en-US" dirty="0"/>
              <a:t>and </a:t>
            </a:r>
            <a:r>
              <a:rPr lang="en-US" dirty="0" smtClean="0"/>
              <a:t>Pasquale </a:t>
            </a:r>
            <a:r>
              <a:rPr lang="en-US" dirty="0"/>
              <a:t>on </a:t>
            </a:r>
            <a:r>
              <a:rPr lang="en-US" dirty="0" smtClean="0"/>
              <a:t>the other side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95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Visit </a:t>
            </a:r>
            <a:r>
              <a:rPr lang="en-US" sz="2800" dirty="0">
                <a:solidFill>
                  <a:srgbClr val="FF0000"/>
                </a:solidFill>
              </a:rPr>
              <a:t>at </a:t>
            </a:r>
            <a:r>
              <a:rPr lang="en-US" sz="2800" dirty="0" smtClean="0">
                <a:solidFill>
                  <a:srgbClr val="FF0000"/>
                </a:solidFill>
              </a:rPr>
              <a:t>IP8 </a:t>
            </a:r>
            <a:r>
              <a:rPr lang="en-US" sz="2800" dirty="0">
                <a:solidFill>
                  <a:srgbClr val="FF0000"/>
                </a:solidFill>
              </a:rPr>
              <a:t>(03/2018</a:t>
            </a:r>
            <a:r>
              <a:rPr lang="en-US" sz="2800" dirty="0" smtClean="0">
                <a:solidFill>
                  <a:srgbClr val="FF0000"/>
                </a:solidFill>
              </a:rPr>
              <a:t>):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i="1" dirty="0" smtClean="0">
                <a:solidFill>
                  <a:srgbClr val="FF0000"/>
                </a:solidFill>
              </a:rPr>
              <a:t>pstream-left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1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1746</Words>
  <Application>Microsoft Macintosh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Requirements for a PGT at the LHC</vt:lpstr>
      <vt:lpstr>Machine issues I: electron clouds</vt:lpstr>
      <vt:lpstr>Machine issues I: electron clouds</vt:lpstr>
      <vt:lpstr>PowerPoint Presentation</vt:lpstr>
      <vt:lpstr>Machine issues II: impedance</vt:lpstr>
      <vt:lpstr>PowerPoint Presentation</vt:lpstr>
      <vt:lpstr>Open issues</vt:lpstr>
      <vt:lpstr>To be solved: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Lenisa</dc:creator>
  <cp:lastModifiedBy>Paolo Lenisa</cp:lastModifiedBy>
  <cp:revision>144</cp:revision>
  <dcterms:created xsi:type="dcterms:W3CDTF">2019-07-06T14:00:15Z</dcterms:created>
  <dcterms:modified xsi:type="dcterms:W3CDTF">2019-07-15T09:42:57Z</dcterms:modified>
</cp:coreProperties>
</file>