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86" r:id="rId3"/>
    <p:sldId id="262" r:id="rId4"/>
    <p:sldId id="280" r:id="rId5"/>
    <p:sldId id="281" r:id="rId6"/>
    <p:sldId id="294" r:id="rId7"/>
    <p:sldId id="282" r:id="rId8"/>
    <p:sldId id="288" r:id="rId9"/>
    <p:sldId id="289" r:id="rId10"/>
    <p:sldId id="287" r:id="rId11"/>
    <p:sldId id="292" r:id="rId12"/>
    <p:sldId id="290" r:id="rId13"/>
    <p:sldId id="291" r:id="rId14"/>
    <p:sldId id="293" r:id="rId15"/>
    <p:sldId id="297"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8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4660"/>
  </p:normalViewPr>
  <p:slideViewPr>
    <p:cSldViewPr snapToGrid="0">
      <p:cViewPr varScale="1">
        <p:scale>
          <a:sx n="86" d="100"/>
          <a:sy n="86" d="100"/>
        </p:scale>
        <p:origin x="65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7FC1E8-3323-4866-8E7E-0E14087AE85A}"/>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3" name="Datumsplatzhalter 2">
            <a:extLst>
              <a:ext uri="{FF2B5EF4-FFF2-40B4-BE49-F238E27FC236}">
                <a16:creationId xmlns:a16="http://schemas.microsoft.com/office/drawing/2014/main" id="{1EBBBBC3-27E3-4817-9E16-474716BDFE33}"/>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97BA5605-FDD0-4765-9487-7EC293145577}" type="datetime1">
              <a:rPr lang="de-DE"/>
              <a:pPr lvl="0"/>
              <a:t>15.07.2019</a:t>
            </a:fld>
            <a:endParaRPr lang="de-DE"/>
          </a:p>
        </p:txBody>
      </p:sp>
      <p:sp>
        <p:nvSpPr>
          <p:cNvPr id="4" name="Folienbildplatzhalter 3">
            <a:extLst>
              <a:ext uri="{FF2B5EF4-FFF2-40B4-BE49-F238E27FC236}">
                <a16:creationId xmlns:a16="http://schemas.microsoft.com/office/drawing/2014/main" id="{227E8D47-91E7-438F-86EF-B8D9A5A9B8E9}"/>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izenplatzhalter 4">
            <a:extLst>
              <a:ext uri="{FF2B5EF4-FFF2-40B4-BE49-F238E27FC236}">
                <a16:creationId xmlns:a16="http://schemas.microsoft.com/office/drawing/2014/main" id="{E4AE9EE1-3F14-43ED-BB7E-8C0CE47ABC43}"/>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a:extLst>
              <a:ext uri="{FF2B5EF4-FFF2-40B4-BE49-F238E27FC236}">
                <a16:creationId xmlns:a16="http://schemas.microsoft.com/office/drawing/2014/main" id="{A16B7450-AB0E-48AE-B27C-CF5D0AB3BB11}"/>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7" name="Foliennummernplatzhalter 6">
            <a:extLst>
              <a:ext uri="{FF2B5EF4-FFF2-40B4-BE49-F238E27FC236}">
                <a16:creationId xmlns:a16="http://schemas.microsoft.com/office/drawing/2014/main" id="{EF1C89FB-20F0-479D-BAF9-F6E77029D4BA}"/>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613027B9-12A5-41FB-8876-FFDAF09B0B32}" type="slidenum">
              <a:t>‹Nr.›</a:t>
            </a:fld>
            <a:endParaRPr lang="de-DE"/>
          </a:p>
        </p:txBody>
      </p:sp>
    </p:spTree>
    <p:extLst>
      <p:ext uri="{BB962C8B-B14F-4D97-AF65-F5344CB8AC3E}">
        <p14:creationId xmlns:p14="http://schemas.microsoft.com/office/powerpoint/2010/main" val="51692339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C47426-8268-4C29-B4F4-EDDCA47701D4}"/>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de-DE"/>
              <a:t>Mastertitelformat bearbeiten</a:t>
            </a:r>
          </a:p>
        </p:txBody>
      </p:sp>
      <p:sp>
        <p:nvSpPr>
          <p:cNvPr id="3" name="Untertitel 2">
            <a:extLst>
              <a:ext uri="{FF2B5EF4-FFF2-40B4-BE49-F238E27FC236}">
                <a16:creationId xmlns:a16="http://schemas.microsoft.com/office/drawing/2014/main" id="{638D46CD-2FAB-4BB6-B909-745D466699EC}"/>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de-DE"/>
              <a:t>Master-Untertitelformat bearbeiten</a:t>
            </a:r>
          </a:p>
        </p:txBody>
      </p:sp>
      <p:sp>
        <p:nvSpPr>
          <p:cNvPr id="4" name="Datumsplatzhalter 3">
            <a:extLst>
              <a:ext uri="{FF2B5EF4-FFF2-40B4-BE49-F238E27FC236}">
                <a16:creationId xmlns:a16="http://schemas.microsoft.com/office/drawing/2014/main" id="{8CEDF778-B4B0-40A0-B6FF-DA3D90D4A865}"/>
              </a:ext>
            </a:extLst>
          </p:cNvPr>
          <p:cNvSpPr txBox="1">
            <a:spLocks noGrp="1"/>
          </p:cNvSpPr>
          <p:nvPr>
            <p:ph type="dt" sz="half" idx="7"/>
          </p:nvPr>
        </p:nvSpPr>
        <p:spPr/>
        <p:txBody>
          <a:bodyPr/>
          <a:lstStyle>
            <a:lvl1pPr>
              <a:defRPr/>
            </a:lvl1pPr>
          </a:lstStyle>
          <a:p>
            <a:pPr lvl="0"/>
            <a:r>
              <a:rPr lang="de-DE"/>
              <a:t>2019-07 PGT Kick-off Ferrara </a:t>
            </a:r>
          </a:p>
        </p:txBody>
      </p:sp>
      <p:sp>
        <p:nvSpPr>
          <p:cNvPr id="5" name="Fußzeilenplatzhalter 4">
            <a:extLst>
              <a:ext uri="{FF2B5EF4-FFF2-40B4-BE49-F238E27FC236}">
                <a16:creationId xmlns:a16="http://schemas.microsoft.com/office/drawing/2014/main" id="{D6F8799C-D9DC-48F4-91A8-B25EB42829CC}"/>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E13D6D2D-BBFC-4AB5-854E-FCD52C28ED5E}"/>
              </a:ext>
            </a:extLst>
          </p:cNvPr>
          <p:cNvSpPr txBox="1">
            <a:spLocks noGrp="1"/>
          </p:cNvSpPr>
          <p:nvPr>
            <p:ph type="sldNum" sz="quarter" idx="8"/>
          </p:nvPr>
        </p:nvSpPr>
        <p:spPr/>
        <p:txBody>
          <a:bodyPr/>
          <a:lstStyle>
            <a:lvl1pPr>
              <a:defRPr/>
            </a:lvl1pPr>
          </a:lstStyle>
          <a:p>
            <a:pPr lvl="0"/>
            <a:fld id="{20EAF72B-4A00-449A-AF05-E0C66C1E1A36}" type="slidenum">
              <a:t>‹Nr.›</a:t>
            </a:fld>
            <a:endParaRPr lang="de-DE"/>
          </a:p>
        </p:txBody>
      </p:sp>
    </p:spTree>
    <p:extLst>
      <p:ext uri="{BB962C8B-B14F-4D97-AF65-F5344CB8AC3E}">
        <p14:creationId xmlns:p14="http://schemas.microsoft.com/office/powerpoint/2010/main" val="370117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80C5A-2E28-4A45-94D9-BB2FF09DC9A2}"/>
              </a:ext>
            </a:extLst>
          </p:cNvPr>
          <p:cNvSpPr txBox="1">
            <a:spLocks noGrp="1"/>
          </p:cNvSpPr>
          <p:nvPr>
            <p:ph type="title"/>
          </p:nvPr>
        </p:nvSpPr>
        <p:spPr/>
        <p:txBody>
          <a:bodyPr/>
          <a:lstStyle>
            <a:lvl1pPr>
              <a:defRPr/>
            </a:lvl1pPr>
          </a:lstStyle>
          <a:p>
            <a:pPr lvl="0"/>
            <a:r>
              <a:rPr lang="de-DE"/>
              <a:t>Mastertitelformat bearbeiten</a:t>
            </a:r>
          </a:p>
        </p:txBody>
      </p:sp>
      <p:sp>
        <p:nvSpPr>
          <p:cNvPr id="3" name="Vertikaler Textplatzhalter 2">
            <a:extLst>
              <a:ext uri="{FF2B5EF4-FFF2-40B4-BE49-F238E27FC236}">
                <a16:creationId xmlns:a16="http://schemas.microsoft.com/office/drawing/2014/main" id="{6C997A09-AEA8-4BE9-BC56-12011A540D6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501514-2D28-4661-A5FA-B500A26F80A0}"/>
              </a:ext>
            </a:extLst>
          </p:cNvPr>
          <p:cNvSpPr txBox="1">
            <a:spLocks noGrp="1"/>
          </p:cNvSpPr>
          <p:nvPr>
            <p:ph type="dt" sz="half" idx="7"/>
          </p:nvPr>
        </p:nvSpPr>
        <p:spPr/>
        <p:txBody>
          <a:bodyPr/>
          <a:lstStyle>
            <a:lvl1pPr>
              <a:defRPr/>
            </a:lvl1pPr>
          </a:lstStyle>
          <a:p>
            <a:pPr lvl="0"/>
            <a:r>
              <a:rPr lang="de-DE"/>
              <a:t>2019-07 PGT Kick-off Ferrara </a:t>
            </a:r>
          </a:p>
        </p:txBody>
      </p:sp>
      <p:sp>
        <p:nvSpPr>
          <p:cNvPr id="5" name="Fußzeilenplatzhalter 4">
            <a:extLst>
              <a:ext uri="{FF2B5EF4-FFF2-40B4-BE49-F238E27FC236}">
                <a16:creationId xmlns:a16="http://schemas.microsoft.com/office/drawing/2014/main" id="{7CE15639-D7C7-4C65-B899-A866CD1C1576}"/>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D971E2BC-9287-4158-81BF-7E02862CB0BB}"/>
              </a:ext>
            </a:extLst>
          </p:cNvPr>
          <p:cNvSpPr txBox="1">
            <a:spLocks noGrp="1"/>
          </p:cNvSpPr>
          <p:nvPr>
            <p:ph type="sldNum" sz="quarter" idx="8"/>
          </p:nvPr>
        </p:nvSpPr>
        <p:spPr/>
        <p:txBody>
          <a:bodyPr/>
          <a:lstStyle>
            <a:lvl1pPr>
              <a:defRPr/>
            </a:lvl1pPr>
          </a:lstStyle>
          <a:p>
            <a:pPr lvl="0"/>
            <a:fld id="{ECADDDF4-6CA8-44D4-BDEF-891C8B405E46}" type="slidenum">
              <a:t>‹Nr.›</a:t>
            </a:fld>
            <a:endParaRPr lang="de-DE"/>
          </a:p>
        </p:txBody>
      </p:sp>
    </p:spTree>
    <p:extLst>
      <p:ext uri="{BB962C8B-B14F-4D97-AF65-F5344CB8AC3E}">
        <p14:creationId xmlns:p14="http://schemas.microsoft.com/office/powerpoint/2010/main" val="407315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1594A73-C6B8-479A-B051-A75C4F2950F1}"/>
              </a:ext>
            </a:extLst>
          </p:cNvPr>
          <p:cNvSpPr txBox="1">
            <a:spLocks noGrp="1"/>
          </p:cNvSpPr>
          <p:nvPr>
            <p:ph type="title" orient="vert"/>
          </p:nvPr>
        </p:nvSpPr>
        <p:spPr>
          <a:xfrm>
            <a:off x="8724903" y="365129"/>
            <a:ext cx="2628899" cy="5811834"/>
          </a:xfrm>
        </p:spPr>
        <p:txBody>
          <a:bodyPr vert="eaVert"/>
          <a:lstStyle>
            <a:lvl1pPr>
              <a:defRPr/>
            </a:lvl1pPr>
          </a:lstStyle>
          <a:p>
            <a:pPr lvl="0"/>
            <a:r>
              <a:rPr lang="de-DE"/>
              <a:t>Mastertitelformat bearbeiten</a:t>
            </a:r>
          </a:p>
        </p:txBody>
      </p:sp>
      <p:sp>
        <p:nvSpPr>
          <p:cNvPr id="3" name="Vertikaler Textplatzhalter 2">
            <a:extLst>
              <a:ext uri="{FF2B5EF4-FFF2-40B4-BE49-F238E27FC236}">
                <a16:creationId xmlns:a16="http://schemas.microsoft.com/office/drawing/2014/main" id="{BFD20B04-8546-4606-AAF0-34EAA0F5C27A}"/>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7674D85-565C-4BBF-BB2F-A71C5B2C3091}"/>
              </a:ext>
            </a:extLst>
          </p:cNvPr>
          <p:cNvSpPr txBox="1">
            <a:spLocks noGrp="1"/>
          </p:cNvSpPr>
          <p:nvPr>
            <p:ph type="dt" sz="half" idx="7"/>
          </p:nvPr>
        </p:nvSpPr>
        <p:spPr/>
        <p:txBody>
          <a:bodyPr/>
          <a:lstStyle>
            <a:lvl1pPr>
              <a:defRPr/>
            </a:lvl1pPr>
          </a:lstStyle>
          <a:p>
            <a:pPr lvl="0"/>
            <a:r>
              <a:rPr lang="de-DE"/>
              <a:t>2019-07 PGT Kick-off Ferrara </a:t>
            </a:r>
          </a:p>
        </p:txBody>
      </p:sp>
      <p:sp>
        <p:nvSpPr>
          <p:cNvPr id="5" name="Fußzeilenplatzhalter 4">
            <a:extLst>
              <a:ext uri="{FF2B5EF4-FFF2-40B4-BE49-F238E27FC236}">
                <a16:creationId xmlns:a16="http://schemas.microsoft.com/office/drawing/2014/main" id="{C77314B5-763E-437F-AE1B-712D5B9668D8}"/>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EC91140C-E9DB-4303-BFE0-A4F89CB8E3E9}"/>
              </a:ext>
            </a:extLst>
          </p:cNvPr>
          <p:cNvSpPr txBox="1">
            <a:spLocks noGrp="1"/>
          </p:cNvSpPr>
          <p:nvPr>
            <p:ph type="sldNum" sz="quarter" idx="8"/>
          </p:nvPr>
        </p:nvSpPr>
        <p:spPr/>
        <p:txBody>
          <a:bodyPr/>
          <a:lstStyle>
            <a:lvl1pPr>
              <a:defRPr/>
            </a:lvl1pPr>
          </a:lstStyle>
          <a:p>
            <a:pPr lvl="0"/>
            <a:fld id="{07CB9218-899F-4FEA-B5CD-B2D4952670D0}" type="slidenum">
              <a:t>‹Nr.›</a:t>
            </a:fld>
            <a:endParaRPr lang="de-DE"/>
          </a:p>
        </p:txBody>
      </p:sp>
    </p:spTree>
    <p:extLst>
      <p:ext uri="{BB962C8B-B14F-4D97-AF65-F5344CB8AC3E}">
        <p14:creationId xmlns:p14="http://schemas.microsoft.com/office/powerpoint/2010/main" val="3982880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9511C2-7814-493E-9324-576392203931}"/>
              </a:ext>
            </a:extLst>
          </p:cNvPr>
          <p:cNvSpPr txBox="1">
            <a:spLocks noGrp="1"/>
          </p:cNvSpPr>
          <p:nvPr>
            <p:ph type="title"/>
          </p:nvPr>
        </p:nvSpPr>
        <p:spPr/>
        <p:txBody>
          <a:bodyPr/>
          <a:lstStyle>
            <a:lvl1pPr>
              <a:defRPr/>
            </a:lvl1pPr>
          </a:lstStyle>
          <a:p>
            <a:pPr lvl="0"/>
            <a:r>
              <a:rPr lang="de-DE"/>
              <a:t>Mastertitelformat bearbeiten</a:t>
            </a:r>
          </a:p>
        </p:txBody>
      </p:sp>
      <p:sp>
        <p:nvSpPr>
          <p:cNvPr id="3" name="Inhaltsplatzhalter 2">
            <a:extLst>
              <a:ext uri="{FF2B5EF4-FFF2-40B4-BE49-F238E27FC236}">
                <a16:creationId xmlns:a16="http://schemas.microsoft.com/office/drawing/2014/main" id="{1DABEE29-B611-4401-87C0-0756ADE223A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6B6F4D6-BAD7-4156-8A5B-F97E149D11E6}"/>
              </a:ext>
            </a:extLst>
          </p:cNvPr>
          <p:cNvSpPr txBox="1">
            <a:spLocks noGrp="1"/>
          </p:cNvSpPr>
          <p:nvPr>
            <p:ph type="dt" sz="half" idx="7"/>
          </p:nvPr>
        </p:nvSpPr>
        <p:spPr/>
        <p:txBody>
          <a:bodyPr/>
          <a:lstStyle>
            <a:lvl1pPr>
              <a:defRPr/>
            </a:lvl1pPr>
          </a:lstStyle>
          <a:p>
            <a:pPr lvl="0"/>
            <a:r>
              <a:rPr lang="de-DE"/>
              <a:t>2019-07 PGT Kick-off Ferrara </a:t>
            </a:r>
          </a:p>
        </p:txBody>
      </p:sp>
      <p:sp>
        <p:nvSpPr>
          <p:cNvPr id="5" name="Fußzeilenplatzhalter 4">
            <a:extLst>
              <a:ext uri="{FF2B5EF4-FFF2-40B4-BE49-F238E27FC236}">
                <a16:creationId xmlns:a16="http://schemas.microsoft.com/office/drawing/2014/main" id="{F42B0A2C-8E9B-402B-A93D-EE5C9B076607}"/>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E051A380-499B-4782-A420-BFE468F8D512}"/>
              </a:ext>
            </a:extLst>
          </p:cNvPr>
          <p:cNvSpPr txBox="1">
            <a:spLocks noGrp="1"/>
          </p:cNvSpPr>
          <p:nvPr>
            <p:ph type="sldNum" sz="quarter" idx="8"/>
          </p:nvPr>
        </p:nvSpPr>
        <p:spPr/>
        <p:txBody>
          <a:bodyPr/>
          <a:lstStyle>
            <a:lvl1pPr>
              <a:defRPr/>
            </a:lvl1pPr>
          </a:lstStyle>
          <a:p>
            <a:pPr lvl="0"/>
            <a:fld id="{749850BA-4890-4535-B7B8-5EA3B4435FE3}" type="slidenum">
              <a:t>‹Nr.›</a:t>
            </a:fld>
            <a:endParaRPr lang="de-DE"/>
          </a:p>
        </p:txBody>
      </p:sp>
    </p:spTree>
    <p:extLst>
      <p:ext uri="{BB962C8B-B14F-4D97-AF65-F5344CB8AC3E}">
        <p14:creationId xmlns:p14="http://schemas.microsoft.com/office/powerpoint/2010/main" val="29400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8B7454-0231-45DF-9D4C-F9CC5D7E54D9}"/>
              </a:ext>
            </a:extLst>
          </p:cNvPr>
          <p:cNvSpPr txBox="1">
            <a:spLocks noGrp="1"/>
          </p:cNvSpPr>
          <p:nvPr>
            <p:ph type="title"/>
          </p:nvPr>
        </p:nvSpPr>
        <p:spPr>
          <a:xfrm>
            <a:off x="831847" y="1709735"/>
            <a:ext cx="10515600" cy="2852735"/>
          </a:xfrm>
        </p:spPr>
        <p:txBody>
          <a:bodyPr anchor="b"/>
          <a:lstStyle>
            <a:lvl1pPr>
              <a:defRPr sz="6000"/>
            </a:lvl1pPr>
          </a:lstStyle>
          <a:p>
            <a:pPr lvl="0"/>
            <a:r>
              <a:rPr lang="de-DE"/>
              <a:t>Mastertitelformat bearbeiten</a:t>
            </a:r>
          </a:p>
        </p:txBody>
      </p:sp>
      <p:sp>
        <p:nvSpPr>
          <p:cNvPr id="3" name="Textplatzhalter 2">
            <a:extLst>
              <a:ext uri="{FF2B5EF4-FFF2-40B4-BE49-F238E27FC236}">
                <a16:creationId xmlns:a16="http://schemas.microsoft.com/office/drawing/2014/main" id="{CCE4EC39-A520-4CD0-85C8-B3FA2837B190}"/>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de-DE"/>
              <a:t>Mastertextformat bearbeiten</a:t>
            </a:r>
          </a:p>
        </p:txBody>
      </p:sp>
      <p:sp>
        <p:nvSpPr>
          <p:cNvPr id="4" name="Datumsplatzhalter 3">
            <a:extLst>
              <a:ext uri="{FF2B5EF4-FFF2-40B4-BE49-F238E27FC236}">
                <a16:creationId xmlns:a16="http://schemas.microsoft.com/office/drawing/2014/main" id="{2883006F-FC3E-49A9-9F61-55F7FF39A782}"/>
              </a:ext>
            </a:extLst>
          </p:cNvPr>
          <p:cNvSpPr txBox="1">
            <a:spLocks noGrp="1"/>
          </p:cNvSpPr>
          <p:nvPr>
            <p:ph type="dt" sz="half" idx="7"/>
          </p:nvPr>
        </p:nvSpPr>
        <p:spPr/>
        <p:txBody>
          <a:bodyPr/>
          <a:lstStyle>
            <a:lvl1pPr>
              <a:defRPr/>
            </a:lvl1pPr>
          </a:lstStyle>
          <a:p>
            <a:pPr lvl="0"/>
            <a:r>
              <a:rPr lang="de-DE"/>
              <a:t>2019-07 PGT Kick-off Ferrara </a:t>
            </a:r>
          </a:p>
        </p:txBody>
      </p:sp>
      <p:sp>
        <p:nvSpPr>
          <p:cNvPr id="5" name="Fußzeilenplatzhalter 4">
            <a:extLst>
              <a:ext uri="{FF2B5EF4-FFF2-40B4-BE49-F238E27FC236}">
                <a16:creationId xmlns:a16="http://schemas.microsoft.com/office/drawing/2014/main" id="{4EFE35B4-1E0D-4BBE-8669-80959E07085D}"/>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AB90AC93-E712-41F9-9FAB-A110652D6141}"/>
              </a:ext>
            </a:extLst>
          </p:cNvPr>
          <p:cNvSpPr txBox="1">
            <a:spLocks noGrp="1"/>
          </p:cNvSpPr>
          <p:nvPr>
            <p:ph type="sldNum" sz="quarter" idx="8"/>
          </p:nvPr>
        </p:nvSpPr>
        <p:spPr/>
        <p:txBody>
          <a:bodyPr/>
          <a:lstStyle>
            <a:lvl1pPr>
              <a:defRPr/>
            </a:lvl1pPr>
          </a:lstStyle>
          <a:p>
            <a:pPr lvl="0"/>
            <a:fld id="{BD7922D2-1AFD-484B-9622-2538042BE01C}" type="slidenum">
              <a:t>‹Nr.›</a:t>
            </a:fld>
            <a:endParaRPr lang="de-DE"/>
          </a:p>
        </p:txBody>
      </p:sp>
    </p:spTree>
    <p:extLst>
      <p:ext uri="{BB962C8B-B14F-4D97-AF65-F5344CB8AC3E}">
        <p14:creationId xmlns:p14="http://schemas.microsoft.com/office/powerpoint/2010/main" val="4174923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893F4A-AE48-4859-8F8F-2C0545000AA2}"/>
              </a:ext>
            </a:extLst>
          </p:cNvPr>
          <p:cNvSpPr txBox="1">
            <a:spLocks noGrp="1"/>
          </p:cNvSpPr>
          <p:nvPr>
            <p:ph type="title"/>
          </p:nvPr>
        </p:nvSpPr>
        <p:spPr/>
        <p:txBody>
          <a:bodyPr/>
          <a:lstStyle>
            <a:lvl1pPr>
              <a:defRPr/>
            </a:lvl1pPr>
          </a:lstStyle>
          <a:p>
            <a:pPr lvl="0"/>
            <a:r>
              <a:rPr lang="de-DE"/>
              <a:t>Mastertitelformat bearbeiten</a:t>
            </a:r>
          </a:p>
        </p:txBody>
      </p:sp>
      <p:sp>
        <p:nvSpPr>
          <p:cNvPr id="3" name="Inhaltsplatzhalter 2">
            <a:extLst>
              <a:ext uri="{FF2B5EF4-FFF2-40B4-BE49-F238E27FC236}">
                <a16:creationId xmlns:a16="http://schemas.microsoft.com/office/drawing/2014/main" id="{C8975A3A-0EFC-4041-9BF2-C8C9157696CC}"/>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B8A5784-97DA-46D3-BB62-0BD7247C5FA7}"/>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B18B582-236B-42D3-A6E7-49F3CE0E7353}"/>
              </a:ext>
            </a:extLst>
          </p:cNvPr>
          <p:cNvSpPr txBox="1">
            <a:spLocks noGrp="1"/>
          </p:cNvSpPr>
          <p:nvPr>
            <p:ph type="dt" sz="half" idx="7"/>
          </p:nvPr>
        </p:nvSpPr>
        <p:spPr/>
        <p:txBody>
          <a:bodyPr/>
          <a:lstStyle>
            <a:lvl1pPr>
              <a:defRPr/>
            </a:lvl1pPr>
          </a:lstStyle>
          <a:p>
            <a:pPr lvl="0"/>
            <a:r>
              <a:rPr lang="de-DE"/>
              <a:t>2019-07 PGT Kick-off Ferrara </a:t>
            </a:r>
          </a:p>
        </p:txBody>
      </p:sp>
      <p:sp>
        <p:nvSpPr>
          <p:cNvPr id="6" name="Fußzeilenplatzhalter 5">
            <a:extLst>
              <a:ext uri="{FF2B5EF4-FFF2-40B4-BE49-F238E27FC236}">
                <a16:creationId xmlns:a16="http://schemas.microsoft.com/office/drawing/2014/main" id="{D983BC37-7BAB-45D3-99EF-E9A018139D2A}"/>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7" name="Foliennummernplatzhalter 6">
            <a:extLst>
              <a:ext uri="{FF2B5EF4-FFF2-40B4-BE49-F238E27FC236}">
                <a16:creationId xmlns:a16="http://schemas.microsoft.com/office/drawing/2014/main" id="{7502A1E2-02AA-41E1-BF13-43B492E3071A}"/>
              </a:ext>
            </a:extLst>
          </p:cNvPr>
          <p:cNvSpPr txBox="1">
            <a:spLocks noGrp="1"/>
          </p:cNvSpPr>
          <p:nvPr>
            <p:ph type="sldNum" sz="quarter" idx="8"/>
          </p:nvPr>
        </p:nvSpPr>
        <p:spPr/>
        <p:txBody>
          <a:bodyPr/>
          <a:lstStyle>
            <a:lvl1pPr>
              <a:defRPr/>
            </a:lvl1pPr>
          </a:lstStyle>
          <a:p>
            <a:pPr lvl="0"/>
            <a:fld id="{CB367BFA-0EBB-4523-BBD3-2576932B3E0A}" type="slidenum">
              <a:t>‹Nr.›</a:t>
            </a:fld>
            <a:endParaRPr lang="de-DE"/>
          </a:p>
        </p:txBody>
      </p:sp>
    </p:spTree>
    <p:extLst>
      <p:ext uri="{BB962C8B-B14F-4D97-AF65-F5344CB8AC3E}">
        <p14:creationId xmlns:p14="http://schemas.microsoft.com/office/powerpoint/2010/main" val="92533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71B28-921B-409F-AB3C-B75CA839C31D}"/>
              </a:ext>
            </a:extLst>
          </p:cNvPr>
          <p:cNvSpPr txBox="1">
            <a:spLocks noGrp="1"/>
          </p:cNvSpPr>
          <p:nvPr>
            <p:ph type="title"/>
          </p:nvPr>
        </p:nvSpPr>
        <p:spPr>
          <a:xfrm>
            <a:off x="839784" y="365129"/>
            <a:ext cx="10515600" cy="1325559"/>
          </a:xfrm>
        </p:spPr>
        <p:txBody>
          <a:bodyPr/>
          <a:lstStyle>
            <a:lvl1pPr>
              <a:defRPr/>
            </a:lvl1pPr>
          </a:lstStyle>
          <a:p>
            <a:pPr lvl="0"/>
            <a:r>
              <a:rPr lang="de-DE"/>
              <a:t>Mastertitelformat bearbeiten</a:t>
            </a:r>
          </a:p>
        </p:txBody>
      </p:sp>
      <p:sp>
        <p:nvSpPr>
          <p:cNvPr id="3" name="Textplatzhalter 2">
            <a:extLst>
              <a:ext uri="{FF2B5EF4-FFF2-40B4-BE49-F238E27FC236}">
                <a16:creationId xmlns:a16="http://schemas.microsoft.com/office/drawing/2014/main" id="{11562C1D-C526-475B-A716-8F4B260EB3E7}"/>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de-DE"/>
              <a:t>Mastertextformat bearbeiten</a:t>
            </a:r>
          </a:p>
        </p:txBody>
      </p:sp>
      <p:sp>
        <p:nvSpPr>
          <p:cNvPr id="4" name="Inhaltsplatzhalter 3">
            <a:extLst>
              <a:ext uri="{FF2B5EF4-FFF2-40B4-BE49-F238E27FC236}">
                <a16:creationId xmlns:a16="http://schemas.microsoft.com/office/drawing/2014/main" id="{90BA540C-5530-4DE4-9E09-6A280A31663B}"/>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FE7325-B0A3-49AA-933F-17D92918DBE4}"/>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de-DE"/>
              <a:t>Mastertextformat bearbeiten</a:t>
            </a:r>
          </a:p>
        </p:txBody>
      </p:sp>
      <p:sp>
        <p:nvSpPr>
          <p:cNvPr id="6" name="Inhaltsplatzhalter 5">
            <a:extLst>
              <a:ext uri="{FF2B5EF4-FFF2-40B4-BE49-F238E27FC236}">
                <a16:creationId xmlns:a16="http://schemas.microsoft.com/office/drawing/2014/main" id="{DCD2C439-AAAD-4DE4-9DCF-489586E00FA1}"/>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703D7EB-E6CC-45E7-A634-04407597337E}"/>
              </a:ext>
            </a:extLst>
          </p:cNvPr>
          <p:cNvSpPr txBox="1">
            <a:spLocks noGrp="1"/>
          </p:cNvSpPr>
          <p:nvPr>
            <p:ph type="dt" sz="half" idx="7"/>
          </p:nvPr>
        </p:nvSpPr>
        <p:spPr/>
        <p:txBody>
          <a:bodyPr/>
          <a:lstStyle>
            <a:lvl1pPr>
              <a:defRPr/>
            </a:lvl1pPr>
          </a:lstStyle>
          <a:p>
            <a:pPr lvl="0"/>
            <a:r>
              <a:rPr lang="de-DE"/>
              <a:t>2019-07 PGT Kick-off Ferrara </a:t>
            </a:r>
          </a:p>
        </p:txBody>
      </p:sp>
      <p:sp>
        <p:nvSpPr>
          <p:cNvPr id="8" name="Fußzeilenplatzhalter 7">
            <a:extLst>
              <a:ext uri="{FF2B5EF4-FFF2-40B4-BE49-F238E27FC236}">
                <a16:creationId xmlns:a16="http://schemas.microsoft.com/office/drawing/2014/main" id="{7CC8D1AA-D500-4597-960B-0E4D473A5240}"/>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9" name="Foliennummernplatzhalter 8">
            <a:extLst>
              <a:ext uri="{FF2B5EF4-FFF2-40B4-BE49-F238E27FC236}">
                <a16:creationId xmlns:a16="http://schemas.microsoft.com/office/drawing/2014/main" id="{B3D99E82-EF36-48ED-B3F8-968B6D2532D2}"/>
              </a:ext>
            </a:extLst>
          </p:cNvPr>
          <p:cNvSpPr txBox="1">
            <a:spLocks noGrp="1"/>
          </p:cNvSpPr>
          <p:nvPr>
            <p:ph type="sldNum" sz="quarter" idx="8"/>
          </p:nvPr>
        </p:nvSpPr>
        <p:spPr/>
        <p:txBody>
          <a:bodyPr/>
          <a:lstStyle>
            <a:lvl1pPr>
              <a:defRPr/>
            </a:lvl1pPr>
          </a:lstStyle>
          <a:p>
            <a:pPr lvl="0"/>
            <a:fld id="{9CA90074-9A50-4139-89BF-E925758C9C40}" type="slidenum">
              <a:t>‹Nr.›</a:t>
            </a:fld>
            <a:endParaRPr lang="de-DE"/>
          </a:p>
        </p:txBody>
      </p:sp>
    </p:spTree>
    <p:extLst>
      <p:ext uri="{BB962C8B-B14F-4D97-AF65-F5344CB8AC3E}">
        <p14:creationId xmlns:p14="http://schemas.microsoft.com/office/powerpoint/2010/main" val="188743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5925B-7CAF-478B-B004-40789802439B}"/>
              </a:ext>
            </a:extLst>
          </p:cNvPr>
          <p:cNvSpPr txBox="1">
            <a:spLocks noGrp="1"/>
          </p:cNvSpPr>
          <p:nvPr>
            <p:ph type="title"/>
          </p:nvPr>
        </p:nvSpPr>
        <p:spPr/>
        <p:txBody>
          <a:bodyPr/>
          <a:lstStyle>
            <a:lvl1pPr>
              <a:defRPr/>
            </a:lvl1pPr>
          </a:lstStyle>
          <a:p>
            <a:pPr lvl="0"/>
            <a:r>
              <a:rPr lang="de-DE"/>
              <a:t>Mastertitelformat bearbeiten</a:t>
            </a:r>
          </a:p>
        </p:txBody>
      </p:sp>
      <p:sp>
        <p:nvSpPr>
          <p:cNvPr id="3" name="Datumsplatzhalter 2">
            <a:extLst>
              <a:ext uri="{FF2B5EF4-FFF2-40B4-BE49-F238E27FC236}">
                <a16:creationId xmlns:a16="http://schemas.microsoft.com/office/drawing/2014/main" id="{AFE12F8F-39D2-404F-AE8D-1B4AB8AC858C}"/>
              </a:ext>
            </a:extLst>
          </p:cNvPr>
          <p:cNvSpPr txBox="1">
            <a:spLocks noGrp="1"/>
          </p:cNvSpPr>
          <p:nvPr>
            <p:ph type="dt" sz="half" idx="7"/>
          </p:nvPr>
        </p:nvSpPr>
        <p:spPr/>
        <p:txBody>
          <a:bodyPr/>
          <a:lstStyle>
            <a:lvl1pPr>
              <a:defRPr/>
            </a:lvl1pPr>
          </a:lstStyle>
          <a:p>
            <a:pPr lvl="0"/>
            <a:r>
              <a:rPr lang="de-DE"/>
              <a:t>2019-07 PGT Kick-off Ferrara </a:t>
            </a:r>
          </a:p>
        </p:txBody>
      </p:sp>
      <p:sp>
        <p:nvSpPr>
          <p:cNvPr id="4" name="Fußzeilenplatzhalter 3">
            <a:extLst>
              <a:ext uri="{FF2B5EF4-FFF2-40B4-BE49-F238E27FC236}">
                <a16:creationId xmlns:a16="http://schemas.microsoft.com/office/drawing/2014/main" id="{5FD2830A-6126-473E-9394-303DB69E1DFB}"/>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5" name="Foliennummernplatzhalter 4">
            <a:extLst>
              <a:ext uri="{FF2B5EF4-FFF2-40B4-BE49-F238E27FC236}">
                <a16:creationId xmlns:a16="http://schemas.microsoft.com/office/drawing/2014/main" id="{62AE752F-D7C5-44B9-AFF3-C586606F5A8B}"/>
              </a:ext>
            </a:extLst>
          </p:cNvPr>
          <p:cNvSpPr txBox="1">
            <a:spLocks noGrp="1"/>
          </p:cNvSpPr>
          <p:nvPr>
            <p:ph type="sldNum" sz="quarter" idx="8"/>
          </p:nvPr>
        </p:nvSpPr>
        <p:spPr/>
        <p:txBody>
          <a:bodyPr/>
          <a:lstStyle>
            <a:lvl1pPr>
              <a:defRPr/>
            </a:lvl1pPr>
          </a:lstStyle>
          <a:p>
            <a:pPr lvl="0"/>
            <a:fld id="{0347646C-3723-43AD-8A2E-0D08AE99A40F}" type="slidenum">
              <a:t>‹Nr.›</a:t>
            </a:fld>
            <a:endParaRPr lang="de-DE"/>
          </a:p>
        </p:txBody>
      </p:sp>
    </p:spTree>
    <p:extLst>
      <p:ext uri="{BB962C8B-B14F-4D97-AF65-F5344CB8AC3E}">
        <p14:creationId xmlns:p14="http://schemas.microsoft.com/office/powerpoint/2010/main" val="399566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F0C0A4F-2925-418C-8083-F236F50A3A36}"/>
              </a:ext>
            </a:extLst>
          </p:cNvPr>
          <p:cNvSpPr txBox="1">
            <a:spLocks noGrp="1"/>
          </p:cNvSpPr>
          <p:nvPr>
            <p:ph type="dt" sz="half" idx="7"/>
          </p:nvPr>
        </p:nvSpPr>
        <p:spPr/>
        <p:txBody>
          <a:bodyPr/>
          <a:lstStyle>
            <a:lvl1pPr>
              <a:defRPr/>
            </a:lvl1pPr>
          </a:lstStyle>
          <a:p>
            <a:pPr lvl="0"/>
            <a:r>
              <a:rPr lang="de-DE"/>
              <a:t>2019-07 PGT Kick-off Ferrara </a:t>
            </a:r>
          </a:p>
        </p:txBody>
      </p:sp>
      <p:sp>
        <p:nvSpPr>
          <p:cNvPr id="3" name="Fußzeilenplatzhalter 2">
            <a:extLst>
              <a:ext uri="{FF2B5EF4-FFF2-40B4-BE49-F238E27FC236}">
                <a16:creationId xmlns:a16="http://schemas.microsoft.com/office/drawing/2014/main" id="{12511FF9-2FEF-4216-A3A3-A2A2BBDADB80}"/>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4" name="Foliennummernplatzhalter 3">
            <a:extLst>
              <a:ext uri="{FF2B5EF4-FFF2-40B4-BE49-F238E27FC236}">
                <a16:creationId xmlns:a16="http://schemas.microsoft.com/office/drawing/2014/main" id="{15C2FB72-7EF9-4E90-A73A-1506304A625F}"/>
              </a:ext>
            </a:extLst>
          </p:cNvPr>
          <p:cNvSpPr txBox="1">
            <a:spLocks noGrp="1"/>
          </p:cNvSpPr>
          <p:nvPr>
            <p:ph type="sldNum" sz="quarter" idx="8"/>
          </p:nvPr>
        </p:nvSpPr>
        <p:spPr/>
        <p:txBody>
          <a:bodyPr/>
          <a:lstStyle>
            <a:lvl1pPr>
              <a:defRPr/>
            </a:lvl1pPr>
          </a:lstStyle>
          <a:p>
            <a:pPr lvl="0"/>
            <a:fld id="{03A24BC3-9F87-4F4C-9264-39CDA448C7F6}" type="slidenum">
              <a:t>‹Nr.›</a:t>
            </a:fld>
            <a:endParaRPr lang="de-DE"/>
          </a:p>
        </p:txBody>
      </p:sp>
    </p:spTree>
    <p:extLst>
      <p:ext uri="{BB962C8B-B14F-4D97-AF65-F5344CB8AC3E}">
        <p14:creationId xmlns:p14="http://schemas.microsoft.com/office/powerpoint/2010/main" val="3081884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D9F99C-9474-4589-AE02-317D380E3BA3}"/>
              </a:ext>
            </a:extLst>
          </p:cNvPr>
          <p:cNvSpPr txBox="1">
            <a:spLocks noGrp="1"/>
          </p:cNvSpPr>
          <p:nvPr>
            <p:ph type="title"/>
          </p:nvPr>
        </p:nvSpPr>
        <p:spPr>
          <a:xfrm>
            <a:off x="839784" y="457200"/>
            <a:ext cx="3932240" cy="1600200"/>
          </a:xfrm>
        </p:spPr>
        <p:txBody>
          <a:bodyPr anchor="b"/>
          <a:lstStyle>
            <a:lvl1pPr>
              <a:defRPr sz="3200"/>
            </a:lvl1pPr>
          </a:lstStyle>
          <a:p>
            <a:pPr lvl="0"/>
            <a:r>
              <a:rPr lang="de-DE"/>
              <a:t>Mastertitelformat bearbeiten</a:t>
            </a:r>
          </a:p>
        </p:txBody>
      </p:sp>
      <p:sp>
        <p:nvSpPr>
          <p:cNvPr id="3" name="Inhaltsplatzhalter 2">
            <a:extLst>
              <a:ext uri="{FF2B5EF4-FFF2-40B4-BE49-F238E27FC236}">
                <a16:creationId xmlns:a16="http://schemas.microsoft.com/office/drawing/2014/main" id="{607CB0A4-CF0A-4961-97F0-0F51D556458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C7B78A8-4DC4-48DF-B66D-DA63B1BBAA3E}"/>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e-DE"/>
              <a:t>Mastertextformat bearbeiten</a:t>
            </a:r>
          </a:p>
        </p:txBody>
      </p:sp>
      <p:sp>
        <p:nvSpPr>
          <p:cNvPr id="5" name="Datumsplatzhalter 4">
            <a:extLst>
              <a:ext uri="{FF2B5EF4-FFF2-40B4-BE49-F238E27FC236}">
                <a16:creationId xmlns:a16="http://schemas.microsoft.com/office/drawing/2014/main" id="{E92D9DA2-1376-4B20-A602-7C50D4E86524}"/>
              </a:ext>
            </a:extLst>
          </p:cNvPr>
          <p:cNvSpPr txBox="1">
            <a:spLocks noGrp="1"/>
          </p:cNvSpPr>
          <p:nvPr>
            <p:ph type="dt" sz="half" idx="7"/>
          </p:nvPr>
        </p:nvSpPr>
        <p:spPr/>
        <p:txBody>
          <a:bodyPr/>
          <a:lstStyle>
            <a:lvl1pPr>
              <a:defRPr/>
            </a:lvl1pPr>
          </a:lstStyle>
          <a:p>
            <a:pPr lvl="0"/>
            <a:r>
              <a:rPr lang="de-DE"/>
              <a:t>2019-07 PGT Kick-off Ferrara </a:t>
            </a:r>
          </a:p>
        </p:txBody>
      </p:sp>
      <p:sp>
        <p:nvSpPr>
          <p:cNvPr id="6" name="Fußzeilenplatzhalter 5">
            <a:extLst>
              <a:ext uri="{FF2B5EF4-FFF2-40B4-BE49-F238E27FC236}">
                <a16:creationId xmlns:a16="http://schemas.microsoft.com/office/drawing/2014/main" id="{8990D913-586A-408A-B02B-204ED78E0DBA}"/>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7" name="Foliennummernplatzhalter 6">
            <a:extLst>
              <a:ext uri="{FF2B5EF4-FFF2-40B4-BE49-F238E27FC236}">
                <a16:creationId xmlns:a16="http://schemas.microsoft.com/office/drawing/2014/main" id="{6D534BAC-315D-4DF0-9559-0393FD8D6FC7}"/>
              </a:ext>
            </a:extLst>
          </p:cNvPr>
          <p:cNvSpPr txBox="1">
            <a:spLocks noGrp="1"/>
          </p:cNvSpPr>
          <p:nvPr>
            <p:ph type="sldNum" sz="quarter" idx="8"/>
          </p:nvPr>
        </p:nvSpPr>
        <p:spPr/>
        <p:txBody>
          <a:bodyPr/>
          <a:lstStyle>
            <a:lvl1pPr>
              <a:defRPr/>
            </a:lvl1pPr>
          </a:lstStyle>
          <a:p>
            <a:pPr lvl="0"/>
            <a:fld id="{D83A8242-6F33-472B-AAC1-D391FFC94432}" type="slidenum">
              <a:t>‹Nr.›</a:t>
            </a:fld>
            <a:endParaRPr lang="de-DE"/>
          </a:p>
        </p:txBody>
      </p:sp>
    </p:spTree>
    <p:extLst>
      <p:ext uri="{BB962C8B-B14F-4D97-AF65-F5344CB8AC3E}">
        <p14:creationId xmlns:p14="http://schemas.microsoft.com/office/powerpoint/2010/main" val="181733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39F4EF-5B38-4FDE-BCE1-EF0CA69F4D25}"/>
              </a:ext>
            </a:extLst>
          </p:cNvPr>
          <p:cNvSpPr txBox="1">
            <a:spLocks noGrp="1"/>
          </p:cNvSpPr>
          <p:nvPr>
            <p:ph type="title"/>
          </p:nvPr>
        </p:nvSpPr>
        <p:spPr>
          <a:xfrm>
            <a:off x="839784" y="457200"/>
            <a:ext cx="3932240" cy="1600200"/>
          </a:xfrm>
        </p:spPr>
        <p:txBody>
          <a:bodyPr anchor="b"/>
          <a:lstStyle>
            <a:lvl1pPr>
              <a:defRPr sz="3200"/>
            </a:lvl1pPr>
          </a:lstStyle>
          <a:p>
            <a:pPr lvl="0"/>
            <a:r>
              <a:rPr lang="de-DE"/>
              <a:t>Mastertitelformat bearbeiten</a:t>
            </a:r>
          </a:p>
        </p:txBody>
      </p:sp>
      <p:sp>
        <p:nvSpPr>
          <p:cNvPr id="3" name="Bildplatzhalter 2">
            <a:extLst>
              <a:ext uri="{FF2B5EF4-FFF2-40B4-BE49-F238E27FC236}">
                <a16:creationId xmlns:a16="http://schemas.microsoft.com/office/drawing/2014/main" id="{C609B2E6-4275-481B-AA93-B0B81248802C}"/>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de-DE"/>
          </a:p>
        </p:txBody>
      </p:sp>
      <p:sp>
        <p:nvSpPr>
          <p:cNvPr id="4" name="Textplatzhalter 3">
            <a:extLst>
              <a:ext uri="{FF2B5EF4-FFF2-40B4-BE49-F238E27FC236}">
                <a16:creationId xmlns:a16="http://schemas.microsoft.com/office/drawing/2014/main" id="{5FD0E535-3F04-463A-AA3E-01483782CBB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de-DE"/>
              <a:t>Mastertextformat bearbeiten</a:t>
            </a:r>
          </a:p>
        </p:txBody>
      </p:sp>
      <p:sp>
        <p:nvSpPr>
          <p:cNvPr id="5" name="Datumsplatzhalter 4">
            <a:extLst>
              <a:ext uri="{FF2B5EF4-FFF2-40B4-BE49-F238E27FC236}">
                <a16:creationId xmlns:a16="http://schemas.microsoft.com/office/drawing/2014/main" id="{C078F33B-2709-438E-8D6A-0E6EAF0C855F}"/>
              </a:ext>
            </a:extLst>
          </p:cNvPr>
          <p:cNvSpPr txBox="1">
            <a:spLocks noGrp="1"/>
          </p:cNvSpPr>
          <p:nvPr>
            <p:ph type="dt" sz="half" idx="7"/>
          </p:nvPr>
        </p:nvSpPr>
        <p:spPr/>
        <p:txBody>
          <a:bodyPr/>
          <a:lstStyle>
            <a:lvl1pPr>
              <a:defRPr/>
            </a:lvl1pPr>
          </a:lstStyle>
          <a:p>
            <a:pPr lvl="0"/>
            <a:r>
              <a:rPr lang="de-DE"/>
              <a:t>2019-07 PGT Kick-off Ferrara </a:t>
            </a:r>
          </a:p>
        </p:txBody>
      </p:sp>
      <p:sp>
        <p:nvSpPr>
          <p:cNvPr id="6" name="Fußzeilenplatzhalter 5">
            <a:extLst>
              <a:ext uri="{FF2B5EF4-FFF2-40B4-BE49-F238E27FC236}">
                <a16:creationId xmlns:a16="http://schemas.microsoft.com/office/drawing/2014/main" id="{FB9F6EB1-90E1-481A-8171-24B210922482}"/>
              </a:ext>
            </a:extLst>
          </p:cNvPr>
          <p:cNvSpPr txBox="1">
            <a:spLocks noGrp="1"/>
          </p:cNvSpPr>
          <p:nvPr>
            <p:ph type="ftr" sz="quarter" idx="9"/>
          </p:nvPr>
        </p:nvSpPr>
        <p:spPr/>
        <p:txBody>
          <a:bodyPr/>
          <a:lstStyle>
            <a:lvl1pPr>
              <a:defRPr/>
            </a:lvl1pPr>
          </a:lstStyle>
          <a:p>
            <a:pPr lvl="0"/>
            <a:r>
              <a:rPr lang="de-DE"/>
              <a:t>E. Steffens (FAU): PGT - LHC vs. HERA</a:t>
            </a:r>
          </a:p>
        </p:txBody>
      </p:sp>
      <p:sp>
        <p:nvSpPr>
          <p:cNvPr id="7" name="Foliennummernplatzhalter 6">
            <a:extLst>
              <a:ext uri="{FF2B5EF4-FFF2-40B4-BE49-F238E27FC236}">
                <a16:creationId xmlns:a16="http://schemas.microsoft.com/office/drawing/2014/main" id="{81E6C0A6-F769-4F95-A258-497F17BF320E}"/>
              </a:ext>
            </a:extLst>
          </p:cNvPr>
          <p:cNvSpPr txBox="1">
            <a:spLocks noGrp="1"/>
          </p:cNvSpPr>
          <p:nvPr>
            <p:ph type="sldNum" sz="quarter" idx="8"/>
          </p:nvPr>
        </p:nvSpPr>
        <p:spPr/>
        <p:txBody>
          <a:bodyPr/>
          <a:lstStyle>
            <a:lvl1pPr>
              <a:defRPr/>
            </a:lvl1pPr>
          </a:lstStyle>
          <a:p>
            <a:pPr lvl="0"/>
            <a:fld id="{A7148046-A738-4037-8EBF-E6B7E903D04E}" type="slidenum">
              <a:t>‹Nr.›</a:t>
            </a:fld>
            <a:endParaRPr lang="de-DE"/>
          </a:p>
        </p:txBody>
      </p:sp>
    </p:spTree>
    <p:extLst>
      <p:ext uri="{BB962C8B-B14F-4D97-AF65-F5344CB8AC3E}">
        <p14:creationId xmlns:p14="http://schemas.microsoft.com/office/powerpoint/2010/main" val="228057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99AE2F1-0B84-4CC1-A801-0B6C285903A9}"/>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de-DE"/>
              <a:t>Mastertitelformat bearbeiten</a:t>
            </a:r>
          </a:p>
        </p:txBody>
      </p:sp>
      <p:sp>
        <p:nvSpPr>
          <p:cNvPr id="3" name="Textplatzhalter 2">
            <a:extLst>
              <a:ext uri="{FF2B5EF4-FFF2-40B4-BE49-F238E27FC236}">
                <a16:creationId xmlns:a16="http://schemas.microsoft.com/office/drawing/2014/main" id="{7CFEAA49-1537-42F1-9524-595A03D726A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C88DC38-92C8-4354-869E-3C4FDFB78FA0}"/>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r>
              <a:rPr lang="de-DE"/>
              <a:t>2019-07 PGT Kick-off Ferrara </a:t>
            </a:r>
          </a:p>
        </p:txBody>
      </p:sp>
      <p:sp>
        <p:nvSpPr>
          <p:cNvPr id="5" name="Fußzeilenplatzhalter 4">
            <a:extLst>
              <a:ext uri="{FF2B5EF4-FFF2-40B4-BE49-F238E27FC236}">
                <a16:creationId xmlns:a16="http://schemas.microsoft.com/office/drawing/2014/main" id="{5EB33DD9-D2C4-4A95-BA79-F2E4B35400CC}"/>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r>
              <a:rPr lang="de-DE"/>
              <a:t>E. Steffens (FAU): PGT - LHC vs. HERA</a:t>
            </a:r>
          </a:p>
        </p:txBody>
      </p:sp>
      <p:sp>
        <p:nvSpPr>
          <p:cNvPr id="6" name="Foliennummernplatzhalter 5">
            <a:extLst>
              <a:ext uri="{FF2B5EF4-FFF2-40B4-BE49-F238E27FC236}">
                <a16:creationId xmlns:a16="http://schemas.microsoft.com/office/drawing/2014/main" id="{0A7E7E8D-87DC-4F4D-A3C7-341FD430374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fld id="{3521E061-09AF-4764-A169-8C2C232C4671}" type="slidenum">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marL="0" marR="0" lvl="0" indent="0" algn="l" defTabSz="914400" rtl="0" fontAlgn="auto" hangingPunct="1">
        <a:lnSpc>
          <a:spcPct val="90000"/>
        </a:lnSpc>
        <a:spcBef>
          <a:spcPts val="0"/>
        </a:spcBef>
        <a:spcAft>
          <a:spcPts val="0"/>
        </a:spcAft>
        <a:buNone/>
        <a:tabLst/>
        <a:defRPr lang="de-DE"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de-DE"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de-DE"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de-DE"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FDB0B0FB-FD41-4345-AA14-456E3B0C8689}"/>
              </a:ext>
            </a:extLst>
          </p:cNvPr>
          <p:cNvSpPr txBox="1"/>
          <p:nvPr/>
        </p:nvSpPr>
        <p:spPr>
          <a:xfrm>
            <a:off x="254312" y="196696"/>
            <a:ext cx="10611959" cy="1200332"/>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a:solidFill>
                  <a:srgbClr val="C00000"/>
                </a:solidFill>
                <a:uFillTx/>
                <a:latin typeface="Comic Sans MS" pitchFamily="66"/>
              </a:rPr>
              <a:t>Polarized Gas Target: LHC vs. HERA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dirty="0">
                <a:solidFill>
                  <a:srgbClr val="404040"/>
                </a:solidFill>
                <a:uFillTx/>
                <a:latin typeface="Comic Sans MS" pitchFamily="66"/>
              </a:rPr>
              <a:t>Erhard Steffens – FAU Erlangen-</a:t>
            </a:r>
            <a:r>
              <a:rPr lang="en-US" sz="1800" b="0" i="0" u="none" strike="noStrike" kern="1200" cap="none" spc="0" baseline="0" dirty="0" err="1">
                <a:solidFill>
                  <a:srgbClr val="404040"/>
                </a:solidFill>
                <a:uFillTx/>
                <a:latin typeface="Comic Sans MS" pitchFamily="66"/>
              </a:rPr>
              <a:t>Nürnberg</a:t>
            </a:r>
            <a:endParaRPr lang="en-US" sz="1800" b="0" i="0" u="none" strike="noStrike" kern="1200" cap="none" spc="0" baseline="0">
              <a:solidFill>
                <a:srgbClr val="404040"/>
              </a:solidFill>
              <a:uFillTx/>
              <a:latin typeface="Comic Sans MS" pitchFamily="66"/>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1" u="none" strike="noStrike" kern="1200" cap="none" spc="0" baseline="0">
                <a:solidFill>
                  <a:srgbClr val="0070C0"/>
                </a:solidFill>
                <a:uFillTx/>
                <a:latin typeface="Calibri"/>
                <a:cs typeface="Times New Roman" pitchFamily="18"/>
              </a:rPr>
              <a:t>Erhard.Steffens@FAU.de</a:t>
            </a:r>
            <a:r>
              <a:rPr lang="en-US" sz="1800" b="0" i="1" u="none" strike="noStrike" kern="1200" cap="none" spc="0" baseline="0">
                <a:solidFill>
                  <a:srgbClr val="0070C0"/>
                </a:solidFill>
                <a:uFillTx/>
                <a:latin typeface="Comic Sans MS" pitchFamily="66"/>
              </a:rPr>
              <a:t>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800" b="0" i="1" u="none" strike="noStrike" kern="1200" cap="none" spc="0" baseline="0">
              <a:solidFill>
                <a:srgbClr val="0070C0"/>
              </a:solidFill>
              <a:uFillTx/>
              <a:latin typeface="Comic Sans MS" pitchFamily="66"/>
            </a:endParaRPr>
          </a:p>
        </p:txBody>
      </p:sp>
      <p:sp>
        <p:nvSpPr>
          <p:cNvPr id="3" name="Textfeld 10">
            <a:extLst>
              <a:ext uri="{FF2B5EF4-FFF2-40B4-BE49-F238E27FC236}">
                <a16:creationId xmlns:a16="http://schemas.microsoft.com/office/drawing/2014/main" id="{468B12C5-2FA7-402D-B5E2-056CC1BC6482}"/>
              </a:ext>
            </a:extLst>
          </p:cNvPr>
          <p:cNvSpPr txBox="1"/>
          <p:nvPr/>
        </p:nvSpPr>
        <p:spPr>
          <a:xfrm>
            <a:off x="1001558" y="3429000"/>
            <a:ext cx="6627647" cy="2708755"/>
          </a:xfrm>
          <a:prstGeom prst="rect">
            <a:avLst/>
          </a:prstGeom>
          <a:noFill/>
          <a:ln cap="flat">
            <a:noFill/>
          </a:ln>
        </p:spPr>
        <p:txBody>
          <a:bodyPr vert="horz" wrap="square" lIns="91440" tIns="45720" rIns="91440" bIns="45720" anchor="t" anchorCtr="0" compatLnSpc="1">
            <a:spAutoFit/>
          </a:bodyPr>
          <a:lstStyle/>
          <a:p>
            <a:pPr marR="0" lvl="0" algn="l" defTabSz="914400" rtl="0" fontAlgn="auto" hangingPunct="1">
              <a:lnSpc>
                <a:spcPts val="2400"/>
              </a:lnSpc>
              <a:spcBef>
                <a:spcPts val="0"/>
              </a:spcBef>
              <a:spcAft>
                <a:spcPts val="3600"/>
              </a:spcAft>
              <a:buSzPct val="100000"/>
              <a:buFont typeface="Arial" panose="020B0604020202020204" pitchFamily="34" charset="0"/>
              <a:buChar char="•"/>
              <a:tabLst/>
              <a:defRPr sz="1800" b="0" i="0" u="none" strike="noStrike" kern="0" cap="none" spc="0" baseline="0">
                <a:solidFill>
                  <a:srgbClr val="000000"/>
                </a:solidFill>
                <a:uFillTx/>
              </a:defRPr>
            </a:pPr>
            <a:r>
              <a:rPr lang="en-US" sz="2400" b="1" i="0" u="none" strike="noStrike" kern="1200" cap="none" spc="0" baseline="0" dirty="0">
                <a:solidFill>
                  <a:srgbClr val="3B3838"/>
                </a:solidFill>
                <a:uFillTx/>
                <a:latin typeface="Comic Sans MS" pitchFamily="66"/>
                <a:cs typeface="Times New Roman" pitchFamily="18"/>
              </a:rPr>
              <a:t> Introduction  </a:t>
            </a:r>
          </a:p>
          <a:p>
            <a:pPr marR="0" lvl="0" algn="l" defTabSz="914400" rtl="0" fontAlgn="auto" hangingPunct="1">
              <a:lnSpc>
                <a:spcPts val="2400"/>
              </a:lnSpc>
              <a:spcBef>
                <a:spcPts val="0"/>
              </a:spcBef>
              <a:spcAft>
                <a:spcPts val="3600"/>
              </a:spcAft>
              <a:buSzPct val="100000"/>
              <a:buFont typeface="Arial" panose="020B0604020202020204" pitchFamily="34" charset="0"/>
              <a:buChar char="•"/>
              <a:tabLst/>
              <a:defRPr sz="1800" b="0" i="0" u="none" strike="noStrike" kern="0" cap="none" spc="0" baseline="0">
                <a:solidFill>
                  <a:srgbClr val="000000"/>
                </a:solidFill>
                <a:uFillTx/>
              </a:defRPr>
            </a:pPr>
            <a:r>
              <a:rPr lang="en-US" sz="2400" b="1" i="0" u="none" strike="noStrike" kern="1200" cap="none" spc="0" baseline="0" dirty="0">
                <a:solidFill>
                  <a:srgbClr val="3B3838"/>
                </a:solidFill>
                <a:uFillTx/>
                <a:latin typeface="Comic Sans MS" pitchFamily="66"/>
                <a:cs typeface="Times New Roman" pitchFamily="18"/>
              </a:rPr>
              <a:t> Comparison of PGT for LHC</a:t>
            </a:r>
            <a:r>
              <a:rPr lang="en-US" sz="2400" b="1" i="0" u="none" strike="noStrike" kern="1200" cap="none" spc="0" dirty="0">
                <a:solidFill>
                  <a:srgbClr val="3B3838"/>
                </a:solidFill>
                <a:uFillTx/>
                <a:latin typeface="Comic Sans MS" pitchFamily="66"/>
                <a:cs typeface="Times New Roman" pitchFamily="18"/>
              </a:rPr>
              <a:t> with HERA-e</a:t>
            </a:r>
            <a:endParaRPr lang="en-US" sz="2400" b="1" i="0" u="none" strike="noStrike" kern="1200" cap="none" spc="0" baseline="0" dirty="0">
              <a:solidFill>
                <a:srgbClr val="3B3838"/>
              </a:solidFill>
              <a:uFillTx/>
              <a:latin typeface="Comic Sans MS" pitchFamily="66"/>
              <a:cs typeface="Times New Roman" pitchFamily="18"/>
            </a:endParaRPr>
          </a:p>
          <a:p>
            <a:pPr marR="0" lvl="0" algn="l" defTabSz="914400" rtl="0" fontAlgn="auto" hangingPunct="1">
              <a:lnSpc>
                <a:spcPts val="2400"/>
              </a:lnSpc>
              <a:spcBef>
                <a:spcPts val="0"/>
              </a:spcBef>
              <a:spcAft>
                <a:spcPts val="3600"/>
              </a:spcAft>
              <a:buSzPct val="100000"/>
              <a:buFont typeface="Arial" panose="020B0604020202020204" pitchFamily="34" charset="0"/>
              <a:buChar char="•"/>
              <a:tabLst/>
              <a:defRPr sz="1800" b="0" i="0" u="none" strike="noStrike" kern="0" cap="none" spc="0" baseline="0">
                <a:solidFill>
                  <a:srgbClr val="000000"/>
                </a:solidFill>
                <a:uFillTx/>
              </a:defRPr>
            </a:pPr>
            <a:r>
              <a:rPr lang="en-US" sz="2400" b="1" dirty="0">
                <a:solidFill>
                  <a:srgbClr val="3B3838"/>
                </a:solidFill>
                <a:latin typeface="Comic Sans MS" pitchFamily="66"/>
                <a:cs typeface="Times New Roman" pitchFamily="18"/>
              </a:rPr>
              <a:t> Beam-induced depolarization (BID)</a:t>
            </a:r>
            <a:endParaRPr lang="en-US" sz="2400" b="1" i="0" u="none" strike="noStrike" kern="1200" cap="none" spc="0" baseline="0" dirty="0">
              <a:solidFill>
                <a:srgbClr val="3B3838"/>
              </a:solidFill>
              <a:uFillTx/>
              <a:latin typeface="Comic Sans MS" pitchFamily="66"/>
              <a:cs typeface="Times New Roman" pitchFamily="18"/>
            </a:endParaRPr>
          </a:p>
          <a:p>
            <a:pPr marR="0" lvl="0" algn="l" defTabSz="914400" rtl="0" fontAlgn="auto" hangingPunct="1">
              <a:lnSpc>
                <a:spcPts val="2400"/>
              </a:lnSpc>
              <a:spcBef>
                <a:spcPts val="0"/>
              </a:spcBef>
              <a:spcAft>
                <a:spcPts val="3600"/>
              </a:spcAft>
              <a:buSzPct val="100000"/>
              <a:buFont typeface="Arial" panose="020B0604020202020204" pitchFamily="34" charset="0"/>
              <a:buChar char="•"/>
              <a:tabLst/>
              <a:defRPr sz="1800" b="0" i="0" u="none" strike="noStrike" kern="0" cap="none" spc="0" baseline="0">
                <a:solidFill>
                  <a:srgbClr val="000000"/>
                </a:solidFill>
                <a:uFillTx/>
              </a:defRPr>
            </a:pPr>
            <a:r>
              <a:rPr lang="en-US" sz="2400" b="1" i="0" u="none" strike="noStrike" kern="1200" cap="none" spc="0" baseline="0" dirty="0">
                <a:solidFill>
                  <a:srgbClr val="3B3838"/>
                </a:solidFill>
                <a:uFillTx/>
                <a:latin typeface="Comic Sans MS" pitchFamily="66"/>
                <a:cs typeface="Times New Roman" pitchFamily="18"/>
              </a:rPr>
              <a:t> </a:t>
            </a:r>
            <a:r>
              <a:rPr lang="en-US" sz="2400" b="1" dirty="0">
                <a:solidFill>
                  <a:srgbClr val="3B3838"/>
                </a:solidFill>
                <a:latin typeface="Comic Sans MS" pitchFamily="66"/>
                <a:cs typeface="Times New Roman" pitchFamily="18"/>
              </a:rPr>
              <a:t>Important o</a:t>
            </a:r>
            <a:r>
              <a:rPr lang="en-US" sz="2400" b="1" i="0" u="none" strike="noStrike" kern="1200" cap="none" spc="0" baseline="0" dirty="0">
                <a:solidFill>
                  <a:srgbClr val="3B3838"/>
                </a:solidFill>
                <a:uFillTx/>
                <a:latin typeface="Comic Sans MS" pitchFamily="66"/>
                <a:cs typeface="Times New Roman" pitchFamily="18"/>
              </a:rPr>
              <a:t>pen </a:t>
            </a:r>
            <a:r>
              <a:rPr lang="en-US" sz="2400" b="1" dirty="0">
                <a:solidFill>
                  <a:srgbClr val="3B3838"/>
                </a:solidFill>
                <a:latin typeface="Comic Sans MS" pitchFamily="66"/>
                <a:cs typeface="Times New Roman" pitchFamily="18"/>
              </a:rPr>
              <a:t>p</a:t>
            </a:r>
            <a:r>
              <a:rPr lang="en-US" sz="2400" b="1" i="0" u="none" strike="noStrike" kern="1200" cap="none" spc="0" baseline="0" dirty="0">
                <a:solidFill>
                  <a:srgbClr val="3B3838"/>
                </a:solidFill>
                <a:uFillTx/>
                <a:latin typeface="Comic Sans MS" pitchFamily="66"/>
                <a:cs typeface="Times New Roman" pitchFamily="18"/>
              </a:rPr>
              <a:t>roblem</a:t>
            </a:r>
          </a:p>
        </p:txBody>
      </p:sp>
      <p:pic>
        <p:nvPicPr>
          <p:cNvPr id="4" name="Grafik 4">
            <a:extLst>
              <a:ext uri="{FF2B5EF4-FFF2-40B4-BE49-F238E27FC236}">
                <a16:creationId xmlns:a16="http://schemas.microsoft.com/office/drawing/2014/main" id="{42C1C78C-2A2E-4895-832C-90A39D58E137}"/>
              </a:ext>
            </a:extLst>
          </p:cNvPr>
          <p:cNvPicPr>
            <a:picLocks noChangeAspect="1"/>
          </p:cNvPicPr>
          <p:nvPr/>
        </p:nvPicPr>
        <p:blipFill>
          <a:blip r:embed="rId2"/>
          <a:srcRect r="73214" b="63183"/>
          <a:stretch>
            <a:fillRect/>
          </a:stretch>
        </p:blipFill>
        <p:spPr>
          <a:xfrm>
            <a:off x="10634042" y="0"/>
            <a:ext cx="1461659" cy="1130079"/>
          </a:xfrm>
          <a:prstGeom prst="rect">
            <a:avLst/>
          </a:prstGeom>
          <a:noFill/>
          <a:ln cap="flat">
            <a:noFill/>
          </a:ln>
        </p:spPr>
      </p:pic>
      <p:sp>
        <p:nvSpPr>
          <p:cNvPr id="5" name="Textfeld 6">
            <a:extLst>
              <a:ext uri="{FF2B5EF4-FFF2-40B4-BE49-F238E27FC236}">
                <a16:creationId xmlns:a16="http://schemas.microsoft.com/office/drawing/2014/main" id="{1E8109D2-9387-40F2-924B-03EA6C8F52F3}"/>
              </a:ext>
            </a:extLst>
          </p:cNvPr>
          <p:cNvSpPr txBox="1"/>
          <p:nvPr/>
        </p:nvSpPr>
        <p:spPr>
          <a:xfrm>
            <a:off x="8376451" y="1267265"/>
            <a:ext cx="3935769" cy="287771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P. Di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Nezza</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(Frascati &amp;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LHCb</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V.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Carassiti</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G.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Ciullo</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P.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Lenisa</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(INFN Ferrara)</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L.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Pappalardo</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(INFN Ferrara &amp;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LHCb</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E. Steffens (Erlangen)</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A.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Vasilyev</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et al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Gatchina</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&amp;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LHCb</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endPar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endParaRPr>
          </a:p>
          <a:p>
            <a:pPr marL="0" marR="0" lvl="0" indent="0" algn="l"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de-DE" sz="1600" b="1" i="0" u="none" strike="noStrike" kern="1200" cap="none" spc="0" baseline="0" dirty="0">
                <a:solidFill>
                  <a:srgbClr val="2F5597"/>
                </a:solidFill>
                <a:uFillTx/>
                <a:latin typeface="Comic Sans MS" panose="030F0702030302020204" pitchFamily="66" charset="0"/>
                <a:cs typeface="Times New Roman" panose="02020603050405020304" pitchFamily="18" charset="0"/>
              </a:rPr>
              <a:t>In </a:t>
            </a:r>
            <a:r>
              <a:rPr lang="de-DE" sz="1600" b="1" i="0" u="none" strike="noStrike" kern="1200" cap="none" spc="0" baseline="0" dirty="0" err="1">
                <a:solidFill>
                  <a:srgbClr val="2F5597"/>
                </a:solidFill>
                <a:uFillTx/>
                <a:latin typeface="Comic Sans MS" panose="030F0702030302020204" pitchFamily="66" charset="0"/>
                <a:cs typeface="Times New Roman" panose="02020603050405020304" pitchFamily="18" charset="0"/>
              </a:rPr>
              <a:t>collaboration</a:t>
            </a:r>
            <a:r>
              <a:rPr lang="de-DE" sz="1600" b="1" i="0" u="none" strike="noStrike" kern="1200" cap="none" spc="0" baseline="0" dirty="0">
                <a:solidFill>
                  <a:srgbClr val="2F5597"/>
                </a:solidFill>
                <a:uFillTx/>
                <a:latin typeface="Comic Sans MS" panose="030F0702030302020204" pitchFamily="66" charset="0"/>
                <a:cs typeface="Times New Roman" panose="02020603050405020304" pitchFamily="18" charset="0"/>
              </a:rPr>
              <a:t> </a:t>
            </a:r>
            <a:r>
              <a:rPr lang="de-DE" sz="1600" b="1" i="0" u="none" strike="noStrike" kern="1200" cap="none" spc="0" baseline="0" dirty="0" err="1">
                <a:solidFill>
                  <a:srgbClr val="2F5597"/>
                </a:solidFill>
                <a:uFillTx/>
                <a:latin typeface="Comic Sans MS" panose="030F0702030302020204" pitchFamily="66" charset="0"/>
                <a:cs typeface="Times New Roman" panose="02020603050405020304" pitchFamily="18" charset="0"/>
              </a:rPr>
              <a:t>with</a:t>
            </a:r>
            <a:r>
              <a:rPr lang="de-DE" sz="1600" b="1" i="0" u="none" strike="noStrike" kern="1200" cap="none" spc="0" baseline="0" dirty="0">
                <a:solidFill>
                  <a:srgbClr val="2F5597"/>
                </a:solidFill>
                <a:uFillTx/>
                <a:latin typeface="Comic Sans MS" panose="030F0702030302020204" pitchFamily="66" charset="0"/>
                <a:cs typeface="Times New Roman" panose="02020603050405020304" pitchFamily="18" charset="0"/>
              </a:rPr>
              <a:t>:  </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A. Nass, R. Engels, F. Rathmann (FZ Jülich)</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J. Depner (Erlangen)</a:t>
            </a: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D. </a:t>
            </a:r>
            <a:r>
              <a:rPr lang="de-DE" sz="1600" i="0" u="none" strike="noStrike" kern="1200" cap="none" spc="0" baseline="0" dirty="0" err="1">
                <a:solidFill>
                  <a:srgbClr val="2F5597"/>
                </a:solidFill>
                <a:uFillTx/>
                <a:latin typeface="Times New Roman" panose="02020603050405020304" pitchFamily="18" charset="0"/>
                <a:cs typeface="Times New Roman" panose="02020603050405020304" pitchFamily="18" charset="0"/>
              </a:rPr>
              <a:t>Reggiani</a:t>
            </a:r>
            <a:r>
              <a:rPr lang="de-DE" sz="1600" i="0" u="none" strike="noStrike" kern="1200" cap="none" spc="0" baseline="0" dirty="0">
                <a:solidFill>
                  <a:srgbClr val="2F5597"/>
                </a:solidFill>
                <a:uFillTx/>
                <a:latin typeface="Times New Roman" panose="02020603050405020304" pitchFamily="18" charset="0"/>
                <a:cs typeface="Times New Roman" panose="02020603050405020304" pitchFamily="18" charset="0"/>
              </a:rPr>
              <a:t>, C. Baumgarten (PSI)</a:t>
            </a:r>
          </a:p>
        </p:txBody>
      </p:sp>
      <p:sp>
        <p:nvSpPr>
          <p:cNvPr id="6" name="Textfeld 7">
            <a:extLst>
              <a:ext uri="{FF2B5EF4-FFF2-40B4-BE49-F238E27FC236}">
                <a16:creationId xmlns:a16="http://schemas.microsoft.com/office/drawing/2014/main" id="{5033242A-9361-4D8F-93DC-77AF48535D17}"/>
              </a:ext>
            </a:extLst>
          </p:cNvPr>
          <p:cNvSpPr txBox="1"/>
          <p:nvPr/>
        </p:nvSpPr>
        <p:spPr>
          <a:xfrm>
            <a:off x="4038603" y="1267763"/>
            <a:ext cx="3935769" cy="36933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b="1" i="0" u="none" strike="noStrike" kern="1200" cap="none" spc="0" baseline="0" dirty="0">
                <a:solidFill>
                  <a:srgbClr val="2F5597"/>
                </a:solidFill>
                <a:uFillTx/>
                <a:latin typeface="Comic Sans MS" pitchFamily="66"/>
              </a:rPr>
              <a:t>for the </a:t>
            </a:r>
            <a:r>
              <a:rPr lang="en-US" b="1" i="0" u="none" strike="noStrike" kern="1200" cap="none" spc="0" baseline="0" dirty="0" err="1">
                <a:solidFill>
                  <a:srgbClr val="2F5597"/>
                </a:solidFill>
                <a:uFillTx/>
                <a:latin typeface="Comic Sans MS" pitchFamily="66"/>
              </a:rPr>
              <a:t>LHCspin</a:t>
            </a:r>
            <a:r>
              <a:rPr lang="en-US" b="1" i="0" u="none" strike="noStrike" kern="1200" cap="none" spc="0" baseline="0" dirty="0">
                <a:solidFill>
                  <a:srgbClr val="2F5597"/>
                </a:solidFill>
                <a:uFillTx/>
                <a:latin typeface="Comic Sans MS" pitchFamily="66"/>
              </a:rPr>
              <a:t> Study Group</a:t>
            </a:r>
          </a:p>
        </p:txBody>
      </p:sp>
      <p:sp>
        <p:nvSpPr>
          <p:cNvPr id="7" name="Datumsplatzhalter 8">
            <a:extLst>
              <a:ext uri="{FF2B5EF4-FFF2-40B4-BE49-F238E27FC236}">
                <a16:creationId xmlns:a16="http://schemas.microsoft.com/office/drawing/2014/main" id="{AC78FA18-0BEC-465D-8D12-CD28CE8A6F26}"/>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8AE2E34F-8BD8-404E-AAF1-A521C6693FE9}"/>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9" name="Foliennummernplatzhalter 11">
            <a:extLst>
              <a:ext uri="{FF2B5EF4-FFF2-40B4-BE49-F238E27FC236}">
                <a16:creationId xmlns:a16="http://schemas.microsoft.com/office/drawing/2014/main" id="{D0EFCB1B-DB33-4CC2-A3CD-8EC42485E91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CFB7D9-DD17-49EC-A98B-CD89832BEF74}" type="slidenum">
              <a:rPr sz="1200"/>
              <a:t>1</a:t>
            </a:fld>
            <a:endParaRPr lang="de-DE" sz="1200" b="0" i="0" u="none" strike="noStrike" kern="1200" cap="none" spc="0" baseline="0" dirty="0">
              <a:solidFill>
                <a:srgbClr val="898989"/>
              </a:solidFill>
              <a:uFillTx/>
              <a:latin typeface="Calibri"/>
            </a:endParaRPr>
          </a:p>
        </p:txBody>
      </p:sp>
      <p:sp>
        <p:nvSpPr>
          <p:cNvPr id="10" name="Datumsplatzhalter 9">
            <a:extLst>
              <a:ext uri="{FF2B5EF4-FFF2-40B4-BE49-F238E27FC236}">
                <a16:creationId xmlns:a16="http://schemas.microsoft.com/office/drawing/2014/main" id="{C446317B-C648-4D56-8198-570D1AC6590A}"/>
              </a:ext>
            </a:extLst>
          </p:cNvPr>
          <p:cNvSpPr>
            <a:spLocks noGrp="1"/>
          </p:cNvSpPr>
          <p:nvPr>
            <p:ph type="dt" sz="half" idx="7"/>
          </p:nvPr>
        </p:nvSpPr>
        <p:spPr>
          <a:xfrm>
            <a:off x="838203" y="6356351"/>
            <a:ext cx="2743200" cy="365129"/>
          </a:xfrm>
        </p:spPr>
        <p:txBody>
          <a:bodyPr/>
          <a:lstStyle/>
          <a:p>
            <a:pPr lvl="0"/>
            <a:r>
              <a:rPr lang="de-DE"/>
              <a:t>2019-07 PGT Kick-off Ferrara </a:t>
            </a:r>
            <a:endParaRPr lang="de-DE" dirty="0"/>
          </a:p>
        </p:txBody>
      </p:sp>
      <p:sp>
        <p:nvSpPr>
          <p:cNvPr id="11" name="Fußzeilenplatzhalter 10">
            <a:extLst>
              <a:ext uri="{FF2B5EF4-FFF2-40B4-BE49-F238E27FC236}">
                <a16:creationId xmlns:a16="http://schemas.microsoft.com/office/drawing/2014/main" id="{904AD924-B501-4B01-9056-F3175E2937C5}"/>
              </a:ext>
            </a:extLst>
          </p:cNvPr>
          <p:cNvSpPr>
            <a:spLocks noGrp="1"/>
          </p:cNvSpPr>
          <p:nvPr>
            <p:ph type="ftr" sz="quarter" idx="9"/>
          </p:nvPr>
        </p:nvSpPr>
        <p:spPr>
          <a:xfrm>
            <a:off x="4038603" y="6356351"/>
            <a:ext cx="4114800" cy="365129"/>
          </a:xfrm>
        </p:spPr>
        <p:txBody>
          <a:bodyPr/>
          <a:lstStyle/>
          <a:p>
            <a:pPr lvl="0"/>
            <a:r>
              <a:rPr lang="de-DE" dirty="0"/>
              <a:t>E. Steffens (FAU): PGT - LHC vs. HERA</a:t>
            </a:r>
          </a:p>
        </p:txBody>
      </p:sp>
      <p:sp>
        <p:nvSpPr>
          <p:cNvPr id="13" name="Foliennummernplatzhalter 12">
            <a:extLst>
              <a:ext uri="{FF2B5EF4-FFF2-40B4-BE49-F238E27FC236}">
                <a16:creationId xmlns:a16="http://schemas.microsoft.com/office/drawing/2014/main" id="{258731F9-F161-467F-AFA0-1ED7F09031E8}"/>
              </a:ext>
            </a:extLst>
          </p:cNvPr>
          <p:cNvSpPr>
            <a:spLocks noGrp="1"/>
          </p:cNvSpPr>
          <p:nvPr>
            <p:ph type="sldNum" sz="quarter" idx="8"/>
          </p:nvPr>
        </p:nvSpPr>
        <p:spPr/>
        <p:txBody>
          <a:bodyPr/>
          <a:lstStyle/>
          <a:p>
            <a:pPr lvl="0"/>
            <a:fld id="{20EAF72B-4A00-449A-AF05-E0C66C1E1A36}" type="slidenum">
              <a:rPr lang="de-DE" smtClean="0"/>
              <a:t>1</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1256033" y="224682"/>
            <a:ext cx="9200949" cy="523220"/>
          </a:xfrm>
          <a:prstGeom prst="rect">
            <a:avLst/>
          </a:prstGeom>
          <a:noFill/>
          <a:ln cap="flat">
            <a:noFill/>
          </a:ln>
        </p:spPr>
        <p:txBody>
          <a:bodyPr vert="horz" wrap="square" lIns="91440" tIns="45720" rIns="91440" bIns="45720" anchor="t" anchorCtr="0" compatLnSpc="1">
            <a:spAutoFit/>
          </a:bodyPr>
          <a:lstStyle/>
          <a:p>
            <a:pPr marL="0" lvl="8" algn="ctr">
              <a:defRPr sz="1800" b="0" i="0" u="none" strike="noStrike" kern="0" cap="none" spc="0" baseline="0">
                <a:solidFill>
                  <a:srgbClr val="000000"/>
                </a:solidFill>
                <a:uFillTx/>
              </a:defRPr>
            </a:pPr>
            <a:r>
              <a:rPr lang="en-US" sz="2800" b="1" dirty="0">
                <a:solidFill>
                  <a:srgbClr val="C00000"/>
                </a:solidFill>
                <a:latin typeface="Comic Sans MS" pitchFamily="66"/>
              </a:rPr>
              <a:t>HERMES transverse Running</a:t>
            </a:r>
            <a:r>
              <a:rPr lang="en-US" sz="2800" b="1" dirty="0">
                <a:solidFill>
                  <a:srgbClr val="C00000"/>
                </a:solidFill>
                <a:latin typeface="Comic Sans MS" pitchFamily="66"/>
                <a:sym typeface="Wingdings" panose="05000000000000000000" pitchFamily="2" charset="2"/>
              </a:rPr>
              <a:t> (2002-2005)</a:t>
            </a:r>
            <a:endParaRPr lang="en-US" sz="28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08425" y="6356350"/>
            <a:ext cx="2743200" cy="365129"/>
          </a:xfrm>
        </p:spPr>
        <p:txBody>
          <a:bodyPr/>
          <a:lstStyle/>
          <a:p>
            <a:pPr lvl="0"/>
            <a:fld id="{20EAF72B-4A00-449A-AF05-E0C66C1E1A36}" type="slidenum">
              <a:rPr lang="de-DE" smtClean="0"/>
              <a:t>10</a:t>
            </a:fld>
            <a:endParaRPr lang="de-DE" dirty="0"/>
          </a:p>
        </p:txBody>
      </p:sp>
      <p:sp>
        <p:nvSpPr>
          <p:cNvPr id="12" name="Textfeld 11">
            <a:extLst>
              <a:ext uri="{FF2B5EF4-FFF2-40B4-BE49-F238E27FC236}">
                <a16:creationId xmlns:a16="http://schemas.microsoft.com/office/drawing/2014/main" id="{1D85A380-F347-4F01-8786-C6DBE1DCCEEE}"/>
              </a:ext>
            </a:extLst>
          </p:cNvPr>
          <p:cNvSpPr txBox="1"/>
          <p:nvPr/>
        </p:nvSpPr>
        <p:spPr>
          <a:xfrm>
            <a:off x="488708" y="1055350"/>
            <a:ext cx="5138309" cy="1995867"/>
          </a:xfrm>
          <a:prstGeom prst="rect">
            <a:avLst/>
          </a:prstGeom>
          <a:noFill/>
        </p:spPr>
        <p:txBody>
          <a:bodyPr wrap="square" rtlCol="0">
            <a:spAutoFit/>
          </a:bodyPr>
          <a:lstStyle/>
          <a:p>
            <a:pPr>
              <a:lnSpc>
                <a:spcPts val="2500"/>
              </a:lnSpc>
              <a:spcAft>
                <a:spcPts val="600"/>
              </a:spcAft>
            </a:pPr>
            <a:r>
              <a:rPr lang="en-US" sz="2000" dirty="0">
                <a:latin typeface="Times New Roman" panose="02020603050405020304" pitchFamily="18" charset="0"/>
                <a:cs typeface="Times New Roman" panose="02020603050405020304" pitchFamily="18" charset="0"/>
              </a:rPr>
              <a:t>During transverse running (2002 – 2005), careful studies to optimize the target </a:t>
            </a:r>
            <a:r>
              <a:rPr lang="en-US" sz="2000" dirty="0" err="1">
                <a:latin typeface="Times New Roman" panose="02020603050405020304" pitchFamily="18" charset="0"/>
                <a:cs typeface="Times New Roman" panose="02020603050405020304" pitchFamily="18" charset="0"/>
              </a:rPr>
              <a:t>polari-zation</a:t>
            </a:r>
            <a:r>
              <a:rPr lang="en-US" sz="2000" dirty="0">
                <a:latin typeface="Times New Roman" panose="02020603050405020304" pitchFamily="18" charset="0"/>
                <a:cs typeface="Times New Roman" panose="02020603050405020304" pitchFamily="18" charset="0"/>
              </a:rPr>
              <a:t> have been performed - see a final result of Diss. Tait on the </a:t>
            </a:r>
            <a:r>
              <a:rPr lang="en-US" sz="2000" dirty="0">
                <a:latin typeface="Symbol" panose="05050102010706020507" pitchFamily="18" charset="2"/>
                <a:cs typeface="Times New Roman" panose="02020603050405020304" pitchFamily="18" charset="0"/>
              </a:rPr>
              <a:t>s</a:t>
            </a:r>
            <a:r>
              <a:rPr lang="en-US" sz="2000" baseline="-25000" dirty="0">
                <a:latin typeface="Times New Roman" panose="02020603050405020304" pitchFamily="18" charset="0"/>
                <a:cs typeface="Times New Roman" panose="02020603050405020304" pitchFamily="18" charset="0"/>
              </a:rPr>
              <a:t>24</a:t>
            </a:r>
            <a:r>
              <a:rPr lang="en-US" sz="2000" dirty="0">
                <a:latin typeface="Times New Roman" panose="02020603050405020304" pitchFamily="18" charset="0"/>
                <a:cs typeface="Times New Roman" panose="02020603050405020304" pitchFamily="18" charset="0"/>
              </a:rPr>
              <a:t> resonance taken by the target polarimeter (BRP) where the nuclear polarization </a:t>
            </a:r>
            <a:r>
              <a:rPr lang="en-US" sz="2000" dirty="0" err="1">
                <a:latin typeface="Times New Roman" panose="02020603050405020304" pitchFamily="18" charset="0"/>
                <a:cs typeface="Times New Roman" panose="02020603050405020304" pitchFamily="18" charset="0"/>
              </a:rPr>
              <a:t>P</a:t>
            </a:r>
            <a:r>
              <a:rPr lang="en-US" sz="2400" b="1" baseline="-25000" dirty="0" err="1">
                <a:latin typeface="Times New Roman" panose="02020603050405020304" pitchFamily="18" charset="0"/>
                <a:cs typeface="Times New Roman" panose="02020603050405020304" pitchFamily="18" charset="0"/>
              </a:rPr>
              <a:t>z</a:t>
            </a:r>
            <a:r>
              <a:rPr lang="en-US" sz="2400" b="1" baseline="-25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is shown as function of B</a:t>
            </a:r>
            <a:r>
              <a:rPr lang="en-US" sz="2000" baseline="-25000" dirty="0">
                <a:latin typeface="Times New Roman" panose="02020603050405020304" pitchFamily="18" charset="0"/>
                <a:cs typeface="Times New Roman" panose="02020603050405020304" pitchFamily="18" charset="0"/>
              </a:rPr>
              <a:t>0</a:t>
            </a:r>
            <a:r>
              <a:rPr lang="en-US" sz="2000" dirty="0">
                <a:latin typeface="Times New Roman" panose="02020603050405020304" pitchFamily="18" charset="0"/>
                <a:cs typeface="Times New Roman" panose="02020603050405020304" pitchFamily="18" charset="0"/>
              </a:rPr>
              <a:t>.</a:t>
            </a:r>
            <a:endParaRPr lang="en-US" sz="2000" baseline="-250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D9C91733-FE2A-4B8B-8454-010F7B144875}"/>
              </a:ext>
            </a:extLst>
          </p:cNvPr>
          <p:cNvSpPr txBox="1"/>
          <p:nvPr/>
        </p:nvSpPr>
        <p:spPr>
          <a:xfrm>
            <a:off x="488708" y="3572349"/>
            <a:ext cx="4858293" cy="1995867"/>
          </a:xfrm>
          <a:prstGeom prst="rect">
            <a:avLst/>
          </a:prstGeom>
          <a:noFill/>
        </p:spPr>
        <p:txBody>
          <a:bodyPr wrap="square" rtlCol="0">
            <a:spAutoFit/>
          </a:bodyPr>
          <a:lstStyle/>
          <a:p>
            <a:pPr algn="just">
              <a:lnSpc>
                <a:spcPts val="2500"/>
              </a:lnSpc>
            </a:pPr>
            <a:r>
              <a:rPr lang="de-DE" sz="2000" dirty="0" err="1">
                <a:solidFill>
                  <a:srgbClr val="C00000"/>
                </a:solidFill>
                <a:latin typeface="Times New Roman" panose="02020603050405020304" pitchFamily="18" charset="0"/>
                <a:cs typeface="Times New Roman" panose="02020603050405020304" pitchFamily="18" charset="0"/>
              </a:rPr>
              <a:t>Two</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polarization</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minima</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caused</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by</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the</a:t>
            </a:r>
            <a:r>
              <a:rPr lang="de-DE"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C00000"/>
                </a:solidFill>
                <a:latin typeface="Symbol" panose="05050102010706020507" pitchFamily="18" charset="2"/>
                <a:cs typeface="Times New Roman" panose="02020603050405020304" pitchFamily="18" charset="0"/>
              </a:rPr>
              <a:t>s</a:t>
            </a:r>
            <a:r>
              <a:rPr lang="en-US" sz="2000" baseline="-25000" dirty="0">
                <a:solidFill>
                  <a:srgbClr val="C00000"/>
                </a:solidFill>
                <a:latin typeface="Times New Roman" panose="02020603050405020304" pitchFamily="18" charset="0"/>
                <a:cs typeface="Times New Roman" panose="02020603050405020304" pitchFamily="18" charset="0"/>
              </a:rPr>
              <a:t>24</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resonances</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are</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clearly</a:t>
            </a:r>
            <a:r>
              <a:rPr lang="de-DE" sz="2000" dirty="0">
                <a:solidFill>
                  <a:srgbClr val="C00000"/>
                </a:solidFill>
                <a:latin typeface="Times New Roman" panose="02020603050405020304" pitchFamily="18" charset="0"/>
                <a:cs typeface="Times New Roman" panose="02020603050405020304" pitchFamily="18" charset="0"/>
              </a:rPr>
              <a:t> visible at a </a:t>
            </a:r>
            <a:r>
              <a:rPr lang="de-DE" sz="2000" dirty="0" err="1">
                <a:solidFill>
                  <a:srgbClr val="C00000"/>
                </a:solidFill>
                <a:latin typeface="Times New Roman" panose="02020603050405020304" pitchFamily="18" charset="0"/>
                <a:cs typeface="Times New Roman" panose="02020603050405020304" pitchFamily="18" charset="0"/>
              </a:rPr>
              <a:t>distance</a:t>
            </a:r>
            <a:r>
              <a:rPr lang="de-DE" sz="2000" dirty="0">
                <a:solidFill>
                  <a:srgbClr val="C00000"/>
                </a:solidFill>
                <a:latin typeface="Times New Roman" panose="02020603050405020304" pitchFamily="18" charset="0"/>
                <a:cs typeface="Times New Roman" panose="02020603050405020304" pitchFamily="18" charset="0"/>
              </a:rPr>
              <a:t> in </a:t>
            </a:r>
            <a:r>
              <a:rPr lang="de-DE" sz="2000" dirty="0" err="1">
                <a:solidFill>
                  <a:srgbClr val="C00000"/>
                </a:solidFill>
                <a:latin typeface="Times New Roman" panose="02020603050405020304" pitchFamily="18" charset="0"/>
                <a:cs typeface="Times New Roman" panose="02020603050405020304" pitchFamily="18" charset="0"/>
              </a:rPr>
              <a:t>field</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of</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about</a:t>
            </a:r>
            <a:r>
              <a:rPr lang="de-DE" sz="2000" dirty="0">
                <a:solidFill>
                  <a:srgbClr val="C00000"/>
                </a:solidFill>
                <a:latin typeface="Times New Roman" panose="02020603050405020304" pitchFamily="18" charset="0"/>
                <a:cs typeface="Times New Roman" panose="02020603050405020304" pitchFamily="18" charset="0"/>
              </a:rPr>
              <a:t> 0.36 </a:t>
            </a:r>
            <a:r>
              <a:rPr lang="de-DE" sz="2000" dirty="0" err="1">
                <a:solidFill>
                  <a:srgbClr val="C00000"/>
                </a:solidFill>
                <a:latin typeface="Times New Roman" panose="02020603050405020304" pitchFamily="18" charset="0"/>
                <a:cs typeface="Times New Roman" panose="02020603050405020304" pitchFamily="18" charset="0"/>
              </a:rPr>
              <a:t>mT</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as</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expected</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demon-strating</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the</a:t>
            </a:r>
            <a:r>
              <a:rPr lang="de-DE" sz="2000" dirty="0">
                <a:solidFill>
                  <a:srgbClr val="C00000"/>
                </a:solidFill>
                <a:latin typeface="Times New Roman" panose="02020603050405020304" pitchFamily="18" charset="0"/>
                <a:cs typeface="Times New Roman" panose="02020603050405020304" pitchFamily="18" charset="0"/>
              </a:rPr>
              <a:t> high </a:t>
            </a:r>
            <a:r>
              <a:rPr lang="de-DE" sz="2000" dirty="0" err="1">
                <a:solidFill>
                  <a:srgbClr val="C00000"/>
                </a:solidFill>
                <a:latin typeface="Times New Roman" panose="02020603050405020304" pitchFamily="18" charset="0"/>
                <a:cs typeface="Times New Roman" panose="02020603050405020304" pitchFamily="18" charset="0"/>
              </a:rPr>
              <a:t>field</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quality</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of</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this</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rather</a:t>
            </a:r>
            <a:r>
              <a:rPr lang="de-DE" sz="2000" dirty="0">
                <a:solidFill>
                  <a:srgbClr val="C00000"/>
                </a:solidFill>
                <a:latin typeface="Times New Roman" panose="02020603050405020304" pitchFamily="18" charset="0"/>
                <a:cs typeface="Times New Roman" panose="02020603050405020304" pitchFamily="18" charset="0"/>
              </a:rPr>
              <a:t> open </a:t>
            </a:r>
            <a:r>
              <a:rPr lang="de-DE" sz="2000" dirty="0" err="1">
                <a:solidFill>
                  <a:srgbClr val="C00000"/>
                </a:solidFill>
                <a:latin typeface="Times New Roman" panose="02020603050405020304" pitchFamily="18" charset="0"/>
                <a:cs typeface="Times New Roman" panose="02020603050405020304" pitchFamily="18" charset="0"/>
              </a:rPr>
              <a:t>magnet</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For</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the</a:t>
            </a:r>
            <a:r>
              <a:rPr lang="de-DE" sz="2000" dirty="0">
                <a:solidFill>
                  <a:srgbClr val="C00000"/>
                </a:solidFill>
                <a:latin typeface="Times New Roman" panose="02020603050405020304" pitchFamily="18" charset="0"/>
                <a:cs typeface="Times New Roman" panose="02020603050405020304" pitchFamily="18" charset="0"/>
              </a:rPr>
              <a:t> WP in </a:t>
            </a:r>
            <a:r>
              <a:rPr lang="de-DE" sz="2000" dirty="0" err="1">
                <a:solidFill>
                  <a:srgbClr val="C00000"/>
                </a:solidFill>
                <a:latin typeface="Times New Roman" panose="02020603050405020304" pitchFamily="18" charset="0"/>
                <a:cs typeface="Times New Roman" panose="02020603050405020304" pitchFamily="18" charset="0"/>
              </a:rPr>
              <a:t>between</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the</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resonances</a:t>
            </a:r>
            <a:r>
              <a:rPr lang="de-DE" sz="2000" dirty="0">
                <a:solidFill>
                  <a:srgbClr val="C00000"/>
                </a:solidFill>
                <a:latin typeface="Times New Roman" panose="02020603050405020304" pitchFamily="18" charset="0"/>
                <a:cs typeface="Times New Roman" panose="02020603050405020304" pitchFamily="18" charset="0"/>
              </a:rPr>
              <a:t>, a 2% </a:t>
            </a:r>
            <a:r>
              <a:rPr lang="de-DE" sz="2000" dirty="0" err="1">
                <a:solidFill>
                  <a:srgbClr val="C00000"/>
                </a:solidFill>
                <a:latin typeface="Times New Roman" panose="02020603050405020304" pitchFamily="18" charset="0"/>
                <a:cs typeface="Times New Roman" panose="02020603050405020304" pitchFamily="18" charset="0"/>
              </a:rPr>
              <a:t>increase</a:t>
            </a:r>
            <a:r>
              <a:rPr lang="de-DE" sz="2000" dirty="0">
                <a:solidFill>
                  <a:srgbClr val="C00000"/>
                </a:solidFill>
                <a:latin typeface="Times New Roman" panose="02020603050405020304" pitchFamily="18" charset="0"/>
                <a:cs typeface="Times New Roman" panose="02020603050405020304" pitchFamily="18" charset="0"/>
              </a:rPr>
              <a:t> in P </a:t>
            </a:r>
            <a:r>
              <a:rPr lang="de-DE" sz="2000" dirty="0" err="1">
                <a:solidFill>
                  <a:srgbClr val="C00000"/>
                </a:solidFill>
                <a:latin typeface="Times New Roman" panose="02020603050405020304" pitchFamily="18" charset="0"/>
                <a:cs typeface="Times New Roman" panose="02020603050405020304" pitchFamily="18" charset="0"/>
              </a:rPr>
              <a:t>is</a:t>
            </a:r>
            <a:r>
              <a:rPr lang="de-DE" sz="2000" dirty="0">
                <a:solidFill>
                  <a:srgbClr val="C00000"/>
                </a:solidFill>
                <a:latin typeface="Times New Roman" panose="02020603050405020304" pitchFamily="18" charset="0"/>
                <a:cs typeface="Times New Roman" panose="02020603050405020304" pitchFamily="18" charset="0"/>
              </a:rPr>
              <a:t> </a:t>
            </a:r>
            <a:r>
              <a:rPr lang="de-DE" sz="2000" dirty="0" err="1">
                <a:solidFill>
                  <a:srgbClr val="C00000"/>
                </a:solidFill>
                <a:latin typeface="Times New Roman" panose="02020603050405020304" pitchFamily="18" charset="0"/>
                <a:cs typeface="Times New Roman" panose="02020603050405020304" pitchFamily="18" charset="0"/>
              </a:rPr>
              <a:t>obtained</a:t>
            </a:r>
            <a:r>
              <a:rPr lang="de-DE" sz="2000" dirty="0">
                <a:solidFill>
                  <a:srgbClr val="C00000"/>
                </a:solidFill>
                <a:latin typeface="Times New Roman" panose="02020603050405020304" pitchFamily="18" charset="0"/>
                <a:cs typeface="Times New Roman" panose="02020603050405020304" pitchFamily="18" charset="0"/>
              </a:rPr>
              <a:t>. </a:t>
            </a:r>
          </a:p>
        </p:txBody>
      </p:sp>
      <p:pic>
        <p:nvPicPr>
          <p:cNvPr id="15" name="Grafik 14">
            <a:extLst>
              <a:ext uri="{FF2B5EF4-FFF2-40B4-BE49-F238E27FC236}">
                <a16:creationId xmlns:a16="http://schemas.microsoft.com/office/drawing/2014/main" id="{A83B08A0-0C98-4D14-8A98-AF6403159A82}"/>
              </a:ext>
            </a:extLst>
          </p:cNvPr>
          <p:cNvPicPr>
            <a:picLocks noChangeAspect="1"/>
          </p:cNvPicPr>
          <p:nvPr/>
        </p:nvPicPr>
        <p:blipFill>
          <a:blip r:embed="rId3"/>
          <a:stretch>
            <a:fillRect/>
          </a:stretch>
        </p:blipFill>
        <p:spPr>
          <a:xfrm>
            <a:off x="5957111" y="1274427"/>
            <a:ext cx="5832795" cy="4036932"/>
          </a:xfrm>
          <a:prstGeom prst="rect">
            <a:avLst/>
          </a:prstGeom>
        </p:spPr>
      </p:pic>
      <p:sp>
        <p:nvSpPr>
          <p:cNvPr id="3" name="Fußzeilenplatzhalter 2">
            <a:extLst>
              <a:ext uri="{FF2B5EF4-FFF2-40B4-BE49-F238E27FC236}">
                <a16:creationId xmlns:a16="http://schemas.microsoft.com/office/drawing/2014/main" id="{C2A4D4E2-EB83-475F-A862-ED4556BB4078}"/>
              </a:ext>
            </a:extLst>
          </p:cNvPr>
          <p:cNvSpPr>
            <a:spLocks noGrp="1"/>
          </p:cNvSpPr>
          <p:nvPr>
            <p:ph type="ftr" sz="quarter" idx="9"/>
          </p:nvPr>
        </p:nvSpPr>
        <p:spPr/>
        <p:txBody>
          <a:bodyPr/>
          <a:lstStyle/>
          <a:p>
            <a:pPr lvl="0"/>
            <a:r>
              <a:rPr lang="de-DE"/>
              <a:t>E. Steffens (FAU): PGT - LHC vs. HERA</a:t>
            </a:r>
          </a:p>
        </p:txBody>
      </p:sp>
    </p:spTree>
    <p:extLst>
      <p:ext uri="{BB962C8B-B14F-4D97-AF65-F5344CB8AC3E}">
        <p14:creationId xmlns:p14="http://schemas.microsoft.com/office/powerpoint/2010/main" val="39584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89385" y="114630"/>
            <a:ext cx="8983631" cy="523220"/>
          </a:xfrm>
          <a:prstGeom prst="rect">
            <a:avLst/>
          </a:prstGeom>
          <a:noFill/>
        </p:spPr>
        <p:txBody>
          <a:bodyPr wrap="square" rtlCol="0">
            <a:spAutoFit/>
          </a:bodyPr>
          <a:lstStyle/>
          <a:p>
            <a:pPr algn="ctr"/>
            <a:r>
              <a:rPr lang="en-US" sz="2800" b="1" dirty="0">
                <a:solidFill>
                  <a:srgbClr val="C00000"/>
                </a:solidFill>
                <a:latin typeface="Comic Sans MS" panose="030F0702030302020204" pitchFamily="66" charset="0"/>
              </a:rPr>
              <a:t>Comparison of BID for HERA and LHC</a:t>
            </a:r>
            <a:endParaRPr lang="en-US" sz="2800" b="1" dirty="0">
              <a:solidFill>
                <a:schemeClr val="tx1">
                  <a:lumMod val="75000"/>
                  <a:lumOff val="25000"/>
                </a:schemeClr>
              </a:solidFill>
              <a:latin typeface="Comic Sans MS" panose="030F0702030302020204" pitchFamily="66" charset="0"/>
            </a:endParaRPr>
          </a:p>
        </p:txBody>
      </p:sp>
      <p:sp>
        <p:nvSpPr>
          <p:cNvPr id="2" name="Datumsplatzhalter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a:t>2019-07 PGT Kick-off Ferrara </a:t>
            </a:r>
            <a:endParaRPr lang="en-US" dirty="0"/>
          </a:p>
        </p:txBody>
      </p:sp>
      <p:sp>
        <p:nvSpPr>
          <p:cNvPr id="3" name="Fußzeilenplatzhalter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E. Steffens (FAU): PGT - LHC vs. HERA</a:t>
            </a:r>
          </a:p>
        </p:txBody>
      </p:sp>
      <p:sp>
        <p:nvSpPr>
          <p:cNvPr id="6" name="Foliennummernplatzhalter 5"/>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595BE9-8643-4D98-A9E1-AC3B2C254815}" type="slidenum">
              <a:rPr lang="de-DE" smtClean="0"/>
              <a:pPr/>
              <a:t>11</a:t>
            </a:fld>
            <a:endParaRPr lang="en-US"/>
          </a:p>
        </p:txBody>
      </p:sp>
      <p:pic>
        <p:nvPicPr>
          <p:cNvPr id="5" name="Grafik 4"/>
          <p:cNvPicPr>
            <a:picLocks noChangeAspect="1"/>
          </p:cNvPicPr>
          <p:nvPr/>
        </p:nvPicPr>
        <p:blipFill rotWithShape="1">
          <a:blip r:embed="rId2" cstate="print">
            <a:extLst>
              <a:ext uri="{28A0092B-C50C-407E-A947-70E740481C1C}">
                <a14:useLocalDpi xmlns:a14="http://schemas.microsoft.com/office/drawing/2010/main" val="0"/>
              </a:ext>
            </a:extLst>
          </a:blip>
          <a:srcRect r="73214" b="63183"/>
          <a:stretch/>
        </p:blipFill>
        <p:spPr>
          <a:xfrm>
            <a:off x="11032560" y="71847"/>
            <a:ext cx="1089770" cy="842554"/>
          </a:xfrm>
          <a:prstGeom prst="rect">
            <a:avLst/>
          </a:prstGeom>
        </p:spPr>
      </p:pic>
      <p:graphicFrame>
        <p:nvGraphicFramePr>
          <p:cNvPr id="8" name="Tabelle 7">
            <a:extLst>
              <a:ext uri="{FF2B5EF4-FFF2-40B4-BE49-F238E27FC236}">
                <a16:creationId xmlns:a16="http://schemas.microsoft.com/office/drawing/2014/main" id="{ABD40C89-87E4-4953-AC5C-F630C6FC2500}"/>
              </a:ext>
            </a:extLst>
          </p:cNvPr>
          <p:cNvGraphicFramePr>
            <a:graphicFrameLocks noGrp="1"/>
          </p:cNvGraphicFramePr>
          <p:nvPr>
            <p:extLst>
              <p:ext uri="{D42A27DB-BD31-4B8C-83A1-F6EECF244321}">
                <p14:modId xmlns:p14="http://schemas.microsoft.com/office/powerpoint/2010/main" val="1174626864"/>
              </p:ext>
            </p:extLst>
          </p:nvPr>
        </p:nvGraphicFramePr>
        <p:xfrm>
          <a:off x="1015463" y="1040854"/>
          <a:ext cx="9857553" cy="1491996"/>
        </p:xfrm>
        <a:graphic>
          <a:graphicData uri="http://schemas.openxmlformats.org/drawingml/2006/table">
            <a:tbl>
              <a:tblPr firstRow="1" firstCol="1" bandRow="1">
                <a:tableStyleId>{5C22544A-7EE6-4342-B048-85BDC9FD1C3A}</a:tableStyleId>
              </a:tblPr>
              <a:tblGrid>
                <a:gridCol w="1260277">
                  <a:extLst>
                    <a:ext uri="{9D8B030D-6E8A-4147-A177-3AD203B41FA5}">
                      <a16:colId xmlns:a16="http://schemas.microsoft.com/office/drawing/2014/main" val="3190979977"/>
                    </a:ext>
                  </a:extLst>
                </a:gridCol>
                <a:gridCol w="826778">
                  <a:extLst>
                    <a:ext uri="{9D8B030D-6E8A-4147-A177-3AD203B41FA5}">
                      <a16:colId xmlns:a16="http://schemas.microsoft.com/office/drawing/2014/main" val="2114107646"/>
                    </a:ext>
                  </a:extLst>
                </a:gridCol>
                <a:gridCol w="1048668">
                  <a:extLst>
                    <a:ext uri="{9D8B030D-6E8A-4147-A177-3AD203B41FA5}">
                      <a16:colId xmlns:a16="http://schemas.microsoft.com/office/drawing/2014/main" val="2834536443"/>
                    </a:ext>
                  </a:extLst>
                </a:gridCol>
                <a:gridCol w="614197">
                  <a:extLst>
                    <a:ext uri="{9D8B030D-6E8A-4147-A177-3AD203B41FA5}">
                      <a16:colId xmlns:a16="http://schemas.microsoft.com/office/drawing/2014/main" val="4113619805"/>
                    </a:ext>
                  </a:extLst>
                </a:gridCol>
                <a:gridCol w="721152">
                  <a:extLst>
                    <a:ext uri="{9D8B030D-6E8A-4147-A177-3AD203B41FA5}">
                      <a16:colId xmlns:a16="http://schemas.microsoft.com/office/drawing/2014/main" val="1270189017"/>
                    </a:ext>
                  </a:extLst>
                </a:gridCol>
                <a:gridCol w="957328">
                  <a:extLst>
                    <a:ext uri="{9D8B030D-6E8A-4147-A177-3AD203B41FA5}">
                      <a16:colId xmlns:a16="http://schemas.microsoft.com/office/drawing/2014/main" val="4258107706"/>
                    </a:ext>
                  </a:extLst>
                </a:gridCol>
                <a:gridCol w="1182322">
                  <a:extLst>
                    <a:ext uri="{9D8B030D-6E8A-4147-A177-3AD203B41FA5}">
                      <a16:colId xmlns:a16="http://schemas.microsoft.com/office/drawing/2014/main" val="610125715"/>
                    </a:ext>
                  </a:extLst>
                </a:gridCol>
                <a:gridCol w="1922558">
                  <a:extLst>
                    <a:ext uri="{9D8B030D-6E8A-4147-A177-3AD203B41FA5}">
                      <a16:colId xmlns:a16="http://schemas.microsoft.com/office/drawing/2014/main" val="1974501221"/>
                    </a:ext>
                  </a:extLst>
                </a:gridCol>
                <a:gridCol w="1324273">
                  <a:extLst>
                    <a:ext uri="{9D8B030D-6E8A-4147-A177-3AD203B41FA5}">
                      <a16:colId xmlns:a16="http://schemas.microsoft.com/office/drawing/2014/main" val="2562588050"/>
                    </a:ext>
                  </a:extLst>
                </a:gridCol>
              </a:tblGrid>
              <a:tr h="764414">
                <a:tc>
                  <a:txBody>
                    <a:bodyPr/>
                    <a:lstStyle/>
                    <a:p>
                      <a:pPr algn="l">
                        <a:lnSpc>
                          <a:spcPct val="107000"/>
                        </a:lnSpc>
                        <a:spcAft>
                          <a:spcPts val="0"/>
                        </a:spcAft>
                      </a:pPr>
                      <a:r>
                        <a:rPr lang="en-US" sz="2000" dirty="0">
                          <a:effectLst/>
                        </a:rPr>
                        <a:t>Machine</a:t>
                      </a:r>
                      <a:endParaRPr lang="de-DE"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err="1">
                          <a:effectLst/>
                        </a:rPr>
                        <a:t>N</a:t>
                      </a:r>
                      <a:r>
                        <a:rPr lang="en-US" sz="1600" baseline="-25000" dirty="0" err="1">
                          <a:effectLst/>
                        </a:rPr>
                        <a:t>Bunch</a:t>
                      </a:r>
                      <a:endParaRPr lang="de-DE" sz="1600" dirty="0">
                        <a:effectLst/>
                      </a:endParaRPr>
                    </a:p>
                    <a:p>
                      <a:pPr algn="l">
                        <a:lnSpc>
                          <a:spcPct val="107000"/>
                        </a:lnSpc>
                        <a:spcAft>
                          <a:spcPts val="0"/>
                        </a:spcAft>
                      </a:pP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a:effectLst/>
                        </a:rPr>
                        <a:t>f</a:t>
                      </a:r>
                      <a:r>
                        <a:rPr lang="en-US" sz="1600" baseline="-25000">
                          <a:effectLst/>
                        </a:rPr>
                        <a:t>Bunch</a:t>
                      </a:r>
                      <a:endParaRPr lang="de-DE" sz="1600">
                        <a:effectLst/>
                      </a:endParaRPr>
                    </a:p>
                    <a:p>
                      <a:pPr algn="l">
                        <a:lnSpc>
                          <a:spcPct val="107000"/>
                        </a:lnSpc>
                        <a:spcAft>
                          <a:spcPts val="0"/>
                        </a:spcAft>
                      </a:pPr>
                      <a:r>
                        <a:rPr lang="en-US" sz="1600">
                          <a:effectLst/>
                        </a:rPr>
                        <a:t>MHz</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err="1">
                          <a:effectLst/>
                        </a:rPr>
                        <a:t>I</a:t>
                      </a:r>
                      <a:r>
                        <a:rPr lang="en-US" sz="1600" baseline="-25000" dirty="0" err="1">
                          <a:effectLst/>
                        </a:rPr>
                        <a:t>beam</a:t>
                      </a:r>
                      <a:endParaRPr lang="de-DE" sz="1600" dirty="0">
                        <a:effectLst/>
                      </a:endParaRPr>
                    </a:p>
                    <a:p>
                      <a:pPr algn="l">
                        <a:lnSpc>
                          <a:spcPct val="107000"/>
                        </a:lnSpc>
                        <a:spcAft>
                          <a:spcPts val="0"/>
                        </a:spcAft>
                      </a:pPr>
                      <a:r>
                        <a:rPr lang="en-US" sz="1600" dirty="0">
                          <a:effectLst/>
                        </a:rPr>
                        <a:t>A</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err="1">
                          <a:effectLst/>
                          <a:latin typeface="Symbol" panose="05050102010706020507" pitchFamily="18" charset="2"/>
                        </a:rPr>
                        <a:t>s</a:t>
                      </a:r>
                      <a:r>
                        <a:rPr lang="en-US" sz="1600" baseline="-25000" dirty="0" err="1">
                          <a:effectLst/>
                        </a:rPr>
                        <a:t>z</a:t>
                      </a:r>
                      <a:endParaRPr lang="de-DE" sz="1600" dirty="0">
                        <a:effectLst/>
                      </a:endParaRPr>
                    </a:p>
                    <a:p>
                      <a:pPr algn="l">
                        <a:lnSpc>
                          <a:spcPct val="107000"/>
                        </a:lnSpc>
                        <a:spcAft>
                          <a:spcPts val="0"/>
                        </a:spcAft>
                      </a:pPr>
                      <a:r>
                        <a:rPr lang="en-US" sz="1600" dirty="0">
                          <a:effectLst/>
                        </a:rPr>
                        <a:t>cm</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err="1">
                          <a:effectLst/>
                          <a:latin typeface="Symbol" panose="05050102010706020507" pitchFamily="18" charset="2"/>
                        </a:rPr>
                        <a:t>s</a:t>
                      </a:r>
                      <a:r>
                        <a:rPr lang="en-US" sz="1600" baseline="-25000" dirty="0" err="1">
                          <a:effectLst/>
                        </a:rPr>
                        <a:t>t</a:t>
                      </a:r>
                      <a:endParaRPr lang="de-DE" sz="1600" dirty="0">
                        <a:effectLst/>
                      </a:endParaRPr>
                    </a:p>
                    <a:p>
                      <a:pPr algn="l">
                        <a:lnSpc>
                          <a:spcPct val="107000"/>
                        </a:lnSpc>
                        <a:spcAft>
                          <a:spcPts val="0"/>
                        </a:spcAft>
                      </a:pPr>
                      <a:r>
                        <a:rPr lang="en-US" sz="1600" dirty="0" err="1">
                          <a:effectLst/>
                        </a:rPr>
                        <a:t>ps</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a:effectLst/>
                          <a:latin typeface="Symbol" panose="05050102010706020507" pitchFamily="18" charset="2"/>
                        </a:rPr>
                        <a:t>a</a:t>
                      </a:r>
                      <a:r>
                        <a:rPr lang="en-US" sz="1600" dirty="0">
                          <a:effectLst/>
                        </a:rPr>
                        <a:t> = 1/</a:t>
                      </a:r>
                      <a:r>
                        <a:rPr lang="en-US" sz="1600" dirty="0">
                          <a:effectLst/>
                          <a:latin typeface="Symbol" panose="05050102010706020507" pitchFamily="18" charset="2"/>
                        </a:rPr>
                        <a:t>s</a:t>
                      </a:r>
                      <a:r>
                        <a:rPr lang="en-US" sz="1600" baseline="-25000" dirty="0">
                          <a:effectLst/>
                        </a:rPr>
                        <a:t>t</a:t>
                      </a:r>
                      <a:r>
                        <a:rPr lang="en-US" sz="1600" baseline="30000" dirty="0">
                          <a:effectLst/>
                        </a:rPr>
                        <a:t>2</a:t>
                      </a:r>
                      <a:endParaRPr lang="de-DE" sz="1600" dirty="0">
                        <a:effectLst/>
                      </a:endParaRPr>
                    </a:p>
                    <a:p>
                      <a:pPr algn="l">
                        <a:lnSpc>
                          <a:spcPct val="107000"/>
                        </a:lnSpc>
                        <a:spcAft>
                          <a:spcPts val="0"/>
                        </a:spcAft>
                      </a:pPr>
                      <a:r>
                        <a:rPr lang="en-US" sz="1600" dirty="0">
                          <a:effectLst/>
                        </a:rPr>
                        <a:t>ps</a:t>
                      </a:r>
                      <a:r>
                        <a:rPr lang="en-US" sz="1600" baseline="30000" dirty="0">
                          <a:effectLst/>
                        </a:rPr>
                        <a:t>2</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a:effectLst/>
                        </a:rPr>
                        <a:t>1/e width of Fourier spectrum</a:t>
                      </a:r>
                      <a:endParaRPr lang="de-DE"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1600" dirty="0">
                          <a:effectLst/>
                        </a:rPr>
                        <a:t>I</a:t>
                      </a:r>
                      <a:r>
                        <a:rPr lang="en-US" sz="1600" baseline="-25000" dirty="0">
                          <a:effectLst/>
                        </a:rPr>
                        <a:t>0</a:t>
                      </a:r>
                      <a:r>
                        <a:rPr lang="de-DE" sz="1600" baseline="-25000" dirty="0">
                          <a:effectLst/>
                        </a:rPr>
                        <a:t>  </a:t>
                      </a:r>
                      <a:r>
                        <a:rPr lang="en-US" sz="1600" dirty="0">
                          <a:effectLst/>
                        </a:rPr>
                        <a:t>Peak current (A) </a:t>
                      </a:r>
                      <a:endParaRPr lang="de-DE"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6016813"/>
                  </a:ext>
                </a:extLst>
              </a:tr>
              <a:tr h="328473">
                <a:tc>
                  <a:txBody>
                    <a:bodyPr/>
                    <a:lstStyle/>
                    <a:p>
                      <a:pPr algn="l">
                        <a:lnSpc>
                          <a:spcPts val="2600"/>
                        </a:lnSpc>
                        <a:spcBef>
                          <a:spcPts val="600"/>
                        </a:spcBef>
                        <a:spcAft>
                          <a:spcPts val="0"/>
                        </a:spcAft>
                      </a:pPr>
                      <a:r>
                        <a:rPr lang="en-US" sz="2000" b="1" dirty="0">
                          <a:solidFill>
                            <a:schemeClr val="accent6">
                              <a:lumMod val="50000"/>
                            </a:schemeClr>
                          </a:solidFill>
                          <a:effectLst/>
                        </a:rPr>
                        <a:t>HERA-e</a:t>
                      </a:r>
                      <a:endParaRPr lang="de-DE" sz="2000" b="1"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  210</a:t>
                      </a:r>
                      <a:endParaRPr lang="de-DE" sz="2000" b="1"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10.41</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0.04</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0.93</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31</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5.203 10</a:t>
                      </a:r>
                      <a:r>
                        <a:rPr lang="en-US" sz="2000" b="1" baseline="30000">
                          <a:solidFill>
                            <a:schemeClr val="accent6">
                              <a:lumMod val="50000"/>
                            </a:schemeClr>
                          </a:solidFill>
                          <a:effectLst/>
                        </a:rPr>
                        <a:t>-4</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a:solidFill>
                            <a:schemeClr val="accent6">
                              <a:lumMod val="50000"/>
                            </a:schemeClr>
                          </a:solidFill>
                          <a:effectLst/>
                        </a:rPr>
                        <a:t>5.1 GHz</a:t>
                      </a:r>
                      <a:endParaRPr lang="de-DE" sz="2000" b="1">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Bef>
                          <a:spcPts val="600"/>
                        </a:spcBef>
                        <a:spcAft>
                          <a:spcPts val="0"/>
                        </a:spcAft>
                      </a:pPr>
                      <a:r>
                        <a:rPr lang="en-US" sz="2000" b="1" dirty="0">
                          <a:solidFill>
                            <a:schemeClr val="accent6">
                              <a:lumMod val="50000"/>
                            </a:schemeClr>
                          </a:solidFill>
                          <a:effectLst/>
                        </a:rPr>
                        <a:t>57.3</a:t>
                      </a:r>
                      <a:endParaRPr lang="de-DE" sz="2000" b="1"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4824606"/>
                  </a:ext>
                </a:extLst>
              </a:tr>
              <a:tr h="399109">
                <a:tc>
                  <a:txBody>
                    <a:bodyPr/>
                    <a:lstStyle/>
                    <a:p>
                      <a:pPr algn="l">
                        <a:lnSpc>
                          <a:spcPts val="2600"/>
                        </a:lnSpc>
                        <a:spcAft>
                          <a:spcPts val="0"/>
                        </a:spcAft>
                      </a:pPr>
                      <a:r>
                        <a:rPr lang="en-US" sz="2000" b="1" dirty="0">
                          <a:solidFill>
                            <a:srgbClr val="FF0000"/>
                          </a:solidFill>
                          <a:effectLst/>
                        </a:rPr>
                        <a:t>LHC</a:t>
                      </a:r>
                      <a:endParaRPr lang="de-DE"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2600</a:t>
                      </a:r>
                      <a:endParaRPr lang="de-DE"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40.08</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1.0</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7.55</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253</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7.81 10</a:t>
                      </a:r>
                      <a:r>
                        <a:rPr lang="en-US" sz="2000" b="1" baseline="30000">
                          <a:solidFill>
                            <a:srgbClr val="FF0000"/>
                          </a:solidFill>
                          <a:effectLst/>
                        </a:rPr>
                        <a:t>-6</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a:solidFill>
                            <a:srgbClr val="FF0000"/>
                          </a:solidFill>
                          <a:effectLst/>
                        </a:rPr>
                        <a:t>0.63 GHz</a:t>
                      </a:r>
                      <a:endParaRPr lang="de-DE" sz="2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ts val="2600"/>
                        </a:lnSpc>
                        <a:spcAft>
                          <a:spcPts val="0"/>
                        </a:spcAft>
                      </a:pPr>
                      <a:r>
                        <a:rPr lang="en-US" sz="2000" b="1" dirty="0">
                          <a:solidFill>
                            <a:srgbClr val="FF0000"/>
                          </a:solidFill>
                          <a:effectLst/>
                        </a:rPr>
                        <a:t>41.2</a:t>
                      </a:r>
                      <a:endParaRPr lang="de-DE"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30540"/>
                  </a:ext>
                </a:extLst>
              </a:tr>
            </a:tbl>
          </a:graphicData>
        </a:graphic>
      </p:graphicFrame>
      <p:sp>
        <p:nvSpPr>
          <p:cNvPr id="10" name="Textfeld 9">
            <a:extLst>
              <a:ext uri="{FF2B5EF4-FFF2-40B4-BE49-F238E27FC236}">
                <a16:creationId xmlns:a16="http://schemas.microsoft.com/office/drawing/2014/main" id="{BC642CBD-040A-4628-BFBF-8F0F219B61AD}"/>
              </a:ext>
            </a:extLst>
          </p:cNvPr>
          <p:cNvSpPr txBox="1"/>
          <p:nvPr/>
        </p:nvSpPr>
        <p:spPr>
          <a:xfrm>
            <a:off x="727910" y="610606"/>
            <a:ext cx="4507832" cy="400110"/>
          </a:xfrm>
          <a:prstGeom prst="rect">
            <a:avLst/>
          </a:prstGeom>
          <a:noFill/>
        </p:spPr>
        <p:txBody>
          <a:bodyPr wrap="square" rtlCol="0">
            <a:spAutoFit/>
          </a:bodyPr>
          <a:lstStyle/>
          <a:p>
            <a:r>
              <a:rPr lang="de-DE" sz="2000" b="1" dirty="0">
                <a:latin typeface="Times New Roman" panose="02020603050405020304" pitchFamily="18" charset="0"/>
                <a:cs typeface="Times New Roman" panose="02020603050405020304" pitchFamily="18" charset="0"/>
              </a:rPr>
              <a:t>Key </a:t>
            </a:r>
            <a:r>
              <a:rPr lang="de-DE" sz="2000" b="1" dirty="0" err="1">
                <a:latin typeface="Times New Roman" panose="02020603050405020304" pitchFamily="18" charset="0"/>
                <a:cs typeface="Times New Roman" panose="02020603050405020304" pitchFamily="18" charset="0"/>
              </a:rPr>
              <a:t>parameters</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both</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machines</a:t>
            </a:r>
            <a:r>
              <a:rPr lang="de-DE" sz="2000" b="1" dirty="0">
                <a:latin typeface="Times New Roman" panose="02020603050405020304" pitchFamily="18" charset="0"/>
                <a:cs typeface="Times New Roman" panose="02020603050405020304" pitchFamily="18" charset="0"/>
              </a:rPr>
              <a:t>:</a:t>
            </a:r>
          </a:p>
        </p:txBody>
      </p:sp>
      <p:pic>
        <p:nvPicPr>
          <p:cNvPr id="46" name="Grafik 45">
            <a:extLst>
              <a:ext uri="{FF2B5EF4-FFF2-40B4-BE49-F238E27FC236}">
                <a16:creationId xmlns:a16="http://schemas.microsoft.com/office/drawing/2014/main" id="{74523562-926A-473C-81F0-E40B0280D0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86040" y="3376609"/>
            <a:ext cx="4114799" cy="1895809"/>
          </a:xfrm>
          <a:prstGeom prst="rect">
            <a:avLst/>
          </a:prstGeom>
          <a:noFill/>
          <a:ln>
            <a:noFill/>
          </a:ln>
        </p:spPr>
      </p:pic>
      <p:sp>
        <p:nvSpPr>
          <p:cNvPr id="48" name="Textfeld 2">
            <a:extLst>
              <a:ext uri="{FF2B5EF4-FFF2-40B4-BE49-F238E27FC236}">
                <a16:creationId xmlns:a16="http://schemas.microsoft.com/office/drawing/2014/main" id="{B56F945B-F2B3-4DBC-88BF-DB7589C6E78A}"/>
              </a:ext>
            </a:extLst>
          </p:cNvPr>
          <p:cNvSpPr txBox="1">
            <a:spLocks noChangeArrowheads="1"/>
          </p:cNvSpPr>
          <p:nvPr/>
        </p:nvSpPr>
        <p:spPr bwMode="auto">
          <a:xfrm>
            <a:off x="4598035" y="3326765"/>
            <a:ext cx="2264410" cy="111950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9" name="Rectangle 39">
            <a:extLst>
              <a:ext uri="{FF2B5EF4-FFF2-40B4-BE49-F238E27FC236}">
                <a16:creationId xmlns:a16="http://schemas.microsoft.com/office/drawing/2014/main" id="{A16AE85F-1B02-48CD-9B1A-55455B71540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40" name="Rectangle 40">
            <a:extLst>
              <a:ext uri="{FF2B5EF4-FFF2-40B4-BE49-F238E27FC236}">
                <a16:creationId xmlns:a16="http://schemas.microsoft.com/office/drawing/2014/main" id="{E04CC5D1-F69C-4A2D-9953-CE150C3E6CE7}"/>
              </a:ext>
            </a:extLst>
          </p:cNvPr>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de-DE"/>
          </a:p>
        </p:txBody>
      </p:sp>
      <p:sp>
        <p:nvSpPr>
          <p:cNvPr id="41" name="Rectangle 42">
            <a:extLst>
              <a:ext uri="{FF2B5EF4-FFF2-40B4-BE49-F238E27FC236}">
                <a16:creationId xmlns:a16="http://schemas.microsoft.com/office/drawing/2014/main" id="{9ABE36F5-80D3-4D28-A95A-D73956B8CC47}"/>
              </a:ext>
            </a:extLst>
          </p:cNvPr>
          <p:cNvSpPr>
            <a:spLocks noChangeArrowheads="1"/>
          </p:cNvSpPr>
          <p:nvPr/>
        </p:nvSpPr>
        <p:spPr bwMode="auto">
          <a:xfrm>
            <a:off x="727910" y="2701393"/>
            <a:ext cx="6621379" cy="3452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Assumptions:</a:t>
            </a:r>
            <a:r>
              <a:rPr kumimoji="0" lang="en-US" altLang="de-DE"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457200" marR="0" lvl="0" indent="-457200" algn="l" defTabSz="914400" rtl="0" eaLnBrk="0" fontAlgn="base" latinLnBrk="0" hangingPunct="0">
              <a:lnSpc>
                <a:spcPts val="2200"/>
              </a:lnSpc>
              <a:spcBef>
                <a:spcPct val="0"/>
              </a:spcBef>
              <a:spcAft>
                <a:spcPts val="600"/>
              </a:spcAft>
              <a:buClrTx/>
              <a:buSzTx/>
              <a:buFontTx/>
              <a:buAutoNum type="arabicPeriod"/>
              <a:tabLst/>
            </a:pPr>
            <a:r>
              <a:rPr kumimoji="0" lang="en-US" altLang="de-DE"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trajectories of the </a:t>
            </a:r>
            <a:r>
              <a:rPr kumimoji="0" lang="en-US" altLang="de-DE"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MolFlow</a:t>
            </a:r>
            <a:r>
              <a:rPr kumimoji="0" lang="en-US" altLang="de-DE"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simulation are equivalent (see Tait Fig. 4.7 on the right: trajectories are shown in red, blue dots at cell wall are wall bounces, blue dots within the cell: crossings of a resonance). </a:t>
            </a:r>
          </a:p>
          <a:p>
            <a:pPr marL="457200" indent="-457200" eaLnBrk="0" fontAlgn="base" hangingPunct="0">
              <a:lnSpc>
                <a:spcPts val="2200"/>
              </a:lnSpc>
              <a:spcBef>
                <a:spcPct val="0"/>
              </a:spcBef>
              <a:spcAft>
                <a:spcPts val="600"/>
              </a:spcAft>
              <a:buFontTx/>
              <a:buAutoNum type="arabicPeriod"/>
            </a:pPr>
            <a:r>
              <a:rPr lang="en-US" sz="2000" dirty="0">
                <a:latin typeface="Times New Roman" panose="02020603050405020304" pitchFamily="18" charset="0"/>
                <a:cs typeface="Times New Roman" panose="02020603050405020304" pitchFamily="18" charset="0"/>
              </a:rPr>
              <a:t>Inhomogeneity equivalent, i.e. the shape of the resonant surfaces are similar (see Tait Fig. 4.6) </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duration of resonance crossings have the same statistical distribution.</a:t>
            </a:r>
          </a:p>
          <a:p>
            <a:pPr marL="457200" indent="-457200" eaLnBrk="0" fontAlgn="base" hangingPunct="0">
              <a:lnSpc>
                <a:spcPts val="2200"/>
              </a:lnSpc>
              <a:spcBef>
                <a:spcPct val="0"/>
              </a:spcBef>
              <a:spcAft>
                <a:spcPts val="600"/>
              </a:spcAft>
              <a:buFontTx/>
              <a:buAutoNum type="arabicPeriod"/>
            </a:pPr>
            <a:r>
              <a:rPr lang="en-US" sz="2000" dirty="0">
                <a:latin typeface="Times New Roman" panose="02020603050405020304" pitchFamily="18" charset="0"/>
                <a:cs typeface="Times New Roman" panose="02020603050405020304" pitchFamily="18" charset="0"/>
              </a:rPr>
              <a:t>Beam size very small compared to cell radius</a:t>
            </a:r>
          </a:p>
          <a:p>
            <a:pPr marL="457200" indent="-457200" eaLnBrk="0" fontAlgn="base" hangingPunct="0">
              <a:lnSpc>
                <a:spcPts val="2200"/>
              </a:lnSpc>
              <a:spcBef>
                <a:spcPct val="0"/>
              </a:spcBef>
              <a:spcAft>
                <a:spcPts val="600"/>
              </a:spcAft>
              <a:buFontTx/>
              <a:buAutoNum type="arabicPeriod"/>
            </a:pPr>
            <a:r>
              <a:rPr lang="en-US" sz="2000" dirty="0">
                <a:solidFill>
                  <a:schemeClr val="accent1">
                    <a:lumMod val="75000"/>
                  </a:schemeClr>
                </a:solidFill>
                <a:latin typeface="Times New Roman" panose="02020603050405020304" pitchFamily="18" charset="0"/>
                <a:cs typeface="Times New Roman" panose="02020603050405020304" pitchFamily="18" charset="0"/>
              </a:rPr>
              <a:t>The main differences come from the bunch frequency, and the longitudinal width in z or in t (</a:t>
            </a:r>
            <a:r>
              <a:rPr lang="en-US" sz="2000" dirty="0" err="1">
                <a:solidFill>
                  <a:schemeClr val="accent1">
                    <a:lumMod val="75000"/>
                  </a:schemeClr>
                </a:solidFill>
                <a:latin typeface="Symbol" panose="05050102010706020507" pitchFamily="18" charset="2"/>
                <a:cs typeface="Times New Roman" panose="02020603050405020304" pitchFamily="18" charset="0"/>
              </a:rPr>
              <a:t>s</a:t>
            </a:r>
            <a:r>
              <a:rPr lang="en-US" sz="2000" baseline="-25000" dirty="0" err="1">
                <a:solidFill>
                  <a:schemeClr val="accent1">
                    <a:lumMod val="75000"/>
                  </a:schemeClr>
                </a:solidFill>
                <a:latin typeface="Times New Roman" panose="02020603050405020304" pitchFamily="18" charset="0"/>
                <a:cs typeface="Times New Roman" panose="02020603050405020304" pitchFamily="18" charset="0"/>
              </a:rPr>
              <a:t>z</a:t>
            </a:r>
            <a:r>
              <a:rPr lang="en-US" sz="2000" baseline="-25000" dirty="0">
                <a:solidFill>
                  <a:schemeClr val="accent1">
                    <a:lumMod val="75000"/>
                  </a:schemeClr>
                </a:solidFill>
                <a:latin typeface="Times New Roman" panose="02020603050405020304" pitchFamily="18" charset="0"/>
                <a:cs typeface="Times New Roman" panose="02020603050405020304" pitchFamily="18" charset="0"/>
              </a:rPr>
              <a:t>/t</a:t>
            </a:r>
            <a:r>
              <a:rPr lang="en-US" sz="2000" dirty="0">
                <a:solidFill>
                  <a:schemeClr val="accent1">
                    <a:lumMod val="75000"/>
                  </a:schemeClr>
                </a:solidFill>
                <a:latin typeface="Times New Roman" panose="02020603050405020304" pitchFamily="18" charset="0"/>
                <a:cs typeface="Times New Roman" panose="02020603050405020304" pitchFamily="18" charset="0"/>
              </a:rPr>
              <a:t>) (see Table).</a:t>
            </a:r>
          </a:p>
        </p:txBody>
      </p:sp>
      <p:sp>
        <p:nvSpPr>
          <p:cNvPr id="9" name="Pfeil: nach oben 8">
            <a:extLst>
              <a:ext uri="{FF2B5EF4-FFF2-40B4-BE49-F238E27FC236}">
                <a16:creationId xmlns:a16="http://schemas.microsoft.com/office/drawing/2014/main" id="{61388475-F5E8-4D93-9C08-5EBE2FB3AFFC}"/>
              </a:ext>
            </a:extLst>
          </p:cNvPr>
          <p:cNvSpPr/>
          <p:nvPr/>
        </p:nvSpPr>
        <p:spPr>
          <a:xfrm>
            <a:off x="3468757" y="2562988"/>
            <a:ext cx="112643" cy="369055"/>
          </a:xfrm>
          <a:prstGeom prst="upArrow">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oben 15">
            <a:extLst>
              <a:ext uri="{FF2B5EF4-FFF2-40B4-BE49-F238E27FC236}">
                <a16:creationId xmlns:a16="http://schemas.microsoft.com/office/drawing/2014/main" id="{04CEA0CD-14A1-4E20-81CA-4275B33486F4}"/>
              </a:ext>
            </a:extLst>
          </p:cNvPr>
          <p:cNvSpPr/>
          <p:nvPr/>
        </p:nvSpPr>
        <p:spPr>
          <a:xfrm>
            <a:off x="4953000" y="2577482"/>
            <a:ext cx="112643" cy="369055"/>
          </a:xfrm>
          <a:prstGeom prst="upArrow">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oben 16">
            <a:extLst>
              <a:ext uri="{FF2B5EF4-FFF2-40B4-BE49-F238E27FC236}">
                <a16:creationId xmlns:a16="http://schemas.microsoft.com/office/drawing/2014/main" id="{95430CCC-D9DC-4B1C-804A-FD11BF551DBD}"/>
              </a:ext>
            </a:extLst>
          </p:cNvPr>
          <p:cNvSpPr/>
          <p:nvPr/>
        </p:nvSpPr>
        <p:spPr>
          <a:xfrm>
            <a:off x="5673918" y="2551052"/>
            <a:ext cx="112643" cy="369055"/>
          </a:xfrm>
          <a:prstGeom prst="upArrow">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799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424734" y="141691"/>
            <a:ext cx="9999786" cy="584775"/>
          </a:xfrm>
          <a:prstGeom prst="rect">
            <a:avLst/>
          </a:prstGeom>
          <a:noFill/>
          <a:ln cap="flat">
            <a:noFill/>
          </a:ln>
        </p:spPr>
        <p:txBody>
          <a:bodyPr vert="horz" wrap="square" lIns="91440" tIns="45720" rIns="91440" bIns="45720" anchor="t" anchorCtr="0" compatLnSpc="1">
            <a:spAutoFit/>
          </a:bodyPr>
          <a:lstStyle/>
          <a:p>
            <a:pPr marL="0" lvl="8" algn="ctr">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3200" b="1" dirty="0">
                <a:solidFill>
                  <a:srgbClr val="C00000"/>
                </a:solidFill>
                <a:latin typeface="Comic Sans MS" panose="030F0702030302020204" pitchFamily="66" charset="0"/>
              </a:rPr>
              <a:t>Comparison of BID for HERA and LHC</a:t>
            </a:r>
            <a:endParaRPr lang="en-US" sz="3200" b="1" dirty="0">
              <a:solidFill>
                <a:schemeClr val="tx1">
                  <a:lumMod val="75000"/>
                  <a:lumOff val="25000"/>
                </a:schemeClr>
              </a:solidFill>
              <a:latin typeface="Comic Sans MS" panose="030F0702030302020204" pitchFamily="66" charset="0"/>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6" name="Textfeld 8">
            <a:extLst>
              <a:ext uri="{FF2B5EF4-FFF2-40B4-BE49-F238E27FC236}">
                <a16:creationId xmlns:a16="http://schemas.microsoft.com/office/drawing/2014/main" id="{A18F3D58-3331-416B-A080-7A3E40FDDE7A}"/>
              </a:ext>
            </a:extLst>
          </p:cNvPr>
          <p:cNvSpPr txBox="1"/>
          <p:nvPr/>
        </p:nvSpPr>
        <p:spPr>
          <a:xfrm>
            <a:off x="181895" y="743341"/>
            <a:ext cx="5368648" cy="938719"/>
          </a:xfrm>
          <a:prstGeom prst="rect">
            <a:avLst/>
          </a:prstGeom>
          <a:noFill/>
          <a:ln cap="flat">
            <a:noFill/>
          </a:ln>
        </p:spPr>
        <p:txBody>
          <a:bodyPr vert="horz" wrap="square" lIns="91440" tIns="45720" rIns="91440" bIns="45720" anchor="t" anchorCtr="0" compatLnSpc="1">
            <a:spAutoFit/>
          </a:bodyPr>
          <a:lstStyle/>
          <a:p>
            <a:pPr lvl="0">
              <a:lnSpc>
                <a:spcPts val="2200"/>
              </a:lnSpc>
              <a:spcAft>
                <a:spcPts val="600"/>
              </a:spcAft>
              <a:buSzPct val="100000"/>
              <a:defRPr sz="1800" b="0" i="0" u="none" strike="noStrike" kern="0" cap="none" spc="0" baseline="0">
                <a:solidFill>
                  <a:srgbClr val="000000"/>
                </a:solidFill>
                <a:uFillTx/>
              </a:defRPr>
            </a:pPr>
            <a:r>
              <a:rPr lang="en-US" sz="2000" b="1" dirty="0">
                <a:latin typeface="Times New Roman" panose="02020603050405020304" pitchFamily="18" charset="0"/>
                <a:cs typeface="Times New Roman" panose="02020603050405020304" pitchFamily="18" charset="0"/>
              </a:rPr>
              <a:t>Spin-flip Probability</a:t>
            </a:r>
            <a:r>
              <a:rPr lang="en-US" sz="2000" dirty="0">
                <a:latin typeface="Times New Roman" panose="02020603050405020304" pitchFamily="18" charset="0"/>
                <a:cs typeface="Times New Roman" panose="02020603050405020304" pitchFamily="18" charset="0"/>
              </a:rPr>
              <a:t> for crossing a </a:t>
            </a:r>
            <a:r>
              <a:rPr lang="en-US" sz="2000" dirty="0">
                <a:latin typeface="Symbol" panose="05050102010706020507" pitchFamily="18" charset="2"/>
                <a:cs typeface="Times New Roman" panose="02020603050405020304" pitchFamily="18" charset="0"/>
              </a:rPr>
              <a:t>s</a:t>
            </a:r>
            <a:r>
              <a:rPr lang="en-US" sz="2000" baseline="-25000" dirty="0">
                <a:latin typeface="Times New Roman" panose="02020603050405020304" pitchFamily="18" charset="0"/>
                <a:cs typeface="Times New Roman" panose="02020603050405020304" pitchFamily="18" charset="0"/>
              </a:rPr>
              <a:t>2-4</a:t>
            </a:r>
            <a:r>
              <a:rPr lang="en-US" sz="2000" dirty="0">
                <a:latin typeface="Times New Roman" panose="02020603050405020304" pitchFamily="18" charset="0"/>
                <a:cs typeface="Times New Roman" panose="02020603050405020304" pitchFamily="18" charset="0"/>
              </a:rPr>
              <a:t> resonance, with </a:t>
            </a:r>
            <a:r>
              <a:rPr lang="en-US" sz="2000" dirty="0">
                <a:latin typeface="Symbol" panose="05050102010706020507" pitchFamily="18" charset="2"/>
                <a:cs typeface="Times New Roman" panose="02020603050405020304" pitchFamily="18" charset="0"/>
              </a:rPr>
              <a:t>q</a:t>
            </a:r>
            <a:r>
              <a:rPr lang="en-US" sz="2000" dirty="0">
                <a:latin typeface="Times New Roman" panose="02020603050405020304" pitchFamily="18" charset="0"/>
                <a:cs typeface="Times New Roman" panose="02020603050405020304" pitchFamily="18" charset="0"/>
              </a:rPr>
              <a:t> = mixing angle, </a:t>
            </a:r>
            <a:r>
              <a:rPr lang="en-US" sz="2000" dirty="0">
                <a:latin typeface="Symbol" panose="05050102010706020507" pitchFamily="18" charset="2"/>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 = crossing time and n index of passage (Tait </a:t>
            </a:r>
            <a:r>
              <a:rPr lang="en-US" sz="2000" dirty="0" err="1">
                <a:latin typeface="Times New Roman" panose="02020603050405020304" pitchFamily="18" charset="0"/>
                <a:cs typeface="Times New Roman" panose="02020603050405020304" pitchFamily="18" charset="0"/>
              </a:rPr>
              <a:t>Equ</a:t>
            </a:r>
            <a:r>
              <a:rPr lang="en-US" sz="2000" dirty="0">
                <a:latin typeface="Times New Roman" panose="02020603050405020304" pitchFamily="18" charset="0"/>
                <a:cs typeface="Times New Roman" panose="02020603050405020304" pitchFamily="18" charset="0"/>
              </a:rPr>
              <a:t>. 4.11):</a:t>
            </a:r>
            <a:endParaRPr lang="en-US" sz="2000" b="1" i="0" u="none" strike="noStrike" kern="1200" cap="none" spc="0" baseline="0" dirty="0">
              <a:solidFill>
                <a:srgbClr val="C00000"/>
              </a:solidFill>
              <a:uFillTx/>
              <a:latin typeface="Times New Roman" panose="02020603050405020304" pitchFamily="18" charset="0"/>
              <a:cs typeface="Times New Roman" panose="02020603050405020304" pitchFamily="18" charset="0"/>
            </a:endParaRPr>
          </a:p>
        </p:txBody>
      </p:sp>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12</a:t>
            </a:fld>
            <a:endParaRPr lang="de-DE" dirty="0"/>
          </a:p>
        </p:txBody>
      </p:sp>
      <p:pic>
        <p:nvPicPr>
          <p:cNvPr id="12" name="Grafik 11">
            <a:extLst>
              <a:ext uri="{FF2B5EF4-FFF2-40B4-BE49-F238E27FC236}">
                <a16:creationId xmlns:a16="http://schemas.microsoft.com/office/drawing/2014/main" id="{0A346BE7-2692-4234-BCB0-B8550FF4F5F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11169" y="1801551"/>
            <a:ext cx="3331196" cy="668515"/>
          </a:xfrm>
          <a:prstGeom prst="rect">
            <a:avLst/>
          </a:prstGeom>
          <a:noFill/>
          <a:ln w="28575">
            <a:solidFill>
              <a:schemeClr val="tx1">
                <a:lumMod val="50000"/>
                <a:lumOff val="50000"/>
              </a:schemeClr>
            </a:solidFill>
          </a:ln>
        </p:spPr>
      </p:pic>
      <p:sp>
        <p:nvSpPr>
          <p:cNvPr id="3" name="Textfeld 2">
            <a:extLst>
              <a:ext uri="{FF2B5EF4-FFF2-40B4-BE49-F238E27FC236}">
                <a16:creationId xmlns:a16="http://schemas.microsoft.com/office/drawing/2014/main" id="{F51AAEFF-57BE-41D0-8459-F9C035DD19EB}"/>
              </a:ext>
            </a:extLst>
          </p:cNvPr>
          <p:cNvSpPr txBox="1"/>
          <p:nvPr/>
        </p:nvSpPr>
        <p:spPr>
          <a:xfrm>
            <a:off x="181895" y="3234298"/>
            <a:ext cx="5867399" cy="3221395"/>
          </a:xfrm>
          <a:prstGeom prst="rect">
            <a:avLst/>
          </a:prstGeom>
          <a:noFill/>
        </p:spPr>
        <p:txBody>
          <a:bodyPr wrap="square" rtlCol="0">
            <a:spAutoFit/>
          </a:bodyPr>
          <a:lstStyle/>
          <a:p>
            <a:pPr>
              <a:lnSpc>
                <a:spcPts val="2200"/>
              </a:lnSpc>
              <a:spcAft>
                <a:spcPts val="600"/>
              </a:spcAft>
            </a:pPr>
            <a:r>
              <a:rPr lang="de-DE" sz="2000" dirty="0" err="1">
                <a:latin typeface="Times New Roman" panose="02020603050405020304" pitchFamily="18" charset="0"/>
                <a:cs typeface="Times New Roman" panose="02020603050405020304" pitchFamily="18" charset="0"/>
              </a:rPr>
              <a:t>With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our</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assumptions</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we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estimate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relative </a:t>
            </a:r>
            <a:r>
              <a:rPr lang="de-DE" sz="2000" dirty="0" err="1">
                <a:latin typeface="Times New Roman" panose="02020603050405020304" pitchFamily="18" charset="0"/>
                <a:cs typeface="Times New Roman" panose="02020603050405020304" pitchFamily="18" charset="0"/>
              </a:rPr>
              <a:t>strength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BID </a:t>
            </a:r>
            <a:r>
              <a:rPr lang="de-DE" sz="2000" dirty="0" err="1">
                <a:latin typeface="Times New Roman" panose="02020603050405020304" pitchFamily="18" charset="0"/>
                <a:cs typeface="Times New Roman" panose="02020603050405020304" pitchFamily="18" charset="0"/>
              </a:rPr>
              <a:t>by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ratio</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square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B</a:t>
            </a:r>
            <a:r>
              <a:rPr lang="de-DE" sz="2000" baseline="-25000" dirty="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for</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both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beams</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For</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k-</a:t>
            </a:r>
            <a:r>
              <a:rPr lang="de-DE" sz="2000" dirty="0" err="1">
                <a:latin typeface="Times New Roman" panose="02020603050405020304" pitchFamily="18" charset="0"/>
                <a:cs typeface="Times New Roman" panose="02020603050405020304" pitchFamily="18" charset="0"/>
              </a:rPr>
              <a:t>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harmonic</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Fourier </a:t>
            </a:r>
            <a:r>
              <a:rPr lang="de-DE" sz="2000" dirty="0" err="1">
                <a:latin typeface="Times New Roman" panose="02020603050405020304" pitchFamily="18" charset="0"/>
                <a:cs typeface="Times New Roman" panose="02020603050405020304" pitchFamily="18" charset="0"/>
              </a:rPr>
              <a:t>spectrum</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Tait</a:t>
            </a:r>
            <a:r>
              <a:rPr lang="de-DE" sz="2000" dirty="0">
                <a:latin typeface="Times New Roman" panose="02020603050405020304" pitchFamily="18" charset="0"/>
                <a:cs typeface="Times New Roman" panose="02020603050405020304" pitchFamily="18" charset="0"/>
              </a:rPr>
              <a:t> 2.59) </a:t>
            </a:r>
            <a:r>
              <a:rPr lang="de-DE" sz="2000" dirty="0" err="1">
                <a:latin typeface="Times New Roman" panose="02020603050405020304" pitchFamily="18" charset="0"/>
                <a:cs typeface="Times New Roman" panose="02020603050405020304" pitchFamily="18" charset="0"/>
              </a:rPr>
              <a:t>we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obtain</a:t>
            </a:r>
            <a:r>
              <a:rPr lang="de-DE" sz="2000" dirty="0">
                <a:latin typeface="Times New Roman" panose="02020603050405020304" pitchFamily="18" charset="0"/>
                <a:cs typeface="Times New Roman" panose="02020603050405020304" pitchFamily="18" charset="0"/>
              </a:rPr>
              <a:t>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a:latin typeface="Symbol" panose="05050102010706020507" pitchFamily="18" charset="2"/>
                <a:cs typeface="Times New Roman" panose="02020603050405020304" pitchFamily="18" charset="0"/>
              </a:rPr>
              <a:t>s</a:t>
            </a:r>
            <a:r>
              <a:rPr lang="de-DE" sz="2000" baseline="-25000" dirty="0">
                <a:latin typeface="Times New Roman" panose="02020603050405020304" pitchFamily="18" charset="0"/>
                <a:cs typeface="Times New Roman" panose="02020603050405020304" pitchFamily="18" charset="0"/>
              </a:rPr>
              <a:t>2-4</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transition</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frequency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8.54 GHz </a:t>
            </a:r>
            <a:r>
              <a:rPr lang="de-DE" sz="2000" dirty="0" err="1">
                <a:latin typeface="Times New Roman" panose="02020603050405020304" pitchFamily="18" charset="0"/>
                <a:cs typeface="Times New Roman" panose="02020603050405020304" pitchFamily="18" charset="0"/>
              </a:rPr>
              <a:t>with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parameters</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table</a:t>
            </a:r>
            <a:endParaRPr lang="de-DE" sz="2000" dirty="0">
              <a:latin typeface="Times New Roman" panose="02020603050405020304" pitchFamily="18" charset="0"/>
              <a:cs typeface="Times New Roman" panose="02020603050405020304" pitchFamily="18" charset="0"/>
            </a:endParaRPr>
          </a:p>
          <a:p>
            <a:pPr marL="342900" indent="-342900">
              <a:lnSpc>
                <a:spcPts val="220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LHC:       F</a:t>
            </a:r>
            <a:r>
              <a:rPr lang="de-DE" sz="2000" baseline="-25000" dirty="0">
                <a:latin typeface="Times New Roman" panose="02020603050405020304" pitchFamily="18" charset="0"/>
                <a:cs typeface="Times New Roman" panose="02020603050405020304" pitchFamily="18" charset="0"/>
              </a:rPr>
              <a:t>213</a:t>
            </a:r>
            <a:r>
              <a:rPr lang="de-DE" sz="2000" dirty="0">
                <a:latin typeface="Times New Roman" panose="02020603050405020304" pitchFamily="18" charset="0"/>
                <a:cs typeface="Times New Roman" panose="02020603050405020304" pitchFamily="18" charset="0"/>
              </a:rPr>
              <a:t> = 2 ∙ 1.0 A ∙ 1.53 10</a:t>
            </a:r>
            <a:r>
              <a:rPr lang="de-DE" sz="2000" baseline="30000" dirty="0">
                <a:latin typeface="Times New Roman" panose="02020603050405020304" pitchFamily="18" charset="0"/>
                <a:cs typeface="Times New Roman" panose="02020603050405020304" pitchFamily="18" charset="0"/>
              </a:rPr>
              <a:t>-20</a:t>
            </a:r>
          </a:p>
          <a:p>
            <a:pPr marL="342900" indent="-342900">
              <a:lnSpc>
                <a:spcPts val="2200"/>
              </a:lnSpc>
              <a:spcAft>
                <a:spcPts val="6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HERA:    F</a:t>
            </a:r>
            <a:r>
              <a:rPr lang="de-DE" sz="2000" baseline="-25000" dirty="0">
                <a:latin typeface="Times New Roman" panose="02020603050405020304" pitchFamily="18" charset="0"/>
                <a:cs typeface="Times New Roman" panose="02020603050405020304" pitchFamily="18" charset="0"/>
              </a:rPr>
              <a:t>820</a:t>
            </a:r>
            <a:r>
              <a:rPr lang="de-DE" sz="2000" dirty="0">
                <a:latin typeface="Times New Roman" panose="02020603050405020304" pitchFamily="18" charset="0"/>
                <a:cs typeface="Times New Roman" panose="02020603050405020304" pitchFamily="18" charset="0"/>
              </a:rPr>
              <a:t> = 2 ∙ 0.04 A ∙ 7.53 10</a:t>
            </a:r>
            <a:r>
              <a:rPr lang="de-DE" sz="2000" baseline="30000" dirty="0">
                <a:latin typeface="Times New Roman" panose="02020603050405020304" pitchFamily="18" charset="0"/>
                <a:cs typeface="Times New Roman" panose="02020603050405020304" pitchFamily="18" charset="0"/>
              </a:rPr>
              <a:t>-2</a:t>
            </a:r>
          </a:p>
          <a:p>
            <a:pPr>
              <a:lnSpc>
                <a:spcPts val="2200"/>
              </a:lnSpc>
              <a:spcAft>
                <a:spcPts val="600"/>
              </a:spcAft>
            </a:pPr>
            <a:r>
              <a:rPr lang="de-DE" sz="2000" dirty="0" err="1">
                <a:solidFill>
                  <a:srgbClr val="FF0000"/>
                </a:solidFill>
                <a:latin typeface="Times New Roman" panose="02020603050405020304" pitchFamily="18" charset="0"/>
                <a:cs typeface="Times New Roman" panose="02020603050405020304" pitchFamily="18" charset="0"/>
              </a:rPr>
              <a:t>We</a:t>
            </a:r>
            <a:r>
              <a:rPr lang="de-DE" sz="2000" dirty="0">
                <a:solidFill>
                  <a:srgbClr val="FF0000"/>
                </a:solidFill>
                <a:latin typeface="Times New Roman" panose="02020603050405020304" pitchFamily="18" charset="0"/>
                <a:cs typeface="Times New Roman" panose="02020603050405020304" pitchFamily="18" charset="0"/>
              </a:rPr>
              <a:t> </a:t>
            </a:r>
            <a:r>
              <a:rPr lang="de-DE" sz="2000" dirty="0" err="1">
                <a:solidFill>
                  <a:srgbClr val="FF0000"/>
                </a:solidFill>
                <a:latin typeface="Times New Roman" panose="02020603050405020304" pitchFamily="18" charset="0"/>
                <a:cs typeface="Times New Roman" panose="02020603050405020304" pitchFamily="18" charset="0"/>
              </a:rPr>
              <a:t>conclude</a:t>
            </a:r>
            <a:r>
              <a:rPr lang="de-DE" sz="2000" dirty="0">
                <a:solidFill>
                  <a:srgbClr val="FF0000"/>
                </a:solidFill>
                <a:latin typeface="Times New Roman" panose="02020603050405020304" pitchFamily="18" charset="0"/>
                <a:cs typeface="Times New Roman" panose="02020603050405020304" pitchFamily="18" charset="0"/>
              </a:rPr>
              <a:t> </a:t>
            </a:r>
            <a:r>
              <a:rPr lang="de-DE" sz="2000" dirty="0" err="1">
                <a:solidFill>
                  <a:srgbClr val="FF0000"/>
                </a:solidFill>
                <a:latin typeface="Times New Roman" panose="02020603050405020304" pitchFamily="18" charset="0"/>
                <a:cs typeface="Times New Roman" panose="02020603050405020304" pitchFamily="18" charset="0"/>
              </a:rPr>
              <a:t>that</a:t>
            </a:r>
            <a:r>
              <a:rPr lang="de-DE" sz="2000"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resonant depolarization at the LHC via the </a:t>
            </a:r>
            <a:r>
              <a:rPr lang="en-US" sz="2000" dirty="0">
                <a:solidFill>
                  <a:srgbClr val="FF0000"/>
                </a:solidFill>
                <a:latin typeface="Symbol" panose="05050102010706020507" pitchFamily="18" charset="2"/>
                <a:cs typeface="Times New Roman" panose="02020603050405020304" pitchFamily="18" charset="0"/>
              </a:rPr>
              <a:t>s</a:t>
            </a:r>
            <a:r>
              <a:rPr lang="en-US" sz="2000" baseline="-25000" dirty="0">
                <a:solidFill>
                  <a:srgbClr val="FF0000"/>
                </a:solidFill>
                <a:latin typeface="Times New Roman" panose="02020603050405020304" pitchFamily="18" charset="0"/>
                <a:cs typeface="Times New Roman" panose="02020603050405020304" pitchFamily="18" charset="0"/>
              </a:rPr>
              <a:t>2-4</a:t>
            </a:r>
            <a:r>
              <a:rPr lang="en-US" sz="2000" dirty="0">
                <a:solidFill>
                  <a:srgbClr val="FF0000"/>
                </a:solidFill>
                <a:latin typeface="Times New Roman" panose="02020603050405020304" pitchFamily="18" charset="0"/>
                <a:cs typeface="Times New Roman" panose="02020603050405020304" pitchFamily="18" charset="0"/>
              </a:rPr>
              <a:t> transition is negligible compared to HERA, despite the 25x higher beam current! </a:t>
            </a:r>
            <a:endParaRPr lang="de-DE" sz="2000" dirty="0">
              <a:solidFill>
                <a:srgbClr val="FF0000"/>
              </a:solidFill>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1DA47615-363A-489C-AD32-312CE8E2027B}"/>
              </a:ext>
            </a:extLst>
          </p:cNvPr>
          <p:cNvSpPr txBox="1"/>
          <p:nvPr/>
        </p:nvSpPr>
        <p:spPr>
          <a:xfrm>
            <a:off x="181895" y="2554073"/>
            <a:ext cx="5242732" cy="639342"/>
          </a:xfrm>
          <a:prstGeom prst="rect">
            <a:avLst/>
          </a:prstGeom>
          <a:noFill/>
        </p:spPr>
        <p:txBody>
          <a:bodyPr wrap="square" rtlCol="0">
            <a:spAutoFit/>
          </a:bodyPr>
          <a:lstStyle/>
          <a:p>
            <a:pPr>
              <a:lnSpc>
                <a:spcPts val="2200"/>
              </a:lnSpc>
            </a:pPr>
            <a:r>
              <a:rPr lang="de-DE" dirty="0">
                <a:solidFill>
                  <a:srgbClr val="0070C0"/>
                </a:solidFill>
                <a:latin typeface="Times New Roman" panose="02020603050405020304" pitchFamily="18" charset="0"/>
                <a:cs typeface="Times New Roman" panose="02020603050405020304" pitchFamily="18" charset="0"/>
              </a:rPr>
              <a:t>B</a:t>
            </a:r>
            <a:r>
              <a:rPr lang="de-DE" baseline="-25000" dirty="0">
                <a:solidFill>
                  <a:srgbClr val="0070C0"/>
                </a:solidFill>
                <a:latin typeface="Times New Roman" panose="02020603050405020304" pitchFamily="18" charset="0"/>
                <a:cs typeface="Times New Roman" panose="02020603050405020304" pitchFamily="18" charset="0"/>
              </a:rPr>
              <a:t>||</a:t>
            </a:r>
            <a:r>
              <a:rPr lang="de-DE" dirty="0">
                <a:solidFill>
                  <a:srgbClr val="0070C0"/>
                </a:solidFill>
                <a:latin typeface="Times New Roman" panose="02020603050405020304" pitchFamily="18" charset="0"/>
                <a:cs typeface="Times New Roman" panose="02020603050405020304" pitchFamily="18" charset="0"/>
              </a:rPr>
              <a:t> </a:t>
            </a:r>
            <a:r>
              <a:rPr lang="de-DE" dirty="0" err="1">
                <a:solidFill>
                  <a:srgbClr val="0070C0"/>
                </a:solidFill>
                <a:latin typeface="Times New Roman" panose="02020603050405020304" pitchFamily="18" charset="0"/>
                <a:cs typeface="Times New Roman" panose="02020603050405020304" pitchFamily="18" charset="0"/>
              </a:rPr>
              <a:t>is</a:t>
            </a:r>
            <a:r>
              <a:rPr lang="de-DE" dirty="0">
                <a:solidFill>
                  <a:srgbClr val="0070C0"/>
                </a:solidFill>
                <a:latin typeface="Times New Roman" panose="02020603050405020304" pitchFamily="18" charset="0"/>
                <a:cs typeface="Times New Roman" panose="02020603050405020304" pitchFamily="18" charset="0"/>
              </a:rPr>
              <a:t> </a:t>
            </a:r>
            <a:r>
              <a:rPr lang="de-DE" dirty="0" err="1">
                <a:solidFill>
                  <a:srgbClr val="0070C0"/>
                </a:solidFill>
                <a:latin typeface="Times New Roman" panose="02020603050405020304" pitchFamily="18" charset="0"/>
                <a:cs typeface="Times New Roman" panose="02020603050405020304" pitchFamily="18" charset="0"/>
              </a:rPr>
              <a:t>the</a:t>
            </a:r>
            <a:r>
              <a:rPr lang="de-DE" dirty="0">
                <a:solidFill>
                  <a:srgbClr val="0070C0"/>
                </a:solidFill>
                <a:latin typeface="Times New Roman" panose="02020603050405020304" pitchFamily="18" charset="0"/>
                <a:cs typeface="Times New Roman" panose="02020603050405020304" pitchFamily="18" charset="0"/>
              </a:rPr>
              <a:t> RF </a:t>
            </a:r>
            <a:r>
              <a:rPr lang="de-DE" dirty="0" err="1">
                <a:solidFill>
                  <a:srgbClr val="0070C0"/>
                </a:solidFill>
                <a:latin typeface="Times New Roman" panose="02020603050405020304" pitchFamily="18" charset="0"/>
                <a:cs typeface="Times New Roman" panose="02020603050405020304" pitchFamily="18" charset="0"/>
              </a:rPr>
              <a:t>field</a:t>
            </a:r>
            <a:r>
              <a:rPr lang="de-DE" dirty="0">
                <a:solidFill>
                  <a:srgbClr val="0070C0"/>
                </a:solidFill>
                <a:latin typeface="Times New Roman" panose="02020603050405020304" pitchFamily="18" charset="0"/>
                <a:cs typeface="Times New Roman" panose="02020603050405020304" pitchFamily="18" charset="0"/>
              </a:rPr>
              <a:t> parallel </a:t>
            </a:r>
            <a:r>
              <a:rPr lang="de-DE" dirty="0" err="1">
                <a:solidFill>
                  <a:srgbClr val="0070C0"/>
                </a:solidFill>
                <a:latin typeface="Times New Roman" panose="02020603050405020304" pitchFamily="18" charset="0"/>
                <a:cs typeface="Times New Roman" panose="02020603050405020304" pitchFamily="18" charset="0"/>
              </a:rPr>
              <a:t>to</a:t>
            </a:r>
            <a:r>
              <a:rPr lang="de-DE" dirty="0">
                <a:solidFill>
                  <a:srgbClr val="0070C0"/>
                </a:solidFill>
                <a:latin typeface="Times New Roman" panose="02020603050405020304" pitchFamily="18" charset="0"/>
                <a:cs typeface="Times New Roman" panose="02020603050405020304" pitchFamily="18" charset="0"/>
              </a:rPr>
              <a:t> B</a:t>
            </a:r>
            <a:r>
              <a:rPr lang="de-DE" baseline="-25000" dirty="0">
                <a:solidFill>
                  <a:srgbClr val="0070C0"/>
                </a:solidFill>
                <a:latin typeface="Times New Roman" panose="02020603050405020304" pitchFamily="18" charset="0"/>
                <a:cs typeface="Times New Roman" panose="02020603050405020304" pitchFamily="18" charset="0"/>
              </a:rPr>
              <a:t>0</a:t>
            </a:r>
            <a:r>
              <a:rPr lang="de-DE" dirty="0">
                <a:solidFill>
                  <a:srgbClr val="0070C0"/>
                </a:solidFill>
                <a:latin typeface="Times New Roman" panose="02020603050405020304" pitchFamily="18" charset="0"/>
                <a:cs typeface="Times New Roman" panose="02020603050405020304" pitchFamily="18" charset="0"/>
              </a:rPr>
              <a:t> (</a:t>
            </a:r>
            <a:r>
              <a:rPr lang="de-DE" dirty="0" err="1">
                <a:solidFill>
                  <a:srgbClr val="0070C0"/>
                </a:solidFill>
                <a:latin typeface="Times New Roman" panose="02020603050405020304" pitchFamily="18" charset="0"/>
                <a:cs typeface="Times New Roman" panose="02020603050405020304" pitchFamily="18" charset="0"/>
              </a:rPr>
              <a:t>guide</a:t>
            </a:r>
            <a:r>
              <a:rPr lang="de-DE" dirty="0">
                <a:solidFill>
                  <a:srgbClr val="0070C0"/>
                </a:solidFill>
                <a:latin typeface="Times New Roman" panose="02020603050405020304" pitchFamily="18" charset="0"/>
                <a:cs typeface="Times New Roman" panose="02020603050405020304" pitchFamily="18" charset="0"/>
              </a:rPr>
              <a:t> </a:t>
            </a:r>
            <a:r>
              <a:rPr lang="de-DE" dirty="0" err="1">
                <a:solidFill>
                  <a:srgbClr val="0070C0"/>
                </a:solidFill>
                <a:latin typeface="Times New Roman" panose="02020603050405020304" pitchFamily="18" charset="0"/>
                <a:cs typeface="Times New Roman" panose="02020603050405020304" pitchFamily="18" charset="0"/>
              </a:rPr>
              <a:t>field</a:t>
            </a:r>
            <a:r>
              <a:rPr lang="de-DE" dirty="0">
                <a:solidFill>
                  <a:srgbClr val="0070C0"/>
                </a:solidFill>
                <a:latin typeface="Times New Roman" panose="02020603050405020304" pitchFamily="18" charset="0"/>
                <a:cs typeface="Times New Roman" panose="02020603050405020304" pitchFamily="18" charset="0"/>
              </a:rPr>
              <a:t>, ≈ 300mT), </a:t>
            </a:r>
          </a:p>
          <a:p>
            <a:pPr>
              <a:lnSpc>
                <a:spcPts val="2200"/>
              </a:lnSpc>
            </a:pPr>
            <a:r>
              <a:rPr lang="de-DE" dirty="0">
                <a:solidFill>
                  <a:srgbClr val="0070C0"/>
                </a:solidFill>
                <a:latin typeface="Times New Roman" panose="02020603050405020304" pitchFamily="18" charset="0"/>
                <a:cs typeface="Times New Roman" panose="02020603050405020304" pitchFamily="18" charset="0"/>
              </a:rPr>
              <a:t>B</a:t>
            </a:r>
            <a:r>
              <a:rPr lang="de-DE" baseline="-25000" dirty="0">
                <a:solidFill>
                  <a:srgbClr val="0070C0"/>
                </a:solidFill>
                <a:latin typeface="Times New Roman" panose="02020603050405020304" pitchFamily="18" charset="0"/>
                <a:cs typeface="Times New Roman" panose="02020603050405020304" pitchFamily="18" charset="0"/>
              </a:rPr>
              <a:t>|| </a:t>
            </a:r>
            <a:r>
              <a:rPr lang="de-DE" dirty="0">
                <a:solidFill>
                  <a:srgbClr val="0070C0"/>
                </a:solidFill>
                <a:latin typeface="Times New Roman" panose="02020603050405020304" pitchFamily="18" charset="0"/>
                <a:cs typeface="Times New Roman" panose="02020603050405020304" pitchFamily="18" charset="0"/>
              </a:rPr>
              <a:t> = B</a:t>
            </a:r>
            <a:r>
              <a:rPr lang="de-DE" baseline="-25000" dirty="0">
                <a:solidFill>
                  <a:srgbClr val="0070C0"/>
                </a:solidFill>
                <a:latin typeface="Times New Roman" panose="02020603050405020304" pitchFamily="18" charset="0"/>
                <a:cs typeface="Times New Roman" panose="02020603050405020304" pitchFamily="18" charset="0"/>
              </a:rPr>
              <a:t>0</a:t>
            </a:r>
            <a:r>
              <a:rPr lang="de-DE" dirty="0">
                <a:solidFill>
                  <a:srgbClr val="0070C0"/>
                </a:solidFill>
                <a:latin typeface="Times New Roman" panose="02020603050405020304" pitchFamily="18" charset="0"/>
                <a:cs typeface="Times New Roman" panose="02020603050405020304" pitchFamily="18" charset="0"/>
              </a:rPr>
              <a:t>  </a:t>
            </a:r>
            <a:r>
              <a:rPr lang="de-DE" dirty="0" err="1">
                <a:solidFill>
                  <a:srgbClr val="0070C0"/>
                </a:solidFill>
                <a:latin typeface="Times New Roman" panose="02020603050405020304" pitchFamily="18" charset="0"/>
                <a:cs typeface="Times New Roman" panose="02020603050405020304" pitchFamily="18" charset="0"/>
              </a:rPr>
              <a:t>for</a:t>
            </a:r>
            <a:r>
              <a:rPr lang="de-DE" dirty="0">
                <a:solidFill>
                  <a:srgbClr val="0070C0"/>
                </a:solidFill>
                <a:latin typeface="Times New Roman" panose="02020603050405020304" pitchFamily="18" charset="0"/>
                <a:cs typeface="Times New Roman" panose="02020603050405020304" pitchFamily="18" charset="0"/>
              </a:rPr>
              <a:t> </a:t>
            </a:r>
            <a:r>
              <a:rPr lang="de-DE" dirty="0">
                <a:solidFill>
                  <a:srgbClr val="0070C0"/>
                </a:solidFill>
                <a:latin typeface="Symbol" panose="05050102010706020507" pitchFamily="18" charset="2"/>
                <a:cs typeface="Times New Roman" panose="02020603050405020304" pitchFamily="18" charset="0"/>
              </a:rPr>
              <a:t>q</a:t>
            </a:r>
            <a:r>
              <a:rPr lang="de-DE" dirty="0">
                <a:solidFill>
                  <a:srgbClr val="0070C0"/>
                </a:solidFill>
                <a:latin typeface="Times New Roman" panose="02020603050405020304" pitchFamily="18" charset="0"/>
                <a:cs typeface="Times New Roman" panose="02020603050405020304" pitchFamily="18" charset="0"/>
              </a:rPr>
              <a:t> = 90°. </a:t>
            </a:r>
          </a:p>
        </p:txBody>
      </p:sp>
      <p:sp>
        <p:nvSpPr>
          <p:cNvPr id="14" name="Rechteck 13">
            <a:extLst>
              <a:ext uri="{FF2B5EF4-FFF2-40B4-BE49-F238E27FC236}">
                <a16:creationId xmlns:a16="http://schemas.microsoft.com/office/drawing/2014/main" id="{DB03D68F-6C0D-43F7-B967-22C1CE5EE119}"/>
              </a:ext>
            </a:extLst>
          </p:cNvPr>
          <p:cNvSpPr/>
          <p:nvPr/>
        </p:nvSpPr>
        <p:spPr>
          <a:xfrm>
            <a:off x="6194921" y="1301213"/>
            <a:ext cx="5867399" cy="4272965"/>
          </a:xfrm>
          <a:prstGeom prst="rect">
            <a:avLst/>
          </a:prstGeom>
          <a:ln w="19050">
            <a:solidFill>
              <a:schemeClr val="tx1"/>
            </a:solidFill>
          </a:ln>
        </p:spPr>
        <p:txBody>
          <a:bodyPr wrap="square">
            <a:spAutoFit/>
          </a:bodyPr>
          <a:lstStyle/>
          <a:p>
            <a:pPr>
              <a:lnSpc>
                <a:spcPts val="2300"/>
              </a:lnSpc>
              <a:spcAft>
                <a:spcPts val="900"/>
              </a:spcAft>
            </a:pPr>
            <a:r>
              <a:rPr lang="en-US" sz="2000" dirty="0">
                <a:solidFill>
                  <a:srgbClr val="FF0000"/>
                </a:solidFill>
                <a:latin typeface="Times New Roman" panose="02020603050405020304" pitchFamily="18" charset="0"/>
                <a:cs typeface="Times New Roman" panose="02020603050405020304" pitchFamily="18" charset="0"/>
              </a:rPr>
              <a:t>In summary, the main differences between HERA-e and LHC are:</a:t>
            </a:r>
          </a:p>
          <a:p>
            <a:pPr marL="285750" indent="-285750" algn="just">
              <a:lnSpc>
                <a:spcPts val="2300"/>
              </a:lnSpc>
              <a:spcAft>
                <a:spcPts val="900"/>
              </a:spcAft>
              <a:buFont typeface="Arial" panose="020B0604020202020204" pitchFamily="34" charset="0"/>
              <a:buChar char="•"/>
            </a:pPr>
            <a:r>
              <a:rPr lang="en-US" sz="2000" b="1" dirty="0">
                <a:solidFill>
                  <a:schemeClr val="bg2">
                    <a:lumMod val="25000"/>
                  </a:schemeClr>
                </a:solidFill>
                <a:latin typeface="Times New Roman" panose="02020603050405020304" pitchFamily="18" charset="0"/>
                <a:cs typeface="Times New Roman" panose="02020603050405020304" pitchFamily="18" charset="0"/>
              </a:rPr>
              <a:t>Bunch frequency </a:t>
            </a:r>
            <a:r>
              <a:rPr lang="en-US" sz="2000" b="1" dirty="0" err="1">
                <a:solidFill>
                  <a:schemeClr val="bg2">
                    <a:lumMod val="25000"/>
                  </a:schemeClr>
                </a:solidFill>
                <a:latin typeface="Times New Roman" panose="02020603050405020304" pitchFamily="18" charset="0"/>
                <a:cs typeface="Times New Roman" panose="02020603050405020304" pitchFamily="18" charset="0"/>
              </a:rPr>
              <a:t>f</a:t>
            </a:r>
            <a:r>
              <a:rPr lang="en-US" sz="2000" b="1" baseline="-25000" dirty="0" err="1">
                <a:solidFill>
                  <a:schemeClr val="bg2">
                    <a:lumMod val="25000"/>
                  </a:schemeClr>
                </a:solidFill>
                <a:latin typeface="Times New Roman" panose="02020603050405020304" pitchFamily="18" charset="0"/>
                <a:cs typeface="Times New Roman" panose="02020603050405020304" pitchFamily="18" charset="0"/>
              </a:rPr>
              <a:t>B</a:t>
            </a:r>
            <a:r>
              <a:rPr lang="en-US" sz="2000" dirty="0">
                <a:solidFill>
                  <a:schemeClr val="bg2">
                    <a:lumMod val="25000"/>
                  </a:schemeClr>
                </a:solidFill>
                <a:latin typeface="Times New Roman" panose="02020603050405020304" pitchFamily="18" charset="0"/>
                <a:cs typeface="Times New Roman" panose="02020603050405020304" pitchFamily="18" charset="0"/>
              </a:rPr>
              <a:t>:  10.41 MHz  vs. </a:t>
            </a:r>
            <a:r>
              <a:rPr lang="en-US" sz="2000" dirty="0">
                <a:solidFill>
                  <a:srgbClr val="0070C0"/>
                </a:solidFill>
                <a:latin typeface="Times New Roman" panose="02020603050405020304" pitchFamily="18" charset="0"/>
                <a:cs typeface="Times New Roman" panose="02020603050405020304" pitchFamily="18" charset="0"/>
              </a:rPr>
              <a:t>40.08</a:t>
            </a:r>
            <a:r>
              <a:rPr lang="en-US" sz="2000" dirty="0">
                <a:solidFill>
                  <a:schemeClr val="bg2">
                    <a:lumMod val="25000"/>
                  </a:schemeClr>
                </a:solidFill>
                <a:latin typeface="Times New Roman" panose="02020603050405020304" pitchFamily="18" charset="0"/>
                <a:cs typeface="Times New Roman" panose="02020603050405020304" pitchFamily="18" charset="0"/>
              </a:rPr>
              <a:t> </a:t>
            </a:r>
            <a:r>
              <a:rPr lang="en-US" sz="2000" dirty="0" err="1">
                <a:solidFill>
                  <a:schemeClr val="bg2">
                    <a:lumMod val="25000"/>
                  </a:schemeClr>
                </a:solidFill>
                <a:latin typeface="Times New Roman" panose="02020603050405020304" pitchFamily="18" charset="0"/>
                <a:cs typeface="Times New Roman" panose="02020603050405020304" pitchFamily="18" charset="0"/>
              </a:rPr>
              <a:t>MHz.</a:t>
            </a:r>
            <a:r>
              <a:rPr lang="en-US" sz="2000" dirty="0">
                <a:solidFill>
                  <a:schemeClr val="bg2">
                    <a:lumMod val="25000"/>
                  </a:schemeClr>
                </a:solidFill>
                <a:latin typeface="Times New Roman" panose="02020603050405020304" pitchFamily="18" charset="0"/>
                <a:cs typeface="Times New Roman" panose="02020603050405020304" pitchFamily="18" charset="0"/>
              </a:rPr>
              <a:t> This results for the LHC in a </a:t>
            </a:r>
            <a:r>
              <a:rPr lang="en-US" sz="2000" dirty="0">
                <a:solidFill>
                  <a:srgbClr val="0070C0"/>
                </a:solidFill>
                <a:latin typeface="Times New Roman" panose="02020603050405020304" pitchFamily="18" charset="0"/>
                <a:cs typeface="Times New Roman" panose="02020603050405020304" pitchFamily="18" charset="0"/>
              </a:rPr>
              <a:t>4x larger spacing </a:t>
            </a:r>
            <a:r>
              <a:rPr lang="en-US" sz="2000" dirty="0">
                <a:solidFill>
                  <a:schemeClr val="bg2">
                    <a:lumMod val="25000"/>
                  </a:schemeClr>
                </a:solidFill>
                <a:latin typeface="Times New Roman" panose="02020603050405020304" pitchFamily="18" charset="0"/>
                <a:cs typeface="Times New Roman" panose="02020603050405020304" pitchFamily="18" charset="0"/>
              </a:rPr>
              <a:t>of the ‘resonant B-values’, i.e. it reduces requirements on field quality. </a:t>
            </a:r>
          </a:p>
          <a:p>
            <a:pPr marL="285750" indent="-285750" algn="just">
              <a:lnSpc>
                <a:spcPts val="2300"/>
              </a:lnSpc>
              <a:spcAft>
                <a:spcPts val="900"/>
              </a:spcAft>
              <a:buFont typeface="Arial" panose="020B0604020202020204" pitchFamily="34" charset="0"/>
              <a:buChar char="•"/>
            </a:pPr>
            <a:r>
              <a:rPr lang="en-US" sz="2000" b="1" dirty="0">
                <a:solidFill>
                  <a:schemeClr val="bg2">
                    <a:lumMod val="25000"/>
                  </a:schemeClr>
                </a:solidFill>
                <a:latin typeface="Times New Roman" panose="02020603050405020304" pitchFamily="18" charset="0"/>
                <a:cs typeface="Times New Roman" panose="02020603050405020304" pitchFamily="18" charset="0"/>
              </a:rPr>
              <a:t>Width of the Fourier spectrum: </a:t>
            </a:r>
            <a:r>
              <a:rPr lang="en-US" sz="2000" dirty="0">
                <a:solidFill>
                  <a:schemeClr val="bg2">
                    <a:lumMod val="25000"/>
                  </a:schemeClr>
                </a:solidFill>
                <a:latin typeface="Times New Roman" panose="02020603050405020304" pitchFamily="18" charset="0"/>
                <a:cs typeface="Times New Roman" panose="02020603050405020304" pitchFamily="18" charset="0"/>
              </a:rPr>
              <a:t>5.1 GHz  vs. </a:t>
            </a:r>
            <a:r>
              <a:rPr lang="en-US" sz="2000" dirty="0">
                <a:solidFill>
                  <a:srgbClr val="0070C0"/>
                </a:solidFill>
                <a:latin typeface="Times New Roman" panose="02020603050405020304" pitchFamily="18" charset="0"/>
                <a:cs typeface="Times New Roman" panose="02020603050405020304" pitchFamily="18" charset="0"/>
              </a:rPr>
              <a:t>0.63 </a:t>
            </a:r>
            <a:r>
              <a:rPr lang="en-US" sz="2000" dirty="0">
                <a:solidFill>
                  <a:schemeClr val="bg2">
                    <a:lumMod val="25000"/>
                  </a:schemeClr>
                </a:solidFill>
                <a:latin typeface="Times New Roman" panose="02020603050405020304" pitchFamily="18" charset="0"/>
                <a:cs typeface="Times New Roman" panose="02020603050405020304" pitchFamily="18" charset="0"/>
              </a:rPr>
              <a:t>GHz. This leads to </a:t>
            </a:r>
            <a:r>
              <a:rPr lang="en-US" sz="2000" dirty="0">
                <a:solidFill>
                  <a:srgbClr val="0070C0"/>
                </a:solidFill>
                <a:latin typeface="Times New Roman" panose="02020603050405020304" pitchFamily="18" charset="0"/>
                <a:cs typeface="Times New Roman" panose="02020603050405020304" pitchFamily="18" charset="0"/>
              </a:rPr>
              <a:t>a rapid fall-off</a:t>
            </a:r>
            <a:r>
              <a:rPr lang="en-US" sz="2000" dirty="0">
                <a:solidFill>
                  <a:schemeClr val="bg2">
                    <a:lumMod val="25000"/>
                  </a:schemeClr>
                </a:solidFill>
                <a:latin typeface="Times New Roman" panose="02020603050405020304" pitchFamily="18" charset="0"/>
                <a:cs typeface="Times New Roman" panose="02020603050405020304" pitchFamily="18" charset="0"/>
              </a:rPr>
              <a:t> of the relevant Fourier amplitudes of the </a:t>
            </a:r>
            <a:r>
              <a:rPr lang="en-US" sz="2000" dirty="0">
                <a:solidFill>
                  <a:schemeClr val="bg2">
                    <a:lumMod val="25000"/>
                  </a:schemeClr>
                </a:solidFill>
                <a:latin typeface="Symbol" panose="05050102010706020507" pitchFamily="18" charset="2"/>
                <a:cs typeface="Times New Roman" panose="02020603050405020304" pitchFamily="18" charset="0"/>
              </a:rPr>
              <a:t>s</a:t>
            </a:r>
            <a:r>
              <a:rPr lang="en-US" sz="2000" baseline="-25000" dirty="0">
                <a:solidFill>
                  <a:schemeClr val="bg2">
                    <a:lumMod val="25000"/>
                  </a:schemeClr>
                </a:solidFill>
                <a:latin typeface="Times New Roman" panose="02020603050405020304" pitchFamily="18" charset="0"/>
                <a:cs typeface="Times New Roman" panose="02020603050405020304" pitchFamily="18" charset="0"/>
              </a:rPr>
              <a:t>2-4</a:t>
            </a:r>
            <a:r>
              <a:rPr lang="en-US" sz="2000" dirty="0">
                <a:solidFill>
                  <a:schemeClr val="bg2">
                    <a:lumMod val="25000"/>
                  </a:schemeClr>
                </a:solidFill>
                <a:latin typeface="Times New Roman" panose="02020603050405020304" pitchFamily="18" charset="0"/>
                <a:cs typeface="Times New Roman" panose="02020603050405020304" pitchFamily="18" charset="0"/>
              </a:rPr>
              <a:t> resonance (8.54 GHz) at the LHC. </a:t>
            </a:r>
          </a:p>
          <a:p>
            <a:pPr algn="just">
              <a:lnSpc>
                <a:spcPts val="2300"/>
              </a:lnSpc>
              <a:spcAft>
                <a:spcPts val="900"/>
              </a:spcAft>
            </a:pPr>
            <a:r>
              <a:rPr lang="en-US" sz="2000" dirty="0">
                <a:solidFill>
                  <a:schemeClr val="bg2">
                    <a:lumMod val="25000"/>
                  </a:schemeClr>
                </a:solidFill>
                <a:latin typeface="Times New Roman" panose="02020603050405020304" pitchFamily="18" charset="0"/>
                <a:cs typeface="Times New Roman" panose="02020603050405020304" pitchFamily="18" charset="0"/>
              </a:rPr>
              <a:t> </a:t>
            </a:r>
            <a:r>
              <a:rPr lang="en-US" sz="2000" dirty="0">
                <a:solidFill>
                  <a:srgbClr val="00B050"/>
                </a:solidFill>
                <a:latin typeface="Times New Roman" panose="02020603050405020304" pitchFamily="18" charset="0"/>
                <a:cs typeface="Times New Roman" panose="02020603050405020304" pitchFamily="18" charset="0"/>
              </a:rPr>
              <a:t>The comparison suggests that BID at the LHC is less dangerous as at HERA-e! - Clearly, this needs to be confirmed by a systematic study of BID at the LHC!</a:t>
            </a:r>
          </a:p>
        </p:txBody>
      </p:sp>
    </p:spTree>
    <p:extLst>
      <p:ext uri="{BB962C8B-B14F-4D97-AF65-F5344CB8AC3E}">
        <p14:creationId xmlns:p14="http://schemas.microsoft.com/office/powerpoint/2010/main" val="290268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376832" y="255820"/>
            <a:ext cx="9999786" cy="584775"/>
          </a:xfrm>
          <a:prstGeom prst="rect">
            <a:avLst/>
          </a:prstGeom>
          <a:noFill/>
          <a:ln cap="flat">
            <a:noFill/>
          </a:ln>
        </p:spPr>
        <p:txBody>
          <a:bodyPr vert="horz" wrap="square" lIns="91440" tIns="45720" rIns="91440" bIns="45720" anchor="t" anchorCtr="0" compatLnSpc="1">
            <a:spAutoFit/>
          </a:bodyPr>
          <a:lstStyle/>
          <a:p>
            <a:pPr marL="0" lvl="8" algn="ctr">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3200" b="1" dirty="0">
                <a:solidFill>
                  <a:srgbClr val="C00000"/>
                </a:solidFill>
                <a:latin typeface="Comic Sans MS" panose="030F0702030302020204" pitchFamily="66" charset="0"/>
              </a:rPr>
              <a:t>Estimate of the areal density of the PGT</a:t>
            </a:r>
            <a:endParaRPr lang="en-US" sz="3200" b="1" dirty="0">
              <a:solidFill>
                <a:schemeClr val="tx1">
                  <a:lumMod val="75000"/>
                  <a:lumOff val="25000"/>
                </a:schemeClr>
              </a:solidFill>
              <a:latin typeface="Comic Sans MS" panose="030F0702030302020204" pitchFamily="66" charset="0"/>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13</a:t>
            </a:fld>
            <a:endParaRPr lang="de-DE" dirty="0"/>
          </a:p>
        </p:txBody>
      </p:sp>
      <p:sp>
        <p:nvSpPr>
          <p:cNvPr id="14" name="Textfeld 13">
            <a:extLst>
              <a:ext uri="{FF2B5EF4-FFF2-40B4-BE49-F238E27FC236}">
                <a16:creationId xmlns:a16="http://schemas.microsoft.com/office/drawing/2014/main" id="{F0FF4C06-FA18-4CF9-9BE6-D1FA63040F55}"/>
              </a:ext>
            </a:extLst>
          </p:cNvPr>
          <p:cNvSpPr txBox="1"/>
          <p:nvPr/>
        </p:nvSpPr>
        <p:spPr>
          <a:xfrm>
            <a:off x="2458442" y="1356638"/>
            <a:ext cx="7009226" cy="4144724"/>
          </a:xfrm>
          <a:prstGeom prst="rect">
            <a:avLst/>
          </a:prstGeom>
          <a:noFill/>
        </p:spPr>
        <p:txBody>
          <a:bodyPr wrap="square" rtlCol="0">
            <a:spAutoFit/>
          </a:bodyPr>
          <a:lstStyle/>
          <a:p>
            <a:pPr>
              <a:lnSpc>
                <a:spcPts val="2200"/>
              </a:lnSpc>
              <a:spcAft>
                <a:spcPts val="600"/>
              </a:spcAft>
            </a:pPr>
            <a:r>
              <a:rPr lang="en-US" sz="2000" b="1" dirty="0">
                <a:solidFill>
                  <a:schemeClr val="bg2">
                    <a:lumMod val="25000"/>
                  </a:schemeClr>
                </a:solidFill>
                <a:latin typeface="Times New Roman" panose="02020603050405020304" pitchFamily="18" charset="0"/>
                <a:cs typeface="Times New Roman" panose="02020603050405020304" pitchFamily="18" charset="0"/>
              </a:rPr>
              <a:t>Assumed: </a:t>
            </a:r>
          </a:p>
          <a:p>
            <a:pPr marL="342900" indent="-342900" algn="just">
              <a:lnSpc>
                <a:spcPts val="2400"/>
              </a:lnSpc>
              <a:spcAft>
                <a:spcPts val="1200"/>
              </a:spcAft>
              <a:buFont typeface="Arial" panose="020B0604020202020204" pitchFamily="34" charset="0"/>
              <a:buChar char="•"/>
            </a:pPr>
            <a:r>
              <a:rPr lang="en-US" sz="2000" dirty="0">
                <a:solidFill>
                  <a:schemeClr val="bg2">
                    <a:lumMod val="25000"/>
                  </a:schemeClr>
                </a:solidFill>
                <a:latin typeface="Times New Roman" panose="02020603050405020304" pitchFamily="18" charset="0"/>
                <a:cs typeface="Times New Roman" panose="02020603050405020304" pitchFamily="18" charset="0"/>
              </a:rPr>
              <a:t>I</a:t>
            </a:r>
            <a:r>
              <a:rPr lang="en-US" sz="2000" baseline="-25000" dirty="0">
                <a:solidFill>
                  <a:schemeClr val="bg2">
                    <a:lumMod val="25000"/>
                  </a:schemeClr>
                </a:solidFill>
                <a:latin typeface="Times New Roman" panose="02020603050405020304" pitchFamily="18" charset="0"/>
                <a:cs typeface="Times New Roman" panose="02020603050405020304" pitchFamily="18" charset="0"/>
              </a:rPr>
              <a:t>H</a:t>
            </a:r>
            <a:r>
              <a:rPr lang="en-US" sz="2000" dirty="0">
                <a:solidFill>
                  <a:schemeClr val="bg2">
                    <a:lumMod val="25000"/>
                  </a:schemeClr>
                </a:solidFill>
                <a:latin typeface="Times New Roman" panose="02020603050405020304" pitchFamily="18" charset="0"/>
                <a:cs typeface="Times New Roman" panose="02020603050405020304" pitchFamily="18" charset="0"/>
              </a:rPr>
              <a:t> (100 % HERMES ABS flow) = 6.5∙10</a:t>
            </a:r>
            <a:r>
              <a:rPr lang="en-US" sz="2000" baseline="30000" dirty="0">
                <a:solidFill>
                  <a:schemeClr val="bg2">
                    <a:lumMod val="25000"/>
                  </a:schemeClr>
                </a:solidFill>
                <a:latin typeface="Times New Roman" panose="02020603050405020304" pitchFamily="18" charset="0"/>
                <a:cs typeface="Times New Roman" panose="02020603050405020304" pitchFamily="18" charset="0"/>
              </a:rPr>
              <a:t>16</a:t>
            </a:r>
            <a:r>
              <a:rPr lang="en-US" sz="2000" dirty="0">
                <a:solidFill>
                  <a:schemeClr val="bg2">
                    <a:lumMod val="25000"/>
                  </a:schemeClr>
                </a:solidFill>
                <a:latin typeface="Times New Roman" panose="02020603050405020304" pitchFamily="18" charset="0"/>
                <a:cs typeface="Times New Roman" panose="02020603050405020304" pitchFamily="18" charset="0"/>
              </a:rPr>
              <a:t>/s, may be limited by LHC vacuum constraints or space limitations for the PGT;</a:t>
            </a:r>
          </a:p>
          <a:p>
            <a:pPr marL="342900" indent="-342900" algn="just">
              <a:lnSpc>
                <a:spcPts val="2400"/>
              </a:lnSpc>
              <a:spcAft>
                <a:spcPts val="1200"/>
              </a:spcAft>
              <a:buFont typeface="Arial" panose="020B0604020202020204" pitchFamily="34" charset="0"/>
              <a:buChar char="•"/>
            </a:pPr>
            <a:r>
              <a:rPr lang="en-US" sz="2000" dirty="0">
                <a:solidFill>
                  <a:schemeClr val="bg2">
                    <a:lumMod val="25000"/>
                  </a:schemeClr>
                </a:solidFill>
                <a:latin typeface="Times New Roman" panose="02020603050405020304" pitchFamily="18" charset="0"/>
                <a:cs typeface="Times New Roman" panose="02020603050405020304" pitchFamily="18" charset="0"/>
              </a:rPr>
              <a:t>Cell 30 cm long, 1.0 cm i.d., at 100K, with standard feed tube 10 cm long, 1.0 cm i.d.</a:t>
            </a:r>
          </a:p>
          <a:p>
            <a:pPr algn="ctr">
              <a:lnSpc>
                <a:spcPts val="2400"/>
              </a:lnSpc>
              <a:spcAft>
                <a:spcPts val="1200"/>
              </a:spcAft>
            </a:pPr>
            <a:r>
              <a:rPr lang="en-US" sz="2000" dirty="0">
                <a:solidFill>
                  <a:schemeClr val="bg2">
                    <a:lumMod val="25000"/>
                  </a:schemeClr>
                </a:solidFill>
                <a:latin typeface="Times New Roman" panose="02020603050405020304" pitchFamily="18" charset="0"/>
                <a:cs typeface="Times New Roman" panose="02020603050405020304" pitchFamily="18" charset="0"/>
              </a:rPr>
              <a:t>The </a:t>
            </a:r>
            <a:r>
              <a:rPr lang="en-US" sz="2000" b="1" dirty="0">
                <a:solidFill>
                  <a:schemeClr val="bg2">
                    <a:lumMod val="25000"/>
                  </a:schemeClr>
                </a:solidFill>
                <a:latin typeface="Times New Roman" panose="02020603050405020304" pitchFamily="18" charset="0"/>
                <a:cs typeface="Times New Roman" panose="02020603050405020304" pitchFamily="18" charset="0"/>
              </a:rPr>
              <a:t>resulting</a:t>
            </a:r>
            <a:r>
              <a:rPr lang="en-US" sz="2000" dirty="0">
                <a:solidFill>
                  <a:schemeClr val="bg2">
                    <a:lumMod val="25000"/>
                  </a:schemeClr>
                </a:solidFill>
                <a:latin typeface="Times New Roman" panose="02020603050405020304" pitchFamily="18" charset="0"/>
                <a:cs typeface="Times New Roman" panose="02020603050405020304" pitchFamily="18" charset="0"/>
              </a:rPr>
              <a:t> 100% </a:t>
            </a:r>
            <a:r>
              <a:rPr lang="en-US" sz="2000" b="1" dirty="0">
                <a:solidFill>
                  <a:schemeClr val="bg2">
                    <a:lumMod val="25000"/>
                  </a:schemeClr>
                </a:solidFill>
                <a:latin typeface="Times New Roman" panose="02020603050405020304" pitchFamily="18" charset="0"/>
                <a:cs typeface="Times New Roman" panose="02020603050405020304" pitchFamily="18" charset="0"/>
              </a:rPr>
              <a:t>density of  the polarized gas target is           </a:t>
            </a:r>
            <a:r>
              <a:rPr lang="en-US" sz="2000" b="1" dirty="0">
                <a:solidFill>
                  <a:srgbClr val="0070C0"/>
                </a:solidFill>
                <a:latin typeface="Symbol" panose="05050102010706020507" pitchFamily="18" charset="2"/>
                <a:cs typeface="Times New Roman" panose="02020603050405020304" pitchFamily="18" charset="0"/>
              </a:rPr>
              <a:t>q</a:t>
            </a:r>
            <a:r>
              <a:rPr lang="en-US" sz="2000" b="1" dirty="0">
                <a:solidFill>
                  <a:srgbClr val="0070C0"/>
                </a:solidFill>
                <a:latin typeface="Times New Roman" panose="02020603050405020304" pitchFamily="18" charset="0"/>
                <a:cs typeface="Times New Roman" panose="02020603050405020304" pitchFamily="18" charset="0"/>
              </a:rPr>
              <a:t> = 1.2 ∙ 10</a:t>
            </a:r>
            <a:r>
              <a:rPr lang="en-US" sz="2000" b="1" baseline="30000" dirty="0">
                <a:solidFill>
                  <a:srgbClr val="0070C0"/>
                </a:solidFill>
                <a:latin typeface="Times New Roman" panose="02020603050405020304" pitchFamily="18" charset="0"/>
                <a:cs typeface="Times New Roman" panose="02020603050405020304" pitchFamily="18" charset="0"/>
              </a:rPr>
              <a:t>14</a:t>
            </a:r>
            <a:r>
              <a:rPr lang="en-US" sz="2000" b="1" dirty="0">
                <a:solidFill>
                  <a:srgbClr val="0070C0"/>
                </a:solidFill>
                <a:latin typeface="Times New Roman" panose="02020603050405020304" pitchFamily="18" charset="0"/>
                <a:cs typeface="Times New Roman" panose="02020603050405020304" pitchFamily="18" charset="0"/>
              </a:rPr>
              <a:t>/cm</a:t>
            </a:r>
            <a:r>
              <a:rPr lang="en-US" sz="2000" b="1" baseline="30000" dirty="0">
                <a:solidFill>
                  <a:srgbClr val="0070C0"/>
                </a:solidFill>
                <a:latin typeface="Times New Roman" panose="02020603050405020304" pitchFamily="18" charset="0"/>
                <a:cs typeface="Times New Roman" panose="02020603050405020304" pitchFamily="18" charset="0"/>
              </a:rPr>
              <a:t>2</a:t>
            </a:r>
            <a:r>
              <a:rPr lang="en-US" sz="2000" dirty="0">
                <a:solidFill>
                  <a:schemeClr val="bg2">
                    <a:lumMod val="25000"/>
                  </a:schemeClr>
                </a:solidFill>
                <a:latin typeface="Times New Roman" panose="02020603050405020304" pitchFamily="18" charset="0"/>
                <a:cs typeface="Times New Roman" panose="02020603050405020304" pitchFamily="18" charset="0"/>
              </a:rPr>
              <a:t>, comparable with HERMES. </a:t>
            </a:r>
          </a:p>
          <a:p>
            <a:pPr>
              <a:lnSpc>
                <a:spcPts val="2400"/>
              </a:lnSpc>
              <a:spcAft>
                <a:spcPts val="1200"/>
              </a:spcAft>
            </a:pPr>
            <a:r>
              <a:rPr lang="en-US" sz="2000" dirty="0">
                <a:solidFill>
                  <a:schemeClr val="bg2">
                    <a:lumMod val="25000"/>
                  </a:schemeClr>
                </a:solidFill>
                <a:latin typeface="Times New Roman" panose="02020603050405020304" pitchFamily="18" charset="0"/>
                <a:cs typeface="Times New Roman" panose="02020603050405020304" pitchFamily="18" charset="0"/>
              </a:rPr>
              <a:t>For the future HL-LHC-25ns, the Luminosity achievable with the PGT would be up to 8.3 ∙ 10</a:t>
            </a:r>
            <a:r>
              <a:rPr lang="en-US" sz="2000" baseline="30000" dirty="0">
                <a:solidFill>
                  <a:schemeClr val="bg2">
                    <a:lumMod val="25000"/>
                  </a:schemeClr>
                </a:solidFill>
                <a:latin typeface="Times New Roman" panose="02020603050405020304" pitchFamily="18" charset="0"/>
                <a:cs typeface="Times New Roman" panose="02020603050405020304" pitchFamily="18" charset="0"/>
              </a:rPr>
              <a:t>32</a:t>
            </a:r>
            <a:r>
              <a:rPr lang="en-US" sz="2000" dirty="0">
                <a:solidFill>
                  <a:schemeClr val="bg2">
                    <a:lumMod val="25000"/>
                  </a:schemeClr>
                </a:solidFill>
                <a:latin typeface="Times New Roman" panose="02020603050405020304" pitchFamily="18" charset="0"/>
                <a:cs typeface="Times New Roman" panose="02020603050405020304" pitchFamily="18" charset="0"/>
              </a:rPr>
              <a:t>/ cm</a:t>
            </a:r>
            <a:r>
              <a:rPr lang="en-US" sz="2000" baseline="30000" dirty="0">
                <a:solidFill>
                  <a:schemeClr val="bg2">
                    <a:lumMod val="25000"/>
                  </a:schemeClr>
                </a:solidFill>
                <a:latin typeface="Times New Roman" panose="02020603050405020304" pitchFamily="18" charset="0"/>
                <a:cs typeface="Times New Roman" panose="02020603050405020304" pitchFamily="18" charset="0"/>
              </a:rPr>
              <a:t>2</a:t>
            </a:r>
            <a:r>
              <a:rPr lang="en-US" sz="2000" dirty="0">
                <a:solidFill>
                  <a:schemeClr val="bg2">
                    <a:lumMod val="25000"/>
                  </a:schemeClr>
                </a:solidFill>
                <a:latin typeface="Times New Roman" panose="02020603050405020304" pitchFamily="18" charset="0"/>
                <a:cs typeface="Times New Roman" panose="02020603050405020304" pitchFamily="18" charset="0"/>
              </a:rPr>
              <a:t> s. To which extent such densities can be realized and exploited in a real experiment, depends on many factors and has to be investigated in more detail.   </a:t>
            </a:r>
          </a:p>
        </p:txBody>
      </p:sp>
    </p:spTree>
    <p:extLst>
      <p:ext uri="{BB962C8B-B14F-4D97-AF65-F5344CB8AC3E}">
        <p14:creationId xmlns:p14="http://schemas.microsoft.com/office/powerpoint/2010/main" val="219470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736381" y="224677"/>
            <a:ext cx="9999786" cy="584775"/>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3200" b="1" dirty="0">
                <a:solidFill>
                  <a:srgbClr val="C00000"/>
                </a:solidFill>
                <a:latin typeface="Comic Sans MS" pitchFamily="66"/>
              </a:rPr>
              <a:t>Important </a:t>
            </a:r>
            <a:r>
              <a:rPr lang="en-US" sz="3200" b="1" kern="0" dirty="0">
                <a:solidFill>
                  <a:srgbClr val="C00000"/>
                </a:solidFill>
                <a:latin typeface="Comic Sans MS" pitchFamily="66"/>
              </a:rPr>
              <a:t>o</a:t>
            </a:r>
            <a:r>
              <a:rPr lang="en-US" sz="3200" b="1" dirty="0">
                <a:solidFill>
                  <a:srgbClr val="C00000"/>
                </a:solidFill>
                <a:latin typeface="Comic Sans MS" pitchFamily="66"/>
              </a:rPr>
              <a:t>pen problem </a:t>
            </a:r>
            <a:r>
              <a:rPr lang="en-US" sz="2400" b="1" dirty="0">
                <a:solidFill>
                  <a:srgbClr val="C00000"/>
                </a:solidFill>
                <a:latin typeface="Comic Sans MS" pitchFamily="66"/>
              </a:rPr>
              <a:t>(there are more…)</a:t>
            </a:r>
            <a:endParaRPr lang="en-US" sz="24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5" name="Textfeld 7">
            <a:extLst>
              <a:ext uri="{FF2B5EF4-FFF2-40B4-BE49-F238E27FC236}">
                <a16:creationId xmlns:a16="http://schemas.microsoft.com/office/drawing/2014/main" id="{0905D080-ACC6-4595-895E-B7A46A06CBCE}"/>
              </a:ext>
            </a:extLst>
          </p:cNvPr>
          <p:cNvSpPr txBox="1"/>
          <p:nvPr/>
        </p:nvSpPr>
        <p:spPr>
          <a:xfrm>
            <a:off x="196996" y="946282"/>
            <a:ext cx="5336963" cy="5166607"/>
          </a:xfrm>
          <a:prstGeom prst="rect">
            <a:avLst/>
          </a:prstGeom>
          <a:noFill/>
          <a:ln cap="flat">
            <a:noFill/>
          </a:ln>
        </p:spPr>
        <p:txBody>
          <a:bodyPr vert="horz" wrap="square" lIns="91440" tIns="45720" rIns="91440" bIns="45720" anchor="t" anchorCtr="0" compatLnSpc="1">
            <a:spAutoFit/>
          </a:bodyPr>
          <a:lstStyle/>
          <a:p>
            <a:pPr>
              <a:lnSpc>
                <a:spcPts val="2600"/>
              </a:lnSpc>
              <a:spcAft>
                <a:spcPts val="600"/>
              </a:spcAft>
              <a:buSzPct val="100000"/>
              <a:defRPr sz="1800" b="0" i="0" u="none" strike="noStrike" kern="0" cap="none" spc="0" baseline="0">
                <a:solidFill>
                  <a:srgbClr val="000000"/>
                </a:solidFill>
                <a:uFillTx/>
              </a:defRPr>
            </a:pPr>
            <a:r>
              <a:rPr lang="en-US" sz="2400" b="1" dirty="0">
                <a:solidFill>
                  <a:srgbClr val="0070C0"/>
                </a:solidFill>
                <a:latin typeface="Comic Sans MS" panose="030F0702030302020204" pitchFamily="66" charset="0"/>
                <a:cs typeface="Times New Roman" pitchFamily="18"/>
              </a:rPr>
              <a:t>Cell surface with a-C coating: needs a thin water/ice layer to suppress recombination (and thus depolarization) </a:t>
            </a:r>
          </a:p>
          <a:p>
            <a:pPr>
              <a:lnSpc>
                <a:spcPts val="2600"/>
              </a:lnSpc>
              <a:spcAft>
                <a:spcPts val="600"/>
              </a:spcAft>
              <a:buSzPct val="100000"/>
              <a:defRPr sz="1800" b="0" i="0" u="none" strike="noStrike" kern="0" cap="none" spc="0" baseline="0">
                <a:solidFill>
                  <a:srgbClr val="000000"/>
                </a:solidFill>
                <a:uFillTx/>
              </a:defRPr>
            </a:pPr>
            <a:r>
              <a:rPr lang="en-US" sz="2000" dirty="0">
                <a:latin typeface="Comic Sans MS" panose="030F0702030302020204" pitchFamily="66" charset="0"/>
                <a:cs typeface="Times New Roman" pitchFamily="18"/>
              </a:rPr>
              <a:t>see HERMES measurement indicating close-to-zero recombination! </a:t>
            </a:r>
          </a:p>
          <a:p>
            <a:pPr>
              <a:lnSpc>
                <a:spcPts val="2800"/>
              </a:lnSpc>
              <a:spcAft>
                <a:spcPts val="600"/>
              </a:spcAft>
              <a:buSzPct val="100000"/>
              <a:defRPr sz="1800" b="0" i="0" u="none" strike="noStrike" kern="0" cap="none" spc="0" baseline="0">
                <a:solidFill>
                  <a:srgbClr val="000000"/>
                </a:solidFill>
                <a:uFillTx/>
              </a:defRPr>
            </a:pPr>
            <a:r>
              <a:rPr lang="en-US" sz="2000" dirty="0">
                <a:latin typeface="Times New Roman" pitchFamily="18"/>
                <a:cs typeface="Times New Roman" pitchFamily="18"/>
              </a:rPr>
              <a:t>A water layer </a:t>
            </a:r>
            <a:r>
              <a:rPr lang="en-US" sz="2000" dirty="0">
                <a:latin typeface="Times New Roman" panose="02020603050405020304" pitchFamily="18" charset="0"/>
                <a:cs typeface="Times New Roman" panose="02020603050405020304" pitchFamily="18" charset="0"/>
              </a:rPr>
              <a:t>can be produced in dynamical </a:t>
            </a:r>
            <a:r>
              <a:rPr lang="en-US" sz="2000" dirty="0" err="1">
                <a:latin typeface="Times New Roman" panose="02020603050405020304" pitchFamily="18" charset="0"/>
                <a:cs typeface="Times New Roman" panose="02020603050405020304" pitchFamily="18" charset="0"/>
              </a:rPr>
              <a:t>equi-librium</a:t>
            </a:r>
            <a:r>
              <a:rPr lang="en-US" sz="2000" dirty="0">
                <a:latin typeface="Times New Roman" panose="02020603050405020304" pitchFamily="18" charset="0"/>
                <a:cs typeface="Times New Roman" panose="02020603050405020304" pitchFamily="18" charset="0"/>
              </a:rPr>
              <a:t> by injecting a low water fraction together with the polarized H atoms, set by the O</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admix-</a:t>
            </a:r>
            <a:r>
              <a:rPr lang="en-US" sz="2000" dirty="0" err="1">
                <a:latin typeface="Times New Roman" panose="02020603050405020304" pitchFamily="18" charset="0"/>
                <a:cs typeface="Times New Roman" panose="02020603050405020304" pitchFamily="18" charset="0"/>
              </a:rPr>
              <a:t>ture</a:t>
            </a:r>
            <a:r>
              <a:rPr lang="en-US" sz="2000" dirty="0">
                <a:latin typeface="Times New Roman" panose="02020603050405020304" pitchFamily="18" charset="0"/>
                <a:cs typeface="Times New Roman" panose="02020603050405020304" pitchFamily="18" charset="0"/>
              </a:rPr>
              <a:t> in the </a:t>
            </a:r>
            <a:r>
              <a:rPr lang="en-US" sz="2000" dirty="0" err="1">
                <a:latin typeface="Times New Roman" panose="02020603050405020304" pitchFamily="18" charset="0"/>
                <a:cs typeface="Times New Roman" panose="02020603050405020304" pitchFamily="18" charset="0"/>
              </a:rPr>
              <a:t>dissociator</a:t>
            </a:r>
            <a:r>
              <a:rPr lang="en-US" sz="2000" dirty="0">
                <a:latin typeface="Times New Roman" panose="02020603050405020304" pitchFamily="18" charset="0"/>
                <a:cs typeface="Times New Roman" panose="02020603050405020304" pitchFamily="18" charset="0"/>
              </a:rPr>
              <a:t> gas H</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The setting of </a:t>
            </a:r>
            <a:r>
              <a:rPr lang="en-US" sz="2000" dirty="0" err="1">
                <a:latin typeface="Times New Roman" panose="02020603050405020304" pitchFamily="18" charset="0"/>
                <a:cs typeface="Times New Roman" panose="02020603050405020304" pitchFamily="18" charset="0"/>
              </a:rPr>
              <a:t>T</a:t>
            </a:r>
            <a:r>
              <a:rPr lang="en-US" sz="2000" baseline="-25000" dirty="0" err="1">
                <a:latin typeface="Times New Roman" panose="02020603050405020304" pitchFamily="18" charset="0"/>
                <a:cs typeface="Times New Roman" panose="02020603050405020304" pitchFamily="18" charset="0"/>
              </a:rPr>
              <a:t>cell</a:t>
            </a:r>
            <a:r>
              <a:rPr lang="en-US" sz="2000" dirty="0">
                <a:latin typeface="Times New Roman" panose="02020603050405020304" pitchFamily="18" charset="0"/>
                <a:cs typeface="Times New Roman" panose="02020603050405020304" pitchFamily="18" charset="0"/>
              </a:rPr>
              <a:t> has a strong effect, too; i.e. lowering T results in a thicker water layer at the same O</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flow. </a:t>
            </a:r>
          </a:p>
          <a:p>
            <a:pPr>
              <a:lnSpc>
                <a:spcPts val="2800"/>
              </a:lnSpc>
              <a:spcAft>
                <a:spcPts val="600"/>
              </a:spcAft>
              <a:buSzPct val="100000"/>
              <a:defRPr sz="1800" b="0" i="0" u="none" strike="noStrike" kern="0" cap="none" spc="0" baseline="0">
                <a:solidFill>
                  <a:srgbClr val="000000"/>
                </a:solidFill>
                <a:uFillTx/>
              </a:defRPr>
            </a:pPr>
            <a:r>
              <a:rPr lang="en-US" sz="2000" dirty="0">
                <a:solidFill>
                  <a:srgbClr val="C4083E"/>
                </a:solidFill>
                <a:latin typeface="Times New Roman" panose="02020603050405020304" pitchFamily="18" charset="0"/>
                <a:cs typeface="Times New Roman" panose="02020603050405020304" pitchFamily="18" charset="0"/>
              </a:rPr>
              <a:t>The SEY of this surface is not known to us and  needs to be studied.</a:t>
            </a:r>
            <a:endParaRPr lang="de-DE" sz="2000" dirty="0">
              <a:solidFill>
                <a:srgbClr val="C4083E"/>
              </a:solidFill>
              <a:latin typeface="Times New Roman" panose="02020603050405020304" pitchFamily="18" charset="0"/>
              <a:cs typeface="Times New Roman" panose="02020603050405020304" pitchFamily="18" charset="0"/>
            </a:endParaRPr>
          </a:p>
        </p:txBody>
      </p:sp>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14</a:t>
            </a:fld>
            <a:endParaRPr lang="de-DE" dirty="0"/>
          </a:p>
        </p:txBody>
      </p:sp>
      <p:pic>
        <p:nvPicPr>
          <p:cNvPr id="6" name="Grafik 5" descr="Ein Bild, das Screenshot, Himmel enthält.&#10;&#10;Automatisch generierte Beschreibung">
            <a:extLst>
              <a:ext uri="{FF2B5EF4-FFF2-40B4-BE49-F238E27FC236}">
                <a16:creationId xmlns:a16="http://schemas.microsoft.com/office/drawing/2014/main" id="{83DC5CD8-8AA5-40BB-BA67-5BB325329B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7250" y="1654365"/>
            <a:ext cx="6070978" cy="2856272"/>
          </a:xfrm>
          <a:prstGeom prst="rect">
            <a:avLst/>
          </a:prstGeom>
        </p:spPr>
      </p:pic>
      <p:sp>
        <p:nvSpPr>
          <p:cNvPr id="9" name="Textfeld 8">
            <a:extLst>
              <a:ext uri="{FF2B5EF4-FFF2-40B4-BE49-F238E27FC236}">
                <a16:creationId xmlns:a16="http://schemas.microsoft.com/office/drawing/2014/main" id="{63B41BF4-F72F-4760-9FDD-7C0F56517E59}"/>
              </a:ext>
            </a:extLst>
          </p:cNvPr>
          <p:cNvSpPr txBox="1"/>
          <p:nvPr/>
        </p:nvSpPr>
        <p:spPr>
          <a:xfrm>
            <a:off x="6542274" y="4551835"/>
            <a:ext cx="4891596" cy="923330"/>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HERMES-target: Degree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dissociation</a:t>
            </a:r>
            <a:r>
              <a:rPr lang="de-DE" dirty="0">
                <a:latin typeface="Times New Roman" panose="02020603050405020304" pitchFamily="18" charset="0"/>
                <a:cs typeface="Times New Roman" panose="02020603050405020304" pitchFamily="18" charset="0"/>
              </a:rPr>
              <a:t> </a:t>
            </a:r>
            <a:r>
              <a:rPr lang="de-DE" b="1" dirty="0">
                <a:latin typeface="Symbol" panose="05050102010706020507" pitchFamily="18" charset="2"/>
                <a:cs typeface="Times New Roman" panose="02020603050405020304" pitchFamily="18" charset="0"/>
              </a:rPr>
              <a:t>a</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as</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function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the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cell</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temperature</a:t>
            </a:r>
            <a:r>
              <a:rPr lang="de-DE"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T</a:t>
            </a:r>
            <a:r>
              <a:rPr lang="de-DE" dirty="0">
                <a:latin typeface="Times New Roman" panose="02020603050405020304" pitchFamily="18" charset="0"/>
                <a:cs typeface="Times New Roman" panose="02020603050405020304" pitchFamily="18" charset="0"/>
              </a:rPr>
              <a:t>. The </a:t>
            </a:r>
            <a:r>
              <a:rPr lang="de-DE" dirty="0" err="1">
                <a:latin typeface="Times New Roman" panose="02020603050405020304" pitchFamily="18" charset="0"/>
                <a:cs typeface="Times New Roman" panose="02020603050405020304" pitchFamily="18" charset="0"/>
              </a:rPr>
              <a:t>cell</a:t>
            </a:r>
            <a:r>
              <a:rPr lang="de-DE" dirty="0">
                <a:latin typeface="Times New Roman" panose="02020603050405020304" pitchFamily="18" charset="0"/>
                <a:cs typeface="Times New Roman" panose="02020603050405020304" pitchFamily="18" charset="0"/>
              </a:rPr>
              <a:t> was in </a:t>
            </a:r>
            <a:r>
              <a:rPr lang="de-DE" dirty="0" err="1">
                <a:latin typeface="Times New Roman" panose="02020603050405020304" pitchFamily="18" charset="0"/>
                <a:cs typeface="Times New Roman" panose="02020603050405020304" pitchFamily="18" charset="0"/>
              </a:rPr>
              <a:t>use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for</a:t>
            </a:r>
            <a:r>
              <a:rPr lang="de-DE" dirty="0">
                <a:latin typeface="Times New Roman" panose="02020603050405020304" pitchFamily="18" charset="0"/>
                <a:cs typeface="Times New Roman" panose="02020603050405020304" pitchFamily="18" charset="0"/>
              </a:rPr>
              <a:t> an </a:t>
            </a:r>
            <a:r>
              <a:rPr lang="de-DE" dirty="0" err="1">
                <a:latin typeface="Times New Roman" panose="02020603050405020304" pitchFamily="18" charset="0"/>
                <a:cs typeface="Times New Roman" panose="02020603050405020304" pitchFamily="18" charset="0"/>
              </a:rPr>
              <a:t>extended</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period</a:t>
            </a:r>
            <a:r>
              <a:rPr lang="de-DE" dirty="0">
                <a:latin typeface="Times New Roman" panose="02020603050405020304" pitchFamily="18" charset="0"/>
                <a:cs typeface="Times New Roman" panose="02020603050405020304" pitchFamily="18" charset="0"/>
              </a:rPr>
              <a:t> (not a </a:t>
            </a:r>
            <a:r>
              <a:rPr lang="de-DE" dirty="0" err="1">
                <a:latin typeface="Times New Roman" panose="02020603050405020304" pitchFamily="18" charset="0"/>
                <a:cs typeface="Times New Roman" panose="02020603050405020304" pitchFamily="18" charset="0"/>
              </a:rPr>
              <a:t>new</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cell</a:t>
            </a:r>
            <a:r>
              <a:rPr lang="de-DE" dirty="0">
                <a:latin typeface="Times New Roman" panose="02020603050405020304" pitchFamily="18" charset="0"/>
                <a:cs typeface="Times New Roman" panose="02020603050405020304" pitchFamily="18" charset="0"/>
              </a:rPr>
              <a:t>).</a:t>
            </a:r>
          </a:p>
        </p:txBody>
      </p:sp>
      <p:sp>
        <p:nvSpPr>
          <p:cNvPr id="3" name="Pfeil: nach links 2">
            <a:extLst>
              <a:ext uri="{FF2B5EF4-FFF2-40B4-BE49-F238E27FC236}">
                <a16:creationId xmlns:a16="http://schemas.microsoft.com/office/drawing/2014/main" id="{89254EFE-9115-4309-87D9-978CAFCED895}"/>
              </a:ext>
            </a:extLst>
          </p:cNvPr>
          <p:cNvSpPr/>
          <p:nvPr/>
        </p:nvSpPr>
        <p:spPr>
          <a:xfrm>
            <a:off x="11585359" y="1819922"/>
            <a:ext cx="284086" cy="45719"/>
          </a:xfrm>
          <a:prstGeom prst="leftArrow">
            <a:avLst/>
          </a:prstGeom>
          <a:solidFill>
            <a:srgbClr val="0070C0"/>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a:extLst>
              <a:ext uri="{FF2B5EF4-FFF2-40B4-BE49-F238E27FC236}">
                <a16:creationId xmlns:a16="http://schemas.microsoft.com/office/drawing/2014/main" id="{74D97132-5931-4CE9-8C29-D6071C00F4A8}"/>
              </a:ext>
            </a:extLst>
          </p:cNvPr>
          <p:cNvSpPr txBox="1"/>
          <p:nvPr/>
        </p:nvSpPr>
        <p:spPr>
          <a:xfrm>
            <a:off x="6619461" y="5615609"/>
            <a:ext cx="5078767" cy="369332"/>
          </a:xfrm>
          <a:prstGeom prst="rect">
            <a:avLst/>
          </a:prstGeom>
          <a:noFill/>
        </p:spPr>
        <p:txBody>
          <a:bodyPr wrap="square" rtlCol="0">
            <a:spAutoFit/>
          </a:bodyPr>
          <a:lstStyle/>
          <a:p>
            <a:r>
              <a:rPr lang="de-DE" dirty="0" err="1">
                <a:solidFill>
                  <a:srgbClr val="0070C0"/>
                </a:solidFill>
              </a:rPr>
              <a:t>note</a:t>
            </a:r>
            <a:r>
              <a:rPr lang="de-DE" dirty="0">
                <a:solidFill>
                  <a:srgbClr val="0070C0"/>
                </a:solidFill>
              </a:rPr>
              <a:t>: </a:t>
            </a:r>
            <a:r>
              <a:rPr lang="de-DE" b="1" dirty="0">
                <a:solidFill>
                  <a:srgbClr val="0070C0"/>
                </a:solidFill>
                <a:latin typeface="Symbol" panose="05050102010706020507" pitchFamily="18" charset="2"/>
              </a:rPr>
              <a:t>a</a:t>
            </a:r>
            <a:r>
              <a:rPr lang="de-DE" b="1" dirty="0">
                <a:solidFill>
                  <a:srgbClr val="0070C0"/>
                </a:solidFill>
              </a:rPr>
              <a:t> = 1 </a:t>
            </a:r>
            <a:r>
              <a:rPr lang="de-DE" dirty="0" err="1">
                <a:solidFill>
                  <a:srgbClr val="0070C0"/>
                </a:solidFill>
              </a:rPr>
              <a:t>indicates</a:t>
            </a:r>
            <a:r>
              <a:rPr lang="de-DE" dirty="0">
                <a:solidFill>
                  <a:srgbClr val="0070C0"/>
                </a:solidFill>
              </a:rPr>
              <a:t> </a:t>
            </a:r>
            <a:r>
              <a:rPr lang="de-DE" i="1" dirty="0" err="1">
                <a:solidFill>
                  <a:srgbClr val="0070C0"/>
                </a:solidFill>
              </a:rPr>
              <a:t>no</a:t>
            </a:r>
            <a:r>
              <a:rPr lang="de-DE" i="1" dirty="0">
                <a:solidFill>
                  <a:srgbClr val="0070C0"/>
                </a:solidFill>
              </a:rPr>
              <a:t> </a:t>
            </a:r>
            <a:r>
              <a:rPr lang="de-DE" i="1" dirty="0" err="1">
                <a:solidFill>
                  <a:srgbClr val="0070C0"/>
                </a:solidFill>
              </a:rPr>
              <a:t>molecules</a:t>
            </a:r>
            <a:r>
              <a:rPr lang="de-DE" i="1" dirty="0">
                <a:solidFill>
                  <a:srgbClr val="0070C0"/>
                </a:solidFill>
              </a:rPr>
              <a:t> </a:t>
            </a:r>
            <a:r>
              <a:rPr lang="de-DE" i="1" dirty="0" err="1">
                <a:solidFill>
                  <a:srgbClr val="0070C0"/>
                </a:solidFill>
              </a:rPr>
              <a:t>detected</a:t>
            </a:r>
            <a:r>
              <a:rPr lang="de-DE" i="1" dirty="0">
                <a:solidFill>
                  <a:srgbClr val="0070C0"/>
                </a:solidFill>
              </a:rPr>
              <a:t> </a:t>
            </a:r>
            <a:r>
              <a:rPr lang="de-DE" i="1" dirty="0" err="1">
                <a:solidFill>
                  <a:srgbClr val="0070C0"/>
                </a:solidFill>
              </a:rPr>
              <a:t>by</a:t>
            </a:r>
            <a:r>
              <a:rPr lang="de-DE" i="1" dirty="0">
                <a:solidFill>
                  <a:srgbClr val="0070C0"/>
                </a:solidFill>
              </a:rPr>
              <a:t> TGA</a:t>
            </a:r>
            <a:r>
              <a:rPr lang="de-DE" dirty="0">
                <a:solidFill>
                  <a:srgbClr val="0070C0"/>
                </a:solidFill>
              </a:rPr>
              <a:t>!</a:t>
            </a:r>
          </a:p>
        </p:txBody>
      </p:sp>
    </p:spTree>
    <p:extLst>
      <p:ext uri="{BB962C8B-B14F-4D97-AF65-F5344CB8AC3E}">
        <p14:creationId xmlns:p14="http://schemas.microsoft.com/office/powerpoint/2010/main" val="276951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animBg="1"/>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1172B-B8F8-4E92-BB48-1B0CE51A5B85}"/>
              </a:ext>
            </a:extLst>
          </p:cNvPr>
          <p:cNvSpPr>
            <a:spLocks noGrp="1"/>
          </p:cNvSpPr>
          <p:nvPr>
            <p:ph type="title"/>
          </p:nvPr>
        </p:nvSpPr>
        <p:spPr>
          <a:xfrm>
            <a:off x="947534" y="3028816"/>
            <a:ext cx="10621614" cy="2149471"/>
          </a:xfrm>
        </p:spPr>
        <p:txBody>
          <a:bodyPr>
            <a:normAutofit/>
          </a:bodyPr>
          <a:lstStyle/>
          <a:p>
            <a:pPr algn="ctr"/>
            <a:r>
              <a:rPr lang="de-DE" sz="6000" b="1" dirty="0" err="1">
                <a:solidFill>
                  <a:srgbClr val="C00000"/>
                </a:solidFill>
                <a:latin typeface="Bradley Hand ITC" panose="03070402050302030203" pitchFamily="66" charset="0"/>
              </a:rPr>
              <a:t>Thank</a:t>
            </a:r>
            <a:r>
              <a:rPr lang="de-DE" sz="6000" b="1" dirty="0">
                <a:solidFill>
                  <a:srgbClr val="C00000"/>
                </a:solidFill>
                <a:latin typeface="Bradley Hand ITC" panose="03070402050302030203" pitchFamily="66" charset="0"/>
              </a:rPr>
              <a:t> </a:t>
            </a:r>
            <a:r>
              <a:rPr lang="de-DE" sz="6000" b="1" dirty="0" err="1">
                <a:solidFill>
                  <a:srgbClr val="C00000"/>
                </a:solidFill>
                <a:latin typeface="Bradley Hand ITC" panose="03070402050302030203" pitchFamily="66" charset="0"/>
              </a:rPr>
              <a:t>You</a:t>
            </a:r>
            <a:r>
              <a:rPr lang="de-DE" sz="6000" b="1" dirty="0">
                <a:solidFill>
                  <a:srgbClr val="C00000"/>
                </a:solidFill>
                <a:latin typeface="Bradley Hand ITC" panose="03070402050302030203" pitchFamily="66" charset="0"/>
              </a:rPr>
              <a:t> !</a:t>
            </a:r>
          </a:p>
        </p:txBody>
      </p:sp>
      <p:sp>
        <p:nvSpPr>
          <p:cNvPr id="4" name="Datumsplatzhalter 3">
            <a:extLst>
              <a:ext uri="{FF2B5EF4-FFF2-40B4-BE49-F238E27FC236}">
                <a16:creationId xmlns:a16="http://schemas.microsoft.com/office/drawing/2014/main" id="{5F391327-6DB3-4136-BE58-0E084385F43D}"/>
              </a:ext>
            </a:extLst>
          </p:cNvPr>
          <p:cNvSpPr>
            <a:spLocks noGrp="1"/>
          </p:cNvSpPr>
          <p:nvPr>
            <p:ph type="dt" sz="half" idx="7"/>
          </p:nvPr>
        </p:nvSpPr>
        <p:spPr/>
        <p:txBody>
          <a:bodyPr/>
          <a:lstStyle/>
          <a:p>
            <a:pPr lvl="0"/>
            <a:r>
              <a:rPr lang="de-DE"/>
              <a:t>2019-07 PGT Kick-off Ferrara </a:t>
            </a:r>
          </a:p>
        </p:txBody>
      </p:sp>
      <p:sp>
        <p:nvSpPr>
          <p:cNvPr id="5" name="Fußzeilenplatzhalter 4">
            <a:extLst>
              <a:ext uri="{FF2B5EF4-FFF2-40B4-BE49-F238E27FC236}">
                <a16:creationId xmlns:a16="http://schemas.microsoft.com/office/drawing/2014/main" id="{03E0CC5E-BFC3-4CEB-825D-2853FE263209}"/>
              </a:ext>
            </a:extLst>
          </p:cNvPr>
          <p:cNvSpPr>
            <a:spLocks noGrp="1"/>
          </p:cNvSpPr>
          <p:nvPr>
            <p:ph type="ftr" sz="quarter" idx="9"/>
          </p:nvPr>
        </p:nvSpPr>
        <p:spPr/>
        <p:txBody>
          <a:bodyPr/>
          <a:lstStyle/>
          <a:p>
            <a:pPr lvl="0"/>
            <a:r>
              <a:rPr lang="de-DE"/>
              <a:t>E. Steffens (FAU): PGT - LHC vs. HERA</a:t>
            </a:r>
          </a:p>
        </p:txBody>
      </p:sp>
      <p:sp>
        <p:nvSpPr>
          <p:cNvPr id="6" name="Foliennummernplatzhalter 5">
            <a:extLst>
              <a:ext uri="{FF2B5EF4-FFF2-40B4-BE49-F238E27FC236}">
                <a16:creationId xmlns:a16="http://schemas.microsoft.com/office/drawing/2014/main" id="{92DCE00E-5CEB-4C88-A587-B239B826B6D5}"/>
              </a:ext>
            </a:extLst>
          </p:cNvPr>
          <p:cNvSpPr>
            <a:spLocks noGrp="1"/>
          </p:cNvSpPr>
          <p:nvPr>
            <p:ph type="sldNum" sz="quarter" idx="8"/>
          </p:nvPr>
        </p:nvSpPr>
        <p:spPr/>
        <p:txBody>
          <a:bodyPr/>
          <a:lstStyle/>
          <a:p>
            <a:pPr lvl="0"/>
            <a:fld id="{749850BA-4890-4535-B7B8-5EA3B4435FE3}" type="slidenum">
              <a:rPr lang="de-DE" smtClean="0"/>
              <a:t>15</a:t>
            </a:fld>
            <a:endParaRPr lang="de-DE"/>
          </a:p>
        </p:txBody>
      </p:sp>
    </p:spTree>
    <p:extLst>
      <p:ext uri="{BB962C8B-B14F-4D97-AF65-F5344CB8AC3E}">
        <p14:creationId xmlns:p14="http://schemas.microsoft.com/office/powerpoint/2010/main" val="102982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4D118916-724F-42E9-B261-AC7178F26AF5}"/>
              </a:ext>
            </a:extLst>
          </p:cNvPr>
          <p:cNvSpPr txBox="1"/>
          <p:nvPr/>
        </p:nvSpPr>
        <p:spPr>
          <a:xfrm>
            <a:off x="422736" y="478499"/>
            <a:ext cx="9999786" cy="584775"/>
          </a:xfrm>
          <a:prstGeom prst="rect">
            <a:avLst/>
          </a:prstGeom>
          <a:noFill/>
          <a:ln cap="flat">
            <a:noFill/>
          </a:ln>
        </p:spPr>
        <p:txBody>
          <a:bodyPr vert="horz" wrap="square" lIns="91440" tIns="45720" rIns="91440" bIns="45720" anchor="t" anchorCtr="0" compatLnSpc="1">
            <a:spAutoFit/>
          </a:bodyPr>
          <a:lstStyle/>
          <a:p>
            <a:pPr lvl="6">
              <a:defRPr sz="1800" b="0" i="0" u="none" strike="noStrike" kern="0" cap="none" spc="0" baseline="0">
                <a:solidFill>
                  <a:srgbClr val="000000"/>
                </a:solidFill>
                <a:uFillTx/>
              </a:defRPr>
            </a:pPr>
            <a:r>
              <a:rPr lang="en-US" sz="3200" b="1" dirty="0">
                <a:solidFill>
                  <a:srgbClr val="C00000"/>
                </a:solidFill>
                <a:latin typeface="Comic Sans MS" pitchFamily="66"/>
              </a:rPr>
              <a:t>Comparison HERA(e) – LHC(p)</a:t>
            </a:r>
            <a:endParaRPr lang="en-US" sz="32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0E847F1F-4877-45CA-892F-F99F2C3B252A}"/>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7" name="Datumsplatzhalter 6">
            <a:extLst>
              <a:ext uri="{FF2B5EF4-FFF2-40B4-BE49-F238E27FC236}">
                <a16:creationId xmlns:a16="http://schemas.microsoft.com/office/drawing/2014/main" id="{2E59F9DA-D441-4F65-9235-77521614167E}"/>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8F1EBCC8-87D4-403D-852B-CB2E0C28792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graphicFrame>
        <p:nvGraphicFramePr>
          <p:cNvPr id="10" name="Tabelle 9">
            <a:extLst>
              <a:ext uri="{FF2B5EF4-FFF2-40B4-BE49-F238E27FC236}">
                <a16:creationId xmlns:a16="http://schemas.microsoft.com/office/drawing/2014/main" id="{832A7291-88C2-48E9-A66B-CC208DA80069}"/>
              </a:ext>
            </a:extLst>
          </p:cNvPr>
          <p:cNvGraphicFramePr>
            <a:graphicFrameLocks noGrp="1"/>
          </p:cNvGraphicFramePr>
          <p:nvPr>
            <p:extLst>
              <p:ext uri="{D42A27DB-BD31-4B8C-83A1-F6EECF244321}">
                <p14:modId xmlns:p14="http://schemas.microsoft.com/office/powerpoint/2010/main" val="241196595"/>
              </p:ext>
            </p:extLst>
          </p:nvPr>
        </p:nvGraphicFramePr>
        <p:xfrm>
          <a:off x="1415143" y="1375126"/>
          <a:ext cx="9362348" cy="4820920"/>
        </p:xfrm>
        <a:graphic>
          <a:graphicData uri="http://schemas.openxmlformats.org/drawingml/2006/table">
            <a:tbl>
              <a:tblPr firstRow="1" bandRow="1">
                <a:tableStyleId>{5C22544A-7EE6-4342-B048-85BDC9FD1C3A}</a:tableStyleId>
              </a:tblPr>
              <a:tblGrid>
                <a:gridCol w="2444015">
                  <a:extLst>
                    <a:ext uri="{9D8B030D-6E8A-4147-A177-3AD203B41FA5}">
                      <a16:colId xmlns:a16="http://schemas.microsoft.com/office/drawing/2014/main" val="569010040"/>
                    </a:ext>
                  </a:extLst>
                </a:gridCol>
                <a:gridCol w="2372771">
                  <a:extLst>
                    <a:ext uri="{9D8B030D-6E8A-4147-A177-3AD203B41FA5}">
                      <a16:colId xmlns:a16="http://schemas.microsoft.com/office/drawing/2014/main" val="404670640"/>
                    </a:ext>
                  </a:extLst>
                </a:gridCol>
                <a:gridCol w="2542994">
                  <a:extLst>
                    <a:ext uri="{9D8B030D-6E8A-4147-A177-3AD203B41FA5}">
                      <a16:colId xmlns:a16="http://schemas.microsoft.com/office/drawing/2014/main" val="953344242"/>
                    </a:ext>
                  </a:extLst>
                </a:gridCol>
                <a:gridCol w="2002568">
                  <a:extLst>
                    <a:ext uri="{9D8B030D-6E8A-4147-A177-3AD203B41FA5}">
                      <a16:colId xmlns:a16="http://schemas.microsoft.com/office/drawing/2014/main" val="3425947491"/>
                    </a:ext>
                  </a:extLst>
                </a:gridCol>
              </a:tblGrid>
              <a:tr h="370840">
                <a:tc>
                  <a:txBody>
                    <a:bodyPr/>
                    <a:lstStyle/>
                    <a:p>
                      <a:pPr algn="ctr"/>
                      <a:r>
                        <a:rPr lang="de-DE" dirty="0"/>
                        <a:t>Beam </a:t>
                      </a:r>
                      <a:r>
                        <a:rPr lang="de-DE" dirty="0" err="1"/>
                        <a:t>parameter</a:t>
                      </a:r>
                      <a:endParaRPr lang="de-DE" dirty="0"/>
                    </a:p>
                  </a:txBody>
                  <a:tcPr/>
                </a:tc>
                <a:tc>
                  <a:txBody>
                    <a:bodyPr/>
                    <a:lstStyle/>
                    <a:p>
                      <a:pPr algn="ctr"/>
                      <a:r>
                        <a:rPr lang="de-DE" dirty="0"/>
                        <a:t>HERA (e)</a:t>
                      </a:r>
                    </a:p>
                  </a:txBody>
                  <a:tcPr/>
                </a:tc>
                <a:tc>
                  <a:txBody>
                    <a:bodyPr/>
                    <a:lstStyle/>
                    <a:p>
                      <a:pPr algn="ctr"/>
                      <a:r>
                        <a:rPr lang="de-DE" dirty="0"/>
                        <a:t>LHC (p)</a:t>
                      </a:r>
                    </a:p>
                  </a:txBody>
                  <a:tcPr/>
                </a:tc>
                <a:tc>
                  <a:txBody>
                    <a:bodyPr/>
                    <a:lstStyle/>
                    <a:p>
                      <a:endParaRPr lang="de-DE" dirty="0"/>
                    </a:p>
                  </a:txBody>
                  <a:tcPr/>
                </a:tc>
                <a:extLst>
                  <a:ext uri="{0D108BD9-81ED-4DB2-BD59-A6C34878D82A}">
                    <a16:rowId xmlns:a16="http://schemas.microsoft.com/office/drawing/2014/main" val="3180517462"/>
                  </a:ext>
                </a:extLst>
              </a:tr>
              <a:tr h="370840">
                <a:tc>
                  <a:txBody>
                    <a:bodyPr/>
                    <a:lstStyle/>
                    <a:p>
                      <a:r>
                        <a:rPr lang="de-DE" dirty="0" err="1"/>
                        <a:t>E</a:t>
                      </a:r>
                      <a:r>
                        <a:rPr lang="de-DE" b="1" baseline="-25000" dirty="0" err="1"/>
                        <a:t>max</a:t>
                      </a:r>
                      <a:r>
                        <a:rPr lang="de-DE" dirty="0"/>
                        <a:t> /</a:t>
                      </a:r>
                      <a:r>
                        <a:rPr lang="de-DE" dirty="0" err="1"/>
                        <a:t>GeV</a:t>
                      </a:r>
                      <a:endParaRPr lang="de-DE" dirty="0"/>
                    </a:p>
                  </a:txBody>
                  <a:tcPr/>
                </a:tc>
                <a:tc>
                  <a:txBody>
                    <a:bodyPr/>
                    <a:lstStyle/>
                    <a:p>
                      <a:r>
                        <a:rPr lang="de-DE" dirty="0"/>
                        <a:t>27.5</a:t>
                      </a:r>
                    </a:p>
                  </a:txBody>
                  <a:tcPr/>
                </a:tc>
                <a:tc>
                  <a:txBody>
                    <a:bodyPr/>
                    <a:lstStyle/>
                    <a:p>
                      <a:r>
                        <a:rPr lang="de-DE" dirty="0"/>
                        <a:t>7 000</a:t>
                      </a:r>
                    </a:p>
                  </a:txBody>
                  <a:tcPr/>
                </a:tc>
                <a:tc>
                  <a:txBody>
                    <a:bodyPr/>
                    <a:lstStyle/>
                    <a:p>
                      <a:r>
                        <a:rPr lang="de-DE" dirty="0"/>
                        <a:t>final beam </a:t>
                      </a:r>
                      <a:r>
                        <a:rPr lang="de-DE" dirty="0" err="1"/>
                        <a:t>energy</a:t>
                      </a:r>
                      <a:endParaRPr lang="de-DE" dirty="0"/>
                    </a:p>
                  </a:txBody>
                  <a:tcPr/>
                </a:tc>
                <a:extLst>
                  <a:ext uri="{0D108BD9-81ED-4DB2-BD59-A6C34878D82A}">
                    <a16:rowId xmlns:a16="http://schemas.microsoft.com/office/drawing/2014/main" val="3252177299"/>
                  </a:ext>
                </a:extLst>
              </a:tr>
              <a:tr h="370840">
                <a:tc>
                  <a:txBody>
                    <a:bodyPr/>
                    <a:lstStyle/>
                    <a:p>
                      <a:r>
                        <a:rPr lang="de-DE" b="1" baseline="0" dirty="0" err="1">
                          <a:latin typeface="Symbol" panose="05050102010706020507" pitchFamily="18" charset="2"/>
                        </a:rPr>
                        <a:t>g</a:t>
                      </a:r>
                      <a:r>
                        <a:rPr lang="de-DE" b="1" baseline="-25000" dirty="0" err="1"/>
                        <a:t>Lorentz</a:t>
                      </a:r>
                      <a:endParaRPr lang="de-DE" b="1" baseline="-25000" dirty="0"/>
                    </a:p>
                  </a:txBody>
                  <a:tcPr/>
                </a:tc>
                <a:tc>
                  <a:txBody>
                    <a:bodyPr/>
                    <a:lstStyle/>
                    <a:p>
                      <a:r>
                        <a:rPr lang="de-DE" dirty="0"/>
                        <a:t>53 816</a:t>
                      </a:r>
                    </a:p>
                  </a:txBody>
                  <a:tcPr/>
                </a:tc>
                <a:tc>
                  <a:txBody>
                    <a:bodyPr/>
                    <a:lstStyle/>
                    <a:p>
                      <a:r>
                        <a:rPr lang="de-DE" dirty="0"/>
                        <a:t>7 463</a:t>
                      </a:r>
                    </a:p>
                  </a:txBody>
                  <a:tcPr/>
                </a:tc>
                <a:tc>
                  <a:txBody>
                    <a:bodyPr/>
                    <a:lstStyle/>
                    <a:p>
                      <a:endParaRPr lang="de-DE" dirty="0"/>
                    </a:p>
                  </a:txBody>
                  <a:tcPr/>
                </a:tc>
                <a:extLst>
                  <a:ext uri="{0D108BD9-81ED-4DB2-BD59-A6C34878D82A}">
                    <a16:rowId xmlns:a16="http://schemas.microsoft.com/office/drawing/2014/main" val="2778514688"/>
                  </a:ext>
                </a:extLst>
              </a:tr>
              <a:tr h="370840">
                <a:tc>
                  <a:txBody>
                    <a:bodyPr/>
                    <a:lstStyle/>
                    <a:p>
                      <a:r>
                        <a:rPr lang="de-DE" dirty="0" err="1"/>
                        <a:t>I</a:t>
                      </a:r>
                      <a:r>
                        <a:rPr lang="de-DE" b="1" baseline="-25000" dirty="0" err="1"/>
                        <a:t>beam</a:t>
                      </a:r>
                      <a:r>
                        <a:rPr lang="de-DE" baseline="-25000" dirty="0"/>
                        <a:t>  </a:t>
                      </a:r>
                      <a:r>
                        <a:rPr lang="de-DE" baseline="0" dirty="0"/>
                        <a:t> /A</a:t>
                      </a:r>
                      <a:r>
                        <a:rPr lang="de-DE" baseline="-25000" dirty="0"/>
                        <a:t>     </a:t>
                      </a:r>
                      <a:endParaRPr lang="de-DE" dirty="0"/>
                    </a:p>
                  </a:txBody>
                  <a:tcPr/>
                </a:tc>
                <a:tc>
                  <a:txBody>
                    <a:bodyPr/>
                    <a:lstStyle/>
                    <a:p>
                      <a:r>
                        <a:rPr lang="de-DE" dirty="0"/>
                        <a:t>0.06 </a:t>
                      </a:r>
                    </a:p>
                  </a:txBody>
                  <a:tcPr/>
                </a:tc>
                <a:tc>
                  <a:txBody>
                    <a:bodyPr/>
                    <a:lstStyle/>
                    <a:p>
                      <a:r>
                        <a:rPr lang="de-DE" dirty="0"/>
                        <a:t>1.1    (HL-LHC)</a:t>
                      </a:r>
                    </a:p>
                  </a:txBody>
                  <a:tcPr/>
                </a:tc>
                <a:tc>
                  <a:txBody>
                    <a:bodyPr/>
                    <a:lstStyle/>
                    <a:p>
                      <a:endParaRPr lang="de-DE" dirty="0"/>
                    </a:p>
                  </a:txBody>
                  <a:tcPr/>
                </a:tc>
                <a:extLst>
                  <a:ext uri="{0D108BD9-81ED-4DB2-BD59-A6C34878D82A}">
                    <a16:rowId xmlns:a16="http://schemas.microsoft.com/office/drawing/2014/main" val="2999460668"/>
                  </a:ext>
                </a:extLst>
              </a:tr>
              <a:tr h="370840">
                <a:tc>
                  <a:txBody>
                    <a:bodyPr/>
                    <a:lstStyle/>
                    <a:p>
                      <a:r>
                        <a:rPr lang="de-DE" dirty="0" err="1"/>
                        <a:t>R</a:t>
                      </a:r>
                      <a:r>
                        <a:rPr lang="de-DE" b="1" baseline="-25000" dirty="0" err="1"/>
                        <a:t>average</a:t>
                      </a:r>
                      <a:r>
                        <a:rPr lang="de-DE" b="1" baseline="-25000" dirty="0"/>
                        <a:t> </a:t>
                      </a:r>
                      <a:r>
                        <a:rPr lang="de-DE" b="1" baseline="0" dirty="0"/>
                        <a:t> </a:t>
                      </a:r>
                      <a:r>
                        <a:rPr lang="de-DE" b="0" baseline="0" dirty="0"/>
                        <a:t>/m</a:t>
                      </a:r>
                      <a:endParaRPr lang="de-DE" b="0" baseline="-25000" dirty="0"/>
                    </a:p>
                  </a:txBody>
                  <a:tcPr/>
                </a:tc>
                <a:tc>
                  <a:txBody>
                    <a:bodyPr/>
                    <a:lstStyle/>
                    <a:p>
                      <a:r>
                        <a:rPr lang="de-DE" dirty="0"/>
                        <a:t>1 000 </a:t>
                      </a:r>
                    </a:p>
                  </a:txBody>
                  <a:tcPr/>
                </a:tc>
                <a:tc>
                  <a:txBody>
                    <a:bodyPr/>
                    <a:lstStyle/>
                    <a:p>
                      <a:r>
                        <a:rPr lang="de-DE" dirty="0"/>
                        <a:t>4 260 m</a:t>
                      </a:r>
                    </a:p>
                  </a:txBody>
                  <a:tcPr/>
                </a:tc>
                <a:tc>
                  <a:txBody>
                    <a:bodyPr/>
                    <a:lstStyle/>
                    <a:p>
                      <a:endParaRPr lang="de-DE" dirty="0"/>
                    </a:p>
                  </a:txBody>
                  <a:tcPr/>
                </a:tc>
                <a:extLst>
                  <a:ext uri="{0D108BD9-81ED-4DB2-BD59-A6C34878D82A}">
                    <a16:rowId xmlns:a16="http://schemas.microsoft.com/office/drawing/2014/main" val="1375150175"/>
                  </a:ext>
                </a:extLst>
              </a:tr>
              <a:tr h="370840">
                <a:tc>
                  <a:txBody>
                    <a:bodyPr/>
                    <a:lstStyle/>
                    <a:p>
                      <a:r>
                        <a:rPr lang="de-DE" dirty="0"/>
                        <a:t>P</a:t>
                      </a:r>
                      <a:r>
                        <a:rPr lang="de-DE" b="1" baseline="-25000" dirty="0"/>
                        <a:t>SR</a:t>
                      </a:r>
                      <a:r>
                        <a:rPr lang="de-DE" b="1" dirty="0"/>
                        <a:t> </a:t>
                      </a:r>
                      <a:r>
                        <a:rPr lang="de-DE" dirty="0" err="1"/>
                        <a:t>prop</a:t>
                      </a:r>
                      <a:r>
                        <a:rPr lang="de-DE" dirty="0"/>
                        <a:t>. </a:t>
                      </a:r>
                      <a:r>
                        <a:rPr lang="de-DE" b="1" dirty="0">
                          <a:latin typeface="Symbol" panose="05050102010706020507" pitchFamily="18" charset="2"/>
                        </a:rPr>
                        <a:t>g</a:t>
                      </a:r>
                      <a:r>
                        <a:rPr lang="de-DE" baseline="30000" dirty="0"/>
                        <a:t>4</a:t>
                      </a:r>
                      <a:r>
                        <a:rPr lang="de-DE" dirty="0"/>
                        <a:t> </a:t>
                      </a:r>
                      <a:r>
                        <a:rPr lang="de-DE" dirty="0" err="1"/>
                        <a:t>I</a:t>
                      </a:r>
                      <a:r>
                        <a:rPr lang="de-DE" baseline="-25000" dirty="0" err="1"/>
                        <a:t>beam</a:t>
                      </a:r>
                      <a:r>
                        <a:rPr lang="de-DE" dirty="0"/>
                        <a:t> /R</a:t>
                      </a:r>
                    </a:p>
                    <a:p>
                      <a:r>
                        <a:rPr lang="de-DE" dirty="0"/>
                        <a:t>                           [A/m]</a:t>
                      </a:r>
                    </a:p>
                  </a:txBody>
                  <a:tcPr/>
                </a:tc>
                <a:tc>
                  <a:txBody>
                    <a:bodyPr/>
                    <a:lstStyle/>
                    <a:p>
                      <a:r>
                        <a:rPr lang="de-DE" dirty="0"/>
                        <a:t>5.03 ∙ 10</a:t>
                      </a:r>
                      <a:r>
                        <a:rPr lang="de-DE" baseline="30000" dirty="0"/>
                        <a:t>14</a:t>
                      </a:r>
                    </a:p>
                  </a:txBody>
                  <a:tcPr/>
                </a:tc>
                <a:tc>
                  <a:txBody>
                    <a:bodyPr/>
                    <a:lstStyle/>
                    <a:p>
                      <a:r>
                        <a:rPr lang="de-DE" dirty="0"/>
                        <a:t>8.01 ∙ 10</a:t>
                      </a:r>
                      <a:r>
                        <a:rPr lang="de-DE" baseline="30000" dirty="0"/>
                        <a:t>11</a:t>
                      </a:r>
                      <a:r>
                        <a:rPr lang="de-DE" dirty="0"/>
                        <a:t>  </a:t>
                      </a:r>
                    </a:p>
                  </a:txBody>
                  <a:tcPr/>
                </a:tc>
                <a:tc>
                  <a:txBody>
                    <a:bodyPr/>
                    <a:lstStyle/>
                    <a:p>
                      <a:r>
                        <a:rPr lang="de-DE" dirty="0"/>
                        <a:t>total P</a:t>
                      </a:r>
                      <a:r>
                        <a:rPr lang="de-DE" b="1" baseline="-25000" dirty="0"/>
                        <a:t>SR </a:t>
                      </a:r>
                      <a:r>
                        <a:rPr lang="de-DE" b="1" baseline="0" dirty="0"/>
                        <a:t> </a:t>
                      </a:r>
                      <a:r>
                        <a:rPr lang="de-DE" b="0" baseline="0" dirty="0"/>
                        <a:t>(P</a:t>
                      </a:r>
                      <a:r>
                        <a:rPr lang="de-DE" b="1" baseline="-25000" dirty="0"/>
                        <a:t>LHC</a:t>
                      </a:r>
                      <a:r>
                        <a:rPr lang="de-DE" b="0" baseline="0" dirty="0"/>
                        <a:t> ≈ 1.6 ∙ 10</a:t>
                      </a:r>
                      <a:r>
                        <a:rPr lang="de-DE" b="0" baseline="30000" dirty="0"/>
                        <a:t>-3</a:t>
                      </a:r>
                      <a:r>
                        <a:rPr lang="de-DE" b="0" baseline="0" dirty="0"/>
                        <a:t> </a:t>
                      </a:r>
                      <a:r>
                        <a:rPr lang="de-DE" sz="1400" b="0" baseline="0" dirty="0"/>
                        <a:t>x</a:t>
                      </a:r>
                      <a:r>
                        <a:rPr lang="de-DE" b="0" baseline="0" dirty="0"/>
                        <a:t> P</a:t>
                      </a:r>
                      <a:r>
                        <a:rPr lang="de-DE" b="1" baseline="-25000" dirty="0"/>
                        <a:t>HERA</a:t>
                      </a:r>
                      <a:r>
                        <a:rPr lang="de-DE" b="0" baseline="0" dirty="0"/>
                        <a:t>)</a:t>
                      </a:r>
                    </a:p>
                  </a:txBody>
                  <a:tcPr/>
                </a:tc>
                <a:extLst>
                  <a:ext uri="{0D108BD9-81ED-4DB2-BD59-A6C34878D82A}">
                    <a16:rowId xmlns:a16="http://schemas.microsoft.com/office/drawing/2014/main" val="962324425"/>
                  </a:ext>
                </a:extLst>
              </a:tr>
              <a:tr h="370840">
                <a:tc>
                  <a:txBody>
                    <a:bodyPr/>
                    <a:lstStyle/>
                    <a:p>
                      <a:r>
                        <a:rPr lang="de-DE" dirty="0"/>
                        <a:t>Self-</a:t>
                      </a:r>
                      <a:r>
                        <a:rPr lang="de-DE" dirty="0" err="1"/>
                        <a:t>polarization</a:t>
                      </a:r>
                      <a:endParaRPr lang="de-DE" dirty="0"/>
                    </a:p>
                  </a:txBody>
                  <a:tcPr/>
                </a:tc>
                <a:tc>
                  <a:txBody>
                    <a:bodyPr/>
                    <a:lstStyle/>
                    <a:p>
                      <a:r>
                        <a:rPr lang="de-DE" dirty="0" err="1"/>
                        <a:t>yes</a:t>
                      </a:r>
                      <a:r>
                        <a:rPr lang="de-DE" dirty="0"/>
                        <a:t>     ( → pol. beam)</a:t>
                      </a:r>
                    </a:p>
                  </a:txBody>
                  <a:tcPr/>
                </a:tc>
                <a:tc>
                  <a:txBody>
                    <a:bodyPr/>
                    <a:lstStyle/>
                    <a:p>
                      <a:r>
                        <a:rPr lang="de-DE" dirty="0" err="1"/>
                        <a:t>no</a:t>
                      </a:r>
                      <a:r>
                        <a:rPr lang="de-DE" dirty="0"/>
                        <a:t>  ( → </a:t>
                      </a:r>
                      <a:r>
                        <a:rPr lang="de-DE" dirty="0" err="1"/>
                        <a:t>unpol</a:t>
                      </a:r>
                      <a:r>
                        <a:rPr lang="de-DE" dirty="0"/>
                        <a:t>. beam)</a:t>
                      </a:r>
                    </a:p>
                  </a:txBody>
                  <a:tcPr/>
                </a:tc>
                <a:tc>
                  <a:txBody>
                    <a:bodyPr/>
                    <a:lstStyle/>
                    <a:p>
                      <a:endParaRPr lang="de-DE" dirty="0"/>
                    </a:p>
                  </a:txBody>
                  <a:tcPr/>
                </a:tc>
                <a:extLst>
                  <a:ext uri="{0D108BD9-81ED-4DB2-BD59-A6C34878D82A}">
                    <a16:rowId xmlns:a16="http://schemas.microsoft.com/office/drawing/2014/main" val="2415434589"/>
                  </a:ext>
                </a:extLst>
              </a:tr>
              <a:tr h="370840">
                <a:tc>
                  <a:txBody>
                    <a:bodyPr/>
                    <a:lstStyle/>
                    <a:p>
                      <a:r>
                        <a:rPr lang="de-DE" dirty="0" err="1"/>
                        <a:t>Instabilities</a:t>
                      </a:r>
                      <a:endParaRPr lang="de-DE" dirty="0"/>
                    </a:p>
                  </a:txBody>
                  <a:tcPr/>
                </a:tc>
                <a:tc>
                  <a:txBody>
                    <a:bodyPr/>
                    <a:lstStyle/>
                    <a:p>
                      <a:r>
                        <a:rPr lang="de-DE" dirty="0" err="1"/>
                        <a:t>damping</a:t>
                      </a:r>
                      <a:r>
                        <a:rPr lang="de-DE" dirty="0"/>
                        <a:t> </a:t>
                      </a:r>
                      <a:r>
                        <a:rPr lang="de-DE" dirty="0" err="1"/>
                        <a:t>to</a:t>
                      </a:r>
                      <a:r>
                        <a:rPr lang="de-DE" dirty="0"/>
                        <a:t> </a:t>
                      </a:r>
                      <a:r>
                        <a:rPr lang="de-DE" dirty="0" err="1"/>
                        <a:t>equilibr</a:t>
                      </a:r>
                      <a:r>
                        <a:rPr lang="de-DE" dirty="0"/>
                        <a:t>. </a:t>
                      </a:r>
                      <a:r>
                        <a:rPr lang="de-DE" dirty="0" err="1"/>
                        <a:t>emittance</a:t>
                      </a:r>
                      <a:r>
                        <a:rPr lang="de-DE" dirty="0"/>
                        <a:t> (</a:t>
                      </a:r>
                      <a:r>
                        <a:rPr lang="de-DE" dirty="0" err="1"/>
                        <a:t>cooling</a:t>
                      </a:r>
                      <a:r>
                        <a:rPr lang="de-DE" dirty="0"/>
                        <a:t>)</a:t>
                      </a:r>
                    </a:p>
                  </a:txBody>
                  <a:tcPr/>
                </a:tc>
                <a:tc>
                  <a:txBody>
                    <a:bodyPr/>
                    <a:lstStyle/>
                    <a:p>
                      <a:r>
                        <a:rPr lang="de-DE" dirty="0" err="1"/>
                        <a:t>no</a:t>
                      </a:r>
                      <a:r>
                        <a:rPr lang="de-DE" dirty="0"/>
                        <a:t> </a:t>
                      </a:r>
                      <a:r>
                        <a:rPr lang="de-DE" dirty="0" err="1"/>
                        <a:t>damping</a:t>
                      </a:r>
                      <a:r>
                        <a:rPr lang="de-DE" dirty="0"/>
                        <a:t>, i.e. kicks </a:t>
                      </a:r>
                      <a:r>
                        <a:rPr lang="de-DE" dirty="0" err="1"/>
                        <a:t>add</a:t>
                      </a:r>
                      <a:r>
                        <a:rPr lang="de-DE" dirty="0"/>
                        <a:t>  </a:t>
                      </a:r>
                      <a:r>
                        <a:rPr lang="de-DE" dirty="0" err="1"/>
                        <a:t>up</a:t>
                      </a:r>
                      <a:r>
                        <a:rPr lang="de-DE" dirty="0"/>
                        <a:t> → </a:t>
                      </a:r>
                      <a:r>
                        <a:rPr lang="de-DE" dirty="0" err="1"/>
                        <a:t>instab</a:t>
                      </a:r>
                      <a:r>
                        <a:rPr lang="de-DE" dirty="0"/>
                        <a:t>. </a:t>
                      </a:r>
                      <a:r>
                        <a:rPr lang="de-DE" dirty="0" err="1"/>
                        <a:t>grow</a:t>
                      </a:r>
                      <a:endParaRPr lang="de-DE" dirty="0"/>
                    </a:p>
                  </a:txBody>
                  <a:tcPr/>
                </a:tc>
                <a:tc>
                  <a:txBody>
                    <a:bodyPr/>
                    <a:lstStyle/>
                    <a:p>
                      <a:endParaRPr lang="de-DE" dirty="0"/>
                    </a:p>
                  </a:txBody>
                  <a:tcPr/>
                </a:tc>
                <a:extLst>
                  <a:ext uri="{0D108BD9-81ED-4DB2-BD59-A6C34878D82A}">
                    <a16:rowId xmlns:a16="http://schemas.microsoft.com/office/drawing/2014/main" val="2530763192"/>
                  </a:ext>
                </a:extLst>
              </a:tr>
              <a:tr h="370840">
                <a:tc>
                  <a:txBody>
                    <a:bodyPr/>
                    <a:lstStyle/>
                    <a:p>
                      <a:r>
                        <a:rPr lang="de-DE" dirty="0" err="1"/>
                        <a:t>E</a:t>
                      </a:r>
                      <a:r>
                        <a:rPr lang="de-DE" b="1" baseline="-25000" dirty="0" err="1"/>
                        <a:t>final</a:t>
                      </a:r>
                      <a:r>
                        <a:rPr lang="de-DE" dirty="0"/>
                        <a:t> / </a:t>
                      </a:r>
                      <a:r>
                        <a:rPr lang="de-DE" b="0" i="0" baseline="0" dirty="0" err="1"/>
                        <a:t>E</a:t>
                      </a:r>
                      <a:r>
                        <a:rPr lang="de-DE" b="1" baseline="-25000" dirty="0" err="1"/>
                        <a:t>inj</a:t>
                      </a:r>
                      <a:endParaRPr lang="de-DE" b="1" baseline="-25000" dirty="0"/>
                    </a:p>
                  </a:txBody>
                  <a:tcPr/>
                </a:tc>
                <a:tc>
                  <a:txBody>
                    <a:bodyPr/>
                    <a:lstStyle/>
                    <a:p>
                      <a:r>
                        <a:rPr lang="de-DE" dirty="0"/>
                        <a:t>27.5 / 14 = 2.0</a:t>
                      </a:r>
                    </a:p>
                  </a:txBody>
                  <a:tcPr/>
                </a:tc>
                <a:tc>
                  <a:txBody>
                    <a:bodyPr/>
                    <a:lstStyle/>
                    <a:p>
                      <a:r>
                        <a:rPr lang="de-DE" dirty="0"/>
                        <a:t>7 000 / 450 = 15.6</a:t>
                      </a:r>
                    </a:p>
                  </a:txBody>
                  <a:tcPr/>
                </a:tc>
                <a:tc>
                  <a:txBody>
                    <a:bodyPr/>
                    <a:lstStyle/>
                    <a:p>
                      <a:endParaRPr lang="de-DE" dirty="0"/>
                    </a:p>
                  </a:txBody>
                  <a:tcPr/>
                </a:tc>
                <a:extLst>
                  <a:ext uri="{0D108BD9-81ED-4DB2-BD59-A6C34878D82A}">
                    <a16:rowId xmlns:a16="http://schemas.microsoft.com/office/drawing/2014/main" val="1802435162"/>
                  </a:ext>
                </a:extLst>
              </a:tr>
              <a:tr h="370840">
                <a:tc>
                  <a:txBody>
                    <a:bodyPr/>
                    <a:lstStyle/>
                    <a:p>
                      <a:pPr>
                        <a:lnSpc>
                          <a:spcPct val="100000"/>
                        </a:lnSpc>
                        <a:spcAft>
                          <a:spcPts val="600"/>
                        </a:spcAft>
                      </a:pPr>
                      <a:r>
                        <a:rPr lang="de-DE" b="1" baseline="0" dirty="0" err="1">
                          <a:latin typeface="Symbol" panose="05050102010706020507" pitchFamily="18" charset="2"/>
                        </a:rPr>
                        <a:t>e</a:t>
                      </a:r>
                      <a:r>
                        <a:rPr lang="de-DE" b="1" baseline="-25000" dirty="0" err="1"/>
                        <a:t>geom</a:t>
                      </a:r>
                      <a:r>
                        <a:rPr lang="de-DE" b="1" baseline="-25000" dirty="0"/>
                        <a:t>. </a:t>
                      </a:r>
                      <a:r>
                        <a:rPr lang="de-DE" b="0" baseline="0" dirty="0"/>
                        <a:t>=  </a:t>
                      </a:r>
                      <a:r>
                        <a:rPr lang="de-DE" b="1" baseline="0" dirty="0" err="1">
                          <a:latin typeface="Symbol" panose="05050102010706020507" pitchFamily="18" charset="2"/>
                        </a:rPr>
                        <a:t>e</a:t>
                      </a:r>
                      <a:r>
                        <a:rPr lang="de-DE" b="1" baseline="-25000" dirty="0" err="1">
                          <a:latin typeface="+mn-lt"/>
                        </a:rPr>
                        <a:t>invariant</a:t>
                      </a:r>
                      <a:r>
                        <a:rPr lang="de-DE" b="1" baseline="-25000" dirty="0"/>
                        <a:t> </a:t>
                      </a:r>
                      <a:r>
                        <a:rPr lang="de-DE" b="0" baseline="0" dirty="0"/>
                        <a:t> / </a:t>
                      </a:r>
                      <a:r>
                        <a:rPr lang="de-DE" b="0" baseline="0" dirty="0">
                          <a:latin typeface="Symbol" panose="05050102010706020507" pitchFamily="18" charset="2"/>
                        </a:rPr>
                        <a:t>b g</a:t>
                      </a:r>
                    </a:p>
                    <a:p>
                      <a:pPr>
                        <a:lnSpc>
                          <a:spcPct val="100000"/>
                        </a:lnSpc>
                        <a:spcAft>
                          <a:spcPts val="600"/>
                        </a:spcAft>
                      </a:pPr>
                      <a:r>
                        <a:rPr lang="de-DE" sz="1600" b="0" baseline="0" dirty="0" err="1">
                          <a:latin typeface="+mn-lt"/>
                        </a:rPr>
                        <a:t>adiabatic</a:t>
                      </a:r>
                      <a:r>
                        <a:rPr lang="de-DE" sz="1600" b="0" baseline="0" dirty="0">
                          <a:latin typeface="+mn-lt"/>
                        </a:rPr>
                        <a:t> </a:t>
                      </a:r>
                      <a:r>
                        <a:rPr lang="de-DE" sz="1600" b="0" baseline="0" dirty="0" err="1">
                          <a:latin typeface="+mn-lt"/>
                        </a:rPr>
                        <a:t>shrinking</a:t>
                      </a:r>
                      <a:r>
                        <a:rPr lang="de-DE" sz="1600" b="0" baseline="0" dirty="0">
                          <a:latin typeface="+mn-lt"/>
                        </a:rPr>
                        <a:t> </a:t>
                      </a:r>
                      <a:r>
                        <a:rPr lang="de-DE" sz="1600" b="0" baseline="0" dirty="0" err="1">
                          <a:latin typeface="+mn-lt"/>
                        </a:rPr>
                        <a:t>during</a:t>
                      </a:r>
                      <a:r>
                        <a:rPr lang="de-DE" sz="1600" b="0" baseline="0" dirty="0">
                          <a:latin typeface="+mn-lt"/>
                        </a:rPr>
                        <a:t> </a:t>
                      </a:r>
                      <a:r>
                        <a:rPr lang="de-DE" sz="1600" b="0" baseline="0" dirty="0" err="1">
                          <a:latin typeface="+mn-lt"/>
                        </a:rPr>
                        <a:t>acceleration</a:t>
                      </a:r>
                      <a:r>
                        <a:rPr lang="de-DE" sz="1600" b="0" baseline="0" dirty="0">
                          <a:latin typeface="+mn-lt"/>
                        </a:rPr>
                        <a:t> </a:t>
                      </a:r>
                    </a:p>
                  </a:txBody>
                  <a:tcPr/>
                </a:tc>
                <a:tc>
                  <a:txBody>
                    <a:bodyPr/>
                    <a:lstStyle/>
                    <a:p>
                      <a:r>
                        <a:rPr lang="de-DE" b="1" baseline="0" dirty="0" err="1">
                          <a:latin typeface="Symbol" panose="05050102010706020507" pitchFamily="18" charset="2"/>
                        </a:rPr>
                        <a:t>e</a:t>
                      </a:r>
                      <a:r>
                        <a:rPr lang="de-DE" b="1" baseline="-25000" dirty="0" err="1">
                          <a:latin typeface="+mn-lt"/>
                        </a:rPr>
                        <a:t>geom</a:t>
                      </a:r>
                      <a:r>
                        <a:rPr lang="de-DE" b="1" baseline="-25000" dirty="0">
                          <a:latin typeface="Symbol" panose="05050102010706020507" pitchFamily="18" charset="2"/>
                        </a:rPr>
                        <a:t>. </a:t>
                      </a:r>
                      <a:r>
                        <a:rPr lang="de-DE" b="0" baseline="0" dirty="0">
                          <a:latin typeface="+mn-lt"/>
                        </a:rPr>
                        <a:t>at </a:t>
                      </a:r>
                      <a:r>
                        <a:rPr lang="de-DE" b="0" baseline="0" dirty="0" err="1">
                          <a:latin typeface="+mn-lt"/>
                        </a:rPr>
                        <a:t>inj</a:t>
                      </a:r>
                      <a:r>
                        <a:rPr lang="de-DE" b="0" baseline="0" dirty="0" err="1"/>
                        <a:t>ection</a:t>
                      </a:r>
                      <a:r>
                        <a:rPr lang="de-DE" b="0" baseline="0" dirty="0"/>
                        <a:t> 2 x </a:t>
                      </a:r>
                      <a:r>
                        <a:rPr lang="de-DE" b="0" baseline="0" dirty="0" err="1"/>
                        <a:t>bigger</a:t>
                      </a:r>
                      <a:endParaRPr lang="de-DE" b="0"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baseline="0" dirty="0" err="1">
                          <a:latin typeface="Symbol" panose="05050102010706020507" pitchFamily="18" charset="2"/>
                        </a:rPr>
                        <a:t>e</a:t>
                      </a:r>
                      <a:r>
                        <a:rPr lang="de-DE" b="1" baseline="-25000" dirty="0" err="1">
                          <a:latin typeface="+mn-lt"/>
                        </a:rPr>
                        <a:t>geom</a:t>
                      </a:r>
                      <a:r>
                        <a:rPr lang="de-DE" b="1" baseline="-25000" dirty="0">
                          <a:latin typeface="Symbol" panose="05050102010706020507" pitchFamily="18" charset="2"/>
                        </a:rPr>
                        <a:t>. </a:t>
                      </a:r>
                      <a:r>
                        <a:rPr lang="de-DE" b="0" baseline="0" dirty="0">
                          <a:latin typeface="+mn-lt"/>
                        </a:rPr>
                        <a:t>at </a:t>
                      </a:r>
                      <a:r>
                        <a:rPr lang="de-DE" b="0" baseline="0" dirty="0" err="1">
                          <a:latin typeface="+mn-lt"/>
                        </a:rPr>
                        <a:t>inj</a:t>
                      </a:r>
                      <a:r>
                        <a:rPr lang="de-DE" b="0" baseline="0" dirty="0" err="1"/>
                        <a:t>ection</a:t>
                      </a:r>
                      <a:r>
                        <a:rPr lang="de-DE" b="0" baseline="0" dirty="0"/>
                        <a:t>  16 x </a:t>
                      </a:r>
                      <a:r>
                        <a:rPr lang="de-DE" b="0" baseline="0" dirty="0" err="1"/>
                        <a:t>bigger</a:t>
                      </a:r>
                      <a:endParaRPr lang="de-DE" b="0"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t>HERA</a:t>
                      </a:r>
                      <a:r>
                        <a:rPr lang="de-DE" sz="1400" dirty="0"/>
                        <a:t>: </a:t>
                      </a:r>
                      <a:r>
                        <a:rPr lang="de-DE" sz="1400" dirty="0" err="1"/>
                        <a:t>fixed</a:t>
                      </a:r>
                      <a:r>
                        <a:rPr lang="de-DE" sz="1400" dirty="0"/>
                        <a:t> </a:t>
                      </a:r>
                      <a:r>
                        <a:rPr lang="de-DE" sz="1400" dirty="0" err="1"/>
                        <a:t>collimator</a:t>
                      </a:r>
                      <a:r>
                        <a:rPr lang="de-DE" sz="1400" dirty="0"/>
                        <a:t> and </a:t>
                      </a:r>
                      <a:r>
                        <a:rPr lang="de-DE" sz="1400" dirty="0" err="1"/>
                        <a:t>cell</a:t>
                      </a:r>
                      <a:r>
                        <a:rPr lang="de-DE" sz="1400" dirty="0"/>
                        <a:t>;</a:t>
                      </a:r>
                      <a:endParaRPr lang="de-DE" sz="1400" b="1" dirty="0"/>
                    </a:p>
                    <a:p>
                      <a:r>
                        <a:rPr lang="de-DE" sz="1400" b="1" dirty="0"/>
                        <a:t>LHC</a:t>
                      </a:r>
                      <a:r>
                        <a:rPr lang="de-DE" sz="1400" dirty="0"/>
                        <a:t>: </a:t>
                      </a:r>
                      <a:r>
                        <a:rPr lang="de-DE" sz="1400" dirty="0" err="1"/>
                        <a:t>narrow</a:t>
                      </a:r>
                      <a:r>
                        <a:rPr lang="de-DE" sz="1400" dirty="0"/>
                        <a:t> </a:t>
                      </a:r>
                      <a:r>
                        <a:rPr lang="de-DE" sz="1400" dirty="0" err="1"/>
                        <a:t>passages</a:t>
                      </a:r>
                      <a:r>
                        <a:rPr lang="de-DE" sz="1400" dirty="0"/>
                        <a:t> </a:t>
                      </a:r>
                      <a:r>
                        <a:rPr lang="de-DE" sz="1400" dirty="0" err="1"/>
                        <a:t>to</a:t>
                      </a:r>
                      <a:r>
                        <a:rPr lang="de-DE" sz="1400" dirty="0"/>
                        <a:t> open </a:t>
                      </a:r>
                      <a:r>
                        <a:rPr lang="de-DE" sz="1400" dirty="0" err="1"/>
                        <a:t>during</a:t>
                      </a:r>
                      <a:r>
                        <a:rPr lang="de-DE" sz="1400" dirty="0"/>
                        <a:t> </a:t>
                      </a:r>
                      <a:r>
                        <a:rPr lang="de-DE" sz="1400" dirty="0" err="1"/>
                        <a:t>injection</a:t>
                      </a:r>
                      <a:r>
                        <a:rPr lang="de-DE" sz="1400" dirty="0"/>
                        <a:t>! </a:t>
                      </a:r>
                    </a:p>
                  </a:txBody>
                  <a:tcPr/>
                </a:tc>
                <a:extLst>
                  <a:ext uri="{0D108BD9-81ED-4DB2-BD59-A6C34878D82A}">
                    <a16:rowId xmlns:a16="http://schemas.microsoft.com/office/drawing/2014/main" val="1423975843"/>
                  </a:ext>
                </a:extLst>
              </a:tr>
            </a:tbl>
          </a:graphicData>
        </a:graphic>
      </p:graphicFrame>
      <p:sp>
        <p:nvSpPr>
          <p:cNvPr id="3" name="Datumsplatzhalter 2">
            <a:extLst>
              <a:ext uri="{FF2B5EF4-FFF2-40B4-BE49-F238E27FC236}">
                <a16:creationId xmlns:a16="http://schemas.microsoft.com/office/drawing/2014/main" id="{F162131D-36A5-4266-802B-39621C92F616}"/>
              </a:ext>
            </a:extLst>
          </p:cNvPr>
          <p:cNvSpPr>
            <a:spLocks noGrp="1"/>
          </p:cNvSpPr>
          <p:nvPr>
            <p:ph type="dt" sz="half" idx="7"/>
          </p:nvPr>
        </p:nvSpPr>
        <p:spPr/>
        <p:txBody>
          <a:bodyPr/>
          <a:lstStyle/>
          <a:p>
            <a:pPr lvl="0"/>
            <a:r>
              <a:rPr lang="de-DE"/>
              <a:t>2019-07 PGT Kick-off Ferrara </a:t>
            </a:r>
            <a:endParaRPr lang="de-DE" dirty="0"/>
          </a:p>
        </p:txBody>
      </p:sp>
      <p:sp>
        <p:nvSpPr>
          <p:cNvPr id="5" name="Fußzeilenplatzhalter 4">
            <a:extLst>
              <a:ext uri="{FF2B5EF4-FFF2-40B4-BE49-F238E27FC236}">
                <a16:creationId xmlns:a16="http://schemas.microsoft.com/office/drawing/2014/main" id="{CC129331-C956-4D70-9C0F-5EE1913F55B7}"/>
              </a:ext>
            </a:extLst>
          </p:cNvPr>
          <p:cNvSpPr>
            <a:spLocks noGrp="1"/>
          </p:cNvSpPr>
          <p:nvPr>
            <p:ph type="ftr" sz="quarter" idx="9"/>
          </p:nvPr>
        </p:nvSpPr>
        <p:spPr/>
        <p:txBody>
          <a:bodyPr/>
          <a:lstStyle/>
          <a:p>
            <a:pPr lvl="0"/>
            <a:r>
              <a:rPr lang="de-DE" dirty="0"/>
              <a:t>E. Steffens (FAU): PGT - LHC vs. HERA</a:t>
            </a:r>
          </a:p>
        </p:txBody>
      </p:sp>
      <p:sp>
        <p:nvSpPr>
          <p:cNvPr id="11" name="Foliennummernplatzhalter 10">
            <a:extLst>
              <a:ext uri="{FF2B5EF4-FFF2-40B4-BE49-F238E27FC236}">
                <a16:creationId xmlns:a16="http://schemas.microsoft.com/office/drawing/2014/main" id="{3F88DD25-9508-43A7-AF10-217385AB59E5}"/>
              </a:ext>
            </a:extLst>
          </p:cNvPr>
          <p:cNvSpPr>
            <a:spLocks noGrp="1"/>
          </p:cNvSpPr>
          <p:nvPr>
            <p:ph type="sldNum" sz="quarter" idx="8"/>
          </p:nvPr>
        </p:nvSpPr>
        <p:spPr/>
        <p:txBody>
          <a:bodyPr/>
          <a:lstStyle/>
          <a:p>
            <a:pPr lvl="0"/>
            <a:fld id="{20EAF72B-4A00-449A-AF05-E0C66C1E1A36}" type="slidenum">
              <a:rPr lang="de-DE" smtClean="0"/>
              <a:t>2</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6089A9CC-BA58-4C6E-8118-174450E72E69}"/>
              </a:ext>
            </a:extLst>
          </p:cNvPr>
          <p:cNvSpPr txBox="1"/>
          <p:nvPr/>
        </p:nvSpPr>
        <p:spPr>
          <a:xfrm>
            <a:off x="573932" y="236482"/>
            <a:ext cx="10778243" cy="523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a:solidFill>
                  <a:srgbClr val="C00000"/>
                </a:solidFill>
                <a:uFillTx/>
                <a:latin typeface="Comic Sans MS" pitchFamily="66"/>
              </a:rPr>
              <a:t>Overview: Polarized Gas Target for the LHC</a:t>
            </a:r>
            <a:endParaRPr lang="en-US" sz="2800" b="1" i="0" u="none" strike="noStrike" kern="1200" cap="none" spc="0" baseline="0" dirty="0">
              <a:solidFill>
                <a:srgbClr val="404040"/>
              </a:solidFill>
              <a:uFillTx/>
              <a:latin typeface="Comic Sans MS" pitchFamily="66"/>
            </a:endParaRPr>
          </a:p>
        </p:txBody>
      </p:sp>
      <p:sp>
        <p:nvSpPr>
          <p:cNvPr id="3" name="Textfeld 10">
            <a:extLst>
              <a:ext uri="{FF2B5EF4-FFF2-40B4-BE49-F238E27FC236}">
                <a16:creationId xmlns:a16="http://schemas.microsoft.com/office/drawing/2014/main" id="{A7E63C4A-1430-43D4-B259-564AC655073A}"/>
              </a:ext>
            </a:extLst>
          </p:cNvPr>
          <p:cNvSpPr txBox="1"/>
          <p:nvPr/>
        </p:nvSpPr>
        <p:spPr>
          <a:xfrm>
            <a:off x="227210" y="1086727"/>
            <a:ext cx="5977963" cy="514499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ts val="2200"/>
              </a:lnSpc>
              <a:spcBef>
                <a:spcPts val="0"/>
              </a:spcBef>
              <a:spcAft>
                <a:spcPts val="1200"/>
              </a:spcAft>
              <a:buNone/>
              <a:tabLst/>
              <a:defRPr sz="1800" b="0" i="0" u="none" strike="noStrike" kern="0" cap="none" spc="0" baseline="0">
                <a:solidFill>
                  <a:srgbClr val="000000"/>
                </a:solidFill>
                <a:uFillTx/>
              </a:defRPr>
            </a:pPr>
            <a:r>
              <a:rPr lang="en-US" sz="2000" b="1" i="0" u="none" strike="noStrike" kern="1200" cap="none" spc="0" baseline="0">
                <a:solidFill>
                  <a:srgbClr val="3B3838"/>
                </a:solidFill>
                <a:uFillTx/>
                <a:latin typeface="Times New Roman" pitchFamily="18"/>
                <a:cs typeface="Times New Roman" pitchFamily="18"/>
              </a:rPr>
              <a:t>Design considerations for a PGT</a:t>
            </a:r>
          </a:p>
          <a:p>
            <a:pPr marL="342900" marR="0" lvl="0" indent="-342900" algn="just" defTabSz="914400" rtl="0" fontAlgn="auto" hangingPunct="1">
              <a:lnSpc>
                <a:spcPts val="2400"/>
              </a:lnSpc>
              <a:spcBef>
                <a:spcPts val="0"/>
              </a:spcBef>
              <a:spcAft>
                <a:spcPts val="1200"/>
              </a:spcAft>
              <a:buSzPct val="100000"/>
              <a:buFont typeface="Wingdings" pitchFamily="2"/>
              <a:buChar char="Ø"/>
              <a:tabLst/>
              <a:defRPr sz="1800" b="0" i="0" u="none" strike="noStrike" kern="0" cap="none" spc="0" baseline="0">
                <a:solidFill>
                  <a:srgbClr val="000000"/>
                </a:solidFill>
                <a:uFillTx/>
              </a:defRPr>
            </a:pPr>
            <a:r>
              <a:rPr lang="en-US" sz="2000" b="0" i="0" u="none" strike="noStrike" kern="1200" cap="none" spc="0" baseline="0">
                <a:solidFill>
                  <a:srgbClr val="3B3838"/>
                </a:solidFill>
                <a:uFillTx/>
                <a:latin typeface="Times New Roman" pitchFamily="18"/>
                <a:cs typeface="Times New Roman" pitchFamily="18"/>
              </a:rPr>
              <a:t>Physics accessible at LHC (unpolarized beam!): Single Spin Azimuthal Asymmetries (SSAA), measured with </a:t>
            </a:r>
            <a:r>
              <a:rPr lang="en-US" sz="2000" b="1" i="0" u="none" strike="noStrike" kern="1200" cap="none" spc="0" baseline="0">
                <a:solidFill>
                  <a:srgbClr val="3B3838"/>
                </a:solidFill>
                <a:uFillTx/>
                <a:latin typeface="Times New Roman" pitchFamily="18"/>
                <a:cs typeface="Times New Roman" pitchFamily="18"/>
              </a:rPr>
              <a:t>transverse polarization of the target S</a:t>
            </a:r>
            <a:r>
              <a:rPr lang="en-US" sz="2000" b="1" i="0" u="none" strike="noStrike" kern="1200" cap="none" spc="0" baseline="-25000">
                <a:solidFill>
                  <a:srgbClr val="3B3838"/>
                </a:solidFill>
                <a:uFillTx/>
                <a:latin typeface="Times New Roman" pitchFamily="18"/>
                <a:cs typeface="Times New Roman" pitchFamily="18"/>
              </a:rPr>
              <a:t>T</a:t>
            </a:r>
            <a:r>
              <a:rPr lang="en-US" sz="2000" b="1" i="0" u="none" strike="noStrike" kern="1200" cap="none" spc="0" baseline="0">
                <a:solidFill>
                  <a:srgbClr val="3B3838"/>
                </a:solidFill>
                <a:uFillTx/>
                <a:latin typeface="Times New Roman" pitchFamily="18"/>
                <a:cs typeface="Times New Roman" pitchFamily="18"/>
              </a:rPr>
              <a:t> </a:t>
            </a:r>
            <a:r>
              <a:rPr lang="en-US" sz="2000" b="0" i="0" u="none" strike="noStrike" kern="1200" cap="none" spc="0" baseline="0">
                <a:solidFill>
                  <a:srgbClr val="3B3838"/>
                </a:solidFill>
                <a:uFillTx/>
                <a:latin typeface="Times New Roman" pitchFamily="18"/>
                <a:cs typeface="Times New Roman" pitchFamily="18"/>
              </a:rPr>
              <a:t>and </a:t>
            </a:r>
            <a:r>
              <a:rPr lang="el-GR" sz="2000" b="1" i="0" u="none" strike="noStrike" kern="1200" cap="none" spc="0" baseline="0">
                <a:solidFill>
                  <a:srgbClr val="3B3838"/>
                </a:solidFill>
                <a:uFillTx/>
                <a:latin typeface="Times New Roman" pitchFamily="18"/>
                <a:cs typeface="Times New Roman" pitchFamily="18"/>
              </a:rPr>
              <a:t>Φ</a:t>
            </a:r>
            <a:r>
              <a:rPr lang="de-DE" sz="2000" b="1" i="0" u="none" strike="noStrike" kern="1200" cap="none" spc="0" baseline="0">
                <a:solidFill>
                  <a:srgbClr val="3B3838"/>
                </a:solidFill>
                <a:uFillTx/>
                <a:latin typeface="Times New Roman" pitchFamily="18"/>
                <a:cs typeface="Times New Roman" pitchFamily="18"/>
              </a:rPr>
              <a:t>-dependence of the final-state hadrons</a:t>
            </a:r>
            <a:r>
              <a:rPr lang="de-DE" sz="2000" b="0" i="0" u="none" strike="noStrike" kern="1200" cap="none" spc="0" baseline="0">
                <a:solidFill>
                  <a:srgbClr val="3B3838"/>
                </a:solidFill>
                <a:uFillTx/>
                <a:latin typeface="Times New Roman" pitchFamily="18"/>
                <a:cs typeface="Times New Roman" pitchFamily="18"/>
              </a:rPr>
              <a:t>.</a:t>
            </a:r>
          </a:p>
          <a:p>
            <a:pPr marL="342900" marR="0" lvl="0" indent="-342900" algn="just" defTabSz="914400" rtl="0" fontAlgn="auto" hangingPunct="1">
              <a:lnSpc>
                <a:spcPts val="2400"/>
              </a:lnSpc>
              <a:spcBef>
                <a:spcPts val="0"/>
              </a:spcBef>
              <a:spcAft>
                <a:spcPts val="1200"/>
              </a:spcAft>
              <a:buSzPct val="100000"/>
              <a:buFont typeface="Wingdings" pitchFamily="2"/>
              <a:buChar char="Ø"/>
              <a:tabLst/>
              <a:defRPr sz="1800" b="0" i="0" u="none" strike="noStrike" kern="0" cap="none" spc="0" baseline="0">
                <a:solidFill>
                  <a:srgbClr val="000000"/>
                </a:solidFill>
                <a:uFillTx/>
              </a:defRPr>
            </a:pPr>
            <a:r>
              <a:rPr lang="de-DE" sz="2000" b="0" i="0" u="none" strike="noStrike" kern="1200" cap="none" spc="0" baseline="0">
                <a:solidFill>
                  <a:srgbClr val="3B3838"/>
                </a:solidFill>
                <a:uFillTx/>
                <a:latin typeface="Times New Roman" pitchFamily="18"/>
                <a:cs typeface="Times New Roman" pitchFamily="18"/>
              </a:rPr>
              <a:t>Required: Polarized gas target similar to HERMES (see sketch), incl. Atomic Beam Source (ABS), Storage Cell (SC) target with strong transverse guide field, target gas analyzer (TGA) and polarimeter (BRP), powerful differential pumping, etc. </a:t>
            </a:r>
          </a:p>
          <a:p>
            <a:pPr marL="342900" marR="0" lvl="0" indent="-342900" algn="just" defTabSz="914400" rtl="0" fontAlgn="auto" hangingPunct="1">
              <a:lnSpc>
                <a:spcPts val="2400"/>
              </a:lnSpc>
              <a:spcBef>
                <a:spcPts val="0"/>
              </a:spcBef>
              <a:spcAft>
                <a:spcPts val="1200"/>
              </a:spcAft>
              <a:buSzPct val="100000"/>
              <a:buFont typeface="Wingdings" pitchFamily="2"/>
              <a:buChar char="Ø"/>
              <a:tabLst/>
              <a:defRPr sz="1800" b="0" i="0" u="none" strike="noStrike" kern="0" cap="none" spc="0" baseline="0">
                <a:solidFill>
                  <a:srgbClr val="000000"/>
                </a:solidFill>
                <a:uFillTx/>
              </a:defRPr>
            </a:pPr>
            <a:r>
              <a:rPr lang="de-DE" sz="2000" b="0" i="0" u="none" strike="noStrike" kern="1200" cap="none" spc="0" baseline="0">
                <a:solidFill>
                  <a:srgbClr val="3B3838"/>
                </a:solidFill>
                <a:uFillTx/>
                <a:latin typeface="Times New Roman" pitchFamily="18"/>
                <a:cs typeface="Times New Roman" pitchFamily="18"/>
              </a:rPr>
              <a:t>All narrow openings in the LHC, like the VELO detector, have to be openable during injection and tuning (r</a:t>
            </a:r>
            <a:r>
              <a:rPr lang="de-DE" sz="2000" b="0" i="0" u="none" strike="noStrike" kern="1200" cap="none" spc="0" baseline="-25000">
                <a:solidFill>
                  <a:srgbClr val="3B3838"/>
                </a:solidFill>
                <a:uFillTx/>
                <a:latin typeface="Times New Roman" pitchFamily="18"/>
                <a:cs typeface="Times New Roman" pitchFamily="18"/>
              </a:rPr>
              <a:t>min</a:t>
            </a:r>
            <a:r>
              <a:rPr lang="de-DE" sz="2000" b="0" i="0" u="none" strike="noStrike" kern="1200" cap="none" spc="0" baseline="0">
                <a:solidFill>
                  <a:srgbClr val="3B3838"/>
                </a:solidFill>
                <a:uFillTx/>
                <a:latin typeface="Times New Roman" pitchFamily="18"/>
                <a:cs typeface="Times New Roman" pitchFamily="18"/>
              </a:rPr>
              <a:t> ≈ 27 mm at IP8). This holds for the PGT set-up as well, with cell, wake field suppressors, detectors, diaphragms etc. </a:t>
            </a:r>
          </a:p>
        </p:txBody>
      </p:sp>
      <p:pic>
        <p:nvPicPr>
          <p:cNvPr id="4" name="Grafik 4">
            <a:extLst>
              <a:ext uri="{FF2B5EF4-FFF2-40B4-BE49-F238E27FC236}">
                <a16:creationId xmlns:a16="http://schemas.microsoft.com/office/drawing/2014/main" id="{DCD30471-C874-402E-AE0B-F64DFF5C781F}"/>
              </a:ext>
            </a:extLst>
          </p:cNvPr>
          <p:cNvPicPr>
            <a:picLocks noChangeAspect="1"/>
          </p:cNvPicPr>
          <p:nvPr/>
        </p:nvPicPr>
        <p:blipFill>
          <a:blip r:embed="rId2"/>
          <a:srcRect r="73214" b="63183"/>
          <a:stretch>
            <a:fillRect/>
          </a:stretch>
        </p:blipFill>
        <p:spPr>
          <a:xfrm>
            <a:off x="11032556" y="71844"/>
            <a:ext cx="1089772" cy="842555"/>
          </a:xfrm>
          <a:prstGeom prst="rect">
            <a:avLst/>
          </a:prstGeom>
          <a:noFill/>
          <a:ln cap="flat">
            <a:noFill/>
          </a:ln>
        </p:spPr>
      </p:pic>
      <p:pic>
        <p:nvPicPr>
          <p:cNvPr id="5" name="Grafik 6">
            <a:extLst>
              <a:ext uri="{FF2B5EF4-FFF2-40B4-BE49-F238E27FC236}">
                <a16:creationId xmlns:a16="http://schemas.microsoft.com/office/drawing/2014/main" id="{A152168D-A051-4887-A68E-D1728E0159AE}"/>
              </a:ext>
            </a:extLst>
          </p:cNvPr>
          <p:cNvPicPr>
            <a:picLocks noChangeAspect="1"/>
          </p:cNvPicPr>
          <p:nvPr/>
        </p:nvPicPr>
        <p:blipFill>
          <a:blip r:embed="rId3"/>
          <a:stretch>
            <a:fillRect/>
          </a:stretch>
        </p:blipFill>
        <p:spPr>
          <a:xfrm>
            <a:off x="7262045" y="840900"/>
            <a:ext cx="3770510" cy="2130378"/>
          </a:xfrm>
          <a:prstGeom prst="rect">
            <a:avLst/>
          </a:prstGeom>
          <a:noFill/>
          <a:ln cap="flat">
            <a:noFill/>
          </a:ln>
        </p:spPr>
      </p:pic>
      <p:pic>
        <p:nvPicPr>
          <p:cNvPr id="6" name="Grafik 8">
            <a:extLst>
              <a:ext uri="{FF2B5EF4-FFF2-40B4-BE49-F238E27FC236}">
                <a16:creationId xmlns:a16="http://schemas.microsoft.com/office/drawing/2014/main" id="{BC8814DF-863B-4CE6-95CB-61BBBF373506}"/>
              </a:ext>
            </a:extLst>
          </p:cNvPr>
          <p:cNvPicPr>
            <a:picLocks noChangeAspect="1"/>
          </p:cNvPicPr>
          <p:nvPr/>
        </p:nvPicPr>
        <p:blipFill>
          <a:blip r:embed="rId4"/>
          <a:stretch>
            <a:fillRect/>
          </a:stretch>
        </p:blipFill>
        <p:spPr>
          <a:xfrm>
            <a:off x="7058591" y="3369024"/>
            <a:ext cx="4373063" cy="2785390"/>
          </a:xfrm>
          <a:prstGeom prst="rect">
            <a:avLst/>
          </a:prstGeom>
          <a:noFill/>
          <a:ln w="22229" cap="flat">
            <a:solidFill>
              <a:srgbClr val="AFABAB"/>
            </a:solidFill>
            <a:prstDash val="solid"/>
            <a:miter/>
          </a:ln>
        </p:spPr>
      </p:pic>
      <p:sp>
        <p:nvSpPr>
          <p:cNvPr id="7" name="Datumsplatzhalter 7">
            <a:extLst>
              <a:ext uri="{FF2B5EF4-FFF2-40B4-BE49-F238E27FC236}">
                <a16:creationId xmlns:a16="http://schemas.microsoft.com/office/drawing/2014/main" id="{A66C508D-376D-469D-80A3-76961F5A5445}"/>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88741F84-FFA2-4980-87A2-2BCF286DA55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6665C220-F07F-4B74-BD76-5542B55A541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C4FC1E9D-0146-44BE-914E-DDE6E66F4430}"/>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C5EF426D-4723-4C46-84FC-3DEE6A1E42D4}"/>
              </a:ext>
            </a:extLst>
          </p:cNvPr>
          <p:cNvSpPr>
            <a:spLocks noGrp="1"/>
          </p:cNvSpPr>
          <p:nvPr>
            <p:ph type="sldNum" sz="quarter" idx="8"/>
          </p:nvPr>
        </p:nvSpPr>
        <p:spPr>
          <a:xfrm>
            <a:off x="9241653" y="6369595"/>
            <a:ext cx="2110521" cy="365129"/>
          </a:xfrm>
        </p:spPr>
        <p:txBody>
          <a:bodyPr/>
          <a:lstStyle/>
          <a:p>
            <a:pPr lvl="0"/>
            <a:fld id="{20EAF72B-4A00-449A-AF05-E0C66C1E1A36}" type="slidenum">
              <a:rPr lang="de-DE" smtClean="0"/>
              <a:t>3</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84FB3E4A-7017-4E1F-B671-72F21FC70590}"/>
              </a:ext>
            </a:extLst>
          </p:cNvPr>
          <p:cNvSpPr txBox="1"/>
          <p:nvPr/>
        </p:nvSpPr>
        <p:spPr>
          <a:xfrm>
            <a:off x="422736" y="81381"/>
            <a:ext cx="9999786" cy="1077218"/>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What can we learn for the LHC target </a:t>
            </a:r>
          </a:p>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from HERMES?</a:t>
            </a:r>
            <a:endParaRPr lang="en-US" sz="3200" b="1" i="0" u="none" strike="noStrike" kern="1200" cap="none" spc="0" baseline="0" dirty="0">
              <a:solidFill>
                <a:srgbClr val="404040"/>
              </a:solidFill>
              <a:uFillTx/>
              <a:latin typeface="Comic Sans MS" pitchFamily="66"/>
            </a:endParaRPr>
          </a:p>
        </p:txBody>
      </p:sp>
      <p:sp>
        <p:nvSpPr>
          <p:cNvPr id="3" name="Textfeld 10">
            <a:extLst>
              <a:ext uri="{FF2B5EF4-FFF2-40B4-BE49-F238E27FC236}">
                <a16:creationId xmlns:a16="http://schemas.microsoft.com/office/drawing/2014/main" id="{F24302ED-AF7C-401E-BF82-FCCC6BDA2E83}"/>
              </a:ext>
            </a:extLst>
          </p:cNvPr>
          <p:cNvSpPr txBox="1"/>
          <p:nvPr/>
        </p:nvSpPr>
        <p:spPr>
          <a:xfrm>
            <a:off x="838203" y="1410742"/>
            <a:ext cx="5893087" cy="1015663"/>
          </a:xfrm>
          <a:prstGeom prst="rect">
            <a:avLst/>
          </a:prstGeom>
          <a:noFill/>
          <a:ln w="28575" cap="flat">
            <a:solidFill>
              <a:schemeClr val="accent1">
                <a:lumMod val="75000"/>
              </a:schemeClr>
            </a:solidFill>
          </a:ln>
        </p:spPr>
        <p:txBody>
          <a:bodyPr vert="horz" wrap="square" lIns="91440" tIns="45720" rIns="91440" bIns="45720" anchor="t" anchorCtr="0" compatLnSpc="1">
            <a:spAutoFit/>
          </a:bodyPr>
          <a:lstStyle/>
          <a:p>
            <a:pPr marR="0" lvl="0" algn="ctr" defTabSz="914400" rtl="0" fontAlgn="auto" hangingPunct="1">
              <a:lnSpc>
                <a:spcPts val="2400"/>
              </a:lnSpc>
              <a:spcBef>
                <a:spcPts val="0"/>
              </a:spcBef>
              <a:spcAft>
                <a:spcPts val="1200"/>
              </a:spcAft>
              <a:buSzPct val="100000"/>
              <a:tabLst/>
              <a:defRPr sz="1800" b="0" i="0" u="none" strike="noStrike" kern="0" cap="none" spc="0" baseline="0">
                <a:solidFill>
                  <a:srgbClr val="000000"/>
                </a:solidFill>
                <a:uFillTx/>
              </a:defRPr>
            </a:pPr>
            <a:r>
              <a:rPr lang="en-US" sz="2400" i="0" u="none" strike="noStrike" kern="1200" cap="none" spc="0" baseline="0" dirty="0">
                <a:solidFill>
                  <a:schemeClr val="accent1">
                    <a:lumMod val="75000"/>
                  </a:schemeClr>
                </a:solidFill>
                <a:uFillTx/>
                <a:latin typeface="Times New Roman" panose="02020603050405020304" pitchFamily="18" charset="0"/>
                <a:cs typeface="Times New Roman" panose="02020603050405020304" pitchFamily="18" charset="0"/>
              </a:rPr>
              <a:t>Concept of Storage Cell, fed by ABS, with Sampling Polarimeter (TGA +BRP) is </a:t>
            </a:r>
            <a:r>
              <a:rPr lang="en-US" sz="2400" dirty="0">
                <a:solidFill>
                  <a:schemeClr val="accent1">
                    <a:lumMod val="75000"/>
                  </a:schemeClr>
                </a:solidFill>
                <a:latin typeface="Times New Roman" panose="02020603050405020304" pitchFamily="18" charset="0"/>
                <a:cs typeface="Times New Roman" panose="02020603050405020304" pitchFamily="18" charset="0"/>
              </a:rPr>
              <a:t>proven technology: pure target of high polarization.</a:t>
            </a:r>
            <a:endParaRPr lang="en-US" sz="2400" i="0" u="none" strike="noStrike" kern="1200" cap="none" spc="0" baseline="0" dirty="0">
              <a:solidFill>
                <a:schemeClr val="accent1">
                  <a:lumMod val="75000"/>
                </a:schemeClr>
              </a:solidFill>
              <a:uFillTx/>
              <a:latin typeface="Times New Roman" panose="02020603050405020304" pitchFamily="18" charset="0"/>
              <a:cs typeface="Times New Roman" panose="02020603050405020304" pitchFamily="18" charset="0"/>
            </a:endParaRPr>
          </a:p>
        </p:txBody>
      </p:sp>
      <p:pic>
        <p:nvPicPr>
          <p:cNvPr id="4" name="Grafik 4">
            <a:extLst>
              <a:ext uri="{FF2B5EF4-FFF2-40B4-BE49-F238E27FC236}">
                <a16:creationId xmlns:a16="http://schemas.microsoft.com/office/drawing/2014/main" id="{DA0036FC-F23F-4675-B79E-A3BF474341AE}"/>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5" name="Textfeld 7">
            <a:extLst>
              <a:ext uri="{FF2B5EF4-FFF2-40B4-BE49-F238E27FC236}">
                <a16:creationId xmlns:a16="http://schemas.microsoft.com/office/drawing/2014/main" id="{AAE4D90C-424E-4BA4-935B-94BC2DEC14D1}"/>
              </a:ext>
            </a:extLst>
          </p:cNvPr>
          <p:cNvSpPr txBox="1"/>
          <p:nvPr/>
        </p:nvSpPr>
        <p:spPr>
          <a:xfrm>
            <a:off x="2209803" y="2955963"/>
            <a:ext cx="6736642" cy="810478"/>
          </a:xfrm>
          <a:prstGeom prst="rect">
            <a:avLst/>
          </a:prstGeom>
          <a:noFill/>
          <a:ln w="28575" cap="flat">
            <a:solidFill>
              <a:srgbClr val="C00000"/>
            </a:solidFill>
          </a:ln>
        </p:spPr>
        <p:txBody>
          <a:bodyPr vert="horz" wrap="square" lIns="91440" tIns="45720" rIns="91440" bIns="45720" anchor="t" anchorCtr="0" compatLnSpc="1">
            <a:spAutoFit/>
          </a:bodyPr>
          <a:lstStyle/>
          <a:p>
            <a:pPr algn="ctr">
              <a:lnSpc>
                <a:spcPts val="2800"/>
              </a:lnSpc>
              <a:spcAft>
                <a:spcPts val="1200"/>
              </a:spcAft>
              <a:buSzPct val="100000"/>
              <a:defRPr sz="1800" b="0" i="0" u="none" strike="noStrike" kern="0" cap="none" spc="0" baseline="0">
                <a:solidFill>
                  <a:srgbClr val="000000"/>
                </a:solidFill>
                <a:uFillTx/>
              </a:defRPr>
            </a:pPr>
            <a:r>
              <a:rPr lang="en-US" sz="2400" dirty="0">
                <a:solidFill>
                  <a:srgbClr val="C00000"/>
                </a:solidFill>
                <a:latin typeface="Times New Roman" panose="02020603050405020304" pitchFamily="18" charset="0"/>
                <a:cs typeface="Times New Roman" panose="02020603050405020304" pitchFamily="18" charset="0"/>
              </a:rPr>
              <a:t>Experience with cell Coating! → Cold cell surface (≤ 100 K) with water coating: best performance.</a:t>
            </a:r>
          </a:p>
        </p:txBody>
      </p:sp>
      <p:sp>
        <p:nvSpPr>
          <p:cNvPr id="6" name="Textfeld 8">
            <a:extLst>
              <a:ext uri="{FF2B5EF4-FFF2-40B4-BE49-F238E27FC236}">
                <a16:creationId xmlns:a16="http://schemas.microsoft.com/office/drawing/2014/main" id="{C833E0AD-3C5B-437F-A7BA-A77EA6FE6A42}"/>
              </a:ext>
            </a:extLst>
          </p:cNvPr>
          <p:cNvSpPr txBox="1"/>
          <p:nvPr/>
        </p:nvSpPr>
        <p:spPr>
          <a:xfrm>
            <a:off x="4794671" y="4426825"/>
            <a:ext cx="6559132" cy="1169551"/>
          </a:xfrm>
          <a:prstGeom prst="rect">
            <a:avLst/>
          </a:prstGeom>
          <a:noFill/>
          <a:ln w="28575" cap="flat">
            <a:solidFill>
              <a:schemeClr val="accent6">
                <a:lumMod val="75000"/>
              </a:schemeClr>
            </a:solidFill>
          </a:ln>
        </p:spPr>
        <p:txBody>
          <a:bodyPr vert="horz" wrap="square" lIns="91440" tIns="45720" rIns="91440" bIns="45720" anchor="t" anchorCtr="0" compatLnSpc="1">
            <a:spAutoFit/>
          </a:bodyPr>
          <a:lstStyle/>
          <a:p>
            <a:pPr algn="ctr">
              <a:lnSpc>
                <a:spcPts val="2800"/>
              </a:lnSpc>
              <a:spcAft>
                <a:spcPts val="1200"/>
              </a:spcAft>
              <a:buSzPct val="100000"/>
              <a:defRPr sz="1800" b="0" i="0" u="none" strike="noStrike" kern="0" cap="none" spc="0" baseline="0">
                <a:solidFill>
                  <a:srgbClr val="000000"/>
                </a:solidFill>
                <a:uFillTx/>
              </a:defRPr>
            </a:pPr>
            <a:r>
              <a:rPr lang="en-US" sz="2400" dirty="0">
                <a:solidFill>
                  <a:schemeClr val="accent6">
                    <a:lumMod val="75000"/>
                  </a:schemeClr>
                </a:solidFill>
                <a:latin typeface="Times New Roman" panose="02020603050405020304" pitchFamily="18" charset="0"/>
                <a:cs typeface="Times New Roman" panose="02020603050405020304" pitchFamily="18" charset="0"/>
              </a:rPr>
              <a:t>Transverse running 2002 – 2005: Beam-induced depolarization (BID) studied experimentally  → extrapolation to performance with LHC beam!</a:t>
            </a:r>
          </a:p>
        </p:txBody>
      </p:sp>
      <p:sp>
        <p:nvSpPr>
          <p:cNvPr id="7" name="Datumsplatzhalter 6">
            <a:extLst>
              <a:ext uri="{FF2B5EF4-FFF2-40B4-BE49-F238E27FC236}">
                <a16:creationId xmlns:a16="http://schemas.microsoft.com/office/drawing/2014/main" id="{D9FBC428-3DAD-41E4-BF0F-C152BFC9D9D3}"/>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79654D84-26E4-46CB-9217-66DECBBCCC8A}"/>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EB477F65-9F4F-440D-9E7D-A60280522ED6}"/>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9DEA14F3-6F7D-4DE9-8A64-890016BA64C0}"/>
              </a:ext>
            </a:extLst>
          </p:cNvPr>
          <p:cNvSpPr>
            <a:spLocks noGrp="1"/>
          </p:cNvSpPr>
          <p:nvPr>
            <p:ph type="ftr" sz="quarter" idx="9"/>
          </p:nvPr>
        </p:nvSpPr>
        <p:spPr/>
        <p:txBody>
          <a:bodyPr/>
          <a:lstStyle/>
          <a:p>
            <a:pPr lvl="0"/>
            <a:r>
              <a:rPr lang="de-DE" dirty="0"/>
              <a:t>E. Steffens (FAU): PGT - LHC vs. HERA</a:t>
            </a:r>
          </a:p>
        </p:txBody>
      </p:sp>
      <p:sp>
        <p:nvSpPr>
          <p:cNvPr id="13" name="Foliennummernplatzhalter 12">
            <a:extLst>
              <a:ext uri="{FF2B5EF4-FFF2-40B4-BE49-F238E27FC236}">
                <a16:creationId xmlns:a16="http://schemas.microsoft.com/office/drawing/2014/main" id="{0E8D8F1B-DFD5-4182-9F0E-1726E343539D}"/>
              </a:ext>
            </a:extLst>
          </p:cNvPr>
          <p:cNvSpPr>
            <a:spLocks noGrp="1"/>
          </p:cNvSpPr>
          <p:nvPr>
            <p:ph type="sldNum" sz="quarter" idx="8"/>
          </p:nvPr>
        </p:nvSpPr>
        <p:spPr/>
        <p:txBody>
          <a:bodyPr/>
          <a:lstStyle/>
          <a:p>
            <a:pPr lvl="0"/>
            <a:fld id="{20EAF72B-4A00-449A-AF05-E0C66C1E1A36}" type="slidenum">
              <a:rPr lang="de-DE" smtClean="0"/>
              <a:t>4</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8C3AECED-5D0B-4C79-A9CF-E0264A60D815}"/>
              </a:ext>
            </a:extLst>
          </p:cNvPr>
          <p:cNvSpPr txBox="1"/>
          <p:nvPr/>
        </p:nvSpPr>
        <p:spPr>
          <a:xfrm>
            <a:off x="422736" y="81381"/>
            <a:ext cx="9999786" cy="584777"/>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anose="030F0702030302020204" pitchFamily="66" charset="0"/>
              </a:rPr>
              <a:t>    </a:t>
            </a:r>
            <a:r>
              <a:rPr lang="en-US" sz="3200" b="1" dirty="0">
                <a:solidFill>
                  <a:srgbClr val="C00000"/>
                </a:solidFill>
                <a:latin typeface="Comic Sans MS" panose="030F0702030302020204" pitchFamily="66" charset="0"/>
              </a:rPr>
              <a:t>HERMES hydrogen/deuterium target</a:t>
            </a:r>
            <a:endParaRPr lang="en-US" sz="3200" b="1" i="0" u="none" strike="noStrike" kern="1200" cap="none" spc="0" baseline="0" dirty="0">
              <a:solidFill>
                <a:srgbClr val="C00000"/>
              </a:solidFill>
              <a:uFillTx/>
              <a:latin typeface="Comic Sans MS" panose="030F0702030302020204" pitchFamily="66" charset="0"/>
            </a:endParaRPr>
          </a:p>
        </p:txBody>
      </p:sp>
      <p:pic>
        <p:nvPicPr>
          <p:cNvPr id="4" name="Grafik 4">
            <a:extLst>
              <a:ext uri="{FF2B5EF4-FFF2-40B4-BE49-F238E27FC236}">
                <a16:creationId xmlns:a16="http://schemas.microsoft.com/office/drawing/2014/main" id="{16EFD321-5DFA-4775-8EE8-4A9CD3C23DA4}"/>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5" name="Textfeld 7">
            <a:extLst>
              <a:ext uri="{FF2B5EF4-FFF2-40B4-BE49-F238E27FC236}">
                <a16:creationId xmlns:a16="http://schemas.microsoft.com/office/drawing/2014/main" id="{33BE33DD-2D5D-46CE-9BD9-41D6D8CFAC59}"/>
              </a:ext>
            </a:extLst>
          </p:cNvPr>
          <p:cNvSpPr txBox="1"/>
          <p:nvPr/>
        </p:nvSpPr>
        <p:spPr>
          <a:xfrm>
            <a:off x="524336" y="878114"/>
            <a:ext cx="5791488" cy="461665"/>
          </a:xfrm>
          <a:prstGeom prst="rect">
            <a:avLst/>
          </a:prstGeom>
          <a:solidFill>
            <a:schemeClr val="accent5">
              <a:lumMod val="20000"/>
              <a:lumOff val="80000"/>
            </a:schemeClr>
          </a:solidFill>
          <a:ln w="19050" cap="flat">
            <a:noFill/>
          </a:ln>
        </p:spPr>
        <p:txBody>
          <a:bodyPr vert="horz" wrap="square" lIns="91440" tIns="45720" rIns="91440" bIns="45720" anchor="t" anchorCtr="0" compatLnSpc="1">
            <a:spAutoFit/>
          </a:bodyPr>
          <a:lstStyle/>
          <a:p>
            <a:pPr lvl="0">
              <a:spcAft>
                <a:spcPts val="600"/>
              </a:spcAft>
              <a:buSzPct val="100000"/>
              <a:defRPr sz="1800" b="0" i="0" u="none" strike="noStrike" kern="0" cap="none" spc="0" baseline="0">
                <a:solidFill>
                  <a:srgbClr val="000000"/>
                </a:solidFill>
                <a:uFillTx/>
              </a:defRPr>
            </a:pPr>
            <a:r>
              <a:rPr lang="en-US" sz="2400" b="0" i="0" u="none" strike="noStrike" kern="1200" cap="none" spc="0" baseline="0" dirty="0">
                <a:solidFill>
                  <a:srgbClr val="1F4E79"/>
                </a:solidFill>
                <a:uFillTx/>
                <a:latin typeface="Times New Roman" pitchFamily="18"/>
                <a:cs typeface="Times New Roman" pitchFamily="18"/>
              </a:rPr>
              <a:t> </a:t>
            </a:r>
            <a:r>
              <a:rPr lang="en-US" dirty="0">
                <a:solidFill>
                  <a:schemeClr val="accent1">
                    <a:lumMod val="75000"/>
                  </a:schemeClr>
                </a:solidFill>
              </a:rPr>
              <a:t>A. </a:t>
            </a:r>
            <a:r>
              <a:rPr lang="en-US" dirty="0" err="1">
                <a:solidFill>
                  <a:schemeClr val="accent1">
                    <a:lumMod val="75000"/>
                  </a:schemeClr>
                </a:solidFill>
              </a:rPr>
              <a:t>Airapetian</a:t>
            </a:r>
            <a:r>
              <a:rPr lang="en-US" dirty="0">
                <a:solidFill>
                  <a:schemeClr val="accent1">
                    <a:lumMod val="75000"/>
                  </a:schemeClr>
                </a:solidFill>
              </a:rPr>
              <a:t> et al, </a:t>
            </a:r>
            <a:r>
              <a:rPr lang="en-US" dirty="0" err="1">
                <a:solidFill>
                  <a:schemeClr val="accent1">
                    <a:lumMod val="75000"/>
                  </a:schemeClr>
                </a:solidFill>
              </a:rPr>
              <a:t>Nucl</a:t>
            </a:r>
            <a:r>
              <a:rPr lang="en-US" dirty="0">
                <a:solidFill>
                  <a:schemeClr val="accent1">
                    <a:lumMod val="75000"/>
                  </a:schemeClr>
                </a:solidFill>
              </a:rPr>
              <a:t>. Instr. and Meth. </a:t>
            </a:r>
            <a:r>
              <a:rPr lang="en-US" b="1" dirty="0">
                <a:solidFill>
                  <a:schemeClr val="accent1">
                    <a:lumMod val="75000"/>
                  </a:schemeClr>
                </a:solidFill>
              </a:rPr>
              <a:t>A540</a:t>
            </a:r>
            <a:r>
              <a:rPr lang="en-US" dirty="0">
                <a:solidFill>
                  <a:schemeClr val="accent1">
                    <a:lumMod val="75000"/>
                  </a:schemeClr>
                </a:solidFill>
              </a:rPr>
              <a:t> (2005) 68</a:t>
            </a:r>
            <a:endParaRPr lang="en-US" sz="2000" b="1" i="0" u="none" strike="noStrike" kern="1200" cap="none" spc="0" baseline="0" dirty="0">
              <a:solidFill>
                <a:schemeClr val="accent1">
                  <a:lumMod val="75000"/>
                </a:schemeClr>
              </a:solidFill>
              <a:uFillTx/>
              <a:latin typeface="Bradley Hand ITC" pitchFamily="66"/>
              <a:cs typeface="Times New Roman" pitchFamily="18"/>
            </a:endParaRPr>
          </a:p>
        </p:txBody>
      </p:sp>
      <p:sp>
        <p:nvSpPr>
          <p:cNvPr id="7" name="Datumsplatzhalter 6">
            <a:extLst>
              <a:ext uri="{FF2B5EF4-FFF2-40B4-BE49-F238E27FC236}">
                <a16:creationId xmlns:a16="http://schemas.microsoft.com/office/drawing/2014/main" id="{07671EBA-31D8-41EC-8458-433BEE174AEB}"/>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D25EF326-2323-4C8D-A838-036A3377033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pic>
        <p:nvPicPr>
          <p:cNvPr id="11" name="Grafik 8">
            <a:extLst>
              <a:ext uri="{FF2B5EF4-FFF2-40B4-BE49-F238E27FC236}">
                <a16:creationId xmlns:a16="http://schemas.microsoft.com/office/drawing/2014/main" id="{FF7C153B-BDAE-4B9C-84B1-97D7790EB4CB}"/>
              </a:ext>
            </a:extLst>
          </p:cNvPr>
          <p:cNvPicPr>
            <a:picLocks noChangeAspect="1"/>
          </p:cNvPicPr>
          <p:nvPr/>
        </p:nvPicPr>
        <p:blipFill>
          <a:blip r:embed="rId3"/>
          <a:stretch>
            <a:fillRect/>
          </a:stretch>
        </p:blipFill>
        <p:spPr>
          <a:xfrm>
            <a:off x="7078562" y="1483780"/>
            <a:ext cx="4373063" cy="2785390"/>
          </a:xfrm>
          <a:prstGeom prst="rect">
            <a:avLst/>
          </a:prstGeom>
          <a:noFill/>
          <a:ln w="22229" cap="flat">
            <a:solidFill>
              <a:srgbClr val="AFABAB"/>
            </a:solidFill>
            <a:prstDash val="solid"/>
            <a:miter/>
          </a:ln>
        </p:spPr>
      </p:pic>
      <p:sp>
        <p:nvSpPr>
          <p:cNvPr id="12" name="Textfeld 11">
            <a:extLst>
              <a:ext uri="{FF2B5EF4-FFF2-40B4-BE49-F238E27FC236}">
                <a16:creationId xmlns:a16="http://schemas.microsoft.com/office/drawing/2014/main" id="{4B3CEA5D-AF32-41EA-AF92-36EBBB254EE9}"/>
              </a:ext>
            </a:extLst>
          </p:cNvPr>
          <p:cNvSpPr txBox="1"/>
          <p:nvPr/>
        </p:nvSpPr>
        <p:spPr>
          <a:xfrm>
            <a:off x="524336" y="1727200"/>
            <a:ext cx="5887753" cy="2739211"/>
          </a:xfrm>
          <a:prstGeom prst="rect">
            <a:avLst/>
          </a:prstGeom>
          <a:solidFill>
            <a:schemeClr val="bg2"/>
          </a:solidFill>
          <a:ln w="19050">
            <a:noFill/>
          </a:ln>
        </p:spPr>
        <p:txBody>
          <a:bodyPr wrap="square" rtlCol="0">
            <a:spAutoFit/>
          </a:bodyPr>
          <a:lstStyle/>
          <a:p>
            <a:pPr marL="285750" indent="-285750">
              <a:spcAft>
                <a:spcPts val="600"/>
              </a:spcAft>
              <a:buFont typeface="Arial" panose="020B0604020202020204" pitchFamily="34" charset="0"/>
              <a:buChar char="•"/>
            </a:pPr>
            <a:r>
              <a:rPr lang="de-DE" dirty="0" err="1">
                <a:latin typeface="Times New Roman" panose="02020603050405020304" pitchFamily="18" charset="0"/>
                <a:cs typeface="Times New Roman" panose="02020603050405020304" pitchFamily="18" charset="0"/>
              </a:rPr>
              <a:t>Operated</a:t>
            </a:r>
            <a:r>
              <a:rPr lang="de-DE" dirty="0">
                <a:latin typeface="Times New Roman" panose="02020603050405020304" pitchFamily="18" charset="0"/>
                <a:cs typeface="Times New Roman" panose="02020603050405020304" pitchFamily="18" charset="0"/>
              </a:rPr>
              <a:t> 1996 – 2000 </a:t>
            </a:r>
            <a:r>
              <a:rPr lang="de-DE" dirty="0" err="1">
                <a:latin typeface="Times New Roman" panose="02020603050405020304" pitchFamily="18" charset="0"/>
                <a:cs typeface="Times New Roman" panose="02020603050405020304" pitchFamily="18" charset="0"/>
              </a:rPr>
              <a:t>with</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long</a:t>
            </a:r>
            <a:r>
              <a:rPr lang="de-DE" dirty="0">
                <a:latin typeface="Times New Roman" panose="02020603050405020304" pitchFamily="18" charset="0"/>
                <a:cs typeface="Times New Roman" panose="02020603050405020304" pitchFamily="18" charset="0"/>
              </a:rPr>
              <a:t>. pol. (H, D) and 2002 – 2005 </a:t>
            </a:r>
            <a:r>
              <a:rPr lang="de-DE" dirty="0" err="1">
                <a:latin typeface="Times New Roman" panose="02020603050405020304" pitchFamily="18" charset="0"/>
                <a:cs typeface="Times New Roman" panose="02020603050405020304" pitchFamily="18" charset="0"/>
              </a:rPr>
              <a:t>with</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transverse</a:t>
            </a:r>
            <a:r>
              <a:rPr lang="de-DE" dirty="0">
                <a:latin typeface="Times New Roman" panose="02020603050405020304" pitchFamily="18" charset="0"/>
                <a:cs typeface="Times New Roman" panose="02020603050405020304" pitchFamily="18" charset="0"/>
              </a:rPr>
              <a:t> H </a:t>
            </a:r>
            <a:r>
              <a:rPr lang="de-DE" dirty="0" err="1">
                <a:latin typeface="Times New Roman" panose="02020603050405020304" pitchFamily="18" charset="0"/>
                <a:cs typeface="Times New Roman" panose="02020603050405020304" pitchFamily="18" charset="0"/>
              </a:rPr>
              <a:t>target</a:t>
            </a:r>
            <a:endParaRPr lang="de-DE" dirty="0">
              <a:latin typeface="Times New Roman" panose="02020603050405020304" pitchFamily="18" charset="0"/>
              <a:cs typeface="Times New Roman" panose="02020603050405020304" pitchFamily="18" charset="0"/>
            </a:endParaRPr>
          </a:p>
          <a:p>
            <a:pPr marL="285750" indent="-285750">
              <a:spcAft>
                <a:spcPts val="600"/>
              </a:spcAft>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Atomic</a:t>
            </a:r>
            <a:r>
              <a:rPr lang="de-DE" dirty="0">
                <a:latin typeface="Times New Roman" panose="02020603050405020304" pitchFamily="18" charset="0"/>
                <a:cs typeface="Times New Roman" panose="02020603050405020304" pitchFamily="18" charset="0"/>
              </a:rPr>
              <a:t> Beam Source (ABS) </a:t>
            </a:r>
            <a:r>
              <a:rPr lang="de-DE" dirty="0" err="1">
                <a:latin typeface="Times New Roman" panose="02020603050405020304" pitchFamily="18" charset="0"/>
                <a:cs typeface="Times New Roman" panose="02020603050405020304" pitchFamily="18" charset="0"/>
              </a:rPr>
              <a:t>with</a:t>
            </a:r>
            <a:r>
              <a:rPr lang="de-DE" dirty="0">
                <a:latin typeface="Times New Roman" panose="02020603050405020304" pitchFamily="18" charset="0"/>
                <a:cs typeface="Times New Roman" panose="02020603050405020304" pitchFamily="18" charset="0"/>
              </a:rPr>
              <a:t> permanent  </a:t>
            </a:r>
            <a:r>
              <a:rPr lang="de-DE" dirty="0" err="1">
                <a:latin typeface="Times New Roman" panose="02020603050405020304" pitchFamily="18" charset="0"/>
                <a:cs typeface="Times New Roman" panose="02020603050405020304" pitchFamily="18" charset="0"/>
              </a:rPr>
              <a:t>sextupole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magnets</a:t>
            </a:r>
            <a:r>
              <a:rPr lang="de-DE" dirty="0">
                <a:latin typeface="Times New Roman" panose="02020603050405020304" pitchFamily="18" charset="0"/>
                <a:cs typeface="Times New Roman" panose="02020603050405020304" pitchFamily="18" charset="0"/>
              </a:rPr>
              <a:t> and a flexible </a:t>
            </a:r>
            <a:r>
              <a:rPr lang="de-DE" dirty="0" err="1">
                <a:latin typeface="Times New Roman" panose="02020603050405020304" pitchFamily="18" charset="0"/>
                <a:cs typeface="Times New Roman" panose="02020603050405020304" pitchFamily="18" charset="0"/>
              </a:rPr>
              <a:t>system</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rf-transitions</a:t>
            </a:r>
            <a:r>
              <a:rPr lang="de-DE" dirty="0">
                <a:latin typeface="Times New Roman" panose="02020603050405020304" pitchFamily="18" charset="0"/>
                <a:cs typeface="Times New Roman" panose="02020603050405020304" pitchFamily="18" charset="0"/>
              </a:rPr>
              <a:t> in </a:t>
            </a:r>
            <a:r>
              <a:rPr lang="de-DE" dirty="0" err="1">
                <a:latin typeface="Times New Roman" panose="02020603050405020304" pitchFamily="18" charset="0"/>
                <a:cs typeface="Times New Roman" panose="02020603050405020304" pitchFamily="18" charset="0"/>
              </a:rPr>
              <a:t>between</a:t>
            </a:r>
            <a:r>
              <a:rPr lang="de-DE" dirty="0">
                <a:latin typeface="Times New Roman" panose="02020603050405020304" pitchFamily="18" charset="0"/>
                <a:cs typeface="Times New Roman" panose="02020603050405020304" pitchFamily="18" charset="0"/>
              </a:rPr>
              <a:t> and after </a:t>
            </a:r>
            <a:r>
              <a:rPr lang="de-DE" dirty="0" err="1">
                <a:latin typeface="Times New Roman" panose="02020603050405020304" pitchFamily="18" charset="0"/>
                <a:cs typeface="Times New Roman" panose="02020603050405020304" pitchFamily="18" charset="0"/>
              </a:rPr>
              <a:t>the</a:t>
            </a:r>
            <a:r>
              <a:rPr lang="de-DE" dirty="0">
                <a:latin typeface="Times New Roman" panose="02020603050405020304" pitchFamily="18" charset="0"/>
                <a:cs typeface="Times New Roman" panose="02020603050405020304" pitchFamily="18" charset="0"/>
              </a:rPr>
              <a:t> 6-poles, </a:t>
            </a:r>
            <a:r>
              <a:rPr lang="de-DE" dirty="0" err="1">
                <a:latin typeface="Times New Roman" panose="02020603050405020304" pitchFamily="18" charset="0"/>
                <a:cs typeface="Times New Roman" panose="02020603050405020304" pitchFamily="18" charset="0"/>
              </a:rPr>
              <a:t>allowing</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for</a:t>
            </a:r>
            <a:r>
              <a:rPr lang="de-DE" dirty="0">
                <a:latin typeface="Times New Roman" panose="02020603050405020304" pitchFamily="18" charset="0"/>
                <a:cs typeface="Times New Roman" panose="02020603050405020304" pitchFamily="18" charset="0"/>
              </a:rPr>
              <a:t> a high </a:t>
            </a:r>
            <a:r>
              <a:rPr lang="de-DE" dirty="0" err="1">
                <a:latin typeface="Times New Roman" panose="02020603050405020304" pitchFamily="18" charset="0"/>
                <a:cs typeface="Times New Roman" panose="02020603050405020304" pitchFamily="18" charset="0"/>
              </a:rPr>
              <a:t>vector</a:t>
            </a:r>
            <a:r>
              <a:rPr lang="de-DE" dirty="0">
                <a:latin typeface="Times New Roman" panose="02020603050405020304" pitchFamily="18" charset="0"/>
                <a:cs typeface="Times New Roman" panose="02020603050405020304" pitchFamily="18" charset="0"/>
              </a:rPr>
              <a:t> (P</a:t>
            </a:r>
            <a:r>
              <a:rPr lang="de-DE" baseline="-25000" dirty="0">
                <a:latin typeface="Times New Roman" panose="02020603050405020304" pitchFamily="18" charset="0"/>
                <a:cs typeface="Times New Roman" panose="02020603050405020304" pitchFamily="18" charset="0"/>
              </a:rPr>
              <a:t>z</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for</a:t>
            </a:r>
            <a:r>
              <a:rPr lang="de-DE" dirty="0">
                <a:latin typeface="Times New Roman" panose="02020603050405020304" pitchFamily="18" charset="0"/>
                <a:cs typeface="Times New Roman" panose="02020603050405020304" pitchFamily="18" charset="0"/>
              </a:rPr>
              <a:t> H &amp; D) and </a:t>
            </a:r>
            <a:r>
              <a:rPr lang="de-DE" dirty="0" err="1">
                <a:latin typeface="Times New Roman" panose="02020603050405020304" pitchFamily="18" charset="0"/>
                <a:cs typeface="Times New Roman" panose="02020603050405020304" pitchFamily="18" charset="0"/>
              </a:rPr>
              <a:t>tensor</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a:t>
            </a:r>
            <a:r>
              <a:rPr lang="de-DE" baseline="-25000" dirty="0" err="1">
                <a:latin typeface="Times New Roman" panose="02020603050405020304" pitchFamily="18" charset="0"/>
                <a:cs typeface="Times New Roman" panose="02020603050405020304" pitchFamily="18" charset="0"/>
              </a:rPr>
              <a:t>zz</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for</a:t>
            </a:r>
            <a:r>
              <a:rPr lang="de-DE" dirty="0">
                <a:latin typeface="Times New Roman" panose="02020603050405020304" pitchFamily="18" charset="0"/>
                <a:cs typeface="Times New Roman" panose="02020603050405020304" pitchFamily="18" charset="0"/>
              </a:rPr>
              <a:t> D) </a:t>
            </a:r>
            <a:r>
              <a:rPr lang="de-DE" dirty="0" err="1">
                <a:latin typeface="Times New Roman" panose="02020603050405020304" pitchFamily="18" charset="0"/>
                <a:cs typeface="Times New Roman" panose="02020603050405020304" pitchFamily="18" charset="0"/>
              </a:rPr>
              <a:t>polarization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the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target</a:t>
            </a:r>
            <a:r>
              <a:rPr lang="de-DE" dirty="0">
                <a:latin typeface="Times New Roman" panose="02020603050405020304" pitchFamily="18" charset="0"/>
                <a:cs typeface="Times New Roman" panose="02020603050405020304" pitchFamily="18" charset="0"/>
              </a:rPr>
              <a:t> gas.</a:t>
            </a:r>
          </a:p>
          <a:p>
            <a:pPr marL="285750" indent="-285750">
              <a:spcAft>
                <a:spcPts val="600"/>
              </a:spcAft>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Absolute </a:t>
            </a:r>
            <a:r>
              <a:rPr lang="de-DE" dirty="0" err="1">
                <a:latin typeface="Times New Roman" panose="02020603050405020304" pitchFamily="18" charset="0"/>
                <a:cs typeface="Times New Roman" panose="02020603050405020304" pitchFamily="18" charset="0"/>
              </a:rPr>
              <a:t>polarimeter</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consisting</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 Target Gas Analyzer (TGA → </a:t>
            </a:r>
            <a:r>
              <a:rPr lang="de-DE" dirty="0">
                <a:latin typeface="Symbol" panose="05050102010706020507" pitchFamily="18" charset="2"/>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degree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dissociation</a:t>
            </a:r>
            <a:r>
              <a:rPr lang="de-DE" dirty="0">
                <a:latin typeface="Times New Roman" panose="02020603050405020304" pitchFamily="18" charset="0"/>
                <a:cs typeface="Times New Roman" panose="02020603050405020304" pitchFamily="18" charset="0"/>
              </a:rPr>
              <a:t>) and a BR-polarimeter (BRP → </a:t>
            </a:r>
            <a:r>
              <a:rPr lang="de-DE" dirty="0" err="1">
                <a:latin typeface="Times New Roman" panose="02020603050405020304" pitchFamily="18" charset="0"/>
                <a:cs typeface="Times New Roman" panose="02020603050405020304" pitchFamily="18" charset="0"/>
              </a:rPr>
              <a:t>substate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population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n</a:t>
            </a:r>
            <a:r>
              <a:rPr lang="de-DE" baseline="-25000" dirty="0" err="1">
                <a:latin typeface="Times New Roman" panose="02020603050405020304" pitchFamily="18" charset="0"/>
                <a:cs typeface="Times New Roman" panose="02020603050405020304" pitchFamily="18" charset="0"/>
              </a:rPr>
              <a:t>i</a:t>
            </a:r>
            <a:r>
              <a:rPr lang="de-DE" dirty="0">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603A6564-BEAA-4C35-AF06-9D72C22EBD0C}"/>
              </a:ext>
            </a:extLst>
          </p:cNvPr>
          <p:cNvSpPr txBox="1"/>
          <p:nvPr/>
        </p:nvSpPr>
        <p:spPr>
          <a:xfrm>
            <a:off x="524336" y="4669971"/>
            <a:ext cx="5887753" cy="1477328"/>
          </a:xfrm>
          <a:prstGeom prst="rect">
            <a:avLst/>
          </a:prstGeom>
          <a:solidFill>
            <a:schemeClr val="accent6">
              <a:lumMod val="20000"/>
              <a:lumOff val="80000"/>
            </a:schemeClr>
          </a:solidFill>
          <a:ln>
            <a:noFill/>
          </a:ln>
        </p:spPr>
        <p:txBody>
          <a:bodyPr wrap="square" rtlCol="0">
            <a:spAutoFit/>
          </a:bodyPr>
          <a:lstStyle/>
          <a:p>
            <a:pPr marL="285750" indent="-285750">
              <a:buFont typeface="Arial" panose="020B0604020202020204" pitchFamily="34" charset="0"/>
              <a:buChar char="•"/>
            </a:pPr>
            <a:r>
              <a:rPr lang="de-DE" dirty="0">
                <a:solidFill>
                  <a:schemeClr val="accent6">
                    <a:lumMod val="50000"/>
                  </a:schemeClr>
                </a:solidFill>
                <a:latin typeface="Times New Roman" panose="02020603050405020304" pitchFamily="18" charset="0"/>
                <a:cs typeface="Times New Roman" panose="02020603050405020304" pitchFamily="18" charset="0"/>
              </a:rPr>
              <a:t>The </a:t>
            </a:r>
            <a:r>
              <a:rPr lang="de-DE" dirty="0" err="1">
                <a:solidFill>
                  <a:schemeClr val="accent6">
                    <a:lumMod val="50000"/>
                  </a:schemeClr>
                </a:solidFill>
                <a:latin typeface="Times New Roman" panose="02020603050405020304" pitchFamily="18" charset="0"/>
                <a:cs typeface="Times New Roman" panose="02020603050405020304" pitchFamily="18" charset="0"/>
              </a:rPr>
              <a:t>average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number</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of</a:t>
            </a:r>
            <a:r>
              <a:rPr lang="de-DE" dirty="0">
                <a:solidFill>
                  <a:schemeClr val="accent6">
                    <a:lumMod val="50000"/>
                  </a:schemeClr>
                </a:solidFill>
                <a:latin typeface="Times New Roman" panose="02020603050405020304" pitchFamily="18" charset="0"/>
                <a:cs typeface="Times New Roman" panose="02020603050405020304" pitchFamily="18" charset="0"/>
              </a:rPr>
              <a:t> wall </a:t>
            </a:r>
            <a:r>
              <a:rPr lang="de-DE" dirty="0" err="1">
                <a:solidFill>
                  <a:schemeClr val="accent6">
                    <a:lumMod val="50000"/>
                  </a:schemeClr>
                </a:solidFill>
                <a:latin typeface="Times New Roman" panose="02020603050405020304" pitchFamily="18" charset="0"/>
                <a:cs typeface="Times New Roman" panose="02020603050405020304" pitchFamily="18" charset="0"/>
              </a:rPr>
              <a:t>collisions</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for</a:t>
            </a:r>
            <a:r>
              <a:rPr lang="de-DE" dirty="0">
                <a:solidFill>
                  <a:schemeClr val="accent6">
                    <a:lumMod val="50000"/>
                  </a:schemeClr>
                </a:solidFill>
                <a:latin typeface="Times New Roman" panose="02020603050405020304" pitchFamily="18" charset="0"/>
                <a:cs typeface="Times New Roman" panose="02020603050405020304" pitchFamily="18" charset="0"/>
              </a:rPr>
              <a:t> an </a:t>
            </a:r>
            <a:r>
              <a:rPr lang="de-DE" dirty="0" err="1">
                <a:solidFill>
                  <a:schemeClr val="accent6">
                    <a:lumMod val="50000"/>
                  </a:schemeClr>
                </a:solidFill>
                <a:latin typeface="Times New Roman" panose="02020603050405020304" pitchFamily="18" charset="0"/>
                <a:cs typeface="Times New Roman" panose="02020603050405020304" pitchFamily="18" charset="0"/>
              </a:rPr>
              <a:t>atom</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during</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its</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passage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through</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cell</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is</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about</a:t>
            </a:r>
            <a:r>
              <a:rPr lang="de-DE" dirty="0">
                <a:solidFill>
                  <a:schemeClr val="accent6">
                    <a:lumMod val="50000"/>
                  </a:schemeClr>
                </a:solidFill>
                <a:latin typeface="Times New Roman" panose="02020603050405020304" pitchFamily="18" charset="0"/>
                <a:cs typeface="Times New Roman" panose="02020603050405020304" pitchFamily="18" charset="0"/>
              </a:rPr>
              <a:t> 300, </a:t>
            </a:r>
            <a:r>
              <a:rPr lang="de-DE" dirty="0" err="1">
                <a:solidFill>
                  <a:schemeClr val="accent6">
                    <a:lumMod val="50000"/>
                  </a:schemeClr>
                </a:solidFill>
                <a:latin typeface="Times New Roman" panose="02020603050405020304" pitchFamily="18" charset="0"/>
                <a:cs typeface="Times New Roman" panose="02020603050405020304" pitchFamily="18" charset="0"/>
              </a:rPr>
              <a:t>imposing</a:t>
            </a:r>
            <a:r>
              <a:rPr lang="de-DE" dirty="0">
                <a:solidFill>
                  <a:schemeClr val="accent6">
                    <a:lumMod val="50000"/>
                  </a:schemeClr>
                </a:solidFill>
                <a:latin typeface="Times New Roman" panose="02020603050405020304" pitchFamily="18" charset="0"/>
                <a:cs typeface="Times New Roman" panose="02020603050405020304" pitchFamily="18" charset="0"/>
              </a:rPr>
              <a:t> a high </a:t>
            </a:r>
            <a:r>
              <a:rPr lang="de-DE" dirty="0" err="1">
                <a:solidFill>
                  <a:schemeClr val="accent6">
                    <a:lumMod val="50000"/>
                  </a:schemeClr>
                </a:solidFill>
                <a:latin typeface="Times New Roman" panose="02020603050405020304" pitchFamily="18" charset="0"/>
                <a:cs typeface="Times New Roman" panose="02020603050405020304" pitchFamily="18" charset="0"/>
              </a:rPr>
              <a:t>demand</a:t>
            </a:r>
            <a:r>
              <a:rPr lang="de-DE" dirty="0">
                <a:solidFill>
                  <a:schemeClr val="accent6">
                    <a:lumMod val="50000"/>
                  </a:schemeClr>
                </a:solidFill>
                <a:latin typeface="Times New Roman" panose="02020603050405020304" pitchFamily="18" charset="0"/>
                <a:cs typeface="Times New Roman" panose="02020603050405020304" pitchFamily="18" charset="0"/>
              </a:rPr>
              <a:t> on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quality</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of</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cell</a:t>
            </a:r>
            <a:r>
              <a:rPr lang="de-DE" dirty="0">
                <a:solidFill>
                  <a:schemeClr val="accent6">
                    <a:lumMod val="50000"/>
                  </a:schemeClr>
                </a:solidFill>
                <a:latin typeface="Times New Roman" panose="02020603050405020304" pitchFamily="18" charset="0"/>
                <a:cs typeface="Times New Roman" panose="02020603050405020304" pitchFamily="18" charset="0"/>
              </a:rPr>
              <a:t> wall. The </a:t>
            </a:r>
            <a:r>
              <a:rPr lang="de-DE" dirty="0" err="1">
                <a:solidFill>
                  <a:schemeClr val="accent6">
                    <a:lumMod val="50000"/>
                  </a:schemeClr>
                </a:solidFill>
                <a:latin typeface="Times New Roman" panose="02020603050405020304" pitchFamily="18" charset="0"/>
                <a:cs typeface="Times New Roman" panose="02020603050405020304" pitchFamily="18" charset="0"/>
              </a:rPr>
              <a:t>better</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wall,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higher</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b="1" dirty="0" err="1">
                <a:solidFill>
                  <a:schemeClr val="accent6">
                    <a:lumMod val="50000"/>
                  </a:schemeClr>
                </a:solidFill>
                <a:latin typeface="Times New Roman" panose="02020603050405020304" pitchFamily="18" charset="0"/>
                <a:cs typeface="Times New Roman" panose="02020603050405020304" pitchFamily="18" charset="0"/>
              </a:rPr>
              <a:t>P</a:t>
            </a:r>
            <a:r>
              <a:rPr lang="de-DE" b="1" baseline="-25000" dirty="0" err="1">
                <a:solidFill>
                  <a:schemeClr val="accent6">
                    <a:lumMod val="50000"/>
                  </a:schemeClr>
                </a:solidFill>
                <a:latin typeface="Times New Roman" panose="02020603050405020304" pitchFamily="18" charset="0"/>
                <a:cs typeface="Times New Roman" panose="02020603050405020304" pitchFamily="18" charset="0"/>
              </a:rPr>
              <a:t>av</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is</a:t>
            </a:r>
            <a:r>
              <a:rPr lang="de-DE">
                <a:solidFill>
                  <a:schemeClr val="accent6">
                    <a:lumMod val="50000"/>
                  </a:schemeClr>
                </a:solidFill>
                <a:latin typeface="Times New Roman" panose="02020603050405020304" pitchFamily="18" charset="0"/>
                <a:cs typeface="Times New Roman" panose="02020603050405020304" pitchFamily="18" charset="0"/>
              </a:rPr>
              <a:t>, and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more</a:t>
            </a:r>
            <a:r>
              <a:rPr lang="de-DE" dirty="0">
                <a:solidFill>
                  <a:schemeClr val="accent6">
                    <a:lumMod val="50000"/>
                  </a:schemeClr>
                </a:solidFill>
                <a:latin typeface="Times New Roman" panose="02020603050405020304" pitchFamily="18" charset="0"/>
                <a:cs typeface="Times New Roman" panose="02020603050405020304" pitchFamily="18" charset="0"/>
              </a:rPr>
              <a:t> uniform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distribution</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of</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polarization</a:t>
            </a:r>
            <a:r>
              <a:rPr lang="de-DE" dirty="0">
                <a:solidFill>
                  <a:schemeClr val="accent6">
                    <a:lumMod val="50000"/>
                  </a:schemeClr>
                </a:solidFill>
                <a:latin typeface="Times New Roman" panose="02020603050405020304" pitchFamily="18" charset="0"/>
                <a:cs typeface="Times New Roman" panose="02020603050405020304" pitchFamily="18" charset="0"/>
              </a:rPr>
              <a:t> and </a:t>
            </a:r>
            <a:r>
              <a:rPr lang="de-DE" b="1" dirty="0">
                <a:solidFill>
                  <a:schemeClr val="accent6">
                    <a:lumMod val="50000"/>
                  </a:schemeClr>
                </a:solidFill>
                <a:latin typeface="Symbol" panose="05050102010706020507" pitchFamily="18" charset="2"/>
                <a:cs typeface="Times New Roman" panose="02020603050405020304" pitchFamily="18" charset="0"/>
              </a:rPr>
              <a:t>a</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along</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the</a:t>
            </a:r>
            <a:r>
              <a:rPr lang="de-DE" dirty="0">
                <a:solidFill>
                  <a:schemeClr val="accent6">
                    <a:lumMod val="50000"/>
                  </a:schemeClr>
                </a:solidFill>
                <a:latin typeface="Times New Roman" panose="02020603050405020304" pitchFamily="18" charset="0"/>
                <a:cs typeface="Times New Roman" panose="02020603050405020304" pitchFamily="18" charset="0"/>
              </a:rPr>
              <a:t> </a:t>
            </a:r>
            <a:r>
              <a:rPr lang="de-DE" dirty="0" err="1">
                <a:solidFill>
                  <a:schemeClr val="accent6">
                    <a:lumMod val="50000"/>
                  </a:schemeClr>
                </a:solidFill>
                <a:latin typeface="Times New Roman" panose="02020603050405020304" pitchFamily="18" charset="0"/>
                <a:cs typeface="Times New Roman" panose="02020603050405020304" pitchFamily="18" charset="0"/>
              </a:rPr>
              <a:t>cell</a:t>
            </a:r>
            <a:r>
              <a:rPr lang="de-DE" dirty="0">
                <a:solidFill>
                  <a:schemeClr val="accent6">
                    <a:lumMod val="50000"/>
                  </a:schemeClr>
                </a:solidFill>
                <a:latin typeface="Times New Roman" panose="02020603050405020304" pitchFamily="18" charset="0"/>
                <a:cs typeface="Times New Roman" panose="02020603050405020304" pitchFamily="18" charset="0"/>
              </a:rPr>
              <a:t> will </a:t>
            </a:r>
            <a:r>
              <a:rPr lang="de-DE" dirty="0" err="1">
                <a:solidFill>
                  <a:schemeClr val="accent6">
                    <a:lumMod val="50000"/>
                  </a:schemeClr>
                </a:solidFill>
                <a:latin typeface="Times New Roman" panose="02020603050405020304" pitchFamily="18" charset="0"/>
                <a:cs typeface="Times New Roman" panose="02020603050405020304" pitchFamily="18" charset="0"/>
              </a:rPr>
              <a:t>be</a:t>
            </a:r>
            <a:r>
              <a:rPr lang="de-DE" dirty="0">
                <a:solidFill>
                  <a:schemeClr val="accent6">
                    <a:lumMod val="50000"/>
                  </a:schemeClr>
                </a:solidFill>
                <a:latin typeface="Times New Roman" panose="02020603050405020304" pitchFamily="18" charset="0"/>
                <a:cs typeface="Times New Roman" panose="02020603050405020304" pitchFamily="18" charset="0"/>
              </a:rPr>
              <a:t>.</a:t>
            </a:r>
          </a:p>
        </p:txBody>
      </p:sp>
      <p:sp>
        <p:nvSpPr>
          <p:cNvPr id="6" name="Textfeld 5">
            <a:extLst>
              <a:ext uri="{FF2B5EF4-FFF2-40B4-BE49-F238E27FC236}">
                <a16:creationId xmlns:a16="http://schemas.microsoft.com/office/drawing/2014/main" id="{DA1EEB21-0A69-4E4C-810F-C66905AE7F78}"/>
              </a:ext>
            </a:extLst>
          </p:cNvPr>
          <p:cNvSpPr txBox="1"/>
          <p:nvPr/>
        </p:nvSpPr>
        <p:spPr>
          <a:xfrm>
            <a:off x="6792686" y="4648200"/>
            <a:ext cx="5226594" cy="1486561"/>
          </a:xfrm>
          <a:prstGeom prst="rect">
            <a:avLst/>
          </a:prstGeom>
          <a:solidFill>
            <a:schemeClr val="accent4">
              <a:lumMod val="20000"/>
              <a:lumOff val="80000"/>
            </a:schemeClr>
          </a:solidFill>
        </p:spPr>
        <p:txBody>
          <a:bodyPr wrap="square" rtlCol="0">
            <a:spAutoFit/>
          </a:bodyPr>
          <a:lstStyle/>
          <a:p>
            <a:pPr marL="285750" indent="-285750">
              <a:lnSpc>
                <a:spcPts val="2200"/>
              </a:lnSpc>
              <a:buFont typeface="Arial" panose="020B0604020202020204" pitchFamily="34" charset="0"/>
              <a:buChar char="•"/>
            </a:pPr>
            <a:r>
              <a:rPr lang="de-DE" dirty="0" err="1">
                <a:solidFill>
                  <a:schemeClr val="accent4">
                    <a:lumMod val="50000"/>
                  </a:schemeClr>
                </a:solidFill>
                <a:latin typeface="Times New Roman" panose="02020603050405020304" pitchFamily="18" charset="0"/>
                <a:cs typeface="Times New Roman" panose="02020603050405020304" pitchFamily="18" charset="0"/>
              </a:rPr>
              <a:t>Simulations</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of</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the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molecular</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flow</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allow</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one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to</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relate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the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density-averaged</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target</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polarization</a:t>
            </a:r>
            <a:r>
              <a:rPr lang="de-DE" dirty="0">
                <a:solidFill>
                  <a:schemeClr val="accent4">
                    <a:lumMod val="50000"/>
                  </a:schemeClr>
                </a:solidFill>
                <a:latin typeface="Times New Roman" panose="02020603050405020304" pitchFamily="18" charset="0"/>
                <a:cs typeface="Times New Roman" panose="02020603050405020304" pitchFamily="18" charset="0"/>
              </a:rPr>
              <a:t> P and </a:t>
            </a:r>
            <a:r>
              <a:rPr lang="de-DE" dirty="0" err="1">
                <a:solidFill>
                  <a:schemeClr val="accent4">
                    <a:lumMod val="50000"/>
                  </a:schemeClr>
                </a:solidFill>
                <a:latin typeface="Times New Roman" panose="02020603050405020304" pitchFamily="18" charset="0"/>
                <a:cs typeface="Times New Roman" panose="02020603050405020304" pitchFamily="18" charset="0"/>
              </a:rPr>
              <a:t>degree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of</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dissociation</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a:solidFill>
                  <a:schemeClr val="accent4">
                    <a:lumMod val="50000"/>
                  </a:schemeClr>
                </a:solidFill>
                <a:latin typeface="Symbol" panose="05050102010706020507" pitchFamily="18" charset="2"/>
                <a:cs typeface="Times New Roman" panose="02020603050405020304" pitchFamily="18" charset="0"/>
              </a:rPr>
              <a:t>a</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to</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the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parameters</a:t>
            </a:r>
            <a:r>
              <a:rPr lang="de-DE" dirty="0">
                <a:solidFill>
                  <a:schemeClr val="accent4">
                    <a:lumMod val="50000"/>
                  </a:schemeClr>
                </a:solidFill>
                <a:latin typeface="Times New Roman" panose="02020603050405020304" pitchFamily="18" charset="0"/>
                <a:cs typeface="Times New Roman" panose="02020603050405020304" pitchFamily="18" charset="0"/>
              </a:rPr>
              <a:t> mea-</a:t>
            </a:r>
            <a:r>
              <a:rPr lang="de-DE" dirty="0" err="1">
                <a:solidFill>
                  <a:schemeClr val="accent4">
                    <a:lumMod val="50000"/>
                  </a:schemeClr>
                </a:solidFill>
                <a:latin typeface="Times New Roman" panose="02020603050405020304" pitchFamily="18" charset="0"/>
                <a:cs typeface="Times New Roman" panose="02020603050405020304" pitchFamily="18" charset="0"/>
              </a:rPr>
              <a:t>sured</a:t>
            </a:r>
            <a:r>
              <a:rPr lang="de-DE" dirty="0">
                <a:solidFill>
                  <a:schemeClr val="accent4">
                    <a:lumMod val="50000"/>
                  </a:schemeClr>
                </a:solidFill>
                <a:latin typeface="Times New Roman" panose="02020603050405020304" pitchFamily="18" charset="0"/>
                <a:cs typeface="Times New Roman" panose="02020603050405020304" pitchFamily="18" charset="0"/>
              </a:rPr>
              <a:t> on </a:t>
            </a:r>
            <a:r>
              <a:rPr lang="de-DE" dirty="0" err="1">
                <a:solidFill>
                  <a:schemeClr val="accent4">
                    <a:lumMod val="50000"/>
                  </a:schemeClr>
                </a:solidFill>
                <a:latin typeface="Times New Roman" panose="02020603050405020304" pitchFamily="18" charset="0"/>
                <a:cs typeface="Times New Roman" panose="02020603050405020304" pitchFamily="18" charset="0"/>
              </a:rPr>
              <a:t>the</a:t>
            </a:r>
            <a:r>
              <a:rPr lang="de-DE" dirty="0">
                <a:solidFill>
                  <a:schemeClr val="accent4">
                    <a:lumMod val="50000"/>
                  </a:schemeClr>
                </a:solidFill>
                <a:latin typeface="Times New Roman" panose="02020603050405020304" pitchFamily="18" charset="0"/>
                <a:cs typeface="Times New Roman" panose="02020603050405020304" pitchFamily="18" charset="0"/>
              </a:rPr>
              <a:t> sample beam </a:t>
            </a:r>
            <a:r>
              <a:rPr lang="de-DE" dirty="0" err="1">
                <a:solidFill>
                  <a:schemeClr val="accent4">
                    <a:lumMod val="50000"/>
                  </a:schemeClr>
                </a:solidFill>
                <a:latin typeface="Times New Roman" panose="02020603050405020304" pitchFamily="18" charset="0"/>
                <a:cs typeface="Times New Roman" panose="02020603050405020304" pitchFamily="18" charset="0"/>
              </a:rPr>
              <a:t>extracted</a:t>
            </a:r>
            <a:r>
              <a:rPr lang="de-DE" dirty="0">
                <a:solidFill>
                  <a:schemeClr val="accent4">
                    <a:lumMod val="50000"/>
                  </a:schemeClr>
                </a:solidFill>
                <a:latin typeface="Times New Roman" panose="02020603050405020304" pitchFamily="18" charset="0"/>
                <a:cs typeface="Times New Roman" panose="02020603050405020304" pitchFamily="18" charset="0"/>
              </a:rPr>
              <a:t> in </a:t>
            </a:r>
            <a:r>
              <a:rPr lang="de-DE" dirty="0" err="1">
                <a:solidFill>
                  <a:schemeClr val="accent4">
                    <a:lumMod val="50000"/>
                  </a:schemeClr>
                </a:solidFill>
                <a:latin typeface="Times New Roman" panose="02020603050405020304" pitchFamily="18" charset="0"/>
                <a:cs typeface="Times New Roman" panose="02020603050405020304" pitchFamily="18" charset="0"/>
              </a:rPr>
              <a:t>the</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cell</a:t>
            </a:r>
            <a:r>
              <a:rPr lang="de-DE" dirty="0">
                <a:solidFill>
                  <a:schemeClr val="accent4">
                    <a:lumMod val="50000"/>
                  </a:schemeClr>
                </a:solidFill>
                <a:latin typeface="Times New Roman" panose="02020603050405020304" pitchFamily="18" charset="0"/>
                <a:cs typeface="Times New Roman" panose="02020603050405020304" pitchFamily="18" charset="0"/>
              </a:rPr>
              <a:t> </a:t>
            </a:r>
            <a:r>
              <a:rPr lang="de-DE" dirty="0" err="1">
                <a:solidFill>
                  <a:schemeClr val="accent4">
                    <a:lumMod val="50000"/>
                  </a:schemeClr>
                </a:solidFill>
                <a:latin typeface="Times New Roman" panose="02020603050405020304" pitchFamily="18" charset="0"/>
                <a:cs typeface="Times New Roman" panose="02020603050405020304" pitchFamily="18" charset="0"/>
              </a:rPr>
              <a:t>center</a:t>
            </a:r>
            <a:r>
              <a:rPr lang="de-DE" dirty="0">
                <a:solidFill>
                  <a:schemeClr val="accent4">
                    <a:lumMod val="50000"/>
                  </a:schemeClr>
                </a:solidFill>
                <a:latin typeface="Times New Roman" panose="02020603050405020304" pitchFamily="18" charset="0"/>
                <a:cs typeface="Times New Roman" panose="02020603050405020304" pitchFamily="18" charset="0"/>
              </a:rPr>
              <a:t>.</a:t>
            </a:r>
          </a:p>
        </p:txBody>
      </p:sp>
      <p:sp>
        <p:nvSpPr>
          <p:cNvPr id="10" name="Datumsplatzhalter 9">
            <a:extLst>
              <a:ext uri="{FF2B5EF4-FFF2-40B4-BE49-F238E27FC236}">
                <a16:creationId xmlns:a16="http://schemas.microsoft.com/office/drawing/2014/main" id="{21483FAB-9BBF-4336-9C68-8C2FC80F69F8}"/>
              </a:ext>
            </a:extLst>
          </p:cNvPr>
          <p:cNvSpPr>
            <a:spLocks noGrp="1"/>
          </p:cNvSpPr>
          <p:nvPr>
            <p:ph type="dt" sz="half" idx="7"/>
          </p:nvPr>
        </p:nvSpPr>
        <p:spPr/>
        <p:txBody>
          <a:bodyPr/>
          <a:lstStyle/>
          <a:p>
            <a:pPr lvl="0"/>
            <a:r>
              <a:rPr lang="de-DE"/>
              <a:t>2019-07 PGT Kick-off Ferrara </a:t>
            </a:r>
          </a:p>
        </p:txBody>
      </p:sp>
      <p:sp>
        <p:nvSpPr>
          <p:cNvPr id="13" name="Fußzeilenplatzhalter 12">
            <a:extLst>
              <a:ext uri="{FF2B5EF4-FFF2-40B4-BE49-F238E27FC236}">
                <a16:creationId xmlns:a16="http://schemas.microsoft.com/office/drawing/2014/main" id="{E55CDFFE-4181-40EE-AB4C-B58B57A5B6FD}"/>
              </a:ext>
            </a:extLst>
          </p:cNvPr>
          <p:cNvSpPr>
            <a:spLocks noGrp="1"/>
          </p:cNvSpPr>
          <p:nvPr>
            <p:ph type="ftr" sz="quarter" idx="9"/>
          </p:nvPr>
        </p:nvSpPr>
        <p:spPr/>
        <p:txBody>
          <a:bodyPr/>
          <a:lstStyle/>
          <a:p>
            <a:pPr lvl="0"/>
            <a:r>
              <a:rPr lang="de-DE"/>
              <a:t>E. Steffens (FAU): PGT - LHC vs. HERA</a:t>
            </a:r>
          </a:p>
        </p:txBody>
      </p:sp>
      <p:sp>
        <p:nvSpPr>
          <p:cNvPr id="15" name="Foliennummernplatzhalter 14">
            <a:extLst>
              <a:ext uri="{FF2B5EF4-FFF2-40B4-BE49-F238E27FC236}">
                <a16:creationId xmlns:a16="http://schemas.microsoft.com/office/drawing/2014/main" id="{AF2526E2-F16A-4909-9B49-C5D3375F622A}"/>
              </a:ext>
            </a:extLst>
          </p:cNvPr>
          <p:cNvSpPr>
            <a:spLocks noGrp="1"/>
          </p:cNvSpPr>
          <p:nvPr>
            <p:ph type="sldNum" sz="quarter" idx="8"/>
          </p:nvPr>
        </p:nvSpPr>
        <p:spPr>
          <a:xfrm>
            <a:off x="8832712" y="6287405"/>
            <a:ext cx="2743200" cy="365129"/>
          </a:xfrm>
        </p:spPr>
        <p:txBody>
          <a:bodyPr/>
          <a:lstStyle/>
          <a:p>
            <a:pPr lvl="0"/>
            <a:fld id="{20EAF72B-4A00-449A-AF05-E0C66C1E1A36}" type="slidenum">
              <a:rPr lang="de-DE" smtClean="0"/>
              <a:t>5</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422736" y="81381"/>
            <a:ext cx="9999786" cy="584777"/>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3200" b="1" dirty="0">
                <a:solidFill>
                  <a:srgbClr val="C00000"/>
                </a:solidFill>
                <a:latin typeface="Comic Sans MS" pitchFamily="66"/>
              </a:rPr>
              <a:t>Rough comparison (see table)</a:t>
            </a:r>
            <a:endParaRPr lang="en-US" sz="32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6</a:t>
            </a:fld>
            <a:endParaRPr lang="de-DE" dirty="0"/>
          </a:p>
        </p:txBody>
      </p:sp>
      <p:sp>
        <p:nvSpPr>
          <p:cNvPr id="12" name="Textfeld 8">
            <a:extLst>
              <a:ext uri="{FF2B5EF4-FFF2-40B4-BE49-F238E27FC236}">
                <a16:creationId xmlns:a16="http://schemas.microsoft.com/office/drawing/2014/main" id="{91561878-4E5F-4CE9-BD95-F79F316B418A}"/>
              </a:ext>
            </a:extLst>
          </p:cNvPr>
          <p:cNvSpPr txBox="1"/>
          <p:nvPr/>
        </p:nvSpPr>
        <p:spPr>
          <a:xfrm>
            <a:off x="271140" y="1027415"/>
            <a:ext cx="6321389" cy="4247317"/>
          </a:xfrm>
          <a:prstGeom prst="rect">
            <a:avLst/>
          </a:prstGeom>
          <a:noFill/>
          <a:ln cap="flat">
            <a:noFill/>
          </a:ln>
        </p:spPr>
        <p:txBody>
          <a:bodyPr vert="horz" wrap="square" lIns="91440" tIns="45720" rIns="91440" bIns="45720" anchor="t" anchorCtr="0" compatLnSpc="1">
            <a:spAutoFit/>
          </a:bodyPr>
          <a:lstStyle/>
          <a:p>
            <a:pPr marL="342900" indent="-342900">
              <a:lnSpc>
                <a:spcPts val="2400"/>
              </a:lnSpc>
              <a:spcAft>
                <a:spcPts val="12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At HERA,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target</a:t>
            </a:r>
            <a:r>
              <a:rPr lang="de-DE" sz="2000" dirty="0">
                <a:latin typeface="Times New Roman" panose="02020603050405020304" pitchFamily="18" charset="0"/>
                <a:cs typeface="Times New Roman" panose="02020603050405020304" pitchFamily="18" charset="0"/>
              </a:rPr>
              <a:t> was </a:t>
            </a:r>
            <a:r>
              <a:rPr lang="de-DE" sz="2000" dirty="0" err="1">
                <a:latin typeface="Times New Roman" panose="02020603050405020304" pitchFamily="18" charset="0"/>
                <a:cs typeface="Times New Roman" panose="02020603050405020304" pitchFamily="18" charset="0"/>
              </a:rPr>
              <a:t>located</a:t>
            </a:r>
            <a:r>
              <a:rPr lang="de-DE" sz="2000" dirty="0">
                <a:latin typeface="Times New Roman" panose="02020603050405020304" pitchFamily="18" charset="0"/>
                <a:cs typeface="Times New Roman" panose="02020603050405020304" pitchFamily="18" charset="0"/>
              </a:rPr>
              <a:t> in a separate </a:t>
            </a:r>
            <a:r>
              <a:rPr lang="de-DE" sz="2000" dirty="0" err="1">
                <a:latin typeface="Times New Roman" panose="02020603050405020304" pitchFamily="18" charset="0"/>
                <a:cs typeface="Times New Roman" panose="02020603050405020304" pitchFamily="18" charset="0"/>
              </a:rPr>
              <a:t>electron</a:t>
            </a:r>
            <a:r>
              <a:rPr lang="de-DE" sz="2000" dirty="0">
                <a:latin typeface="Times New Roman" panose="02020603050405020304" pitchFamily="18" charset="0"/>
                <a:cs typeface="Times New Roman" panose="02020603050405020304" pitchFamily="18" charset="0"/>
              </a:rPr>
              <a:t> beam </a:t>
            </a:r>
            <a:r>
              <a:rPr lang="de-DE" sz="2000" dirty="0" err="1">
                <a:latin typeface="Times New Roman" panose="02020603050405020304" pitchFamily="18" charset="0"/>
                <a:cs typeface="Times New Roman" panose="02020603050405020304" pitchFamily="18" charset="0"/>
              </a:rPr>
              <a:t>line</a:t>
            </a:r>
            <a:r>
              <a:rPr lang="de-DE" sz="2000" dirty="0">
                <a:latin typeface="Times New Roman" panose="02020603050405020304" pitchFamily="18" charset="0"/>
                <a:cs typeface="Times New Roman" panose="02020603050405020304" pitchFamily="18" charset="0"/>
              </a:rPr>
              <a:t>. Strong </a:t>
            </a:r>
            <a:r>
              <a:rPr lang="de-DE" sz="2000" dirty="0" err="1">
                <a:latin typeface="Times New Roman" panose="02020603050405020304" pitchFamily="18" charset="0"/>
                <a:cs typeface="Times New Roman" panose="02020603050405020304" pitchFamily="18" charset="0"/>
              </a:rPr>
              <a:t>pumping</a:t>
            </a:r>
            <a:r>
              <a:rPr lang="de-DE" sz="2000" dirty="0">
                <a:latin typeface="Times New Roman" panose="02020603050405020304" pitchFamily="18" charset="0"/>
                <a:cs typeface="Times New Roman" panose="02020603050405020304" pitchFamily="18" charset="0"/>
              </a:rPr>
              <a:t> (2x TPH-2200) </a:t>
            </a:r>
            <a:r>
              <a:rPr lang="de-DE" sz="2000" dirty="0" err="1">
                <a:latin typeface="Times New Roman" panose="02020603050405020304" pitchFamily="18" charset="0"/>
                <a:cs typeface="Times New Roman" panose="02020603050405020304" pitchFamily="18" charset="0"/>
              </a:rPr>
              <a:t>with</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unlimited</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capacity</a:t>
            </a:r>
            <a:r>
              <a:rPr lang="de-DE" sz="2000" dirty="0">
                <a:latin typeface="Times New Roman" panose="02020603050405020304" pitchFamily="18" charset="0"/>
                <a:cs typeface="Times New Roman" panose="02020603050405020304" pitchFamily="18" charset="0"/>
              </a:rPr>
              <a:t> was </a:t>
            </a:r>
            <a:r>
              <a:rPr lang="de-DE" sz="2000" dirty="0" err="1">
                <a:latin typeface="Times New Roman" panose="02020603050405020304" pitchFamily="18" charset="0"/>
                <a:cs typeface="Times New Roman" panose="02020603050405020304" pitchFamily="18" charset="0"/>
              </a:rPr>
              <a:t>applied</a:t>
            </a:r>
            <a:r>
              <a:rPr lang="de-DE" sz="2000" dirty="0">
                <a:latin typeface="Times New Roman" panose="02020603050405020304" pitchFamily="18" charset="0"/>
                <a:cs typeface="Times New Roman" panose="02020603050405020304" pitchFamily="18" charset="0"/>
              </a:rPr>
              <a:t> on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target</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chamber</a:t>
            </a:r>
            <a:r>
              <a:rPr lang="de-DE" sz="2000" dirty="0">
                <a:latin typeface="Times New Roman" panose="02020603050405020304" pitchFamily="18" charset="0"/>
                <a:cs typeface="Times New Roman" panose="02020603050405020304" pitchFamily="18" charset="0"/>
              </a:rPr>
              <a:t>.</a:t>
            </a:r>
          </a:p>
          <a:p>
            <a:pPr marL="342900" indent="-342900">
              <a:lnSpc>
                <a:spcPts val="2400"/>
              </a:lnSpc>
              <a:spcAft>
                <a:spcPts val="1200"/>
              </a:spcAft>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At </a:t>
            </a:r>
            <a:r>
              <a:rPr lang="de-DE" sz="2000" dirty="0" err="1">
                <a:latin typeface="Times New Roman" panose="02020603050405020304" pitchFamily="18" charset="0"/>
                <a:cs typeface="Times New Roman" panose="02020603050405020304" pitchFamily="18" charset="0"/>
              </a:rPr>
              <a:t>the</a:t>
            </a:r>
            <a:r>
              <a:rPr lang="de-DE" sz="2000" dirty="0">
                <a:latin typeface="Times New Roman" panose="02020603050405020304" pitchFamily="18" charset="0"/>
                <a:cs typeface="Times New Roman" panose="02020603050405020304" pitchFamily="18" charset="0"/>
              </a:rPr>
              <a:t> LHC, a </a:t>
            </a:r>
            <a:r>
              <a:rPr lang="de-DE" sz="2000" dirty="0" err="1">
                <a:latin typeface="Times New Roman" panose="02020603050405020304" pitchFamily="18" charset="0"/>
                <a:cs typeface="Times New Roman" panose="02020603050405020304" pitchFamily="18" charset="0"/>
              </a:rPr>
              <a:t>future</a:t>
            </a:r>
            <a:r>
              <a:rPr lang="de-DE" sz="2000" dirty="0">
                <a:latin typeface="Times New Roman" panose="02020603050405020304" pitchFamily="18" charset="0"/>
                <a:cs typeface="Times New Roman" panose="02020603050405020304" pitchFamily="18" charset="0"/>
              </a:rPr>
              <a:t> PGT will </a:t>
            </a:r>
            <a:r>
              <a:rPr lang="de-DE" sz="2000" dirty="0" err="1">
                <a:latin typeface="Times New Roman" panose="02020603050405020304" pitchFamily="18" charset="0"/>
                <a:cs typeface="Times New Roman" panose="02020603050405020304" pitchFamily="18" charset="0"/>
              </a:rPr>
              <a:t>be</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located</a:t>
            </a:r>
            <a:r>
              <a:rPr lang="de-DE" sz="2000" dirty="0">
                <a:latin typeface="Times New Roman" panose="02020603050405020304" pitchFamily="18" charset="0"/>
                <a:cs typeface="Times New Roman" panose="02020603050405020304" pitchFamily="18" charset="0"/>
              </a:rPr>
              <a:t> in an </a:t>
            </a:r>
            <a:r>
              <a:rPr lang="de-DE" sz="2000" dirty="0" err="1">
                <a:latin typeface="Times New Roman" panose="02020603050405020304" pitchFamily="18" charset="0"/>
                <a:cs typeface="Times New Roman" panose="02020603050405020304" pitchFamily="18" charset="0"/>
              </a:rPr>
              <a:t>evironment</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with</a:t>
            </a:r>
            <a:r>
              <a:rPr lang="de-DE" sz="2000" dirty="0">
                <a:latin typeface="Times New Roman" panose="02020603050405020304" pitchFamily="18" charset="0"/>
                <a:cs typeface="Times New Roman" panose="02020603050405020304" pitchFamily="18" charset="0"/>
              </a:rPr>
              <a:t> NEG-</a:t>
            </a:r>
            <a:r>
              <a:rPr lang="de-DE" sz="2000" dirty="0" err="1">
                <a:latin typeface="Times New Roman" panose="02020603050405020304" pitchFamily="18" charset="0"/>
                <a:cs typeface="Times New Roman" panose="02020603050405020304" pitchFamily="18" charset="0"/>
              </a:rPr>
              <a:t>coated</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surfaces</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very</a:t>
            </a:r>
            <a:r>
              <a:rPr lang="de-DE" sz="2000" dirty="0">
                <a:latin typeface="Times New Roman" panose="02020603050405020304" pitchFamily="18" charset="0"/>
                <a:cs typeface="Times New Roman" panose="02020603050405020304" pitchFamily="18" charset="0"/>
              </a:rPr>
              <a:t> limited </a:t>
            </a:r>
            <a:r>
              <a:rPr lang="de-DE" sz="2000" dirty="0" err="1">
                <a:latin typeface="Times New Roman" panose="02020603050405020304" pitchFamily="18" charset="0"/>
                <a:cs typeface="Times New Roman" panose="02020603050405020304" pitchFamily="18" charset="0"/>
              </a:rPr>
              <a:t>capacity</a:t>
            </a:r>
            <a:r>
              <a:rPr lang="de-DE" sz="2000" dirty="0">
                <a:solidFill>
                  <a:srgbClr val="C00000"/>
                </a:solidFill>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  </a:t>
            </a:r>
          </a:p>
          <a:p>
            <a:pPr marL="342900" indent="-342900">
              <a:lnSpc>
                <a:spcPts val="2400"/>
              </a:lnSpc>
              <a:spcAft>
                <a:spcPts val="1200"/>
              </a:spcAft>
              <a:buFont typeface="Arial" panose="020B0604020202020204" pitchFamily="34" charset="0"/>
              <a:buChar char="•"/>
            </a:pPr>
            <a:r>
              <a:rPr lang="de-DE" sz="2000" dirty="0" err="1">
                <a:solidFill>
                  <a:schemeClr val="accent2">
                    <a:lumMod val="75000"/>
                  </a:schemeClr>
                </a:solidFill>
                <a:latin typeface="Times New Roman" panose="02020603050405020304" pitchFamily="18" charset="0"/>
                <a:cs typeface="Times New Roman" panose="02020603050405020304" pitchFamily="18" charset="0"/>
              </a:rPr>
              <a:t>Consequently</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gas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flow</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into</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neighboring</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chambers</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has</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to</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be</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mimized</a:t>
            </a:r>
            <a:r>
              <a:rPr lang="de-DE" sz="2000" dirty="0">
                <a:solidFill>
                  <a:schemeClr val="accent2">
                    <a:lumMod val="75000"/>
                  </a:schemeClr>
                </a:solidFill>
                <a:latin typeface="Times New Roman" panose="02020603050405020304" pitchFamily="18" charset="0"/>
                <a:cs typeface="Times New Roman" panose="02020603050405020304" pitchFamily="18" charset="0"/>
              </a:rPr>
              <a:t>, e.g.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on-</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axis</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flow</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from</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target</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cell</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p>
          <a:p>
            <a:pPr marL="342900" indent="-342900">
              <a:lnSpc>
                <a:spcPts val="2400"/>
              </a:lnSpc>
              <a:spcAft>
                <a:spcPts val="1200"/>
              </a:spcAft>
              <a:buFont typeface="Arial" panose="020B0604020202020204" pitchFamily="34" charset="0"/>
              <a:buChar char="•"/>
            </a:pPr>
            <a:r>
              <a:rPr lang="de-DE" sz="2000" dirty="0">
                <a:solidFill>
                  <a:schemeClr val="accent2">
                    <a:lumMod val="75000"/>
                  </a:schemeClr>
                </a:solidFill>
                <a:latin typeface="Times New Roman" panose="02020603050405020304" pitchFamily="18" charset="0"/>
                <a:cs typeface="Times New Roman" panose="02020603050405020304" pitchFamily="18" charset="0"/>
              </a:rPr>
              <a:t>Such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limits</a:t>
            </a:r>
            <a:r>
              <a:rPr lang="de-DE" sz="2000" dirty="0">
                <a:solidFill>
                  <a:schemeClr val="accent2">
                    <a:lumMod val="75000"/>
                  </a:schemeClr>
                </a:solidFill>
                <a:latin typeface="Times New Roman" panose="02020603050405020304" pitchFamily="18" charset="0"/>
                <a:cs typeface="Times New Roman" panose="02020603050405020304" pitchFamily="18" charset="0"/>
              </a:rPr>
              <a:t> will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enter</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design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value</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of</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PGT gas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flow</a:t>
            </a:r>
            <a:r>
              <a:rPr lang="de-DE" sz="2000" dirty="0">
                <a:solidFill>
                  <a:schemeClr val="accent2">
                    <a:lumMod val="75000"/>
                  </a:schemeClr>
                </a:solidFill>
                <a:latin typeface="Times New Roman" panose="02020603050405020304" pitchFamily="18" charset="0"/>
                <a:cs typeface="Times New Roman" panose="02020603050405020304" pitchFamily="18" charset="0"/>
              </a:rPr>
              <a:t> rate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which</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could</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be</a:t>
            </a:r>
            <a:r>
              <a:rPr lang="de-DE" sz="2000" dirty="0">
                <a:solidFill>
                  <a:schemeClr val="accent2">
                    <a:lumMod val="75000"/>
                  </a:schemeClr>
                </a:solidFill>
                <a:latin typeface="Times New Roman" panose="02020603050405020304" pitchFamily="18" charset="0"/>
                <a:cs typeface="Times New Roman" panose="02020603050405020304" pitchFamily="18" charset="0"/>
              </a:rPr>
              <a:t> 10x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higher</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than</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for</a:t>
            </a:r>
            <a:r>
              <a:rPr lang="de-DE" sz="2000" dirty="0">
                <a:solidFill>
                  <a:schemeClr val="accent2">
                    <a:lumMod val="75000"/>
                  </a:schemeClr>
                </a:solidFill>
                <a:latin typeface="Times New Roman" panose="02020603050405020304" pitchFamily="18" charset="0"/>
                <a:cs typeface="Times New Roman" panose="02020603050405020304" pitchFamily="18" charset="0"/>
              </a:rPr>
              <a:t> SMOG2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which</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is</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located</a:t>
            </a:r>
            <a:r>
              <a:rPr lang="de-DE" sz="2000" dirty="0">
                <a:solidFill>
                  <a:schemeClr val="accent2">
                    <a:lumMod val="75000"/>
                  </a:schemeClr>
                </a:solidFill>
                <a:latin typeface="Times New Roman" panose="02020603050405020304" pitchFamily="18" charset="0"/>
                <a:cs typeface="Times New Roman" panose="02020603050405020304" pitchFamily="18" charset="0"/>
              </a:rPr>
              <a:t> in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the</a:t>
            </a:r>
            <a:r>
              <a:rPr lang="de-DE" sz="2000" dirty="0">
                <a:solidFill>
                  <a:schemeClr val="accent2">
                    <a:lumMod val="75000"/>
                  </a:schemeClr>
                </a:solidFill>
                <a:latin typeface="Times New Roman" panose="02020603050405020304" pitchFamily="18" charset="0"/>
                <a:cs typeface="Times New Roman" panose="02020603050405020304" pitchFamily="18" charset="0"/>
              </a:rPr>
              <a:t> VELO </a:t>
            </a:r>
            <a:r>
              <a:rPr lang="de-DE" sz="2000" dirty="0" err="1">
                <a:solidFill>
                  <a:schemeClr val="accent2">
                    <a:lumMod val="75000"/>
                  </a:schemeClr>
                </a:solidFill>
                <a:latin typeface="Times New Roman" panose="02020603050405020304" pitchFamily="18" charset="0"/>
                <a:cs typeface="Times New Roman" panose="02020603050405020304" pitchFamily="18" charset="0"/>
              </a:rPr>
              <a:t>vessel</a:t>
            </a:r>
            <a:r>
              <a:rPr lang="de-DE" sz="2000" dirty="0">
                <a:solidFill>
                  <a:schemeClr val="accent2">
                    <a:lumMod val="75000"/>
                  </a:schemeClr>
                </a:solidFill>
                <a:latin typeface="Times New Roman" panose="02020603050405020304" pitchFamily="18" charset="0"/>
                <a:cs typeface="Times New Roman" panose="02020603050405020304" pitchFamily="18" charset="0"/>
              </a:rPr>
              <a:t>.  </a:t>
            </a:r>
          </a:p>
        </p:txBody>
      </p:sp>
      <p:sp>
        <p:nvSpPr>
          <p:cNvPr id="9" name="Textfeld 8">
            <a:extLst>
              <a:ext uri="{FF2B5EF4-FFF2-40B4-BE49-F238E27FC236}">
                <a16:creationId xmlns:a16="http://schemas.microsoft.com/office/drawing/2014/main" id="{F32F852D-02B9-43D2-AC8B-B11CC02AE174}"/>
              </a:ext>
            </a:extLst>
          </p:cNvPr>
          <p:cNvSpPr txBox="1"/>
          <p:nvPr/>
        </p:nvSpPr>
        <p:spPr>
          <a:xfrm>
            <a:off x="6916994" y="2782347"/>
            <a:ext cx="5088193" cy="1938992"/>
          </a:xfrm>
          <a:prstGeom prst="rect">
            <a:avLst/>
          </a:prstGeom>
          <a:noFill/>
        </p:spPr>
        <p:txBody>
          <a:bodyPr wrap="square" rtlCol="0">
            <a:spAutoFit/>
          </a:bodyPr>
          <a:lstStyle/>
          <a:p>
            <a:pPr algn="just">
              <a:lnSpc>
                <a:spcPts val="2400"/>
              </a:lnSpc>
              <a:spcAft>
                <a:spcPts val="1200"/>
              </a:spcAft>
            </a:pPr>
            <a:r>
              <a:rPr lang="en-US" sz="2000" dirty="0">
                <a:solidFill>
                  <a:schemeClr val="accent5">
                    <a:lumMod val="75000"/>
                  </a:schemeClr>
                </a:solidFill>
                <a:latin typeface="Times New Roman" panose="02020603050405020304" pitchFamily="18" charset="0"/>
                <a:cs typeface="Times New Roman" panose="02020603050405020304" pitchFamily="18" charset="0"/>
              </a:rPr>
              <a:t>For positive beam charge, the formation of E-clouds and the accompanying transverse instability must be prevented, i.e. the surfaces close to the beam must have low Secondary Emission Yield (SEY). Here  the coating of these surfaces is extremely important! </a:t>
            </a:r>
          </a:p>
        </p:txBody>
      </p:sp>
      <p:sp>
        <p:nvSpPr>
          <p:cNvPr id="14" name="Textfeld 13">
            <a:extLst>
              <a:ext uri="{FF2B5EF4-FFF2-40B4-BE49-F238E27FC236}">
                <a16:creationId xmlns:a16="http://schemas.microsoft.com/office/drawing/2014/main" id="{37DF0C67-985B-410F-A7FB-7F9E0044AC5D}"/>
              </a:ext>
            </a:extLst>
          </p:cNvPr>
          <p:cNvSpPr txBox="1"/>
          <p:nvPr/>
        </p:nvSpPr>
        <p:spPr>
          <a:xfrm>
            <a:off x="6916994" y="1497252"/>
            <a:ext cx="4719484" cy="1015663"/>
          </a:xfrm>
          <a:prstGeom prst="rect">
            <a:avLst/>
          </a:prstGeom>
          <a:noFill/>
        </p:spPr>
        <p:txBody>
          <a:bodyPr wrap="square" rtlCol="0">
            <a:spAutoFit/>
          </a:bodyPr>
          <a:lstStyle/>
          <a:p>
            <a:pPr algn="just">
              <a:lnSpc>
                <a:spcPts val="2400"/>
              </a:lnSpc>
              <a:spcAft>
                <a:spcPts val="1200"/>
              </a:spcAft>
            </a:pPr>
            <a:r>
              <a:rPr lang="de-DE" sz="2000" dirty="0">
                <a:solidFill>
                  <a:schemeClr val="accent6">
                    <a:lumMod val="75000"/>
                  </a:schemeClr>
                </a:solidFill>
                <a:latin typeface="Times New Roman" panose="02020603050405020304" pitchFamily="18" charset="0"/>
                <a:cs typeface="Times New Roman" panose="02020603050405020304" pitchFamily="18" charset="0"/>
              </a:rPr>
              <a:t>Beam-</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induced</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depolarization</a:t>
            </a:r>
            <a:r>
              <a:rPr lang="de-DE" sz="2000" dirty="0">
                <a:solidFill>
                  <a:schemeClr val="accent6">
                    <a:lumMod val="75000"/>
                  </a:schemeClr>
                </a:solidFill>
                <a:latin typeface="Times New Roman" panose="02020603050405020304" pitchFamily="18" charset="0"/>
                <a:cs typeface="Times New Roman" panose="02020603050405020304" pitchFamily="18" charset="0"/>
              </a:rPr>
              <a:t> (BID)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by</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the</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bunch</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fields</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has</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to</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be</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suppressed</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by</a:t>
            </a:r>
            <a:r>
              <a:rPr lang="de-DE" sz="2000" dirty="0">
                <a:solidFill>
                  <a:schemeClr val="accent6">
                    <a:lumMod val="75000"/>
                  </a:schemeClr>
                </a:solidFill>
                <a:latin typeface="Times New Roman" panose="02020603050405020304" pitchFamily="18" charset="0"/>
                <a:cs typeface="Times New Roman" panose="02020603050405020304" pitchFamily="18" charset="0"/>
              </a:rPr>
              <a:t> proper (non-resonant)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choice</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of</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the</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guide</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r>
              <a:rPr lang="de-DE" sz="2000" dirty="0" err="1">
                <a:solidFill>
                  <a:schemeClr val="accent6">
                    <a:lumMod val="75000"/>
                  </a:schemeClr>
                </a:solidFill>
                <a:latin typeface="Times New Roman" panose="02020603050405020304" pitchFamily="18" charset="0"/>
                <a:cs typeface="Times New Roman" panose="02020603050405020304" pitchFamily="18" charset="0"/>
              </a:rPr>
              <a:t>field</a:t>
            </a:r>
            <a:r>
              <a:rPr lang="de-DE" sz="2000" dirty="0">
                <a:solidFill>
                  <a:schemeClr val="accent6">
                    <a:lumMod val="75000"/>
                  </a:schemeClr>
                </a:solidFill>
                <a:latin typeface="Times New Roman" panose="02020603050405020304" pitchFamily="18" charset="0"/>
                <a:cs typeface="Times New Roman" panose="02020603050405020304" pitchFamily="18" charset="0"/>
              </a:rPr>
              <a:t>. </a:t>
            </a:r>
            <a:endParaRPr lang="en-US" sz="2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8E2ECF0F-7D6D-4A0C-931E-72F97E1F20E8}"/>
              </a:ext>
            </a:extLst>
          </p:cNvPr>
          <p:cNvSpPr txBox="1"/>
          <p:nvPr/>
        </p:nvSpPr>
        <p:spPr>
          <a:xfrm>
            <a:off x="5121416" y="5353876"/>
            <a:ext cx="4712310" cy="923330"/>
          </a:xfrm>
          <a:prstGeom prst="rect">
            <a:avLst/>
          </a:prstGeom>
          <a:noFill/>
        </p:spPr>
        <p:txBody>
          <a:bodyPr wrap="square" rtlCol="0">
            <a:spAutoFit/>
          </a:bodyPr>
          <a:lstStyle/>
          <a:p>
            <a:r>
              <a:rPr lang="de-DE" dirty="0">
                <a:solidFill>
                  <a:srgbClr val="C00000"/>
                </a:solidFill>
                <a:latin typeface="Times New Roman" panose="02020603050405020304" pitchFamily="18" charset="0"/>
                <a:cs typeface="Times New Roman" panose="02020603050405020304" pitchFamily="18" charset="0"/>
              </a:rPr>
              <a:t>*) Regeneration: </a:t>
            </a:r>
            <a:r>
              <a:rPr lang="de-DE" dirty="0" err="1">
                <a:solidFill>
                  <a:srgbClr val="C00000"/>
                </a:solidFill>
                <a:latin typeface="Times New Roman" panose="02020603050405020304" pitchFamily="18" charset="0"/>
                <a:cs typeface="Times New Roman" panose="02020603050405020304" pitchFamily="18" charset="0"/>
              </a:rPr>
              <a:t>baking</a:t>
            </a:r>
            <a:r>
              <a:rPr lang="de-DE" dirty="0">
                <a:solidFill>
                  <a:srgbClr val="C00000"/>
                </a:solidFill>
                <a:latin typeface="Times New Roman" panose="02020603050405020304" pitchFamily="18" charset="0"/>
                <a:cs typeface="Times New Roman" panose="02020603050405020304" pitchFamily="18" charset="0"/>
              </a:rPr>
              <a:t> </a:t>
            </a:r>
            <a:r>
              <a:rPr lang="de-DE" b="1" dirty="0">
                <a:solidFill>
                  <a:srgbClr val="C00000"/>
                </a:solidFill>
                <a:latin typeface="Times New Roman" panose="02020603050405020304" pitchFamily="18" charset="0"/>
                <a:cs typeface="Times New Roman" panose="02020603050405020304" pitchFamily="18" charset="0"/>
              </a:rPr>
              <a:t>→</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huge</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effort</a:t>
            </a:r>
            <a:r>
              <a:rPr lang="de-DE" dirty="0">
                <a:solidFill>
                  <a:srgbClr val="C00000"/>
                </a:solidFill>
                <a:latin typeface="Times New Roman" panose="02020603050405020304" pitchFamily="18" charset="0"/>
                <a:cs typeface="Times New Roman" panose="02020603050405020304" pitchFamily="18" charset="0"/>
              </a:rPr>
              <a:t>! </a:t>
            </a:r>
          </a:p>
          <a:p>
            <a:r>
              <a:rPr lang="de-DE" dirty="0">
                <a:solidFill>
                  <a:srgbClr val="C00000"/>
                </a:solidFill>
                <a:latin typeface="Times New Roman" panose="02020603050405020304" pitchFamily="18" charset="0"/>
                <a:cs typeface="Times New Roman" panose="02020603050405020304" pitchFamily="18" charset="0"/>
              </a:rPr>
              <a:t>e.g. VELO </a:t>
            </a:r>
            <a:r>
              <a:rPr lang="de-DE" dirty="0" err="1">
                <a:solidFill>
                  <a:srgbClr val="C00000"/>
                </a:solidFill>
                <a:latin typeface="Times New Roman" panose="02020603050405020304" pitchFamily="18" charset="0"/>
                <a:cs typeface="Times New Roman" panose="02020603050405020304" pitchFamily="18" charset="0"/>
              </a:rPr>
              <a:t>vessel</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venting</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removal</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of</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detectors</a:t>
            </a:r>
            <a:r>
              <a:rPr lang="de-DE" dirty="0">
                <a:solidFill>
                  <a:srgbClr val="C00000"/>
                </a:solidFill>
                <a:latin typeface="Times New Roman" panose="02020603050405020304" pitchFamily="18" charset="0"/>
                <a:cs typeface="Times New Roman" panose="02020603050405020304" pitchFamily="18" charset="0"/>
              </a:rPr>
              <a:t> → possible </a:t>
            </a:r>
            <a:r>
              <a:rPr lang="de-DE" dirty="0" err="1">
                <a:solidFill>
                  <a:srgbClr val="C00000"/>
                </a:solidFill>
                <a:latin typeface="Times New Roman" panose="02020603050405020304" pitchFamily="18" charset="0"/>
                <a:cs typeface="Times New Roman" panose="02020603050405020304" pitchFamily="18" charset="0"/>
              </a:rPr>
              <a:t>during</a:t>
            </a:r>
            <a:r>
              <a:rPr lang="de-DE" dirty="0">
                <a:solidFill>
                  <a:srgbClr val="C00000"/>
                </a:solidFill>
                <a:latin typeface="Times New Roman" panose="02020603050405020304" pitchFamily="18" charset="0"/>
                <a:cs typeface="Times New Roman" panose="02020603050405020304" pitchFamily="18" charset="0"/>
              </a:rPr>
              <a:t> </a:t>
            </a:r>
            <a:r>
              <a:rPr lang="de-DE" dirty="0" err="1">
                <a:solidFill>
                  <a:srgbClr val="C00000"/>
                </a:solidFill>
                <a:latin typeface="Times New Roman" panose="02020603050405020304" pitchFamily="18" charset="0"/>
                <a:cs typeface="Times New Roman" panose="02020603050405020304" pitchFamily="18" charset="0"/>
              </a:rPr>
              <a:t>shut</a:t>
            </a:r>
            <a:r>
              <a:rPr lang="de-DE" dirty="0">
                <a:solidFill>
                  <a:srgbClr val="C00000"/>
                </a:solidFill>
                <a:latin typeface="Times New Roman" panose="02020603050405020304" pitchFamily="18" charset="0"/>
                <a:cs typeface="Times New Roman" panose="02020603050405020304" pitchFamily="18" charset="0"/>
              </a:rPr>
              <a:t>-down, </a:t>
            </a:r>
            <a:r>
              <a:rPr lang="de-DE" dirty="0" err="1">
                <a:solidFill>
                  <a:srgbClr val="C00000"/>
                </a:solidFill>
                <a:latin typeface="Times New Roman" panose="02020603050405020304" pitchFamily="18" charset="0"/>
                <a:cs typeface="Times New Roman" panose="02020603050405020304" pitchFamily="18" charset="0"/>
              </a:rPr>
              <a:t>only</a:t>
            </a:r>
            <a:r>
              <a:rPr lang="de-DE"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3016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422736" y="81381"/>
            <a:ext cx="9999786" cy="584775"/>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3200" b="1" dirty="0">
                <a:solidFill>
                  <a:srgbClr val="C00000"/>
                </a:solidFill>
                <a:latin typeface="Comic Sans MS" pitchFamily="66"/>
              </a:rPr>
              <a:t>Beam-induced depolarization (BID)</a:t>
            </a:r>
            <a:endParaRPr lang="en-US" sz="32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7</a:t>
            </a:fld>
            <a:endParaRPr lang="de-DE" dirty="0"/>
          </a:p>
        </p:txBody>
      </p:sp>
      <p:sp>
        <p:nvSpPr>
          <p:cNvPr id="12" name="Textfeld 11">
            <a:extLst>
              <a:ext uri="{FF2B5EF4-FFF2-40B4-BE49-F238E27FC236}">
                <a16:creationId xmlns:a16="http://schemas.microsoft.com/office/drawing/2014/main" id="{87DC178F-3DA3-4663-ABD5-08255986F7B2}"/>
              </a:ext>
            </a:extLst>
          </p:cNvPr>
          <p:cNvSpPr txBox="1"/>
          <p:nvPr/>
        </p:nvSpPr>
        <p:spPr>
          <a:xfrm>
            <a:off x="160096" y="745593"/>
            <a:ext cx="5637229" cy="5657959"/>
          </a:xfrm>
          <a:prstGeom prst="rect">
            <a:avLst/>
          </a:prstGeom>
          <a:noFill/>
        </p:spPr>
        <p:txBody>
          <a:bodyPr wrap="square" rtlCol="0">
            <a:spAutoFit/>
          </a:bodyPr>
          <a:lstStyle/>
          <a:p>
            <a:pPr marL="285750" indent="-285750">
              <a:lnSpc>
                <a:spcPts val="1900"/>
              </a:lnSpc>
              <a:spcAft>
                <a:spcPts val="1500"/>
              </a:spcAft>
              <a:buFont typeface="Arial" panose="020B0604020202020204" pitchFamily="34" charset="0"/>
              <a:buChar char="•"/>
            </a:pPr>
            <a:r>
              <a:rPr lang="en-US" dirty="0">
                <a:solidFill>
                  <a:schemeClr val="accent6">
                    <a:lumMod val="50000"/>
                  </a:schemeClr>
                </a:solidFill>
                <a:latin typeface="Times New Roman" panose="02020603050405020304" pitchFamily="18" charset="0"/>
                <a:cs typeface="Times New Roman" panose="02020603050405020304" pitchFamily="18" charset="0"/>
              </a:rPr>
              <a:t>After its 1</a:t>
            </a:r>
            <a:r>
              <a:rPr lang="en-US" baseline="30000" dirty="0">
                <a:solidFill>
                  <a:schemeClr val="accent6">
                    <a:lumMod val="50000"/>
                  </a:schemeClr>
                </a:solidFill>
                <a:latin typeface="Times New Roman" panose="02020603050405020304" pitchFamily="18" charset="0"/>
                <a:cs typeface="Times New Roman" panose="02020603050405020304" pitchFamily="18" charset="0"/>
              </a:rPr>
              <a:t>st</a:t>
            </a:r>
            <a:r>
              <a:rPr lang="en-US" dirty="0">
                <a:solidFill>
                  <a:schemeClr val="accent6">
                    <a:lumMod val="50000"/>
                  </a:schemeClr>
                </a:solidFill>
                <a:latin typeface="Times New Roman" panose="02020603050405020304" pitchFamily="18" charset="0"/>
                <a:cs typeface="Times New Roman" panose="02020603050405020304" pitchFamily="18" charset="0"/>
              </a:rPr>
              <a:t> observation at VEPP-3, this effect has been studied at HERMES, see first measurement with </a:t>
            </a:r>
            <a:r>
              <a:rPr lang="en-US" dirty="0" err="1">
                <a:solidFill>
                  <a:schemeClr val="accent6">
                    <a:lumMod val="50000"/>
                  </a:schemeClr>
                </a:solidFill>
                <a:latin typeface="Times New Roman" panose="02020603050405020304" pitchFamily="18" charset="0"/>
                <a:cs typeface="Times New Roman" panose="02020603050405020304" pitchFamily="18" charset="0"/>
              </a:rPr>
              <a:t>B</a:t>
            </a:r>
            <a:r>
              <a:rPr lang="en-US" b="1" baseline="-25000" dirty="0" err="1">
                <a:solidFill>
                  <a:schemeClr val="accent6">
                    <a:lumMod val="50000"/>
                  </a:schemeClr>
                </a:solidFill>
                <a:latin typeface="Times New Roman" panose="02020603050405020304" pitchFamily="18" charset="0"/>
                <a:cs typeface="Times New Roman" panose="02020603050405020304" pitchFamily="18" charset="0"/>
              </a:rPr>
              <a:t>long</a:t>
            </a:r>
            <a:r>
              <a:rPr lang="en-US" b="1" baseline="-25000" dirty="0">
                <a:solidFill>
                  <a:schemeClr val="accent6">
                    <a:lumMod val="50000"/>
                  </a:schemeClr>
                </a:solidFill>
                <a:latin typeface="Times New Roman" panose="02020603050405020304" pitchFamily="18" charset="0"/>
                <a:cs typeface="Times New Roman" panose="02020603050405020304" pitchFamily="18" charset="0"/>
              </a:rPr>
              <a:t>  </a:t>
            </a:r>
            <a:r>
              <a:rPr lang="en-US" dirty="0">
                <a:solidFill>
                  <a:schemeClr val="accent6">
                    <a:lumMod val="50000"/>
                  </a:schemeClr>
                </a:solidFill>
                <a:latin typeface="Times New Roman" panose="02020603050405020304" pitchFamily="18" charset="0"/>
                <a:cs typeface="Times New Roman" panose="02020603050405020304" pitchFamily="18" charset="0"/>
              </a:rPr>
              <a:t>publ. in PRL </a:t>
            </a:r>
            <a:r>
              <a:rPr lang="en-US" b="1" dirty="0">
                <a:solidFill>
                  <a:schemeClr val="accent6">
                    <a:lumMod val="50000"/>
                  </a:schemeClr>
                </a:solidFill>
                <a:latin typeface="Times New Roman" panose="02020603050405020304" pitchFamily="18" charset="0"/>
                <a:cs typeface="Times New Roman" panose="02020603050405020304" pitchFamily="18" charset="0"/>
              </a:rPr>
              <a:t>82</a:t>
            </a:r>
            <a:r>
              <a:rPr lang="en-US" dirty="0">
                <a:solidFill>
                  <a:schemeClr val="accent6">
                    <a:lumMod val="50000"/>
                  </a:schemeClr>
                </a:solidFill>
                <a:latin typeface="Times New Roman" panose="02020603050405020304" pitchFamily="18" charset="0"/>
                <a:cs typeface="Times New Roman" panose="02020603050405020304" pitchFamily="18" charset="0"/>
              </a:rPr>
              <a:t> (1999) 1164, and analyzed together with </a:t>
            </a:r>
            <a:r>
              <a:rPr lang="en-US" dirty="0" err="1">
                <a:solidFill>
                  <a:schemeClr val="accent6">
                    <a:lumMod val="50000"/>
                  </a:schemeClr>
                </a:solidFill>
                <a:latin typeface="Times New Roman" panose="02020603050405020304" pitchFamily="18" charset="0"/>
                <a:cs typeface="Times New Roman" panose="02020603050405020304" pitchFamily="18" charset="0"/>
              </a:rPr>
              <a:t>B</a:t>
            </a:r>
            <a:r>
              <a:rPr lang="en-US" b="1" baseline="-25000" dirty="0" err="1">
                <a:solidFill>
                  <a:schemeClr val="accent6">
                    <a:lumMod val="50000"/>
                  </a:schemeClr>
                </a:solidFill>
                <a:latin typeface="Times New Roman" panose="02020603050405020304" pitchFamily="18" charset="0"/>
                <a:cs typeface="Times New Roman" panose="02020603050405020304" pitchFamily="18" charset="0"/>
              </a:rPr>
              <a:t>transv</a:t>
            </a:r>
            <a:r>
              <a:rPr lang="en-US" dirty="0">
                <a:solidFill>
                  <a:schemeClr val="accent6">
                    <a:lumMod val="50000"/>
                  </a:schemeClr>
                </a:solidFill>
                <a:latin typeface="Times New Roman" panose="02020603050405020304" pitchFamily="18" charset="0"/>
                <a:cs typeface="Times New Roman" panose="02020603050405020304" pitchFamily="18" charset="0"/>
              </a:rPr>
              <a:t> in </a:t>
            </a:r>
            <a:r>
              <a:rPr lang="en-US" dirty="0">
                <a:solidFill>
                  <a:schemeClr val="accent6">
                    <a:lumMod val="75000"/>
                  </a:schemeClr>
                </a:solidFill>
                <a:latin typeface="Times New Roman" panose="02020603050405020304" pitchFamily="18" charset="0"/>
                <a:cs typeface="Times New Roman" panose="02020603050405020304" pitchFamily="18" charset="0"/>
              </a:rPr>
              <a:t>Diss. Ph. Tait, Erlangen (2006): </a:t>
            </a:r>
            <a:r>
              <a:rPr lang="de-DE" dirty="0">
                <a:solidFill>
                  <a:schemeClr val="accent1"/>
                </a:solidFill>
              </a:rPr>
              <a:t>http://www.hermes.desy.de/notes/pub/06LIB/pntait.06-060.thesis.ps.gz</a:t>
            </a:r>
            <a:r>
              <a:rPr lang="en-US" dirty="0">
                <a:solidFill>
                  <a:schemeClr val="accent1"/>
                </a:solidFill>
                <a:latin typeface="Times New Roman" panose="02020603050405020304" pitchFamily="18" charset="0"/>
                <a:cs typeface="Times New Roman" panose="02020603050405020304" pitchFamily="18" charset="0"/>
              </a:rPr>
              <a:t> . </a:t>
            </a:r>
          </a:p>
          <a:p>
            <a:pPr marL="285750" indent="-285750">
              <a:lnSpc>
                <a:spcPts val="1900"/>
              </a:lnSpc>
              <a:spcAft>
                <a:spcPts val="15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BID is based on resonant transitions caused by the beam field acting on the polarized H-atoms in an external guide field B</a:t>
            </a:r>
            <a:r>
              <a:rPr lang="en-US" baseline="-25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 300 </a:t>
            </a:r>
            <a:r>
              <a:rPr lang="en-US" dirty="0" err="1">
                <a:latin typeface="Times New Roman" panose="02020603050405020304" pitchFamily="18" charset="0"/>
                <a:cs typeface="Times New Roman" panose="02020603050405020304" pitchFamily="18" charset="0"/>
              </a:rPr>
              <a:t>mT.</a:t>
            </a:r>
            <a:r>
              <a:rPr lang="en-US" dirty="0">
                <a:latin typeface="Times New Roman" panose="02020603050405020304" pitchFamily="18" charset="0"/>
                <a:cs typeface="Times New Roman" panose="02020603050405020304" pitchFamily="18" charset="0"/>
              </a:rPr>
              <a:t> There are different classes of transitions, depending on the relative orientation of the guide field </a:t>
            </a:r>
            <a:r>
              <a:rPr lang="en-US" b="1" dirty="0">
                <a:latin typeface="Times New Roman" panose="02020603050405020304" pitchFamily="18" charset="0"/>
                <a:cs typeface="Times New Roman" panose="02020603050405020304" pitchFamily="18" charset="0"/>
              </a:rPr>
              <a:t>B</a:t>
            </a:r>
            <a:r>
              <a:rPr lang="en-US" b="1" baseline="-25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B</a:t>
            </a:r>
            <a:r>
              <a:rPr lang="en-US" b="1"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the beam field component.</a:t>
            </a:r>
          </a:p>
          <a:p>
            <a:pPr lvl="1">
              <a:lnSpc>
                <a:spcPts val="1900"/>
              </a:lnSpc>
              <a:spcAft>
                <a:spcPts val="1200"/>
              </a:spcAft>
            </a:pPr>
            <a:r>
              <a:rPr lang="en-US" dirty="0">
                <a:solidFill>
                  <a:srgbClr val="0070C0"/>
                </a:solidFill>
                <a:latin typeface="Symbol" panose="05050102010706020507" pitchFamily="18" charset="2"/>
                <a:cs typeface="Times New Roman" panose="02020603050405020304" pitchFamily="18" charset="0"/>
              </a:rPr>
              <a:t>p</a:t>
            </a:r>
            <a:r>
              <a:rPr lang="en-US" dirty="0">
                <a:solidFill>
                  <a:srgbClr val="0070C0"/>
                </a:solidFill>
                <a:latin typeface="Times New Roman" panose="02020603050405020304" pitchFamily="18" charset="0"/>
                <a:cs typeface="Times New Roman" panose="02020603050405020304" pitchFamily="18" charset="0"/>
              </a:rPr>
              <a:t> resonances </a:t>
            </a:r>
            <a:r>
              <a:rPr lang="en-US" dirty="0">
                <a:latin typeface="Times New Roman" panose="02020603050405020304" pitchFamily="18" charset="0"/>
                <a:cs typeface="Times New Roman" panose="02020603050405020304" pitchFamily="18" charset="0"/>
              </a:rPr>
              <a:t>for B</a:t>
            </a:r>
            <a:r>
              <a:rPr lang="en-US" baseline="-25000" dirty="0">
                <a:latin typeface="Times New Roman" panose="02020603050405020304" pitchFamily="18" charset="0"/>
                <a:cs typeface="Times New Roman" panose="02020603050405020304" pitchFamily="18" charset="0"/>
              </a:rPr>
              <a:t>1 </a:t>
            </a:r>
            <a:r>
              <a:rPr lang="en-US" sz="2400" b="1" baseline="-25000" dirty="0">
                <a:latin typeface="Times New Roman" panose="02020603050405020304" pitchFamily="18" charset="0"/>
                <a:cs typeface="Times New Roman" panose="02020603050405020304" pitchFamily="18" charset="0"/>
              </a:rPr>
              <a:t>┴</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a:t>
            </a:r>
            <a:r>
              <a:rPr lang="en-US" baseline="-25000" dirty="0">
                <a:latin typeface="Times New Roman" panose="02020603050405020304" pitchFamily="18" charset="0"/>
                <a:cs typeface="Times New Roman" panose="02020603050405020304" pitchFamily="18" charset="0"/>
              </a:rPr>
              <a:t>0 </a:t>
            </a:r>
            <a:r>
              <a:rPr lang="en-US" dirty="0">
                <a:latin typeface="Times New Roman" panose="02020603050405020304" pitchFamily="18" charset="0"/>
                <a:cs typeface="Times New Roman" panose="02020603050405020304" pitchFamily="18" charset="0"/>
              </a:rPr>
              <a:t>  </a:t>
            </a:r>
            <a:r>
              <a:rPr lang="en-US" dirty="0">
                <a:latin typeface="Symbol" panose="05050102010706020507" pitchFamily="18" charset="2"/>
                <a:cs typeface="Times New Roman" panose="02020603050405020304" pitchFamily="18" charset="0"/>
              </a:rPr>
              <a:t>D</a:t>
            </a:r>
            <a:r>
              <a:rPr lang="en-US" dirty="0">
                <a:latin typeface="Times New Roman" panose="02020603050405020304" pitchFamily="18" charset="0"/>
                <a:cs typeface="Times New Roman" panose="02020603050405020304" pitchFamily="18" charset="0"/>
              </a:rPr>
              <a:t>F = 0, ±1  </a:t>
            </a:r>
            <a:r>
              <a:rPr lang="en-US" dirty="0" err="1">
                <a:latin typeface="Symbol" panose="05050102010706020507" pitchFamily="18" charset="2"/>
                <a:cs typeface="Times New Roman" panose="02020603050405020304" pitchFamily="18" charset="0"/>
              </a:rPr>
              <a:t>D</a:t>
            </a:r>
            <a:r>
              <a:rPr lang="en-US" baseline="-25000" dirty="0" err="1">
                <a:latin typeface="Times New Roman" panose="02020603050405020304" pitchFamily="18" charset="0"/>
                <a:cs typeface="Times New Roman" panose="02020603050405020304" pitchFamily="18" charset="0"/>
              </a:rPr>
              <a:t>mF</a:t>
            </a:r>
            <a:r>
              <a:rPr lang="en-US" dirty="0">
                <a:latin typeface="Times New Roman" panose="02020603050405020304" pitchFamily="18" charset="0"/>
                <a:cs typeface="Times New Roman" panose="02020603050405020304" pitchFamily="18" charset="0"/>
              </a:rPr>
              <a:t> = ± 1,   and </a:t>
            </a:r>
          </a:p>
          <a:p>
            <a:pPr lvl="1">
              <a:lnSpc>
                <a:spcPts val="1900"/>
              </a:lnSpc>
              <a:spcAft>
                <a:spcPts val="1200"/>
              </a:spcAft>
            </a:pPr>
            <a:r>
              <a:rPr lang="en-US" dirty="0">
                <a:solidFill>
                  <a:srgbClr val="FF0000"/>
                </a:solidFill>
                <a:latin typeface="Symbol" panose="05050102010706020507" pitchFamily="18" charset="2"/>
                <a:cs typeface="Times New Roman" panose="02020603050405020304" pitchFamily="18" charset="0"/>
              </a:rPr>
              <a:t>s</a:t>
            </a:r>
            <a:r>
              <a:rPr lang="en-US" dirty="0">
                <a:solidFill>
                  <a:srgbClr val="FF0000"/>
                </a:solidFill>
                <a:latin typeface="Times New Roman" panose="02020603050405020304" pitchFamily="18" charset="0"/>
                <a:cs typeface="Times New Roman" panose="02020603050405020304" pitchFamily="18" charset="0"/>
              </a:rPr>
              <a:t> resonances </a:t>
            </a:r>
            <a:r>
              <a:rPr lang="en-US" dirty="0">
                <a:latin typeface="Times New Roman" panose="02020603050405020304" pitchFamily="18" charset="0"/>
                <a:cs typeface="Times New Roman" panose="02020603050405020304" pitchFamily="18" charset="0"/>
              </a:rPr>
              <a:t>for B</a:t>
            </a:r>
            <a:r>
              <a:rPr lang="en-US" baseline="-25000" dirty="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a:t>
            </a:r>
            <a:r>
              <a:rPr lang="en-US" baseline="-25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a:t>
            </a:r>
            <a:r>
              <a:rPr lang="en-US" dirty="0">
                <a:latin typeface="Symbol" panose="05050102010706020507" pitchFamily="18" charset="2"/>
                <a:cs typeface="Times New Roman" panose="02020603050405020304" pitchFamily="18" charset="0"/>
              </a:rPr>
              <a:t>D</a:t>
            </a:r>
            <a:r>
              <a:rPr lang="en-US" dirty="0">
                <a:latin typeface="Times New Roman" panose="02020603050405020304" pitchFamily="18" charset="0"/>
                <a:cs typeface="Times New Roman" panose="02020603050405020304" pitchFamily="18" charset="0"/>
              </a:rPr>
              <a:t>F = ±1      </a:t>
            </a:r>
            <a:r>
              <a:rPr lang="en-US" dirty="0" err="1">
                <a:latin typeface="Symbol" panose="05050102010706020507" pitchFamily="18" charset="2"/>
                <a:cs typeface="Times New Roman" panose="02020603050405020304" pitchFamily="18" charset="0"/>
              </a:rPr>
              <a:t>D</a:t>
            </a:r>
            <a:r>
              <a:rPr lang="en-US" baseline="-25000" dirty="0" err="1">
                <a:latin typeface="Times New Roman" panose="02020603050405020304" pitchFamily="18" charset="0"/>
                <a:cs typeface="Times New Roman" panose="02020603050405020304" pitchFamily="18" charset="0"/>
              </a:rPr>
              <a:t>mF</a:t>
            </a:r>
            <a:r>
              <a:rPr lang="en-US" dirty="0">
                <a:latin typeface="Times New Roman" panose="02020603050405020304" pitchFamily="18" charset="0"/>
                <a:cs typeface="Times New Roman" panose="02020603050405020304" pitchFamily="18" charset="0"/>
              </a:rPr>
              <a:t> = 0.</a:t>
            </a:r>
          </a:p>
          <a:p>
            <a:pPr marL="285750" indent="-285750">
              <a:lnSpc>
                <a:spcPts val="1900"/>
              </a:lnSpc>
              <a:spcAft>
                <a:spcPts val="1200"/>
              </a:spcAft>
              <a:buFont typeface="Arial" panose="020B0604020202020204" pitchFamily="34" charset="0"/>
              <a:buChar char="•"/>
            </a:pPr>
            <a:r>
              <a:rPr lang="en-US" dirty="0">
                <a:solidFill>
                  <a:srgbClr val="002060"/>
                </a:solidFill>
                <a:latin typeface="Times New Roman" panose="02020603050405020304" pitchFamily="18" charset="0"/>
                <a:cs typeface="Times New Roman" panose="02020603050405020304" pitchFamily="18" charset="0"/>
              </a:rPr>
              <a:t>Some of these resonances change nuclear polarization. For longitudinal guide field, only the </a:t>
            </a:r>
            <a:r>
              <a:rPr lang="en-US" dirty="0">
                <a:solidFill>
                  <a:srgbClr val="002060"/>
                </a:solidFill>
                <a:latin typeface="Symbol" panose="05050102010706020507" pitchFamily="18" charset="2"/>
                <a:cs typeface="Times New Roman" panose="02020603050405020304" pitchFamily="18" charset="0"/>
              </a:rPr>
              <a:t>p</a:t>
            </a:r>
            <a:r>
              <a:rPr lang="en-US" baseline="-25000"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resonances are present. For transverse field, like at </a:t>
            </a:r>
            <a:r>
              <a:rPr lang="en-US" dirty="0" err="1">
                <a:solidFill>
                  <a:srgbClr val="002060"/>
                </a:solidFill>
                <a:latin typeface="Times New Roman" panose="02020603050405020304" pitchFamily="18" charset="0"/>
                <a:cs typeface="Times New Roman" panose="02020603050405020304" pitchFamily="18" charset="0"/>
              </a:rPr>
              <a:t>LHCspin</a:t>
            </a:r>
            <a:r>
              <a:rPr lang="en-US" dirty="0">
                <a:solidFill>
                  <a:srgbClr val="002060"/>
                </a:solidFill>
                <a:latin typeface="Times New Roman" panose="02020603050405020304" pitchFamily="18" charset="0"/>
                <a:cs typeface="Times New Roman" panose="02020603050405020304" pitchFamily="18" charset="0"/>
              </a:rPr>
              <a:t>, both types of resonances are present. </a:t>
            </a:r>
            <a:r>
              <a:rPr lang="en-US" dirty="0">
                <a:solidFill>
                  <a:srgbClr val="C00000"/>
                </a:solidFill>
                <a:latin typeface="Times New Roman" panose="02020603050405020304" pitchFamily="18" charset="0"/>
                <a:cs typeface="Times New Roman" panose="02020603050405020304" pitchFamily="18" charset="0"/>
              </a:rPr>
              <a:t>The </a:t>
            </a:r>
            <a:r>
              <a:rPr lang="en-US" dirty="0">
                <a:solidFill>
                  <a:srgbClr val="C00000"/>
                </a:solidFill>
                <a:latin typeface="Symbol" panose="05050102010706020507" pitchFamily="18" charset="2"/>
                <a:cs typeface="Times New Roman" panose="02020603050405020304" pitchFamily="18" charset="0"/>
              </a:rPr>
              <a:t>s</a:t>
            </a:r>
            <a:r>
              <a:rPr lang="en-US" dirty="0">
                <a:solidFill>
                  <a:srgbClr val="C00000"/>
                </a:solidFill>
                <a:latin typeface="Times New Roman" panose="02020603050405020304" pitchFamily="18" charset="0"/>
                <a:cs typeface="Times New Roman" panose="02020603050405020304" pitchFamily="18" charset="0"/>
              </a:rPr>
              <a:t> resonances, interchanging states 2 and 4, are densely spaced, i.e. its prevention requires a very high homogeneity of the guide field. </a:t>
            </a:r>
          </a:p>
        </p:txBody>
      </p:sp>
      <p:pic>
        <p:nvPicPr>
          <p:cNvPr id="6" name="Grafik 5" descr="Ein Bild, das Text, Karte enthält.&#10;&#10;Automatisch generierte Beschreibung">
            <a:extLst>
              <a:ext uri="{FF2B5EF4-FFF2-40B4-BE49-F238E27FC236}">
                <a16:creationId xmlns:a16="http://schemas.microsoft.com/office/drawing/2014/main" id="{DC1A0101-93FC-49FF-88EC-61207C3410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4676" y="3429000"/>
            <a:ext cx="4711948" cy="2974552"/>
          </a:xfrm>
          <a:prstGeom prst="rect">
            <a:avLst/>
          </a:prstGeom>
        </p:spPr>
      </p:pic>
      <p:pic>
        <p:nvPicPr>
          <p:cNvPr id="14" name="Grafik 13" descr="Ein Bild, das Himmel, Karte, Text enthält.&#10;&#10;Automatisch generierte Beschreibung">
            <a:extLst>
              <a:ext uri="{FF2B5EF4-FFF2-40B4-BE49-F238E27FC236}">
                <a16:creationId xmlns:a16="http://schemas.microsoft.com/office/drawing/2014/main" id="{052A5B7E-55E5-4ED3-BE61-B749C60F1A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2095" y="590395"/>
            <a:ext cx="3666001" cy="2793143"/>
          </a:xfrm>
          <a:prstGeom prst="rect">
            <a:avLst/>
          </a:prstGeom>
        </p:spPr>
      </p:pic>
      <p:sp>
        <p:nvSpPr>
          <p:cNvPr id="15" name="Textfeld 14">
            <a:extLst>
              <a:ext uri="{FF2B5EF4-FFF2-40B4-BE49-F238E27FC236}">
                <a16:creationId xmlns:a16="http://schemas.microsoft.com/office/drawing/2014/main" id="{DF4E34E6-C5E2-4A27-9800-75E3ECBC05E6}"/>
              </a:ext>
            </a:extLst>
          </p:cNvPr>
          <p:cNvSpPr txBox="1"/>
          <p:nvPr/>
        </p:nvSpPr>
        <p:spPr>
          <a:xfrm>
            <a:off x="10298096" y="2121037"/>
            <a:ext cx="1341406" cy="738664"/>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Hydrogen </a:t>
            </a:r>
            <a:r>
              <a:rPr lang="de-DE" sz="1400" dirty="0" err="1">
                <a:latin typeface="Times New Roman" panose="02020603050405020304" pitchFamily="18" charset="0"/>
                <a:cs typeface="Times New Roman" panose="02020603050405020304" pitchFamily="18" charset="0"/>
              </a:rPr>
              <a:t>hfs</a:t>
            </a:r>
            <a:r>
              <a:rPr lang="de-DE" sz="1400" dirty="0">
                <a:latin typeface="Times New Roman" panose="02020603050405020304" pitchFamily="18" charset="0"/>
                <a:cs typeface="Times New Roman" panose="02020603050405020304" pitchFamily="18" charset="0"/>
              </a:rPr>
              <a:t> </a:t>
            </a:r>
            <a:r>
              <a:rPr lang="de-DE" sz="1400" dirty="0" err="1">
                <a:latin typeface="Times New Roman" panose="02020603050405020304" pitchFamily="18" charset="0"/>
                <a:cs typeface="Times New Roman" panose="02020603050405020304" pitchFamily="18" charset="0"/>
              </a:rPr>
              <a:t>diagram</a:t>
            </a:r>
            <a:endParaRPr lang="de-DE" sz="1400" dirty="0">
              <a:latin typeface="Times New Roman" panose="02020603050405020304" pitchFamily="18" charset="0"/>
              <a:cs typeface="Times New Roman" panose="02020603050405020304" pitchFamily="18" charset="0"/>
            </a:endParaRPr>
          </a:p>
          <a:p>
            <a:r>
              <a:rPr lang="de-DE" sz="1400" dirty="0" err="1">
                <a:latin typeface="Times New Roman" panose="02020603050405020304" pitchFamily="18" charset="0"/>
                <a:cs typeface="Times New Roman" panose="02020603050405020304" pitchFamily="18" charset="0"/>
              </a:rPr>
              <a:t>B</a:t>
            </a:r>
            <a:r>
              <a:rPr lang="de-DE" sz="1400" baseline="-25000" dirty="0" err="1">
                <a:latin typeface="Times New Roman" panose="02020603050405020304" pitchFamily="18" charset="0"/>
                <a:cs typeface="Times New Roman" panose="02020603050405020304" pitchFamily="18" charset="0"/>
              </a:rPr>
              <a:t>crit</a:t>
            </a:r>
            <a:r>
              <a:rPr lang="de-DE" sz="1400" dirty="0">
                <a:latin typeface="Times New Roman" panose="02020603050405020304" pitchFamily="18" charset="0"/>
                <a:cs typeface="Times New Roman" panose="02020603050405020304" pitchFamily="18" charset="0"/>
              </a:rPr>
              <a:t> = 50.7 </a:t>
            </a:r>
            <a:r>
              <a:rPr lang="de-DE" sz="1400" dirty="0" err="1">
                <a:latin typeface="Times New Roman" panose="02020603050405020304" pitchFamily="18" charset="0"/>
                <a:cs typeface="Times New Roman" panose="02020603050405020304" pitchFamily="18" charset="0"/>
              </a:rPr>
              <a:t>mT</a:t>
            </a:r>
            <a:r>
              <a:rPr lang="de-DE" sz="1400" dirty="0">
                <a:latin typeface="Times New Roman" panose="02020603050405020304" pitchFamily="18" charset="0"/>
                <a:cs typeface="Times New Roman" panose="02020603050405020304" pitchFamily="18" charset="0"/>
              </a:rPr>
              <a:t> </a:t>
            </a:r>
          </a:p>
        </p:txBody>
      </p:sp>
      <p:cxnSp>
        <p:nvCxnSpPr>
          <p:cNvPr id="17" name="Gerader Verbinder 16">
            <a:extLst>
              <a:ext uri="{FF2B5EF4-FFF2-40B4-BE49-F238E27FC236}">
                <a16:creationId xmlns:a16="http://schemas.microsoft.com/office/drawing/2014/main" id="{E577592B-5FFF-4854-9680-F872CF86A017}"/>
              </a:ext>
            </a:extLst>
          </p:cNvPr>
          <p:cNvCxnSpPr/>
          <p:nvPr/>
        </p:nvCxnSpPr>
        <p:spPr>
          <a:xfrm>
            <a:off x="7972425" y="1436398"/>
            <a:ext cx="0" cy="11049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EDD26298-20B0-4EF1-B4F0-D53FA3C235BF}"/>
              </a:ext>
            </a:extLst>
          </p:cNvPr>
          <p:cNvCxnSpPr>
            <a:cxnSpLocks/>
          </p:cNvCxnSpPr>
          <p:nvPr/>
        </p:nvCxnSpPr>
        <p:spPr>
          <a:xfrm>
            <a:off x="7972425" y="2037217"/>
            <a:ext cx="0" cy="16383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9BA1B3A7-5977-482B-809D-AC680CE3310E}"/>
              </a:ext>
            </a:extLst>
          </p:cNvPr>
          <p:cNvSpPr txBox="1"/>
          <p:nvPr/>
        </p:nvSpPr>
        <p:spPr>
          <a:xfrm>
            <a:off x="7776213" y="1516615"/>
            <a:ext cx="495292" cy="215444"/>
          </a:xfrm>
          <a:prstGeom prst="rect">
            <a:avLst/>
          </a:prstGeom>
          <a:noFill/>
        </p:spPr>
        <p:txBody>
          <a:bodyPr wrap="square" rtlCol="0">
            <a:spAutoFit/>
          </a:bodyPr>
          <a:lstStyle/>
          <a:p>
            <a:r>
              <a:rPr lang="de-DE" sz="800" b="1" dirty="0">
                <a:solidFill>
                  <a:srgbClr val="0070C0"/>
                </a:solidFill>
                <a:latin typeface="Times New Roman" panose="02020603050405020304" pitchFamily="18" charset="0"/>
                <a:cs typeface="Times New Roman" panose="02020603050405020304" pitchFamily="18" charset="0"/>
              </a:rPr>
              <a:t>1 - 2</a:t>
            </a:r>
          </a:p>
        </p:txBody>
      </p:sp>
      <p:sp>
        <p:nvSpPr>
          <p:cNvPr id="22" name="Textfeld 21">
            <a:extLst>
              <a:ext uri="{FF2B5EF4-FFF2-40B4-BE49-F238E27FC236}">
                <a16:creationId xmlns:a16="http://schemas.microsoft.com/office/drawing/2014/main" id="{A719E538-5F9F-499A-A6A0-849984C0D9C1}"/>
              </a:ext>
            </a:extLst>
          </p:cNvPr>
          <p:cNvSpPr txBox="1"/>
          <p:nvPr/>
        </p:nvSpPr>
        <p:spPr>
          <a:xfrm>
            <a:off x="7799073" y="2181903"/>
            <a:ext cx="495292" cy="215444"/>
          </a:xfrm>
          <a:prstGeom prst="rect">
            <a:avLst/>
          </a:prstGeom>
          <a:noFill/>
        </p:spPr>
        <p:txBody>
          <a:bodyPr wrap="square" rtlCol="0">
            <a:spAutoFit/>
          </a:bodyPr>
          <a:lstStyle/>
          <a:p>
            <a:r>
              <a:rPr lang="de-DE" sz="800" b="1" dirty="0">
                <a:solidFill>
                  <a:srgbClr val="0070C0"/>
                </a:solidFill>
                <a:latin typeface="Times New Roman" panose="02020603050405020304" pitchFamily="18" charset="0"/>
                <a:cs typeface="Times New Roman" panose="02020603050405020304" pitchFamily="18" charset="0"/>
              </a:rPr>
              <a:t>3 - 4</a:t>
            </a:r>
          </a:p>
        </p:txBody>
      </p:sp>
      <p:cxnSp>
        <p:nvCxnSpPr>
          <p:cNvPr id="23" name="Gerader Verbinder 22">
            <a:extLst>
              <a:ext uri="{FF2B5EF4-FFF2-40B4-BE49-F238E27FC236}">
                <a16:creationId xmlns:a16="http://schemas.microsoft.com/office/drawing/2014/main" id="{17193C3D-031F-4E2A-B892-6870B32CC27E}"/>
              </a:ext>
            </a:extLst>
          </p:cNvPr>
          <p:cNvCxnSpPr>
            <a:cxnSpLocks/>
          </p:cNvCxnSpPr>
          <p:nvPr/>
        </p:nvCxnSpPr>
        <p:spPr>
          <a:xfrm>
            <a:off x="7715250" y="1624337"/>
            <a:ext cx="0" cy="49479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73F70797-5912-49A3-A421-1F25D9163769}"/>
              </a:ext>
            </a:extLst>
          </p:cNvPr>
          <p:cNvSpPr txBox="1"/>
          <p:nvPr/>
        </p:nvSpPr>
        <p:spPr>
          <a:xfrm>
            <a:off x="7505703" y="2085914"/>
            <a:ext cx="495292" cy="215444"/>
          </a:xfrm>
          <a:prstGeom prst="rect">
            <a:avLst/>
          </a:prstGeom>
          <a:noFill/>
        </p:spPr>
        <p:txBody>
          <a:bodyPr wrap="square" rtlCol="0">
            <a:spAutoFit/>
          </a:bodyPr>
          <a:lstStyle/>
          <a:p>
            <a:r>
              <a:rPr lang="de-DE" sz="800" b="1" dirty="0">
                <a:solidFill>
                  <a:srgbClr val="FF0000"/>
                </a:solidFill>
                <a:latin typeface="Times New Roman" panose="02020603050405020304" pitchFamily="18" charset="0"/>
                <a:cs typeface="Times New Roman" panose="02020603050405020304" pitchFamily="18" charset="0"/>
              </a:rPr>
              <a:t>2 - 4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440491" y="269154"/>
            <a:ext cx="9999786" cy="584775"/>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none" strike="noStrike" kern="1200" cap="none" spc="0" baseline="0" dirty="0">
                <a:solidFill>
                  <a:srgbClr val="C00000"/>
                </a:solidFill>
                <a:uFillTx/>
                <a:latin typeface="Comic Sans MS" pitchFamily="66"/>
              </a:rPr>
              <a:t>    </a:t>
            </a:r>
            <a:r>
              <a:rPr lang="en-US" sz="2800" b="1" dirty="0">
                <a:solidFill>
                  <a:srgbClr val="C00000"/>
                </a:solidFill>
                <a:latin typeface="Comic Sans MS" pitchFamily="66"/>
              </a:rPr>
              <a:t>Transverse guide </a:t>
            </a:r>
            <a:r>
              <a:rPr lang="en-US" sz="2800" b="1">
                <a:solidFill>
                  <a:srgbClr val="C00000"/>
                </a:solidFill>
                <a:latin typeface="Comic Sans MS" pitchFamily="66"/>
              </a:rPr>
              <a:t>field magnet (HERMES)</a:t>
            </a:r>
            <a:endParaRPr lang="en-US" sz="28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6" name="Textfeld 8">
            <a:extLst>
              <a:ext uri="{FF2B5EF4-FFF2-40B4-BE49-F238E27FC236}">
                <a16:creationId xmlns:a16="http://schemas.microsoft.com/office/drawing/2014/main" id="{A18F3D58-3331-416B-A080-7A3E40FDDE7A}"/>
              </a:ext>
            </a:extLst>
          </p:cNvPr>
          <p:cNvSpPr txBox="1"/>
          <p:nvPr/>
        </p:nvSpPr>
        <p:spPr>
          <a:xfrm>
            <a:off x="781136" y="1108947"/>
            <a:ext cx="9999786" cy="2015936"/>
          </a:xfrm>
          <a:prstGeom prst="rect">
            <a:avLst/>
          </a:prstGeom>
          <a:noFill/>
          <a:ln cap="flat">
            <a:noFill/>
          </a:ln>
        </p:spPr>
        <p:txBody>
          <a:bodyPr vert="horz" wrap="square" lIns="91440" tIns="45720" rIns="91440" bIns="45720" numCol="2" anchor="t" anchorCtr="0" compatLnSpc="1">
            <a:spAutoFit/>
          </a:bodyPr>
          <a:lstStyle/>
          <a:p>
            <a:pPr marR="0" lvl="0" algn="l" defTabSz="914400" rtl="0" fontAlgn="auto" hangingPunct="1">
              <a:lnSpc>
                <a:spcPts val="2200"/>
              </a:lnSpc>
              <a:spcBef>
                <a:spcPts val="0"/>
              </a:spcBef>
              <a:spcAft>
                <a:spcPts val="600"/>
              </a:spcAft>
              <a:buSzPct val="100000"/>
              <a:tabLst/>
              <a:defRPr sz="1800" b="0" i="0" u="none" strike="noStrike" kern="0" cap="none" spc="0" baseline="0">
                <a:solidFill>
                  <a:srgbClr val="000000"/>
                </a:solidFill>
                <a:uFillTx/>
              </a:defRPr>
            </a:pPr>
            <a:r>
              <a:rPr lang="en-US" sz="2000" dirty="0">
                <a:solidFill>
                  <a:srgbClr val="1F4E79"/>
                </a:solidFill>
                <a:latin typeface="Times New Roman" pitchFamily="18"/>
                <a:cs typeface="Times New Roman" pitchFamily="18"/>
              </a:rPr>
              <a:t>In order to resolve the </a:t>
            </a:r>
            <a:r>
              <a:rPr lang="en-US" sz="2000" dirty="0">
                <a:solidFill>
                  <a:srgbClr val="1F4E79"/>
                </a:solidFill>
                <a:latin typeface="Symbol" panose="05050102010706020507" pitchFamily="18" charset="2"/>
                <a:cs typeface="Times New Roman" pitchFamily="18"/>
              </a:rPr>
              <a:t>s</a:t>
            </a:r>
            <a:r>
              <a:rPr lang="en-US" sz="2000" baseline="-25000" dirty="0">
                <a:solidFill>
                  <a:srgbClr val="1F4E79"/>
                </a:solidFill>
                <a:latin typeface="Times New Roman" pitchFamily="18"/>
                <a:cs typeface="Times New Roman" pitchFamily="18"/>
              </a:rPr>
              <a:t>24</a:t>
            </a:r>
            <a:r>
              <a:rPr lang="en-US" sz="2000" dirty="0">
                <a:solidFill>
                  <a:srgbClr val="1F4E79"/>
                </a:solidFill>
                <a:latin typeface="Times New Roman" pitchFamily="18"/>
                <a:cs typeface="Times New Roman" pitchFamily="18"/>
              </a:rPr>
              <a:t> resonances, a field homogeneity in the order of their spacing is required (0.37 </a:t>
            </a:r>
            <a:r>
              <a:rPr lang="en-US" sz="2000" dirty="0" err="1">
                <a:solidFill>
                  <a:srgbClr val="1F4E79"/>
                </a:solidFill>
                <a:latin typeface="Times New Roman" pitchFamily="18"/>
                <a:cs typeface="Times New Roman" pitchFamily="18"/>
              </a:rPr>
              <a:t>mT</a:t>
            </a:r>
            <a:r>
              <a:rPr lang="en-US" sz="2000" dirty="0">
                <a:solidFill>
                  <a:srgbClr val="1F4E79"/>
                </a:solidFill>
                <a:latin typeface="Times New Roman" pitchFamily="18"/>
                <a:cs typeface="Times New Roman" pitchFamily="18"/>
              </a:rPr>
              <a:t> in the high-field limit).</a:t>
            </a:r>
          </a:p>
          <a:p>
            <a:pPr lvl="0">
              <a:lnSpc>
                <a:spcPts val="2200"/>
              </a:lnSpc>
              <a:spcAft>
                <a:spcPts val="600"/>
              </a:spcAft>
              <a:buSzPct val="100000"/>
              <a:defRPr sz="1800" b="0" i="0" u="none" strike="noStrike" kern="0" cap="none" spc="0" baseline="0">
                <a:solidFill>
                  <a:srgbClr val="000000"/>
                </a:solidFill>
                <a:uFillTx/>
              </a:defRPr>
            </a:pPr>
            <a:endParaRPr lang="en-US" sz="2000" dirty="0">
              <a:solidFill>
                <a:srgbClr val="1F4E79"/>
              </a:solidFill>
              <a:latin typeface="Times New Roman" pitchFamily="18"/>
              <a:cs typeface="Times New Roman" pitchFamily="18"/>
            </a:endParaRPr>
          </a:p>
          <a:p>
            <a:pPr lvl="0">
              <a:lnSpc>
                <a:spcPts val="2200"/>
              </a:lnSpc>
              <a:spcAft>
                <a:spcPts val="600"/>
              </a:spcAft>
              <a:buSzPct val="100000"/>
              <a:defRPr sz="1800" b="0" i="0" u="none" strike="noStrike" kern="0" cap="none" spc="0" baseline="0">
                <a:solidFill>
                  <a:srgbClr val="000000"/>
                </a:solidFill>
                <a:uFillTx/>
              </a:defRPr>
            </a:pPr>
            <a:endParaRPr lang="en-US" sz="2000" dirty="0">
              <a:solidFill>
                <a:srgbClr val="1F4E79"/>
              </a:solidFill>
              <a:latin typeface="Times New Roman" pitchFamily="18"/>
              <a:cs typeface="Times New Roman" pitchFamily="18"/>
            </a:endParaRPr>
          </a:p>
          <a:p>
            <a:pPr lvl="0">
              <a:lnSpc>
                <a:spcPts val="2200"/>
              </a:lnSpc>
              <a:spcAft>
                <a:spcPts val="600"/>
              </a:spcAft>
              <a:buSzPct val="100000"/>
              <a:defRPr sz="1800" b="0" i="0" u="none" strike="noStrike" kern="0" cap="none" spc="0" baseline="0">
                <a:solidFill>
                  <a:srgbClr val="000000"/>
                </a:solidFill>
                <a:uFillTx/>
              </a:defRPr>
            </a:pPr>
            <a:endParaRPr lang="en-US" sz="2000" i="0" u="none" strike="noStrike" kern="1200" cap="none" spc="0" baseline="0" dirty="0">
              <a:solidFill>
                <a:srgbClr val="1F4E79"/>
              </a:solidFill>
              <a:uFillTx/>
              <a:latin typeface="Times New Roman" pitchFamily="18"/>
              <a:cs typeface="Times New Roman" pitchFamily="18"/>
            </a:endParaRPr>
          </a:p>
          <a:p>
            <a:pPr lvl="0">
              <a:lnSpc>
                <a:spcPts val="2200"/>
              </a:lnSpc>
              <a:spcAft>
                <a:spcPts val="600"/>
              </a:spcAft>
              <a:buSzPct val="100000"/>
              <a:defRPr sz="1800" b="0" i="0" u="none" strike="noStrike" kern="0" cap="none" spc="0" baseline="0">
                <a:solidFill>
                  <a:srgbClr val="000000"/>
                </a:solidFill>
                <a:uFillTx/>
              </a:defRPr>
            </a:pPr>
            <a:r>
              <a:rPr lang="en-US" sz="2000" i="0" u="none" strike="noStrike" kern="1200" cap="none" spc="0" baseline="0" dirty="0">
                <a:solidFill>
                  <a:srgbClr val="1F4E79"/>
                </a:solidFill>
                <a:uFillTx/>
                <a:latin typeface="Times New Roman" pitchFamily="18"/>
                <a:cs typeface="Times New Roman" pitchFamily="18"/>
              </a:rPr>
              <a:t>A special magnet with large gap height and high</a:t>
            </a:r>
            <a:r>
              <a:rPr lang="en-US" sz="2000" dirty="0">
                <a:solidFill>
                  <a:srgbClr val="1F4E79"/>
                </a:solidFill>
                <a:latin typeface="Times New Roman" pitchFamily="18"/>
                <a:cs typeface="Times New Roman" pitchFamily="18"/>
              </a:rPr>
              <a:t> field quality </a:t>
            </a:r>
            <a:r>
              <a:rPr lang="en-US" sz="2000" i="0" u="none" strike="noStrike" kern="1200" cap="none" spc="0" baseline="0" dirty="0">
                <a:solidFill>
                  <a:srgbClr val="1F4E79"/>
                </a:solidFill>
                <a:uFillTx/>
                <a:latin typeface="Times New Roman" pitchFamily="18"/>
                <a:cs typeface="Times New Roman" pitchFamily="18"/>
              </a:rPr>
              <a:t>had been built. With the help of shims and correction coils a high </a:t>
            </a:r>
            <a:r>
              <a:rPr lang="en-US" sz="2000" dirty="0">
                <a:solidFill>
                  <a:srgbClr val="1F4E79"/>
                </a:solidFill>
                <a:latin typeface="Times New Roman" pitchFamily="18"/>
                <a:cs typeface="Times New Roman" pitchFamily="18"/>
              </a:rPr>
              <a:t>homogeneity could be achieved. </a:t>
            </a:r>
            <a:endParaRPr lang="en-US" sz="2000" i="0" u="none" strike="noStrike" kern="1200" cap="none" spc="0" baseline="0" dirty="0">
              <a:solidFill>
                <a:srgbClr val="C00000"/>
              </a:solidFill>
              <a:uFillTx/>
              <a:latin typeface="Bradley Hand ITC" pitchFamily="66"/>
              <a:cs typeface="Times New Roman" pitchFamily="18"/>
            </a:endParaRPr>
          </a:p>
        </p:txBody>
      </p:sp>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8</a:t>
            </a:fld>
            <a:endParaRPr lang="de-DE" dirty="0"/>
          </a:p>
        </p:txBody>
      </p:sp>
      <p:pic>
        <p:nvPicPr>
          <p:cNvPr id="14" name="Grafik 13">
            <a:extLst>
              <a:ext uri="{FF2B5EF4-FFF2-40B4-BE49-F238E27FC236}">
                <a16:creationId xmlns:a16="http://schemas.microsoft.com/office/drawing/2014/main" id="{837EE2E5-7106-41BF-B368-4EE1F16DD1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5767" y="2571725"/>
            <a:ext cx="8193529" cy="3480783"/>
          </a:xfrm>
          <a:prstGeom prst="rect">
            <a:avLst/>
          </a:prstGeom>
          <a:ln w="12700">
            <a:solidFill>
              <a:schemeClr val="tx1"/>
            </a:solidFill>
          </a:ln>
        </p:spPr>
      </p:pic>
    </p:spTree>
    <p:extLst>
      <p:ext uri="{BB962C8B-B14F-4D97-AF65-F5344CB8AC3E}">
        <p14:creationId xmlns:p14="http://schemas.microsoft.com/office/powerpoint/2010/main" val="3976368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3">
            <a:extLst>
              <a:ext uri="{FF2B5EF4-FFF2-40B4-BE49-F238E27FC236}">
                <a16:creationId xmlns:a16="http://schemas.microsoft.com/office/drawing/2014/main" id="{112E2DF0-C01E-4481-A166-945976B4058C}"/>
              </a:ext>
            </a:extLst>
          </p:cNvPr>
          <p:cNvSpPr txBox="1"/>
          <p:nvPr/>
        </p:nvSpPr>
        <p:spPr>
          <a:xfrm>
            <a:off x="394588" y="296812"/>
            <a:ext cx="9999786" cy="523220"/>
          </a:xfrm>
          <a:prstGeom prst="rect">
            <a:avLst/>
          </a:prstGeom>
          <a:noFill/>
          <a:ln cap="flat">
            <a:noFill/>
          </a:ln>
        </p:spPr>
        <p:txBody>
          <a:bodyPr vert="horz" wrap="square" lIns="91440" tIns="45720" rIns="91440" bIns="45720" anchor="t" anchorCtr="0" compatLnSpc="1">
            <a:spAutoFit/>
          </a:bodyPr>
          <a:lstStyle/>
          <a:p>
            <a:pPr marL="0" marR="0" lvl="8"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a:solidFill>
                  <a:srgbClr val="C00000"/>
                </a:solidFill>
                <a:uFillTx/>
                <a:latin typeface="Comic Sans MS" pitchFamily="66"/>
              </a:rPr>
              <a:t>    Observation</a:t>
            </a:r>
            <a:r>
              <a:rPr lang="en-US" sz="2800" b="1" dirty="0">
                <a:solidFill>
                  <a:srgbClr val="C00000"/>
                </a:solidFill>
                <a:latin typeface="Comic Sans MS" pitchFamily="66"/>
              </a:rPr>
              <a:t> of the </a:t>
            </a:r>
            <a:r>
              <a:rPr lang="en-US" sz="2800" b="1" dirty="0">
                <a:solidFill>
                  <a:srgbClr val="C00000"/>
                </a:solidFill>
                <a:latin typeface="Symbol" panose="05050102010706020507" pitchFamily="18" charset="2"/>
              </a:rPr>
              <a:t>p</a:t>
            </a:r>
            <a:r>
              <a:rPr lang="en-US" sz="2800" b="1" dirty="0">
                <a:solidFill>
                  <a:srgbClr val="C00000"/>
                </a:solidFill>
                <a:latin typeface="Comic Sans MS" pitchFamily="66"/>
              </a:rPr>
              <a:t> resonances </a:t>
            </a:r>
            <a:endParaRPr lang="en-US" sz="2800" b="1" i="0" u="none" strike="noStrike" kern="1200" cap="none" spc="0" baseline="0" dirty="0">
              <a:solidFill>
                <a:srgbClr val="404040"/>
              </a:solidFill>
              <a:uFillTx/>
              <a:latin typeface="Comic Sans MS" pitchFamily="66"/>
            </a:endParaRPr>
          </a:p>
        </p:txBody>
      </p:sp>
      <p:pic>
        <p:nvPicPr>
          <p:cNvPr id="4" name="Grafik 4">
            <a:extLst>
              <a:ext uri="{FF2B5EF4-FFF2-40B4-BE49-F238E27FC236}">
                <a16:creationId xmlns:a16="http://schemas.microsoft.com/office/drawing/2014/main" id="{91F58606-9460-4653-8C3D-EC37A023D919}"/>
              </a:ext>
            </a:extLst>
          </p:cNvPr>
          <p:cNvPicPr>
            <a:picLocks noChangeAspect="1"/>
          </p:cNvPicPr>
          <p:nvPr/>
        </p:nvPicPr>
        <p:blipFill>
          <a:blip r:embed="rId2"/>
          <a:srcRect r="73214" b="63183"/>
          <a:stretch>
            <a:fillRect/>
          </a:stretch>
        </p:blipFill>
        <p:spPr>
          <a:xfrm>
            <a:off x="10780922" y="71844"/>
            <a:ext cx="1341406" cy="1037103"/>
          </a:xfrm>
          <a:prstGeom prst="rect">
            <a:avLst/>
          </a:prstGeom>
          <a:noFill/>
          <a:ln cap="flat">
            <a:noFill/>
          </a:ln>
        </p:spPr>
      </p:pic>
      <p:sp>
        <p:nvSpPr>
          <p:cNvPr id="5" name="Textfeld 7">
            <a:extLst>
              <a:ext uri="{FF2B5EF4-FFF2-40B4-BE49-F238E27FC236}">
                <a16:creationId xmlns:a16="http://schemas.microsoft.com/office/drawing/2014/main" id="{0905D080-ACC6-4595-895E-B7A46A06CBCE}"/>
              </a:ext>
            </a:extLst>
          </p:cNvPr>
          <p:cNvSpPr txBox="1"/>
          <p:nvPr/>
        </p:nvSpPr>
        <p:spPr>
          <a:xfrm>
            <a:off x="289932" y="1348222"/>
            <a:ext cx="5471675" cy="4401205"/>
          </a:xfrm>
          <a:prstGeom prst="rect">
            <a:avLst/>
          </a:prstGeom>
          <a:noFill/>
          <a:ln cap="flat">
            <a:noFill/>
          </a:ln>
        </p:spPr>
        <p:txBody>
          <a:bodyPr vert="horz" wrap="square" lIns="91440" tIns="45720" rIns="91440" bIns="45720" anchor="t" anchorCtr="0" compatLnSpc="1">
            <a:spAutoFit/>
          </a:bodyPr>
          <a:lstStyle/>
          <a:p>
            <a:pPr marL="342900" marR="0" lvl="0" indent="-342900" algn="just" defTabSz="914400" rtl="0" fontAlgn="auto" hangingPunct="1">
              <a:lnSpc>
                <a:spcPts val="2400"/>
              </a:lnSpc>
              <a:spcBef>
                <a:spcPts val="0"/>
              </a:spcBef>
              <a:spcAft>
                <a:spcPts val="1200"/>
              </a:spcAft>
              <a:buSzPct val="100000"/>
              <a:buFont typeface="Arial" panose="020B0604020202020204" pitchFamily="34" charset="0"/>
              <a:buChar char="•"/>
              <a:tabLst/>
              <a:defRPr sz="1800" b="0" i="0" u="none" strike="noStrike" kern="0" cap="none" spc="0" baseline="0">
                <a:solidFill>
                  <a:srgbClr val="000000"/>
                </a:solidFill>
                <a:uFillTx/>
              </a:defRPr>
            </a:pPr>
            <a:r>
              <a:rPr lang="en-US" dirty="0">
                <a:latin typeface="Times New Roman" panose="02020603050405020304" pitchFamily="18" charset="0"/>
                <a:cs typeface="Times New Roman" panose="02020603050405020304" pitchFamily="18" charset="0"/>
              </a:rPr>
              <a:t>A practical method to detect the </a:t>
            </a:r>
            <a:r>
              <a:rPr lang="en-US" dirty="0">
                <a:latin typeface="Symbol" panose="05050102010706020507" pitchFamily="18" charset="2"/>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 resonances was the wide range Flip-in method: States |1&gt; and |4&gt; are injected by the ABS, and states |2&gt; and |3&gt; are </a:t>
            </a:r>
            <a:r>
              <a:rPr lang="en-US" dirty="0" err="1">
                <a:latin typeface="Times New Roman" panose="02020603050405020304" pitchFamily="18" charset="0"/>
                <a:cs typeface="Times New Roman" panose="02020603050405020304" pitchFamily="18" charset="0"/>
              </a:rPr>
              <a:t>mea-sured</a:t>
            </a:r>
            <a:r>
              <a:rPr lang="en-US" dirty="0">
                <a:latin typeface="Times New Roman" panose="02020603050405020304" pitchFamily="18" charset="0"/>
                <a:cs typeface="Times New Roman" panose="02020603050405020304" pitchFamily="18" charset="0"/>
              </a:rPr>
              <a:t> by the BRP. With e beam, the population of the cell gas is changed and detected by the BRP.  </a:t>
            </a:r>
          </a:p>
          <a:p>
            <a:pPr marL="342900" marR="0" lvl="0" indent="-342900" algn="just" defTabSz="914400" rtl="0" fontAlgn="auto" hangingPunct="1">
              <a:lnSpc>
                <a:spcPts val="2400"/>
              </a:lnSpc>
              <a:spcBef>
                <a:spcPts val="0"/>
              </a:spcBef>
              <a:spcAft>
                <a:spcPts val="1200"/>
              </a:spcAft>
              <a:buSzPct val="100000"/>
              <a:buFont typeface="Arial" panose="020B0604020202020204" pitchFamily="34" charset="0"/>
              <a:buChar char="•"/>
              <a:tabLst/>
              <a:defRPr sz="1800" b="0" i="0" u="none" strike="noStrike" kern="0" cap="none" spc="0" baseline="0">
                <a:solidFill>
                  <a:srgbClr val="000000"/>
                </a:solidFill>
                <a:uFillTx/>
              </a:defRPr>
            </a:pPr>
            <a:r>
              <a:rPr lang="en-US" dirty="0">
                <a:solidFill>
                  <a:srgbClr val="1F4E79"/>
                </a:solidFill>
                <a:latin typeface="Times New Roman" pitchFamily="18"/>
                <a:cs typeface="Times New Roman" pitchFamily="18"/>
              </a:rPr>
              <a:t>As an example, the BRP rate is shown as function of the current I in the transverse magnet. The </a:t>
            </a:r>
            <a:r>
              <a:rPr lang="en-US" dirty="0">
                <a:solidFill>
                  <a:srgbClr val="1F4E79"/>
                </a:solidFill>
                <a:latin typeface="Symbol" panose="05050102010706020507" pitchFamily="18" charset="2"/>
                <a:cs typeface="Times New Roman" pitchFamily="18"/>
              </a:rPr>
              <a:t>p </a:t>
            </a:r>
            <a:r>
              <a:rPr lang="en-US" dirty="0" err="1">
                <a:solidFill>
                  <a:srgbClr val="1F4E79"/>
                </a:solidFill>
                <a:latin typeface="Times New Roman" pitchFamily="18"/>
                <a:cs typeface="Times New Roman" pitchFamily="18"/>
              </a:rPr>
              <a:t>reso-nances</a:t>
            </a:r>
            <a:r>
              <a:rPr lang="en-US" dirty="0">
                <a:solidFill>
                  <a:srgbClr val="1F4E79"/>
                </a:solidFill>
                <a:latin typeface="Times New Roman" pitchFamily="18"/>
                <a:cs typeface="Times New Roman" pitchFamily="18"/>
              </a:rPr>
              <a:t> 3-4 and 1-2 are clearly visible. At high field the spacing is wide, and individual resonances can be easily selected. </a:t>
            </a:r>
          </a:p>
          <a:p>
            <a:pPr marL="342900" marR="0" lvl="0" indent="-342900" algn="just" defTabSz="914400" rtl="0" fontAlgn="auto" hangingPunct="1">
              <a:lnSpc>
                <a:spcPts val="2400"/>
              </a:lnSpc>
              <a:spcBef>
                <a:spcPts val="0"/>
              </a:spcBef>
              <a:spcAft>
                <a:spcPts val="1200"/>
              </a:spcAft>
              <a:buSzPct val="100000"/>
              <a:buFont typeface="Arial" panose="020B0604020202020204" pitchFamily="34" charset="0"/>
              <a:buChar char="•"/>
              <a:tabLst/>
              <a:defRPr sz="1800" b="0" i="0" u="none" strike="noStrike" kern="0" cap="none" spc="0" baseline="0">
                <a:solidFill>
                  <a:srgbClr val="000000"/>
                </a:solidFill>
                <a:uFillTx/>
              </a:defRPr>
            </a:pPr>
            <a:r>
              <a:rPr lang="en-US" dirty="0">
                <a:solidFill>
                  <a:srgbClr val="C00000"/>
                </a:solidFill>
                <a:latin typeface="Times New Roman" pitchFamily="18"/>
                <a:cs typeface="Times New Roman" pitchFamily="18"/>
              </a:rPr>
              <a:t>This is different for the </a:t>
            </a:r>
            <a:r>
              <a:rPr lang="en-US" dirty="0">
                <a:solidFill>
                  <a:srgbClr val="C00000"/>
                </a:solidFill>
                <a:latin typeface="Symbol" panose="05050102010706020507" pitchFamily="18" charset="2"/>
                <a:cs typeface="Times New Roman" pitchFamily="18"/>
              </a:rPr>
              <a:t>s</a:t>
            </a:r>
            <a:r>
              <a:rPr lang="en-US" baseline="-25000" dirty="0">
                <a:solidFill>
                  <a:srgbClr val="C00000"/>
                </a:solidFill>
                <a:latin typeface="Times New Roman" pitchFamily="18"/>
                <a:cs typeface="Times New Roman" pitchFamily="18"/>
              </a:rPr>
              <a:t>24</a:t>
            </a:r>
            <a:r>
              <a:rPr lang="en-US" dirty="0">
                <a:solidFill>
                  <a:srgbClr val="C00000"/>
                </a:solidFill>
                <a:latin typeface="Times New Roman" pitchFamily="18"/>
                <a:cs typeface="Times New Roman" pitchFamily="18"/>
              </a:rPr>
              <a:t> resonances with narrow spacing. In order to suppress them, the B-field must be set to the minimum in-between.</a:t>
            </a:r>
            <a:endParaRPr lang="en-US" b="1" i="0" u="none" strike="noStrike" kern="1200" cap="none" spc="0" baseline="0" dirty="0">
              <a:solidFill>
                <a:srgbClr val="C00000"/>
              </a:solidFill>
              <a:uFillTx/>
              <a:latin typeface="Bradley Hand ITC" pitchFamily="66"/>
              <a:cs typeface="Times New Roman" pitchFamily="18"/>
            </a:endParaRPr>
          </a:p>
        </p:txBody>
      </p:sp>
      <p:sp>
        <p:nvSpPr>
          <p:cNvPr id="7" name="Datumsplatzhalter 6">
            <a:extLst>
              <a:ext uri="{FF2B5EF4-FFF2-40B4-BE49-F238E27FC236}">
                <a16:creationId xmlns:a16="http://schemas.microsoft.com/office/drawing/2014/main" id="{919F64B8-56A8-4225-803F-7BCE375A191D}"/>
              </a:ext>
            </a:extLst>
          </p:cNvPr>
          <p:cNvSpPr txBox="1"/>
          <p:nvPr/>
        </p:nvSpPr>
        <p:spPr>
          <a:xfrm>
            <a:off x="8382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2019-07 PGT Kick-off Ferrara </a:t>
            </a:r>
          </a:p>
        </p:txBody>
      </p:sp>
      <p:sp>
        <p:nvSpPr>
          <p:cNvPr id="8" name="Fußzeilenplatzhalter 9">
            <a:extLst>
              <a:ext uri="{FF2B5EF4-FFF2-40B4-BE49-F238E27FC236}">
                <a16:creationId xmlns:a16="http://schemas.microsoft.com/office/drawing/2014/main" id="{57CCF056-0F04-4767-BFBA-78929953B99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898989"/>
                </a:solidFill>
                <a:uFillTx/>
                <a:latin typeface="Calibri"/>
              </a:rPr>
              <a:t>E. Steffens (FAU): PGT - LHC vs. HERA</a:t>
            </a:r>
          </a:p>
        </p:txBody>
      </p:sp>
      <p:sp>
        <p:nvSpPr>
          <p:cNvPr id="10" name="Datumsplatzhalter 9">
            <a:extLst>
              <a:ext uri="{FF2B5EF4-FFF2-40B4-BE49-F238E27FC236}">
                <a16:creationId xmlns:a16="http://schemas.microsoft.com/office/drawing/2014/main" id="{9F5C057D-3AA2-4C34-A7E6-0BCA11AB65DC}"/>
              </a:ext>
            </a:extLst>
          </p:cNvPr>
          <p:cNvSpPr>
            <a:spLocks noGrp="1"/>
          </p:cNvSpPr>
          <p:nvPr>
            <p:ph type="dt" sz="half" idx="7"/>
          </p:nvPr>
        </p:nvSpPr>
        <p:spPr/>
        <p:txBody>
          <a:bodyPr/>
          <a:lstStyle/>
          <a:p>
            <a:pPr lvl="0"/>
            <a:r>
              <a:rPr lang="de-DE"/>
              <a:t>2019-07 PGT Kick-off Ferrara </a:t>
            </a:r>
          </a:p>
        </p:txBody>
      </p:sp>
      <p:sp>
        <p:nvSpPr>
          <p:cNvPr id="11" name="Fußzeilenplatzhalter 10">
            <a:extLst>
              <a:ext uri="{FF2B5EF4-FFF2-40B4-BE49-F238E27FC236}">
                <a16:creationId xmlns:a16="http://schemas.microsoft.com/office/drawing/2014/main" id="{86DC2CE1-9C72-4F09-A0DC-EE002C2E1667}"/>
              </a:ext>
            </a:extLst>
          </p:cNvPr>
          <p:cNvSpPr>
            <a:spLocks noGrp="1"/>
          </p:cNvSpPr>
          <p:nvPr>
            <p:ph type="ftr" sz="quarter" idx="9"/>
          </p:nvPr>
        </p:nvSpPr>
        <p:spPr/>
        <p:txBody>
          <a:bodyPr/>
          <a:lstStyle/>
          <a:p>
            <a:pPr lvl="0"/>
            <a:r>
              <a:rPr lang="de-DE"/>
              <a:t>E. Steffens (FAU): PGT - LHC vs. HERA</a:t>
            </a:r>
          </a:p>
        </p:txBody>
      </p:sp>
      <p:sp>
        <p:nvSpPr>
          <p:cNvPr id="13" name="Foliennummernplatzhalter 12">
            <a:extLst>
              <a:ext uri="{FF2B5EF4-FFF2-40B4-BE49-F238E27FC236}">
                <a16:creationId xmlns:a16="http://schemas.microsoft.com/office/drawing/2014/main" id="{29E0061E-661D-4D45-A61E-9085FAE5FEDE}"/>
              </a:ext>
            </a:extLst>
          </p:cNvPr>
          <p:cNvSpPr>
            <a:spLocks noGrp="1"/>
          </p:cNvSpPr>
          <p:nvPr>
            <p:ph type="sldNum" sz="quarter" idx="8"/>
          </p:nvPr>
        </p:nvSpPr>
        <p:spPr>
          <a:xfrm>
            <a:off x="8750650" y="6356350"/>
            <a:ext cx="2743200" cy="365129"/>
          </a:xfrm>
        </p:spPr>
        <p:txBody>
          <a:bodyPr/>
          <a:lstStyle/>
          <a:p>
            <a:pPr lvl="0"/>
            <a:fld id="{20EAF72B-4A00-449A-AF05-E0C66C1E1A36}" type="slidenum">
              <a:rPr lang="de-DE" smtClean="0"/>
              <a:t>9</a:t>
            </a:fld>
            <a:endParaRPr lang="de-DE" dirty="0"/>
          </a:p>
        </p:txBody>
      </p:sp>
      <p:pic>
        <p:nvPicPr>
          <p:cNvPr id="12" name="Grafik 11">
            <a:extLst>
              <a:ext uri="{FF2B5EF4-FFF2-40B4-BE49-F238E27FC236}">
                <a16:creationId xmlns:a16="http://schemas.microsoft.com/office/drawing/2014/main" id="{213BD396-539C-4704-A9C7-7B5A36488914}"/>
              </a:ext>
            </a:extLst>
          </p:cNvPr>
          <p:cNvPicPr>
            <a:picLocks noChangeAspect="1"/>
          </p:cNvPicPr>
          <p:nvPr/>
        </p:nvPicPr>
        <p:blipFill>
          <a:blip r:embed="rId3"/>
          <a:stretch>
            <a:fillRect/>
          </a:stretch>
        </p:blipFill>
        <p:spPr>
          <a:xfrm>
            <a:off x="6096000" y="1348222"/>
            <a:ext cx="5600405" cy="3889593"/>
          </a:xfrm>
          <a:prstGeom prst="rect">
            <a:avLst/>
          </a:prstGeom>
        </p:spPr>
      </p:pic>
      <p:sp>
        <p:nvSpPr>
          <p:cNvPr id="3" name="Textfeld 2">
            <a:extLst>
              <a:ext uri="{FF2B5EF4-FFF2-40B4-BE49-F238E27FC236}">
                <a16:creationId xmlns:a16="http://schemas.microsoft.com/office/drawing/2014/main" id="{BE06B795-8E34-41B6-BA09-182238A3D059}"/>
              </a:ext>
            </a:extLst>
          </p:cNvPr>
          <p:cNvSpPr txBox="1"/>
          <p:nvPr/>
        </p:nvSpPr>
        <p:spPr>
          <a:xfrm>
            <a:off x="6197277" y="5255691"/>
            <a:ext cx="5397850" cy="656590"/>
          </a:xfrm>
          <a:prstGeom prst="rect">
            <a:avLst/>
          </a:prstGeom>
          <a:noFill/>
        </p:spPr>
        <p:txBody>
          <a:bodyPr wrap="square" rtlCol="0">
            <a:spAutoFit/>
          </a:bodyPr>
          <a:lstStyle/>
          <a:p>
            <a:pPr>
              <a:lnSpc>
                <a:spcPts val="2300"/>
              </a:lnSpc>
              <a:spcAft>
                <a:spcPts val="600"/>
              </a:spcAft>
            </a:pPr>
            <a:r>
              <a:rPr lang="de-DE" sz="1600" dirty="0">
                <a:latin typeface="Times New Roman" panose="02020603050405020304" pitchFamily="18" charset="0"/>
                <a:cs typeface="Times New Roman" panose="02020603050405020304" pitchFamily="18" charset="0"/>
              </a:rPr>
              <a:t>Wide Range </a:t>
            </a:r>
            <a:r>
              <a:rPr lang="de-DE" sz="1600" dirty="0" err="1">
                <a:latin typeface="Times New Roman" panose="02020603050405020304" pitchFamily="18" charset="0"/>
                <a:cs typeface="Times New Roman" panose="02020603050405020304" pitchFamily="18" charset="0"/>
              </a:rPr>
              <a:t>measurement</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of</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the</a:t>
            </a:r>
            <a:r>
              <a:rPr lang="de-DE" sz="1600" dirty="0">
                <a:latin typeface="Times New Roman" panose="02020603050405020304" pitchFamily="18" charset="0"/>
                <a:cs typeface="Times New Roman" panose="02020603050405020304" pitchFamily="18" charset="0"/>
              </a:rPr>
              <a:t> </a:t>
            </a:r>
            <a:r>
              <a:rPr lang="de-DE" sz="1600" dirty="0">
                <a:latin typeface="Symbol" panose="05050102010706020507" pitchFamily="18" charset="2"/>
                <a:cs typeface="Times New Roman" panose="02020603050405020304" pitchFamily="18" charset="0"/>
              </a:rPr>
              <a:t>p</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resonances</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induced</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by</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the</a:t>
            </a:r>
            <a:r>
              <a:rPr lang="de-DE" sz="1600" dirty="0">
                <a:latin typeface="Times New Roman" panose="02020603050405020304" pitchFamily="18" charset="0"/>
                <a:cs typeface="Times New Roman" panose="02020603050405020304" pitchFamily="18" charset="0"/>
              </a:rPr>
              <a:t> beam </a:t>
            </a:r>
            <a:r>
              <a:rPr lang="de-DE" sz="1600" dirty="0" err="1">
                <a:latin typeface="Times New Roman" panose="02020603050405020304" pitchFamily="18" charset="0"/>
                <a:cs typeface="Times New Roman" panose="02020603050405020304" pitchFamily="18" charset="0"/>
              </a:rPr>
              <a:t>field</a:t>
            </a:r>
            <a:r>
              <a:rPr lang="de-DE" sz="1600" dirty="0">
                <a:latin typeface="Times New Roman" panose="02020603050405020304" pitchFamily="18" charset="0"/>
                <a:cs typeface="Times New Roman" panose="02020603050405020304" pitchFamily="18" charset="0"/>
              </a:rPr>
              <a:t>. At high </a:t>
            </a:r>
            <a:r>
              <a:rPr lang="de-DE" sz="1600" dirty="0" err="1">
                <a:latin typeface="Times New Roman" panose="02020603050405020304" pitchFamily="18" charset="0"/>
                <a:cs typeface="Times New Roman" panose="02020603050405020304" pitchFamily="18" charset="0"/>
              </a:rPr>
              <a:t>field</a:t>
            </a:r>
            <a:r>
              <a:rPr lang="de-DE" sz="1600" dirty="0">
                <a:latin typeface="Times New Roman" panose="02020603050405020304" pitchFamily="18" charset="0"/>
                <a:cs typeface="Times New Roman" panose="02020603050405020304" pitchFamily="18" charset="0"/>
              </a:rPr>
              <a:t>, individual </a:t>
            </a:r>
            <a:r>
              <a:rPr lang="de-DE" sz="1600" dirty="0" err="1">
                <a:latin typeface="Times New Roman" panose="02020603050405020304" pitchFamily="18" charset="0"/>
                <a:cs typeface="Times New Roman" panose="02020603050405020304" pitchFamily="18" charset="0"/>
              </a:rPr>
              <a:t>resonances</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can</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be</a:t>
            </a:r>
            <a:r>
              <a:rPr lang="de-DE" sz="1600" dirty="0">
                <a:latin typeface="Times New Roman" panose="02020603050405020304" pitchFamily="18" charset="0"/>
                <a:cs typeface="Times New Roman" panose="02020603050405020304" pitchFamily="18" charset="0"/>
              </a:rPr>
              <a:t> </a:t>
            </a:r>
            <a:r>
              <a:rPr lang="de-DE" sz="1600" dirty="0" err="1">
                <a:latin typeface="Times New Roman" panose="02020603050405020304" pitchFamily="18" charset="0"/>
                <a:cs typeface="Times New Roman" panose="02020603050405020304" pitchFamily="18" charset="0"/>
              </a:rPr>
              <a:t>selected</a:t>
            </a:r>
            <a:r>
              <a:rPr lang="de-DE"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3058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2" presetClass="entr" presetSubtype="2" fill="hold" nodeType="withEffect">
                                  <p:stCondLst>
                                    <p:cond delay="0"/>
                                  </p:stCondLst>
                                  <p:childTnLst>
                                    <p:set>
                                      <p:cBhvr>
                                        <p:cTn id="8" dur="1" fill="hold">
                                          <p:stCondLst>
                                            <p:cond delay="0"/>
                                          </p:stCondLst>
                                        </p:cTn>
                                        <p:tgtEl>
                                          <p:spTgt spid="12"/>
                                        </p:tgtEl>
                                        <p:attrNameLst>
                                          <p:attrName>style.visibility</p:attrName>
                                        </p:attrNameLst>
                                      </p:cBhvr>
                                      <p:to>
                                        <p:strVal val="visible"/>
                                      </p:to>
                                    </p:set>
                                    <p:anim calcmode="lin" valueType="num">
                                      <p:cBhvr additive="base">
                                        <p:cTn id="9" dur="500" fill="hold"/>
                                        <p:tgtEl>
                                          <p:spTgt spid="12"/>
                                        </p:tgtEl>
                                        <p:attrNameLst>
                                          <p:attrName>ppt_x</p:attrName>
                                        </p:attrNameLst>
                                      </p:cBhvr>
                                      <p:tavLst>
                                        <p:tav tm="0">
                                          <p:val>
                                            <p:strVal val="1+#ppt_w/2"/>
                                          </p:val>
                                        </p:tav>
                                        <p:tav tm="100000">
                                          <p:val>
                                            <p:strVal val="#ppt_x"/>
                                          </p:val>
                                        </p:tav>
                                      </p:tavLst>
                                    </p:anim>
                                    <p:anim calcmode="lin" valueType="num">
                                      <p:cBhvr additive="base">
                                        <p:cTn id="10" dur="500" fill="hold"/>
                                        <p:tgtEl>
                                          <p:spTgt spid="12"/>
                                        </p:tgtEl>
                                        <p:attrNameLst>
                                          <p:attrName>ppt_y</p:attrName>
                                        </p:attrNameLst>
                                      </p:cBhvr>
                                      <p:tavLst>
                                        <p:tav tm="0">
                                          <p:val>
                                            <p:strVal val="#ppt_y"/>
                                          </p:val>
                                        </p:tav>
                                        <p:tav tm="100000">
                                          <p:val>
                                            <p:strVal val="#ppt_y"/>
                                          </p:val>
                                        </p:tav>
                                      </p:tavLst>
                                    </p:anim>
                                  </p:childTnLst>
                                </p:cTn>
                              </p:par>
                              <p:par>
                                <p:cTn id="11" presetID="2" presetClass="entr" presetSubtype="2"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2743</Words>
  <Application>Microsoft Office PowerPoint</Application>
  <PresentationFormat>Breitbild</PresentationFormat>
  <Paragraphs>242</Paragraphs>
  <Slides>15</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15</vt:i4>
      </vt:variant>
    </vt:vector>
  </HeadingPairs>
  <TitlesOfParts>
    <vt:vector size="24" baseType="lpstr">
      <vt:lpstr>Arial</vt:lpstr>
      <vt:lpstr>Bradley Hand ITC</vt:lpstr>
      <vt:lpstr>Calibri</vt:lpstr>
      <vt:lpstr>Calibri Light</vt:lpstr>
      <vt:lpstr>Comic Sans MS</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Erhard Steffens</dc:creator>
  <cp:lastModifiedBy>Erhard Steffens</cp:lastModifiedBy>
  <cp:revision>109</cp:revision>
  <dcterms:created xsi:type="dcterms:W3CDTF">2019-06-28T15:07:35Z</dcterms:created>
  <dcterms:modified xsi:type="dcterms:W3CDTF">2019-07-15T10:11:24Z</dcterms:modified>
</cp:coreProperties>
</file>