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62" r:id="rId4"/>
    <p:sldId id="261" r:id="rId5"/>
    <p:sldId id="257" r:id="rId6"/>
    <p:sldId id="258" r:id="rId7"/>
    <p:sldId id="259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/>
    <p:restoredTop sz="94655"/>
  </p:normalViewPr>
  <p:slideViewPr>
    <p:cSldViewPr snapToGrid="0" snapToObjects="1">
      <p:cViewPr varScale="1">
        <p:scale>
          <a:sx n="98" d="100"/>
          <a:sy n="98" d="100"/>
        </p:scale>
        <p:origin x="208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BED30-E865-2442-B82E-70292B5A73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D6B252-4034-3545-AE33-33F4B3D3F5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14E1F-9B54-414A-A97F-40EE58E0F2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D3C219-813D-4E4D-823E-9CCF0D3D9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A6A8E-D588-CA4F-B086-17F7FE168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7360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F6BE0A-F922-2647-98FF-BB5FCF71B1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5A2E4-482A-0449-AC73-4B3D646792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2445BA-A175-3542-8935-5B26EBA5C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F0EA70-5860-B84D-88E4-8E6E717A6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881A93-169B-3249-B6FA-60CCDA63B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5475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665C74-8090-3844-834A-EB745A9F8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3D589-97AD-564A-B533-2727451054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1F31D-4EDD-3B43-8EC8-0228006AC7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FD449F-9E27-3A40-BEBA-A01367B81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32ED49-E1FB-D243-A1F0-AD62460571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914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79F79C-D267-464F-975C-7CFA1E524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DF94F-5CE8-2D45-A311-ECE77A8B96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246569-4D08-5E4F-95C3-8D2153D9C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7F453-5F95-9946-AF2B-7661D9E2E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7B3D86-10EB-E44B-BD6C-ED912EE0D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89065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68DAF5-2147-B74F-A316-E6AF3FE03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C1C10-9206-FA4B-A875-2413447FDF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5E346A-425D-AE49-9493-C85EA6873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47A74A-449A-9142-8D99-5E48D5DEC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FAC2A-9676-3D4A-84D7-0AF274A75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5744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19560E-C2B2-9A41-A914-05095B5DE5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5DAEEF-D6C8-4847-8414-4FF1B50E7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0AB1B-E462-894D-8F59-2380028F92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B1F04D-33B4-3A45-8DF4-746D32562F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B58832-92B5-0740-8825-6326A6F80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F90F6E-7118-3E43-B602-B03D7EA4D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7290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2058D-506F-C247-8B39-CEEF99F235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D3823C-9E0A-E94F-B641-836B37A292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ACB5A5-6C7F-2449-A6C0-4C66794544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EBE6EFA-A8F7-AB46-8668-5BBEC3EBF2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665CA7-E952-2F43-B907-991769BB330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5FDD208-B0E3-8345-9684-B87273135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E05714-FF7E-A547-8B51-CD0EA6A87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5E91ECE-5F71-2641-899C-B0261FF38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85985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AD500-97FA-AD4C-8362-1E7EEC6B3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3C2261-0EF0-874A-9BF3-0CFFB95F8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6A82E-3472-D94F-9292-A5C444D6D2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2EF8EF-DF95-7440-8698-6AC0B9A81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4522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3C5CE7F-9D24-704F-A681-D0F7C2A21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677490-55B2-4D47-8055-153BF56042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FAEA6B-8D05-9646-B670-9EEFF2E7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3775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78A314-EE9B-A24A-B2D1-77F992FF2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6271AE-7182-6444-9F43-79EF445978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DAD4A7-5603-B949-800A-ADF4E4A3EF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51C21D-0700-C64C-99A4-6B8D8C9359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EAFFA-1E9A-A740-902B-0E7EC9ACD0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E116B6-5AEB-4D45-B80B-3F7C3C3E4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7107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6D6A8-28CD-D843-AF01-1180439F2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23DE0B-CA79-F24F-8D50-A8F97B29F1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408C64-AD79-8046-9C7A-03B39CBF1C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FBEA5D-A585-B044-9017-847FF208C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F16422-7113-5F40-B5D4-5407582EF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A67889-BCD1-AE4B-8B57-1ED14A93F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6819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1BFE43-B5D4-3841-96C4-7E7CFC0C3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B42B48-F0CD-DC40-AAEB-6B3E067BF9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0CB7CE-0DAE-814D-BAA5-C581B94EFF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1949B-F5EF-5744-9B87-415D73EDB071}" type="datetimeFigureOut">
              <a:rPr lang="it-IT" smtClean="0"/>
              <a:t>18/06/19</a:t>
            </a:fld>
            <a:endParaRPr lang="it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6BB4C0-541D-544C-881E-B005FEB882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163357-049D-C345-8B7C-D268CBECAB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F5A934-5BEE-EB44-BF4C-33573BC66B2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159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8F2D7-712D-FE43-B17F-6BB816CEE50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Production of </a:t>
            </a:r>
            <a:r>
              <a:rPr lang="it-IT" dirty="0" err="1"/>
              <a:t>Electrodes</a:t>
            </a:r>
            <a:r>
              <a:rPr lang="it-IT" dirty="0"/>
              <a:t> for the ‘small FTM’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AAAF07-B520-AE4E-960D-0A282EE465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7234"/>
            <a:ext cx="9144000" cy="1260566"/>
          </a:xfrm>
        </p:spPr>
        <p:txBody>
          <a:bodyPr/>
          <a:lstStyle/>
          <a:p>
            <a:r>
              <a:rPr lang="it-IT" dirty="0" err="1"/>
              <a:t>Piet</a:t>
            </a:r>
            <a:r>
              <a:rPr lang="it-IT" dirty="0"/>
              <a:t> </a:t>
            </a:r>
            <a:r>
              <a:rPr lang="it-IT" dirty="0" err="1"/>
              <a:t>Verwilligen</a:t>
            </a:r>
            <a:br>
              <a:rPr lang="it-IT" dirty="0"/>
            </a:br>
            <a:r>
              <a:rPr lang="it-IT" dirty="0"/>
              <a:t>INFN Bari</a:t>
            </a:r>
            <a:br>
              <a:rPr lang="it-IT" dirty="0"/>
            </a:br>
            <a:r>
              <a:rPr lang="it-IT" dirty="0"/>
              <a:t>18-06-2019</a:t>
            </a:r>
          </a:p>
        </p:txBody>
      </p:sp>
    </p:spTree>
    <p:extLst>
      <p:ext uri="{BB962C8B-B14F-4D97-AF65-F5344CB8AC3E}">
        <p14:creationId xmlns:p14="http://schemas.microsoft.com/office/powerpoint/2010/main" val="968299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7E1BED6-D6CA-D34E-A201-9878918CDC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5353" y="143692"/>
            <a:ext cx="8589314" cy="483148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C49FB3A-E120-9741-9719-7A8744789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Reminder</a:t>
            </a:r>
            <a:r>
              <a:rPr lang="it-IT" b="1" dirty="0"/>
              <a:t>: Design of the small FTM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4E033E-D501-504B-97D6-D640265D4C23}"/>
              </a:ext>
            </a:extLst>
          </p:cNvPr>
          <p:cNvSpPr txBox="1"/>
          <p:nvPr/>
        </p:nvSpPr>
        <p:spPr>
          <a:xfrm>
            <a:off x="1027611" y="4859382"/>
            <a:ext cx="10136777" cy="147732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>
                <a:solidFill>
                  <a:srgbClr val="FF0000"/>
                </a:solidFill>
              </a:rPr>
              <a:t>Main</a:t>
            </a:r>
            <a:r>
              <a:rPr lang="it-IT" b="1" dirty="0">
                <a:solidFill>
                  <a:srgbClr val="FF0000"/>
                </a:solidFill>
              </a:rPr>
              <a:t> Idea: </a:t>
            </a:r>
          </a:p>
          <a:p>
            <a:br>
              <a:rPr lang="it-IT" dirty="0"/>
            </a:br>
            <a:r>
              <a:rPr lang="it-IT" dirty="0"/>
              <a:t>- </a:t>
            </a:r>
            <a:r>
              <a:rPr lang="it-IT" dirty="0" err="1"/>
              <a:t>well</a:t>
            </a:r>
            <a:r>
              <a:rPr lang="it-IT" dirty="0"/>
              <a:t> </a:t>
            </a:r>
            <a:r>
              <a:rPr lang="it-IT" dirty="0" err="1"/>
              <a:t>isolated</a:t>
            </a:r>
            <a:r>
              <a:rPr lang="it-IT" dirty="0"/>
              <a:t> </a:t>
            </a:r>
            <a:r>
              <a:rPr lang="it-IT" dirty="0" err="1"/>
              <a:t>low</a:t>
            </a:r>
            <a:r>
              <a:rPr lang="it-IT" dirty="0"/>
              <a:t> </a:t>
            </a:r>
            <a:r>
              <a:rPr lang="it-IT" dirty="0" err="1"/>
              <a:t>noise</a:t>
            </a:r>
            <a:r>
              <a:rPr lang="it-IT" dirty="0"/>
              <a:t> detector to </a:t>
            </a:r>
            <a:r>
              <a:rPr lang="it-IT" dirty="0" err="1"/>
              <a:t>demonstrate</a:t>
            </a:r>
            <a:r>
              <a:rPr lang="it-IT" dirty="0"/>
              <a:t> the FTM </a:t>
            </a:r>
            <a:r>
              <a:rPr lang="it-IT" dirty="0" err="1"/>
              <a:t>principle</a:t>
            </a:r>
            <a:r>
              <a:rPr lang="it-IT" dirty="0"/>
              <a:t>: time </a:t>
            </a:r>
            <a:r>
              <a:rPr lang="it-IT" dirty="0" err="1"/>
              <a:t>resolution</a:t>
            </a:r>
            <a:r>
              <a:rPr lang="it-IT" dirty="0"/>
              <a:t> vs </a:t>
            </a:r>
            <a:r>
              <a:rPr lang="it-IT" dirty="0" err="1"/>
              <a:t>number</a:t>
            </a:r>
            <a:r>
              <a:rPr lang="it-IT" dirty="0"/>
              <a:t> of </a:t>
            </a:r>
            <a:r>
              <a:rPr lang="it-IT" dirty="0" err="1"/>
              <a:t>layers</a:t>
            </a:r>
            <a:endParaRPr lang="it-IT" dirty="0"/>
          </a:p>
          <a:p>
            <a:r>
              <a:rPr lang="it-IT" dirty="0"/>
              <a:t>- </a:t>
            </a:r>
            <a:r>
              <a:rPr lang="it-IT" dirty="0" err="1"/>
              <a:t>Make</a:t>
            </a:r>
            <a:r>
              <a:rPr lang="it-IT" dirty="0"/>
              <a:t> small area </a:t>
            </a:r>
            <a:r>
              <a:rPr lang="it-IT" dirty="0" err="1"/>
              <a:t>prototype</a:t>
            </a:r>
            <a:r>
              <a:rPr lang="it-IT" dirty="0"/>
              <a:t>, with </a:t>
            </a:r>
            <a:r>
              <a:rPr lang="it-IT" dirty="0" err="1"/>
              <a:t>only</a:t>
            </a:r>
            <a:r>
              <a:rPr lang="it-IT" dirty="0"/>
              <a:t> 2 </a:t>
            </a:r>
            <a:r>
              <a:rPr lang="it-IT" dirty="0" err="1"/>
              <a:t>electrodes</a:t>
            </a:r>
            <a:r>
              <a:rPr lang="it-IT" dirty="0"/>
              <a:t>: top &amp; bottom</a:t>
            </a:r>
          </a:p>
          <a:p>
            <a:r>
              <a:rPr lang="it-IT" dirty="0"/>
              <a:t>- Go back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much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possible</a:t>
            </a:r>
            <a:r>
              <a:rPr lang="it-IT" dirty="0"/>
              <a:t> to the design of the </a:t>
            </a:r>
            <a:r>
              <a:rPr lang="it-IT" dirty="0" err="1"/>
              <a:t>original</a:t>
            </a:r>
            <a:r>
              <a:rPr lang="it-IT" dirty="0"/>
              <a:t> </a:t>
            </a:r>
            <a:r>
              <a:rPr lang="it-IT" dirty="0" err="1"/>
              <a:t>prototype</a:t>
            </a:r>
            <a:r>
              <a:rPr lang="it-IT" dirty="0"/>
              <a:t> (with resistive </a:t>
            </a:r>
            <a:r>
              <a:rPr lang="it-IT" dirty="0" err="1"/>
              <a:t>kapton</a:t>
            </a:r>
            <a:r>
              <a:rPr lang="it-IT" dirty="0"/>
              <a:t> XC)</a:t>
            </a:r>
          </a:p>
        </p:txBody>
      </p:sp>
    </p:spTree>
    <p:extLst>
      <p:ext uri="{BB962C8B-B14F-4D97-AF65-F5344CB8AC3E}">
        <p14:creationId xmlns:p14="http://schemas.microsoft.com/office/powerpoint/2010/main" val="1146254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2AF2F0-C862-9B41-9D5B-6A829A30B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Mechanical</a:t>
            </a:r>
            <a:r>
              <a:rPr lang="it-IT" dirty="0"/>
              <a:t> Design </a:t>
            </a:r>
            <a:r>
              <a:rPr lang="it-IT" dirty="0" err="1"/>
              <a:t>Internal</a:t>
            </a:r>
            <a:r>
              <a:rPr lang="it-IT" dirty="0"/>
              <a:t> </a:t>
            </a:r>
            <a:r>
              <a:rPr lang="it-IT" dirty="0" err="1"/>
              <a:t>Foil</a:t>
            </a:r>
            <a:r>
              <a:rPr lang="it-IT" dirty="0"/>
              <a:t> </a:t>
            </a:r>
            <a:r>
              <a:rPr lang="it-IT" dirty="0" err="1"/>
              <a:t>holder</a:t>
            </a:r>
            <a:endParaRPr lang="it-IT" dirty="0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EA62F76A-466C-5842-8082-E9A2B00A8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337" y="1403505"/>
            <a:ext cx="9144000" cy="4982966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287A6E2-2A02-B24F-B7D6-6F3B825EF4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335486" y="2155179"/>
            <a:ext cx="4639491" cy="3479618"/>
          </a:xfrm>
        </p:spPr>
      </p:pic>
    </p:spTree>
    <p:extLst>
      <p:ext uri="{BB962C8B-B14F-4D97-AF65-F5344CB8AC3E}">
        <p14:creationId xmlns:p14="http://schemas.microsoft.com/office/powerpoint/2010/main" val="3437789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672F4-8D14-F743-9360-3517D053E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/>
              <a:t>Mechanical</a:t>
            </a:r>
            <a:r>
              <a:rPr lang="it-IT" dirty="0"/>
              <a:t> Design </a:t>
            </a:r>
            <a:r>
              <a:rPr lang="it-IT" dirty="0" err="1"/>
              <a:t>External</a:t>
            </a:r>
            <a:r>
              <a:rPr lang="it-IT" dirty="0"/>
              <a:t> + </a:t>
            </a:r>
            <a:r>
              <a:rPr lang="it-IT" dirty="0" err="1"/>
              <a:t>Internal</a:t>
            </a:r>
            <a:r>
              <a:rPr lang="it-IT" dirty="0"/>
              <a:t> </a:t>
            </a:r>
            <a:r>
              <a:rPr lang="it-IT" dirty="0" err="1"/>
              <a:t>holder</a:t>
            </a:r>
            <a:endParaRPr lang="it-IT" dirty="0"/>
          </a:p>
        </p:txBody>
      </p:sp>
      <p:pic>
        <p:nvPicPr>
          <p:cNvPr id="4" name="Immagine 1">
            <a:extLst>
              <a:ext uri="{FF2B5EF4-FFF2-40B4-BE49-F238E27FC236}">
                <a16:creationId xmlns:a16="http://schemas.microsoft.com/office/drawing/2014/main" id="{1BCCE0E0-7E77-944E-A93E-DCD9D6C6E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7435" y="1690688"/>
            <a:ext cx="8245220" cy="448627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1817F62-61F6-F045-AFC1-A13F3F9E5C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1122" y="1789611"/>
            <a:ext cx="2943497" cy="220762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C8BA483-733A-2846-9086-059F951CA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3144" y="1789610"/>
            <a:ext cx="2943497" cy="220762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CDC74F-CFD8-8540-A55A-809D39CF94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3144" y="4096155"/>
            <a:ext cx="2906307" cy="2179731"/>
          </a:xfrm>
          <a:prstGeom prst="rect">
            <a:avLst/>
          </a:prstGeom>
        </p:spPr>
      </p:pic>
      <p:pic>
        <p:nvPicPr>
          <p:cNvPr id="11" name="Content Placeholder 5">
            <a:extLst>
              <a:ext uri="{FF2B5EF4-FFF2-40B4-BE49-F238E27FC236}">
                <a16:creationId xmlns:a16="http://schemas.microsoft.com/office/drawing/2014/main" id="{EE66B527-D2AA-CC42-BD16-154DDACA7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1123" y="4096155"/>
            <a:ext cx="2906308" cy="217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886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1725B2-58B2-DF48-99ED-38E9B0DF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381"/>
          </a:xfrm>
        </p:spPr>
        <p:txBody>
          <a:bodyPr>
            <a:normAutofit/>
          </a:bodyPr>
          <a:lstStyle/>
          <a:p>
            <a:r>
              <a:rPr lang="it-IT" sz="4000" b="1" dirty="0"/>
              <a:t>Disks to be </a:t>
            </a:r>
            <a:r>
              <a:rPr lang="it-IT" sz="4000" b="1" dirty="0" err="1"/>
              <a:t>produced</a:t>
            </a:r>
            <a:r>
              <a:rPr lang="it-IT" sz="4000" b="1" dirty="0"/>
              <a:t> by EP-DT-EF-MPT Workshop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EAEFA0-FDD5-0445-9D07-1FA8C1A3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5" y="1646720"/>
            <a:ext cx="4870883" cy="4612565"/>
          </a:xfrm>
        </p:spPr>
        <p:txBody>
          <a:bodyPr>
            <a:normAutofit/>
          </a:bodyPr>
          <a:lstStyle/>
          <a:p>
            <a:r>
              <a:rPr lang="it-IT" sz="2200" b="1" dirty="0" err="1"/>
              <a:t>Both</a:t>
            </a:r>
            <a:r>
              <a:rPr lang="it-IT" sz="2200" b="1" dirty="0"/>
              <a:t> disks: </a:t>
            </a:r>
          </a:p>
          <a:p>
            <a:pPr lvl="1"/>
            <a:r>
              <a:rPr lang="it-IT" sz="1700" dirty="0" err="1"/>
              <a:t>r</a:t>
            </a:r>
            <a:r>
              <a:rPr lang="it-IT" sz="1700" baseline="-25000" dirty="0" err="1"/>
              <a:t>disk</a:t>
            </a:r>
            <a:r>
              <a:rPr lang="it-IT" sz="1700" dirty="0"/>
              <a:t> = 19 mm</a:t>
            </a:r>
          </a:p>
          <a:p>
            <a:pPr lvl="1"/>
            <a:r>
              <a:rPr lang="it-IT" sz="1700" dirty="0"/>
              <a:t>Cu </a:t>
            </a:r>
            <a:r>
              <a:rPr lang="it-IT" sz="1700" dirty="0" err="1"/>
              <a:t>electrode</a:t>
            </a:r>
            <a:r>
              <a:rPr lang="it-IT" sz="1700" dirty="0"/>
              <a:t> with «</a:t>
            </a:r>
            <a:r>
              <a:rPr lang="it-IT" sz="1700" dirty="0" err="1"/>
              <a:t>tongue</a:t>
            </a:r>
            <a:r>
              <a:rPr lang="it-IT" sz="1700" dirty="0"/>
              <a:t>» r</a:t>
            </a:r>
            <a:r>
              <a:rPr lang="it-IT" sz="1700" baseline="-25000" dirty="0"/>
              <a:t>1</a:t>
            </a:r>
            <a:r>
              <a:rPr lang="it-IT" sz="1700" dirty="0"/>
              <a:t>=16mm, r</a:t>
            </a:r>
            <a:r>
              <a:rPr lang="it-IT" sz="1700" baseline="-25000" dirty="0"/>
              <a:t>2</a:t>
            </a:r>
            <a:r>
              <a:rPr lang="it-IT" sz="1700" dirty="0"/>
              <a:t>=18mm</a:t>
            </a:r>
          </a:p>
          <a:p>
            <a:pPr marL="457200" lvl="1" indent="0">
              <a:buNone/>
            </a:pPr>
            <a:endParaRPr lang="it-IT" sz="1700" dirty="0"/>
          </a:p>
          <a:p>
            <a:r>
              <a:rPr lang="it-IT" sz="2000" b="1" dirty="0"/>
              <a:t>«</a:t>
            </a:r>
            <a:r>
              <a:rPr lang="it-IT" sz="2000" b="1" dirty="0" err="1"/>
              <a:t>Amplification</a:t>
            </a:r>
            <a:r>
              <a:rPr lang="it-IT" sz="2000" b="1" dirty="0"/>
              <a:t> </a:t>
            </a:r>
            <a:r>
              <a:rPr lang="it-IT" sz="2000" b="1" dirty="0" err="1"/>
              <a:t>foil</a:t>
            </a:r>
            <a:r>
              <a:rPr lang="it-IT" sz="2000" b="1" dirty="0"/>
              <a:t>» (2x)</a:t>
            </a:r>
          </a:p>
          <a:p>
            <a:pPr lvl="1"/>
            <a:r>
              <a:rPr lang="it-IT" sz="1600" dirty="0"/>
              <a:t>DLC </a:t>
            </a:r>
            <a:r>
              <a:rPr lang="it-IT" sz="1600" dirty="0" err="1"/>
              <a:t>covered</a:t>
            </a:r>
            <a:r>
              <a:rPr lang="it-IT" sz="1600" dirty="0"/>
              <a:t> </a:t>
            </a:r>
            <a:r>
              <a:rPr lang="it-IT" sz="1600" dirty="0" err="1"/>
              <a:t>Polyimide</a:t>
            </a:r>
            <a:r>
              <a:rPr lang="it-IT" sz="1600" dirty="0"/>
              <a:t> (50um)</a:t>
            </a:r>
          </a:p>
          <a:p>
            <a:pPr lvl="1"/>
            <a:r>
              <a:rPr lang="it-IT" sz="1600" dirty="0"/>
              <a:t>Active Area: </a:t>
            </a:r>
            <a:r>
              <a:rPr lang="it-IT" sz="1600" dirty="0" err="1"/>
              <a:t>r</a:t>
            </a:r>
            <a:r>
              <a:rPr lang="it-IT" sz="1600" baseline="-25000" dirty="0" err="1"/>
              <a:t>active</a:t>
            </a:r>
            <a:r>
              <a:rPr lang="it-IT" sz="1600" dirty="0"/>
              <a:t> = 10 mm</a:t>
            </a:r>
          </a:p>
          <a:p>
            <a:pPr lvl="1"/>
            <a:r>
              <a:rPr lang="it-IT" sz="1600" dirty="0"/>
              <a:t>50um </a:t>
            </a:r>
            <a:r>
              <a:rPr lang="it-IT" sz="1600" dirty="0" err="1"/>
              <a:t>holes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140um </a:t>
            </a:r>
            <a:r>
              <a:rPr lang="it-IT" sz="1600" dirty="0" err="1"/>
              <a:t>pitch</a:t>
            </a:r>
            <a:endParaRPr lang="it-IT" sz="1600" dirty="0"/>
          </a:p>
          <a:p>
            <a:pPr lvl="1"/>
            <a:r>
              <a:rPr lang="it-IT" sz="1600" dirty="0"/>
              <a:t>Top </a:t>
            </a:r>
            <a:r>
              <a:rPr lang="it-IT" sz="1600" dirty="0" err="1"/>
              <a:t>hole</a:t>
            </a:r>
            <a:r>
              <a:rPr lang="it-IT" sz="1600" dirty="0"/>
              <a:t> </a:t>
            </a:r>
            <a:r>
              <a:rPr lang="it-IT" sz="1600" dirty="0" err="1"/>
              <a:t>diam</a:t>
            </a:r>
            <a:r>
              <a:rPr lang="it-IT" sz="1600" dirty="0"/>
              <a:t>: 50um, bottom </a:t>
            </a:r>
            <a:r>
              <a:rPr lang="it-IT" sz="1600" dirty="0" err="1"/>
              <a:t>hole</a:t>
            </a:r>
            <a:r>
              <a:rPr lang="it-IT" sz="1600" dirty="0"/>
              <a:t> </a:t>
            </a:r>
            <a:r>
              <a:rPr lang="it-IT" sz="1600" dirty="0" err="1"/>
              <a:t>diam</a:t>
            </a:r>
            <a:r>
              <a:rPr lang="it-IT" sz="1600" dirty="0"/>
              <a:t>: 70um</a:t>
            </a:r>
          </a:p>
          <a:p>
            <a:pPr lvl="1"/>
            <a:endParaRPr lang="it-IT" sz="1600" dirty="0"/>
          </a:p>
          <a:p>
            <a:r>
              <a:rPr lang="it-IT" sz="2000" b="1" dirty="0"/>
              <a:t>«</a:t>
            </a:r>
            <a:r>
              <a:rPr lang="it-IT" sz="2000" b="1" dirty="0" err="1"/>
              <a:t>Drift</a:t>
            </a:r>
            <a:r>
              <a:rPr lang="it-IT" sz="2000" b="1" dirty="0"/>
              <a:t> </a:t>
            </a:r>
            <a:r>
              <a:rPr lang="it-IT" sz="2000" b="1" dirty="0" err="1"/>
              <a:t>foil</a:t>
            </a:r>
            <a:r>
              <a:rPr lang="it-IT" sz="2000" b="1" dirty="0"/>
              <a:t>» (4x)</a:t>
            </a:r>
            <a:endParaRPr lang="it-IT" sz="2000" dirty="0"/>
          </a:p>
          <a:p>
            <a:pPr lvl="1"/>
            <a:r>
              <a:rPr lang="it-IT" sz="1600" dirty="0"/>
              <a:t>Resistive </a:t>
            </a:r>
            <a:r>
              <a:rPr lang="it-IT" sz="1600" dirty="0" err="1"/>
              <a:t>Kapton</a:t>
            </a:r>
            <a:r>
              <a:rPr lang="it-IT" sz="1600" dirty="0"/>
              <a:t> XC (25um)</a:t>
            </a:r>
          </a:p>
          <a:p>
            <a:pPr lvl="1"/>
            <a:endParaRPr lang="it-IT" sz="16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05FF61BF-3B19-D440-99F7-94D9F181E6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31" y="1646721"/>
            <a:ext cx="3407466" cy="198053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61ECB8-2EFB-B843-B2C3-23949B4DBE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432" y="4031076"/>
            <a:ext cx="3407466" cy="1987291"/>
          </a:xfrm>
          <a:prstGeom prst="rect">
            <a:avLst/>
          </a:prstGeom>
        </p:spPr>
      </p:pic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487C0D-859C-744C-AED7-B23792F3C664}"/>
              </a:ext>
            </a:extLst>
          </p:cNvPr>
          <p:cNvCxnSpPr>
            <a:cxnSpLocks/>
          </p:cNvCxnSpPr>
          <p:nvPr/>
        </p:nvCxnSpPr>
        <p:spPr>
          <a:xfrm flipV="1">
            <a:off x="3061964" y="3766458"/>
            <a:ext cx="1477379" cy="590052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65FBDEB-3DBC-1640-8E4F-E3EA2FD11631}"/>
              </a:ext>
            </a:extLst>
          </p:cNvPr>
          <p:cNvCxnSpPr>
            <a:cxnSpLocks/>
          </p:cNvCxnSpPr>
          <p:nvPr/>
        </p:nvCxnSpPr>
        <p:spPr>
          <a:xfrm>
            <a:off x="3061964" y="3187404"/>
            <a:ext cx="1477379" cy="579053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F7CC9028-3CC2-E145-951E-16C427020BB9}"/>
              </a:ext>
            </a:extLst>
          </p:cNvPr>
          <p:cNvSpPr txBox="1"/>
          <p:nvPr/>
        </p:nvSpPr>
        <p:spPr>
          <a:xfrm>
            <a:off x="4539343" y="3474069"/>
            <a:ext cx="2046514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Cu ring (5um </a:t>
            </a:r>
            <a:r>
              <a:rPr lang="it-IT" sz="1600" dirty="0" err="1">
                <a:solidFill>
                  <a:schemeClr val="accent1"/>
                </a:solidFill>
              </a:rPr>
              <a:t>thick</a:t>
            </a:r>
            <a:r>
              <a:rPr lang="it-IT" sz="1600" dirty="0">
                <a:solidFill>
                  <a:schemeClr val="accent1"/>
                </a:solidFill>
              </a:rPr>
              <a:t>)</a:t>
            </a:r>
            <a:br>
              <a:rPr lang="it-IT" sz="1600" dirty="0">
                <a:solidFill>
                  <a:schemeClr val="accent1"/>
                </a:solidFill>
              </a:rPr>
            </a:br>
            <a:r>
              <a:rPr lang="it-IT" sz="1600" dirty="0">
                <a:solidFill>
                  <a:schemeClr val="accent1"/>
                </a:solidFill>
              </a:rPr>
              <a:t>r</a:t>
            </a:r>
            <a:r>
              <a:rPr lang="it-IT" sz="1600" baseline="-25000" dirty="0">
                <a:solidFill>
                  <a:schemeClr val="accent1"/>
                </a:solidFill>
              </a:rPr>
              <a:t>1</a:t>
            </a:r>
            <a:r>
              <a:rPr lang="it-IT" sz="1600" dirty="0">
                <a:solidFill>
                  <a:schemeClr val="accent1"/>
                </a:solidFill>
              </a:rPr>
              <a:t>=16 mm, r</a:t>
            </a:r>
            <a:r>
              <a:rPr lang="it-IT" sz="1600" baseline="-25000" dirty="0">
                <a:solidFill>
                  <a:schemeClr val="accent1"/>
                </a:solidFill>
              </a:rPr>
              <a:t>2</a:t>
            </a:r>
            <a:r>
              <a:rPr lang="it-IT" sz="1600" dirty="0">
                <a:solidFill>
                  <a:schemeClr val="accent1"/>
                </a:solidFill>
              </a:rPr>
              <a:t>=18mm</a:t>
            </a:r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940D64C4-93F1-1344-9DFE-0E9F4544F035}"/>
              </a:ext>
            </a:extLst>
          </p:cNvPr>
          <p:cNvSpPr/>
          <p:nvPr/>
        </p:nvSpPr>
        <p:spPr>
          <a:xfrm>
            <a:off x="2198914" y="1299713"/>
            <a:ext cx="2329544" cy="1040716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9A18117-A376-CB4F-AB1C-C1DF539CE6DE}"/>
              </a:ext>
            </a:extLst>
          </p:cNvPr>
          <p:cNvSpPr/>
          <p:nvPr/>
        </p:nvSpPr>
        <p:spPr>
          <a:xfrm>
            <a:off x="2623458" y="1507515"/>
            <a:ext cx="1905000" cy="547618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442C43-8C60-B64A-A804-E13B82974E4F}"/>
              </a:ext>
            </a:extLst>
          </p:cNvPr>
          <p:cNvSpPr txBox="1"/>
          <p:nvPr/>
        </p:nvSpPr>
        <p:spPr>
          <a:xfrm>
            <a:off x="4528458" y="1322129"/>
            <a:ext cx="2046514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DLC </a:t>
            </a:r>
            <a:r>
              <a:rPr lang="it-IT" sz="1600" dirty="0" err="1">
                <a:solidFill>
                  <a:schemeClr val="accent1"/>
                </a:solidFill>
              </a:rPr>
              <a:t>Coated</a:t>
            </a:r>
            <a:r>
              <a:rPr lang="it-IT" sz="1600" dirty="0">
                <a:solidFill>
                  <a:schemeClr val="accent1"/>
                </a:solidFill>
              </a:rPr>
              <a:t> (USTC)</a:t>
            </a:r>
            <a:br>
              <a:rPr lang="it-IT" sz="1600" dirty="0">
                <a:solidFill>
                  <a:schemeClr val="accent1"/>
                </a:solidFill>
              </a:rPr>
            </a:br>
            <a:r>
              <a:rPr lang="it-IT" sz="1600" dirty="0">
                <a:solidFill>
                  <a:schemeClr val="accent1"/>
                </a:solidFill>
              </a:rPr>
              <a:t>50um </a:t>
            </a:r>
            <a:r>
              <a:rPr lang="it-IT" sz="1600" dirty="0" err="1">
                <a:solidFill>
                  <a:schemeClr val="accent1"/>
                </a:solidFill>
              </a:rPr>
              <a:t>thick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Polyimide</a:t>
            </a:r>
            <a:br>
              <a:rPr lang="it-IT" sz="1600" dirty="0">
                <a:solidFill>
                  <a:schemeClr val="accent1"/>
                </a:solidFill>
              </a:rPr>
            </a:br>
            <a:r>
              <a:rPr lang="it-IT" sz="1600" dirty="0" err="1">
                <a:solidFill>
                  <a:schemeClr val="accent1"/>
                </a:solidFill>
              </a:rPr>
              <a:t>r</a:t>
            </a:r>
            <a:r>
              <a:rPr lang="it-IT" sz="1600" baseline="-25000" dirty="0" err="1">
                <a:solidFill>
                  <a:schemeClr val="accent1"/>
                </a:solidFill>
              </a:rPr>
              <a:t>disk</a:t>
            </a:r>
            <a:r>
              <a:rPr lang="it-IT" sz="1600" dirty="0">
                <a:solidFill>
                  <a:schemeClr val="accent1"/>
                </a:solidFill>
              </a:rPr>
              <a:t> = 19 mm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D4FD719-09CE-F245-B78C-C7CB973A5AE3}"/>
              </a:ext>
            </a:extLst>
          </p:cNvPr>
          <p:cNvSpPr/>
          <p:nvPr/>
        </p:nvSpPr>
        <p:spPr>
          <a:xfrm>
            <a:off x="2684039" y="2479635"/>
            <a:ext cx="1855304" cy="305346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B82B0383-61F1-0846-9118-EEBC445B9782}"/>
              </a:ext>
            </a:extLst>
          </p:cNvPr>
          <p:cNvSpPr/>
          <p:nvPr/>
        </p:nvSpPr>
        <p:spPr>
          <a:xfrm flipV="1">
            <a:off x="3048000" y="2794896"/>
            <a:ext cx="1491343" cy="368557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4A8538-F072-784C-92AA-3DD0403CE076}"/>
              </a:ext>
            </a:extLst>
          </p:cNvPr>
          <p:cNvSpPr txBox="1"/>
          <p:nvPr/>
        </p:nvSpPr>
        <p:spPr>
          <a:xfrm>
            <a:off x="4533901" y="2392179"/>
            <a:ext cx="2046514" cy="830997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/>
                </a:solidFill>
              </a:rPr>
              <a:t>Yellow: </a:t>
            </a:r>
            <a:r>
              <a:rPr lang="it-IT" sz="1600" b="1" dirty="0" err="1">
                <a:solidFill>
                  <a:schemeClr val="accent1"/>
                </a:solidFill>
              </a:rPr>
              <a:t>active</a:t>
            </a:r>
            <a:r>
              <a:rPr lang="it-IT" sz="1600" b="1" dirty="0">
                <a:solidFill>
                  <a:schemeClr val="accent1"/>
                </a:solidFill>
              </a:rPr>
              <a:t> (</a:t>
            </a:r>
            <a:r>
              <a:rPr lang="it-IT" sz="1600" b="1" dirty="0" err="1">
                <a:solidFill>
                  <a:schemeClr val="accent1"/>
                </a:solidFill>
              </a:rPr>
              <a:t>holes</a:t>
            </a:r>
            <a:r>
              <a:rPr lang="it-IT" sz="1600" b="1" dirty="0">
                <a:solidFill>
                  <a:schemeClr val="accent1"/>
                </a:solidFill>
              </a:rPr>
              <a:t>)</a:t>
            </a:r>
            <a:br>
              <a:rPr lang="it-IT" sz="1600" b="1" dirty="0">
                <a:solidFill>
                  <a:schemeClr val="accent1"/>
                </a:solidFill>
              </a:rPr>
            </a:br>
            <a:r>
              <a:rPr lang="it-IT" sz="1600" dirty="0" err="1">
                <a:solidFill>
                  <a:schemeClr val="accent1"/>
                </a:solidFill>
              </a:rPr>
              <a:t>r</a:t>
            </a:r>
            <a:r>
              <a:rPr lang="it-IT" sz="1600" baseline="-25000" dirty="0" err="1">
                <a:solidFill>
                  <a:schemeClr val="accent1"/>
                </a:solidFill>
              </a:rPr>
              <a:t>active</a:t>
            </a:r>
            <a:r>
              <a:rPr lang="it-IT" sz="1600" dirty="0">
                <a:solidFill>
                  <a:schemeClr val="accent1"/>
                </a:solidFill>
              </a:rPr>
              <a:t> = 10 mm</a:t>
            </a:r>
            <a:br>
              <a:rPr lang="it-IT" sz="1600" b="1" dirty="0">
                <a:solidFill>
                  <a:schemeClr val="accent1"/>
                </a:solidFill>
              </a:rPr>
            </a:br>
            <a:r>
              <a:rPr lang="it-IT" sz="1600" b="1" dirty="0">
                <a:solidFill>
                  <a:schemeClr val="accent1"/>
                </a:solidFill>
              </a:rPr>
              <a:t>Orange: </a:t>
            </a:r>
            <a:r>
              <a:rPr lang="it-IT" sz="1600" b="1" dirty="0" err="1">
                <a:solidFill>
                  <a:schemeClr val="accent1"/>
                </a:solidFill>
              </a:rPr>
              <a:t>plain</a:t>
            </a:r>
            <a:r>
              <a:rPr lang="it-IT" sz="1600" b="1" dirty="0">
                <a:solidFill>
                  <a:schemeClr val="accent1"/>
                </a:solidFill>
              </a:rPr>
              <a:t> DLC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5D5A40-74C7-DC43-B940-1AFA44D8D604}"/>
              </a:ext>
            </a:extLst>
          </p:cNvPr>
          <p:cNvSpPr txBox="1"/>
          <p:nvPr/>
        </p:nvSpPr>
        <p:spPr>
          <a:xfrm>
            <a:off x="4539343" y="4362059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Resistive </a:t>
            </a:r>
            <a:r>
              <a:rPr lang="it-IT" sz="1600" dirty="0" err="1">
                <a:solidFill>
                  <a:schemeClr val="accent1"/>
                </a:solidFill>
              </a:rPr>
              <a:t>Kapton</a:t>
            </a:r>
            <a:r>
              <a:rPr lang="it-IT" sz="1600" dirty="0">
                <a:solidFill>
                  <a:schemeClr val="accent1"/>
                </a:solidFill>
              </a:rPr>
              <a:t> XC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6DCDCFD-B6C7-FE40-BD38-C3E7E32FB9DF}"/>
              </a:ext>
            </a:extLst>
          </p:cNvPr>
          <p:cNvSpPr/>
          <p:nvPr/>
        </p:nvSpPr>
        <p:spPr>
          <a:xfrm>
            <a:off x="2939143" y="4328742"/>
            <a:ext cx="1589315" cy="438241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735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9BBA952-5707-1749-B61D-B06EBBC938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821" y="1659443"/>
            <a:ext cx="3272832" cy="1915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725B2-58B2-DF48-99ED-38E9B0DF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381"/>
          </a:xfrm>
        </p:spPr>
        <p:txBody>
          <a:bodyPr>
            <a:normAutofit/>
          </a:bodyPr>
          <a:lstStyle/>
          <a:p>
            <a:r>
              <a:rPr lang="it-IT" sz="4000" b="1" dirty="0"/>
              <a:t>Disks to be </a:t>
            </a:r>
            <a:r>
              <a:rPr lang="it-IT" sz="4000" b="1" dirty="0" err="1"/>
              <a:t>produced</a:t>
            </a:r>
            <a:r>
              <a:rPr lang="it-IT" sz="4000" b="1" dirty="0"/>
              <a:t> by EP-DT-EF-MPT Workshop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EAEFA0-FDD5-0445-9D07-1FA8C1A3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92685" y="1646720"/>
            <a:ext cx="4870883" cy="4612565"/>
          </a:xfrm>
        </p:spPr>
        <p:txBody>
          <a:bodyPr>
            <a:normAutofit/>
          </a:bodyPr>
          <a:lstStyle/>
          <a:p>
            <a:r>
              <a:rPr lang="it-IT" sz="2200" b="1" dirty="0" err="1"/>
              <a:t>Both</a:t>
            </a:r>
            <a:r>
              <a:rPr lang="it-IT" sz="2200" b="1" dirty="0"/>
              <a:t> disks: </a:t>
            </a:r>
          </a:p>
          <a:p>
            <a:pPr lvl="1"/>
            <a:r>
              <a:rPr lang="it-IT" sz="1700" dirty="0" err="1"/>
              <a:t>r</a:t>
            </a:r>
            <a:r>
              <a:rPr lang="it-IT" sz="1700" baseline="-25000" dirty="0" err="1"/>
              <a:t>disk</a:t>
            </a:r>
            <a:r>
              <a:rPr lang="it-IT" sz="1700" dirty="0"/>
              <a:t> = 19 mm</a:t>
            </a:r>
          </a:p>
          <a:p>
            <a:pPr marL="457200" lvl="1" indent="0">
              <a:buNone/>
            </a:pPr>
            <a:endParaRPr lang="it-IT" sz="1700" dirty="0"/>
          </a:p>
          <a:p>
            <a:r>
              <a:rPr lang="it-IT" sz="2000" b="1" dirty="0"/>
              <a:t>«</a:t>
            </a:r>
            <a:r>
              <a:rPr lang="it-IT" sz="2000" b="1" dirty="0" err="1"/>
              <a:t>Readout</a:t>
            </a:r>
            <a:r>
              <a:rPr lang="it-IT" sz="2000" b="1" dirty="0"/>
              <a:t> </a:t>
            </a:r>
            <a:r>
              <a:rPr lang="it-IT" sz="2000" b="1" dirty="0" err="1"/>
              <a:t>foil</a:t>
            </a:r>
            <a:r>
              <a:rPr lang="it-IT" sz="2000" b="1" dirty="0"/>
              <a:t>»</a:t>
            </a:r>
          </a:p>
          <a:p>
            <a:pPr lvl="1"/>
            <a:r>
              <a:rPr lang="it-IT" sz="1600" dirty="0" err="1"/>
              <a:t>Plain</a:t>
            </a:r>
            <a:r>
              <a:rPr lang="it-IT" sz="1600" dirty="0"/>
              <a:t> 50um </a:t>
            </a:r>
            <a:r>
              <a:rPr lang="it-IT" sz="1600" dirty="0" err="1"/>
              <a:t>polyimide</a:t>
            </a:r>
            <a:r>
              <a:rPr lang="it-IT" sz="1600" dirty="0"/>
              <a:t> </a:t>
            </a:r>
            <a:r>
              <a:rPr lang="it-IT" sz="1600" dirty="0" err="1"/>
              <a:t>foil</a:t>
            </a:r>
            <a:endParaRPr lang="it-IT" sz="1600" dirty="0"/>
          </a:p>
          <a:p>
            <a:pPr lvl="1"/>
            <a:r>
              <a:rPr lang="it-IT" sz="1600" dirty="0"/>
              <a:t>Central Cu disk (</a:t>
            </a:r>
            <a:r>
              <a:rPr lang="it-IT" sz="1600" dirty="0" err="1"/>
              <a:t>r</a:t>
            </a:r>
            <a:r>
              <a:rPr lang="it-IT" sz="1600" baseline="-25000" dirty="0" err="1"/>
              <a:t>active</a:t>
            </a:r>
            <a:r>
              <a:rPr lang="it-IT" sz="1600" dirty="0"/>
              <a:t> = 10 mm)</a:t>
            </a:r>
          </a:p>
          <a:p>
            <a:pPr lvl="1"/>
            <a:r>
              <a:rPr lang="it-IT" sz="1600" dirty="0"/>
              <a:t>Central via </a:t>
            </a:r>
            <a:r>
              <a:rPr lang="it-IT" sz="1600" dirty="0" err="1"/>
              <a:t>that</a:t>
            </a:r>
            <a:r>
              <a:rPr lang="it-IT" sz="1600" dirty="0"/>
              <a:t> </a:t>
            </a:r>
            <a:r>
              <a:rPr lang="it-IT" sz="1600" dirty="0" err="1"/>
              <a:t>allows</a:t>
            </a:r>
            <a:r>
              <a:rPr lang="it-IT" sz="1600" dirty="0"/>
              <a:t> to </a:t>
            </a:r>
            <a:r>
              <a:rPr lang="it-IT" sz="1600" dirty="0" err="1"/>
              <a:t>solder</a:t>
            </a:r>
            <a:r>
              <a:rPr lang="it-IT" sz="1600" dirty="0"/>
              <a:t> </a:t>
            </a:r>
            <a:r>
              <a:rPr lang="it-IT" sz="1600" dirty="0" err="1"/>
              <a:t>wire</a:t>
            </a:r>
            <a:r>
              <a:rPr lang="it-IT" sz="1600" dirty="0"/>
              <a:t> </a:t>
            </a:r>
            <a:r>
              <a:rPr lang="it-IT" sz="1600" dirty="0" err="1"/>
              <a:t>at</a:t>
            </a:r>
            <a:r>
              <a:rPr lang="it-IT" sz="1600" dirty="0"/>
              <a:t> the bottom side of the </a:t>
            </a:r>
            <a:r>
              <a:rPr lang="it-IT" sz="1600" dirty="0" err="1"/>
              <a:t>readout</a:t>
            </a:r>
            <a:r>
              <a:rPr lang="it-IT" sz="1600" dirty="0"/>
              <a:t> </a:t>
            </a:r>
            <a:r>
              <a:rPr lang="it-IT" sz="1600" dirty="0" err="1"/>
              <a:t>foil</a:t>
            </a:r>
            <a:endParaRPr lang="it-IT" sz="1600" dirty="0"/>
          </a:p>
          <a:p>
            <a:pPr lvl="1"/>
            <a:endParaRPr lang="it-IT" sz="1600" dirty="0"/>
          </a:p>
          <a:p>
            <a:r>
              <a:rPr lang="it-IT" sz="2000" b="1" dirty="0"/>
              <a:t>«</a:t>
            </a:r>
            <a:r>
              <a:rPr lang="it-IT" sz="2000" b="1" dirty="0" err="1"/>
              <a:t>Insulation</a:t>
            </a:r>
            <a:r>
              <a:rPr lang="it-IT" sz="2000" b="1" dirty="0"/>
              <a:t> </a:t>
            </a:r>
            <a:r>
              <a:rPr lang="it-IT" sz="2000" b="1" dirty="0" err="1"/>
              <a:t>foil</a:t>
            </a:r>
            <a:r>
              <a:rPr lang="it-IT" sz="2000" b="1" dirty="0"/>
              <a:t>» </a:t>
            </a:r>
          </a:p>
          <a:p>
            <a:pPr lvl="1"/>
            <a:r>
              <a:rPr lang="it-IT" sz="1600" dirty="0" err="1"/>
              <a:t>Mylar</a:t>
            </a:r>
            <a:endParaRPr lang="it-IT" sz="1600" dirty="0"/>
          </a:p>
          <a:p>
            <a:pPr lvl="1"/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thin</a:t>
            </a:r>
            <a:r>
              <a:rPr lang="it-IT" sz="1600" dirty="0"/>
              <a:t> </a:t>
            </a:r>
            <a:r>
              <a:rPr lang="it-IT" sz="1600" dirty="0" err="1"/>
              <a:t>as</a:t>
            </a:r>
            <a:r>
              <a:rPr lang="it-IT" sz="1600" dirty="0"/>
              <a:t> </a:t>
            </a:r>
            <a:r>
              <a:rPr lang="it-IT" sz="1600" dirty="0" err="1"/>
              <a:t>reasonably</a:t>
            </a:r>
            <a:r>
              <a:rPr lang="it-IT" sz="1600" dirty="0"/>
              <a:t> </a:t>
            </a:r>
            <a:r>
              <a:rPr lang="it-IT" sz="1600" dirty="0" err="1"/>
              <a:t>possible</a:t>
            </a:r>
            <a:r>
              <a:rPr lang="it-IT" sz="1600" dirty="0"/>
              <a:t>: 5-10um</a:t>
            </a:r>
          </a:p>
          <a:p>
            <a:pPr lvl="1"/>
            <a:endParaRPr lang="it-IT" sz="1600" dirty="0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49A18117-A376-CB4F-AB1C-C1DF539CE6DE}"/>
              </a:ext>
            </a:extLst>
          </p:cNvPr>
          <p:cNvSpPr/>
          <p:nvPr/>
        </p:nvSpPr>
        <p:spPr>
          <a:xfrm>
            <a:off x="2623458" y="1322129"/>
            <a:ext cx="1905000" cy="733004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2442C43-8C60-B64A-A804-E13B82974E4F}"/>
              </a:ext>
            </a:extLst>
          </p:cNvPr>
          <p:cNvSpPr txBox="1"/>
          <p:nvPr/>
        </p:nvSpPr>
        <p:spPr>
          <a:xfrm>
            <a:off x="4528458" y="1322129"/>
            <a:ext cx="2046514" cy="58477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/>
                </a:solidFill>
              </a:rPr>
              <a:t>50um </a:t>
            </a:r>
            <a:r>
              <a:rPr lang="it-IT" sz="1600" b="1" dirty="0" err="1">
                <a:solidFill>
                  <a:schemeClr val="accent1"/>
                </a:solidFill>
              </a:rPr>
              <a:t>thick</a:t>
            </a:r>
            <a:r>
              <a:rPr lang="it-IT" sz="1600" b="1" dirty="0">
                <a:solidFill>
                  <a:schemeClr val="accent1"/>
                </a:solidFill>
              </a:rPr>
              <a:t> </a:t>
            </a:r>
            <a:r>
              <a:rPr lang="it-IT" sz="1600" b="1" dirty="0" err="1">
                <a:solidFill>
                  <a:schemeClr val="accent1"/>
                </a:solidFill>
              </a:rPr>
              <a:t>Polyimide</a:t>
            </a:r>
            <a:br>
              <a:rPr lang="it-IT" sz="1600" dirty="0">
                <a:solidFill>
                  <a:schemeClr val="accent1"/>
                </a:solidFill>
              </a:rPr>
            </a:br>
            <a:r>
              <a:rPr lang="it-IT" sz="1600" dirty="0" err="1">
                <a:solidFill>
                  <a:schemeClr val="accent1"/>
                </a:solidFill>
              </a:rPr>
              <a:t>r</a:t>
            </a:r>
            <a:r>
              <a:rPr lang="it-IT" sz="1600" baseline="-25000" dirty="0" err="1">
                <a:solidFill>
                  <a:schemeClr val="accent1"/>
                </a:solidFill>
              </a:rPr>
              <a:t>disk</a:t>
            </a:r>
            <a:r>
              <a:rPr lang="it-IT" sz="1600" dirty="0">
                <a:solidFill>
                  <a:schemeClr val="accent1"/>
                </a:solidFill>
              </a:rPr>
              <a:t> = 19 mm</a:t>
            </a: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7D4FD719-09CE-F245-B78C-C7CB973A5AE3}"/>
              </a:ext>
            </a:extLst>
          </p:cNvPr>
          <p:cNvSpPr/>
          <p:nvPr/>
        </p:nvSpPr>
        <p:spPr>
          <a:xfrm>
            <a:off x="2684039" y="2008491"/>
            <a:ext cx="1855304" cy="623392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14A8538-F072-784C-92AA-3DD0403CE076}"/>
              </a:ext>
            </a:extLst>
          </p:cNvPr>
          <p:cNvSpPr txBox="1"/>
          <p:nvPr/>
        </p:nvSpPr>
        <p:spPr>
          <a:xfrm>
            <a:off x="4528458" y="2111253"/>
            <a:ext cx="2046514" cy="1077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accent1"/>
                </a:solidFill>
              </a:rPr>
              <a:t>Cu (</a:t>
            </a:r>
            <a:r>
              <a:rPr lang="it-IT" sz="1600" b="1" dirty="0" err="1">
                <a:solidFill>
                  <a:schemeClr val="accent1"/>
                </a:solidFill>
              </a:rPr>
              <a:t>readout</a:t>
            </a:r>
            <a:r>
              <a:rPr lang="it-IT" sz="1600" b="1" dirty="0">
                <a:solidFill>
                  <a:schemeClr val="accent1"/>
                </a:solidFill>
              </a:rPr>
              <a:t>) 5um</a:t>
            </a:r>
            <a:br>
              <a:rPr lang="it-IT" sz="1600" b="1" dirty="0">
                <a:solidFill>
                  <a:schemeClr val="accent1"/>
                </a:solidFill>
              </a:rPr>
            </a:br>
            <a:r>
              <a:rPr lang="it-IT" sz="1600" dirty="0" err="1">
                <a:solidFill>
                  <a:schemeClr val="accent1"/>
                </a:solidFill>
              </a:rPr>
              <a:t>r</a:t>
            </a:r>
            <a:r>
              <a:rPr lang="it-IT" sz="1600" baseline="-25000" dirty="0" err="1">
                <a:solidFill>
                  <a:schemeClr val="accent1"/>
                </a:solidFill>
              </a:rPr>
              <a:t>active</a:t>
            </a:r>
            <a:r>
              <a:rPr lang="it-IT" sz="1600" dirty="0">
                <a:solidFill>
                  <a:schemeClr val="accent1"/>
                </a:solidFill>
              </a:rPr>
              <a:t> = 10 mm</a:t>
            </a:r>
            <a:br>
              <a:rPr lang="it-IT" sz="1600" dirty="0">
                <a:solidFill>
                  <a:schemeClr val="accent1"/>
                </a:solidFill>
              </a:rPr>
            </a:br>
            <a:r>
              <a:rPr lang="it-IT" sz="1600" dirty="0">
                <a:solidFill>
                  <a:schemeClr val="accent1"/>
                </a:solidFill>
              </a:rPr>
              <a:t>with </a:t>
            </a:r>
            <a:r>
              <a:rPr lang="it-IT" sz="1600" dirty="0" err="1">
                <a:solidFill>
                  <a:schemeClr val="accent1"/>
                </a:solidFill>
              </a:rPr>
              <a:t>central</a:t>
            </a:r>
            <a:r>
              <a:rPr lang="it-IT" sz="1600" dirty="0">
                <a:solidFill>
                  <a:schemeClr val="accent1"/>
                </a:solidFill>
              </a:rPr>
              <a:t> via</a:t>
            </a:r>
            <a:br>
              <a:rPr lang="it-IT" sz="1600" dirty="0">
                <a:solidFill>
                  <a:schemeClr val="accent1"/>
                </a:solidFill>
              </a:rPr>
            </a:br>
            <a:r>
              <a:rPr lang="it-IT" sz="1600" dirty="0">
                <a:solidFill>
                  <a:schemeClr val="accent1"/>
                </a:solidFill>
              </a:rPr>
              <a:t>to </a:t>
            </a:r>
            <a:r>
              <a:rPr lang="it-IT" sz="1600" dirty="0" err="1">
                <a:solidFill>
                  <a:schemeClr val="accent1"/>
                </a:solidFill>
              </a:rPr>
              <a:t>solder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wire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endParaRPr lang="it-IT" sz="1600" b="1" dirty="0">
              <a:solidFill>
                <a:schemeClr val="accent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E5D5A40-74C7-DC43-B940-1AFA44D8D604}"/>
              </a:ext>
            </a:extLst>
          </p:cNvPr>
          <p:cNvSpPr txBox="1"/>
          <p:nvPr/>
        </p:nvSpPr>
        <p:spPr>
          <a:xfrm>
            <a:off x="4539343" y="4362059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accent1"/>
                </a:solidFill>
              </a:rPr>
              <a:t>Mylar</a:t>
            </a:r>
            <a:r>
              <a:rPr lang="it-IT" sz="1600" dirty="0">
                <a:solidFill>
                  <a:schemeClr val="accent1"/>
                </a:solidFill>
              </a:rPr>
              <a:t> (5-10um)</a:t>
            </a:r>
          </a:p>
        </p:txBody>
      </p:sp>
      <p:sp>
        <p:nvSpPr>
          <p:cNvPr id="30" name="Freeform 29">
            <a:extLst>
              <a:ext uri="{FF2B5EF4-FFF2-40B4-BE49-F238E27FC236}">
                <a16:creationId xmlns:a16="http://schemas.microsoft.com/office/drawing/2014/main" id="{B6DCDCFD-B6C7-FE40-BD38-C3E7E32FB9DF}"/>
              </a:ext>
            </a:extLst>
          </p:cNvPr>
          <p:cNvSpPr/>
          <p:nvPr/>
        </p:nvSpPr>
        <p:spPr>
          <a:xfrm>
            <a:off x="2939143" y="4328742"/>
            <a:ext cx="1589315" cy="438241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64F3E40-8D5F-8340-A978-E87555F89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822" y="4074057"/>
            <a:ext cx="3272832" cy="2036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15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reeform 53">
            <a:extLst>
              <a:ext uri="{FF2B5EF4-FFF2-40B4-BE49-F238E27FC236}">
                <a16:creationId xmlns:a16="http://schemas.microsoft.com/office/drawing/2014/main" id="{09A64EA2-09D4-A244-AFD2-87D78D5CA4B4}"/>
              </a:ext>
            </a:extLst>
          </p:cNvPr>
          <p:cNvSpPr/>
          <p:nvPr/>
        </p:nvSpPr>
        <p:spPr>
          <a:xfrm flipV="1">
            <a:off x="2091459" y="5761570"/>
            <a:ext cx="882114" cy="956490"/>
          </a:xfrm>
          <a:custGeom>
            <a:avLst/>
            <a:gdLst>
              <a:gd name="connsiteX0" fmla="*/ 69133 w 882114"/>
              <a:gd name="connsiteY0" fmla="*/ 1083995 h 1083995"/>
              <a:gd name="connsiteX1" fmla="*/ 69133 w 882114"/>
              <a:gd name="connsiteY1" fmla="*/ 443915 h 1083995"/>
              <a:gd name="connsiteX2" fmla="*/ 787591 w 882114"/>
              <a:gd name="connsiteY2" fmla="*/ 38966 h 1083995"/>
              <a:gd name="connsiteX3" fmla="*/ 852905 w 882114"/>
              <a:gd name="connsiteY3" fmla="*/ 38966 h 10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114" h="1083995">
                <a:moveTo>
                  <a:pt x="69133" y="1083995"/>
                </a:moveTo>
                <a:cubicBezTo>
                  <a:pt x="9261" y="851040"/>
                  <a:pt x="-50610" y="618086"/>
                  <a:pt x="69133" y="443915"/>
                </a:cubicBezTo>
                <a:cubicBezTo>
                  <a:pt x="188876" y="269744"/>
                  <a:pt x="787591" y="38966"/>
                  <a:pt x="787591" y="38966"/>
                </a:cubicBezTo>
                <a:cubicBezTo>
                  <a:pt x="918220" y="-28526"/>
                  <a:pt x="885562" y="5220"/>
                  <a:pt x="852905" y="3896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EF4FB4E-7DE6-B641-BDFD-A4300C18A8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3" y="4620896"/>
            <a:ext cx="3272832" cy="19156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71725B2-58B2-DF48-99ED-38E9B0DFE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95381"/>
          </a:xfrm>
        </p:spPr>
        <p:txBody>
          <a:bodyPr>
            <a:normAutofit/>
          </a:bodyPr>
          <a:lstStyle/>
          <a:p>
            <a:r>
              <a:rPr lang="it-IT" sz="4000" b="1" dirty="0" err="1"/>
              <a:t>Detection</a:t>
            </a:r>
            <a:r>
              <a:rPr lang="it-IT" sz="4000" b="1" dirty="0"/>
              <a:t> </a:t>
            </a:r>
            <a:r>
              <a:rPr lang="it-IT" sz="4000" b="1" dirty="0" err="1"/>
              <a:t>Concept</a:t>
            </a:r>
            <a:r>
              <a:rPr lang="it-IT" sz="4000" b="1" dirty="0"/>
              <a:t>: Single </a:t>
            </a:r>
            <a:r>
              <a:rPr lang="it-IT" sz="4000" b="1" dirty="0" err="1"/>
              <a:t>detection</a:t>
            </a:r>
            <a:r>
              <a:rPr lang="it-IT" sz="4000" b="1" dirty="0"/>
              <a:t> </a:t>
            </a:r>
            <a:r>
              <a:rPr lang="it-IT" sz="4000" b="1" dirty="0" err="1"/>
              <a:t>layer</a:t>
            </a:r>
            <a:r>
              <a:rPr lang="it-IT" sz="4000" b="1" dirty="0"/>
              <a:t> of FTM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4AEAEFA0-FDD5-0445-9D07-1FA8C1A3BF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4677" y="1144120"/>
            <a:ext cx="4641436" cy="5573940"/>
          </a:xfrm>
        </p:spPr>
        <p:txBody>
          <a:bodyPr>
            <a:normAutofit lnSpcReduction="10000"/>
          </a:bodyPr>
          <a:lstStyle/>
          <a:p>
            <a:r>
              <a:rPr lang="it-IT" sz="2000" b="1" dirty="0" err="1"/>
              <a:t>Outline</a:t>
            </a:r>
            <a:r>
              <a:rPr lang="it-IT" sz="2000" b="1" dirty="0"/>
              <a:t> of a Single </a:t>
            </a:r>
            <a:r>
              <a:rPr lang="it-IT" sz="2000" b="1" dirty="0" err="1"/>
              <a:t>Detection</a:t>
            </a:r>
            <a:r>
              <a:rPr lang="it-IT" sz="2000" b="1" dirty="0"/>
              <a:t> </a:t>
            </a:r>
            <a:r>
              <a:rPr lang="it-IT" sz="2000" b="1" dirty="0" err="1"/>
              <a:t>layer</a:t>
            </a:r>
            <a:r>
              <a:rPr lang="it-IT" sz="2000" b="1" dirty="0"/>
              <a:t> for the small FTM</a:t>
            </a:r>
          </a:p>
          <a:p>
            <a:r>
              <a:rPr lang="it-IT" sz="2000" b="1" dirty="0"/>
              <a:t>I </a:t>
            </a:r>
            <a:r>
              <a:rPr lang="it-IT" sz="2000" b="1" dirty="0" err="1"/>
              <a:t>want</a:t>
            </a:r>
            <a:r>
              <a:rPr lang="it-IT" sz="2000" b="1" dirty="0"/>
              <a:t> to </a:t>
            </a:r>
            <a:r>
              <a:rPr lang="it-IT" sz="2000" b="1" dirty="0" err="1"/>
              <a:t>make</a:t>
            </a:r>
            <a:r>
              <a:rPr lang="it-IT" sz="2000" b="1" dirty="0"/>
              <a:t> the detector with  2 </a:t>
            </a:r>
            <a:r>
              <a:rPr lang="it-IT" sz="2000" b="1" dirty="0" err="1"/>
              <a:t>layers</a:t>
            </a:r>
            <a:r>
              <a:rPr lang="it-IT" sz="2000" b="1" dirty="0"/>
              <a:t> of 5mm </a:t>
            </a:r>
            <a:r>
              <a:rPr lang="it-IT" sz="2000" b="1" dirty="0" err="1"/>
              <a:t>drift</a:t>
            </a:r>
            <a:endParaRPr lang="it-IT" sz="2000" b="1" dirty="0"/>
          </a:p>
          <a:p>
            <a:r>
              <a:rPr lang="it-IT" sz="2000" b="1" dirty="0" err="1"/>
              <a:t>Spacers</a:t>
            </a:r>
            <a:r>
              <a:rPr lang="it-IT" sz="2000" b="1" dirty="0"/>
              <a:t> made by INFN-Bari</a:t>
            </a:r>
          </a:p>
          <a:p>
            <a:r>
              <a:rPr lang="it-IT" sz="2000" b="1" dirty="0" err="1"/>
              <a:t>Important</a:t>
            </a:r>
            <a:r>
              <a:rPr lang="it-IT" sz="2000" b="1" dirty="0"/>
              <a:t> to </a:t>
            </a:r>
            <a:r>
              <a:rPr lang="it-IT" sz="2000" b="1" dirty="0" err="1"/>
              <a:t>have</a:t>
            </a:r>
            <a:r>
              <a:rPr lang="it-IT" sz="2000" b="1" dirty="0"/>
              <a:t> via on top and bottom </a:t>
            </a:r>
            <a:r>
              <a:rPr lang="it-IT" sz="2000" b="1" dirty="0" err="1"/>
              <a:t>Readout</a:t>
            </a:r>
            <a:r>
              <a:rPr lang="it-IT" sz="2000" b="1" dirty="0"/>
              <a:t> </a:t>
            </a:r>
            <a:r>
              <a:rPr lang="it-IT" sz="2000" b="1" dirty="0" err="1"/>
              <a:t>foil</a:t>
            </a:r>
            <a:endParaRPr lang="it-IT" sz="2000" b="1" dirty="0"/>
          </a:p>
          <a:p>
            <a:r>
              <a:rPr lang="it-IT" sz="2000" dirty="0" err="1"/>
              <a:t>If</a:t>
            </a:r>
            <a:r>
              <a:rPr lang="it-IT" sz="2000" dirty="0"/>
              <a:t> </a:t>
            </a:r>
            <a:r>
              <a:rPr lang="it-IT" sz="2000" dirty="0" err="1"/>
              <a:t>signal</a:t>
            </a:r>
            <a:r>
              <a:rPr lang="it-IT" sz="2000" dirty="0"/>
              <a:t> can be </a:t>
            </a:r>
            <a:r>
              <a:rPr lang="it-IT" sz="2000" dirty="0" err="1"/>
              <a:t>picked</a:t>
            </a:r>
            <a:r>
              <a:rPr lang="it-IT" sz="2000" dirty="0"/>
              <a:t>-up and </a:t>
            </a:r>
            <a:r>
              <a:rPr lang="it-IT" sz="2000" dirty="0" err="1"/>
              <a:t>discriminated</a:t>
            </a:r>
            <a:br>
              <a:rPr lang="it-IT" sz="2000" dirty="0"/>
            </a:br>
            <a:r>
              <a:rPr lang="it-IT" sz="2000" dirty="0" err="1"/>
              <a:t>then</a:t>
            </a:r>
            <a:r>
              <a:rPr lang="it-IT" sz="2000" dirty="0"/>
              <a:t> I </a:t>
            </a:r>
            <a:r>
              <a:rPr lang="it-IT" sz="2000" dirty="0" err="1"/>
              <a:t>will</a:t>
            </a:r>
            <a:r>
              <a:rPr lang="it-IT" sz="2000" dirty="0"/>
              <a:t> go to 4 </a:t>
            </a:r>
            <a:r>
              <a:rPr lang="it-IT" sz="2000" dirty="0" err="1"/>
              <a:t>layers</a:t>
            </a:r>
            <a:r>
              <a:rPr lang="it-IT" sz="2000" dirty="0"/>
              <a:t> of 2.5mm; 8 </a:t>
            </a:r>
            <a:r>
              <a:rPr lang="it-IT" sz="2000" dirty="0" err="1"/>
              <a:t>layers</a:t>
            </a:r>
            <a:r>
              <a:rPr lang="it-IT" sz="2000" dirty="0"/>
              <a:t> of 1mm; …</a:t>
            </a:r>
          </a:p>
          <a:p>
            <a:r>
              <a:rPr lang="it-IT" sz="2000" b="1" dirty="0"/>
              <a:t>I </a:t>
            </a:r>
            <a:r>
              <a:rPr lang="it-IT" sz="2000" b="1" dirty="0" err="1"/>
              <a:t>would</a:t>
            </a:r>
            <a:r>
              <a:rPr lang="it-IT" sz="2000" b="1" dirty="0"/>
              <a:t> </a:t>
            </a:r>
            <a:r>
              <a:rPr lang="it-IT" sz="2000" b="1" dirty="0" err="1"/>
              <a:t>like</a:t>
            </a:r>
            <a:r>
              <a:rPr lang="it-IT" sz="2000" b="1" dirty="0"/>
              <a:t> to </a:t>
            </a:r>
            <a:r>
              <a:rPr lang="it-IT" sz="2000" b="1" dirty="0" err="1"/>
              <a:t>order</a:t>
            </a:r>
            <a:r>
              <a:rPr lang="it-IT" sz="2000" b="1" dirty="0"/>
              <a:t>:</a:t>
            </a:r>
          </a:p>
          <a:p>
            <a:pPr lvl="1"/>
            <a:r>
              <a:rPr lang="it-IT" sz="1600" dirty="0"/>
              <a:t>2 x </a:t>
            </a:r>
            <a:r>
              <a:rPr lang="it-IT" sz="1600" dirty="0" err="1"/>
              <a:t>Readout</a:t>
            </a:r>
            <a:r>
              <a:rPr lang="it-IT" sz="1600" dirty="0"/>
              <a:t> </a:t>
            </a:r>
            <a:r>
              <a:rPr lang="it-IT" sz="1600" dirty="0" err="1"/>
              <a:t>foil</a:t>
            </a:r>
            <a:endParaRPr lang="it-IT" sz="1600" dirty="0"/>
          </a:p>
          <a:p>
            <a:pPr lvl="1"/>
            <a:r>
              <a:rPr lang="it-IT" sz="1600" dirty="0"/>
              <a:t>4 x </a:t>
            </a:r>
            <a:r>
              <a:rPr lang="it-IT" sz="1600" dirty="0" err="1"/>
              <a:t>Drift</a:t>
            </a:r>
            <a:r>
              <a:rPr lang="it-IT" sz="1600" dirty="0"/>
              <a:t> </a:t>
            </a:r>
            <a:r>
              <a:rPr lang="it-IT" sz="1600" dirty="0" err="1"/>
              <a:t>foil</a:t>
            </a:r>
            <a:endParaRPr lang="it-IT" sz="1600" dirty="0"/>
          </a:p>
          <a:p>
            <a:pPr lvl="1"/>
            <a:r>
              <a:rPr lang="it-IT" sz="1600" dirty="0"/>
              <a:t>2 x </a:t>
            </a:r>
            <a:r>
              <a:rPr lang="it-IT" sz="1600" dirty="0" err="1"/>
              <a:t>Amplification</a:t>
            </a:r>
            <a:r>
              <a:rPr lang="it-IT" sz="1600" dirty="0"/>
              <a:t> </a:t>
            </a:r>
            <a:r>
              <a:rPr lang="it-IT" sz="1600" dirty="0" err="1"/>
              <a:t>foil</a:t>
            </a:r>
            <a:endParaRPr lang="it-IT" sz="1600" dirty="0"/>
          </a:p>
          <a:p>
            <a:pPr lvl="1"/>
            <a:r>
              <a:rPr lang="it-IT" sz="1600" dirty="0"/>
              <a:t>2 x </a:t>
            </a:r>
            <a:r>
              <a:rPr lang="it-IT" sz="1600" dirty="0" err="1"/>
              <a:t>thin</a:t>
            </a:r>
            <a:r>
              <a:rPr lang="it-IT" sz="1600" dirty="0"/>
              <a:t> </a:t>
            </a:r>
            <a:r>
              <a:rPr lang="it-IT" sz="1600" dirty="0" err="1"/>
              <a:t>Mylar</a:t>
            </a:r>
            <a:r>
              <a:rPr lang="it-IT" sz="1600" dirty="0"/>
              <a:t> disk</a:t>
            </a:r>
          </a:p>
          <a:p>
            <a:r>
              <a:rPr lang="it-IT" sz="2000" b="1" dirty="0">
                <a:solidFill>
                  <a:srgbClr val="FF0000"/>
                </a:solidFill>
              </a:rPr>
              <a:t>Design </a:t>
            </a:r>
            <a:r>
              <a:rPr lang="it-IT" sz="2000" b="1" dirty="0" err="1">
                <a:solidFill>
                  <a:srgbClr val="FF0000"/>
                </a:solidFill>
              </a:rPr>
              <a:t>is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very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simple</a:t>
            </a:r>
            <a:r>
              <a:rPr lang="it-IT" sz="2000" b="1" dirty="0">
                <a:solidFill>
                  <a:srgbClr val="FF0000"/>
                </a:solidFill>
              </a:rPr>
              <a:t>, DXF </a:t>
            </a:r>
            <a:r>
              <a:rPr lang="it-IT" sz="2000" b="1" dirty="0" err="1">
                <a:solidFill>
                  <a:srgbClr val="FF0000"/>
                </a:solidFill>
              </a:rPr>
              <a:t>available</a:t>
            </a:r>
            <a:r>
              <a:rPr lang="it-IT" sz="2000" b="1" dirty="0">
                <a:solidFill>
                  <a:srgbClr val="FF0000"/>
                </a:solidFill>
              </a:rPr>
              <a:t>, </a:t>
            </a:r>
            <a:r>
              <a:rPr lang="it-IT" sz="2000" b="1" dirty="0" err="1">
                <a:solidFill>
                  <a:srgbClr val="FF0000"/>
                </a:solidFill>
              </a:rPr>
              <a:t>need</a:t>
            </a:r>
            <a:r>
              <a:rPr lang="it-IT" sz="2000" b="1" dirty="0">
                <a:solidFill>
                  <a:srgbClr val="FF0000"/>
                </a:solidFill>
              </a:rPr>
              <a:t> </a:t>
            </a:r>
            <a:r>
              <a:rPr lang="it-IT" sz="2000" b="1" dirty="0" err="1">
                <a:solidFill>
                  <a:srgbClr val="FF0000"/>
                </a:solidFill>
              </a:rPr>
              <a:t>conversion</a:t>
            </a:r>
            <a:r>
              <a:rPr lang="it-IT" sz="2000" b="1" dirty="0">
                <a:solidFill>
                  <a:srgbClr val="FF0000"/>
                </a:solidFill>
              </a:rPr>
              <a:t> to  GERBER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DD5BEDC-9DEF-AC4B-BE79-669C628B6F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652" y="4088196"/>
            <a:ext cx="3387614" cy="203634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A61ECB8-2EFB-B843-B2C3-23949B4DBE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281" y="3725223"/>
            <a:ext cx="3407466" cy="198729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5FF61BF-3B19-D440-99F7-94D9F181E6B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729" y="3125839"/>
            <a:ext cx="3407466" cy="1980530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D042272-B950-4E40-B35F-388344CEDE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910" y="2452118"/>
            <a:ext cx="3407466" cy="19872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B0FD7153-575C-CA47-887C-8C705E546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043" y="1834227"/>
            <a:ext cx="3272832" cy="203634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B4978A78-40F2-344A-93B1-7E2ED7F4EC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3" y="1432954"/>
            <a:ext cx="3272832" cy="1915677"/>
          </a:xfrm>
          <a:prstGeom prst="rect">
            <a:avLst/>
          </a:prstGeom>
        </p:spPr>
      </p:pic>
      <p:sp>
        <p:nvSpPr>
          <p:cNvPr id="34" name="Freeform 33">
            <a:extLst>
              <a:ext uri="{FF2B5EF4-FFF2-40B4-BE49-F238E27FC236}">
                <a16:creationId xmlns:a16="http://schemas.microsoft.com/office/drawing/2014/main" id="{6F7C09CB-1732-5A40-9954-1C36E58D732A}"/>
              </a:ext>
            </a:extLst>
          </p:cNvPr>
          <p:cNvSpPr/>
          <p:nvPr/>
        </p:nvSpPr>
        <p:spPr>
          <a:xfrm>
            <a:off x="2924095" y="1725406"/>
            <a:ext cx="1855304" cy="305346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C7543335-10D0-F54E-8F80-9C2C37FBE57B}"/>
              </a:ext>
            </a:extLst>
          </p:cNvPr>
          <p:cNvCxnSpPr>
            <a:cxnSpLocks/>
          </p:cNvCxnSpPr>
          <p:nvPr/>
        </p:nvCxnSpPr>
        <p:spPr>
          <a:xfrm flipV="1">
            <a:off x="3508038" y="2407344"/>
            <a:ext cx="1136009" cy="500873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55CBE5A8-3619-6E45-B906-9025F1D5350C}"/>
              </a:ext>
            </a:extLst>
          </p:cNvPr>
          <p:cNvSpPr txBox="1"/>
          <p:nvPr/>
        </p:nvSpPr>
        <p:spPr>
          <a:xfrm>
            <a:off x="4758379" y="2227638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accent1"/>
                </a:solidFill>
              </a:rPr>
              <a:t>Mylar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Isolation</a:t>
            </a:r>
            <a:r>
              <a:rPr lang="it-IT" sz="1600" dirty="0">
                <a:solidFill>
                  <a:schemeClr val="accent1"/>
                </a:solidFill>
              </a:rPr>
              <a:t> (</a:t>
            </a:r>
            <a:r>
              <a:rPr lang="it-IT" sz="1600" dirty="0" err="1">
                <a:solidFill>
                  <a:schemeClr val="accent1"/>
                </a:solidFill>
              </a:rPr>
              <a:t>thin</a:t>
            </a:r>
            <a:r>
              <a:rPr lang="it-IT" sz="16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7D8C70-870D-E44D-A07E-F50A64F26498}"/>
              </a:ext>
            </a:extLst>
          </p:cNvPr>
          <p:cNvSpPr txBox="1"/>
          <p:nvPr/>
        </p:nvSpPr>
        <p:spPr>
          <a:xfrm>
            <a:off x="4758379" y="1668222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Top </a:t>
            </a:r>
            <a:r>
              <a:rPr lang="it-IT" sz="1600" dirty="0" err="1">
                <a:solidFill>
                  <a:schemeClr val="accent1"/>
                </a:solidFill>
              </a:rPr>
              <a:t>Readout</a:t>
            </a:r>
            <a:r>
              <a:rPr lang="it-IT" sz="1600" dirty="0">
                <a:solidFill>
                  <a:schemeClr val="accent1"/>
                </a:solidFill>
              </a:rPr>
              <a:t> (PI)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EA44154D-A25A-BB42-8C51-DE243A9D603B}"/>
              </a:ext>
            </a:extLst>
          </p:cNvPr>
          <p:cNvCxnSpPr>
            <a:cxnSpLocks/>
          </p:cNvCxnSpPr>
          <p:nvPr/>
        </p:nvCxnSpPr>
        <p:spPr>
          <a:xfrm flipV="1">
            <a:off x="3413861" y="3007917"/>
            <a:ext cx="1147489" cy="637586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FA4E206C-46E6-6142-BFD4-CBC9322EF083}"/>
              </a:ext>
            </a:extLst>
          </p:cNvPr>
          <p:cNvSpPr txBox="1"/>
          <p:nvPr/>
        </p:nvSpPr>
        <p:spPr>
          <a:xfrm>
            <a:off x="4746171" y="2838640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accent1"/>
                </a:solidFill>
              </a:rPr>
              <a:t>Drift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Electrode</a:t>
            </a:r>
            <a:r>
              <a:rPr lang="it-IT" sz="1600" dirty="0">
                <a:solidFill>
                  <a:schemeClr val="accent1"/>
                </a:solidFill>
              </a:rPr>
              <a:t> (XC)</a:t>
            </a:r>
          </a:p>
        </p:txBody>
      </p:sp>
      <p:sp>
        <p:nvSpPr>
          <p:cNvPr id="41" name="Freeform 40">
            <a:extLst>
              <a:ext uri="{FF2B5EF4-FFF2-40B4-BE49-F238E27FC236}">
                <a16:creationId xmlns:a16="http://schemas.microsoft.com/office/drawing/2014/main" id="{4779C9BD-9377-8A42-AA37-28DCAAE2DA01}"/>
              </a:ext>
            </a:extLst>
          </p:cNvPr>
          <p:cNvSpPr/>
          <p:nvPr/>
        </p:nvSpPr>
        <p:spPr>
          <a:xfrm flipV="1">
            <a:off x="3152704" y="4854514"/>
            <a:ext cx="1491343" cy="368557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Freeform 41">
            <a:extLst>
              <a:ext uri="{FF2B5EF4-FFF2-40B4-BE49-F238E27FC236}">
                <a16:creationId xmlns:a16="http://schemas.microsoft.com/office/drawing/2014/main" id="{9D84B921-5ABF-F243-8D16-E054BAF938DF}"/>
              </a:ext>
            </a:extLst>
          </p:cNvPr>
          <p:cNvSpPr/>
          <p:nvPr/>
        </p:nvSpPr>
        <p:spPr>
          <a:xfrm flipV="1">
            <a:off x="3257686" y="5940262"/>
            <a:ext cx="1397842" cy="148843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Freeform 42">
            <a:extLst>
              <a:ext uri="{FF2B5EF4-FFF2-40B4-BE49-F238E27FC236}">
                <a16:creationId xmlns:a16="http://schemas.microsoft.com/office/drawing/2014/main" id="{B85AA8FF-927E-B64B-8AB7-2B20E732B2AE}"/>
              </a:ext>
            </a:extLst>
          </p:cNvPr>
          <p:cNvSpPr/>
          <p:nvPr/>
        </p:nvSpPr>
        <p:spPr>
          <a:xfrm flipV="1">
            <a:off x="3164184" y="5455084"/>
            <a:ext cx="1491343" cy="232116"/>
          </a:xfrm>
          <a:custGeom>
            <a:avLst/>
            <a:gdLst>
              <a:gd name="connsiteX0" fmla="*/ 0 w 2122715"/>
              <a:gd name="connsiteY0" fmla="*/ 1040716 h 1040716"/>
              <a:gd name="connsiteX1" fmla="*/ 674915 w 2122715"/>
              <a:gd name="connsiteY1" fmla="*/ 17458 h 1040716"/>
              <a:gd name="connsiteX2" fmla="*/ 1709057 w 2122715"/>
              <a:gd name="connsiteY2" fmla="*/ 398458 h 1040716"/>
              <a:gd name="connsiteX3" fmla="*/ 2122715 w 2122715"/>
              <a:gd name="connsiteY3" fmla="*/ 442001 h 104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22715" h="1040716">
                <a:moveTo>
                  <a:pt x="0" y="1040716"/>
                </a:moveTo>
                <a:cubicBezTo>
                  <a:pt x="195036" y="582608"/>
                  <a:pt x="390072" y="124501"/>
                  <a:pt x="674915" y="17458"/>
                </a:cubicBezTo>
                <a:cubicBezTo>
                  <a:pt x="959758" y="-89585"/>
                  <a:pt x="1467757" y="327701"/>
                  <a:pt x="1709057" y="398458"/>
                </a:cubicBezTo>
                <a:cubicBezTo>
                  <a:pt x="1950357" y="469215"/>
                  <a:pt x="2036536" y="455608"/>
                  <a:pt x="2122715" y="442001"/>
                </a:cubicBezTo>
              </a:path>
            </a:pathLst>
          </a:custGeom>
          <a:noFill/>
          <a:ln w="19050">
            <a:solidFill>
              <a:schemeClr val="accent1"/>
            </a:solidFill>
            <a:prstDash val="dash"/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2F02E36-3238-3548-B696-9429B08331D3}"/>
              </a:ext>
            </a:extLst>
          </p:cNvPr>
          <p:cNvSpPr txBox="1"/>
          <p:nvPr/>
        </p:nvSpPr>
        <p:spPr>
          <a:xfrm>
            <a:off x="4751619" y="5338726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accent1"/>
                </a:solidFill>
              </a:rPr>
              <a:t>Mylar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Isolation</a:t>
            </a:r>
            <a:r>
              <a:rPr lang="it-IT" sz="1600" dirty="0">
                <a:solidFill>
                  <a:schemeClr val="accent1"/>
                </a:solidFill>
              </a:rPr>
              <a:t> (</a:t>
            </a:r>
            <a:r>
              <a:rPr lang="it-IT" sz="1600" dirty="0" err="1">
                <a:solidFill>
                  <a:schemeClr val="accent1"/>
                </a:solidFill>
              </a:rPr>
              <a:t>thin</a:t>
            </a:r>
            <a:r>
              <a:rPr lang="it-IT" sz="1600" dirty="0">
                <a:solidFill>
                  <a:schemeClr val="accent1"/>
                </a:solidFill>
              </a:rPr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8115FDF1-D463-5E43-BC45-EB0FFC81FC5E}"/>
              </a:ext>
            </a:extLst>
          </p:cNvPr>
          <p:cNvSpPr txBox="1"/>
          <p:nvPr/>
        </p:nvSpPr>
        <p:spPr>
          <a:xfrm>
            <a:off x="4749748" y="5820595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Bottom </a:t>
            </a:r>
            <a:r>
              <a:rPr lang="it-IT" sz="1600" dirty="0" err="1">
                <a:solidFill>
                  <a:schemeClr val="accent1"/>
                </a:solidFill>
              </a:rPr>
              <a:t>Readout</a:t>
            </a:r>
            <a:r>
              <a:rPr lang="it-IT" sz="1600" dirty="0">
                <a:solidFill>
                  <a:schemeClr val="accent1"/>
                </a:solidFill>
              </a:rPr>
              <a:t> (PI)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ACE2DA1-690A-2F49-BDA6-FE04E08187A7}"/>
              </a:ext>
            </a:extLst>
          </p:cNvPr>
          <p:cNvSpPr txBox="1"/>
          <p:nvPr/>
        </p:nvSpPr>
        <p:spPr>
          <a:xfrm>
            <a:off x="4740723" y="4790389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Bottom </a:t>
            </a:r>
            <a:r>
              <a:rPr lang="it-IT" sz="1600" dirty="0" err="1">
                <a:solidFill>
                  <a:schemeClr val="accent1"/>
                </a:solidFill>
              </a:rPr>
              <a:t>Electrode</a:t>
            </a:r>
            <a:r>
              <a:rPr lang="it-IT" sz="1600" dirty="0">
                <a:solidFill>
                  <a:schemeClr val="accent1"/>
                </a:solidFill>
              </a:rPr>
              <a:t> (XC)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19F8148-14DB-B346-B4E1-5157912B4F9F}"/>
              </a:ext>
            </a:extLst>
          </p:cNvPr>
          <p:cNvSpPr txBox="1"/>
          <p:nvPr/>
        </p:nvSpPr>
        <p:spPr>
          <a:xfrm>
            <a:off x="4740723" y="4183166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accent1"/>
                </a:solidFill>
              </a:rPr>
              <a:t>Amp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Electr</a:t>
            </a:r>
            <a:r>
              <a:rPr lang="it-IT" sz="1600" dirty="0">
                <a:solidFill>
                  <a:schemeClr val="accent1"/>
                </a:solidFill>
              </a:rPr>
              <a:t> (DLC + PI)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08A06BE-31EF-D446-93C9-E88F300E9C01}"/>
              </a:ext>
            </a:extLst>
          </p:cNvPr>
          <p:cNvSpPr txBox="1"/>
          <p:nvPr/>
        </p:nvSpPr>
        <p:spPr>
          <a:xfrm>
            <a:off x="4751619" y="3532020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>
                <a:solidFill>
                  <a:schemeClr val="accent1"/>
                </a:solidFill>
              </a:rPr>
              <a:t>Gas Gap (5mm)</a:t>
            </a: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84FB52D-247B-2140-966D-562A02A54CC6}"/>
              </a:ext>
            </a:extLst>
          </p:cNvPr>
          <p:cNvCxnSpPr>
            <a:cxnSpLocks/>
          </p:cNvCxnSpPr>
          <p:nvPr/>
        </p:nvCxnSpPr>
        <p:spPr>
          <a:xfrm flipV="1">
            <a:off x="3274926" y="3705760"/>
            <a:ext cx="1336477" cy="527787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CE0C0495-DE04-C341-BE58-6D62FED21C0F}"/>
              </a:ext>
            </a:extLst>
          </p:cNvPr>
          <p:cNvCxnSpPr>
            <a:cxnSpLocks/>
          </p:cNvCxnSpPr>
          <p:nvPr/>
        </p:nvCxnSpPr>
        <p:spPr>
          <a:xfrm flipV="1">
            <a:off x="3164184" y="4381530"/>
            <a:ext cx="1463429" cy="184471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reeform 6">
            <a:extLst>
              <a:ext uri="{FF2B5EF4-FFF2-40B4-BE49-F238E27FC236}">
                <a16:creationId xmlns:a16="http://schemas.microsoft.com/office/drawing/2014/main" id="{F6393B36-45AE-0F41-B8AE-CBAF42FB3EAE}"/>
              </a:ext>
            </a:extLst>
          </p:cNvPr>
          <p:cNvSpPr/>
          <p:nvPr/>
        </p:nvSpPr>
        <p:spPr>
          <a:xfrm>
            <a:off x="1994798" y="1215068"/>
            <a:ext cx="882114" cy="1083995"/>
          </a:xfrm>
          <a:custGeom>
            <a:avLst/>
            <a:gdLst>
              <a:gd name="connsiteX0" fmla="*/ 69133 w 882114"/>
              <a:gd name="connsiteY0" fmla="*/ 1083995 h 1083995"/>
              <a:gd name="connsiteX1" fmla="*/ 69133 w 882114"/>
              <a:gd name="connsiteY1" fmla="*/ 443915 h 1083995"/>
              <a:gd name="connsiteX2" fmla="*/ 787591 w 882114"/>
              <a:gd name="connsiteY2" fmla="*/ 38966 h 1083995"/>
              <a:gd name="connsiteX3" fmla="*/ 852905 w 882114"/>
              <a:gd name="connsiteY3" fmla="*/ 38966 h 10839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2114" h="1083995">
                <a:moveTo>
                  <a:pt x="69133" y="1083995"/>
                </a:moveTo>
                <a:cubicBezTo>
                  <a:pt x="9261" y="851040"/>
                  <a:pt x="-50610" y="618086"/>
                  <a:pt x="69133" y="443915"/>
                </a:cubicBezTo>
                <a:cubicBezTo>
                  <a:pt x="188876" y="269744"/>
                  <a:pt x="787591" y="38966"/>
                  <a:pt x="787591" y="38966"/>
                </a:cubicBezTo>
                <a:cubicBezTo>
                  <a:pt x="918220" y="-28526"/>
                  <a:pt x="885562" y="5220"/>
                  <a:pt x="852905" y="38966"/>
                </a:cubicBezTo>
              </a:path>
            </a:pathLst>
          </a:cu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6512447E-6A0E-1543-A4EB-32E86353ADF5}"/>
              </a:ext>
            </a:extLst>
          </p:cNvPr>
          <p:cNvCxnSpPr>
            <a:cxnSpLocks/>
          </p:cNvCxnSpPr>
          <p:nvPr/>
        </p:nvCxnSpPr>
        <p:spPr>
          <a:xfrm>
            <a:off x="3152704" y="1243346"/>
            <a:ext cx="1458699" cy="0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579375FD-828A-C845-BC32-066F0483A1D6}"/>
              </a:ext>
            </a:extLst>
          </p:cNvPr>
          <p:cNvSpPr txBox="1"/>
          <p:nvPr/>
        </p:nvSpPr>
        <p:spPr>
          <a:xfrm>
            <a:off x="4740723" y="1144119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accent1"/>
                </a:solidFill>
              </a:rPr>
              <a:t>Signal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Wire</a:t>
            </a:r>
            <a:r>
              <a:rPr lang="it-IT" sz="1600" dirty="0">
                <a:solidFill>
                  <a:schemeClr val="accent1"/>
                </a:solidFill>
              </a:rPr>
              <a:t> (to SMA)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66BF87A8-BAF3-2C44-AFDC-4CCABB4BFEDD}"/>
              </a:ext>
            </a:extLst>
          </p:cNvPr>
          <p:cNvSpPr txBox="1"/>
          <p:nvPr/>
        </p:nvSpPr>
        <p:spPr>
          <a:xfrm>
            <a:off x="4733716" y="6367296"/>
            <a:ext cx="2046514" cy="3385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it-IT" sz="1600" dirty="0" err="1">
                <a:solidFill>
                  <a:schemeClr val="accent1"/>
                </a:solidFill>
              </a:rPr>
              <a:t>Signal</a:t>
            </a:r>
            <a:r>
              <a:rPr lang="it-IT" sz="1600" dirty="0">
                <a:solidFill>
                  <a:schemeClr val="accent1"/>
                </a:solidFill>
              </a:rPr>
              <a:t> </a:t>
            </a:r>
            <a:r>
              <a:rPr lang="it-IT" sz="1600" dirty="0" err="1">
                <a:solidFill>
                  <a:schemeClr val="accent1"/>
                </a:solidFill>
              </a:rPr>
              <a:t>Wire</a:t>
            </a:r>
            <a:r>
              <a:rPr lang="it-IT" sz="1600" dirty="0">
                <a:solidFill>
                  <a:schemeClr val="accent1"/>
                </a:solidFill>
              </a:rPr>
              <a:t> (to SMA)</a:t>
            </a:r>
          </a:p>
        </p:txBody>
      </p: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FF16602A-9B51-1B4F-9331-08FE57FA4A54}"/>
              </a:ext>
            </a:extLst>
          </p:cNvPr>
          <p:cNvCxnSpPr>
            <a:cxnSpLocks/>
          </p:cNvCxnSpPr>
          <p:nvPr/>
        </p:nvCxnSpPr>
        <p:spPr>
          <a:xfrm flipV="1">
            <a:off x="3132324" y="6536573"/>
            <a:ext cx="1479079" cy="169277"/>
          </a:xfrm>
          <a:prstGeom prst="straightConnector1">
            <a:avLst/>
          </a:prstGeom>
          <a:ln w="19050">
            <a:solidFill>
              <a:schemeClr val="accent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25478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8838</TotalTime>
  <Words>299</Words>
  <Application>Microsoft Macintosh PowerPoint</Application>
  <PresentationFormat>Widescreen</PresentationFormat>
  <Paragraphs>63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Production of Electrodes for the ‘small FTM’</vt:lpstr>
      <vt:lpstr>Reminder: Design of the small FTM</vt:lpstr>
      <vt:lpstr>Mechanical Design Internal Foil holder</vt:lpstr>
      <vt:lpstr>Mechanical Design External + Internal holder</vt:lpstr>
      <vt:lpstr>Disks to be produced by EP-DT-EF-MPT Workshop</vt:lpstr>
      <vt:lpstr>Disks to be produced by EP-DT-EF-MPT Workshop</vt:lpstr>
      <vt:lpstr>Detection Concept: Single detection layer of FTM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11</cp:revision>
  <cp:lastPrinted>2019-06-18T16:54:27Z</cp:lastPrinted>
  <dcterms:created xsi:type="dcterms:W3CDTF">2019-06-18T06:19:50Z</dcterms:created>
  <dcterms:modified xsi:type="dcterms:W3CDTF">2019-06-24T09:37:59Z</dcterms:modified>
</cp:coreProperties>
</file>