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2" r:id="rId6"/>
    <p:sldId id="260" r:id="rId7"/>
    <p:sldId id="273" r:id="rId8"/>
    <p:sldId id="261" r:id="rId9"/>
    <p:sldId id="274" r:id="rId10"/>
    <p:sldId id="262" r:id="rId11"/>
    <p:sldId id="275" r:id="rId12"/>
    <p:sldId id="270" r:id="rId13"/>
    <p:sldId id="276" r:id="rId14"/>
    <p:sldId id="267" r:id="rId15"/>
    <p:sldId id="266" r:id="rId16"/>
    <p:sldId id="268" r:id="rId17"/>
    <p:sldId id="271" r:id="rId18"/>
    <p:sldId id="26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5332C-1196-4C07-8C21-C8B56B3A68F5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601C3-020E-4ECA-B91C-AE93E6E3025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15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073F-7CFE-4500-8BA7-ABE8C91EC655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65ACA-9EE9-4E96-BC8D-A130D24BE39D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222A-96AF-4695-A5E2-F353F5F7AD59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818B-9701-4809-A5C0-07584F6ACC43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2D7FB-D9C7-41DA-B8AF-F434519CA6B1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6783-C1DE-4151-8380-FF4E358A322F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C94F-D30E-418F-867C-66FA2FD304F7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1755-6DF8-467C-9374-E03EFC36B0FE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59FAA-8DA3-4E44-B15B-018C100BD762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61FB-A81C-47D8-A0D6-3BAA0060CA46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7F45-C099-4F44-BE63-F54941F2E68F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70D-1794-4442-8D84-D5EC8A34A79F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CC7F-CFA0-4F64-A2B6-350F204524B9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C055-72BB-4324-9B97-D4E329330A94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96B3-E64C-4C69-A721-9B941A7AE896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4ED03-C306-43BA-9083-FB214A969AC1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A28FF-1C06-4340-A504-0748F7B98237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4D66362-4C0D-41DA-B69A-93D8382498AF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it-IT"/>
              <a:t>F.Gargano - Report attività 3M - CdS 10-11 luglio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eb.infn.it/lab2go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polarquest2018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icd.desy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C3M</a:t>
            </a:r>
            <a:br>
              <a:rPr lang="it-IT" dirty="0"/>
            </a:br>
            <a:r>
              <a:rPr lang="it-IT" sz="4800" dirty="0"/>
              <a:t>Attività di terza missione a carattere nazionale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/>
              <a:t>Fabio Gargano </a:t>
            </a:r>
          </a:p>
          <a:p>
            <a:r>
              <a:rPr lang="it-IT"/>
              <a:t>Consiglio di Sezione – Luglio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2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AGGIORNAMEN_C3M: Aggiornamenti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7" y="1303050"/>
            <a:ext cx="7613030" cy="460397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/>
              <a:t>Aggiornamenti è un progetto nato a Torino nel 2017 per la formazione didattica della scienza pensato per docenti di scuola media</a:t>
            </a:r>
          </a:p>
          <a:p>
            <a:pPr algn="just"/>
            <a:r>
              <a:rPr lang="it-IT" dirty="0"/>
              <a:t>Si base sull’idea del «</a:t>
            </a:r>
            <a:r>
              <a:rPr lang="it-IT" dirty="0" err="1"/>
              <a:t>learning</a:t>
            </a:r>
            <a:r>
              <a:rPr lang="it-IT" dirty="0"/>
              <a:t> by </a:t>
            </a:r>
            <a:r>
              <a:rPr lang="it-IT" dirty="0" err="1"/>
              <a:t>doing</a:t>
            </a:r>
            <a:r>
              <a:rPr lang="it-IT" dirty="0"/>
              <a:t>» e prevede un insieme di incontri in laboratorio con i docenti durante i quali si realizzano insieme dei piccoli esperimento con «materiali poveri» che poi potranno essere ripetuti in classe o nei laboratori didattici delle scuole</a:t>
            </a:r>
          </a:p>
          <a:p>
            <a:pPr algn="just"/>
            <a:r>
              <a:rPr lang="it-IT" dirty="0"/>
              <a:t>Nel 2019/2020 le sezioni attualmente coinvolte sono: BA-TO-CA-PV-BO-PI-PG-FE-GE-RM3-TIFPA</a:t>
            </a:r>
          </a:p>
          <a:p>
            <a:pPr algn="just"/>
            <a:r>
              <a:rPr lang="it-IT" dirty="0"/>
              <a:t>A Bari sono coinvolti nelle attività:	</a:t>
            </a:r>
          </a:p>
          <a:p>
            <a:pPr lvl="1" algn="just"/>
            <a:r>
              <a:rPr lang="it-IT" dirty="0"/>
              <a:t>Francesco Cafagna</a:t>
            </a:r>
          </a:p>
          <a:p>
            <a:pPr lvl="1" algn="just"/>
            <a:r>
              <a:rPr lang="it-IT" dirty="0"/>
              <a:t>Fabio Gargano</a:t>
            </a:r>
          </a:p>
          <a:p>
            <a:pPr lvl="1" algn="just"/>
            <a:r>
              <a:rPr lang="it-IT" dirty="0"/>
              <a:t>Pino Tagliente</a:t>
            </a:r>
          </a:p>
          <a:p>
            <a:pPr algn="just"/>
            <a:r>
              <a:rPr lang="it-IT" dirty="0"/>
              <a:t>Nella edizione 2018 abbiamo avuto 9 partecipanti al corso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643A695C-B853-42CB-84F2-3FC6B605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41" y="1709317"/>
            <a:ext cx="3750010" cy="48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E201F-A5FE-427C-9370-A03713C6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9F279-0867-46C4-BA59-40DBD33A9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458"/>
            <a:ext cx="12192000" cy="999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8ED6AA-2A1B-4769-B285-221D6C1AAEC4}"/>
              </a:ext>
            </a:extLst>
          </p:cNvPr>
          <p:cNvSpPr/>
          <p:nvPr/>
        </p:nvSpPr>
        <p:spPr>
          <a:xfrm>
            <a:off x="137354" y="1868433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AGGIORNAMEN_C3M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18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5BCF-988F-481D-B20F-1738DA02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Lab2Go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18B32-1D74-4CC9-944C-500E8C0A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778598"/>
            <a:ext cx="8946541" cy="4195481"/>
          </a:xfrm>
        </p:spPr>
        <p:txBody>
          <a:bodyPr>
            <a:normAutofit/>
          </a:bodyPr>
          <a:lstStyle/>
          <a:p>
            <a:pPr fontAlgn="base"/>
            <a:r>
              <a:rPr lang="it-IT" b="1" dirty="0"/>
              <a:t>Lab2go: aiuto alla diffusione della pratica laboratoriale nella scuola</a:t>
            </a:r>
            <a:endParaRPr lang="it-IT" dirty="0"/>
          </a:p>
          <a:p>
            <a:pPr fontAlgn="base"/>
            <a:r>
              <a:rPr lang="it-IT" b="1" dirty="0"/>
              <a:t>Obiettivi:</a:t>
            </a:r>
            <a:r>
              <a:rPr lang="it-IT" dirty="0"/>
              <a:t> tre sono gli obiettivi che si intende perseguire in modo sequenziale:</a:t>
            </a:r>
          </a:p>
          <a:p>
            <a:pPr lvl="1" fontAlgn="base"/>
            <a:r>
              <a:rPr lang="it-IT" dirty="0"/>
              <a:t>catalogazione e documentazione degli esperimenti scientifici realizzabili nei laboratori delle scuole superiori di secondo grado coinvolte nel progetto e riparazione della strumentazione non funzionante ;</a:t>
            </a:r>
          </a:p>
          <a:p>
            <a:pPr lvl="1" fontAlgn="base"/>
            <a:r>
              <a:rPr lang="it-IT" dirty="0"/>
              <a:t>aggiornamento dei docenti all’interno delle scuole sugli esperimenti scientifici che si possono effettuare ;</a:t>
            </a:r>
          </a:p>
          <a:p>
            <a:pPr lvl="1" fontAlgn="base"/>
            <a:r>
              <a:rPr lang="it-IT" dirty="0"/>
              <a:t>condivisione degli esperimenti con le scuole limitrofe. A tal fine è cruciale l’obiettivo 1, cioè che sia possibile sapere dove sono le esperienze e che siano appropriatamente documentate.</a:t>
            </a:r>
          </a:p>
          <a:p>
            <a:r>
              <a:rPr lang="en-US" dirty="0">
                <a:hlinkClick r:id="rId2"/>
              </a:rPr>
              <a:t>https://web.infn.it/lab2go/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D239B-997F-4AA3-A538-ED3EFD0F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6" name="Picture 2" descr="Lab2Go">
            <a:extLst>
              <a:ext uri="{FF2B5EF4-FFF2-40B4-BE49-F238E27FC236}">
                <a16:creationId xmlns:a16="http://schemas.microsoft.com/office/drawing/2014/main" id="{D813FB2C-C46C-434C-9F5F-69083241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90" y="169546"/>
            <a:ext cx="7143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80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2B38B-D09E-4AB5-A18C-D1D2D8A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EB78-2AC7-4AB4-9017-16AA1F4F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6659"/>
            <a:ext cx="12192000" cy="989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E41AAE-FF8F-4938-B09E-AD420DC07CFE}"/>
              </a:ext>
            </a:extLst>
          </p:cNvPr>
          <p:cNvSpPr/>
          <p:nvPr/>
        </p:nvSpPr>
        <p:spPr>
          <a:xfrm>
            <a:off x="194037" y="2229350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Lab2Go</a:t>
            </a:r>
          </a:p>
        </p:txBody>
      </p:sp>
    </p:spTree>
    <p:extLst>
      <p:ext uri="{BB962C8B-B14F-4D97-AF65-F5344CB8AC3E}">
        <p14:creationId xmlns:p14="http://schemas.microsoft.com/office/powerpoint/2010/main" val="1642272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26496-A573-4DCB-A054-FE70752B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23" y="2464398"/>
            <a:ext cx="9404723" cy="1400530"/>
          </a:xfrm>
        </p:spPr>
        <p:txBody>
          <a:bodyPr/>
          <a:lstStyle/>
          <a:p>
            <a:r>
              <a:rPr lang="en-US" dirty="0"/>
              <a:t>ATTIVITA’ NON PRESENTI NEL 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0005C-CE0A-4A5A-B35A-93F46F6A5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00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28FD2-6670-4A91-89CD-7AAB109E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Famelab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4957B-47E5-4EFD-BA8F-AB0AED98A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65" y="2488200"/>
            <a:ext cx="6287302" cy="3083042"/>
          </a:xfrm>
        </p:spPr>
        <p:txBody>
          <a:bodyPr/>
          <a:lstStyle/>
          <a:p>
            <a:r>
              <a:rPr lang="it-IT" dirty="0"/>
              <a:t>Nel 2019 la sezione di Bari ha partecipato all’evento </a:t>
            </a:r>
            <a:r>
              <a:rPr lang="it-IT" dirty="0" err="1"/>
              <a:t>FameLab</a:t>
            </a:r>
            <a:r>
              <a:rPr lang="it-IT" dirty="0"/>
              <a:t> ospitando la finale provinciale e selezionando dei concorrenti per la finale regionale che si è tenuta a Foggia</a:t>
            </a:r>
          </a:p>
          <a:p>
            <a:r>
              <a:rPr lang="it-IT" dirty="0"/>
              <a:t>Nel 2020 stiamo cerca di portare la finale regionale a Bari in sinergia con </a:t>
            </a:r>
            <a:r>
              <a:rPr lang="it-IT" dirty="0" err="1"/>
              <a:t>UniBA</a:t>
            </a:r>
            <a:endParaRPr lang="it-IT" dirty="0"/>
          </a:p>
          <a:p>
            <a:r>
              <a:rPr lang="it-IT" dirty="0"/>
              <a:t>Marco </a:t>
            </a:r>
            <a:r>
              <a:rPr lang="it-IT" dirty="0" err="1"/>
              <a:t>Circella</a:t>
            </a:r>
            <a:r>
              <a:rPr lang="it-IT" dirty="0"/>
              <a:t> ha seguito l’evento 2019 e seguirà l’evento 2020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F1224-5D34-41D9-8CBE-A69D0E5D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2050" name="Picture 2" descr="Image result for famelab 2019">
            <a:extLst>
              <a:ext uri="{FF2B5EF4-FFF2-40B4-BE49-F238E27FC236}">
                <a16:creationId xmlns:a16="http://schemas.microsoft.com/office/drawing/2014/main" id="{4D26D678-6960-49FA-8BF1-ED6D87047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27" y="497193"/>
            <a:ext cx="3979942" cy="14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DA03A78-6DC7-4530-B3F7-6693CB67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320" y="2257398"/>
            <a:ext cx="3979942" cy="40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7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FCB3-7AA1-428D-A6A6-0FF5D380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Notte dei ricercatori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18D63-2AD6-4179-B9EE-983D55218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58002"/>
            <a:ext cx="8196136" cy="4276453"/>
          </a:xfrm>
        </p:spPr>
        <p:txBody>
          <a:bodyPr>
            <a:normAutofit/>
          </a:bodyPr>
          <a:lstStyle/>
          <a:p>
            <a:r>
              <a:rPr lang="it-IT" dirty="0"/>
              <a:t>Il 27 settembre 2019 si terrà la seconda edizione della notte europea dei ricercatori nell’ambito del progetto ERN_APULIA</a:t>
            </a:r>
          </a:p>
          <a:p>
            <a:pPr lvl="1"/>
            <a:r>
              <a:rPr lang="it-IT" dirty="0"/>
              <a:t>In fase di organizzazione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Parteciperemo alla prossima Call Europea per l’organizzazione della Notte dei Ricercatori 2020 con la stessa cordata guidata da </a:t>
            </a:r>
            <a:r>
              <a:rPr lang="it-IT" dirty="0" err="1"/>
              <a:t>UniSalento</a:t>
            </a:r>
            <a:endParaRPr lang="it-IT" dirty="0"/>
          </a:p>
          <a:p>
            <a:r>
              <a:rPr lang="it-IT" dirty="0"/>
              <a:t>In caso di finanziamento europeo verrà aperta una sigla su fondi esterni e verrà richiesta la rendicontazione di ore da parte del personale INFN coinvolto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673A7-779B-41A3-AE1A-CBC64873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3074" name="Picture 2" descr="Image result for european research night">
            <a:extLst>
              <a:ext uri="{FF2B5EF4-FFF2-40B4-BE49-F238E27FC236}">
                <a16:creationId xmlns:a16="http://schemas.microsoft.com/office/drawing/2014/main" id="{42E770C7-00CD-49C3-B8A0-99FE0669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51" y="4510442"/>
            <a:ext cx="2366765" cy="181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1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845D-4A20-422D-B2EB-8C56C787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 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F3F41-1A6F-490D-B386-6DA39637B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33" y="2028469"/>
            <a:ext cx="8946541" cy="2296395"/>
          </a:xfrm>
        </p:spPr>
        <p:txBody>
          <a:bodyPr>
            <a:normAutofit/>
          </a:bodyPr>
          <a:lstStyle/>
          <a:p>
            <a:r>
              <a:rPr lang="en-US" dirty="0" err="1"/>
              <a:t>Particolare</a:t>
            </a:r>
            <a:r>
              <a:rPr lang="en-US" dirty="0"/>
              <a:t> </a:t>
            </a:r>
            <a:r>
              <a:rPr lang="en-US" dirty="0" err="1"/>
              <a:t>risalto</a:t>
            </a:r>
            <a:r>
              <a:rPr lang="en-US" dirty="0"/>
              <a:t> </a:t>
            </a:r>
            <a:r>
              <a:rPr lang="en-US" dirty="0" err="1"/>
              <a:t>mediatico</a:t>
            </a:r>
            <a:r>
              <a:rPr lang="en-US" dirty="0"/>
              <a:t> ha </a:t>
            </a:r>
            <a:r>
              <a:rPr lang="en-US" dirty="0" err="1"/>
              <a:t>aavuto</a:t>
            </a:r>
            <a:r>
              <a:rPr lang="en-US" dirty="0"/>
              <a:t> </a:t>
            </a:r>
            <a:r>
              <a:rPr lang="en-US" dirty="0" err="1"/>
              <a:t>l’inziativa</a:t>
            </a:r>
            <a:r>
              <a:rPr lang="en-US" dirty="0"/>
              <a:t> Polar Quest.</a:t>
            </a:r>
          </a:p>
          <a:p>
            <a:r>
              <a:rPr lang="en-US" dirty="0"/>
              <a:t>Una </a:t>
            </a:r>
            <a:r>
              <a:rPr lang="en-US" dirty="0" err="1"/>
              <a:t>inziativa</a:t>
            </a:r>
            <a:r>
              <a:rPr lang="en-US" dirty="0"/>
              <a:t> del </a:t>
            </a:r>
            <a:r>
              <a:rPr lang="en-US" dirty="0" err="1"/>
              <a:t>centro</a:t>
            </a:r>
            <a:r>
              <a:rPr lang="en-US" dirty="0"/>
              <a:t> Fermi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vede</a:t>
            </a:r>
            <a:r>
              <a:rPr lang="en-US" dirty="0"/>
              <a:t> </a:t>
            </a:r>
            <a:r>
              <a:rPr lang="en-US" dirty="0" err="1"/>
              <a:t>coinvolti</a:t>
            </a:r>
            <a:r>
              <a:rPr lang="en-US" dirty="0"/>
              <a:t> </a:t>
            </a:r>
            <a:r>
              <a:rPr lang="en-US" dirty="0" err="1"/>
              <a:t>molti</a:t>
            </a:r>
            <a:r>
              <a:rPr lang="en-US" dirty="0"/>
              <a:t> </a:t>
            </a:r>
            <a:r>
              <a:rPr lang="en-US" dirty="0" err="1"/>
              <a:t>ricercatori</a:t>
            </a:r>
            <a:r>
              <a:rPr lang="en-US" dirty="0"/>
              <a:t> </a:t>
            </a:r>
            <a:r>
              <a:rPr lang="en-US" dirty="0" err="1"/>
              <a:t>dell’INFN</a:t>
            </a:r>
            <a:r>
              <a:rPr lang="en-US" dirty="0"/>
              <a:t> e qui a Bari Marcello </a:t>
            </a:r>
            <a:r>
              <a:rPr lang="en-US" dirty="0" err="1"/>
              <a:t>Abbrescia</a:t>
            </a:r>
            <a:r>
              <a:rPr lang="en-US" dirty="0"/>
              <a:t> e Nicola </a:t>
            </a:r>
            <a:r>
              <a:rPr lang="en-US" dirty="0" err="1"/>
              <a:t>Mazziotta</a:t>
            </a:r>
            <a:endParaRPr lang="en-US" dirty="0"/>
          </a:p>
          <a:p>
            <a:r>
              <a:rPr lang="en-US" dirty="0">
                <a:hlinkClick r:id="rId2"/>
              </a:rPr>
              <a:t>http://www.polarquest2018.org/</a:t>
            </a:r>
            <a:endParaRPr lang="en-US" dirty="0"/>
          </a:p>
          <a:p>
            <a:r>
              <a:rPr lang="en-US" dirty="0"/>
              <a:t>Nel 2020 </a:t>
            </a:r>
            <a:r>
              <a:rPr lang="en-US" dirty="0" err="1"/>
              <a:t>continueranno</a:t>
            </a:r>
            <a:r>
              <a:rPr lang="en-US" dirty="0"/>
              <a:t> le </a:t>
            </a:r>
            <a:r>
              <a:rPr lang="en-US" dirty="0" err="1"/>
              <a:t>attività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D10E7-CB03-46F0-B692-BCDD8D40D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2050" name="Picture 2" descr="POLARQUEST 2018">
            <a:extLst>
              <a:ext uri="{FF2B5EF4-FFF2-40B4-BE49-F238E27FC236}">
                <a16:creationId xmlns:a16="http://schemas.microsoft.com/office/drawing/2014/main" id="{DD4A3D3A-B2E9-47B4-994F-CFAE7404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1" y="42495"/>
            <a:ext cx="3194167" cy="19312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4E3A4-9BA5-44C2-8AD3-69CB83DD7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895" y="3715448"/>
            <a:ext cx="4809868" cy="27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4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… tutto il resto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449414"/>
            <a:ext cx="8946541" cy="4195481"/>
          </a:xfrm>
        </p:spPr>
        <p:txBody>
          <a:bodyPr/>
          <a:lstStyle/>
          <a:p>
            <a:r>
              <a:rPr lang="it-IT" dirty="0"/>
              <a:t>Molti ricercatori sono spesso coinvolti in attività di terza missione sul territorio di Bari e provincia (scuole, eventi pubblici, …)</a:t>
            </a:r>
          </a:p>
          <a:p>
            <a:r>
              <a:rPr lang="it-IT" dirty="0"/>
              <a:t>Le iniziative di terza missione non di carattere nazionale non sono coordinate dalla C3M, ma lasciate alla volontà ed iniziativa dei singoli ricercatori</a:t>
            </a:r>
          </a:p>
          <a:p>
            <a:r>
              <a:rPr lang="it-IT" dirty="0"/>
              <a:t>Unico “obbligo” è di inserire nel DB di sezione in modo che ne rimanga traccia sia a livello locale che a livello nazionale</a:t>
            </a:r>
          </a:p>
          <a:p>
            <a:r>
              <a:rPr lang="it-IT" dirty="0"/>
              <a:t>http://home.infn.it/it/eventi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2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Regole guida di commissione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Commissione di terza missione per coordinare le attività a carattere nazionale e che coinvolgono più sezione</a:t>
            </a:r>
          </a:p>
          <a:p>
            <a:r>
              <a:rPr lang="it-IT" dirty="0"/>
              <a:t>Database analogo a quello delle commissioni scientifiche (solo per le attività nazionali)</a:t>
            </a:r>
          </a:p>
          <a:p>
            <a:r>
              <a:rPr lang="it-IT" dirty="0"/>
              <a:t>Necessità di mettere i nomi delle persone coinvolte</a:t>
            </a:r>
          </a:p>
          <a:p>
            <a:pPr lvl="1"/>
            <a:r>
              <a:rPr lang="it-IT" dirty="0"/>
              <a:t>Si può partecipare anche con 0 FTE</a:t>
            </a:r>
          </a:p>
          <a:p>
            <a:pPr lvl="1"/>
            <a:r>
              <a:rPr lang="it-IT" dirty="0"/>
              <a:t>Unica richiesta: a livello nazionale la sigla deve avere almeno 0.1FTE</a:t>
            </a:r>
          </a:p>
          <a:p>
            <a:pPr lvl="1"/>
            <a:r>
              <a:rPr lang="it-IT" dirty="0"/>
              <a:t>Partecipazione minima 0.05 FTE</a:t>
            </a:r>
          </a:p>
          <a:p>
            <a:r>
              <a:rPr lang="it-IT" dirty="0"/>
              <a:t>Una parte del budget di commissione non è allocato in fase di preventivi per garantire supporto finanziario ad attività che possono nascere durante l’anno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7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presenti a Bari nel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765" y="1349534"/>
            <a:ext cx="8946541" cy="5112812"/>
          </a:xfrm>
        </p:spPr>
        <p:txBody>
          <a:bodyPr numCol="2">
            <a:normAutofit/>
          </a:bodyPr>
          <a:lstStyle/>
          <a:p>
            <a:r>
              <a:rPr lang="it-IT" sz="1600" b="1" dirty="0"/>
              <a:t>MC_C3M – </a:t>
            </a:r>
            <a:r>
              <a:rPr lang="it-IT" sz="1600" b="1" dirty="0" err="1"/>
              <a:t>Masterclass</a:t>
            </a:r>
            <a:r>
              <a:rPr lang="it-IT" sz="1600" b="1" dirty="0"/>
              <a:t> LHC </a:t>
            </a:r>
          </a:p>
          <a:p>
            <a:pPr lvl="1"/>
            <a:r>
              <a:rPr lang="it-IT" sz="1400" dirty="0"/>
              <a:t>Responsabile Nazionale: Catia </a:t>
            </a:r>
            <a:r>
              <a:rPr lang="it-IT" sz="1400" dirty="0" err="1"/>
              <a:t>Peduto</a:t>
            </a:r>
            <a:r>
              <a:rPr lang="it-IT" sz="1400" dirty="0"/>
              <a:t> (</a:t>
            </a:r>
            <a:r>
              <a:rPr lang="it-IT" sz="1400" dirty="0" err="1"/>
              <a:t>Uff.Com</a:t>
            </a:r>
            <a:r>
              <a:rPr lang="it-IT" sz="1400" dirty="0"/>
              <a:t>.)</a:t>
            </a:r>
          </a:p>
          <a:p>
            <a:pPr lvl="1"/>
            <a:r>
              <a:rPr lang="it-IT" sz="1400" dirty="0"/>
              <a:t>Responsabile</a:t>
            </a:r>
            <a:r>
              <a:rPr lang="en-US" sz="1400" dirty="0"/>
              <a:t> locale: Vito </a:t>
            </a:r>
            <a:r>
              <a:rPr lang="en-US" sz="1400" dirty="0" err="1"/>
              <a:t>Manzari</a:t>
            </a:r>
            <a:endParaRPr lang="it-IT" sz="1400" dirty="0"/>
          </a:p>
          <a:p>
            <a:r>
              <a:rPr lang="it-IT" sz="1600" b="1" dirty="0"/>
              <a:t>MCF_C3M – </a:t>
            </a:r>
            <a:r>
              <a:rPr lang="it-IT" sz="1600" b="1" dirty="0" err="1"/>
              <a:t>Masterclass</a:t>
            </a:r>
            <a:r>
              <a:rPr lang="it-IT" sz="1600" b="1" dirty="0"/>
              <a:t> FERMI</a:t>
            </a:r>
          </a:p>
          <a:p>
            <a:pPr lvl="1"/>
            <a:r>
              <a:rPr lang="it-IT" sz="1400" dirty="0"/>
              <a:t>Responsabile Nazionale: Fabio Gargano (BA)</a:t>
            </a:r>
          </a:p>
          <a:p>
            <a:r>
              <a:rPr lang="it-IT" sz="1600" b="1" dirty="0"/>
              <a:t>OCRA_C3M – International </a:t>
            </a:r>
            <a:r>
              <a:rPr lang="it-IT" sz="1600" b="1" dirty="0" err="1"/>
              <a:t>Cosmic</a:t>
            </a:r>
            <a:r>
              <a:rPr lang="it-IT" sz="1600" b="1" dirty="0"/>
              <a:t> </a:t>
            </a:r>
            <a:r>
              <a:rPr lang="it-IT" sz="1600" b="1" dirty="0" err="1"/>
              <a:t>Day</a:t>
            </a:r>
            <a:r>
              <a:rPr lang="it-IT" sz="1600" b="1" dirty="0"/>
              <a:t> </a:t>
            </a:r>
          </a:p>
          <a:p>
            <a:pPr lvl="1"/>
            <a:r>
              <a:rPr lang="it-IT" sz="1400" dirty="0"/>
              <a:t>Responsabile Nazionale: Sabine </a:t>
            </a:r>
            <a:r>
              <a:rPr lang="it-IT" sz="1400" dirty="0" err="1"/>
              <a:t>Hemmer</a:t>
            </a:r>
            <a:r>
              <a:rPr lang="it-IT" sz="1400" dirty="0"/>
              <a:t> (PD)</a:t>
            </a:r>
          </a:p>
          <a:p>
            <a:pPr lvl="1"/>
            <a:r>
              <a:rPr lang="it-IT" sz="1400" dirty="0"/>
              <a:t>Responsabile</a:t>
            </a:r>
            <a:r>
              <a:rPr lang="en-US" sz="1400" dirty="0"/>
              <a:t> locale: </a:t>
            </a:r>
            <a:r>
              <a:rPr lang="en-US" sz="1400" dirty="0" err="1"/>
              <a:t>Elisabetta</a:t>
            </a:r>
            <a:r>
              <a:rPr lang="en-US" sz="1400" dirty="0"/>
              <a:t> </a:t>
            </a:r>
            <a:r>
              <a:rPr lang="en-US" sz="1400" dirty="0" err="1"/>
              <a:t>Bissaldi</a:t>
            </a:r>
            <a:endParaRPr lang="it-IT" sz="1400" dirty="0"/>
          </a:p>
          <a:p>
            <a:r>
              <a:rPr lang="it-IT" sz="1600" b="1" dirty="0"/>
              <a:t>AGGIORNAMEN_C3M: Aggiornamenti </a:t>
            </a:r>
          </a:p>
          <a:p>
            <a:pPr lvl="1"/>
            <a:r>
              <a:rPr lang="it-IT" sz="1400" dirty="0"/>
              <a:t>Responsabile Nazionale: Andrea </a:t>
            </a:r>
            <a:r>
              <a:rPr lang="it-IT" sz="1400" dirty="0" err="1"/>
              <a:t>Beraudo</a:t>
            </a:r>
            <a:r>
              <a:rPr lang="it-IT" sz="1400" dirty="0"/>
              <a:t> (TO)</a:t>
            </a:r>
          </a:p>
          <a:p>
            <a:pPr lvl="1"/>
            <a:r>
              <a:rPr lang="it-IT" sz="1400" dirty="0"/>
              <a:t>Responsabile</a:t>
            </a:r>
            <a:r>
              <a:rPr lang="en-US" sz="1400" dirty="0"/>
              <a:t> locale: Fabio Gargano</a:t>
            </a:r>
          </a:p>
          <a:p>
            <a:pPr marL="457200" lvl="1" indent="0">
              <a:buNone/>
            </a:pPr>
            <a:endParaRPr lang="it-IT" sz="1400" dirty="0"/>
          </a:p>
          <a:p>
            <a:r>
              <a:rPr lang="it-IT" sz="1600" b="1" dirty="0"/>
              <a:t>POS_C3M – </a:t>
            </a:r>
            <a:r>
              <a:rPr lang="it-IT" sz="1600" b="1" dirty="0" err="1"/>
              <a:t>Pint</a:t>
            </a:r>
            <a:r>
              <a:rPr lang="it-IT" sz="1600" b="1" dirty="0"/>
              <a:t> of Science</a:t>
            </a:r>
          </a:p>
          <a:p>
            <a:pPr lvl="1"/>
            <a:r>
              <a:rPr lang="it-IT" sz="1400" dirty="0"/>
              <a:t>Responsabile Nazionale: Alessia Tricomi (CT)</a:t>
            </a:r>
          </a:p>
          <a:p>
            <a:pPr lvl="1"/>
            <a:r>
              <a:rPr lang="it-IT" sz="1400" dirty="0"/>
              <a:t>Responsabile</a:t>
            </a:r>
            <a:r>
              <a:rPr lang="en-US" sz="1400" dirty="0"/>
              <a:t> locale: </a:t>
            </a:r>
            <a:r>
              <a:rPr lang="en-US" sz="1400" dirty="0" err="1"/>
              <a:t>Sebino</a:t>
            </a:r>
            <a:r>
              <a:rPr lang="en-US" sz="1400" dirty="0"/>
              <a:t> </a:t>
            </a:r>
            <a:r>
              <a:rPr lang="en-US" sz="1400" dirty="0" err="1"/>
              <a:t>Stramaglia</a:t>
            </a:r>
            <a:endParaRPr lang="it-IT" sz="1400" dirty="0"/>
          </a:p>
          <a:p>
            <a:r>
              <a:rPr lang="it-IT" sz="1600" b="1" dirty="0"/>
              <a:t>C3M - L2G_C3M Lab2Go  (</a:t>
            </a:r>
            <a:r>
              <a:rPr lang="it-IT" sz="1600" b="1" dirty="0">
                <a:solidFill>
                  <a:srgbClr val="FF0000"/>
                </a:solidFill>
              </a:rPr>
              <a:t>NOVITA</a:t>
            </a:r>
            <a:r>
              <a:rPr lang="it-IT" sz="1600" b="1" dirty="0"/>
              <a:t>!)</a:t>
            </a:r>
          </a:p>
          <a:p>
            <a:pPr lvl="1"/>
            <a:r>
              <a:rPr lang="it-IT" sz="1400" dirty="0"/>
              <a:t>Responsabile Nazionale: Pia Astone (RM1)</a:t>
            </a:r>
          </a:p>
          <a:p>
            <a:pPr lvl="1"/>
            <a:r>
              <a:rPr lang="it-IT" sz="1400" dirty="0"/>
              <a:t>Responsabile Locale: Vincenzo Berardi</a:t>
            </a:r>
          </a:p>
          <a:p>
            <a:pPr lvl="1"/>
            <a:endParaRPr lang="it-IT" sz="1400" b="1" dirty="0"/>
          </a:p>
          <a:p>
            <a:pPr marL="0" indent="0">
              <a:buNone/>
            </a:pPr>
            <a:endParaRPr lang="it-IT" sz="1600" dirty="0"/>
          </a:p>
          <a:p>
            <a:pPr lvl="1"/>
            <a:endParaRPr lang="it-IT" sz="1400" dirty="0"/>
          </a:p>
          <a:p>
            <a:endParaRPr lang="it-IT" sz="1600" dirty="0"/>
          </a:p>
          <a:p>
            <a:endParaRPr lang="it-IT" sz="1600" dirty="0"/>
          </a:p>
          <a:p>
            <a:pPr marL="457200" lvl="1" indent="0">
              <a:buNone/>
            </a:pPr>
            <a:endParaRPr lang="it-IT" sz="1400" dirty="0"/>
          </a:p>
          <a:p>
            <a:pPr lvl="1"/>
            <a:endParaRPr lang="it-IT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50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MC_C3M – MCF_C3M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15" y="1478864"/>
            <a:ext cx="8946541" cy="4195481"/>
          </a:xfrm>
        </p:spPr>
        <p:txBody>
          <a:bodyPr/>
          <a:lstStyle/>
          <a:p>
            <a:r>
              <a:rPr lang="it-IT" dirty="0"/>
              <a:t>Attività presente in sezione dal 2017</a:t>
            </a:r>
          </a:p>
          <a:p>
            <a:pPr lvl="1"/>
            <a:r>
              <a:rPr lang="it-IT" dirty="0" err="1"/>
              <a:t>Masterclass</a:t>
            </a:r>
            <a:r>
              <a:rPr lang="it-IT" dirty="0"/>
              <a:t> ALICE</a:t>
            </a:r>
          </a:p>
          <a:p>
            <a:pPr lvl="1"/>
            <a:r>
              <a:rPr lang="it-IT" dirty="0" err="1"/>
              <a:t>Masterclass</a:t>
            </a:r>
            <a:r>
              <a:rPr lang="it-IT" dirty="0"/>
              <a:t> CMS</a:t>
            </a:r>
          </a:p>
          <a:p>
            <a:pPr lvl="1"/>
            <a:r>
              <a:rPr lang="it-IT" dirty="0" err="1"/>
              <a:t>Masterclass</a:t>
            </a:r>
            <a:r>
              <a:rPr lang="it-IT" dirty="0"/>
              <a:t> FERMI</a:t>
            </a:r>
          </a:p>
          <a:p>
            <a:r>
              <a:rPr lang="it-IT" dirty="0"/>
              <a:t>Circa 100 studenti coinvolti ogni anno</a:t>
            </a:r>
          </a:p>
          <a:p>
            <a:r>
              <a:rPr lang="it-IT" dirty="0"/>
              <a:t>Sul prossimo numero rivista «Asimmetrie» verrà pubblicato nelle rubrica «</a:t>
            </a:r>
            <a:r>
              <a:rPr lang="it-IT" dirty="0" err="1"/>
              <a:t>selfie</a:t>
            </a:r>
            <a:r>
              <a:rPr lang="it-IT" dirty="0"/>
              <a:t>» un breve articolo scritto da due studentesse del liceo Scacchi di Bari in cui raccontano la loro esperienza con la </a:t>
            </a:r>
            <a:r>
              <a:rPr lang="it-IT" dirty="0" err="1"/>
              <a:t>Masterclaa</a:t>
            </a:r>
            <a:r>
              <a:rPr lang="it-IT" dirty="0"/>
              <a:t> FERMI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81" y="5150841"/>
            <a:ext cx="3030288" cy="1183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38" y="1399285"/>
            <a:ext cx="5969323" cy="2071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461" y="5119697"/>
            <a:ext cx="3771900" cy="117157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FA196-0D71-4A0B-9BD4-DABF7181D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735" y="5107938"/>
            <a:ext cx="3689033" cy="11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8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AE75A-1C43-49CF-9E5A-10444ED5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A2DA4-EAAE-4271-96A8-37DC9DC7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082"/>
            <a:ext cx="12192000" cy="23891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FE0EA-0687-43C4-A47A-C6C753D3E63C}"/>
              </a:ext>
            </a:extLst>
          </p:cNvPr>
          <p:cNvSpPr/>
          <p:nvPr/>
        </p:nvSpPr>
        <p:spPr>
          <a:xfrm>
            <a:off x="209328" y="878750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MC_C3M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E2AE51-F451-42EE-B25D-8B5E3A60636D}"/>
              </a:ext>
            </a:extLst>
          </p:cNvPr>
          <p:cNvSpPr/>
          <p:nvPr/>
        </p:nvSpPr>
        <p:spPr>
          <a:xfrm>
            <a:off x="72161" y="363727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MCF_C3M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980D1-5D9A-4585-8601-E8B5D7F6B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3054"/>
            <a:ext cx="12192000" cy="23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89" y="489223"/>
            <a:ext cx="9924353" cy="1400530"/>
          </a:xfrm>
        </p:spPr>
        <p:txBody>
          <a:bodyPr/>
          <a:lstStyle/>
          <a:p>
            <a:r>
              <a:rPr lang="it-IT" sz="4000" dirty="0"/>
              <a:t>OCRA_C3M – International </a:t>
            </a:r>
            <a:r>
              <a:rPr lang="it-IT" sz="4000" dirty="0" err="1"/>
              <a:t>Cosmic</a:t>
            </a:r>
            <a:r>
              <a:rPr lang="it-IT" sz="4000" dirty="0"/>
              <a:t> </a:t>
            </a:r>
            <a:r>
              <a:rPr lang="it-IT" sz="4000" dirty="0" err="1"/>
              <a:t>Day</a:t>
            </a:r>
            <a:r>
              <a:rPr lang="it-IT" sz="4000" dirty="0"/>
              <a:t> </a:t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35" y="1674158"/>
            <a:ext cx="8946541" cy="4918666"/>
          </a:xfrm>
        </p:spPr>
        <p:txBody>
          <a:bodyPr>
            <a:normAutofit/>
          </a:bodyPr>
          <a:lstStyle/>
          <a:p>
            <a:r>
              <a:rPr lang="it-IT" dirty="0"/>
              <a:t>Evento presente in sezione dal 2018</a:t>
            </a:r>
          </a:p>
          <a:p>
            <a:r>
              <a:rPr lang="it-IT" dirty="0"/>
              <a:t>Organizzato a livello internazionale da DESY</a:t>
            </a:r>
          </a:p>
          <a:p>
            <a:r>
              <a:rPr lang="it-IT" dirty="0">
                <a:hlinkClick r:id="rId2"/>
              </a:rPr>
              <a:t>https://icd.desy.de/</a:t>
            </a:r>
            <a:endParaRPr lang="it-IT" dirty="0"/>
          </a:p>
          <a:p>
            <a:r>
              <a:rPr lang="it-IT" dirty="0"/>
              <a:t>Dal 2019 sotto la sigla OCRA si intendono tutte le attività di divulgazione legate ai raggi cosmici</a:t>
            </a:r>
          </a:p>
          <a:p>
            <a:r>
              <a:rPr lang="it-IT" dirty="0"/>
              <a:t>L’edizione 2018 dell’ICD si è conclusa con uno stage al Gran Sasso in cui hanno partecipato i migliori due studenti di ogni sede coinvolta</a:t>
            </a:r>
          </a:p>
          <a:p>
            <a:r>
              <a:rPr lang="it-IT" dirty="0"/>
              <a:t>L’ICD coinvolge anche i colleghi coinvolti nel progetto EEE, ma le attività sono al momento disgiunte. Si sta lavorando a livello nazionale per cercare di renderle sinergiche</a:t>
            </a:r>
          </a:p>
          <a:p>
            <a:r>
              <a:rPr lang="it-IT" dirty="0"/>
              <a:t>Circa 30 studenti coinvolti ogni anni (+30 nelle attività EEE)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362" y="1321083"/>
            <a:ext cx="3893894" cy="1366811"/>
          </a:xfrm>
          <a:prstGeom prst="rect">
            <a:avLst/>
          </a:prstGeom>
        </p:spPr>
      </p:pic>
      <p:pic>
        <p:nvPicPr>
          <p:cNvPr id="5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5422" y="4338827"/>
            <a:ext cx="2639743" cy="1896613"/>
          </a:xfrm>
          <a:prstGeom prst="rect">
            <a:avLst/>
          </a:prstGeom>
          <a:noFill/>
          <a:ln w="9525" cap="flat" cmpd="sng">
            <a:solidFill>
              <a:srgbClr val="40A8F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7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518D3-92D5-47B0-838E-28532D05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636DC2-F137-47DE-8405-5673E196900B}"/>
              </a:ext>
            </a:extLst>
          </p:cNvPr>
          <p:cNvSpPr/>
          <p:nvPr/>
        </p:nvSpPr>
        <p:spPr>
          <a:xfrm>
            <a:off x="106958" y="1236152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OCRA_C3M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B984F-0D5F-4568-922D-5515685C2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663"/>
            <a:ext cx="12192000" cy="26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6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POS_C3M – </a:t>
            </a:r>
            <a:r>
              <a:rPr lang="it-IT" dirty="0" err="1"/>
              <a:t>Pint</a:t>
            </a:r>
            <a:r>
              <a:rPr lang="it-IT" dirty="0"/>
              <a:t> of Science</a:t>
            </a:r>
            <a:br>
              <a:rPr lang="it-IT" dirty="0"/>
            </a:b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6" y="1701226"/>
            <a:ext cx="8471511" cy="4195481"/>
          </a:xfrm>
        </p:spPr>
        <p:txBody>
          <a:bodyPr>
            <a:normAutofit/>
          </a:bodyPr>
          <a:lstStyle/>
          <a:p>
            <a:r>
              <a:rPr lang="it-IT" dirty="0"/>
              <a:t>Attività presente in sezione dal 2017</a:t>
            </a:r>
          </a:p>
          <a:p>
            <a:r>
              <a:rPr lang="it-IT" dirty="0"/>
              <a:t>INFN è sponsor PLATINUM della iniziativa ed ha quindi diritto ad uno spazio per parlare delle proprie iniziative</a:t>
            </a:r>
          </a:p>
          <a:p>
            <a:r>
              <a:rPr lang="it-IT" dirty="0"/>
              <a:t>L’INFN non ha invece la possibilità di indicare gli speaker dei talk che invece vengono scelti dal comitato organizzatore dell’evento. Nelle ultime tre edizioni sono stati invitati:</a:t>
            </a:r>
          </a:p>
          <a:p>
            <a:pPr lvl="1"/>
            <a:r>
              <a:rPr lang="it-IT" dirty="0"/>
              <a:t>Lucia </a:t>
            </a:r>
            <a:r>
              <a:rPr lang="it-IT" dirty="0" err="1"/>
              <a:t>Silvestris</a:t>
            </a:r>
            <a:r>
              <a:rPr lang="it-IT" dirty="0"/>
              <a:t> (2017)</a:t>
            </a:r>
          </a:p>
          <a:p>
            <a:pPr lvl="1"/>
            <a:r>
              <a:rPr lang="it-IT" dirty="0"/>
              <a:t>Milena D’Angelo (2017)</a:t>
            </a:r>
          </a:p>
          <a:p>
            <a:pPr lvl="1"/>
            <a:r>
              <a:rPr lang="it-IT" dirty="0" err="1"/>
              <a:t>Sebino</a:t>
            </a:r>
            <a:r>
              <a:rPr lang="it-IT" dirty="0"/>
              <a:t> </a:t>
            </a:r>
            <a:r>
              <a:rPr lang="it-IT" dirty="0" err="1"/>
              <a:t>Stramaglia</a:t>
            </a:r>
            <a:r>
              <a:rPr lang="it-IT" dirty="0"/>
              <a:t> (2018)</a:t>
            </a:r>
          </a:p>
          <a:p>
            <a:pPr lvl="1"/>
            <a:r>
              <a:rPr lang="it-IT" dirty="0"/>
              <a:t>Fabio Gargano (2018) </a:t>
            </a:r>
          </a:p>
          <a:p>
            <a:pPr lvl="1"/>
            <a:r>
              <a:rPr lang="it-IT" dirty="0"/>
              <a:t>Nico Di Bari (2019)</a:t>
            </a:r>
          </a:p>
        </p:txBody>
      </p:sp>
      <p:pic>
        <p:nvPicPr>
          <p:cNvPr id="4" name="Picture 2" descr="Pint of Science festi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961" y="1977945"/>
            <a:ext cx="2113264" cy="34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5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DB248-3F9B-4EB4-B972-346F8503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72F21-8BE6-496F-883A-A2965611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224"/>
            <a:ext cx="12192000" cy="7821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4F18B0-9CF5-4D94-B5D7-03DA66DF8620}"/>
              </a:ext>
            </a:extLst>
          </p:cNvPr>
          <p:cNvSpPr/>
          <p:nvPr/>
        </p:nvSpPr>
        <p:spPr>
          <a:xfrm>
            <a:off x="248677" y="1671892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POS_C3M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7817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yColor_01">
      <a:dk1>
        <a:srgbClr val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653</TotalTime>
  <Words>875</Words>
  <Application>Microsoft Office PowerPoint</Application>
  <PresentationFormat>Widescreen</PresentationFormat>
  <Paragraphs>120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Ion</vt:lpstr>
      <vt:lpstr>C3M Attività di terza missione a carattere nazionale</vt:lpstr>
      <vt:lpstr>Regole guida di commissione</vt:lpstr>
      <vt:lpstr>Attività presenti a Bari nel 2020</vt:lpstr>
      <vt:lpstr>MC_C3M – MCF_C3M</vt:lpstr>
      <vt:lpstr>PowerPoint Presentation</vt:lpstr>
      <vt:lpstr>OCRA_C3M – International Cosmic Day  </vt:lpstr>
      <vt:lpstr>PowerPoint Presentation</vt:lpstr>
      <vt:lpstr>POS_C3M – Pint of Science </vt:lpstr>
      <vt:lpstr>PowerPoint Presentation</vt:lpstr>
      <vt:lpstr>AGGIORNAMEN_C3M: Aggiornamenti </vt:lpstr>
      <vt:lpstr>PowerPoint Presentation</vt:lpstr>
      <vt:lpstr>Lab2Go</vt:lpstr>
      <vt:lpstr>PowerPoint Presentation</vt:lpstr>
      <vt:lpstr>ATTIVITA’ NON PRESENTI NEL DB</vt:lpstr>
      <vt:lpstr>Famelab</vt:lpstr>
      <vt:lpstr>Notte dei ricercatori 2020</vt:lpstr>
      <vt:lpstr>Polar quest</vt:lpstr>
      <vt:lpstr>… tutto il resto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C3M Attività di terza missione a carattere nazionale</dc:title>
  <dc:creator>Fabio Gargano</dc:creator>
  <cp:lastModifiedBy>Fabio Gargano</cp:lastModifiedBy>
  <cp:revision>38</cp:revision>
  <dcterms:created xsi:type="dcterms:W3CDTF">2018-06-29T15:26:26Z</dcterms:created>
  <dcterms:modified xsi:type="dcterms:W3CDTF">2019-07-15T14:23:48Z</dcterms:modified>
</cp:coreProperties>
</file>