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sldIdLst>
    <p:sldId id="312" r:id="rId2"/>
    <p:sldId id="260" r:id="rId3"/>
    <p:sldId id="325" r:id="rId4"/>
    <p:sldId id="324" r:id="rId5"/>
    <p:sldId id="261" r:id="rId6"/>
    <p:sldId id="262" r:id="rId7"/>
    <p:sldId id="307" r:id="rId8"/>
    <p:sldId id="265" r:id="rId9"/>
    <p:sldId id="295" r:id="rId10"/>
    <p:sldId id="263" r:id="rId11"/>
    <p:sldId id="264" r:id="rId12"/>
    <p:sldId id="308" r:id="rId13"/>
    <p:sldId id="267" r:id="rId14"/>
    <p:sldId id="268" r:id="rId15"/>
    <p:sldId id="309" r:id="rId16"/>
    <p:sldId id="272" r:id="rId17"/>
    <p:sldId id="299" r:id="rId18"/>
    <p:sldId id="300" r:id="rId19"/>
    <p:sldId id="301" r:id="rId20"/>
    <p:sldId id="302" r:id="rId21"/>
    <p:sldId id="310" r:id="rId22"/>
    <p:sldId id="303" r:id="rId23"/>
    <p:sldId id="304" r:id="rId24"/>
    <p:sldId id="305" r:id="rId25"/>
    <p:sldId id="319" r:id="rId26"/>
    <p:sldId id="313" r:id="rId27"/>
    <p:sldId id="326" r:id="rId28"/>
    <p:sldId id="327" r:id="rId29"/>
    <p:sldId id="328" r:id="rId30"/>
    <p:sldId id="316" r:id="rId31"/>
    <p:sldId id="317" r:id="rId32"/>
    <p:sldId id="314" r:id="rId33"/>
    <p:sldId id="315" r:id="rId34"/>
    <p:sldId id="318" r:id="rId35"/>
    <p:sldId id="322" r:id="rId36"/>
    <p:sldId id="320" r:id="rId37"/>
    <p:sldId id="323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0000FF"/>
    <a:srgbClr val="FF9901"/>
    <a:srgbClr val="B14AFF"/>
    <a:srgbClr val="B351FF"/>
    <a:srgbClr val="FF00A8"/>
    <a:srgbClr val="03C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14"/>
    <p:restoredTop sz="94687"/>
  </p:normalViewPr>
  <p:slideViewPr>
    <p:cSldViewPr snapToGrid="0" snapToObjects="1">
      <p:cViewPr>
        <p:scale>
          <a:sx n="89" d="100"/>
          <a:sy n="89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AC480-7AFF-6141-9543-594073614544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47EDF-0D84-BB48-8AF6-0F29ED14593B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04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E0390-237B-FC4B-8FF2-83EA68E8D5A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90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77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067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912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AFCD-FBD1-9A4E-B243-4235BB29CF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344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AFCD-FBD1-9A4E-B243-4235BB29CF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60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240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AFCD-FBD1-9A4E-B243-4235BB29CF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96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AFCD-FBD1-9A4E-B243-4235BB29CF4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96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AFCD-FBD1-9A4E-B243-4235BB29CF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807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AFCD-FBD1-9A4E-B243-4235BB29CF4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298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17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AFCD-FBD1-9A4E-B243-4235BB29CF4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80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50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AFCD-FBD1-9A4E-B243-4235BB29CF4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716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821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211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961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7651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105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406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25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233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1273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634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3182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962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0868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030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3533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62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12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264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11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7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092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76D7-11EF-F741-B270-4E4487302E3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84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3D57-0727-1043-AE0D-B3BDCEB6B7F7}" type="datetime1">
              <a:rPr lang="it-IT" smtClean="0"/>
              <a:t>02/10/19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1E2B-6B4E-4C4A-9E56-A6B72D1C1FDD}" type="datetime1">
              <a:rPr lang="it-IT" smtClean="0"/>
              <a:t>02/10/19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B8D1-7042-1B4D-85D5-F0218929C0B0}" type="datetime1">
              <a:rPr lang="it-IT" smtClean="0"/>
              <a:t>02/10/19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4150B-4F0E-2745-98B3-ED04E7F289DB}" type="datetime1">
              <a:rPr lang="it-IT" smtClean="0"/>
              <a:t>02/10/19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FEE-A5E9-E44A-892F-9C5FF828E02A}" type="datetime1">
              <a:rPr lang="it-IT" smtClean="0"/>
              <a:t>02/10/19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A865-1E89-9248-9D60-E4D3C78EFAA4}" type="datetime1">
              <a:rPr lang="it-IT" smtClean="0"/>
              <a:t>02/10/19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97A0-49EF-5543-8508-E82E61EC158F}" type="datetime1">
              <a:rPr lang="it-IT" smtClean="0"/>
              <a:t>02/10/19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A3901-B187-4445-A1A1-D6E91BC7EF37}" type="datetime1">
              <a:rPr lang="it-IT" smtClean="0"/>
              <a:t>02/10/19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DD0-D4F4-444C-8290-8DD972F128A5}" type="datetime1">
              <a:rPr lang="it-IT" smtClean="0"/>
              <a:t>02/10/19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34D7-CE21-BD4A-A169-A5E51026ABAA}" type="datetime1">
              <a:rPr lang="it-IT" smtClean="0"/>
              <a:t>02/10/19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96B2-EC2D-784E-A93B-59457873F4D0}" type="datetime1">
              <a:rPr lang="it-IT" smtClean="0"/>
              <a:t>02/10/19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7CD1D-28EB-C941-BE46-6198907B88FE}" type="datetime1">
              <a:rPr lang="it-IT" smtClean="0"/>
              <a:t>02/10/19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D. Mirarchi, Workshop on electromagnetic dipole moments of unstable particles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930F2-46E5-494C-8659-35B9B6304BDE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9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3.png"/><Relationship Id="rId9" Type="http://schemas.openxmlformats.org/officeDocument/2006/relationships/image" Target="../media/image24.emf"/><Relationship Id="rId10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3.png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hyperlink" Target="https://cds.cern.ch/record/2646800" TargetMode="External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3.pn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9.emf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11.emf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</p:pic>
      <p:pic>
        <p:nvPicPr>
          <p:cNvPr id="31" name="Picture 1" descr="lcoll_logo3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797" y="125879"/>
            <a:ext cx="1051116" cy="111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944" y="4438439"/>
            <a:ext cx="9143999" cy="2904756"/>
          </a:xfrm>
        </p:spPr>
        <p:txBody>
          <a:bodyPr>
            <a:normAutofit/>
          </a:bodyPr>
          <a:lstStyle/>
          <a:p>
            <a:r>
              <a:rPr lang="en-US" sz="3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 Mirarchi</a:t>
            </a:r>
            <a:r>
              <a:rPr lang="en-US" sz="3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br>
              <a:rPr lang="en-US" sz="3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3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</a:t>
            </a:r>
            <a:r>
              <a:rPr lang="en-US" sz="3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Fomin</a:t>
            </a:r>
            <a:r>
              <a:rPr lang="en-US" sz="3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S. </a:t>
            </a:r>
            <a:r>
              <a:rPr lang="en-US" sz="3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Redaelli</a:t>
            </a:r>
            <a:r>
              <a:rPr lang="en-US" sz="3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W. </a:t>
            </a:r>
            <a:r>
              <a:rPr lang="en-US" sz="3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Scandale</a:t>
            </a:r>
            <a:endParaRPr lang="en-US" sz="3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70" y="1262025"/>
            <a:ext cx="1589421" cy="672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5" y="146849"/>
            <a:ext cx="2553326" cy="1115176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4943" y="1510983"/>
            <a:ext cx="9143999" cy="2387600"/>
          </a:xfrm>
        </p:spPr>
        <p:txBody>
          <a:bodyPr>
            <a:normAutofit fontScale="90000"/>
          </a:bodyPr>
          <a:lstStyle/>
          <a:p>
            <a:r>
              <a:rPr lang="en-GB" b="1" i="1" dirty="0" smtClean="0">
                <a:solidFill>
                  <a:srgbClr val="0000FF"/>
                </a:solidFill>
              </a:rPr>
              <a:t>Status-of-art</a:t>
            </a:r>
            <a:br>
              <a:rPr lang="en-GB" b="1" i="1" dirty="0" smtClean="0">
                <a:solidFill>
                  <a:srgbClr val="0000FF"/>
                </a:solidFill>
              </a:rPr>
            </a:br>
            <a:r>
              <a:rPr lang="en-GB" b="1" i="1" dirty="0" smtClean="0">
                <a:solidFill>
                  <a:srgbClr val="0000FF"/>
                </a:solidFill>
              </a:rPr>
              <a:t>LHC machine crystal simulations</a:t>
            </a:r>
            <a:endParaRPr lang="en-GB" b="1" i="1" dirty="0">
              <a:solidFill>
                <a:srgbClr val="0000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14942" y="6093600"/>
            <a:ext cx="915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rgbClr val="C00000"/>
                </a:solidFill>
              </a:rPr>
              <a:t>Workshop on electromagnetic dipole moments of unstable particles</a:t>
            </a:r>
          </a:p>
          <a:p>
            <a:pPr algn="ctr"/>
            <a:r>
              <a:rPr lang="en-GB" b="1" i="1" dirty="0" smtClean="0">
                <a:solidFill>
                  <a:srgbClr val="C00000"/>
                </a:solidFill>
              </a:rPr>
              <a:t>Milano, 4</a:t>
            </a:r>
            <a:r>
              <a:rPr lang="en-GB" b="1" i="1" baseline="30000" dirty="0" smtClean="0">
                <a:solidFill>
                  <a:srgbClr val="C00000"/>
                </a:solidFill>
              </a:rPr>
              <a:t>th</a:t>
            </a:r>
            <a:r>
              <a:rPr lang="en-GB" b="1" i="1" dirty="0" smtClean="0">
                <a:solidFill>
                  <a:srgbClr val="C00000"/>
                </a:solidFill>
              </a:rPr>
              <a:t> October 2019</a:t>
            </a:r>
            <a:endParaRPr lang="en-GB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4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Optimized layout in IR8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4828-6ECB-1E4F-936D-2E310001CA03}" type="slidenum">
              <a:rPr lang="en-GB" smtClean="0"/>
              <a:t>10</a:t>
            </a:fld>
            <a:endParaRPr lang="en-GB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03" y="1673916"/>
            <a:ext cx="6115135" cy="3505147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 flipH="1">
            <a:off x="-1" y="106594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rgbClr val="0432FF"/>
                </a:solidFill>
              </a:rPr>
              <a:t>Natural choice: use of </a:t>
            </a:r>
            <a:r>
              <a:rPr lang="en-GB" b="1" i="1" dirty="0" err="1" smtClean="0">
                <a:solidFill>
                  <a:srgbClr val="0432FF"/>
                </a:solidFill>
              </a:rPr>
              <a:t>LHCb</a:t>
            </a:r>
            <a:r>
              <a:rPr lang="en-GB" b="1" i="1" dirty="0" smtClean="0">
                <a:solidFill>
                  <a:srgbClr val="0432FF"/>
                </a:solidFill>
              </a:rPr>
              <a:t> detector given its asymmetric </a:t>
            </a:r>
            <a:r>
              <a:rPr lang="en-GB" b="1" i="1" dirty="0" smtClean="0">
                <a:solidFill>
                  <a:srgbClr val="0432FF"/>
                </a:solidFill>
              </a:rPr>
              <a:t>orientation (Beam 1 direction) </a:t>
            </a:r>
            <a:endParaRPr lang="en-GB" b="1" i="1" dirty="0">
              <a:solidFill>
                <a:srgbClr val="0432FF"/>
              </a:solidFill>
            </a:endParaRPr>
          </a:p>
        </p:txBody>
      </p:sp>
      <p:grpSp>
        <p:nvGrpSpPr>
          <p:cNvPr id="45" name="Gruppo 44"/>
          <p:cNvGrpSpPr/>
          <p:nvPr/>
        </p:nvGrpSpPr>
        <p:grpSpPr>
          <a:xfrm>
            <a:off x="319535" y="1657741"/>
            <a:ext cx="8408584" cy="4455914"/>
            <a:chOff x="319535" y="1657741"/>
            <a:chExt cx="8408584" cy="4455914"/>
          </a:xfrm>
        </p:grpSpPr>
        <p:sp>
          <p:nvSpPr>
            <p:cNvPr id="8" name="Rettangolo 7"/>
            <p:cNvSpPr/>
            <p:nvPr/>
          </p:nvSpPr>
          <p:spPr>
            <a:xfrm>
              <a:off x="1077956" y="5308451"/>
              <a:ext cx="69629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5 mm long </a:t>
              </a:r>
              <a:r>
                <a:rPr lang="en-GB" b="1" dirty="0">
                  <a:solidFill>
                    <a:srgbClr val="FF0000"/>
                  </a:solidFill>
                </a:rPr>
                <a:t>t</a:t>
              </a:r>
              <a:r>
                <a:rPr lang="en-GB" b="1" dirty="0" smtClean="0">
                  <a:solidFill>
                    <a:srgbClr val="FF0000"/>
                  </a:solidFill>
                </a:rPr>
                <a:t>arget of W </a:t>
              </a:r>
              <a:r>
                <a:rPr lang="en-US" dirty="0" smtClean="0"/>
                <a:t>(can be tuned depending on experimental needs)</a:t>
              </a:r>
              <a:endParaRPr lang="en-GB" dirty="0"/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331828" y="5685901"/>
              <a:ext cx="8386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Bending angle </a:t>
              </a:r>
              <a:r>
                <a:rPr lang="en-GB" b="1" dirty="0" smtClean="0">
                  <a:solidFill>
                    <a:srgbClr val="FF0000"/>
                  </a:solidFill>
                </a:rPr>
                <a:t>Cry2 = 14 </a:t>
              </a:r>
              <a:r>
                <a:rPr lang="en-GB" b="1" dirty="0" err="1" smtClean="0">
                  <a:solidFill>
                    <a:srgbClr val="FF0000"/>
                  </a:solidFill>
                  <a:ea typeface="Symbol" charset="2"/>
                  <a:cs typeface="Symbol" charset="2"/>
                </a:rPr>
                <a:t>m</a:t>
              </a:r>
              <a:r>
                <a:rPr lang="en-GB" b="1" dirty="0" err="1" smtClean="0">
                  <a:solidFill>
                    <a:srgbClr val="FF0000"/>
                  </a:solidFill>
                </a:rPr>
                <a:t>rad</a:t>
              </a:r>
              <a:r>
                <a:rPr lang="en-GB" b="1" dirty="0" smtClean="0">
                  <a:solidFill>
                    <a:srgbClr val="FF0000"/>
                  </a:solidFill>
                </a:rPr>
                <a:t>, length = 7cm</a:t>
              </a:r>
              <a:r>
                <a:rPr lang="en-GB" dirty="0" smtClean="0"/>
                <a:t>: send decay products into </a:t>
              </a:r>
              <a:r>
                <a:rPr lang="en-GB" dirty="0" err="1" smtClean="0"/>
                <a:t>LHCb</a:t>
              </a:r>
              <a:r>
                <a:rPr lang="en-GB" dirty="0" smtClean="0"/>
                <a:t> acceptance</a:t>
              </a:r>
              <a:endParaRPr lang="en-GB" dirty="0"/>
            </a:p>
          </p:txBody>
        </p:sp>
        <p:sp>
          <p:nvSpPr>
            <p:cNvPr id="41" name="Rettangolo arrotondato 40"/>
            <p:cNvSpPr/>
            <p:nvPr/>
          </p:nvSpPr>
          <p:spPr>
            <a:xfrm>
              <a:off x="319535" y="5258341"/>
              <a:ext cx="8408584" cy="855314"/>
            </a:xfrm>
            <a:prstGeom prst="roundRect">
              <a:avLst>
                <a:gd name="adj" fmla="val 9380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ttangolo arrotondato 41"/>
            <p:cNvSpPr/>
            <p:nvPr/>
          </p:nvSpPr>
          <p:spPr>
            <a:xfrm>
              <a:off x="4128313" y="1657741"/>
              <a:ext cx="930965" cy="258897"/>
            </a:xfrm>
            <a:prstGeom prst="roundRect">
              <a:avLst>
                <a:gd name="adj" fmla="val 9380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10495" y="1659113"/>
            <a:ext cx="2911125" cy="2627137"/>
            <a:chOff x="10495" y="1659113"/>
            <a:chExt cx="2911125" cy="2627137"/>
          </a:xfrm>
        </p:grpSpPr>
        <p:grpSp>
          <p:nvGrpSpPr>
            <p:cNvPr id="40" name="Gruppo 39"/>
            <p:cNvGrpSpPr/>
            <p:nvPr/>
          </p:nvGrpSpPr>
          <p:grpSpPr>
            <a:xfrm>
              <a:off x="10495" y="1659113"/>
              <a:ext cx="2911125" cy="2627137"/>
              <a:chOff x="10495" y="1659113"/>
              <a:chExt cx="2911125" cy="2627137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10495" y="3239462"/>
                <a:ext cx="1965795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 smtClean="0"/>
                  <a:t>Bending = 150</a:t>
                </a:r>
                <a:r>
                  <a:rPr lang="en-GB" dirty="0" smtClean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GB" dirty="0" smtClean="0"/>
                  <a:t>rad</a:t>
                </a:r>
              </a:p>
              <a:p>
                <a:r>
                  <a:rPr lang="en-GB" dirty="0" smtClean="0"/>
                  <a:t>Length = 1.2cm</a:t>
                </a:r>
              </a:p>
              <a:p>
                <a:r>
                  <a:rPr lang="en-GB" dirty="0" smtClean="0"/>
                  <a:t>R = 80 m</a:t>
                </a:r>
              </a:p>
            </p:txBody>
          </p:sp>
          <p:sp>
            <p:nvSpPr>
              <p:cNvPr id="32" name="Rettangolo arrotondato 31"/>
              <p:cNvSpPr/>
              <p:nvPr/>
            </p:nvSpPr>
            <p:spPr>
              <a:xfrm>
                <a:off x="69850" y="3098132"/>
                <a:ext cx="1812926" cy="1188118"/>
              </a:xfrm>
              <a:prstGeom prst="roundRect">
                <a:avLst>
                  <a:gd name="adj" fmla="val 9380"/>
                </a:avLst>
              </a:prstGeom>
              <a:noFill/>
              <a:ln w="19050">
                <a:solidFill>
                  <a:srgbClr val="FF99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ttangolo arrotondato 37"/>
              <p:cNvSpPr/>
              <p:nvPr/>
            </p:nvSpPr>
            <p:spPr>
              <a:xfrm>
                <a:off x="2430966" y="1659113"/>
                <a:ext cx="490654" cy="258897"/>
              </a:xfrm>
              <a:prstGeom prst="roundRect">
                <a:avLst>
                  <a:gd name="adj" fmla="val 9380"/>
                </a:avLst>
              </a:prstGeom>
              <a:noFill/>
              <a:ln w="19050">
                <a:solidFill>
                  <a:srgbClr val="FF99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5" name="Connettore 4 34"/>
              <p:cNvCxnSpPr>
                <a:stCxn id="38" idx="1"/>
                <a:endCxn id="32" idx="0"/>
              </p:cNvCxnSpPr>
              <p:nvPr/>
            </p:nvCxnSpPr>
            <p:spPr>
              <a:xfrm rot="10800000" flipV="1">
                <a:off x="976314" y="1788562"/>
                <a:ext cx="1454653" cy="1309570"/>
              </a:xfrm>
              <a:prstGeom prst="bentConnector2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ttangolo arrotondato 8"/>
            <p:cNvSpPr/>
            <p:nvPr/>
          </p:nvSpPr>
          <p:spPr>
            <a:xfrm>
              <a:off x="572135" y="2945374"/>
              <a:ext cx="731517" cy="297180"/>
            </a:xfrm>
            <a:prstGeom prst="roundRect">
              <a:avLst/>
            </a:prstGeom>
            <a:solidFill>
              <a:srgbClr val="FF9901"/>
            </a:solidFill>
            <a:ln>
              <a:solidFill>
                <a:srgbClr val="FF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smtClean="0"/>
                <a:t>Cry1</a:t>
              </a:r>
              <a:endParaRPr lang="en-GB" b="1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5939150" y="1665363"/>
            <a:ext cx="3368482" cy="2769601"/>
            <a:chOff x="5939150" y="1665363"/>
            <a:chExt cx="3368482" cy="2769601"/>
          </a:xfrm>
        </p:grpSpPr>
        <p:grpSp>
          <p:nvGrpSpPr>
            <p:cNvPr id="46" name="Gruppo 45"/>
            <p:cNvGrpSpPr/>
            <p:nvPr/>
          </p:nvGrpSpPr>
          <p:grpSpPr>
            <a:xfrm>
              <a:off x="5939150" y="1665363"/>
              <a:ext cx="3368482" cy="2769601"/>
              <a:chOff x="5939150" y="1665363"/>
              <a:chExt cx="3368482" cy="2769601"/>
            </a:xfrm>
          </p:grpSpPr>
          <p:sp>
            <p:nvSpPr>
              <p:cNvPr id="29" name="CasellaDiTesto 28"/>
              <p:cNvSpPr txBox="1"/>
              <p:nvPr/>
            </p:nvSpPr>
            <p:spPr>
              <a:xfrm>
                <a:off x="6847063" y="2866556"/>
                <a:ext cx="24605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/>
                  <a:t>can be revised </a:t>
                </a:r>
                <a:r>
                  <a:rPr lang="en-GB" dirty="0"/>
                  <a:t>as a function </a:t>
                </a:r>
                <a:r>
                  <a:rPr lang="en-GB" dirty="0" smtClean="0"/>
                  <a:t>of the </a:t>
                </a:r>
                <a:r>
                  <a:rPr lang="en-GB" dirty="0"/>
                  <a:t>operational </a:t>
                </a:r>
                <a:r>
                  <a:rPr lang="en-GB" dirty="0" smtClean="0"/>
                  <a:t>scenario  </a:t>
                </a:r>
                <a:endParaRPr lang="en-GB" dirty="0"/>
              </a:p>
            </p:txBody>
          </p:sp>
          <p:sp>
            <p:nvSpPr>
              <p:cNvPr id="43" name="Rettangolo arrotondato 42"/>
              <p:cNvSpPr/>
              <p:nvPr/>
            </p:nvSpPr>
            <p:spPr>
              <a:xfrm>
                <a:off x="7069310" y="2857460"/>
                <a:ext cx="2004185" cy="1232545"/>
              </a:xfrm>
              <a:prstGeom prst="roundRect">
                <a:avLst>
                  <a:gd name="adj" fmla="val 9380"/>
                </a:avLst>
              </a:prstGeom>
              <a:noFill/>
              <a:ln w="19050">
                <a:solidFill>
                  <a:srgbClr val="04CC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ttangolo arrotondato 43"/>
              <p:cNvSpPr/>
              <p:nvPr/>
            </p:nvSpPr>
            <p:spPr>
              <a:xfrm>
                <a:off x="5939150" y="1665363"/>
                <a:ext cx="1053320" cy="258897"/>
              </a:xfrm>
              <a:prstGeom prst="roundRect">
                <a:avLst>
                  <a:gd name="adj" fmla="val 9380"/>
                </a:avLst>
              </a:prstGeom>
              <a:noFill/>
              <a:ln w="19050">
                <a:solidFill>
                  <a:srgbClr val="04CC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7" name="Connettore 4 36"/>
              <p:cNvCxnSpPr>
                <a:stCxn id="44" idx="3"/>
                <a:endCxn id="43" idx="0"/>
              </p:cNvCxnSpPr>
              <p:nvPr/>
            </p:nvCxnSpPr>
            <p:spPr>
              <a:xfrm>
                <a:off x="6992470" y="1794812"/>
                <a:ext cx="1078933" cy="1062648"/>
              </a:xfrm>
              <a:prstGeom prst="bentConnector2">
                <a:avLst/>
              </a:prstGeom>
              <a:ln w="19050">
                <a:solidFill>
                  <a:srgbClr val="04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asellaDiTesto 38"/>
              <p:cNvSpPr txBox="1"/>
              <p:nvPr/>
            </p:nvSpPr>
            <p:spPr>
              <a:xfrm>
                <a:off x="6992470" y="4065632"/>
                <a:ext cx="2228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i="1" dirty="0" smtClean="0">
                    <a:solidFill>
                      <a:srgbClr val="04CCCC"/>
                    </a:solidFill>
                  </a:rPr>
                  <a:t>Angular cut </a:t>
                </a:r>
                <a:r>
                  <a:rPr lang="en-GB" b="1" i="1" dirty="0" smtClean="0">
                    <a:solidFill>
                      <a:srgbClr val="04CCCC"/>
                    </a:solidFill>
                    <a:latin typeface="Times" charset="0"/>
                    <a:ea typeface="Times" charset="0"/>
                    <a:cs typeface="Times" charset="0"/>
                  </a:rPr>
                  <a:t>~</a:t>
                </a:r>
                <a:r>
                  <a:rPr lang="en-GB" b="1" i="1" dirty="0" smtClean="0">
                    <a:solidFill>
                      <a:srgbClr val="04CCCC"/>
                    </a:solidFill>
                  </a:rPr>
                  <a:t>60 </a:t>
                </a:r>
                <a:r>
                  <a:rPr lang="en-GB" b="1" i="1" dirty="0" err="1" smtClean="0">
                    <a:solidFill>
                      <a:srgbClr val="04CCCC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GB" b="1" i="1" dirty="0" err="1" smtClean="0">
                    <a:solidFill>
                      <a:srgbClr val="04CCCC"/>
                    </a:solidFill>
                  </a:rPr>
                  <a:t>rad</a:t>
                </a:r>
                <a:endParaRPr lang="en-GB" b="1" i="1" dirty="0">
                  <a:solidFill>
                    <a:srgbClr val="04CCCC"/>
                  </a:solidFill>
                </a:endParaRPr>
              </a:p>
            </p:txBody>
          </p:sp>
        </p:grpSp>
        <p:sp>
          <p:nvSpPr>
            <p:cNvPr id="15" name="Rettangolo arrotondato 14"/>
            <p:cNvSpPr/>
            <p:nvPr/>
          </p:nvSpPr>
          <p:spPr>
            <a:xfrm>
              <a:off x="7395254" y="2528688"/>
              <a:ext cx="1349679" cy="640040"/>
            </a:xfrm>
            <a:prstGeom prst="roundRect">
              <a:avLst/>
            </a:prstGeom>
            <a:solidFill>
              <a:srgbClr val="03CDCC"/>
            </a:solidFill>
            <a:ln>
              <a:solidFill>
                <a:srgbClr val="03CD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/>
                <a:t>4 </a:t>
              </a:r>
              <a:r>
                <a:rPr lang="en-GB" b="1" smtClean="0"/>
                <a:t>LHC-type </a:t>
              </a:r>
              <a:r>
                <a:rPr lang="en-GB" b="1" dirty="0"/>
                <a:t>collimators</a:t>
              </a:r>
            </a:p>
          </p:txBody>
        </p:sp>
      </p:grpSp>
      <p:sp>
        <p:nvSpPr>
          <p:cNvPr id="3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Optimized layout </a:t>
            </a:r>
            <a:r>
              <a:rPr lang="en-GB" sz="3600" b="1" dirty="0" smtClean="0">
                <a:solidFill>
                  <a:schemeClr val="bg1"/>
                </a:solidFill>
              </a:rPr>
              <a:t>in IR3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4828-6ECB-1E4F-936D-2E310001CA03}" type="slidenum">
              <a:rPr lang="en-GB" smtClean="0"/>
              <a:t>11</a:t>
            </a:fld>
            <a:endParaRPr lang="en-GB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ttangolo 11"/>
          <p:cNvSpPr/>
          <p:nvPr/>
        </p:nvSpPr>
        <p:spPr>
          <a:xfrm>
            <a:off x="142057" y="954294"/>
            <a:ext cx="8859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rgbClr val="0432FF"/>
                </a:solidFill>
              </a:rPr>
              <a:t>Still Beam 1 orientation: </a:t>
            </a:r>
            <a:r>
              <a:rPr lang="en-GB" b="1" i="1" dirty="0">
                <a:solidFill>
                  <a:srgbClr val="0432FF"/>
                </a:solidFill>
              </a:rPr>
              <a:t>possible debris from </a:t>
            </a:r>
            <a:r>
              <a:rPr lang="en-GB" b="1" i="1" dirty="0" smtClean="0">
                <a:solidFill>
                  <a:srgbClr val="0432FF"/>
                </a:solidFill>
              </a:rPr>
              <a:t>absorbers </a:t>
            </a:r>
            <a:r>
              <a:rPr lang="en-GB" b="1" i="1" dirty="0">
                <a:solidFill>
                  <a:srgbClr val="0432FF"/>
                </a:solidFill>
              </a:rPr>
              <a:t>goes to IR4 </a:t>
            </a:r>
            <a:r>
              <a:rPr lang="en-GB" b="1" i="1" dirty="0" smtClean="0">
                <a:solidFill>
                  <a:srgbClr val="0432FF"/>
                </a:solidFill>
              </a:rPr>
              <a:t>rather </a:t>
            </a:r>
            <a:r>
              <a:rPr lang="en-GB" b="1" i="1" dirty="0">
                <a:solidFill>
                  <a:srgbClr val="0432FF"/>
                </a:solidFill>
              </a:rPr>
              <a:t>than to </a:t>
            </a:r>
            <a:r>
              <a:rPr lang="en-GB" b="1" i="1" dirty="0" smtClean="0">
                <a:solidFill>
                  <a:srgbClr val="0432FF"/>
                </a:solidFill>
              </a:rPr>
              <a:t>ALICE</a:t>
            </a:r>
          </a:p>
          <a:p>
            <a:pPr algn="ctr"/>
            <a:r>
              <a:rPr lang="en-GB" b="1" i="1" dirty="0" smtClean="0">
                <a:solidFill>
                  <a:srgbClr val="0432FF"/>
                </a:solidFill>
              </a:rPr>
              <a:t>Warm insertion as </a:t>
            </a:r>
            <a:r>
              <a:rPr lang="en-GB" b="1" i="1" dirty="0">
                <a:solidFill>
                  <a:srgbClr val="0432FF"/>
                </a:solidFill>
              </a:rPr>
              <a:t>opposed to the superconducting magnets present in </a:t>
            </a:r>
            <a:r>
              <a:rPr lang="en-GB" b="1" i="1" dirty="0" smtClean="0">
                <a:solidFill>
                  <a:srgbClr val="0432FF"/>
                </a:solidFill>
              </a:rPr>
              <a:t>IR8</a:t>
            </a:r>
            <a:endParaRPr lang="en-GB" b="1" i="1" dirty="0">
              <a:solidFill>
                <a:srgbClr val="0432FF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80" y="1675969"/>
            <a:ext cx="6113458" cy="3504186"/>
          </a:xfrm>
          <a:prstGeom prst="rect">
            <a:avLst/>
          </a:prstGeom>
        </p:spPr>
      </p:pic>
      <p:grpSp>
        <p:nvGrpSpPr>
          <p:cNvPr id="40" name="Gruppo 39"/>
          <p:cNvGrpSpPr/>
          <p:nvPr/>
        </p:nvGrpSpPr>
        <p:grpSpPr>
          <a:xfrm>
            <a:off x="5835914" y="1665363"/>
            <a:ext cx="3385051" cy="946215"/>
            <a:chOff x="5835914" y="1665363"/>
            <a:chExt cx="3385051" cy="946215"/>
          </a:xfrm>
        </p:grpSpPr>
        <p:sp>
          <p:nvSpPr>
            <p:cNvPr id="27" name="Rettangolo arrotondato 26"/>
            <p:cNvSpPr/>
            <p:nvPr/>
          </p:nvSpPr>
          <p:spPr>
            <a:xfrm>
              <a:off x="5835914" y="1665363"/>
              <a:ext cx="1053320" cy="258897"/>
            </a:xfrm>
            <a:prstGeom prst="roundRect">
              <a:avLst>
                <a:gd name="adj" fmla="val 9380"/>
              </a:avLst>
            </a:prstGeom>
            <a:noFill/>
            <a:ln w="19050">
              <a:solidFill>
                <a:srgbClr val="04CC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Connettore 4 27"/>
            <p:cNvCxnSpPr>
              <a:stCxn id="27" idx="3"/>
            </p:cNvCxnSpPr>
            <p:nvPr/>
          </p:nvCxnSpPr>
          <p:spPr>
            <a:xfrm>
              <a:off x="6889234" y="1794812"/>
              <a:ext cx="1182169" cy="496512"/>
            </a:xfrm>
            <a:prstGeom prst="bentConnector3">
              <a:avLst>
                <a:gd name="adj1" fmla="val 99282"/>
              </a:avLst>
            </a:prstGeom>
            <a:ln w="19050">
              <a:solidFill>
                <a:srgbClr val="04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6992470" y="2242246"/>
              <a:ext cx="2228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 smtClean="0">
                  <a:solidFill>
                    <a:srgbClr val="04CCCC"/>
                  </a:solidFill>
                </a:rPr>
                <a:t>Angular cut </a:t>
              </a:r>
              <a:r>
                <a:rPr lang="en-GB" b="1" i="1" dirty="0" smtClean="0">
                  <a:solidFill>
                    <a:srgbClr val="04CCCC"/>
                  </a:solidFill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b="1" i="1" dirty="0">
                  <a:solidFill>
                    <a:srgbClr val="04CCCC"/>
                  </a:solidFill>
                </a:rPr>
                <a:t>2</a:t>
              </a:r>
              <a:r>
                <a:rPr lang="en-GB" b="1" i="1" dirty="0" smtClean="0">
                  <a:solidFill>
                    <a:srgbClr val="04CCCC"/>
                  </a:solidFill>
                </a:rPr>
                <a:t>0 </a:t>
              </a:r>
              <a:r>
                <a:rPr lang="en-GB" b="1" i="1" dirty="0" err="1" smtClean="0">
                  <a:solidFill>
                    <a:srgbClr val="04CCCC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GB" b="1" i="1" dirty="0" err="1" smtClean="0">
                  <a:solidFill>
                    <a:srgbClr val="04CCCC"/>
                  </a:solidFill>
                </a:rPr>
                <a:t>rad</a:t>
              </a:r>
              <a:endParaRPr lang="en-GB" b="1" i="1" dirty="0">
                <a:solidFill>
                  <a:srgbClr val="04CCCC"/>
                </a:solidFill>
              </a:endParaRPr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7230335" y="3496996"/>
            <a:ext cx="177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14AFF"/>
                </a:solidFill>
              </a:rPr>
              <a:t>Mirror layout in </a:t>
            </a:r>
            <a:r>
              <a:rPr lang="en-GB" b="1" smtClean="0">
                <a:solidFill>
                  <a:srgbClr val="B14AFF"/>
                </a:solidFill>
              </a:rPr>
              <a:t>Beam 2?</a:t>
            </a:r>
            <a:endParaRPr lang="en-GB" b="1">
              <a:solidFill>
                <a:srgbClr val="B14AFF"/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10495" y="1659113"/>
            <a:ext cx="2842633" cy="2991855"/>
            <a:chOff x="10495" y="1659113"/>
            <a:chExt cx="2842633" cy="2991855"/>
          </a:xfrm>
        </p:grpSpPr>
        <p:grpSp>
          <p:nvGrpSpPr>
            <p:cNvPr id="16" name="Gruppo 15"/>
            <p:cNvGrpSpPr/>
            <p:nvPr/>
          </p:nvGrpSpPr>
          <p:grpSpPr>
            <a:xfrm>
              <a:off x="20845" y="1659113"/>
              <a:ext cx="2832283" cy="2991855"/>
              <a:chOff x="20845" y="1659113"/>
              <a:chExt cx="2832283" cy="2991855"/>
            </a:xfrm>
          </p:grpSpPr>
          <p:grpSp>
            <p:nvGrpSpPr>
              <p:cNvPr id="21" name="Gruppo 20"/>
              <p:cNvGrpSpPr/>
              <p:nvPr/>
            </p:nvGrpSpPr>
            <p:grpSpPr>
              <a:xfrm>
                <a:off x="937894" y="1659113"/>
                <a:ext cx="1915234" cy="989081"/>
                <a:chOff x="937894" y="1659113"/>
                <a:chExt cx="1915234" cy="989081"/>
              </a:xfrm>
            </p:grpSpPr>
            <p:sp>
              <p:nvSpPr>
                <p:cNvPr id="25" name="Rettangolo arrotondato 24"/>
                <p:cNvSpPr/>
                <p:nvPr/>
              </p:nvSpPr>
              <p:spPr>
                <a:xfrm>
                  <a:off x="2430966" y="1659113"/>
                  <a:ext cx="422162" cy="258897"/>
                </a:xfrm>
                <a:prstGeom prst="roundRect">
                  <a:avLst>
                    <a:gd name="adj" fmla="val 9380"/>
                  </a:avLst>
                </a:prstGeom>
                <a:noFill/>
                <a:ln w="19050">
                  <a:solidFill>
                    <a:srgbClr val="FF99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6" name="Connettore 4 25"/>
                <p:cNvCxnSpPr>
                  <a:stCxn id="25" idx="1"/>
                  <a:endCxn id="33" idx="0"/>
                </p:cNvCxnSpPr>
                <p:nvPr/>
              </p:nvCxnSpPr>
              <p:spPr>
                <a:xfrm rot="10800000" flipV="1">
                  <a:off x="937894" y="1788562"/>
                  <a:ext cx="1493072" cy="859632"/>
                </a:xfrm>
                <a:prstGeom prst="bentConnector2">
                  <a:avLst/>
                </a:prstGeom>
                <a:ln w="1905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" name="Rettangolo 2"/>
              <p:cNvSpPr/>
              <p:nvPr/>
            </p:nvSpPr>
            <p:spPr>
              <a:xfrm>
                <a:off x="20845" y="4004637"/>
                <a:ext cx="189622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i="1" dirty="0" smtClean="0">
                    <a:solidFill>
                      <a:srgbClr val="FF9900"/>
                    </a:solidFill>
                  </a:rPr>
                  <a:t>Same parameters as crystals in LHC!</a:t>
                </a:r>
                <a:endParaRPr lang="en-GB" b="1" i="1" dirty="0">
                  <a:solidFill>
                    <a:srgbClr val="FF9900"/>
                  </a:solidFill>
                </a:endParaRPr>
              </a:p>
            </p:txBody>
          </p:sp>
        </p:grpSp>
        <p:sp>
          <p:nvSpPr>
            <p:cNvPr id="31" name="Rettangolo 30"/>
            <p:cNvSpPr/>
            <p:nvPr/>
          </p:nvSpPr>
          <p:spPr>
            <a:xfrm>
              <a:off x="10495" y="2942282"/>
              <a:ext cx="184877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/>
                <a:t>Bending = 50</a:t>
              </a:r>
              <a:r>
                <a:rPr lang="en-GB" dirty="0" smtClean="0"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GB" dirty="0" smtClean="0"/>
                <a:t>rad</a:t>
              </a:r>
            </a:p>
            <a:p>
              <a:r>
                <a:rPr lang="en-GB" dirty="0" smtClean="0"/>
                <a:t>Length = 4mm</a:t>
              </a:r>
            </a:p>
            <a:p>
              <a:r>
                <a:rPr lang="en-GB" dirty="0" smtClean="0"/>
                <a:t>R = 80 m</a:t>
              </a: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69850" y="2800952"/>
              <a:ext cx="1812926" cy="1188118"/>
            </a:xfrm>
            <a:prstGeom prst="roundRect">
              <a:avLst>
                <a:gd name="adj" fmla="val 9380"/>
              </a:avLst>
            </a:prstGeom>
            <a:noFill/>
            <a:ln w="19050">
              <a:solidFill>
                <a:srgbClr val="FF99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572135" y="2648194"/>
              <a:ext cx="731517" cy="297180"/>
            </a:xfrm>
            <a:prstGeom prst="roundRect">
              <a:avLst/>
            </a:prstGeom>
            <a:solidFill>
              <a:srgbClr val="FF9901"/>
            </a:solidFill>
            <a:ln>
              <a:solidFill>
                <a:srgbClr val="FF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smtClean="0"/>
                <a:t>Cry1</a:t>
              </a:r>
              <a:endParaRPr lang="en-GB" b="1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76938" y="1657741"/>
            <a:ext cx="8764965" cy="4800072"/>
            <a:chOff x="176938" y="1657741"/>
            <a:chExt cx="8764965" cy="4800072"/>
          </a:xfrm>
        </p:grpSpPr>
        <p:grpSp>
          <p:nvGrpSpPr>
            <p:cNvPr id="17" name="Gruppo 16"/>
            <p:cNvGrpSpPr/>
            <p:nvPr/>
          </p:nvGrpSpPr>
          <p:grpSpPr>
            <a:xfrm>
              <a:off x="176938" y="1657741"/>
              <a:ext cx="8764965" cy="4800072"/>
              <a:chOff x="176938" y="1657741"/>
              <a:chExt cx="8764965" cy="4800072"/>
            </a:xfrm>
          </p:grpSpPr>
          <p:grpSp>
            <p:nvGrpSpPr>
              <p:cNvPr id="35" name="Gruppo 34"/>
              <p:cNvGrpSpPr/>
              <p:nvPr/>
            </p:nvGrpSpPr>
            <p:grpSpPr>
              <a:xfrm>
                <a:off x="176938" y="1657741"/>
                <a:ext cx="8764965" cy="4800072"/>
                <a:chOff x="176938" y="1657741"/>
                <a:chExt cx="8764965" cy="4800072"/>
              </a:xfrm>
            </p:grpSpPr>
            <p:sp>
              <p:nvSpPr>
                <p:cNvPr id="38" name="Rettangolo arrotondato 37"/>
                <p:cNvSpPr/>
                <p:nvPr/>
              </p:nvSpPr>
              <p:spPr>
                <a:xfrm>
                  <a:off x="228235" y="5274161"/>
                  <a:ext cx="8662371" cy="1183652"/>
                </a:xfrm>
                <a:prstGeom prst="roundRect">
                  <a:avLst>
                    <a:gd name="adj" fmla="val 9380"/>
                  </a:avLst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Rettangolo arrotondato 38"/>
                <p:cNvSpPr/>
                <p:nvPr/>
              </p:nvSpPr>
              <p:spPr>
                <a:xfrm>
                  <a:off x="3930193" y="1657741"/>
                  <a:ext cx="930965" cy="258897"/>
                </a:xfrm>
                <a:prstGeom prst="roundRect">
                  <a:avLst>
                    <a:gd name="adj" fmla="val 9380"/>
                  </a:avLst>
                </a:prstGeom>
                <a:noFill/>
                <a:ln w="1905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Rettangolo 36"/>
                <p:cNvSpPr/>
                <p:nvPr/>
              </p:nvSpPr>
              <p:spPr>
                <a:xfrm>
                  <a:off x="176938" y="5685901"/>
                  <a:ext cx="876496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dirty="0" smtClean="0"/>
                    <a:t>Bending angle </a:t>
                  </a:r>
                  <a:r>
                    <a:rPr lang="en-GB" b="1" dirty="0" smtClean="0">
                      <a:solidFill>
                        <a:srgbClr val="FF0000"/>
                      </a:solidFill>
                    </a:rPr>
                    <a:t>Cry2 = 5 </a:t>
                  </a:r>
                  <a:r>
                    <a:rPr lang="en-GB" b="1" dirty="0" err="1" smtClean="0">
                      <a:solidFill>
                        <a:srgbClr val="FF0000"/>
                      </a:solidFill>
                      <a:ea typeface="Symbol" charset="2"/>
                      <a:cs typeface="Symbol" charset="2"/>
                    </a:rPr>
                    <a:t>m</a:t>
                  </a:r>
                  <a:r>
                    <a:rPr lang="en-GB" b="1" dirty="0" err="1" smtClean="0">
                      <a:solidFill>
                        <a:srgbClr val="FF0000"/>
                      </a:solidFill>
                    </a:rPr>
                    <a:t>rad</a:t>
                  </a:r>
                  <a:r>
                    <a:rPr lang="en-GB" b="1" dirty="0" smtClean="0">
                      <a:solidFill>
                        <a:srgbClr val="FF0000"/>
                      </a:solidFill>
                    </a:rPr>
                    <a:t>, length = 7.5 cm </a:t>
                  </a:r>
                  <a:r>
                    <a:rPr lang="en-GB" dirty="0" smtClean="0"/>
                    <a:t>(avoid double channelling of 6.5 </a:t>
                  </a:r>
                  <a:r>
                    <a:rPr lang="en-GB" dirty="0" err="1" smtClean="0"/>
                    <a:t>TeV</a:t>
                  </a:r>
                  <a:r>
                    <a:rPr lang="en-GB" dirty="0" smtClean="0"/>
                    <a:t> protons)</a:t>
                  </a:r>
                  <a:endParaRPr lang="en-GB" dirty="0"/>
                </a:p>
              </p:txBody>
            </p:sp>
          </p:grpSp>
          <p:sp>
            <p:nvSpPr>
              <p:cNvPr id="8" name="Rettangolo 7"/>
              <p:cNvSpPr/>
              <p:nvPr/>
            </p:nvSpPr>
            <p:spPr>
              <a:xfrm>
                <a:off x="1239932" y="6027101"/>
                <a:ext cx="66641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D</a:t>
                </a:r>
                <a:r>
                  <a:rPr lang="en-GB" dirty="0" smtClean="0"/>
                  <a:t>rift space of about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70 m to fit a dedicated experimental apparatus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4" name="Rettangolo 33"/>
            <p:cNvSpPr/>
            <p:nvPr/>
          </p:nvSpPr>
          <p:spPr>
            <a:xfrm>
              <a:off x="1077956" y="5308451"/>
              <a:ext cx="69629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5 mm long </a:t>
              </a:r>
              <a:r>
                <a:rPr lang="en-GB" b="1" dirty="0">
                  <a:solidFill>
                    <a:srgbClr val="FF0000"/>
                  </a:solidFill>
                </a:rPr>
                <a:t>t</a:t>
              </a:r>
              <a:r>
                <a:rPr lang="en-GB" b="1" dirty="0" smtClean="0">
                  <a:solidFill>
                    <a:srgbClr val="FF0000"/>
                  </a:solidFill>
                </a:rPr>
                <a:t>arget of W </a:t>
              </a:r>
              <a:r>
                <a:rPr lang="en-US" dirty="0" smtClean="0"/>
                <a:t>(can be tuned depending on experimental needs)</a:t>
              </a:r>
              <a:endParaRPr lang="en-GB" dirty="0"/>
            </a:p>
          </p:txBody>
        </p:sp>
      </p:grpSp>
      <p:sp>
        <p:nvSpPr>
          <p:cNvPr id="3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7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Outline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5"/>
          <p:cNvSpPr txBox="1"/>
          <p:nvPr/>
        </p:nvSpPr>
        <p:spPr>
          <a:xfrm>
            <a:off x="267344" y="1540344"/>
            <a:ext cx="723012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LHC Collimation and layout conceptual idea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Layout design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/>
              <a:t>Operational scenario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Expected performance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12</a:t>
            </a:fld>
            <a:endParaRPr lang="en-GB"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2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Operational scenario definition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10495" y="898101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dirty="0" smtClean="0">
                <a:solidFill>
                  <a:srgbClr val="0432FF"/>
                </a:solidFill>
              </a:rPr>
              <a:t>Observable: </a:t>
            </a:r>
            <a:r>
              <a:rPr lang="en-GB" b="1" dirty="0">
                <a:solidFill>
                  <a:srgbClr val="0432FF"/>
                </a:solidFill>
              </a:rPr>
              <a:t>i</a:t>
            </a:r>
            <a:r>
              <a:rPr lang="en-GB" b="1" dirty="0" smtClean="0">
                <a:solidFill>
                  <a:srgbClr val="0432FF"/>
                </a:solidFill>
              </a:rPr>
              <a:t>s the loss pattern  affected </a:t>
            </a:r>
            <a:r>
              <a:rPr lang="en-GB" dirty="0" smtClean="0"/>
              <a:t>by the insertion of the </a:t>
            </a:r>
            <a:r>
              <a:rPr lang="en-GB" dirty="0" smtClean="0"/>
              <a:t>Cry</a:t>
            </a:r>
            <a:r>
              <a:rPr lang="en-GB" baseline="-25000" dirty="0" smtClean="0"/>
              <a:t>1</a:t>
            </a:r>
            <a:r>
              <a:rPr lang="en-GB" dirty="0" smtClean="0"/>
              <a:t>+target+Cry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 smtClean="0"/>
              <a:t>assembly?</a:t>
            </a:r>
            <a:endParaRPr lang="en-GB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28640" y="2184088"/>
            <a:ext cx="424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ü"/>
            </a:pPr>
            <a:r>
              <a:rPr lang="en-GB" b="1" dirty="0" smtClean="0">
                <a:solidFill>
                  <a:srgbClr val="FF0000"/>
                </a:solidFill>
              </a:rPr>
              <a:t>YES</a:t>
            </a:r>
            <a:r>
              <a:rPr lang="en-GB" dirty="0" smtClean="0"/>
              <a:t>: </a:t>
            </a:r>
            <a:r>
              <a:rPr lang="en-GB" dirty="0"/>
              <a:t> </a:t>
            </a:r>
            <a:r>
              <a:rPr lang="en-GB" dirty="0" smtClean="0"/>
              <a:t>limit on maximum stored intensity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28640" y="1312386"/>
            <a:ext cx="737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ü"/>
            </a:pPr>
            <a:r>
              <a:rPr lang="en-GB" b="1" dirty="0" smtClean="0">
                <a:solidFill>
                  <a:srgbClr val="00B050"/>
                </a:solidFill>
              </a:rPr>
              <a:t>NO</a:t>
            </a:r>
            <a:r>
              <a:rPr lang="en-GB" dirty="0" smtClean="0"/>
              <a:t>:  measurements during standard physics operations could be allowed </a:t>
            </a:r>
            <a:endParaRPr lang="en-GB" dirty="0" smtClean="0">
              <a:solidFill>
                <a:srgbClr val="00B05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16915" y="1687370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b="1" i="1" dirty="0" smtClean="0">
                <a:solidFill>
                  <a:srgbClr val="00B050"/>
                </a:solidFill>
              </a:rPr>
              <a:t>Parasitic operations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16915" y="2575344"/>
            <a:ext cx="2236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</a:pPr>
            <a:r>
              <a:rPr lang="en-GB" b="1" i="1" dirty="0" smtClean="0">
                <a:solidFill>
                  <a:srgbClr val="FF0000"/>
                </a:solidFill>
              </a:rPr>
              <a:t>Dedicated operations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26" name="Bent Arrow 37"/>
          <p:cNvSpPr/>
          <p:nvPr/>
        </p:nvSpPr>
        <p:spPr>
          <a:xfrm flipV="1">
            <a:off x="429269" y="1610597"/>
            <a:ext cx="587646" cy="360613"/>
          </a:xfrm>
          <a:prstGeom prst="bent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Bent Arrow 37"/>
          <p:cNvSpPr/>
          <p:nvPr/>
        </p:nvSpPr>
        <p:spPr>
          <a:xfrm flipV="1">
            <a:off x="429269" y="2485174"/>
            <a:ext cx="587646" cy="360613"/>
          </a:xfrm>
          <a:prstGeom prst="ben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52" name="Gruppo 51"/>
          <p:cNvGrpSpPr/>
          <p:nvPr/>
        </p:nvGrpSpPr>
        <p:grpSpPr>
          <a:xfrm>
            <a:off x="10495" y="3139205"/>
            <a:ext cx="5718363" cy="722990"/>
            <a:chOff x="10495" y="3139205"/>
            <a:chExt cx="5718363" cy="722990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10495" y="3139205"/>
              <a:ext cx="4272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dirty="0" smtClean="0">
                  <a:solidFill>
                    <a:srgbClr val="FF9901"/>
                  </a:solidFill>
                </a:rPr>
                <a:t>LHC</a:t>
              </a:r>
              <a:r>
                <a:rPr lang="en-GB" b="1" dirty="0" smtClean="0"/>
                <a:t> </a:t>
              </a:r>
              <a:r>
                <a:rPr lang="en-GB" dirty="0" smtClean="0"/>
                <a:t>running configuration in </a:t>
              </a:r>
              <a:r>
                <a:rPr lang="en-GB" b="1" dirty="0" smtClean="0">
                  <a:solidFill>
                    <a:srgbClr val="FF9901"/>
                  </a:solidFill>
                </a:rPr>
                <a:t>2018</a:t>
              </a:r>
              <a:r>
                <a:rPr lang="en-GB" b="1" dirty="0" smtClean="0"/>
                <a:t> </a:t>
              </a:r>
              <a:r>
                <a:rPr lang="en-GB" dirty="0" smtClean="0"/>
                <a:t>used</a:t>
              </a:r>
              <a:endParaRPr lang="en-GB" dirty="0"/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681451" y="3492863"/>
              <a:ext cx="50474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GB" b="1" dirty="0" smtClean="0">
                  <a:solidFill>
                    <a:srgbClr val="FF9901"/>
                  </a:solidFill>
                </a:rPr>
                <a:t>Dedicated optics </a:t>
              </a:r>
              <a:r>
                <a:rPr lang="en-GB" dirty="0" smtClean="0"/>
                <a:t>would imply </a:t>
              </a:r>
              <a:r>
                <a:rPr lang="en-GB" b="1" dirty="0" smtClean="0">
                  <a:solidFill>
                    <a:srgbClr val="FF9901"/>
                  </a:solidFill>
                </a:rPr>
                <a:t>dedicated operations</a:t>
              </a:r>
              <a:endParaRPr lang="en-GB" b="1" dirty="0">
                <a:solidFill>
                  <a:srgbClr val="FF9901"/>
                </a:solidFill>
              </a:endParaRPr>
            </a:p>
          </p:txBody>
        </p:sp>
        <p:sp>
          <p:nvSpPr>
            <p:cNvPr id="30" name="Bent Arrow 37"/>
            <p:cNvSpPr/>
            <p:nvPr/>
          </p:nvSpPr>
          <p:spPr>
            <a:xfrm flipV="1">
              <a:off x="93805" y="3415955"/>
              <a:ext cx="587646" cy="360613"/>
            </a:xfrm>
            <a:prstGeom prst="bentArrow">
              <a:avLst/>
            </a:prstGeom>
            <a:gradFill flip="none" rotWithShape="1">
              <a:gsLst>
                <a:gs pos="0">
                  <a:srgbClr val="FF990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99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-1394" y="3887362"/>
            <a:ext cx="4538176" cy="2647329"/>
            <a:chOff x="-1394" y="3887362"/>
            <a:chExt cx="4538176" cy="2647329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4" y="3933444"/>
              <a:ext cx="4538176" cy="2601247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122054" y="4924588"/>
              <a:ext cx="704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smtClean="0"/>
                <a:t>ATLAS</a:t>
              </a:r>
              <a:endParaRPr lang="en-GB" sz="1600" b="1" i="1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649518" y="4929320"/>
              <a:ext cx="704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smtClean="0"/>
                <a:t>ATLAS</a:t>
              </a:r>
              <a:endParaRPr lang="en-GB" sz="1600" b="1" i="1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613596" y="5569027"/>
              <a:ext cx="655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smtClean="0"/>
                <a:t>ALICE</a:t>
              </a:r>
              <a:endParaRPr lang="en-GB" sz="1600" b="1" i="1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1023555" y="4836054"/>
              <a:ext cx="6479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i="1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GB" sz="1600" b="1" i="1" dirty="0" err="1" smtClean="0"/>
                <a:t>p</a:t>
              </a:r>
              <a:r>
                <a:rPr lang="en-GB" sz="1600" b="1" i="1" dirty="0" smtClean="0"/>
                <a:t>/p </a:t>
              </a:r>
              <a:br>
                <a:rPr lang="en-GB" sz="1600" b="1" i="1" dirty="0" smtClean="0"/>
              </a:br>
              <a:r>
                <a:rPr lang="en-GB" sz="1600" b="1" i="1" dirty="0" smtClean="0"/>
                <a:t>Coll.</a:t>
              </a:r>
              <a:endParaRPr lang="en-GB" sz="1600" b="1" i="1" dirty="0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1639618" y="5569027"/>
              <a:ext cx="394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smtClean="0"/>
                <a:t>RF</a:t>
              </a:r>
              <a:endParaRPr lang="en-GB" sz="1600" b="1" i="1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1960457" y="5151745"/>
              <a:ext cx="5661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smtClean="0"/>
                <a:t>CMS</a:t>
              </a:r>
              <a:endParaRPr lang="en-GB" sz="1600" b="1" i="1"/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2387742" y="5361487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 smtClean="0"/>
                <a:t>Dump</a:t>
              </a:r>
              <a:endParaRPr lang="en-GB" sz="1600" b="1" i="1" dirty="0"/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2821717" y="3887362"/>
              <a:ext cx="7361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i="1" smtClean="0">
                  <a:latin typeface="Symbol" charset="2"/>
                  <a:ea typeface="Symbol" charset="2"/>
                  <a:cs typeface="Symbol" charset="2"/>
                </a:rPr>
                <a:t>b</a:t>
              </a:r>
              <a:r>
                <a:rPr lang="en-GB" sz="1600" b="1" i="1" smtClean="0"/>
                <a:t> Coll</a:t>
              </a:r>
              <a:r>
                <a:rPr lang="en-GB" sz="1600" b="1" i="1" dirty="0" smtClean="0"/>
                <a:t>.</a:t>
              </a:r>
              <a:endParaRPr lang="en-GB" sz="1600" b="1" i="1" dirty="0"/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3395120" y="5290153"/>
              <a:ext cx="615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 err="1" smtClean="0"/>
                <a:t>LHCb</a:t>
              </a:r>
              <a:endParaRPr lang="en-GB" sz="1600" b="1" i="1" dirty="0"/>
            </a:p>
          </p:txBody>
        </p:sp>
      </p:grpSp>
      <p:grpSp>
        <p:nvGrpSpPr>
          <p:cNvPr id="51" name="Gruppo 50"/>
          <p:cNvGrpSpPr/>
          <p:nvPr/>
        </p:nvGrpSpPr>
        <p:grpSpPr>
          <a:xfrm>
            <a:off x="3119480" y="3933444"/>
            <a:ext cx="6024520" cy="2647411"/>
            <a:chOff x="3119480" y="3933444"/>
            <a:chExt cx="6024520" cy="2647411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413" y="3933444"/>
              <a:ext cx="4486587" cy="2571677"/>
            </a:xfrm>
            <a:prstGeom prst="rect">
              <a:avLst/>
            </a:prstGeom>
          </p:spPr>
        </p:pic>
        <p:sp>
          <p:nvSpPr>
            <p:cNvPr id="28" name="Rettangolo arrotondato 27"/>
            <p:cNvSpPr/>
            <p:nvPr/>
          </p:nvSpPr>
          <p:spPr>
            <a:xfrm>
              <a:off x="4702627" y="4064076"/>
              <a:ext cx="4260620" cy="2516779"/>
            </a:xfrm>
            <a:prstGeom prst="roundRect">
              <a:avLst>
                <a:gd name="adj" fmla="val 2814"/>
              </a:avLst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ttangolo arrotondato 20"/>
            <p:cNvSpPr/>
            <p:nvPr/>
          </p:nvSpPr>
          <p:spPr>
            <a:xfrm>
              <a:off x="3119480" y="4162902"/>
              <a:ext cx="155009" cy="2417871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Connettore 4 23"/>
            <p:cNvCxnSpPr>
              <a:endCxn id="8" idx="1"/>
            </p:cNvCxnSpPr>
            <p:nvPr/>
          </p:nvCxnSpPr>
          <p:spPr>
            <a:xfrm>
              <a:off x="3274828" y="4606011"/>
              <a:ext cx="1382585" cy="613272"/>
            </a:xfrm>
            <a:prstGeom prst="bentConnector3">
              <a:avLst>
                <a:gd name="adj1" fmla="val 80588"/>
              </a:avLst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/>
            <p:cNvSpPr txBox="1"/>
            <p:nvPr/>
          </p:nvSpPr>
          <p:spPr>
            <a:xfrm>
              <a:off x="5212497" y="4144086"/>
              <a:ext cx="459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i="1" smtClean="0"/>
                <a:t>TCP</a:t>
              </a:r>
              <a:endParaRPr lang="en-GB" sz="1400" b="1" i="1"/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5996738" y="4488792"/>
              <a:ext cx="5604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i="1" smtClean="0"/>
                <a:t>TCSG</a:t>
              </a:r>
              <a:endParaRPr lang="en-GB" sz="1400" b="1" i="1"/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7017395" y="5051663"/>
              <a:ext cx="5476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i="1" smtClean="0"/>
                <a:t>TCLA</a:t>
              </a:r>
              <a:endParaRPr lang="en-GB" sz="1400" b="1" i="1"/>
            </a:p>
          </p:txBody>
        </p:sp>
        <p:sp>
          <p:nvSpPr>
            <p:cNvPr id="23" name="Rettangolo arrotondato 22"/>
            <p:cNvSpPr/>
            <p:nvPr/>
          </p:nvSpPr>
          <p:spPr>
            <a:xfrm>
              <a:off x="7713948" y="5251356"/>
              <a:ext cx="847764" cy="284748"/>
            </a:xfrm>
            <a:prstGeom prst="round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smtClean="0"/>
                <a:t>IR7-DS</a:t>
              </a:r>
              <a:endParaRPr lang="en-GB" b="1"/>
            </a:p>
          </p:txBody>
        </p:sp>
        <p:cxnSp>
          <p:nvCxnSpPr>
            <p:cNvPr id="43" name="Connettore 1 42"/>
            <p:cNvCxnSpPr/>
            <p:nvPr/>
          </p:nvCxnSpPr>
          <p:spPr>
            <a:xfrm>
              <a:off x="5554980" y="4548861"/>
              <a:ext cx="0" cy="1876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/>
          </p:nvCxnSpPr>
          <p:spPr>
            <a:xfrm>
              <a:off x="6998970" y="4541241"/>
              <a:ext cx="0" cy="1876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46"/>
            <p:cNvCxnSpPr>
              <a:stCxn id="45" idx="1"/>
            </p:cNvCxnSpPr>
            <p:nvPr/>
          </p:nvCxnSpPr>
          <p:spPr>
            <a:xfrm flipH="1" flipV="1">
              <a:off x="5554980" y="4642680"/>
              <a:ext cx="441758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2 52"/>
            <p:cNvCxnSpPr>
              <a:stCxn id="45" idx="3"/>
            </p:cNvCxnSpPr>
            <p:nvPr/>
          </p:nvCxnSpPr>
          <p:spPr>
            <a:xfrm flipV="1">
              <a:off x="6557212" y="4642680"/>
              <a:ext cx="441758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13</a:t>
            </a:fld>
            <a:endParaRPr lang="en-GB" dirty="0"/>
          </a:p>
        </p:txBody>
      </p:sp>
      <p:sp>
        <p:nvSpPr>
          <p:cNvPr id="4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29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Maximum stored intensity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magin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14</a:t>
            </a:fld>
            <a:endParaRPr lang="en-GB"/>
          </a:p>
        </p:txBody>
      </p:sp>
      <p:sp>
        <p:nvSpPr>
          <p:cNvPr id="21" name="CasellaDiTesto 20"/>
          <p:cNvSpPr txBox="1"/>
          <p:nvPr/>
        </p:nvSpPr>
        <p:spPr>
          <a:xfrm>
            <a:off x="1560343" y="892124"/>
            <a:ext cx="602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u="sng" dirty="0" smtClean="0">
                <a:solidFill>
                  <a:srgbClr val="B14AFF"/>
                </a:solidFill>
              </a:rPr>
              <a:t>Several configuration tested: Cry</a:t>
            </a:r>
            <a:r>
              <a:rPr lang="en-GB" b="1" i="1" u="sng" baseline="-25000" dirty="0" smtClean="0">
                <a:solidFill>
                  <a:srgbClr val="B14AFF"/>
                </a:solidFill>
              </a:rPr>
              <a:t>1</a:t>
            </a:r>
            <a:r>
              <a:rPr lang="en-GB" b="1" i="1" u="sng" dirty="0" smtClean="0">
                <a:solidFill>
                  <a:srgbClr val="B14AFF"/>
                </a:solidFill>
              </a:rPr>
              <a:t> from 5</a:t>
            </a:r>
            <a:r>
              <a:rPr lang="en-GB" b="1" i="1" u="sng" dirty="0" smtClean="0">
                <a:solidFill>
                  <a:srgbClr val="B14A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b="1" i="1" u="sng" dirty="0" smtClean="0">
                <a:solidFill>
                  <a:srgbClr val="B14AFF"/>
                </a:solidFill>
              </a:rPr>
              <a:t> to 8</a:t>
            </a:r>
            <a:r>
              <a:rPr lang="en-GB" b="1" i="1" u="sng" dirty="0" smtClean="0">
                <a:solidFill>
                  <a:srgbClr val="B14A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b="1" i="1" u="sng" dirty="0" smtClean="0">
                <a:solidFill>
                  <a:srgbClr val="B14AFF"/>
                </a:solidFill>
              </a:rPr>
              <a:t> with </a:t>
            </a:r>
            <a:r>
              <a:rPr lang="en-GB" b="1" i="1" u="sng" smtClean="0">
                <a:solidFill>
                  <a:srgbClr val="B14AFF"/>
                </a:solidFill>
              </a:rPr>
              <a:t>1</a:t>
            </a:r>
            <a:r>
              <a:rPr lang="en-GB" b="1" i="1" u="sng" smtClean="0">
                <a:solidFill>
                  <a:srgbClr val="B14A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b="1" i="1" u="sng" smtClean="0">
                <a:solidFill>
                  <a:srgbClr val="B14AFF"/>
                </a:solidFill>
              </a:rPr>
              <a:t> step</a:t>
            </a:r>
            <a:endParaRPr lang="en-GB" b="1" i="1" u="sng" dirty="0">
              <a:solidFill>
                <a:srgbClr val="B14AFF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9" y="1485460"/>
            <a:ext cx="3768368" cy="216000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46" y="1485460"/>
            <a:ext cx="3768370" cy="216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71450" y="1280160"/>
            <a:ext cx="149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i="1" u="sng" smtClean="0">
                <a:solidFill>
                  <a:srgbClr val="FF0000"/>
                </a:solidFill>
              </a:rPr>
              <a:t>IR8 layout:</a:t>
            </a:r>
            <a:endParaRPr lang="en-GB" b="1" i="1" u="sng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96095" y="1758149"/>
            <a:ext cx="1408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Cry</a:t>
            </a:r>
            <a:r>
              <a:rPr lang="en-GB" b="1" baseline="-25000" dirty="0" smtClean="0">
                <a:solidFill>
                  <a:srgbClr val="FF0000"/>
                </a:solidFill>
              </a:rPr>
              <a:t>1</a:t>
            </a:r>
            <a:r>
              <a:rPr lang="en-GB" b="1" dirty="0" smtClean="0">
                <a:solidFill>
                  <a:srgbClr val="FF0000"/>
                </a:solidFill>
              </a:rPr>
              <a:t> at 5 </a:t>
            </a:r>
            <a:r>
              <a:rPr lang="en-GB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  <a:ea typeface="Symbol" charset="2"/>
                <a:cs typeface="Symbol" charset="2"/>
              </a:rPr>
              <a:t>(as IR7-TCPs)</a:t>
            </a:r>
            <a:endParaRPr lang="en-GB" b="1" dirty="0">
              <a:solidFill>
                <a:srgbClr val="FF0000"/>
              </a:solidFill>
              <a:ea typeface="Symbol" charset="2"/>
              <a:cs typeface="Symbol" charset="2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-65297" y="3615788"/>
            <a:ext cx="5006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Losses compatible only with</a:t>
            </a:r>
            <a:r>
              <a:rPr lang="en-GB" b="1" i="1" dirty="0" smtClean="0">
                <a:solidFill>
                  <a:srgbClr val="FF0000"/>
                </a:solidFill>
              </a:rPr>
              <a:t> dedicated operations</a:t>
            </a:r>
          </a:p>
          <a:p>
            <a:pPr algn="ctr"/>
            <a:r>
              <a:rPr lang="en-GB" b="1" i="1" dirty="0" smtClean="0">
                <a:solidFill>
                  <a:srgbClr val="FF0000"/>
                </a:solidFill>
              </a:rPr>
              <a:t>(i.e. maximum </a:t>
            </a:r>
            <a:r>
              <a:rPr lang="en-GB" b="1" i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GB" b="1" i="1" dirty="0" smtClean="0">
                <a:solidFill>
                  <a:srgbClr val="FF0000"/>
                </a:solidFill>
              </a:rPr>
              <a:t>250 bunches)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3383280" y="1611190"/>
            <a:ext cx="685800" cy="203427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asellaDiTesto 32"/>
          <p:cNvSpPr txBox="1"/>
          <p:nvPr/>
        </p:nvSpPr>
        <p:spPr>
          <a:xfrm>
            <a:off x="6413293" y="1758149"/>
            <a:ext cx="118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Cry</a:t>
            </a:r>
            <a:r>
              <a:rPr lang="en-GB" b="1" baseline="-25000" dirty="0" smtClean="0">
                <a:solidFill>
                  <a:srgbClr val="FF0000"/>
                </a:solidFill>
              </a:rPr>
              <a:t>1</a:t>
            </a:r>
            <a:r>
              <a:rPr lang="en-GB" b="1" dirty="0" smtClean="0">
                <a:solidFill>
                  <a:srgbClr val="FF0000"/>
                </a:solidFill>
              </a:rPr>
              <a:t> at 6 </a:t>
            </a:r>
            <a:r>
              <a:rPr lang="en-GB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endParaRPr lang="en-GB" b="1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4" name="Ovale 33"/>
          <p:cNvSpPr/>
          <p:nvPr/>
        </p:nvSpPr>
        <p:spPr>
          <a:xfrm>
            <a:off x="7858497" y="1611366"/>
            <a:ext cx="685800" cy="203427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ttangolo 34"/>
          <p:cNvSpPr/>
          <p:nvPr/>
        </p:nvSpPr>
        <p:spPr>
          <a:xfrm>
            <a:off x="4941044" y="3623144"/>
            <a:ext cx="4034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Losses compatible with </a:t>
            </a:r>
            <a:r>
              <a:rPr lang="en-GB" b="1" i="1" dirty="0" smtClean="0">
                <a:solidFill>
                  <a:srgbClr val="FF0000"/>
                </a:solidFill>
              </a:rPr>
              <a:t>parasitic operations (i.e. </a:t>
            </a:r>
            <a:r>
              <a:rPr lang="en-GB" b="1" i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GB" b="1" i="1" dirty="0" smtClean="0">
                <a:solidFill>
                  <a:srgbClr val="FF0000"/>
                </a:solidFill>
              </a:rPr>
              <a:t>2500 bunches)</a:t>
            </a:r>
            <a:endParaRPr lang="en-GB" b="1" i="1" dirty="0">
              <a:solidFill>
                <a:srgbClr val="FF0000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171450" y="4299997"/>
            <a:ext cx="5858071" cy="2160000"/>
            <a:chOff x="171450" y="4299997"/>
            <a:chExt cx="5858071" cy="2160000"/>
          </a:xfrm>
        </p:grpSpPr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152" y="4299997"/>
              <a:ext cx="3768369" cy="21600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171450" y="5249947"/>
              <a:ext cx="1497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i="1" u="sng" dirty="0" smtClean="0">
                  <a:solidFill>
                    <a:srgbClr val="00B050"/>
                  </a:solidFill>
                </a:rPr>
                <a:t>IR3 layout:</a:t>
              </a:r>
              <a:endParaRPr lang="en-GB" b="1" i="1" u="sng" dirty="0">
                <a:solidFill>
                  <a:srgbClr val="00B050"/>
                </a:solidFill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562033" y="5024310"/>
              <a:ext cx="14085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B050"/>
                  </a:solidFill>
                </a:rPr>
                <a:t>Cry</a:t>
              </a:r>
              <a:r>
                <a:rPr lang="en-GB" b="1" baseline="-25000" dirty="0" smtClean="0">
                  <a:solidFill>
                    <a:srgbClr val="00B050"/>
                  </a:solidFill>
                </a:rPr>
                <a:t>1</a:t>
              </a:r>
              <a:r>
                <a:rPr lang="en-GB" b="1" dirty="0" smtClean="0">
                  <a:solidFill>
                    <a:srgbClr val="00B050"/>
                  </a:solidFill>
                </a:rPr>
                <a:t> at 5 </a:t>
              </a:r>
              <a:r>
                <a:rPr lang="en-GB" b="1" dirty="0" smtClean="0">
                  <a:solidFill>
                    <a:srgbClr val="00B05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</a:p>
            <a:p>
              <a:pPr algn="ctr"/>
              <a:r>
                <a:rPr lang="en-GB" b="1" dirty="0">
                  <a:solidFill>
                    <a:srgbClr val="00B050"/>
                  </a:solidFill>
                  <a:ea typeface="Symbol" charset="2"/>
                  <a:cs typeface="Symbol" charset="2"/>
                </a:rPr>
                <a:t>(as IR7-TCPs</a:t>
              </a:r>
              <a:r>
                <a:rPr lang="en-GB" b="1" dirty="0" smtClean="0">
                  <a:solidFill>
                    <a:srgbClr val="00B050"/>
                  </a:solidFill>
                  <a:ea typeface="Symbol" charset="2"/>
                  <a:cs typeface="Symbol" charset="2"/>
                </a:rPr>
                <a:t>)</a:t>
              </a:r>
              <a:endParaRPr lang="en-GB" b="1" dirty="0">
                <a:solidFill>
                  <a:srgbClr val="00B050"/>
                </a:solidFill>
                <a:ea typeface="Symbol" charset="2"/>
                <a:cs typeface="Symbol" charset="2"/>
              </a:endParaRPr>
            </a:p>
          </p:txBody>
        </p:sp>
      </p:grpSp>
      <p:sp>
        <p:nvSpPr>
          <p:cNvPr id="37" name="Rettangolo 36"/>
          <p:cNvSpPr/>
          <p:nvPr/>
        </p:nvSpPr>
        <p:spPr>
          <a:xfrm>
            <a:off x="5836836" y="4912229"/>
            <a:ext cx="2832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Losses always compatible </a:t>
            </a:r>
            <a:br>
              <a:rPr lang="en-GB" dirty="0" smtClean="0"/>
            </a:br>
            <a:r>
              <a:rPr lang="en-GB" dirty="0" smtClean="0"/>
              <a:t>with</a:t>
            </a:r>
            <a:r>
              <a:rPr lang="en-GB" b="1" i="1" dirty="0" smtClean="0">
                <a:solidFill>
                  <a:srgbClr val="00B050"/>
                </a:solidFill>
              </a:rPr>
              <a:t> parasitic operations</a:t>
            </a:r>
          </a:p>
          <a:p>
            <a:pPr algn="ctr"/>
            <a:r>
              <a:rPr lang="en-GB" b="1" i="1" dirty="0" smtClean="0">
                <a:solidFill>
                  <a:srgbClr val="00B050"/>
                </a:solidFill>
              </a:rPr>
              <a:t>(</a:t>
            </a:r>
            <a:r>
              <a:rPr lang="en-GB" b="1" i="1" dirty="0" err="1" smtClean="0">
                <a:solidFill>
                  <a:srgbClr val="00B050"/>
                </a:solidFill>
              </a:rPr>
              <a:t>i.e</a:t>
            </a:r>
            <a:r>
              <a:rPr lang="en-GB" b="1" i="1" dirty="0">
                <a:solidFill>
                  <a:srgbClr val="00B050"/>
                </a:solidFill>
              </a:rPr>
              <a:t> </a:t>
            </a:r>
            <a:r>
              <a:rPr lang="en-GB" b="1" i="1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GB" b="1" i="1" dirty="0" smtClean="0">
                <a:solidFill>
                  <a:srgbClr val="00B050"/>
                </a:solidFill>
              </a:rPr>
              <a:t>2500 bunches)</a:t>
            </a:r>
            <a:endParaRPr lang="en-GB" b="1" i="1" dirty="0">
              <a:solidFill>
                <a:srgbClr val="00B050"/>
              </a:solidFill>
            </a:endParaRPr>
          </a:p>
        </p:txBody>
      </p:sp>
      <p:sp>
        <p:nvSpPr>
          <p:cNvPr id="38" name="Ovale 37"/>
          <p:cNvSpPr/>
          <p:nvPr/>
        </p:nvSpPr>
        <p:spPr>
          <a:xfrm>
            <a:off x="3129832" y="4388396"/>
            <a:ext cx="519285" cy="2034270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23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3" grpId="0"/>
      <p:bldP spid="34" grpId="0" animBg="1"/>
      <p:bldP spid="35" grpId="0"/>
      <p:bldP spid="37" grpId="0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Outline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5"/>
          <p:cNvSpPr txBox="1"/>
          <p:nvPr/>
        </p:nvSpPr>
        <p:spPr>
          <a:xfrm>
            <a:off x="267344" y="1540344"/>
            <a:ext cx="723012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LHC Collimation and layout conceptual idea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Layout design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Operational scenario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/>
              <a:t>Expected performance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15</a:t>
            </a:fld>
            <a:endParaRPr lang="en-GB"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5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769" y="890036"/>
            <a:ext cx="4132729" cy="909200"/>
          </a:xfrm>
          <a:prstGeom prst="rect">
            <a:avLst/>
          </a:prstGeom>
        </p:spPr>
      </p:pic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Expected </a:t>
            </a:r>
            <a:r>
              <a:rPr lang="en-GB" sz="3600" b="1" dirty="0" err="1" smtClean="0">
                <a:solidFill>
                  <a:schemeClr val="bg1"/>
                </a:solidFill>
              </a:rPr>
              <a:t>PoT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/>
          <p:cNvGrpSpPr/>
          <p:nvPr/>
        </p:nvGrpSpPr>
        <p:grpSpPr>
          <a:xfrm>
            <a:off x="537278" y="1638425"/>
            <a:ext cx="3091746" cy="646331"/>
            <a:chOff x="537278" y="1638425"/>
            <a:chExt cx="3091746" cy="646331"/>
          </a:xfrm>
        </p:grpSpPr>
        <p:sp>
          <p:nvSpPr>
            <p:cNvPr id="6" name="CasellaDiTesto 5"/>
            <p:cNvSpPr txBox="1"/>
            <p:nvPr/>
          </p:nvSpPr>
          <p:spPr>
            <a:xfrm>
              <a:off x="537278" y="1638425"/>
              <a:ext cx="1393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FF"/>
                  </a:solidFill>
                </a:rPr>
                <a:t>Loss sharing </a:t>
              </a:r>
              <a:br>
                <a:rPr lang="en-GB" b="1" dirty="0" smtClean="0">
                  <a:solidFill>
                    <a:srgbClr val="0000FF"/>
                  </a:solidFill>
                </a:rPr>
              </a:br>
              <a:r>
                <a:rPr lang="en-GB" b="1" dirty="0" smtClean="0">
                  <a:solidFill>
                    <a:srgbClr val="0000FF"/>
                  </a:solidFill>
                </a:rPr>
                <a:t>H/V planes</a:t>
              </a:r>
              <a:endParaRPr lang="en-GB" b="1" dirty="0">
                <a:solidFill>
                  <a:srgbClr val="0000FF"/>
                </a:solidFill>
              </a:endParaRPr>
            </a:p>
          </p:txBody>
        </p:sp>
        <p:sp>
          <p:nvSpPr>
            <p:cNvPr id="17" name="Parentesi graffa aperta 16"/>
            <p:cNvSpPr/>
            <p:nvPr/>
          </p:nvSpPr>
          <p:spPr>
            <a:xfrm rot="16200000">
              <a:off x="3423006" y="1681781"/>
              <a:ext cx="220413" cy="191623"/>
            </a:xfrm>
            <a:prstGeom prst="lef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Connettore 2 18"/>
            <p:cNvCxnSpPr>
              <a:stCxn id="17" idx="1"/>
              <a:endCxn id="6" idx="3"/>
            </p:cNvCxnSpPr>
            <p:nvPr/>
          </p:nvCxnSpPr>
          <p:spPr>
            <a:xfrm flipH="1">
              <a:off x="1930609" y="1887799"/>
              <a:ext cx="1602604" cy="73792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o 33"/>
          <p:cNvGrpSpPr/>
          <p:nvPr/>
        </p:nvGrpSpPr>
        <p:grpSpPr>
          <a:xfrm>
            <a:off x="1542744" y="1670392"/>
            <a:ext cx="3520259" cy="1635458"/>
            <a:chOff x="1542744" y="1670392"/>
            <a:chExt cx="3520259" cy="1635458"/>
          </a:xfrm>
        </p:grpSpPr>
        <p:sp>
          <p:nvSpPr>
            <p:cNvPr id="7" name="CasellaDiTesto 6"/>
            <p:cNvSpPr txBox="1"/>
            <p:nvPr/>
          </p:nvSpPr>
          <p:spPr>
            <a:xfrm>
              <a:off x="1542744" y="2142363"/>
              <a:ext cx="35202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FF"/>
                  </a:solidFill>
                </a:rPr>
                <a:t>Flux of proton lost</a:t>
              </a:r>
              <a:br>
                <a:rPr lang="en-GB" b="1" dirty="0" smtClean="0">
                  <a:solidFill>
                    <a:srgbClr val="0000FF"/>
                  </a:solidFill>
                </a:rPr>
              </a:br>
              <a:r>
                <a:rPr lang="en-GB" dirty="0" smtClean="0"/>
                <a:t>taking into account burn-off in 4 IPs</a:t>
              </a:r>
              <a:endParaRPr lang="en-GB" dirty="0"/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7582" y="2661347"/>
              <a:ext cx="2120075" cy="644503"/>
            </a:xfrm>
            <a:prstGeom prst="rect">
              <a:avLst/>
            </a:prstGeom>
          </p:spPr>
        </p:pic>
        <p:sp>
          <p:nvSpPr>
            <p:cNvPr id="22" name="Parentesi graffa aperta 21"/>
            <p:cNvSpPr/>
            <p:nvPr/>
          </p:nvSpPr>
          <p:spPr>
            <a:xfrm rot="16200000">
              <a:off x="4241142" y="1131541"/>
              <a:ext cx="217406" cy="1295107"/>
            </a:xfrm>
            <a:prstGeom prst="lef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Connettore 2 26"/>
            <p:cNvCxnSpPr>
              <a:stCxn id="22" idx="1"/>
              <a:endCxn id="7" idx="0"/>
            </p:cNvCxnSpPr>
            <p:nvPr/>
          </p:nvCxnSpPr>
          <p:spPr>
            <a:xfrm flipH="1">
              <a:off x="3302874" y="1887797"/>
              <a:ext cx="1046972" cy="254566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/>
          <p:cNvGrpSpPr/>
          <p:nvPr/>
        </p:nvGrpSpPr>
        <p:grpSpPr>
          <a:xfrm>
            <a:off x="4771991" y="1670391"/>
            <a:ext cx="2114618" cy="1039084"/>
            <a:chOff x="4771991" y="1670391"/>
            <a:chExt cx="2114618" cy="1039084"/>
          </a:xfrm>
        </p:grpSpPr>
        <p:sp>
          <p:nvSpPr>
            <p:cNvPr id="9" name="CasellaDiTesto 8"/>
            <p:cNvSpPr txBox="1"/>
            <p:nvPr/>
          </p:nvSpPr>
          <p:spPr>
            <a:xfrm>
              <a:off x="4771991" y="2063144"/>
              <a:ext cx="2114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Fraction on</a:t>
              </a:r>
              <a:r>
                <a:rPr lang="en-GB" b="1" dirty="0" smtClean="0">
                  <a:solidFill>
                    <a:srgbClr val="0000FF"/>
                  </a:solidFill>
                </a:rPr>
                <a:t> impacts </a:t>
              </a:r>
              <a:br>
                <a:rPr lang="en-GB" b="1" dirty="0" smtClean="0">
                  <a:solidFill>
                    <a:srgbClr val="0000FF"/>
                  </a:solidFill>
                </a:rPr>
              </a:br>
              <a:r>
                <a:rPr lang="en-GB" b="1" dirty="0" smtClean="0">
                  <a:solidFill>
                    <a:srgbClr val="0000FF"/>
                  </a:solidFill>
                </a:rPr>
                <a:t>on the Cry</a:t>
              </a:r>
              <a:r>
                <a:rPr lang="en-GB" b="1" baseline="-25000" dirty="0" smtClean="0">
                  <a:solidFill>
                    <a:srgbClr val="0000FF"/>
                  </a:solidFill>
                </a:rPr>
                <a:t>1</a:t>
              </a:r>
              <a:endParaRPr lang="en-GB" b="1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23" name="Parentesi graffa aperta 22"/>
            <p:cNvSpPr/>
            <p:nvPr/>
          </p:nvSpPr>
          <p:spPr>
            <a:xfrm rot="16200000">
              <a:off x="5332291" y="1393156"/>
              <a:ext cx="217406" cy="771876"/>
            </a:xfrm>
            <a:prstGeom prst="lef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Connettore 2 29"/>
            <p:cNvCxnSpPr>
              <a:stCxn id="23" idx="1"/>
              <a:endCxn id="9" idx="0"/>
            </p:cNvCxnSpPr>
            <p:nvPr/>
          </p:nvCxnSpPr>
          <p:spPr>
            <a:xfrm>
              <a:off x="5440994" y="1887797"/>
              <a:ext cx="388306" cy="175347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5913731" y="1670391"/>
            <a:ext cx="2864810" cy="1107191"/>
            <a:chOff x="5913731" y="1670391"/>
            <a:chExt cx="2864810" cy="1107191"/>
          </a:xfrm>
        </p:grpSpPr>
        <p:sp>
          <p:nvSpPr>
            <p:cNvPr id="10" name="CasellaDiTesto 9"/>
            <p:cNvSpPr txBox="1"/>
            <p:nvPr/>
          </p:nvSpPr>
          <p:spPr>
            <a:xfrm>
              <a:off x="7073331" y="1702254"/>
              <a:ext cx="17052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00FF"/>
                  </a:solidFill>
                </a:rPr>
                <a:t>Cry</a:t>
              </a:r>
              <a:r>
                <a:rPr lang="en-GB" b="1" baseline="-25000" dirty="0">
                  <a:solidFill>
                    <a:srgbClr val="0000FF"/>
                  </a:solidFill>
                </a:rPr>
                <a:t>1 </a:t>
              </a:r>
              <a:r>
                <a:rPr lang="en-GB" b="1" dirty="0" err="1" smtClean="0">
                  <a:solidFill>
                    <a:srgbClr val="0000FF"/>
                  </a:solidFill>
                </a:rPr>
                <a:t>channeling</a:t>
              </a:r>
              <a:r>
                <a:rPr lang="en-GB" b="1" dirty="0" smtClean="0">
                  <a:solidFill>
                    <a:srgbClr val="0000FF"/>
                  </a:solidFill>
                </a:rPr>
                <a:t> </a:t>
              </a:r>
              <a:br>
                <a:rPr lang="en-GB" b="1" dirty="0" smtClean="0">
                  <a:solidFill>
                    <a:srgbClr val="0000FF"/>
                  </a:solidFill>
                </a:rPr>
              </a:br>
              <a:r>
                <a:rPr lang="en-GB" b="1" dirty="0" smtClean="0">
                  <a:solidFill>
                    <a:srgbClr val="0000FF"/>
                  </a:solidFill>
                </a:rPr>
                <a:t>efficiency</a:t>
              </a:r>
              <a:endParaRPr lang="en-GB" b="1" baseline="-25000" dirty="0">
                <a:solidFill>
                  <a:srgbClr val="0000FF"/>
                </a:solidFill>
              </a:endParaRPr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7"/>
            <a:srcRect b="4340"/>
            <a:stretch/>
          </p:blipFill>
          <p:spPr>
            <a:xfrm>
              <a:off x="7247815" y="2274125"/>
              <a:ext cx="1298200" cy="503457"/>
            </a:xfrm>
            <a:prstGeom prst="rect">
              <a:avLst/>
            </a:prstGeom>
          </p:spPr>
        </p:pic>
        <p:sp>
          <p:nvSpPr>
            <p:cNvPr id="24" name="Parentesi graffa aperta 23"/>
            <p:cNvSpPr/>
            <p:nvPr/>
          </p:nvSpPr>
          <p:spPr>
            <a:xfrm rot="16200000">
              <a:off x="6048564" y="1535558"/>
              <a:ext cx="217406" cy="487072"/>
            </a:xfrm>
            <a:prstGeom prst="lef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Connettore 2 32"/>
            <p:cNvCxnSpPr>
              <a:stCxn id="24" idx="1"/>
            </p:cNvCxnSpPr>
            <p:nvPr/>
          </p:nvCxnSpPr>
          <p:spPr>
            <a:xfrm>
              <a:off x="6157267" y="1887797"/>
              <a:ext cx="1037596" cy="275325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16</a:t>
            </a:fld>
            <a:endParaRPr lang="en-GB"/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1" name="Gruppo 40"/>
          <p:cNvGrpSpPr/>
          <p:nvPr/>
        </p:nvGrpSpPr>
        <p:grpSpPr>
          <a:xfrm>
            <a:off x="111341" y="3219673"/>
            <a:ext cx="8423875" cy="3068098"/>
            <a:chOff x="111341" y="3219673"/>
            <a:chExt cx="8423875" cy="3068098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64" y="3383769"/>
              <a:ext cx="3768369" cy="216000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847" y="3383769"/>
              <a:ext cx="3768369" cy="2160000"/>
            </a:xfrm>
            <a:prstGeom prst="rect">
              <a:avLst/>
            </a:prstGeom>
          </p:spPr>
        </p:pic>
        <p:sp>
          <p:nvSpPr>
            <p:cNvPr id="28" name="CasellaDiTesto 27"/>
            <p:cNvSpPr txBox="1"/>
            <p:nvPr/>
          </p:nvSpPr>
          <p:spPr>
            <a:xfrm>
              <a:off x="1890845" y="3219673"/>
              <a:ext cx="1144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chemeClr val="tx1"/>
                </a:buClr>
              </a:pPr>
              <a:r>
                <a:rPr lang="en-GB" b="1" smtClean="0">
                  <a:solidFill>
                    <a:srgbClr val="FF9901"/>
                  </a:solidFill>
                </a:rPr>
                <a:t>IR8 layout</a:t>
              </a:r>
              <a:endParaRPr lang="en-GB" b="1">
                <a:solidFill>
                  <a:srgbClr val="FF9901"/>
                </a:solidFill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6078629" y="3220162"/>
              <a:ext cx="1144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chemeClr val="tx1"/>
                </a:buClr>
              </a:pPr>
              <a:r>
                <a:rPr lang="en-GB" b="1" smtClean="0">
                  <a:solidFill>
                    <a:srgbClr val="00B050"/>
                  </a:solidFill>
                </a:rPr>
                <a:t>IR3 layout</a:t>
              </a:r>
              <a:endParaRPr lang="en-GB" b="1">
                <a:solidFill>
                  <a:srgbClr val="00B050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111341" y="5567880"/>
              <a:ext cx="7644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dirty="0" smtClean="0">
                  <a:solidFill>
                    <a:srgbClr val="FF0000"/>
                  </a:solidFill>
                </a:rPr>
                <a:t>Cry</a:t>
              </a:r>
              <a:r>
                <a:rPr lang="en-GB" b="1" baseline="-25000" dirty="0" smtClean="0">
                  <a:solidFill>
                    <a:srgbClr val="FF0000"/>
                  </a:solidFill>
                </a:rPr>
                <a:t>1</a:t>
              </a:r>
              <a:r>
                <a:rPr lang="en-GB" b="1" dirty="0" smtClean="0">
                  <a:solidFill>
                    <a:srgbClr val="FF0000"/>
                  </a:solidFill>
                </a:rPr>
                <a:t> at 5 </a:t>
              </a:r>
              <a:r>
                <a:rPr lang="en-GB" b="1" dirty="0" smtClean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GB" b="1" dirty="0" smtClean="0">
                  <a:solidFill>
                    <a:srgbClr val="FF0000"/>
                  </a:solidFill>
                </a:rPr>
                <a:t> excluded for both layouts due to machine protection constraints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Bent Arrow 37"/>
            <p:cNvSpPr/>
            <p:nvPr/>
          </p:nvSpPr>
          <p:spPr>
            <a:xfrm flipV="1">
              <a:off x="190302" y="5849596"/>
              <a:ext cx="587646" cy="360613"/>
            </a:xfrm>
            <a:prstGeom prst="ben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777948" y="5918439"/>
              <a:ext cx="6568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Values at 5 </a:t>
              </a:r>
              <a:r>
                <a:rPr lang="en-GB" dirty="0" smtClean="0"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GB" dirty="0" smtClean="0"/>
                <a:t> to be considered as the asymptotic performance reach</a:t>
              </a:r>
              <a:endParaRPr lang="en-GB" dirty="0"/>
            </a:p>
          </p:txBody>
        </p:sp>
      </p:grpSp>
      <p:sp>
        <p:nvSpPr>
          <p:cNvPr id="4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sz="3600" b="1" baseline="-25000" dirty="0" err="1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</a:rPr>
              <a:t>channeling</a:t>
            </a:r>
            <a:r>
              <a:rPr lang="en-GB" sz="3600" b="1" dirty="0" smtClean="0">
                <a:solidFill>
                  <a:schemeClr val="bg1"/>
                </a:solidFill>
              </a:rPr>
              <a:t> efficiency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0" y="942992"/>
            <a:ext cx="899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/>
              <a:t> Impacting distribution of </a:t>
            </a:r>
            <a:r>
              <a:rPr lang="en-GB" b="1" dirty="0" smtClean="0">
                <a:solidFill>
                  <a:srgbClr val="00B050"/>
                </a:solidFill>
              </a:rPr>
              <a:t>protons on the target from </a:t>
            </a:r>
            <a:r>
              <a:rPr lang="en-GB" b="1" dirty="0" err="1" smtClean="0">
                <a:solidFill>
                  <a:srgbClr val="00B050"/>
                </a:solidFill>
                <a:latin typeface="Courier New" charset="0"/>
                <a:ea typeface="Courier New" charset="0"/>
                <a:cs typeface="Courier New" charset="0"/>
              </a:rPr>
              <a:t>SixTrack</a:t>
            </a:r>
            <a:endParaRPr lang="en-GB" b="1" dirty="0" smtClean="0">
              <a:solidFill>
                <a:srgbClr val="00B05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930F2-46E5-494C-8659-35B9B6304BDE}" type="slidenum">
              <a:rPr lang="en-GB" smtClean="0"/>
              <a:t>17</a:t>
            </a:fld>
            <a:endParaRPr lang="en-GB"/>
          </a:p>
        </p:txBody>
      </p:sp>
      <p:grpSp>
        <p:nvGrpSpPr>
          <p:cNvPr id="13" name="Gruppo 12"/>
          <p:cNvGrpSpPr/>
          <p:nvPr/>
        </p:nvGrpSpPr>
        <p:grpSpPr>
          <a:xfrm>
            <a:off x="0" y="4254102"/>
            <a:ext cx="8379207" cy="2160000"/>
            <a:chOff x="0" y="4254102"/>
            <a:chExt cx="8379207" cy="2160000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166" y="5334849"/>
              <a:ext cx="3255053" cy="462728"/>
            </a:xfrm>
            <a:prstGeom prst="rect">
              <a:avLst/>
            </a:prstGeom>
          </p:spPr>
        </p:pic>
        <p:sp>
          <p:nvSpPr>
            <p:cNvPr id="25" name="CasellaDiTesto 24"/>
            <p:cNvSpPr txBox="1"/>
            <p:nvPr/>
          </p:nvSpPr>
          <p:spPr>
            <a:xfrm>
              <a:off x="0" y="4836622"/>
              <a:ext cx="4359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Clr>
                  <a:schemeClr val="tx1"/>
                </a:buClr>
                <a:buFont typeface="+mj-lt"/>
                <a:buAutoNum type="arabicPeriod" startAt="4"/>
              </a:pPr>
              <a:r>
                <a:rPr lang="en-GB" sz="1600" dirty="0" smtClean="0">
                  <a:solidFill>
                    <a:srgbClr val="00B050"/>
                  </a:solidFill>
                </a:rPr>
                <a:t> </a:t>
              </a:r>
              <a:r>
                <a:rPr lang="en-GB" sz="1600" b="1" dirty="0" smtClean="0">
                  <a:solidFill>
                    <a:srgbClr val="00B050"/>
                  </a:solidFill>
                </a:rPr>
                <a:t>Decay of </a:t>
              </a:r>
              <a:r>
                <a:rPr lang="en-GB" sz="1600" b="1" dirty="0" err="1" smtClean="0">
                  <a:solidFill>
                    <a:srgbClr val="00B050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sz="1600" b="1" baseline="-25000" dirty="0" err="1" smtClean="0">
                  <a:solidFill>
                    <a:srgbClr val="00B050"/>
                  </a:solidFill>
                </a:rPr>
                <a:t>c</a:t>
              </a:r>
              <a:r>
                <a:rPr lang="en-GB" sz="1600" b="1" dirty="0" smtClean="0">
                  <a:solidFill>
                    <a:srgbClr val="00B050"/>
                  </a:solidFill>
                </a:rPr>
                <a:t> in the Cry</a:t>
              </a:r>
              <a:r>
                <a:rPr lang="en-GB" sz="1600" b="1" baseline="-25000" dirty="0" smtClean="0">
                  <a:solidFill>
                    <a:srgbClr val="00B050"/>
                  </a:solidFill>
                </a:rPr>
                <a:t>2</a:t>
              </a:r>
              <a:r>
                <a:rPr lang="en-GB" sz="1600" b="1" dirty="0" smtClean="0">
                  <a:solidFill>
                    <a:srgbClr val="00B050"/>
                  </a:solidFill>
                </a:rPr>
                <a:t> </a:t>
              </a:r>
              <a:r>
                <a:rPr lang="en-GB" sz="1600" dirty="0" smtClean="0"/>
                <a:t>taken into account as:</a:t>
              </a:r>
              <a:endParaRPr lang="en-GB" sz="1600" dirty="0"/>
            </a:p>
          </p:txBody>
        </p:sp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836" y="4254102"/>
              <a:ext cx="3768371" cy="2160000"/>
            </a:xfrm>
            <a:prstGeom prst="rect">
              <a:avLst/>
            </a:prstGeom>
          </p:spPr>
        </p:pic>
      </p:grpSp>
      <p:sp>
        <p:nvSpPr>
          <p:cNvPr id="10" name="CasellaDiTesto 9"/>
          <p:cNvSpPr txBox="1"/>
          <p:nvPr/>
        </p:nvSpPr>
        <p:spPr>
          <a:xfrm>
            <a:off x="0" y="1427371"/>
            <a:ext cx="7404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dirty="0" smtClean="0"/>
              <a:t> Distribution </a:t>
            </a:r>
            <a:r>
              <a:rPr lang="en-GB" dirty="0"/>
              <a:t>of </a:t>
            </a:r>
            <a:r>
              <a:rPr lang="en-GB" b="1" dirty="0" err="1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b="1" baseline="-25000" dirty="0" err="1">
                <a:solidFill>
                  <a:srgbClr val="00B050"/>
                </a:solidFill>
              </a:rPr>
              <a:t>c</a:t>
            </a:r>
            <a:r>
              <a:rPr lang="en-GB" b="1" dirty="0">
                <a:solidFill>
                  <a:srgbClr val="00B050"/>
                </a:solidFill>
              </a:rPr>
              <a:t> emerging from target obtained with </a:t>
            </a:r>
            <a:r>
              <a:rPr lang="en-GB" b="1" dirty="0">
                <a:solidFill>
                  <a:srgbClr val="00B050"/>
                </a:solidFill>
                <a:latin typeface="Courier New" charset="0"/>
                <a:ea typeface="Courier New" charset="0"/>
                <a:cs typeface="Courier New" charset="0"/>
              </a:rPr>
              <a:t>Pythia8.240 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10495" y="1864853"/>
            <a:ext cx="8349345" cy="2160000"/>
            <a:chOff x="10495" y="1864853"/>
            <a:chExt cx="8349345" cy="216000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471" y="1864853"/>
              <a:ext cx="3768369" cy="216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CasellaDiTesto 5"/>
                <p:cNvSpPr txBox="1"/>
                <p:nvPr/>
              </p:nvSpPr>
              <p:spPr>
                <a:xfrm>
                  <a:off x="554108" y="2627332"/>
                  <a:ext cx="3425105" cy="11671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GB" i="1" u="sng" dirty="0" smtClean="0"/>
                    <a:t>Cry</a:t>
                  </a:r>
                  <a:r>
                    <a:rPr lang="en-GB" i="1" u="sng" baseline="-25000" dirty="0" smtClean="0"/>
                    <a:t>2</a:t>
                  </a:r>
                  <a:r>
                    <a:rPr lang="en-GB" i="1" u="sng" dirty="0" smtClean="0"/>
                    <a:t> acts like a spectrometer:</a:t>
                  </a:r>
                </a:p>
                <a:p>
                  <a:pPr marL="285750" indent="-285750">
                    <a:lnSpc>
                      <a:spcPct val="130000"/>
                    </a:lnSpc>
                    <a:buFont typeface="Wingdings" charset="2"/>
                    <a:buChar char="ü"/>
                  </a:pPr>
                  <a:r>
                    <a:rPr lang="en-GB" dirty="0" err="1" smtClean="0"/>
                    <a:t>Dechanneling</a:t>
                  </a:r>
                  <a:r>
                    <a:rPr lang="en-GB" dirty="0" smtClean="0"/>
                    <a:t> length linear in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𝐸</m:t>
                      </m:r>
                    </m:oMath>
                  </a14:m>
                  <a:endParaRPr lang="en-GB" dirty="0" smtClean="0"/>
                </a:p>
                <a:p>
                  <a:pPr marL="285750" indent="-285750">
                    <a:lnSpc>
                      <a:spcPct val="130000"/>
                    </a:lnSpc>
                    <a:buFont typeface="Wingdings" charset="2"/>
                    <a:buChar char="ü"/>
                  </a:pPr>
                  <a:r>
                    <a:rPr lang="en-GB" dirty="0" smtClean="0"/>
                    <a:t>Critical </a:t>
                  </a:r>
                  <a:r>
                    <a:rPr lang="en-GB" dirty="0" err="1" smtClean="0"/>
                    <a:t>channeling</a:t>
                  </a:r>
                  <a:r>
                    <a:rPr lang="en-GB" dirty="0" smtClean="0"/>
                    <a:t> angle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1/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𝐸</m:t>
                          </m:r>
                        </m:e>
                      </m:rad>
                    </m:oMath>
                  </a14:m>
                  <a:endParaRPr lang="en-GB" dirty="0"/>
                </a:p>
              </p:txBody>
            </p:sp>
          </mc:Choice>
          <mc:Fallback>
            <p:sp>
              <p:nvSpPr>
                <p:cNvPr id="6" name="CasellaDiTes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108" y="2627332"/>
                  <a:ext cx="3425105" cy="116711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601" b="-890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CasellaDiTesto 10"/>
            <p:cNvSpPr txBox="1"/>
            <p:nvPr/>
          </p:nvSpPr>
          <p:spPr>
            <a:xfrm>
              <a:off x="10495" y="2211064"/>
              <a:ext cx="4197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 startAt="3"/>
              </a:pPr>
              <a:r>
                <a:rPr lang="en-GB" dirty="0" smtClean="0"/>
                <a:t> Expected </a:t>
              </a:r>
              <a:r>
                <a:rPr lang="en-GB" b="1" dirty="0" err="1">
                  <a:solidFill>
                    <a:srgbClr val="00B050"/>
                  </a:solidFill>
                </a:rPr>
                <a:t>channeling</a:t>
              </a:r>
              <a:r>
                <a:rPr lang="en-GB" b="1" dirty="0">
                  <a:solidFill>
                    <a:srgbClr val="00B050"/>
                  </a:solidFill>
                </a:rPr>
                <a:t> efficiency of </a:t>
              </a:r>
              <a:r>
                <a:rPr lang="en-GB" b="1" dirty="0" smtClean="0">
                  <a:solidFill>
                    <a:srgbClr val="00B050"/>
                  </a:solidFill>
                </a:rPr>
                <a:t>Cry</a:t>
              </a:r>
              <a:r>
                <a:rPr lang="en-GB" b="1" baseline="-25000" dirty="0" smtClean="0">
                  <a:solidFill>
                    <a:srgbClr val="00B050"/>
                  </a:solidFill>
                </a:rPr>
                <a:t>2</a:t>
              </a:r>
              <a:endParaRPr lang="en-GB" dirty="0"/>
            </a:p>
          </p:txBody>
        </p:sp>
      </p:grpSp>
      <p:sp>
        <p:nvSpPr>
          <p:cNvPr id="2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721" y="811060"/>
            <a:ext cx="4465566" cy="779702"/>
          </a:xfrm>
          <a:prstGeom prst="rect">
            <a:avLst/>
          </a:prstGeom>
        </p:spPr>
      </p:pic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ea typeface="Symbol" charset="2"/>
                <a:cs typeface="Symbol" charset="2"/>
              </a:rPr>
              <a:t>Expected</a:t>
            </a:r>
            <a:r>
              <a:rPr lang="en-GB" sz="3600" b="1" dirty="0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sz="3600" b="1" baseline="-25000" dirty="0" err="1" smtClean="0">
                <a:solidFill>
                  <a:schemeClr val="bg1"/>
                </a:solidFill>
              </a:rPr>
              <a:t>c</a:t>
            </a:r>
            <a:r>
              <a:rPr lang="en-GB" sz="3600" b="1" dirty="0" smtClean="0">
                <a:solidFill>
                  <a:schemeClr val="bg1"/>
                </a:solidFill>
              </a:rPr>
              <a:t> yield in a 10h fill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egnaposto numero diapositiva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5603-5D07-3240-AF0D-7A18920C759C}" type="slidenum">
              <a:rPr lang="en-GB" smtClean="0"/>
              <a:t>18</a:t>
            </a:fld>
            <a:endParaRPr lang="en-GB"/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8" name="Gruppo 57"/>
          <p:cNvGrpSpPr/>
          <p:nvPr/>
        </p:nvGrpSpPr>
        <p:grpSpPr>
          <a:xfrm>
            <a:off x="395620" y="2501783"/>
            <a:ext cx="8653501" cy="3703860"/>
            <a:chOff x="395620" y="2501783"/>
            <a:chExt cx="8653501" cy="370386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457" y="2501783"/>
              <a:ext cx="5024492" cy="2880000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395620" y="5424458"/>
              <a:ext cx="4874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GB" dirty="0" smtClean="0"/>
                <a:t>Significantly </a:t>
              </a:r>
              <a:r>
                <a:rPr lang="en-GB" b="1" dirty="0" smtClean="0">
                  <a:solidFill>
                    <a:srgbClr val="00B050"/>
                  </a:solidFill>
                </a:rPr>
                <a:t>larger integrated yield of </a:t>
              </a:r>
              <a:r>
                <a:rPr lang="en-GB" b="1" dirty="0" err="1" smtClean="0">
                  <a:solidFill>
                    <a:srgbClr val="00B050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baseline="-25000" dirty="0" err="1" smtClean="0">
                  <a:solidFill>
                    <a:srgbClr val="00B050"/>
                  </a:solidFill>
                </a:rPr>
                <a:t>c</a:t>
              </a:r>
              <a:r>
                <a:rPr lang="en-GB" b="1" dirty="0">
                  <a:solidFill>
                    <a:srgbClr val="00B050"/>
                  </a:solidFill>
                </a:rPr>
                <a:t> </a:t>
              </a:r>
              <a:r>
                <a:rPr lang="en-GB" b="1" dirty="0" smtClean="0">
                  <a:solidFill>
                    <a:srgbClr val="00B050"/>
                  </a:solidFill>
                </a:rPr>
                <a:t>in IR3</a:t>
              </a:r>
              <a:endParaRPr lang="en-GB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140096" y="5836311"/>
              <a:ext cx="7909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For both layouts </a:t>
              </a:r>
              <a:r>
                <a:rPr lang="en-GB" b="1" dirty="0" smtClean="0">
                  <a:solidFill>
                    <a:srgbClr val="00B050"/>
                  </a:solidFill>
                </a:rPr>
                <a:t>Cry</a:t>
              </a:r>
              <a:r>
                <a:rPr lang="en-GB" b="1" baseline="-25000" dirty="0" smtClean="0">
                  <a:solidFill>
                    <a:srgbClr val="00B050"/>
                  </a:solidFill>
                </a:rPr>
                <a:t>1</a:t>
              </a:r>
              <a:r>
                <a:rPr lang="en-GB" b="1" dirty="0" smtClean="0">
                  <a:solidFill>
                    <a:srgbClr val="00B050"/>
                  </a:solidFill>
                </a:rPr>
                <a:t> at 5</a:t>
              </a:r>
              <a:r>
                <a:rPr lang="en-GB" b="1" dirty="0" smtClean="0">
                  <a:solidFill>
                    <a:srgbClr val="00B05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GB" dirty="0" smtClean="0"/>
                <a:t> </a:t>
              </a:r>
              <a:r>
                <a:rPr lang="en-GB" dirty="0"/>
                <a:t>to be considered as the </a:t>
              </a:r>
              <a:r>
                <a:rPr lang="en-GB" b="1" dirty="0">
                  <a:solidFill>
                    <a:srgbClr val="00B050"/>
                  </a:solidFill>
                </a:rPr>
                <a:t>asymptotic performance reach</a:t>
              </a:r>
            </a:p>
          </p:txBody>
        </p:sp>
        <p:sp>
          <p:nvSpPr>
            <p:cNvPr id="11" name="Bent Arrow 47"/>
            <p:cNvSpPr/>
            <p:nvPr/>
          </p:nvSpPr>
          <p:spPr>
            <a:xfrm rot="10800000" flipH="1">
              <a:off x="465449" y="5728788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3600764" y="2999309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b="1" dirty="0" smtClean="0">
                  <a:solidFill>
                    <a:srgbClr val="FF0000"/>
                  </a:solidFill>
                </a:rPr>
                <a:t>70 </a:t>
              </a:r>
              <a:r>
                <a:rPr lang="en-GB" b="1" dirty="0" err="1" smtClean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baseline="-25000" dirty="0" err="1" smtClean="0">
                  <a:solidFill>
                    <a:srgbClr val="FF0000"/>
                  </a:solidFill>
                </a:rPr>
                <a:t>c</a:t>
              </a:r>
              <a:endParaRPr lang="en-GB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4947647" y="3159119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432FF"/>
                  </a:solidFill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b="1" dirty="0" smtClean="0">
                  <a:solidFill>
                    <a:srgbClr val="0432FF"/>
                  </a:solidFill>
                </a:rPr>
                <a:t>10</a:t>
              </a:r>
              <a:r>
                <a:rPr lang="en-GB" b="1" baseline="30000" dirty="0" smtClean="0">
                  <a:solidFill>
                    <a:srgbClr val="0432FF"/>
                  </a:solidFill>
                </a:rPr>
                <a:t>4</a:t>
              </a:r>
              <a:r>
                <a:rPr lang="en-GB" b="1" dirty="0" smtClean="0">
                  <a:solidFill>
                    <a:srgbClr val="0432FF"/>
                  </a:solidFill>
                </a:rPr>
                <a:t> </a:t>
              </a:r>
              <a:r>
                <a:rPr lang="en-GB" b="1" dirty="0" err="1" smtClean="0">
                  <a:solidFill>
                    <a:srgbClr val="0432FF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baseline="-25000" dirty="0" err="1" smtClean="0">
                  <a:solidFill>
                    <a:srgbClr val="0432FF"/>
                  </a:solidFill>
                </a:rPr>
                <a:t>c</a:t>
              </a:r>
              <a:endParaRPr lang="en-GB" b="1" baseline="-25000" dirty="0">
                <a:solidFill>
                  <a:srgbClr val="0432FF"/>
                </a:solidFill>
              </a:endParaRPr>
            </a:p>
          </p:txBody>
        </p:sp>
        <p:cxnSp>
          <p:nvCxnSpPr>
            <p:cNvPr id="7" name="Connettore 2 6"/>
            <p:cNvCxnSpPr/>
            <p:nvPr/>
          </p:nvCxnSpPr>
          <p:spPr>
            <a:xfrm flipH="1">
              <a:off x="3600764" y="3259491"/>
              <a:ext cx="101002" cy="1091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/>
            <p:nvPr/>
          </p:nvCxnSpPr>
          <p:spPr>
            <a:xfrm flipH="1" flipV="1">
              <a:off x="4797629" y="2997139"/>
              <a:ext cx="300037" cy="281442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o 52"/>
          <p:cNvGrpSpPr/>
          <p:nvPr/>
        </p:nvGrpSpPr>
        <p:grpSpPr>
          <a:xfrm>
            <a:off x="255602" y="1402129"/>
            <a:ext cx="3354698" cy="677312"/>
            <a:chOff x="255602" y="1402129"/>
            <a:chExt cx="3354698" cy="677312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255602" y="1433110"/>
              <a:ext cx="22277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FF"/>
                  </a:solidFill>
                </a:rPr>
                <a:t>Total </a:t>
              </a:r>
              <a:r>
                <a:rPr lang="en-GB" b="1" dirty="0" err="1">
                  <a:solidFill>
                    <a:srgbClr val="0000FF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baseline="-25000" dirty="0" err="1">
                  <a:solidFill>
                    <a:srgbClr val="0000FF"/>
                  </a:solidFill>
                </a:rPr>
                <a:t>c</a:t>
              </a:r>
              <a:r>
                <a:rPr lang="en-GB" b="1" baseline="-25000" dirty="0">
                  <a:solidFill>
                    <a:srgbClr val="0000FF"/>
                  </a:solidFill>
                </a:rPr>
                <a:t> </a:t>
              </a:r>
              <a:r>
                <a:rPr lang="en-GB" b="1" dirty="0" smtClean="0">
                  <a:solidFill>
                    <a:srgbClr val="0000FF"/>
                  </a:solidFill>
                </a:rPr>
                <a:t>production </a:t>
              </a:r>
              <a:br>
                <a:rPr lang="en-GB" b="1" dirty="0" smtClean="0">
                  <a:solidFill>
                    <a:srgbClr val="0000FF"/>
                  </a:solidFill>
                </a:rPr>
              </a:br>
              <a:r>
                <a:rPr lang="en-GB" dirty="0" smtClean="0"/>
                <a:t>in 5mm long W target</a:t>
              </a:r>
              <a:endParaRPr lang="en-GB" dirty="0"/>
            </a:p>
          </p:txBody>
        </p:sp>
        <p:sp>
          <p:nvSpPr>
            <p:cNvPr id="24" name="Parentesi graffa aperta 23"/>
            <p:cNvSpPr/>
            <p:nvPr/>
          </p:nvSpPr>
          <p:spPr>
            <a:xfrm rot="16200000">
              <a:off x="3310608" y="1336500"/>
              <a:ext cx="234063" cy="365321"/>
            </a:xfrm>
            <a:prstGeom prst="lef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Connettore 2 26"/>
            <p:cNvCxnSpPr>
              <a:stCxn id="24" idx="1"/>
            </p:cNvCxnSpPr>
            <p:nvPr/>
          </p:nvCxnSpPr>
          <p:spPr>
            <a:xfrm flipH="1">
              <a:off x="2357919" y="1636192"/>
              <a:ext cx="1069721" cy="40757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o 53"/>
          <p:cNvGrpSpPr/>
          <p:nvPr/>
        </p:nvGrpSpPr>
        <p:grpSpPr>
          <a:xfrm>
            <a:off x="1994499" y="1405044"/>
            <a:ext cx="2100573" cy="988131"/>
            <a:chOff x="1994499" y="1405044"/>
            <a:chExt cx="2100573" cy="988131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1994499" y="2023843"/>
              <a:ext cx="1957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00FF"/>
                  </a:solidFill>
                </a:rPr>
                <a:t>D</a:t>
              </a:r>
              <a:r>
                <a:rPr lang="en-GB" b="1" dirty="0" smtClean="0">
                  <a:solidFill>
                    <a:srgbClr val="0000FF"/>
                  </a:solidFill>
                </a:rPr>
                <a:t>ecay</a:t>
              </a:r>
              <a:r>
                <a:rPr lang="en-GB" dirty="0" smtClean="0"/>
                <a:t> in the target</a:t>
              </a:r>
              <a:endParaRPr lang="en-GB" dirty="0"/>
            </a:p>
          </p:txBody>
        </p:sp>
        <p:sp>
          <p:nvSpPr>
            <p:cNvPr id="25" name="Parentesi graffa aperta 24"/>
            <p:cNvSpPr/>
            <p:nvPr/>
          </p:nvSpPr>
          <p:spPr>
            <a:xfrm rot="16200000">
              <a:off x="3747490" y="1288610"/>
              <a:ext cx="231147" cy="464016"/>
            </a:xfrm>
            <a:prstGeom prst="lef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Connettore 2 27"/>
            <p:cNvCxnSpPr>
              <a:stCxn id="25" idx="1"/>
              <a:endCxn id="22" idx="0"/>
            </p:cNvCxnSpPr>
            <p:nvPr/>
          </p:nvCxnSpPr>
          <p:spPr>
            <a:xfrm flipH="1">
              <a:off x="2973100" y="1636192"/>
              <a:ext cx="889964" cy="387651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o 54"/>
          <p:cNvGrpSpPr/>
          <p:nvPr/>
        </p:nvGrpSpPr>
        <p:grpSpPr>
          <a:xfrm>
            <a:off x="3944985" y="1402008"/>
            <a:ext cx="1359668" cy="806501"/>
            <a:chOff x="3944985" y="1402008"/>
            <a:chExt cx="1359668" cy="806501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3944985" y="1839177"/>
              <a:ext cx="1359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00FF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baseline="-25000" dirty="0" err="1" smtClean="0">
                  <a:solidFill>
                    <a:srgbClr val="0000FF"/>
                  </a:solidFill>
                </a:rPr>
                <a:t>c</a:t>
              </a:r>
              <a:r>
                <a:rPr lang="en-GB" b="1" dirty="0" smtClean="0">
                  <a:solidFill>
                    <a:srgbClr val="0000FF"/>
                  </a:solidFill>
                </a:rPr>
                <a:t> spectrum</a:t>
              </a:r>
              <a:endParaRPr lang="en-GB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Parentesi graffa aperta 25"/>
            <p:cNvSpPr/>
            <p:nvPr/>
          </p:nvSpPr>
          <p:spPr>
            <a:xfrm rot="16200000">
              <a:off x="4242628" y="1287092"/>
              <a:ext cx="234184" cy="464016"/>
            </a:xfrm>
            <a:prstGeom prst="lef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Connettore 2 36"/>
            <p:cNvCxnSpPr>
              <a:stCxn id="26" idx="1"/>
            </p:cNvCxnSpPr>
            <p:nvPr/>
          </p:nvCxnSpPr>
          <p:spPr>
            <a:xfrm>
              <a:off x="4359720" y="1636192"/>
              <a:ext cx="132727" cy="295179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o 55"/>
          <p:cNvGrpSpPr/>
          <p:nvPr/>
        </p:nvGrpSpPr>
        <p:grpSpPr>
          <a:xfrm>
            <a:off x="4734430" y="1404879"/>
            <a:ext cx="2328879" cy="1034209"/>
            <a:chOff x="4734430" y="1404879"/>
            <a:chExt cx="2328879" cy="1034209"/>
          </a:xfrm>
        </p:grpSpPr>
        <p:sp>
          <p:nvSpPr>
            <p:cNvPr id="36" name="Parentesi graffa aperta 35"/>
            <p:cNvSpPr/>
            <p:nvPr/>
          </p:nvSpPr>
          <p:spPr>
            <a:xfrm rot="16200000">
              <a:off x="4940537" y="1198772"/>
              <a:ext cx="227144" cy="639358"/>
            </a:xfrm>
            <a:prstGeom prst="lef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Connettore 2 38"/>
            <p:cNvCxnSpPr>
              <a:stCxn id="36" idx="1"/>
            </p:cNvCxnSpPr>
            <p:nvPr/>
          </p:nvCxnSpPr>
          <p:spPr>
            <a:xfrm>
              <a:off x="5054109" y="1632023"/>
              <a:ext cx="502620" cy="321469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/>
            <p:cNvSpPr txBox="1"/>
            <p:nvPr/>
          </p:nvSpPr>
          <p:spPr>
            <a:xfrm>
              <a:off x="5509678" y="1792757"/>
              <a:ext cx="15536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00FF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baseline="-25000" dirty="0" err="1">
                  <a:solidFill>
                    <a:srgbClr val="0000FF"/>
                  </a:solidFill>
                </a:rPr>
                <a:t>c</a:t>
              </a:r>
              <a:r>
                <a:rPr lang="en-GB" b="1" dirty="0" smtClean="0">
                  <a:solidFill>
                    <a:srgbClr val="0000FF"/>
                  </a:solidFill>
                </a:rPr>
                <a:t> </a:t>
              </a:r>
              <a:r>
                <a:rPr lang="en-GB" b="1" dirty="0" err="1" smtClean="0">
                  <a:solidFill>
                    <a:srgbClr val="0000FF"/>
                  </a:solidFill>
                </a:rPr>
                <a:t>channeling</a:t>
              </a:r>
              <a:r>
                <a:rPr lang="en-GB" b="1" dirty="0" smtClean="0">
                  <a:solidFill>
                    <a:srgbClr val="0000FF"/>
                  </a:solidFill>
                </a:rPr>
                <a:t> </a:t>
              </a:r>
              <a:br>
                <a:rPr lang="en-GB" b="1" dirty="0" smtClean="0">
                  <a:solidFill>
                    <a:srgbClr val="0000FF"/>
                  </a:solidFill>
                </a:rPr>
              </a:br>
              <a:r>
                <a:rPr lang="en-GB" b="1" dirty="0" smtClean="0">
                  <a:solidFill>
                    <a:srgbClr val="0000FF"/>
                  </a:solidFill>
                </a:rPr>
                <a:t>efficiency</a:t>
              </a:r>
              <a:endParaRPr lang="en-GB" b="1" baseline="-25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7" name="Gruppo 56"/>
          <p:cNvGrpSpPr/>
          <p:nvPr/>
        </p:nvGrpSpPr>
        <p:grpSpPr>
          <a:xfrm>
            <a:off x="5412679" y="1408544"/>
            <a:ext cx="3478870" cy="938464"/>
            <a:chOff x="5412679" y="1408544"/>
            <a:chExt cx="3478870" cy="938464"/>
          </a:xfrm>
        </p:grpSpPr>
        <p:sp>
          <p:nvSpPr>
            <p:cNvPr id="51" name="Parentesi graffa aperta 50"/>
            <p:cNvSpPr/>
            <p:nvPr/>
          </p:nvSpPr>
          <p:spPr>
            <a:xfrm rot="16200000">
              <a:off x="5957659" y="863564"/>
              <a:ext cx="227648" cy="1317608"/>
            </a:xfrm>
            <a:prstGeom prst="lef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Connettore 2 51"/>
            <p:cNvCxnSpPr>
              <a:stCxn id="51" idx="1"/>
            </p:cNvCxnSpPr>
            <p:nvPr/>
          </p:nvCxnSpPr>
          <p:spPr>
            <a:xfrm>
              <a:off x="6071483" y="1636192"/>
              <a:ext cx="1220466" cy="202985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/>
            <p:cNvSpPr txBox="1"/>
            <p:nvPr/>
          </p:nvSpPr>
          <p:spPr>
            <a:xfrm>
              <a:off x="7255139" y="1700677"/>
              <a:ext cx="16364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FF"/>
                  </a:solidFill>
                </a:rPr>
                <a:t>Integrated </a:t>
              </a:r>
              <a:r>
                <a:rPr lang="en-GB" b="1" dirty="0" err="1" smtClean="0">
                  <a:solidFill>
                    <a:srgbClr val="0000FF"/>
                  </a:solidFill>
                </a:rPr>
                <a:t>PoT</a:t>
              </a:r>
              <a:r>
                <a:rPr lang="en-GB" b="1" dirty="0" smtClean="0">
                  <a:solidFill>
                    <a:srgbClr val="0000FF"/>
                  </a:solidFill>
                </a:rPr>
                <a:t> </a:t>
              </a:r>
              <a:br>
                <a:rPr lang="en-GB" b="1" dirty="0" smtClean="0">
                  <a:solidFill>
                    <a:srgbClr val="0000FF"/>
                  </a:solidFill>
                </a:rPr>
              </a:br>
              <a:r>
                <a:rPr lang="en-GB" dirty="0" smtClean="0"/>
                <a:t>over 10h</a:t>
              </a:r>
              <a:endParaRPr lang="en-GB" dirty="0"/>
            </a:p>
          </p:txBody>
        </p:sp>
      </p:grpSp>
      <p:sp>
        <p:nvSpPr>
          <p:cNvPr id="6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33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ea typeface="Symbol" charset="2"/>
                <a:cs typeface="Symbol" charset="2"/>
              </a:rPr>
              <a:t>Optimized operational scenario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egnaposto numero diapositiva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5603-5D07-3240-AF0D-7A18920C759C}" type="slidenum">
              <a:rPr lang="en-GB" smtClean="0"/>
              <a:t>19</a:t>
            </a:fld>
            <a:endParaRPr lang="en-GB"/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sellaDiTesto 2"/>
          <p:cNvSpPr txBox="1"/>
          <p:nvPr/>
        </p:nvSpPr>
        <p:spPr>
          <a:xfrm>
            <a:off x="120718" y="995663"/>
            <a:ext cx="713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i="1" dirty="0" smtClean="0">
                <a:solidFill>
                  <a:srgbClr val="00B050"/>
                </a:solidFill>
              </a:rPr>
              <a:t>Main question: what is the minimum settings achievable for the Cry</a:t>
            </a:r>
            <a:r>
              <a:rPr lang="en-GB" b="1" i="1" baseline="-25000" dirty="0" smtClean="0">
                <a:solidFill>
                  <a:srgbClr val="00B050"/>
                </a:solidFill>
              </a:rPr>
              <a:t>1</a:t>
            </a:r>
            <a:r>
              <a:rPr lang="en-GB" b="1" i="1" dirty="0" smtClean="0">
                <a:solidFill>
                  <a:srgbClr val="00B050"/>
                </a:solidFill>
              </a:rPr>
              <a:t>?</a:t>
            </a:r>
            <a:endParaRPr lang="en-GB" b="1" i="1" dirty="0">
              <a:solidFill>
                <a:srgbClr val="00B05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10488" y="1322426"/>
            <a:ext cx="7645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Clr>
                <a:schemeClr val="tx1"/>
              </a:buClr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Avoid to become primary </a:t>
            </a:r>
            <a:r>
              <a:rPr lang="en-GB" dirty="0" smtClean="0"/>
              <a:t>collimation stage</a:t>
            </a:r>
          </a:p>
          <a:p>
            <a:pPr marL="800100" lvl="1" indent="-342900">
              <a:buClr>
                <a:schemeClr val="tx1"/>
              </a:buClr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Avoid high cold losses </a:t>
            </a:r>
            <a:r>
              <a:rPr lang="en-GB" dirty="0" smtClean="0"/>
              <a:t>for both </a:t>
            </a:r>
            <a:r>
              <a:rPr lang="en-GB" dirty="0" err="1" smtClean="0"/>
              <a:t>channeling</a:t>
            </a:r>
            <a:r>
              <a:rPr lang="en-GB" dirty="0" smtClean="0"/>
              <a:t> and </a:t>
            </a:r>
            <a:r>
              <a:rPr lang="en-GB" b="1" dirty="0" smtClean="0">
                <a:solidFill>
                  <a:srgbClr val="00B050"/>
                </a:solidFill>
              </a:rPr>
              <a:t>amorphous orientation</a:t>
            </a:r>
          </a:p>
          <a:p>
            <a:pPr marL="800100" lvl="1" indent="-342900">
              <a:buClr>
                <a:schemeClr val="tx1"/>
              </a:buClr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Avoid dump on losses </a:t>
            </a:r>
            <a:r>
              <a:rPr lang="en-GB" dirty="0" smtClean="0"/>
              <a:t>in case of lifetime drops </a:t>
            </a:r>
            <a:endParaRPr lang="en-GB" dirty="0"/>
          </a:p>
        </p:txBody>
      </p:sp>
      <p:sp>
        <p:nvSpPr>
          <p:cNvPr id="19" name="Bent Arrow 37"/>
          <p:cNvSpPr/>
          <p:nvPr/>
        </p:nvSpPr>
        <p:spPr>
          <a:xfrm flipV="1">
            <a:off x="211405" y="1363976"/>
            <a:ext cx="587646" cy="562899"/>
          </a:xfrm>
          <a:prstGeom prst="bentArrow">
            <a:avLst>
              <a:gd name="adj1" fmla="val 16878"/>
              <a:gd name="adj2" fmla="val 2500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667116" y="2458793"/>
            <a:ext cx="7818906" cy="3427603"/>
            <a:chOff x="667116" y="2458793"/>
            <a:chExt cx="7818906" cy="3427603"/>
          </a:xfrm>
        </p:grpSpPr>
        <p:sp>
          <p:nvSpPr>
            <p:cNvPr id="6" name="CasellaDiTesto 5"/>
            <p:cNvSpPr txBox="1"/>
            <p:nvPr/>
          </p:nvSpPr>
          <p:spPr>
            <a:xfrm>
              <a:off x="680839" y="2811590"/>
              <a:ext cx="7782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Both layout could be used in parasitic mode and full machine with</a:t>
              </a:r>
              <a:r>
                <a:rPr lang="en-GB" dirty="0" smtClean="0">
                  <a:solidFill>
                    <a:srgbClr val="00B050"/>
                  </a:solidFill>
                </a:rPr>
                <a:t> </a:t>
              </a:r>
              <a:r>
                <a:rPr lang="en-GB" b="1" dirty="0" smtClean="0">
                  <a:solidFill>
                    <a:srgbClr val="00B050"/>
                  </a:solidFill>
                </a:rPr>
                <a:t>Cry</a:t>
              </a:r>
              <a:r>
                <a:rPr lang="en-GB" b="1" baseline="-25000" dirty="0" smtClean="0">
                  <a:solidFill>
                    <a:srgbClr val="00B050"/>
                  </a:solidFill>
                </a:rPr>
                <a:t>1</a:t>
              </a:r>
              <a:r>
                <a:rPr lang="en-GB" b="1" dirty="0" smtClean="0">
                  <a:solidFill>
                    <a:srgbClr val="00B050"/>
                  </a:solidFill>
                </a:rPr>
                <a:t> at 5.5 </a:t>
              </a:r>
              <a:r>
                <a:rPr lang="en-GB" b="1" dirty="0" smtClean="0">
                  <a:solidFill>
                    <a:srgbClr val="00B05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GB" b="1" dirty="0" smtClean="0">
                  <a:solidFill>
                    <a:srgbClr val="00B050"/>
                  </a:solidFill>
                </a:rPr>
                <a:t>!</a:t>
              </a:r>
            </a:p>
          </p:txBody>
        </p:sp>
        <p:sp>
          <p:nvSpPr>
            <p:cNvPr id="20" name="Down Arrow 40"/>
            <p:cNvSpPr/>
            <p:nvPr/>
          </p:nvSpPr>
          <p:spPr>
            <a:xfrm>
              <a:off x="4104015" y="2458793"/>
              <a:ext cx="935969" cy="201241"/>
            </a:xfrm>
            <a:prstGeom prst="downArrow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FFFF"/>
                </a:gs>
              </a:gsLst>
              <a:lin ang="5400000" scaled="0"/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/>
            </a:p>
          </p:txBody>
        </p:sp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16" y="3726396"/>
              <a:ext cx="3768369" cy="2160000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653" y="3726396"/>
              <a:ext cx="3768369" cy="2160000"/>
            </a:xfrm>
            <a:prstGeom prst="rect">
              <a:avLst/>
            </a:prstGeom>
          </p:spPr>
        </p:pic>
        <p:sp>
          <p:nvSpPr>
            <p:cNvPr id="28" name="CasellaDiTesto 27"/>
            <p:cNvSpPr txBox="1"/>
            <p:nvPr/>
          </p:nvSpPr>
          <p:spPr>
            <a:xfrm>
              <a:off x="5943914" y="4109356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b="1" dirty="0">
                  <a:solidFill>
                    <a:srgbClr val="FF0000"/>
                  </a:solidFill>
                </a:rPr>
                <a:t>1</a:t>
              </a:r>
              <a:r>
                <a:rPr lang="en-GB" b="1" dirty="0" smtClean="0">
                  <a:solidFill>
                    <a:srgbClr val="FF0000"/>
                  </a:solidFill>
                </a:rPr>
                <a:t>0 </a:t>
              </a:r>
              <a:r>
                <a:rPr lang="en-GB" b="1" dirty="0" err="1" smtClean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baseline="-25000" dirty="0" err="1" smtClean="0">
                  <a:solidFill>
                    <a:srgbClr val="FF0000"/>
                  </a:solidFill>
                </a:rPr>
                <a:t>c</a:t>
              </a:r>
              <a:endParaRPr lang="en-GB" b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Connettore 2 28"/>
            <p:cNvCxnSpPr/>
            <p:nvPr/>
          </p:nvCxnSpPr>
          <p:spPr>
            <a:xfrm flipH="1">
              <a:off x="5943914" y="4369538"/>
              <a:ext cx="101002" cy="1091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/>
            <p:cNvSpPr txBox="1"/>
            <p:nvPr/>
          </p:nvSpPr>
          <p:spPr>
            <a:xfrm>
              <a:off x="7227843" y="3901710"/>
              <a:ext cx="931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rgbClr val="0432FF"/>
                  </a:solidFill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b="1" smtClean="0">
                  <a:solidFill>
                    <a:srgbClr val="0432FF"/>
                  </a:solidFill>
                </a:rPr>
                <a:t>200 </a:t>
              </a:r>
              <a:r>
                <a:rPr lang="en-GB" b="1" dirty="0" err="1" smtClean="0">
                  <a:solidFill>
                    <a:srgbClr val="0432FF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baseline="-25000" dirty="0" err="1" smtClean="0">
                  <a:solidFill>
                    <a:srgbClr val="0432FF"/>
                  </a:solidFill>
                </a:rPr>
                <a:t>c</a:t>
              </a:r>
              <a:endParaRPr lang="en-GB" b="1" baseline="-25000" dirty="0">
                <a:solidFill>
                  <a:srgbClr val="0432FF"/>
                </a:solidFill>
              </a:endParaRPr>
            </a:p>
          </p:txBody>
        </p:sp>
        <p:cxnSp>
          <p:nvCxnSpPr>
            <p:cNvPr id="31" name="Connettore 2 30"/>
            <p:cNvCxnSpPr/>
            <p:nvPr/>
          </p:nvCxnSpPr>
          <p:spPr>
            <a:xfrm flipH="1">
              <a:off x="7052310" y="4137962"/>
              <a:ext cx="228449" cy="28606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/>
            <p:cNvSpPr txBox="1"/>
            <p:nvPr/>
          </p:nvSpPr>
          <p:spPr>
            <a:xfrm>
              <a:off x="1379725" y="3487248"/>
              <a:ext cx="2343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FF9901"/>
                  </a:solidFill>
                </a:rPr>
                <a:t>Expected </a:t>
              </a:r>
              <a:r>
                <a:rPr lang="en-GB" b="1" i="1" dirty="0" err="1" smtClean="0">
                  <a:solidFill>
                    <a:srgbClr val="FF9901"/>
                  </a:solidFill>
                </a:rPr>
                <a:t>PoT</a:t>
              </a:r>
              <a:r>
                <a:rPr lang="en-GB" b="1" i="1" dirty="0" smtClean="0">
                  <a:solidFill>
                    <a:srgbClr val="FF9901"/>
                  </a:solidFill>
                </a:rPr>
                <a:t>(t) rate</a:t>
              </a:r>
              <a:endParaRPr lang="en-GB" b="1" i="1" dirty="0">
                <a:solidFill>
                  <a:srgbClr val="FF9901"/>
                </a:solidFill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5001314" y="3492194"/>
              <a:ext cx="3201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FF9901"/>
                  </a:solidFill>
                </a:rPr>
                <a:t>Expected </a:t>
              </a:r>
              <a:r>
                <a:rPr lang="en-GB" b="1" i="1" dirty="0" err="1">
                  <a:solidFill>
                    <a:srgbClr val="FF9901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i="1" baseline="-25000" dirty="0" err="1">
                  <a:solidFill>
                    <a:srgbClr val="FF9901"/>
                  </a:solidFill>
                </a:rPr>
                <a:t>c</a:t>
              </a:r>
              <a:r>
                <a:rPr lang="en-GB" b="1" i="1" dirty="0">
                  <a:solidFill>
                    <a:srgbClr val="FF9901"/>
                  </a:solidFill>
                </a:rPr>
                <a:t> yield in </a:t>
              </a:r>
              <a:r>
                <a:rPr lang="en-GB" b="1" i="1" dirty="0" smtClean="0">
                  <a:solidFill>
                    <a:srgbClr val="FF9901"/>
                  </a:solidFill>
                </a:rPr>
                <a:t>a 10h </a:t>
              </a:r>
              <a:r>
                <a:rPr lang="en-GB" b="1" i="1" dirty="0">
                  <a:solidFill>
                    <a:srgbClr val="FF9901"/>
                  </a:solidFill>
                </a:rPr>
                <a:t>fill</a:t>
              </a:r>
            </a:p>
          </p:txBody>
        </p:sp>
      </p:grpSp>
      <p:sp>
        <p:nvSpPr>
          <p:cNvPr id="3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Outline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5"/>
          <p:cNvSpPr txBox="1"/>
          <p:nvPr/>
        </p:nvSpPr>
        <p:spPr>
          <a:xfrm>
            <a:off x="267344" y="1540344"/>
            <a:ext cx="732200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/>
              <a:t>LHC Collimation and layout conceptual idea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/>
              <a:t>Layout design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/>
              <a:t>Operational scenario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/>
              <a:t>Expected performance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/>
              <a:t>Conclusions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2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3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ea typeface="Symbol" charset="2"/>
                <a:cs typeface="Symbol" charset="2"/>
              </a:rPr>
              <a:t>Margins and further constraints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egnaposto numero diapositiva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5603-5D07-3240-AF0D-7A18920C759C}" type="slidenum">
              <a:rPr lang="en-GB" smtClean="0"/>
              <a:t>20</a:t>
            </a:fld>
            <a:endParaRPr lang="en-GB"/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CasellaDiTesto 22"/>
          <p:cNvSpPr txBox="1"/>
          <p:nvPr/>
        </p:nvSpPr>
        <p:spPr>
          <a:xfrm>
            <a:off x="200026" y="937260"/>
            <a:ext cx="266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Increased </a:t>
            </a:r>
            <a:r>
              <a:rPr lang="en-GB" b="1" dirty="0" smtClean="0">
                <a:solidFill>
                  <a:srgbClr val="00B050"/>
                </a:solidFill>
              </a:rPr>
              <a:t>target length</a:t>
            </a:r>
            <a:endParaRPr lang="en-GB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939489" y="1316633"/>
            <a:ext cx="796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 be studied in detail increase of </a:t>
            </a:r>
            <a:r>
              <a:rPr lang="en-GB" b="1" dirty="0" smtClean="0">
                <a:solidFill>
                  <a:srgbClr val="00B050"/>
                </a:solidFill>
              </a:rPr>
              <a:t>losses in the machine </a:t>
            </a:r>
            <a:r>
              <a:rPr lang="en-GB" dirty="0" smtClean="0"/>
              <a:t>(</a:t>
            </a:r>
            <a:r>
              <a:rPr lang="en-GB" dirty="0" err="1" smtClean="0"/>
              <a:t>bkg</a:t>
            </a:r>
            <a:r>
              <a:rPr lang="en-GB" dirty="0" smtClean="0"/>
              <a:t> to the detector, </a:t>
            </a:r>
            <a:r>
              <a:rPr lang="en-GB" dirty="0" err="1" smtClean="0"/>
              <a:t>etc</a:t>
            </a:r>
            <a:r>
              <a:rPr lang="is-IS" dirty="0" smtClean="0"/>
              <a:t>…</a:t>
            </a:r>
            <a:r>
              <a:rPr lang="en-GB" dirty="0" smtClean="0"/>
              <a:t>) </a:t>
            </a:r>
            <a:endParaRPr lang="en-GB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200026" y="2681985"/>
            <a:ext cx="895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dirty="0" smtClean="0">
                <a:solidFill>
                  <a:srgbClr val="B351FF"/>
                </a:solidFill>
              </a:rPr>
              <a:t>Factor 2 </a:t>
            </a:r>
            <a:r>
              <a:rPr lang="en-GB" dirty="0" smtClean="0"/>
              <a:t>in bunch in </a:t>
            </a:r>
            <a:r>
              <a:rPr lang="en-GB" b="1" dirty="0" smtClean="0">
                <a:solidFill>
                  <a:srgbClr val="B14AFF"/>
                </a:solidFill>
              </a:rPr>
              <a:t>intensity</a:t>
            </a:r>
            <a:r>
              <a:rPr lang="en-GB" dirty="0" smtClean="0">
                <a:solidFill>
                  <a:srgbClr val="B14AFF"/>
                </a:solidFill>
              </a:rPr>
              <a:t> </a:t>
            </a:r>
            <a:r>
              <a:rPr lang="en-GB" dirty="0" smtClean="0"/>
              <a:t>in </a:t>
            </a:r>
            <a:r>
              <a:rPr lang="en-GB" b="1" dirty="0" smtClean="0">
                <a:solidFill>
                  <a:srgbClr val="B351FF"/>
                </a:solidFill>
              </a:rPr>
              <a:t>HL-LHC </a:t>
            </a:r>
            <a:r>
              <a:rPr lang="en-GB" dirty="0" smtClean="0"/>
              <a:t>(hard to scale tails pop. and diffusion rate, i.e. </a:t>
            </a:r>
            <a:r>
              <a:rPr lang="en-GB" dirty="0" err="1" smtClean="0"/>
              <a:t>PoT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6" name="Bent Arrow 47"/>
          <p:cNvSpPr/>
          <p:nvPr/>
        </p:nvSpPr>
        <p:spPr>
          <a:xfrm rot="10800000" flipH="1">
            <a:off x="264842" y="1203733"/>
            <a:ext cx="674647" cy="405155"/>
          </a:xfrm>
          <a:prstGeom prst="bent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00026" y="1774987"/>
            <a:ext cx="242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dirty="0" smtClean="0">
                <a:solidFill>
                  <a:srgbClr val="0432FF"/>
                </a:solidFill>
              </a:rPr>
              <a:t>Germanium</a:t>
            </a:r>
            <a:r>
              <a:rPr lang="en-GB" dirty="0" smtClean="0">
                <a:solidFill>
                  <a:srgbClr val="0432FF"/>
                </a:solidFill>
              </a:rPr>
              <a:t> </a:t>
            </a:r>
            <a:r>
              <a:rPr lang="en-GB" dirty="0" smtClean="0"/>
              <a:t>crystals</a:t>
            </a:r>
            <a:endParaRPr lang="en-GB" dirty="0"/>
          </a:p>
        </p:txBody>
      </p:sp>
      <p:sp>
        <p:nvSpPr>
          <p:cNvPr id="46" name="Bent Arrow 47"/>
          <p:cNvSpPr/>
          <p:nvPr/>
        </p:nvSpPr>
        <p:spPr>
          <a:xfrm rot="10800000" flipH="1">
            <a:off x="264842" y="2041460"/>
            <a:ext cx="674647" cy="405155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939489" y="2154075"/>
            <a:ext cx="566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 be studied in detail increase of </a:t>
            </a:r>
            <a:r>
              <a:rPr lang="en-GB" b="1" dirty="0" err="1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b="1" baseline="-25000" dirty="0" err="1" smtClean="0">
                <a:solidFill>
                  <a:srgbClr val="0000FF"/>
                </a:solidFill>
              </a:rPr>
              <a:t>c</a:t>
            </a:r>
            <a:r>
              <a:rPr lang="en-GB" b="1" dirty="0" smtClean="0">
                <a:solidFill>
                  <a:srgbClr val="0000FF"/>
                </a:solidFill>
              </a:rPr>
              <a:t> </a:t>
            </a:r>
            <a:r>
              <a:rPr lang="en-GB" b="1" dirty="0" err="1" smtClean="0">
                <a:solidFill>
                  <a:srgbClr val="0000FF"/>
                </a:solidFill>
              </a:rPr>
              <a:t>channeling</a:t>
            </a:r>
            <a:r>
              <a:rPr lang="en-GB" b="1" dirty="0" smtClean="0">
                <a:solidFill>
                  <a:srgbClr val="0000FF"/>
                </a:solidFill>
              </a:rPr>
              <a:t> efficiency</a:t>
            </a:r>
            <a:endParaRPr lang="en-GB" b="1" dirty="0">
              <a:solidFill>
                <a:srgbClr val="0000FF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198646" y="3219873"/>
            <a:ext cx="6471642" cy="790888"/>
            <a:chOff x="198646" y="3219873"/>
            <a:chExt cx="6471642" cy="790888"/>
          </a:xfrm>
        </p:grpSpPr>
        <p:sp>
          <p:nvSpPr>
            <p:cNvPr id="40" name="CasellaDiTesto 39"/>
            <p:cNvSpPr txBox="1"/>
            <p:nvPr/>
          </p:nvSpPr>
          <p:spPr>
            <a:xfrm>
              <a:off x="198646" y="3219873"/>
              <a:ext cx="537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dirty="0" smtClean="0">
                  <a:solidFill>
                    <a:srgbClr val="FF0000"/>
                  </a:solidFill>
                </a:rPr>
                <a:t>Selective bunch train excitation </a:t>
              </a:r>
              <a:r>
                <a:rPr lang="en-GB" dirty="0" smtClean="0"/>
                <a:t>in the vertical plane</a:t>
              </a:r>
              <a:endParaRPr lang="en-GB" dirty="0"/>
            </a:p>
          </p:txBody>
        </p:sp>
        <p:sp>
          <p:nvSpPr>
            <p:cNvPr id="48" name="Bent Arrow 47"/>
            <p:cNvSpPr/>
            <p:nvPr/>
          </p:nvSpPr>
          <p:spPr>
            <a:xfrm rot="10800000" flipH="1">
              <a:off x="264842" y="3521854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939488" y="3641429"/>
              <a:ext cx="5730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To be studied in detail </a:t>
              </a:r>
              <a:r>
                <a:rPr lang="en-GB" b="1" dirty="0" smtClean="0">
                  <a:solidFill>
                    <a:srgbClr val="FF0000"/>
                  </a:solidFill>
                </a:rPr>
                <a:t>luminosity loss in main experiments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98646" y="4147210"/>
            <a:ext cx="8409352" cy="774199"/>
            <a:chOff x="198646" y="4147210"/>
            <a:chExt cx="8409352" cy="774199"/>
          </a:xfrm>
        </p:grpSpPr>
        <p:sp>
          <p:nvSpPr>
            <p:cNvPr id="50" name="CasellaDiTesto 49"/>
            <p:cNvSpPr txBox="1"/>
            <p:nvPr/>
          </p:nvSpPr>
          <p:spPr>
            <a:xfrm>
              <a:off x="198646" y="4147210"/>
              <a:ext cx="7624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dirty="0" smtClean="0">
                  <a:solidFill>
                    <a:srgbClr val="FF9901"/>
                  </a:solidFill>
                </a:rPr>
                <a:t>Challenging conditions in HL-LHC </a:t>
              </a:r>
              <a:r>
                <a:rPr lang="en-GB" dirty="0" smtClean="0"/>
                <a:t>(Crab-Cavities failure, </a:t>
              </a:r>
              <a:r>
                <a:rPr lang="en-GB" dirty="0" smtClean="0"/>
                <a:t>optics </a:t>
              </a:r>
              <a:r>
                <a:rPr lang="en-GB" dirty="0" smtClean="0"/>
                <a:t>correction, </a:t>
              </a:r>
              <a:r>
                <a:rPr lang="mr-IN" dirty="0" smtClean="0"/>
                <a:t>…</a:t>
              </a:r>
              <a:r>
                <a:rPr lang="en-US" dirty="0" smtClean="0"/>
                <a:t>)</a:t>
              </a:r>
              <a:endParaRPr lang="en-GB" dirty="0"/>
            </a:p>
          </p:txBody>
        </p:sp>
        <p:sp>
          <p:nvSpPr>
            <p:cNvPr id="51" name="Bent Arrow 47"/>
            <p:cNvSpPr/>
            <p:nvPr/>
          </p:nvSpPr>
          <p:spPr>
            <a:xfrm rot="10800000" flipH="1">
              <a:off x="264841" y="4418068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FF990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99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939488" y="4552077"/>
              <a:ext cx="7668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9901"/>
                  </a:solidFill>
                </a:rPr>
                <a:t>A</a:t>
              </a:r>
              <a:r>
                <a:rPr lang="en-GB" b="1" dirty="0" smtClean="0">
                  <a:solidFill>
                    <a:srgbClr val="FF9901"/>
                  </a:solidFill>
                </a:rPr>
                <a:t>llowed Cry</a:t>
              </a:r>
              <a:r>
                <a:rPr lang="en-GB" b="1" baseline="-25000" dirty="0" smtClean="0">
                  <a:solidFill>
                    <a:srgbClr val="FF9901"/>
                  </a:solidFill>
                </a:rPr>
                <a:t>1</a:t>
              </a:r>
              <a:r>
                <a:rPr lang="en-GB" b="1" dirty="0" smtClean="0">
                  <a:solidFill>
                    <a:srgbClr val="FF9901"/>
                  </a:solidFill>
                </a:rPr>
                <a:t> settings </a:t>
              </a:r>
              <a:r>
                <a:rPr lang="en-GB" dirty="0" smtClean="0"/>
                <a:t>may </a:t>
              </a:r>
              <a:r>
                <a:rPr lang="en-GB" dirty="0"/>
                <a:t>be</a:t>
              </a:r>
              <a:r>
                <a:rPr lang="en-GB" b="1" dirty="0">
                  <a:solidFill>
                    <a:srgbClr val="FF9901"/>
                  </a:solidFill>
                </a:rPr>
                <a:t> larger than the </a:t>
              </a:r>
              <a:r>
                <a:rPr lang="en-GB" b="1" dirty="0" smtClean="0">
                  <a:solidFill>
                    <a:srgbClr val="FF9901"/>
                  </a:solidFill>
                </a:rPr>
                <a:t>5.5 </a:t>
              </a:r>
              <a:r>
                <a:rPr lang="en-GB" b="1" dirty="0" err="1">
                  <a:solidFill>
                    <a:srgbClr val="FF9901"/>
                  </a:solidFill>
                </a:rPr>
                <a:t>σ</a:t>
              </a:r>
              <a:r>
                <a:rPr lang="en-GB" b="1" dirty="0">
                  <a:solidFill>
                    <a:srgbClr val="FF9901"/>
                  </a:solidFill>
                </a:rPr>
                <a:t> </a:t>
              </a:r>
              <a:r>
                <a:rPr lang="en-GB" dirty="0" smtClean="0"/>
                <a:t>considered in these studies</a:t>
              </a:r>
              <a:endParaRPr lang="en-GB" dirty="0"/>
            </a:p>
          </p:txBody>
        </p:sp>
      </p:grpSp>
      <p:sp>
        <p:nvSpPr>
          <p:cNvPr id="5" name="Rettangolo 4"/>
          <p:cNvSpPr/>
          <p:nvPr/>
        </p:nvSpPr>
        <p:spPr>
          <a:xfrm>
            <a:off x="264840" y="5179873"/>
            <a:ext cx="8808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dirty="0" smtClean="0">
                <a:solidFill>
                  <a:srgbClr val="03CDCC"/>
                </a:solidFill>
              </a:rPr>
              <a:t>Maximum </a:t>
            </a:r>
            <a:r>
              <a:rPr lang="en-GB" b="1" dirty="0">
                <a:solidFill>
                  <a:srgbClr val="03CDCC"/>
                </a:solidFill>
              </a:rPr>
              <a:t>sustainable </a:t>
            </a:r>
            <a:r>
              <a:rPr lang="en-GB" b="1" dirty="0" err="1">
                <a:solidFill>
                  <a:srgbClr val="03CDCC"/>
                </a:solidFill>
              </a:rPr>
              <a:t>PoT</a:t>
            </a:r>
            <a:r>
              <a:rPr lang="en-GB" b="1" dirty="0">
                <a:solidFill>
                  <a:srgbClr val="03CDCC"/>
                </a:solidFill>
              </a:rPr>
              <a:t> rate </a:t>
            </a:r>
            <a:r>
              <a:rPr lang="en-GB" dirty="0"/>
              <a:t>during operations and failure scenarios to be </a:t>
            </a:r>
            <a:r>
              <a:rPr lang="en-GB" dirty="0" smtClean="0"/>
              <a:t>defined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64840" y="5739436"/>
            <a:ext cx="761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dirty="0" err="1">
                <a:solidFill>
                  <a:srgbClr val="FF00A8"/>
                </a:solidFill>
                <a:ea typeface="Symbol" charset="2"/>
                <a:cs typeface="Symbol" charset="2"/>
              </a:rPr>
              <a:t>LHCb</a:t>
            </a:r>
            <a:r>
              <a:rPr lang="en-GB" b="1" dirty="0">
                <a:solidFill>
                  <a:srgbClr val="FF00A8"/>
                </a:solidFill>
                <a:ea typeface="Symbol" charset="2"/>
                <a:cs typeface="Symbol" charset="2"/>
              </a:rPr>
              <a:t> </a:t>
            </a:r>
            <a:r>
              <a:rPr lang="en-GB" dirty="0">
                <a:ea typeface="Symbol" charset="2"/>
                <a:cs typeface="Symbol" charset="2"/>
              </a:rPr>
              <a:t>experiment is operated at </a:t>
            </a:r>
            <a:r>
              <a:rPr lang="en-GB" b="1" dirty="0" smtClean="0">
                <a:solidFill>
                  <a:srgbClr val="FF00A8"/>
                </a:solidFill>
                <a:ea typeface="Symbol" charset="2"/>
                <a:cs typeface="Symbol" charset="2"/>
              </a:rPr>
              <a:t>levelled luminosity: dynamic setup changes</a:t>
            </a:r>
            <a:endParaRPr lang="en-GB" dirty="0">
              <a:solidFill>
                <a:srgbClr val="FF00A8"/>
              </a:solidFill>
            </a:endParaRPr>
          </a:p>
        </p:txBody>
      </p:sp>
      <p:sp>
        <p:nvSpPr>
          <p:cNvPr id="5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0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Outline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5"/>
          <p:cNvSpPr txBox="1"/>
          <p:nvPr/>
        </p:nvSpPr>
        <p:spPr>
          <a:xfrm>
            <a:off x="267344" y="1540344"/>
            <a:ext cx="723012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LHC Collimation and layout conceptual idea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Layout design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Operational scenario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chemeClr val="bg1">
                    <a:lumMod val="85000"/>
                  </a:schemeClr>
                </a:solidFill>
              </a:rPr>
              <a:t>Expected performance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/>
              <a:t>Conclusions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21</a:t>
            </a:fld>
            <a:endParaRPr lang="en-GB"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smtClean="0">
                <a:solidFill>
                  <a:schemeClr val="bg1"/>
                </a:solidFill>
              </a:rPr>
              <a:t>Conclusions</a:t>
            </a:r>
            <a:endParaRPr lang="en-GB" sz="3600" b="1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5603-5D07-3240-AF0D-7A18920C759C}" type="slidenum">
              <a:rPr lang="en-GB" smtClean="0"/>
              <a:t>22</a:t>
            </a:fld>
            <a:endParaRPr lang="en-GB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8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93989" y="986119"/>
            <a:ext cx="884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Studies for </a:t>
            </a:r>
            <a:r>
              <a:rPr lang="en-GB" b="1" dirty="0" smtClean="0">
                <a:solidFill>
                  <a:srgbClr val="00B050"/>
                </a:solidFill>
              </a:rPr>
              <a:t>fixed-target experiments </a:t>
            </a:r>
            <a:r>
              <a:rPr lang="en-GB" dirty="0" smtClean="0"/>
              <a:t>on-going in the </a:t>
            </a:r>
            <a:r>
              <a:rPr lang="en-GB" b="1" dirty="0" smtClean="0">
                <a:solidFill>
                  <a:srgbClr val="00B050"/>
                </a:solidFill>
              </a:rPr>
              <a:t>Physics Beyond Collider </a:t>
            </a:r>
            <a:r>
              <a:rPr lang="en-GB" dirty="0" smtClean="0"/>
              <a:t>framework  </a:t>
            </a:r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491217" y="1550453"/>
            <a:ext cx="395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>
                <a:solidFill>
                  <a:srgbClr val="00B050"/>
                </a:solidFill>
              </a:rPr>
              <a:t>Design of two possible layouts finalized</a:t>
            </a:r>
            <a:endParaRPr lang="en-GB" b="1" i="1" dirty="0">
              <a:solidFill>
                <a:srgbClr val="00B05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99296" y="2259106"/>
            <a:ext cx="332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IR8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smtClean="0"/>
              <a:t>to profit </a:t>
            </a:r>
            <a:r>
              <a:rPr lang="en-GB" dirty="0" err="1" smtClean="0"/>
              <a:t>ot</a:t>
            </a:r>
            <a:r>
              <a:rPr lang="en-GB" dirty="0" smtClean="0"/>
              <a:t> the </a:t>
            </a:r>
            <a:r>
              <a:rPr lang="en-GB" dirty="0" err="1" smtClean="0"/>
              <a:t>LHCb</a:t>
            </a:r>
            <a:r>
              <a:rPr lang="en-GB" dirty="0" smtClean="0"/>
              <a:t> detector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833851" y="2259106"/>
            <a:ext cx="419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IR3</a:t>
            </a:r>
            <a:r>
              <a:rPr lang="en-GB" dirty="0" smtClean="0"/>
              <a:t> to overcome intrinsic limitations in IR8 </a:t>
            </a:r>
            <a:endParaRPr lang="en-GB" dirty="0"/>
          </a:p>
        </p:txBody>
      </p:sp>
      <p:sp>
        <p:nvSpPr>
          <p:cNvPr id="23" name="Freccia destra 22"/>
          <p:cNvSpPr/>
          <p:nvPr/>
        </p:nvSpPr>
        <p:spPr>
          <a:xfrm rot="5400000">
            <a:off x="4200054" y="1056669"/>
            <a:ext cx="208102" cy="892638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50"/>
              </a:gs>
              <a:gs pos="83000">
                <a:srgbClr val="00B050"/>
              </a:gs>
              <a:gs pos="100000">
                <a:srgbClr val="00B050"/>
              </a:gs>
            </a:gsLst>
            <a:lin ang="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ccia sinistra 23"/>
          <p:cNvSpPr/>
          <p:nvPr/>
        </p:nvSpPr>
        <p:spPr>
          <a:xfrm rot="19800000">
            <a:off x="2884017" y="1981061"/>
            <a:ext cx="651368" cy="270914"/>
          </a:xfrm>
          <a:prstGeom prst="leftArrow">
            <a:avLst/>
          </a:prstGeom>
          <a:gradFill>
            <a:gsLst>
              <a:gs pos="0">
                <a:srgbClr val="00B050"/>
              </a:gs>
              <a:gs pos="100000">
                <a:srgbClr val="FFFFFF"/>
              </a:gs>
            </a:gsLst>
            <a:lin ang="0" scaled="1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ccia sinistra 24"/>
          <p:cNvSpPr/>
          <p:nvPr/>
        </p:nvSpPr>
        <p:spPr>
          <a:xfrm rot="13200000">
            <a:off x="5195314" y="1974968"/>
            <a:ext cx="651368" cy="270914"/>
          </a:xfrm>
          <a:prstGeom prst="leftArrow">
            <a:avLst/>
          </a:prstGeom>
          <a:gradFill>
            <a:gsLst>
              <a:gs pos="0">
                <a:srgbClr val="00B050"/>
              </a:gs>
              <a:gs pos="100000">
                <a:srgbClr val="FFFFFF"/>
              </a:gs>
            </a:gsLst>
            <a:lin ang="0" scaled="1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uppo 7"/>
          <p:cNvGrpSpPr/>
          <p:nvPr/>
        </p:nvGrpSpPr>
        <p:grpSpPr>
          <a:xfrm>
            <a:off x="93989" y="5184293"/>
            <a:ext cx="9058249" cy="964161"/>
            <a:chOff x="93989" y="5184293"/>
            <a:chExt cx="9058249" cy="964161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2530941" y="5779122"/>
              <a:ext cx="3876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1" u="sng" dirty="0" smtClean="0">
                  <a:solidFill>
                    <a:srgbClr val="00B050"/>
                  </a:solidFill>
                </a:rPr>
                <a:t>Paper </a:t>
              </a:r>
              <a:r>
                <a:rPr lang="en-US" b="1" i="1" u="sng" dirty="0" smtClean="0">
                  <a:solidFill>
                    <a:srgbClr val="00B050"/>
                  </a:solidFill>
                </a:rPr>
                <a:t>accepted for publication on EPJC</a:t>
              </a:r>
              <a:endParaRPr lang="en-GB" b="1" i="1" u="sng" dirty="0">
                <a:solidFill>
                  <a:srgbClr val="00B050"/>
                </a:solidFill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93989" y="5184293"/>
              <a:ext cx="9058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GB" dirty="0" smtClean="0"/>
                <a:t>Expected </a:t>
              </a:r>
              <a:r>
                <a:rPr lang="en-GB" dirty="0" err="1" smtClean="0"/>
                <a:t>PoT</a:t>
              </a:r>
              <a:r>
                <a:rPr lang="en-GB" dirty="0" smtClean="0"/>
                <a:t>(s) with </a:t>
              </a:r>
              <a:r>
                <a:rPr lang="en-GB" b="1" dirty="0" smtClean="0">
                  <a:solidFill>
                    <a:srgbClr val="0000FF"/>
                  </a:solidFill>
                </a:rPr>
                <a:t>optimized scenario </a:t>
              </a:r>
              <a:r>
                <a:rPr lang="en-GB" b="1" dirty="0" smtClean="0">
                  <a:solidFill>
                    <a:srgbClr val="0000FF"/>
                  </a:solidFill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b="1" dirty="0" smtClean="0">
                  <a:solidFill>
                    <a:srgbClr val="0000FF"/>
                  </a:solidFill>
                </a:rPr>
                <a:t>10</a:t>
              </a:r>
              <a:r>
                <a:rPr lang="en-GB" b="1" baseline="30000" dirty="0" smtClean="0">
                  <a:solidFill>
                    <a:srgbClr val="0000FF"/>
                  </a:solidFill>
                </a:rPr>
                <a:t>6</a:t>
              </a:r>
              <a:r>
                <a:rPr lang="en-GB" b="1" dirty="0" smtClean="0">
                  <a:solidFill>
                    <a:srgbClr val="0000FF"/>
                  </a:solidFill>
                </a:rPr>
                <a:t> p/s</a:t>
              </a:r>
              <a:r>
                <a:rPr lang="en-GB" dirty="0" smtClean="0"/>
                <a:t>, leading to </a:t>
              </a:r>
              <a:r>
                <a:rPr lang="en-GB" b="1" dirty="0">
                  <a:solidFill>
                    <a:srgbClr val="0000FF"/>
                  </a:solidFill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b="1" dirty="0" smtClean="0">
                  <a:solidFill>
                    <a:srgbClr val="0000FF"/>
                  </a:solidFill>
                </a:rPr>
                <a:t>10(200) </a:t>
              </a:r>
              <a:r>
                <a:rPr lang="en-GB" b="1" dirty="0" err="1" smtClean="0">
                  <a:solidFill>
                    <a:srgbClr val="0000FF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GB" b="1" baseline="-25000" dirty="0" err="1" smtClean="0">
                  <a:solidFill>
                    <a:srgbClr val="0000FF"/>
                  </a:solidFill>
                </a:rPr>
                <a:t>c</a:t>
              </a:r>
              <a:r>
                <a:rPr lang="en-GB" b="1" baseline="-25000" dirty="0" smtClean="0">
                  <a:solidFill>
                    <a:srgbClr val="0000FF"/>
                  </a:solidFill>
                </a:rPr>
                <a:t> </a:t>
              </a:r>
              <a:r>
                <a:rPr lang="en-GB" b="1" dirty="0" smtClean="0">
                  <a:solidFill>
                    <a:srgbClr val="0000FF"/>
                  </a:solidFill>
                </a:rPr>
                <a:t>per fill in IR8(IR3)</a:t>
              </a:r>
              <a:endParaRPr lang="en-GB" b="1" baseline="-25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97050" y="2891775"/>
            <a:ext cx="7778099" cy="981065"/>
            <a:chOff x="97050" y="2891775"/>
            <a:chExt cx="7778099" cy="981065"/>
          </a:xfrm>
        </p:grpSpPr>
        <p:grpSp>
          <p:nvGrpSpPr>
            <p:cNvPr id="17" name="Gruppo 16"/>
            <p:cNvGrpSpPr/>
            <p:nvPr/>
          </p:nvGrpSpPr>
          <p:grpSpPr>
            <a:xfrm>
              <a:off x="97050" y="2891775"/>
              <a:ext cx="7778099" cy="981065"/>
              <a:chOff x="199920" y="2891775"/>
              <a:chExt cx="7778099" cy="981065"/>
            </a:xfrm>
          </p:grpSpPr>
          <p:sp>
            <p:nvSpPr>
              <p:cNvPr id="10" name="CasellaDiTesto 9"/>
              <p:cNvSpPr txBox="1"/>
              <p:nvPr/>
            </p:nvSpPr>
            <p:spPr>
              <a:xfrm>
                <a:off x="199920" y="2891775"/>
                <a:ext cx="2970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GB" b="1" smtClean="0">
                    <a:solidFill>
                      <a:srgbClr val="FF0000"/>
                    </a:solidFill>
                  </a:rPr>
                  <a:t>Intrinsic limitations in IR8:</a:t>
                </a:r>
                <a:endParaRPr lang="en-GB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939489" y="3226509"/>
                <a:ext cx="70385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GB" b="1" dirty="0" smtClean="0">
                    <a:solidFill>
                      <a:srgbClr val="FF0000"/>
                    </a:solidFill>
                  </a:rPr>
                  <a:t>Bending of Cry</a:t>
                </a:r>
                <a:r>
                  <a:rPr lang="en-GB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GB" dirty="0" smtClean="0"/>
                  <a:t> of at least 14mrad (</a:t>
                </a:r>
                <a:r>
                  <a:rPr lang="en-GB" dirty="0" err="1" smtClean="0"/>
                  <a:t>LHCb</a:t>
                </a:r>
                <a:r>
                  <a:rPr lang="en-GB" dirty="0" smtClean="0"/>
                  <a:t> acceptance)</a:t>
                </a:r>
              </a:p>
              <a:p>
                <a:pPr>
                  <a:buClr>
                    <a:schemeClr val="tx1"/>
                  </a:buClr>
                </a:pPr>
                <a:r>
                  <a:rPr lang="en-GB" dirty="0" smtClean="0"/>
                  <a:t>Proximity to IP8 leads to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large angular cut of absorbers and Cry</a:t>
                </a:r>
                <a:r>
                  <a:rPr lang="en-GB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 bending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8" name="Bent Arrow 47"/>
            <p:cNvSpPr/>
            <p:nvPr/>
          </p:nvSpPr>
          <p:spPr>
            <a:xfrm rot="10800000" flipH="1">
              <a:off x="161972" y="3224178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93989" y="4135658"/>
            <a:ext cx="7319752" cy="794162"/>
            <a:chOff x="93989" y="4135658"/>
            <a:chExt cx="7319752" cy="794162"/>
          </a:xfrm>
        </p:grpSpPr>
        <p:grpSp>
          <p:nvGrpSpPr>
            <p:cNvPr id="19" name="Gruppo 18"/>
            <p:cNvGrpSpPr/>
            <p:nvPr/>
          </p:nvGrpSpPr>
          <p:grpSpPr>
            <a:xfrm>
              <a:off x="93989" y="4135658"/>
              <a:ext cx="7319752" cy="794162"/>
              <a:chOff x="196859" y="4135658"/>
              <a:chExt cx="7319752" cy="794162"/>
            </a:xfrm>
          </p:grpSpPr>
          <p:sp>
            <p:nvSpPr>
              <p:cNvPr id="12" name="CasellaDiTesto 11"/>
              <p:cNvSpPr txBox="1"/>
              <p:nvPr/>
            </p:nvSpPr>
            <p:spPr>
              <a:xfrm>
                <a:off x="196859" y="4135658"/>
                <a:ext cx="2625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GB" b="1" dirty="0" smtClean="0">
                    <a:solidFill>
                      <a:srgbClr val="B351FF"/>
                    </a:solidFill>
                  </a:rPr>
                  <a:t>Main limitation of IR3:</a:t>
                </a:r>
                <a:endParaRPr lang="en-GB" b="1" dirty="0">
                  <a:solidFill>
                    <a:srgbClr val="B351FF"/>
                  </a:solidFill>
                </a:endParaRP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939489" y="4560488"/>
                <a:ext cx="65771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GB" b="1" dirty="0" smtClean="0">
                    <a:solidFill>
                      <a:srgbClr val="B351FF"/>
                    </a:solidFill>
                  </a:rPr>
                  <a:t>Dedicated detector </a:t>
                </a:r>
                <a:r>
                  <a:rPr lang="en-GB" dirty="0" smtClean="0"/>
                  <a:t>to be </a:t>
                </a:r>
                <a:r>
                  <a:rPr lang="en-GB" dirty="0"/>
                  <a:t>built (70 m of available longitudinal </a:t>
                </a:r>
                <a:r>
                  <a:rPr lang="en-GB" dirty="0" smtClean="0"/>
                  <a:t>space)</a:t>
                </a:r>
                <a:endParaRPr lang="en-GB" dirty="0"/>
              </a:p>
            </p:txBody>
          </p:sp>
        </p:grpSp>
        <p:sp>
          <p:nvSpPr>
            <p:cNvPr id="29" name="Bent Arrow 47"/>
            <p:cNvSpPr/>
            <p:nvPr/>
          </p:nvSpPr>
          <p:spPr>
            <a:xfrm rot="10800000" flipH="1">
              <a:off x="161971" y="4448533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B351FF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B351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0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Outline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5"/>
          <p:cNvSpPr txBox="1"/>
          <p:nvPr/>
        </p:nvSpPr>
        <p:spPr>
          <a:xfrm>
            <a:off x="1022599" y="2927485"/>
            <a:ext cx="7098803" cy="1003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 i="1" dirty="0" smtClean="0"/>
              <a:t>Thank you for </a:t>
            </a:r>
            <a:r>
              <a:rPr lang="en-GB" sz="4400" b="1" i="1" smtClean="0"/>
              <a:t>your attention!</a:t>
            </a:r>
            <a:endParaRPr lang="en-GB" sz="4400" b="1" i="1" dirty="0" smtClean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23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Outline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5"/>
          <p:cNvSpPr txBox="1"/>
          <p:nvPr/>
        </p:nvSpPr>
        <p:spPr>
          <a:xfrm>
            <a:off x="3528447" y="2927485"/>
            <a:ext cx="2087110" cy="1003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 i="1" dirty="0" smtClean="0"/>
              <a:t>BACKUP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24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25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ea typeface="Symbol" charset="2"/>
                <a:cs typeface="Symbol" charset="2"/>
              </a:rPr>
              <a:t>Further </a:t>
            </a:r>
            <a:r>
              <a:rPr lang="en-GB" sz="3600" b="1" dirty="0" smtClean="0">
                <a:solidFill>
                  <a:schemeClr val="bg1"/>
                </a:solidFill>
                <a:ea typeface="Symbol" charset="2"/>
                <a:cs typeface="Symbol" charset="2"/>
              </a:rPr>
              <a:t>considerations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25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4913" y="881685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smtClean="0">
                <a:solidFill>
                  <a:srgbClr val="00B050"/>
                </a:solidFill>
              </a:rPr>
              <a:t>Controls: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90604" y="1259676"/>
            <a:ext cx="736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dirty="0" smtClean="0"/>
              <a:t>Crystals and target inserted only in SB and </a:t>
            </a:r>
            <a:r>
              <a:rPr lang="en-GB" b="1" dirty="0" smtClean="0">
                <a:solidFill>
                  <a:srgbClr val="00B050"/>
                </a:solidFill>
              </a:rPr>
              <a:t>to be considered as VELO and XRP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908313" y="1727343"/>
            <a:ext cx="6601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GB" b="1" dirty="0" smtClean="0">
                <a:solidFill>
                  <a:srgbClr val="00B050"/>
                </a:solidFill>
              </a:rPr>
              <a:t>Static limits on position </a:t>
            </a:r>
            <a:r>
              <a:rPr lang="en-GB" dirty="0" smtClean="0"/>
              <a:t>to safely dump if devices accidentally moved</a:t>
            </a:r>
            <a:endParaRPr lang="en-GB" dirty="0"/>
          </a:p>
        </p:txBody>
      </p:sp>
      <p:sp>
        <p:nvSpPr>
          <p:cNvPr id="14" name="Bent Arrow 47"/>
          <p:cNvSpPr/>
          <p:nvPr/>
        </p:nvSpPr>
        <p:spPr>
          <a:xfrm rot="10800000" flipH="1">
            <a:off x="115956" y="1145058"/>
            <a:ext cx="674647" cy="405155"/>
          </a:xfrm>
          <a:prstGeom prst="bent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Bent Arrow 47"/>
          <p:cNvSpPr/>
          <p:nvPr/>
        </p:nvSpPr>
        <p:spPr>
          <a:xfrm rot="10800000" flipH="1">
            <a:off x="1241096" y="1596145"/>
            <a:ext cx="674647" cy="405155"/>
          </a:xfrm>
          <a:prstGeom prst="bent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4913" y="2116332"/>
            <a:ext cx="8963837" cy="779494"/>
            <a:chOff x="44913" y="2116332"/>
            <a:chExt cx="8963837" cy="779494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44913" y="2116332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smtClean="0">
                  <a:solidFill>
                    <a:srgbClr val="FF0000"/>
                  </a:solidFill>
                </a:rPr>
                <a:t>Impedance: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90603" y="2526494"/>
              <a:ext cx="8218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GB" b="1" dirty="0" smtClean="0">
                  <a:solidFill>
                    <a:srgbClr val="FF0000"/>
                  </a:solidFill>
                </a:rPr>
                <a:t>Optimized design needed</a:t>
              </a:r>
              <a:r>
                <a:rPr lang="en-GB" dirty="0" smtClean="0"/>
                <a:t> for all components to be inserted with high intensity beams</a:t>
              </a:r>
              <a:endParaRPr lang="en-GB" dirty="0"/>
            </a:p>
          </p:txBody>
        </p:sp>
        <p:sp>
          <p:nvSpPr>
            <p:cNvPr id="19" name="Bent Arrow 47"/>
            <p:cNvSpPr/>
            <p:nvPr/>
          </p:nvSpPr>
          <p:spPr>
            <a:xfrm rot="10800000" flipH="1">
              <a:off x="115956" y="2391698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44913" y="2950404"/>
            <a:ext cx="7943168" cy="758751"/>
            <a:chOff x="44913" y="2950404"/>
            <a:chExt cx="7943168" cy="758751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44913" y="2950404"/>
              <a:ext cx="1305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dirty="0" smtClean="0">
                  <a:solidFill>
                    <a:srgbClr val="0432FF"/>
                  </a:solidFill>
                </a:rPr>
                <a:t>Vacuum: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 flipH="1">
              <a:off x="812343" y="3339823"/>
              <a:ext cx="7175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GB" dirty="0" smtClean="0"/>
                <a:t>Present </a:t>
              </a:r>
              <a:r>
                <a:rPr lang="en-GB" b="1" dirty="0" smtClean="0">
                  <a:solidFill>
                    <a:srgbClr val="0432FF"/>
                  </a:solidFill>
                </a:rPr>
                <a:t>IR7 goniometers already compliant</a:t>
              </a:r>
              <a:r>
                <a:rPr lang="en-GB" dirty="0" smtClean="0"/>
                <a:t> with all constraints </a:t>
              </a:r>
              <a:endParaRPr lang="en-GB" dirty="0"/>
            </a:p>
          </p:txBody>
        </p:sp>
        <p:sp>
          <p:nvSpPr>
            <p:cNvPr id="24" name="Bent Arrow 47"/>
            <p:cNvSpPr/>
            <p:nvPr/>
          </p:nvSpPr>
          <p:spPr>
            <a:xfrm rot="10800000" flipH="1">
              <a:off x="115956" y="3225819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0432FF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6545" y="3771380"/>
            <a:ext cx="6291155" cy="806035"/>
            <a:chOff x="46545" y="3771380"/>
            <a:chExt cx="6291155" cy="806035"/>
          </a:xfrm>
        </p:grpSpPr>
        <p:sp>
          <p:nvSpPr>
            <p:cNvPr id="26" name="CasellaDiTesto 25"/>
            <p:cNvSpPr txBox="1"/>
            <p:nvPr/>
          </p:nvSpPr>
          <p:spPr>
            <a:xfrm>
              <a:off x="46545" y="3771380"/>
              <a:ext cx="1594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dirty="0" smtClean="0">
                  <a:solidFill>
                    <a:srgbClr val="B351FF"/>
                  </a:solidFill>
                </a:rPr>
                <a:t>Operations:</a:t>
              </a:r>
              <a:endParaRPr lang="en-GB" b="1" dirty="0">
                <a:solidFill>
                  <a:srgbClr val="B351FF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810481" y="4208083"/>
              <a:ext cx="5527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GB" dirty="0" smtClean="0"/>
                <a:t>Same</a:t>
              </a:r>
              <a:r>
                <a:rPr lang="en-GB" b="1" dirty="0" smtClean="0"/>
                <a:t> </a:t>
              </a:r>
              <a:r>
                <a:rPr lang="en-GB" b="1" dirty="0" smtClean="0">
                  <a:solidFill>
                    <a:srgbClr val="B351FF"/>
                  </a:solidFill>
                </a:rPr>
                <a:t>commissioning</a:t>
              </a:r>
              <a:r>
                <a:rPr lang="en-GB" dirty="0" smtClean="0"/>
                <a:t>,</a:t>
              </a:r>
              <a:r>
                <a:rPr lang="en-GB" b="1" dirty="0" smtClean="0">
                  <a:solidFill>
                    <a:srgbClr val="B351FF"/>
                  </a:solidFill>
                </a:rPr>
                <a:t> validation </a:t>
              </a:r>
              <a:r>
                <a:rPr lang="en-GB" dirty="0" smtClean="0"/>
                <a:t>and</a:t>
              </a:r>
              <a:r>
                <a:rPr lang="en-GB" b="1" dirty="0" smtClean="0">
                  <a:solidFill>
                    <a:srgbClr val="B351FF"/>
                  </a:solidFill>
                </a:rPr>
                <a:t> operations as XPRs</a:t>
              </a:r>
              <a:endParaRPr lang="en-GB" b="1" dirty="0">
                <a:solidFill>
                  <a:srgbClr val="B351FF"/>
                </a:solidFill>
              </a:endParaRPr>
            </a:p>
          </p:txBody>
        </p:sp>
        <p:sp>
          <p:nvSpPr>
            <p:cNvPr id="28" name="Bent Arrow 47"/>
            <p:cNvSpPr/>
            <p:nvPr/>
          </p:nvSpPr>
          <p:spPr>
            <a:xfrm rot="10800000" flipH="1">
              <a:off x="115955" y="4082326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B351FF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B351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44913" y="4592840"/>
            <a:ext cx="8696009" cy="779423"/>
            <a:chOff x="44913" y="4592840"/>
            <a:chExt cx="8696009" cy="779423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44913" y="4592840"/>
              <a:ext cx="1167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dirty="0" err="1" smtClean="0">
                  <a:solidFill>
                    <a:srgbClr val="FF9900"/>
                  </a:solidFill>
                </a:rPr>
                <a:t>ecloud</a:t>
              </a:r>
              <a:r>
                <a:rPr lang="en-GB" b="1" dirty="0" smtClean="0">
                  <a:solidFill>
                    <a:srgbClr val="FF9900"/>
                  </a:solidFill>
                </a:rPr>
                <a:t>:</a:t>
              </a:r>
              <a:endParaRPr lang="en-GB" b="1" dirty="0">
                <a:solidFill>
                  <a:srgbClr val="FF9900"/>
                </a:solidFill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810481" y="5002931"/>
              <a:ext cx="7930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GB" dirty="0"/>
                <a:t>P</a:t>
              </a:r>
              <a:r>
                <a:rPr lang="en-GB" dirty="0" smtClean="0"/>
                <a:t>resent IR7 goniometers never exposed to 25ns beams: </a:t>
              </a:r>
              <a:r>
                <a:rPr lang="en-GB" b="1" dirty="0" smtClean="0">
                  <a:solidFill>
                    <a:srgbClr val="FF9900"/>
                  </a:solidFill>
                </a:rPr>
                <a:t>SEY meas. recommended </a:t>
              </a:r>
              <a:endParaRPr lang="en-GB" b="1" dirty="0">
                <a:solidFill>
                  <a:srgbClr val="FF9900"/>
                </a:solidFill>
              </a:endParaRPr>
            </a:p>
          </p:txBody>
        </p:sp>
        <p:sp>
          <p:nvSpPr>
            <p:cNvPr id="32" name="Bent Arrow 47"/>
            <p:cNvSpPr/>
            <p:nvPr/>
          </p:nvSpPr>
          <p:spPr>
            <a:xfrm rot="10800000" flipH="1">
              <a:off x="128879" y="4910108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FF99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44913" y="5430290"/>
            <a:ext cx="6529325" cy="945576"/>
            <a:chOff x="44913" y="5430290"/>
            <a:chExt cx="6529325" cy="945576"/>
          </a:xfrm>
        </p:grpSpPr>
        <p:sp>
          <p:nvSpPr>
            <p:cNvPr id="34" name="CasellaDiTesto 33"/>
            <p:cNvSpPr txBox="1"/>
            <p:nvPr/>
          </p:nvSpPr>
          <p:spPr>
            <a:xfrm>
              <a:off x="44913" y="5430290"/>
              <a:ext cx="3167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charset="0"/>
                <a:buChar char="•"/>
              </a:pPr>
              <a:r>
                <a:rPr lang="en-GB" b="1" dirty="0" smtClean="0">
                  <a:solidFill>
                    <a:srgbClr val="04CCCC"/>
                  </a:solidFill>
                </a:rPr>
                <a:t>Background to experiments:</a:t>
              </a:r>
              <a:endParaRPr lang="en-GB" b="1" dirty="0">
                <a:solidFill>
                  <a:srgbClr val="04CCCC"/>
                </a:solidFill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810481" y="5729535"/>
              <a:ext cx="57637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GB" b="1" dirty="0" smtClean="0">
                  <a:solidFill>
                    <a:srgbClr val="04CCCC"/>
                  </a:solidFill>
                </a:rPr>
                <a:t>No impacts </a:t>
              </a:r>
              <a:r>
                <a:rPr lang="en-GB" dirty="0" smtClean="0"/>
                <a:t>expected on loads </a:t>
              </a:r>
              <a:r>
                <a:rPr lang="en-GB" b="1" dirty="0" smtClean="0">
                  <a:solidFill>
                    <a:srgbClr val="04CCCC"/>
                  </a:solidFill>
                </a:rPr>
                <a:t>on TCTs</a:t>
              </a:r>
            </a:p>
            <a:p>
              <a:pPr>
                <a:buClr>
                  <a:schemeClr val="tx1"/>
                </a:buClr>
              </a:pPr>
              <a:r>
                <a:rPr lang="en-GB" dirty="0" smtClean="0"/>
                <a:t>Assessment of </a:t>
              </a:r>
              <a:r>
                <a:rPr lang="en-GB" b="1" dirty="0" smtClean="0">
                  <a:solidFill>
                    <a:srgbClr val="04CCCC"/>
                  </a:solidFill>
                </a:rPr>
                <a:t>local losses </a:t>
              </a:r>
              <a:r>
                <a:rPr lang="en-GB" dirty="0" smtClean="0"/>
                <a:t>under the </a:t>
              </a:r>
              <a:r>
                <a:rPr lang="en-GB" b="1" dirty="0" smtClean="0">
                  <a:solidFill>
                    <a:srgbClr val="04CCCC"/>
                  </a:solidFill>
                </a:rPr>
                <a:t>responsibility of </a:t>
              </a:r>
              <a:r>
                <a:rPr lang="en-GB" b="1" dirty="0" err="1" smtClean="0">
                  <a:solidFill>
                    <a:srgbClr val="04CCCC"/>
                  </a:solidFill>
                </a:rPr>
                <a:t>LHCb</a:t>
              </a:r>
              <a:endParaRPr lang="en-GB" b="1" dirty="0">
                <a:solidFill>
                  <a:srgbClr val="04CCCC"/>
                </a:solidFill>
              </a:endParaRPr>
            </a:p>
          </p:txBody>
        </p:sp>
        <p:sp>
          <p:nvSpPr>
            <p:cNvPr id="36" name="Bent Arrow 47"/>
            <p:cNvSpPr/>
            <p:nvPr/>
          </p:nvSpPr>
          <p:spPr>
            <a:xfrm rot="10800000" flipH="1">
              <a:off x="115955" y="5729535"/>
              <a:ext cx="674647" cy="405155"/>
            </a:xfrm>
            <a:prstGeom prst="bentArrow">
              <a:avLst/>
            </a:prstGeom>
            <a:gradFill flip="none" rotWithShape="1">
              <a:gsLst>
                <a:gs pos="0">
                  <a:srgbClr val="04CCCC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04CC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2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Code Benchmarking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26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91764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 smtClean="0"/>
              <a:t>Crystal routine physics: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D. Mirarchi, </a:t>
            </a:r>
            <a:r>
              <a:rPr lang="en-GB" dirty="0" smtClean="0"/>
              <a:t>et al, “Crystal implementation </a:t>
            </a:r>
            <a:r>
              <a:rPr lang="en-GB" dirty="0"/>
              <a:t>in </a:t>
            </a:r>
            <a:r>
              <a:rPr lang="en-GB" dirty="0" err="1"/>
              <a:t>SixTrack</a:t>
            </a:r>
            <a:r>
              <a:rPr lang="en-GB" dirty="0"/>
              <a:t> for proton beams</a:t>
            </a:r>
            <a:r>
              <a:rPr lang="en-GB" dirty="0" smtClean="0"/>
              <a:t>.”,</a:t>
            </a:r>
            <a:br>
              <a:rPr lang="en-GB" dirty="0" smtClean="0"/>
            </a:br>
            <a:r>
              <a:rPr lang="en-GB" dirty="0" smtClean="0"/>
              <a:t>CERN </a:t>
            </a:r>
            <a:r>
              <a:rPr lang="en-GB" dirty="0"/>
              <a:t>Yellow Reports: Conference Proceedings (CERN, </a:t>
            </a:r>
            <a:r>
              <a:rPr lang="en-GB" dirty="0" smtClean="0"/>
              <a:t>2018). </a:t>
            </a:r>
            <a:br>
              <a:rPr lang="en-GB" dirty="0" smtClean="0"/>
            </a:br>
            <a:r>
              <a:rPr lang="en-GB" dirty="0" smtClean="0"/>
              <a:t>URL </a:t>
            </a:r>
            <a:r>
              <a:rPr lang="en-GB" dirty="0" smtClean="0">
                <a:hlinkClick r:id="rId6"/>
              </a:rPr>
              <a:t>https</a:t>
            </a:r>
            <a:r>
              <a:rPr lang="en-GB" dirty="0">
                <a:hlinkClick r:id="rId6"/>
              </a:rPr>
              <a:t>://</a:t>
            </a:r>
            <a:r>
              <a:rPr lang="en-GB" dirty="0" smtClean="0">
                <a:hlinkClick r:id="rId6"/>
              </a:rPr>
              <a:t>cds.cern.ch/record/2646800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charset="0"/>
              <a:buChar char="•"/>
            </a:pPr>
            <a:endParaRPr lang="en-GB" i="1" u="sng" dirty="0" smtClean="0"/>
          </a:p>
        </p:txBody>
      </p:sp>
      <p:sp>
        <p:nvSpPr>
          <p:cNvPr id="7" name="Rettangolo 6"/>
          <p:cNvSpPr/>
          <p:nvPr/>
        </p:nvSpPr>
        <p:spPr>
          <a:xfrm>
            <a:off x="441096" y="5712991"/>
            <a:ext cx="2348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mtClean="0"/>
              <a:t>NIMB </a:t>
            </a:r>
            <a:r>
              <a:rPr lang="it-IT" dirty="0"/>
              <a:t>355, 378 (2015) 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0" y="2437293"/>
            <a:ext cx="27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u="sng" smtClean="0"/>
              <a:t>Examples of benchmarking:</a:t>
            </a:r>
            <a:endParaRPr lang="en-GB" i="1" u="sng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" y="3645964"/>
            <a:ext cx="3454339" cy="198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10914" y="3347528"/>
            <a:ext cx="173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smtClean="0">
                <a:solidFill>
                  <a:srgbClr val="FF0000"/>
                </a:solidFill>
              </a:rPr>
              <a:t>Coherent effects</a:t>
            </a:r>
            <a:endParaRPr lang="en-GB" b="1" i="1">
              <a:solidFill>
                <a:srgbClr val="FF00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4819" y="3555964"/>
            <a:ext cx="2213333" cy="21600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3725767" y="3347528"/>
            <a:ext cx="211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smtClean="0">
                <a:solidFill>
                  <a:srgbClr val="FF0000"/>
                </a:solidFill>
              </a:rPr>
              <a:t>Nuclear interactions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655906" y="5712991"/>
            <a:ext cx="2348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mtClean="0"/>
              <a:t>NIMB </a:t>
            </a:r>
            <a:r>
              <a:rPr lang="it-IT" dirty="0"/>
              <a:t>355, 378 (2015) </a:t>
            </a:r>
            <a:endParaRPr lang="en-GB" dirty="0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78" y="3704528"/>
            <a:ext cx="3202344" cy="18599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779601" y="2834095"/>
            <a:ext cx="5008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At the SPS </a:t>
            </a:r>
            <a:r>
              <a:rPr lang="en-GB" b="1" i="1" smtClean="0">
                <a:solidFill>
                  <a:srgbClr val="FF0000"/>
                </a:solidFill>
              </a:rPr>
              <a:t>extraction line (180 GeV/c &amp; 400 GeV/c)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796789" y="2710604"/>
            <a:ext cx="3387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>
                <a:solidFill>
                  <a:srgbClr val="0000FF"/>
                </a:solidFill>
              </a:rPr>
              <a:t>In the SPS and LHC rings</a:t>
            </a:r>
            <a:br>
              <a:rPr lang="en-GB" b="1" i="1" dirty="0" smtClean="0">
                <a:solidFill>
                  <a:srgbClr val="0000FF"/>
                </a:solidFill>
              </a:rPr>
            </a:br>
            <a:r>
              <a:rPr lang="en-GB" b="1" i="1" dirty="0" smtClean="0">
                <a:solidFill>
                  <a:srgbClr val="0000FF"/>
                </a:solidFill>
              </a:rPr>
              <a:t>(270 GeV/c, 450 GeV/c, 6.5 </a:t>
            </a:r>
            <a:r>
              <a:rPr lang="en-GB" b="1" i="1" dirty="0" err="1" smtClean="0">
                <a:solidFill>
                  <a:srgbClr val="0000FF"/>
                </a:solidFill>
              </a:rPr>
              <a:t>TeV</a:t>
            </a:r>
            <a:r>
              <a:rPr lang="en-GB" b="1" i="1" dirty="0" smtClean="0">
                <a:solidFill>
                  <a:srgbClr val="0000FF"/>
                </a:solidFill>
              </a:rPr>
              <a:t>/c)</a:t>
            </a:r>
            <a:endParaRPr lang="en-GB" b="1" i="1" dirty="0">
              <a:solidFill>
                <a:srgbClr val="0000FF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242559" y="3347528"/>
            <a:ext cx="261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0000FF"/>
                </a:solidFill>
              </a:rPr>
              <a:t>Angular </a:t>
            </a:r>
            <a:r>
              <a:rPr lang="en-GB" b="1" i="1" smtClean="0">
                <a:solidFill>
                  <a:srgbClr val="0000FF"/>
                </a:solidFill>
              </a:rPr>
              <a:t>scan at 6.5 </a:t>
            </a:r>
            <a:r>
              <a:rPr lang="en-GB" b="1" i="1" dirty="0" err="1" smtClean="0">
                <a:solidFill>
                  <a:srgbClr val="0000FF"/>
                </a:solidFill>
              </a:rPr>
              <a:t>TeV</a:t>
            </a:r>
            <a:r>
              <a:rPr lang="en-GB" b="1" i="1" dirty="0" smtClean="0">
                <a:solidFill>
                  <a:srgbClr val="0000FF"/>
                </a:solidFill>
              </a:rPr>
              <a:t>/c</a:t>
            </a:r>
            <a:endParaRPr lang="en-GB" b="1" i="1" dirty="0">
              <a:solidFill>
                <a:srgbClr val="0000F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242559" y="5712991"/>
            <a:ext cx="284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LHC: </a:t>
            </a:r>
            <a:r>
              <a:rPr lang="de-DE" dirty="0" smtClean="0"/>
              <a:t>CERN-THESIS-2017-424</a:t>
            </a:r>
          </a:p>
          <a:p>
            <a:r>
              <a:rPr lang="de-DE" dirty="0" smtClean="0"/>
              <a:t>SPS: </a:t>
            </a:r>
            <a:r>
              <a:rPr lang="de-DE" dirty="0"/>
              <a:t>CERN-THESIS-2015-099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8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 smtClean="0">
                <a:solidFill>
                  <a:schemeClr val="bg1"/>
                </a:solidFill>
              </a:rPr>
              <a:t>Channeling</a:t>
            </a:r>
            <a:r>
              <a:rPr lang="en-GB" sz="3600" b="1" dirty="0" smtClean="0">
                <a:solidFill>
                  <a:schemeClr val="bg1"/>
                </a:solidFill>
              </a:rPr>
              <a:t> efficiency in LHC (I)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27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333584" y="928679"/>
            <a:ext cx="247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/>
              <a:t>450 Z </a:t>
            </a:r>
            <a:r>
              <a:rPr lang="en-GB" b="1" i="1" smtClean="0"/>
              <a:t>GeV/c lead beams</a:t>
            </a:r>
            <a:endParaRPr lang="en-GB" b="1" i="1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275" y="1455179"/>
            <a:ext cx="5505450" cy="46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3" y="1392902"/>
            <a:ext cx="5529262" cy="4803547"/>
          </a:xfrm>
          <a:prstGeom prst="rect">
            <a:avLst/>
          </a:prstGeom>
        </p:spPr>
      </p:pic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 smtClean="0">
                <a:solidFill>
                  <a:schemeClr val="bg1"/>
                </a:solidFill>
              </a:rPr>
              <a:t>Channeling</a:t>
            </a:r>
            <a:r>
              <a:rPr lang="en-GB" sz="3600" b="1" dirty="0" smtClean="0">
                <a:solidFill>
                  <a:schemeClr val="bg1"/>
                </a:solidFill>
              </a:rPr>
              <a:t> efficiency in LHC (II)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28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384239" y="928679"/>
            <a:ext cx="2375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/>
              <a:t>6.5 Z </a:t>
            </a:r>
            <a:r>
              <a:rPr lang="en-GB" b="1" i="1" dirty="0" err="1" smtClean="0"/>
              <a:t>TeV</a:t>
            </a:r>
            <a:r>
              <a:rPr lang="en-GB" b="1" i="1" dirty="0" smtClean="0"/>
              <a:t>/c lead beams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8844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 smtClean="0">
                <a:solidFill>
                  <a:schemeClr val="bg1"/>
                </a:solidFill>
              </a:rPr>
              <a:t>Channeling</a:t>
            </a:r>
            <a:r>
              <a:rPr lang="en-GB" sz="3600" b="1" dirty="0" smtClean="0">
                <a:solidFill>
                  <a:schemeClr val="bg1"/>
                </a:solidFill>
              </a:rPr>
              <a:t> efficiency in LHC (III)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29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5" y="1504486"/>
            <a:ext cx="4356100" cy="4114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6795" y="1571478"/>
            <a:ext cx="4356100" cy="4114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329079" y="1012782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~</a:t>
            </a:r>
            <a:r>
              <a:rPr lang="en-GB" b="1" i="1" dirty="0" smtClean="0">
                <a:solidFill>
                  <a:srgbClr val="00B050"/>
                </a:solidFill>
              </a:rPr>
              <a:t>50 </a:t>
            </a:r>
            <a:r>
              <a:rPr lang="en-GB" b="1" i="1" dirty="0" err="1" smtClean="0">
                <a:solidFill>
                  <a:srgbClr val="00B050"/>
                </a:solidFill>
              </a:rPr>
              <a:t>urad</a:t>
            </a:r>
            <a:r>
              <a:rPr lang="en-GB" b="1" i="1" dirty="0" smtClean="0">
                <a:solidFill>
                  <a:srgbClr val="00B050"/>
                </a:solidFill>
              </a:rPr>
              <a:t> bending</a:t>
            </a:r>
          </a:p>
          <a:p>
            <a:pPr algn="ctr"/>
            <a:r>
              <a:rPr lang="en-GB" b="1" i="1" dirty="0" smtClean="0">
                <a:solidFill>
                  <a:srgbClr val="00B050"/>
                </a:solidFill>
              </a:rPr>
              <a:t>4 mm long</a:t>
            </a:r>
            <a:endParaRPr lang="en-GB" b="1" i="1" dirty="0">
              <a:solidFill>
                <a:srgbClr val="00B05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933722" y="1012782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~</a:t>
            </a:r>
            <a:r>
              <a:rPr lang="en-GB" b="1" i="1" dirty="0" smtClean="0">
                <a:solidFill>
                  <a:srgbClr val="FF0000"/>
                </a:solidFill>
              </a:rPr>
              <a:t>65 </a:t>
            </a:r>
            <a:r>
              <a:rPr lang="en-GB" b="1" i="1" dirty="0" err="1" smtClean="0">
                <a:solidFill>
                  <a:srgbClr val="FF0000"/>
                </a:solidFill>
              </a:rPr>
              <a:t>urad</a:t>
            </a:r>
            <a:r>
              <a:rPr lang="en-GB" b="1" i="1" dirty="0" smtClean="0">
                <a:solidFill>
                  <a:srgbClr val="FF0000"/>
                </a:solidFill>
              </a:rPr>
              <a:t> bending</a:t>
            </a:r>
          </a:p>
          <a:p>
            <a:pPr algn="ctr"/>
            <a:r>
              <a:rPr lang="en-GB" b="1" i="1" dirty="0" smtClean="0">
                <a:solidFill>
                  <a:srgbClr val="FF0000"/>
                </a:solidFill>
              </a:rPr>
              <a:t>4 mm long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853964" y="5619286"/>
            <a:ext cx="413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>
                <a:solidFill>
                  <a:srgbClr val="FF0000"/>
                </a:solidFill>
              </a:rPr>
              <a:t>Too close to critical bending radius!</a:t>
            </a:r>
          </a:p>
          <a:p>
            <a:pPr algn="ctr"/>
            <a:r>
              <a:rPr lang="en-GB" sz="1600" b="1" i="1" dirty="0" smtClean="0">
                <a:solidFill>
                  <a:srgbClr val="FF0000"/>
                </a:solidFill>
              </a:rPr>
              <a:t>Known poor nuclear </a:t>
            </a:r>
            <a:r>
              <a:rPr lang="en-GB" sz="1600" b="1" i="1" dirty="0" err="1" smtClean="0">
                <a:solidFill>
                  <a:srgbClr val="FF0000"/>
                </a:solidFill>
              </a:rPr>
              <a:t>channeling</a:t>
            </a:r>
            <a:r>
              <a:rPr lang="en-GB" sz="1600" b="1" i="1" dirty="0" smtClean="0">
                <a:solidFill>
                  <a:srgbClr val="FF0000"/>
                </a:solidFill>
              </a:rPr>
              <a:t> description in the routine for these extreme </a:t>
            </a:r>
            <a:r>
              <a:rPr lang="en-GB" sz="1600" b="1" i="1" dirty="0" err="1" smtClean="0">
                <a:solidFill>
                  <a:srgbClr val="FF0000"/>
                </a:solidFill>
              </a:rPr>
              <a:t>bendings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9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Outline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5"/>
          <p:cNvSpPr txBox="1"/>
          <p:nvPr/>
        </p:nvSpPr>
        <p:spPr>
          <a:xfrm>
            <a:off x="267344" y="1540344"/>
            <a:ext cx="732200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/>
              <a:t>LHC Collimation and layout conceptual idea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rgbClr val="D9D9D9"/>
                </a:solidFill>
              </a:rPr>
              <a:t>Layout design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rgbClr val="D9D9D9"/>
                </a:solidFill>
              </a:rPr>
              <a:t>Operational scenario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rgbClr val="D9D9D9"/>
                </a:solidFill>
              </a:rPr>
              <a:t>Expected performance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rgbClr val="D9D9D9"/>
                </a:solidFill>
              </a:rPr>
              <a:t>Conclusions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3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5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Cry</a:t>
            </a:r>
            <a:r>
              <a:rPr lang="en-GB" sz="3600" b="1" baseline="-25000" dirty="0" smtClean="0">
                <a:solidFill>
                  <a:schemeClr val="bg1"/>
                </a:solidFill>
              </a:rPr>
              <a:t>1</a:t>
            </a:r>
            <a:r>
              <a:rPr lang="en-GB" sz="3600" b="1" dirty="0" smtClean="0">
                <a:solidFill>
                  <a:schemeClr val="bg1"/>
                </a:solidFill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</a:rPr>
              <a:t>channeling</a:t>
            </a:r>
            <a:r>
              <a:rPr lang="en-GB" sz="3600" b="1" dirty="0" smtClean="0">
                <a:solidFill>
                  <a:schemeClr val="bg1"/>
                </a:solidFill>
              </a:rPr>
              <a:t> efficiency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30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62" y="1100005"/>
            <a:ext cx="3276600" cy="49784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230" y="1068255"/>
            <a:ext cx="33020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Integrated </a:t>
            </a:r>
            <a:r>
              <a:rPr lang="en-GB" sz="3600" b="1" dirty="0" err="1" smtClean="0">
                <a:solidFill>
                  <a:schemeClr val="bg1"/>
                </a:solidFill>
              </a:rPr>
              <a:t>PoT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31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1" y="1631794"/>
            <a:ext cx="3768369" cy="216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81" y="1631794"/>
            <a:ext cx="3768369" cy="216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28843" y="144200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smtClean="0"/>
              <a:t>IR8</a:t>
            </a:r>
            <a:endParaRPr lang="en-GB" b="1" i="1"/>
          </a:p>
        </p:txBody>
      </p:sp>
      <p:sp>
        <p:nvSpPr>
          <p:cNvPr id="15" name="CasellaDiTesto 14"/>
          <p:cNvSpPr txBox="1"/>
          <p:nvPr/>
        </p:nvSpPr>
        <p:spPr>
          <a:xfrm>
            <a:off x="6384943" y="144200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IR3</a:t>
            </a:r>
            <a:endParaRPr lang="en-GB" b="1" i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718" y="4024449"/>
            <a:ext cx="7014564" cy="202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Local losses Cry</a:t>
            </a:r>
            <a:r>
              <a:rPr lang="en-GB" sz="3600" b="1" baseline="-25000" dirty="0">
                <a:solidFill>
                  <a:schemeClr val="bg1"/>
                </a:solidFill>
              </a:rPr>
              <a:t>1</a:t>
            </a:r>
            <a:r>
              <a:rPr lang="en-GB" sz="3600" b="1" dirty="0">
                <a:solidFill>
                  <a:schemeClr val="bg1"/>
                </a:solidFill>
              </a:rPr>
              <a:t> at 5</a:t>
            </a:r>
            <a:r>
              <a:rPr lang="en-GB" sz="3600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3600" b="1" dirty="0">
                <a:solidFill>
                  <a:schemeClr val="bg1"/>
                </a:solidFill>
              </a:rPr>
              <a:t> in </a:t>
            </a:r>
            <a:r>
              <a:rPr lang="en-GB" sz="3600" b="1" dirty="0" smtClean="0">
                <a:solidFill>
                  <a:schemeClr val="bg1"/>
                </a:solidFill>
              </a:rPr>
              <a:t>IR8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32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86" y="875029"/>
            <a:ext cx="7156229" cy="54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Source of losses with Cry</a:t>
            </a:r>
            <a:r>
              <a:rPr lang="en-GB" sz="3600" b="1" baseline="-25000" dirty="0" smtClean="0">
                <a:solidFill>
                  <a:schemeClr val="bg1"/>
                </a:solidFill>
              </a:rPr>
              <a:t>1</a:t>
            </a:r>
            <a:r>
              <a:rPr lang="en-GB" sz="3600" b="1" dirty="0" smtClean="0">
                <a:solidFill>
                  <a:schemeClr val="bg1"/>
                </a:solidFill>
              </a:rPr>
              <a:t> at 5</a:t>
            </a:r>
            <a:r>
              <a:rPr lang="en-GB" sz="3600" b="1" dirty="0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3600" b="1" dirty="0" smtClean="0">
                <a:solidFill>
                  <a:schemeClr val="bg1"/>
                </a:solidFill>
              </a:rPr>
              <a:t> in IR8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33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 flipH="1">
            <a:off x="152465" y="1631794"/>
            <a:ext cx="322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i="1" u="sng" smtClean="0"/>
              <a:t>Main limitations: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20078" y="1973195"/>
            <a:ext cx="7558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600" dirty="0" smtClean="0"/>
              <a:t>Large angular cut from TCSGs due to large </a:t>
            </a:r>
            <a:r>
              <a:rPr lang="en-GB" sz="1600" dirty="0" smtClean="0">
                <a:latin typeface="Symbol" charset="2"/>
                <a:ea typeface="Symbol" charset="2"/>
                <a:cs typeface="Symbol" charset="2"/>
              </a:rPr>
              <a:t>b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600" dirty="0" smtClean="0"/>
              <a:t>Significant single diffractive production in the Cry</a:t>
            </a:r>
            <a:r>
              <a:rPr lang="en-GB" sz="1600" baseline="-25000" dirty="0" smtClean="0"/>
              <a:t>1</a:t>
            </a:r>
            <a:r>
              <a:rPr lang="en-GB" sz="1600" dirty="0" smtClean="0"/>
              <a:t> due to required length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23" y="2699173"/>
            <a:ext cx="376836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sz="3600" b="1" baseline="-25000" dirty="0" err="1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 spectrum</a:t>
            </a: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34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61" y="2176648"/>
            <a:ext cx="4115226" cy="28982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56" y="2176647"/>
            <a:ext cx="3875393" cy="28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ea typeface="Symbol" charset="2"/>
                <a:cs typeface="Symbol" charset="2"/>
              </a:rPr>
              <a:t>Impacts distribution on target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35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752" y="1132879"/>
            <a:ext cx="5870496" cy="45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LHC running conditions</a:t>
            </a: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36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769" y="890036"/>
            <a:ext cx="4132729" cy="909200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457929" y="1638425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Sharing losses </a:t>
            </a:r>
            <a:br>
              <a:rPr lang="en-GB" smtClean="0"/>
            </a:br>
            <a:r>
              <a:rPr lang="en-GB" smtClean="0"/>
              <a:t>H/V planes</a:t>
            </a:r>
            <a:endParaRPr lang="en-GB"/>
          </a:p>
        </p:txBody>
      </p:sp>
      <p:sp>
        <p:nvSpPr>
          <p:cNvPr id="39" name="CasellaDiTesto 38"/>
          <p:cNvSpPr txBox="1"/>
          <p:nvPr/>
        </p:nvSpPr>
        <p:spPr>
          <a:xfrm>
            <a:off x="1542742" y="2119503"/>
            <a:ext cx="3520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Flux of proton lost </a:t>
            </a:r>
            <a:br>
              <a:rPr lang="en-GB" smtClean="0"/>
            </a:br>
            <a:r>
              <a:rPr lang="en-GB" smtClean="0"/>
              <a:t>taking into account burn-off in 4 IPs</a:t>
            </a:r>
            <a:endParaRPr lang="en-GB"/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7582" y="2638487"/>
            <a:ext cx="2120075" cy="644503"/>
          </a:xfrm>
          <a:prstGeom prst="rect">
            <a:avLst/>
          </a:prstGeom>
        </p:spPr>
      </p:pic>
      <p:sp>
        <p:nvSpPr>
          <p:cNvPr id="41" name="CasellaDiTesto 40"/>
          <p:cNvSpPr txBox="1"/>
          <p:nvPr/>
        </p:nvSpPr>
        <p:spPr>
          <a:xfrm>
            <a:off x="4948581" y="2318300"/>
            <a:ext cx="208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Fraction on impacts </a:t>
            </a:r>
            <a:br>
              <a:rPr lang="en-GB" smtClean="0"/>
            </a:br>
            <a:r>
              <a:rPr lang="en-GB" smtClean="0"/>
              <a:t>on the Cry</a:t>
            </a:r>
            <a:r>
              <a:rPr lang="en-GB" baseline="-25000" smtClean="0"/>
              <a:t>1</a:t>
            </a:r>
            <a:endParaRPr lang="en-GB" baseline="-25000"/>
          </a:p>
        </p:txBody>
      </p:sp>
      <p:sp>
        <p:nvSpPr>
          <p:cNvPr id="42" name="CasellaDiTesto 41"/>
          <p:cNvSpPr txBox="1"/>
          <p:nvPr/>
        </p:nvSpPr>
        <p:spPr>
          <a:xfrm>
            <a:off x="6869441" y="1667387"/>
            <a:ext cx="18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CH eff. of the Cry</a:t>
            </a:r>
            <a:r>
              <a:rPr lang="en-GB" baseline="-25000" smtClean="0"/>
              <a:t>1</a:t>
            </a:r>
            <a:endParaRPr lang="en-GB" baseline="-25000"/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8"/>
          <a:srcRect b="4340"/>
          <a:stretch/>
        </p:blipFill>
        <p:spPr>
          <a:xfrm>
            <a:off x="7069577" y="2002100"/>
            <a:ext cx="1298200" cy="503457"/>
          </a:xfrm>
          <a:prstGeom prst="rect">
            <a:avLst/>
          </a:prstGeom>
        </p:spPr>
      </p:pic>
      <p:sp>
        <p:nvSpPr>
          <p:cNvPr id="44" name="Parentesi graffa aperta 43"/>
          <p:cNvSpPr/>
          <p:nvPr/>
        </p:nvSpPr>
        <p:spPr>
          <a:xfrm rot="16200000">
            <a:off x="3423006" y="1681781"/>
            <a:ext cx="220413" cy="191623"/>
          </a:xfrm>
          <a:prstGeom prst="leftBrac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Parentesi graffa aperta 44"/>
          <p:cNvSpPr/>
          <p:nvPr/>
        </p:nvSpPr>
        <p:spPr>
          <a:xfrm rot="16200000">
            <a:off x="4241142" y="1131541"/>
            <a:ext cx="217406" cy="1295107"/>
          </a:xfrm>
          <a:prstGeom prst="leftBrac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Parentesi graffa aperta 45"/>
          <p:cNvSpPr/>
          <p:nvPr/>
        </p:nvSpPr>
        <p:spPr>
          <a:xfrm rot="16200000">
            <a:off x="5332291" y="1393156"/>
            <a:ext cx="217406" cy="771876"/>
          </a:xfrm>
          <a:prstGeom prst="leftBrac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Parentesi graffa aperta 46"/>
          <p:cNvSpPr/>
          <p:nvPr/>
        </p:nvSpPr>
        <p:spPr>
          <a:xfrm rot="16200000">
            <a:off x="6023659" y="1560462"/>
            <a:ext cx="260758" cy="480615"/>
          </a:xfrm>
          <a:prstGeom prst="leftBrac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Connettore 2 47"/>
          <p:cNvCxnSpPr>
            <a:stCxn id="52" idx="1"/>
            <a:endCxn id="41" idx="3"/>
          </p:cNvCxnSpPr>
          <p:nvPr/>
        </p:nvCxnSpPr>
        <p:spPr>
          <a:xfrm flipH="1">
            <a:off x="2009957" y="1887799"/>
            <a:ext cx="1523256" cy="73792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endCxn id="42" idx="0"/>
          </p:cNvCxnSpPr>
          <p:nvPr/>
        </p:nvCxnSpPr>
        <p:spPr>
          <a:xfrm flipH="1">
            <a:off x="3302872" y="1887797"/>
            <a:ext cx="1046974" cy="231706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>
            <a:endCxn id="44" idx="0"/>
          </p:cNvCxnSpPr>
          <p:nvPr/>
        </p:nvCxnSpPr>
        <p:spPr>
          <a:xfrm>
            <a:off x="5440994" y="1887797"/>
            <a:ext cx="549796" cy="430503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>
            <a:off x="6173440" y="1930813"/>
            <a:ext cx="690352" cy="138253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po 51"/>
          <p:cNvGrpSpPr/>
          <p:nvPr/>
        </p:nvGrpSpPr>
        <p:grpSpPr>
          <a:xfrm>
            <a:off x="167700" y="4031883"/>
            <a:ext cx="8401052" cy="2235404"/>
            <a:chOff x="167700" y="4031883"/>
            <a:chExt cx="8401052" cy="2235404"/>
          </a:xfrm>
        </p:grpSpPr>
        <p:sp>
          <p:nvSpPr>
            <p:cNvPr id="53" name="CasellaDiTesto 52"/>
            <p:cNvSpPr txBox="1"/>
            <p:nvPr/>
          </p:nvSpPr>
          <p:spPr>
            <a:xfrm flipH="1">
              <a:off x="167700" y="4031883"/>
              <a:ext cx="8401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GB" i="1" u="sng" dirty="0" smtClean="0"/>
                <a:t>Assuming 2018 running conditions and:</a:t>
              </a:r>
              <a:endParaRPr lang="en-GB" i="1" u="sng" dirty="0"/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520073" y="4512961"/>
              <a:ext cx="6364435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ü"/>
              </a:pPr>
              <a:r>
                <a:rPr lang="en-GB" dirty="0" smtClean="0">
                  <a:latin typeface="Symbol" charset="2"/>
                  <a:ea typeface="Symbol" charset="2"/>
                  <a:cs typeface="Symbol" charset="2"/>
                </a:rPr>
                <a:t>t </a:t>
              </a:r>
              <a:r>
                <a:rPr lang="en-GB" dirty="0" smtClean="0"/>
                <a:t>= 200h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dirty="0" err="1" smtClean="0">
                  <a:latin typeface="Symbol" charset="2"/>
                  <a:ea typeface="Symbol" charset="2"/>
                  <a:cs typeface="Symbol" charset="2"/>
                </a:rPr>
                <a:t>t</a:t>
              </a:r>
              <a:r>
                <a:rPr lang="en-GB" baseline="-25000" dirty="0" err="1" smtClean="0"/>
                <a:t>BO</a:t>
              </a:r>
              <a:r>
                <a:rPr lang="en-GB" baseline="-25000" dirty="0" smtClean="0"/>
                <a:t> </a:t>
              </a:r>
              <a:r>
                <a:rPr lang="en-GB" dirty="0" smtClean="0"/>
                <a:t>= 20h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dirty="0"/>
                <a:t>256 bunches with 1.1x10</a:t>
              </a:r>
              <a:r>
                <a:rPr lang="en-GB" baseline="30000" dirty="0"/>
                <a:t>11</a:t>
              </a:r>
              <a:r>
                <a:rPr lang="en-GB" dirty="0"/>
                <a:t> p per bunch for </a:t>
              </a:r>
              <a:r>
                <a:rPr lang="en-GB" dirty="0" smtClean="0"/>
                <a:t>Cry</a:t>
              </a:r>
              <a:r>
                <a:rPr lang="en-GB" baseline="-25000" dirty="0" smtClean="0"/>
                <a:t>1 </a:t>
              </a:r>
              <a:r>
                <a:rPr lang="en-GB" dirty="0" smtClean="0"/>
                <a:t>in IR8 </a:t>
              </a:r>
              <a:r>
                <a:rPr lang="en-GB" dirty="0"/>
                <a:t>at 5 </a:t>
              </a:r>
              <a:r>
                <a:rPr lang="en-GB" dirty="0" smtClean="0">
                  <a:latin typeface="Symbol" charset="2"/>
                  <a:ea typeface="Symbol" charset="2"/>
                  <a:cs typeface="Symbol" charset="2"/>
                </a:rPr>
                <a:t>s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dirty="0"/>
                <a:t>2556 bunches with 1.1x10</a:t>
              </a:r>
              <a:r>
                <a:rPr lang="en-GB" baseline="30000" dirty="0"/>
                <a:t>11</a:t>
              </a:r>
              <a:r>
                <a:rPr lang="en-GB" dirty="0"/>
                <a:t> p per bunch </a:t>
              </a:r>
              <a:r>
                <a:rPr lang="en-GB" dirty="0" smtClean="0"/>
                <a:t>for all other scenarios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dirty="0" smtClean="0">
                  <a:ea typeface="Symbol" charset="2"/>
                  <a:cs typeface="Symbol" charset="2"/>
                </a:rPr>
                <a:t>Fill length = 10 h</a:t>
              </a:r>
              <a:endParaRPr lang="en-GB" dirty="0">
                <a:ea typeface="Symbol" charset="2"/>
                <a:cs typeface="Symbol" charset="2"/>
              </a:endParaRPr>
            </a:p>
            <a:p>
              <a:pPr marL="285750" indent="-285750">
                <a:buFont typeface="Wingdings" charset="2"/>
                <a:buChar char="ü"/>
              </a:pPr>
              <a:endParaRPr lang="en-GB" dirty="0"/>
            </a:p>
          </p:txBody>
        </p:sp>
      </p:grpSp>
      <p:sp>
        <p:nvSpPr>
          <p:cNvPr id="55" name="CasellaDiTesto 54"/>
          <p:cNvSpPr txBox="1"/>
          <p:nvPr/>
        </p:nvSpPr>
        <p:spPr>
          <a:xfrm>
            <a:off x="167700" y="3293785"/>
            <a:ext cx="7458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Estimated protons lost in IR7 during 2017 using </a:t>
            </a:r>
            <a:r>
              <a:rPr lang="en-GB" dirty="0" err="1" smtClean="0"/>
              <a:t>RadMon</a:t>
            </a:r>
            <a:r>
              <a:rPr lang="en-GB" dirty="0" smtClean="0"/>
              <a:t> ~ 1.7e15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/>
              <a:t>Estimated protons lost in IR7 during 2017 </a:t>
            </a:r>
            <a:r>
              <a:rPr lang="en-GB" dirty="0" smtClean="0"/>
              <a:t>using formula above ~ 1.6-2.1e15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69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LHC </a:t>
            </a:r>
            <a:r>
              <a:rPr lang="en-GB" sz="3600" b="1" dirty="0" smtClean="0">
                <a:solidFill>
                  <a:schemeClr val="bg1"/>
                </a:solidFill>
              </a:rPr>
              <a:t>parameters in 2018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37</a:t>
            </a:fld>
            <a:endParaRPr lang="en-GB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22" y="1353296"/>
            <a:ext cx="7353956" cy="149747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865" y="3445573"/>
            <a:ext cx="3894271" cy="17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0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5335" y="1023627"/>
            <a:ext cx="676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i="1" smtClean="0">
                <a:solidFill>
                  <a:srgbClr val="0000FF"/>
                </a:solidFill>
              </a:rPr>
              <a:t>The LHC: biggest </a:t>
            </a:r>
            <a:r>
              <a:rPr lang="en-GB" b="1" i="1" dirty="0" smtClean="0">
                <a:solidFill>
                  <a:srgbClr val="0000FF"/>
                </a:solidFill>
              </a:rPr>
              <a:t>and most powerful particle accelerator ever built</a:t>
            </a:r>
            <a:endParaRPr lang="en-GB" b="1" i="1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68279" y="1387055"/>
            <a:ext cx="207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 does it mean?</a:t>
            </a:r>
            <a:endParaRPr lang="en-GB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07" y="1866573"/>
            <a:ext cx="3225586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Bent Arrow 37"/>
          <p:cNvSpPr/>
          <p:nvPr/>
        </p:nvSpPr>
        <p:spPr>
          <a:xfrm flipV="1">
            <a:off x="280633" y="1284645"/>
            <a:ext cx="587646" cy="360613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Introduction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4</a:t>
            </a:fld>
            <a:endParaRPr lang="en-GB"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grpSp>
        <p:nvGrpSpPr>
          <p:cNvPr id="31" name="Gruppo 30"/>
          <p:cNvGrpSpPr/>
          <p:nvPr/>
        </p:nvGrpSpPr>
        <p:grpSpPr>
          <a:xfrm>
            <a:off x="492166" y="4506424"/>
            <a:ext cx="8159671" cy="1729982"/>
            <a:chOff x="492166" y="4672674"/>
            <a:chExt cx="8159671" cy="1729982"/>
          </a:xfrm>
        </p:grpSpPr>
        <p:sp>
          <p:nvSpPr>
            <p:cNvPr id="29" name="CasellaDiTesto 28"/>
            <p:cNvSpPr txBox="1"/>
            <p:nvPr/>
          </p:nvSpPr>
          <p:spPr>
            <a:xfrm>
              <a:off x="3120355" y="4672674"/>
              <a:ext cx="2903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00B050"/>
                  </a:solidFill>
                </a:rPr>
                <a:t>And in HL-LHC stored energy</a:t>
              </a:r>
              <a:br>
                <a:rPr lang="en-GB" b="1" i="1" dirty="0" smtClean="0">
                  <a:solidFill>
                    <a:srgbClr val="00B050"/>
                  </a:solidFill>
                </a:rPr>
              </a:br>
              <a:r>
                <a:rPr lang="en-GB" b="1" i="1" dirty="0" smtClean="0">
                  <a:solidFill>
                    <a:srgbClr val="00B050"/>
                  </a:solidFill>
                </a:rPr>
                <a:t>increased to </a:t>
              </a:r>
              <a:r>
                <a:rPr lang="en-GB" b="1" i="1" dirty="0" smtClean="0">
                  <a:solidFill>
                    <a:srgbClr val="00B050"/>
                  </a:solidFill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b="1" i="1" dirty="0" smtClean="0">
                  <a:solidFill>
                    <a:srgbClr val="00B050"/>
                  </a:solidFill>
                </a:rPr>
                <a:t> 700 MJ </a:t>
              </a:r>
              <a:endParaRPr lang="en-GB" b="1" i="1" dirty="0">
                <a:solidFill>
                  <a:srgbClr val="00B050"/>
                </a:solidFill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492166" y="5756325"/>
              <a:ext cx="81596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1" smtClean="0">
                  <a:solidFill>
                    <a:srgbClr val="00B050"/>
                  </a:solidFill>
                </a:rPr>
                <a:t>Very sensitive machine</a:t>
              </a:r>
              <a:r>
                <a:rPr lang="en-GB" b="1" i="1" dirty="0" smtClean="0">
                  <a:solidFill>
                    <a:srgbClr val="00B050"/>
                  </a:solidFill>
                </a:rPr>
                <a:t>, several constrains for operations with high intensity beams!</a:t>
              </a:r>
            </a:p>
            <a:p>
              <a:pPr algn="ctr"/>
              <a:r>
                <a:rPr lang="en-GB" b="1" i="1" dirty="0" smtClean="0">
                  <a:solidFill>
                    <a:srgbClr val="00B050"/>
                  </a:solidFill>
                </a:rPr>
                <a:t>Highly efficient </a:t>
              </a:r>
              <a:r>
                <a:rPr lang="en-GB" b="1" i="1" dirty="0" smtClean="0">
                  <a:solidFill>
                    <a:srgbClr val="00B050"/>
                  </a:solidFill>
                </a:rPr>
                <a:t>collimation system </a:t>
              </a:r>
              <a:r>
                <a:rPr lang="en-GB" b="1" i="1" dirty="0">
                  <a:solidFill>
                    <a:srgbClr val="00B050"/>
                  </a:solidFill>
                </a:rPr>
                <a:t>needed </a:t>
              </a:r>
              <a:r>
                <a:rPr lang="en-GB" b="1" i="1" dirty="0" smtClean="0">
                  <a:solidFill>
                    <a:srgbClr val="00B050"/>
                  </a:solidFill>
                </a:rPr>
                <a:t>for a safe beam disposal at any time! </a:t>
              </a:r>
              <a:endParaRPr lang="en-GB" b="1" i="1" dirty="0">
                <a:solidFill>
                  <a:srgbClr val="00B050"/>
                </a:solidFill>
              </a:endParaRPr>
            </a:p>
          </p:txBody>
        </p:sp>
        <p:sp>
          <p:nvSpPr>
            <p:cNvPr id="35" name="Down Arrow 40"/>
            <p:cNvSpPr/>
            <p:nvPr/>
          </p:nvSpPr>
          <p:spPr>
            <a:xfrm>
              <a:off x="4104015" y="5456821"/>
              <a:ext cx="935969" cy="201241"/>
            </a:xfrm>
            <a:prstGeom prst="downArrow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FFFF"/>
                </a:gs>
              </a:gsLst>
              <a:lin ang="5400000" scaled="0"/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29093" y="2399220"/>
            <a:ext cx="4282897" cy="3057601"/>
            <a:chOff x="129093" y="2399220"/>
            <a:chExt cx="4282897" cy="3057601"/>
          </a:xfrm>
        </p:grpSpPr>
        <p:sp>
          <p:nvSpPr>
            <p:cNvPr id="16" name="TextBox 14"/>
            <p:cNvSpPr txBox="1"/>
            <p:nvPr/>
          </p:nvSpPr>
          <p:spPr>
            <a:xfrm>
              <a:off x="451873" y="2859703"/>
              <a:ext cx="1944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tabLst>
                  <a:tab pos="982231" algn="l"/>
                </a:tabLst>
              </a:pPr>
              <a:r>
                <a:rPr lang="en-US" i="1" smtClean="0">
                  <a:solidFill>
                    <a:srgbClr val="000000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LHC </a:t>
              </a:r>
              <a:r>
                <a:rPr lang="en-US" i="1" dirty="0" smtClean="0">
                  <a:solidFill>
                    <a:srgbClr val="000000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design </a:t>
              </a:r>
              <a:r>
                <a:rPr lang="en-US" b="1" i="1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360 </a:t>
              </a:r>
              <a:r>
                <a:rPr lang="en-US" b="1" i="1" dirty="0" smtClean="0">
                  <a:solidFill>
                    <a:srgbClr val="FF0000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MJ</a:t>
              </a:r>
              <a:endPara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  <a:sym typeface="Helvetica" charset="0"/>
              </a:endParaRP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94"/>
            <a:stretch/>
          </p:blipFill>
          <p:spPr>
            <a:xfrm>
              <a:off x="129093" y="3273659"/>
              <a:ext cx="2700000" cy="1420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CasellaDiTesto 7"/>
            <p:cNvSpPr txBox="1"/>
            <p:nvPr/>
          </p:nvSpPr>
          <p:spPr>
            <a:xfrm>
              <a:off x="216696" y="4763101"/>
              <a:ext cx="2524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i="1" dirty="0" smtClean="0"/>
                <a:t>USS carrier (Nimitz-class)</a:t>
              </a:r>
            </a:p>
            <a:p>
              <a:pPr algn="ctr"/>
              <a:r>
                <a:rPr lang="en-GB" i="1" dirty="0" smtClean="0"/>
                <a:t>At </a:t>
              </a:r>
              <a:r>
                <a:rPr lang="en-GB" i="1" dirty="0" smtClean="0"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i="1" dirty="0" smtClean="0"/>
                <a:t>5.2 knots</a:t>
              </a:r>
              <a:endParaRPr lang="en-GB" i="1" dirty="0"/>
            </a:p>
          </p:txBody>
        </p:sp>
        <p:cxnSp>
          <p:nvCxnSpPr>
            <p:cNvPr id="13" name="Connettore 2 12"/>
            <p:cNvCxnSpPr/>
            <p:nvPr/>
          </p:nvCxnSpPr>
          <p:spPr>
            <a:xfrm flipV="1">
              <a:off x="2829093" y="2880116"/>
              <a:ext cx="1582897" cy="142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ttangolo arrotondato 1"/>
            <p:cNvSpPr/>
            <p:nvPr/>
          </p:nvSpPr>
          <p:spPr>
            <a:xfrm>
              <a:off x="129093" y="2613098"/>
              <a:ext cx="2700000" cy="2843723"/>
            </a:xfrm>
            <a:prstGeom prst="roundRect">
              <a:avLst>
                <a:gd name="adj" fmla="val 8060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ttangolo arrotondato 3"/>
            <p:cNvSpPr/>
            <p:nvPr/>
          </p:nvSpPr>
          <p:spPr>
            <a:xfrm>
              <a:off x="666664" y="2399220"/>
              <a:ext cx="1624858" cy="41456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982231" algn="l"/>
                </a:tabLst>
              </a:pPr>
              <a:r>
                <a:rPr lang="en-US" b="1" i="1">
                  <a:solidFill>
                    <a:schemeClr val="bg1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Stored energy</a:t>
              </a:r>
              <a:endParaRPr lang="en-US" b="1" i="1" dirty="0">
                <a:solidFill>
                  <a:schemeClr val="bg1"/>
                </a:solidFill>
                <a:ea typeface="ＭＳ Ｐゴシック" charset="0"/>
                <a:cs typeface="ＭＳ Ｐゴシック" charset="0"/>
                <a:sym typeface="Helvetica" charset="0"/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4818581" y="2613677"/>
            <a:ext cx="4136637" cy="2629266"/>
            <a:chOff x="4818581" y="2613677"/>
            <a:chExt cx="4136637" cy="2629266"/>
          </a:xfrm>
        </p:grpSpPr>
        <p:grpSp>
          <p:nvGrpSpPr>
            <p:cNvPr id="28" name="Gruppo 27"/>
            <p:cNvGrpSpPr/>
            <p:nvPr/>
          </p:nvGrpSpPr>
          <p:grpSpPr>
            <a:xfrm>
              <a:off x="4818581" y="2804415"/>
              <a:ext cx="4136637" cy="2396284"/>
              <a:chOff x="4818581" y="2804415"/>
              <a:chExt cx="4136637" cy="2396284"/>
            </a:xfrm>
          </p:grpSpPr>
          <p:sp>
            <p:nvSpPr>
              <p:cNvPr id="15" name="TextBox 7"/>
              <p:cNvSpPr txBox="1"/>
              <p:nvPr/>
            </p:nvSpPr>
            <p:spPr>
              <a:xfrm>
                <a:off x="7015841" y="3097991"/>
                <a:ext cx="1440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tabLst>
                    <a:tab pos="982231" algn="l"/>
                  </a:tabLst>
                </a:pPr>
                <a:r>
                  <a:rPr lang="en-US" b="1" i="1" dirty="0" smtClean="0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  <a:sym typeface="Helvetica" charset="0"/>
                  </a:rPr>
                  <a:t>15-50mJ/cm</a:t>
                </a:r>
                <a:r>
                  <a:rPr lang="en-US" b="1" i="1" baseline="32000" dirty="0" smtClean="0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  <a:sym typeface="Helvetica" charset="0"/>
                  </a:rPr>
                  <a:t>3</a:t>
                </a:r>
                <a:endParaRPr lang="en-US" i="1" baseline="32000" dirty="0" smtClean="0">
                  <a:solidFill>
                    <a:srgbClr val="FF0000"/>
                  </a:solidFill>
                  <a:ea typeface="ＭＳ Ｐゴシック" charset="0"/>
                  <a:cs typeface="ＭＳ Ｐゴシック" charset="0"/>
                  <a:sym typeface="Helvetica" charset="0"/>
                </a:endParaRPr>
              </a:p>
            </p:txBody>
          </p:sp>
          <p:pic>
            <p:nvPicPr>
              <p:cNvPr id="9" name="Immagine 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914" r="42745"/>
              <a:stretch/>
            </p:blipFill>
            <p:spPr>
              <a:xfrm>
                <a:off x="6832820" y="3518042"/>
                <a:ext cx="1747846" cy="126279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0" name="CasellaDiTesto 9"/>
              <p:cNvSpPr txBox="1"/>
              <p:nvPr/>
            </p:nvSpPr>
            <p:spPr>
              <a:xfrm>
                <a:off x="6517178" y="4831367"/>
                <a:ext cx="2438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smtClean="0"/>
                  <a:t>Ladybug at</a:t>
                </a:r>
                <a:r>
                  <a:rPr lang="en-GB" i="1" smtClean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GB" i="1" dirty="0" smtClean="0"/>
                  <a:t>same speed</a:t>
                </a:r>
                <a:endParaRPr lang="en-GB" i="1" dirty="0"/>
              </a:p>
            </p:txBody>
          </p:sp>
          <p:cxnSp>
            <p:nvCxnSpPr>
              <p:cNvPr id="26" name="Connettore 2 25"/>
              <p:cNvCxnSpPr/>
              <p:nvPr/>
            </p:nvCxnSpPr>
            <p:spPr>
              <a:xfrm flipH="1" flipV="1">
                <a:off x="4818581" y="2804415"/>
                <a:ext cx="1639368" cy="22382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ttangolo arrotondato 31"/>
            <p:cNvSpPr/>
            <p:nvPr/>
          </p:nvSpPr>
          <p:spPr>
            <a:xfrm>
              <a:off x="6457949" y="2826453"/>
              <a:ext cx="2497269" cy="2416490"/>
            </a:xfrm>
            <a:prstGeom prst="roundRect">
              <a:avLst>
                <a:gd name="adj" fmla="val 8060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6923769" y="2613677"/>
              <a:ext cx="1624858" cy="41456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982231" algn="l"/>
                </a:tabLst>
              </a:pPr>
              <a:r>
                <a:rPr lang="en-US" b="1" i="1" dirty="0" smtClean="0">
                  <a:solidFill>
                    <a:schemeClr val="bg1"/>
                  </a:solidFill>
                  <a:ea typeface="ＭＳ Ｐゴシック" charset="0"/>
                  <a:cs typeface="ＭＳ Ｐゴシック" charset="0"/>
                  <a:sym typeface="Helvetica" charset="0"/>
                </a:rPr>
                <a:t>Quench limit</a:t>
              </a:r>
              <a:endParaRPr lang="en-US" b="1" i="1" dirty="0">
                <a:solidFill>
                  <a:schemeClr val="bg1"/>
                </a:solidFill>
                <a:ea typeface="ＭＳ Ｐゴシック" charset="0"/>
                <a:cs typeface="ＭＳ Ｐゴシック" charset="0"/>
                <a:sym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0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magine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LHC collimation system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1" descr="CollimationLayout2015_S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2" y="3663994"/>
            <a:ext cx="3289966" cy="3111114"/>
          </a:xfrm>
          <a:prstGeom prst="rect">
            <a:avLst/>
          </a:prstGeom>
        </p:spPr>
      </p:pic>
      <p:sp>
        <p:nvSpPr>
          <p:cNvPr id="36" name="TextBox 12"/>
          <p:cNvSpPr txBox="1"/>
          <p:nvPr/>
        </p:nvSpPr>
        <p:spPr>
          <a:xfrm>
            <a:off x="10572690" y="487825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dirty="0"/>
          </a:p>
        </p:txBody>
      </p:sp>
      <p:sp>
        <p:nvSpPr>
          <p:cNvPr id="37" name="TextBox 15"/>
          <p:cNvSpPr txBox="1"/>
          <p:nvPr/>
        </p:nvSpPr>
        <p:spPr>
          <a:xfrm>
            <a:off x="-9750" y="3394136"/>
            <a:ext cx="574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00B050"/>
                </a:solidFill>
              </a:rPr>
              <a:t>Multi-stage cleaning with about 50 collimators per beam, </a:t>
            </a:r>
            <a:endParaRPr lang="en-GB" b="1" i="1" dirty="0">
              <a:solidFill>
                <a:srgbClr val="00B050"/>
              </a:solidFill>
            </a:endParaRPr>
          </a:p>
        </p:txBody>
      </p:sp>
      <p:sp>
        <p:nvSpPr>
          <p:cNvPr id="38" name="Rounded Rectangle 17"/>
          <p:cNvSpPr/>
          <p:nvPr/>
        </p:nvSpPr>
        <p:spPr>
          <a:xfrm>
            <a:off x="768619" y="4672687"/>
            <a:ext cx="1384055" cy="1163621"/>
          </a:xfrm>
          <a:prstGeom prst="roundRect">
            <a:avLst/>
          </a:prstGeom>
          <a:noFill/>
          <a:ln w="1905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25"/>
          <p:cNvSpPr/>
          <p:nvPr/>
        </p:nvSpPr>
        <p:spPr>
          <a:xfrm>
            <a:off x="2933197" y="4536822"/>
            <a:ext cx="1256659" cy="1479725"/>
          </a:xfrm>
          <a:prstGeom prst="roundRect">
            <a:avLst/>
          </a:prstGeom>
          <a:noFill/>
          <a:ln w="1905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27"/>
          <p:cNvSpPr/>
          <p:nvPr/>
        </p:nvSpPr>
        <p:spPr>
          <a:xfrm>
            <a:off x="8287175" y="2727785"/>
            <a:ext cx="455477" cy="124171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28"/>
          <p:cNvSpPr/>
          <p:nvPr/>
        </p:nvSpPr>
        <p:spPr>
          <a:xfrm>
            <a:off x="467998" y="2540940"/>
            <a:ext cx="455477" cy="3035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29"/>
          <p:cNvSpPr/>
          <p:nvPr/>
        </p:nvSpPr>
        <p:spPr>
          <a:xfrm>
            <a:off x="7287791" y="2621343"/>
            <a:ext cx="455477" cy="2394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30"/>
          <p:cNvSpPr/>
          <p:nvPr/>
        </p:nvSpPr>
        <p:spPr>
          <a:xfrm>
            <a:off x="4590682" y="2636517"/>
            <a:ext cx="455477" cy="2044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31"/>
          <p:cNvSpPr/>
          <p:nvPr/>
        </p:nvSpPr>
        <p:spPr>
          <a:xfrm>
            <a:off x="3483781" y="1143343"/>
            <a:ext cx="455477" cy="315544"/>
          </a:xfrm>
          <a:prstGeom prst="rect">
            <a:avLst/>
          </a:prstGeom>
          <a:solidFill>
            <a:srgbClr val="A6A6A6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32"/>
          <p:cNvSpPr/>
          <p:nvPr/>
        </p:nvSpPr>
        <p:spPr>
          <a:xfrm>
            <a:off x="2430243" y="1143343"/>
            <a:ext cx="245835" cy="46216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33"/>
          <p:cNvSpPr/>
          <p:nvPr/>
        </p:nvSpPr>
        <p:spPr>
          <a:xfrm>
            <a:off x="3388607" y="2518675"/>
            <a:ext cx="455477" cy="3155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34"/>
          <p:cNvSpPr/>
          <p:nvPr/>
        </p:nvSpPr>
        <p:spPr>
          <a:xfrm>
            <a:off x="2432814" y="2367171"/>
            <a:ext cx="245835" cy="462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35"/>
          <p:cNvSpPr/>
          <p:nvPr/>
        </p:nvSpPr>
        <p:spPr>
          <a:xfrm>
            <a:off x="8287175" y="1143343"/>
            <a:ext cx="455477" cy="124171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36"/>
          <p:cNvCxnSpPr/>
          <p:nvPr/>
        </p:nvCxnSpPr>
        <p:spPr>
          <a:xfrm>
            <a:off x="283815" y="1942861"/>
            <a:ext cx="8468159" cy="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ight Arrow 37"/>
          <p:cNvSpPr/>
          <p:nvPr/>
        </p:nvSpPr>
        <p:spPr>
          <a:xfrm>
            <a:off x="401987" y="1824414"/>
            <a:ext cx="1007212" cy="2368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38"/>
          <p:cNvSpPr txBox="1"/>
          <p:nvPr/>
        </p:nvSpPr>
        <p:spPr>
          <a:xfrm>
            <a:off x="230327" y="1959225"/>
            <a:ext cx="1149826" cy="58511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rgbClr val="FF0000"/>
                </a:solidFill>
              </a:rPr>
              <a:t>Circulating</a:t>
            </a:r>
          </a:p>
          <a:p>
            <a:pPr algn="ctr"/>
            <a:r>
              <a:rPr lang="en-GB" sz="1400" i="1" dirty="0" smtClean="0">
                <a:solidFill>
                  <a:srgbClr val="FF0000"/>
                </a:solidFill>
              </a:rPr>
              <a:t>beam</a:t>
            </a:r>
            <a:endParaRPr lang="en-GB" sz="1400" i="1" dirty="0">
              <a:solidFill>
                <a:srgbClr val="FF0000"/>
              </a:solidFill>
            </a:endParaRPr>
          </a:p>
        </p:txBody>
      </p:sp>
      <p:cxnSp>
        <p:nvCxnSpPr>
          <p:cNvPr id="52" name="Straight Connector 39"/>
          <p:cNvCxnSpPr/>
          <p:nvPr/>
        </p:nvCxnSpPr>
        <p:spPr>
          <a:xfrm>
            <a:off x="2196147" y="1143343"/>
            <a:ext cx="0" cy="1717485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40"/>
          <p:cNvCxnSpPr/>
          <p:nvPr/>
        </p:nvCxnSpPr>
        <p:spPr>
          <a:xfrm>
            <a:off x="5483759" y="1143343"/>
            <a:ext cx="0" cy="1717485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41"/>
          <p:cNvCxnSpPr/>
          <p:nvPr/>
        </p:nvCxnSpPr>
        <p:spPr>
          <a:xfrm>
            <a:off x="6765527" y="1143343"/>
            <a:ext cx="0" cy="1717485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42"/>
          <p:cNvCxnSpPr/>
          <p:nvPr/>
        </p:nvCxnSpPr>
        <p:spPr>
          <a:xfrm flipV="1">
            <a:off x="1422792" y="1605505"/>
            <a:ext cx="515532" cy="204618"/>
          </a:xfrm>
          <a:prstGeom prst="straightConnector1">
            <a:avLst/>
          </a:prstGeom>
          <a:ln w="19050" cmpd="sng">
            <a:solidFill>
              <a:srgbClr val="FF92B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43"/>
          <p:cNvCxnSpPr/>
          <p:nvPr/>
        </p:nvCxnSpPr>
        <p:spPr>
          <a:xfrm flipV="1">
            <a:off x="1811061" y="1605505"/>
            <a:ext cx="515532" cy="204618"/>
          </a:xfrm>
          <a:prstGeom prst="straightConnector1">
            <a:avLst/>
          </a:prstGeom>
          <a:ln w="19050" cmpd="sng">
            <a:solidFill>
              <a:srgbClr val="FF92B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44"/>
          <p:cNvCxnSpPr/>
          <p:nvPr/>
        </p:nvCxnSpPr>
        <p:spPr>
          <a:xfrm>
            <a:off x="1422792" y="2087536"/>
            <a:ext cx="515532" cy="204618"/>
          </a:xfrm>
          <a:prstGeom prst="straightConnector1">
            <a:avLst/>
          </a:prstGeom>
          <a:ln w="19050" cmpd="sng">
            <a:solidFill>
              <a:srgbClr val="FF92B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45"/>
          <p:cNvCxnSpPr/>
          <p:nvPr/>
        </p:nvCxnSpPr>
        <p:spPr>
          <a:xfrm>
            <a:off x="1811061" y="2087536"/>
            <a:ext cx="515532" cy="204618"/>
          </a:xfrm>
          <a:prstGeom prst="straightConnector1">
            <a:avLst/>
          </a:prstGeom>
          <a:ln w="19050" cmpd="sng">
            <a:solidFill>
              <a:srgbClr val="FF92B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46"/>
          <p:cNvSpPr txBox="1"/>
          <p:nvPr/>
        </p:nvSpPr>
        <p:spPr>
          <a:xfrm>
            <a:off x="2186652" y="2008057"/>
            <a:ext cx="1318886" cy="34418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1400" i="1" smtClean="0">
                <a:solidFill>
                  <a:srgbClr val="FF92BB"/>
                </a:solidFill>
              </a:rPr>
              <a:t>Primary halo</a:t>
            </a:r>
            <a:endParaRPr lang="en-GB" sz="1400" i="1">
              <a:solidFill>
                <a:srgbClr val="FF92BB"/>
              </a:solidFill>
            </a:endParaRPr>
          </a:p>
        </p:txBody>
      </p:sp>
      <p:cxnSp>
        <p:nvCxnSpPr>
          <p:cNvPr id="60" name="Straight Connector 47"/>
          <p:cNvCxnSpPr/>
          <p:nvPr/>
        </p:nvCxnSpPr>
        <p:spPr>
          <a:xfrm>
            <a:off x="241786" y="1402629"/>
            <a:ext cx="8510188" cy="58002"/>
          </a:xfrm>
          <a:prstGeom prst="line">
            <a:avLst/>
          </a:prstGeom>
          <a:ln w="9525" cmpd="sng">
            <a:solidFill>
              <a:schemeClr val="tx1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48"/>
          <p:cNvSpPr/>
          <p:nvPr/>
        </p:nvSpPr>
        <p:spPr>
          <a:xfrm>
            <a:off x="4590682" y="1139325"/>
            <a:ext cx="455477" cy="20444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49"/>
          <p:cNvSpPr/>
          <p:nvPr/>
        </p:nvSpPr>
        <p:spPr>
          <a:xfrm>
            <a:off x="7290558" y="1133054"/>
            <a:ext cx="455477" cy="2695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Straight Arrow Connector 50"/>
          <p:cNvCxnSpPr/>
          <p:nvPr/>
        </p:nvCxnSpPr>
        <p:spPr>
          <a:xfrm flipV="1">
            <a:off x="2676078" y="1458887"/>
            <a:ext cx="712528" cy="147483"/>
          </a:xfrm>
          <a:prstGeom prst="straightConnector1">
            <a:avLst/>
          </a:prstGeom>
          <a:ln w="19050" cmpd="sng">
            <a:solidFill>
              <a:srgbClr val="DC4EC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51"/>
          <p:cNvCxnSpPr/>
          <p:nvPr/>
        </p:nvCxnSpPr>
        <p:spPr>
          <a:xfrm flipV="1">
            <a:off x="2676078" y="1511410"/>
            <a:ext cx="1073734" cy="95837"/>
          </a:xfrm>
          <a:prstGeom prst="straightConnector1">
            <a:avLst/>
          </a:prstGeom>
          <a:ln w="19050" cmpd="sng">
            <a:solidFill>
              <a:srgbClr val="DC4EC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52"/>
          <p:cNvCxnSpPr/>
          <p:nvPr/>
        </p:nvCxnSpPr>
        <p:spPr>
          <a:xfrm flipV="1">
            <a:off x="2676078" y="1605505"/>
            <a:ext cx="1517698" cy="1742"/>
          </a:xfrm>
          <a:prstGeom prst="straightConnector1">
            <a:avLst/>
          </a:prstGeom>
          <a:ln w="19050" cmpd="sng">
            <a:solidFill>
              <a:srgbClr val="DC4EC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53"/>
          <p:cNvCxnSpPr/>
          <p:nvPr/>
        </p:nvCxnSpPr>
        <p:spPr>
          <a:xfrm flipV="1">
            <a:off x="2676078" y="1402629"/>
            <a:ext cx="530739" cy="202877"/>
          </a:xfrm>
          <a:prstGeom prst="straightConnector1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54"/>
          <p:cNvCxnSpPr/>
          <p:nvPr/>
        </p:nvCxnSpPr>
        <p:spPr>
          <a:xfrm flipV="1">
            <a:off x="2676078" y="1267514"/>
            <a:ext cx="530739" cy="339733"/>
          </a:xfrm>
          <a:prstGeom prst="straightConnector1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55"/>
          <p:cNvCxnSpPr/>
          <p:nvPr/>
        </p:nvCxnSpPr>
        <p:spPr>
          <a:xfrm flipV="1">
            <a:off x="2676078" y="1143343"/>
            <a:ext cx="530739" cy="463905"/>
          </a:xfrm>
          <a:prstGeom prst="straightConnector1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56"/>
          <p:cNvSpPr txBox="1"/>
          <p:nvPr/>
        </p:nvSpPr>
        <p:spPr>
          <a:xfrm>
            <a:off x="2678649" y="1513041"/>
            <a:ext cx="1524773" cy="34418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DC4ECC"/>
                </a:solidFill>
              </a:rPr>
              <a:t>Secondary halo</a:t>
            </a:r>
          </a:p>
        </p:txBody>
      </p:sp>
      <p:cxnSp>
        <p:nvCxnSpPr>
          <p:cNvPr id="70" name="Straight Arrow Connector 57"/>
          <p:cNvCxnSpPr/>
          <p:nvPr/>
        </p:nvCxnSpPr>
        <p:spPr>
          <a:xfrm flipV="1">
            <a:off x="3939258" y="1364792"/>
            <a:ext cx="737493" cy="94960"/>
          </a:xfrm>
          <a:prstGeom prst="straightConnector1">
            <a:avLst/>
          </a:prstGeom>
          <a:ln w="19050" cmpd="sng">
            <a:solidFill>
              <a:srgbClr val="A509D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58"/>
          <p:cNvCxnSpPr/>
          <p:nvPr/>
        </p:nvCxnSpPr>
        <p:spPr>
          <a:xfrm flipV="1">
            <a:off x="3939258" y="1364792"/>
            <a:ext cx="1073734" cy="95837"/>
          </a:xfrm>
          <a:prstGeom prst="straightConnector1">
            <a:avLst/>
          </a:prstGeom>
          <a:ln w="19050" cmpd="sng">
            <a:solidFill>
              <a:srgbClr val="A509D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59"/>
          <p:cNvCxnSpPr/>
          <p:nvPr/>
        </p:nvCxnSpPr>
        <p:spPr>
          <a:xfrm flipV="1">
            <a:off x="3939258" y="1402629"/>
            <a:ext cx="1544501" cy="58000"/>
          </a:xfrm>
          <a:prstGeom prst="straightConnector1">
            <a:avLst/>
          </a:prstGeom>
          <a:ln w="19050" cmpd="sng">
            <a:solidFill>
              <a:srgbClr val="A509D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60"/>
          <p:cNvCxnSpPr/>
          <p:nvPr/>
        </p:nvCxnSpPr>
        <p:spPr>
          <a:xfrm flipV="1">
            <a:off x="3939258" y="1337494"/>
            <a:ext cx="530739" cy="121393"/>
          </a:xfrm>
          <a:prstGeom prst="straightConnector1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61"/>
          <p:cNvCxnSpPr/>
          <p:nvPr/>
        </p:nvCxnSpPr>
        <p:spPr>
          <a:xfrm flipV="1">
            <a:off x="3939258" y="1267514"/>
            <a:ext cx="530739" cy="193116"/>
          </a:xfrm>
          <a:prstGeom prst="straightConnector1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62"/>
          <p:cNvCxnSpPr/>
          <p:nvPr/>
        </p:nvCxnSpPr>
        <p:spPr>
          <a:xfrm flipV="1">
            <a:off x="3939258" y="1209513"/>
            <a:ext cx="530739" cy="251118"/>
          </a:xfrm>
          <a:prstGeom prst="straightConnector1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63"/>
          <p:cNvSpPr txBox="1"/>
          <p:nvPr/>
        </p:nvSpPr>
        <p:spPr>
          <a:xfrm>
            <a:off x="4256382" y="1384623"/>
            <a:ext cx="1315793" cy="34418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1400" i="1" smtClean="0">
                <a:solidFill>
                  <a:srgbClr val="A509DC"/>
                </a:solidFill>
              </a:rPr>
              <a:t>Tertiary halo</a:t>
            </a:r>
          </a:p>
        </p:txBody>
      </p:sp>
      <p:sp>
        <p:nvSpPr>
          <p:cNvPr id="81" name="TextBox 64"/>
          <p:cNvSpPr txBox="1"/>
          <p:nvPr/>
        </p:nvSpPr>
        <p:spPr>
          <a:xfrm>
            <a:off x="2530599" y="1661717"/>
            <a:ext cx="1784650" cy="34418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1400" i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+ hadronic shower </a:t>
            </a:r>
          </a:p>
        </p:txBody>
      </p:sp>
      <p:cxnSp>
        <p:nvCxnSpPr>
          <p:cNvPr id="82" name="Straight Arrow Connector 65"/>
          <p:cNvCxnSpPr/>
          <p:nvPr/>
        </p:nvCxnSpPr>
        <p:spPr>
          <a:xfrm flipV="1">
            <a:off x="7733773" y="1279493"/>
            <a:ext cx="530739" cy="121393"/>
          </a:xfrm>
          <a:prstGeom prst="straightConnector1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66"/>
          <p:cNvCxnSpPr/>
          <p:nvPr/>
        </p:nvCxnSpPr>
        <p:spPr>
          <a:xfrm flipV="1">
            <a:off x="7733773" y="1209513"/>
            <a:ext cx="530739" cy="193116"/>
          </a:xfrm>
          <a:prstGeom prst="straightConnector1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67"/>
          <p:cNvCxnSpPr/>
          <p:nvPr/>
        </p:nvCxnSpPr>
        <p:spPr>
          <a:xfrm flipV="1">
            <a:off x="7733773" y="1133054"/>
            <a:ext cx="530739" cy="269576"/>
          </a:xfrm>
          <a:prstGeom prst="straightConnector1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68"/>
          <p:cNvSpPr/>
          <p:nvPr/>
        </p:nvSpPr>
        <p:spPr>
          <a:xfrm>
            <a:off x="467998" y="1141140"/>
            <a:ext cx="455477" cy="2695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6" name="Straight Connector 69"/>
          <p:cNvCxnSpPr/>
          <p:nvPr/>
        </p:nvCxnSpPr>
        <p:spPr>
          <a:xfrm flipH="1">
            <a:off x="241786" y="1143343"/>
            <a:ext cx="195436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70"/>
          <p:cNvCxnSpPr/>
          <p:nvPr/>
        </p:nvCxnSpPr>
        <p:spPr>
          <a:xfrm flipH="1">
            <a:off x="2196148" y="1143343"/>
            <a:ext cx="328761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71"/>
          <p:cNvCxnSpPr/>
          <p:nvPr/>
        </p:nvCxnSpPr>
        <p:spPr>
          <a:xfrm flipH="1">
            <a:off x="5483759" y="1133054"/>
            <a:ext cx="3268215" cy="10289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75"/>
          <p:cNvCxnSpPr/>
          <p:nvPr/>
        </p:nvCxnSpPr>
        <p:spPr>
          <a:xfrm flipH="1">
            <a:off x="267995" y="2844507"/>
            <a:ext cx="195436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76"/>
          <p:cNvCxnSpPr/>
          <p:nvPr/>
        </p:nvCxnSpPr>
        <p:spPr>
          <a:xfrm flipH="1">
            <a:off x="2222357" y="2844507"/>
            <a:ext cx="328761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77"/>
          <p:cNvCxnSpPr/>
          <p:nvPr/>
        </p:nvCxnSpPr>
        <p:spPr>
          <a:xfrm flipH="1" flipV="1">
            <a:off x="5509970" y="2844507"/>
            <a:ext cx="3242004" cy="1632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78"/>
          <p:cNvCxnSpPr/>
          <p:nvPr/>
        </p:nvCxnSpPr>
        <p:spPr>
          <a:xfrm>
            <a:off x="232464" y="2532993"/>
            <a:ext cx="8510188" cy="58002"/>
          </a:xfrm>
          <a:prstGeom prst="line">
            <a:avLst/>
          </a:prstGeom>
          <a:ln w="9525" cmpd="sng">
            <a:solidFill>
              <a:schemeClr val="tx1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79"/>
          <p:cNvSpPr txBox="1"/>
          <p:nvPr/>
        </p:nvSpPr>
        <p:spPr>
          <a:xfrm>
            <a:off x="231281" y="2779025"/>
            <a:ext cx="979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 smtClean="0"/>
              <a:t>Protection</a:t>
            </a:r>
          </a:p>
          <a:p>
            <a:pPr algn="ctr"/>
            <a:r>
              <a:rPr lang="en-GB" sz="1400" i="1" dirty="0" smtClean="0"/>
              <a:t>Devices</a:t>
            </a:r>
          </a:p>
          <a:p>
            <a:pPr algn="ctr"/>
            <a:r>
              <a:rPr lang="en-GB" sz="1400" i="1" dirty="0" smtClean="0"/>
              <a:t>(TCD)</a:t>
            </a:r>
            <a:endParaRPr lang="en-GB" sz="1400" i="1" dirty="0"/>
          </a:p>
        </p:txBody>
      </p:sp>
      <p:sp>
        <p:nvSpPr>
          <p:cNvPr id="94" name="TextBox 80"/>
          <p:cNvSpPr txBox="1"/>
          <p:nvPr/>
        </p:nvSpPr>
        <p:spPr>
          <a:xfrm>
            <a:off x="1992203" y="2794293"/>
            <a:ext cx="1055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chemeClr val="bg1">
                    <a:lumMod val="75000"/>
                  </a:schemeClr>
                </a:solidFill>
              </a:rPr>
              <a:t>Primary</a:t>
            </a:r>
          </a:p>
          <a:p>
            <a:pPr algn="ctr"/>
            <a:r>
              <a:rPr lang="en-GB" sz="1400" i="1" dirty="0" smtClean="0">
                <a:solidFill>
                  <a:schemeClr val="bg1">
                    <a:lumMod val="75000"/>
                  </a:schemeClr>
                </a:solidFill>
              </a:rPr>
              <a:t>Collimators</a:t>
            </a:r>
          </a:p>
          <a:p>
            <a:pPr algn="ctr"/>
            <a:r>
              <a:rPr lang="en-GB" sz="1400" i="1" dirty="0" smtClean="0">
                <a:solidFill>
                  <a:schemeClr val="bg1">
                    <a:lumMod val="75000"/>
                  </a:schemeClr>
                </a:solidFill>
              </a:rPr>
              <a:t>(TCP)</a:t>
            </a:r>
          </a:p>
        </p:txBody>
      </p:sp>
      <p:sp>
        <p:nvSpPr>
          <p:cNvPr id="95" name="TextBox 81"/>
          <p:cNvSpPr txBox="1"/>
          <p:nvPr/>
        </p:nvSpPr>
        <p:spPr>
          <a:xfrm>
            <a:off x="3068795" y="2794293"/>
            <a:ext cx="10719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chemeClr val="bg1">
                    <a:lumMod val="65000"/>
                  </a:schemeClr>
                </a:solidFill>
              </a:rPr>
              <a:t>Secondary</a:t>
            </a:r>
          </a:p>
          <a:p>
            <a:pPr algn="ctr"/>
            <a:r>
              <a:rPr lang="en-GB" sz="1400" i="1" dirty="0" smtClean="0">
                <a:solidFill>
                  <a:schemeClr val="bg1">
                    <a:lumMod val="65000"/>
                  </a:schemeClr>
                </a:solidFill>
              </a:rPr>
              <a:t>Collimators</a:t>
            </a:r>
          </a:p>
          <a:p>
            <a:pPr algn="ctr"/>
            <a:r>
              <a:rPr lang="en-GB" sz="1400" i="1" dirty="0" smtClean="0">
                <a:solidFill>
                  <a:schemeClr val="bg1">
                    <a:lumMod val="65000"/>
                  </a:schemeClr>
                </a:solidFill>
              </a:rPr>
              <a:t>(TCSG)</a:t>
            </a:r>
          </a:p>
        </p:txBody>
      </p:sp>
      <p:sp>
        <p:nvSpPr>
          <p:cNvPr id="96" name="TextBox 82"/>
          <p:cNvSpPr txBox="1"/>
          <p:nvPr/>
        </p:nvSpPr>
        <p:spPr>
          <a:xfrm>
            <a:off x="4304057" y="2779025"/>
            <a:ext cx="957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  <a:t>Absorbers</a:t>
            </a:r>
          </a:p>
          <a:p>
            <a:pPr algn="ctr"/>
            <a: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  <a:t>(TCLA)</a:t>
            </a:r>
          </a:p>
        </p:txBody>
      </p:sp>
      <p:sp>
        <p:nvSpPr>
          <p:cNvPr id="97" name="TextBox 83"/>
          <p:cNvSpPr txBox="1"/>
          <p:nvPr/>
        </p:nvSpPr>
        <p:spPr>
          <a:xfrm>
            <a:off x="6981418" y="2794293"/>
            <a:ext cx="1055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  <a:t>Tertiary</a:t>
            </a:r>
          </a:p>
          <a:p>
            <a:pPr algn="ctr"/>
            <a: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  <a:t>Collimators</a:t>
            </a:r>
          </a:p>
          <a:p>
            <a:pPr algn="ctr"/>
            <a:r>
              <a:rPr lang="en-GB" sz="1400" i="1" dirty="0" smtClean="0">
                <a:solidFill>
                  <a:schemeClr val="bg1">
                    <a:lumMod val="50000"/>
                  </a:schemeClr>
                </a:solidFill>
              </a:rPr>
              <a:t>(TCT)</a:t>
            </a:r>
          </a:p>
        </p:txBody>
      </p:sp>
      <p:sp>
        <p:nvSpPr>
          <p:cNvPr id="98" name="TextBox 84"/>
          <p:cNvSpPr txBox="1"/>
          <p:nvPr/>
        </p:nvSpPr>
        <p:spPr>
          <a:xfrm>
            <a:off x="7994829" y="2852078"/>
            <a:ext cx="1130763" cy="344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smtClean="0">
                <a:solidFill>
                  <a:srgbClr val="FF6600"/>
                </a:solidFill>
              </a:rPr>
              <a:t>Bottleneck</a:t>
            </a:r>
            <a:endParaRPr lang="en-GB" sz="1400" i="1">
              <a:solidFill>
                <a:srgbClr val="FF6600"/>
              </a:solidFill>
            </a:endParaRPr>
          </a:p>
        </p:txBody>
      </p:sp>
      <p:sp>
        <p:nvSpPr>
          <p:cNvPr id="99" name="TextBox 85"/>
          <p:cNvSpPr txBox="1"/>
          <p:nvPr/>
        </p:nvSpPr>
        <p:spPr>
          <a:xfrm>
            <a:off x="7640685" y="2071058"/>
            <a:ext cx="484448" cy="413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smtClean="0"/>
              <a:t>IP</a:t>
            </a:r>
            <a:endParaRPr lang="en-GB" b="1" i="1"/>
          </a:p>
        </p:txBody>
      </p:sp>
      <p:sp>
        <p:nvSpPr>
          <p:cNvPr id="100" name="TextBox 86"/>
          <p:cNvSpPr txBox="1"/>
          <p:nvPr/>
        </p:nvSpPr>
        <p:spPr>
          <a:xfrm>
            <a:off x="5860603" y="2046134"/>
            <a:ext cx="634448" cy="413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smtClean="0"/>
              <a:t>Arc</a:t>
            </a:r>
            <a:endParaRPr lang="en-GB" b="1" i="1"/>
          </a:p>
        </p:txBody>
      </p:sp>
      <p:sp>
        <p:nvSpPr>
          <p:cNvPr id="101" name="TextBox 87"/>
          <p:cNvSpPr txBox="1"/>
          <p:nvPr/>
        </p:nvSpPr>
        <p:spPr>
          <a:xfrm>
            <a:off x="3346895" y="2055884"/>
            <a:ext cx="1239318" cy="413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Insertion</a:t>
            </a:r>
            <a:endParaRPr lang="en-GB" b="1" i="1" dirty="0"/>
          </a:p>
        </p:txBody>
      </p:sp>
      <p:sp>
        <p:nvSpPr>
          <p:cNvPr id="102" name="TextBox 19"/>
          <p:cNvSpPr txBox="1"/>
          <p:nvPr/>
        </p:nvSpPr>
        <p:spPr>
          <a:xfrm>
            <a:off x="5485865" y="3394136"/>
            <a:ext cx="259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00B050"/>
                </a:solidFill>
              </a:rPr>
              <a:t>two dedicated insertions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465171" y="851874"/>
            <a:ext cx="704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>
                <a:solidFill>
                  <a:srgbClr val="FF0000"/>
                </a:solidFill>
              </a:rPr>
              <a:t>W</a:t>
            </a:r>
            <a:r>
              <a:rPr lang="en-GB" sz="1600" b="1" i="1" smtClean="0">
                <a:solidFill>
                  <a:srgbClr val="FF0000"/>
                </a:solidFill>
              </a:rPr>
              <a:t>arm</a:t>
            </a:r>
            <a:endParaRPr lang="en-GB" sz="1600" b="1" i="1">
              <a:solidFill>
                <a:srgbClr val="FF0000"/>
              </a:solidFill>
            </a:endParaRPr>
          </a:p>
        </p:txBody>
      </p:sp>
      <p:sp>
        <p:nvSpPr>
          <p:cNvPr id="120" name="CasellaDiTesto 119"/>
          <p:cNvSpPr txBox="1"/>
          <p:nvPr/>
        </p:nvSpPr>
        <p:spPr>
          <a:xfrm>
            <a:off x="721165" y="868591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 smtClean="0">
                <a:solidFill>
                  <a:srgbClr val="0432FF"/>
                </a:solidFill>
              </a:rPr>
              <a:t>Cold</a:t>
            </a:r>
            <a:endParaRPr lang="en-GB" sz="1600" b="1" i="1" dirty="0">
              <a:solidFill>
                <a:srgbClr val="0432FF"/>
              </a:solidFill>
            </a:endParaRPr>
          </a:p>
        </p:txBody>
      </p:sp>
      <p:sp>
        <p:nvSpPr>
          <p:cNvPr id="121" name="CasellaDiTesto 120"/>
          <p:cNvSpPr txBox="1"/>
          <p:nvPr/>
        </p:nvSpPr>
        <p:spPr>
          <a:xfrm>
            <a:off x="6924023" y="852621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smtClean="0">
                <a:solidFill>
                  <a:srgbClr val="0432FF"/>
                </a:solidFill>
              </a:rPr>
              <a:t>Cold</a:t>
            </a:r>
            <a:endParaRPr lang="en-GB" sz="1600" b="1" i="1" dirty="0">
              <a:solidFill>
                <a:srgbClr val="0432FF"/>
              </a:solidFill>
            </a:endParaRPr>
          </a:p>
        </p:txBody>
      </p:sp>
      <p:grpSp>
        <p:nvGrpSpPr>
          <p:cNvPr id="129" name="Gruppo 128"/>
          <p:cNvGrpSpPr/>
          <p:nvPr/>
        </p:nvGrpSpPr>
        <p:grpSpPr>
          <a:xfrm>
            <a:off x="4441258" y="3857131"/>
            <a:ext cx="4607698" cy="2788950"/>
            <a:chOff x="4441258" y="3857131"/>
            <a:chExt cx="4607698" cy="2788950"/>
          </a:xfrm>
        </p:grpSpPr>
        <p:sp>
          <p:nvSpPr>
            <p:cNvPr id="124" name="Rettangolo 123"/>
            <p:cNvSpPr/>
            <p:nvPr/>
          </p:nvSpPr>
          <p:spPr>
            <a:xfrm>
              <a:off x="4517894" y="4109468"/>
              <a:ext cx="4479636" cy="332438"/>
            </a:xfrm>
            <a:prstGeom prst="rect">
              <a:avLst/>
            </a:prstGeom>
            <a:solidFill>
              <a:srgbClr val="9237FF"/>
            </a:solidFill>
            <a:ln w="19050">
              <a:solidFill>
                <a:srgbClr val="923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ettangolo arrotondato 122"/>
            <p:cNvSpPr/>
            <p:nvPr/>
          </p:nvSpPr>
          <p:spPr>
            <a:xfrm>
              <a:off x="4517894" y="3857131"/>
              <a:ext cx="4479636" cy="584775"/>
            </a:xfrm>
            <a:prstGeom prst="roundRect">
              <a:avLst>
                <a:gd name="adj" fmla="val 40122"/>
              </a:avLst>
            </a:prstGeom>
            <a:solidFill>
              <a:srgbClr val="9237FF"/>
            </a:solidFill>
            <a:ln>
              <a:solidFill>
                <a:srgbClr val="923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4441258" y="3863095"/>
              <a:ext cx="46076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bg1"/>
                  </a:solidFill>
                </a:rPr>
                <a:t>Movable collimators:</a:t>
              </a:r>
              <a:br>
                <a:rPr lang="en-GB" sz="1600" b="1" dirty="0" smtClean="0">
                  <a:solidFill>
                    <a:schemeClr val="bg1"/>
                  </a:solidFill>
                </a:rPr>
              </a:br>
              <a:r>
                <a:rPr lang="en-GB" sz="1600" b="1" dirty="0" smtClean="0">
                  <a:solidFill>
                    <a:schemeClr val="bg1"/>
                  </a:solidFill>
                </a:rPr>
                <a:t> ensure required performance along the entire cycle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219" y="4505649"/>
              <a:ext cx="2378473" cy="1783855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768890" y="6307527"/>
              <a:ext cx="40572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/>
                <a:t>At 6.5 </a:t>
              </a:r>
              <a:r>
                <a:rPr lang="en-GB" sz="1600" i="1" dirty="0" err="1" smtClean="0"/>
                <a:t>TeV</a:t>
              </a:r>
              <a:r>
                <a:rPr lang="en-GB" sz="1600" i="1" dirty="0" smtClean="0"/>
                <a:t>/c: </a:t>
              </a:r>
              <a:r>
                <a:rPr lang="en-GB" sz="1600" i="1" dirty="0" smtClean="0">
                  <a:latin typeface="Times" charset="0"/>
                  <a:ea typeface="Times" charset="0"/>
                  <a:cs typeface="Times" charset="0"/>
                </a:rPr>
                <a:t>~</a:t>
              </a:r>
              <a:r>
                <a:rPr lang="en-GB" sz="1600" i="1" dirty="0" smtClean="0"/>
                <a:t>2 mm gap with 5 </a:t>
              </a:r>
              <a:r>
                <a:rPr lang="en-GB" sz="1600" i="1" dirty="0" smtClean="0"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GB" sz="1600" i="1" dirty="0" smtClean="0"/>
                <a:t>m resolution!</a:t>
              </a:r>
              <a:endParaRPr lang="en-GB" sz="1600" i="1" dirty="0"/>
            </a:p>
          </p:txBody>
        </p:sp>
        <p:sp>
          <p:nvSpPr>
            <p:cNvPr id="122" name="Rettangolo arrotondato 121"/>
            <p:cNvSpPr/>
            <p:nvPr/>
          </p:nvSpPr>
          <p:spPr>
            <a:xfrm>
              <a:off x="4517894" y="3875527"/>
              <a:ext cx="4479636" cy="2770554"/>
            </a:xfrm>
            <a:prstGeom prst="roundRect">
              <a:avLst>
                <a:gd name="adj" fmla="val 8470"/>
              </a:avLst>
            </a:prstGeom>
            <a:noFill/>
            <a:ln w="19050">
              <a:solidFill>
                <a:srgbClr val="9237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Ovale 124"/>
            <p:cNvSpPr/>
            <p:nvPr/>
          </p:nvSpPr>
          <p:spPr>
            <a:xfrm>
              <a:off x="6689327" y="5201274"/>
              <a:ext cx="158496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CasellaDiTesto 125"/>
            <p:cNvSpPr txBox="1"/>
            <p:nvPr/>
          </p:nvSpPr>
          <p:spPr>
            <a:xfrm>
              <a:off x="8007742" y="4720332"/>
              <a:ext cx="670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smtClean="0">
                  <a:solidFill>
                    <a:srgbClr val="FF0000"/>
                  </a:solidFill>
                </a:rPr>
                <a:t>Beam</a:t>
              </a:r>
              <a:endParaRPr lang="en-GB" sz="1600" b="1" i="1">
                <a:solidFill>
                  <a:srgbClr val="FF0000"/>
                </a:solidFill>
              </a:endParaRPr>
            </a:p>
          </p:txBody>
        </p:sp>
        <p:cxnSp>
          <p:nvCxnSpPr>
            <p:cNvPr id="128" name="Connettore 2 127"/>
            <p:cNvCxnSpPr>
              <a:stCxn id="126" idx="1"/>
            </p:cNvCxnSpPr>
            <p:nvPr/>
          </p:nvCxnSpPr>
          <p:spPr>
            <a:xfrm flipH="1">
              <a:off x="6847823" y="4889609"/>
              <a:ext cx="1159919" cy="29395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5</a:t>
            </a:fld>
            <a:endParaRPr lang="en-GB" dirty="0"/>
          </a:p>
        </p:txBody>
      </p:sp>
      <p:sp>
        <p:nvSpPr>
          <p:cNvPr id="104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177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9" grpId="0"/>
      <p:bldP spid="61" grpId="0" animBg="1"/>
      <p:bldP spid="62" grpId="0" animBg="1"/>
      <p:bldP spid="69" grpId="0"/>
      <p:bldP spid="80" grpId="0"/>
      <p:bldP spid="81" grpId="0"/>
      <p:bldP spid="85" grpId="0" animBg="1"/>
      <p:bldP spid="93" grpId="0"/>
      <p:bldP spid="94" grpId="0"/>
      <p:bldP spid="95" grpId="0"/>
      <p:bldP spid="96" grpId="0"/>
      <p:bldP spid="97" grpId="0"/>
      <p:bldP spid="102" grpId="0"/>
      <p:bldP spid="10" grpId="0"/>
      <p:bldP spid="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Conceptual idea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4828-6ECB-1E4F-936D-2E310001CA03}" type="slidenum">
              <a:rPr lang="en-GB" smtClean="0"/>
              <a:t>6</a:t>
            </a:fld>
            <a:endParaRPr lang="en-GB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1" y="817714"/>
            <a:ext cx="8826500" cy="22987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8221" y="3044007"/>
            <a:ext cx="7512378" cy="423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GB" dirty="0" smtClean="0"/>
              <a:t>Beam </a:t>
            </a:r>
            <a:r>
              <a:rPr lang="en-GB" b="1" dirty="0" smtClean="0">
                <a:solidFill>
                  <a:srgbClr val="00B050"/>
                </a:solidFill>
              </a:rPr>
              <a:t>halo deflected by a bent crystal </a:t>
            </a:r>
            <a:r>
              <a:rPr lang="en-GB" dirty="0" smtClean="0"/>
              <a:t>(Crystal 1) : aperture </a:t>
            </a:r>
            <a:r>
              <a:rPr lang="en-GB" dirty="0"/>
              <a:t>C</a:t>
            </a:r>
            <a:r>
              <a:rPr lang="en-GB" dirty="0" smtClean="0"/>
              <a:t>rystal </a:t>
            </a:r>
            <a:r>
              <a:rPr lang="en-GB" dirty="0"/>
              <a:t>1 &gt; </a:t>
            </a:r>
            <a:r>
              <a:rPr lang="en-GB" dirty="0" smtClean="0"/>
              <a:t>TCP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78221" y="3945258"/>
            <a:ext cx="896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dirty="0"/>
              <a:t>Interaction products </a:t>
            </a:r>
            <a:r>
              <a:rPr lang="en-GB" b="1" dirty="0">
                <a:solidFill>
                  <a:srgbClr val="00B050"/>
                </a:solidFill>
              </a:rPr>
              <a:t>channelled by a second bent </a:t>
            </a:r>
            <a:r>
              <a:rPr lang="en-GB" b="1" dirty="0" smtClean="0">
                <a:solidFill>
                  <a:srgbClr val="00B050"/>
                </a:solidFill>
              </a:rPr>
              <a:t>crystal </a:t>
            </a:r>
            <a:r>
              <a:rPr lang="en-GB" dirty="0" smtClean="0"/>
              <a:t>(Crystal </a:t>
            </a:r>
            <a:r>
              <a:rPr lang="en-GB" dirty="0"/>
              <a:t>2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78221" y="4371425"/>
            <a:ext cx="799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GB" dirty="0"/>
              <a:t>Dedicated </a:t>
            </a:r>
            <a:r>
              <a:rPr lang="en-GB" b="1" dirty="0">
                <a:solidFill>
                  <a:srgbClr val="00B050"/>
                </a:solidFill>
              </a:rPr>
              <a:t>absorber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/>
              <a:t>to intercept deflected halo that did not interact with target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8221" y="3528771"/>
            <a:ext cx="379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dirty="0"/>
              <a:t>Deflected </a:t>
            </a:r>
            <a:r>
              <a:rPr lang="en-GB" b="1" dirty="0">
                <a:solidFill>
                  <a:srgbClr val="00B050"/>
                </a:solidFill>
              </a:rPr>
              <a:t>halo </a:t>
            </a:r>
            <a:r>
              <a:rPr lang="en-GB" b="1" dirty="0" smtClean="0">
                <a:solidFill>
                  <a:srgbClr val="00B050"/>
                </a:solidFill>
              </a:rPr>
              <a:t>impacts </a:t>
            </a:r>
            <a:r>
              <a:rPr lang="en-GB" b="1" dirty="0">
                <a:solidFill>
                  <a:srgbClr val="00B050"/>
                </a:solidFill>
              </a:rPr>
              <a:t>on a </a:t>
            </a:r>
            <a:r>
              <a:rPr lang="en-GB" b="1" dirty="0" smtClean="0">
                <a:solidFill>
                  <a:srgbClr val="00B050"/>
                </a:solidFill>
              </a:rPr>
              <a:t>target</a:t>
            </a:r>
            <a:endParaRPr lang="en-GB" b="1" dirty="0">
              <a:solidFill>
                <a:srgbClr val="00B05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78221" y="4801237"/>
            <a:ext cx="8995111" cy="1753696"/>
            <a:chOff x="178221" y="5000741"/>
            <a:chExt cx="8995111" cy="1753696"/>
          </a:xfrm>
        </p:grpSpPr>
        <p:sp>
          <p:nvSpPr>
            <p:cNvPr id="18" name="CasellaDiTesto 17"/>
            <p:cNvSpPr txBox="1"/>
            <p:nvPr/>
          </p:nvSpPr>
          <p:spPr>
            <a:xfrm>
              <a:off x="178221" y="5146261"/>
              <a:ext cx="3053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0432FF"/>
                  </a:solidFill>
                </a:rPr>
                <a:t>Double channelling scheme proved at </a:t>
              </a:r>
              <a:r>
                <a:rPr lang="en-GB" b="1" i="1" dirty="0" smtClean="0">
                  <a:solidFill>
                    <a:srgbClr val="0432FF"/>
                  </a:solidFill>
                </a:rPr>
                <a:t>SPS by UA9!</a:t>
              </a:r>
              <a:endParaRPr lang="en-GB" b="1" i="1" dirty="0" smtClean="0">
                <a:solidFill>
                  <a:srgbClr val="0432FF"/>
                </a:solidFill>
              </a:endParaRPr>
            </a:p>
            <a:p>
              <a:pPr algn="ctr"/>
              <a:r>
                <a:rPr lang="en-GB" b="1" i="1" dirty="0">
                  <a:solidFill>
                    <a:srgbClr val="0432FF"/>
                  </a:solidFill>
                </a:rPr>
                <a:t>C</a:t>
              </a:r>
              <a:r>
                <a:rPr lang="en-GB" b="1" i="1" dirty="0" smtClean="0">
                  <a:solidFill>
                    <a:srgbClr val="0432FF"/>
                  </a:solidFill>
                </a:rPr>
                <a:t>hannelling </a:t>
              </a:r>
              <a:r>
                <a:rPr lang="en-GB" b="1" i="1" dirty="0">
                  <a:solidFill>
                    <a:srgbClr val="0432FF"/>
                  </a:solidFill>
                </a:rPr>
                <a:t>of secondary halo proved at </a:t>
              </a:r>
              <a:r>
                <a:rPr lang="en-GB" b="1" i="1" dirty="0" smtClean="0">
                  <a:solidFill>
                    <a:srgbClr val="0432FF"/>
                  </a:solidFill>
                </a:rPr>
                <a:t>LHC!</a:t>
              </a:r>
              <a:endParaRPr lang="en-GB" b="1" i="1" dirty="0">
                <a:solidFill>
                  <a:srgbClr val="0432FF"/>
                </a:solidFill>
              </a:endParaRPr>
            </a:p>
          </p:txBody>
        </p:sp>
        <p:pic>
          <p:nvPicPr>
            <p:cNvPr id="1026" name="Picture 2" descr="_vs_X_double_ch_5th_position_with_2nd_channeling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5"/>
            <a:stretch/>
          </p:blipFill>
          <p:spPr bwMode="auto">
            <a:xfrm>
              <a:off x="3163227" y="5118339"/>
              <a:ext cx="3385071" cy="163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Connettore 2 22"/>
            <p:cNvCxnSpPr>
              <a:stCxn id="25" idx="1"/>
            </p:cNvCxnSpPr>
            <p:nvPr/>
          </p:nvCxnSpPr>
          <p:spPr>
            <a:xfrm flipH="1">
              <a:off x="5693434" y="5323907"/>
              <a:ext cx="1189147" cy="949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6882581" y="5000741"/>
              <a:ext cx="16246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FF0000"/>
                  </a:solidFill>
                </a:rPr>
                <a:t>Deflected halo </a:t>
              </a:r>
              <a:br>
                <a:rPr lang="en-GB" b="1" i="1" dirty="0" smtClean="0">
                  <a:solidFill>
                    <a:srgbClr val="FF0000"/>
                  </a:solidFill>
                </a:rPr>
              </a:br>
              <a:r>
                <a:rPr lang="en-GB" b="1" i="1" dirty="0" smtClean="0">
                  <a:solidFill>
                    <a:srgbClr val="FF0000"/>
                  </a:solidFill>
                </a:rPr>
                <a:t>by Crystal 1</a:t>
              </a:r>
              <a:endParaRPr lang="en-GB" b="1" i="1" dirty="0">
                <a:solidFill>
                  <a:srgbClr val="FF0000"/>
                </a:solidFill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8162030" y="5522775"/>
              <a:ext cx="10113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FF0000"/>
                  </a:solidFill>
                </a:rPr>
                <a:t>Shadow</a:t>
              </a:r>
            </a:p>
            <a:p>
              <a:pPr algn="ctr"/>
              <a:r>
                <a:rPr lang="en-GB" b="1" i="1" dirty="0" smtClean="0">
                  <a:solidFill>
                    <a:srgbClr val="FF0000"/>
                  </a:solidFill>
                </a:rPr>
                <a:t>Crystal 2</a:t>
              </a:r>
              <a:endParaRPr lang="en-GB" b="1" i="1" dirty="0">
                <a:solidFill>
                  <a:srgbClr val="FF0000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6656205" y="6105259"/>
              <a:ext cx="2077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FF0000"/>
                  </a:solidFill>
                </a:rPr>
                <a:t>Second </a:t>
              </a:r>
              <a:r>
                <a:rPr lang="en-GB" b="1" i="1" smtClean="0">
                  <a:solidFill>
                    <a:srgbClr val="FF0000"/>
                  </a:solidFill>
                </a:rPr>
                <a:t>channelling </a:t>
              </a:r>
              <a:br>
                <a:rPr lang="en-GB" b="1" i="1" smtClean="0">
                  <a:solidFill>
                    <a:srgbClr val="FF0000"/>
                  </a:solidFill>
                </a:rPr>
              </a:br>
              <a:r>
                <a:rPr lang="en-GB" b="1" i="1" smtClean="0">
                  <a:solidFill>
                    <a:srgbClr val="FF0000"/>
                  </a:solidFill>
                </a:rPr>
                <a:t>by Crystal 2!</a:t>
              </a:r>
              <a:endParaRPr lang="en-GB" b="1" i="1">
                <a:solidFill>
                  <a:srgbClr val="FF0000"/>
                </a:solidFill>
              </a:endParaRPr>
            </a:p>
          </p:txBody>
        </p:sp>
        <p:cxnSp>
          <p:nvCxnSpPr>
            <p:cNvPr id="34" name="Connettore 2 33"/>
            <p:cNvCxnSpPr>
              <a:stCxn id="26" idx="1"/>
            </p:cNvCxnSpPr>
            <p:nvPr/>
          </p:nvCxnSpPr>
          <p:spPr>
            <a:xfrm flipH="1" flipV="1">
              <a:off x="5693434" y="5522775"/>
              <a:ext cx="2468596" cy="3231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>
              <a:stCxn id="27" idx="1"/>
            </p:cNvCxnSpPr>
            <p:nvPr/>
          </p:nvCxnSpPr>
          <p:spPr>
            <a:xfrm flipH="1" flipV="1">
              <a:off x="5556346" y="6044331"/>
              <a:ext cx="1099859" cy="3840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/>
            <p:cNvSpPr txBox="1"/>
            <p:nvPr/>
          </p:nvSpPr>
          <p:spPr>
            <a:xfrm>
              <a:off x="3529952" y="6316094"/>
              <a:ext cx="1006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i="1" dirty="0" smtClean="0">
                  <a:solidFill>
                    <a:schemeClr val="bg1">
                      <a:lumMod val="85000"/>
                    </a:schemeClr>
                  </a:solidFill>
                </a:rPr>
                <a:t>A. </a:t>
              </a:r>
              <a:r>
                <a:rPr lang="en-GB" sz="1400" b="1" i="1" dirty="0" err="1" smtClean="0">
                  <a:solidFill>
                    <a:schemeClr val="bg1">
                      <a:lumMod val="85000"/>
                    </a:schemeClr>
                  </a:solidFill>
                </a:rPr>
                <a:t>Natochii</a:t>
              </a:r>
              <a:endParaRPr lang="en-GB" sz="1400" b="1" i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24" name="Segnaposto piè di pagina 2"/>
          <p:cNvSpPr txBox="1">
            <a:spLocks/>
          </p:cNvSpPr>
          <p:nvPr/>
        </p:nvSpPr>
        <p:spPr>
          <a:xfrm>
            <a:off x="1998000" y="6356351"/>
            <a:ext cx="514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46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Outline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5"/>
          <p:cNvSpPr txBox="1"/>
          <p:nvPr/>
        </p:nvSpPr>
        <p:spPr>
          <a:xfrm>
            <a:off x="267344" y="1540344"/>
            <a:ext cx="723012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rgbClr val="D9D9D9"/>
                </a:solidFill>
              </a:rPr>
              <a:t>LHC Collimation and layout conceptual idea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rgbClr val="D9D9D9"/>
                </a:solidFill>
              </a:rPr>
              <a:t>Layout design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rgbClr val="D9D9D9"/>
                </a:solidFill>
              </a:rPr>
              <a:t>Operational scenario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rgbClr val="D9D9D9"/>
                </a:solidFill>
              </a:rPr>
              <a:t>Expected performance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GB" sz="2800" b="1" dirty="0" smtClean="0">
                <a:solidFill>
                  <a:srgbClr val="D9D9D9"/>
                </a:solidFill>
              </a:rPr>
              <a:t>Conclusions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D139-1C7F-7B43-BC95-8A63CF2064D4}" type="slidenum">
              <a:rPr lang="en-GB" smtClean="0"/>
              <a:t>7</a:t>
            </a:fld>
            <a:endParaRPr lang="en-GB"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3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Main </a:t>
            </a:r>
            <a:r>
              <a:rPr lang="en-GB" sz="3600" b="1" dirty="0" smtClean="0">
                <a:solidFill>
                  <a:schemeClr val="bg1"/>
                </a:solidFill>
              </a:rPr>
              <a:t>goals and constraints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4828-6ECB-1E4F-936D-2E310001CA03}" type="slidenum">
              <a:rPr lang="en-GB" smtClean="0"/>
              <a:t>8</a:t>
            </a:fld>
            <a:endParaRPr lang="en-GB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CasellaDiTesto 23"/>
          <p:cNvSpPr txBox="1"/>
          <p:nvPr/>
        </p:nvSpPr>
        <p:spPr>
          <a:xfrm>
            <a:off x="406033" y="1547031"/>
            <a:ext cx="656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dirty="0" smtClean="0">
                <a:solidFill>
                  <a:srgbClr val="00B050"/>
                </a:solidFill>
              </a:rPr>
              <a:t>Maximise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smtClean="0"/>
              <a:t>the proton on target (</a:t>
            </a:r>
            <a:r>
              <a:rPr lang="en-GB" b="1" dirty="0" err="1" smtClean="0">
                <a:solidFill>
                  <a:srgbClr val="00B050"/>
                </a:solidFill>
              </a:rPr>
              <a:t>PoT</a:t>
            </a:r>
            <a:r>
              <a:rPr lang="en-GB" dirty="0" smtClean="0"/>
              <a:t>) while keeping the losses on </a:t>
            </a:r>
            <a:br>
              <a:rPr lang="en-GB" dirty="0" smtClean="0"/>
            </a:br>
            <a:r>
              <a:rPr lang="en-GB" dirty="0" smtClean="0"/>
              <a:t>superconducting magnets below standard collimation losses 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406033" y="2281251"/>
            <a:ext cx="791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b="1" dirty="0" smtClean="0">
                <a:solidFill>
                  <a:srgbClr val="00B050"/>
                </a:solidFill>
              </a:rPr>
              <a:t>Maximise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/>
              <a:t>number of </a:t>
            </a:r>
            <a:r>
              <a:rPr lang="en-GB" b="1" dirty="0" err="1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c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/>
              <a:t>at the exit of </a:t>
            </a:r>
            <a:r>
              <a:rPr lang="en-GB" dirty="0" smtClean="0"/>
              <a:t>Cry</a:t>
            </a:r>
            <a:r>
              <a:rPr lang="en-GB" baseline="-25000" dirty="0" smtClean="0"/>
              <a:t>2</a:t>
            </a:r>
            <a:r>
              <a:rPr lang="en-GB" dirty="0"/>
              <a:t>, given </a:t>
            </a:r>
            <a:r>
              <a:rPr lang="en-GB" dirty="0" smtClean="0"/>
              <a:t>the acceptance </a:t>
            </a:r>
            <a:r>
              <a:rPr lang="en-GB" dirty="0" smtClean="0"/>
              <a:t>of the detector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74374" y="3053214"/>
            <a:ext cx="9509495" cy="3136754"/>
            <a:chOff x="74374" y="3053214"/>
            <a:chExt cx="9509495" cy="3136754"/>
          </a:xfrm>
        </p:grpSpPr>
        <p:grpSp>
          <p:nvGrpSpPr>
            <p:cNvPr id="29" name="Gruppo 28"/>
            <p:cNvGrpSpPr/>
            <p:nvPr/>
          </p:nvGrpSpPr>
          <p:grpSpPr>
            <a:xfrm>
              <a:off x="74374" y="3053214"/>
              <a:ext cx="8733512" cy="842559"/>
              <a:chOff x="74374" y="2324544"/>
              <a:chExt cx="8733512" cy="842559"/>
            </a:xfrm>
          </p:grpSpPr>
          <p:sp>
            <p:nvSpPr>
              <p:cNvPr id="30" name="CasellaDiTesto 29"/>
              <p:cNvSpPr txBox="1"/>
              <p:nvPr/>
            </p:nvSpPr>
            <p:spPr>
              <a:xfrm>
                <a:off x="74374" y="2324544"/>
                <a:ext cx="8733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GB" i="1" u="sng" dirty="0" smtClean="0">
                    <a:solidFill>
                      <a:srgbClr val="FF0000"/>
                    </a:solidFill>
                  </a:rPr>
                  <a:t>Main constraints:</a:t>
                </a:r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282911" y="2797771"/>
                <a:ext cx="2074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tx1"/>
                  </a:buClr>
                  <a:buFont typeface="Wingdings" charset="2"/>
                  <a:buChar char="Ø"/>
                </a:pPr>
                <a:r>
                  <a:rPr lang="en-GB" b="1" dirty="0" smtClean="0">
                    <a:solidFill>
                      <a:srgbClr val="FF0000"/>
                    </a:solidFill>
                  </a:rPr>
                  <a:t>Space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dirty="0" smtClean="0"/>
                  <a:t>availability</a:t>
                </a:r>
                <a:endParaRPr lang="en-GB" dirty="0"/>
              </a:p>
            </p:txBody>
          </p:sp>
        </p:grpSp>
        <p:sp>
          <p:nvSpPr>
            <p:cNvPr id="33" name="CasellaDiTesto 32"/>
            <p:cNvSpPr txBox="1"/>
            <p:nvPr/>
          </p:nvSpPr>
          <p:spPr>
            <a:xfrm>
              <a:off x="289658" y="4098090"/>
              <a:ext cx="9294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Wingdings" charset="2"/>
                <a:buChar char="Ø"/>
              </a:pPr>
              <a:r>
                <a:rPr lang="en-GB" dirty="0" smtClean="0"/>
                <a:t>Enhance the </a:t>
              </a:r>
              <a:r>
                <a:rPr lang="en-GB" b="1" dirty="0" smtClean="0">
                  <a:solidFill>
                    <a:srgbClr val="FF0000"/>
                  </a:solidFill>
                </a:rPr>
                <a:t>displacement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dirty="0" smtClean="0"/>
                <a:t>of </a:t>
              </a:r>
              <a:r>
                <a:rPr lang="en-GB" b="1" dirty="0" smtClean="0">
                  <a:solidFill>
                    <a:srgbClr val="FF0000"/>
                  </a:solidFill>
                </a:rPr>
                <a:t>channelled halo </a:t>
              </a:r>
              <a:r>
                <a:rPr lang="en-GB" dirty="0" smtClean="0"/>
                <a:t>and </a:t>
              </a:r>
              <a:r>
                <a:rPr lang="en-GB" b="1" dirty="0" smtClean="0">
                  <a:solidFill>
                    <a:srgbClr val="FF0000"/>
                  </a:solidFill>
                </a:rPr>
                <a:t>channelling</a:t>
              </a:r>
              <a:r>
                <a:rPr lang="en-GB" dirty="0" smtClean="0"/>
                <a:t> </a:t>
              </a:r>
              <a:r>
                <a:rPr lang="en-GB" b="1" dirty="0" smtClean="0">
                  <a:solidFill>
                    <a:srgbClr val="FF0000"/>
                  </a:solidFill>
                </a:rPr>
                <a:t>efficiency</a:t>
              </a:r>
              <a:r>
                <a:rPr lang="en-GB" dirty="0" smtClean="0"/>
                <a:t> of multi-turn halo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289658" y="5244659"/>
              <a:ext cx="7682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Wingdings" charset="2"/>
                <a:buChar char="Ø"/>
              </a:pPr>
              <a:r>
                <a:rPr lang="en-GB" b="1" dirty="0" smtClean="0">
                  <a:solidFill>
                    <a:srgbClr val="FF0000"/>
                  </a:solidFill>
                </a:rPr>
                <a:t>Clearance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dirty="0" smtClean="0"/>
                <a:t>between deflected </a:t>
              </a:r>
              <a:r>
                <a:rPr lang="en-GB" b="1" dirty="0" smtClean="0">
                  <a:solidFill>
                    <a:srgbClr val="FF0000"/>
                  </a:solidFill>
                </a:rPr>
                <a:t>halo</a:t>
              </a:r>
              <a:r>
                <a:rPr lang="en-GB" dirty="0" smtClean="0"/>
                <a:t> and machine </a:t>
              </a:r>
              <a:r>
                <a:rPr lang="en-GB" b="1" dirty="0" smtClean="0">
                  <a:solidFill>
                    <a:srgbClr val="FF0000"/>
                  </a:solidFill>
                </a:rPr>
                <a:t>aperture</a:t>
              </a:r>
              <a:r>
                <a:rPr lang="en-GB" dirty="0" smtClean="0"/>
                <a:t> &amp; circulating </a:t>
              </a:r>
              <a:r>
                <a:rPr lang="en-GB" b="1" dirty="0" smtClean="0">
                  <a:solidFill>
                    <a:srgbClr val="FF0000"/>
                  </a:solidFill>
                </a:rPr>
                <a:t>beam </a:t>
              </a:r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282911" y="5820636"/>
              <a:ext cx="7390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Wingdings" charset="2"/>
                <a:buChar char="Ø"/>
              </a:pPr>
              <a:r>
                <a:rPr lang="en-GB" dirty="0" smtClean="0"/>
                <a:t>Avoid the possibility to get hit by the beam during an </a:t>
              </a:r>
              <a:r>
                <a:rPr lang="en-GB" b="1" dirty="0" smtClean="0">
                  <a:solidFill>
                    <a:srgbClr val="FF0000"/>
                  </a:solidFill>
                </a:rPr>
                <a:t>asynchronous dump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282911" y="4668682"/>
              <a:ext cx="4793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Wingdings" charset="2"/>
                <a:buChar char="Ø"/>
              </a:pPr>
              <a:r>
                <a:rPr lang="en-GB" b="1" dirty="0" smtClean="0">
                  <a:solidFill>
                    <a:srgbClr val="FF0000"/>
                  </a:solidFill>
                </a:rPr>
                <a:t>Absorption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b="1" dirty="0" smtClean="0">
                  <a:solidFill>
                    <a:srgbClr val="FF0000"/>
                  </a:solidFill>
                </a:rPr>
                <a:t>efficiency</a:t>
              </a:r>
              <a:r>
                <a:rPr lang="en-GB" dirty="0" smtClean="0"/>
                <a:t> of interactions products</a:t>
              </a:r>
            </a:p>
          </p:txBody>
        </p:sp>
      </p:grpSp>
      <p:sp>
        <p:nvSpPr>
          <p:cNvPr id="52" name="CasellaDiTesto 51"/>
          <p:cNvSpPr txBox="1"/>
          <p:nvPr/>
        </p:nvSpPr>
        <p:spPr>
          <a:xfrm>
            <a:off x="74374" y="1054897"/>
            <a:ext cx="865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 smtClean="0">
                <a:solidFill>
                  <a:srgbClr val="00B050"/>
                </a:solidFill>
              </a:rPr>
              <a:t>Main goals: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1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lcoll_logo3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7" y="0"/>
            <a:ext cx="786480" cy="8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810481" y="1"/>
            <a:ext cx="7561981" cy="834412"/>
          </a:xfrm>
          <a:prstGeom prst="rect">
            <a:avLst/>
          </a:prstGeom>
          <a:solidFill>
            <a:srgbClr val="0000FF"/>
          </a:solidFill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Simulation tools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4" name="Picture 73" descr="CERN_logo_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H="1">
            <a:off x="0" y="824701"/>
            <a:ext cx="9144001" cy="138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4828-6ECB-1E4F-936D-2E310001CA03}" type="slidenum">
              <a:rPr lang="en-GB" smtClean="0"/>
              <a:t>9</a:t>
            </a:fld>
            <a:endParaRPr lang="en-GB"/>
          </a:p>
        </p:txBody>
      </p:sp>
      <p:sp>
        <p:nvSpPr>
          <p:cNvPr id="2" name="CasellaDiTesto 1"/>
          <p:cNvSpPr txBox="1"/>
          <p:nvPr/>
        </p:nvSpPr>
        <p:spPr>
          <a:xfrm>
            <a:off x="200026" y="1020128"/>
            <a:ext cx="728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b="1" dirty="0" smtClean="0">
                <a:solidFill>
                  <a:srgbClr val="00B050"/>
                </a:solidFill>
              </a:rPr>
              <a:t>Semi-analytical</a:t>
            </a:r>
            <a:r>
              <a:rPr lang="en-GB" dirty="0" smtClean="0"/>
              <a:t> tools developed for </a:t>
            </a:r>
            <a:r>
              <a:rPr lang="en-GB" b="1" dirty="0" smtClean="0">
                <a:solidFill>
                  <a:srgbClr val="00B050"/>
                </a:solidFill>
              </a:rPr>
              <a:t>quick evaluation </a:t>
            </a:r>
            <a:r>
              <a:rPr lang="en-GB" dirty="0" smtClean="0"/>
              <a:t>of feasible layouts</a:t>
            </a:r>
            <a:endParaRPr lang="en-GB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00026" y="1469528"/>
            <a:ext cx="853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+mj-lt"/>
              <a:buAutoNum type="arabicPeriod" startAt="2"/>
            </a:pPr>
            <a:r>
              <a:rPr lang="en-GB" dirty="0" smtClean="0"/>
              <a:t> Complete </a:t>
            </a:r>
            <a:r>
              <a:rPr lang="en-GB" b="1" dirty="0" smtClean="0">
                <a:solidFill>
                  <a:srgbClr val="0000FF"/>
                </a:solidFill>
              </a:rPr>
              <a:t>multi-turn simulations </a:t>
            </a:r>
            <a:r>
              <a:rPr lang="en-GB" dirty="0" smtClean="0"/>
              <a:t>using </a:t>
            </a:r>
            <a:r>
              <a:rPr lang="en-GB" b="1" dirty="0" err="1" smtClean="0">
                <a:solidFill>
                  <a:srgbClr val="0000FF"/>
                </a:solidFill>
                <a:latin typeface="Courier New" charset="0"/>
                <a:ea typeface="Courier New" charset="0"/>
                <a:cs typeface="Courier New" charset="0"/>
              </a:rPr>
              <a:t>SixTrack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56201" y="2586702"/>
            <a:ext cx="8173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ü"/>
            </a:pPr>
            <a:r>
              <a:rPr lang="en-GB" b="1" dirty="0" smtClean="0">
                <a:solidFill>
                  <a:srgbClr val="0000FF"/>
                </a:solidFill>
              </a:rPr>
              <a:t>Dedicated routine </a:t>
            </a:r>
            <a:r>
              <a:rPr lang="en-GB" dirty="0" smtClean="0"/>
              <a:t>to treat interactions in </a:t>
            </a:r>
            <a:r>
              <a:rPr lang="en-GB" b="1" dirty="0">
                <a:solidFill>
                  <a:srgbClr val="0000FF"/>
                </a:solidFill>
              </a:rPr>
              <a:t>bent crystals </a:t>
            </a:r>
            <a:endParaRPr lang="en-GB" b="1" dirty="0" smtClean="0">
              <a:solidFill>
                <a:srgbClr val="0000FF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487300" y="2978131"/>
            <a:ext cx="6569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GB" dirty="0"/>
              <a:t> </a:t>
            </a:r>
            <a:r>
              <a:rPr lang="en-GB" b="1" dirty="0">
                <a:solidFill>
                  <a:srgbClr val="0000FF"/>
                </a:solidFill>
              </a:rPr>
              <a:t>B</a:t>
            </a:r>
            <a:r>
              <a:rPr lang="en-GB" b="1" dirty="0" smtClean="0">
                <a:solidFill>
                  <a:srgbClr val="0000FF"/>
                </a:solidFill>
              </a:rPr>
              <a:t>enchmarked</a:t>
            </a:r>
            <a:r>
              <a:rPr lang="en-GB" dirty="0" smtClean="0"/>
              <a:t> </a:t>
            </a:r>
            <a:r>
              <a:rPr lang="en-GB" dirty="0"/>
              <a:t>in the energy range </a:t>
            </a:r>
            <a:r>
              <a:rPr lang="en-GB" b="1" dirty="0">
                <a:solidFill>
                  <a:srgbClr val="0000FF"/>
                </a:solidFill>
              </a:rPr>
              <a:t>from </a:t>
            </a:r>
            <a:r>
              <a:rPr lang="en-GB" b="1" dirty="0" smtClean="0">
                <a:solidFill>
                  <a:srgbClr val="0000FF"/>
                </a:solidFill>
              </a:rPr>
              <a:t>180 GeV/c </a:t>
            </a:r>
            <a:r>
              <a:rPr lang="en-GB" b="1" dirty="0">
                <a:solidFill>
                  <a:srgbClr val="0000FF"/>
                </a:solidFill>
              </a:rPr>
              <a:t>to </a:t>
            </a:r>
            <a:r>
              <a:rPr lang="en-GB" b="1" dirty="0" smtClean="0">
                <a:solidFill>
                  <a:srgbClr val="0000FF"/>
                </a:solidFill>
              </a:rPr>
              <a:t>6.5 </a:t>
            </a:r>
            <a:r>
              <a:rPr lang="en-GB" b="1" dirty="0" err="1" smtClean="0">
                <a:solidFill>
                  <a:srgbClr val="0000FF"/>
                </a:solidFill>
              </a:rPr>
              <a:t>TeV</a:t>
            </a:r>
            <a:r>
              <a:rPr lang="en-GB" b="1" dirty="0" smtClean="0">
                <a:solidFill>
                  <a:srgbClr val="0000FF"/>
                </a:solidFill>
              </a:rPr>
              <a:t>/c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56201" y="1858054"/>
            <a:ext cx="7923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ü"/>
            </a:pPr>
            <a:r>
              <a:rPr lang="en-US" b="1" dirty="0">
                <a:solidFill>
                  <a:srgbClr val="0000FF"/>
                </a:solidFill>
              </a:rPr>
              <a:t>6D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dirty="0">
                <a:solidFill>
                  <a:srgbClr val="0000FF"/>
                </a:solidFill>
              </a:rPr>
              <a:t>fully chromatic </a:t>
            </a:r>
            <a:r>
              <a:rPr lang="en-US" dirty="0" smtClean="0"/>
              <a:t>tracking taking </a:t>
            </a:r>
            <a:r>
              <a:rPr lang="en-US" dirty="0"/>
              <a:t>into account </a:t>
            </a:r>
            <a:r>
              <a:rPr lang="en-US" b="1" dirty="0" smtClean="0">
                <a:solidFill>
                  <a:srgbClr val="0000FF"/>
                </a:solidFill>
              </a:rPr>
              <a:t>interaction </a:t>
            </a:r>
            <a:r>
              <a:rPr lang="en-US" b="1" dirty="0">
                <a:solidFill>
                  <a:srgbClr val="0000FF"/>
                </a:solidFill>
              </a:rPr>
              <a:t>with collimators </a:t>
            </a:r>
            <a:r>
              <a:rPr lang="en-US" dirty="0"/>
              <a:t>and </a:t>
            </a:r>
            <a:r>
              <a:rPr lang="en-US" b="1" dirty="0">
                <a:solidFill>
                  <a:srgbClr val="0000FF"/>
                </a:solidFill>
              </a:rPr>
              <a:t>aperture model </a:t>
            </a:r>
            <a:r>
              <a:rPr lang="en-US" dirty="0"/>
              <a:t>of the machine </a:t>
            </a:r>
          </a:p>
        </p:txBody>
      </p:sp>
      <p:sp>
        <p:nvSpPr>
          <p:cNvPr id="22" name="Bent Arrow 37"/>
          <p:cNvSpPr/>
          <p:nvPr/>
        </p:nvSpPr>
        <p:spPr>
          <a:xfrm flipV="1">
            <a:off x="945374" y="2891614"/>
            <a:ext cx="587646" cy="360613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166"/>
            <a:ext cx="1204332" cy="50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998000" y="6356351"/>
            <a:ext cx="5148000" cy="360000"/>
          </a:xfrm>
        </p:spPr>
        <p:txBody>
          <a:bodyPr/>
          <a:lstStyle/>
          <a:p>
            <a:r>
              <a:rPr lang="en-GB" dirty="0" smtClean="0"/>
              <a:t>D. Mirarchi, Workshop on electromagnetic dipole moments of unstable particles</a:t>
            </a:r>
            <a:endParaRPr lang="en-GB" dirty="0"/>
          </a:p>
        </p:txBody>
      </p:sp>
      <p:grpSp>
        <p:nvGrpSpPr>
          <p:cNvPr id="10" name="Gruppo 9"/>
          <p:cNvGrpSpPr/>
          <p:nvPr/>
        </p:nvGrpSpPr>
        <p:grpSpPr>
          <a:xfrm>
            <a:off x="364478" y="3501031"/>
            <a:ext cx="7940483" cy="3060648"/>
            <a:chOff x="364478" y="3501031"/>
            <a:chExt cx="7940483" cy="3060648"/>
          </a:xfrm>
        </p:grpSpPr>
        <p:grpSp>
          <p:nvGrpSpPr>
            <p:cNvPr id="9" name="Gruppo 8"/>
            <p:cNvGrpSpPr/>
            <p:nvPr/>
          </p:nvGrpSpPr>
          <p:grpSpPr>
            <a:xfrm>
              <a:off x="364478" y="3501031"/>
              <a:ext cx="7940483" cy="3060648"/>
              <a:chOff x="364478" y="3501031"/>
              <a:chExt cx="7940483" cy="3060648"/>
            </a:xfrm>
          </p:grpSpPr>
          <p:pic>
            <p:nvPicPr>
              <p:cNvPr id="17" name="Picture 22" descr="BLP_exp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467" y="3943081"/>
                <a:ext cx="7352506" cy="2618598"/>
              </a:xfrm>
              <a:prstGeom prst="rect">
                <a:avLst/>
              </a:prstGeom>
            </p:spPr>
          </p:pic>
          <p:sp>
            <p:nvSpPr>
              <p:cNvPr id="19" name="TextBox 28"/>
              <p:cNvSpPr txBox="1"/>
              <p:nvPr/>
            </p:nvSpPr>
            <p:spPr>
              <a:xfrm>
                <a:off x="364478" y="3787261"/>
                <a:ext cx="7940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b="1" dirty="0" smtClean="0">
                    <a:solidFill>
                      <a:srgbClr val="FF0000"/>
                    </a:solidFill>
                  </a:rPr>
                  <a:t>Prediction</a:t>
                </a:r>
                <a:r>
                  <a:rPr lang="en-GB" dirty="0" smtClean="0"/>
                  <a:t> of expected density of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protons lost with accuracy of 10 cm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over 27 Km!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Down Arrow 40"/>
              <p:cNvSpPr/>
              <p:nvPr/>
            </p:nvSpPr>
            <p:spPr>
              <a:xfrm>
                <a:off x="3998784" y="3501031"/>
                <a:ext cx="935969" cy="201241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chemeClr val="tx1"/>
                  </a:buClr>
                </a:pPr>
                <a:endParaRPr lang="en-GB"/>
              </a:p>
            </p:txBody>
          </p:sp>
        </p:grpSp>
        <p:sp>
          <p:nvSpPr>
            <p:cNvPr id="3" name="Rettangolo 2"/>
            <p:cNvSpPr/>
            <p:nvPr/>
          </p:nvSpPr>
          <p:spPr>
            <a:xfrm>
              <a:off x="4045160" y="5595401"/>
              <a:ext cx="1792466" cy="405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611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1" id="{59F26D51-F5ED-CA40-8EAB-4CBE6A6E247C}" vid="{092D0F55-68D8-EF46-A899-3ADE33834F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Manch_layout</Template>
  <TotalTime>4815</TotalTime>
  <Words>2139</Words>
  <Application>Microsoft Macintosh PowerPoint</Application>
  <PresentationFormat>Presentazione su schermo (4:3)</PresentationFormat>
  <Paragraphs>412</Paragraphs>
  <Slides>37</Slides>
  <Notes>37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9" baseType="lpstr">
      <vt:lpstr>Calibri</vt:lpstr>
      <vt:lpstr>Calibri Light</vt:lpstr>
      <vt:lpstr>Cambria Math</vt:lpstr>
      <vt:lpstr>Courier New</vt:lpstr>
      <vt:lpstr>Helvetica</vt:lpstr>
      <vt:lpstr>Mangal</vt:lpstr>
      <vt:lpstr>ＭＳ Ｐゴシック</vt:lpstr>
      <vt:lpstr>Symbol</vt:lpstr>
      <vt:lpstr>Times</vt:lpstr>
      <vt:lpstr>Wingdings</vt:lpstr>
      <vt:lpstr>Arial</vt:lpstr>
      <vt:lpstr>Tema di Office</vt:lpstr>
      <vt:lpstr>Status-of-art LHC machine crystal simulations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Status-of-art  LHC machine-crystal simulations</dc:title>
  <dc:creator>Utente di Microsoft Office</dc:creator>
  <cp:lastModifiedBy>Utente di Microsoft Office</cp:lastModifiedBy>
  <cp:revision>112</cp:revision>
  <dcterms:created xsi:type="dcterms:W3CDTF">2019-09-30T09:33:30Z</dcterms:created>
  <dcterms:modified xsi:type="dcterms:W3CDTF">2019-10-04T08:51:53Z</dcterms:modified>
</cp:coreProperties>
</file>