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37"/>
  </p:notesMasterIdLst>
  <p:sldIdLst>
    <p:sldId id="455" r:id="rId2"/>
    <p:sldId id="537" r:id="rId3"/>
    <p:sldId id="488" r:id="rId4"/>
    <p:sldId id="623" r:id="rId5"/>
    <p:sldId id="600" r:id="rId6"/>
    <p:sldId id="489" r:id="rId7"/>
    <p:sldId id="624" r:id="rId8"/>
    <p:sldId id="599" r:id="rId9"/>
    <p:sldId id="554" r:id="rId10"/>
    <p:sldId id="555" r:id="rId11"/>
    <p:sldId id="556" r:id="rId12"/>
    <p:sldId id="557" r:id="rId13"/>
    <p:sldId id="558" r:id="rId14"/>
    <p:sldId id="603" r:id="rId15"/>
    <p:sldId id="566" r:id="rId16"/>
    <p:sldId id="568" r:id="rId17"/>
    <p:sldId id="571" r:id="rId18"/>
    <p:sldId id="604" r:id="rId19"/>
    <p:sldId id="576" r:id="rId20"/>
    <p:sldId id="577" r:id="rId21"/>
    <p:sldId id="497" r:id="rId22"/>
    <p:sldId id="585" r:id="rId23"/>
    <p:sldId id="625" r:id="rId24"/>
    <p:sldId id="626" r:id="rId25"/>
    <p:sldId id="627" r:id="rId26"/>
    <p:sldId id="628" r:id="rId27"/>
    <p:sldId id="615" r:id="rId28"/>
    <p:sldId id="578" r:id="rId29"/>
    <p:sldId id="517" r:id="rId30"/>
    <p:sldId id="629" r:id="rId31"/>
    <p:sldId id="613" r:id="rId32"/>
    <p:sldId id="616" r:id="rId33"/>
    <p:sldId id="617" r:id="rId34"/>
    <p:sldId id="630" r:id="rId35"/>
    <p:sldId id="631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Helvetic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Helvetic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Helvetic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Helvetic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Helvetica" pitchFamily="34" charset="0"/>
        <a:ea typeface="+mn-ea"/>
        <a:cs typeface="Arial" charset="0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Helvetica" pitchFamily="34" charset="0"/>
        <a:ea typeface="+mn-ea"/>
        <a:cs typeface="Arial" charset="0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Helvetica" pitchFamily="34" charset="0"/>
        <a:ea typeface="+mn-ea"/>
        <a:cs typeface="Arial" charset="0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Helvetica" pitchFamily="34" charset="0"/>
        <a:ea typeface="+mn-ea"/>
        <a:cs typeface="Arial" charset="0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Helvetic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2FFF"/>
    <a:srgbClr val="151C66"/>
    <a:srgbClr val="308C4C"/>
    <a:srgbClr val="0066FF"/>
    <a:srgbClr val="FF6B01"/>
    <a:srgbClr val="131966"/>
    <a:srgbClr val="DDDDDD"/>
    <a:srgbClr val="FFCC00"/>
    <a:srgbClr val="C70E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83" autoAdjust="0"/>
    <p:restoredTop sz="92720" autoAdjust="0"/>
  </p:normalViewPr>
  <p:slideViewPr>
    <p:cSldViewPr>
      <p:cViewPr>
        <p:scale>
          <a:sx n="102" d="100"/>
          <a:sy n="102" d="100"/>
        </p:scale>
        <p:origin x="1440" y="3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Helvetica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Helvetica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Helvetica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Helvetica" charset="0"/>
                <a:cs typeface="+mn-cs"/>
              </a:defRPr>
            </a:lvl1pPr>
          </a:lstStyle>
          <a:p>
            <a:pPr>
              <a:defRPr/>
            </a:pPr>
            <a:fld id="{1B7674E6-4F93-4715-969E-B3A2EE0E79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165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C0D5D9B0-89B6-4AB4-918B-D17A6A42E88B}" type="slidenum">
              <a:rPr lang="en-US" sz="1200" b="0" smtClean="0"/>
              <a:pPr/>
              <a:t>1</a:t>
            </a:fld>
            <a:endParaRPr lang="en-US" sz="1200" b="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smtClean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0161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smtClean="0">
                <a:latin typeface="Times New Roman" pitchFamily="18" charset="0"/>
              </a:rPr>
              <a:t>SISTEMA DI TRACCIAMENTO X e Y</a:t>
            </a:r>
          </a:p>
          <a:p>
            <a:r>
              <a:rPr lang="it-IT" smtClean="0">
                <a:latin typeface="Times New Roman" pitchFamily="18" charset="0"/>
              </a:rPr>
              <a:t>POSIZIONE Z DATA DA POSIZIONE RIVELATORI</a:t>
            </a:r>
          </a:p>
          <a:p>
            <a:r>
              <a:rPr lang="it-IT" smtClean="0">
                <a:latin typeface="Times New Roman" pitchFamily="18" charset="0"/>
              </a:rPr>
              <a:t>NECESSARI 3 DETECTOR -&gt; COSTRUZIONE ANGOLO DI DEFLESSIONE</a:t>
            </a:r>
          </a:p>
          <a:p>
            <a:r>
              <a:rPr lang="it-IT" smtClean="0">
                <a:latin typeface="Times New Roman" pitchFamily="18" charset="0"/>
              </a:rPr>
              <a:t>SUFFICIENTI 3 DETECTOR -&gt; MENO DIFFUSIONE MULTIPLA</a:t>
            </a:r>
          </a:p>
          <a:p>
            <a:r>
              <a:rPr lang="it-IT" smtClean="0">
                <a:latin typeface="Times New Roman" pitchFamily="18" charset="0"/>
              </a:rPr>
              <a:t>DISTANZA 10 m fra DETECTOR per CALCOLO ANGOLO</a:t>
            </a:r>
          </a:p>
          <a:p>
            <a:r>
              <a:rPr lang="it-IT" smtClean="0">
                <a:latin typeface="Times New Roman" pitchFamily="18" charset="0"/>
              </a:rPr>
              <a:t>RISOLUZIONE SPAZIALE 5 MICRON-&gt; ANGOLARE 0.5 MICRORAD</a:t>
            </a:r>
            <a:endParaRPr lang="en-US" smtClean="0">
              <a:latin typeface="Times New Roman" pitchFamily="18" charset="0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tx1"/>
                </a:solidFill>
                <a:latin typeface="Helvetica" pitchFamily="-84" charset="0"/>
                <a:ea typeface="MS PGothic" pitchFamily="34" charset="-128"/>
              </a:defRPr>
            </a:lvl1pPr>
            <a:lvl2pPr marL="742877" indent="-285722" eaLnBrk="0" hangingPunct="0"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tx1"/>
                </a:solidFill>
                <a:latin typeface="Helvetica" pitchFamily="-84" charset="0"/>
                <a:ea typeface="MS PGothic" pitchFamily="34" charset="-128"/>
              </a:defRPr>
            </a:lvl2pPr>
            <a:lvl3pPr marL="1142888" indent="-228578" eaLnBrk="0" hangingPunct="0"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tx1"/>
                </a:solidFill>
                <a:latin typeface="Helvetica" pitchFamily="-84" charset="0"/>
                <a:ea typeface="MS PGothic" pitchFamily="34" charset="-128"/>
              </a:defRPr>
            </a:lvl3pPr>
            <a:lvl4pPr marL="1600043" indent="-228578" eaLnBrk="0" hangingPunct="0"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tx1"/>
                </a:solidFill>
                <a:latin typeface="Helvetica" pitchFamily="-84" charset="0"/>
                <a:ea typeface="MS PGothic" pitchFamily="34" charset="-128"/>
              </a:defRPr>
            </a:lvl4pPr>
            <a:lvl5pPr marL="2057199" indent="-228578" eaLnBrk="0" hangingPunct="0"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tx1"/>
                </a:solidFill>
                <a:latin typeface="Helvetica" pitchFamily="-84" charset="0"/>
                <a:ea typeface="MS PGothic" pitchFamily="34" charset="-128"/>
              </a:defRPr>
            </a:lvl5pPr>
            <a:lvl6pPr marL="2514354" indent="-228578" eaLnBrk="0" fontAlgn="base" hangingPunct="0">
              <a:spcBef>
                <a:spcPct val="0"/>
              </a:spcBef>
              <a:spcAft>
                <a:spcPct val="0"/>
              </a:spcAft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tx1"/>
                </a:solidFill>
                <a:latin typeface="Helvetica" pitchFamily="-84" charset="0"/>
                <a:ea typeface="MS PGothic" pitchFamily="34" charset="-128"/>
              </a:defRPr>
            </a:lvl6pPr>
            <a:lvl7pPr marL="2971509" indent="-228578" eaLnBrk="0" fontAlgn="base" hangingPunct="0">
              <a:spcBef>
                <a:spcPct val="0"/>
              </a:spcBef>
              <a:spcAft>
                <a:spcPct val="0"/>
              </a:spcAft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tx1"/>
                </a:solidFill>
                <a:latin typeface="Helvetica" pitchFamily="-84" charset="0"/>
                <a:ea typeface="MS PGothic" pitchFamily="34" charset="-128"/>
              </a:defRPr>
            </a:lvl7pPr>
            <a:lvl8pPr marL="3428664" indent="-228578" eaLnBrk="0" fontAlgn="base" hangingPunct="0">
              <a:spcBef>
                <a:spcPct val="0"/>
              </a:spcBef>
              <a:spcAft>
                <a:spcPct val="0"/>
              </a:spcAft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tx1"/>
                </a:solidFill>
                <a:latin typeface="Helvetica" pitchFamily="-84" charset="0"/>
                <a:ea typeface="MS PGothic" pitchFamily="34" charset="-128"/>
              </a:defRPr>
            </a:lvl8pPr>
            <a:lvl9pPr marL="3885819" indent="-228578" eaLnBrk="0" fontAlgn="base" hangingPunct="0">
              <a:spcBef>
                <a:spcPct val="0"/>
              </a:spcBef>
              <a:spcAft>
                <a:spcPct val="0"/>
              </a:spcAft>
              <a:tabLst>
                <a:tab pos="723829" algn="l"/>
                <a:tab pos="1447658" algn="l"/>
                <a:tab pos="2171487" algn="l"/>
                <a:tab pos="2895316" algn="l"/>
              </a:tabLst>
              <a:defRPr>
                <a:solidFill>
                  <a:schemeClr val="tx1"/>
                </a:solidFill>
                <a:latin typeface="Helvetica" pitchFamily="-8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fld id="{952F08B6-99B4-409C-8349-B98415E60951}" type="slidenum">
              <a:rPr lang="it-IT" smtClean="0">
                <a:solidFill>
                  <a:srgbClr val="000000"/>
                </a:solidFill>
                <a:latin typeface="Calibri" pitchFamily="34" charset="0"/>
              </a:rPr>
              <a:pPr eaLnBrk="1" hangingPunct="1">
                <a:defRPr/>
              </a:pPr>
              <a:t>21</a:t>
            </a:fld>
            <a:endParaRPr lang="it-IT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7373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12F6F9D-3EBF-43C9-BC80-207B65DEC427}" type="slidenum">
              <a:rPr lang="en-US"/>
              <a:pPr/>
              <a:t>22</a:t>
            </a:fld>
            <a:endParaRPr lang="en-US"/>
          </a:p>
        </p:txBody>
      </p:sp>
      <p:sp>
        <p:nvSpPr>
          <p:cNvPr id="768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3991" y="4342939"/>
            <a:ext cx="5030018" cy="4114587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3885996" y="8687297"/>
            <a:ext cx="2972004" cy="45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387" tIns="45860" rIns="91387" bIns="4586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pitchFamily="32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pitchFamily="32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pitchFamily="32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pitchFamily="32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pitchFamily="32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pitchFamily="32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pitchFamily="32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pitchFamily="32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pitchFamily="32" charset="0"/>
                <a:cs typeface="Arial" charset="0"/>
              </a:defRPr>
            </a:lvl9pPr>
          </a:lstStyle>
          <a:p>
            <a:pPr algn="r">
              <a:buClrTx/>
              <a:buFontTx/>
              <a:buNone/>
            </a:pPr>
            <a:fld id="{8C46C4F5-6CF5-45B8-8BEB-66936BDD3E0D}" type="slidenum">
              <a:rPr lang="en-GB" sz="1400">
                <a:latin typeface="Arial" charset="0"/>
              </a:rPr>
              <a:pPr algn="r">
                <a:buClrTx/>
                <a:buFontTx/>
                <a:buNone/>
              </a:pPr>
              <a:t>22</a:t>
            </a:fld>
            <a:endParaRPr lang="en-GB" sz="14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977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68313">
              <a:tabLst>
                <a:tab pos="0" algn="l"/>
                <a:tab pos="465138" algn="l"/>
                <a:tab pos="933450" algn="l"/>
                <a:tab pos="1401763" algn="l"/>
                <a:tab pos="1870075" algn="l"/>
                <a:tab pos="2338388" algn="l"/>
                <a:tab pos="2805113" algn="l"/>
                <a:tab pos="3275013" algn="l"/>
                <a:tab pos="3741738" algn="l"/>
                <a:tab pos="4210050" algn="l"/>
                <a:tab pos="4676775" algn="l"/>
                <a:tab pos="5146675" algn="l"/>
                <a:tab pos="5613400" algn="l"/>
                <a:tab pos="6081713" algn="l"/>
                <a:tab pos="6551613" algn="l"/>
                <a:tab pos="7018338" algn="l"/>
                <a:tab pos="7486650" algn="l"/>
                <a:tab pos="7953375" algn="l"/>
                <a:tab pos="8423275" algn="l"/>
                <a:tab pos="8890000" algn="l"/>
                <a:tab pos="9358313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468313">
              <a:tabLst>
                <a:tab pos="0" algn="l"/>
                <a:tab pos="465138" algn="l"/>
                <a:tab pos="933450" algn="l"/>
                <a:tab pos="1401763" algn="l"/>
                <a:tab pos="1870075" algn="l"/>
                <a:tab pos="2338388" algn="l"/>
                <a:tab pos="2805113" algn="l"/>
                <a:tab pos="3275013" algn="l"/>
                <a:tab pos="3741738" algn="l"/>
                <a:tab pos="4210050" algn="l"/>
                <a:tab pos="4676775" algn="l"/>
                <a:tab pos="5146675" algn="l"/>
                <a:tab pos="5613400" algn="l"/>
                <a:tab pos="6081713" algn="l"/>
                <a:tab pos="6551613" algn="l"/>
                <a:tab pos="7018338" algn="l"/>
                <a:tab pos="7486650" algn="l"/>
                <a:tab pos="7953375" algn="l"/>
                <a:tab pos="8423275" algn="l"/>
                <a:tab pos="8890000" algn="l"/>
                <a:tab pos="9358313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468313">
              <a:tabLst>
                <a:tab pos="0" algn="l"/>
                <a:tab pos="465138" algn="l"/>
                <a:tab pos="933450" algn="l"/>
                <a:tab pos="1401763" algn="l"/>
                <a:tab pos="1870075" algn="l"/>
                <a:tab pos="2338388" algn="l"/>
                <a:tab pos="2805113" algn="l"/>
                <a:tab pos="3275013" algn="l"/>
                <a:tab pos="3741738" algn="l"/>
                <a:tab pos="4210050" algn="l"/>
                <a:tab pos="4676775" algn="l"/>
                <a:tab pos="5146675" algn="l"/>
                <a:tab pos="5613400" algn="l"/>
                <a:tab pos="6081713" algn="l"/>
                <a:tab pos="6551613" algn="l"/>
                <a:tab pos="7018338" algn="l"/>
                <a:tab pos="7486650" algn="l"/>
                <a:tab pos="7953375" algn="l"/>
                <a:tab pos="8423275" algn="l"/>
                <a:tab pos="8890000" algn="l"/>
                <a:tab pos="9358313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468313">
              <a:tabLst>
                <a:tab pos="0" algn="l"/>
                <a:tab pos="465138" algn="l"/>
                <a:tab pos="933450" algn="l"/>
                <a:tab pos="1401763" algn="l"/>
                <a:tab pos="1870075" algn="l"/>
                <a:tab pos="2338388" algn="l"/>
                <a:tab pos="2805113" algn="l"/>
                <a:tab pos="3275013" algn="l"/>
                <a:tab pos="3741738" algn="l"/>
                <a:tab pos="4210050" algn="l"/>
                <a:tab pos="4676775" algn="l"/>
                <a:tab pos="5146675" algn="l"/>
                <a:tab pos="5613400" algn="l"/>
                <a:tab pos="6081713" algn="l"/>
                <a:tab pos="6551613" algn="l"/>
                <a:tab pos="7018338" algn="l"/>
                <a:tab pos="7486650" algn="l"/>
                <a:tab pos="7953375" algn="l"/>
                <a:tab pos="8423275" algn="l"/>
                <a:tab pos="8890000" algn="l"/>
                <a:tab pos="9358313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468313">
              <a:tabLst>
                <a:tab pos="0" algn="l"/>
                <a:tab pos="465138" algn="l"/>
                <a:tab pos="933450" algn="l"/>
                <a:tab pos="1401763" algn="l"/>
                <a:tab pos="1870075" algn="l"/>
                <a:tab pos="2338388" algn="l"/>
                <a:tab pos="2805113" algn="l"/>
                <a:tab pos="3275013" algn="l"/>
                <a:tab pos="3741738" algn="l"/>
                <a:tab pos="4210050" algn="l"/>
                <a:tab pos="4676775" algn="l"/>
                <a:tab pos="5146675" algn="l"/>
                <a:tab pos="5613400" algn="l"/>
                <a:tab pos="6081713" algn="l"/>
                <a:tab pos="6551613" algn="l"/>
                <a:tab pos="7018338" algn="l"/>
                <a:tab pos="7486650" algn="l"/>
                <a:tab pos="7953375" algn="l"/>
                <a:tab pos="8423275" algn="l"/>
                <a:tab pos="8890000" algn="l"/>
                <a:tab pos="9358313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4683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5138" algn="l"/>
                <a:tab pos="933450" algn="l"/>
                <a:tab pos="1401763" algn="l"/>
                <a:tab pos="1870075" algn="l"/>
                <a:tab pos="2338388" algn="l"/>
                <a:tab pos="2805113" algn="l"/>
                <a:tab pos="3275013" algn="l"/>
                <a:tab pos="3741738" algn="l"/>
                <a:tab pos="4210050" algn="l"/>
                <a:tab pos="4676775" algn="l"/>
                <a:tab pos="5146675" algn="l"/>
                <a:tab pos="5613400" algn="l"/>
                <a:tab pos="6081713" algn="l"/>
                <a:tab pos="6551613" algn="l"/>
                <a:tab pos="7018338" algn="l"/>
                <a:tab pos="7486650" algn="l"/>
                <a:tab pos="7953375" algn="l"/>
                <a:tab pos="8423275" algn="l"/>
                <a:tab pos="8890000" algn="l"/>
                <a:tab pos="9358313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4683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5138" algn="l"/>
                <a:tab pos="933450" algn="l"/>
                <a:tab pos="1401763" algn="l"/>
                <a:tab pos="1870075" algn="l"/>
                <a:tab pos="2338388" algn="l"/>
                <a:tab pos="2805113" algn="l"/>
                <a:tab pos="3275013" algn="l"/>
                <a:tab pos="3741738" algn="l"/>
                <a:tab pos="4210050" algn="l"/>
                <a:tab pos="4676775" algn="l"/>
                <a:tab pos="5146675" algn="l"/>
                <a:tab pos="5613400" algn="l"/>
                <a:tab pos="6081713" algn="l"/>
                <a:tab pos="6551613" algn="l"/>
                <a:tab pos="7018338" algn="l"/>
                <a:tab pos="7486650" algn="l"/>
                <a:tab pos="7953375" algn="l"/>
                <a:tab pos="8423275" algn="l"/>
                <a:tab pos="8890000" algn="l"/>
                <a:tab pos="9358313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4683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5138" algn="l"/>
                <a:tab pos="933450" algn="l"/>
                <a:tab pos="1401763" algn="l"/>
                <a:tab pos="1870075" algn="l"/>
                <a:tab pos="2338388" algn="l"/>
                <a:tab pos="2805113" algn="l"/>
                <a:tab pos="3275013" algn="l"/>
                <a:tab pos="3741738" algn="l"/>
                <a:tab pos="4210050" algn="l"/>
                <a:tab pos="4676775" algn="l"/>
                <a:tab pos="5146675" algn="l"/>
                <a:tab pos="5613400" algn="l"/>
                <a:tab pos="6081713" algn="l"/>
                <a:tab pos="6551613" algn="l"/>
                <a:tab pos="7018338" algn="l"/>
                <a:tab pos="7486650" algn="l"/>
                <a:tab pos="7953375" algn="l"/>
                <a:tab pos="8423275" algn="l"/>
                <a:tab pos="8890000" algn="l"/>
                <a:tab pos="9358313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4683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5138" algn="l"/>
                <a:tab pos="933450" algn="l"/>
                <a:tab pos="1401763" algn="l"/>
                <a:tab pos="1870075" algn="l"/>
                <a:tab pos="2338388" algn="l"/>
                <a:tab pos="2805113" algn="l"/>
                <a:tab pos="3275013" algn="l"/>
                <a:tab pos="3741738" algn="l"/>
                <a:tab pos="4210050" algn="l"/>
                <a:tab pos="4676775" algn="l"/>
                <a:tab pos="5146675" algn="l"/>
                <a:tab pos="5613400" algn="l"/>
                <a:tab pos="6081713" algn="l"/>
                <a:tab pos="6551613" algn="l"/>
                <a:tab pos="7018338" algn="l"/>
                <a:tab pos="7486650" algn="l"/>
                <a:tab pos="7953375" algn="l"/>
                <a:tab pos="8423275" algn="l"/>
                <a:tab pos="8890000" algn="l"/>
                <a:tab pos="9358313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buFont typeface="Arial" pitchFamily="34" charset="0"/>
              <a:buNone/>
            </a:pPr>
            <a:fld id="{EE82AB44-A40B-4791-8447-D1B1880E6387}" type="slidenum">
              <a:rPr lang="en-US" sz="1400" b="0" smtClean="0">
                <a:solidFill>
                  <a:srgbClr val="000000"/>
                </a:solidFill>
                <a:latin typeface="Arial" pitchFamily="34" charset="0"/>
              </a:rPr>
              <a:pPr>
                <a:buFont typeface="Arial" pitchFamily="34" charset="0"/>
                <a:buNone/>
              </a:pPr>
              <a:t>25</a:t>
            </a:fld>
            <a:endParaRPr lang="en-US" sz="1400" b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120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r"/>
            <a:fld id="{53C1F5EE-AD9B-4867-82C6-1216FF6771FD}" type="slidenum">
              <a:rPr lang="en-US" sz="120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pPr algn="r"/>
              <a:t>25</a:t>
            </a:fld>
            <a:endParaRPr lang="en-US" sz="120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mtClean="0"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06265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5CFAB16A-2D98-4979-B000-D1DEA64CF761}" type="slidenum">
              <a:rPr lang="en-US" sz="120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pPr/>
              <a:t>26</a:t>
            </a:fld>
            <a:endParaRPr lang="en-US" sz="1200" smtClean="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532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mtClean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4195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tabLst>
                <a:tab pos="0" algn="l"/>
                <a:tab pos="912723" algn="l"/>
                <a:tab pos="1827034" algn="l"/>
                <a:tab pos="2741344" algn="l"/>
                <a:tab pos="3655654" algn="l"/>
                <a:tab pos="4569964" algn="l"/>
                <a:tab pos="5484275" algn="l"/>
                <a:tab pos="6398586" algn="l"/>
                <a:tab pos="7312896" algn="l"/>
                <a:tab pos="8227206" algn="l"/>
                <a:tab pos="9141517" algn="l"/>
                <a:tab pos="10055827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1pPr>
            <a:lvl2pPr marL="742877" indent="-285722" eaLnBrk="0" hangingPunct="0">
              <a:tabLst>
                <a:tab pos="0" algn="l"/>
                <a:tab pos="912723" algn="l"/>
                <a:tab pos="1827034" algn="l"/>
                <a:tab pos="2741344" algn="l"/>
                <a:tab pos="3655654" algn="l"/>
                <a:tab pos="4569964" algn="l"/>
                <a:tab pos="5484275" algn="l"/>
                <a:tab pos="6398586" algn="l"/>
                <a:tab pos="7312896" algn="l"/>
                <a:tab pos="8227206" algn="l"/>
                <a:tab pos="9141517" algn="l"/>
                <a:tab pos="10055827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2pPr>
            <a:lvl3pPr marL="1142888" indent="-228578" eaLnBrk="0" hangingPunct="0">
              <a:tabLst>
                <a:tab pos="0" algn="l"/>
                <a:tab pos="912723" algn="l"/>
                <a:tab pos="1827034" algn="l"/>
                <a:tab pos="2741344" algn="l"/>
                <a:tab pos="3655654" algn="l"/>
                <a:tab pos="4569964" algn="l"/>
                <a:tab pos="5484275" algn="l"/>
                <a:tab pos="6398586" algn="l"/>
                <a:tab pos="7312896" algn="l"/>
                <a:tab pos="8227206" algn="l"/>
                <a:tab pos="9141517" algn="l"/>
                <a:tab pos="10055827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3pPr>
            <a:lvl4pPr marL="1600043" indent="-228578" eaLnBrk="0" hangingPunct="0">
              <a:tabLst>
                <a:tab pos="0" algn="l"/>
                <a:tab pos="912723" algn="l"/>
                <a:tab pos="1827034" algn="l"/>
                <a:tab pos="2741344" algn="l"/>
                <a:tab pos="3655654" algn="l"/>
                <a:tab pos="4569964" algn="l"/>
                <a:tab pos="5484275" algn="l"/>
                <a:tab pos="6398586" algn="l"/>
                <a:tab pos="7312896" algn="l"/>
                <a:tab pos="8227206" algn="l"/>
                <a:tab pos="9141517" algn="l"/>
                <a:tab pos="10055827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4pPr>
            <a:lvl5pPr marL="2057199" indent="-228578" eaLnBrk="0" hangingPunct="0">
              <a:tabLst>
                <a:tab pos="0" algn="l"/>
                <a:tab pos="912723" algn="l"/>
                <a:tab pos="1827034" algn="l"/>
                <a:tab pos="2741344" algn="l"/>
                <a:tab pos="3655654" algn="l"/>
                <a:tab pos="4569964" algn="l"/>
                <a:tab pos="5484275" algn="l"/>
                <a:tab pos="6398586" algn="l"/>
                <a:tab pos="7312896" algn="l"/>
                <a:tab pos="8227206" algn="l"/>
                <a:tab pos="9141517" algn="l"/>
                <a:tab pos="10055827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5pPr>
            <a:lvl6pPr marL="2514354" indent="-22857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723" algn="l"/>
                <a:tab pos="1827034" algn="l"/>
                <a:tab pos="2741344" algn="l"/>
                <a:tab pos="3655654" algn="l"/>
                <a:tab pos="4569964" algn="l"/>
                <a:tab pos="5484275" algn="l"/>
                <a:tab pos="6398586" algn="l"/>
                <a:tab pos="7312896" algn="l"/>
                <a:tab pos="8227206" algn="l"/>
                <a:tab pos="9141517" algn="l"/>
                <a:tab pos="10055827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6pPr>
            <a:lvl7pPr marL="2971509" indent="-22857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723" algn="l"/>
                <a:tab pos="1827034" algn="l"/>
                <a:tab pos="2741344" algn="l"/>
                <a:tab pos="3655654" algn="l"/>
                <a:tab pos="4569964" algn="l"/>
                <a:tab pos="5484275" algn="l"/>
                <a:tab pos="6398586" algn="l"/>
                <a:tab pos="7312896" algn="l"/>
                <a:tab pos="8227206" algn="l"/>
                <a:tab pos="9141517" algn="l"/>
                <a:tab pos="10055827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7pPr>
            <a:lvl8pPr marL="3428664" indent="-22857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723" algn="l"/>
                <a:tab pos="1827034" algn="l"/>
                <a:tab pos="2741344" algn="l"/>
                <a:tab pos="3655654" algn="l"/>
                <a:tab pos="4569964" algn="l"/>
                <a:tab pos="5484275" algn="l"/>
                <a:tab pos="6398586" algn="l"/>
                <a:tab pos="7312896" algn="l"/>
                <a:tab pos="8227206" algn="l"/>
                <a:tab pos="9141517" algn="l"/>
                <a:tab pos="10055827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8pPr>
            <a:lvl9pPr marL="3885819" indent="-22857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723" algn="l"/>
                <a:tab pos="1827034" algn="l"/>
                <a:tab pos="2741344" algn="l"/>
                <a:tab pos="3655654" algn="l"/>
                <a:tab pos="4569964" algn="l"/>
                <a:tab pos="5484275" algn="l"/>
                <a:tab pos="6398586" algn="l"/>
                <a:tab pos="7312896" algn="l"/>
                <a:tab pos="8227206" algn="l"/>
                <a:tab pos="9141517" algn="l"/>
                <a:tab pos="10055827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defRPr/>
            </a:pPr>
            <a:fld id="{CF71139F-C4B0-4CCB-83FE-5D4F9F4FBF7A}" type="slidenum">
              <a:rPr lang="en-US" sz="120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pPr>
                <a:defRPr/>
              </a:pPr>
              <a:t>28</a:t>
            </a:fld>
            <a:endParaRPr lang="en-US" sz="120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80899" name="Text Box 1"/>
          <p:cNvSpPr txBox="1">
            <a:spLocks noChangeArrowheads="1"/>
          </p:cNvSpPr>
          <p:nvPr/>
        </p:nvSpPr>
        <p:spPr bwMode="auto">
          <a:xfrm>
            <a:off x="3885996" y="8687297"/>
            <a:ext cx="2972004" cy="45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82" tIns="46791" rIns="89982" bIns="46791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r"/>
            <a:fld id="{B1F0663F-FED3-4B17-9C67-F506AB1EBC02}" type="slidenum">
              <a:rPr lang="en-US" sz="120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pPr algn="r"/>
              <a:t>28</a:t>
            </a:fld>
            <a:endParaRPr lang="en-US" sz="120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809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9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tabLst>
                <a:tab pos="0" algn="l"/>
                <a:tab pos="911492" algn="l"/>
                <a:tab pos="1825915" algn="l"/>
                <a:tab pos="2740338" algn="l"/>
                <a:tab pos="3654761" algn="l"/>
                <a:tab pos="4569183" algn="l"/>
                <a:tab pos="5483606" algn="l"/>
                <a:tab pos="6398029" algn="l"/>
                <a:tab pos="7312452" algn="l"/>
                <a:tab pos="8226875" algn="l"/>
                <a:tab pos="9141298" algn="l"/>
                <a:tab pos="10055721" algn="l"/>
              </a:tabLst>
            </a:pPr>
            <a:r>
              <a:rPr lang="it-IT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Aggiungi qualche commento</a:t>
            </a:r>
          </a:p>
        </p:txBody>
      </p:sp>
    </p:spTree>
    <p:extLst>
      <p:ext uri="{BB962C8B-B14F-4D97-AF65-F5344CB8AC3E}">
        <p14:creationId xmlns:p14="http://schemas.microsoft.com/office/powerpoint/2010/main" val="32117916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tabLst>
                <a:tab pos="0" algn="l"/>
                <a:tab pos="914310" algn="l"/>
                <a:tab pos="1828620" algn="l"/>
                <a:tab pos="2742931" algn="l"/>
                <a:tab pos="3657241" algn="l"/>
                <a:tab pos="4571551" algn="l"/>
                <a:tab pos="5485861" algn="l"/>
                <a:tab pos="6400173" algn="l"/>
                <a:tab pos="7314483" algn="l"/>
                <a:tab pos="8228793" algn="l"/>
                <a:tab pos="9143103" algn="l"/>
                <a:tab pos="10057414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1pPr>
            <a:lvl2pPr marL="742877" indent="-285722">
              <a:tabLst>
                <a:tab pos="0" algn="l"/>
                <a:tab pos="914310" algn="l"/>
                <a:tab pos="1828620" algn="l"/>
                <a:tab pos="2742931" algn="l"/>
                <a:tab pos="3657241" algn="l"/>
                <a:tab pos="4571551" algn="l"/>
                <a:tab pos="5485861" algn="l"/>
                <a:tab pos="6400173" algn="l"/>
                <a:tab pos="7314483" algn="l"/>
                <a:tab pos="8228793" algn="l"/>
                <a:tab pos="9143103" algn="l"/>
                <a:tab pos="10057414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2pPr>
            <a:lvl3pPr marL="1142888" indent="-228578">
              <a:tabLst>
                <a:tab pos="0" algn="l"/>
                <a:tab pos="914310" algn="l"/>
                <a:tab pos="1828620" algn="l"/>
                <a:tab pos="2742931" algn="l"/>
                <a:tab pos="3657241" algn="l"/>
                <a:tab pos="4571551" algn="l"/>
                <a:tab pos="5485861" algn="l"/>
                <a:tab pos="6400173" algn="l"/>
                <a:tab pos="7314483" algn="l"/>
                <a:tab pos="8228793" algn="l"/>
                <a:tab pos="9143103" algn="l"/>
                <a:tab pos="10057414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3pPr>
            <a:lvl4pPr marL="1600043" indent="-228578">
              <a:tabLst>
                <a:tab pos="0" algn="l"/>
                <a:tab pos="914310" algn="l"/>
                <a:tab pos="1828620" algn="l"/>
                <a:tab pos="2742931" algn="l"/>
                <a:tab pos="3657241" algn="l"/>
                <a:tab pos="4571551" algn="l"/>
                <a:tab pos="5485861" algn="l"/>
                <a:tab pos="6400173" algn="l"/>
                <a:tab pos="7314483" algn="l"/>
                <a:tab pos="8228793" algn="l"/>
                <a:tab pos="9143103" algn="l"/>
                <a:tab pos="10057414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4pPr>
            <a:lvl5pPr marL="2057199" indent="-228578">
              <a:tabLst>
                <a:tab pos="0" algn="l"/>
                <a:tab pos="914310" algn="l"/>
                <a:tab pos="1828620" algn="l"/>
                <a:tab pos="2742931" algn="l"/>
                <a:tab pos="3657241" algn="l"/>
                <a:tab pos="4571551" algn="l"/>
                <a:tab pos="5485861" algn="l"/>
                <a:tab pos="6400173" algn="l"/>
                <a:tab pos="7314483" algn="l"/>
                <a:tab pos="8228793" algn="l"/>
                <a:tab pos="9143103" algn="l"/>
                <a:tab pos="10057414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5pPr>
            <a:lvl6pPr marL="2514354" indent="-22857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310" algn="l"/>
                <a:tab pos="1828620" algn="l"/>
                <a:tab pos="2742931" algn="l"/>
                <a:tab pos="3657241" algn="l"/>
                <a:tab pos="4571551" algn="l"/>
                <a:tab pos="5485861" algn="l"/>
                <a:tab pos="6400173" algn="l"/>
                <a:tab pos="7314483" algn="l"/>
                <a:tab pos="8228793" algn="l"/>
                <a:tab pos="9143103" algn="l"/>
                <a:tab pos="10057414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6pPr>
            <a:lvl7pPr marL="2971509" indent="-22857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310" algn="l"/>
                <a:tab pos="1828620" algn="l"/>
                <a:tab pos="2742931" algn="l"/>
                <a:tab pos="3657241" algn="l"/>
                <a:tab pos="4571551" algn="l"/>
                <a:tab pos="5485861" algn="l"/>
                <a:tab pos="6400173" algn="l"/>
                <a:tab pos="7314483" algn="l"/>
                <a:tab pos="8228793" algn="l"/>
                <a:tab pos="9143103" algn="l"/>
                <a:tab pos="10057414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7pPr>
            <a:lvl8pPr marL="3428664" indent="-22857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310" algn="l"/>
                <a:tab pos="1828620" algn="l"/>
                <a:tab pos="2742931" algn="l"/>
                <a:tab pos="3657241" algn="l"/>
                <a:tab pos="4571551" algn="l"/>
                <a:tab pos="5485861" algn="l"/>
                <a:tab pos="6400173" algn="l"/>
                <a:tab pos="7314483" algn="l"/>
                <a:tab pos="8228793" algn="l"/>
                <a:tab pos="9143103" algn="l"/>
                <a:tab pos="10057414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8pPr>
            <a:lvl9pPr marL="3885819" indent="-22857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310" algn="l"/>
                <a:tab pos="1828620" algn="l"/>
                <a:tab pos="2742931" algn="l"/>
                <a:tab pos="3657241" algn="l"/>
                <a:tab pos="4571551" algn="l"/>
                <a:tab pos="5485861" algn="l"/>
                <a:tab pos="6400173" algn="l"/>
                <a:tab pos="7314483" algn="l"/>
                <a:tab pos="8228793" algn="l"/>
                <a:tab pos="9143103" algn="l"/>
                <a:tab pos="10057414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F3FDB57E-FD6F-4CDE-BF30-8281BDE2DD35}" type="slidenum">
              <a:rPr lang="en-US" sz="120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pPr/>
              <a:t>29</a:t>
            </a:fld>
            <a:endParaRPr lang="en-US" sz="120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47107" name="Text Box 1"/>
          <p:cNvSpPr txBox="1">
            <a:spLocks noChangeArrowheads="1"/>
          </p:cNvSpPr>
          <p:nvPr/>
        </p:nvSpPr>
        <p:spPr bwMode="auto">
          <a:xfrm>
            <a:off x="3886201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1" tIns="46796" rIns="89991" bIns="46796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r"/>
            <a:fld id="{EC8914DF-F6EE-4E0A-9090-80646FC583E2}" type="slidenum">
              <a:rPr lang="en-US" sz="120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pPr algn="r"/>
              <a:t>29</a:t>
            </a:fld>
            <a:endParaRPr lang="en-US" sz="120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tabLst>
                <a:tab pos="0" algn="l"/>
                <a:tab pos="914310" algn="l"/>
                <a:tab pos="1828620" algn="l"/>
                <a:tab pos="2742931" algn="l"/>
                <a:tab pos="3657241" algn="l"/>
                <a:tab pos="4571551" algn="l"/>
                <a:tab pos="5485861" algn="l"/>
                <a:tab pos="6400173" algn="l"/>
                <a:tab pos="7314483" algn="l"/>
                <a:tab pos="8228793" algn="l"/>
                <a:tab pos="9143103" algn="l"/>
                <a:tab pos="10057414" algn="l"/>
              </a:tabLst>
            </a:pPr>
            <a:r>
              <a:rPr lang="it-IT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Aggiungi qualche commento</a:t>
            </a:r>
          </a:p>
        </p:txBody>
      </p:sp>
    </p:spTree>
    <p:extLst>
      <p:ext uri="{BB962C8B-B14F-4D97-AF65-F5344CB8AC3E}">
        <p14:creationId xmlns:p14="http://schemas.microsoft.com/office/powerpoint/2010/main" val="24878554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7674E6-4F93-4715-969E-B3A2EE0E79BD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41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7674E6-4F93-4715-969E-B3A2EE0E79B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233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1pPr>
            <a:lvl2pPr marL="685817" indent="-263776"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2pPr>
            <a:lvl3pPr marL="1055103" indent="-211021"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3pPr>
            <a:lvl4pPr marL="1477145" indent="-211021"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4pPr>
            <a:lvl5pPr marL="1899186" indent="-211021"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fld id="{B64F1EED-250C-4DD6-8A90-E21E3421BB16}" type="slidenum">
              <a:rPr lang="en-US" sz="1200">
                <a:latin typeface="Helvetica" pitchFamily="34" charset="0"/>
              </a:rPr>
              <a:pPr>
                <a:defRPr/>
              </a:pPr>
              <a:t>3</a:t>
            </a:fld>
            <a:endParaRPr lang="en-US" sz="1200">
              <a:latin typeface="Helvetica" pitchFamily="34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037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>
              <a:latin typeface="Helvetica" pitchFamily="34" charset="0"/>
            </a:endParaRPr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68313">
              <a:tabLst>
                <a:tab pos="0" algn="l"/>
                <a:tab pos="465138" algn="l"/>
                <a:tab pos="933450" algn="l"/>
                <a:tab pos="1401763" algn="l"/>
                <a:tab pos="1870075" algn="l"/>
                <a:tab pos="2338388" algn="l"/>
                <a:tab pos="2805113" algn="l"/>
                <a:tab pos="3275013" algn="l"/>
                <a:tab pos="3741738" algn="l"/>
                <a:tab pos="4210050" algn="l"/>
                <a:tab pos="4676775" algn="l"/>
                <a:tab pos="5146675" algn="l"/>
                <a:tab pos="5613400" algn="l"/>
                <a:tab pos="6081713" algn="l"/>
                <a:tab pos="6551613" algn="l"/>
                <a:tab pos="7018338" algn="l"/>
                <a:tab pos="7486650" algn="l"/>
                <a:tab pos="7953375" algn="l"/>
                <a:tab pos="8423275" algn="l"/>
                <a:tab pos="8890000" algn="l"/>
                <a:tab pos="9358313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defTabSz="468313">
              <a:tabLst>
                <a:tab pos="0" algn="l"/>
                <a:tab pos="465138" algn="l"/>
                <a:tab pos="933450" algn="l"/>
                <a:tab pos="1401763" algn="l"/>
                <a:tab pos="1870075" algn="l"/>
                <a:tab pos="2338388" algn="l"/>
                <a:tab pos="2805113" algn="l"/>
                <a:tab pos="3275013" algn="l"/>
                <a:tab pos="3741738" algn="l"/>
                <a:tab pos="4210050" algn="l"/>
                <a:tab pos="4676775" algn="l"/>
                <a:tab pos="5146675" algn="l"/>
                <a:tab pos="5613400" algn="l"/>
                <a:tab pos="6081713" algn="l"/>
                <a:tab pos="6551613" algn="l"/>
                <a:tab pos="7018338" algn="l"/>
                <a:tab pos="7486650" algn="l"/>
                <a:tab pos="7953375" algn="l"/>
                <a:tab pos="8423275" algn="l"/>
                <a:tab pos="8890000" algn="l"/>
                <a:tab pos="9358313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defTabSz="468313">
              <a:tabLst>
                <a:tab pos="0" algn="l"/>
                <a:tab pos="465138" algn="l"/>
                <a:tab pos="933450" algn="l"/>
                <a:tab pos="1401763" algn="l"/>
                <a:tab pos="1870075" algn="l"/>
                <a:tab pos="2338388" algn="l"/>
                <a:tab pos="2805113" algn="l"/>
                <a:tab pos="3275013" algn="l"/>
                <a:tab pos="3741738" algn="l"/>
                <a:tab pos="4210050" algn="l"/>
                <a:tab pos="4676775" algn="l"/>
                <a:tab pos="5146675" algn="l"/>
                <a:tab pos="5613400" algn="l"/>
                <a:tab pos="6081713" algn="l"/>
                <a:tab pos="6551613" algn="l"/>
                <a:tab pos="7018338" algn="l"/>
                <a:tab pos="7486650" algn="l"/>
                <a:tab pos="7953375" algn="l"/>
                <a:tab pos="8423275" algn="l"/>
                <a:tab pos="8890000" algn="l"/>
                <a:tab pos="9358313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defTabSz="468313">
              <a:tabLst>
                <a:tab pos="0" algn="l"/>
                <a:tab pos="465138" algn="l"/>
                <a:tab pos="933450" algn="l"/>
                <a:tab pos="1401763" algn="l"/>
                <a:tab pos="1870075" algn="l"/>
                <a:tab pos="2338388" algn="l"/>
                <a:tab pos="2805113" algn="l"/>
                <a:tab pos="3275013" algn="l"/>
                <a:tab pos="3741738" algn="l"/>
                <a:tab pos="4210050" algn="l"/>
                <a:tab pos="4676775" algn="l"/>
                <a:tab pos="5146675" algn="l"/>
                <a:tab pos="5613400" algn="l"/>
                <a:tab pos="6081713" algn="l"/>
                <a:tab pos="6551613" algn="l"/>
                <a:tab pos="7018338" algn="l"/>
                <a:tab pos="7486650" algn="l"/>
                <a:tab pos="7953375" algn="l"/>
                <a:tab pos="8423275" algn="l"/>
                <a:tab pos="8890000" algn="l"/>
                <a:tab pos="9358313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defTabSz="468313">
              <a:tabLst>
                <a:tab pos="0" algn="l"/>
                <a:tab pos="465138" algn="l"/>
                <a:tab pos="933450" algn="l"/>
                <a:tab pos="1401763" algn="l"/>
                <a:tab pos="1870075" algn="l"/>
                <a:tab pos="2338388" algn="l"/>
                <a:tab pos="2805113" algn="l"/>
                <a:tab pos="3275013" algn="l"/>
                <a:tab pos="3741738" algn="l"/>
                <a:tab pos="4210050" algn="l"/>
                <a:tab pos="4676775" algn="l"/>
                <a:tab pos="5146675" algn="l"/>
                <a:tab pos="5613400" algn="l"/>
                <a:tab pos="6081713" algn="l"/>
                <a:tab pos="6551613" algn="l"/>
                <a:tab pos="7018338" algn="l"/>
                <a:tab pos="7486650" algn="l"/>
                <a:tab pos="7953375" algn="l"/>
                <a:tab pos="8423275" algn="l"/>
                <a:tab pos="8890000" algn="l"/>
                <a:tab pos="9358313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defTabSz="4683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5138" algn="l"/>
                <a:tab pos="933450" algn="l"/>
                <a:tab pos="1401763" algn="l"/>
                <a:tab pos="1870075" algn="l"/>
                <a:tab pos="2338388" algn="l"/>
                <a:tab pos="2805113" algn="l"/>
                <a:tab pos="3275013" algn="l"/>
                <a:tab pos="3741738" algn="l"/>
                <a:tab pos="4210050" algn="l"/>
                <a:tab pos="4676775" algn="l"/>
                <a:tab pos="5146675" algn="l"/>
                <a:tab pos="5613400" algn="l"/>
                <a:tab pos="6081713" algn="l"/>
                <a:tab pos="6551613" algn="l"/>
                <a:tab pos="7018338" algn="l"/>
                <a:tab pos="7486650" algn="l"/>
                <a:tab pos="7953375" algn="l"/>
                <a:tab pos="8423275" algn="l"/>
                <a:tab pos="8890000" algn="l"/>
                <a:tab pos="9358313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defTabSz="4683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5138" algn="l"/>
                <a:tab pos="933450" algn="l"/>
                <a:tab pos="1401763" algn="l"/>
                <a:tab pos="1870075" algn="l"/>
                <a:tab pos="2338388" algn="l"/>
                <a:tab pos="2805113" algn="l"/>
                <a:tab pos="3275013" algn="l"/>
                <a:tab pos="3741738" algn="l"/>
                <a:tab pos="4210050" algn="l"/>
                <a:tab pos="4676775" algn="l"/>
                <a:tab pos="5146675" algn="l"/>
                <a:tab pos="5613400" algn="l"/>
                <a:tab pos="6081713" algn="l"/>
                <a:tab pos="6551613" algn="l"/>
                <a:tab pos="7018338" algn="l"/>
                <a:tab pos="7486650" algn="l"/>
                <a:tab pos="7953375" algn="l"/>
                <a:tab pos="8423275" algn="l"/>
                <a:tab pos="8890000" algn="l"/>
                <a:tab pos="9358313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defTabSz="4683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5138" algn="l"/>
                <a:tab pos="933450" algn="l"/>
                <a:tab pos="1401763" algn="l"/>
                <a:tab pos="1870075" algn="l"/>
                <a:tab pos="2338388" algn="l"/>
                <a:tab pos="2805113" algn="l"/>
                <a:tab pos="3275013" algn="l"/>
                <a:tab pos="3741738" algn="l"/>
                <a:tab pos="4210050" algn="l"/>
                <a:tab pos="4676775" algn="l"/>
                <a:tab pos="5146675" algn="l"/>
                <a:tab pos="5613400" algn="l"/>
                <a:tab pos="6081713" algn="l"/>
                <a:tab pos="6551613" algn="l"/>
                <a:tab pos="7018338" algn="l"/>
                <a:tab pos="7486650" algn="l"/>
                <a:tab pos="7953375" algn="l"/>
                <a:tab pos="8423275" algn="l"/>
                <a:tab pos="8890000" algn="l"/>
                <a:tab pos="9358313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defTabSz="4683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5138" algn="l"/>
                <a:tab pos="933450" algn="l"/>
                <a:tab pos="1401763" algn="l"/>
                <a:tab pos="1870075" algn="l"/>
                <a:tab pos="2338388" algn="l"/>
                <a:tab pos="2805113" algn="l"/>
                <a:tab pos="3275013" algn="l"/>
                <a:tab pos="3741738" algn="l"/>
                <a:tab pos="4210050" algn="l"/>
                <a:tab pos="4676775" algn="l"/>
                <a:tab pos="5146675" algn="l"/>
                <a:tab pos="5613400" algn="l"/>
                <a:tab pos="6081713" algn="l"/>
                <a:tab pos="6551613" algn="l"/>
                <a:tab pos="7018338" algn="l"/>
                <a:tab pos="7486650" algn="l"/>
                <a:tab pos="7953375" algn="l"/>
                <a:tab pos="8423275" algn="l"/>
                <a:tab pos="8890000" algn="l"/>
                <a:tab pos="9358313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buFont typeface="Arial" pitchFamily="34" charset="0"/>
              <a:buNone/>
            </a:pPr>
            <a:fld id="{A01A451E-490E-446E-B8A4-405DA14DEEA0}" type="slidenum">
              <a:rPr lang="en-GB" sz="1400" b="0" smtClean="0">
                <a:solidFill>
                  <a:srgbClr val="000000"/>
                </a:solidFill>
                <a:latin typeface="Arial" pitchFamily="34" charset="0"/>
              </a:rPr>
              <a:pPr>
                <a:buFont typeface="Arial" pitchFamily="34" charset="0"/>
                <a:buNone/>
              </a:pPr>
              <a:t>4</a:t>
            </a:fld>
            <a:endParaRPr lang="en-GB" sz="1400" b="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837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1pPr>
            <a:lvl2pPr marL="685817" indent="-263776"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2pPr>
            <a:lvl3pPr marL="1055103" indent="-211021"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3pPr>
            <a:lvl4pPr marL="1477145" indent="-211021"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4pPr>
            <a:lvl5pPr marL="1899186" indent="-211021"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fld id="{AE3E7CD1-F2A2-45E0-B1E6-8E525EA0D177}" type="slidenum">
              <a:rPr lang="en-US" sz="1200">
                <a:latin typeface="Helvetica" pitchFamily="34" charset="0"/>
              </a:rPr>
              <a:pPr>
                <a:defRPr/>
              </a:pPr>
              <a:t>6</a:t>
            </a:fld>
            <a:endParaRPr lang="en-US" sz="1200">
              <a:latin typeface="Helvetica" pitchFamily="34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678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7674E6-4F93-4715-969E-B3A2EE0E79B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051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48E28C-07BD-4048-A663-DE1F43726AE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084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1pPr>
            <a:lvl2pPr marL="685817" indent="-263776"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2pPr>
            <a:lvl3pPr marL="1055103" indent="-211021"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3pPr>
            <a:lvl4pPr marL="1477145" indent="-211021"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4pPr>
            <a:lvl5pPr marL="1899186" indent="-211021" eaLnBrk="0" hangingPunct="0">
              <a:defRPr sz="2200">
                <a:solidFill>
                  <a:schemeClr val="tx1"/>
                </a:solidFill>
                <a:latin typeface="Tahoma" pitchFamily="34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fld id="{2B42663A-B8EF-4A5F-B931-FFC43A6391DB}" type="slidenum">
              <a:rPr lang="en-US" sz="1200">
                <a:latin typeface="Helvetica" pitchFamily="34" charset="0"/>
                <a:ea typeface="MS PGothic" pitchFamily="34" charset="-128"/>
              </a:rPr>
              <a:pPr eaLnBrk="1" hangingPunct="1">
                <a:defRPr/>
              </a:pPr>
              <a:t>19</a:t>
            </a:fld>
            <a:endParaRPr lang="en-US" sz="1200">
              <a:latin typeface="Helvetica" pitchFamily="34" charset="0"/>
              <a:ea typeface="MS PGothic" pitchFamily="34" charset="-128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smtClean="0">
                <a:latin typeface="Helvetica" pitchFamily="34" charset="0"/>
                <a:ea typeface="MS PGothic" pitchFamily="34" charset="-128"/>
              </a:rPr>
              <a:t>Non altero la qualità cristallina originaria</a:t>
            </a:r>
          </a:p>
        </p:txBody>
      </p:sp>
    </p:spTree>
    <p:extLst>
      <p:ext uri="{BB962C8B-B14F-4D97-AF65-F5344CB8AC3E}">
        <p14:creationId xmlns:p14="http://schemas.microsoft.com/office/powerpoint/2010/main" val="2304319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Helvetica" pitchFamily="34" charset="0"/>
              </a:defRPr>
            </a:lvl1pPr>
            <a:lvl2pPr marL="742877" indent="-285722" eaLnBrk="0" hangingPunct="0">
              <a:defRPr sz="2400" b="1">
                <a:solidFill>
                  <a:schemeClr val="tx1"/>
                </a:solidFill>
                <a:latin typeface="Helvetica" pitchFamily="34" charset="0"/>
              </a:defRPr>
            </a:lvl2pPr>
            <a:lvl3pPr marL="1142888" indent="-228578" eaLnBrk="0" hangingPunct="0">
              <a:defRPr sz="2400" b="1">
                <a:solidFill>
                  <a:schemeClr val="tx1"/>
                </a:solidFill>
                <a:latin typeface="Helvetica" pitchFamily="34" charset="0"/>
              </a:defRPr>
            </a:lvl3pPr>
            <a:lvl4pPr marL="1600043" indent="-228578" eaLnBrk="0" hangingPunct="0">
              <a:defRPr sz="2400" b="1">
                <a:solidFill>
                  <a:schemeClr val="tx1"/>
                </a:solidFill>
                <a:latin typeface="Helvetica" pitchFamily="34" charset="0"/>
              </a:defRPr>
            </a:lvl4pPr>
            <a:lvl5pPr marL="2057199" indent="-228578" eaLnBrk="0" hangingPunct="0">
              <a:defRPr sz="2400" b="1">
                <a:solidFill>
                  <a:schemeClr val="tx1"/>
                </a:solidFill>
                <a:latin typeface="Helvetica" pitchFamily="34" charset="0"/>
              </a:defRPr>
            </a:lvl5pPr>
            <a:lvl6pPr marL="2514354" indent="-22857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6pPr>
            <a:lvl7pPr marL="2971509" indent="-22857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7pPr>
            <a:lvl8pPr marL="3428664" indent="-22857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8pPr>
            <a:lvl9pPr marL="3885819" indent="-22857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defRPr/>
            </a:pPr>
            <a:fld id="{8B3EE45F-C496-453D-A162-B4EFAE3A9FB8}" type="slidenum">
              <a:rPr lang="en-US" sz="1200" b="0"/>
              <a:pPr>
                <a:defRPr/>
              </a:pPr>
              <a:t>20</a:t>
            </a:fld>
            <a:endParaRPr lang="en-US" sz="1200" b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dirty="0" smtClean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706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7" name="Rectangle 4"/>
              <p:cNvSpPr>
                <a:spLocks noChangeArrowheads="1"/>
              </p:cNvSpPr>
              <p:nvPr/>
            </p:nvSpPr>
            <p:spPr bwMode="ltGray">
              <a:xfrm>
                <a:off x="0" y="1248"/>
                <a:ext cx="5760" cy="11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it-IT"/>
              </a:p>
            </p:txBody>
          </p:sp>
          <p:sp>
            <p:nvSpPr>
              <p:cNvPr id="8" name="Rectangle 5" descr="Cacback"/>
              <p:cNvSpPr>
                <a:spLocks noChangeArrowheads="1"/>
              </p:cNvSpPr>
              <p:nvPr/>
            </p:nvSpPr>
            <p:spPr bwMode="ltGray">
              <a:xfrm>
                <a:off x="0" y="0"/>
                <a:ext cx="1119" cy="4320"/>
              </a:xfrm>
              <a:prstGeom prst="rect">
                <a:avLst/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it-IT"/>
              </a:p>
            </p:txBody>
          </p:sp>
        </p:grpSp>
        <p:sp>
          <p:nvSpPr>
            <p:cNvPr id="6" name="Rectangle 6"/>
            <p:cNvSpPr>
              <a:spLocks noChangeArrowheads="1"/>
            </p:cNvSpPr>
            <p:nvPr/>
          </p:nvSpPr>
          <p:spPr bwMode="white">
            <a:xfrm>
              <a:off x="816" y="2592"/>
              <a:ext cx="701" cy="1728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it-IT"/>
            </a:p>
          </p:txBody>
        </p:sp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0" y="1371600"/>
            <a:ext cx="8405813" cy="1246188"/>
            <a:chOff x="0" y="864"/>
            <a:chExt cx="5295" cy="785"/>
          </a:xfrm>
        </p:grpSpPr>
        <p:sp>
          <p:nvSpPr>
            <p:cNvPr id="10" name="Freeform 8"/>
            <p:cNvSpPr>
              <a:spLocks/>
            </p:cNvSpPr>
            <p:nvPr/>
          </p:nvSpPr>
          <p:spPr bwMode="auto">
            <a:xfrm rot="-507431">
              <a:off x="0" y="1477"/>
              <a:ext cx="1059" cy="172"/>
            </a:xfrm>
            <a:custGeom>
              <a:avLst/>
              <a:gdLst>
                <a:gd name="T0" fmla="*/ 1059 w 1059"/>
                <a:gd name="T1" fmla="*/ 0 h 172"/>
                <a:gd name="T2" fmla="*/ 147 w 1059"/>
                <a:gd name="T3" fmla="*/ 144 h 172"/>
                <a:gd name="T4" fmla="*/ 177 w 1059"/>
                <a:gd name="T5" fmla="*/ 171 h 172"/>
                <a:gd name="T6" fmla="*/ 1059 w 1059"/>
                <a:gd name="T7" fmla="*/ 24 h 172"/>
                <a:gd name="T8" fmla="*/ 1059 w 1059"/>
                <a:gd name="T9" fmla="*/ 0 h 1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" h="172">
                  <a:moveTo>
                    <a:pt x="1059" y="0"/>
                  </a:moveTo>
                  <a:cubicBezTo>
                    <a:pt x="543" y="45"/>
                    <a:pt x="291" y="112"/>
                    <a:pt x="147" y="144"/>
                  </a:cubicBezTo>
                  <a:cubicBezTo>
                    <a:pt x="0" y="172"/>
                    <a:pt x="153" y="147"/>
                    <a:pt x="177" y="171"/>
                  </a:cubicBezTo>
                  <a:cubicBezTo>
                    <a:pt x="329" y="151"/>
                    <a:pt x="339" y="99"/>
                    <a:pt x="1059" y="24"/>
                  </a:cubicBezTo>
                  <a:cubicBezTo>
                    <a:pt x="1059" y="24"/>
                    <a:pt x="1059" y="0"/>
                    <a:pt x="1059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 rot="-507431">
              <a:off x="1173" y="864"/>
              <a:ext cx="4122" cy="630"/>
            </a:xfrm>
            <a:custGeom>
              <a:avLst/>
              <a:gdLst>
                <a:gd name="T0" fmla="*/ 0 w 4122"/>
                <a:gd name="T1" fmla="*/ 204 h 630"/>
                <a:gd name="T2" fmla="*/ 3544 w 4122"/>
                <a:gd name="T3" fmla="*/ 348 h 630"/>
                <a:gd name="T4" fmla="*/ 3680 w 4122"/>
                <a:gd name="T5" fmla="*/ 630 h 630"/>
                <a:gd name="T6" fmla="*/ 3616 w 4122"/>
                <a:gd name="T7" fmla="*/ 624 h 630"/>
                <a:gd name="T8" fmla="*/ 3534 w 4122"/>
                <a:gd name="T9" fmla="*/ 368 h 630"/>
                <a:gd name="T10" fmla="*/ 17 w 4122"/>
                <a:gd name="T11" fmla="*/ 231 h 630"/>
                <a:gd name="T12" fmla="*/ 0 w 4122"/>
                <a:gd name="T13" fmla="*/ 204 h 6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122" h="630">
                  <a:moveTo>
                    <a:pt x="0" y="204"/>
                  </a:moveTo>
                  <a:cubicBezTo>
                    <a:pt x="255" y="198"/>
                    <a:pt x="1686" y="0"/>
                    <a:pt x="3544" y="348"/>
                  </a:cubicBezTo>
                  <a:cubicBezTo>
                    <a:pt x="4122" y="464"/>
                    <a:pt x="3754" y="614"/>
                    <a:pt x="3680" y="630"/>
                  </a:cubicBezTo>
                  <a:cubicBezTo>
                    <a:pt x="3680" y="630"/>
                    <a:pt x="3642" y="626"/>
                    <a:pt x="3616" y="624"/>
                  </a:cubicBezTo>
                  <a:cubicBezTo>
                    <a:pt x="3678" y="612"/>
                    <a:pt x="4118" y="488"/>
                    <a:pt x="3534" y="368"/>
                  </a:cubicBezTo>
                  <a:cubicBezTo>
                    <a:pt x="2029" y="98"/>
                    <a:pt x="696" y="156"/>
                    <a:pt x="17" y="231"/>
                  </a:cubicBezTo>
                  <a:cubicBezTo>
                    <a:pt x="17" y="231"/>
                    <a:pt x="0" y="204"/>
                    <a:pt x="0" y="20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12" name="Group 10"/>
            <p:cNvGrpSpPr>
              <a:grpSpLocks/>
            </p:cNvGrpSpPr>
            <p:nvPr userDrawn="1"/>
          </p:nvGrpSpPr>
          <p:grpSpPr bwMode="auto">
            <a:xfrm>
              <a:off x="1008" y="1248"/>
              <a:ext cx="288" cy="288"/>
              <a:chOff x="1033" y="326"/>
              <a:chExt cx="192" cy="192"/>
            </a:xfrm>
          </p:grpSpPr>
          <p:sp>
            <p:nvSpPr>
              <p:cNvPr id="13" name="Oval 11"/>
              <p:cNvSpPr>
                <a:spLocks noChangeArrowheads="1"/>
              </p:cNvSpPr>
              <p:nvPr/>
            </p:nvSpPr>
            <p:spPr bwMode="auto">
              <a:xfrm>
                <a:off x="1033" y="326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it-IT"/>
              </a:p>
            </p:txBody>
          </p:sp>
          <p:sp>
            <p:nvSpPr>
              <p:cNvPr id="14" name="Oval 12"/>
              <p:cNvSpPr>
                <a:spLocks noChangeArrowheads="1"/>
              </p:cNvSpPr>
              <p:nvPr/>
            </p:nvSpPr>
            <p:spPr bwMode="auto">
              <a:xfrm>
                <a:off x="1129" y="377"/>
                <a:ext cx="47" cy="48"/>
              </a:xfrm>
              <a:prstGeom prst="ellipse">
                <a:avLst/>
              </a:prstGeom>
              <a:gradFill rotWithShape="0">
                <a:gsLst>
                  <a:gs pos="0">
                    <a:srgbClr val="FFFFCC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it-IT"/>
              </a:p>
            </p:txBody>
          </p:sp>
          <p:sp>
            <p:nvSpPr>
              <p:cNvPr id="15" name="Oval 13"/>
              <p:cNvSpPr>
                <a:spLocks noChangeArrowheads="1"/>
              </p:cNvSpPr>
              <p:nvPr/>
            </p:nvSpPr>
            <p:spPr bwMode="auto">
              <a:xfrm>
                <a:off x="1063" y="350"/>
                <a:ext cx="47" cy="48"/>
              </a:xfrm>
              <a:prstGeom prst="ellipse">
                <a:avLst/>
              </a:prstGeom>
              <a:gradFill rotWithShape="0">
                <a:gsLst>
                  <a:gs pos="0">
                    <a:srgbClr val="FFFFCC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it-IT"/>
              </a:p>
            </p:txBody>
          </p:sp>
          <p:sp>
            <p:nvSpPr>
              <p:cNvPr id="16" name="Oval 14"/>
              <p:cNvSpPr>
                <a:spLocks noChangeArrowheads="1"/>
              </p:cNvSpPr>
              <p:nvPr/>
            </p:nvSpPr>
            <p:spPr bwMode="auto">
              <a:xfrm>
                <a:off x="1063" y="404"/>
                <a:ext cx="47" cy="48"/>
              </a:xfrm>
              <a:prstGeom prst="ellipse">
                <a:avLst/>
              </a:prstGeom>
              <a:gradFill rotWithShape="0">
                <a:gsLst>
                  <a:gs pos="0">
                    <a:srgbClr val="FFFFCC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it-IT"/>
              </a:p>
            </p:txBody>
          </p:sp>
          <p:sp>
            <p:nvSpPr>
              <p:cNvPr id="17" name="Oval 15"/>
              <p:cNvSpPr>
                <a:spLocks noChangeArrowheads="1"/>
              </p:cNvSpPr>
              <p:nvPr/>
            </p:nvSpPr>
            <p:spPr bwMode="auto">
              <a:xfrm>
                <a:off x="1108" y="422"/>
                <a:ext cx="47" cy="48"/>
              </a:xfrm>
              <a:prstGeom prst="ellipse">
                <a:avLst/>
              </a:prstGeom>
              <a:gradFill rotWithShape="0">
                <a:gsLst>
                  <a:gs pos="0">
                    <a:srgbClr val="FFFFCC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it-IT"/>
              </a:p>
            </p:txBody>
          </p:sp>
          <p:sp>
            <p:nvSpPr>
              <p:cNvPr id="18" name="Oval 16"/>
              <p:cNvSpPr>
                <a:spLocks noChangeArrowheads="1"/>
              </p:cNvSpPr>
              <p:nvPr/>
            </p:nvSpPr>
            <p:spPr bwMode="auto">
              <a:xfrm>
                <a:off x="1168" y="416"/>
                <a:ext cx="47" cy="48"/>
              </a:xfrm>
              <a:prstGeom prst="ellipse">
                <a:avLst/>
              </a:prstGeom>
              <a:gradFill rotWithShape="0">
                <a:gsLst>
                  <a:gs pos="0">
                    <a:srgbClr val="FFFFCC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it-IT"/>
              </a:p>
            </p:txBody>
          </p:sp>
          <p:sp>
            <p:nvSpPr>
              <p:cNvPr id="19" name="Oval 17"/>
              <p:cNvSpPr>
                <a:spLocks noChangeArrowheads="1"/>
              </p:cNvSpPr>
              <p:nvPr/>
            </p:nvSpPr>
            <p:spPr bwMode="auto">
              <a:xfrm>
                <a:off x="1120" y="461"/>
                <a:ext cx="47" cy="48"/>
              </a:xfrm>
              <a:prstGeom prst="ellipse">
                <a:avLst/>
              </a:prstGeom>
              <a:gradFill rotWithShape="0">
                <a:gsLst>
                  <a:gs pos="0">
                    <a:srgbClr val="FFFFCC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it-IT"/>
              </a:p>
            </p:txBody>
          </p:sp>
          <p:sp>
            <p:nvSpPr>
              <p:cNvPr id="20" name="Oval 18"/>
              <p:cNvSpPr>
                <a:spLocks noChangeArrowheads="1"/>
              </p:cNvSpPr>
              <p:nvPr/>
            </p:nvSpPr>
            <p:spPr bwMode="auto">
              <a:xfrm>
                <a:off x="1063" y="452"/>
                <a:ext cx="47" cy="48"/>
              </a:xfrm>
              <a:prstGeom prst="ellipse">
                <a:avLst/>
              </a:prstGeom>
              <a:gradFill rotWithShape="0">
                <a:gsLst>
                  <a:gs pos="0">
                    <a:srgbClr val="FFFFCC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it-IT"/>
              </a:p>
            </p:txBody>
          </p:sp>
          <p:sp>
            <p:nvSpPr>
              <p:cNvPr id="21" name="Oval 19"/>
              <p:cNvSpPr>
                <a:spLocks noChangeArrowheads="1"/>
              </p:cNvSpPr>
              <p:nvPr/>
            </p:nvSpPr>
            <p:spPr bwMode="auto">
              <a:xfrm>
                <a:off x="1117" y="329"/>
                <a:ext cx="47" cy="48"/>
              </a:xfrm>
              <a:prstGeom prst="ellipse">
                <a:avLst/>
              </a:prstGeom>
              <a:gradFill rotWithShape="0">
                <a:gsLst>
                  <a:gs pos="0">
                    <a:srgbClr val="FFFFCC"/>
                  </a:gs>
                  <a:gs pos="100000">
                    <a:srgbClr val="00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it-IT"/>
              </a:p>
            </p:txBody>
          </p:sp>
        </p:grpSp>
      </p:grpSp>
      <p:sp>
        <p:nvSpPr>
          <p:cNvPr id="7188" name="Rectangle 20"/>
          <p:cNvSpPr>
            <a:spLocks noGrp="1" noChangeArrowheads="1"/>
          </p:cNvSpPr>
          <p:nvPr>
            <p:ph type="ctrTitle"/>
          </p:nvPr>
        </p:nvSpPr>
        <p:spPr>
          <a:xfrm>
            <a:off x="1828800" y="2133600"/>
            <a:ext cx="7315200" cy="1600200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189" name="Rectangle 21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267200"/>
            <a:ext cx="6400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dt" sz="half" idx="10"/>
          </p:nvPr>
        </p:nvSpPr>
        <p:spPr>
          <a:xfrm>
            <a:off x="1371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ftr" sz="quarter" idx="11"/>
          </p:nvPr>
        </p:nvSpPr>
        <p:spPr>
          <a:xfrm>
            <a:off x="3733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A9524B-3CCB-42F7-B87B-F60B933805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6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C71ECF-5571-4DA3-87F9-88A6BD1628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584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67525" y="457200"/>
            <a:ext cx="2058988" cy="56388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6029325" cy="56388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F3BF8-8064-4E1C-B063-DDDAF1F413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769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2F71F-B6B8-48D5-BC40-BE620B58C7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301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062AD-FC20-43FF-9B59-256A0D1719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041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EE568-1491-41D1-B2C2-878837777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283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BDE23-6B47-49E1-832E-DFADD4AD4F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08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E420E-9B2D-47BB-BA99-4C6803CB5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008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1A45E-0692-4062-806A-A6D60B4179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60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FBFF27-EF17-4DC0-BD43-852ACFDA43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50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6AE3E-7B77-427B-9A93-E20A7E42BB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768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23813" y="-141288"/>
            <a:ext cx="9167813" cy="6999288"/>
            <a:chOff x="-15" y="-89"/>
            <a:chExt cx="5775" cy="4409"/>
          </a:xfrm>
        </p:grpSpPr>
        <p:sp>
          <p:nvSpPr>
            <p:cNvPr id="1032" name="Rectangle 3"/>
            <p:cNvSpPr>
              <a:spLocks noChangeArrowheads="1"/>
            </p:cNvSpPr>
            <p:nvPr/>
          </p:nvSpPr>
          <p:spPr bwMode="ltGray">
            <a:xfrm>
              <a:off x="0" y="301"/>
              <a:ext cx="5760" cy="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it-IT"/>
            </a:p>
          </p:txBody>
        </p:sp>
        <p:sp>
          <p:nvSpPr>
            <p:cNvPr id="1033" name="Rectangle 4" descr="Cacback"/>
            <p:cNvSpPr>
              <a:spLocks noChangeArrowheads="1"/>
            </p:cNvSpPr>
            <p:nvPr/>
          </p:nvSpPr>
          <p:spPr bwMode="ltGray">
            <a:xfrm>
              <a:off x="0" y="0"/>
              <a:ext cx="1119" cy="4320"/>
            </a:xfrm>
            <a:prstGeom prst="rect">
              <a:avLst/>
            </a:prstGeom>
            <a:blipFill dpi="0" rotWithShape="0">
              <a:blip r:embed="rId1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it-IT"/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-15" y="-89"/>
              <a:ext cx="5295" cy="785"/>
              <a:chOff x="20" y="-89"/>
              <a:chExt cx="5295" cy="785"/>
            </a:xfrm>
          </p:grpSpPr>
          <p:sp>
            <p:nvSpPr>
              <p:cNvPr id="1036" name="Freeform 6"/>
              <p:cNvSpPr>
                <a:spLocks/>
              </p:cNvSpPr>
              <p:nvPr/>
            </p:nvSpPr>
            <p:spPr bwMode="auto">
              <a:xfrm rot="-507431">
                <a:off x="20" y="524"/>
                <a:ext cx="1059" cy="172"/>
              </a:xfrm>
              <a:custGeom>
                <a:avLst/>
                <a:gdLst>
                  <a:gd name="T0" fmla="*/ 1059 w 1059"/>
                  <a:gd name="T1" fmla="*/ 0 h 172"/>
                  <a:gd name="T2" fmla="*/ 147 w 1059"/>
                  <a:gd name="T3" fmla="*/ 144 h 172"/>
                  <a:gd name="T4" fmla="*/ 177 w 1059"/>
                  <a:gd name="T5" fmla="*/ 171 h 172"/>
                  <a:gd name="T6" fmla="*/ 1059 w 1059"/>
                  <a:gd name="T7" fmla="*/ 24 h 172"/>
                  <a:gd name="T8" fmla="*/ 1059 w 1059"/>
                  <a:gd name="T9" fmla="*/ 0 h 1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59" h="172">
                    <a:moveTo>
                      <a:pt x="1059" y="0"/>
                    </a:moveTo>
                    <a:cubicBezTo>
                      <a:pt x="543" y="45"/>
                      <a:pt x="291" y="112"/>
                      <a:pt x="147" y="144"/>
                    </a:cubicBezTo>
                    <a:cubicBezTo>
                      <a:pt x="0" y="172"/>
                      <a:pt x="153" y="147"/>
                      <a:pt x="177" y="171"/>
                    </a:cubicBezTo>
                    <a:cubicBezTo>
                      <a:pt x="329" y="151"/>
                      <a:pt x="339" y="99"/>
                      <a:pt x="1059" y="24"/>
                    </a:cubicBezTo>
                    <a:cubicBezTo>
                      <a:pt x="1059" y="24"/>
                      <a:pt x="1059" y="0"/>
                      <a:pt x="1059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7" name="Freeform 7"/>
              <p:cNvSpPr>
                <a:spLocks/>
              </p:cNvSpPr>
              <p:nvPr/>
            </p:nvSpPr>
            <p:spPr bwMode="auto">
              <a:xfrm rot="-507431">
                <a:off x="1193" y="-89"/>
                <a:ext cx="4122" cy="630"/>
              </a:xfrm>
              <a:custGeom>
                <a:avLst/>
                <a:gdLst>
                  <a:gd name="T0" fmla="*/ 0 w 4122"/>
                  <a:gd name="T1" fmla="*/ 204 h 630"/>
                  <a:gd name="T2" fmla="*/ 3544 w 4122"/>
                  <a:gd name="T3" fmla="*/ 348 h 630"/>
                  <a:gd name="T4" fmla="*/ 3680 w 4122"/>
                  <a:gd name="T5" fmla="*/ 630 h 630"/>
                  <a:gd name="T6" fmla="*/ 3616 w 4122"/>
                  <a:gd name="T7" fmla="*/ 624 h 630"/>
                  <a:gd name="T8" fmla="*/ 3534 w 4122"/>
                  <a:gd name="T9" fmla="*/ 368 h 630"/>
                  <a:gd name="T10" fmla="*/ 17 w 4122"/>
                  <a:gd name="T11" fmla="*/ 231 h 630"/>
                  <a:gd name="T12" fmla="*/ 0 w 4122"/>
                  <a:gd name="T13" fmla="*/ 204 h 6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122" h="630">
                    <a:moveTo>
                      <a:pt x="0" y="204"/>
                    </a:moveTo>
                    <a:cubicBezTo>
                      <a:pt x="255" y="198"/>
                      <a:pt x="1686" y="0"/>
                      <a:pt x="3544" y="348"/>
                    </a:cubicBezTo>
                    <a:cubicBezTo>
                      <a:pt x="4122" y="464"/>
                      <a:pt x="3754" y="614"/>
                      <a:pt x="3680" y="630"/>
                    </a:cubicBezTo>
                    <a:cubicBezTo>
                      <a:pt x="3680" y="630"/>
                      <a:pt x="3642" y="626"/>
                      <a:pt x="3616" y="624"/>
                    </a:cubicBezTo>
                    <a:cubicBezTo>
                      <a:pt x="3678" y="612"/>
                      <a:pt x="4118" y="488"/>
                      <a:pt x="3534" y="368"/>
                    </a:cubicBezTo>
                    <a:cubicBezTo>
                      <a:pt x="2029" y="98"/>
                      <a:pt x="696" y="156"/>
                      <a:pt x="17" y="231"/>
                    </a:cubicBezTo>
                    <a:cubicBezTo>
                      <a:pt x="17" y="231"/>
                      <a:pt x="0" y="204"/>
                      <a:pt x="0" y="20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grpSp>
            <p:nvGrpSpPr>
              <p:cNvPr id="1038" name="Group 8"/>
              <p:cNvGrpSpPr>
                <a:grpSpLocks/>
              </p:cNvGrpSpPr>
              <p:nvPr userDrawn="1"/>
            </p:nvGrpSpPr>
            <p:grpSpPr bwMode="auto">
              <a:xfrm>
                <a:off x="1033" y="326"/>
                <a:ext cx="192" cy="192"/>
                <a:chOff x="1033" y="326"/>
                <a:chExt cx="192" cy="192"/>
              </a:xfrm>
            </p:grpSpPr>
            <p:sp>
              <p:nvSpPr>
                <p:cNvPr id="1039" name="Oval 9"/>
                <p:cNvSpPr>
                  <a:spLocks noChangeArrowheads="1"/>
                </p:cNvSpPr>
                <p:nvPr/>
              </p:nvSpPr>
              <p:spPr bwMode="auto">
                <a:xfrm>
                  <a:off x="1033" y="32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it-IT"/>
                </a:p>
              </p:txBody>
            </p:sp>
            <p:sp>
              <p:nvSpPr>
                <p:cNvPr id="1040" name="Oval 10"/>
                <p:cNvSpPr>
                  <a:spLocks noChangeArrowheads="1"/>
                </p:cNvSpPr>
                <p:nvPr/>
              </p:nvSpPr>
              <p:spPr bwMode="auto">
                <a:xfrm>
                  <a:off x="1129" y="377"/>
                  <a:ext cx="47" cy="4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CC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it-IT"/>
                </a:p>
              </p:txBody>
            </p:sp>
            <p:sp>
              <p:nvSpPr>
                <p:cNvPr id="1041" name="Oval 11"/>
                <p:cNvSpPr>
                  <a:spLocks noChangeArrowheads="1"/>
                </p:cNvSpPr>
                <p:nvPr/>
              </p:nvSpPr>
              <p:spPr bwMode="auto">
                <a:xfrm>
                  <a:off x="1063" y="350"/>
                  <a:ext cx="47" cy="4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CC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it-IT"/>
                </a:p>
              </p:txBody>
            </p:sp>
            <p:sp>
              <p:nvSpPr>
                <p:cNvPr id="1042" name="Oval 12"/>
                <p:cNvSpPr>
                  <a:spLocks noChangeArrowheads="1"/>
                </p:cNvSpPr>
                <p:nvPr/>
              </p:nvSpPr>
              <p:spPr bwMode="auto">
                <a:xfrm>
                  <a:off x="1063" y="404"/>
                  <a:ext cx="47" cy="4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CC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it-IT"/>
                </a:p>
              </p:txBody>
            </p:sp>
            <p:sp>
              <p:nvSpPr>
                <p:cNvPr id="1043" name="Oval 13"/>
                <p:cNvSpPr>
                  <a:spLocks noChangeArrowheads="1"/>
                </p:cNvSpPr>
                <p:nvPr/>
              </p:nvSpPr>
              <p:spPr bwMode="auto">
                <a:xfrm>
                  <a:off x="1108" y="422"/>
                  <a:ext cx="47" cy="4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CC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it-IT"/>
                </a:p>
              </p:txBody>
            </p:sp>
            <p:sp>
              <p:nvSpPr>
                <p:cNvPr id="1044" name="Oval 14"/>
                <p:cNvSpPr>
                  <a:spLocks noChangeArrowheads="1"/>
                </p:cNvSpPr>
                <p:nvPr/>
              </p:nvSpPr>
              <p:spPr bwMode="auto">
                <a:xfrm>
                  <a:off x="1168" y="416"/>
                  <a:ext cx="47" cy="4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CC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it-IT"/>
                </a:p>
              </p:txBody>
            </p:sp>
            <p:sp>
              <p:nvSpPr>
                <p:cNvPr id="1045" name="Oval 15"/>
                <p:cNvSpPr>
                  <a:spLocks noChangeArrowheads="1"/>
                </p:cNvSpPr>
                <p:nvPr/>
              </p:nvSpPr>
              <p:spPr bwMode="auto">
                <a:xfrm>
                  <a:off x="1120" y="461"/>
                  <a:ext cx="47" cy="4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CC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it-IT"/>
                </a:p>
              </p:txBody>
            </p:sp>
            <p:sp>
              <p:nvSpPr>
                <p:cNvPr id="1046" name="Oval 16"/>
                <p:cNvSpPr>
                  <a:spLocks noChangeArrowheads="1"/>
                </p:cNvSpPr>
                <p:nvPr/>
              </p:nvSpPr>
              <p:spPr bwMode="auto">
                <a:xfrm>
                  <a:off x="1063" y="452"/>
                  <a:ext cx="47" cy="4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CC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it-IT"/>
                </a:p>
              </p:txBody>
            </p:sp>
            <p:sp>
              <p:nvSpPr>
                <p:cNvPr id="1047" name="Oval 17"/>
                <p:cNvSpPr>
                  <a:spLocks noChangeArrowheads="1"/>
                </p:cNvSpPr>
                <p:nvPr/>
              </p:nvSpPr>
              <p:spPr bwMode="auto">
                <a:xfrm>
                  <a:off x="1117" y="329"/>
                  <a:ext cx="47" cy="4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CC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it-IT"/>
                </a:p>
              </p:txBody>
            </p:sp>
          </p:grpSp>
        </p:grpSp>
        <p:sp>
          <p:nvSpPr>
            <p:cNvPr id="1035" name="Rectangle 18"/>
            <p:cNvSpPr>
              <a:spLocks noChangeArrowheads="1"/>
            </p:cNvSpPr>
            <p:nvPr/>
          </p:nvSpPr>
          <p:spPr bwMode="white">
            <a:xfrm>
              <a:off x="426" y="1185"/>
              <a:ext cx="701" cy="3135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it-IT"/>
            </a:p>
          </p:txBody>
        </p:sp>
      </p:grpSp>
      <p:sp>
        <p:nvSpPr>
          <p:cNvPr id="1027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1154113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2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65" name="Rectangle 2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Helvetica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66" name="Rectangle 2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Helvetica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67" name="Rectangle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Helvetica" charset="0"/>
                <a:cs typeface="+mn-cs"/>
              </a:defRPr>
            </a:lvl1pPr>
          </a:lstStyle>
          <a:p>
            <a:pPr>
              <a:defRPr/>
            </a:pPr>
            <a:fld id="{6003C8A4-CD87-4E74-8780-013043ABE9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tiff"/><Relationship Id="rId6" Type="http://schemas.openxmlformats.org/officeDocument/2006/relationships/image" Target="../media/image6.tiff"/><Relationship Id="rId7" Type="http://schemas.openxmlformats.org/officeDocument/2006/relationships/image" Target="../media/image7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jpeg"/><Relationship Id="rId7" Type="http://schemas.openxmlformats.org/officeDocument/2006/relationships/image" Target="../media/image31.jpeg"/><Relationship Id="rId8" Type="http://schemas.openxmlformats.org/officeDocument/2006/relationships/image" Target="../media/image32.jpg"/><Relationship Id="rId9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hyperlink" Target="http://estb.slac.stanford.edu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jpe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45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Relationship Id="rId3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jpeg"/><Relationship Id="rId5" Type="http://schemas.openxmlformats.org/officeDocument/2006/relationships/image" Target="../media/image44.png"/><Relationship Id="rId6" Type="http://schemas.openxmlformats.org/officeDocument/2006/relationships/image" Target="../media/image65.jpeg"/><Relationship Id="rId7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tiff"/><Relationship Id="rId3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4" Type="http://schemas.openxmlformats.org/officeDocument/2006/relationships/image" Target="../media/image71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Relationship Id="rId3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6" Type="http://schemas.openxmlformats.org/officeDocument/2006/relationships/image" Target="../media/image18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8" Type="http://schemas.openxmlformats.org/officeDocument/2006/relationships/image" Target="../media/image25.jpeg"/><Relationship Id="rId9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60" y="3495717"/>
            <a:ext cx="8892480" cy="1151062"/>
          </a:xfrm>
        </p:spPr>
        <p:txBody>
          <a:bodyPr/>
          <a:lstStyle/>
          <a:p>
            <a:r>
              <a:rPr lang="en-US" sz="3600" dirty="0" smtClean="0">
                <a:solidFill>
                  <a:srgbClr val="FF0000"/>
                </a:solidFill>
              </a:rPr>
              <a:t>Overview </a:t>
            </a:r>
            <a:r>
              <a:rPr lang="en-US" sz="3600" dirty="0">
                <a:solidFill>
                  <a:srgbClr val="FF0000"/>
                </a:solidFill>
              </a:rPr>
              <a:t>of channeling in </a:t>
            </a:r>
            <a:r>
              <a:rPr lang="en-US" sz="3600" dirty="0" smtClean="0">
                <a:solidFill>
                  <a:srgbClr val="FF0000"/>
                </a:solidFill>
              </a:rPr>
              <a:t>bent crystals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075" name="Text Box 11"/>
          <p:cNvSpPr txBox="1">
            <a:spLocks noChangeArrowheads="1"/>
          </p:cNvSpPr>
          <p:nvPr/>
        </p:nvSpPr>
        <p:spPr bwMode="auto">
          <a:xfrm>
            <a:off x="3131840" y="6180111"/>
            <a:ext cx="56010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r"/>
            <a:r>
              <a:rPr lang="en-US" b="0" dirty="0">
                <a:solidFill>
                  <a:srgbClr val="151C66"/>
                </a:solidFill>
              </a:rPr>
              <a:t>University of Ferrara and INFN - Italy</a:t>
            </a:r>
          </a:p>
        </p:txBody>
      </p:sp>
      <p:sp>
        <p:nvSpPr>
          <p:cNvPr id="3077" name="CasellaDiTesto 1"/>
          <p:cNvSpPr txBox="1">
            <a:spLocks noChangeArrowheads="1"/>
          </p:cNvSpPr>
          <p:nvPr/>
        </p:nvSpPr>
        <p:spPr bwMode="auto">
          <a:xfrm>
            <a:off x="5912124" y="5122987"/>
            <a:ext cx="27722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it-IT" sz="2800" dirty="0" smtClean="0">
                <a:solidFill>
                  <a:srgbClr val="151C66"/>
                </a:solidFill>
              </a:rPr>
              <a:t>Vincenzo Guidi</a:t>
            </a:r>
            <a:endParaRPr lang="it-IT" sz="2800" dirty="0">
              <a:solidFill>
                <a:srgbClr val="151C66"/>
              </a:solidFill>
            </a:endParaRPr>
          </a:p>
        </p:txBody>
      </p:sp>
      <p:pic>
        <p:nvPicPr>
          <p:cNvPr id="307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320210"/>
            <a:ext cx="1749787" cy="1354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81" name="CasellaDiTesto 2"/>
          <p:cNvSpPr txBox="1">
            <a:spLocks noChangeArrowheads="1"/>
          </p:cNvSpPr>
          <p:nvPr/>
        </p:nvSpPr>
        <p:spPr bwMode="auto">
          <a:xfrm>
            <a:off x="5437262" y="5646207"/>
            <a:ext cx="3171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r"/>
            <a:r>
              <a:rPr lang="it-IT" b="0" dirty="0" err="1" smtClean="0">
                <a:solidFill>
                  <a:srgbClr val="151C66"/>
                </a:solidFill>
              </a:rPr>
              <a:t>guidi@fe.infn.it</a:t>
            </a:r>
            <a:endParaRPr lang="it-IT" b="0" dirty="0">
              <a:solidFill>
                <a:srgbClr val="151C66"/>
              </a:solidFill>
            </a:endParaRPr>
          </a:p>
        </p:txBody>
      </p:sp>
      <p:pic>
        <p:nvPicPr>
          <p:cNvPr id="12" name="Picture 5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919" y="5250163"/>
            <a:ext cx="1741810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1307" y="5253598"/>
            <a:ext cx="1384300" cy="147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12" y="-27384"/>
            <a:ext cx="9144000" cy="34228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31196"/>
            <a:ext cx="9144000" cy="34228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8064" y="116632"/>
            <a:ext cx="3906922" cy="8776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586" y="4561522"/>
            <a:ext cx="2320119" cy="1621162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8741" y="4522884"/>
            <a:ext cx="2338813" cy="1754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uppo 7"/>
          <p:cNvGrpSpPr/>
          <p:nvPr/>
        </p:nvGrpSpPr>
        <p:grpSpPr>
          <a:xfrm>
            <a:off x="4897846" y="1772816"/>
            <a:ext cx="3293117" cy="1868540"/>
            <a:chOff x="3082603" y="2859447"/>
            <a:chExt cx="3637424" cy="2221946"/>
          </a:xfrm>
        </p:grpSpPr>
        <p:grpSp>
          <p:nvGrpSpPr>
            <p:cNvPr id="9" name="Group 31"/>
            <p:cNvGrpSpPr>
              <a:grpSpLocks/>
            </p:cNvGrpSpPr>
            <p:nvPr/>
          </p:nvGrpSpPr>
          <p:grpSpPr bwMode="auto">
            <a:xfrm>
              <a:off x="4593679" y="3138264"/>
              <a:ext cx="1634505" cy="1546220"/>
              <a:chOff x="6805613" y="2000243"/>
              <a:chExt cx="2500330" cy="2260607"/>
            </a:xfrm>
          </p:grpSpPr>
          <p:pic>
            <p:nvPicPr>
              <p:cNvPr id="13" name="Picture 26" descr="qm1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05613" y="2643188"/>
                <a:ext cx="2338387" cy="1168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4" name="Straight Arrow Connector 21"/>
              <p:cNvCxnSpPr>
                <a:cxnSpLocks noChangeShapeType="1"/>
              </p:cNvCxnSpPr>
              <p:nvPr/>
            </p:nvCxnSpPr>
            <p:spPr bwMode="auto">
              <a:xfrm rot="16200000" flipH="1">
                <a:off x="7748588" y="3760788"/>
                <a:ext cx="642937" cy="357187"/>
              </a:xfrm>
              <a:prstGeom prst="straightConnector1">
                <a:avLst/>
              </a:prstGeom>
              <a:noFill/>
              <a:ln w="25400" algn="ctr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Straight Arrow Connector 21"/>
              <p:cNvCxnSpPr>
                <a:cxnSpLocks noChangeShapeType="1"/>
              </p:cNvCxnSpPr>
              <p:nvPr/>
            </p:nvCxnSpPr>
            <p:spPr bwMode="auto">
              <a:xfrm rot="5400000">
                <a:off x="7600953" y="2224080"/>
                <a:ext cx="714382" cy="266707"/>
              </a:xfrm>
              <a:prstGeom prst="straightConnector1">
                <a:avLst/>
              </a:prstGeom>
              <a:noFill/>
              <a:ln w="25400" algn="ctr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Straight Arrow Connector 21"/>
              <p:cNvCxnSpPr>
                <a:cxnSpLocks noChangeShapeType="1"/>
              </p:cNvCxnSpPr>
              <p:nvPr/>
            </p:nvCxnSpPr>
            <p:spPr bwMode="auto">
              <a:xfrm rot="5400000">
                <a:off x="6769893" y="3178966"/>
                <a:ext cx="1500198" cy="571506"/>
              </a:xfrm>
              <a:prstGeom prst="straightConnector1">
                <a:avLst/>
              </a:prstGeom>
              <a:noFill/>
              <a:ln w="25400" algn="ctr">
                <a:solidFill>
                  <a:srgbClr val="002060"/>
                </a:solidFill>
                <a:prstDash val="sysDash"/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Straight Arrow Connector 28"/>
              <p:cNvCxnSpPr>
                <a:cxnSpLocks noChangeShapeType="1"/>
              </p:cNvCxnSpPr>
              <p:nvPr/>
            </p:nvCxnSpPr>
            <p:spPr bwMode="auto">
              <a:xfrm>
                <a:off x="8795542" y="3357562"/>
                <a:ext cx="510401" cy="285752"/>
              </a:xfrm>
              <a:prstGeom prst="straightConnector1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  <p:pic>
          <p:nvPicPr>
            <p:cNvPr id="10" name="Picture 34" descr="qm_2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2603" y="2905392"/>
              <a:ext cx="1439809" cy="2176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27"/>
            <p:cNvSpPr txBox="1">
              <a:spLocks noChangeArrowheads="1"/>
            </p:cNvSpPr>
            <p:nvPr/>
          </p:nvSpPr>
          <p:spPr bwMode="auto">
            <a:xfrm>
              <a:off x="5894527" y="4302809"/>
              <a:ext cx="825500" cy="402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Helvetica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Helvetica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Helvetica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Helvetica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Helvetic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</a:defRPr>
              </a:lvl9pPr>
            </a:lstStyle>
            <a:p>
              <a:r>
                <a:rPr lang="en-US" sz="1600" b="0" smtClean="0">
                  <a:latin typeface="+mn-lt"/>
                </a:rPr>
                <a:t>&lt;111&gt;</a:t>
              </a:r>
              <a:endParaRPr lang="en-US" sz="1600" b="0">
                <a:latin typeface="+mn-lt"/>
              </a:endParaRPr>
            </a:p>
          </p:txBody>
        </p:sp>
        <p:sp>
          <p:nvSpPr>
            <p:cNvPr id="12" name="TextBox 52"/>
            <p:cNvSpPr txBox="1">
              <a:spLocks noChangeArrowheads="1"/>
            </p:cNvSpPr>
            <p:nvPr/>
          </p:nvSpPr>
          <p:spPr bwMode="auto">
            <a:xfrm>
              <a:off x="5085556" y="2859447"/>
              <a:ext cx="994086" cy="402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Helvetica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Helvetica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Helvetica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Helvetica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Helvetic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charset="0"/>
                </a:defRPr>
              </a:lvl9pPr>
            </a:lstStyle>
            <a:p>
              <a:r>
                <a:rPr lang="en-US" sz="1600" b="0" dirty="0" smtClean="0">
                  <a:latin typeface="+mn-lt"/>
                </a:rPr>
                <a:t>&lt;211&gt;</a:t>
              </a:r>
              <a:endParaRPr lang="en-US" sz="1600" b="0" dirty="0">
                <a:latin typeface="+mn-lt"/>
              </a:endParaRPr>
            </a:p>
          </p:txBody>
        </p:sp>
      </p:grpSp>
      <p:sp>
        <p:nvSpPr>
          <p:cNvPr id="21" name="Titolo 1"/>
          <p:cNvSpPr txBox="1">
            <a:spLocks/>
          </p:cNvSpPr>
          <p:nvPr/>
        </p:nvSpPr>
        <p:spPr>
          <a:xfrm>
            <a:off x="107504" y="620688"/>
            <a:ext cx="7543800" cy="7456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0" dirty="0" smtClean="0">
                <a:solidFill>
                  <a:srgbClr val="002060"/>
                </a:solidFill>
                <a:latin typeface="+mn-lt"/>
              </a:rPr>
              <a:t>Crystal bending and </a:t>
            </a:r>
            <a:r>
              <a:rPr lang="it-IT" sz="3200" b="0" dirty="0" err="1" smtClean="0">
                <a:solidFill>
                  <a:srgbClr val="002060"/>
                </a:solidFill>
                <a:latin typeface="+mn-lt"/>
              </a:rPr>
              <a:t>characterization</a:t>
            </a:r>
            <a:endParaRPr lang="it-IT" sz="3200" b="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3" name="CasellaDiTesto 14"/>
          <p:cNvSpPr txBox="1">
            <a:spLocks noChangeArrowheads="1"/>
          </p:cNvSpPr>
          <p:nvPr/>
        </p:nvSpPr>
        <p:spPr bwMode="auto">
          <a:xfrm>
            <a:off x="386365" y="3831628"/>
            <a:ext cx="37720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GB" altLang="it-IT" sz="1400" dirty="0" smtClean="0">
                <a:solidFill>
                  <a:srgbClr val="002060"/>
                </a:solidFill>
                <a:latin typeface="+mn-lt"/>
              </a:rPr>
              <a:t>FOGALE TMAP 4: thickness measurement</a:t>
            </a:r>
            <a:endParaRPr lang="en-GB" altLang="it-IT" sz="14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5" name="CasellaDiTesto 14"/>
          <p:cNvSpPr txBox="1">
            <a:spLocks noChangeArrowheads="1"/>
          </p:cNvSpPr>
          <p:nvPr/>
        </p:nvSpPr>
        <p:spPr bwMode="auto">
          <a:xfrm>
            <a:off x="4493244" y="3777964"/>
            <a:ext cx="436742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GB" altLang="it-IT" sz="1400" dirty="0" smtClean="0">
                <a:solidFill>
                  <a:srgbClr val="002060"/>
                </a:solidFill>
                <a:latin typeface="+mn-lt"/>
              </a:rPr>
              <a:t>Quasi-mosaic crystal [1]: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it-IT" sz="1400" dirty="0" smtClean="0">
                <a:solidFill>
                  <a:srgbClr val="002060"/>
                </a:solidFill>
                <a:latin typeface="+mn-lt"/>
              </a:rPr>
              <a:t>Anticlastic curvature suppressed due to strong bending along principal direction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altLang="it-IT" sz="1400" dirty="0" smtClean="0">
                <a:solidFill>
                  <a:srgbClr val="002060"/>
                </a:solidFill>
                <a:latin typeface="+mn-lt"/>
              </a:rPr>
              <a:t> </a:t>
            </a:r>
            <a:endParaRPr lang="en-GB" altLang="it-IT" sz="14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6" name="CasellaDiTesto 14"/>
          <p:cNvSpPr txBox="1">
            <a:spLocks noChangeArrowheads="1"/>
          </p:cNvSpPr>
          <p:nvPr/>
        </p:nvSpPr>
        <p:spPr bwMode="auto">
          <a:xfrm>
            <a:off x="4222787" y="6289575"/>
            <a:ext cx="49212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GB" altLang="it-IT" sz="1400" dirty="0" err="1">
                <a:solidFill>
                  <a:srgbClr val="002060"/>
                </a:solidFill>
                <a:latin typeface="+mn-lt"/>
              </a:rPr>
              <a:t>Panalytical</a:t>
            </a:r>
            <a:r>
              <a:rPr lang="en-GB" altLang="it-IT" sz="14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altLang="it-IT" sz="1400" dirty="0" err="1">
                <a:solidFill>
                  <a:srgbClr val="002060"/>
                </a:solidFill>
                <a:latin typeface="+mn-lt"/>
              </a:rPr>
              <a:t>X’pert</a:t>
            </a:r>
            <a:r>
              <a:rPr lang="en-GB" altLang="it-IT" sz="1400" dirty="0">
                <a:solidFill>
                  <a:srgbClr val="002060"/>
                </a:solidFill>
                <a:latin typeface="+mn-lt"/>
              </a:rPr>
              <a:t> Pro </a:t>
            </a:r>
            <a:r>
              <a:rPr lang="en-GB" altLang="it-IT" sz="1400" dirty="0" smtClean="0">
                <a:solidFill>
                  <a:srgbClr val="002060"/>
                </a:solidFill>
                <a:latin typeface="+mn-lt"/>
              </a:rPr>
              <a:t>x-rays: bending angle estimation</a:t>
            </a:r>
            <a:endParaRPr lang="en-GB" altLang="it-IT" sz="14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7" name="Immagin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80" y="4411589"/>
            <a:ext cx="2421223" cy="1815918"/>
          </a:xfrm>
          <a:prstGeom prst="rect">
            <a:avLst/>
          </a:prstGeom>
        </p:spPr>
      </p:pic>
      <p:sp>
        <p:nvSpPr>
          <p:cNvPr id="28" name="CasellaDiTesto 14"/>
          <p:cNvSpPr txBox="1">
            <a:spLocks noChangeArrowheads="1"/>
          </p:cNvSpPr>
          <p:nvPr/>
        </p:nvSpPr>
        <p:spPr bwMode="auto">
          <a:xfrm>
            <a:off x="373682" y="6274970"/>
            <a:ext cx="37720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GB" altLang="it-IT" sz="1400" dirty="0" smtClean="0">
                <a:solidFill>
                  <a:srgbClr val="002060"/>
                </a:solidFill>
                <a:latin typeface="+mn-lt"/>
              </a:rPr>
              <a:t>Crystal mounted onto bending holder</a:t>
            </a:r>
            <a:endParaRPr lang="en-GB" altLang="it-IT" sz="14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1508"/>
            <a:ext cx="2750174" cy="1830391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672" y="1940808"/>
            <a:ext cx="2228470" cy="1853736"/>
          </a:xfrm>
          <a:prstGeom prst="rect">
            <a:avLst/>
          </a:prstGeom>
        </p:spPr>
      </p:pic>
      <p:sp>
        <p:nvSpPr>
          <p:cNvPr id="24" name="CasellaDiTesto 23"/>
          <p:cNvSpPr txBox="1"/>
          <p:nvPr/>
        </p:nvSpPr>
        <p:spPr>
          <a:xfrm>
            <a:off x="6117465" y="3397006"/>
            <a:ext cx="3039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 smtClean="0">
                <a:solidFill>
                  <a:srgbClr val="002060"/>
                </a:solidFill>
                <a:latin typeface="+mn-lt"/>
              </a:rPr>
              <a:t>[1] </a:t>
            </a:r>
            <a:r>
              <a:rPr lang="nb-NO" sz="1400" b="1" dirty="0">
                <a:solidFill>
                  <a:srgbClr val="002060"/>
                </a:solidFill>
                <a:latin typeface="+mn-lt"/>
              </a:rPr>
              <a:t>Y. M. </a:t>
            </a:r>
            <a:r>
              <a:rPr lang="nb-NO" sz="1400" b="1" dirty="0" smtClean="0">
                <a:solidFill>
                  <a:srgbClr val="002060"/>
                </a:solidFill>
                <a:latin typeface="+mn-lt"/>
              </a:rPr>
              <a:t>Ivanov, </a:t>
            </a:r>
            <a:r>
              <a:rPr lang="nb-NO" sz="1400" b="1" i="1" dirty="0">
                <a:solidFill>
                  <a:srgbClr val="002060"/>
                </a:solidFill>
                <a:latin typeface="+mn-lt"/>
              </a:rPr>
              <a:t>JETP </a:t>
            </a:r>
            <a:r>
              <a:rPr lang="nb-NO" sz="1400" b="1" i="1" dirty="0" smtClean="0">
                <a:solidFill>
                  <a:srgbClr val="002060"/>
                </a:solidFill>
                <a:latin typeface="+mn-lt"/>
              </a:rPr>
              <a:t>Lett. </a:t>
            </a:r>
            <a:r>
              <a:rPr lang="nb-NO" sz="1400" b="1" dirty="0" smtClean="0">
                <a:solidFill>
                  <a:srgbClr val="002060"/>
                </a:solidFill>
                <a:latin typeface="+mn-lt"/>
              </a:rPr>
              <a:t>(</a:t>
            </a:r>
            <a:r>
              <a:rPr lang="nb-NO" sz="1400" b="1" dirty="0">
                <a:solidFill>
                  <a:srgbClr val="002060"/>
                </a:solidFill>
                <a:latin typeface="+mn-lt"/>
              </a:rPr>
              <a:t>2005</a:t>
            </a:r>
            <a:r>
              <a:rPr lang="nb-NO" sz="1400" b="1" dirty="0" smtClean="0">
                <a:solidFill>
                  <a:srgbClr val="002060"/>
                </a:solidFill>
                <a:latin typeface="+mn-lt"/>
              </a:rPr>
              <a:t>).</a:t>
            </a:r>
            <a:endParaRPr lang="en-GB" sz="14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9" name="Picture 5" descr="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20688"/>
            <a:ext cx="1741810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388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00200" y="289835"/>
            <a:ext cx="7543800" cy="1450757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002060"/>
                </a:solidFill>
              </a:rPr>
              <a:t>Experimental setup at the </a:t>
            </a:r>
            <a:r>
              <a:rPr lang="en-US" sz="4000" dirty="0" err="1" smtClean="0">
                <a:solidFill>
                  <a:srgbClr val="002060"/>
                </a:solidFill>
              </a:rPr>
              <a:t>MAinzer</a:t>
            </a:r>
            <a:r>
              <a:rPr lang="en-US" sz="4000" dirty="0" smtClean="0">
                <a:solidFill>
                  <a:srgbClr val="002060"/>
                </a:solidFill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</a:rPr>
              <a:t>MIkrotron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74776"/>
            <a:ext cx="7313934" cy="3559351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25989" y="5061566"/>
            <a:ext cx="37550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 smtClean="0">
                <a:solidFill>
                  <a:srgbClr val="000000"/>
                </a:solidFill>
                <a:latin typeface="+mj-lt"/>
              </a:rPr>
              <a:t>855 MeV electron beam characteristics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: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Beam-Spot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size </a:t>
            </a:r>
            <a:r>
              <a:rPr lang="el-GR" sz="1600" i="1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σ</a:t>
            </a:r>
            <a:r>
              <a:rPr lang="en-US" sz="1600" baseline="-250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hor</a:t>
            </a:r>
            <a:r>
              <a:rPr lang="en-US" sz="1600" baseline="-250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= </a:t>
            </a:r>
            <a:r>
              <a:rPr lang="en-US" sz="1600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200 </a:t>
            </a:r>
            <a:r>
              <a:rPr lang="en-US" sz="16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µm, </a:t>
            </a:r>
            <a:endParaRPr lang="en-US" sz="1600" dirty="0" smtClean="0">
              <a:solidFill>
                <a:srgbClr val="000000"/>
              </a:solidFill>
              <a:latin typeface="+mj-lt"/>
              <a:cs typeface="Times New Roman" pitchFamily="18" charset="0"/>
            </a:endParaRPr>
          </a:p>
          <a:p>
            <a:r>
              <a:rPr lang="en-US" sz="16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Beam </a:t>
            </a:r>
            <a:r>
              <a:rPr lang="en-US" sz="16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Divergence </a:t>
            </a:r>
            <a:r>
              <a:rPr lang="el-GR" sz="1600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σ</a:t>
            </a:r>
            <a:r>
              <a:rPr lang="en-US" sz="16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'</a:t>
            </a:r>
            <a:r>
              <a:rPr lang="en-US" sz="1600" baseline="-25000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hor</a:t>
            </a:r>
            <a:r>
              <a:rPr lang="en-US" sz="1600" baseline="-250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= </a:t>
            </a:r>
            <a:r>
              <a:rPr lang="en-US" sz="16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70 </a:t>
            </a:r>
            <a:r>
              <a:rPr lang="en-US" sz="16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µrad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Beam-Spot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size </a:t>
            </a:r>
            <a:r>
              <a:rPr lang="el-GR" sz="1600" i="1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σ</a:t>
            </a:r>
            <a:r>
              <a:rPr lang="en-US" sz="1600" baseline="-25000" dirty="0" err="1">
                <a:solidFill>
                  <a:srgbClr val="000000"/>
                </a:solidFill>
                <a:latin typeface="+mj-lt"/>
                <a:cs typeface="Times New Roman" pitchFamily="18" charset="0"/>
              </a:rPr>
              <a:t>vert</a:t>
            </a:r>
            <a:r>
              <a:rPr lang="en-US" sz="1600" baseline="-250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= </a:t>
            </a:r>
            <a:r>
              <a:rPr lang="en-US" sz="1600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70 </a:t>
            </a:r>
            <a:r>
              <a:rPr lang="en-US" sz="16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µm, </a:t>
            </a:r>
            <a:endParaRPr lang="en-US" sz="1600" dirty="0" smtClean="0">
              <a:solidFill>
                <a:srgbClr val="000000"/>
              </a:solidFill>
              <a:latin typeface="+mj-lt"/>
              <a:cs typeface="Times New Roman" pitchFamily="18" charset="0"/>
            </a:endParaRPr>
          </a:p>
          <a:p>
            <a:r>
              <a:rPr lang="en-US" sz="16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Beam </a:t>
            </a:r>
            <a:r>
              <a:rPr lang="en-US" sz="16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Divergence </a:t>
            </a:r>
            <a:r>
              <a:rPr lang="el-GR" sz="1600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σ</a:t>
            </a:r>
            <a:r>
              <a:rPr lang="en-US" sz="16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'</a:t>
            </a:r>
            <a:r>
              <a:rPr lang="en-US" sz="1600" baseline="-25000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vert</a:t>
            </a:r>
            <a:r>
              <a:rPr lang="en-US" sz="1600" baseline="-250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= </a:t>
            </a:r>
            <a:r>
              <a:rPr lang="en-US" sz="16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30 µrad</a:t>
            </a:r>
            <a:endParaRPr lang="en-US" sz="1600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4" y="1806181"/>
            <a:ext cx="3692242" cy="1692575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726371" y="1761298"/>
            <a:ext cx="2496703" cy="156966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it-IT" sz="1600" u="sng" dirty="0">
                <a:solidFill>
                  <a:srgbClr val="000000"/>
                </a:solidFill>
                <a:latin typeface="+mj-lt"/>
              </a:rPr>
              <a:t>Crystal </a:t>
            </a:r>
            <a:r>
              <a:rPr lang="it-IT" sz="1600" u="sng" dirty="0" err="1" smtClean="0">
                <a:solidFill>
                  <a:srgbClr val="000000"/>
                </a:solidFill>
                <a:latin typeface="+mj-lt"/>
              </a:rPr>
              <a:t>parameters</a:t>
            </a:r>
            <a:r>
              <a:rPr lang="it-IT" sz="1600" u="sng" dirty="0" smtClean="0">
                <a:solidFill>
                  <a:srgbClr val="000000"/>
                </a:solidFill>
                <a:latin typeface="+mj-lt"/>
              </a:rPr>
              <a:t>:</a:t>
            </a:r>
            <a:endParaRPr lang="it-IT" sz="1600" u="sng" dirty="0">
              <a:solidFill>
                <a:srgbClr val="000000"/>
              </a:solidFill>
              <a:latin typeface="+mj-lt"/>
            </a:endParaRPr>
          </a:p>
          <a:p>
            <a:r>
              <a:rPr lang="it-IT" sz="1600" dirty="0">
                <a:solidFill>
                  <a:srgbClr val="000000"/>
                </a:solidFill>
                <a:latin typeface="+mj-lt"/>
              </a:rPr>
              <a:t>T = 30.5 µm</a:t>
            </a:r>
          </a:p>
          <a:p>
            <a:r>
              <a:rPr lang="it-IT" sz="1600" dirty="0" err="1">
                <a:solidFill>
                  <a:srgbClr val="000000"/>
                </a:solidFill>
                <a:latin typeface="+mj-lt"/>
              </a:rPr>
              <a:t>R</a:t>
            </a:r>
            <a:r>
              <a:rPr lang="it-IT" sz="1600" baseline="-25000" dirty="0" err="1">
                <a:solidFill>
                  <a:srgbClr val="000000"/>
                </a:solidFill>
                <a:latin typeface="+mj-lt"/>
              </a:rPr>
              <a:t>qm</a:t>
            </a:r>
            <a:r>
              <a:rPr lang="it-IT" sz="1600" dirty="0">
                <a:solidFill>
                  <a:srgbClr val="000000"/>
                </a:solidFill>
                <a:latin typeface="+mj-lt"/>
              </a:rPr>
              <a:t> = 33.5 mm</a:t>
            </a:r>
          </a:p>
          <a:p>
            <a:r>
              <a:rPr lang="it-IT" sz="1600" dirty="0">
                <a:solidFill>
                  <a:srgbClr val="000000"/>
                </a:solidFill>
                <a:latin typeface="+mj-lt"/>
              </a:rPr>
              <a:t>(111) </a:t>
            </a:r>
            <a:r>
              <a:rPr lang="it-IT" sz="1600" dirty="0" err="1">
                <a:solidFill>
                  <a:srgbClr val="000000"/>
                </a:solidFill>
                <a:latin typeface="+mj-lt"/>
              </a:rPr>
              <a:t>Bent</a:t>
            </a:r>
            <a:r>
              <a:rPr lang="it-IT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it-IT" sz="1600" dirty="0" err="1">
                <a:solidFill>
                  <a:srgbClr val="000000"/>
                </a:solidFill>
                <a:latin typeface="+mj-lt"/>
              </a:rPr>
              <a:t>planes</a:t>
            </a:r>
            <a:endParaRPr lang="it-IT" sz="1600" dirty="0">
              <a:solidFill>
                <a:srgbClr val="000000"/>
              </a:solidFill>
              <a:latin typeface="+mj-lt"/>
            </a:endParaRPr>
          </a:p>
          <a:p>
            <a:r>
              <a:rPr lang="it-IT" sz="1600" dirty="0">
                <a:solidFill>
                  <a:srgbClr val="000000"/>
                </a:solidFill>
                <a:latin typeface="+mj-lt"/>
              </a:rPr>
              <a:t>U</a:t>
            </a:r>
            <a:r>
              <a:rPr lang="it-IT" sz="1600" baseline="-25000" dirty="0">
                <a:solidFill>
                  <a:srgbClr val="000000"/>
                </a:solidFill>
                <a:latin typeface="+mj-lt"/>
              </a:rPr>
              <a:t>0</a:t>
            </a:r>
            <a:r>
              <a:rPr lang="it-IT" sz="1600" dirty="0">
                <a:solidFill>
                  <a:srgbClr val="000000"/>
                </a:solidFill>
                <a:latin typeface="+mj-lt"/>
              </a:rPr>
              <a:t>= 23 </a:t>
            </a:r>
            <a:r>
              <a:rPr lang="it-IT" sz="1600" dirty="0" err="1">
                <a:solidFill>
                  <a:srgbClr val="000000"/>
                </a:solidFill>
                <a:latin typeface="+mj-lt"/>
              </a:rPr>
              <a:t>eV</a:t>
            </a:r>
            <a:endParaRPr lang="it-IT" sz="1600" dirty="0">
              <a:solidFill>
                <a:srgbClr val="000000"/>
              </a:solidFill>
              <a:latin typeface="+mj-lt"/>
            </a:endParaRPr>
          </a:p>
          <a:p>
            <a:r>
              <a:rPr lang="el-GR" sz="1600" dirty="0">
                <a:solidFill>
                  <a:srgbClr val="000000"/>
                </a:solidFill>
                <a:latin typeface="+mj-lt"/>
              </a:rPr>
              <a:t>θ</a:t>
            </a:r>
            <a:r>
              <a:rPr lang="it-IT" sz="1600" dirty="0">
                <a:solidFill>
                  <a:srgbClr val="000000"/>
                </a:solidFill>
                <a:latin typeface="+mj-lt"/>
              </a:rPr>
              <a:t>c= 220 µ</a:t>
            </a:r>
            <a:r>
              <a:rPr lang="it-IT" sz="1600" dirty="0" err="1">
                <a:solidFill>
                  <a:srgbClr val="000000"/>
                </a:solidFill>
                <a:latin typeface="+mj-lt"/>
              </a:rPr>
              <a:t>rad</a:t>
            </a:r>
            <a:endParaRPr lang="it-IT" sz="16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781042" y="6114782"/>
            <a:ext cx="5020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131966"/>
                </a:solidFill>
              </a:rPr>
              <a:t>D. Lietti et al. </a:t>
            </a:r>
            <a:r>
              <a:rPr lang="fr-FR" sz="1600" b="1" dirty="0" err="1" smtClean="0">
                <a:solidFill>
                  <a:srgbClr val="131966"/>
                </a:solidFill>
              </a:rPr>
              <a:t>Rev</a:t>
            </a:r>
            <a:r>
              <a:rPr lang="fr-FR" sz="1600" b="1" dirty="0" smtClean="0">
                <a:solidFill>
                  <a:srgbClr val="131966"/>
                </a:solidFill>
              </a:rPr>
              <a:t>. </a:t>
            </a:r>
            <a:r>
              <a:rPr lang="fr-FR" sz="1600" b="1" dirty="0" err="1" smtClean="0">
                <a:solidFill>
                  <a:srgbClr val="131966"/>
                </a:solidFill>
              </a:rPr>
              <a:t>Sci</a:t>
            </a:r>
            <a:r>
              <a:rPr lang="fr-FR" sz="1600" b="1" dirty="0" smtClean="0">
                <a:solidFill>
                  <a:srgbClr val="131966"/>
                </a:solidFill>
              </a:rPr>
              <a:t>. </a:t>
            </a:r>
            <a:r>
              <a:rPr lang="fr-FR" sz="1600" b="1" dirty="0" err="1" smtClean="0">
                <a:solidFill>
                  <a:srgbClr val="131966"/>
                </a:solidFill>
              </a:rPr>
              <a:t>Instr</a:t>
            </a:r>
            <a:r>
              <a:rPr lang="fr-FR" sz="1600" b="1" dirty="0" smtClean="0">
                <a:solidFill>
                  <a:srgbClr val="131966"/>
                </a:solidFill>
              </a:rPr>
              <a:t>. </a:t>
            </a:r>
            <a:r>
              <a:rPr lang="fr-FR" sz="1600" b="1" dirty="0">
                <a:solidFill>
                  <a:srgbClr val="131966"/>
                </a:solidFill>
              </a:rPr>
              <a:t>86 (4), </a:t>
            </a:r>
            <a:r>
              <a:rPr lang="fr-FR" sz="1600" b="1" dirty="0" smtClean="0">
                <a:solidFill>
                  <a:srgbClr val="131966"/>
                </a:solidFill>
              </a:rPr>
              <a:t>045102 (</a:t>
            </a:r>
            <a:r>
              <a:rPr lang="fr-FR" sz="1600" b="1" dirty="0">
                <a:solidFill>
                  <a:srgbClr val="131966"/>
                </a:solidFill>
              </a:rPr>
              <a:t>2015)</a:t>
            </a:r>
            <a:endParaRPr lang="en-GB" sz="1600" b="1" dirty="0">
              <a:solidFill>
                <a:srgbClr val="131966"/>
              </a:solidFill>
            </a:endParaRPr>
          </a:p>
        </p:txBody>
      </p:sp>
      <p:pic>
        <p:nvPicPr>
          <p:cNvPr id="8" name="Picture 2" descr="C:\Users\daphne\Downloads\mamilog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9" y="548680"/>
            <a:ext cx="1060355" cy="98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869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lh5.googleusercontent.com/FbOe4f4vd_oWg-4BRNuX52jI7gzVLSWbKEyG25NXStBP9uvLBxwEYz00LGBaNYRQlEd0m0S6cfjRjNA8caAXTNAzYXCAQri2KbQcrrsMGOXDw6K-NZisfBMYrXIq52ynB1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4" y="1739443"/>
            <a:ext cx="8937796" cy="31803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1034" y="4983559"/>
            <a:ext cx="47379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 smtClean="0"/>
              <a:t>(</a:t>
            </a:r>
            <a:r>
              <a:rPr lang="en-US" sz="1800" b="0" dirty="0" smtClean="0"/>
              <a:t>a) Angular scan for deflected beam distribution: (1) and (6) </a:t>
            </a:r>
            <a:r>
              <a:rPr lang="en-US" sz="1800" b="0" dirty="0" err="1" smtClean="0"/>
              <a:t>nonchanneling</a:t>
            </a:r>
            <a:r>
              <a:rPr lang="en-US" sz="1800" b="0" dirty="0" smtClean="0"/>
              <a:t> regime; (2) channeling; (3) </a:t>
            </a:r>
            <a:r>
              <a:rPr lang="en-US" sz="1800" b="0" dirty="0" err="1" smtClean="0"/>
              <a:t>dechanneling</a:t>
            </a:r>
            <a:r>
              <a:rPr lang="en-US" sz="1800" b="0" dirty="0" smtClean="0"/>
              <a:t>; (4) volume reflection; and (5) volume capture.  </a:t>
            </a:r>
            <a:endParaRPr lang="en-US" sz="1800" b="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5076056" y="5445224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endParaRPr lang="en-US" sz="1200"/>
          </a:p>
        </p:txBody>
      </p:sp>
      <p:sp>
        <p:nvSpPr>
          <p:cNvPr id="4" name="CasellaDiTesto 3"/>
          <p:cNvSpPr txBox="1"/>
          <p:nvPr/>
        </p:nvSpPr>
        <p:spPr>
          <a:xfrm>
            <a:off x="4932040" y="4877166"/>
            <a:ext cx="421196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(b) Crystal aligned with the beam: </a:t>
            </a:r>
            <a:r>
              <a:rPr lang="en-US" sz="1300" dirty="0"/>
              <a:t>m</a:t>
            </a:r>
            <a:r>
              <a:rPr lang="en-US" sz="1300" dirty="0" smtClean="0"/>
              <a:t>ultiple scattering causes </a:t>
            </a:r>
            <a:r>
              <a:rPr lang="en-US" sz="1300" dirty="0" err="1" smtClean="0"/>
              <a:t>dechanneling</a:t>
            </a:r>
            <a:r>
              <a:rPr lang="en-US" sz="1300" dirty="0" smtClean="0"/>
              <a:t> and rechanneling.;</a:t>
            </a:r>
          </a:p>
          <a:p>
            <a:r>
              <a:rPr lang="en-US" sz="1300" dirty="0" smtClean="0"/>
              <a:t>(</a:t>
            </a:r>
            <a:r>
              <a:rPr lang="en-US" sz="1300" dirty="0"/>
              <a:t>c) </a:t>
            </a:r>
            <a:r>
              <a:rPr lang="en-US" sz="1300" dirty="0" smtClean="0"/>
              <a:t>crystal </a:t>
            </a:r>
            <a:r>
              <a:rPr lang="en-US" sz="1300" dirty="0"/>
              <a:t>is </a:t>
            </a:r>
            <a:r>
              <a:rPr lang="en-US" sz="1300" dirty="0" smtClean="0"/>
              <a:t>not aligned </a:t>
            </a:r>
            <a:r>
              <a:rPr lang="en-US" sz="1300" dirty="0"/>
              <a:t>with respect to the </a:t>
            </a:r>
            <a:r>
              <a:rPr lang="en-US" sz="1300" dirty="0" smtClean="0"/>
              <a:t>beam, but the </a:t>
            </a:r>
            <a:r>
              <a:rPr lang="en-US" sz="1300" dirty="0"/>
              <a:t>beam trajectory becomes tangent to the atomic planes inside the crystal bulk</a:t>
            </a:r>
            <a:r>
              <a:rPr lang="en-US" sz="1300" dirty="0" smtClean="0"/>
              <a:t>. </a:t>
            </a:r>
            <a:r>
              <a:rPr lang="en-US" sz="1300" dirty="0"/>
              <a:t>VR </a:t>
            </a:r>
            <a:r>
              <a:rPr lang="en-US" sz="1300" dirty="0" smtClean="0"/>
              <a:t> </a:t>
            </a:r>
            <a:r>
              <a:rPr lang="en-US" sz="1300" dirty="0"/>
              <a:t>or the competitive process of volume </a:t>
            </a:r>
            <a:r>
              <a:rPr lang="en-US" sz="1300" dirty="0" smtClean="0"/>
              <a:t>capture </a:t>
            </a:r>
            <a:r>
              <a:rPr lang="en-US" sz="1300" dirty="0"/>
              <a:t>occurs.</a:t>
            </a:r>
            <a:endParaRPr lang="it-IT" sz="1300" dirty="0"/>
          </a:p>
          <a:p>
            <a:endParaRPr lang="it-IT" sz="1300" dirty="0"/>
          </a:p>
        </p:txBody>
      </p:sp>
      <p:sp>
        <p:nvSpPr>
          <p:cNvPr id="18" name="Titolo 6"/>
          <p:cNvSpPr>
            <a:spLocks noGrp="1"/>
          </p:cNvSpPr>
          <p:nvPr>
            <p:ph type="title"/>
          </p:nvPr>
        </p:nvSpPr>
        <p:spPr>
          <a:xfrm>
            <a:off x="1061202" y="620688"/>
            <a:ext cx="7907628" cy="831187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rgbClr val="151C66"/>
                </a:solidFill>
              </a:rPr>
              <a:t>Experimental results on </a:t>
            </a:r>
            <a:r>
              <a:rPr lang="en-US" sz="3200" dirty="0">
                <a:solidFill>
                  <a:srgbClr val="151C66"/>
                </a:solidFill>
              </a:rPr>
              <a:t>b</a:t>
            </a:r>
            <a:r>
              <a:rPr lang="en-US" sz="3200" dirty="0" smtClean="0">
                <a:solidFill>
                  <a:srgbClr val="151C66"/>
                </a:solidFill>
              </a:rPr>
              <a:t>eam steering</a:t>
            </a:r>
            <a:endParaRPr lang="en-US" sz="3200" dirty="0">
              <a:solidFill>
                <a:srgbClr val="151C66"/>
              </a:solidFill>
            </a:endParaRPr>
          </a:p>
        </p:txBody>
      </p:sp>
      <p:sp>
        <p:nvSpPr>
          <p:cNvPr id="19" name="Titolo 6"/>
          <p:cNvSpPr txBox="1">
            <a:spLocks/>
          </p:cNvSpPr>
          <p:nvPr/>
        </p:nvSpPr>
        <p:spPr>
          <a:xfrm>
            <a:off x="-84936" y="6319231"/>
            <a:ext cx="8761392" cy="5387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2400" dirty="0" smtClean="0">
                <a:solidFill>
                  <a:srgbClr val="151C66"/>
                </a:solidFill>
              </a:rPr>
              <a:t>A</a:t>
            </a:r>
            <a:r>
              <a:rPr lang="nb-NO" sz="2400" dirty="0">
                <a:solidFill>
                  <a:srgbClr val="151C66"/>
                </a:solidFill>
              </a:rPr>
              <a:t>. Mazzolari et al., Phys. Rev. Lett. 74 (2014) </a:t>
            </a:r>
            <a:r>
              <a:rPr lang="nb-NO" sz="2400" dirty="0" smtClean="0">
                <a:solidFill>
                  <a:srgbClr val="151C66"/>
                </a:solidFill>
              </a:rPr>
              <a:t>2740</a:t>
            </a:r>
            <a:endParaRPr lang="en-US" sz="2400" b="1" dirty="0">
              <a:solidFill>
                <a:srgbClr val="151C66"/>
              </a:solidFill>
            </a:endParaRPr>
          </a:p>
        </p:txBody>
      </p:sp>
      <p:pic>
        <p:nvPicPr>
          <p:cNvPr id="9" name="Picture 2" descr="C:\Users\daphne\Downloads\mamilog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9" y="572682"/>
            <a:ext cx="1060355" cy="98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484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0" t="5956" r="10179" b="4383"/>
          <a:stretch/>
        </p:blipFill>
        <p:spPr>
          <a:xfrm>
            <a:off x="4580740" y="1687202"/>
            <a:ext cx="4531910" cy="349277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4" t="5335" r="10042"/>
          <a:stretch/>
        </p:blipFill>
        <p:spPr>
          <a:xfrm>
            <a:off x="178336" y="1687202"/>
            <a:ext cx="4451235" cy="3747088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188962" y="1547500"/>
            <a:ext cx="2323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+mn-lt"/>
              </a:rPr>
              <a:t>CHANNELING </a:t>
            </a:r>
            <a:endParaRPr lang="en-US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258791" y="1539854"/>
            <a:ext cx="3550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+mn-lt"/>
              </a:rPr>
              <a:t>VOLUME REFLECTION</a:t>
            </a:r>
            <a:endParaRPr lang="en-US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650679" y="5088443"/>
            <a:ext cx="47671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  <a:cs typeface="Times New Roman"/>
              </a:rPr>
              <a:t>Θ</a:t>
            </a:r>
            <a:r>
              <a:rPr lang="en-US" sz="1800" baseline="-25000" dirty="0" smtClean="0">
                <a:latin typeface="+mn-lt"/>
                <a:cs typeface="Times New Roman"/>
              </a:rPr>
              <a:t>inc</a:t>
            </a:r>
            <a:r>
              <a:rPr lang="en-US" sz="1800" dirty="0" smtClean="0">
                <a:latin typeface="+mn-lt"/>
                <a:cs typeface="Times New Roman"/>
              </a:rPr>
              <a:t>~450 µrad </a:t>
            </a:r>
            <a:r>
              <a:rPr lang="en-US" sz="1800" dirty="0" smtClean="0">
                <a:solidFill>
                  <a:srgbClr val="FF0000"/>
                </a:solidFill>
                <a:latin typeface="+mn-lt"/>
                <a:cs typeface="Times New Roman"/>
              </a:rPr>
              <a:t>Deflection =191±10 µrad </a:t>
            </a:r>
          </a:p>
          <a:p>
            <a:pPr algn="ctr"/>
            <a:r>
              <a:rPr lang="en-US" sz="1800" dirty="0" smtClean="0">
                <a:latin typeface="+mn-lt"/>
                <a:cs typeface="Times New Roman"/>
              </a:rPr>
              <a:t>Fraction of </a:t>
            </a:r>
            <a:r>
              <a:rPr lang="en-US" sz="1800" dirty="0" smtClean="0">
                <a:solidFill>
                  <a:srgbClr val="0F2FFF"/>
                </a:solidFill>
                <a:latin typeface="+mn-lt"/>
                <a:cs typeface="Times New Roman"/>
              </a:rPr>
              <a:t>reflected is 76.7±1.1%</a:t>
            </a:r>
          </a:p>
          <a:p>
            <a:endParaRPr lang="en-US" sz="1800" dirty="0">
              <a:latin typeface="+mn-lt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78336" y="5088797"/>
            <a:ext cx="4355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 smtClean="0">
                <a:latin typeface="+mn-lt"/>
                <a:cs typeface="Times New Roman"/>
              </a:rPr>
              <a:t>Θ</a:t>
            </a:r>
            <a:r>
              <a:rPr lang="en-US" sz="1800" baseline="-25000" dirty="0" err="1" smtClean="0">
                <a:latin typeface="+mn-lt"/>
                <a:cs typeface="Times New Roman"/>
              </a:rPr>
              <a:t>inc</a:t>
            </a:r>
            <a:r>
              <a:rPr lang="en-US" sz="1800" dirty="0" smtClean="0">
                <a:latin typeface="+mn-lt"/>
                <a:cs typeface="Times New Roman"/>
              </a:rPr>
              <a:t> ~ 0 µrad  </a:t>
            </a:r>
            <a:r>
              <a:rPr lang="en-US" sz="1800" dirty="0" smtClean="0">
                <a:solidFill>
                  <a:srgbClr val="FF0000"/>
                </a:solidFill>
                <a:latin typeface="+mn-lt"/>
                <a:cs typeface="Times New Roman"/>
              </a:rPr>
              <a:t>Deflection = 910±5 µrad</a:t>
            </a:r>
          </a:p>
          <a:p>
            <a:pPr algn="ctr"/>
            <a:r>
              <a:rPr lang="en-US" sz="1800" dirty="0" smtClean="0">
                <a:latin typeface="+mn-lt"/>
                <a:cs typeface="Times New Roman"/>
              </a:rPr>
              <a:t>Fraction of </a:t>
            </a:r>
            <a:r>
              <a:rPr lang="en-US" sz="1800" dirty="0" smtClean="0">
                <a:solidFill>
                  <a:srgbClr val="0F2FFF"/>
                </a:solidFill>
                <a:latin typeface="+mn-lt"/>
                <a:cs typeface="Times New Roman"/>
              </a:rPr>
              <a:t>channeled is 20.1±1.2%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0" y="5683612"/>
            <a:ext cx="91614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C00000"/>
                </a:solidFill>
              </a:rPr>
              <a:t>First experimental observation of efficient steering of negative particles in the sub-GeV energy range</a:t>
            </a:r>
            <a:endParaRPr lang="en-US" sz="2200" dirty="0">
              <a:solidFill>
                <a:srgbClr val="C00000"/>
              </a:solidFill>
            </a:endParaRPr>
          </a:p>
        </p:txBody>
      </p:sp>
      <p:sp>
        <p:nvSpPr>
          <p:cNvPr id="17" name="Titolo 6"/>
          <p:cNvSpPr>
            <a:spLocks noGrp="1"/>
          </p:cNvSpPr>
          <p:nvPr>
            <p:ph type="title"/>
          </p:nvPr>
        </p:nvSpPr>
        <p:spPr>
          <a:xfrm>
            <a:off x="1061202" y="620688"/>
            <a:ext cx="7907628" cy="831187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rgbClr val="151C66"/>
                </a:solidFill>
              </a:rPr>
              <a:t>Experimental results on beam steering</a:t>
            </a:r>
            <a:endParaRPr lang="en-US" sz="3200" dirty="0">
              <a:solidFill>
                <a:srgbClr val="151C66"/>
              </a:solidFill>
            </a:endParaRPr>
          </a:p>
        </p:txBody>
      </p:sp>
      <p:pic>
        <p:nvPicPr>
          <p:cNvPr id="19" name="Picture 2" descr="C:\Users\daphne\Downloads\mamilog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9" y="530062"/>
            <a:ext cx="1060355" cy="98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olo 6"/>
          <p:cNvSpPr txBox="1">
            <a:spLocks/>
          </p:cNvSpPr>
          <p:nvPr/>
        </p:nvSpPr>
        <p:spPr>
          <a:xfrm>
            <a:off x="-84936" y="6319231"/>
            <a:ext cx="8761392" cy="5387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2400" dirty="0" smtClean="0">
                <a:solidFill>
                  <a:srgbClr val="151C66"/>
                </a:solidFill>
              </a:rPr>
              <a:t>A</a:t>
            </a:r>
            <a:r>
              <a:rPr lang="nb-NO" sz="2400" dirty="0">
                <a:solidFill>
                  <a:srgbClr val="151C66"/>
                </a:solidFill>
              </a:rPr>
              <a:t>. Mazzolari et al., Phys. Rev. Lett. 74 (2014) </a:t>
            </a:r>
            <a:r>
              <a:rPr lang="nb-NO" sz="2400" dirty="0" smtClean="0">
                <a:solidFill>
                  <a:srgbClr val="151C66"/>
                </a:solidFill>
              </a:rPr>
              <a:t>2740</a:t>
            </a:r>
            <a:endParaRPr lang="en-US" sz="2400" b="1" dirty="0">
              <a:solidFill>
                <a:srgbClr val="151C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23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2664296" y="2133600"/>
            <a:ext cx="7524328" cy="1600200"/>
          </a:xfrm>
        </p:spPr>
        <p:txBody>
          <a:bodyPr/>
          <a:lstStyle/>
          <a:p>
            <a:r>
              <a:rPr lang="en-US" sz="5400" dirty="0" err="1" smtClean="0">
                <a:solidFill>
                  <a:srgbClr val="308C4C"/>
                </a:solidFill>
              </a:rPr>
              <a:t>GeV</a:t>
            </a:r>
            <a:r>
              <a:rPr lang="en-US" sz="5400" dirty="0" smtClean="0">
                <a:solidFill>
                  <a:srgbClr val="308C4C"/>
                </a:solidFill>
              </a:rPr>
              <a:t> electrons</a:t>
            </a:r>
            <a:endParaRPr lang="en-US" sz="5400" dirty="0">
              <a:solidFill>
                <a:srgbClr val="308C4C"/>
              </a:solidFill>
            </a:endParaRPr>
          </a:p>
        </p:txBody>
      </p:sp>
      <p:sp>
        <p:nvSpPr>
          <p:cNvPr id="4" name="Sottotitolo 3"/>
          <p:cNvSpPr>
            <a:spLocks noGrp="1"/>
          </p:cNvSpPr>
          <p:nvPr>
            <p:ph type="subTitle" idx="1"/>
          </p:nvPr>
        </p:nvSpPr>
        <p:spPr>
          <a:xfrm>
            <a:off x="971600" y="4005064"/>
            <a:ext cx="7664896" cy="2520280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151C66"/>
                </a:solidFill>
              </a:rPr>
              <a:t>T513 exp. &amp; CHANEL exp.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151C66"/>
                </a:solidFill>
              </a:rPr>
              <a:t>3.35-14 </a:t>
            </a:r>
            <a:r>
              <a:rPr lang="en-US" sz="2800" dirty="0" err="1" smtClean="0">
                <a:solidFill>
                  <a:srgbClr val="151C66"/>
                </a:solidFill>
              </a:rPr>
              <a:t>GeV</a:t>
            </a:r>
            <a:r>
              <a:rPr lang="en-US" sz="2800" dirty="0" smtClean="0">
                <a:solidFill>
                  <a:srgbClr val="151C66"/>
                </a:solidFill>
              </a:rPr>
              <a:t> electrons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>
                <a:solidFill>
                  <a:srgbClr val="151C66"/>
                </a:solidFill>
              </a:rPr>
              <a:t>Stanford Linear Accelerator Center– Menlo Park, California (USA</a:t>
            </a:r>
            <a:r>
              <a:rPr lang="en-US" sz="2800" dirty="0" smtClean="0">
                <a:solidFill>
                  <a:srgbClr val="151C66"/>
                </a:solidFill>
              </a:rPr>
              <a:t>) in collaboration with Aarhus University (Denmark)</a:t>
            </a:r>
            <a:endParaRPr lang="en-US" sz="2800" dirty="0">
              <a:solidFill>
                <a:srgbClr val="151C66"/>
              </a:solidFill>
            </a:endParaRPr>
          </a:p>
          <a:p>
            <a:endParaRPr lang="en-US" sz="2800" dirty="0" smtClean="0">
              <a:solidFill>
                <a:srgbClr val="151C66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endParaRPr lang="en-US" sz="2800" dirty="0">
              <a:solidFill>
                <a:srgbClr val="151C66"/>
              </a:solidFill>
            </a:endParaRPr>
          </a:p>
        </p:txBody>
      </p:sp>
      <p:sp>
        <p:nvSpPr>
          <p:cNvPr id="2" name="Freccia a destra 1"/>
          <p:cNvSpPr/>
          <p:nvPr/>
        </p:nvSpPr>
        <p:spPr bwMode="auto">
          <a:xfrm rot="20972889">
            <a:off x="1994746" y="1707436"/>
            <a:ext cx="2490680" cy="393547"/>
          </a:xfrm>
          <a:prstGeom prst="rightArrow">
            <a:avLst/>
          </a:prstGeom>
          <a:solidFill>
            <a:schemeClr val="bg1"/>
          </a:solidFill>
          <a:ln w="57150" cap="flat" cmpd="sng" algn="ctr">
            <a:solidFill>
              <a:srgbClr val="308C4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 rot="20951276">
            <a:off x="1708255" y="1203844"/>
            <a:ext cx="2621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308C4C"/>
                </a:solidFill>
              </a:rPr>
              <a:t>3.35 -14 </a:t>
            </a:r>
            <a:r>
              <a:rPr lang="en-US" sz="3200" dirty="0" err="1" smtClean="0">
                <a:solidFill>
                  <a:srgbClr val="308C4C"/>
                </a:solidFill>
              </a:rPr>
              <a:t>GeV</a:t>
            </a:r>
            <a:endParaRPr lang="en-US" sz="3200" dirty="0">
              <a:solidFill>
                <a:srgbClr val="308C4C"/>
              </a:solidFill>
            </a:endParaRPr>
          </a:p>
        </p:txBody>
      </p:sp>
      <p:pic>
        <p:nvPicPr>
          <p:cNvPr id="6" name="Picture 2" descr="C:\Users\Laura\Desktop\papers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872"/>
            <a:ext cx="1609752" cy="12241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85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Laura\Desktop\papers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249"/>
            <a:ext cx="1478859" cy="10081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0" y="5013176"/>
            <a:ext cx="9143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0" dirty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The crystal was mounted in a scattering </a:t>
            </a:r>
            <a:r>
              <a:rPr lang="en-GB" sz="2000" b="0" dirty="0" smtClean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chamber in </a:t>
            </a:r>
            <a:r>
              <a:rPr lang="en-GB" sz="2000" b="0" dirty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the End Station A Test </a:t>
            </a:r>
            <a:r>
              <a:rPr lang="en-GB" sz="2000" b="0" dirty="0" smtClean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Beam. </a:t>
            </a:r>
            <a:r>
              <a:rPr lang="en-GB" sz="2000" b="0" dirty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A Newport </a:t>
            </a:r>
            <a:r>
              <a:rPr lang="en-GB" sz="2000" b="0" dirty="0" smtClean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AG-PR100 precision </a:t>
            </a:r>
            <a:r>
              <a:rPr lang="en-GB" sz="2000" b="0" dirty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rotational stage allowed rotation of the crystal </a:t>
            </a:r>
            <a:r>
              <a:rPr lang="en-GB" sz="2000" b="0" dirty="0" smtClean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with step </a:t>
            </a:r>
            <a:r>
              <a:rPr lang="en-GB" sz="2000" b="0" dirty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sizes nominally down to 5 </a:t>
            </a:r>
            <a:r>
              <a:rPr lang="en-GB" sz="2000" b="0" dirty="0" smtClean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µrad.</a:t>
            </a:r>
            <a:r>
              <a:rPr lang="en-GB" sz="2000" b="0" dirty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lang="en-GB" sz="2000" b="0" dirty="0" smtClean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A </a:t>
            </a:r>
            <a:r>
              <a:rPr lang="en-GB" sz="2000" b="0" dirty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YAG screen with </a:t>
            </a:r>
            <a:r>
              <a:rPr lang="en-GB" sz="2000" b="0" dirty="0" smtClean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a camera </a:t>
            </a:r>
            <a:r>
              <a:rPr lang="en-GB" sz="2000" b="0" dirty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13 m downstream of the crystal provided the main </a:t>
            </a:r>
            <a:r>
              <a:rPr lang="en-GB" sz="2000" b="0" dirty="0" smtClean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diagnostics detecting </a:t>
            </a:r>
            <a:r>
              <a:rPr lang="en-GB" sz="2000" b="0" dirty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the effect of the crystal on the beam</a:t>
            </a:r>
            <a:r>
              <a:rPr lang="en-GB" sz="2000" b="0" dirty="0" smtClean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. </a:t>
            </a:r>
            <a:endParaRPr lang="en-GB" sz="2000" b="0" dirty="0">
              <a:solidFill>
                <a:srgbClr val="131966"/>
              </a:solidFill>
              <a:ea typeface="Tahoma" pitchFamily="34" charset="0"/>
              <a:cs typeface="Tahoma" pitchFamily="34" charset="0"/>
            </a:endParaRPr>
          </a:p>
        </p:txBody>
      </p:sp>
      <p:pic>
        <p:nvPicPr>
          <p:cNvPr id="9" name="Image1"/>
          <p:cNvPicPr/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55675" y="1916832"/>
            <a:ext cx="5832648" cy="2796604"/>
          </a:xfrm>
          <a:prstGeom prst="rect">
            <a:avLst/>
          </a:prstGeom>
          <a:ln w="762">
            <a:solidFill>
              <a:srgbClr val="000000"/>
            </a:solidFill>
            <a:prstDash val="solid"/>
          </a:ln>
        </p:spPr>
      </p:pic>
      <p:sp>
        <p:nvSpPr>
          <p:cNvPr id="7" name="Titolo 12"/>
          <p:cNvSpPr txBox="1">
            <a:spLocks/>
          </p:cNvSpPr>
          <p:nvPr/>
        </p:nvSpPr>
        <p:spPr bwMode="auto">
          <a:xfrm>
            <a:off x="1767868" y="764704"/>
            <a:ext cx="7411045" cy="710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/>
            <a:r>
              <a:rPr lang="it-IT" sz="3200" b="0" dirty="0" err="1">
                <a:solidFill>
                  <a:srgbClr val="131966"/>
                </a:solidFill>
                <a:latin typeface="+mj-lt"/>
                <a:ea typeface="Tahoma" pitchFamily="34" charset="0"/>
                <a:cs typeface="Tahoma" pitchFamily="34" charset="0"/>
              </a:rPr>
              <a:t>Experimental</a:t>
            </a:r>
            <a:r>
              <a:rPr lang="it-IT" sz="3200" b="0" dirty="0">
                <a:solidFill>
                  <a:srgbClr val="131966"/>
                </a:solidFill>
                <a:latin typeface="+mj-lt"/>
                <a:ea typeface="Tahoma" pitchFamily="34" charset="0"/>
                <a:cs typeface="Tahoma" pitchFamily="34" charset="0"/>
              </a:rPr>
              <a:t> setup </a:t>
            </a:r>
            <a:r>
              <a:rPr lang="it-IT" sz="3200" b="0" dirty="0" err="1">
                <a:solidFill>
                  <a:srgbClr val="131966"/>
                </a:solidFill>
                <a:latin typeface="+mj-lt"/>
                <a:ea typeface="Tahoma" pitchFamily="34" charset="0"/>
                <a:cs typeface="Tahoma" pitchFamily="34" charset="0"/>
              </a:rPr>
              <a:t>at</a:t>
            </a:r>
            <a:r>
              <a:rPr lang="it-IT" sz="3200" b="0" dirty="0">
                <a:solidFill>
                  <a:srgbClr val="131966"/>
                </a:solidFill>
                <a:latin typeface="+mj-lt"/>
                <a:ea typeface="Tahoma" pitchFamily="34" charset="0"/>
                <a:cs typeface="Tahoma" pitchFamily="34" charset="0"/>
              </a:rPr>
              <a:t> </a:t>
            </a:r>
            <a:r>
              <a:rPr lang="it-IT" sz="3200" b="0" dirty="0" smtClean="0">
                <a:solidFill>
                  <a:srgbClr val="131966"/>
                </a:solidFill>
                <a:latin typeface="+mj-lt"/>
                <a:ea typeface="Tahoma" pitchFamily="34" charset="0"/>
                <a:cs typeface="Tahoma" pitchFamily="34" charset="0"/>
              </a:rPr>
              <a:t>SLAC </a:t>
            </a:r>
            <a:endParaRPr lang="it-IT" sz="3200" b="0" dirty="0">
              <a:solidFill>
                <a:srgbClr val="131966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CasellaDiTesto 3"/>
          <p:cNvSpPr txBox="1"/>
          <p:nvPr/>
        </p:nvSpPr>
        <p:spPr>
          <a:xfrm>
            <a:off x="3779912" y="1259468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ea typeface="Tahoma" pitchFamily="34" charset="0"/>
                <a:cs typeface="Tahoma" pitchFamily="34" charset="0"/>
                <a:hlinkClick r:id="rId4"/>
              </a:rPr>
              <a:t>http://</a:t>
            </a:r>
            <a:r>
              <a:rPr lang="en-GB" sz="1800" dirty="0" smtClean="0">
                <a:ea typeface="Tahoma" pitchFamily="34" charset="0"/>
                <a:cs typeface="Tahoma" pitchFamily="34" charset="0"/>
                <a:hlinkClick r:id="rId4"/>
              </a:rPr>
              <a:t>estb.slac.stanford.edu</a:t>
            </a:r>
            <a:r>
              <a:rPr lang="en-GB" sz="1800" dirty="0" smtClean="0">
                <a:ea typeface="Tahoma" pitchFamily="34" charset="0"/>
                <a:cs typeface="Tahoma" pitchFamily="34" charset="0"/>
              </a:rPr>
              <a:t>    </a:t>
            </a:r>
            <a:endParaRPr lang="en-GB" sz="1800" dirty="0"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32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s6"/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586957" y="1887164"/>
            <a:ext cx="4209405" cy="3630472"/>
          </a:xfrm>
          <a:prstGeom prst="rect">
            <a:avLst/>
          </a:prstGeom>
        </p:spPr>
      </p:pic>
      <p:sp>
        <p:nvSpPr>
          <p:cNvPr id="5" name="Titolo 12"/>
          <p:cNvSpPr txBox="1">
            <a:spLocks/>
          </p:cNvSpPr>
          <p:nvPr/>
        </p:nvSpPr>
        <p:spPr bwMode="auto">
          <a:xfrm>
            <a:off x="1478859" y="477672"/>
            <a:ext cx="766514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charset="0"/>
                <a:ea typeface="MS PGothic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charset="0"/>
                <a:ea typeface="MS PGothic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charset="0"/>
                <a:ea typeface="MS PGothic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charset="0"/>
                <a:ea typeface="MS PGothic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charset="0"/>
              </a:defRPr>
            </a:lvl9pPr>
          </a:lstStyle>
          <a:p>
            <a:pPr>
              <a:defRPr/>
            </a:pPr>
            <a:r>
              <a:rPr lang="en-US" sz="3200" b="0" dirty="0" smtClean="0">
                <a:solidFill>
                  <a:srgbClr val="131966"/>
                </a:solidFill>
              </a:rPr>
              <a:t>Experimental results </a:t>
            </a:r>
            <a:endParaRPr lang="it-IT" sz="3200" b="0" kern="0" dirty="0">
              <a:solidFill>
                <a:srgbClr val="131966"/>
              </a:solidFill>
              <a:latin typeface="+mn-lt"/>
            </a:endParaRPr>
          </a:p>
        </p:txBody>
      </p:sp>
      <p:pic>
        <p:nvPicPr>
          <p:cNvPr id="9" name="graphics5"/>
          <p:cNvPicPr/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61419" y="1887164"/>
            <a:ext cx="4197547" cy="3774083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5364088" y="1620672"/>
            <a:ext cx="2983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131966"/>
                </a:solidFill>
              </a:rPr>
              <a:t>6.3 </a:t>
            </a:r>
            <a:r>
              <a:rPr lang="it-IT" sz="2800" dirty="0" err="1" smtClean="0">
                <a:solidFill>
                  <a:srgbClr val="131966"/>
                </a:solidFill>
              </a:rPr>
              <a:t>GeV</a:t>
            </a:r>
            <a:r>
              <a:rPr lang="it-IT" sz="2800" dirty="0" smtClean="0">
                <a:solidFill>
                  <a:srgbClr val="131966"/>
                </a:solidFill>
              </a:rPr>
              <a:t> </a:t>
            </a:r>
            <a:r>
              <a:rPr lang="it-IT" sz="2800" dirty="0" err="1" smtClean="0">
                <a:solidFill>
                  <a:srgbClr val="131966"/>
                </a:solidFill>
              </a:rPr>
              <a:t>electrons</a:t>
            </a:r>
            <a:endParaRPr lang="en-GB" sz="2800" baseline="30000" dirty="0">
              <a:solidFill>
                <a:srgbClr val="131966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971600" y="1625554"/>
            <a:ext cx="3466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131966"/>
                </a:solidFill>
              </a:rPr>
              <a:t>3.35 </a:t>
            </a:r>
            <a:r>
              <a:rPr lang="it-IT" sz="2800" dirty="0" err="1" smtClean="0">
                <a:solidFill>
                  <a:srgbClr val="131966"/>
                </a:solidFill>
              </a:rPr>
              <a:t>GeV</a:t>
            </a:r>
            <a:r>
              <a:rPr lang="it-IT" sz="2800" dirty="0" smtClean="0">
                <a:solidFill>
                  <a:srgbClr val="131966"/>
                </a:solidFill>
              </a:rPr>
              <a:t> </a:t>
            </a:r>
            <a:r>
              <a:rPr lang="it-IT" sz="2800" dirty="0" err="1" smtClean="0">
                <a:solidFill>
                  <a:srgbClr val="131966"/>
                </a:solidFill>
              </a:rPr>
              <a:t>electrons</a:t>
            </a:r>
            <a:endParaRPr lang="en-GB" sz="2800" baseline="30000" dirty="0">
              <a:solidFill>
                <a:srgbClr val="131966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2537" y="5733256"/>
            <a:ext cx="9148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Comparison with Monte Carlo simulation through </a:t>
            </a:r>
          </a:p>
          <a:p>
            <a:pPr algn="ctr"/>
            <a:r>
              <a:rPr lang="en-US" b="1" dirty="0" smtClean="0">
                <a:solidFill>
                  <a:srgbClr val="C00000"/>
                </a:solidFill>
              </a:rPr>
              <a:t>DYNECHARM++ code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58896" y="5389375"/>
            <a:ext cx="3820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131966"/>
                </a:solidFill>
              </a:rPr>
              <a:t>Channeling efficiency:  24%</a:t>
            </a:r>
            <a:endParaRPr lang="en-US" sz="2000" b="1" dirty="0">
              <a:solidFill>
                <a:srgbClr val="131966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4992354" y="5379436"/>
            <a:ext cx="3820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131966"/>
                </a:solidFill>
              </a:rPr>
              <a:t>Channeling efficiency:  22%</a:t>
            </a:r>
            <a:endParaRPr lang="en-US" sz="2000" b="1" dirty="0">
              <a:solidFill>
                <a:srgbClr val="131966"/>
              </a:solidFill>
            </a:endParaRPr>
          </a:p>
        </p:txBody>
      </p:sp>
      <p:pic>
        <p:nvPicPr>
          <p:cNvPr id="15" name="Picture 2" descr="C:\Users\Laura\Desktop\papers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249"/>
            <a:ext cx="1478859" cy="10081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/>
          <p:cNvSpPr txBox="1"/>
          <p:nvPr/>
        </p:nvSpPr>
        <p:spPr>
          <a:xfrm>
            <a:off x="1911961" y="6466985"/>
            <a:ext cx="5349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131966"/>
                </a:solidFill>
              </a:rPr>
              <a:t>U </a:t>
            </a:r>
            <a:r>
              <a:rPr lang="en-GB" sz="1600" dirty="0" err="1" smtClean="0">
                <a:solidFill>
                  <a:srgbClr val="131966"/>
                </a:solidFill>
              </a:rPr>
              <a:t>Wienands</a:t>
            </a:r>
            <a:r>
              <a:rPr lang="en-GB" sz="1600" dirty="0" smtClean="0">
                <a:solidFill>
                  <a:srgbClr val="131966"/>
                </a:solidFill>
              </a:rPr>
              <a:t> et al., Phys. Rev. </a:t>
            </a:r>
            <a:r>
              <a:rPr lang="en-GB" sz="1600" dirty="0" err="1" smtClean="0">
                <a:solidFill>
                  <a:srgbClr val="131966"/>
                </a:solidFill>
              </a:rPr>
              <a:t>Lett</a:t>
            </a:r>
            <a:r>
              <a:rPr lang="en-GB" sz="1600" dirty="0" smtClean="0">
                <a:solidFill>
                  <a:srgbClr val="131966"/>
                </a:solidFill>
              </a:rPr>
              <a:t>. 114 (2015) 074801 </a:t>
            </a:r>
            <a:endParaRPr lang="en-US" sz="1600" dirty="0">
              <a:solidFill>
                <a:srgbClr val="131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82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35697" y="457200"/>
            <a:ext cx="7090816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151C66"/>
                </a:solidFill>
              </a:rPr>
              <a:t>Deflection efficiency vs. beam energy</a:t>
            </a:r>
            <a:endParaRPr lang="en-US" sz="3200" dirty="0">
              <a:solidFill>
                <a:srgbClr val="151C66"/>
              </a:solidFill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35496" y="1898501"/>
            <a:ext cx="9036496" cy="3114675"/>
            <a:chOff x="107504" y="1890851"/>
            <a:chExt cx="9036496" cy="3114675"/>
          </a:xfrm>
        </p:grpSpPr>
        <p:pic>
          <p:nvPicPr>
            <p:cNvPr id="3891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0" y="1890851"/>
              <a:ext cx="4953000" cy="3114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91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26"/>
            <a:stretch/>
          </p:blipFill>
          <p:spPr bwMode="auto">
            <a:xfrm>
              <a:off x="107504" y="2043092"/>
              <a:ext cx="4649616" cy="28980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CasellaDiTesto 4"/>
          <p:cNvSpPr txBox="1"/>
          <p:nvPr/>
        </p:nvSpPr>
        <p:spPr>
          <a:xfrm>
            <a:off x="583904" y="5733256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0" dirty="0">
                <a:solidFill>
                  <a:srgbClr val="002060"/>
                </a:solidFill>
              </a:rPr>
              <a:t>TN </a:t>
            </a:r>
            <a:r>
              <a:rPr lang="en-GB" sz="1800" b="0" dirty="0" err="1" smtClean="0">
                <a:solidFill>
                  <a:srgbClr val="002060"/>
                </a:solidFill>
              </a:rPr>
              <a:t>Wistisen</a:t>
            </a:r>
            <a:r>
              <a:rPr lang="en-GB" sz="1800" b="0" dirty="0" smtClean="0">
                <a:solidFill>
                  <a:srgbClr val="002060"/>
                </a:solidFill>
              </a:rPr>
              <a:t> et al. </a:t>
            </a:r>
            <a:r>
              <a:rPr lang="en-GB" sz="1800" b="0" dirty="0">
                <a:solidFill>
                  <a:srgbClr val="002060"/>
                </a:solidFill>
              </a:rPr>
              <a:t>A study of Channeling, Volume Reflection and Volume Capture of 3.35-14.0 </a:t>
            </a:r>
            <a:r>
              <a:rPr lang="en-GB" sz="1800" b="0" dirty="0" err="1">
                <a:solidFill>
                  <a:srgbClr val="002060"/>
                </a:solidFill>
              </a:rPr>
              <a:t>GeV</a:t>
            </a:r>
            <a:r>
              <a:rPr lang="en-GB" sz="1800" b="0" dirty="0">
                <a:solidFill>
                  <a:srgbClr val="002060"/>
                </a:solidFill>
              </a:rPr>
              <a:t> Electrons in a bent Silicon </a:t>
            </a:r>
            <a:r>
              <a:rPr lang="en-GB" sz="1800" b="0" dirty="0" smtClean="0">
                <a:solidFill>
                  <a:srgbClr val="002060"/>
                </a:solidFill>
              </a:rPr>
              <a:t>Crystal, SLAC-PUB-16435 (submitted to Physics </a:t>
            </a:r>
            <a:r>
              <a:rPr lang="en-GB" sz="1800" b="0" dirty="0">
                <a:solidFill>
                  <a:srgbClr val="002060"/>
                </a:solidFill>
              </a:rPr>
              <a:t>Letters </a:t>
            </a:r>
            <a:r>
              <a:rPr lang="en-GB" sz="1800" b="0" dirty="0" smtClean="0">
                <a:solidFill>
                  <a:srgbClr val="002060"/>
                </a:solidFill>
              </a:rPr>
              <a:t>B)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8348" y="5058469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010025"/>
            <a:r>
              <a:rPr lang="en-GB" dirty="0" smtClean="0">
                <a:solidFill>
                  <a:srgbClr val="C00000"/>
                </a:solidFill>
                <a:ea typeface="MS PGothic" panose="020B0600070205080204" pitchFamily="34" charset="-128"/>
              </a:rPr>
              <a:t>T513 crystal: Si (111), 60.0 </a:t>
            </a:r>
            <a:r>
              <a:rPr lang="en-GB" dirty="0">
                <a:solidFill>
                  <a:srgbClr val="C00000"/>
                </a:solidFill>
                <a:ea typeface="MS PGothic" panose="020B0600070205080204" pitchFamily="34" charset="-128"/>
              </a:rPr>
              <a:t>µm </a:t>
            </a:r>
            <a:r>
              <a:rPr lang="en-GB" dirty="0" smtClean="0">
                <a:solidFill>
                  <a:srgbClr val="C00000"/>
                </a:solidFill>
                <a:ea typeface="MS PGothic" panose="020B0600070205080204" pitchFamily="34" charset="-128"/>
              </a:rPr>
              <a:t>thick, bending </a:t>
            </a:r>
            <a:r>
              <a:rPr lang="en-GB" dirty="0">
                <a:solidFill>
                  <a:srgbClr val="C00000"/>
                </a:solidFill>
                <a:ea typeface="MS PGothic" panose="020B0600070205080204" pitchFamily="34" charset="-128"/>
              </a:rPr>
              <a:t>angle </a:t>
            </a:r>
            <a:r>
              <a:rPr lang="el-GR" dirty="0" smtClean="0">
                <a:solidFill>
                  <a:srgbClr val="C00000"/>
                </a:solidFill>
                <a:ea typeface="MS PGothic" panose="020B0600070205080204" pitchFamily="34" charset="-128"/>
              </a:rPr>
              <a:t>=</a:t>
            </a:r>
            <a:r>
              <a:rPr lang="en-US" dirty="0" smtClean="0">
                <a:solidFill>
                  <a:srgbClr val="C00000"/>
                </a:solidFill>
                <a:ea typeface="MS PGothic" panose="020B0600070205080204" pitchFamily="34" charset="-128"/>
              </a:rPr>
              <a:t> </a:t>
            </a:r>
            <a:r>
              <a:rPr lang="el-GR" dirty="0" smtClean="0">
                <a:solidFill>
                  <a:srgbClr val="C00000"/>
                </a:solidFill>
                <a:ea typeface="MS PGothic" panose="020B0600070205080204" pitchFamily="34" charset="-128"/>
              </a:rPr>
              <a:t>402 </a:t>
            </a:r>
            <a:r>
              <a:rPr lang="el-GR" dirty="0">
                <a:solidFill>
                  <a:srgbClr val="C00000"/>
                </a:solidFill>
                <a:ea typeface="MS PGothic" panose="020B0600070205080204" pitchFamily="34" charset="-128"/>
              </a:rPr>
              <a:t>µ</a:t>
            </a:r>
            <a:r>
              <a:rPr lang="en-GB" dirty="0">
                <a:solidFill>
                  <a:srgbClr val="C00000"/>
                </a:solidFill>
                <a:ea typeface="MS PGothic" panose="020B0600070205080204" pitchFamily="34" charset="-128"/>
              </a:rPr>
              <a:t>rad</a:t>
            </a:r>
          </a:p>
          <a:p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600934" y="1708454"/>
            <a:ext cx="149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CHANNELING </a:t>
            </a:r>
            <a:endParaRPr lang="en-US" dirty="0">
              <a:latin typeface="+mn-lt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5927179" y="1700808"/>
            <a:ext cx="221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VOLUME REFLECTION</a:t>
            </a:r>
            <a:endParaRPr lang="en-US" dirty="0">
              <a:latin typeface="+mn-lt"/>
            </a:endParaRPr>
          </a:p>
        </p:txBody>
      </p:sp>
      <p:pic>
        <p:nvPicPr>
          <p:cNvPr id="12" name="Picture 2" descr="C:\Users\Laura\Desktop\papers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249"/>
            <a:ext cx="1478859" cy="10081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50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3707904" y="-60204"/>
            <a:ext cx="5401940" cy="2383839"/>
            <a:chOff x="266700" y="1502123"/>
            <a:chExt cx="5867400" cy="4517677"/>
          </a:xfrm>
        </p:grpSpPr>
        <p:pic>
          <p:nvPicPr>
            <p:cNvPr id="9" name="Picture 3" descr="C:\Documents and Settings\Oduds\Desktop\Presentazione Tesi SP\Immagini\2009-09-25 CERN\DSCN0008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444" y="1501114"/>
              <a:ext cx="5889743" cy="882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rapezoid 9"/>
            <p:cNvSpPr/>
            <p:nvPr/>
          </p:nvSpPr>
          <p:spPr>
            <a:xfrm>
              <a:off x="2895141" y="3505865"/>
              <a:ext cx="610518" cy="2513935"/>
            </a:xfrm>
            <a:prstGeom prst="trapezoid">
              <a:avLst>
                <a:gd name="adj" fmla="val 46429"/>
              </a:avLst>
            </a:prstGeom>
            <a:solidFill>
              <a:srgbClr val="00B050">
                <a:alpha val="18000"/>
              </a:srgbClr>
            </a:solidFill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</p:grpSp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1835696" y="2133600"/>
            <a:ext cx="7524328" cy="1600200"/>
          </a:xfrm>
        </p:spPr>
        <p:txBody>
          <a:bodyPr/>
          <a:lstStyle/>
          <a:p>
            <a:r>
              <a:rPr lang="en-US" sz="5400" dirty="0" smtClean="0">
                <a:solidFill>
                  <a:srgbClr val="308C4C"/>
                </a:solidFill>
              </a:rPr>
              <a:t>Hundreds-</a:t>
            </a:r>
            <a:r>
              <a:rPr lang="en-US" sz="5400" dirty="0" err="1" smtClean="0">
                <a:solidFill>
                  <a:srgbClr val="308C4C"/>
                </a:solidFill>
              </a:rPr>
              <a:t>GeV</a:t>
            </a:r>
            <a:r>
              <a:rPr lang="en-US" sz="5400" dirty="0" smtClean="0">
                <a:solidFill>
                  <a:srgbClr val="308C4C"/>
                </a:solidFill>
              </a:rPr>
              <a:t> beams</a:t>
            </a:r>
            <a:endParaRPr lang="en-US" sz="5400" dirty="0">
              <a:solidFill>
                <a:srgbClr val="308C4C"/>
              </a:solidFill>
            </a:endParaRPr>
          </a:p>
        </p:txBody>
      </p:sp>
      <p:sp>
        <p:nvSpPr>
          <p:cNvPr id="4" name="Sottotitolo 3"/>
          <p:cNvSpPr>
            <a:spLocks noGrp="1"/>
          </p:cNvSpPr>
          <p:nvPr>
            <p:ph type="subTitle" idx="1"/>
          </p:nvPr>
        </p:nvSpPr>
        <p:spPr>
          <a:xfrm>
            <a:off x="611560" y="4267200"/>
            <a:ext cx="8172400" cy="2258144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 smtClean="0">
                <a:solidFill>
                  <a:srgbClr val="151C66"/>
                </a:solidFill>
              </a:rPr>
              <a:t>UA9 &amp; H8RD22 collaborations 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>
                <a:solidFill>
                  <a:srgbClr val="151C66"/>
                </a:solidFill>
              </a:rPr>
              <a:t>INFN CHANEL and AXIAL experiments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>
                <a:solidFill>
                  <a:srgbClr val="151C66"/>
                </a:solidFill>
              </a:rPr>
              <a:t>120 </a:t>
            </a:r>
            <a:r>
              <a:rPr lang="en-US" dirty="0" err="1" smtClean="0">
                <a:solidFill>
                  <a:srgbClr val="151C66"/>
                </a:solidFill>
              </a:rPr>
              <a:t>GeV</a:t>
            </a:r>
            <a:r>
              <a:rPr lang="en-US" dirty="0" smtClean="0">
                <a:solidFill>
                  <a:srgbClr val="151C66"/>
                </a:solidFill>
              </a:rPr>
              <a:t>/c e</a:t>
            </a:r>
            <a:r>
              <a:rPr lang="en-US" baseline="30000" dirty="0" smtClean="0">
                <a:solidFill>
                  <a:srgbClr val="151C66"/>
                </a:solidFill>
              </a:rPr>
              <a:t>-</a:t>
            </a:r>
            <a:r>
              <a:rPr lang="en-US" dirty="0" smtClean="0">
                <a:solidFill>
                  <a:srgbClr val="151C66"/>
                </a:solidFill>
              </a:rPr>
              <a:t>, 150 </a:t>
            </a:r>
            <a:r>
              <a:rPr lang="en-US" dirty="0" err="1" smtClean="0">
                <a:solidFill>
                  <a:srgbClr val="151C66"/>
                </a:solidFill>
              </a:rPr>
              <a:t>GeV</a:t>
            </a:r>
            <a:r>
              <a:rPr lang="en-US" dirty="0" smtClean="0">
                <a:solidFill>
                  <a:srgbClr val="151C66"/>
                </a:solidFill>
              </a:rPr>
              <a:t>/c </a:t>
            </a:r>
            <a:r>
              <a:rPr lang="el-GR" dirty="0" smtClean="0">
                <a:solidFill>
                  <a:srgbClr val="151C66"/>
                </a:solidFill>
              </a:rPr>
              <a:t>π</a:t>
            </a:r>
            <a:r>
              <a:rPr lang="it-IT" baseline="30000" dirty="0" smtClean="0">
                <a:solidFill>
                  <a:srgbClr val="151C66"/>
                </a:solidFill>
              </a:rPr>
              <a:t>-</a:t>
            </a:r>
            <a:r>
              <a:rPr lang="en-US" dirty="0" smtClean="0">
                <a:solidFill>
                  <a:srgbClr val="151C66"/>
                </a:solidFill>
              </a:rPr>
              <a:t>, 400 </a:t>
            </a:r>
            <a:r>
              <a:rPr lang="en-US" dirty="0" err="1" smtClean="0">
                <a:solidFill>
                  <a:srgbClr val="151C66"/>
                </a:solidFill>
              </a:rPr>
              <a:t>GeV</a:t>
            </a:r>
            <a:r>
              <a:rPr lang="en-US" dirty="0" smtClean="0">
                <a:solidFill>
                  <a:srgbClr val="151C66"/>
                </a:solidFill>
              </a:rPr>
              <a:t>/c p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>
                <a:solidFill>
                  <a:srgbClr val="151C66"/>
                </a:solidFill>
              </a:rPr>
              <a:t>SPS and SPS-extracted lines H4 &amp; H8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>
              <a:solidFill>
                <a:srgbClr val="151C66"/>
              </a:solidFill>
            </a:endParaRPr>
          </a:p>
        </p:txBody>
      </p:sp>
      <p:sp>
        <p:nvSpPr>
          <p:cNvPr id="2" name="Freccia a destra 1"/>
          <p:cNvSpPr/>
          <p:nvPr/>
        </p:nvSpPr>
        <p:spPr bwMode="auto">
          <a:xfrm rot="20972889">
            <a:off x="1983609" y="1585683"/>
            <a:ext cx="3832991" cy="393547"/>
          </a:xfrm>
          <a:prstGeom prst="rightArrow">
            <a:avLst/>
          </a:prstGeom>
          <a:solidFill>
            <a:schemeClr val="bg1"/>
          </a:solidFill>
          <a:ln w="57150" cap="flat" cmpd="sng" algn="ctr">
            <a:solidFill>
              <a:srgbClr val="308C4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 rot="20951276">
            <a:off x="683277" y="1388181"/>
            <a:ext cx="31902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308C4C"/>
                </a:solidFill>
              </a:rPr>
              <a:t>120-400 </a:t>
            </a:r>
            <a:r>
              <a:rPr lang="en-US" sz="3200" dirty="0" err="1" smtClean="0">
                <a:solidFill>
                  <a:srgbClr val="308C4C"/>
                </a:solidFill>
              </a:rPr>
              <a:t>GeV</a:t>
            </a:r>
            <a:r>
              <a:rPr lang="en-US" sz="3200" dirty="0" smtClean="0">
                <a:solidFill>
                  <a:srgbClr val="308C4C"/>
                </a:solidFill>
              </a:rPr>
              <a:t>/c </a:t>
            </a:r>
            <a:endParaRPr lang="en-US" sz="3200" dirty="0">
              <a:solidFill>
                <a:srgbClr val="308C4C"/>
              </a:solidFill>
            </a:endParaRPr>
          </a:p>
        </p:txBody>
      </p:sp>
      <p:pic>
        <p:nvPicPr>
          <p:cNvPr id="8" name="Picture 7" descr="C:\Users\Daphne\Desktop\Cern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2132856"/>
            <a:ext cx="1475656" cy="147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408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ular Callout 18"/>
          <p:cNvSpPr/>
          <p:nvPr/>
        </p:nvSpPr>
        <p:spPr bwMode="auto">
          <a:xfrm>
            <a:off x="179388" y="4001293"/>
            <a:ext cx="2808287" cy="2484438"/>
          </a:xfrm>
          <a:prstGeom prst="wedgeRectCallout">
            <a:avLst>
              <a:gd name="adj1" fmla="val 60568"/>
              <a:gd name="adj2" fmla="val -48748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eaLnBrk="0" hangingPunct="0">
              <a:defRPr/>
            </a:pPr>
            <a:endParaRPr lang="en-US">
              <a:solidFill>
                <a:srgbClr val="1319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Rectangular Callout 14"/>
          <p:cNvSpPr/>
          <p:nvPr/>
        </p:nvSpPr>
        <p:spPr bwMode="auto">
          <a:xfrm>
            <a:off x="5580063" y="4648993"/>
            <a:ext cx="3455987" cy="2133600"/>
          </a:xfrm>
          <a:prstGeom prst="wedgeRectCallout">
            <a:avLst>
              <a:gd name="adj1" fmla="val -65471"/>
              <a:gd name="adj2" fmla="val 20255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eaLnBrk="0" hangingPunct="0">
              <a:defRPr/>
            </a:pPr>
            <a:endParaRPr lang="en-US">
              <a:solidFill>
                <a:srgbClr val="1319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Rectangular Callout 9"/>
          <p:cNvSpPr/>
          <p:nvPr/>
        </p:nvSpPr>
        <p:spPr bwMode="auto">
          <a:xfrm>
            <a:off x="107950" y="1624806"/>
            <a:ext cx="2808288" cy="2160587"/>
          </a:xfrm>
          <a:prstGeom prst="wedgeRectCallout">
            <a:avLst>
              <a:gd name="adj1" fmla="val 59728"/>
              <a:gd name="adj2" fmla="val 12919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eaLnBrk="0" hangingPunct="0">
              <a:defRPr/>
            </a:pPr>
            <a:endParaRPr lang="en-US">
              <a:solidFill>
                <a:srgbClr val="1319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ular Callout 2"/>
          <p:cNvSpPr/>
          <p:nvPr/>
        </p:nvSpPr>
        <p:spPr bwMode="auto">
          <a:xfrm>
            <a:off x="6227763" y="1697831"/>
            <a:ext cx="2916237" cy="2808287"/>
          </a:xfrm>
          <a:prstGeom prst="wedgeRectCallout">
            <a:avLst>
              <a:gd name="adj1" fmla="val -87144"/>
              <a:gd name="adj2" fmla="val 52716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eaLnBrk="0" hangingPunct="0">
              <a:defRPr/>
            </a:pPr>
            <a:endParaRPr lang="en-US">
              <a:solidFill>
                <a:srgbClr val="1319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4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24100" y="438150"/>
            <a:ext cx="6819900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Crystal fabrication</a:t>
            </a:r>
          </a:p>
        </p:txBody>
      </p:sp>
      <p:pic>
        <p:nvPicPr>
          <p:cNvPr id="17415" name="Picture 2" descr="fig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24806"/>
            <a:ext cx="1801813" cy="4670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6" t="49619" r="536" b="-186"/>
          <a:stretch>
            <a:fillRect/>
          </a:stretch>
        </p:blipFill>
        <p:spPr bwMode="auto">
          <a:xfrm>
            <a:off x="6516688" y="2489993"/>
            <a:ext cx="2232025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Rectangle 3"/>
          <p:cNvSpPr>
            <a:spLocks noChangeArrowheads="1"/>
          </p:cNvSpPr>
          <p:nvPr/>
        </p:nvSpPr>
        <p:spPr bwMode="auto">
          <a:xfrm>
            <a:off x="6300788" y="1769268"/>
            <a:ext cx="2771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it-IT" sz="120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Anisotropic etching:</a:t>
            </a:r>
          </a:p>
          <a:p>
            <a:pPr algn="ctr"/>
            <a:r>
              <a:rPr lang="it-IT" sz="120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Etching rate on different silicon planes  for KOH 20% at 40 °C </a:t>
            </a:r>
          </a:p>
        </p:txBody>
      </p:sp>
      <p:pic>
        <p:nvPicPr>
          <p:cNvPr id="17" name="Picture 4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" t="24334" r="3035" b="46677"/>
          <a:stretch/>
        </p:blipFill>
        <p:spPr bwMode="auto">
          <a:xfrm>
            <a:off x="251520" y="2417489"/>
            <a:ext cx="2592288" cy="12364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7419" name="Rectangle 5"/>
          <p:cNvSpPr>
            <a:spLocks noChangeArrowheads="1"/>
          </p:cNvSpPr>
          <p:nvPr/>
        </p:nvSpPr>
        <p:spPr bwMode="auto">
          <a:xfrm>
            <a:off x="179388" y="1624806"/>
            <a:ext cx="25923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it-IT" sz="180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LPCVD deposition of silicon nitride thin layer</a:t>
            </a:r>
          </a:p>
        </p:txBody>
      </p:sp>
      <p:pic>
        <p:nvPicPr>
          <p:cNvPr id="17420" name="Picture 21" descr="HR-TEM1.jpg                                                    000E7634Macintosh HD                   BC94303A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5082381"/>
            <a:ext cx="32766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1" name="TextBox 13"/>
          <p:cNvSpPr txBox="1">
            <a:spLocks noChangeArrowheads="1"/>
          </p:cNvSpPr>
          <p:nvPr/>
        </p:nvSpPr>
        <p:spPr bwMode="auto">
          <a:xfrm>
            <a:off x="5651500" y="4648993"/>
            <a:ext cx="3241675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00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Crystalline surfaces</a:t>
            </a:r>
          </a:p>
        </p:txBody>
      </p:sp>
      <p:sp>
        <p:nvSpPr>
          <p:cNvPr id="17422" name="TextBox 21"/>
          <p:cNvSpPr txBox="1">
            <a:spLocks noChangeArrowheads="1"/>
          </p:cNvSpPr>
          <p:nvPr/>
        </p:nvSpPr>
        <p:spPr bwMode="auto">
          <a:xfrm>
            <a:off x="323850" y="4061948"/>
            <a:ext cx="2447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r>
              <a:rPr lang="en-US" sz="1600" dirty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Silicon </a:t>
            </a:r>
            <a:r>
              <a:rPr lang="en-US" sz="1600" dirty="0" smtClean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nitride patterning</a:t>
            </a:r>
            <a:endParaRPr lang="en-US" sz="1600" dirty="0">
              <a:solidFill>
                <a:srgbClr val="131966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395288" y="4676299"/>
            <a:ext cx="2376487" cy="10795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131966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17424" name="Rectangle 31"/>
          <p:cNvSpPr>
            <a:spLocks noChangeArrowheads="1"/>
          </p:cNvSpPr>
          <p:nvPr/>
        </p:nvSpPr>
        <p:spPr bwMode="auto">
          <a:xfrm>
            <a:off x="395288" y="4603274"/>
            <a:ext cx="2376487" cy="45719"/>
          </a:xfrm>
          <a:prstGeom prst="rect">
            <a:avLst/>
          </a:prstGeom>
          <a:solidFill>
            <a:srgbClr val="0A0D3A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>
              <a:solidFill>
                <a:srgbClr val="131966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395288" y="5179536"/>
            <a:ext cx="2376487" cy="10795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131966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17426" name="Rectangle 33"/>
          <p:cNvSpPr>
            <a:spLocks noChangeArrowheads="1"/>
          </p:cNvSpPr>
          <p:nvPr/>
        </p:nvSpPr>
        <p:spPr bwMode="auto">
          <a:xfrm>
            <a:off x="395288" y="5108099"/>
            <a:ext cx="2376487" cy="45719"/>
          </a:xfrm>
          <a:prstGeom prst="rect">
            <a:avLst/>
          </a:prstGeom>
          <a:solidFill>
            <a:srgbClr val="0A0D3A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>
              <a:solidFill>
                <a:srgbClr val="131966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17427" name="Rectangle 34"/>
          <p:cNvSpPr>
            <a:spLocks noChangeArrowheads="1"/>
          </p:cNvSpPr>
          <p:nvPr/>
        </p:nvSpPr>
        <p:spPr bwMode="auto">
          <a:xfrm>
            <a:off x="395288" y="5035074"/>
            <a:ext cx="2376487" cy="45719"/>
          </a:xfrm>
          <a:prstGeom prst="rect">
            <a:avLst/>
          </a:prstGeom>
          <a:solidFill>
            <a:srgbClr val="8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>
              <a:solidFill>
                <a:srgbClr val="131966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395288" y="5684361"/>
            <a:ext cx="2376487" cy="10795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131966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17429" name="Rectangle 36"/>
          <p:cNvSpPr>
            <a:spLocks noChangeArrowheads="1"/>
          </p:cNvSpPr>
          <p:nvPr/>
        </p:nvSpPr>
        <p:spPr bwMode="auto">
          <a:xfrm>
            <a:off x="395288" y="5611336"/>
            <a:ext cx="2376487" cy="45719"/>
          </a:xfrm>
          <a:prstGeom prst="rect">
            <a:avLst/>
          </a:prstGeom>
          <a:solidFill>
            <a:srgbClr val="0A0D3A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>
              <a:solidFill>
                <a:srgbClr val="131966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395288" y="6187599"/>
            <a:ext cx="2376487" cy="10795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131966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17431" name="Rectangle 45"/>
          <p:cNvSpPr>
            <a:spLocks noChangeArrowheads="1"/>
          </p:cNvSpPr>
          <p:nvPr/>
        </p:nvSpPr>
        <p:spPr bwMode="auto">
          <a:xfrm>
            <a:off x="2339975" y="5539899"/>
            <a:ext cx="431800" cy="45719"/>
          </a:xfrm>
          <a:prstGeom prst="rect">
            <a:avLst/>
          </a:prstGeom>
          <a:solidFill>
            <a:srgbClr val="8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>
              <a:solidFill>
                <a:srgbClr val="131966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17432" name="Rectangle 47"/>
          <p:cNvSpPr>
            <a:spLocks noChangeArrowheads="1"/>
          </p:cNvSpPr>
          <p:nvPr/>
        </p:nvSpPr>
        <p:spPr bwMode="auto">
          <a:xfrm>
            <a:off x="1331913" y="5539899"/>
            <a:ext cx="503237" cy="45719"/>
          </a:xfrm>
          <a:prstGeom prst="rect">
            <a:avLst/>
          </a:prstGeom>
          <a:solidFill>
            <a:srgbClr val="8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>
              <a:solidFill>
                <a:srgbClr val="131966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17433" name="Rectangle 49"/>
          <p:cNvSpPr>
            <a:spLocks noChangeArrowheads="1"/>
          </p:cNvSpPr>
          <p:nvPr/>
        </p:nvSpPr>
        <p:spPr bwMode="auto">
          <a:xfrm>
            <a:off x="395288" y="5539899"/>
            <a:ext cx="431800" cy="45719"/>
          </a:xfrm>
          <a:prstGeom prst="rect">
            <a:avLst/>
          </a:prstGeom>
          <a:solidFill>
            <a:srgbClr val="8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>
              <a:solidFill>
                <a:srgbClr val="131966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17434" name="Rectangle 56"/>
          <p:cNvSpPr>
            <a:spLocks noChangeArrowheads="1"/>
          </p:cNvSpPr>
          <p:nvPr/>
        </p:nvSpPr>
        <p:spPr bwMode="auto">
          <a:xfrm>
            <a:off x="395288" y="6116161"/>
            <a:ext cx="431800" cy="45719"/>
          </a:xfrm>
          <a:prstGeom prst="rect">
            <a:avLst/>
          </a:prstGeom>
          <a:solidFill>
            <a:srgbClr val="0A0D3A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>
              <a:solidFill>
                <a:srgbClr val="131966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17435" name="Rectangle 57"/>
          <p:cNvSpPr>
            <a:spLocks noChangeArrowheads="1"/>
          </p:cNvSpPr>
          <p:nvPr/>
        </p:nvSpPr>
        <p:spPr bwMode="auto">
          <a:xfrm>
            <a:off x="1331913" y="6116161"/>
            <a:ext cx="503237" cy="45719"/>
          </a:xfrm>
          <a:prstGeom prst="rect">
            <a:avLst/>
          </a:prstGeom>
          <a:solidFill>
            <a:srgbClr val="0A0D3A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>
              <a:solidFill>
                <a:srgbClr val="131966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17436" name="Rectangle 58"/>
          <p:cNvSpPr>
            <a:spLocks noChangeArrowheads="1"/>
          </p:cNvSpPr>
          <p:nvPr/>
        </p:nvSpPr>
        <p:spPr bwMode="auto">
          <a:xfrm>
            <a:off x="2339975" y="6116161"/>
            <a:ext cx="431800" cy="45719"/>
          </a:xfrm>
          <a:prstGeom prst="rect">
            <a:avLst/>
          </a:prstGeom>
          <a:solidFill>
            <a:srgbClr val="0A0D3A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>
              <a:solidFill>
                <a:srgbClr val="131966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17437" name="Rectangle 59"/>
          <p:cNvSpPr>
            <a:spLocks noChangeArrowheads="1"/>
          </p:cNvSpPr>
          <p:nvPr/>
        </p:nvSpPr>
        <p:spPr bwMode="auto">
          <a:xfrm>
            <a:off x="2339975" y="6043136"/>
            <a:ext cx="431800" cy="45719"/>
          </a:xfrm>
          <a:prstGeom prst="rect">
            <a:avLst/>
          </a:prstGeom>
          <a:solidFill>
            <a:srgbClr val="8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>
              <a:solidFill>
                <a:srgbClr val="131966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17438" name="Rectangle 60"/>
          <p:cNvSpPr>
            <a:spLocks noChangeArrowheads="1"/>
          </p:cNvSpPr>
          <p:nvPr/>
        </p:nvSpPr>
        <p:spPr bwMode="auto">
          <a:xfrm>
            <a:off x="1331913" y="6043136"/>
            <a:ext cx="503237" cy="45719"/>
          </a:xfrm>
          <a:prstGeom prst="rect">
            <a:avLst/>
          </a:prstGeom>
          <a:solidFill>
            <a:srgbClr val="8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>
              <a:solidFill>
                <a:srgbClr val="131966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17439" name="Rectangle 61"/>
          <p:cNvSpPr>
            <a:spLocks noChangeArrowheads="1"/>
          </p:cNvSpPr>
          <p:nvPr/>
        </p:nvSpPr>
        <p:spPr bwMode="auto">
          <a:xfrm>
            <a:off x="395288" y="6043136"/>
            <a:ext cx="431800" cy="45719"/>
          </a:xfrm>
          <a:prstGeom prst="rect">
            <a:avLst/>
          </a:prstGeom>
          <a:solidFill>
            <a:srgbClr val="8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>
              <a:solidFill>
                <a:srgbClr val="131966"/>
              </a:solidFill>
              <a:ea typeface="Tahoma" pitchFamily="34" charset="0"/>
              <a:cs typeface="Tahoma" pitchFamily="34" charset="0"/>
            </a:endParaRPr>
          </a:p>
        </p:txBody>
      </p:sp>
      <p:pic>
        <p:nvPicPr>
          <p:cNvPr id="17440" name="Picture 5" descr="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034"/>
            <a:ext cx="22860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0" y="6477633"/>
            <a:ext cx="49327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rgbClr val="131966"/>
                </a:solidFill>
              </a:rPr>
              <a:t>[1] S. </a:t>
            </a:r>
            <a:r>
              <a:rPr lang="en-GB" sz="1100" dirty="0" err="1" smtClean="0">
                <a:solidFill>
                  <a:srgbClr val="131966"/>
                </a:solidFill>
              </a:rPr>
              <a:t>Baricordi</a:t>
            </a:r>
            <a:r>
              <a:rPr lang="en-GB" sz="1100" dirty="0" smtClean="0">
                <a:solidFill>
                  <a:srgbClr val="131966"/>
                </a:solidFill>
              </a:rPr>
              <a:t> et al., Journal </a:t>
            </a:r>
            <a:r>
              <a:rPr lang="en-GB" sz="1100" dirty="0">
                <a:solidFill>
                  <a:srgbClr val="131966"/>
                </a:solidFill>
              </a:rPr>
              <a:t>of Physics D: Applied Physics 41 (24), </a:t>
            </a:r>
            <a:r>
              <a:rPr lang="en-GB" sz="1100" dirty="0" smtClean="0">
                <a:solidFill>
                  <a:srgbClr val="131966"/>
                </a:solidFill>
              </a:rPr>
              <a:t>245501</a:t>
            </a:r>
          </a:p>
          <a:p>
            <a:r>
              <a:rPr lang="en-GB" sz="1100" dirty="0" smtClean="0">
                <a:solidFill>
                  <a:srgbClr val="131966"/>
                </a:solidFill>
              </a:rPr>
              <a:t>[2] S. </a:t>
            </a:r>
            <a:r>
              <a:rPr lang="en-GB" sz="1100" dirty="0" err="1" smtClean="0">
                <a:solidFill>
                  <a:srgbClr val="131966"/>
                </a:solidFill>
              </a:rPr>
              <a:t>Baricordi</a:t>
            </a:r>
            <a:r>
              <a:rPr lang="en-GB" sz="1100" dirty="0" smtClean="0">
                <a:solidFill>
                  <a:srgbClr val="131966"/>
                </a:solidFill>
              </a:rPr>
              <a:t> et al., Applied </a:t>
            </a:r>
            <a:r>
              <a:rPr lang="en-GB" sz="1100" dirty="0">
                <a:solidFill>
                  <a:srgbClr val="131966"/>
                </a:solidFill>
              </a:rPr>
              <a:t>Physics Letters 91 (6), </a:t>
            </a:r>
            <a:r>
              <a:rPr lang="en-GB" sz="1100" dirty="0" smtClean="0">
                <a:solidFill>
                  <a:srgbClr val="131966"/>
                </a:solidFill>
              </a:rPr>
              <a:t>061908</a:t>
            </a:r>
          </a:p>
        </p:txBody>
      </p:sp>
    </p:spTree>
    <p:extLst>
      <p:ext uri="{BB962C8B-B14F-4D97-AF65-F5344CB8AC3E}">
        <p14:creationId xmlns:p14="http://schemas.microsoft.com/office/powerpoint/2010/main" val="43539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151C66"/>
                </a:solidFill>
              </a:rPr>
              <a:t>Outline</a:t>
            </a:r>
            <a:endParaRPr lang="en-US" dirty="0">
              <a:solidFill>
                <a:srgbClr val="151C66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71600" y="1772816"/>
            <a:ext cx="7272808" cy="2160240"/>
          </a:xfrm>
        </p:spPr>
        <p:txBody>
          <a:bodyPr/>
          <a:lstStyle/>
          <a:p>
            <a:pPr algn="just"/>
            <a:r>
              <a:rPr lang="en-US" sz="2800" dirty="0" err="1" smtClean="0">
                <a:solidFill>
                  <a:srgbClr val="151C66"/>
                </a:solidFill>
              </a:rPr>
              <a:t>Orientational</a:t>
            </a:r>
            <a:r>
              <a:rPr lang="en-US" sz="2800" dirty="0" smtClean="0">
                <a:solidFill>
                  <a:srgbClr val="151C66"/>
                </a:solidFill>
              </a:rPr>
              <a:t> coherent interactions in bent crystals</a:t>
            </a:r>
          </a:p>
          <a:p>
            <a:pPr algn="just"/>
            <a:r>
              <a:rPr lang="en-US" sz="2800" dirty="0">
                <a:solidFill>
                  <a:srgbClr val="151C66"/>
                </a:solidFill>
              </a:rPr>
              <a:t>Experiments </a:t>
            </a:r>
            <a:r>
              <a:rPr lang="en-US" sz="2800" dirty="0" smtClean="0">
                <a:solidFill>
                  <a:srgbClr val="151C66"/>
                </a:solidFill>
              </a:rPr>
              <a:t>with bent crystals at different </a:t>
            </a:r>
            <a:r>
              <a:rPr lang="en-US" sz="2800" dirty="0">
                <a:solidFill>
                  <a:srgbClr val="151C66"/>
                </a:solidFill>
              </a:rPr>
              <a:t>energies and </a:t>
            </a:r>
            <a:r>
              <a:rPr lang="en-US" sz="2800" dirty="0" smtClean="0">
                <a:solidFill>
                  <a:srgbClr val="151C66"/>
                </a:solidFill>
              </a:rPr>
              <a:t>particles</a:t>
            </a:r>
            <a:endParaRPr lang="en-US" sz="2400" dirty="0">
              <a:solidFill>
                <a:srgbClr val="151C66"/>
              </a:solidFill>
            </a:endParaRPr>
          </a:p>
          <a:p>
            <a:pPr algn="just"/>
            <a:r>
              <a:rPr lang="en-US" sz="2800" dirty="0" smtClean="0">
                <a:solidFill>
                  <a:srgbClr val="151C66"/>
                </a:solidFill>
              </a:rPr>
              <a:t>Summary</a:t>
            </a:r>
          </a:p>
          <a:p>
            <a:pPr lvl="1" algn="just"/>
            <a:endParaRPr lang="en-US" sz="2400" dirty="0" smtClean="0">
              <a:solidFill>
                <a:srgbClr val="151C66"/>
              </a:solidFill>
            </a:endParaRPr>
          </a:p>
          <a:p>
            <a:pPr lvl="1" algn="just"/>
            <a:endParaRPr lang="en-US" sz="2400" dirty="0" smtClean="0">
              <a:solidFill>
                <a:srgbClr val="151C66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4035081"/>
            <a:ext cx="4456361" cy="16681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952" y="5805263"/>
            <a:ext cx="3906922" cy="87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51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Crystal bending</a:t>
            </a:r>
          </a:p>
        </p:txBody>
      </p:sp>
      <p:sp>
        <p:nvSpPr>
          <p:cNvPr id="18435" name="Text Box 30"/>
          <p:cNvSpPr txBox="1">
            <a:spLocks noChangeArrowheads="1"/>
          </p:cNvSpPr>
          <p:nvPr/>
        </p:nvSpPr>
        <p:spPr bwMode="auto">
          <a:xfrm>
            <a:off x="608013" y="5110152"/>
            <a:ext cx="8140451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GB" sz="2000" b="0" dirty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A primary curvature is imparted by mechanical external forces, which result in a secondary (anticlastic) </a:t>
            </a:r>
            <a:r>
              <a:rPr lang="en-GB" sz="2000" b="0" dirty="0" smtClean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curvature.</a:t>
            </a:r>
            <a:endParaRPr lang="en-GB" sz="2000" b="0" dirty="0">
              <a:solidFill>
                <a:srgbClr val="131966"/>
              </a:solidFill>
              <a:latin typeface="+mn-lt"/>
              <a:ea typeface="Tahoma" pitchFamily="34" charset="0"/>
              <a:cs typeface="Tahom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GB" sz="2000" b="0" dirty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The mechanical holder </a:t>
            </a:r>
            <a:r>
              <a:rPr lang="en-GB" sz="2000" b="0" dirty="0" smtClean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imparts a </a:t>
            </a:r>
            <a:r>
              <a:rPr lang="en-GB" sz="2000" b="0" dirty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primary </a:t>
            </a:r>
            <a:r>
              <a:rPr lang="en-GB" sz="2000" b="0" dirty="0" smtClean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strain and can be set </a:t>
            </a:r>
            <a:r>
              <a:rPr lang="en-GB" sz="2000" b="0" dirty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far apart from the </a:t>
            </a:r>
            <a:r>
              <a:rPr lang="en-GB" sz="2000" b="0" dirty="0" smtClean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beam hence </a:t>
            </a:r>
            <a:r>
              <a:rPr lang="en-GB" sz="2000" b="0" dirty="0" err="1" smtClean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reduceing</a:t>
            </a:r>
            <a:r>
              <a:rPr lang="en-GB" sz="2000" b="0" dirty="0" smtClean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 unwanted </a:t>
            </a:r>
            <a:r>
              <a:rPr lang="en-GB" sz="2000" b="0" dirty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interaction with the beam.</a:t>
            </a:r>
            <a:endParaRPr lang="en-US" sz="2000" b="0" dirty="0">
              <a:solidFill>
                <a:srgbClr val="131966"/>
              </a:solidFill>
              <a:latin typeface="+mn-lt"/>
              <a:ea typeface="Tahoma" pitchFamily="34" charset="0"/>
              <a:cs typeface="Tahoma" pitchFamily="34" charset="0"/>
            </a:endParaRPr>
          </a:p>
        </p:txBody>
      </p:sp>
      <p:pic>
        <p:nvPicPr>
          <p:cNvPr id="18436" name="Picture 31" descr="IMG_13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1773238"/>
            <a:ext cx="4175125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Line 25"/>
          <p:cNvSpPr>
            <a:spLocks noChangeShapeType="1"/>
          </p:cNvSpPr>
          <p:nvPr/>
        </p:nvSpPr>
        <p:spPr bwMode="auto">
          <a:xfrm>
            <a:off x="2239963" y="2573338"/>
            <a:ext cx="863600" cy="717550"/>
          </a:xfrm>
          <a:prstGeom prst="line">
            <a:avLst/>
          </a:prstGeom>
          <a:noFill/>
          <a:ln w="50800">
            <a:solidFill>
              <a:srgbClr val="1319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131966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18438" name="Text Box 32"/>
          <p:cNvSpPr txBox="1">
            <a:spLocks noChangeArrowheads="1"/>
          </p:cNvSpPr>
          <p:nvPr/>
        </p:nvSpPr>
        <p:spPr bwMode="auto">
          <a:xfrm>
            <a:off x="2267744" y="2276872"/>
            <a:ext cx="10567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r>
              <a:rPr lang="it-IT" b="1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Beam</a:t>
            </a:r>
          </a:p>
        </p:txBody>
      </p:sp>
      <p:pic>
        <p:nvPicPr>
          <p:cNvPr id="18439" name="Picture 33" descr="strip-andrea-giapp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938" y="1773238"/>
            <a:ext cx="252095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Rectangle 15"/>
          <p:cNvSpPr>
            <a:spLocks noChangeArrowheads="1"/>
          </p:cNvSpPr>
          <p:nvPr/>
        </p:nvSpPr>
        <p:spPr bwMode="auto">
          <a:xfrm>
            <a:off x="7223000" y="4225698"/>
            <a:ext cx="1932238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algn="ctr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JAP 107</a:t>
            </a:r>
            <a:br>
              <a:rPr lang="en-US" sz="2000" dirty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</a:br>
            <a:r>
              <a:rPr lang="en-US" sz="2000" dirty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(2010) 113534 </a:t>
            </a:r>
          </a:p>
        </p:txBody>
      </p:sp>
      <p:pic>
        <p:nvPicPr>
          <p:cNvPr id="18441" name="Picture 5" descr="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22860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843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olo 1"/>
          <p:cNvSpPr>
            <a:spLocks noGrp="1"/>
          </p:cNvSpPr>
          <p:nvPr>
            <p:ph type="title"/>
          </p:nvPr>
        </p:nvSpPr>
        <p:spPr>
          <a:xfrm>
            <a:off x="1709737" y="476672"/>
            <a:ext cx="7413625" cy="1143000"/>
          </a:xfrm>
        </p:spPr>
        <p:txBody>
          <a:bodyPr/>
          <a:lstStyle/>
          <a:p>
            <a:r>
              <a:rPr lang="it-IT" sz="3200" dirty="0" err="1" smtClean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Experimental</a:t>
            </a:r>
            <a:r>
              <a:rPr lang="it-IT" sz="3200" dirty="0" smtClean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 Setup on CERN-SPS </a:t>
            </a:r>
            <a:r>
              <a:rPr lang="it-IT" sz="3200" dirty="0" err="1" smtClean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external</a:t>
            </a:r>
            <a:r>
              <a:rPr lang="it-IT" sz="3200" dirty="0" smtClean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lang="it-IT" sz="3200" dirty="0" err="1" smtClean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beamline</a:t>
            </a:r>
            <a:r>
              <a:rPr lang="it-IT" sz="3200" dirty="0" smtClean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 (H8-H4)</a:t>
            </a:r>
          </a:p>
        </p:txBody>
      </p:sp>
      <p:grpSp>
        <p:nvGrpSpPr>
          <p:cNvPr id="19459" name="Gruppo 1"/>
          <p:cNvGrpSpPr>
            <a:grpSpLocks/>
          </p:cNvGrpSpPr>
          <p:nvPr/>
        </p:nvGrpSpPr>
        <p:grpSpPr bwMode="auto">
          <a:xfrm>
            <a:off x="-134938" y="1676400"/>
            <a:ext cx="9278938" cy="4622800"/>
            <a:chOff x="-134938" y="1676400"/>
            <a:chExt cx="9278938" cy="5181600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237542" y="3886112"/>
              <a:ext cx="3428637" cy="2207184"/>
            </a:xfrm>
            <a:prstGeom prst="roundRect">
              <a:avLst>
                <a:gd name="adj" fmla="val 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41" name="Rectangle 40"/>
            <p:cNvSpPr/>
            <p:nvPr/>
          </p:nvSpPr>
          <p:spPr bwMode="auto">
            <a:xfrm>
              <a:off x="4859338" y="3213798"/>
              <a:ext cx="4284662" cy="3644202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131966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0" y="3213798"/>
              <a:ext cx="4140200" cy="3644202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131966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" name="Down Arrow 3"/>
            <p:cNvSpPr/>
            <p:nvPr/>
          </p:nvSpPr>
          <p:spPr bwMode="auto">
            <a:xfrm>
              <a:off x="1116013" y="5731643"/>
              <a:ext cx="1395412" cy="505348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131966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pic>
          <p:nvPicPr>
            <p:cNvPr id="1946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776"/>
            <a:stretch>
              <a:fillRect/>
            </a:stretch>
          </p:blipFill>
          <p:spPr bwMode="auto">
            <a:xfrm>
              <a:off x="533400" y="1676400"/>
              <a:ext cx="8077200" cy="1252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 cap="sq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8652" y="4149080"/>
              <a:ext cx="3698920" cy="792088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sp>
          <p:nvSpPr>
            <p:cNvPr id="14" name="TextBox 13"/>
            <p:cNvSpPr txBox="1"/>
            <p:nvPr/>
          </p:nvSpPr>
          <p:spPr>
            <a:xfrm>
              <a:off x="251520" y="5229200"/>
              <a:ext cx="3413442" cy="758956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 eaLnBrk="0" hangingPunct="0">
                <a:defRPr/>
              </a:pPr>
              <a:r>
                <a:rPr lang="it-IT" sz="1400" b="1" dirty="0" err="1">
                  <a:ln w="50800"/>
                  <a:solidFill>
                    <a:srgbClr val="131966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Spatial</a:t>
              </a:r>
              <a:r>
                <a:rPr lang="it-IT" sz="1400" b="1" dirty="0">
                  <a:ln w="50800"/>
                  <a:solidFill>
                    <a:srgbClr val="131966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it-IT" sz="1400" b="1" dirty="0" err="1">
                  <a:ln w="50800"/>
                  <a:solidFill>
                    <a:srgbClr val="131966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resolution</a:t>
              </a:r>
              <a:endParaRPr lang="it-IT" sz="1400" b="1" dirty="0">
                <a:ln w="50800"/>
                <a:solidFill>
                  <a:srgbClr val="131966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eaLnBrk="0" hangingPunct="0">
                <a:defRPr/>
              </a:pPr>
              <a:r>
                <a:rPr lang="it-IT" b="1" dirty="0">
                  <a:ln w="50800"/>
                  <a:solidFill>
                    <a:srgbClr val="131966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~5 </a:t>
              </a:r>
              <a:r>
                <a:rPr lang="el-GR" b="1" dirty="0">
                  <a:ln w="50800"/>
                  <a:solidFill>
                    <a:srgbClr val="131966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μ</a:t>
              </a:r>
              <a:r>
                <a:rPr lang="it-IT" b="1" dirty="0">
                  <a:ln w="50800"/>
                  <a:solidFill>
                    <a:srgbClr val="131966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</a:t>
              </a:r>
              <a:endParaRPr lang="en-US" sz="1400" b="1" dirty="0">
                <a:ln w="50800"/>
                <a:solidFill>
                  <a:srgbClr val="131966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7504" y="6093296"/>
              <a:ext cx="3835918" cy="72445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 eaLnBrk="0" hangingPunct="0">
                <a:defRPr/>
              </a:pPr>
              <a:r>
                <a:rPr lang="it-IT" sz="1600" b="1" dirty="0" err="1">
                  <a:ln w="50800"/>
                  <a:solidFill>
                    <a:srgbClr val="131966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Angular</a:t>
              </a:r>
              <a:r>
                <a:rPr lang="it-IT" sz="1600" b="1" dirty="0">
                  <a:ln w="50800"/>
                  <a:solidFill>
                    <a:srgbClr val="131966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it-IT" sz="1600" b="1" dirty="0" err="1">
                  <a:ln w="50800"/>
                  <a:solidFill>
                    <a:srgbClr val="131966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Resolution</a:t>
              </a:r>
              <a:endParaRPr lang="it-IT" sz="1600" b="1" dirty="0">
                <a:ln w="50800"/>
                <a:solidFill>
                  <a:srgbClr val="131966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eaLnBrk="0" hangingPunct="0">
                <a:defRPr/>
              </a:pPr>
              <a:r>
                <a:rPr lang="it-IT" sz="2000" b="1">
                  <a:ln w="50800"/>
                  <a:solidFill>
                    <a:srgbClr val="131966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~1 </a:t>
              </a:r>
              <a:r>
                <a:rPr lang="el-GR" sz="2000" b="1" dirty="0">
                  <a:ln w="50800"/>
                  <a:solidFill>
                    <a:srgbClr val="131966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μ</a:t>
              </a:r>
              <a:r>
                <a:rPr lang="it-IT" sz="2000" b="1" dirty="0">
                  <a:ln w="50800"/>
                  <a:solidFill>
                    <a:srgbClr val="131966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rad</a:t>
              </a:r>
              <a:endParaRPr lang="en-US" sz="1600" b="1" dirty="0">
                <a:ln w="50800"/>
                <a:solidFill>
                  <a:srgbClr val="131966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127890" y="6084584"/>
              <a:ext cx="3309350" cy="724459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 eaLnBrk="0" hangingPunct="0">
                <a:defRPr/>
              </a:pPr>
              <a:r>
                <a:rPr lang="it-IT" sz="1600" b="1" dirty="0" err="1">
                  <a:ln w="50800"/>
                  <a:solidFill>
                    <a:srgbClr val="131966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Goniometer</a:t>
              </a:r>
              <a:r>
                <a:rPr lang="it-IT" sz="1600" b="1" dirty="0">
                  <a:ln w="50800"/>
                  <a:solidFill>
                    <a:srgbClr val="131966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it-IT" sz="1600" b="1" dirty="0" err="1">
                  <a:ln w="50800"/>
                  <a:solidFill>
                    <a:srgbClr val="131966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resolution</a:t>
              </a:r>
              <a:endParaRPr lang="it-IT" sz="1600" b="1" dirty="0">
                <a:ln w="50800"/>
                <a:solidFill>
                  <a:srgbClr val="131966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 eaLnBrk="0" hangingPunct="0">
                <a:defRPr/>
              </a:pPr>
              <a:r>
                <a:rPr lang="it-IT" sz="2000" b="1" dirty="0">
                  <a:ln w="50800"/>
                  <a:solidFill>
                    <a:srgbClr val="131966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~1 </a:t>
              </a:r>
              <a:r>
                <a:rPr lang="el-GR" sz="2000" b="1" dirty="0">
                  <a:ln w="50800"/>
                  <a:solidFill>
                    <a:srgbClr val="131966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μ</a:t>
              </a:r>
              <a:r>
                <a:rPr lang="it-IT" sz="2000" b="1" dirty="0">
                  <a:ln w="50800"/>
                  <a:solidFill>
                    <a:srgbClr val="131966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rad</a:t>
              </a:r>
              <a:endParaRPr lang="en-US" sz="1600" b="1" dirty="0">
                <a:ln w="50800"/>
                <a:solidFill>
                  <a:srgbClr val="131966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 flipH="1" flipV="1">
              <a:off x="1547813" y="2708449"/>
              <a:ext cx="161925" cy="464423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 bwMode="auto">
            <a:xfrm flipV="1">
              <a:off x="1709738" y="2708449"/>
              <a:ext cx="3149600" cy="464423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 bwMode="auto">
            <a:xfrm flipV="1">
              <a:off x="1709738" y="2708449"/>
              <a:ext cx="990600" cy="464423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52" name="Straight Arrow Connector 2051"/>
            <p:cNvCxnSpPr>
              <a:stCxn id="41" idx="0"/>
            </p:cNvCxnSpPr>
            <p:nvPr/>
          </p:nvCxnSpPr>
          <p:spPr bwMode="auto">
            <a:xfrm flipH="1" flipV="1">
              <a:off x="3276600" y="2420187"/>
              <a:ext cx="3725863" cy="79361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9475" name="TextBox 13"/>
            <p:cNvSpPr txBox="1">
              <a:spLocks noChangeArrowheads="1"/>
            </p:cNvSpPr>
            <p:nvPr/>
          </p:nvSpPr>
          <p:spPr bwMode="auto">
            <a:xfrm>
              <a:off x="-134938" y="3213099"/>
              <a:ext cx="4467226" cy="1483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dirty="0">
                  <a:solidFill>
                    <a:srgbClr val="131966"/>
                  </a:solidFill>
                  <a:ea typeface="Tahoma" pitchFamily="34" charset="0"/>
                  <a:cs typeface="Tahoma" pitchFamily="34" charset="0"/>
                </a:rPr>
                <a:t>Double sided silicon detectors* </a:t>
              </a:r>
              <a:r>
                <a:rPr lang="en-US" b="1" dirty="0" err="1">
                  <a:solidFill>
                    <a:srgbClr val="131966"/>
                  </a:solidFill>
                  <a:ea typeface="Tahoma" pitchFamily="34" charset="0"/>
                  <a:cs typeface="Tahoma" pitchFamily="34" charset="0"/>
                </a:rPr>
                <a:t>DsX</a:t>
              </a:r>
              <a:r>
                <a:rPr lang="en-US" dirty="0">
                  <a:solidFill>
                    <a:srgbClr val="131966"/>
                  </a:solidFill>
                  <a:ea typeface="Tahoma" pitchFamily="34" charset="0"/>
                  <a:cs typeface="Tahoma" pitchFamily="34" charset="0"/>
                </a:rPr>
                <a:t> (300</a:t>
              </a:r>
              <a:r>
                <a:rPr lang="el-GR" dirty="0">
                  <a:solidFill>
                    <a:srgbClr val="131966"/>
                  </a:solidFill>
                  <a:ea typeface="Tahoma" pitchFamily="34" charset="0"/>
                  <a:cs typeface="Tahoma" pitchFamily="34" charset="0"/>
                </a:rPr>
                <a:t>μ</a:t>
              </a:r>
              <a:r>
                <a:rPr lang="en-US" dirty="0" smtClean="0">
                  <a:solidFill>
                    <a:srgbClr val="131966"/>
                  </a:solidFill>
                  <a:ea typeface="Tahoma" pitchFamily="34" charset="0"/>
                  <a:cs typeface="Tahoma" pitchFamily="34" charset="0"/>
                </a:rPr>
                <a:t>m) </a:t>
              </a:r>
              <a:endParaRPr lang="en-US" dirty="0">
                <a:solidFill>
                  <a:srgbClr val="131966"/>
                </a:solidFill>
                <a:ea typeface="Tahoma" pitchFamily="34" charset="0"/>
                <a:cs typeface="Tahoma" pitchFamily="34" charset="0"/>
              </a:endParaRPr>
            </a:p>
            <a:p>
              <a:pPr algn="ctr" eaLnBrk="1" hangingPunct="1"/>
              <a:r>
                <a:rPr lang="en-US" sz="3200" b="1" dirty="0">
                  <a:solidFill>
                    <a:srgbClr val="131966"/>
                  </a:solidFill>
                  <a:ea typeface="Tahoma" pitchFamily="34" charset="0"/>
                  <a:cs typeface="Tahoma" pitchFamily="34" charset="0"/>
                </a:rPr>
                <a:t>                                        </a:t>
              </a:r>
              <a:endParaRPr lang="en-US" dirty="0">
                <a:solidFill>
                  <a:srgbClr val="131966"/>
                </a:solidFill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8" name="TextBox 36"/>
            <p:cNvSpPr txBox="1"/>
            <p:nvPr/>
          </p:nvSpPr>
          <p:spPr>
            <a:xfrm>
              <a:off x="4948238" y="3183549"/>
              <a:ext cx="4195762" cy="5160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dirty="0">
                  <a:solidFill>
                    <a:srgbClr val="131966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High-precision goniometer</a:t>
              </a:r>
            </a:p>
          </p:txBody>
        </p:sp>
      </p:grpSp>
      <p:pic>
        <p:nvPicPr>
          <p:cNvPr id="20" name="Picture 7" descr="C:\Users\Daphne\Desktop\Cern_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00"/>
            <a:ext cx="119538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197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2051720" y="435316"/>
            <a:ext cx="72675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pitchFamily="32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pitchFamily="32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pitchFamily="32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pitchFamily="32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pitchFamily="32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pitchFamily="32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pitchFamily="32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pitchFamily="32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pitchFamily="32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sz="3200" b="0" dirty="0">
                <a:solidFill>
                  <a:srgbClr val="002060"/>
                </a:solidFill>
                <a:latin typeface="+mj-lt"/>
                <a:cs typeface="DokChampa" pitchFamily="32" charset="-34"/>
              </a:rPr>
              <a:t>Planar case: 400 </a:t>
            </a:r>
            <a:r>
              <a:rPr lang="it-IT" sz="3200" b="0" dirty="0" err="1">
                <a:solidFill>
                  <a:srgbClr val="002060"/>
                </a:solidFill>
                <a:latin typeface="+mj-lt"/>
                <a:cs typeface="DokChampa" pitchFamily="32" charset="-34"/>
              </a:rPr>
              <a:t>GeV</a:t>
            </a:r>
            <a:r>
              <a:rPr lang="it-IT" sz="3200" b="0" dirty="0">
                <a:solidFill>
                  <a:srgbClr val="002060"/>
                </a:solidFill>
                <a:latin typeface="+mj-lt"/>
                <a:cs typeface="DokChampa" pitchFamily="32" charset="-34"/>
              </a:rPr>
              <a:t>/c </a:t>
            </a:r>
            <a:r>
              <a:rPr lang="it-IT" sz="3200" b="0" dirty="0" err="1">
                <a:solidFill>
                  <a:srgbClr val="002060"/>
                </a:solidFill>
                <a:latin typeface="+mj-lt"/>
                <a:cs typeface="DokChampa" pitchFamily="32" charset="-34"/>
              </a:rPr>
              <a:t>protons</a:t>
            </a:r>
            <a:endParaRPr lang="it-IT" sz="3200" b="0" dirty="0">
              <a:solidFill>
                <a:srgbClr val="002060"/>
              </a:solidFill>
              <a:latin typeface="+mj-lt"/>
              <a:cs typeface="DokChampa" pitchFamily="32" charset="-34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16088"/>
            <a:ext cx="4659313" cy="346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5004048" y="2003921"/>
            <a:ext cx="3617143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pitchFamily="32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pitchFamily="32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pitchFamily="32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pitchFamily="32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pitchFamily="32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pitchFamily="32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pitchFamily="32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pitchFamily="32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pitchFamily="32" charset="0"/>
                <a:cs typeface="Arial" charset="0"/>
              </a:defRPr>
            </a:lvl9pPr>
          </a:lstStyle>
          <a:p>
            <a:pPr>
              <a:buClr>
                <a:srgbClr val="131966"/>
              </a:buClr>
              <a:buFont typeface="Times New Roman" pitchFamily="16" charset="0"/>
              <a:buAutoNum type="arabicPeriod"/>
            </a:pPr>
            <a:r>
              <a:rPr lang="it-IT" b="0" dirty="0" err="1">
                <a:solidFill>
                  <a:srgbClr val="151C66"/>
                </a:solidFill>
                <a:ea typeface="MS PGothic" pitchFamily="32" charset="-128"/>
              </a:rPr>
              <a:t>Unperturbed</a:t>
            </a:r>
            <a:r>
              <a:rPr lang="it-IT" b="0" dirty="0">
                <a:solidFill>
                  <a:srgbClr val="151C66"/>
                </a:solidFill>
                <a:ea typeface="MS PGothic" pitchFamily="32" charset="-128"/>
              </a:rPr>
              <a:t> </a:t>
            </a:r>
            <a:r>
              <a:rPr lang="it-IT" b="0" dirty="0" err="1">
                <a:solidFill>
                  <a:srgbClr val="151C66"/>
                </a:solidFill>
                <a:ea typeface="MS PGothic" pitchFamily="32" charset="-128"/>
              </a:rPr>
              <a:t>beam</a:t>
            </a:r>
            <a:endParaRPr lang="it-IT" b="0" dirty="0">
              <a:solidFill>
                <a:srgbClr val="151C66"/>
              </a:solidFill>
              <a:ea typeface="MS PGothic" pitchFamily="32" charset="-128"/>
            </a:endParaRPr>
          </a:p>
          <a:p>
            <a:pPr>
              <a:buClr>
                <a:srgbClr val="131966"/>
              </a:buClr>
              <a:buFont typeface="Times New Roman" pitchFamily="16" charset="0"/>
              <a:buAutoNum type="arabicPeriod"/>
            </a:pPr>
            <a:r>
              <a:rPr lang="it-IT" b="0" dirty="0">
                <a:solidFill>
                  <a:srgbClr val="151C66"/>
                </a:solidFill>
                <a:ea typeface="MS PGothic" pitchFamily="32" charset="-128"/>
              </a:rPr>
              <a:t>Channeling</a:t>
            </a:r>
          </a:p>
          <a:p>
            <a:pPr>
              <a:buClr>
                <a:srgbClr val="131966"/>
              </a:buClr>
              <a:buFont typeface="Times New Roman" pitchFamily="16" charset="0"/>
              <a:buAutoNum type="arabicPeriod"/>
            </a:pPr>
            <a:r>
              <a:rPr lang="it-IT" b="0" dirty="0" err="1">
                <a:solidFill>
                  <a:srgbClr val="151C66"/>
                </a:solidFill>
                <a:ea typeface="MS PGothic" pitchFamily="32" charset="-128"/>
              </a:rPr>
              <a:t>Dechanneling</a:t>
            </a:r>
            <a:endParaRPr lang="it-IT" b="0" dirty="0">
              <a:solidFill>
                <a:srgbClr val="151C66"/>
              </a:solidFill>
              <a:ea typeface="MS PGothic" pitchFamily="32" charset="-128"/>
            </a:endParaRPr>
          </a:p>
          <a:p>
            <a:pPr>
              <a:buClr>
                <a:srgbClr val="131966"/>
              </a:buClr>
              <a:buFont typeface="Times New Roman" pitchFamily="16" charset="0"/>
              <a:buAutoNum type="arabicPeriod"/>
            </a:pPr>
            <a:r>
              <a:rPr lang="it-IT" b="0" dirty="0">
                <a:solidFill>
                  <a:srgbClr val="151C66"/>
                </a:solidFill>
                <a:ea typeface="MS PGothic" pitchFamily="32" charset="-128"/>
              </a:rPr>
              <a:t>Volume </a:t>
            </a:r>
            <a:r>
              <a:rPr lang="it-IT" b="0" dirty="0" err="1">
                <a:solidFill>
                  <a:srgbClr val="151C66"/>
                </a:solidFill>
                <a:ea typeface="MS PGothic" pitchFamily="32" charset="-128"/>
              </a:rPr>
              <a:t>reflection</a:t>
            </a:r>
            <a:endParaRPr lang="it-IT" b="0" dirty="0">
              <a:solidFill>
                <a:srgbClr val="151C66"/>
              </a:solidFill>
              <a:ea typeface="MS PGothic" pitchFamily="32" charset="-128"/>
            </a:endParaRPr>
          </a:p>
          <a:p>
            <a:pPr>
              <a:buClr>
                <a:srgbClr val="131966"/>
              </a:buClr>
              <a:buFont typeface="Times New Roman" pitchFamily="16" charset="0"/>
              <a:buAutoNum type="arabicPeriod"/>
            </a:pPr>
            <a:r>
              <a:rPr lang="it-IT" b="0" dirty="0">
                <a:solidFill>
                  <a:srgbClr val="151C66"/>
                </a:solidFill>
                <a:ea typeface="MS PGothic" pitchFamily="32" charset="-128"/>
              </a:rPr>
              <a:t>Volume </a:t>
            </a:r>
            <a:r>
              <a:rPr lang="it-IT" b="0" dirty="0" err="1">
                <a:solidFill>
                  <a:srgbClr val="151C66"/>
                </a:solidFill>
                <a:ea typeface="MS PGothic" pitchFamily="32" charset="-128"/>
              </a:rPr>
              <a:t>capture</a:t>
            </a:r>
            <a:endParaRPr lang="it-IT" b="0" dirty="0">
              <a:solidFill>
                <a:srgbClr val="151C66"/>
              </a:solidFill>
              <a:ea typeface="MS PGothic" pitchFamily="32" charset="-128"/>
            </a:endParaRPr>
          </a:p>
          <a:p>
            <a:pPr>
              <a:buClr>
                <a:srgbClr val="131966"/>
              </a:buClr>
              <a:buFont typeface="Times New Roman" pitchFamily="16" charset="0"/>
              <a:buAutoNum type="arabicPeriod"/>
            </a:pPr>
            <a:r>
              <a:rPr lang="it-IT" b="0" dirty="0" err="1">
                <a:solidFill>
                  <a:srgbClr val="151C66"/>
                </a:solidFill>
                <a:ea typeface="MS PGothic" pitchFamily="32" charset="-128"/>
              </a:rPr>
              <a:t>Unperturbed</a:t>
            </a:r>
            <a:r>
              <a:rPr lang="it-IT" b="0" dirty="0">
                <a:solidFill>
                  <a:srgbClr val="151C66"/>
                </a:solidFill>
                <a:ea typeface="MS PGothic" pitchFamily="32" charset="-128"/>
              </a:rPr>
              <a:t> </a:t>
            </a:r>
            <a:r>
              <a:rPr lang="it-IT" b="0" dirty="0" err="1">
                <a:solidFill>
                  <a:srgbClr val="151C66"/>
                </a:solidFill>
                <a:ea typeface="MS PGothic" pitchFamily="32" charset="-128"/>
              </a:rPr>
              <a:t>beam</a:t>
            </a:r>
            <a:endParaRPr lang="it-IT" b="0" dirty="0">
              <a:solidFill>
                <a:srgbClr val="151C66"/>
              </a:solidFill>
              <a:ea typeface="MS PGothic" pitchFamily="32" charset="-128"/>
            </a:endParaRPr>
          </a:p>
        </p:txBody>
      </p:sp>
      <p:pic>
        <p:nvPicPr>
          <p:cNvPr id="2151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458788"/>
            <a:ext cx="1168400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18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00"/>
            <a:ext cx="1195388" cy="11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19" name="Text Box 15"/>
          <p:cNvSpPr txBox="1">
            <a:spLocks noChangeArrowheads="1"/>
          </p:cNvSpPr>
          <p:nvPr/>
        </p:nvSpPr>
        <p:spPr bwMode="auto">
          <a:xfrm>
            <a:off x="4788024" y="4508500"/>
            <a:ext cx="3886105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pitchFamily="32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pitchFamily="32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pitchFamily="32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pitchFamily="32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pitchFamily="32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pitchFamily="32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pitchFamily="32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pitchFamily="32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pitchFamily="32" charset="0"/>
                <a:cs typeface="Arial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sz="1600" b="0" dirty="0"/>
              <a:t>W. Scandale et </a:t>
            </a:r>
            <a:r>
              <a:rPr lang="it-IT" sz="1600" b="0" dirty="0" err="1"/>
              <a:t>al.,PRL</a:t>
            </a:r>
            <a:r>
              <a:rPr lang="it-IT" sz="1600" b="0" dirty="0"/>
              <a:t> 98 (2007) 154801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126795" y="5534561"/>
            <a:ext cx="43011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it-IT" sz="2000" b="0" dirty="0" err="1" smtClean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Deflection</a:t>
            </a:r>
            <a:r>
              <a:rPr lang="it-IT" sz="2000" b="0" dirty="0" smtClean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 angle: </a:t>
            </a:r>
            <a:r>
              <a:rPr lang="it-IT" sz="2000" b="0" dirty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 </a:t>
            </a:r>
            <a:r>
              <a:rPr lang="it-IT" sz="2000" b="0" dirty="0" smtClean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full bending angle, i.e. 170 </a:t>
            </a:r>
            <a:r>
              <a:rPr lang="it-IT" sz="2000" b="0" dirty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µ</a:t>
            </a:r>
            <a:r>
              <a:rPr lang="it-IT" sz="2000" b="0" dirty="0" err="1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rad</a:t>
            </a:r>
            <a:endParaRPr lang="it-IT" sz="2000" b="0" dirty="0">
              <a:solidFill>
                <a:srgbClr val="131966"/>
              </a:solidFill>
              <a:ea typeface="Tahoma" pitchFamily="34" charset="0"/>
              <a:cs typeface="Tahoma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it-IT" sz="2000" b="0" dirty="0" err="1" smtClean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Efficiency</a:t>
            </a:r>
            <a:r>
              <a:rPr lang="it-IT" sz="2000" b="0" dirty="0" smtClean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: ~ 70 - 80%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it-IT" sz="2000" b="0" dirty="0" smtClean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Limited </a:t>
            </a:r>
            <a:r>
              <a:rPr lang="it-IT" sz="2000" b="0" dirty="0" err="1" smtClean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angular</a:t>
            </a:r>
            <a:r>
              <a:rPr lang="it-IT" sz="2000" b="0" dirty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 </a:t>
            </a:r>
            <a:r>
              <a:rPr lang="it-IT" sz="2000" b="0" dirty="0" err="1" smtClean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acceptance</a:t>
            </a:r>
            <a:endParaRPr lang="it-IT" sz="2000" b="0" dirty="0">
              <a:solidFill>
                <a:srgbClr val="131966"/>
              </a:solidFill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4716016" y="5575465"/>
            <a:ext cx="38498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it-IT" sz="2000" b="0" dirty="0" err="1" smtClean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Deflection</a:t>
            </a:r>
            <a:r>
              <a:rPr lang="it-IT" sz="2000" b="0" dirty="0" smtClean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 angle: 13.5 µ</a:t>
            </a:r>
            <a:r>
              <a:rPr lang="it-IT" sz="2000" b="0" dirty="0" err="1" smtClean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rad</a:t>
            </a:r>
            <a:endParaRPr lang="it-IT" sz="2000" b="0" dirty="0" smtClean="0">
              <a:solidFill>
                <a:srgbClr val="131966"/>
              </a:solidFill>
              <a:latin typeface="+mn-lt"/>
              <a:ea typeface="Tahoma" pitchFamily="34" charset="0"/>
              <a:cs typeface="Tahoma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it-IT" sz="2000" b="0" dirty="0" err="1" smtClean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Efficiency</a:t>
            </a:r>
            <a:r>
              <a:rPr lang="it-IT" sz="2000" b="0" dirty="0" smtClean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: &gt; 95%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it-IT" sz="2000" b="0" dirty="0" smtClean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Large </a:t>
            </a:r>
            <a:r>
              <a:rPr lang="it-IT" sz="2000" b="0" dirty="0" err="1" smtClean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angular</a:t>
            </a:r>
            <a:r>
              <a:rPr lang="it-IT" sz="2000" b="0" dirty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 </a:t>
            </a:r>
            <a:r>
              <a:rPr lang="it-IT" sz="2000" b="0" dirty="0" err="1" smtClean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acceptance</a:t>
            </a:r>
            <a:r>
              <a:rPr lang="it-IT" sz="2000" b="0" dirty="0" smtClean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 </a:t>
            </a:r>
            <a:r>
              <a:rPr lang="it-IT" sz="2000" b="0" dirty="0" err="1" smtClean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equal</a:t>
            </a:r>
            <a:r>
              <a:rPr lang="it-IT" sz="2000" b="0" dirty="0" smtClean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 to the bending angle</a:t>
            </a:r>
            <a:endParaRPr lang="it-IT" sz="2000" b="0" dirty="0">
              <a:solidFill>
                <a:srgbClr val="131966"/>
              </a:solidFill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416121" y="5164838"/>
            <a:ext cx="1745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dirty="0" smtClean="0">
                <a:solidFill>
                  <a:srgbClr val="FF0000"/>
                </a:solidFill>
                <a:latin typeface="+mn-lt"/>
              </a:rPr>
              <a:t>Channeling</a:t>
            </a:r>
            <a:endParaRPr lang="en-US" b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5075434" y="5164837"/>
            <a:ext cx="2548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dirty="0" smtClean="0">
                <a:solidFill>
                  <a:srgbClr val="FF0000"/>
                </a:solidFill>
                <a:latin typeface="+mn-lt"/>
              </a:rPr>
              <a:t>Volume reflection</a:t>
            </a:r>
            <a:endParaRPr lang="en-US" b="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181277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457200"/>
            <a:ext cx="7772400" cy="1143000"/>
          </a:xfrm>
        </p:spPr>
        <p:txBody>
          <a:bodyPr/>
          <a:lstStyle/>
          <a:p>
            <a:r>
              <a:rPr lang="en-US">
                <a:solidFill>
                  <a:srgbClr val="151C66"/>
                </a:solidFill>
                <a:latin typeface="Helvetica" charset="0"/>
              </a:rPr>
              <a:t>The concept of multiple VR </a:t>
            </a:r>
            <a:endParaRPr lang="en-US">
              <a:latin typeface="Helvetica" charset="0"/>
            </a:endParaRPr>
          </a:p>
        </p:txBody>
      </p:sp>
      <p:sp>
        <p:nvSpPr>
          <p:cNvPr id="132099" name="CasellaDiTesto 4"/>
          <p:cNvSpPr txBox="1">
            <a:spLocks noChangeArrowheads="1"/>
          </p:cNvSpPr>
          <p:nvPr/>
        </p:nvSpPr>
        <p:spPr bwMode="auto">
          <a:xfrm>
            <a:off x="2555776" y="1969676"/>
            <a:ext cx="64442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800" b="0" u="none" dirty="0">
                <a:solidFill>
                  <a:srgbClr val="131966"/>
                </a:solidFill>
                <a:latin typeface="Helvetica" charset="0"/>
              </a:rPr>
              <a:t>A </a:t>
            </a:r>
            <a:r>
              <a:rPr lang="en-US" sz="2800" b="0" u="none" dirty="0" err="1">
                <a:solidFill>
                  <a:srgbClr val="131966"/>
                </a:solidFill>
                <a:latin typeface="Helvetica" charset="0"/>
              </a:rPr>
              <a:t>multistrip</a:t>
            </a:r>
            <a:r>
              <a:rPr lang="en-US" sz="2800" b="0" u="none" dirty="0">
                <a:solidFill>
                  <a:srgbClr val="131966"/>
                </a:solidFill>
                <a:latin typeface="Helvetica" charset="0"/>
              </a:rPr>
              <a:t> is a </a:t>
            </a:r>
            <a:r>
              <a:rPr lang="en-US" sz="2800" b="0" u="none" dirty="0" smtClean="0">
                <a:solidFill>
                  <a:srgbClr val="131966"/>
                </a:solidFill>
                <a:latin typeface="Helvetica" charset="0"/>
              </a:rPr>
              <a:t>crystal  </a:t>
            </a:r>
            <a:r>
              <a:rPr lang="en-US" sz="2800" b="0" u="none" dirty="0">
                <a:solidFill>
                  <a:srgbClr val="131966"/>
                </a:solidFill>
                <a:latin typeface="Helvetica" charset="0"/>
              </a:rPr>
              <a:t>for multiple VR</a:t>
            </a:r>
          </a:p>
        </p:txBody>
      </p:sp>
      <p:grpSp>
        <p:nvGrpSpPr>
          <p:cNvPr id="132100" name="Group 4"/>
          <p:cNvGrpSpPr>
            <a:grpSpLocks/>
          </p:cNvGrpSpPr>
          <p:nvPr/>
        </p:nvGrpSpPr>
        <p:grpSpPr bwMode="auto">
          <a:xfrm>
            <a:off x="685800" y="1438275"/>
            <a:ext cx="1676400" cy="5419725"/>
            <a:chOff x="432" y="906"/>
            <a:chExt cx="1056" cy="3414"/>
          </a:xfrm>
        </p:grpSpPr>
        <p:pic>
          <p:nvPicPr>
            <p:cNvPr id="132101" name="Picture 5" descr="figura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23220">
              <a:off x="576" y="3354"/>
              <a:ext cx="699" cy="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2102" name="Line 6"/>
            <p:cNvSpPr>
              <a:spLocks noChangeShapeType="1"/>
            </p:cNvSpPr>
            <p:nvPr/>
          </p:nvSpPr>
          <p:spPr bwMode="auto">
            <a:xfrm rot="-10800000">
              <a:off x="864" y="3594"/>
              <a:ext cx="136" cy="726"/>
            </a:xfrm>
            <a:prstGeom prst="line">
              <a:avLst/>
            </a:prstGeom>
            <a:noFill/>
            <a:ln w="28575">
              <a:solidFill>
                <a:srgbClr val="0F2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103" name="Text Box 7"/>
            <p:cNvSpPr txBox="1">
              <a:spLocks noChangeArrowheads="1"/>
            </p:cNvSpPr>
            <p:nvPr/>
          </p:nvSpPr>
          <p:spPr bwMode="auto">
            <a:xfrm>
              <a:off x="432" y="3162"/>
              <a:ext cx="39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l-GR" sz="1800" i="1" u="none">
                  <a:latin typeface="Arial Unicode MS" charset="0"/>
                  <a:cs typeface="Arial Unicode MS" charset="0"/>
                </a:rPr>
                <a:t>θ</a:t>
              </a:r>
              <a:r>
                <a:rPr lang="it-IT" sz="1800" i="1" u="none" baseline="-25000">
                  <a:latin typeface="Arial Unicode MS" charset="0"/>
                  <a:cs typeface="Arial Unicode MS" charset="0"/>
                </a:rPr>
                <a:t>ref</a:t>
              </a:r>
              <a:endParaRPr lang="el-GR" sz="1800" i="1" u="none" baseline="-25000">
                <a:latin typeface="Arial Unicode MS" charset="0"/>
                <a:cs typeface="Arial Unicode MS" charset="0"/>
              </a:endParaRPr>
            </a:p>
          </p:txBody>
        </p:sp>
        <p:pic>
          <p:nvPicPr>
            <p:cNvPr id="132104" name="Picture 8" descr="figura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23220">
              <a:off x="576" y="2329"/>
              <a:ext cx="699" cy="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2105" name="Picture 9" descr="figura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23220">
              <a:off x="576" y="1369"/>
              <a:ext cx="699" cy="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2106" name="Line 10"/>
            <p:cNvSpPr>
              <a:spLocks noChangeShapeType="1"/>
            </p:cNvSpPr>
            <p:nvPr/>
          </p:nvSpPr>
          <p:spPr bwMode="auto">
            <a:xfrm rot="-10800000">
              <a:off x="864" y="2682"/>
              <a:ext cx="0" cy="912"/>
            </a:xfrm>
            <a:prstGeom prst="line">
              <a:avLst/>
            </a:prstGeom>
            <a:noFill/>
            <a:ln w="28575">
              <a:solidFill>
                <a:srgbClr val="0F2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107" name="Line 11"/>
            <p:cNvSpPr>
              <a:spLocks noChangeShapeType="1"/>
            </p:cNvSpPr>
            <p:nvPr/>
          </p:nvSpPr>
          <p:spPr bwMode="auto">
            <a:xfrm rot="-10800000">
              <a:off x="723" y="2910"/>
              <a:ext cx="136" cy="7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108" name="Line 12"/>
            <p:cNvSpPr>
              <a:spLocks noChangeShapeType="1"/>
            </p:cNvSpPr>
            <p:nvPr/>
          </p:nvSpPr>
          <p:spPr bwMode="auto">
            <a:xfrm rot="-10800000">
              <a:off x="864" y="1914"/>
              <a:ext cx="0" cy="7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109" name="Line 13"/>
            <p:cNvSpPr>
              <a:spLocks noChangeShapeType="1"/>
            </p:cNvSpPr>
            <p:nvPr/>
          </p:nvSpPr>
          <p:spPr bwMode="auto">
            <a:xfrm rot="10800000" flipH="1">
              <a:off x="864" y="1866"/>
              <a:ext cx="144" cy="822"/>
            </a:xfrm>
            <a:prstGeom prst="line">
              <a:avLst/>
            </a:prstGeom>
            <a:noFill/>
            <a:ln w="28575">
              <a:solidFill>
                <a:srgbClr val="0F2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110" name="Line 14"/>
            <p:cNvSpPr>
              <a:spLocks noChangeShapeType="1"/>
            </p:cNvSpPr>
            <p:nvPr/>
          </p:nvSpPr>
          <p:spPr bwMode="auto">
            <a:xfrm rot="10800000" flipH="1">
              <a:off x="1008" y="906"/>
              <a:ext cx="192" cy="10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111" name="Line 15"/>
            <p:cNvSpPr>
              <a:spLocks noChangeShapeType="1"/>
            </p:cNvSpPr>
            <p:nvPr/>
          </p:nvSpPr>
          <p:spPr bwMode="auto">
            <a:xfrm rot="10800000" flipH="1">
              <a:off x="1008" y="1194"/>
              <a:ext cx="288" cy="720"/>
            </a:xfrm>
            <a:prstGeom prst="line">
              <a:avLst/>
            </a:prstGeom>
            <a:noFill/>
            <a:ln w="28575">
              <a:solidFill>
                <a:srgbClr val="0F2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112" name="Text Box 16"/>
            <p:cNvSpPr txBox="1">
              <a:spLocks noChangeArrowheads="1"/>
            </p:cNvSpPr>
            <p:nvPr/>
          </p:nvSpPr>
          <p:spPr bwMode="auto">
            <a:xfrm>
              <a:off x="522" y="2154"/>
              <a:ext cx="39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l-GR" sz="1800" i="1" u="none">
                  <a:latin typeface="Arial Unicode MS" charset="0"/>
                  <a:cs typeface="Arial Unicode MS" charset="0"/>
                </a:rPr>
                <a:t>θ</a:t>
              </a:r>
              <a:r>
                <a:rPr lang="it-IT" sz="1800" i="1" u="none" baseline="-25000">
                  <a:latin typeface="Arial Unicode MS" charset="0"/>
                  <a:cs typeface="Arial Unicode MS" charset="0"/>
                </a:rPr>
                <a:t>ref</a:t>
              </a:r>
              <a:endParaRPr lang="el-GR" sz="1800" i="1" u="none" baseline="-25000">
                <a:latin typeface="Arial Unicode MS" charset="0"/>
                <a:cs typeface="Arial Unicode MS" charset="0"/>
              </a:endParaRPr>
            </a:p>
          </p:txBody>
        </p:sp>
        <p:sp>
          <p:nvSpPr>
            <p:cNvPr id="132113" name="Text Box 17"/>
            <p:cNvSpPr txBox="1">
              <a:spLocks noChangeArrowheads="1"/>
            </p:cNvSpPr>
            <p:nvPr/>
          </p:nvSpPr>
          <p:spPr bwMode="auto">
            <a:xfrm>
              <a:off x="1098" y="1482"/>
              <a:ext cx="39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l-GR" sz="1800" i="1" u="none">
                  <a:latin typeface="Arial Unicode MS" charset="0"/>
                  <a:cs typeface="Arial Unicode MS" charset="0"/>
                </a:rPr>
                <a:t>θ</a:t>
              </a:r>
              <a:r>
                <a:rPr lang="it-IT" sz="1800" i="1" u="none" baseline="-25000">
                  <a:latin typeface="Arial Unicode MS" charset="0"/>
                  <a:cs typeface="Arial Unicode MS" charset="0"/>
                </a:rPr>
                <a:t>ref</a:t>
              </a:r>
              <a:endParaRPr lang="el-GR" sz="1800" i="1" u="none" baseline="-25000">
                <a:latin typeface="Arial Unicode MS" charset="0"/>
                <a:cs typeface="Arial Unicode MS" charset="0"/>
              </a:endParaRPr>
            </a:p>
          </p:txBody>
        </p:sp>
        <p:sp>
          <p:nvSpPr>
            <p:cNvPr id="132114" name="Line 18"/>
            <p:cNvSpPr>
              <a:spLocks noChangeShapeType="1"/>
            </p:cNvSpPr>
            <p:nvPr/>
          </p:nvSpPr>
          <p:spPr bwMode="auto">
            <a:xfrm flipV="1">
              <a:off x="816" y="3546"/>
              <a:ext cx="240" cy="48"/>
            </a:xfrm>
            <a:prstGeom prst="line">
              <a:avLst/>
            </a:prstGeom>
            <a:noFill/>
            <a:ln w="38100">
              <a:solidFill>
                <a:srgbClr val="E7241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115" name="Line 19"/>
            <p:cNvSpPr>
              <a:spLocks noChangeShapeType="1"/>
            </p:cNvSpPr>
            <p:nvPr/>
          </p:nvSpPr>
          <p:spPr bwMode="auto">
            <a:xfrm flipV="1">
              <a:off x="816" y="2682"/>
              <a:ext cx="240" cy="0"/>
            </a:xfrm>
            <a:prstGeom prst="line">
              <a:avLst/>
            </a:prstGeom>
            <a:noFill/>
            <a:ln w="38100">
              <a:solidFill>
                <a:srgbClr val="E7241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116" name="Line 20"/>
            <p:cNvSpPr>
              <a:spLocks noChangeShapeType="1"/>
            </p:cNvSpPr>
            <p:nvPr/>
          </p:nvSpPr>
          <p:spPr bwMode="auto">
            <a:xfrm>
              <a:off x="816" y="1866"/>
              <a:ext cx="240" cy="48"/>
            </a:xfrm>
            <a:prstGeom prst="line">
              <a:avLst/>
            </a:prstGeom>
            <a:noFill/>
            <a:ln w="38100">
              <a:solidFill>
                <a:srgbClr val="E7241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1" name="Gruppo 2"/>
          <p:cNvGrpSpPr>
            <a:grpSpLocks/>
          </p:cNvGrpSpPr>
          <p:nvPr/>
        </p:nvGrpSpPr>
        <p:grpSpPr bwMode="auto">
          <a:xfrm>
            <a:off x="5508104" y="3140968"/>
            <a:ext cx="3071812" cy="2800350"/>
            <a:chOff x="5541016" y="2211887"/>
            <a:chExt cx="3072036" cy="2801370"/>
          </a:xfrm>
        </p:grpSpPr>
        <p:pic>
          <p:nvPicPr>
            <p:cNvPr id="42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1016" y="2626376"/>
              <a:ext cx="2468742" cy="2386881"/>
            </a:xfrm>
            <a:prstGeom prst="rect">
              <a:avLst/>
            </a:prstGeom>
            <a:noFill/>
            <a:ln w="38100" cap="sq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2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116" y="2211887"/>
              <a:ext cx="1520936" cy="1091010"/>
            </a:xfrm>
            <a:prstGeom prst="rect">
              <a:avLst/>
            </a:prstGeom>
            <a:noFill/>
            <a:ln w="38100" cap="sq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2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2" descr="fig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756049"/>
            <a:ext cx="1181971" cy="369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Rectangle 2"/>
          <p:cNvSpPr>
            <a:spLocks noChangeArrowheads="1"/>
          </p:cNvSpPr>
          <p:nvPr/>
        </p:nvSpPr>
        <p:spPr bwMode="auto">
          <a:xfrm>
            <a:off x="3131840" y="6093296"/>
            <a:ext cx="56467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GB" sz="1400" dirty="0" smtClean="0"/>
              <a:t>V</a:t>
            </a:r>
            <a:r>
              <a:rPr lang="en-GB" sz="1400" dirty="0"/>
              <a:t>. </a:t>
            </a:r>
            <a:r>
              <a:rPr lang="en-GB" sz="1400" dirty="0" err="1"/>
              <a:t>Carassiti</a:t>
            </a:r>
            <a:r>
              <a:rPr lang="en-GB" sz="1400" dirty="0"/>
              <a:t> Rev. Sci. </a:t>
            </a:r>
            <a:r>
              <a:rPr lang="en-GB" sz="1400" dirty="0" err="1"/>
              <a:t>Instrum</a:t>
            </a:r>
            <a:r>
              <a:rPr lang="en-GB" sz="1400" dirty="0"/>
              <a:t>. 81, 066106 (2010</a:t>
            </a:r>
            <a:r>
              <a:rPr lang="en-GB" sz="1400" dirty="0" smtClean="0"/>
              <a:t>)</a:t>
            </a:r>
          </a:p>
          <a:p>
            <a:pPr algn="r"/>
            <a:r>
              <a:rPr lang="en-GB" sz="1400" dirty="0" smtClean="0"/>
              <a:t> </a:t>
            </a:r>
            <a:r>
              <a:rPr lang="en-GB" sz="1400" dirty="0"/>
              <a:t>V. Guidi et. al., J. Appl. Phys. 107, 113534 (2010).</a:t>
            </a:r>
            <a:endParaRPr lang="it-IT" sz="1400" dirty="0"/>
          </a:p>
        </p:txBody>
      </p:sp>
      <p:pic>
        <p:nvPicPr>
          <p:cNvPr id="27" name="Picture 26"/>
          <p:cNvPicPr/>
          <p:nvPr/>
        </p:nvPicPr>
        <p:blipFill>
          <a:blip r:embed="rId6"/>
          <a:stretch>
            <a:fillRect/>
          </a:stretch>
        </p:blipFill>
        <p:spPr>
          <a:xfrm>
            <a:off x="115691" y="476672"/>
            <a:ext cx="1195200" cy="119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35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857500" y="457200"/>
            <a:ext cx="62865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151C66"/>
                </a:solidFill>
                <a:latin typeface="Helvetica" charset="0"/>
              </a:rPr>
              <a:t>Observation of MVR</a:t>
            </a:r>
            <a:endParaRPr lang="en-US" dirty="0">
              <a:solidFill>
                <a:srgbClr val="151C66"/>
              </a:solidFill>
              <a:latin typeface="Helvetica" charset="0"/>
            </a:endParaRPr>
          </a:p>
        </p:txBody>
      </p:sp>
      <p:pic>
        <p:nvPicPr>
          <p:cNvPr id="1029" name="Picture 2" descr="E:\Guidi\Consuntivo2008\Immagini\mst14_run076236_f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72" y="1643063"/>
            <a:ext cx="4214812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ext Box 23"/>
          <p:cNvSpPr txBox="1">
            <a:spLocks noChangeArrowheads="1"/>
          </p:cNvSpPr>
          <p:nvPr/>
        </p:nvSpPr>
        <p:spPr bwMode="auto">
          <a:xfrm>
            <a:off x="179512" y="5929313"/>
            <a:ext cx="4214812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/>
            <a:r>
              <a:rPr lang="en-GB" sz="2000" dirty="0">
                <a:solidFill>
                  <a:srgbClr val="131966"/>
                </a:solidFill>
                <a:cs typeface="Arial" charset="0"/>
              </a:rPr>
              <a:t>Deflection angle: 109 </a:t>
            </a:r>
            <a:r>
              <a:rPr lang="en-GB" sz="2000" dirty="0">
                <a:solidFill>
                  <a:srgbClr val="131966"/>
                </a:solidFill>
                <a:cs typeface="Tahoma" charset="0"/>
                <a:sym typeface="Symbol" charset="0"/>
              </a:rPr>
              <a:t></a:t>
            </a:r>
            <a:r>
              <a:rPr lang="en-GB" sz="2000" dirty="0">
                <a:solidFill>
                  <a:srgbClr val="131966"/>
                </a:solidFill>
                <a:cs typeface="Arial" charset="0"/>
              </a:rPr>
              <a:t>rad</a:t>
            </a:r>
          </a:p>
          <a:p>
            <a:pPr algn="ctr"/>
            <a:r>
              <a:rPr lang="en-GB" sz="2000" dirty="0">
                <a:solidFill>
                  <a:srgbClr val="131966"/>
                </a:solidFill>
                <a:cs typeface="Arial" charset="0"/>
              </a:rPr>
              <a:t>Efficiency: 94%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139952" y="2348880"/>
            <a:ext cx="5004048" cy="288032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it-IT" sz="2800" b="0" dirty="0" err="1" smtClean="0"/>
              <a:t>It</a:t>
            </a:r>
            <a:r>
              <a:rPr lang="it-IT" sz="2800" b="0" dirty="0" smtClean="0"/>
              <a:t> </a:t>
            </a:r>
            <a:r>
              <a:rPr lang="it-IT" sz="2800" b="0" dirty="0" err="1" smtClean="0"/>
              <a:t>combines</a:t>
            </a:r>
            <a:r>
              <a:rPr lang="it-IT" sz="2800" b="0" dirty="0" smtClean="0"/>
              <a:t> wide </a:t>
            </a:r>
            <a:r>
              <a:rPr lang="it-IT" sz="2800" b="0" dirty="0" err="1" smtClean="0"/>
              <a:t>acceptance</a:t>
            </a:r>
            <a:r>
              <a:rPr lang="it-IT" sz="2800" b="0" dirty="0" smtClean="0"/>
              <a:t> with </a:t>
            </a:r>
            <a:r>
              <a:rPr lang="it-IT" sz="2800" b="0" dirty="0" err="1" smtClean="0"/>
              <a:t>very</a:t>
            </a:r>
            <a:r>
              <a:rPr lang="it-IT" sz="2800" b="0" dirty="0" smtClean="0"/>
              <a:t> high </a:t>
            </a:r>
            <a:r>
              <a:rPr lang="it-IT" sz="2800" b="0" dirty="0" err="1" smtClean="0"/>
              <a:t>efficiency</a:t>
            </a:r>
            <a:endParaRPr lang="it-IT" sz="2800" b="0" dirty="0" smtClean="0"/>
          </a:p>
          <a:p>
            <a:pPr eaLnBrk="1" hangingPunct="1"/>
            <a:r>
              <a:rPr lang="it-IT" sz="2800" b="0" dirty="0" smtClean="0"/>
              <a:t>Installation of a </a:t>
            </a:r>
            <a:r>
              <a:rPr lang="it-IT" sz="2800" b="0" dirty="0" err="1" smtClean="0"/>
              <a:t>unit</a:t>
            </a:r>
            <a:r>
              <a:rPr lang="it-IT" sz="2800" b="0" dirty="0" smtClean="0"/>
              <a:t> in the SPS by CERN</a:t>
            </a:r>
          </a:p>
        </p:txBody>
      </p:sp>
      <p:sp>
        <p:nvSpPr>
          <p:cNvPr id="2" name="Rectangle 1"/>
          <p:cNvSpPr/>
          <p:nvPr/>
        </p:nvSpPr>
        <p:spPr>
          <a:xfrm>
            <a:off x="4788024" y="5661248"/>
            <a:ext cx="34354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0" dirty="0" smtClean="0">
                <a:cs typeface="Times New Roman" charset="0"/>
              </a:rPr>
              <a:t>PLB </a:t>
            </a:r>
            <a:r>
              <a:rPr lang="it-IT" b="0" dirty="0"/>
              <a:t>688 (2010) 284 </a:t>
            </a:r>
            <a:endParaRPr lang="it-IT" b="0" dirty="0" smtClean="0">
              <a:cs typeface="Times New Roman" charset="0"/>
            </a:endParaRPr>
          </a:p>
          <a:p>
            <a:r>
              <a:rPr lang="it-IT" b="0" dirty="0" smtClean="0">
                <a:cs typeface="Times New Roman" charset="0"/>
              </a:rPr>
              <a:t>JINST 7 (</a:t>
            </a:r>
            <a:r>
              <a:rPr lang="it-IT" b="0" dirty="0">
                <a:cs typeface="Times New Roman" charset="0"/>
              </a:rPr>
              <a:t>2012</a:t>
            </a:r>
            <a:r>
              <a:rPr lang="it-IT" b="0" dirty="0" smtClean="0">
                <a:cs typeface="Times New Roman" charset="0"/>
              </a:rPr>
              <a:t>) </a:t>
            </a:r>
            <a:r>
              <a:rPr lang="it-IT" b="0" dirty="0">
                <a:cs typeface="Times New Roman" charset="0"/>
              </a:rPr>
              <a:t>P04002 </a:t>
            </a:r>
            <a:endParaRPr lang="en-US" b="0" dirty="0"/>
          </a:p>
        </p:txBody>
      </p:sp>
      <p:pic>
        <p:nvPicPr>
          <p:cNvPr id="8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115691" y="476672"/>
            <a:ext cx="1195200" cy="119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2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"/>
          <p:cNvSpPr txBox="1">
            <a:spLocks noChangeArrowheads="1"/>
          </p:cNvSpPr>
          <p:nvPr/>
        </p:nvSpPr>
        <p:spPr bwMode="auto">
          <a:xfrm>
            <a:off x="952500" y="476250"/>
            <a:ext cx="78708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 eaLnBrk="1" hangingPunct="1"/>
            <a:r>
              <a:rPr lang="it-IT" sz="4400" b="0" dirty="0" smtClean="0">
                <a:solidFill>
                  <a:srgbClr val="002060"/>
                </a:solidFill>
                <a:latin typeface="+mj-lt"/>
                <a:ea typeface="MS PGothic" pitchFamily="34" charset="-128"/>
                <a:cs typeface="DokChampa" pitchFamily="34" charset="-34"/>
              </a:rPr>
              <a:t>MVR in </a:t>
            </a:r>
            <a:r>
              <a:rPr lang="it-IT" sz="4400" b="0" dirty="0" err="1" smtClean="0">
                <a:solidFill>
                  <a:srgbClr val="002060"/>
                </a:solidFill>
                <a:latin typeface="+mj-lt"/>
                <a:ea typeface="MS PGothic" pitchFamily="34" charset="-128"/>
                <a:cs typeface="DokChampa" pitchFamily="34" charset="-34"/>
              </a:rPr>
              <a:t>one</a:t>
            </a:r>
            <a:r>
              <a:rPr lang="it-IT" sz="4400" b="0" dirty="0" smtClean="0">
                <a:solidFill>
                  <a:srgbClr val="002060"/>
                </a:solidFill>
                <a:latin typeface="+mj-lt"/>
                <a:ea typeface="MS PGothic" pitchFamily="34" charset="-128"/>
                <a:cs typeface="DokChampa" pitchFamily="34" charset="-34"/>
              </a:rPr>
              <a:t> </a:t>
            </a:r>
            <a:r>
              <a:rPr lang="it-IT" sz="4400" b="0" dirty="0" err="1" smtClean="0">
                <a:solidFill>
                  <a:srgbClr val="002060"/>
                </a:solidFill>
                <a:latin typeface="+mj-lt"/>
                <a:ea typeface="MS PGothic" pitchFamily="34" charset="-128"/>
                <a:cs typeface="DokChampa" pitchFamily="34" charset="-34"/>
              </a:rPr>
              <a:t>crystal</a:t>
            </a:r>
            <a:endParaRPr lang="it-IT" sz="4400" b="0" dirty="0">
              <a:solidFill>
                <a:srgbClr val="002060"/>
              </a:solidFill>
              <a:latin typeface="+mj-lt"/>
              <a:ea typeface="MS PGothic" pitchFamily="34" charset="-128"/>
              <a:cs typeface="DokChampa" pitchFamily="34" charset="-34"/>
            </a:endParaRPr>
          </a:p>
        </p:txBody>
      </p:sp>
      <p:sp>
        <p:nvSpPr>
          <p:cNvPr id="13315" name="Text Box 2"/>
          <p:cNvSpPr txBox="1">
            <a:spLocks noChangeArrowheads="1"/>
          </p:cNvSpPr>
          <p:nvPr/>
        </p:nvSpPr>
        <p:spPr bwMode="auto">
          <a:xfrm>
            <a:off x="273050" y="6288088"/>
            <a:ext cx="47244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it-IT" sz="2000" b="0">
                <a:solidFill>
                  <a:srgbClr val="131966"/>
                </a:solidFill>
                <a:latin typeface="Arial" pitchFamily="34" charset="0"/>
                <a:ea typeface="MS PGothic" pitchFamily="34" charset="-128"/>
              </a:rPr>
              <a:t>V. Tikhomirov PLB 655 (2007) 5</a:t>
            </a:r>
          </a:p>
          <a:p>
            <a:endParaRPr lang="it-IT" sz="2000" b="0">
              <a:solidFill>
                <a:srgbClr val="131966"/>
              </a:solidFill>
              <a:latin typeface="Arial" pitchFamily="34" charset="0"/>
              <a:ea typeface="MS PGothic" pitchFamily="34" charset="-128"/>
            </a:endParaRPr>
          </a:p>
        </p:txBody>
      </p:sp>
      <p:grpSp>
        <p:nvGrpSpPr>
          <p:cNvPr id="13316" name="Group 3"/>
          <p:cNvGrpSpPr>
            <a:grpSpLocks/>
          </p:cNvGrpSpPr>
          <p:nvPr/>
        </p:nvGrpSpPr>
        <p:grpSpPr bwMode="auto">
          <a:xfrm>
            <a:off x="263525" y="1638300"/>
            <a:ext cx="3900488" cy="4552950"/>
            <a:chOff x="336" y="1058"/>
            <a:chExt cx="2457" cy="3069"/>
          </a:xfrm>
        </p:grpSpPr>
        <p:pic>
          <p:nvPicPr>
            <p:cNvPr id="1334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1058"/>
              <a:ext cx="2457" cy="306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346" name="Text Box 5"/>
            <p:cNvSpPr txBox="1">
              <a:spLocks noChangeArrowheads="1"/>
            </p:cNvSpPr>
            <p:nvPr/>
          </p:nvSpPr>
          <p:spPr bwMode="auto">
            <a:xfrm>
              <a:off x="336" y="1058"/>
              <a:ext cx="2457" cy="306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Helvetica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Helvetica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Helvetica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Helvetica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Helvetic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Helvetica" pitchFamily="34" charset="0"/>
                </a:defRPr>
              </a:lvl9pPr>
            </a:lstStyle>
            <a:p>
              <a:endParaRPr lang="it-IT" sz="3600">
                <a:solidFill>
                  <a:schemeClr val="bg1"/>
                </a:solidFill>
                <a:latin typeface="Symbol" pitchFamily="18" charset="2"/>
              </a:endParaRPr>
            </a:p>
          </p:txBody>
        </p:sp>
      </p:grpSp>
      <p:pic>
        <p:nvPicPr>
          <p:cNvPr id="1331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1" t="49402" r="20502"/>
          <a:stretch>
            <a:fillRect/>
          </a:stretch>
        </p:blipFill>
        <p:spPr bwMode="auto">
          <a:xfrm>
            <a:off x="5364163" y="3160713"/>
            <a:ext cx="3000375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20961" t="49402" r="2050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40967" name="Group 7"/>
          <p:cNvGrpSpPr>
            <a:grpSpLocks/>
          </p:cNvGrpSpPr>
          <p:nvPr/>
        </p:nvGrpSpPr>
        <p:grpSpPr bwMode="auto">
          <a:xfrm>
            <a:off x="6108700" y="3152775"/>
            <a:ext cx="1492250" cy="2673350"/>
            <a:chOff x="3971" y="1991"/>
            <a:chExt cx="940" cy="1684"/>
          </a:xfrm>
        </p:grpSpPr>
        <p:sp>
          <p:nvSpPr>
            <p:cNvPr id="13342" name="Line 8"/>
            <p:cNvSpPr>
              <a:spLocks noChangeShapeType="1"/>
            </p:cNvSpPr>
            <p:nvPr/>
          </p:nvSpPr>
          <p:spPr bwMode="auto">
            <a:xfrm flipH="1">
              <a:off x="3970" y="1997"/>
              <a:ext cx="2" cy="1678"/>
            </a:xfrm>
            <a:prstGeom prst="line">
              <a:avLst/>
            </a:prstGeom>
            <a:noFill/>
            <a:ln w="38160">
              <a:solidFill>
                <a:srgbClr val="00B050"/>
              </a:solidFill>
              <a:miter lim="800000"/>
              <a:headEnd/>
              <a:tailEnd/>
            </a:ln>
            <a:effectLst>
              <a:outerShdw dist="23040" dir="5400000" algn="ctr" rotWithShape="0">
                <a:srgbClr val="000000">
                  <a:alpha val="35036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3" name="Line 9"/>
            <p:cNvSpPr>
              <a:spLocks noChangeShapeType="1"/>
            </p:cNvSpPr>
            <p:nvPr/>
          </p:nvSpPr>
          <p:spPr bwMode="auto">
            <a:xfrm flipH="1">
              <a:off x="4446" y="1991"/>
              <a:ext cx="2" cy="1678"/>
            </a:xfrm>
            <a:prstGeom prst="line">
              <a:avLst/>
            </a:prstGeom>
            <a:noFill/>
            <a:ln w="38160">
              <a:solidFill>
                <a:srgbClr val="00B050"/>
              </a:solidFill>
              <a:miter lim="800000"/>
              <a:headEnd/>
              <a:tailEnd/>
            </a:ln>
            <a:effectLst>
              <a:outerShdw dist="23040" dir="5400000" algn="ctr" rotWithShape="0">
                <a:srgbClr val="000000">
                  <a:alpha val="35036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4" name="Line 10"/>
            <p:cNvSpPr>
              <a:spLocks noChangeShapeType="1"/>
            </p:cNvSpPr>
            <p:nvPr/>
          </p:nvSpPr>
          <p:spPr bwMode="auto">
            <a:xfrm flipH="1">
              <a:off x="4910" y="1992"/>
              <a:ext cx="2" cy="1679"/>
            </a:xfrm>
            <a:prstGeom prst="line">
              <a:avLst/>
            </a:prstGeom>
            <a:noFill/>
            <a:ln w="38160">
              <a:solidFill>
                <a:srgbClr val="00B050"/>
              </a:solidFill>
              <a:miter lim="800000"/>
              <a:headEnd/>
              <a:tailEnd/>
            </a:ln>
            <a:effectLst>
              <a:outerShdw dist="23040" dir="5400000" algn="ctr" rotWithShape="0">
                <a:srgbClr val="000000">
                  <a:alpha val="35036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971" name="Group 11"/>
          <p:cNvGrpSpPr>
            <a:grpSpLocks/>
          </p:cNvGrpSpPr>
          <p:nvPr/>
        </p:nvGrpSpPr>
        <p:grpSpPr bwMode="auto">
          <a:xfrm>
            <a:off x="5973763" y="3160713"/>
            <a:ext cx="1590675" cy="2749550"/>
            <a:chOff x="3886" y="1996"/>
            <a:chExt cx="1002" cy="1732"/>
          </a:xfrm>
        </p:grpSpPr>
        <p:sp>
          <p:nvSpPr>
            <p:cNvPr id="13339" name="Line 12"/>
            <p:cNvSpPr>
              <a:spLocks noChangeShapeType="1"/>
            </p:cNvSpPr>
            <p:nvPr/>
          </p:nvSpPr>
          <p:spPr bwMode="auto">
            <a:xfrm>
              <a:off x="3886" y="2001"/>
              <a:ext cx="623" cy="1727"/>
            </a:xfrm>
            <a:prstGeom prst="line">
              <a:avLst/>
            </a:prstGeom>
            <a:noFill/>
            <a:ln w="38160">
              <a:solidFill>
                <a:srgbClr val="FFCC00"/>
              </a:solidFill>
              <a:miter lim="800000"/>
              <a:headEnd/>
              <a:tailEnd/>
            </a:ln>
            <a:effectLst>
              <a:outerShdw dist="23040" dir="5400000" algn="ctr" rotWithShape="0">
                <a:srgbClr val="000000">
                  <a:alpha val="35036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0" name="Line 13"/>
            <p:cNvSpPr>
              <a:spLocks noChangeShapeType="1"/>
            </p:cNvSpPr>
            <p:nvPr/>
          </p:nvSpPr>
          <p:spPr bwMode="auto">
            <a:xfrm>
              <a:off x="4265" y="1996"/>
              <a:ext cx="623" cy="1727"/>
            </a:xfrm>
            <a:prstGeom prst="line">
              <a:avLst/>
            </a:prstGeom>
            <a:noFill/>
            <a:ln w="38160">
              <a:solidFill>
                <a:srgbClr val="FFCC00"/>
              </a:solidFill>
              <a:miter lim="800000"/>
              <a:headEnd/>
              <a:tailEnd/>
            </a:ln>
            <a:effectLst>
              <a:outerShdw dist="23040" dir="5400000" algn="ctr" rotWithShape="0">
                <a:srgbClr val="000000">
                  <a:alpha val="35036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1" name="Line 14"/>
            <p:cNvSpPr>
              <a:spLocks noChangeShapeType="1"/>
            </p:cNvSpPr>
            <p:nvPr/>
          </p:nvSpPr>
          <p:spPr bwMode="auto">
            <a:xfrm>
              <a:off x="4073" y="1996"/>
              <a:ext cx="623" cy="1727"/>
            </a:xfrm>
            <a:prstGeom prst="line">
              <a:avLst/>
            </a:prstGeom>
            <a:noFill/>
            <a:ln w="38160">
              <a:solidFill>
                <a:srgbClr val="FFCC00"/>
              </a:solidFill>
              <a:miter lim="800000"/>
              <a:headEnd/>
              <a:tailEnd/>
            </a:ln>
            <a:effectLst>
              <a:outerShdw dist="23040" dir="5400000" algn="ctr" rotWithShape="0">
                <a:srgbClr val="000000">
                  <a:alpha val="35036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975" name="Group 15"/>
          <p:cNvGrpSpPr>
            <a:grpSpLocks/>
          </p:cNvGrpSpPr>
          <p:nvPr/>
        </p:nvGrpSpPr>
        <p:grpSpPr bwMode="auto">
          <a:xfrm>
            <a:off x="5372100" y="3143250"/>
            <a:ext cx="2649538" cy="2825750"/>
            <a:chOff x="3507" y="1985"/>
            <a:chExt cx="1669" cy="1780"/>
          </a:xfrm>
        </p:grpSpPr>
        <p:sp>
          <p:nvSpPr>
            <p:cNvPr id="13336" name="Line 16"/>
            <p:cNvSpPr>
              <a:spLocks noChangeShapeType="1"/>
            </p:cNvSpPr>
            <p:nvPr/>
          </p:nvSpPr>
          <p:spPr bwMode="auto">
            <a:xfrm>
              <a:off x="3507" y="1990"/>
              <a:ext cx="1055" cy="1775"/>
            </a:xfrm>
            <a:prstGeom prst="line">
              <a:avLst/>
            </a:prstGeom>
            <a:noFill/>
            <a:ln w="38160">
              <a:solidFill>
                <a:srgbClr val="FFFFFF"/>
              </a:solidFill>
              <a:miter lim="800000"/>
              <a:headEnd/>
              <a:tailEnd/>
            </a:ln>
            <a:effectLst>
              <a:outerShdw dist="23040" dir="5400000" algn="ctr" rotWithShape="0">
                <a:srgbClr val="000000">
                  <a:alpha val="35036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7" name="Line 17"/>
            <p:cNvSpPr>
              <a:spLocks noChangeShapeType="1"/>
            </p:cNvSpPr>
            <p:nvPr/>
          </p:nvSpPr>
          <p:spPr bwMode="auto">
            <a:xfrm>
              <a:off x="3805" y="1985"/>
              <a:ext cx="1054" cy="1775"/>
            </a:xfrm>
            <a:prstGeom prst="line">
              <a:avLst/>
            </a:prstGeom>
            <a:noFill/>
            <a:ln w="38160">
              <a:solidFill>
                <a:srgbClr val="FFFFFF"/>
              </a:solidFill>
              <a:miter lim="800000"/>
              <a:headEnd/>
              <a:tailEnd/>
            </a:ln>
            <a:effectLst>
              <a:outerShdw dist="23040" dir="5400000" algn="ctr" rotWithShape="0">
                <a:srgbClr val="000000">
                  <a:alpha val="35036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8" name="Line 18"/>
            <p:cNvSpPr>
              <a:spLocks noChangeShapeType="1"/>
            </p:cNvSpPr>
            <p:nvPr/>
          </p:nvSpPr>
          <p:spPr bwMode="auto">
            <a:xfrm>
              <a:off x="4122" y="1985"/>
              <a:ext cx="1055" cy="1775"/>
            </a:xfrm>
            <a:prstGeom prst="line">
              <a:avLst/>
            </a:prstGeom>
            <a:noFill/>
            <a:ln w="38160">
              <a:solidFill>
                <a:srgbClr val="FFFFFF"/>
              </a:solidFill>
              <a:miter lim="800000"/>
              <a:headEnd/>
              <a:tailEnd/>
            </a:ln>
            <a:effectLst>
              <a:outerShdw dist="23040" dir="5400000" algn="ctr" rotWithShape="0">
                <a:srgbClr val="000000">
                  <a:alpha val="35036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979" name="Line 19"/>
          <p:cNvSpPr>
            <a:spLocks noChangeShapeType="1"/>
          </p:cNvSpPr>
          <p:nvPr/>
        </p:nvSpPr>
        <p:spPr bwMode="auto">
          <a:xfrm flipH="1">
            <a:off x="2994025" y="4445000"/>
            <a:ext cx="6350" cy="1600200"/>
          </a:xfrm>
          <a:prstGeom prst="line">
            <a:avLst/>
          </a:prstGeom>
          <a:noFill/>
          <a:ln w="38160">
            <a:solidFill>
              <a:srgbClr val="00B050"/>
            </a:solidFill>
            <a:miter lim="800000"/>
            <a:headEnd/>
            <a:tailEnd/>
          </a:ln>
          <a:effectLst>
            <a:outerShdw dist="23040" dir="5400000" algn="ctr" rotWithShape="0">
              <a:srgbClr val="000000">
                <a:alpha val="35036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80" name="Line 20"/>
          <p:cNvSpPr>
            <a:spLocks noChangeShapeType="1"/>
          </p:cNvSpPr>
          <p:nvPr/>
        </p:nvSpPr>
        <p:spPr bwMode="auto">
          <a:xfrm flipH="1" flipV="1">
            <a:off x="2700338" y="4489450"/>
            <a:ext cx="584200" cy="1536700"/>
          </a:xfrm>
          <a:prstGeom prst="line">
            <a:avLst/>
          </a:prstGeom>
          <a:noFill/>
          <a:ln w="38160">
            <a:solidFill>
              <a:srgbClr val="FFCC00"/>
            </a:solidFill>
            <a:miter lim="800000"/>
            <a:headEnd/>
            <a:tailEnd/>
          </a:ln>
          <a:effectLst>
            <a:outerShdw dist="23040" dir="5400000" algn="ctr" rotWithShape="0">
              <a:srgbClr val="000000">
                <a:alpha val="35036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81" name="Line 21"/>
          <p:cNvSpPr>
            <a:spLocks noChangeShapeType="1"/>
          </p:cNvSpPr>
          <p:nvPr/>
        </p:nvSpPr>
        <p:spPr bwMode="auto">
          <a:xfrm flipH="1" flipV="1">
            <a:off x="2595563" y="4556125"/>
            <a:ext cx="793750" cy="1412875"/>
          </a:xfrm>
          <a:prstGeom prst="line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ffectLst>
            <a:outerShdw dist="23040" dir="5400000" algn="ctr" rotWithShape="0">
              <a:srgbClr val="000000">
                <a:alpha val="35036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82" name="Line 22"/>
          <p:cNvSpPr>
            <a:spLocks noChangeShapeType="1"/>
          </p:cNvSpPr>
          <p:nvPr/>
        </p:nvSpPr>
        <p:spPr bwMode="auto">
          <a:xfrm flipH="1" flipV="1">
            <a:off x="2443163" y="4660900"/>
            <a:ext cx="1098550" cy="1231900"/>
          </a:xfrm>
          <a:prstGeom prst="line">
            <a:avLst/>
          </a:prstGeom>
          <a:noFill/>
          <a:ln w="38160">
            <a:solidFill>
              <a:srgbClr val="FFCC00"/>
            </a:solidFill>
            <a:miter lim="800000"/>
            <a:headEnd/>
            <a:tailEnd/>
          </a:ln>
          <a:effectLst>
            <a:outerShdw dist="23040" dir="5400000" algn="ctr" rotWithShape="0">
              <a:srgbClr val="000000">
                <a:alpha val="35036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0983" name="Group 23"/>
          <p:cNvGrpSpPr>
            <a:grpSpLocks/>
          </p:cNvGrpSpPr>
          <p:nvPr/>
        </p:nvGrpSpPr>
        <p:grpSpPr bwMode="auto">
          <a:xfrm>
            <a:off x="5384800" y="3384550"/>
            <a:ext cx="2479675" cy="2417763"/>
            <a:chOff x="3515" y="2137"/>
            <a:chExt cx="1562" cy="1523"/>
          </a:xfrm>
        </p:grpSpPr>
        <p:sp>
          <p:nvSpPr>
            <p:cNvPr id="13333" name="Line 24"/>
            <p:cNvSpPr>
              <a:spLocks noChangeShapeType="1"/>
            </p:cNvSpPr>
            <p:nvPr/>
          </p:nvSpPr>
          <p:spPr bwMode="auto">
            <a:xfrm>
              <a:off x="3515" y="2280"/>
              <a:ext cx="1211" cy="1380"/>
            </a:xfrm>
            <a:prstGeom prst="line">
              <a:avLst/>
            </a:prstGeom>
            <a:noFill/>
            <a:ln w="38160">
              <a:solidFill>
                <a:srgbClr val="FFCC00"/>
              </a:solidFill>
              <a:miter lim="800000"/>
              <a:headEnd/>
              <a:tailEnd/>
            </a:ln>
            <a:effectLst>
              <a:outerShdw dist="23040" dir="5400000" algn="ctr" rotWithShape="0">
                <a:srgbClr val="000000">
                  <a:alpha val="35036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4" name="Line 25"/>
            <p:cNvSpPr>
              <a:spLocks noChangeShapeType="1"/>
            </p:cNvSpPr>
            <p:nvPr/>
          </p:nvSpPr>
          <p:spPr bwMode="auto">
            <a:xfrm>
              <a:off x="3866" y="2137"/>
              <a:ext cx="1211" cy="1380"/>
            </a:xfrm>
            <a:prstGeom prst="line">
              <a:avLst/>
            </a:prstGeom>
            <a:noFill/>
            <a:ln w="38160">
              <a:solidFill>
                <a:srgbClr val="FFCC00"/>
              </a:solidFill>
              <a:miter lim="800000"/>
              <a:headEnd/>
              <a:tailEnd/>
            </a:ln>
            <a:effectLst>
              <a:outerShdw dist="23040" dir="5400000" algn="ctr" rotWithShape="0">
                <a:srgbClr val="000000">
                  <a:alpha val="35036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5" name="Line 26"/>
            <p:cNvSpPr>
              <a:spLocks noChangeShapeType="1"/>
            </p:cNvSpPr>
            <p:nvPr/>
          </p:nvSpPr>
          <p:spPr bwMode="auto">
            <a:xfrm>
              <a:off x="3693" y="2206"/>
              <a:ext cx="1211" cy="1380"/>
            </a:xfrm>
            <a:prstGeom prst="line">
              <a:avLst/>
            </a:prstGeom>
            <a:noFill/>
            <a:ln w="38160">
              <a:solidFill>
                <a:srgbClr val="FFCC00"/>
              </a:solidFill>
              <a:miter lim="800000"/>
              <a:headEnd/>
              <a:tailEnd/>
            </a:ln>
            <a:effectLst>
              <a:outerShdw dist="23040" dir="5400000" algn="ctr" rotWithShape="0">
                <a:srgbClr val="000000">
                  <a:alpha val="35036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987" name="Line 27"/>
          <p:cNvSpPr>
            <a:spLocks noChangeShapeType="1"/>
          </p:cNvSpPr>
          <p:nvPr/>
        </p:nvSpPr>
        <p:spPr bwMode="auto">
          <a:xfrm>
            <a:off x="2282825" y="4843463"/>
            <a:ext cx="1447800" cy="838200"/>
          </a:xfrm>
          <a:prstGeom prst="line">
            <a:avLst/>
          </a:prstGeom>
          <a:noFill/>
          <a:ln w="38160">
            <a:solidFill>
              <a:srgbClr val="00B050"/>
            </a:solidFill>
            <a:miter lim="800000"/>
            <a:headEnd/>
            <a:tailEnd/>
          </a:ln>
          <a:effectLst>
            <a:outerShdw dist="23040" dir="5400000" algn="ctr" rotWithShape="0">
              <a:srgbClr val="000000">
                <a:alpha val="35036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0988" name="Group 28"/>
          <p:cNvGrpSpPr>
            <a:grpSpLocks/>
          </p:cNvGrpSpPr>
          <p:nvPr/>
        </p:nvGrpSpPr>
        <p:grpSpPr bwMode="auto">
          <a:xfrm>
            <a:off x="5073650" y="3381375"/>
            <a:ext cx="3044825" cy="2651125"/>
            <a:chOff x="3319" y="2135"/>
            <a:chExt cx="1918" cy="1670"/>
          </a:xfrm>
        </p:grpSpPr>
        <p:sp>
          <p:nvSpPr>
            <p:cNvPr id="13330" name="Line 29"/>
            <p:cNvSpPr>
              <a:spLocks noChangeShapeType="1"/>
            </p:cNvSpPr>
            <p:nvPr/>
          </p:nvSpPr>
          <p:spPr bwMode="auto">
            <a:xfrm>
              <a:off x="3319" y="2943"/>
              <a:ext cx="1438" cy="861"/>
            </a:xfrm>
            <a:prstGeom prst="line">
              <a:avLst/>
            </a:prstGeom>
            <a:noFill/>
            <a:ln w="38160">
              <a:solidFill>
                <a:srgbClr val="00B050"/>
              </a:solidFill>
              <a:miter lim="800000"/>
              <a:headEnd/>
              <a:tailEnd/>
            </a:ln>
            <a:effectLst>
              <a:outerShdw dist="23040" dir="5400000" algn="ctr" rotWithShape="0">
                <a:srgbClr val="000000">
                  <a:alpha val="35036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1" name="Line 30"/>
            <p:cNvSpPr>
              <a:spLocks noChangeShapeType="1"/>
            </p:cNvSpPr>
            <p:nvPr/>
          </p:nvSpPr>
          <p:spPr bwMode="auto">
            <a:xfrm>
              <a:off x="3556" y="2532"/>
              <a:ext cx="1438" cy="861"/>
            </a:xfrm>
            <a:prstGeom prst="line">
              <a:avLst/>
            </a:prstGeom>
            <a:noFill/>
            <a:ln w="38160">
              <a:solidFill>
                <a:srgbClr val="00B050"/>
              </a:solidFill>
              <a:miter lim="800000"/>
              <a:headEnd/>
              <a:tailEnd/>
            </a:ln>
            <a:effectLst>
              <a:outerShdw dist="23040" dir="5400000" algn="ctr" rotWithShape="0">
                <a:srgbClr val="000000">
                  <a:alpha val="35036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2" name="Line 31"/>
            <p:cNvSpPr>
              <a:spLocks noChangeShapeType="1"/>
            </p:cNvSpPr>
            <p:nvPr/>
          </p:nvSpPr>
          <p:spPr bwMode="auto">
            <a:xfrm>
              <a:off x="3798" y="2135"/>
              <a:ext cx="1439" cy="861"/>
            </a:xfrm>
            <a:prstGeom prst="line">
              <a:avLst/>
            </a:prstGeom>
            <a:noFill/>
            <a:ln w="38160">
              <a:solidFill>
                <a:srgbClr val="00B050"/>
              </a:solidFill>
              <a:miter lim="800000"/>
              <a:headEnd/>
              <a:tailEnd/>
            </a:ln>
            <a:effectLst>
              <a:outerShdw dist="23040" dir="5400000" algn="ctr" rotWithShape="0">
                <a:srgbClr val="000000">
                  <a:alpha val="35036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8" name="Text Box 32"/>
          <p:cNvSpPr txBox="1">
            <a:spLocks noChangeArrowheads="1"/>
          </p:cNvSpPr>
          <p:nvPr/>
        </p:nvSpPr>
        <p:spPr bwMode="auto">
          <a:xfrm>
            <a:off x="4556125" y="1619250"/>
            <a:ext cx="4419600" cy="13255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en-US" sz="200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MVR from different planes of one bent crystal becomes possible when particles move at a small angle with respect to a crystal axis</a:t>
            </a:r>
          </a:p>
        </p:txBody>
      </p:sp>
      <p:sp>
        <p:nvSpPr>
          <p:cNvPr id="13329" name="Text Box 33"/>
          <p:cNvSpPr txBox="1">
            <a:spLocks noChangeArrowheads="1"/>
          </p:cNvSpPr>
          <p:nvPr/>
        </p:nvSpPr>
        <p:spPr bwMode="auto">
          <a:xfrm>
            <a:off x="4327525" y="6003925"/>
            <a:ext cx="44958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it-IT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Potential along [111] direction </a:t>
            </a:r>
            <a:br>
              <a:rPr lang="it-IT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</a:br>
            <a:r>
              <a:rPr lang="it-IT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in silicon crystal</a:t>
            </a:r>
          </a:p>
        </p:txBody>
      </p:sp>
      <p:pic>
        <p:nvPicPr>
          <p:cNvPr id="36" name="Picture 35"/>
          <p:cNvPicPr/>
          <p:nvPr/>
        </p:nvPicPr>
        <p:blipFill>
          <a:blip r:embed="rId5"/>
          <a:stretch>
            <a:fillRect/>
          </a:stretch>
        </p:blipFill>
        <p:spPr>
          <a:xfrm>
            <a:off x="115691" y="476672"/>
            <a:ext cx="1195200" cy="119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8061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2000"/>
                                        <p:tgtEl>
                                          <p:spTgt spid="40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20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8" dur="2000"/>
                                        <p:tgtEl>
                                          <p:spTgt spid="40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3" dur="2000"/>
                                        <p:tgtEl>
                                          <p:spTgt spid="40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6" dur="2000"/>
                                        <p:tgtEl>
                                          <p:spTgt spid="40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1" dur="2000"/>
                                        <p:tgtEl>
                                          <p:spTgt spid="40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4" dur="2000"/>
                                        <p:tgtEl>
                                          <p:spTgt spid="40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9" dur="2000"/>
                                        <p:tgtEl>
                                          <p:spTgt spid="40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2" dur="2000"/>
                                        <p:tgtEl>
                                          <p:spTgt spid="40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9" grpId="0" animBg="1"/>
      <p:bldP spid="40980" grpId="0" animBg="1"/>
      <p:bldP spid="40981" grpId="0" animBg="1"/>
      <p:bldP spid="40982" grpId="0" animBg="1"/>
      <p:bldP spid="4098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1154113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it-IT" sz="4400" b="0" dirty="0">
                <a:solidFill>
                  <a:srgbClr val="131966"/>
                </a:solidFill>
                <a:latin typeface="Arial" pitchFamily="34" charset="0"/>
                <a:ea typeface="MS PGothic" pitchFamily="34" charset="-128"/>
              </a:rPr>
              <a:t>MVROC observation 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609725"/>
            <a:ext cx="8001000" cy="380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4" name="Text Box 3"/>
          <p:cNvSpPr txBox="1">
            <a:spLocks noChangeArrowheads="1"/>
          </p:cNvSpPr>
          <p:nvPr/>
        </p:nvSpPr>
        <p:spPr bwMode="auto">
          <a:xfrm>
            <a:off x="1258888" y="5594350"/>
            <a:ext cx="6932612" cy="120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it-IT" u="sng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Amplification</a:t>
            </a:r>
            <a:r>
              <a:rPr lang="it-IT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 of deflection angle of a </a:t>
            </a:r>
            <a:r>
              <a:rPr lang="it-IT" u="sng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factor 5</a:t>
            </a:r>
          </a:p>
          <a:p>
            <a:pPr>
              <a:buFont typeface="Arial" pitchFamily="34" charset="0"/>
              <a:buChar char="•"/>
            </a:pPr>
            <a:r>
              <a:rPr lang="it-IT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Deflection efficency as high as 84%</a:t>
            </a:r>
          </a:p>
          <a:p>
            <a:pPr>
              <a:buFont typeface="Arial" pitchFamily="34" charset="0"/>
              <a:buNone/>
            </a:pPr>
            <a:endParaRPr lang="it-IT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5365" name="Rectangle 4"/>
          <p:cNvSpPr>
            <a:spLocks noChangeArrowheads="1"/>
          </p:cNvSpPr>
          <p:nvPr/>
        </p:nvSpPr>
        <p:spPr bwMode="auto">
          <a:xfrm>
            <a:off x="3571875" y="6459538"/>
            <a:ext cx="2571750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0" dirty="0">
                <a:solidFill>
                  <a:srgbClr val="000000"/>
                </a:solidFill>
                <a:cs typeface="Arial" pitchFamily="34" charset="0"/>
              </a:rPr>
              <a:t>PRB </a:t>
            </a:r>
            <a:r>
              <a:rPr lang="en-GB" sz="2000" b="0" dirty="0">
                <a:solidFill>
                  <a:srgbClr val="000000"/>
                </a:solidFill>
              </a:rPr>
              <a:t>682 (2009) 274</a:t>
            </a:r>
            <a:r>
              <a:rPr lang="en-US" sz="2000" b="0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115691" y="476672"/>
            <a:ext cx="1195200" cy="119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058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olo 1"/>
          <p:cNvSpPr>
            <a:spLocks noGrp="1"/>
          </p:cNvSpPr>
          <p:nvPr>
            <p:ph type="title"/>
          </p:nvPr>
        </p:nvSpPr>
        <p:spPr>
          <a:xfrm>
            <a:off x="1340092" y="457200"/>
            <a:ext cx="7780096" cy="1143000"/>
          </a:xfrm>
        </p:spPr>
        <p:txBody>
          <a:bodyPr/>
          <a:lstStyle/>
          <a:p>
            <a:r>
              <a:rPr lang="it-IT" sz="3600" dirty="0" smtClean="0">
                <a:solidFill>
                  <a:srgbClr val="151C66"/>
                </a:solidFill>
              </a:rPr>
              <a:t>Crystal </a:t>
            </a:r>
            <a:r>
              <a:rPr lang="it-IT" sz="3600" dirty="0" err="1" smtClean="0">
                <a:solidFill>
                  <a:srgbClr val="151C66"/>
                </a:solidFill>
              </a:rPr>
              <a:t>assisted</a:t>
            </a:r>
            <a:r>
              <a:rPr lang="it-IT" sz="3600" dirty="0" smtClean="0">
                <a:solidFill>
                  <a:srgbClr val="151C66"/>
                </a:solidFill>
              </a:rPr>
              <a:t> </a:t>
            </a:r>
            <a:r>
              <a:rPr lang="it-IT" sz="3600" dirty="0" err="1" smtClean="0">
                <a:solidFill>
                  <a:srgbClr val="151C66"/>
                </a:solidFill>
              </a:rPr>
              <a:t>beam</a:t>
            </a:r>
            <a:r>
              <a:rPr lang="it-IT" sz="3600" dirty="0" smtClean="0">
                <a:solidFill>
                  <a:srgbClr val="151C66"/>
                </a:solidFill>
              </a:rPr>
              <a:t> </a:t>
            </a:r>
            <a:r>
              <a:rPr lang="it-IT" sz="3600" dirty="0" err="1" smtClean="0">
                <a:solidFill>
                  <a:srgbClr val="151C66"/>
                </a:solidFill>
              </a:rPr>
              <a:t>collimation</a:t>
            </a:r>
            <a:r>
              <a:rPr lang="it-IT" sz="3600" dirty="0" smtClean="0">
                <a:solidFill>
                  <a:srgbClr val="151C66"/>
                </a:solidFill>
              </a:rPr>
              <a:t> </a:t>
            </a:r>
          </a:p>
        </p:txBody>
      </p:sp>
      <p:sp>
        <p:nvSpPr>
          <p:cNvPr id="18435" name="Rettangolo 2"/>
          <p:cNvSpPr>
            <a:spLocks noChangeArrowheads="1"/>
          </p:cNvSpPr>
          <p:nvPr/>
        </p:nvSpPr>
        <p:spPr bwMode="auto">
          <a:xfrm>
            <a:off x="11113" y="1725613"/>
            <a:ext cx="91328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2000" dirty="0" smtClean="0">
                <a:solidFill>
                  <a:srgbClr val="151C66"/>
                </a:solidFill>
              </a:rPr>
              <a:t>A “smart </a:t>
            </a:r>
            <a:r>
              <a:rPr lang="en-US" sz="2000" dirty="0">
                <a:solidFill>
                  <a:srgbClr val="151C66"/>
                </a:solidFill>
              </a:rPr>
              <a:t>target” which kicks all particles in only one </a:t>
            </a:r>
            <a:r>
              <a:rPr lang="en-US" sz="2000" dirty="0" smtClean="0">
                <a:solidFill>
                  <a:srgbClr val="151C66"/>
                </a:solidFill>
              </a:rPr>
              <a:t>direction</a:t>
            </a:r>
            <a:endParaRPr lang="it-IT" sz="2000" dirty="0">
              <a:solidFill>
                <a:srgbClr val="151C66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0" y="2156103"/>
            <a:ext cx="8616632" cy="3186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>
            <a:spLocks noChangeArrowheads="1"/>
          </p:cNvSpPr>
          <p:nvPr/>
        </p:nvSpPr>
        <p:spPr bwMode="auto">
          <a:xfrm>
            <a:off x="107504" y="5085184"/>
            <a:ext cx="877836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0" hangingPunct="0"/>
            <a:r>
              <a:rPr lang="en-US" sz="2000" dirty="0">
                <a:solidFill>
                  <a:srgbClr val="151C66"/>
                </a:solidFill>
              </a:rPr>
              <a:t>a) multi-stage collimation system: </a:t>
            </a:r>
            <a:r>
              <a:rPr lang="en-US" sz="2000" b="0" dirty="0">
                <a:solidFill>
                  <a:srgbClr val="151C66"/>
                </a:solidFill>
              </a:rPr>
              <a:t>an amorphous material spread the primary halo so that it can be intercepted by a secondary collimator</a:t>
            </a:r>
            <a:r>
              <a:rPr lang="en-US" sz="2000" dirty="0">
                <a:solidFill>
                  <a:srgbClr val="151C66"/>
                </a:solidFill>
              </a:rPr>
              <a:t>.</a:t>
            </a:r>
          </a:p>
          <a:p>
            <a:pPr algn="just" eaLnBrk="0" hangingPunct="0"/>
            <a:r>
              <a:rPr lang="en-US" sz="2000" dirty="0">
                <a:solidFill>
                  <a:srgbClr val="151C66"/>
                </a:solidFill>
              </a:rPr>
              <a:t>b) </a:t>
            </a:r>
            <a:r>
              <a:rPr lang="en-US" sz="2000" dirty="0" smtClean="0">
                <a:solidFill>
                  <a:srgbClr val="151C66"/>
                </a:solidFill>
              </a:rPr>
              <a:t>crystal</a:t>
            </a:r>
            <a:r>
              <a:rPr lang="en-US" sz="2000" dirty="0">
                <a:solidFill>
                  <a:srgbClr val="151C66"/>
                </a:solidFill>
              </a:rPr>
              <a:t>-assisted collimation:</a:t>
            </a:r>
            <a:r>
              <a:rPr lang="en-US" sz="2000" b="0" dirty="0">
                <a:solidFill>
                  <a:srgbClr val="151C66"/>
                </a:solidFill>
              </a:rPr>
              <a:t> a curved crystal deviates the halo directly to the primary absorber</a:t>
            </a:r>
            <a:r>
              <a:rPr lang="en-US" sz="2000" b="0" dirty="0" smtClean="0">
                <a:solidFill>
                  <a:srgbClr val="151C66"/>
                </a:solidFill>
              </a:rPr>
              <a:t>.</a:t>
            </a:r>
          </a:p>
          <a:p>
            <a:pPr algn="just" eaLnBrk="0" hangingPunct="0"/>
            <a:r>
              <a:rPr lang="en-US" sz="2000" dirty="0" smtClean="0">
                <a:solidFill>
                  <a:srgbClr val="151C66"/>
                </a:solidFill>
              </a:rPr>
              <a:t>c) Essential tool </a:t>
            </a:r>
            <a:r>
              <a:rPr lang="en-US" sz="2000" b="0" dirty="0" smtClean="0">
                <a:solidFill>
                  <a:srgbClr val="151C66"/>
                </a:solidFill>
              </a:rPr>
              <a:t>for halo collimation in the LHC with 7 </a:t>
            </a:r>
            <a:r>
              <a:rPr lang="en-US" sz="2000" b="0" dirty="0" err="1" smtClean="0">
                <a:solidFill>
                  <a:srgbClr val="151C66"/>
                </a:solidFill>
              </a:rPr>
              <a:t>TeV</a:t>
            </a:r>
            <a:r>
              <a:rPr lang="en-US" sz="2000" b="0" dirty="0" smtClean="0">
                <a:solidFill>
                  <a:srgbClr val="151C66"/>
                </a:solidFill>
              </a:rPr>
              <a:t> protons</a:t>
            </a:r>
          </a:p>
          <a:p>
            <a:pPr algn="just" eaLnBrk="0" hangingPunct="0"/>
            <a:endParaRPr lang="it-IT" sz="2000" b="0" dirty="0">
              <a:solidFill>
                <a:srgbClr val="151C66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115691" y="476672"/>
            <a:ext cx="1195200" cy="119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2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1547813" y="485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/>
            <a:r>
              <a:rPr lang="it-IT" sz="3200" b="0" dirty="0">
                <a:solidFill>
                  <a:srgbClr val="131966"/>
                </a:solidFill>
                <a:latin typeface="+mj-lt"/>
                <a:ea typeface="Tahoma" pitchFamily="34" charset="0"/>
                <a:cs typeface="Tahoma" pitchFamily="34" charset="0"/>
              </a:rPr>
              <a:t>The UA9 </a:t>
            </a:r>
            <a:r>
              <a:rPr lang="it-IT" sz="3200" b="0" dirty="0" err="1">
                <a:solidFill>
                  <a:srgbClr val="131966"/>
                </a:solidFill>
                <a:latin typeface="+mj-lt"/>
                <a:ea typeface="Tahoma" pitchFamily="34" charset="0"/>
                <a:cs typeface="Tahoma" pitchFamily="34" charset="0"/>
              </a:rPr>
              <a:t>experiment</a:t>
            </a:r>
            <a:r>
              <a:rPr lang="it-IT" sz="3200" b="0" dirty="0">
                <a:solidFill>
                  <a:srgbClr val="131966"/>
                </a:solidFill>
                <a:latin typeface="+mj-lt"/>
                <a:ea typeface="Tahoma" pitchFamily="34" charset="0"/>
                <a:cs typeface="Tahoma" pitchFamily="34" charset="0"/>
              </a:rPr>
              <a:t> </a:t>
            </a:r>
            <a:r>
              <a:rPr lang="it-IT" sz="3200" b="0" dirty="0" err="1">
                <a:solidFill>
                  <a:srgbClr val="131966"/>
                </a:solidFill>
                <a:latin typeface="+mj-lt"/>
                <a:ea typeface="Tahoma" pitchFamily="34" charset="0"/>
                <a:cs typeface="Tahoma" pitchFamily="34" charset="0"/>
              </a:rPr>
              <a:t>at</a:t>
            </a:r>
            <a:r>
              <a:rPr lang="it-IT" sz="3200" b="0" dirty="0">
                <a:solidFill>
                  <a:srgbClr val="131966"/>
                </a:solidFill>
                <a:latin typeface="+mj-lt"/>
                <a:ea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it-IT" sz="3200" b="0" dirty="0">
                <a:solidFill>
                  <a:srgbClr val="131966"/>
                </a:solidFill>
                <a:latin typeface="+mj-lt"/>
                <a:ea typeface="Tahoma" pitchFamily="34" charset="0"/>
                <a:cs typeface="Tahoma" pitchFamily="34" charset="0"/>
              </a:rPr>
              <a:t>Super Proton </a:t>
            </a:r>
            <a:r>
              <a:rPr lang="it-IT" sz="3200" b="0" dirty="0" err="1">
                <a:solidFill>
                  <a:srgbClr val="131966"/>
                </a:solidFill>
                <a:latin typeface="+mj-lt"/>
                <a:ea typeface="Tahoma" pitchFamily="34" charset="0"/>
                <a:cs typeface="Tahoma" pitchFamily="34" charset="0"/>
              </a:rPr>
              <a:t>Synchrotron</a:t>
            </a:r>
            <a:endParaRPr lang="it-IT" sz="3200" b="0" dirty="0">
              <a:solidFill>
                <a:srgbClr val="131966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pic>
        <p:nvPicPr>
          <p:cNvPr id="22531" name="Picture 6" descr="UA9pi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3388"/>
            <a:ext cx="9074150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509" y="3305175"/>
            <a:ext cx="2750888" cy="2716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5" name="Picture 7" descr="C:\Users\Daphne\Desktop\Cern_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458788"/>
            <a:ext cx="11684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6" name="Picture 2" descr="C:\Users\leo\Downloads\images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239" y="3242808"/>
            <a:ext cx="3796777" cy="36151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3" name="CasellaDiTesto 20"/>
          <p:cNvSpPr txBox="1">
            <a:spLocks noChangeArrowheads="1"/>
          </p:cNvSpPr>
          <p:nvPr/>
        </p:nvSpPr>
        <p:spPr bwMode="auto">
          <a:xfrm>
            <a:off x="41275" y="3860800"/>
            <a:ext cx="568285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sz="1800" b="0" dirty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The high deflecting power of  short bent crystal can be exploited in the collimation systems </a:t>
            </a:r>
            <a:r>
              <a:rPr lang="en-US" sz="1800" b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of </a:t>
            </a:r>
            <a:r>
              <a:rPr lang="en-US" sz="1800" b="0" smtClean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LHC</a:t>
            </a:r>
          </a:p>
          <a:p>
            <a:pPr>
              <a:buFont typeface="Arial" pitchFamily="34" charset="0"/>
              <a:buChar char="•"/>
            </a:pPr>
            <a:endParaRPr lang="en-US" sz="1800" b="0" dirty="0">
              <a:solidFill>
                <a:srgbClr val="131966"/>
              </a:solidFill>
              <a:latin typeface="+mn-lt"/>
              <a:ea typeface="Tahoma" pitchFamily="34" charset="0"/>
              <a:cs typeface="Tahom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800" b="0" dirty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The UA9 experiment investigates the possibility of using bent silicon crystals as primary collimators for HE protons </a:t>
            </a:r>
            <a:r>
              <a:rPr lang="en-US" sz="1800" b="0" dirty="0" smtClean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and ions</a:t>
            </a:r>
            <a:endParaRPr lang="en-US" sz="1800" b="0" dirty="0">
              <a:solidFill>
                <a:srgbClr val="131966"/>
              </a:solidFill>
              <a:latin typeface="+mn-lt"/>
              <a:ea typeface="Tahoma" pitchFamily="34" charset="0"/>
              <a:cs typeface="Tahoma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" y="5661248"/>
            <a:ext cx="4630763" cy="1127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42461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4581128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GB" sz="1800" b="0" dirty="0" smtClean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Halo </a:t>
            </a:r>
            <a:r>
              <a:rPr lang="en-GB" sz="1800" dirty="0">
                <a:solidFill>
                  <a:srgbClr val="0F2FFF"/>
                </a:solidFill>
                <a:latin typeface="+mn-lt"/>
                <a:ea typeface="Tahoma" pitchFamily="34" charset="0"/>
                <a:cs typeface="Tahoma" pitchFamily="34" charset="0"/>
              </a:rPr>
              <a:t>loss rate due to nuclear inelastic interactions </a:t>
            </a:r>
            <a:r>
              <a:rPr lang="en-GB" sz="1800" b="0" dirty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of </a:t>
            </a:r>
            <a:r>
              <a:rPr lang="en-GB" sz="1800" dirty="0" smtClean="0">
                <a:solidFill>
                  <a:srgbClr val="C00000"/>
                </a:solidFill>
                <a:latin typeface="+mn-lt"/>
                <a:ea typeface="Tahoma" pitchFamily="34" charset="0"/>
                <a:cs typeface="Tahoma" pitchFamily="34" charset="0"/>
              </a:rPr>
              <a:t>120 </a:t>
            </a:r>
            <a:r>
              <a:rPr lang="en-GB" sz="1800" dirty="0" err="1" smtClean="0">
                <a:solidFill>
                  <a:srgbClr val="C00000"/>
                </a:solidFill>
                <a:latin typeface="+mn-lt"/>
                <a:ea typeface="Tahoma" pitchFamily="34" charset="0"/>
                <a:cs typeface="Tahoma" pitchFamily="34" charset="0"/>
              </a:rPr>
              <a:t>GeV</a:t>
            </a:r>
            <a:r>
              <a:rPr lang="en-GB" sz="1800" dirty="0" smtClean="0">
                <a:solidFill>
                  <a:srgbClr val="C00000"/>
                </a:solidFill>
                <a:latin typeface="+mn-lt"/>
                <a:ea typeface="Tahoma" pitchFamily="34" charset="0"/>
                <a:cs typeface="Tahoma" pitchFamily="34" charset="0"/>
              </a:rPr>
              <a:t>/c protons/</a:t>
            </a:r>
            <a:r>
              <a:rPr lang="en-GB" sz="1800" dirty="0" err="1" smtClean="0">
                <a:solidFill>
                  <a:srgbClr val="C00000"/>
                </a:solidFill>
                <a:latin typeface="+mn-lt"/>
                <a:ea typeface="Tahoma" pitchFamily="34" charset="0"/>
                <a:cs typeface="Tahoma" pitchFamily="34" charset="0"/>
              </a:rPr>
              <a:t>Pb</a:t>
            </a:r>
            <a:r>
              <a:rPr lang="en-GB" sz="1800" dirty="0" smtClean="0">
                <a:solidFill>
                  <a:srgbClr val="C00000"/>
                </a:solidFill>
                <a:latin typeface="+mn-lt"/>
                <a:ea typeface="Tahoma" pitchFamily="34" charset="0"/>
                <a:cs typeface="Tahoma" pitchFamily="34" charset="0"/>
              </a:rPr>
              <a:t> ions </a:t>
            </a:r>
            <a:r>
              <a:rPr lang="en-GB" sz="1800" b="0" dirty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in the aligned crystal </a:t>
            </a:r>
            <a:r>
              <a:rPr lang="en-GB" sz="1800" b="0" dirty="0" smtClean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results to be smaller of </a:t>
            </a:r>
            <a:r>
              <a:rPr lang="en-GB" sz="1800" dirty="0" smtClean="0">
                <a:solidFill>
                  <a:srgbClr val="0F2FFF"/>
                </a:solidFill>
                <a:latin typeface="+mn-lt"/>
                <a:ea typeface="Tahoma" pitchFamily="34" charset="0"/>
                <a:cs typeface="Tahoma" pitchFamily="34" charset="0"/>
              </a:rPr>
              <a:t>up to 5-6 times for protons and up to 3 times for </a:t>
            </a:r>
            <a:r>
              <a:rPr lang="en-GB" sz="1800" dirty="0" err="1" smtClean="0">
                <a:solidFill>
                  <a:srgbClr val="0F2FFF"/>
                </a:solidFill>
                <a:latin typeface="+mn-lt"/>
                <a:ea typeface="Tahoma" pitchFamily="34" charset="0"/>
                <a:cs typeface="Tahoma" pitchFamily="34" charset="0"/>
              </a:rPr>
              <a:t>Pb</a:t>
            </a:r>
            <a:r>
              <a:rPr lang="en-GB" sz="1800" dirty="0" smtClean="0">
                <a:solidFill>
                  <a:srgbClr val="0F2FFF"/>
                </a:solidFill>
                <a:latin typeface="+mn-lt"/>
                <a:ea typeface="Tahoma" pitchFamily="34" charset="0"/>
                <a:cs typeface="Tahoma" pitchFamily="34" charset="0"/>
              </a:rPr>
              <a:t> ions</a:t>
            </a:r>
            <a:r>
              <a:rPr lang="en-GB" sz="1800" b="0" dirty="0" smtClean="0">
                <a:solidFill>
                  <a:srgbClr val="0F2FFF"/>
                </a:solidFill>
                <a:latin typeface="+mn-lt"/>
                <a:ea typeface="Tahoma" pitchFamily="34" charset="0"/>
                <a:cs typeface="Tahoma" pitchFamily="34" charset="0"/>
              </a:rPr>
              <a:t> </a:t>
            </a:r>
            <a:r>
              <a:rPr lang="en-GB" sz="1800" b="0" dirty="0" smtClean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than </a:t>
            </a:r>
            <a:r>
              <a:rPr lang="en-GB" sz="1800" b="0" dirty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for its </a:t>
            </a:r>
            <a:r>
              <a:rPr lang="en-GB" sz="1800" b="0" dirty="0" smtClean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amorphous orientation</a:t>
            </a:r>
            <a:r>
              <a:rPr lang="en-GB" sz="1800" b="0" dirty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. </a:t>
            </a:r>
            <a:endParaRPr lang="en-GB" sz="1800" b="0" dirty="0" smtClean="0">
              <a:solidFill>
                <a:srgbClr val="131966"/>
              </a:solidFill>
              <a:latin typeface="+mn-lt"/>
              <a:ea typeface="Tahoma" pitchFamily="34" charset="0"/>
              <a:cs typeface="Tahoma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GB" sz="1800" dirty="0" err="1" smtClean="0">
                <a:solidFill>
                  <a:srgbClr val="C00000"/>
                </a:solidFill>
                <a:latin typeface="+mn-lt"/>
                <a:ea typeface="Tahoma" pitchFamily="34" charset="0"/>
                <a:cs typeface="Tahoma" pitchFamily="34" charset="0"/>
              </a:rPr>
              <a:t>Channeled</a:t>
            </a:r>
            <a:r>
              <a:rPr lang="en-GB" sz="1800" dirty="0" smtClean="0">
                <a:solidFill>
                  <a:srgbClr val="C00000"/>
                </a:solidFill>
                <a:latin typeface="+mn-lt"/>
                <a:ea typeface="Tahoma" pitchFamily="34" charset="0"/>
                <a:cs typeface="Tahoma" pitchFamily="34" charset="0"/>
              </a:rPr>
              <a:t> efficiency was ~ 80-85% for protons and 74% for </a:t>
            </a:r>
            <a:r>
              <a:rPr lang="en-GB" sz="1800" dirty="0" err="1" smtClean="0">
                <a:solidFill>
                  <a:srgbClr val="C00000"/>
                </a:solidFill>
                <a:latin typeface="+mn-lt"/>
                <a:ea typeface="Tahoma" pitchFamily="34" charset="0"/>
                <a:cs typeface="Tahoma" pitchFamily="34" charset="0"/>
              </a:rPr>
              <a:t>Pb</a:t>
            </a:r>
            <a:r>
              <a:rPr lang="en-GB" sz="1800" dirty="0" smtClean="0">
                <a:solidFill>
                  <a:srgbClr val="C00000"/>
                </a:solidFill>
                <a:latin typeface="+mn-lt"/>
                <a:ea typeface="Tahoma" pitchFamily="34" charset="0"/>
                <a:cs typeface="Tahoma" pitchFamily="34" charset="0"/>
              </a:rPr>
              <a:t> ions </a:t>
            </a:r>
            <a:r>
              <a:rPr lang="en-GB" sz="1800" b="0" dirty="0" smtClean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by </a:t>
            </a:r>
            <a:r>
              <a:rPr lang="en-GB" sz="1800" b="0" dirty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intercepting the deflected beam with another collimator located between the crystals and the absorber. </a:t>
            </a:r>
          </a:p>
        </p:txBody>
      </p:sp>
      <p:sp>
        <p:nvSpPr>
          <p:cNvPr id="9219" name="Rectangle 4"/>
          <p:cNvSpPr>
            <a:spLocks noChangeArrowheads="1"/>
          </p:cNvSpPr>
          <p:nvPr/>
        </p:nvSpPr>
        <p:spPr bwMode="auto">
          <a:xfrm>
            <a:off x="712788" y="1733551"/>
            <a:ext cx="2995116" cy="28475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200" b="0" dirty="0">
              <a:solidFill>
                <a:srgbClr val="131966"/>
              </a:solidFill>
              <a:latin typeface="+mn-lt"/>
              <a:ea typeface="Tahoma" pitchFamily="34" charset="0"/>
              <a:cs typeface="Tahoma" pitchFamily="34" charset="0"/>
            </a:endParaRPr>
          </a:p>
        </p:txBody>
      </p:sp>
      <p:pic>
        <p:nvPicPr>
          <p:cNvPr id="9221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94" y="1700808"/>
            <a:ext cx="2815645" cy="2779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3851920" y="1589731"/>
            <a:ext cx="5237538" cy="2991397"/>
            <a:chOff x="3899747" y="1080043"/>
            <a:chExt cx="5722937" cy="4509120"/>
          </a:xfrm>
        </p:grpSpPr>
        <p:pic>
          <p:nvPicPr>
            <p:cNvPr id="9225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9747" y="1080043"/>
              <a:ext cx="5722937" cy="4509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227" name="Text Box 5"/>
            <p:cNvSpPr txBox="1">
              <a:spLocks noChangeArrowheads="1"/>
            </p:cNvSpPr>
            <p:nvPr/>
          </p:nvSpPr>
          <p:spPr bwMode="auto">
            <a:xfrm>
              <a:off x="5283109" y="3845293"/>
              <a:ext cx="2157305" cy="4170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Helvetica" pitchFamily="34" charset="0"/>
                </a:defRPr>
              </a:lvl1pPr>
              <a:lvl2pPr marL="742950" indent="-28575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Helvetica" pitchFamily="34" charset="0"/>
                </a:defRPr>
              </a:lvl2pPr>
              <a:lvl3pPr marL="11430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Helvetica" pitchFamily="34" charset="0"/>
                </a:defRPr>
              </a:lvl3pPr>
              <a:lvl4pPr marL="16002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Helvetica" pitchFamily="34" charset="0"/>
                </a:defRPr>
              </a:lvl4pPr>
              <a:lvl5pPr marL="20574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Helvetic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Helvetic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Helvetic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Helvetic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Helvetica" pitchFamily="34" charset="0"/>
                </a:defRPr>
              </a:lvl9pPr>
            </a:lstStyle>
            <a:p>
              <a:r>
                <a:rPr lang="en-US" sz="1400" b="0" dirty="0">
                  <a:solidFill>
                    <a:srgbClr val="131966"/>
                  </a:solidFill>
                  <a:latin typeface="+mn-lt"/>
                  <a:ea typeface="Tahoma" pitchFamily="34" charset="0"/>
                  <a:cs typeface="Tahoma" pitchFamily="34" charset="0"/>
                </a:rPr>
                <a:t>Channeling</a:t>
              </a:r>
            </a:p>
          </p:txBody>
        </p:sp>
        <p:sp>
          <p:nvSpPr>
            <p:cNvPr id="9224" name="Rectangle 2"/>
            <p:cNvSpPr>
              <a:spLocks noChangeArrowheads="1"/>
            </p:cNvSpPr>
            <p:nvPr/>
          </p:nvSpPr>
          <p:spPr bwMode="auto">
            <a:xfrm>
              <a:off x="4811020" y="2172723"/>
              <a:ext cx="397131" cy="5694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200" b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endParaRPr>
            </a:p>
          </p:txBody>
        </p:sp>
        <p:cxnSp>
          <p:nvCxnSpPr>
            <p:cNvPr id="9228" name="AutoShape 6"/>
            <p:cNvCxnSpPr>
              <a:cxnSpLocks noChangeShapeType="1"/>
            </p:cNvCxnSpPr>
            <p:nvPr/>
          </p:nvCxnSpPr>
          <p:spPr bwMode="auto">
            <a:xfrm>
              <a:off x="6218707" y="3513202"/>
              <a:ext cx="1021193" cy="131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9229" name="Text Box 7"/>
            <p:cNvSpPr txBox="1">
              <a:spLocks noChangeArrowheads="1"/>
            </p:cNvSpPr>
            <p:nvPr/>
          </p:nvSpPr>
          <p:spPr bwMode="auto">
            <a:xfrm>
              <a:off x="6165520" y="3572515"/>
              <a:ext cx="1063743" cy="3756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Helvetica" pitchFamily="34" charset="0"/>
                </a:defRPr>
              </a:lvl1pPr>
              <a:lvl2pPr marL="742950" indent="-28575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Helvetica" pitchFamily="34" charset="0"/>
                </a:defRPr>
              </a:lvl2pPr>
              <a:lvl3pPr marL="11430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Helvetica" pitchFamily="34" charset="0"/>
                </a:defRPr>
              </a:lvl3pPr>
              <a:lvl4pPr marL="16002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Helvetica" pitchFamily="34" charset="0"/>
                </a:defRPr>
              </a:lvl4pPr>
              <a:lvl5pPr marL="20574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Helvetic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Helvetic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Helvetic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Helvetic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Helvetica" pitchFamily="34" charset="0"/>
                </a:defRPr>
              </a:lvl9pPr>
            </a:lstStyle>
            <a:p>
              <a:pPr algn="ctr"/>
              <a:r>
                <a:rPr lang="en-US" sz="1200" b="0">
                  <a:solidFill>
                    <a:srgbClr val="131966"/>
                  </a:solidFill>
                  <a:latin typeface="+mn-lt"/>
                  <a:ea typeface="Tahoma" pitchFamily="34" charset="0"/>
                  <a:cs typeface="Tahoma" pitchFamily="34" charset="0"/>
                </a:rPr>
                <a:t>VR</a:t>
              </a:r>
            </a:p>
          </p:txBody>
        </p:sp>
        <p:cxnSp>
          <p:nvCxnSpPr>
            <p:cNvPr id="9230" name="AutoShape 8"/>
            <p:cNvCxnSpPr>
              <a:cxnSpLocks noChangeShapeType="1"/>
            </p:cNvCxnSpPr>
            <p:nvPr/>
          </p:nvCxnSpPr>
          <p:spPr bwMode="auto">
            <a:xfrm flipV="1">
              <a:off x="4623092" y="2147680"/>
              <a:ext cx="738711" cy="131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231" name="AutoShape 9"/>
            <p:cNvCxnSpPr>
              <a:cxnSpLocks noChangeShapeType="1"/>
            </p:cNvCxnSpPr>
            <p:nvPr/>
          </p:nvCxnSpPr>
          <p:spPr bwMode="auto">
            <a:xfrm flipH="1" flipV="1">
              <a:off x="7487599" y="2171405"/>
              <a:ext cx="1077926" cy="1318"/>
            </a:xfrm>
            <a:prstGeom prst="straightConnector1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9232" name="Text Box 10"/>
            <p:cNvSpPr txBox="1">
              <a:spLocks noChangeArrowheads="1"/>
            </p:cNvSpPr>
            <p:nvPr/>
          </p:nvSpPr>
          <p:spPr bwMode="auto">
            <a:xfrm>
              <a:off x="4516718" y="2146362"/>
              <a:ext cx="1394094" cy="648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Helvetica" pitchFamily="34" charset="0"/>
                </a:defRPr>
              </a:lvl1pPr>
              <a:lvl2pPr marL="742950" indent="-28575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Helvetica" pitchFamily="34" charset="0"/>
                </a:defRPr>
              </a:lvl2pPr>
              <a:lvl3pPr marL="11430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Helvetica" pitchFamily="34" charset="0"/>
                </a:defRPr>
              </a:lvl3pPr>
              <a:lvl4pPr marL="16002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Helvetica" pitchFamily="34" charset="0"/>
                </a:defRPr>
              </a:lvl4pPr>
              <a:lvl5pPr marL="20574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Helvetic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Helvetic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Helvetic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Helvetic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Helvetica" pitchFamily="34" charset="0"/>
                </a:defRPr>
              </a:lvl9pPr>
            </a:lstStyle>
            <a:p>
              <a:pPr algn="ctr"/>
              <a:r>
                <a:rPr lang="en-US" sz="1200" b="0">
                  <a:solidFill>
                    <a:srgbClr val="131966"/>
                  </a:solidFill>
                  <a:latin typeface="+mn-lt"/>
                  <a:ea typeface="Tahoma" pitchFamily="34" charset="0"/>
                  <a:cs typeface="Tahoma" pitchFamily="34" charset="0"/>
                </a:rPr>
                <a:t>Amorphous</a:t>
              </a:r>
              <a:br>
                <a:rPr lang="en-US" sz="1200" b="0">
                  <a:solidFill>
                    <a:srgbClr val="131966"/>
                  </a:solidFill>
                  <a:latin typeface="+mn-lt"/>
                  <a:ea typeface="Tahoma" pitchFamily="34" charset="0"/>
                  <a:cs typeface="Tahoma" pitchFamily="34" charset="0"/>
                </a:rPr>
              </a:br>
              <a:r>
                <a:rPr lang="en-US" sz="1200" b="0">
                  <a:solidFill>
                    <a:srgbClr val="131966"/>
                  </a:solidFill>
                  <a:latin typeface="+mn-lt"/>
                  <a:ea typeface="Tahoma" pitchFamily="34" charset="0"/>
                  <a:cs typeface="Tahoma" pitchFamily="34" charset="0"/>
                </a:rPr>
                <a:t>orientation</a:t>
              </a:r>
            </a:p>
          </p:txBody>
        </p:sp>
        <p:sp>
          <p:nvSpPr>
            <p:cNvPr id="9233" name="Text Box 11"/>
            <p:cNvSpPr txBox="1">
              <a:spLocks noChangeArrowheads="1"/>
            </p:cNvSpPr>
            <p:nvPr/>
          </p:nvSpPr>
          <p:spPr bwMode="auto">
            <a:xfrm>
              <a:off x="7442011" y="2208312"/>
              <a:ext cx="1594485" cy="648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Helvetica" pitchFamily="34" charset="0"/>
                </a:defRPr>
              </a:lvl1pPr>
              <a:lvl2pPr marL="742950" indent="-28575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Helvetica" pitchFamily="34" charset="0"/>
                </a:defRPr>
              </a:lvl2pPr>
              <a:lvl3pPr marL="11430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Helvetica" pitchFamily="34" charset="0"/>
                </a:defRPr>
              </a:lvl3pPr>
              <a:lvl4pPr marL="16002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Helvetica" pitchFamily="34" charset="0"/>
                </a:defRPr>
              </a:lvl4pPr>
              <a:lvl5pPr marL="2057400" indent="-2286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Helvetic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Helvetic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Helvetic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Helvetic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tx1"/>
                  </a:solidFill>
                  <a:latin typeface="Helvetica" pitchFamily="34" charset="0"/>
                </a:defRPr>
              </a:lvl9pPr>
            </a:lstStyle>
            <a:p>
              <a:pPr algn="ctr"/>
              <a:r>
                <a:rPr lang="en-US" sz="1200" b="0">
                  <a:solidFill>
                    <a:srgbClr val="131966"/>
                  </a:solidFill>
                  <a:latin typeface="+mn-lt"/>
                  <a:ea typeface="Tahoma" pitchFamily="34" charset="0"/>
                  <a:cs typeface="Tahoma" pitchFamily="34" charset="0"/>
                </a:rPr>
                <a:t>Amorphous</a:t>
              </a:r>
              <a:br>
                <a:rPr lang="en-US" sz="1200" b="0">
                  <a:solidFill>
                    <a:srgbClr val="131966"/>
                  </a:solidFill>
                  <a:latin typeface="+mn-lt"/>
                  <a:ea typeface="Tahoma" pitchFamily="34" charset="0"/>
                  <a:cs typeface="Tahoma" pitchFamily="34" charset="0"/>
                </a:rPr>
              </a:br>
              <a:r>
                <a:rPr lang="en-US" sz="1200" b="0">
                  <a:solidFill>
                    <a:srgbClr val="131966"/>
                  </a:solidFill>
                  <a:latin typeface="+mn-lt"/>
                  <a:ea typeface="Tahoma" pitchFamily="34" charset="0"/>
                  <a:cs typeface="Tahoma" pitchFamily="34" charset="0"/>
                </a:rPr>
                <a:t>orientation</a:t>
              </a:r>
            </a:p>
          </p:txBody>
        </p:sp>
      </p:grpSp>
      <p:sp>
        <p:nvSpPr>
          <p:cNvPr id="9223" name="Rectangle 12"/>
          <p:cNvSpPr>
            <a:spLocks noChangeArrowheads="1"/>
          </p:cNvSpPr>
          <p:nvPr/>
        </p:nvSpPr>
        <p:spPr bwMode="auto">
          <a:xfrm>
            <a:off x="33609" y="6271043"/>
            <a:ext cx="4120080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dirty="0" smtClean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[1] W. </a:t>
            </a:r>
            <a:r>
              <a:rPr lang="en-US" sz="1600" dirty="0" err="1" smtClean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Scandale</a:t>
            </a:r>
            <a:r>
              <a:rPr lang="en-US" sz="1600" dirty="0" smtClean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 et al. PLB </a:t>
            </a:r>
            <a:r>
              <a:rPr lang="en-GB" sz="1600" dirty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692 (2010) </a:t>
            </a:r>
            <a:r>
              <a:rPr lang="en-GB" sz="1600" dirty="0" smtClean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78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dirty="0" smtClean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[2] </a:t>
            </a:r>
            <a:r>
              <a:rPr lang="en-US" sz="1600" dirty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W. </a:t>
            </a:r>
            <a:r>
              <a:rPr lang="en-US" sz="1600" dirty="0" err="1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Scandale</a:t>
            </a:r>
            <a:r>
              <a:rPr lang="en-US" sz="1600" dirty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 et al. PLB </a:t>
            </a:r>
            <a:r>
              <a:rPr lang="en-GB" sz="1600" dirty="0" smtClean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703 </a:t>
            </a:r>
            <a:r>
              <a:rPr lang="en-GB" sz="1600" dirty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(</a:t>
            </a:r>
            <a:r>
              <a:rPr lang="en-GB" sz="1600" dirty="0" smtClean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2011) 547</a:t>
            </a:r>
            <a:endParaRPr lang="en-US" sz="1600" dirty="0">
              <a:solidFill>
                <a:srgbClr val="131966"/>
              </a:solidFill>
              <a:latin typeface="+mn-lt"/>
              <a:ea typeface="Tahoma" pitchFamily="34" charset="0"/>
              <a:cs typeface="Tahoma" pitchFamily="34" charset="0"/>
            </a:endParaRPr>
          </a:p>
        </p:txBody>
      </p:sp>
      <p:pic>
        <p:nvPicPr>
          <p:cNvPr id="21" name="Picture 7" descr="C:\Users\Daphne\Desktop\Cern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00"/>
            <a:ext cx="119538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1"/>
          <p:cNvSpPr txBox="1">
            <a:spLocks noChangeArrowheads="1"/>
          </p:cNvSpPr>
          <p:nvPr/>
        </p:nvSpPr>
        <p:spPr bwMode="auto">
          <a:xfrm>
            <a:off x="1331640" y="485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/>
            <a:r>
              <a:rPr lang="it-IT" sz="3200" b="0" dirty="0" err="1" smtClean="0">
                <a:solidFill>
                  <a:srgbClr val="131966"/>
                </a:solidFill>
                <a:latin typeface="+mj-lt"/>
                <a:ea typeface="Tahoma" pitchFamily="34" charset="0"/>
                <a:cs typeface="Tahoma" pitchFamily="34" charset="0"/>
              </a:rPr>
              <a:t>Collimation</a:t>
            </a:r>
            <a:r>
              <a:rPr lang="it-IT" sz="3200" b="0" dirty="0" smtClean="0">
                <a:solidFill>
                  <a:srgbClr val="131966"/>
                </a:solidFill>
                <a:latin typeface="+mj-lt"/>
                <a:ea typeface="Tahoma" pitchFamily="34" charset="0"/>
                <a:cs typeface="Tahoma" pitchFamily="34" charset="0"/>
              </a:rPr>
              <a:t> of </a:t>
            </a:r>
            <a:r>
              <a:rPr lang="it-IT" sz="3200" b="0" dirty="0" err="1" smtClean="0">
                <a:solidFill>
                  <a:srgbClr val="131966"/>
                </a:solidFill>
                <a:latin typeface="+mj-lt"/>
                <a:ea typeface="Tahoma" pitchFamily="34" charset="0"/>
                <a:cs typeface="Tahoma" pitchFamily="34" charset="0"/>
              </a:rPr>
              <a:t>protons</a:t>
            </a:r>
            <a:endParaRPr lang="it-IT" sz="3200" b="0" dirty="0">
              <a:solidFill>
                <a:srgbClr val="131966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2256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2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541417"/>
            <a:ext cx="1752600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3200" dirty="0" err="1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Orientational</a:t>
            </a:r>
            <a:r>
              <a:rPr lang="it-IT" sz="3200" dirty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lang="it-IT" sz="3200" dirty="0" err="1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coherent</a:t>
            </a:r>
            <a:r>
              <a:rPr lang="it-IT" sz="3200" dirty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lang="it-IT" sz="3200" dirty="0" smtClean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/>
            </a:r>
            <a:br>
              <a:rPr lang="it-IT" sz="3200" dirty="0" smtClean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</a:br>
            <a:r>
              <a:rPr lang="it-IT" sz="3200" dirty="0" err="1" smtClean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interactions</a:t>
            </a:r>
            <a:r>
              <a:rPr lang="it-IT" sz="3200" dirty="0" smtClean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 in </a:t>
            </a:r>
            <a:r>
              <a:rPr lang="it-IT" sz="3200" dirty="0" err="1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bent</a:t>
            </a:r>
            <a:r>
              <a:rPr lang="it-IT" sz="3200" dirty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lang="it-IT" sz="3200" dirty="0" err="1" smtClean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crystals</a:t>
            </a:r>
            <a:endParaRPr lang="en-US" dirty="0" smtClean="0">
              <a:solidFill>
                <a:srgbClr val="131966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9220" name="Text Box 3"/>
          <p:cNvSpPr txBox="1">
            <a:spLocks noChangeArrowheads="1"/>
          </p:cNvSpPr>
          <p:nvPr/>
        </p:nvSpPr>
        <p:spPr bwMode="auto">
          <a:xfrm>
            <a:off x="609600" y="1844824"/>
            <a:ext cx="773906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45791" dir="3378596" algn="ctr" rotWithShape="0">
                    <a:srgbClr val="C0C0C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4762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defTabSz="4762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defTabSz="4762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defTabSz="4762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defTabSz="4762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defTabSz="476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defTabSz="476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defTabSz="476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defTabSz="476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en-GB" sz="2000" b="0" dirty="0" err="1" smtClean="0">
                <a:solidFill>
                  <a:srgbClr val="040C58"/>
                </a:solidFill>
                <a:latin typeface="Tahoma" charset="0"/>
                <a:ea typeface="Tahoma" charset="0"/>
                <a:cs typeface="Tahoma" charset="0"/>
              </a:rPr>
              <a:t>Channeling</a:t>
            </a:r>
            <a:r>
              <a:rPr lang="en-GB" sz="2000" b="0" dirty="0" smtClean="0">
                <a:solidFill>
                  <a:srgbClr val="040C58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GB" sz="2000" b="0" dirty="0">
                <a:solidFill>
                  <a:srgbClr val="040C58"/>
                </a:solidFill>
                <a:latin typeface="Tahoma" charset="0"/>
                <a:ea typeface="Tahoma" charset="0"/>
                <a:cs typeface="Tahoma" charset="0"/>
              </a:rPr>
              <a:t>is the confinement of charged particles traveling through a crystal within atomic planes </a:t>
            </a:r>
            <a:r>
              <a:rPr lang="en-GB" sz="2000" b="0" dirty="0" smtClean="0">
                <a:solidFill>
                  <a:srgbClr val="040C58"/>
                </a:solidFill>
                <a:latin typeface="Tahoma" charset="0"/>
                <a:ea typeface="Tahoma" charset="0"/>
                <a:cs typeface="Tahoma" charset="0"/>
              </a:rPr>
              <a:t>or strings</a:t>
            </a:r>
            <a:endParaRPr lang="en-GB" sz="2000" b="0" dirty="0">
              <a:solidFill>
                <a:srgbClr val="040C58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9221" name="Immagine 6" descr="033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" b="1031"/>
          <a:stretch>
            <a:fillRect/>
          </a:stretch>
        </p:blipFill>
        <p:spPr bwMode="auto">
          <a:xfrm rot="294741">
            <a:off x="1029019" y="2571333"/>
            <a:ext cx="346392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Immagine 5" descr="038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5"/>
          <a:stretch>
            <a:fillRect/>
          </a:stretch>
        </p:blipFill>
        <p:spPr bwMode="auto">
          <a:xfrm rot="289293">
            <a:off x="4891131" y="2695106"/>
            <a:ext cx="2889250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xt Box 19"/>
          <p:cNvSpPr txBox="1">
            <a:spLocks noChangeArrowheads="1"/>
          </p:cNvSpPr>
          <p:nvPr/>
        </p:nvSpPr>
        <p:spPr bwMode="auto">
          <a:xfrm>
            <a:off x="641350" y="5748338"/>
            <a:ext cx="75882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45791" dir="3378596" algn="ctr" rotWithShape="0">
                    <a:srgbClr val="C0C0C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762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defTabSz="4762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defTabSz="4762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defTabSz="4762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defTabSz="4762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defTabSz="476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defTabSz="476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defTabSz="476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defTabSz="476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en-GB" sz="2000" b="0" dirty="0" err="1" smtClean="0">
                <a:solidFill>
                  <a:srgbClr val="131966"/>
                </a:solidFill>
                <a:latin typeface="Tahoma" charset="0"/>
                <a:ea typeface="Tahoma" charset="0"/>
                <a:cs typeface="Tahoma" charset="0"/>
              </a:rPr>
              <a:t>Channeling</a:t>
            </a:r>
            <a:r>
              <a:rPr lang="en-GB" sz="2000" b="0" dirty="0" smtClean="0">
                <a:solidFill>
                  <a:srgbClr val="131966"/>
                </a:solidFill>
                <a:latin typeface="Tahoma" charset="0"/>
                <a:ea typeface="Tahoma" charset="0"/>
                <a:cs typeface="Tahoma" charset="0"/>
              </a:rPr>
              <a:t> occurs as the trajectory of particles </a:t>
            </a:r>
            <a:br>
              <a:rPr lang="en-GB" sz="2000" b="0" dirty="0" smtClean="0">
                <a:solidFill>
                  <a:srgbClr val="131966"/>
                </a:solidFill>
                <a:latin typeface="Tahoma" charset="0"/>
                <a:ea typeface="Tahoma" charset="0"/>
                <a:cs typeface="Tahoma" charset="0"/>
              </a:rPr>
            </a:br>
            <a:r>
              <a:rPr lang="en-GB" sz="2000" b="0" dirty="0" smtClean="0">
                <a:solidFill>
                  <a:srgbClr val="131966"/>
                </a:solidFill>
                <a:latin typeface="Tahoma" charset="0"/>
                <a:ea typeface="Tahoma" charset="0"/>
                <a:cs typeface="Tahoma" charset="0"/>
              </a:rPr>
              <a:t>forms an angle lower than the critical angle [1]</a:t>
            </a:r>
            <a:endParaRPr lang="en-GB" sz="2000" b="0" dirty="0">
              <a:solidFill>
                <a:srgbClr val="131966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9224" name="Immagine 9" descr="038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5"/>
          <a:stretch>
            <a:fillRect/>
          </a:stretch>
        </p:blipFill>
        <p:spPr bwMode="auto">
          <a:xfrm rot="289293">
            <a:off x="93663" y="469900"/>
            <a:ext cx="1095375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Rectangle 1"/>
          <p:cNvSpPr>
            <a:spLocks noChangeArrowheads="1"/>
          </p:cNvSpPr>
          <p:nvPr/>
        </p:nvSpPr>
        <p:spPr bwMode="auto">
          <a:xfrm>
            <a:off x="755576" y="6557282"/>
            <a:ext cx="65341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a-DK" sz="2000" b="0" baseline="30000" dirty="0">
                <a:solidFill>
                  <a:srgbClr val="131966"/>
                </a:solidFill>
                <a:latin typeface="Tahoma" charset="0"/>
                <a:ea typeface="Tahoma" charset="0"/>
                <a:cs typeface="Tahoma" charset="0"/>
              </a:rPr>
              <a:t>[1] J. Lindhard, K. Dan. Vidensk. Selsk. Mat. Fys. Medd. 34 (1965) 14.</a:t>
            </a:r>
            <a:endParaRPr lang="en-US" sz="2000" b="0" dirty="0">
              <a:solidFill>
                <a:srgbClr val="131966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1450" y="5296181"/>
            <a:ext cx="2223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Planar </a:t>
            </a:r>
            <a:r>
              <a:rPr lang="en-GB" sz="2000" b="0" dirty="0" err="1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Channeling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92530" y="5301208"/>
            <a:ext cx="2052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Axial </a:t>
            </a:r>
            <a:r>
              <a:rPr lang="en-GB" sz="2000" b="0" dirty="0" err="1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Channeling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2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2420888"/>
            <a:ext cx="3763764" cy="3733774"/>
          </a:xfrm>
          <a:prstGeom prst="rect">
            <a:avLst/>
          </a:prstGeom>
        </p:spPr>
      </p:pic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1331640" y="485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algn="ctr"/>
            <a:r>
              <a:rPr lang="it-IT" sz="3200" b="0" dirty="0" err="1" smtClean="0">
                <a:solidFill>
                  <a:srgbClr val="131966"/>
                </a:solidFill>
                <a:latin typeface="+mj-lt"/>
                <a:ea typeface="Tahoma" pitchFamily="34" charset="0"/>
                <a:cs typeface="Tahoma" pitchFamily="34" charset="0"/>
              </a:rPr>
              <a:t>Collimation</a:t>
            </a:r>
            <a:r>
              <a:rPr lang="it-IT" sz="3200" b="0" dirty="0" smtClean="0">
                <a:solidFill>
                  <a:srgbClr val="131966"/>
                </a:solidFill>
                <a:latin typeface="+mj-lt"/>
                <a:ea typeface="Tahoma" pitchFamily="34" charset="0"/>
                <a:cs typeface="Tahoma" pitchFamily="34" charset="0"/>
              </a:rPr>
              <a:t> of </a:t>
            </a:r>
            <a:r>
              <a:rPr lang="it-IT" sz="3200" b="0" dirty="0" err="1" smtClean="0">
                <a:solidFill>
                  <a:srgbClr val="131966"/>
                </a:solidFill>
                <a:latin typeface="+mj-lt"/>
                <a:ea typeface="Tahoma" pitchFamily="34" charset="0"/>
                <a:cs typeface="Tahoma" pitchFamily="34" charset="0"/>
              </a:rPr>
              <a:t>lead</a:t>
            </a:r>
            <a:r>
              <a:rPr lang="it-IT" sz="3200" b="0" dirty="0" smtClean="0">
                <a:solidFill>
                  <a:srgbClr val="131966"/>
                </a:solidFill>
                <a:latin typeface="+mj-lt"/>
                <a:ea typeface="Tahoma" pitchFamily="34" charset="0"/>
                <a:cs typeface="Tahoma" pitchFamily="34" charset="0"/>
              </a:rPr>
              <a:t> </a:t>
            </a:r>
            <a:r>
              <a:rPr lang="it-IT" sz="3200" b="0" dirty="0" err="1" smtClean="0">
                <a:solidFill>
                  <a:srgbClr val="131966"/>
                </a:solidFill>
                <a:latin typeface="+mj-lt"/>
                <a:ea typeface="Tahoma" pitchFamily="34" charset="0"/>
                <a:cs typeface="Tahoma" pitchFamily="34" charset="0"/>
              </a:rPr>
              <a:t>ions</a:t>
            </a:r>
            <a:endParaRPr lang="it-IT" sz="3200" b="0" dirty="0">
              <a:solidFill>
                <a:srgbClr val="131966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Picture 7" descr="C:\Users\Daphne\Desktop\Cern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00"/>
            <a:ext cx="119538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20"/>
          <p:cNvSpPr txBox="1">
            <a:spLocks noChangeArrowheads="1"/>
          </p:cNvSpPr>
          <p:nvPr/>
        </p:nvSpPr>
        <p:spPr bwMode="auto">
          <a:xfrm>
            <a:off x="251520" y="2420888"/>
            <a:ext cx="3563888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sz="2000" b="0" dirty="0" smtClean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Collimation of 120 </a:t>
            </a:r>
            <a:r>
              <a:rPr lang="en-US" sz="2000" b="0" dirty="0" err="1" smtClean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GeV</a:t>
            </a:r>
            <a:r>
              <a:rPr lang="en-US" sz="2000" b="0" dirty="0" smtClean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/c per charge lead ion beam</a:t>
            </a:r>
          </a:p>
          <a:p>
            <a:pPr>
              <a:buFont typeface="Arial" pitchFamily="34" charset="0"/>
              <a:buChar char="•"/>
            </a:pPr>
            <a:endParaRPr lang="en-US" sz="2000" b="0" dirty="0">
              <a:solidFill>
                <a:srgbClr val="131966"/>
              </a:solidFill>
              <a:latin typeface="+mn-lt"/>
              <a:ea typeface="Tahoma" pitchFamily="34" charset="0"/>
              <a:cs typeface="Tahom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b="0" dirty="0" smtClean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Deflection by 170 </a:t>
            </a:r>
            <a:r>
              <a:rPr lang="en-US" sz="2000" b="0" dirty="0" err="1" smtClean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urad</a:t>
            </a:r>
            <a:r>
              <a:rPr lang="en-US" sz="2000" b="0" dirty="0" smtClean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 with efficiency up to 74% like for 120 </a:t>
            </a:r>
            <a:r>
              <a:rPr lang="en-US" sz="2000" b="0" dirty="0" err="1" smtClean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GeV</a:t>
            </a:r>
            <a:r>
              <a:rPr lang="en-US" sz="2000" b="0" dirty="0" smtClean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/c protons</a:t>
            </a:r>
          </a:p>
          <a:p>
            <a:pPr>
              <a:buFont typeface="Arial" pitchFamily="34" charset="0"/>
              <a:buChar char="•"/>
            </a:pPr>
            <a:endParaRPr lang="en-US" sz="2000" b="0" dirty="0">
              <a:solidFill>
                <a:srgbClr val="131966"/>
              </a:solidFill>
              <a:latin typeface="+mn-lt"/>
              <a:ea typeface="Tahoma" pitchFamily="34" charset="0"/>
              <a:cs typeface="Tahom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b="0" dirty="0" smtClean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Loss rate due to nuclear inelastic interaction drops by factor of 3 (6 for protons) </a:t>
            </a:r>
            <a:endParaRPr lang="en-US" sz="2000" b="0" dirty="0">
              <a:solidFill>
                <a:srgbClr val="131966"/>
              </a:solidFill>
              <a:latin typeface="+mn-lt"/>
              <a:ea typeface="Tahoma" pitchFamily="34" charset="0"/>
              <a:cs typeface="Tahoma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2000" b="0" dirty="0" smtClean="0">
              <a:solidFill>
                <a:srgbClr val="131966"/>
              </a:solidFill>
              <a:latin typeface="+mn-lt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1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1835696" y="2133600"/>
            <a:ext cx="7524328" cy="1600200"/>
          </a:xfrm>
        </p:spPr>
        <p:txBody>
          <a:bodyPr/>
          <a:lstStyle/>
          <a:p>
            <a:pPr algn="ctr"/>
            <a:r>
              <a:rPr lang="en-US" sz="5400" dirty="0" err="1" smtClean="0">
                <a:solidFill>
                  <a:srgbClr val="308C4C"/>
                </a:solidFill>
              </a:rPr>
              <a:t>TeV</a:t>
            </a:r>
            <a:r>
              <a:rPr lang="en-US" sz="5400" dirty="0" smtClean="0">
                <a:solidFill>
                  <a:srgbClr val="308C4C"/>
                </a:solidFill>
              </a:rPr>
              <a:t> beams</a:t>
            </a:r>
            <a:endParaRPr lang="en-US" sz="5400" dirty="0">
              <a:solidFill>
                <a:srgbClr val="308C4C"/>
              </a:solidFill>
            </a:endParaRPr>
          </a:p>
        </p:txBody>
      </p:sp>
      <p:sp>
        <p:nvSpPr>
          <p:cNvPr id="4" name="Sottotitolo 3"/>
          <p:cNvSpPr>
            <a:spLocks noGrp="1"/>
          </p:cNvSpPr>
          <p:nvPr>
            <p:ph type="subTitle" idx="1"/>
          </p:nvPr>
        </p:nvSpPr>
        <p:spPr>
          <a:xfrm>
            <a:off x="1440160" y="4267200"/>
            <a:ext cx="7020272" cy="1752600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>
                <a:solidFill>
                  <a:srgbClr val="151C66"/>
                </a:solidFill>
              </a:rPr>
              <a:t>Extension of UA9 </a:t>
            </a:r>
            <a:r>
              <a:rPr lang="en-US" dirty="0" smtClean="0">
                <a:solidFill>
                  <a:srgbClr val="151C66"/>
                </a:solidFill>
              </a:rPr>
              <a:t>exp. </a:t>
            </a:r>
            <a:r>
              <a:rPr lang="en-US" dirty="0">
                <a:solidFill>
                  <a:srgbClr val="151C66"/>
                </a:solidFill>
              </a:rPr>
              <a:t>to </a:t>
            </a:r>
            <a:r>
              <a:rPr lang="en-US" dirty="0" smtClean="0">
                <a:solidFill>
                  <a:srgbClr val="151C66"/>
                </a:solidFill>
              </a:rPr>
              <a:t>LHC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>
                <a:solidFill>
                  <a:srgbClr val="151C66"/>
                </a:solidFill>
              </a:rPr>
              <a:t>6.5 </a:t>
            </a:r>
            <a:r>
              <a:rPr lang="en-US" dirty="0" err="1" smtClean="0">
                <a:solidFill>
                  <a:srgbClr val="151C66"/>
                </a:solidFill>
              </a:rPr>
              <a:t>TeV</a:t>
            </a:r>
            <a:r>
              <a:rPr lang="en-US" dirty="0" smtClean="0">
                <a:solidFill>
                  <a:srgbClr val="151C66"/>
                </a:solidFill>
              </a:rPr>
              <a:t>/c protons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>
                <a:solidFill>
                  <a:srgbClr val="151C66"/>
                </a:solidFill>
              </a:rPr>
              <a:t>Large Hadron Collider</a:t>
            </a:r>
          </a:p>
        </p:txBody>
      </p:sp>
      <p:sp>
        <p:nvSpPr>
          <p:cNvPr id="2" name="Freccia a destra 1"/>
          <p:cNvSpPr/>
          <p:nvPr/>
        </p:nvSpPr>
        <p:spPr bwMode="auto">
          <a:xfrm rot="20972889">
            <a:off x="1967142" y="1405649"/>
            <a:ext cx="5817838" cy="393547"/>
          </a:xfrm>
          <a:prstGeom prst="rightArrow">
            <a:avLst/>
          </a:prstGeom>
          <a:solidFill>
            <a:schemeClr val="bg1"/>
          </a:solidFill>
          <a:ln w="57150" cap="flat" cmpd="sng" algn="ctr">
            <a:solidFill>
              <a:srgbClr val="308C4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 rot="20951276">
            <a:off x="3603543" y="904675"/>
            <a:ext cx="2044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308C4C"/>
                </a:solidFill>
              </a:rPr>
              <a:t>6.5 </a:t>
            </a:r>
            <a:r>
              <a:rPr lang="en-US" sz="3200" dirty="0" err="1">
                <a:solidFill>
                  <a:srgbClr val="308C4C"/>
                </a:solidFill>
              </a:rPr>
              <a:t>T</a:t>
            </a:r>
            <a:r>
              <a:rPr lang="en-US" sz="3200" dirty="0" err="1" smtClean="0">
                <a:solidFill>
                  <a:srgbClr val="308C4C"/>
                </a:solidFill>
              </a:rPr>
              <a:t>eV</a:t>
            </a:r>
            <a:r>
              <a:rPr lang="en-US" sz="3200" dirty="0" smtClean="0">
                <a:solidFill>
                  <a:srgbClr val="308C4C"/>
                </a:solidFill>
              </a:rPr>
              <a:t>/c </a:t>
            </a:r>
            <a:endParaRPr lang="en-US" sz="3200" dirty="0">
              <a:solidFill>
                <a:srgbClr val="308C4C"/>
              </a:solidFill>
            </a:endParaRPr>
          </a:p>
        </p:txBody>
      </p:sp>
      <p:pic>
        <p:nvPicPr>
          <p:cNvPr id="8" name="Picture 7" descr="C:\Users\Daphne\Desktop\Cern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2132856"/>
            <a:ext cx="1475656" cy="147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683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1619673" y="548680"/>
            <a:ext cx="7523884" cy="1008111"/>
          </a:xfrm>
        </p:spPr>
        <p:txBody>
          <a:bodyPr>
            <a:noAutofit/>
          </a:bodyPr>
          <a:lstStyle/>
          <a:p>
            <a:pPr algn="ctr"/>
            <a:r>
              <a:rPr lang="it-IT" sz="3200" dirty="0" smtClean="0">
                <a:solidFill>
                  <a:srgbClr val="002060"/>
                </a:solidFill>
                <a:latin typeface="+mn-lt"/>
              </a:rPr>
              <a:t>LUA9: </a:t>
            </a:r>
            <a:r>
              <a:rPr lang="it-IT" altLang="it-IT" sz="3200" dirty="0" smtClean="0">
                <a:solidFill>
                  <a:srgbClr val="002060"/>
                </a:solidFill>
                <a:latin typeface="+mn-lt"/>
              </a:rPr>
              <a:t>Crystal </a:t>
            </a:r>
            <a:r>
              <a:rPr lang="it-IT" altLang="it-IT" sz="3200" dirty="0" err="1" smtClean="0">
                <a:solidFill>
                  <a:srgbClr val="002060"/>
                </a:solidFill>
                <a:latin typeface="+mn-lt"/>
              </a:rPr>
              <a:t>channeled</a:t>
            </a:r>
            <a:r>
              <a:rPr lang="it-IT" altLang="it-IT" sz="3200" dirty="0" smtClean="0">
                <a:solidFill>
                  <a:srgbClr val="002060"/>
                </a:solidFill>
                <a:latin typeface="+mn-lt"/>
              </a:rPr>
              <a:t> </a:t>
            </a:r>
            <a:br>
              <a:rPr lang="it-IT" altLang="it-IT" sz="3200" dirty="0" smtClean="0">
                <a:solidFill>
                  <a:srgbClr val="002060"/>
                </a:solidFill>
                <a:latin typeface="+mn-lt"/>
              </a:rPr>
            </a:br>
            <a:r>
              <a:rPr lang="it-IT" altLang="it-IT" sz="3200" dirty="0" smtClean="0">
                <a:solidFill>
                  <a:srgbClr val="002060"/>
                </a:solidFill>
                <a:latin typeface="+mn-lt"/>
              </a:rPr>
              <a:t>the 6.5 </a:t>
            </a:r>
            <a:r>
              <a:rPr lang="it-IT" altLang="it-IT" sz="3200" dirty="0" err="1" smtClean="0">
                <a:solidFill>
                  <a:srgbClr val="002060"/>
                </a:solidFill>
                <a:latin typeface="+mn-lt"/>
              </a:rPr>
              <a:t>TeV</a:t>
            </a:r>
            <a:r>
              <a:rPr lang="it-IT" altLang="it-IT" sz="32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it-IT" altLang="it-IT" sz="3200" dirty="0" err="1" smtClean="0">
                <a:solidFill>
                  <a:srgbClr val="002060"/>
                </a:solidFill>
                <a:latin typeface="+mn-lt"/>
              </a:rPr>
              <a:t>proton</a:t>
            </a:r>
            <a:r>
              <a:rPr lang="it-IT" altLang="it-IT" sz="32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it-IT" altLang="it-IT" sz="3200" dirty="0" err="1" smtClean="0">
                <a:solidFill>
                  <a:srgbClr val="002060"/>
                </a:solidFill>
                <a:latin typeface="+mn-lt"/>
              </a:rPr>
              <a:t>beam</a:t>
            </a:r>
            <a:r>
              <a:rPr lang="it-IT" altLang="it-IT" sz="3200" dirty="0" smtClean="0">
                <a:solidFill>
                  <a:srgbClr val="002060"/>
                </a:solidFill>
                <a:latin typeface="+mn-lt"/>
              </a:rPr>
              <a:t> in the LHC</a:t>
            </a:r>
            <a:endParaRPr lang="it-IT" sz="32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9" name="CasellaDiTesto 46"/>
          <p:cNvSpPr txBox="1">
            <a:spLocks noChangeArrowheads="1"/>
          </p:cNvSpPr>
          <p:nvPr/>
        </p:nvSpPr>
        <p:spPr bwMode="auto">
          <a:xfrm>
            <a:off x="3851920" y="5930350"/>
            <a:ext cx="5148064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it-IT" altLang="it-IT" sz="1900" u="sng" dirty="0" err="1" smtClean="0">
                <a:solidFill>
                  <a:srgbClr val="C00000"/>
                </a:solidFill>
                <a:latin typeface="+mn-lt"/>
              </a:rPr>
              <a:t>Nov</a:t>
            </a:r>
            <a:r>
              <a:rPr lang="it-IT" altLang="it-IT" sz="1900" u="sng" dirty="0" smtClean="0">
                <a:solidFill>
                  <a:srgbClr val="C00000"/>
                </a:solidFill>
                <a:latin typeface="+mn-lt"/>
              </a:rPr>
              <a:t> 6</a:t>
            </a:r>
            <a:r>
              <a:rPr lang="it-IT" altLang="it-IT" sz="1900" u="sng" baseline="30000" dirty="0" smtClean="0">
                <a:solidFill>
                  <a:srgbClr val="C00000"/>
                </a:solidFill>
                <a:latin typeface="+mn-lt"/>
              </a:rPr>
              <a:t>th</a:t>
            </a:r>
            <a:r>
              <a:rPr lang="it-IT" altLang="it-IT" sz="1900" u="sng" dirty="0" smtClean="0">
                <a:solidFill>
                  <a:srgbClr val="C00000"/>
                </a:solidFill>
                <a:latin typeface="+mn-lt"/>
              </a:rPr>
              <a:t> 2015</a:t>
            </a:r>
            <a:r>
              <a:rPr lang="it-IT" altLang="it-IT" sz="1900" dirty="0" smtClean="0">
                <a:solidFill>
                  <a:srgbClr val="C00000"/>
                </a:solidFill>
                <a:latin typeface="+mn-lt"/>
              </a:rPr>
              <a:t>: </a:t>
            </a:r>
            <a:r>
              <a:rPr lang="it-IT" altLang="it-IT" sz="1900" dirty="0" err="1" smtClean="0">
                <a:solidFill>
                  <a:srgbClr val="C00000"/>
                </a:solidFill>
                <a:latin typeface="+mn-lt"/>
              </a:rPr>
              <a:t>Beam</a:t>
            </a:r>
            <a:r>
              <a:rPr lang="it-IT" altLang="it-IT" sz="19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it-IT" altLang="it-IT" sz="1900" dirty="0" err="1" smtClean="0">
                <a:solidFill>
                  <a:srgbClr val="C00000"/>
                </a:solidFill>
                <a:latin typeface="+mn-lt"/>
              </a:rPr>
              <a:t>steering</a:t>
            </a:r>
            <a:r>
              <a:rPr lang="it-IT" altLang="it-IT" sz="1900" dirty="0" smtClean="0">
                <a:solidFill>
                  <a:srgbClr val="C00000"/>
                </a:solidFill>
                <a:latin typeface="+mn-lt"/>
              </a:rPr>
              <a:t> via </a:t>
            </a:r>
            <a:r>
              <a:rPr lang="it-IT" altLang="it-IT" sz="1900" dirty="0" err="1" smtClean="0">
                <a:solidFill>
                  <a:srgbClr val="C00000"/>
                </a:solidFill>
                <a:latin typeface="+mn-lt"/>
              </a:rPr>
              <a:t>channeling</a:t>
            </a:r>
            <a:r>
              <a:rPr lang="it-IT" altLang="it-IT" sz="1900" dirty="0" smtClean="0">
                <a:solidFill>
                  <a:srgbClr val="C00000"/>
                </a:solidFill>
                <a:latin typeface="+mn-lt"/>
              </a:rPr>
              <a:t> in a </a:t>
            </a:r>
            <a:r>
              <a:rPr lang="it-IT" altLang="it-IT" sz="1900" dirty="0" err="1" smtClean="0">
                <a:solidFill>
                  <a:srgbClr val="C00000"/>
                </a:solidFill>
                <a:latin typeface="+mn-lt"/>
              </a:rPr>
              <a:t>bent</a:t>
            </a:r>
            <a:r>
              <a:rPr lang="it-IT" altLang="it-IT" sz="19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it-IT" altLang="it-IT" sz="1900" dirty="0" err="1" smtClean="0">
                <a:solidFill>
                  <a:srgbClr val="C00000"/>
                </a:solidFill>
                <a:latin typeface="+mn-lt"/>
              </a:rPr>
              <a:t>crystal</a:t>
            </a:r>
            <a:r>
              <a:rPr lang="it-IT" altLang="it-IT" sz="1900" dirty="0" smtClean="0">
                <a:solidFill>
                  <a:srgbClr val="C00000"/>
                </a:solidFill>
                <a:latin typeface="+mn-lt"/>
              </a:rPr>
              <a:t> in the LHC.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705645" y="5868068"/>
            <a:ext cx="3207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solidFill>
                  <a:srgbClr val="002060"/>
                </a:solidFill>
                <a:ea typeface="Tahoma" pitchFamily="34" charset="0"/>
                <a:cs typeface="Tahoma" pitchFamily="34" charset="0"/>
              </a:rPr>
              <a:t>FERRARA Si strip </a:t>
            </a:r>
            <a:r>
              <a:rPr lang="it-IT" sz="1600" dirty="0" err="1" smtClean="0">
                <a:solidFill>
                  <a:srgbClr val="002060"/>
                </a:solidFill>
                <a:ea typeface="Tahoma" pitchFamily="34" charset="0"/>
                <a:cs typeface="Tahoma" pitchFamily="34" charset="0"/>
              </a:rPr>
              <a:t>crystal</a:t>
            </a:r>
            <a:r>
              <a:rPr lang="it-IT" sz="1600" dirty="0" smtClean="0">
                <a:solidFill>
                  <a:srgbClr val="002060"/>
                </a:solidFill>
                <a:ea typeface="Tahoma" pitchFamily="34" charset="0"/>
                <a:cs typeface="Tahoma" pitchFamily="34" charset="0"/>
              </a:rPr>
              <a:t>  </a:t>
            </a:r>
            <a:r>
              <a:rPr lang="it-IT" sz="1600" dirty="0" err="1" smtClean="0">
                <a:solidFill>
                  <a:srgbClr val="002060"/>
                </a:solidFill>
                <a:ea typeface="Tahoma" pitchFamily="34" charset="0"/>
                <a:cs typeface="Tahoma" pitchFamily="34" charset="0"/>
              </a:rPr>
              <a:t>installed</a:t>
            </a:r>
            <a:r>
              <a:rPr lang="it-IT" sz="1600" dirty="0" smtClean="0">
                <a:solidFill>
                  <a:srgbClr val="002060"/>
                </a:solidFill>
                <a:ea typeface="Tahoma" pitchFamily="34" charset="0"/>
                <a:cs typeface="Tahoma" pitchFamily="34" charset="0"/>
              </a:rPr>
              <a:t> in the LHC</a:t>
            </a:r>
            <a:endParaRPr lang="en-GB" sz="1600" dirty="0">
              <a:solidFill>
                <a:srgbClr val="002060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044643" y="57520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0" name="Picture 7" descr="C:\Users\Daphne\Desktop\Cern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00"/>
            <a:ext cx="119538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257" y="1993015"/>
            <a:ext cx="4186802" cy="3933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642" y="2014526"/>
            <a:ext cx="2543005" cy="343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51" y="2270653"/>
            <a:ext cx="3763776" cy="35356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8060" y="2287043"/>
            <a:ext cx="3702298" cy="3600400"/>
          </a:xfrm>
          <a:prstGeom prst="rect">
            <a:avLst/>
          </a:prstGeom>
        </p:spPr>
      </p:pic>
      <p:sp>
        <p:nvSpPr>
          <p:cNvPr id="4" name="CasellaDiTesto 19"/>
          <p:cNvSpPr txBox="1"/>
          <p:nvPr/>
        </p:nvSpPr>
        <p:spPr>
          <a:xfrm>
            <a:off x="2666318" y="1700808"/>
            <a:ext cx="4145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 smtClean="0">
                <a:solidFill>
                  <a:srgbClr val="002060"/>
                </a:solidFill>
              </a:rPr>
              <a:t>Beam</a:t>
            </a:r>
            <a:r>
              <a:rPr lang="it-IT" sz="2000" dirty="0" smtClean="0">
                <a:solidFill>
                  <a:srgbClr val="002060"/>
                </a:solidFill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</a:rPr>
              <a:t>losses</a:t>
            </a:r>
            <a:r>
              <a:rPr lang="it-IT" sz="2000" dirty="0" smtClean="0">
                <a:solidFill>
                  <a:srgbClr val="002060"/>
                </a:solidFill>
              </a:rPr>
              <a:t> vs. </a:t>
            </a:r>
            <a:r>
              <a:rPr lang="it-IT" sz="2000" dirty="0" err="1" smtClean="0">
                <a:solidFill>
                  <a:srgbClr val="002060"/>
                </a:solidFill>
              </a:rPr>
              <a:t>orientation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5" name="CasellaDiTesto 19"/>
          <p:cNvSpPr txBox="1"/>
          <p:nvPr/>
        </p:nvSpPr>
        <p:spPr>
          <a:xfrm>
            <a:off x="432051" y="5854880"/>
            <a:ext cx="4145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 smtClean="0">
                <a:solidFill>
                  <a:srgbClr val="002060"/>
                </a:solidFill>
              </a:rPr>
              <a:t>Operation</a:t>
            </a:r>
            <a:r>
              <a:rPr lang="it-IT" sz="2000" dirty="0" smtClean="0">
                <a:solidFill>
                  <a:srgbClr val="002060"/>
                </a:solidFill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</a:rPr>
              <a:t>at</a:t>
            </a:r>
            <a:r>
              <a:rPr lang="it-IT" sz="2000" dirty="0" smtClean="0">
                <a:solidFill>
                  <a:srgbClr val="002060"/>
                </a:solidFill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</a:rPr>
              <a:t>injection</a:t>
            </a:r>
            <a:r>
              <a:rPr lang="it-IT" sz="2000" dirty="0" smtClean="0">
                <a:solidFill>
                  <a:srgbClr val="002060"/>
                </a:solidFill>
              </a:rPr>
              <a:t> 450 </a:t>
            </a:r>
            <a:r>
              <a:rPr lang="it-IT" sz="2000" dirty="0" err="1" smtClean="0">
                <a:solidFill>
                  <a:srgbClr val="002060"/>
                </a:solidFill>
              </a:rPr>
              <a:t>GeV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6" name="CasellaDiTesto 19"/>
          <p:cNvSpPr txBox="1"/>
          <p:nvPr/>
        </p:nvSpPr>
        <p:spPr>
          <a:xfrm>
            <a:off x="4860032" y="5854880"/>
            <a:ext cx="4145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 smtClean="0">
                <a:solidFill>
                  <a:srgbClr val="002060"/>
                </a:solidFill>
              </a:rPr>
              <a:t>Operation</a:t>
            </a:r>
            <a:r>
              <a:rPr lang="it-IT" sz="2000" dirty="0" smtClean="0">
                <a:solidFill>
                  <a:srgbClr val="002060"/>
                </a:solidFill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</a:rPr>
              <a:t>at</a:t>
            </a:r>
            <a:r>
              <a:rPr lang="it-IT" sz="2000" dirty="0" smtClean="0">
                <a:solidFill>
                  <a:srgbClr val="002060"/>
                </a:solidFill>
              </a:rPr>
              <a:t> 6.5 </a:t>
            </a:r>
            <a:r>
              <a:rPr lang="it-IT" sz="2000" dirty="0" err="1" smtClean="0">
                <a:solidFill>
                  <a:srgbClr val="002060"/>
                </a:solidFill>
              </a:rPr>
              <a:t>TeV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 bwMode="auto">
          <a:xfrm>
            <a:off x="1619673" y="548680"/>
            <a:ext cx="7523884" cy="1008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charset="0"/>
              </a:defRPr>
            </a:lvl9pPr>
          </a:lstStyle>
          <a:p>
            <a:r>
              <a:rPr lang="it-IT" sz="3200" b="0" kern="0" dirty="0" smtClean="0">
                <a:solidFill>
                  <a:srgbClr val="002060"/>
                </a:solidFill>
                <a:latin typeface="+mn-lt"/>
              </a:rPr>
              <a:t>UA9: </a:t>
            </a:r>
            <a:r>
              <a:rPr lang="it-IT" altLang="it-IT" sz="3200" b="0" kern="0" dirty="0" smtClean="0">
                <a:solidFill>
                  <a:srgbClr val="002060"/>
                </a:solidFill>
                <a:latin typeface="+mn-lt"/>
              </a:rPr>
              <a:t>Crystal </a:t>
            </a:r>
            <a:r>
              <a:rPr lang="it-IT" altLang="it-IT" sz="3200" b="0" kern="0" dirty="0" err="1" smtClean="0">
                <a:solidFill>
                  <a:srgbClr val="002060"/>
                </a:solidFill>
                <a:latin typeface="+mn-lt"/>
              </a:rPr>
              <a:t>channeled</a:t>
            </a:r>
            <a:r>
              <a:rPr lang="it-IT" altLang="it-IT" sz="3200" b="0" kern="0" dirty="0" smtClean="0">
                <a:solidFill>
                  <a:srgbClr val="002060"/>
                </a:solidFill>
                <a:latin typeface="+mn-lt"/>
              </a:rPr>
              <a:t> </a:t>
            </a:r>
            <a:br>
              <a:rPr lang="it-IT" altLang="it-IT" sz="3200" b="0" kern="0" dirty="0" smtClean="0">
                <a:solidFill>
                  <a:srgbClr val="002060"/>
                </a:solidFill>
                <a:latin typeface="+mn-lt"/>
              </a:rPr>
            </a:br>
            <a:r>
              <a:rPr lang="it-IT" altLang="it-IT" sz="3200" b="0" kern="0" dirty="0" smtClean="0">
                <a:solidFill>
                  <a:srgbClr val="002060"/>
                </a:solidFill>
                <a:latin typeface="+mn-lt"/>
              </a:rPr>
              <a:t>the 6.5 </a:t>
            </a:r>
            <a:r>
              <a:rPr lang="it-IT" altLang="it-IT" sz="3200" b="0" kern="0" dirty="0" err="1" smtClean="0">
                <a:solidFill>
                  <a:srgbClr val="002060"/>
                </a:solidFill>
                <a:latin typeface="+mn-lt"/>
              </a:rPr>
              <a:t>TeV</a:t>
            </a:r>
            <a:r>
              <a:rPr lang="it-IT" altLang="it-IT" sz="3200" b="0" kern="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it-IT" altLang="it-IT" sz="3200" b="0" kern="0" dirty="0" err="1" smtClean="0">
                <a:solidFill>
                  <a:srgbClr val="002060"/>
                </a:solidFill>
                <a:latin typeface="+mn-lt"/>
              </a:rPr>
              <a:t>proton</a:t>
            </a:r>
            <a:r>
              <a:rPr lang="it-IT" altLang="it-IT" sz="3200" b="0" kern="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it-IT" altLang="it-IT" sz="3200" b="0" kern="0" dirty="0" err="1" smtClean="0">
                <a:solidFill>
                  <a:srgbClr val="002060"/>
                </a:solidFill>
                <a:latin typeface="+mn-lt"/>
              </a:rPr>
              <a:t>beam</a:t>
            </a:r>
            <a:r>
              <a:rPr lang="it-IT" altLang="it-IT" sz="3200" b="0" kern="0" dirty="0" smtClean="0">
                <a:solidFill>
                  <a:srgbClr val="002060"/>
                </a:solidFill>
                <a:latin typeface="+mn-lt"/>
              </a:rPr>
              <a:t> in the LHC</a:t>
            </a:r>
            <a:endParaRPr lang="it-IT" sz="3200" b="0" kern="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8" name="Picture 7" descr="C:\Users\Daphne\Desktop\Cern_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00"/>
            <a:ext cx="119538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2666318" y="6399007"/>
            <a:ext cx="3822306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dirty="0" smtClean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W. </a:t>
            </a:r>
            <a:r>
              <a:rPr lang="en-US" sz="1600" dirty="0" err="1" smtClean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Scandale</a:t>
            </a:r>
            <a:r>
              <a:rPr lang="en-US" sz="1600" dirty="0" smtClean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 et al. PLB </a:t>
            </a:r>
            <a:r>
              <a:rPr lang="en-GB" sz="1600" dirty="0" smtClean="0">
                <a:solidFill>
                  <a:srgbClr val="131966"/>
                </a:solidFill>
                <a:latin typeface="+mn-lt"/>
                <a:ea typeface="Tahoma" pitchFamily="34" charset="0"/>
                <a:cs typeface="Tahoma" pitchFamily="34" charset="0"/>
              </a:rPr>
              <a:t>758 (2016) 129</a:t>
            </a:r>
          </a:p>
        </p:txBody>
      </p:sp>
    </p:spTree>
    <p:extLst>
      <p:ext uri="{BB962C8B-B14F-4D97-AF65-F5344CB8AC3E}">
        <p14:creationId xmlns:p14="http://schemas.microsoft.com/office/powerpoint/2010/main" val="93668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151C66"/>
                </a:solidFill>
              </a:rPr>
              <a:t>Summary</a:t>
            </a:r>
            <a:endParaRPr lang="en-US" dirty="0">
              <a:solidFill>
                <a:srgbClr val="151C66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71600" y="2132856"/>
            <a:ext cx="7272808" cy="4032448"/>
          </a:xfrm>
        </p:spPr>
        <p:txBody>
          <a:bodyPr/>
          <a:lstStyle/>
          <a:p>
            <a:pPr algn="just"/>
            <a:r>
              <a:rPr lang="en-US" sz="2800" dirty="0" smtClean="0">
                <a:solidFill>
                  <a:srgbClr val="151C66"/>
                </a:solidFill>
              </a:rPr>
              <a:t>Coherent interactions in bent crystals are powerful tools to manipulate the trajectories of particle beams</a:t>
            </a:r>
          </a:p>
          <a:p>
            <a:pPr algn="just"/>
            <a:r>
              <a:rPr lang="en-US" sz="2800" dirty="0" smtClean="0">
                <a:solidFill>
                  <a:srgbClr val="151C66"/>
                </a:solidFill>
              </a:rPr>
              <a:t>Such technique works over several decades of particle energies, particle’s charge and mass</a:t>
            </a:r>
            <a:endParaRPr lang="en-US" sz="2800" dirty="0">
              <a:solidFill>
                <a:srgbClr val="151C66"/>
              </a:solidFill>
            </a:endParaRPr>
          </a:p>
          <a:p>
            <a:pPr algn="just"/>
            <a:r>
              <a:rPr lang="en-US" sz="2800" dirty="0" smtClean="0">
                <a:solidFill>
                  <a:srgbClr val="151C66"/>
                </a:solidFill>
              </a:rPr>
              <a:t>Several </a:t>
            </a:r>
            <a:r>
              <a:rPr lang="en-US" sz="2800" dirty="0" err="1" smtClean="0">
                <a:solidFill>
                  <a:srgbClr val="151C66"/>
                </a:solidFill>
              </a:rPr>
              <a:t>orientational</a:t>
            </a:r>
            <a:r>
              <a:rPr lang="en-US" sz="2800" dirty="0" smtClean="0">
                <a:solidFill>
                  <a:srgbClr val="151C66"/>
                </a:solidFill>
              </a:rPr>
              <a:t> effects can be used for particle steering</a:t>
            </a:r>
            <a:endParaRPr lang="en-US" sz="2400" dirty="0" smtClean="0">
              <a:solidFill>
                <a:srgbClr val="151C66"/>
              </a:solidFill>
            </a:endParaRPr>
          </a:p>
        </p:txBody>
      </p:sp>
      <p:pic>
        <p:nvPicPr>
          <p:cNvPr id="5" name="Immagine 9" descr="038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5"/>
          <a:stretch>
            <a:fillRect/>
          </a:stretch>
        </p:blipFill>
        <p:spPr bwMode="auto">
          <a:xfrm rot="289293">
            <a:off x="93663" y="448522"/>
            <a:ext cx="1095375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736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4230" y="1916832"/>
            <a:ext cx="936104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4800" b="1" i="1" dirty="0">
                <a:ln>
                  <a:solidFill>
                    <a:srgbClr val="FFFF00"/>
                  </a:solidFill>
                </a:ln>
                <a:solidFill>
                  <a:srgbClr val="131966"/>
                </a:solidFill>
                <a:cs typeface="+mn-cs"/>
              </a:rPr>
              <a:t>Thank you </a:t>
            </a:r>
            <a:r>
              <a:rPr lang="en-US" sz="4800" b="1" i="1" dirty="0" smtClean="0">
                <a:ln>
                  <a:solidFill>
                    <a:srgbClr val="FFFF00"/>
                  </a:solidFill>
                </a:ln>
                <a:solidFill>
                  <a:srgbClr val="131966"/>
                </a:solidFill>
                <a:cs typeface="+mn-cs"/>
              </a:rPr>
              <a:t>for </a:t>
            </a:r>
            <a:br>
              <a:rPr lang="en-US" sz="4800" b="1" i="1" dirty="0" smtClean="0">
                <a:ln>
                  <a:solidFill>
                    <a:srgbClr val="FFFF00"/>
                  </a:solidFill>
                </a:ln>
                <a:solidFill>
                  <a:srgbClr val="131966"/>
                </a:solidFill>
                <a:cs typeface="+mn-cs"/>
              </a:rPr>
            </a:br>
            <a:r>
              <a:rPr lang="en-US" sz="4800" b="1" i="1" dirty="0" smtClean="0">
                <a:ln>
                  <a:solidFill>
                    <a:srgbClr val="FFFF00"/>
                  </a:solidFill>
                </a:ln>
                <a:solidFill>
                  <a:srgbClr val="131966"/>
                </a:solidFill>
                <a:cs typeface="+mn-cs"/>
              </a:rPr>
              <a:t>your </a:t>
            </a:r>
            <a:r>
              <a:rPr lang="en-US" sz="4800" b="1" i="1" dirty="0" err="1" smtClean="0">
                <a:ln>
                  <a:solidFill>
                    <a:srgbClr val="FFFF00"/>
                  </a:solidFill>
                </a:ln>
                <a:solidFill>
                  <a:srgbClr val="131966"/>
                </a:solidFill>
                <a:cs typeface="+mn-cs"/>
              </a:rPr>
              <a:t>attentio</a:t>
            </a:r>
            <a:r>
              <a:rPr lang="it-IT" sz="4800" b="1" i="1" dirty="0" err="1" smtClean="0">
                <a:ln>
                  <a:solidFill>
                    <a:srgbClr val="FFFF00"/>
                  </a:solidFill>
                </a:ln>
                <a:solidFill>
                  <a:srgbClr val="131966"/>
                </a:solidFill>
                <a:cs typeface="+mn-cs"/>
              </a:rPr>
              <a:t>n</a:t>
            </a:r>
            <a:endParaRPr lang="it-IT" sz="4800" b="1" i="1" dirty="0">
              <a:ln>
                <a:solidFill>
                  <a:srgbClr val="FFFF00"/>
                </a:solidFill>
              </a:ln>
              <a:solidFill>
                <a:srgbClr val="131966"/>
              </a:solidFill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4035081"/>
            <a:ext cx="4456361" cy="16681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0495" y="5813022"/>
            <a:ext cx="3906922" cy="87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86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olo 3"/>
          <p:cNvSpPr>
            <a:spLocks noGrp="1"/>
          </p:cNvSpPr>
          <p:nvPr>
            <p:ph type="title"/>
          </p:nvPr>
        </p:nvSpPr>
        <p:spPr>
          <a:xfrm>
            <a:off x="776288" y="696913"/>
            <a:ext cx="8204200" cy="787871"/>
          </a:xfrm>
        </p:spPr>
        <p:txBody>
          <a:bodyPr anchor="t"/>
          <a:lstStyle/>
          <a:p>
            <a:pPr eaLnBrk="1" hangingPunct="1"/>
            <a:r>
              <a:rPr lang="it-IT" dirty="0" smtClean="0">
                <a:solidFill>
                  <a:srgbClr val="131966"/>
                </a:solidFill>
                <a:latin typeface="+mn-lt"/>
                <a:cs typeface="DokChampa" pitchFamily="34" charset="-34"/>
              </a:rPr>
              <a:t>Planar </a:t>
            </a:r>
            <a:r>
              <a:rPr lang="it-IT" dirty="0" err="1" smtClean="0">
                <a:solidFill>
                  <a:srgbClr val="131966"/>
                </a:solidFill>
                <a:latin typeface="+mn-lt"/>
                <a:cs typeface="DokChampa" pitchFamily="34" charset="-34"/>
              </a:rPr>
              <a:t>phenomena</a:t>
            </a:r>
            <a:endParaRPr lang="it-IT" dirty="0" smtClean="0">
              <a:solidFill>
                <a:srgbClr val="131966"/>
              </a:solidFill>
              <a:latin typeface="+mn-lt"/>
              <a:cs typeface="DokChampa" pitchFamily="34" charset="-34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18394"/>
            <a:ext cx="7777163" cy="419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Content Placeholder 1"/>
          <p:cNvSpPr>
            <a:spLocks noGrp="1"/>
          </p:cNvSpPr>
          <p:nvPr>
            <p:ph sz="quarter" idx="1"/>
          </p:nvPr>
        </p:nvSpPr>
        <p:spPr>
          <a:xfrm>
            <a:off x="835025" y="1917278"/>
            <a:ext cx="7704138" cy="4464050"/>
          </a:xfrm>
        </p:spPr>
        <p:txBody>
          <a:bodyPr/>
          <a:lstStyle/>
          <a:p>
            <a:pPr marL="0" indent="0">
              <a:spcBef>
                <a:spcPct val="0"/>
              </a:spcBef>
              <a:buFont typeface="Wingdings 2" pitchFamily="18" charset="2"/>
              <a:buNone/>
            </a:pPr>
            <a:r>
              <a:rPr lang="it-IT" sz="2400" dirty="0" smtClean="0">
                <a:latin typeface="DokChampa" pitchFamily="34" charset="-34"/>
                <a:cs typeface="DokChampa" pitchFamily="34" charset="-34"/>
              </a:rPr>
              <a:t>                       (a)</a:t>
            </a:r>
            <a:r>
              <a:rPr lang="it-IT" sz="2400" dirty="0" smtClean="0">
                <a:solidFill>
                  <a:srgbClr val="FF0000"/>
                </a:solidFill>
                <a:latin typeface="DokChampa" pitchFamily="34" charset="-34"/>
                <a:cs typeface="DokChampa" pitchFamily="34" charset="-34"/>
              </a:rPr>
              <a:t> </a:t>
            </a:r>
            <a:r>
              <a:rPr lang="it-IT" sz="2400" dirty="0" err="1" smtClean="0">
                <a:latin typeface="DokChampa" pitchFamily="34" charset="-34"/>
                <a:cs typeface="DokChampa" pitchFamily="34" charset="-34"/>
              </a:rPr>
              <a:t>Straight</a:t>
            </a:r>
            <a:r>
              <a:rPr lang="it-IT" sz="2400" dirty="0" smtClean="0">
                <a:latin typeface="DokChampa" pitchFamily="34" charset="-34"/>
                <a:cs typeface="DokChampa" pitchFamily="34" charset="-34"/>
              </a:rPr>
              <a:t> Crystal </a:t>
            </a:r>
          </a:p>
          <a:p>
            <a:pPr marL="0" indent="0">
              <a:spcBef>
                <a:spcPct val="0"/>
              </a:spcBef>
              <a:buFont typeface="Wingdings 2" pitchFamily="18" charset="2"/>
              <a:buNone/>
            </a:pPr>
            <a:endParaRPr lang="it-IT" sz="2400" dirty="0" smtClean="0">
              <a:latin typeface="DokChampa" pitchFamily="34" charset="-34"/>
              <a:cs typeface="DokChampa" pitchFamily="34" charset="-34"/>
            </a:endParaRPr>
          </a:p>
          <a:p>
            <a:pPr marL="0" indent="0">
              <a:spcBef>
                <a:spcPct val="0"/>
              </a:spcBef>
              <a:buFont typeface="Wingdings 2" pitchFamily="18" charset="2"/>
              <a:buNone/>
            </a:pPr>
            <a:endParaRPr lang="it-IT" sz="2400" dirty="0" smtClean="0">
              <a:latin typeface="DokChampa" pitchFamily="34" charset="-34"/>
              <a:cs typeface="DokChampa" pitchFamily="34" charset="-34"/>
            </a:endParaRPr>
          </a:p>
          <a:p>
            <a:pPr marL="0" indent="0">
              <a:spcBef>
                <a:spcPct val="0"/>
              </a:spcBef>
              <a:buFont typeface="Wingdings 2" pitchFamily="18" charset="2"/>
              <a:buNone/>
            </a:pPr>
            <a:endParaRPr lang="it-IT" sz="2400" dirty="0" smtClean="0">
              <a:latin typeface="DokChampa" pitchFamily="34" charset="-34"/>
              <a:cs typeface="DokChampa" pitchFamily="34" charset="-34"/>
            </a:endParaRPr>
          </a:p>
          <a:p>
            <a:pPr marL="0" indent="0">
              <a:spcBef>
                <a:spcPct val="0"/>
              </a:spcBef>
              <a:buFont typeface="Wingdings 2" pitchFamily="18" charset="2"/>
              <a:buNone/>
            </a:pPr>
            <a:endParaRPr lang="it-IT" sz="2400" dirty="0" smtClean="0">
              <a:latin typeface="DokChampa" pitchFamily="34" charset="-34"/>
              <a:cs typeface="DokChampa" pitchFamily="34" charset="-34"/>
            </a:endParaRPr>
          </a:p>
          <a:p>
            <a:pPr marL="0" indent="0">
              <a:spcBef>
                <a:spcPct val="0"/>
              </a:spcBef>
              <a:buFont typeface="Wingdings 2" pitchFamily="18" charset="2"/>
              <a:buNone/>
            </a:pPr>
            <a:r>
              <a:rPr lang="it-IT" sz="2400" dirty="0" smtClean="0">
                <a:latin typeface="DokChampa" pitchFamily="34" charset="-34"/>
                <a:cs typeface="DokChampa" pitchFamily="34" charset="-34"/>
              </a:rPr>
              <a:t>                       (b) </a:t>
            </a:r>
            <a:r>
              <a:rPr lang="it-IT" sz="2400" dirty="0" err="1" smtClean="0">
                <a:latin typeface="DokChampa" pitchFamily="34" charset="-34"/>
                <a:cs typeface="DokChampa" pitchFamily="34" charset="-34"/>
              </a:rPr>
              <a:t>Bent</a:t>
            </a:r>
            <a:r>
              <a:rPr lang="it-IT" sz="2400" dirty="0" smtClean="0">
                <a:latin typeface="DokChampa" pitchFamily="34" charset="-34"/>
                <a:cs typeface="DokChampa" pitchFamily="34" charset="-34"/>
              </a:rPr>
              <a:t> Crystal </a:t>
            </a:r>
          </a:p>
          <a:p>
            <a:pPr marL="0" indent="0">
              <a:spcBef>
                <a:spcPct val="0"/>
              </a:spcBef>
              <a:buFont typeface="Wingdings 2" pitchFamily="18" charset="2"/>
              <a:buNone/>
            </a:pPr>
            <a:endParaRPr lang="it-IT" sz="2400" dirty="0" smtClean="0">
              <a:latin typeface="DokChampa" pitchFamily="34" charset="-34"/>
              <a:cs typeface="DokChampa" pitchFamily="34" charset="-34"/>
            </a:endParaRPr>
          </a:p>
          <a:p>
            <a:pPr marL="0" indent="0">
              <a:spcBef>
                <a:spcPct val="0"/>
              </a:spcBef>
              <a:buFont typeface="Wingdings 2" pitchFamily="18" charset="2"/>
              <a:buNone/>
            </a:pPr>
            <a:endParaRPr lang="it-IT" sz="2400" dirty="0" smtClean="0">
              <a:latin typeface="DokChampa" pitchFamily="34" charset="-34"/>
              <a:cs typeface="DokChampa" pitchFamily="34" charset="-34"/>
            </a:endParaRPr>
          </a:p>
          <a:p>
            <a:pPr marL="0" indent="0">
              <a:spcBef>
                <a:spcPct val="0"/>
              </a:spcBef>
              <a:buFont typeface="Wingdings 2" pitchFamily="18" charset="2"/>
              <a:buNone/>
            </a:pPr>
            <a:endParaRPr lang="it-IT" sz="2400" dirty="0" smtClean="0">
              <a:latin typeface="DokChampa" pitchFamily="34" charset="-34"/>
              <a:cs typeface="DokChampa" pitchFamily="34" charset="-34"/>
            </a:endParaRPr>
          </a:p>
          <a:p>
            <a:pPr marL="0" indent="0" algn="ctr">
              <a:buFont typeface="Wingdings 2" pitchFamily="18" charset="2"/>
              <a:buNone/>
            </a:pPr>
            <a:endParaRPr lang="it-IT" sz="2400" dirty="0" smtClean="0">
              <a:latin typeface="DokChampa" pitchFamily="34" charset="-34"/>
              <a:cs typeface="DokChampa" pitchFamily="34" charset="-34"/>
            </a:endParaRPr>
          </a:p>
          <a:p>
            <a:pPr marL="0" indent="0" algn="ctr">
              <a:buFont typeface="Wingdings 2" pitchFamily="18" charset="2"/>
              <a:buNone/>
            </a:pPr>
            <a:endParaRPr lang="en-US" sz="2000" dirty="0" smtClean="0">
              <a:latin typeface="DokChampa" pitchFamily="34" charset="-34"/>
              <a:cs typeface="DokChampa" pitchFamily="34" charset="-34"/>
            </a:endParaRPr>
          </a:p>
        </p:txBody>
      </p:sp>
      <p:sp>
        <p:nvSpPr>
          <p:cNvPr id="10245" name="Text Box 277"/>
          <p:cNvSpPr txBox="1">
            <a:spLocks noChangeArrowheads="1"/>
          </p:cNvSpPr>
          <p:nvPr/>
        </p:nvSpPr>
        <p:spPr bwMode="auto">
          <a:xfrm>
            <a:off x="395536" y="6269250"/>
            <a:ext cx="84969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 eaLnBrk="1" hangingPunct="1"/>
            <a:r>
              <a:rPr lang="it-IT" sz="2000" b="0" dirty="0">
                <a:latin typeface="Arial" pitchFamily="34" charset="0"/>
                <a:cs typeface="Arial" pitchFamily="34" charset="0"/>
              </a:rPr>
              <a:t>Volume </a:t>
            </a:r>
            <a:r>
              <a:rPr lang="it-IT" sz="2000" b="0" dirty="0" err="1">
                <a:latin typeface="Arial" pitchFamily="34" charset="0"/>
                <a:cs typeface="Arial" pitchFamily="34" charset="0"/>
              </a:rPr>
              <a:t>reflection</a:t>
            </a:r>
            <a:r>
              <a:rPr lang="it-IT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it-IT" sz="2000" b="0" dirty="0" err="1">
                <a:latin typeface="Arial" pitchFamily="34" charset="0"/>
                <a:cs typeface="Arial" pitchFamily="34" charset="0"/>
              </a:rPr>
              <a:t>was</a:t>
            </a:r>
            <a:r>
              <a:rPr lang="it-IT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it-IT" sz="2000" b="0" dirty="0" err="1">
                <a:latin typeface="Arial" pitchFamily="34" charset="0"/>
                <a:cs typeface="Arial" pitchFamily="34" charset="0"/>
              </a:rPr>
              <a:t>predicted</a:t>
            </a:r>
            <a:r>
              <a:rPr lang="it-IT" sz="2000" b="0" dirty="0">
                <a:latin typeface="Arial" pitchFamily="34" charset="0"/>
                <a:cs typeface="Arial" pitchFamily="34" charset="0"/>
              </a:rPr>
              <a:t> by </a:t>
            </a:r>
            <a:r>
              <a:rPr lang="it-IT" sz="2000" b="0" dirty="0" err="1">
                <a:latin typeface="Arial" pitchFamily="34" charset="0"/>
                <a:cs typeface="Arial" pitchFamily="34" charset="0"/>
              </a:rPr>
              <a:t>Taratin</a:t>
            </a:r>
            <a:r>
              <a:rPr lang="it-IT" sz="2000" b="0" dirty="0">
                <a:latin typeface="Arial" pitchFamily="34" charset="0"/>
                <a:cs typeface="Arial" pitchFamily="34" charset="0"/>
              </a:rPr>
              <a:t> and </a:t>
            </a:r>
            <a:r>
              <a:rPr lang="it-IT" sz="2000" b="0" dirty="0" err="1" smtClean="0">
                <a:latin typeface="Arial" pitchFamily="34" charset="0"/>
                <a:cs typeface="Arial" pitchFamily="34" charset="0"/>
              </a:rPr>
              <a:t>Vorobiov</a:t>
            </a:r>
            <a:r>
              <a:rPr lang="it-IT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it-IT" sz="2000" b="0" dirty="0" smtClean="0">
                <a:latin typeface="Arial" pitchFamily="34" charset="0"/>
                <a:cs typeface="Arial" pitchFamily="34" charset="0"/>
              </a:rPr>
              <a:t>in </a:t>
            </a:r>
            <a:r>
              <a:rPr lang="it-IT" sz="2000" b="0" dirty="0">
                <a:latin typeface="Arial" pitchFamily="34" charset="0"/>
                <a:cs typeface="Arial" pitchFamily="34" charset="0"/>
              </a:rPr>
              <a:t>1988</a:t>
            </a:r>
          </a:p>
        </p:txBody>
      </p:sp>
      <p:pic>
        <p:nvPicPr>
          <p:cNvPr id="6" name="Immagine 9" descr="038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5"/>
          <a:stretch>
            <a:fillRect/>
          </a:stretch>
        </p:blipFill>
        <p:spPr bwMode="auto">
          <a:xfrm rot="289293">
            <a:off x="93663" y="448522"/>
            <a:ext cx="1095375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217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68152" y="457200"/>
            <a:ext cx="7772400" cy="11430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rgbClr val="002060"/>
                </a:solidFill>
              </a:rPr>
              <a:t>Positive- vs. negative-particle dechanneling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7" name="Segnaposto contenuto 3"/>
          <p:cNvPicPr/>
          <p:nvPr/>
        </p:nvPicPr>
        <p:blipFill>
          <a:blip r:embed="rId2"/>
          <a:stretch>
            <a:fillRect/>
          </a:stretch>
        </p:blipFill>
        <p:spPr>
          <a:xfrm>
            <a:off x="1846325" y="1816842"/>
            <a:ext cx="5473216" cy="4104456"/>
          </a:xfrm>
          <a:prstGeom prst="rect">
            <a:avLst/>
          </a:prstGeom>
        </p:spPr>
      </p:pic>
      <p:sp>
        <p:nvSpPr>
          <p:cNvPr id="9" name="CustomShape 6"/>
          <p:cNvSpPr/>
          <p:nvPr/>
        </p:nvSpPr>
        <p:spPr>
          <a:xfrm>
            <a:off x="236953" y="5950998"/>
            <a:ext cx="8691960" cy="252396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600" b="1" dirty="0" smtClean="0">
                <a:solidFill>
                  <a:srgbClr val="002060"/>
                </a:solidFill>
                <a:latin typeface="+mn-lt"/>
                <a:ea typeface="Tahoma"/>
              </a:rPr>
              <a:t>Channeled </a:t>
            </a:r>
            <a:r>
              <a:rPr lang="en-US" sz="1600" b="1" dirty="0">
                <a:solidFill>
                  <a:srgbClr val="002060"/>
                </a:solidFill>
                <a:latin typeface="+mn-lt"/>
                <a:ea typeface="Tahoma"/>
              </a:rPr>
              <a:t>negative particles are  dechanneled faster than positive ones due to higher probability to suffer </a:t>
            </a:r>
            <a:r>
              <a:rPr lang="en-US" sz="1600" b="1" dirty="0" smtClean="0">
                <a:solidFill>
                  <a:srgbClr val="002060"/>
                </a:solidFill>
                <a:latin typeface="+mn-lt"/>
                <a:ea typeface="Tahoma"/>
              </a:rPr>
              <a:t> </a:t>
            </a:r>
            <a:r>
              <a:rPr lang="en-US" sz="1600" b="1" dirty="0">
                <a:solidFill>
                  <a:srgbClr val="002060"/>
                </a:solidFill>
                <a:latin typeface="+mn-lt"/>
                <a:ea typeface="Tahoma"/>
              </a:rPr>
              <a:t>incoherent </a:t>
            </a:r>
            <a:r>
              <a:rPr lang="en-US" sz="1600" b="1" dirty="0" smtClean="0">
                <a:solidFill>
                  <a:srgbClr val="002060"/>
                </a:solidFill>
                <a:latin typeface="+mn-lt"/>
                <a:ea typeface="Tahoma"/>
              </a:rPr>
              <a:t>scattering with nuclei.</a:t>
            </a:r>
          </a:p>
          <a:p>
            <a:pPr algn="ctr"/>
            <a:r>
              <a:rPr lang="it-IT" sz="1600" dirty="0">
                <a:solidFill>
                  <a:srgbClr val="FF0000"/>
                </a:solidFill>
                <a:latin typeface="+mn-lt"/>
                <a:ea typeface="Tahoma" pitchFamily="34" charset="0"/>
                <a:cs typeface="Tahoma" pitchFamily="34" charset="0"/>
              </a:rPr>
              <a:t>Ultra </a:t>
            </a:r>
            <a:r>
              <a:rPr lang="it-IT" sz="1600" dirty="0" err="1">
                <a:solidFill>
                  <a:srgbClr val="FF0000"/>
                </a:solidFill>
                <a:latin typeface="+mn-lt"/>
                <a:ea typeface="Tahoma" pitchFamily="34" charset="0"/>
                <a:cs typeface="Tahoma" pitchFamily="34" charset="0"/>
              </a:rPr>
              <a:t>thin</a:t>
            </a:r>
            <a:r>
              <a:rPr lang="it-IT" sz="1600" dirty="0">
                <a:solidFill>
                  <a:srgbClr val="FF0000"/>
                </a:solidFill>
                <a:latin typeface="+mn-lt"/>
                <a:ea typeface="Tahoma" pitchFamily="34" charset="0"/>
                <a:cs typeface="Tahoma" pitchFamily="34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+mn-lt"/>
                <a:ea typeface="Tahoma" pitchFamily="34" charset="0"/>
                <a:cs typeface="Tahoma" pitchFamily="34" charset="0"/>
              </a:rPr>
              <a:t>bent</a:t>
            </a:r>
            <a:r>
              <a:rPr lang="it-IT" sz="1600" dirty="0">
                <a:solidFill>
                  <a:srgbClr val="FF0000"/>
                </a:solidFill>
                <a:latin typeface="+mn-lt"/>
                <a:ea typeface="Tahoma" pitchFamily="34" charset="0"/>
                <a:cs typeface="Tahoma" pitchFamily="34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+mn-lt"/>
                <a:ea typeface="Tahoma" pitchFamily="34" charset="0"/>
                <a:cs typeface="Tahoma" pitchFamily="34" charset="0"/>
              </a:rPr>
              <a:t>crystals</a:t>
            </a:r>
            <a:r>
              <a:rPr lang="it-IT" sz="1600" dirty="0">
                <a:solidFill>
                  <a:srgbClr val="FF0000"/>
                </a:solidFill>
                <a:latin typeface="+mn-lt"/>
                <a:ea typeface="Tahoma" pitchFamily="34" charset="0"/>
                <a:cs typeface="Tahoma" pitchFamily="34" charset="0"/>
              </a:rPr>
              <a:t> are </a:t>
            </a:r>
            <a:r>
              <a:rPr lang="it-IT" sz="1600" dirty="0" err="1">
                <a:solidFill>
                  <a:srgbClr val="FF0000"/>
                </a:solidFill>
                <a:latin typeface="+mn-lt"/>
                <a:ea typeface="Tahoma" pitchFamily="34" charset="0"/>
                <a:cs typeface="Tahoma" pitchFamily="34" charset="0"/>
              </a:rPr>
              <a:t>required</a:t>
            </a:r>
            <a:r>
              <a:rPr lang="it-IT" sz="1600" dirty="0">
                <a:solidFill>
                  <a:srgbClr val="FF0000"/>
                </a:solidFill>
                <a:latin typeface="+mn-lt"/>
                <a:ea typeface="Tahoma" pitchFamily="34" charset="0"/>
                <a:cs typeface="Tahoma" pitchFamily="34" charset="0"/>
              </a:rPr>
              <a:t> for </a:t>
            </a:r>
            <a:r>
              <a:rPr lang="it-IT" sz="1600" dirty="0" err="1">
                <a:solidFill>
                  <a:srgbClr val="FF0000"/>
                </a:solidFill>
                <a:latin typeface="+mn-lt"/>
                <a:ea typeface="Tahoma" pitchFamily="34" charset="0"/>
                <a:cs typeface="Tahoma" pitchFamily="34" charset="0"/>
              </a:rPr>
              <a:t>efficient</a:t>
            </a:r>
            <a:r>
              <a:rPr lang="it-IT" sz="1600" dirty="0">
                <a:solidFill>
                  <a:srgbClr val="FF0000"/>
                </a:solidFill>
                <a:latin typeface="+mn-lt"/>
                <a:ea typeface="Tahoma" pitchFamily="34" charset="0"/>
                <a:cs typeface="Tahoma" pitchFamily="34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+mn-lt"/>
                <a:ea typeface="Tahoma" pitchFamily="34" charset="0"/>
                <a:cs typeface="Tahoma" pitchFamily="34" charset="0"/>
              </a:rPr>
              <a:t>deflection</a:t>
            </a:r>
            <a:r>
              <a:rPr lang="it-IT" sz="1600" dirty="0">
                <a:solidFill>
                  <a:srgbClr val="FF0000"/>
                </a:solidFill>
                <a:latin typeface="+mn-lt"/>
                <a:ea typeface="Tahoma" pitchFamily="34" charset="0"/>
                <a:cs typeface="Tahoma" pitchFamily="34" charset="0"/>
              </a:rPr>
              <a:t> of negative </a:t>
            </a:r>
            <a:r>
              <a:rPr lang="it-IT" sz="1600" dirty="0" err="1">
                <a:solidFill>
                  <a:srgbClr val="FF0000"/>
                </a:solidFill>
                <a:latin typeface="+mn-lt"/>
                <a:ea typeface="Tahoma" pitchFamily="34" charset="0"/>
                <a:cs typeface="Tahoma" pitchFamily="34" charset="0"/>
              </a:rPr>
              <a:t>particles</a:t>
            </a:r>
            <a:endParaRPr lang="en-GB" sz="1600" dirty="0">
              <a:solidFill>
                <a:srgbClr val="FF0000"/>
              </a:solidFill>
              <a:latin typeface="+mn-lt"/>
              <a:ea typeface="Tahoma" pitchFamily="34" charset="0"/>
              <a:cs typeface="Tahoma" pitchFamily="34" charset="0"/>
            </a:endParaRPr>
          </a:p>
          <a:p>
            <a:pPr algn="ctr">
              <a:lnSpc>
                <a:spcPct val="100000"/>
              </a:lnSpc>
            </a:pPr>
            <a:endParaRPr sz="1600" dirty="0">
              <a:solidFill>
                <a:srgbClr val="000000"/>
              </a:solidFill>
              <a:latin typeface="+mn-lt"/>
            </a:endParaRPr>
          </a:p>
          <a:p>
            <a:pPr algn="ctr">
              <a:lnSpc>
                <a:spcPct val="100000"/>
              </a:lnSpc>
            </a:pPr>
            <a:endParaRPr sz="1600" dirty="0">
              <a:solidFill>
                <a:srgbClr val="000000"/>
              </a:solidFill>
              <a:latin typeface="+mn-lt"/>
            </a:endParaRPr>
          </a:p>
          <a:p>
            <a:pPr algn="ctr">
              <a:lnSpc>
                <a:spcPct val="100000"/>
              </a:lnSpc>
            </a:pPr>
            <a:endParaRPr sz="16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" name="Immagine 9" descr="038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5"/>
          <a:stretch>
            <a:fillRect/>
          </a:stretch>
        </p:blipFill>
        <p:spPr bwMode="auto">
          <a:xfrm rot="289293">
            <a:off x="93663" y="469900"/>
            <a:ext cx="1095375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544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Channeling and volume reflection </a:t>
            </a:r>
            <a:br>
              <a:rPr lang="en-US" sz="3200" dirty="0" smtClean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</a:br>
            <a:r>
              <a:rPr lang="en-US" sz="3200" dirty="0" smtClean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in a bent crystal</a:t>
            </a:r>
          </a:p>
        </p:txBody>
      </p:sp>
      <p:sp>
        <p:nvSpPr>
          <p:cNvPr id="10245" name="Rectangle 1"/>
          <p:cNvSpPr>
            <a:spLocks noChangeArrowheads="1"/>
          </p:cNvSpPr>
          <p:nvPr/>
        </p:nvSpPr>
        <p:spPr bwMode="auto">
          <a:xfrm>
            <a:off x="4139952" y="1882761"/>
            <a:ext cx="493204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0" hangingPunct="0">
              <a:buFont typeface="Wingdings" pitchFamily="2" charset="2"/>
              <a:buChar char="Ø"/>
            </a:pPr>
            <a:r>
              <a:rPr lang="en-US" sz="2000" b="0" dirty="0" smtClean="0">
                <a:solidFill>
                  <a:srgbClr val="151C66"/>
                </a:solidFill>
                <a:ea typeface="Tahoma" pitchFamily="34" charset="0"/>
                <a:cs typeface="Tahoma" pitchFamily="34" charset="0"/>
              </a:rPr>
              <a:t>Bent crystals can be used in an </a:t>
            </a:r>
            <a:r>
              <a:rPr lang="en-US" sz="2000" b="0" dirty="0" smtClean="0">
                <a:solidFill>
                  <a:srgbClr val="0F2FFF"/>
                </a:solidFill>
                <a:ea typeface="Tahoma" pitchFamily="34" charset="0"/>
                <a:cs typeface="Tahoma" pitchFamily="34" charset="0"/>
              </a:rPr>
              <a:t>accelerator</a:t>
            </a:r>
            <a:r>
              <a:rPr lang="en-US" sz="2000" b="0" dirty="0" smtClean="0">
                <a:solidFill>
                  <a:srgbClr val="151C66"/>
                </a:solidFill>
                <a:ea typeface="Tahoma" pitchFamily="34" charset="0"/>
                <a:cs typeface="Tahoma" pitchFamily="34" charset="0"/>
              </a:rPr>
              <a:t> for particle beam manipulation:</a:t>
            </a:r>
          </a:p>
          <a:p>
            <a:pPr algn="just" eaLnBrk="0" hangingPunct="0"/>
            <a:endParaRPr lang="en-US" sz="2000" b="0" dirty="0" smtClean="0">
              <a:solidFill>
                <a:srgbClr val="151C66"/>
              </a:solidFill>
              <a:ea typeface="Tahoma" pitchFamily="34" charset="0"/>
              <a:cs typeface="Tahoma" pitchFamily="34" charset="0"/>
            </a:endParaRPr>
          </a:p>
          <a:p>
            <a:pPr lvl="1" algn="just" eaLnBrk="0" hangingPunct="0">
              <a:buFont typeface="Wingdings" pitchFamily="2" charset="2"/>
              <a:buChar char="Ø"/>
            </a:pPr>
            <a:r>
              <a:rPr lang="en-US" sz="2000" b="0" dirty="0" smtClean="0">
                <a:solidFill>
                  <a:srgbClr val="151C66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lang="en-US" sz="2000" b="0" dirty="0">
                <a:solidFill>
                  <a:srgbClr val="0F2FFF"/>
                </a:solidFill>
                <a:ea typeface="Tahoma" pitchFamily="34" charset="0"/>
                <a:cs typeface="Tahoma" pitchFamily="34" charset="0"/>
              </a:rPr>
              <a:t>extraction</a:t>
            </a:r>
            <a:r>
              <a:rPr lang="en-US" sz="2000" b="0" dirty="0" smtClean="0">
                <a:solidFill>
                  <a:srgbClr val="0066FF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lang="en-US" sz="2000" b="0" dirty="0" smtClean="0">
                <a:solidFill>
                  <a:srgbClr val="0F2FFF"/>
                </a:solidFill>
                <a:ea typeface="Tahoma" pitchFamily="34" charset="0"/>
                <a:cs typeface="Tahoma" pitchFamily="34" charset="0"/>
              </a:rPr>
              <a:t>of particles </a:t>
            </a:r>
            <a:r>
              <a:rPr lang="en-US" sz="2000" b="0" dirty="0" smtClean="0">
                <a:solidFill>
                  <a:srgbClr val="151C66"/>
                </a:solidFill>
                <a:ea typeface="Tahoma" pitchFamily="34" charset="0"/>
                <a:cs typeface="Tahoma" pitchFamily="34" charset="0"/>
              </a:rPr>
              <a:t>from the circulating particle beam;</a:t>
            </a:r>
          </a:p>
          <a:p>
            <a:pPr lvl="1" algn="just" eaLnBrk="0" hangingPunct="0">
              <a:buFont typeface="Wingdings" pitchFamily="2" charset="2"/>
              <a:buChar char="Ø"/>
            </a:pPr>
            <a:r>
              <a:rPr lang="en-US" sz="2000" b="0" dirty="0" smtClean="0">
                <a:solidFill>
                  <a:srgbClr val="0066FF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lang="en-US" sz="2000" b="0" dirty="0">
                <a:solidFill>
                  <a:srgbClr val="0F2FFF"/>
                </a:solidFill>
                <a:ea typeface="Tahoma" pitchFamily="34" charset="0"/>
                <a:cs typeface="Tahoma" pitchFamily="34" charset="0"/>
              </a:rPr>
              <a:t>collimation</a:t>
            </a:r>
            <a:r>
              <a:rPr lang="en-US" sz="2000" b="0" dirty="0" smtClean="0">
                <a:solidFill>
                  <a:srgbClr val="0066FF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lang="en-US" sz="2000" b="0" dirty="0" smtClean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of the beam;</a:t>
            </a:r>
          </a:p>
          <a:p>
            <a:pPr lvl="1" algn="just" eaLnBrk="0" hangingPunct="0">
              <a:buFont typeface="Wingdings" pitchFamily="2" charset="2"/>
              <a:buChar char="Ø"/>
            </a:pPr>
            <a:r>
              <a:rPr lang="en-US" sz="2000" b="0" dirty="0" smtClean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lang="en-US" sz="2000" b="0" dirty="0">
                <a:solidFill>
                  <a:srgbClr val="0F2FFF"/>
                </a:solidFill>
                <a:ea typeface="Tahoma" pitchFamily="34" charset="0"/>
                <a:cs typeface="Tahoma" pitchFamily="34" charset="0"/>
              </a:rPr>
              <a:t>focusing</a:t>
            </a:r>
            <a:endParaRPr lang="en-US" sz="2000" b="0" dirty="0">
              <a:solidFill>
                <a:srgbClr val="131966"/>
              </a:solidFill>
              <a:ea typeface="Tahoma" pitchFamily="34" charset="0"/>
              <a:cs typeface="Tahoma" pitchFamily="34" charset="0"/>
            </a:endParaRPr>
          </a:p>
          <a:p>
            <a:pPr lvl="1" algn="just" eaLnBrk="0" hangingPunct="0">
              <a:buFont typeface="Wingdings" pitchFamily="2" charset="2"/>
              <a:buChar char="Ø"/>
            </a:pPr>
            <a:r>
              <a:rPr lang="en-US" sz="2000" b="0" dirty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lang="en-US" sz="2000" b="0" dirty="0" smtClean="0">
                <a:solidFill>
                  <a:srgbClr val="0F2FFF"/>
                </a:solidFill>
                <a:ea typeface="Tahoma" pitchFamily="34" charset="0"/>
                <a:cs typeface="Tahoma" pitchFamily="34" charset="0"/>
              </a:rPr>
              <a:t>splitting</a:t>
            </a:r>
            <a:endParaRPr lang="en-US" sz="2000" b="0" dirty="0" smtClean="0">
              <a:solidFill>
                <a:srgbClr val="131966"/>
              </a:solidFill>
              <a:ea typeface="Tahoma" pitchFamily="34" charset="0"/>
              <a:cs typeface="Tahoma" pitchFamily="34" charset="0"/>
            </a:endParaRPr>
          </a:p>
          <a:p>
            <a:pPr lvl="1" algn="just" eaLnBrk="0" hangingPunct="0"/>
            <a:endParaRPr lang="en-US" sz="2000" b="0" dirty="0" smtClean="0">
              <a:solidFill>
                <a:srgbClr val="131966"/>
              </a:solidFill>
              <a:ea typeface="Tahoma" pitchFamily="34" charset="0"/>
              <a:cs typeface="Tahoma" pitchFamily="34" charset="0"/>
            </a:endParaRPr>
          </a:p>
          <a:p>
            <a:pPr algn="just" eaLnBrk="0" hangingPunct="0">
              <a:buFont typeface="Wingdings" pitchFamily="2" charset="2"/>
              <a:buChar char="Ø"/>
            </a:pPr>
            <a:r>
              <a:rPr lang="en-US" sz="2000" b="0" dirty="0" smtClean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With short bent crystals (~ mm), it is possible to deflect ultra-high-energy particles in CERN (SPS or LHC) with angles (100 µrad – 1mrad) achievable by 1000 Tesla magnets having a similar size.</a:t>
            </a:r>
            <a:endParaRPr lang="it-IT" b="0" dirty="0">
              <a:ea typeface="Tahoma" pitchFamily="34" charset="0"/>
              <a:cs typeface="Tahoma" pitchFamily="34" charset="0"/>
            </a:endParaRPr>
          </a:p>
        </p:txBody>
      </p:sp>
      <p:pic>
        <p:nvPicPr>
          <p:cNvPr id="10248" name="Immagine 9" descr="038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5"/>
          <a:stretch>
            <a:fillRect/>
          </a:stretch>
        </p:blipFill>
        <p:spPr bwMode="auto">
          <a:xfrm rot="289293">
            <a:off x="55563" y="454025"/>
            <a:ext cx="1228725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CasellaDiTesto 2"/>
          <p:cNvSpPr txBox="1">
            <a:spLocks noChangeArrowheads="1"/>
          </p:cNvSpPr>
          <p:nvPr/>
        </p:nvSpPr>
        <p:spPr bwMode="auto">
          <a:xfrm>
            <a:off x="0" y="6150114"/>
            <a:ext cx="44999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r>
              <a:rPr lang="it-IT" sz="1800" b="0" dirty="0" smtClean="0">
                <a:solidFill>
                  <a:srgbClr val="151C66"/>
                </a:solidFill>
                <a:ea typeface="Tahoma" pitchFamily="34" charset="0"/>
                <a:cs typeface="Tahoma" pitchFamily="34" charset="0"/>
              </a:rPr>
              <a:t>[1] </a:t>
            </a:r>
            <a:r>
              <a:rPr lang="it-IT" sz="1800" b="0" dirty="0" err="1" smtClean="0">
                <a:solidFill>
                  <a:srgbClr val="151C66"/>
                </a:solidFill>
                <a:ea typeface="Tahoma" pitchFamily="34" charset="0"/>
                <a:cs typeface="Tahoma" pitchFamily="34" charset="0"/>
              </a:rPr>
              <a:t>Tsyganov</a:t>
            </a:r>
            <a:r>
              <a:rPr lang="it-IT" sz="1800" b="0" dirty="0" smtClean="0">
                <a:solidFill>
                  <a:srgbClr val="151C66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lang="it-IT" sz="1800" b="0" dirty="0">
                <a:solidFill>
                  <a:srgbClr val="151C66"/>
                </a:solidFill>
                <a:ea typeface="Tahoma" pitchFamily="34" charset="0"/>
                <a:cs typeface="Tahoma" pitchFamily="34" charset="0"/>
              </a:rPr>
              <a:t>(1976</a:t>
            </a:r>
            <a:r>
              <a:rPr lang="it-IT" sz="1800" b="0" dirty="0" smtClean="0">
                <a:solidFill>
                  <a:srgbClr val="151C66"/>
                </a:solidFill>
                <a:ea typeface="Tahoma" pitchFamily="34" charset="0"/>
                <a:cs typeface="Tahoma" pitchFamily="34" charset="0"/>
              </a:rPr>
              <a:t>)</a:t>
            </a:r>
          </a:p>
          <a:p>
            <a:r>
              <a:rPr lang="it-IT" sz="1800" b="0" dirty="0" smtClean="0">
                <a:solidFill>
                  <a:srgbClr val="151C66"/>
                </a:solidFill>
                <a:ea typeface="Tahoma" pitchFamily="34" charset="0"/>
                <a:cs typeface="Tahoma" pitchFamily="34" charset="0"/>
              </a:rPr>
              <a:t>[2] </a:t>
            </a:r>
            <a:r>
              <a:rPr lang="it-IT" sz="1800" b="0" dirty="0" err="1" smtClean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Taratin</a:t>
            </a:r>
            <a:r>
              <a:rPr lang="it-IT" sz="1800" b="0" dirty="0" smtClean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 and </a:t>
            </a:r>
            <a:r>
              <a:rPr lang="it-IT" sz="1800" b="0" dirty="0" err="1" smtClean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Vorobiov</a:t>
            </a:r>
            <a:r>
              <a:rPr lang="it-IT" sz="1800" b="0" dirty="0" smtClean="0">
                <a:solidFill>
                  <a:srgbClr val="131966"/>
                </a:solidFill>
                <a:ea typeface="Tahoma" pitchFamily="34" charset="0"/>
                <a:cs typeface="Tahoma" pitchFamily="34" charset="0"/>
              </a:rPr>
              <a:t> (1988)</a:t>
            </a:r>
            <a:endParaRPr lang="it-IT" sz="1800" b="0" dirty="0">
              <a:solidFill>
                <a:srgbClr val="151C66"/>
              </a:solidFill>
              <a:ea typeface="Tahoma" pitchFamily="34" charset="0"/>
              <a:cs typeface="Tahoma" pitchFamily="34" charset="0"/>
            </a:endParaRPr>
          </a:p>
        </p:txBody>
      </p:sp>
      <p:pic>
        <p:nvPicPr>
          <p:cNvPr id="78" name="Immagine 77" descr="channeling+V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88839"/>
            <a:ext cx="3949837" cy="4176465"/>
          </a:xfrm>
          <a:prstGeom prst="rect">
            <a:avLst/>
          </a:prstGeom>
        </p:spPr>
      </p:pic>
      <p:sp>
        <p:nvSpPr>
          <p:cNvPr id="80" name="CasellaDiTesto 79"/>
          <p:cNvSpPr txBox="1"/>
          <p:nvPr/>
        </p:nvSpPr>
        <p:spPr>
          <a:xfrm>
            <a:off x="0" y="1700808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0" dirty="0" smtClean="0">
                <a:solidFill>
                  <a:srgbClr val="C00000"/>
                </a:solidFill>
              </a:rPr>
              <a:t>~θ</a:t>
            </a:r>
            <a:r>
              <a:rPr lang="it-IT" b="0" baseline="-25000" dirty="0" err="1" smtClean="0">
                <a:solidFill>
                  <a:srgbClr val="C00000"/>
                </a:solidFill>
              </a:rPr>
              <a:t>bending</a:t>
            </a:r>
            <a:r>
              <a:rPr lang="it-IT" b="0" baseline="-25000" dirty="0" smtClean="0">
                <a:solidFill>
                  <a:srgbClr val="C00000"/>
                </a:solidFill>
              </a:rPr>
              <a:t> </a:t>
            </a:r>
            <a:r>
              <a:rPr lang="it-IT" b="0" dirty="0" smtClean="0">
                <a:solidFill>
                  <a:srgbClr val="C00000"/>
                </a:solidFill>
              </a:rPr>
              <a:t>[1]</a:t>
            </a:r>
            <a:endParaRPr lang="en-GB" b="0" dirty="0">
              <a:solidFill>
                <a:srgbClr val="C00000"/>
              </a:solidFill>
            </a:endParaRPr>
          </a:p>
        </p:txBody>
      </p:sp>
      <p:sp>
        <p:nvSpPr>
          <p:cNvPr id="81" name="CasellaDiTesto 80"/>
          <p:cNvSpPr txBox="1"/>
          <p:nvPr/>
        </p:nvSpPr>
        <p:spPr>
          <a:xfrm>
            <a:off x="2483768" y="1700808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0" dirty="0" smtClean="0">
                <a:solidFill>
                  <a:srgbClr val="00B050"/>
                </a:solidFill>
              </a:rPr>
              <a:t>~θ</a:t>
            </a:r>
            <a:r>
              <a:rPr lang="it-IT" b="0" baseline="-25000" dirty="0" err="1" smtClean="0">
                <a:solidFill>
                  <a:srgbClr val="00B050"/>
                </a:solidFill>
              </a:rPr>
              <a:t>critical</a:t>
            </a:r>
            <a:r>
              <a:rPr lang="it-IT" b="0" dirty="0" smtClean="0">
                <a:solidFill>
                  <a:srgbClr val="00B050"/>
                </a:solidFill>
              </a:rPr>
              <a:t> [2]</a:t>
            </a:r>
            <a:endParaRPr lang="en-GB" b="0" dirty="0">
              <a:solidFill>
                <a:srgbClr val="00B050"/>
              </a:solidFill>
            </a:endParaRPr>
          </a:p>
        </p:txBody>
      </p:sp>
      <p:sp>
        <p:nvSpPr>
          <p:cNvPr id="82" name="CasellaDiTesto 81"/>
          <p:cNvSpPr txBox="1"/>
          <p:nvPr/>
        </p:nvSpPr>
        <p:spPr>
          <a:xfrm>
            <a:off x="611560" y="4077072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0" dirty="0" smtClean="0"/>
              <a:t>θ</a:t>
            </a:r>
            <a:r>
              <a:rPr lang="it-IT" b="0" baseline="-25000" dirty="0" err="1" smtClean="0"/>
              <a:t>bending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367865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65338" y="457200"/>
            <a:ext cx="7078662" cy="1143000"/>
          </a:xfrm>
        </p:spPr>
        <p:txBody>
          <a:bodyPr/>
          <a:lstStyle/>
          <a:p>
            <a:pPr algn="r"/>
            <a:r>
              <a:rPr lang="it-IT" dirty="0" err="1" smtClean="0">
                <a:solidFill>
                  <a:srgbClr val="131966"/>
                </a:solidFill>
                <a:latin typeface="+mn-lt"/>
              </a:rPr>
              <a:t>Labs</a:t>
            </a:r>
            <a:r>
              <a:rPr lang="it-IT" dirty="0" smtClean="0">
                <a:solidFill>
                  <a:srgbClr val="131966"/>
                </a:solidFill>
                <a:latin typeface="+mn-lt"/>
              </a:rPr>
              <a:t> for </a:t>
            </a:r>
            <a:r>
              <a:rPr lang="it-IT" dirty="0" err="1" smtClean="0">
                <a:solidFill>
                  <a:srgbClr val="131966"/>
                </a:solidFill>
                <a:latin typeface="+mn-lt"/>
              </a:rPr>
              <a:t>channeling</a:t>
            </a:r>
            <a:r>
              <a:rPr lang="it-IT" dirty="0" smtClean="0">
                <a:solidFill>
                  <a:srgbClr val="131966"/>
                </a:solidFill>
                <a:latin typeface="+mn-lt"/>
              </a:rPr>
              <a:t> </a:t>
            </a:r>
            <a:r>
              <a:rPr lang="it-IT" dirty="0" err="1" smtClean="0">
                <a:solidFill>
                  <a:srgbClr val="131966"/>
                </a:solidFill>
                <a:latin typeface="+mn-lt"/>
              </a:rPr>
              <a:t>experiments</a:t>
            </a:r>
            <a:endParaRPr lang="en-GB" dirty="0">
              <a:solidFill>
                <a:srgbClr val="131966"/>
              </a:solidFill>
              <a:latin typeface="+mn-lt"/>
            </a:endParaRPr>
          </a:p>
        </p:txBody>
      </p:sp>
      <p:pic>
        <p:nvPicPr>
          <p:cNvPr id="5" name="Picture 2" descr="C:\Users\Laura\Desktop\papers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656" y="3251182"/>
            <a:ext cx="1783674" cy="89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76672"/>
            <a:ext cx="1735480" cy="1301610"/>
          </a:xfrm>
          <a:prstGeom prst="rect">
            <a:avLst/>
          </a:prstGeom>
          <a:ln>
            <a:solidFill>
              <a:srgbClr val="0F2FFF"/>
            </a:solidFill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808" y="4939069"/>
            <a:ext cx="1979712" cy="1918931"/>
          </a:xfrm>
          <a:prstGeom prst="rect">
            <a:avLst/>
          </a:prstGeom>
        </p:spPr>
      </p:pic>
      <p:pic>
        <p:nvPicPr>
          <p:cNvPr id="9" name="Picture 2" descr="C:\Users\daphne\Downloads\mamilogo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306" y="1042490"/>
            <a:ext cx="1585211" cy="1471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5400600" y="4797152"/>
            <a:ext cx="187826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600" b="1" dirty="0" smtClean="0">
                <a:solidFill>
                  <a:srgbClr val="131966"/>
                </a:solidFill>
                <a:latin typeface="+mn-lt"/>
              </a:rPr>
              <a:t>SPS</a:t>
            </a:r>
          </a:p>
        </p:txBody>
      </p:sp>
      <p:pic>
        <p:nvPicPr>
          <p:cNvPr id="11" name="Picture 5" descr="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14" y="1900626"/>
            <a:ext cx="2051050" cy="86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urved Left Arrow 13"/>
          <p:cNvSpPr/>
          <p:nvPr/>
        </p:nvSpPr>
        <p:spPr bwMode="auto">
          <a:xfrm>
            <a:off x="2880320" y="1988840"/>
            <a:ext cx="2808312" cy="4608512"/>
          </a:xfrm>
          <a:prstGeom prst="curved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13" name="CasellaDiTesto 9"/>
          <p:cNvSpPr txBox="1"/>
          <p:nvPr/>
        </p:nvSpPr>
        <p:spPr>
          <a:xfrm>
            <a:off x="3600400" y="5769572"/>
            <a:ext cx="192413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600" b="1" dirty="0" smtClean="0">
                <a:solidFill>
                  <a:srgbClr val="131966"/>
                </a:solidFill>
                <a:latin typeface="+mn-lt"/>
              </a:rPr>
              <a:t>LHC</a:t>
            </a:r>
            <a:endParaRPr lang="en-GB" sz="6600" b="1" dirty="0">
              <a:solidFill>
                <a:srgbClr val="131966"/>
              </a:solidFill>
              <a:latin typeface="+mn-lt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3168352" y="1988840"/>
            <a:ext cx="0" cy="72008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4464496" y="2276872"/>
            <a:ext cx="0" cy="72008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4032448" y="5373216"/>
            <a:ext cx="0" cy="72008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>
            <a:off x="5112568" y="4869160"/>
            <a:ext cx="8384" cy="648072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5472608" y="4437112"/>
            <a:ext cx="0" cy="72008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>
            <a:off x="5464224" y="3068960"/>
            <a:ext cx="8384" cy="648072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Box 25"/>
          <p:cNvSpPr txBox="1"/>
          <p:nvPr/>
        </p:nvSpPr>
        <p:spPr>
          <a:xfrm>
            <a:off x="2160240" y="2780928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 MeV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16600" y="3191022"/>
            <a:ext cx="2768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0.195 </a:t>
            </a:r>
            <a:r>
              <a:rPr lang="mr-IN" dirty="0" smtClean="0">
                <a:solidFill>
                  <a:srgbClr val="FF0000"/>
                </a:solidFill>
              </a:rPr>
              <a:t>–</a:t>
            </a:r>
            <a:r>
              <a:rPr lang="en-US" dirty="0" smtClean="0">
                <a:solidFill>
                  <a:srgbClr val="FF0000"/>
                </a:solidFill>
              </a:rPr>
              <a:t> 0.855 </a:t>
            </a:r>
            <a:r>
              <a:rPr lang="en-US" dirty="0" err="1" smtClean="0">
                <a:solidFill>
                  <a:srgbClr val="FF0000"/>
                </a:solidFill>
              </a:rPr>
              <a:t>GeV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44616" y="2679303"/>
            <a:ext cx="1531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3-10 </a:t>
            </a:r>
            <a:r>
              <a:rPr lang="en-US" dirty="0" err="1" smtClean="0">
                <a:solidFill>
                  <a:srgbClr val="FF0000"/>
                </a:solidFill>
              </a:rPr>
              <a:t>GeV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600400" y="3903439"/>
            <a:ext cx="2044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120-270 </a:t>
            </a:r>
            <a:r>
              <a:rPr lang="en-US" dirty="0" err="1" smtClean="0">
                <a:solidFill>
                  <a:srgbClr val="FF0000"/>
                </a:solidFill>
              </a:rPr>
              <a:t>GeV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744416" y="436510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400 </a:t>
            </a:r>
            <a:r>
              <a:rPr lang="en-US" dirty="0" err="1" smtClean="0">
                <a:solidFill>
                  <a:srgbClr val="FF0000"/>
                </a:solidFill>
              </a:rPr>
              <a:t>GeV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950100" y="4911551"/>
            <a:ext cx="992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7 </a:t>
            </a:r>
            <a:r>
              <a:rPr lang="en-US" dirty="0" err="1" smtClean="0">
                <a:solidFill>
                  <a:srgbClr val="FF0000"/>
                </a:solidFill>
              </a:rPr>
              <a:t>TeV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5817" y="2999317"/>
            <a:ext cx="1907445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INFN exp.</a:t>
            </a:r>
            <a:endParaRPr lang="en-US" b="0" dirty="0" smtClean="0"/>
          </a:p>
          <a:p>
            <a:r>
              <a:rPr lang="en-US" b="0" dirty="0" smtClean="0"/>
              <a:t>Since 2003</a:t>
            </a:r>
          </a:p>
          <a:p>
            <a:endParaRPr lang="en-US" b="0" dirty="0"/>
          </a:p>
          <a:p>
            <a:r>
              <a:rPr lang="en-US" b="0" dirty="0" smtClean="0"/>
              <a:t>NTA_HCCC</a:t>
            </a:r>
          </a:p>
          <a:p>
            <a:r>
              <a:rPr lang="en-US" b="0" dirty="0" smtClean="0"/>
              <a:t>Coherent</a:t>
            </a:r>
          </a:p>
          <a:p>
            <a:r>
              <a:rPr lang="en-US" b="0" dirty="0" err="1" smtClean="0"/>
              <a:t>Icerad</a:t>
            </a:r>
            <a:endParaRPr lang="en-US" b="0" dirty="0" smtClean="0"/>
          </a:p>
          <a:p>
            <a:r>
              <a:rPr lang="en-US" b="0" dirty="0" smtClean="0"/>
              <a:t>Chanel</a:t>
            </a:r>
          </a:p>
          <a:p>
            <a:r>
              <a:rPr lang="en-US" b="0" dirty="0" smtClean="0"/>
              <a:t>Axial</a:t>
            </a:r>
          </a:p>
          <a:p>
            <a:r>
              <a:rPr lang="en-US" b="0" dirty="0" smtClean="0"/>
              <a:t>CRYSBEAM</a:t>
            </a:r>
            <a:endParaRPr lang="en-US" b="0" dirty="0" smtClean="0"/>
          </a:p>
          <a:p>
            <a:r>
              <a:rPr lang="en-US" b="0" dirty="0" smtClean="0"/>
              <a:t>UA9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89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1619672" y="2133600"/>
            <a:ext cx="7524328" cy="1600200"/>
          </a:xfrm>
        </p:spPr>
        <p:txBody>
          <a:bodyPr/>
          <a:lstStyle/>
          <a:p>
            <a:r>
              <a:rPr lang="en-US" sz="5400" dirty="0" smtClean="0">
                <a:solidFill>
                  <a:srgbClr val="308C4C"/>
                </a:solidFill>
              </a:rPr>
              <a:t>Sub-</a:t>
            </a:r>
            <a:r>
              <a:rPr lang="en-US" sz="5400" dirty="0" err="1" smtClean="0">
                <a:solidFill>
                  <a:srgbClr val="308C4C"/>
                </a:solidFill>
              </a:rPr>
              <a:t>GeV</a:t>
            </a:r>
            <a:r>
              <a:rPr lang="en-US" sz="5400" dirty="0" smtClean="0">
                <a:solidFill>
                  <a:srgbClr val="308C4C"/>
                </a:solidFill>
              </a:rPr>
              <a:t> electrons</a:t>
            </a:r>
            <a:endParaRPr lang="en-US" sz="5400" dirty="0">
              <a:solidFill>
                <a:srgbClr val="308C4C"/>
              </a:solidFill>
            </a:endParaRPr>
          </a:p>
        </p:txBody>
      </p:sp>
      <p:sp>
        <p:nvSpPr>
          <p:cNvPr id="4" name="Sottotitolo 3"/>
          <p:cNvSpPr>
            <a:spLocks noGrp="1"/>
          </p:cNvSpPr>
          <p:nvPr>
            <p:ph type="subTitle" idx="1"/>
          </p:nvPr>
        </p:nvSpPr>
        <p:spPr>
          <a:xfrm>
            <a:off x="1371600" y="4267200"/>
            <a:ext cx="7304856" cy="2330152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 smtClean="0">
                <a:solidFill>
                  <a:srgbClr val="151C66"/>
                </a:solidFill>
              </a:rPr>
              <a:t>CHANEL exp. &amp; X1 experiments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>
                <a:solidFill>
                  <a:srgbClr val="151C66"/>
                </a:solidFill>
              </a:rPr>
              <a:t>195-855 </a:t>
            </a:r>
            <a:r>
              <a:rPr lang="en-US" dirty="0">
                <a:solidFill>
                  <a:srgbClr val="151C66"/>
                </a:solidFill>
              </a:rPr>
              <a:t>MeV electrons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err="1">
                <a:solidFill>
                  <a:srgbClr val="151C66"/>
                </a:solidFill>
              </a:rPr>
              <a:t>Mainzer</a:t>
            </a:r>
            <a:r>
              <a:rPr lang="en-US" dirty="0">
                <a:solidFill>
                  <a:srgbClr val="151C66"/>
                </a:solidFill>
              </a:rPr>
              <a:t> </a:t>
            </a:r>
            <a:r>
              <a:rPr lang="en-US" dirty="0" err="1">
                <a:solidFill>
                  <a:srgbClr val="151C66"/>
                </a:solidFill>
              </a:rPr>
              <a:t>Mikrotron</a:t>
            </a:r>
            <a:r>
              <a:rPr lang="en-US" dirty="0">
                <a:solidFill>
                  <a:srgbClr val="151C66"/>
                </a:solidFill>
              </a:rPr>
              <a:t> – University of Mainz (Germany)</a:t>
            </a:r>
          </a:p>
        </p:txBody>
      </p:sp>
      <p:sp>
        <p:nvSpPr>
          <p:cNvPr id="2" name="Freccia a destra 1"/>
          <p:cNvSpPr/>
          <p:nvPr/>
        </p:nvSpPr>
        <p:spPr bwMode="auto">
          <a:xfrm rot="20665981">
            <a:off x="2001545" y="1751619"/>
            <a:ext cx="1571975" cy="393547"/>
          </a:xfrm>
          <a:prstGeom prst="rightArrow">
            <a:avLst/>
          </a:prstGeom>
          <a:solidFill>
            <a:schemeClr val="bg1"/>
          </a:solidFill>
          <a:ln w="57150" cap="flat" cmpd="sng" algn="ctr">
            <a:solidFill>
              <a:srgbClr val="308C4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 rot="20556052">
            <a:off x="1035981" y="1192395"/>
            <a:ext cx="27574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308C4C"/>
                </a:solidFill>
              </a:rPr>
              <a:t>195-855 MeV </a:t>
            </a:r>
            <a:endParaRPr lang="en-US" sz="3200" dirty="0">
              <a:solidFill>
                <a:srgbClr val="308C4C"/>
              </a:solidFill>
            </a:endParaRPr>
          </a:p>
        </p:txBody>
      </p:sp>
      <p:pic>
        <p:nvPicPr>
          <p:cNvPr id="6" name="Picture 2" descr="C:\Users\daphne\Downloads\mami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9" y="2220944"/>
            <a:ext cx="1456825" cy="1352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53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423608"/>
            <a:ext cx="7615808" cy="1205192"/>
          </a:xfrm>
        </p:spPr>
        <p:txBody>
          <a:bodyPr>
            <a:noAutofit/>
          </a:bodyPr>
          <a:lstStyle/>
          <a:p>
            <a:pPr algn="ctr"/>
            <a:r>
              <a:rPr lang="it-IT" sz="3200" dirty="0" smtClean="0">
                <a:solidFill>
                  <a:srgbClr val="002060"/>
                </a:solidFill>
                <a:latin typeface="+mn-lt"/>
              </a:rPr>
              <a:t>Quasi-</a:t>
            </a:r>
            <a:r>
              <a:rPr lang="it-IT" sz="3200" dirty="0" err="1" smtClean="0">
                <a:solidFill>
                  <a:srgbClr val="002060"/>
                </a:solidFill>
                <a:latin typeface="+mn-lt"/>
              </a:rPr>
              <a:t>mosaic</a:t>
            </a:r>
            <a:r>
              <a:rPr lang="it-IT" sz="32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it-IT" sz="3200" dirty="0" err="1" smtClean="0">
                <a:solidFill>
                  <a:srgbClr val="002060"/>
                </a:solidFill>
                <a:latin typeface="+mn-lt"/>
              </a:rPr>
              <a:t>crystals</a:t>
            </a:r>
            <a:r>
              <a:rPr lang="it-IT" sz="32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it-IT" sz="3200" dirty="0" err="1" smtClean="0">
                <a:solidFill>
                  <a:srgbClr val="002060"/>
                </a:solidFill>
                <a:latin typeface="+mn-lt"/>
              </a:rPr>
              <a:t>fabrication</a:t>
            </a:r>
            <a:endParaRPr lang="it-IT" sz="32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02" y="2078170"/>
            <a:ext cx="4585959" cy="3962268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65" y="1733817"/>
            <a:ext cx="1843829" cy="1382872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492" y="3358710"/>
            <a:ext cx="1868252" cy="1401189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359" y="1733817"/>
            <a:ext cx="1850268" cy="1387701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08" y="3358710"/>
            <a:ext cx="1868252" cy="1401189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97" y="4889317"/>
            <a:ext cx="1846669" cy="1385002"/>
          </a:xfrm>
          <a:prstGeom prst="rect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359" y="4889317"/>
            <a:ext cx="1850268" cy="1387701"/>
          </a:xfrm>
          <a:prstGeom prst="rect">
            <a:avLst/>
          </a:prstGeom>
        </p:spPr>
      </p:pic>
      <p:sp>
        <p:nvSpPr>
          <p:cNvPr id="31" name="CasellaDiTesto 30"/>
          <p:cNvSpPr txBox="1"/>
          <p:nvPr/>
        </p:nvSpPr>
        <p:spPr>
          <a:xfrm>
            <a:off x="1983347" y="6382125"/>
            <a:ext cx="53698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131966"/>
                </a:solidFill>
                <a:latin typeface="+mn-lt"/>
              </a:rPr>
              <a:t>G. Germogli, </a:t>
            </a:r>
            <a:r>
              <a:rPr lang="fr-FR" sz="1400" b="1" dirty="0" err="1" smtClean="0">
                <a:solidFill>
                  <a:srgbClr val="131966"/>
                </a:solidFill>
                <a:latin typeface="+mn-lt"/>
              </a:rPr>
              <a:t>A.Mazzolari</a:t>
            </a:r>
            <a:r>
              <a:rPr lang="fr-FR" sz="1400" b="1" dirty="0" smtClean="0">
                <a:solidFill>
                  <a:srgbClr val="131966"/>
                </a:solidFill>
                <a:latin typeface="+mn-lt"/>
              </a:rPr>
              <a:t> et al., </a:t>
            </a:r>
            <a:r>
              <a:rPr lang="fr-FR" sz="1400" b="1" dirty="0" err="1" smtClean="0">
                <a:solidFill>
                  <a:srgbClr val="131966"/>
                </a:solidFill>
                <a:latin typeface="+mn-lt"/>
              </a:rPr>
              <a:t>Nucl</a:t>
            </a:r>
            <a:r>
              <a:rPr lang="fr-FR" sz="1400" b="1" dirty="0" smtClean="0">
                <a:solidFill>
                  <a:srgbClr val="131966"/>
                </a:solidFill>
                <a:latin typeface="+mn-lt"/>
              </a:rPr>
              <a:t>. </a:t>
            </a:r>
            <a:r>
              <a:rPr lang="fr-FR" sz="1400" b="1" dirty="0" err="1" smtClean="0">
                <a:solidFill>
                  <a:srgbClr val="131966"/>
                </a:solidFill>
                <a:latin typeface="+mn-lt"/>
              </a:rPr>
              <a:t>Instr</a:t>
            </a:r>
            <a:r>
              <a:rPr lang="fr-FR" sz="1400" b="1" dirty="0" smtClean="0">
                <a:solidFill>
                  <a:srgbClr val="131966"/>
                </a:solidFill>
                <a:latin typeface="+mn-lt"/>
              </a:rPr>
              <a:t>. </a:t>
            </a:r>
            <a:r>
              <a:rPr lang="fr-FR" sz="1400" b="1" dirty="0" err="1" smtClean="0">
                <a:solidFill>
                  <a:srgbClr val="131966"/>
                </a:solidFill>
                <a:latin typeface="+mn-lt"/>
              </a:rPr>
              <a:t>Meth</a:t>
            </a:r>
            <a:r>
              <a:rPr lang="fr-FR" sz="1400" b="1" dirty="0" smtClean="0">
                <a:solidFill>
                  <a:srgbClr val="131966"/>
                </a:solidFill>
                <a:latin typeface="+mn-lt"/>
              </a:rPr>
              <a:t>. B 355 (2015</a:t>
            </a:r>
            <a:r>
              <a:rPr lang="fr-FR" sz="1400" b="1" dirty="0">
                <a:solidFill>
                  <a:srgbClr val="131966"/>
                </a:solidFill>
                <a:latin typeface="+mn-lt"/>
              </a:rPr>
              <a:t>)</a:t>
            </a:r>
            <a:endParaRPr lang="en-GB" sz="1400" b="1" dirty="0">
              <a:solidFill>
                <a:srgbClr val="131966"/>
              </a:solidFill>
              <a:latin typeface="+mn-lt"/>
            </a:endParaRPr>
          </a:p>
        </p:txBody>
      </p:sp>
      <p:pic>
        <p:nvPicPr>
          <p:cNvPr id="12" name="Picture 5" descr="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20688"/>
            <a:ext cx="1741810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21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ctus">
  <a:themeElements>
    <a:clrScheme name="Cactus 2">
      <a:dk1>
        <a:srgbClr val="000000"/>
      </a:dk1>
      <a:lt1>
        <a:srgbClr val="FFFFFF"/>
      </a:lt1>
      <a:dk2>
        <a:srgbClr val="000000"/>
      </a:dk2>
      <a:lt2>
        <a:srgbClr val="006600"/>
      </a:lt2>
      <a:accent1>
        <a:srgbClr val="F5EBC1"/>
      </a:accent1>
      <a:accent2>
        <a:srgbClr val="FFCC00"/>
      </a:accent2>
      <a:accent3>
        <a:srgbClr val="FFFFFF"/>
      </a:accent3>
      <a:accent4>
        <a:srgbClr val="000000"/>
      </a:accent4>
      <a:accent5>
        <a:srgbClr val="F9F3DD"/>
      </a:accent5>
      <a:accent6>
        <a:srgbClr val="E7B900"/>
      </a:accent6>
      <a:hlink>
        <a:srgbClr val="D4876C"/>
      </a:hlink>
      <a:folHlink>
        <a:srgbClr val="B2B2B2"/>
      </a:folHlink>
    </a:clrScheme>
    <a:fontScheme name="Cactu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lnDef>
  </a:objectDefaults>
  <a:extraClrSchemeLst>
    <a:extraClrScheme>
      <a:clrScheme name="Cactus 1">
        <a:dk1>
          <a:srgbClr val="FF9900"/>
        </a:dk1>
        <a:lt1>
          <a:srgbClr val="FFFFCC"/>
        </a:lt1>
        <a:dk2>
          <a:srgbClr val="000000"/>
        </a:dk2>
        <a:lt2>
          <a:srgbClr val="FFCC00"/>
        </a:lt2>
        <a:accent1>
          <a:srgbClr val="6B6253"/>
        </a:accent1>
        <a:accent2>
          <a:srgbClr val="72543E"/>
        </a:accent2>
        <a:accent3>
          <a:srgbClr val="AAAAAA"/>
        </a:accent3>
        <a:accent4>
          <a:srgbClr val="DADAAE"/>
        </a:accent4>
        <a:accent5>
          <a:srgbClr val="BAB7B3"/>
        </a:accent5>
        <a:accent6>
          <a:srgbClr val="674B37"/>
        </a:accent6>
        <a:hlink>
          <a:srgbClr val="DA988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ctus 2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F5EBC1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9F3DD"/>
        </a:accent5>
        <a:accent6>
          <a:srgbClr val="E7B900"/>
        </a:accent6>
        <a:hlink>
          <a:srgbClr val="D4876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3">
        <a:dk1>
          <a:srgbClr val="000000"/>
        </a:dk1>
        <a:lt1>
          <a:srgbClr val="FFFFFF"/>
        </a:lt1>
        <a:dk2>
          <a:srgbClr val="000000"/>
        </a:dk2>
        <a:lt2>
          <a:srgbClr val="292929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4">
        <a:dk1>
          <a:srgbClr val="000000"/>
        </a:dk1>
        <a:lt1>
          <a:srgbClr val="FFFFFF"/>
        </a:lt1>
        <a:dk2>
          <a:srgbClr val="000000"/>
        </a:dk2>
        <a:lt2>
          <a:srgbClr val="006600"/>
        </a:lt2>
        <a:accent1>
          <a:srgbClr val="D8EBB3"/>
        </a:accent1>
        <a:accent2>
          <a:srgbClr val="CCCC00"/>
        </a:accent2>
        <a:accent3>
          <a:srgbClr val="FFFFFF"/>
        </a:accent3>
        <a:accent4>
          <a:srgbClr val="000000"/>
        </a:accent4>
        <a:accent5>
          <a:srgbClr val="E9F3D6"/>
        </a:accent5>
        <a:accent6>
          <a:srgbClr val="B9B900"/>
        </a:accent6>
        <a:hlink>
          <a:srgbClr val="FFBE7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5">
        <a:dk1>
          <a:srgbClr val="000000"/>
        </a:dk1>
        <a:lt1>
          <a:srgbClr val="E5D3B3"/>
        </a:lt1>
        <a:dk2>
          <a:srgbClr val="800000"/>
        </a:dk2>
        <a:lt2>
          <a:srgbClr val="009900"/>
        </a:lt2>
        <a:accent1>
          <a:srgbClr val="D5B095"/>
        </a:accent1>
        <a:accent2>
          <a:srgbClr val="E28666"/>
        </a:accent2>
        <a:accent3>
          <a:srgbClr val="F0E6D6"/>
        </a:accent3>
        <a:accent4>
          <a:srgbClr val="000000"/>
        </a:accent4>
        <a:accent5>
          <a:srgbClr val="E7D4C8"/>
        </a:accent5>
        <a:accent6>
          <a:srgbClr val="CD795C"/>
        </a:accent6>
        <a:hlink>
          <a:srgbClr val="B75735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ctus 6">
        <a:dk1>
          <a:srgbClr val="99CC00"/>
        </a:dk1>
        <a:lt1>
          <a:srgbClr val="FFFFFF"/>
        </a:lt1>
        <a:dk2>
          <a:srgbClr val="51399D"/>
        </a:dk2>
        <a:lt2>
          <a:srgbClr val="FFFFCC"/>
        </a:lt2>
        <a:accent1>
          <a:srgbClr val="877CAA"/>
        </a:accent1>
        <a:accent2>
          <a:srgbClr val="000058"/>
        </a:accent2>
        <a:accent3>
          <a:srgbClr val="B3AECC"/>
        </a:accent3>
        <a:accent4>
          <a:srgbClr val="DADADA"/>
        </a:accent4>
        <a:accent5>
          <a:srgbClr val="C3BFD2"/>
        </a:accent5>
        <a:accent6>
          <a:srgbClr val="00004F"/>
        </a:accent6>
        <a:hlink>
          <a:srgbClr val="FFCC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X:Templates:Presentations:Designs:Cactus</Template>
  <TotalTime>12741</TotalTime>
  <Words>1753</Words>
  <Application>Microsoft Macintosh PowerPoint</Application>
  <PresentationFormat>On-screen Show (4:3)</PresentationFormat>
  <Paragraphs>266</Paragraphs>
  <Slides>35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Arial Unicode MS</vt:lpstr>
      <vt:lpstr>Calibri</vt:lpstr>
      <vt:lpstr>DokChampa</vt:lpstr>
      <vt:lpstr>Helvetica</vt:lpstr>
      <vt:lpstr>MS PGothic</vt:lpstr>
      <vt:lpstr>ＭＳ Ｐゴシック</vt:lpstr>
      <vt:lpstr>Symbol</vt:lpstr>
      <vt:lpstr>Tahoma</vt:lpstr>
      <vt:lpstr>Times New Roman</vt:lpstr>
      <vt:lpstr>Wingdings</vt:lpstr>
      <vt:lpstr>Wingdings 2</vt:lpstr>
      <vt:lpstr>Arial</vt:lpstr>
      <vt:lpstr>Cactus</vt:lpstr>
      <vt:lpstr>Overview of channeling in bent crystals</vt:lpstr>
      <vt:lpstr>Outline</vt:lpstr>
      <vt:lpstr>Orientational coherent  interactions in bent crystals</vt:lpstr>
      <vt:lpstr>Planar phenomena</vt:lpstr>
      <vt:lpstr>Positive- vs. negative-particle dechanneling</vt:lpstr>
      <vt:lpstr>Channeling and volume reflection  in a bent crystal</vt:lpstr>
      <vt:lpstr>Labs for channeling experiments</vt:lpstr>
      <vt:lpstr>Sub-GeV electrons</vt:lpstr>
      <vt:lpstr>Quasi-mosaic crystals fabrication</vt:lpstr>
      <vt:lpstr>PowerPoint Presentation</vt:lpstr>
      <vt:lpstr>Experimental setup at the MAinzer MIkrotron</vt:lpstr>
      <vt:lpstr>Experimental results on beam steering</vt:lpstr>
      <vt:lpstr>Experimental results on beam steering</vt:lpstr>
      <vt:lpstr>GeV electrons</vt:lpstr>
      <vt:lpstr>PowerPoint Presentation</vt:lpstr>
      <vt:lpstr>PowerPoint Presentation</vt:lpstr>
      <vt:lpstr>Deflection efficiency vs. beam energy</vt:lpstr>
      <vt:lpstr>Hundreds-GeV beams</vt:lpstr>
      <vt:lpstr>Crystal fabrication</vt:lpstr>
      <vt:lpstr>Crystal bending</vt:lpstr>
      <vt:lpstr>Experimental Setup on CERN-SPS external beamline (H8-H4)</vt:lpstr>
      <vt:lpstr>PowerPoint Presentation</vt:lpstr>
      <vt:lpstr>The concept of multiple VR </vt:lpstr>
      <vt:lpstr>Observation of MVR</vt:lpstr>
      <vt:lpstr>PowerPoint Presentation</vt:lpstr>
      <vt:lpstr>PowerPoint Presentation</vt:lpstr>
      <vt:lpstr>Crystal assisted beam collimation </vt:lpstr>
      <vt:lpstr>PowerPoint Presentation</vt:lpstr>
      <vt:lpstr>PowerPoint Presentation</vt:lpstr>
      <vt:lpstr>PowerPoint Presentation</vt:lpstr>
      <vt:lpstr>TeV beams</vt:lpstr>
      <vt:lpstr>LUA9: Crystal channeled  the 6.5 TeV proton beam in the LHC</vt:lpstr>
      <vt:lpstr>PowerPoint Presentation</vt:lpstr>
      <vt:lpstr>Summary</vt:lpstr>
      <vt:lpstr>PowerPoint Presentation</vt:lpstr>
    </vt:vector>
  </TitlesOfParts>
  <Company>뿿��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Calculation of the height of the potential in nanograined semiconductors</dc:title>
  <dc:creator>Apple Computer</dc:creator>
  <cp:lastModifiedBy>Vincenzo Guidi</cp:lastModifiedBy>
  <cp:revision>1075</cp:revision>
  <dcterms:created xsi:type="dcterms:W3CDTF">2007-01-12T15:41:14Z</dcterms:created>
  <dcterms:modified xsi:type="dcterms:W3CDTF">2019-10-03T10:41:21Z</dcterms:modified>
</cp:coreProperties>
</file>