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5B18"/>
    <a:srgbClr val="000000"/>
    <a:srgbClr val="002C5B"/>
    <a:srgbClr val="01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61" autoAdjust="0"/>
  </p:normalViewPr>
  <p:slideViewPr>
    <p:cSldViewPr>
      <p:cViewPr>
        <p:scale>
          <a:sx n="50" d="100"/>
          <a:sy n="50" d="100"/>
        </p:scale>
        <p:origin x="-1664" y="-1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BDFF4-E07D-4543-9E63-6CCD0ED6441B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95D8E-3FFC-4C12-B062-86E92F308F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987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95D8E-3FFC-4C12-B062-86E92F308F3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0980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95D8E-3FFC-4C12-B062-86E92F308F3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676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C5B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465956" y="404664"/>
            <a:ext cx="8244408" cy="144016"/>
          </a:xfrm>
          <a:prstGeom prst="rect">
            <a:avLst/>
          </a:prstGeom>
          <a:solidFill>
            <a:srgbClr val="DF5B1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>
            <a:lvl1pPr>
              <a:defRPr>
                <a:solidFill>
                  <a:srgbClr val="002C5B"/>
                </a:solidFill>
              </a:defRPr>
            </a:lvl1pPr>
          </a:lstStyle>
          <a:p>
            <a:r>
              <a:rPr lang="it-IT" dirty="0" smtClean="0"/>
              <a:t>Fare clic per modificare lo stile del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C5B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4211960" y="6480315"/>
            <a:ext cx="4608758" cy="371316"/>
          </a:xfrm>
          <a:prstGeom prst="rect">
            <a:avLst/>
          </a:prstGeom>
          <a:gradFill flip="none" rotWithShape="1">
            <a:gsLst>
              <a:gs pos="66000">
                <a:srgbClr val="8096AD">
                  <a:alpha val="27000"/>
                </a:srgbClr>
              </a:gs>
              <a:gs pos="17000">
                <a:srgbClr val="002C5B">
                  <a:alpha val="85000"/>
                </a:srgbClr>
              </a:gs>
              <a:gs pos="41000">
                <a:srgbClr val="002C5B">
                  <a:alpha val="48000"/>
                </a:srgbClr>
              </a:gs>
              <a:gs pos="100000">
                <a:schemeClr val="bg1">
                  <a:alpha val="29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  <p:sp>
        <p:nvSpPr>
          <p:cNvPr id="9" name="Segnaposto piè di pagina 4"/>
          <p:cNvSpPr txBox="1">
            <a:spLocks/>
          </p:cNvSpPr>
          <p:nvPr/>
        </p:nvSpPr>
        <p:spPr>
          <a:xfrm>
            <a:off x="4196680" y="652025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chemeClr val="bg1"/>
                </a:solidFill>
              </a:rPr>
              <a:t>Mattioli, Pisa 18/06/2019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70148" y="404664"/>
            <a:ext cx="8244408" cy="144016"/>
          </a:xfrm>
          <a:prstGeom prst="rect">
            <a:avLst/>
          </a:prstGeom>
          <a:gradFill>
            <a:gsLst>
              <a:gs pos="0">
                <a:srgbClr val="DF5B18"/>
              </a:gs>
              <a:gs pos="23350">
                <a:srgbClr val="E6814E">
                  <a:alpha val="68000"/>
                </a:srgbClr>
              </a:gs>
              <a:gs pos="50000">
                <a:srgbClr val="EFAD8C">
                  <a:alpha val="52000"/>
                </a:srgbClr>
              </a:gs>
              <a:gs pos="84000">
                <a:schemeClr val="bg1">
                  <a:alpha val="1400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  <p:pic>
        <p:nvPicPr>
          <p:cNvPr id="13" name="Picture 6" descr="Immagine correlat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849" y="6479803"/>
            <a:ext cx="360286" cy="33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" descr="Wilhelm und Else Heraeus Stiftu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AutoShape 4" descr="Wilhelm und Else Heraeus Stiftu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AutoShape 6" descr="Wilhelm und Else Heraeus Stiftu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AutoShape 8" descr="Wilhelm und Else Heraeus Stiftu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AutoShape 10" descr="Wilhelm und Else Heraeus Stiftu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AutoShape 12" descr="Wilhelm und Else Heraeus Stiftu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" name="AutoShape 14" descr="Wilhelm und Else Heraeus Stiftu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467544" y="6390283"/>
            <a:ext cx="8244408" cy="54000"/>
          </a:xfrm>
          <a:prstGeom prst="rect">
            <a:avLst/>
          </a:prstGeom>
          <a:solidFill>
            <a:srgbClr val="DF5B1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  <p:pic>
        <p:nvPicPr>
          <p:cNvPr id="4098" name="Picture 2" descr="INFN-LN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462389"/>
            <a:ext cx="598650" cy="37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 userDrawn="1"/>
        </p:nvSpPr>
        <p:spPr>
          <a:xfrm>
            <a:off x="1547664" y="645333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SIMP</a:t>
            </a:r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9.tiff"/><Relationship Id="rId4" Type="http://schemas.openxmlformats.org/officeDocument/2006/relationships/image" Target="../media/image38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"/><Relationship Id="rId4" Type="http://schemas.openxmlformats.org/officeDocument/2006/relationships/image" Target="../media/image12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tiff"/><Relationship Id="rId4" Type="http://schemas.openxmlformats.org/officeDocument/2006/relationships/image" Target="../media/image30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tiff"/><Relationship Id="rId4" Type="http://schemas.openxmlformats.org/officeDocument/2006/relationships/image" Target="../media/image3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640960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en-US" dirty="0" smtClean="0"/>
              <a:t> </a:t>
            </a:r>
            <a:r>
              <a:rPr lang="en-US" b="1" dirty="0" smtClean="0"/>
              <a:t>Fabrication Test 1</a:t>
            </a:r>
            <a:endParaRPr lang="it-IT" dirty="0">
              <a:solidFill>
                <a:srgbClr val="002C5B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2564904"/>
            <a:ext cx="7992888" cy="1752600"/>
          </a:xfrm>
        </p:spPr>
        <p:txBody>
          <a:bodyPr>
            <a:normAutofit/>
          </a:bodyPr>
          <a:lstStyle/>
          <a:p>
            <a:r>
              <a:rPr lang="it-IT" u="sng" dirty="0" smtClean="0">
                <a:solidFill>
                  <a:srgbClr val="DF5B18"/>
                </a:solidFill>
              </a:rPr>
              <a:t>Francesco Mattioli</a:t>
            </a:r>
            <a:r>
              <a:rPr lang="it-IT" dirty="0" smtClean="0">
                <a:solidFill>
                  <a:srgbClr val="DF5B18"/>
                </a:solidFill>
              </a:rPr>
              <a:t>, F. Chiarello, G. </a:t>
            </a:r>
            <a:r>
              <a:rPr lang="it-IT" dirty="0" err="1" smtClean="0">
                <a:solidFill>
                  <a:srgbClr val="DF5B18"/>
                </a:solidFill>
              </a:rPr>
              <a:t>Torrioli</a:t>
            </a:r>
            <a:endParaRPr lang="it-IT" dirty="0">
              <a:solidFill>
                <a:srgbClr val="DF5B18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21072" y="4313092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/>
            <a:r>
              <a:rPr lang="it-IT" dirty="0" smtClean="0"/>
              <a:t> </a:t>
            </a:r>
            <a:r>
              <a:rPr lang="it-IT" i="1" baseline="30000" dirty="0">
                <a:solidFill>
                  <a:srgbClr val="002C5B"/>
                </a:solidFill>
              </a:rPr>
              <a:t>1</a:t>
            </a:r>
            <a:r>
              <a:rPr lang="it-IT" i="1" dirty="0">
                <a:solidFill>
                  <a:srgbClr val="002C5B"/>
                </a:solidFill>
              </a:rPr>
              <a:t>Istituto di Fotonica e Nanotecnologie </a:t>
            </a:r>
            <a:endParaRPr lang="it-IT" i="1" dirty="0" smtClean="0">
              <a:solidFill>
                <a:srgbClr val="002C5B"/>
              </a:solidFill>
            </a:endParaRPr>
          </a:p>
        </p:txBody>
      </p:sp>
      <p:pic>
        <p:nvPicPr>
          <p:cNvPr id="9" name="Picture 6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575" y="4179391"/>
            <a:ext cx="648424" cy="6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11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it-IT" dirty="0" err="1" smtClean="0"/>
              <a:t>Fabrication</a:t>
            </a:r>
            <a:r>
              <a:rPr lang="it-IT" dirty="0" smtClean="0"/>
              <a:t> of the tunnel </a:t>
            </a:r>
            <a:r>
              <a:rPr lang="it-IT" dirty="0" err="1" smtClean="0"/>
              <a:t>junction</a:t>
            </a:r>
            <a:endParaRPr lang="it-IT" dirty="0"/>
          </a:p>
        </p:txBody>
      </p:sp>
      <p:grpSp>
        <p:nvGrpSpPr>
          <p:cNvPr id="37" name="Gruppo 36"/>
          <p:cNvGrpSpPr/>
          <p:nvPr/>
        </p:nvGrpSpPr>
        <p:grpSpPr>
          <a:xfrm>
            <a:off x="-6874" y="692696"/>
            <a:ext cx="9186926" cy="5695308"/>
            <a:chOff x="-6874" y="692696"/>
            <a:chExt cx="9186926" cy="5695308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8092" y="692696"/>
              <a:ext cx="3168352" cy="2376264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1700808"/>
              <a:ext cx="3168352" cy="2376264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2924944"/>
              <a:ext cx="3168352" cy="2376264"/>
            </a:xfrm>
            <a:prstGeom prst="rect">
              <a:avLst/>
            </a:prstGeom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74" y="4005063"/>
              <a:ext cx="3168352" cy="2376264"/>
            </a:xfrm>
            <a:prstGeom prst="rect">
              <a:avLst/>
            </a:prstGeom>
          </p:spPr>
        </p:pic>
        <p:sp>
          <p:nvSpPr>
            <p:cNvPr id="18" name="Operazione manuale 17"/>
            <p:cNvSpPr/>
            <p:nvPr/>
          </p:nvSpPr>
          <p:spPr>
            <a:xfrm rot="3241783">
              <a:off x="6718795" y="2912241"/>
              <a:ext cx="366367" cy="4054591"/>
            </a:xfrm>
            <a:prstGeom prst="flowChartManualOperation">
              <a:avLst/>
            </a:prstGeom>
            <a:gradFill flip="none" rotWithShape="1">
              <a:gsLst>
                <a:gs pos="0">
                  <a:srgbClr val="DF5B18"/>
                </a:gs>
                <a:gs pos="50000">
                  <a:srgbClr val="DF5B18">
                    <a:alpha val="48000"/>
                  </a:srgbClr>
                </a:gs>
                <a:gs pos="100000">
                  <a:srgbClr val="DF5B18">
                    <a:alpha val="18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2301383" y="5733256"/>
              <a:ext cx="841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</a:rPr>
                <a:t>400nm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4626230" y="4584696"/>
              <a:ext cx="841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</a:rPr>
                <a:t>500nm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6481029" y="3349991"/>
              <a:ext cx="841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</a:rPr>
                <a:t>600nm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8274660" y="2348880"/>
              <a:ext cx="841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</a:rPr>
                <a:t>700nm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4" y="4005063"/>
              <a:ext cx="3168352" cy="2376264"/>
            </a:xfrm>
            <a:prstGeom prst="rect">
              <a:avLst/>
            </a:prstGeom>
          </p:spPr>
        </p:pic>
        <p:sp>
          <p:nvSpPr>
            <p:cNvPr id="27" name="CasellaDiTesto 26"/>
            <p:cNvSpPr txBox="1"/>
            <p:nvPr/>
          </p:nvSpPr>
          <p:spPr>
            <a:xfrm>
              <a:off x="2319581" y="5733256"/>
              <a:ext cx="841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</a:rPr>
                <a:t>400nm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uppo 18"/>
            <p:cNvGrpSpPr/>
            <p:nvPr/>
          </p:nvGrpSpPr>
          <p:grpSpPr>
            <a:xfrm>
              <a:off x="24932" y="699373"/>
              <a:ext cx="9155120" cy="5688631"/>
              <a:chOff x="24932" y="699373"/>
              <a:chExt cx="9155120" cy="5688631"/>
            </a:xfrm>
          </p:grpSpPr>
          <p:sp>
            <p:nvSpPr>
              <p:cNvPr id="25" name="CasellaDiTesto 24"/>
              <p:cNvSpPr txBox="1"/>
              <p:nvPr/>
            </p:nvSpPr>
            <p:spPr>
              <a:xfrm rot="19378383">
                <a:off x="6970029" y="5008529"/>
                <a:ext cx="5629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Gap</a:t>
                </a:r>
                <a:endParaRPr lang="it-IT" dirty="0"/>
              </a:p>
            </p:txBody>
          </p:sp>
          <p:pic>
            <p:nvPicPr>
              <p:cNvPr id="28" name="Immagin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11700" y="699373"/>
                <a:ext cx="3168352" cy="2376264"/>
              </a:xfrm>
              <a:prstGeom prst="rect">
                <a:avLst/>
              </a:prstGeom>
            </p:spPr>
          </p:pic>
          <p:pic>
            <p:nvPicPr>
              <p:cNvPr id="29" name="Immagine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5568" y="1707485"/>
                <a:ext cx="3168352" cy="2376264"/>
              </a:xfrm>
              <a:prstGeom prst="rect">
                <a:avLst/>
              </a:prstGeom>
            </p:spPr>
          </p:pic>
          <p:pic>
            <p:nvPicPr>
              <p:cNvPr id="30" name="Immagine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1352" y="2931621"/>
                <a:ext cx="3168352" cy="2376264"/>
              </a:xfrm>
              <a:prstGeom prst="rect">
                <a:avLst/>
              </a:prstGeom>
            </p:spPr>
          </p:pic>
          <p:sp>
            <p:nvSpPr>
              <p:cNvPr id="31" name="Operazione manuale 30"/>
              <p:cNvSpPr/>
              <p:nvPr/>
            </p:nvSpPr>
            <p:spPr>
              <a:xfrm rot="3241783">
                <a:off x="6732403" y="2918918"/>
                <a:ext cx="366367" cy="4054591"/>
              </a:xfrm>
              <a:prstGeom prst="flowChartManualOperation">
                <a:avLst/>
              </a:prstGeom>
              <a:gradFill flip="none" rotWithShape="1">
                <a:gsLst>
                  <a:gs pos="0">
                    <a:srgbClr val="DF5B18"/>
                  </a:gs>
                  <a:gs pos="50000">
                    <a:srgbClr val="DF5B18">
                      <a:alpha val="48000"/>
                    </a:srgbClr>
                  </a:gs>
                  <a:gs pos="100000">
                    <a:srgbClr val="DF5B18">
                      <a:alpha val="18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CasellaDiTesto 31"/>
              <p:cNvSpPr txBox="1"/>
              <p:nvPr/>
            </p:nvSpPr>
            <p:spPr>
              <a:xfrm>
                <a:off x="4639838" y="4591373"/>
                <a:ext cx="8418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solidFill>
                      <a:schemeClr val="bg1"/>
                    </a:solidFill>
                  </a:rPr>
                  <a:t>500nm</a:t>
                </a:r>
                <a:endParaRPr lang="it-IT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CasellaDiTesto 32"/>
              <p:cNvSpPr txBox="1"/>
              <p:nvPr/>
            </p:nvSpPr>
            <p:spPr>
              <a:xfrm>
                <a:off x="6494637" y="3356668"/>
                <a:ext cx="8418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solidFill>
                      <a:schemeClr val="bg1"/>
                    </a:solidFill>
                  </a:rPr>
                  <a:t>600nm</a:t>
                </a:r>
                <a:endParaRPr lang="it-IT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CasellaDiTesto 33"/>
              <p:cNvSpPr txBox="1"/>
              <p:nvPr/>
            </p:nvSpPr>
            <p:spPr>
              <a:xfrm>
                <a:off x="8288268" y="2355557"/>
                <a:ext cx="8418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solidFill>
                      <a:schemeClr val="bg1"/>
                    </a:solidFill>
                  </a:rPr>
                  <a:t>700nm</a:t>
                </a:r>
                <a:endParaRPr lang="it-IT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5" name="Immagine 3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32" y="4011740"/>
                <a:ext cx="3168352" cy="2376264"/>
              </a:xfrm>
              <a:prstGeom prst="rect">
                <a:avLst/>
              </a:prstGeom>
            </p:spPr>
          </p:pic>
          <p:sp>
            <p:nvSpPr>
              <p:cNvPr id="36" name="CasellaDiTesto 35"/>
              <p:cNvSpPr txBox="1"/>
              <p:nvPr/>
            </p:nvSpPr>
            <p:spPr>
              <a:xfrm>
                <a:off x="2333189" y="5739933"/>
                <a:ext cx="8418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solidFill>
                      <a:schemeClr val="bg1"/>
                    </a:solidFill>
                  </a:rPr>
                  <a:t>400nm</a:t>
                </a:r>
                <a:endParaRPr lang="it-IT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08" y="666764"/>
            <a:ext cx="3577636" cy="2683227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059832" y="266127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800nm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1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3" y="2840884"/>
            <a:ext cx="3506193" cy="350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o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it-IT" dirty="0" err="1" smtClean="0"/>
              <a:t>Fabrication</a:t>
            </a:r>
            <a:r>
              <a:rPr lang="it-IT" dirty="0" smtClean="0"/>
              <a:t> of the tunnel </a:t>
            </a:r>
            <a:r>
              <a:rPr lang="it-IT" dirty="0" err="1" smtClean="0"/>
              <a:t>junction</a:t>
            </a:r>
            <a:endParaRPr lang="it-IT" dirty="0"/>
          </a:p>
        </p:txBody>
      </p:sp>
      <p:pic>
        <p:nvPicPr>
          <p:cNvPr id="38" name="Immagin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15" y="644238"/>
            <a:ext cx="3285299" cy="2463974"/>
          </a:xfrm>
          <a:prstGeom prst="rect">
            <a:avLst/>
          </a:prstGeom>
        </p:spPr>
      </p:pic>
      <p:sp>
        <p:nvSpPr>
          <p:cNvPr id="39" name="CasellaDiTesto 38"/>
          <p:cNvSpPr txBox="1"/>
          <p:nvPr/>
        </p:nvSpPr>
        <p:spPr>
          <a:xfrm>
            <a:off x="3404410" y="2380238"/>
            <a:ext cx="981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400nm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2702053" cy="270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59929"/>
            <a:ext cx="2697063" cy="269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06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it-IT" dirty="0" err="1" smtClean="0"/>
              <a:t>Fabrication</a:t>
            </a:r>
            <a:r>
              <a:rPr lang="it-IT" dirty="0" smtClean="0"/>
              <a:t> of the tunnel </a:t>
            </a:r>
            <a:r>
              <a:rPr lang="it-IT" dirty="0" err="1" smtClean="0"/>
              <a:t>junction</a:t>
            </a:r>
            <a:endParaRPr lang="it-IT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43038" y="3109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568443"/>
              </p:ext>
            </p:extLst>
          </p:nvPr>
        </p:nvGraphicFramePr>
        <p:xfrm>
          <a:off x="1443355" y="4876124"/>
          <a:ext cx="6257290" cy="1507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6605"/>
                <a:gridCol w="456565"/>
                <a:gridCol w="456565"/>
                <a:gridCol w="456565"/>
                <a:gridCol w="457200"/>
                <a:gridCol w="456565"/>
                <a:gridCol w="456565"/>
                <a:gridCol w="456565"/>
                <a:gridCol w="457200"/>
                <a:gridCol w="456565"/>
                <a:gridCol w="456565"/>
                <a:gridCol w="456565"/>
                <a:gridCol w="4572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D 2 656 mC/cm</a:t>
                      </a:r>
                      <a:r>
                        <a:rPr lang="it-IT" sz="1400" baseline="300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</a:t>
                      </a:r>
                      <a:r>
                        <a:rPr lang="it-IT" sz="1100" baseline="-25000">
                          <a:effectLst/>
                        </a:rPr>
                        <a:t>1</a:t>
                      </a:r>
                      <a:r>
                        <a:rPr lang="it-IT" sz="1100">
                          <a:effectLst/>
                        </a:rPr>
                        <a:t>    W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R</a:t>
                      </a:r>
                      <a:r>
                        <a:rPr lang="it-IT" sz="1100" baseline="-25000">
                          <a:effectLst/>
                        </a:rPr>
                        <a:t>1     </a:t>
                      </a:r>
                      <a:r>
                        <a:rPr lang="it-IT" sz="1100">
                          <a:effectLst/>
                        </a:rPr>
                        <a:t>W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</a:t>
                      </a:r>
                      <a:r>
                        <a:rPr lang="it-IT" sz="1100" baseline="-25000">
                          <a:effectLst/>
                        </a:rPr>
                        <a:t>2      </a:t>
                      </a:r>
                      <a:r>
                        <a:rPr lang="it-IT" sz="1100">
                          <a:effectLst/>
                        </a:rPr>
                        <a:t>W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R</a:t>
                      </a:r>
                      <a:r>
                        <a:rPr lang="it-IT" sz="1100" baseline="-25000">
                          <a:effectLst/>
                        </a:rPr>
                        <a:t>2     </a:t>
                      </a:r>
                      <a:r>
                        <a:rPr lang="it-IT" sz="1100">
                          <a:effectLst/>
                        </a:rPr>
                        <a:t>W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</a:t>
                      </a:r>
                      <a:r>
                        <a:rPr lang="it-IT" sz="1100" baseline="-25000">
                          <a:effectLst/>
                        </a:rPr>
                        <a:t>3      </a:t>
                      </a:r>
                      <a:r>
                        <a:rPr lang="it-IT" sz="1100">
                          <a:effectLst/>
                        </a:rPr>
                        <a:t>W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R</a:t>
                      </a:r>
                      <a:r>
                        <a:rPr lang="it-IT" sz="1100" baseline="-25000">
                          <a:effectLst/>
                        </a:rPr>
                        <a:t>3     </a:t>
                      </a:r>
                      <a:r>
                        <a:rPr lang="it-IT" sz="1100">
                          <a:effectLst/>
                        </a:rPr>
                        <a:t>W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</a:t>
                      </a:r>
                      <a:r>
                        <a:rPr lang="it-IT" sz="1100" baseline="-25000">
                          <a:effectLst/>
                        </a:rPr>
                        <a:t>4      </a:t>
                      </a:r>
                      <a:r>
                        <a:rPr lang="it-IT" sz="1100">
                          <a:effectLst/>
                        </a:rPr>
                        <a:t>W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R</a:t>
                      </a:r>
                      <a:r>
                        <a:rPr lang="it-IT" sz="1100" baseline="-25000">
                          <a:effectLst/>
                        </a:rPr>
                        <a:t>4     </a:t>
                      </a:r>
                      <a:r>
                        <a:rPr lang="it-IT" sz="1100">
                          <a:effectLst/>
                        </a:rPr>
                        <a:t>W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</a:t>
                      </a:r>
                      <a:r>
                        <a:rPr lang="it-IT" sz="1100" baseline="-25000">
                          <a:effectLst/>
                        </a:rPr>
                        <a:t>5      </a:t>
                      </a:r>
                      <a:r>
                        <a:rPr lang="it-IT" sz="1100">
                          <a:effectLst/>
                        </a:rPr>
                        <a:t>W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R</a:t>
                      </a:r>
                      <a:r>
                        <a:rPr lang="it-IT" sz="1100" baseline="-25000">
                          <a:effectLst/>
                        </a:rPr>
                        <a:t>5     </a:t>
                      </a:r>
                      <a:r>
                        <a:rPr lang="it-IT" sz="1100">
                          <a:effectLst/>
                        </a:rPr>
                        <a:t>W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</a:t>
                      </a:r>
                      <a:r>
                        <a:rPr lang="it-IT" sz="1100" baseline="-25000">
                          <a:effectLst/>
                        </a:rPr>
                        <a:t>6      </a:t>
                      </a:r>
                      <a:r>
                        <a:rPr lang="it-IT" sz="1100">
                          <a:effectLst/>
                        </a:rPr>
                        <a:t>W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R</a:t>
                      </a:r>
                      <a:r>
                        <a:rPr lang="it-IT" sz="1100" baseline="-25000">
                          <a:effectLst/>
                        </a:rPr>
                        <a:t>6     </a:t>
                      </a:r>
                      <a:r>
                        <a:rPr lang="it-IT" sz="1100">
                          <a:effectLst/>
                        </a:rPr>
                        <a:t>W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Gap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300 nm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400 nm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500 nm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600 nm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700 nm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800 nm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G</a:t>
                      </a:r>
                      <a:r>
                        <a:rPr lang="it-IT" sz="1100" baseline="-250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38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38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42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39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40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38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39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41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68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69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53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64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G</a:t>
                      </a:r>
                      <a:r>
                        <a:rPr lang="it-IT" sz="1100" baseline="-250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53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55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51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45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43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43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41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42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64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62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47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50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</a:t>
                      </a:r>
                      <a:r>
                        <a:rPr lang="it-IT" sz="1100" baseline="-25000">
                          <a:effectLst/>
                        </a:rPr>
                        <a:t>1</a:t>
                      </a:r>
                      <a:r>
                        <a:rPr lang="it-IT" sz="1100">
                          <a:effectLst/>
                        </a:rPr>
                        <a:t> R</a:t>
                      </a:r>
                      <a:r>
                        <a:rPr lang="it-IT" sz="1100" baseline="-250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/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</a:t>
                      </a:r>
                      <a:r>
                        <a:rPr lang="it-IT" sz="1100" baseline="-25000">
                          <a:effectLst/>
                        </a:rPr>
                        <a:t>2</a:t>
                      </a:r>
                      <a:r>
                        <a:rPr lang="it-IT" sz="1100">
                          <a:effectLst/>
                        </a:rPr>
                        <a:t> R</a:t>
                      </a:r>
                      <a:r>
                        <a:rPr lang="it-IT" sz="1100" baseline="-250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/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</a:t>
                      </a:r>
                      <a:r>
                        <a:rPr lang="it-IT" sz="1100" baseline="-25000">
                          <a:effectLst/>
                        </a:rPr>
                        <a:t>3</a:t>
                      </a:r>
                      <a:r>
                        <a:rPr lang="it-IT" sz="1100">
                          <a:effectLst/>
                        </a:rPr>
                        <a:t> R</a:t>
                      </a:r>
                      <a:r>
                        <a:rPr lang="it-IT" sz="1100" baseline="-250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11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</a:t>
                      </a:r>
                      <a:r>
                        <a:rPr lang="it-IT" sz="1100" baseline="-25000">
                          <a:effectLst/>
                        </a:rPr>
                        <a:t>4</a:t>
                      </a:r>
                      <a:r>
                        <a:rPr lang="it-IT" sz="1100">
                          <a:effectLst/>
                        </a:rPr>
                        <a:t> R</a:t>
                      </a:r>
                      <a:r>
                        <a:rPr lang="it-IT" sz="1100" baseline="-250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8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</a:t>
                      </a:r>
                      <a:r>
                        <a:rPr lang="it-IT" sz="1100" baseline="-25000">
                          <a:effectLst/>
                        </a:rPr>
                        <a:t>5</a:t>
                      </a:r>
                      <a:r>
                        <a:rPr lang="it-IT" sz="1100">
                          <a:effectLst/>
                        </a:rPr>
                        <a:t> R</a:t>
                      </a:r>
                      <a:r>
                        <a:rPr lang="it-IT" sz="1100" baseline="-25000">
                          <a:effectLst/>
                        </a:rPr>
                        <a:t>5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53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</a:t>
                      </a:r>
                      <a:r>
                        <a:rPr lang="it-IT" sz="1100" baseline="-25000">
                          <a:effectLst/>
                        </a:rPr>
                        <a:t>6</a:t>
                      </a:r>
                      <a:r>
                        <a:rPr lang="it-IT" sz="1100">
                          <a:effectLst/>
                        </a:rPr>
                        <a:t> R</a:t>
                      </a:r>
                      <a:r>
                        <a:rPr lang="it-IT" sz="1100" baseline="-25000">
                          <a:effectLst/>
                        </a:rPr>
                        <a:t>6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37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G</a:t>
                      </a:r>
                      <a:r>
                        <a:rPr lang="it-IT" sz="1100" baseline="-25000">
                          <a:effectLst/>
                        </a:rPr>
                        <a:t>1</a:t>
                      </a:r>
                      <a:r>
                        <a:rPr lang="it-IT" sz="1100">
                          <a:effectLst/>
                        </a:rPr>
                        <a:t> G</a:t>
                      </a:r>
                      <a:r>
                        <a:rPr lang="it-IT" sz="1100" baseline="-250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63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482645"/>
              </p:ext>
            </p:extLst>
          </p:nvPr>
        </p:nvGraphicFramePr>
        <p:xfrm>
          <a:off x="1443355" y="4876124"/>
          <a:ext cx="6257290" cy="150723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76605"/>
                <a:gridCol w="456565"/>
                <a:gridCol w="456565"/>
                <a:gridCol w="456565"/>
                <a:gridCol w="457200"/>
                <a:gridCol w="456565"/>
                <a:gridCol w="456565"/>
                <a:gridCol w="456565"/>
                <a:gridCol w="457200"/>
                <a:gridCol w="456565"/>
                <a:gridCol w="456565"/>
                <a:gridCol w="456565"/>
                <a:gridCol w="4572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D 3 687 </a:t>
                      </a:r>
                      <a:r>
                        <a:rPr lang="it-IT" sz="1400" dirty="0" err="1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it-IT" sz="1400" dirty="0" err="1">
                          <a:effectLst/>
                        </a:rPr>
                        <a:t>C</a:t>
                      </a:r>
                      <a:r>
                        <a:rPr lang="it-IT" sz="1400" dirty="0">
                          <a:effectLst/>
                        </a:rPr>
                        <a:t>/cm</a:t>
                      </a:r>
                      <a:r>
                        <a:rPr lang="it-IT" sz="1400" baseline="30000" dirty="0">
                          <a:effectLst/>
                        </a:rPr>
                        <a:t>2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L</a:t>
                      </a:r>
                      <a:r>
                        <a:rPr lang="it-IT" sz="1100" baseline="-25000" dirty="0">
                          <a:effectLst/>
                        </a:rPr>
                        <a:t>1</a:t>
                      </a:r>
                      <a:r>
                        <a:rPr lang="it-IT" sz="1100" dirty="0">
                          <a:effectLst/>
                        </a:rPr>
                        <a:t>    </a:t>
                      </a:r>
                      <a:r>
                        <a:rPr lang="it-IT" sz="1100" dirty="0" smtClean="0">
                          <a:effectLst/>
                          <a:latin typeface="Symbol" pitchFamily="18" charset="2"/>
                        </a:rPr>
                        <a:t>W</a:t>
                      </a:r>
                      <a:endParaRPr lang="it-IT" sz="1100" dirty="0">
                        <a:effectLst/>
                        <a:latin typeface="Symbol" pitchFamily="18" charset="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R</a:t>
                      </a:r>
                      <a:r>
                        <a:rPr lang="it-IT" sz="1100" baseline="-25000" dirty="0">
                          <a:effectLst/>
                        </a:rPr>
                        <a:t>1     </a:t>
                      </a:r>
                      <a:r>
                        <a:rPr lang="it-IT" sz="1100" dirty="0" smtClean="0">
                          <a:effectLst/>
                          <a:latin typeface="Symbol" pitchFamily="18" charset="2"/>
                        </a:rPr>
                        <a:t>W</a:t>
                      </a:r>
                      <a:endParaRPr lang="it-IT" sz="1100" dirty="0">
                        <a:effectLst/>
                        <a:latin typeface="Symbol" pitchFamily="18" charset="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L</a:t>
                      </a:r>
                      <a:r>
                        <a:rPr lang="it-IT" sz="1100" baseline="-25000" dirty="0">
                          <a:effectLst/>
                        </a:rPr>
                        <a:t>2      </a:t>
                      </a:r>
                      <a:r>
                        <a:rPr lang="it-IT" sz="1100" dirty="0" smtClean="0">
                          <a:effectLst/>
                          <a:latin typeface="Symbol" pitchFamily="18" charset="2"/>
                        </a:rPr>
                        <a:t>W</a:t>
                      </a:r>
                      <a:endParaRPr lang="it-IT" sz="1100" dirty="0">
                        <a:effectLst/>
                        <a:latin typeface="Symbol" pitchFamily="18" charset="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R</a:t>
                      </a:r>
                      <a:r>
                        <a:rPr lang="it-IT" sz="1100" baseline="-25000" dirty="0">
                          <a:effectLst/>
                        </a:rPr>
                        <a:t>2     </a:t>
                      </a:r>
                      <a:r>
                        <a:rPr lang="it-IT" sz="1100" dirty="0" smtClean="0">
                          <a:effectLst/>
                          <a:latin typeface="Symbol" pitchFamily="18" charset="2"/>
                        </a:rPr>
                        <a:t>W</a:t>
                      </a:r>
                      <a:endParaRPr lang="it-IT" sz="1100" dirty="0">
                        <a:effectLst/>
                        <a:latin typeface="Symbol" pitchFamily="18" charset="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L</a:t>
                      </a:r>
                      <a:r>
                        <a:rPr lang="it-IT" sz="1100" baseline="-25000" dirty="0">
                          <a:effectLst/>
                        </a:rPr>
                        <a:t>3      </a:t>
                      </a:r>
                      <a:r>
                        <a:rPr lang="it-IT" sz="1100" dirty="0" smtClean="0">
                          <a:effectLst/>
                          <a:latin typeface="Symbol" pitchFamily="18" charset="2"/>
                        </a:rPr>
                        <a:t>W</a:t>
                      </a:r>
                      <a:endParaRPr lang="it-IT" sz="1100" dirty="0">
                        <a:effectLst/>
                        <a:latin typeface="Symbol" pitchFamily="18" charset="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R</a:t>
                      </a:r>
                      <a:r>
                        <a:rPr lang="it-IT" sz="1100" baseline="-25000" dirty="0">
                          <a:effectLst/>
                        </a:rPr>
                        <a:t>3     </a:t>
                      </a:r>
                      <a:r>
                        <a:rPr lang="it-IT" sz="1100" dirty="0" smtClean="0">
                          <a:effectLst/>
                          <a:latin typeface="Symbol" pitchFamily="18" charset="2"/>
                        </a:rPr>
                        <a:t>W</a:t>
                      </a:r>
                      <a:endParaRPr lang="it-IT" sz="1100" dirty="0">
                        <a:effectLst/>
                        <a:latin typeface="Symbol" pitchFamily="18" charset="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L</a:t>
                      </a:r>
                      <a:r>
                        <a:rPr lang="it-IT" sz="1100" baseline="-25000" dirty="0">
                          <a:effectLst/>
                        </a:rPr>
                        <a:t>4      </a:t>
                      </a:r>
                      <a:r>
                        <a:rPr lang="it-IT" sz="1100" dirty="0" smtClean="0">
                          <a:effectLst/>
                          <a:latin typeface="Symbol" pitchFamily="18" charset="2"/>
                        </a:rPr>
                        <a:t>W</a:t>
                      </a:r>
                      <a:endParaRPr lang="it-IT" sz="1100" dirty="0">
                        <a:effectLst/>
                        <a:latin typeface="Symbol" pitchFamily="18" charset="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R</a:t>
                      </a:r>
                      <a:r>
                        <a:rPr lang="it-IT" sz="1100" baseline="-25000" dirty="0">
                          <a:effectLst/>
                        </a:rPr>
                        <a:t>4     </a:t>
                      </a:r>
                      <a:r>
                        <a:rPr lang="it-IT" sz="1100" dirty="0" smtClean="0">
                          <a:effectLst/>
                          <a:latin typeface="Symbol" pitchFamily="18" charset="2"/>
                        </a:rPr>
                        <a:t>W</a:t>
                      </a:r>
                      <a:endParaRPr lang="it-IT" sz="1100" dirty="0">
                        <a:effectLst/>
                        <a:latin typeface="Symbol" pitchFamily="18" charset="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effectLst/>
                        </a:rPr>
                        <a:t>L</a:t>
                      </a:r>
                      <a:r>
                        <a:rPr lang="it-IT" sz="1100" baseline="-25000" dirty="0">
                          <a:effectLst/>
                        </a:rPr>
                        <a:t>5      </a:t>
                      </a:r>
                      <a:r>
                        <a:rPr lang="it-IT" sz="1100" dirty="0" smtClean="0">
                          <a:effectLst/>
                          <a:latin typeface="Symbol" pitchFamily="18" charset="2"/>
                        </a:rPr>
                        <a:t>W</a:t>
                      </a:r>
                      <a:endParaRPr lang="it-IT" sz="1100" dirty="0" smtClean="0">
                        <a:effectLst/>
                        <a:latin typeface="Symbol" pitchFamily="18" charset="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effectLst/>
                        </a:rPr>
                        <a:t>R</a:t>
                      </a:r>
                      <a:r>
                        <a:rPr lang="it-IT" sz="1100" baseline="-25000" dirty="0">
                          <a:effectLst/>
                        </a:rPr>
                        <a:t>5     </a:t>
                      </a:r>
                      <a:r>
                        <a:rPr lang="it-IT" sz="1100" dirty="0" smtClean="0">
                          <a:effectLst/>
                          <a:latin typeface="Symbol" pitchFamily="18" charset="2"/>
                        </a:rPr>
                        <a:t>W</a:t>
                      </a:r>
                      <a:endParaRPr lang="it-IT" sz="1100" dirty="0" smtClean="0">
                        <a:effectLst/>
                        <a:latin typeface="Symbol" pitchFamily="18" charset="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effectLst/>
                        </a:rPr>
                        <a:t>L</a:t>
                      </a:r>
                      <a:r>
                        <a:rPr lang="it-IT" sz="1100" baseline="-25000" dirty="0">
                          <a:effectLst/>
                        </a:rPr>
                        <a:t>6      </a:t>
                      </a:r>
                      <a:r>
                        <a:rPr lang="it-IT" sz="1100" dirty="0" smtClean="0">
                          <a:effectLst/>
                          <a:latin typeface="Symbol" pitchFamily="18" charset="2"/>
                        </a:rPr>
                        <a:t>W</a:t>
                      </a:r>
                      <a:endParaRPr lang="it-IT" sz="1100" dirty="0" smtClean="0">
                        <a:effectLst/>
                        <a:latin typeface="Symbol" pitchFamily="18" charset="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R</a:t>
                      </a:r>
                      <a:r>
                        <a:rPr lang="it-IT" sz="1100" baseline="-25000" dirty="0">
                          <a:effectLst/>
                        </a:rPr>
                        <a:t>6     </a:t>
                      </a:r>
                      <a:r>
                        <a:rPr lang="it-IT" sz="1100" dirty="0" smtClean="0">
                          <a:effectLst/>
                          <a:latin typeface="Symbol" pitchFamily="18" charset="2"/>
                        </a:rPr>
                        <a:t>W</a:t>
                      </a:r>
                      <a:endParaRPr lang="it-IT" sz="1100" dirty="0">
                        <a:effectLst/>
                        <a:latin typeface="Symbol" pitchFamily="18" charset="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Gap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300 nm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400 nm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500 nm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600 nm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700 nm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800 nm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G</a:t>
                      </a:r>
                      <a:r>
                        <a:rPr lang="it-IT" sz="1100" baseline="-250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55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59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64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68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72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77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84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84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85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86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86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87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G</a:t>
                      </a:r>
                      <a:r>
                        <a:rPr lang="it-IT" sz="1100" baseline="-250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86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84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84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83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83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83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77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73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69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65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60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57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</a:t>
                      </a:r>
                      <a:r>
                        <a:rPr lang="it-IT" sz="1100" baseline="-25000">
                          <a:effectLst/>
                        </a:rPr>
                        <a:t>1</a:t>
                      </a:r>
                      <a:r>
                        <a:rPr lang="it-IT" sz="1100">
                          <a:effectLst/>
                        </a:rPr>
                        <a:t> R</a:t>
                      </a:r>
                      <a:r>
                        <a:rPr lang="it-IT" sz="1100" baseline="-250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55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</a:t>
                      </a:r>
                      <a:r>
                        <a:rPr lang="it-IT" sz="1100" baseline="-25000">
                          <a:effectLst/>
                        </a:rPr>
                        <a:t>2</a:t>
                      </a:r>
                      <a:r>
                        <a:rPr lang="it-IT" sz="1100">
                          <a:effectLst/>
                        </a:rPr>
                        <a:t> R</a:t>
                      </a:r>
                      <a:r>
                        <a:rPr lang="it-IT" sz="1100" baseline="-250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54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</a:t>
                      </a:r>
                      <a:r>
                        <a:rPr lang="it-IT" sz="1100" baseline="-25000">
                          <a:effectLst/>
                        </a:rPr>
                        <a:t>3</a:t>
                      </a:r>
                      <a:r>
                        <a:rPr lang="it-IT" sz="1100">
                          <a:effectLst/>
                        </a:rPr>
                        <a:t> R</a:t>
                      </a:r>
                      <a:r>
                        <a:rPr lang="it-IT" sz="1100" baseline="-250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53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</a:t>
                      </a:r>
                      <a:r>
                        <a:rPr lang="it-IT" sz="1100" baseline="-25000">
                          <a:effectLst/>
                        </a:rPr>
                        <a:t>4</a:t>
                      </a:r>
                      <a:r>
                        <a:rPr lang="it-IT" sz="1100">
                          <a:effectLst/>
                        </a:rPr>
                        <a:t> R</a:t>
                      </a:r>
                      <a:r>
                        <a:rPr lang="it-IT" sz="1100" baseline="-250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53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</a:t>
                      </a:r>
                      <a:r>
                        <a:rPr lang="it-IT" sz="1100" baseline="-25000">
                          <a:effectLst/>
                        </a:rPr>
                        <a:t>5</a:t>
                      </a:r>
                      <a:r>
                        <a:rPr lang="it-IT" sz="1100">
                          <a:effectLst/>
                        </a:rPr>
                        <a:t> R</a:t>
                      </a:r>
                      <a:r>
                        <a:rPr lang="it-IT" sz="1100" baseline="-25000">
                          <a:effectLst/>
                        </a:rPr>
                        <a:t>5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54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</a:t>
                      </a:r>
                      <a:r>
                        <a:rPr lang="it-IT" sz="1100" baseline="-25000">
                          <a:effectLst/>
                        </a:rPr>
                        <a:t>6</a:t>
                      </a:r>
                      <a:r>
                        <a:rPr lang="it-IT" sz="1100">
                          <a:effectLst/>
                        </a:rPr>
                        <a:t> R</a:t>
                      </a:r>
                      <a:r>
                        <a:rPr lang="it-IT" sz="1100" baseline="-25000">
                          <a:effectLst/>
                        </a:rPr>
                        <a:t>6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55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G</a:t>
                      </a:r>
                      <a:r>
                        <a:rPr lang="it-IT" sz="1100" baseline="-25000">
                          <a:effectLst/>
                        </a:rPr>
                        <a:t>1</a:t>
                      </a:r>
                      <a:r>
                        <a:rPr lang="it-IT" sz="1100">
                          <a:effectLst/>
                        </a:rPr>
                        <a:t> G</a:t>
                      </a:r>
                      <a:r>
                        <a:rPr lang="it-IT" sz="1100" baseline="-250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77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443038" y="3109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574363"/>
              </p:ext>
            </p:extLst>
          </p:nvPr>
        </p:nvGraphicFramePr>
        <p:xfrm>
          <a:off x="1443355" y="3323353"/>
          <a:ext cx="6257290" cy="150723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76605"/>
                <a:gridCol w="456565"/>
                <a:gridCol w="456565"/>
                <a:gridCol w="456565"/>
                <a:gridCol w="457200"/>
                <a:gridCol w="456565"/>
                <a:gridCol w="456565"/>
                <a:gridCol w="456565"/>
                <a:gridCol w="457200"/>
                <a:gridCol w="456565"/>
                <a:gridCol w="456565"/>
                <a:gridCol w="456565"/>
                <a:gridCol w="4572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D 2 656 </a:t>
                      </a:r>
                      <a:r>
                        <a:rPr lang="it-IT" sz="1400" dirty="0" err="1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it-IT" sz="1400" dirty="0" err="1">
                          <a:effectLst/>
                        </a:rPr>
                        <a:t>C</a:t>
                      </a:r>
                      <a:r>
                        <a:rPr lang="it-IT" sz="1400" dirty="0">
                          <a:effectLst/>
                        </a:rPr>
                        <a:t>/cm</a:t>
                      </a:r>
                      <a:r>
                        <a:rPr lang="it-IT" sz="1400" baseline="30000" dirty="0">
                          <a:effectLst/>
                        </a:rPr>
                        <a:t>2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</a:rPr>
                        <a:t>L</a:t>
                      </a:r>
                      <a:r>
                        <a:rPr lang="it-IT" sz="1100" baseline="-25000" dirty="0" smtClean="0">
                          <a:effectLst/>
                        </a:rPr>
                        <a:t>1</a:t>
                      </a:r>
                      <a:r>
                        <a:rPr lang="it-IT" sz="1100" dirty="0" smtClean="0">
                          <a:effectLst/>
                        </a:rPr>
                        <a:t>    </a:t>
                      </a:r>
                      <a:r>
                        <a:rPr lang="it-IT" sz="1100" dirty="0" smtClean="0">
                          <a:effectLst/>
                          <a:latin typeface="Symbol" pitchFamily="18" charset="2"/>
                        </a:rPr>
                        <a:t>W</a:t>
                      </a:r>
                      <a:endParaRPr lang="it-IT" sz="1100" dirty="0">
                        <a:effectLst/>
                        <a:latin typeface="Symbol" pitchFamily="18" charset="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effectLst/>
                        </a:rPr>
                        <a:t>R</a:t>
                      </a:r>
                      <a:r>
                        <a:rPr lang="it-IT" sz="1100" baseline="-25000" dirty="0">
                          <a:effectLst/>
                        </a:rPr>
                        <a:t>1     </a:t>
                      </a:r>
                      <a:r>
                        <a:rPr lang="it-IT" sz="1100" dirty="0" smtClean="0">
                          <a:effectLst/>
                          <a:latin typeface="Symbol" pitchFamily="18" charset="2"/>
                        </a:rPr>
                        <a:t>W</a:t>
                      </a:r>
                      <a:endParaRPr lang="it-IT" sz="1100" dirty="0" smtClean="0">
                        <a:effectLst/>
                        <a:latin typeface="Symbol" pitchFamily="18" charset="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>
                          <a:effectLst/>
                        </a:rPr>
                        <a:t>L</a:t>
                      </a:r>
                      <a:r>
                        <a:rPr lang="it-IT" sz="1100" baseline="-25000" dirty="0" smtClean="0">
                          <a:effectLst/>
                        </a:rPr>
                        <a:t>2      </a:t>
                      </a:r>
                      <a:r>
                        <a:rPr lang="it-IT" sz="1100" dirty="0" smtClean="0">
                          <a:effectLst/>
                          <a:latin typeface="Symbol" pitchFamily="18" charset="2"/>
                        </a:rPr>
                        <a:t>W</a:t>
                      </a:r>
                      <a:endParaRPr lang="it-IT" sz="1100" dirty="0" smtClean="0">
                        <a:effectLst/>
                        <a:latin typeface="Symbol" pitchFamily="18" charset="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R</a:t>
                      </a:r>
                      <a:r>
                        <a:rPr lang="it-IT" sz="1100" baseline="-25000" dirty="0">
                          <a:effectLst/>
                        </a:rPr>
                        <a:t>2     </a:t>
                      </a:r>
                      <a:r>
                        <a:rPr lang="it-IT" sz="1100" dirty="0" smtClean="0">
                          <a:effectLst/>
                          <a:latin typeface="Symbol" pitchFamily="18" charset="2"/>
                        </a:rPr>
                        <a:t>W</a:t>
                      </a:r>
                      <a:endParaRPr lang="it-IT" sz="1100" dirty="0">
                        <a:effectLst/>
                        <a:latin typeface="Symbol" pitchFamily="18" charset="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effectLst/>
                        </a:rPr>
                        <a:t>L</a:t>
                      </a:r>
                      <a:r>
                        <a:rPr lang="it-IT" sz="1100" baseline="-25000" dirty="0">
                          <a:effectLst/>
                        </a:rPr>
                        <a:t>3      </a:t>
                      </a:r>
                      <a:r>
                        <a:rPr lang="it-IT" sz="1100" dirty="0" smtClean="0">
                          <a:effectLst/>
                          <a:latin typeface="Symbol" pitchFamily="18" charset="2"/>
                        </a:rPr>
                        <a:t>W</a:t>
                      </a:r>
                      <a:endParaRPr lang="it-IT" sz="1100" dirty="0" smtClean="0">
                        <a:effectLst/>
                        <a:latin typeface="Symbol" pitchFamily="18" charset="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effectLst/>
                        </a:rPr>
                        <a:t>R</a:t>
                      </a:r>
                      <a:r>
                        <a:rPr lang="it-IT" sz="1100" baseline="-25000" dirty="0">
                          <a:effectLst/>
                        </a:rPr>
                        <a:t>3     </a:t>
                      </a:r>
                      <a:r>
                        <a:rPr lang="it-IT" sz="1100" dirty="0" smtClean="0">
                          <a:effectLst/>
                          <a:latin typeface="Symbol" pitchFamily="18" charset="2"/>
                        </a:rPr>
                        <a:t>W</a:t>
                      </a:r>
                      <a:endParaRPr lang="it-IT" sz="1100" dirty="0" smtClean="0">
                        <a:effectLst/>
                        <a:latin typeface="Symbol" pitchFamily="18" charset="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L</a:t>
                      </a:r>
                      <a:r>
                        <a:rPr lang="it-IT" sz="1100" baseline="-25000" dirty="0">
                          <a:effectLst/>
                        </a:rPr>
                        <a:t>4      </a:t>
                      </a:r>
                      <a:r>
                        <a:rPr lang="it-IT" sz="1100" dirty="0" smtClean="0">
                          <a:effectLst/>
                          <a:latin typeface="Symbol" pitchFamily="18" charset="2"/>
                        </a:rPr>
                        <a:t>W</a:t>
                      </a:r>
                      <a:endParaRPr lang="it-IT" sz="1100" dirty="0">
                        <a:effectLst/>
                        <a:latin typeface="Symbol" pitchFamily="18" charset="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effectLst/>
                        </a:rPr>
                        <a:t>R</a:t>
                      </a:r>
                      <a:r>
                        <a:rPr lang="it-IT" sz="1100" baseline="-25000" dirty="0">
                          <a:effectLst/>
                        </a:rPr>
                        <a:t>4     </a:t>
                      </a:r>
                      <a:r>
                        <a:rPr lang="it-IT" sz="1100" dirty="0" smtClean="0">
                          <a:effectLst/>
                          <a:latin typeface="Symbol" pitchFamily="18" charset="2"/>
                        </a:rPr>
                        <a:t>W</a:t>
                      </a:r>
                      <a:endParaRPr lang="it-IT" sz="1100" dirty="0" smtClean="0">
                        <a:effectLst/>
                        <a:latin typeface="Symbol" pitchFamily="18" charset="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effectLst/>
                        </a:rPr>
                        <a:t>L</a:t>
                      </a:r>
                      <a:r>
                        <a:rPr lang="it-IT" sz="1100" baseline="-25000" dirty="0">
                          <a:effectLst/>
                        </a:rPr>
                        <a:t>5      </a:t>
                      </a:r>
                      <a:r>
                        <a:rPr lang="it-IT" sz="1100" dirty="0" smtClean="0">
                          <a:effectLst/>
                          <a:latin typeface="Symbol" pitchFamily="18" charset="2"/>
                        </a:rPr>
                        <a:t>W</a:t>
                      </a:r>
                      <a:endParaRPr lang="it-IT" sz="1100" dirty="0" smtClean="0">
                        <a:effectLst/>
                        <a:latin typeface="Symbol" pitchFamily="18" charset="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R</a:t>
                      </a:r>
                      <a:r>
                        <a:rPr lang="it-IT" sz="1100" baseline="-25000" dirty="0">
                          <a:effectLst/>
                        </a:rPr>
                        <a:t>5     </a:t>
                      </a:r>
                      <a:r>
                        <a:rPr lang="it-IT" sz="1100" dirty="0" smtClean="0">
                          <a:effectLst/>
                          <a:latin typeface="Symbol" pitchFamily="18" charset="2"/>
                        </a:rPr>
                        <a:t>W</a:t>
                      </a:r>
                      <a:endParaRPr lang="it-IT" sz="1100" dirty="0">
                        <a:effectLst/>
                        <a:latin typeface="Symbol" pitchFamily="18" charset="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L</a:t>
                      </a:r>
                      <a:r>
                        <a:rPr lang="it-IT" sz="1100" baseline="-25000" dirty="0">
                          <a:effectLst/>
                        </a:rPr>
                        <a:t>6      </a:t>
                      </a:r>
                      <a:r>
                        <a:rPr lang="it-IT" sz="1100" dirty="0" smtClean="0">
                          <a:effectLst/>
                          <a:latin typeface="Symbol" pitchFamily="18" charset="2"/>
                        </a:rPr>
                        <a:t>W</a:t>
                      </a:r>
                      <a:endParaRPr lang="it-IT" sz="1100" dirty="0">
                        <a:effectLst/>
                        <a:latin typeface="Symbol" pitchFamily="18" charset="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effectLst/>
                        </a:rPr>
                        <a:t>R</a:t>
                      </a:r>
                      <a:r>
                        <a:rPr lang="it-IT" sz="1100" baseline="-25000" dirty="0">
                          <a:effectLst/>
                        </a:rPr>
                        <a:t>6     </a:t>
                      </a:r>
                      <a:r>
                        <a:rPr lang="it-IT" sz="1100" dirty="0" smtClean="0">
                          <a:effectLst/>
                          <a:latin typeface="Symbol" pitchFamily="18" charset="2"/>
                        </a:rPr>
                        <a:t>W</a:t>
                      </a:r>
                      <a:endParaRPr lang="it-IT" sz="1100" dirty="0" smtClean="0">
                        <a:effectLst/>
                        <a:latin typeface="Symbol" pitchFamily="18" charset="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Gap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300 nm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400 nm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500 nm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600 nm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700 nm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800 nm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G</a:t>
                      </a:r>
                      <a:r>
                        <a:rPr lang="it-IT" sz="1100" baseline="-250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38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38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42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39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40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38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39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41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68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69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53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64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G</a:t>
                      </a:r>
                      <a:r>
                        <a:rPr lang="it-IT" sz="1100" baseline="-250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53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55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51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45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43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43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41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42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64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62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47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50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</a:t>
                      </a:r>
                      <a:r>
                        <a:rPr lang="it-IT" sz="1100" baseline="-25000">
                          <a:effectLst/>
                        </a:rPr>
                        <a:t>1</a:t>
                      </a:r>
                      <a:r>
                        <a:rPr lang="it-IT" sz="1100">
                          <a:effectLst/>
                        </a:rPr>
                        <a:t> R</a:t>
                      </a:r>
                      <a:r>
                        <a:rPr lang="it-IT" sz="1100" baseline="-250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/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</a:t>
                      </a:r>
                      <a:r>
                        <a:rPr lang="it-IT" sz="1100" baseline="-25000">
                          <a:effectLst/>
                        </a:rPr>
                        <a:t>2</a:t>
                      </a:r>
                      <a:r>
                        <a:rPr lang="it-IT" sz="1100">
                          <a:effectLst/>
                        </a:rPr>
                        <a:t> R</a:t>
                      </a:r>
                      <a:r>
                        <a:rPr lang="it-IT" sz="1100" baseline="-250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/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</a:t>
                      </a:r>
                      <a:r>
                        <a:rPr lang="it-IT" sz="1100" baseline="-25000">
                          <a:effectLst/>
                        </a:rPr>
                        <a:t>3</a:t>
                      </a:r>
                      <a:r>
                        <a:rPr lang="it-IT" sz="1100">
                          <a:effectLst/>
                        </a:rPr>
                        <a:t> R</a:t>
                      </a:r>
                      <a:r>
                        <a:rPr lang="it-IT" sz="1100" baseline="-250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11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</a:t>
                      </a:r>
                      <a:r>
                        <a:rPr lang="it-IT" sz="1100" baseline="-25000">
                          <a:effectLst/>
                        </a:rPr>
                        <a:t>4</a:t>
                      </a:r>
                      <a:r>
                        <a:rPr lang="it-IT" sz="1100">
                          <a:effectLst/>
                        </a:rPr>
                        <a:t> R</a:t>
                      </a:r>
                      <a:r>
                        <a:rPr lang="it-IT" sz="1100" baseline="-250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8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</a:t>
                      </a:r>
                      <a:r>
                        <a:rPr lang="it-IT" sz="1100" baseline="-25000">
                          <a:effectLst/>
                        </a:rPr>
                        <a:t>5</a:t>
                      </a:r>
                      <a:r>
                        <a:rPr lang="it-IT" sz="1100">
                          <a:effectLst/>
                        </a:rPr>
                        <a:t> R</a:t>
                      </a:r>
                      <a:r>
                        <a:rPr lang="it-IT" sz="1100" baseline="-25000">
                          <a:effectLst/>
                        </a:rPr>
                        <a:t>5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53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</a:t>
                      </a:r>
                      <a:r>
                        <a:rPr lang="it-IT" sz="1100" baseline="-25000">
                          <a:effectLst/>
                        </a:rPr>
                        <a:t>6</a:t>
                      </a:r>
                      <a:r>
                        <a:rPr lang="it-IT" sz="1100">
                          <a:effectLst/>
                        </a:rPr>
                        <a:t> R</a:t>
                      </a:r>
                      <a:r>
                        <a:rPr lang="it-IT" sz="1100" baseline="-25000">
                          <a:effectLst/>
                        </a:rPr>
                        <a:t>6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37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G</a:t>
                      </a:r>
                      <a:r>
                        <a:rPr lang="it-IT" sz="1100" baseline="-25000">
                          <a:effectLst/>
                        </a:rPr>
                        <a:t>1</a:t>
                      </a:r>
                      <a:r>
                        <a:rPr lang="it-IT" sz="1100">
                          <a:effectLst/>
                        </a:rPr>
                        <a:t> G</a:t>
                      </a:r>
                      <a:r>
                        <a:rPr lang="it-IT" sz="1100" baseline="-250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63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443038" y="3109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47" y="649250"/>
            <a:ext cx="4670798" cy="255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37" y="904713"/>
            <a:ext cx="1632199" cy="65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7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2C5B"/>
                </a:solidFill>
              </a:rPr>
              <a:t>Geometry</a:t>
            </a:r>
            <a:endParaRPr lang="it-IT" dirty="0">
              <a:solidFill>
                <a:srgbClr val="002C5B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65794" y="743213"/>
            <a:ext cx="61343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/>
              <a:t>Chip 1</a:t>
            </a:r>
            <a:endParaRPr lang="it-IT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4" y="2332862"/>
            <a:ext cx="4163373" cy="392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14" y="737972"/>
            <a:ext cx="6231235" cy="149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9697"/>
            <a:ext cx="3551939" cy="156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93900"/>
            <a:ext cx="3551940" cy="99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5581203" y="4869160"/>
            <a:ext cx="36713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/>
              <a:t>300   400  500  600  700  800</a:t>
            </a:r>
            <a:endParaRPr lang="it-IT" sz="2200" dirty="0"/>
          </a:p>
          <a:p>
            <a:r>
              <a:rPr lang="it-IT" sz="2200" dirty="0" smtClean="0"/>
              <a:t>                 Gap </a:t>
            </a:r>
            <a:r>
              <a:rPr lang="it-IT" sz="2200" dirty="0"/>
              <a:t>(nm</a:t>
            </a:r>
            <a:r>
              <a:rPr lang="it-IT" sz="2200" dirty="0" smtClean="0"/>
              <a:t>)  </a:t>
            </a:r>
            <a:endParaRPr lang="it-IT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200" dirty="0"/>
          </a:p>
        </p:txBody>
      </p:sp>
      <p:sp>
        <p:nvSpPr>
          <p:cNvPr id="12" name="Rettangolo 11"/>
          <p:cNvSpPr/>
          <p:nvPr/>
        </p:nvSpPr>
        <p:spPr>
          <a:xfrm rot="16200000">
            <a:off x="2438660" y="3230208"/>
            <a:ext cx="48868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/>
              <a:t>Dose   718   687    656     625 </a:t>
            </a:r>
          </a:p>
          <a:p>
            <a:r>
              <a:rPr lang="it-IT" sz="2200" dirty="0"/>
              <a:t> </a:t>
            </a:r>
            <a:r>
              <a:rPr lang="it-IT" sz="2200" dirty="0" smtClean="0"/>
              <a:t>                                      </a:t>
            </a:r>
            <a:r>
              <a:rPr lang="it-IT" sz="2200" dirty="0" err="1" smtClean="0">
                <a:latin typeface="Symbol" pitchFamily="18" charset="2"/>
              </a:rPr>
              <a:t>m</a:t>
            </a:r>
            <a:r>
              <a:rPr lang="it-IT" sz="2200" dirty="0" err="1" smtClean="0"/>
              <a:t>C</a:t>
            </a:r>
            <a:r>
              <a:rPr lang="it-IT" sz="2200" dirty="0" smtClean="0"/>
              <a:t>/cm</a:t>
            </a:r>
            <a:r>
              <a:rPr lang="it-IT" sz="2200" baseline="30000" dirty="0" smtClean="0"/>
              <a:t>2</a:t>
            </a:r>
            <a:endParaRPr lang="it-IT" sz="22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2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896" y="5233926"/>
            <a:ext cx="960303" cy="10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57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Bilayer</a:t>
            </a:r>
            <a:r>
              <a:rPr lang="it-IT" dirty="0" smtClean="0"/>
              <a:t> and </a:t>
            </a:r>
            <a:r>
              <a:rPr lang="it-IT" dirty="0" err="1" smtClean="0"/>
              <a:t>undercutting</a:t>
            </a:r>
            <a:endParaRPr lang="it-IT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97" y="1628800"/>
            <a:ext cx="412905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67544" y="836712"/>
            <a:ext cx="7038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dirty="0"/>
              <a:t>COP 33 10% AR-P 617.10 </a:t>
            </a:r>
            <a:r>
              <a:rPr lang="it-IT" dirty="0" smtClean="0"/>
              <a:t>   spessore </a:t>
            </a:r>
            <a:r>
              <a:rPr lang="it-IT" dirty="0"/>
              <a:t>	 </a:t>
            </a:r>
            <a:r>
              <a:rPr lang="it-IT" dirty="0" smtClean="0"/>
              <a:t>      </a:t>
            </a:r>
            <a:r>
              <a:rPr lang="it-IT" b="1" dirty="0" smtClean="0"/>
              <a:t>1031 </a:t>
            </a:r>
            <a:r>
              <a:rPr lang="it-IT" b="1" dirty="0"/>
              <a:t>nm</a:t>
            </a:r>
            <a:endParaRPr lang="it-IT" dirty="0"/>
          </a:p>
          <a:p>
            <a:pPr lvl="0"/>
            <a:r>
              <a:rPr lang="it-IT" dirty="0" smtClean="0"/>
              <a:t>PMMA </a:t>
            </a:r>
            <a:r>
              <a:rPr lang="it-IT" dirty="0"/>
              <a:t>6% AR-P 669.06 </a:t>
            </a:r>
            <a:r>
              <a:rPr lang="it-IT" dirty="0" smtClean="0"/>
              <a:t>      spessore </a:t>
            </a:r>
            <a:r>
              <a:rPr lang="it-IT" dirty="0"/>
              <a:t>totale  </a:t>
            </a:r>
            <a:r>
              <a:rPr lang="it-IT" b="1" dirty="0" smtClean="0"/>
              <a:t>1720 </a:t>
            </a:r>
            <a:r>
              <a:rPr lang="it-IT" b="1" dirty="0"/>
              <a:t>nm</a:t>
            </a:r>
            <a:r>
              <a:rPr lang="it-IT" dirty="0"/>
              <a:t>	</a:t>
            </a:r>
          </a:p>
        </p:txBody>
      </p:sp>
      <p:sp>
        <p:nvSpPr>
          <p:cNvPr id="6" name="Rettangolo 5"/>
          <p:cNvSpPr/>
          <p:nvPr/>
        </p:nvSpPr>
        <p:spPr>
          <a:xfrm>
            <a:off x="4010661" y="1748963"/>
            <a:ext cx="585192" cy="5040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>
            <a:off x="4716016" y="2000991"/>
            <a:ext cx="720080" cy="598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93183"/>
            <a:ext cx="2808312" cy="188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2996952"/>
            <a:ext cx="4321781" cy="3241336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52" y="2983116"/>
            <a:ext cx="4340228" cy="325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6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Bilayer</a:t>
            </a:r>
            <a:r>
              <a:rPr lang="it-IT" dirty="0" smtClean="0"/>
              <a:t> and </a:t>
            </a:r>
            <a:r>
              <a:rPr lang="it-IT" dirty="0" err="1" smtClean="0"/>
              <a:t>undercutting</a:t>
            </a:r>
            <a:endParaRPr lang="it-IT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97" y="1628800"/>
            <a:ext cx="412905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67544" y="836712"/>
            <a:ext cx="7038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dirty="0"/>
              <a:t>COP 33 10% AR-P 617.10 </a:t>
            </a:r>
            <a:r>
              <a:rPr lang="it-IT" dirty="0" smtClean="0"/>
              <a:t>   spessore </a:t>
            </a:r>
            <a:r>
              <a:rPr lang="it-IT" dirty="0"/>
              <a:t>	 </a:t>
            </a:r>
            <a:r>
              <a:rPr lang="it-IT" dirty="0" smtClean="0"/>
              <a:t>      </a:t>
            </a:r>
            <a:r>
              <a:rPr lang="it-IT" b="1" dirty="0" smtClean="0"/>
              <a:t>1031 </a:t>
            </a:r>
            <a:r>
              <a:rPr lang="it-IT" b="1" dirty="0"/>
              <a:t>nm</a:t>
            </a:r>
            <a:endParaRPr lang="it-IT" dirty="0"/>
          </a:p>
          <a:p>
            <a:pPr lvl="0"/>
            <a:r>
              <a:rPr lang="it-IT" dirty="0" smtClean="0"/>
              <a:t>PMMA </a:t>
            </a:r>
            <a:r>
              <a:rPr lang="it-IT" dirty="0"/>
              <a:t>6% AR-P 669.06 </a:t>
            </a:r>
            <a:r>
              <a:rPr lang="it-IT" dirty="0" smtClean="0"/>
              <a:t>      spessore </a:t>
            </a:r>
            <a:r>
              <a:rPr lang="it-IT" dirty="0"/>
              <a:t>totale  </a:t>
            </a:r>
            <a:r>
              <a:rPr lang="it-IT" b="1" dirty="0" smtClean="0"/>
              <a:t>1720 </a:t>
            </a:r>
            <a:r>
              <a:rPr lang="it-IT" b="1" dirty="0"/>
              <a:t>nm</a:t>
            </a:r>
            <a:r>
              <a:rPr lang="it-IT" dirty="0"/>
              <a:t>	</a:t>
            </a:r>
          </a:p>
        </p:txBody>
      </p:sp>
      <p:sp>
        <p:nvSpPr>
          <p:cNvPr id="6" name="Rettangolo 5"/>
          <p:cNvSpPr/>
          <p:nvPr/>
        </p:nvSpPr>
        <p:spPr>
          <a:xfrm>
            <a:off x="4010661" y="1748963"/>
            <a:ext cx="585192" cy="5040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>
            <a:off x="4716016" y="2000991"/>
            <a:ext cx="720080" cy="598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12160" y="893183"/>
            <a:ext cx="2808312" cy="188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reccia circolare a sinistra 11"/>
          <p:cNvSpPr/>
          <p:nvPr/>
        </p:nvSpPr>
        <p:spPr>
          <a:xfrm>
            <a:off x="8676456" y="548680"/>
            <a:ext cx="408195" cy="2560484"/>
          </a:xfrm>
          <a:prstGeom prst="curvedLef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Freccia circolare a sinistra 14"/>
          <p:cNvSpPr/>
          <p:nvPr/>
        </p:nvSpPr>
        <p:spPr>
          <a:xfrm rot="10800000">
            <a:off x="5724128" y="556813"/>
            <a:ext cx="408195" cy="2560484"/>
          </a:xfrm>
          <a:prstGeom prst="curvedLef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19" y="3114225"/>
            <a:ext cx="3807838" cy="2855878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50" y="3140968"/>
            <a:ext cx="3807838" cy="2855878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5652120" y="5949280"/>
            <a:ext cx="360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err="1" smtClean="0"/>
              <a:t>Undercutting</a:t>
            </a:r>
            <a:r>
              <a:rPr lang="it-IT" sz="2200" dirty="0" smtClean="0"/>
              <a:t> 360nm </a:t>
            </a:r>
            <a:endParaRPr lang="it-IT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73011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Bilayer</a:t>
            </a:r>
            <a:r>
              <a:rPr lang="it-IT" dirty="0" smtClean="0"/>
              <a:t> and </a:t>
            </a:r>
            <a:r>
              <a:rPr lang="it-IT" dirty="0" err="1" smtClean="0"/>
              <a:t>undercutting</a:t>
            </a:r>
            <a:endParaRPr lang="it-IT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97" y="1628800"/>
            <a:ext cx="412905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67544" y="836712"/>
            <a:ext cx="7038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dirty="0"/>
              <a:t>COP 33 10% AR-P 617.10 </a:t>
            </a:r>
            <a:r>
              <a:rPr lang="it-IT" dirty="0" smtClean="0"/>
              <a:t>   spessore </a:t>
            </a:r>
            <a:r>
              <a:rPr lang="it-IT" dirty="0"/>
              <a:t>	 </a:t>
            </a:r>
            <a:r>
              <a:rPr lang="it-IT" dirty="0" smtClean="0"/>
              <a:t>      </a:t>
            </a:r>
            <a:r>
              <a:rPr lang="it-IT" b="1" dirty="0" smtClean="0"/>
              <a:t>1031 </a:t>
            </a:r>
            <a:r>
              <a:rPr lang="it-IT" b="1" dirty="0"/>
              <a:t>nm</a:t>
            </a:r>
            <a:endParaRPr lang="it-IT" dirty="0"/>
          </a:p>
          <a:p>
            <a:pPr lvl="0"/>
            <a:r>
              <a:rPr lang="it-IT" dirty="0" smtClean="0"/>
              <a:t>PMMA </a:t>
            </a:r>
            <a:r>
              <a:rPr lang="it-IT" dirty="0"/>
              <a:t>6% AR-P 669.06 </a:t>
            </a:r>
            <a:r>
              <a:rPr lang="it-IT" dirty="0" smtClean="0"/>
              <a:t>      spessore </a:t>
            </a:r>
            <a:r>
              <a:rPr lang="it-IT" dirty="0"/>
              <a:t>totale  </a:t>
            </a:r>
            <a:r>
              <a:rPr lang="it-IT" b="1" dirty="0" smtClean="0"/>
              <a:t>1720 </a:t>
            </a:r>
            <a:r>
              <a:rPr lang="it-IT" b="1" dirty="0"/>
              <a:t>nm</a:t>
            </a:r>
            <a:r>
              <a:rPr lang="it-IT" dirty="0"/>
              <a:t>	</a:t>
            </a:r>
          </a:p>
        </p:txBody>
      </p:sp>
      <p:sp>
        <p:nvSpPr>
          <p:cNvPr id="6" name="Rettangolo 5"/>
          <p:cNvSpPr/>
          <p:nvPr/>
        </p:nvSpPr>
        <p:spPr>
          <a:xfrm>
            <a:off x="4010661" y="2276872"/>
            <a:ext cx="417323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 flipV="1">
            <a:off x="4716016" y="2060848"/>
            <a:ext cx="72008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76629"/>
            <a:ext cx="1947736" cy="232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8540" y="3393525"/>
            <a:ext cx="3168352" cy="2376264"/>
          </a:xfrm>
          <a:prstGeom prst="rect">
            <a:avLst/>
          </a:prstGeo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431" y="2852936"/>
            <a:ext cx="1771140" cy="172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ttangolo 18"/>
          <p:cNvSpPr/>
          <p:nvPr/>
        </p:nvSpPr>
        <p:spPr>
          <a:xfrm>
            <a:off x="1691680" y="3933056"/>
            <a:ext cx="417323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Connettore 2 20"/>
          <p:cNvCxnSpPr/>
          <p:nvPr/>
        </p:nvCxnSpPr>
        <p:spPr>
          <a:xfrm flipV="1">
            <a:off x="2151332" y="3802756"/>
            <a:ext cx="72008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29" y="3249244"/>
            <a:ext cx="4571622" cy="266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653136"/>
            <a:ext cx="2279957" cy="170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7" y="3339790"/>
            <a:ext cx="4551416" cy="297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4571622" cy="266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Fabrication</a:t>
            </a:r>
            <a:r>
              <a:rPr lang="it-IT" dirty="0" smtClean="0"/>
              <a:t> of the tunnel </a:t>
            </a:r>
            <a:r>
              <a:rPr lang="it-IT" dirty="0" err="1" smtClean="0"/>
              <a:t>junction</a:t>
            </a: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020" y="836712"/>
            <a:ext cx="4176464" cy="283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13742" y="5877272"/>
            <a:ext cx="1988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O</a:t>
            </a:r>
            <a:r>
              <a:rPr lang="it-IT" baseline="-25000" dirty="0" smtClean="0"/>
              <a:t>2</a:t>
            </a:r>
            <a:r>
              <a:rPr lang="it-IT" dirty="0" smtClean="0"/>
              <a:t> 5 </a:t>
            </a:r>
            <a:r>
              <a:rPr lang="it-IT" dirty="0"/>
              <a:t>min. 1.0 </a:t>
            </a:r>
            <a:r>
              <a:rPr lang="it-IT" dirty="0" err="1"/>
              <a:t>mbar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4283968" y="908720"/>
            <a:ext cx="1548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155°  300 Å Al </a:t>
            </a:r>
          </a:p>
        </p:txBody>
      </p:sp>
      <p:cxnSp>
        <p:nvCxnSpPr>
          <p:cNvPr id="11" name="Connettore 2 10"/>
          <p:cNvCxnSpPr/>
          <p:nvPr/>
        </p:nvCxnSpPr>
        <p:spPr>
          <a:xfrm>
            <a:off x="4283968" y="1340768"/>
            <a:ext cx="936104" cy="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>
            <a:off x="3923928" y="3068960"/>
            <a:ext cx="832284" cy="864096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020" y="3661305"/>
            <a:ext cx="4176464" cy="264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Connettore 2 22"/>
          <p:cNvCxnSpPr/>
          <p:nvPr/>
        </p:nvCxnSpPr>
        <p:spPr>
          <a:xfrm>
            <a:off x="4499992" y="4077072"/>
            <a:ext cx="936104" cy="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4773094" y="5907626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90° 300 Å Al</a:t>
            </a:r>
          </a:p>
        </p:txBody>
      </p:sp>
    </p:spTree>
    <p:extLst>
      <p:ext uri="{BB962C8B-B14F-4D97-AF65-F5344CB8AC3E}">
        <p14:creationId xmlns:p14="http://schemas.microsoft.com/office/powerpoint/2010/main" val="63368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4" y="692696"/>
            <a:ext cx="3816424" cy="224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093" y="714417"/>
            <a:ext cx="3787403" cy="224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99388"/>
            <a:ext cx="3816424" cy="2862318"/>
          </a:xfrm>
          <a:prstGeom prst="rect">
            <a:avLst/>
          </a:prstGeom>
        </p:spPr>
      </p:pic>
      <p:pic>
        <p:nvPicPr>
          <p:cNvPr id="18" name="Immagin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5594622" y="3200774"/>
            <a:ext cx="3096344" cy="3030737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4211960" y="908720"/>
            <a:ext cx="796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Lift off</a:t>
            </a:r>
            <a:endParaRPr lang="it-IT" dirty="0"/>
          </a:p>
        </p:txBody>
      </p:sp>
      <p:sp>
        <p:nvSpPr>
          <p:cNvPr id="21" name="Tito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it-IT" dirty="0" err="1" smtClean="0"/>
              <a:t>Fabrication</a:t>
            </a:r>
            <a:r>
              <a:rPr lang="it-IT" dirty="0" smtClean="0"/>
              <a:t> of the tunnel </a:t>
            </a:r>
            <a:r>
              <a:rPr lang="it-IT" dirty="0" err="1" smtClean="0"/>
              <a:t>junction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it-IT" dirty="0" err="1" smtClean="0"/>
              <a:t>Fabrication</a:t>
            </a:r>
            <a:r>
              <a:rPr lang="it-IT" dirty="0" smtClean="0"/>
              <a:t> of the tunnel </a:t>
            </a:r>
            <a:r>
              <a:rPr lang="it-IT" dirty="0" err="1" smtClean="0"/>
              <a:t>junction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79" y="817781"/>
            <a:ext cx="3577636" cy="268322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30" y="3573016"/>
            <a:ext cx="3577636" cy="268322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30" y="817781"/>
            <a:ext cx="3577636" cy="268322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80" y="3573016"/>
            <a:ext cx="3577636" cy="268322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308304" y="547658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300nm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80" y="3493695"/>
            <a:ext cx="3562145" cy="2671609"/>
          </a:xfrm>
          <a:prstGeom prst="rect">
            <a:avLst/>
          </a:prstGeom>
        </p:spPr>
      </p:pic>
      <p:sp>
        <p:nvSpPr>
          <p:cNvPr id="21" name="Tito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it-IT" dirty="0" err="1" smtClean="0"/>
              <a:t>Fabrication</a:t>
            </a:r>
            <a:r>
              <a:rPr lang="it-IT" dirty="0" smtClean="0"/>
              <a:t> of the tunnel </a:t>
            </a:r>
            <a:r>
              <a:rPr lang="it-IT" dirty="0" err="1" smtClean="0"/>
              <a:t>junction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44237"/>
            <a:ext cx="3577636" cy="268322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80" y="655858"/>
            <a:ext cx="3577636" cy="268322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82077"/>
            <a:ext cx="3577636" cy="2683227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7308304" y="547658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700nm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563888" y="547336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600nm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308304" y="2568126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500nm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563888" y="256490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400nm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 Lori</Template>
  <TotalTime>8345</TotalTime>
  <Words>405</Words>
  <Application>Microsoft Office PowerPoint</Application>
  <PresentationFormat>Presentazione su schermo (4:3)</PresentationFormat>
  <Paragraphs>235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  Fabrication Test 1</vt:lpstr>
      <vt:lpstr>Geometry</vt:lpstr>
      <vt:lpstr>Bilayer and undercutting</vt:lpstr>
      <vt:lpstr>Bilayer and undercutting</vt:lpstr>
      <vt:lpstr>Bilayer and undercutting</vt:lpstr>
      <vt:lpstr>Fabrication of the tunnel junction</vt:lpstr>
      <vt:lpstr>Fabrication of the tunnel junction</vt:lpstr>
      <vt:lpstr>Fabrication of the tunnel junction</vt:lpstr>
      <vt:lpstr>Fabrication of the tunnel junction</vt:lpstr>
      <vt:lpstr>Fabrication of the tunnel junction</vt:lpstr>
      <vt:lpstr>Fabrication of the tunnel junction</vt:lpstr>
      <vt:lpstr>Fabrication of the tunnel junction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Mattioli</dc:creator>
  <cp:lastModifiedBy>Francesco Mattioli</cp:lastModifiedBy>
  <cp:revision>260</cp:revision>
  <dcterms:created xsi:type="dcterms:W3CDTF">2018-09-14T10:24:21Z</dcterms:created>
  <dcterms:modified xsi:type="dcterms:W3CDTF">2019-06-18T07:55:45Z</dcterms:modified>
</cp:coreProperties>
</file>