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88" r:id="rId3"/>
    <p:sldId id="257" r:id="rId4"/>
    <p:sldId id="259" r:id="rId5"/>
    <p:sldId id="261" r:id="rId6"/>
    <p:sldId id="286" r:id="rId7"/>
    <p:sldId id="264" r:id="rId8"/>
    <p:sldId id="301" r:id="rId9"/>
    <p:sldId id="289" r:id="rId10"/>
    <p:sldId id="266" r:id="rId11"/>
    <p:sldId id="308" r:id="rId12"/>
    <p:sldId id="267" r:id="rId13"/>
    <p:sldId id="269" r:id="rId14"/>
    <p:sldId id="280" r:id="rId15"/>
    <p:sldId id="292" r:id="rId16"/>
    <p:sldId id="295" r:id="rId17"/>
    <p:sldId id="307" r:id="rId18"/>
    <p:sldId id="290" r:id="rId19"/>
    <p:sldId id="302" r:id="rId20"/>
    <p:sldId id="296" r:id="rId21"/>
    <p:sldId id="297" r:id="rId22"/>
    <p:sldId id="298" r:id="rId23"/>
    <p:sldId id="304" r:id="rId24"/>
    <p:sldId id="306" r:id="rId25"/>
    <p:sldId id="278" r:id="rId26"/>
    <p:sldId id="300" r:id="rId27"/>
    <p:sldId id="299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095" autoAdjust="0"/>
  </p:normalViewPr>
  <p:slideViewPr>
    <p:cSldViewPr snapToGrid="0" showGuides="1">
      <p:cViewPr varScale="1">
        <p:scale>
          <a:sx n="47" d="100"/>
          <a:sy n="47" d="100"/>
        </p:scale>
        <p:origin x="1236" y="72"/>
      </p:cViewPr>
      <p:guideLst>
        <p:guide orient="horz" pos="3120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4006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96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9EBDAB8-ED99-44C7-8D70-BF493142EDF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600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17 countries: Algeria, Bulgaria, France, Germany, Italy, Japan, South Korea, Mexico, Poland, Romania, Russia, Slovakia, Spain, Sweden, Switzerland, United States</a:t>
            </a:r>
          </a:p>
          <a:p>
            <a:pPr>
              <a:lnSpc>
                <a:spcPct val="100000"/>
              </a:lnSpc>
              <a:defRPr sz="12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J</a:t>
            </a:r>
            <a:r>
              <a:rPr dirty="0" smtClean="0"/>
              <a:t>EM-EUSO </a:t>
            </a:r>
            <a:r>
              <a:rPr dirty="0"/>
              <a:t>Collaboration: 16 Countries, 95 Institutes, 358 Researchers</a:t>
            </a:r>
          </a:p>
        </p:txBody>
      </p:sp>
    </p:spTree>
    <p:extLst>
      <p:ext uri="{BB962C8B-B14F-4D97-AF65-F5344CB8AC3E}">
        <p14:creationId xmlns:p14="http://schemas.microsoft.com/office/powerpoint/2010/main" val="3852796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8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" name="Shape 110"/>
          <p:cNvSpPr txBox="1">
            <a:spLocks/>
          </p:cNvSpPr>
          <p:nvPr userDrawn="1"/>
        </p:nvSpPr>
        <p:spPr>
          <a:xfrm>
            <a:off x="12434302" y="9291706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12434302" y="9291706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2pPr>
            <a:lvl3pPr indent="-419100" defTabSz="1300480">
              <a:spcBef>
                <a:spcPts val="1000"/>
              </a:spcBef>
              <a:buSzPct val="100000"/>
              <a:buFont typeface="Arial"/>
              <a:defRPr sz="4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xfrm>
            <a:off x="12119049" y="9111018"/>
            <a:ext cx="235511" cy="377537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 smtClean="0"/>
              <a:t>2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650239" y="1788159"/>
            <a:ext cx="11704322" cy="1056428"/>
          </a:xfrm>
          <a:prstGeom prst="rect">
            <a:avLst/>
          </a:prstGeom>
        </p:spPr>
        <p:txBody>
          <a:bodyPr lIns="130026" tIns="130026" rIns="130026" bIns="130026"/>
          <a:lstStyle>
            <a:lvl1pPr algn="l" defTabSz="1733973">
              <a:defRPr sz="7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650239" y="2926079"/>
            <a:ext cx="11704322" cy="5201922"/>
          </a:xfrm>
          <a:prstGeom prst="rect">
            <a:avLst/>
          </a:prstGeom>
        </p:spPr>
        <p:txBody>
          <a:bodyPr lIns="130026" tIns="130026" rIns="130026" bIns="130026" anchor="t"/>
          <a:lstStyle>
            <a:lvl1pPr marL="755650" indent="-656590" defTabSz="1733973">
              <a:lnSpc>
                <a:spcPct val="115000"/>
              </a:lnSpc>
              <a:spcBef>
                <a:spcPts val="700"/>
              </a:spcBef>
              <a:buClr>
                <a:srgbClr val="5D4037"/>
              </a:buClr>
              <a:buSzPts val="44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1318260" indent="-740410" defTabSz="1733973">
              <a:lnSpc>
                <a:spcPct val="115000"/>
              </a:lnSpc>
              <a:spcBef>
                <a:spcPts val="700"/>
              </a:spcBef>
              <a:buClr>
                <a:srgbClr val="5D4037"/>
              </a:buClr>
              <a:buSzPts val="44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marL="1850388" indent="-810257" defTabSz="1733973">
              <a:lnSpc>
                <a:spcPct val="115000"/>
              </a:lnSpc>
              <a:spcBef>
                <a:spcPts val="700"/>
              </a:spcBef>
              <a:buClr>
                <a:srgbClr val="5D4037"/>
              </a:buClr>
              <a:buSzPts val="44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2406650" indent="-908050" defTabSz="1733973">
              <a:lnSpc>
                <a:spcPct val="115000"/>
              </a:lnSpc>
              <a:spcBef>
                <a:spcPts val="700"/>
              </a:spcBef>
              <a:buClr>
                <a:srgbClr val="5D4037"/>
              </a:buClr>
              <a:buSzPts val="44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966357" indent="-997857" defTabSz="1733973">
              <a:lnSpc>
                <a:spcPct val="115000"/>
              </a:lnSpc>
              <a:spcBef>
                <a:spcPts val="700"/>
              </a:spcBef>
              <a:buClr>
                <a:srgbClr val="5D4037"/>
              </a:buClr>
              <a:buSzPts val="44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0837333" y="1157836"/>
            <a:ext cx="509975" cy="512889"/>
          </a:xfrm>
          <a:prstGeom prst="rect">
            <a:avLst/>
          </a:prstGeom>
        </p:spPr>
        <p:txBody>
          <a:bodyPr lIns="64995" tIns="64995" rIns="64995" bIns="64995" anchor="ctr"/>
          <a:lstStyle>
            <a:lvl1pPr algn="l" defTabSz="1733973">
              <a:defRPr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5" name="Shape 110"/>
          <p:cNvSpPr txBox="1">
            <a:spLocks/>
          </p:cNvSpPr>
          <p:nvPr userDrawn="1"/>
        </p:nvSpPr>
        <p:spPr>
          <a:xfrm>
            <a:off x="12434302" y="9291706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43306" y="1668515"/>
            <a:ext cx="12118188" cy="1182294"/>
          </a:xfrm>
          <a:prstGeom prst="rect">
            <a:avLst/>
          </a:prstGeom>
        </p:spPr>
        <p:txBody>
          <a:bodyPr lIns="130026" tIns="130026" rIns="130026" bIns="130026" anchor="b"/>
          <a:lstStyle>
            <a:lvl1pPr algn="l" defTabSz="1733973">
              <a:defRPr sz="78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r>
              <a:t>Title Text</a:t>
            </a:r>
          </a:p>
        </p:txBody>
      </p:sp>
      <p:sp>
        <p:nvSpPr>
          <p:cNvPr id="296" name="Shape 296"/>
          <p:cNvSpPr>
            <a:spLocks noGrp="1"/>
          </p:cNvSpPr>
          <p:nvPr>
            <p:ph type="body" idx="1"/>
          </p:nvPr>
        </p:nvSpPr>
        <p:spPr>
          <a:xfrm>
            <a:off x="443306" y="2961742"/>
            <a:ext cx="12118188" cy="4770134"/>
          </a:xfrm>
          <a:prstGeom prst="rect">
            <a:avLst/>
          </a:prstGeom>
        </p:spPr>
        <p:txBody>
          <a:bodyPr lIns="130026" tIns="130026" rIns="130026" bIns="130026" anchor="t"/>
          <a:lstStyle>
            <a:lvl1pPr marL="762000" indent="-647700" defTabSz="1733973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3400"/>
              <a:buFont typeface="Helvetica"/>
              <a:buChar char="●"/>
              <a:defRPr sz="3400">
                <a:latin typeface="Open Sans"/>
                <a:ea typeface="Open Sans"/>
                <a:cs typeface="Open Sans"/>
                <a:sym typeface="Open Sans"/>
              </a:defRPr>
            </a:lvl1pPr>
            <a:lvl2pPr marL="1367971" indent="-771071" defTabSz="1733973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3400"/>
              <a:buFont typeface="Helvetica"/>
              <a:buChar char="○"/>
              <a:defRPr sz="3400">
                <a:latin typeface="Open Sans"/>
                <a:ea typeface="Open Sans"/>
                <a:cs typeface="Open Sans"/>
                <a:sym typeface="Open Sans"/>
              </a:defRPr>
            </a:lvl2pPr>
            <a:lvl3pPr marL="1825171" indent="-771071" defTabSz="1733973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3400"/>
              <a:buFont typeface="Helvetica"/>
              <a:buChar char="■"/>
              <a:defRPr sz="3400">
                <a:latin typeface="Open Sans"/>
                <a:ea typeface="Open Sans"/>
                <a:cs typeface="Open Sans"/>
                <a:sym typeface="Open Sans"/>
              </a:defRPr>
            </a:lvl3pPr>
            <a:lvl4pPr marL="2282371" indent="-771071" defTabSz="1733973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3400"/>
              <a:buFont typeface="Helvetica"/>
              <a:buChar char="●"/>
              <a:defRPr sz="3400">
                <a:latin typeface="Open Sans"/>
                <a:ea typeface="Open Sans"/>
                <a:cs typeface="Open Sans"/>
                <a:sym typeface="Open Sans"/>
              </a:defRPr>
            </a:lvl4pPr>
            <a:lvl5pPr marL="2739571" indent="-771071" defTabSz="1733973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3400"/>
              <a:buFont typeface="Helvetica"/>
              <a:buChar char="○"/>
              <a:defRPr sz="34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110"/>
          <p:cNvSpPr>
            <a:spLocks noGrp="1"/>
          </p:cNvSpPr>
          <p:nvPr>
            <p:ph type="sldNum" sz="quarter" idx="2"/>
          </p:nvPr>
        </p:nvSpPr>
        <p:spPr>
          <a:xfrm>
            <a:off x="12434302" y="9291706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2256914" y="9198941"/>
            <a:ext cx="564257" cy="379591"/>
          </a:xfrm>
        </p:spPr>
        <p:txBody>
          <a:bodyPr/>
          <a:lstStyle/>
          <a:p>
            <a:fld id="{7484429B-8E71-48CA-9343-49147C1C9C5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3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it-IT"/>
          </a:p>
        </p:txBody>
      </p:sp>
      <p:sp>
        <p:nvSpPr>
          <p:cNvPr id="7" name="Shape 110"/>
          <p:cNvSpPr>
            <a:spLocks noGrp="1"/>
          </p:cNvSpPr>
          <p:nvPr>
            <p:ph type="sldNum" sz="quarter" idx="2"/>
          </p:nvPr>
        </p:nvSpPr>
        <p:spPr>
          <a:xfrm>
            <a:off x="12434302" y="9291706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700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12447555" y="9225445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78" r:id="rId5"/>
    <p:sldLayoutId id="2147483679" r:id="rId6"/>
    <p:sldLayoutId id="2147483681" r:id="rId7"/>
    <p:sldLayoutId id="2147483682" r:id="rId8"/>
    <p:sldLayoutId id="2147483683" r:id="rId9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emf"/><Relationship Id="rId7" Type="http://schemas.openxmlformats.org/officeDocument/2006/relationships/image" Target="../media/image57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isultati immagini per cosmic r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29" y="-50136"/>
            <a:ext cx="16268277" cy="980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798" y="-50136"/>
            <a:ext cx="2890785" cy="228477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307"/>
          <p:cNvSpPr txBox="1">
            <a:spLocks/>
          </p:cNvSpPr>
          <p:nvPr/>
        </p:nvSpPr>
        <p:spPr>
          <a:xfrm>
            <a:off x="2273947" y="-870073"/>
            <a:ext cx="13004802" cy="5436730"/>
          </a:xfrm>
          <a:prstGeom prst="rect">
            <a:avLst/>
          </a:prstGeom>
          <a:ln w="12700">
            <a:miter lim="400000"/>
          </a:ln>
          <a:effectLst>
            <a:outerShdw blurRad="88900" dist="76200" dir="3806097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14400" hangingPunct="1">
              <a:defRPr sz="6200">
                <a:latin typeface="Arial"/>
                <a:ea typeface="Arial"/>
                <a:cs typeface="Arial"/>
                <a:sym typeface="Arial"/>
              </a:defRPr>
            </a:pPr>
            <a:r>
              <a:rPr lang="it-IT" sz="4400" b="1" dirty="0" smtClean="0">
                <a:solidFill>
                  <a:srgbClr val="FFFF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it-IT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Mini-EUSO e EUSO-SPB2</a:t>
            </a:r>
          </a:p>
          <a:p>
            <a:pPr defTabSz="914400" hangingPunct="1">
              <a:defRPr sz="6200">
                <a:latin typeface="Arial"/>
                <a:ea typeface="Arial"/>
                <a:cs typeface="Arial"/>
                <a:sym typeface="Arial"/>
              </a:defRPr>
            </a:pPr>
            <a:r>
              <a:rPr lang="it-IT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Attività a Torino</a:t>
            </a:r>
            <a:r>
              <a:rPr lang="it-IT" sz="4400" b="1" dirty="0" smtClean="0">
                <a:solidFill>
                  <a:srgbClr val="FFFF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/>
            </a:r>
            <a:br>
              <a:rPr lang="it-IT" sz="4400" b="1" dirty="0" smtClean="0">
                <a:solidFill>
                  <a:srgbClr val="FFFF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it-IT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Programma JEM-EUSO per</a:t>
            </a:r>
            <a:br>
              <a:rPr lang="it-IT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it-IT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l’osservazione dei </a:t>
            </a:r>
            <a:r>
              <a:rPr lang="it-IT" sz="3200" b="1" dirty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</a:t>
            </a:r>
            <a:r>
              <a:rPr lang="it-IT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aggi Cosmici </a:t>
            </a:r>
            <a:br>
              <a:rPr lang="it-IT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it-IT" sz="32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di altissima energia dallo Spazio</a:t>
            </a:r>
            <a:endParaRPr lang="it-IT" sz="3200" b="1" dirty="0">
              <a:solidFill>
                <a:srgbClr val="FFC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Shape 309"/>
          <p:cNvSpPr/>
          <p:nvPr/>
        </p:nvSpPr>
        <p:spPr>
          <a:xfrm>
            <a:off x="5090616" y="8637474"/>
            <a:ext cx="7624672" cy="993090"/>
          </a:xfrm>
          <a:prstGeom prst="rect">
            <a:avLst/>
          </a:prstGeom>
          <a:noFill/>
          <a:ln w="12700">
            <a:miter lim="400000"/>
          </a:ln>
          <a:effectLst>
            <a:outerShdw blurRad="88900" dist="50800" dir="2700000" rotWithShape="0">
              <a:srgbClr val="80808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anchor="ctr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F</a:t>
            </a:r>
            <a:r>
              <a:rPr sz="2800" b="1" dirty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. Bisconti</a:t>
            </a:r>
            <a:r>
              <a:rPr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en-US" sz="28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gruppo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JEM-EUSO </a:t>
            </a:r>
            <a:endParaRPr lang="en-US" sz="28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  <a:sym typeface="Arial Black"/>
            </a:endParaRPr>
          </a:p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 err="1" smtClean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Riunione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Gruppo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 2 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INFN Torino - 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  <a:sym typeface="Arial Black"/>
              </a:rPr>
              <a:t>18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Giugno</a:t>
            </a:r>
            <a:r>
              <a:rPr lang="en-US" sz="2800" b="1" dirty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2019</a:t>
            </a:r>
            <a:r>
              <a:rPr sz="2800" b="1" dirty="0">
                <a:solidFill>
                  <a:srgbClr val="FFC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  <a:sym typeface="ＭＳ Ｐゴシック"/>
              </a:rPr>
              <a:t>　</a:t>
            </a:r>
            <a:endParaRPr sz="2800" b="1" dirty="0">
              <a:solidFill>
                <a:srgbClr val="FFC000"/>
              </a:solidFill>
              <a:latin typeface="Calibri" panose="020F0502020204030204" pitchFamily="34" charset="0"/>
              <a:ea typeface="Arial Black"/>
              <a:cs typeface="Calibri" panose="020F0502020204030204" pitchFamily="34" charset="0"/>
              <a:sym typeface="Arial Black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38" y="2612287"/>
            <a:ext cx="8478885" cy="5691619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hape 418"/>
          <p:cNvSpPr>
            <a:spLocks noGrp="1"/>
          </p:cNvSpPr>
          <p:nvPr>
            <p:ph type="sldNum" sz="quarter" idx="4294967295"/>
          </p:nvPr>
        </p:nvSpPr>
        <p:spPr>
          <a:xfrm>
            <a:off x="10837333" y="1400732"/>
            <a:ext cx="491756" cy="51288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4995" tIns="64995" rIns="64995" bIns="64995" anchor="ctr"/>
          <a:lstStyle>
            <a:lvl1pPr algn="l" defTabSz="1733973">
              <a:defRPr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508" y="2612287"/>
            <a:ext cx="3501567" cy="5731512"/>
          </a:xfrm>
          <a:prstGeom prst="rect">
            <a:avLst/>
          </a:prstGeom>
        </p:spPr>
      </p:pic>
      <p:sp>
        <p:nvSpPr>
          <p:cNvPr id="10" name="Shape 417"/>
          <p:cNvSpPr/>
          <p:nvPr/>
        </p:nvSpPr>
        <p:spPr>
          <a:xfrm>
            <a:off x="10269894" y="2243660"/>
            <a:ext cx="235527" cy="6627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Rechteck 2"/>
          <p:cNvSpPr/>
          <p:nvPr/>
        </p:nvSpPr>
        <p:spPr>
          <a:xfrm>
            <a:off x="237038" y="1728248"/>
            <a:ext cx="5998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swald Light"/>
                <a:cs typeface="Calibri Light" panose="020F0302020204030204" pitchFamily="34" charset="0"/>
                <a:sym typeface="Oswald Light"/>
              </a:rPr>
              <a:t>@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TurLab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dipartimento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fisica</a:t>
            </a:r>
            <a:endParaRPr lang="en-US" dirty="0"/>
          </a:p>
        </p:txBody>
      </p:sp>
      <p:sp>
        <p:nvSpPr>
          <p:cNvPr id="14" name="Shape 416"/>
          <p:cNvSpPr/>
          <p:nvPr/>
        </p:nvSpPr>
        <p:spPr>
          <a:xfrm>
            <a:off x="9232868" y="1619545"/>
            <a:ext cx="2763514" cy="755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30026" tIns="130026" rIns="130026" bIns="130026">
            <a:spAutoFit/>
          </a:bodyPr>
          <a:lstStyle>
            <a:lvl1pPr algn="l" defTabSz="1733973">
              <a:defRPr sz="2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Mini-EUSO</a:t>
            </a:r>
            <a:r>
              <a:rPr lang="en-US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EM</a:t>
            </a:r>
            <a:endParaRPr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Shape 412"/>
          <p:cNvSpPr txBox="1">
            <a:spLocks/>
          </p:cNvSpPr>
          <p:nvPr/>
        </p:nvSpPr>
        <p:spPr>
          <a:xfrm>
            <a:off x="1555845" y="67559"/>
            <a:ext cx="9880979" cy="792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7517" tIns="97517" rIns="97517" bIns="97517" anchor="ctr">
            <a:noAutofit/>
          </a:bodyPr>
          <a:lstStyle>
            <a:lvl1pPr marL="0" marR="0" indent="0" algn="l" defTabSz="173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B7B7B7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defTabSz="1300480" hangingPunct="1"/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Mini-EUSO </a:t>
            </a:r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engineering model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Oswald Light"/>
              </a:rPr>
              <a:t>@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Economica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Economica"/>
              </a:rPr>
              <a:t>TurLab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38" y="2612287"/>
            <a:ext cx="8478885" cy="5691619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hape 418"/>
          <p:cNvSpPr>
            <a:spLocks noGrp="1"/>
          </p:cNvSpPr>
          <p:nvPr>
            <p:ph type="sldNum" sz="quarter" idx="4294967295"/>
          </p:nvPr>
        </p:nvSpPr>
        <p:spPr>
          <a:xfrm>
            <a:off x="10837333" y="1400732"/>
            <a:ext cx="491756" cy="51288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4995" tIns="64995" rIns="64995" bIns="64995" anchor="ctr"/>
          <a:lstStyle>
            <a:lvl1pPr algn="l" defTabSz="1733973">
              <a:defRPr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508" y="2612287"/>
            <a:ext cx="3501567" cy="5731512"/>
          </a:xfrm>
          <a:prstGeom prst="rect">
            <a:avLst/>
          </a:prstGeom>
        </p:spPr>
      </p:pic>
      <p:sp>
        <p:nvSpPr>
          <p:cNvPr id="10" name="Shape 417"/>
          <p:cNvSpPr/>
          <p:nvPr/>
        </p:nvSpPr>
        <p:spPr>
          <a:xfrm>
            <a:off x="10269894" y="2243660"/>
            <a:ext cx="235527" cy="66270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Rechteck 2"/>
          <p:cNvSpPr/>
          <p:nvPr/>
        </p:nvSpPr>
        <p:spPr>
          <a:xfrm>
            <a:off x="237038" y="1728248"/>
            <a:ext cx="5998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Oswald Light"/>
                <a:cs typeface="Calibri Light" panose="020F0302020204030204" pitchFamily="34" charset="0"/>
                <a:sym typeface="Oswald Light"/>
              </a:rPr>
              <a:t>@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TurLab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dipartimento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fisica</a:t>
            </a:r>
            <a:endParaRPr lang="en-US" dirty="0"/>
          </a:p>
        </p:txBody>
      </p:sp>
      <p:sp>
        <p:nvSpPr>
          <p:cNvPr id="14" name="Shape 416"/>
          <p:cNvSpPr/>
          <p:nvPr/>
        </p:nvSpPr>
        <p:spPr>
          <a:xfrm>
            <a:off x="9232868" y="1619545"/>
            <a:ext cx="2763514" cy="755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30026" tIns="130026" rIns="130026" bIns="130026">
            <a:spAutoFit/>
          </a:bodyPr>
          <a:lstStyle>
            <a:lvl1pPr algn="l" defTabSz="1733973">
              <a:defRPr sz="2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Mini-EUSO</a:t>
            </a:r>
            <a:r>
              <a:rPr lang="en-US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EM</a:t>
            </a:r>
            <a:endParaRPr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Shape 412"/>
          <p:cNvSpPr txBox="1">
            <a:spLocks/>
          </p:cNvSpPr>
          <p:nvPr/>
        </p:nvSpPr>
        <p:spPr>
          <a:xfrm>
            <a:off x="1555845" y="67559"/>
            <a:ext cx="9880979" cy="792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7517" tIns="97517" rIns="97517" bIns="97517" anchor="ctr">
            <a:noAutofit/>
          </a:bodyPr>
          <a:lstStyle>
            <a:lvl1pPr marL="0" marR="0" indent="0" algn="l" defTabSz="173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B7B7B7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defTabSz="1300480" hangingPunct="1"/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Mini-EUSO </a:t>
            </a:r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engineering model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Oswald Light"/>
              </a:rPr>
              <a:t>@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Economica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Economica"/>
              </a:rPr>
              <a:t>TurLab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s://lh4.googleusercontent.com/ZhKaoFJpS6CSCy-d-9Gx80XK9vX2bHC1VtpmzJwFMdTtscp9JuwqaQNNWSiyOe_GG6ECQMfZbBee9AQxk1droE79jJwPFFAt5GlozfLV1eW_ZByVLBukzjpBQWMEUsiqvniEMWy7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7" y="3020099"/>
            <a:ext cx="4026750" cy="651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4.googleusercontent.com/-mfNOoSDcMEvKhuA6iyqrSmLbWr1xkbY3-sCDRSvfmIk5jh0n7ZhDYAe5CYel0BNUSYo39PRCCkcxM9NFBaDgzyx9W4SFaQDJIFoPft4EChZ1vCj_PrDNUYWNglbxn2kvU8jLROVP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440" y="4956984"/>
            <a:ext cx="3432521" cy="457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4.googleusercontent.com/6IjSYg6AMkqpf7vB3rS604f3ohgnr0PtwTTARDaq7Rq8OwOuX_nADEoxD1Z0SvTuFIMxmMGQpuYCcfH920M2cYZcaV_6b2_k2hN7iF8Y6K1MaIqqrwoI0mbgMQvLiMT3jSOQz2Wkx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79" y="4920400"/>
            <a:ext cx="3264662" cy="461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061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203201" y="1367787"/>
            <a:ext cx="12662612" cy="723499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109742">
              <a:defRPr sz="4352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defRPr>
            </a:pPr>
            <a:r>
              <a:rPr lang="en-US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Test del</a:t>
            </a:r>
            <a:r>
              <a:rPr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600" b="1" dirty="0" smtClean="0">
                <a:latin typeface="Calibri Light" panose="020F0302020204030204" pitchFamily="34" charset="0"/>
                <a:ea typeface="Economica"/>
                <a:cs typeface="Calibri Light" panose="020F0302020204030204" pitchFamily="34" charset="0"/>
                <a:sym typeface="Economica"/>
              </a:rPr>
              <a:t>trigger</a:t>
            </a:r>
            <a:r>
              <a:rPr lang="en-US" sz="3600" b="1" dirty="0" smtClean="0">
                <a:latin typeface="Calibri Light" panose="020F0302020204030204" pitchFamily="34" charset="0"/>
                <a:ea typeface="Economica"/>
                <a:cs typeface="Calibri Light" panose="020F0302020204030204" pitchFamily="34" charset="0"/>
                <a:sym typeface="Economica"/>
              </a:rPr>
              <a:t> L1 </a:t>
            </a:r>
            <a:r>
              <a:rPr lang="it-IT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in condizioni statiche con </a:t>
            </a:r>
            <a:r>
              <a:rPr lang="it-IT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LED blu intermittente, per eventi rapidi (es. raggi cosmici)</a:t>
            </a:r>
            <a:endParaRPr sz="3600" b="1" dirty="0">
              <a:latin typeface="Calibri Light" panose="020F0302020204030204" pitchFamily="34" charset="0"/>
              <a:ea typeface="Economica"/>
              <a:cs typeface="Calibri Light" panose="020F0302020204030204" pitchFamily="34" charset="0"/>
              <a:sym typeface="Economica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900738" y="4057648"/>
            <a:ext cx="6808729" cy="3686176"/>
            <a:chOff x="6280711" y="4689101"/>
            <a:chExt cx="5554347" cy="2755026"/>
          </a:xfrm>
        </p:grpSpPr>
        <p:pic>
          <p:nvPicPr>
            <p:cNvPr id="423" name="image1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280711" y="4689102"/>
              <a:ext cx="5554134" cy="272288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4" name="Shape 424"/>
            <p:cNvSpPr/>
            <p:nvPr/>
          </p:nvSpPr>
          <p:spPr>
            <a:xfrm>
              <a:off x="9057777" y="4689101"/>
              <a:ext cx="1" cy="27229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txBody>
            <a:bodyPr lIns="65023" tIns="65023" rIns="65023" bIns="65023"/>
            <a:lstStyle/>
            <a:p>
              <a:pPr algn="l"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6280711" y="6050542"/>
              <a:ext cx="5554347" cy="1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txBody>
            <a:bodyPr lIns="65023" tIns="65023" rIns="65023" bIns="65023"/>
            <a:lstStyle/>
            <a:p>
              <a:pPr algn="l"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>
              <a:off x="6455777" y="6492232"/>
              <a:ext cx="1157547" cy="951895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txBody>
            <a:bodyPr lIns="65023" tIns="65023" rIns="65023" bIns="65023" anchor="ctr"/>
            <a:lstStyle/>
            <a:p>
              <a:pPr algn="l"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6115341" y="2796364"/>
            <a:ext cx="620631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54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</a:t>
            </a:r>
            <a:r>
              <a:rPr kumimoji="0" lang="en-US" sz="3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eventi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</a:t>
            </a:r>
            <a:r>
              <a:rPr kumimoji="0" lang="en-US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rivelati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dal trigger online, </a:t>
            </a:r>
            <a:b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</a:br>
            <a:r>
              <a:rPr kumimoji="0" lang="en-US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rivelati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</a:t>
            </a:r>
            <a:r>
              <a:rPr kumimoji="0" lang="en-US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anche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offline</a:t>
            </a: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4" y="3657615"/>
            <a:ext cx="4783881" cy="4443234"/>
          </a:xfrm>
          <a:prstGeom prst="rect">
            <a:avLst/>
          </a:prstGeom>
        </p:spPr>
      </p:pic>
      <p:sp>
        <p:nvSpPr>
          <p:cNvPr id="13" name="Shape 412"/>
          <p:cNvSpPr txBox="1">
            <a:spLocks/>
          </p:cNvSpPr>
          <p:nvPr/>
        </p:nvSpPr>
        <p:spPr>
          <a:xfrm>
            <a:off x="1555845" y="67559"/>
            <a:ext cx="9880979" cy="792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7517" tIns="97517" rIns="97517" bIns="97517" anchor="ctr">
            <a:noAutofit/>
          </a:bodyPr>
          <a:lstStyle>
            <a:lvl1pPr marL="0" marR="0" indent="0" algn="l" defTabSz="173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B7B7B7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defTabSz="1300480" hangingPunct="1"/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Mini-EUSO </a:t>
            </a:r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engineering model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Oswald Light"/>
              </a:rPr>
              <a:t>@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Economica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Economica"/>
              </a:rPr>
              <a:t>TurLab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/>
              <a:cs typeface="Calibri Light" panose="020F03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42" y="2727727"/>
            <a:ext cx="2929260" cy="27177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075" y="2672957"/>
            <a:ext cx="2988127" cy="27582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44" y="5353606"/>
            <a:ext cx="2858438" cy="26268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067" y="5325030"/>
            <a:ext cx="2936187" cy="2717793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4764138" y="3762341"/>
            <a:ext cx="342228" cy="332648"/>
          </a:xfrm>
          <a:prstGeom prst="ellipse">
            <a:avLst/>
          </a:prstGeom>
          <a:noFill/>
          <a:ln w="28575" cap="flat">
            <a:solidFill>
              <a:srgbClr val="00B05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693247" y="6430365"/>
            <a:ext cx="342228" cy="332648"/>
          </a:xfrm>
          <a:prstGeom prst="ellipse">
            <a:avLst/>
          </a:prstGeom>
          <a:noFill/>
          <a:ln w="28575" cap="flat">
            <a:solidFill>
              <a:srgbClr val="00B05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524680" y="6470471"/>
            <a:ext cx="342228" cy="332648"/>
          </a:xfrm>
          <a:prstGeom prst="ellipse">
            <a:avLst/>
          </a:prstGeom>
          <a:noFill/>
          <a:ln w="28575" cap="flat">
            <a:solidFill>
              <a:srgbClr val="00B05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Shape 435"/>
          <p:cNvSpPr txBox="1">
            <a:spLocks/>
          </p:cNvSpPr>
          <p:nvPr/>
        </p:nvSpPr>
        <p:spPr>
          <a:xfrm>
            <a:off x="249041" y="1239413"/>
            <a:ext cx="12616771" cy="1180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30026" tIns="130026" rIns="130026" bIns="130026" anchor="ctr">
            <a:noAutofit/>
          </a:bodyPr>
          <a:lstStyle>
            <a:lvl1pPr marL="0" marR="0" indent="0" algn="l" defTabSz="173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B7B7B7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1161762" hangingPunct="1">
              <a:defRPr sz="4556">
                <a:solidFill>
                  <a:srgbClr val="000000"/>
                </a:solidFill>
                <a:latin typeface="Oswald Light"/>
                <a:ea typeface="Oswald Light"/>
                <a:cs typeface="Oswald Light"/>
                <a:sym typeface="Oswald Light"/>
              </a:defRPr>
            </a:pPr>
            <a:r>
              <a:rPr lang="en-US" sz="36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Oswald Light"/>
                <a:cs typeface="Calibri Light" panose="020F0302020204030204" pitchFamily="34" charset="0"/>
                <a:sym typeface="Oswald Light"/>
              </a:rPr>
              <a:t>Test del </a:t>
            </a:r>
            <a:r>
              <a:rPr lang="en-US" sz="36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Economica"/>
                <a:cs typeface="Calibri Light" panose="020F0302020204030204" pitchFamily="34" charset="0"/>
                <a:sym typeface="Economica"/>
              </a:rPr>
              <a:t>trigger L2 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en-US" sz="3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condizioni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dinamiche</a:t>
            </a:r>
            <a:r>
              <a:rPr lang="en-US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per </a:t>
            </a:r>
            <a:r>
              <a:rPr lang="en-US" sz="3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eventi</a:t>
            </a:r>
            <a:r>
              <a:rPr lang="en-US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lenti</a:t>
            </a:r>
            <a:r>
              <a:rPr lang="en-US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3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es</a:t>
            </a:r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Oswald Light"/>
                <a:cs typeface="Calibri Light" panose="020F030202020403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libri Light" panose="020F0302020204030204" pitchFamily="34" charset="0"/>
                <a:ea typeface="Oswald Light"/>
                <a:cs typeface="Calibri Light" panose="020F0302020204030204" pitchFamily="34" charset="0"/>
                <a:sym typeface="Helvetica Light"/>
              </a:rPr>
              <a:t>emulazione</a:t>
            </a:r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Oswald Light"/>
                <a:cs typeface="Calibri Light" panose="020F0302020204030204" pitchFamily="34" charset="0"/>
                <a:sym typeface="Helvetica Light"/>
              </a:rPr>
              <a:t> di </a:t>
            </a:r>
            <a:r>
              <a:rPr lang="en-US" sz="3600" dirty="0" err="1" smtClean="0">
                <a:solidFill>
                  <a:srgbClr val="000000"/>
                </a:solidFill>
                <a:latin typeface="Calibri Light" panose="020F0302020204030204" pitchFamily="34" charset="0"/>
                <a:ea typeface="Oswald Light"/>
                <a:cs typeface="Calibri Light" panose="020F0302020204030204" pitchFamily="34" charset="0"/>
                <a:sym typeface="Helvetica Light"/>
              </a:rPr>
              <a:t>meteore</a:t>
            </a:r>
            <a:r>
              <a:rPr lang="en-US" sz="3600" dirty="0" smtClean="0">
                <a:solidFill>
                  <a:srgbClr val="000000"/>
                </a:solidFill>
                <a:latin typeface="Calibri Light" panose="020F0302020204030204" pitchFamily="34" charset="0"/>
                <a:ea typeface="Oswald Light"/>
                <a:cs typeface="Calibri Light" panose="020F0302020204030204" pitchFamily="34" charset="0"/>
                <a:sym typeface="Helvetica Light"/>
              </a:rPr>
              <a:t>)</a:t>
            </a:r>
            <a:endParaRPr lang="en-US" sz="3600" dirty="0">
              <a:solidFill>
                <a:srgbClr val="000000"/>
              </a:solidFill>
              <a:latin typeface="Calibri Light" panose="020F0302020204030204" pitchFamily="34" charset="0"/>
              <a:ea typeface="Oswald Light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741954" y="2977548"/>
            <a:ext cx="5685852" cy="56425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Curva</a:t>
            </a:r>
            <a:r>
              <a:rPr kumimoji="0" lang="en-US" sz="3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di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</a:t>
            </a:r>
            <a:r>
              <a:rPr kumimoji="0" lang="en-US" sz="3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luce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con </a:t>
            </a:r>
            <a:r>
              <a:rPr kumimoji="0" lang="en-US" sz="3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meteore</a:t>
            </a:r>
            <a:r>
              <a:rPr kumimoji="0" lang="en-US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in </a:t>
            </a:r>
            <a:r>
              <a:rPr kumimoji="0" lang="en-US" sz="3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TurLab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20" name="Shape 444"/>
          <p:cNvSpPr/>
          <p:nvPr/>
        </p:nvSpPr>
        <p:spPr>
          <a:xfrm>
            <a:off x="324744" y="7941491"/>
            <a:ext cx="5864510" cy="69347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30026" tIns="130026" rIns="130026" bIns="130026">
            <a:spAutoFit/>
          </a:bodyPr>
          <a:lstStyle/>
          <a:p>
            <a:pPr algn="l"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Singole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immagini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integrate in 40.96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endParaRPr lang="en-US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209" y="3716424"/>
            <a:ext cx="6468333" cy="411505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182328" y="7723973"/>
            <a:ext cx="492121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Meteore</a:t>
            </a: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rivelate</a:t>
            </a: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 trigger L2</a:t>
            </a:r>
          </a:p>
        </p:txBody>
      </p:sp>
      <p:sp>
        <p:nvSpPr>
          <p:cNvPr id="21" name="Shape 412"/>
          <p:cNvSpPr txBox="1">
            <a:spLocks/>
          </p:cNvSpPr>
          <p:nvPr/>
        </p:nvSpPr>
        <p:spPr>
          <a:xfrm>
            <a:off x="1569493" y="67559"/>
            <a:ext cx="9880979" cy="792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7517" tIns="97517" rIns="97517" bIns="97517" anchor="ctr">
            <a:noAutofit/>
          </a:bodyPr>
          <a:lstStyle>
            <a:lvl1pPr marL="0" marR="0" indent="0" algn="l" defTabSz="1733973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B7B7B7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defTabSz="1300480" hangingPunct="1"/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Mini-EUSO </a:t>
            </a:r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engineering model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Oswald Light"/>
              </a:rPr>
              <a:t>@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Economica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Economica"/>
              </a:rPr>
              <a:t>TurLab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/>
              <a:cs typeface="Calibri Light" panose="020F0302020204030204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47" y="2135903"/>
            <a:ext cx="6369222" cy="424685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" y="2135904"/>
            <a:ext cx="6370286" cy="424685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053596" y="1489571"/>
            <a:ext cx="2371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ea typeface="Oswald Light"/>
                <a:cs typeface="Calibri Light" panose="020F0302020204030204" pitchFamily="34" charset="0"/>
                <a:sym typeface="Oswald Light"/>
              </a:rPr>
              <a:t>@</a:t>
            </a:r>
            <a:r>
              <a:rPr lang="en-US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INAF-</a:t>
            </a:r>
            <a:r>
              <a:rPr lang="en-US" sz="32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OATo</a:t>
            </a:r>
            <a:endParaRPr lang="en-US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891541" y="1489572"/>
            <a:ext cx="5718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@</a:t>
            </a:r>
            <a:r>
              <a:rPr lang="en-US" sz="3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Tetto</a:t>
            </a:r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del </a:t>
            </a:r>
            <a:r>
              <a:rPr lang="en-US" sz="32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dipartimento</a:t>
            </a:r>
            <a:r>
              <a:rPr lang="en-US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32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fisica</a:t>
            </a:r>
            <a:r>
              <a:rPr lang="en-US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1003" y="6773716"/>
            <a:ext cx="4193456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Aerei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Stelle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Meteore</a:t>
            </a:r>
            <a:endParaRPr lang="en-US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Satelliti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Città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(Moncalieri,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Chieri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566047" y="6786073"/>
            <a:ext cx="4831451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Aerei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lash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ed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insegne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luminose</a:t>
            </a:r>
            <a:endParaRPr lang="en-US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Mole Antonelliana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illuminata</a:t>
            </a:r>
            <a:endParaRPr lang="en-US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Zone urbane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sulla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collina</a:t>
            </a:r>
            <a:endParaRPr lang="en-US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Shape 412"/>
          <p:cNvSpPr txBox="1">
            <a:spLocks/>
          </p:cNvSpPr>
          <p:nvPr/>
        </p:nvSpPr>
        <p:spPr>
          <a:xfrm>
            <a:off x="739426" y="78571"/>
            <a:ext cx="11713950" cy="7702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1161762" hangingPunct="1">
              <a:defRPr sz="5226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defRPr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Economica"/>
                <a:cs typeface="Calibri Light" panose="020F0302020204030204" pitchFamily="34" charset="0"/>
                <a:sym typeface="Economica"/>
              </a:rPr>
              <a:t>Mini-EUSO </a:t>
            </a:r>
            <a:r>
              <a:rPr lang="en-US" sz="4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engineering model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Economica"/>
                <a:cs typeface="Calibri Light" panose="020F0302020204030204" pitchFamily="34" charset="0"/>
                <a:sym typeface="Economica"/>
              </a:rPr>
              <a:t>all’esterno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Economica"/>
              <a:cs typeface="Calibri Light" panose="020F0302020204030204" pitchFamily="34" charset="0"/>
              <a:sym typeface="Economica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35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1975685" y="74675"/>
            <a:ext cx="8977241" cy="1355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4185" tIns="54185" rIns="54185" bIns="54185" numCol="1" spcCol="38100" rtlCol="0" anchor="ctr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Economica"/>
                <a:cs typeface="Calibri Light" panose="020F0302020204030204" pitchFamily="34" charset="0"/>
                <a:sym typeface="Economica"/>
              </a:rPr>
              <a:t>Mini-EUSO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engineering model 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Oswald Light"/>
              </a:rPr>
              <a:t>@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INAF-</a:t>
            </a:r>
            <a:r>
              <a:rPr lang="en-US" sz="4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OATo</a:t>
            </a:r>
            <a:endParaRPr lang="en-US" sz="40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4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Stelle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4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della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Costellazione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4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Ercole</a:t>
            </a:r>
            <a:endParaRPr lang="en-US" sz="4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84720" y="1689323"/>
            <a:ext cx="543170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phi-Her: </a:t>
            </a:r>
            <a:r>
              <a:rPr lang="en-US" sz="2400" b="1" u="sng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</a:t>
            </a:r>
            <a:r>
              <a:rPr lang="en-US" sz="24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=3.92</a:t>
            </a: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mB</a:t>
            </a: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=4.20, mV=4.27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tau-Her: </a:t>
            </a:r>
            <a:r>
              <a:rPr lang="en-US" sz="2400" b="1" u="sng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</a:t>
            </a:r>
            <a:r>
              <a:rPr lang="en-US" sz="2400" b="1" u="sng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=3.19</a:t>
            </a:r>
            <a:r>
              <a:rPr lang="en-US" sz="24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mB</a:t>
            </a:r>
            <a:r>
              <a:rPr lang="en-US" sz="24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=3.75, mV=3.90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sigma-Her: </a:t>
            </a:r>
            <a:r>
              <a:rPr lang="en-US" sz="2400" b="1" u="sng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</a:t>
            </a:r>
            <a:r>
              <a:rPr lang="en-US" sz="2400" b="1" u="sng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=4.0</a:t>
            </a:r>
            <a:r>
              <a:rPr lang="en-US" sz="24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mB</a:t>
            </a:r>
            <a:r>
              <a:rPr lang="en-US" sz="24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=4.18, mV=4.20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174" y="2890598"/>
            <a:ext cx="8980289" cy="609744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6" y="5686250"/>
            <a:ext cx="3639448" cy="334809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1" y="2371021"/>
            <a:ext cx="3751204" cy="3438131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2750362" y="5908025"/>
            <a:ext cx="483682" cy="44702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840"/>
          </a:p>
        </p:txBody>
      </p:sp>
      <p:sp>
        <p:nvSpPr>
          <p:cNvPr id="24" name="Ellipse 23"/>
          <p:cNvSpPr/>
          <p:nvPr/>
        </p:nvSpPr>
        <p:spPr>
          <a:xfrm>
            <a:off x="1748539" y="8234906"/>
            <a:ext cx="483682" cy="44702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840"/>
          </a:p>
        </p:txBody>
      </p:sp>
      <p:sp>
        <p:nvSpPr>
          <p:cNvPr id="27" name="Rechteck 26"/>
          <p:cNvSpPr/>
          <p:nvPr/>
        </p:nvSpPr>
        <p:spPr>
          <a:xfrm>
            <a:off x="8026984" y="5835515"/>
            <a:ext cx="526067" cy="51141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840"/>
          </a:p>
        </p:txBody>
      </p:sp>
      <p:sp>
        <p:nvSpPr>
          <p:cNvPr id="2" name="Rechteck 1"/>
          <p:cNvSpPr/>
          <p:nvPr/>
        </p:nvSpPr>
        <p:spPr>
          <a:xfrm>
            <a:off x="2243943" y="8287991"/>
            <a:ext cx="914033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solidFill>
                  <a:srgbClr val="00B050"/>
                </a:solidFill>
              </a:rPr>
              <a:t>tau-Her</a:t>
            </a:r>
            <a:endParaRPr lang="it-IT" sz="1707" dirty="0"/>
          </a:p>
        </p:txBody>
      </p:sp>
      <p:sp>
        <p:nvSpPr>
          <p:cNvPr id="3" name="Rechteck 2"/>
          <p:cNvSpPr/>
          <p:nvPr/>
        </p:nvSpPr>
        <p:spPr>
          <a:xfrm>
            <a:off x="535842" y="7139945"/>
            <a:ext cx="901209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solidFill>
                  <a:srgbClr val="FF0000"/>
                </a:solidFill>
              </a:rPr>
              <a:t>phi-Her</a:t>
            </a:r>
            <a:endParaRPr lang="it-IT" sz="1707" dirty="0"/>
          </a:p>
        </p:txBody>
      </p:sp>
      <p:sp>
        <p:nvSpPr>
          <p:cNvPr id="4" name="Rechteck 3"/>
          <p:cNvSpPr/>
          <p:nvPr/>
        </p:nvSpPr>
        <p:spPr>
          <a:xfrm>
            <a:off x="1619814" y="5894253"/>
            <a:ext cx="1192955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solidFill>
                  <a:srgbClr val="0070C0"/>
                </a:solidFill>
              </a:rPr>
              <a:t>sigma-Her</a:t>
            </a:r>
            <a:endParaRPr lang="it-IT" sz="1707" dirty="0"/>
          </a:p>
        </p:txBody>
      </p:sp>
      <p:sp>
        <p:nvSpPr>
          <p:cNvPr id="25" name="Rechteck 24"/>
          <p:cNvSpPr/>
          <p:nvPr/>
        </p:nvSpPr>
        <p:spPr>
          <a:xfrm>
            <a:off x="807753" y="3498943"/>
            <a:ext cx="914033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solidFill>
                  <a:srgbClr val="00B050"/>
                </a:solidFill>
              </a:rPr>
              <a:t>tau-Her</a:t>
            </a:r>
            <a:endParaRPr lang="it-IT" sz="1707" dirty="0"/>
          </a:p>
        </p:txBody>
      </p:sp>
      <p:sp>
        <p:nvSpPr>
          <p:cNvPr id="26" name="Rechteck 25"/>
          <p:cNvSpPr/>
          <p:nvPr/>
        </p:nvSpPr>
        <p:spPr>
          <a:xfrm>
            <a:off x="973956" y="4410649"/>
            <a:ext cx="901209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solidFill>
                  <a:srgbClr val="FF0000"/>
                </a:solidFill>
              </a:rPr>
              <a:t>phi-Her</a:t>
            </a:r>
            <a:endParaRPr lang="it-IT" sz="1707" dirty="0"/>
          </a:p>
        </p:txBody>
      </p:sp>
      <p:sp>
        <p:nvSpPr>
          <p:cNvPr id="28" name="Rechteck 27"/>
          <p:cNvSpPr/>
          <p:nvPr/>
        </p:nvSpPr>
        <p:spPr>
          <a:xfrm>
            <a:off x="2217809" y="3023154"/>
            <a:ext cx="1192955" cy="355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7" dirty="0">
                <a:solidFill>
                  <a:srgbClr val="0070C0"/>
                </a:solidFill>
              </a:rPr>
              <a:t>sigma-Her</a:t>
            </a:r>
            <a:endParaRPr lang="it-IT" sz="1707" dirty="0"/>
          </a:p>
        </p:txBody>
      </p:sp>
      <p:sp>
        <p:nvSpPr>
          <p:cNvPr id="29" name="Ellipse 28"/>
          <p:cNvSpPr/>
          <p:nvPr/>
        </p:nvSpPr>
        <p:spPr>
          <a:xfrm>
            <a:off x="1598689" y="3607337"/>
            <a:ext cx="483682" cy="44702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840"/>
          </a:p>
        </p:txBody>
      </p:sp>
      <p:sp>
        <p:nvSpPr>
          <p:cNvPr id="30" name="Ellipse 29"/>
          <p:cNvSpPr/>
          <p:nvPr/>
        </p:nvSpPr>
        <p:spPr>
          <a:xfrm>
            <a:off x="736553" y="7503408"/>
            <a:ext cx="483682" cy="447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840"/>
          </a:p>
        </p:txBody>
      </p:sp>
      <p:sp>
        <p:nvSpPr>
          <p:cNvPr id="31" name="Ellipse 30"/>
          <p:cNvSpPr/>
          <p:nvPr/>
        </p:nvSpPr>
        <p:spPr>
          <a:xfrm>
            <a:off x="1742041" y="4088012"/>
            <a:ext cx="483682" cy="4470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840"/>
          </a:p>
        </p:txBody>
      </p:sp>
      <p:sp>
        <p:nvSpPr>
          <p:cNvPr id="32" name="Ellipse 31"/>
          <p:cNvSpPr/>
          <p:nvPr/>
        </p:nvSpPr>
        <p:spPr>
          <a:xfrm>
            <a:off x="2750362" y="3476966"/>
            <a:ext cx="483682" cy="44702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84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948796" y="9073896"/>
            <a:ext cx="1110720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Osservazione con Mini-EUSO </a:t>
            </a:r>
            <a:r>
              <a:rPr kumimoji="0" lang="it-IT" sz="32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EM</a:t>
            </a:r>
            <a:r>
              <a:rPr kumimoji="0" lang="it-IT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e </a:t>
            </a:r>
            <a:r>
              <a:rPr lang="it-IT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camera </a:t>
            </a:r>
            <a:r>
              <a:rPr kumimoji="0" lang="it-IT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PRISMA in simultanea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777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2"/>
          </p:nvPr>
        </p:nvSpPr>
        <p:spPr>
          <a:xfrm>
            <a:off x="10837335" y="2014306"/>
            <a:ext cx="815742" cy="531369"/>
          </a:xfrm>
        </p:spPr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Google Shape;406;p55"/>
          <p:cNvSpPr txBox="1">
            <a:spLocks noGrp="1"/>
          </p:cNvSpPr>
          <p:nvPr>
            <p:ph type="title" idx="4294967295"/>
          </p:nvPr>
        </p:nvSpPr>
        <p:spPr>
          <a:xfrm>
            <a:off x="679364" y="23960"/>
            <a:ext cx="11671860" cy="1314478"/>
          </a:xfrm>
          <a:prstGeom prst="rect">
            <a:avLst/>
          </a:prstGeom>
        </p:spPr>
        <p:txBody>
          <a:bodyPr spcFirstLastPara="1" wrap="square" lIns="68567" tIns="68567" rIns="68567" bIns="68567" anchor="b" anchorCtr="0"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Economica"/>
                <a:cs typeface="Calibri Light" panose="020F0302020204030204" pitchFamily="34" charset="0"/>
                <a:sym typeface="Economica"/>
              </a:rPr>
              <a:t>Mini-EUSO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engineering model 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Oswald Light"/>
              </a:rPr>
              <a:t>@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INAF-</a:t>
            </a:r>
            <a:r>
              <a:rPr lang="en-US" sz="4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OATo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it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atellite di telecomunicazioni</a:t>
            </a:r>
            <a:endParaRPr sz="4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Arial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7137779" y="2545675"/>
            <a:ext cx="4848018" cy="4505592"/>
            <a:chOff x="9234757" y="2638568"/>
            <a:chExt cx="5040086" cy="4803802"/>
          </a:xfrm>
        </p:grpSpPr>
        <p:pic>
          <p:nvPicPr>
            <p:cNvPr id="6" name="Google Shape;407;p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34757" y="2638568"/>
              <a:ext cx="5040086" cy="4803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408;p55"/>
            <p:cNvSpPr/>
            <p:nvPr/>
          </p:nvSpPr>
          <p:spPr>
            <a:xfrm rot="2165192">
              <a:off x="9439499" y="3629385"/>
              <a:ext cx="2606692" cy="535906"/>
            </a:xfrm>
            <a:prstGeom prst="ellipse">
              <a:avLst/>
            </a:prstGeom>
            <a:noFill/>
            <a:ln w="19050" cap="flat" cmpd="sng">
              <a:solidFill>
                <a:srgbClr val="4A86E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7" tIns="68567" rIns="68567" bIns="68567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8" name="Google Shape;409;p55"/>
            <p:cNvSpPr/>
            <p:nvPr/>
          </p:nvSpPr>
          <p:spPr>
            <a:xfrm rot="2294088">
              <a:off x="11295802" y="4802229"/>
              <a:ext cx="2076423" cy="569289"/>
            </a:xfrm>
            <a:prstGeom prst="ellipse">
              <a:avLst/>
            </a:prstGeom>
            <a:noFill/>
            <a:ln w="19050" cap="flat" cmpd="sng">
              <a:solidFill>
                <a:srgbClr val="4A86E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7" tIns="68567" rIns="68567" bIns="68567" anchor="ctr" anchorCtr="0">
              <a:noAutofit/>
            </a:bodyPr>
            <a:lstStyle/>
            <a:p>
              <a:endParaRPr sz="2700"/>
            </a:p>
          </p:txBody>
        </p:sp>
      </p:grpSp>
      <p:pic>
        <p:nvPicPr>
          <p:cNvPr id="10" name="Google Shape;41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286" y="8101803"/>
            <a:ext cx="6625397" cy="10446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12;p55"/>
          <p:cNvSpPr txBox="1"/>
          <p:nvPr/>
        </p:nvSpPr>
        <p:spPr>
          <a:xfrm>
            <a:off x="6166723" y="7269269"/>
            <a:ext cx="6474828" cy="88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r>
              <a:rPr lang="it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Apparent magnitudes calculated considering color index of the Sun and two altitudes of the satellite: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KML_Conjunction_Detail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364" y="4916449"/>
            <a:ext cx="5487359" cy="426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CalSky.png"/>
          <p:cNvPicPr>
            <a:picLocks noChangeAspect="1"/>
          </p:cNvPicPr>
          <p:nvPr/>
        </p:nvPicPr>
        <p:blipFill>
          <a:blip r:embed="rId5">
            <a:extLst/>
          </a:blip>
          <a:srcRect l="20048" r="5221" b="83673"/>
          <a:stretch>
            <a:fillRect/>
          </a:stretch>
        </p:blipFill>
        <p:spPr>
          <a:xfrm>
            <a:off x="213361" y="2879832"/>
            <a:ext cx="6674278" cy="191636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eck 1"/>
          <p:cNvSpPr/>
          <p:nvPr/>
        </p:nvSpPr>
        <p:spPr>
          <a:xfrm>
            <a:off x="213360" y="1538801"/>
            <a:ext cx="12579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" sz="2800" dirty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March 14, 2018 at 04:10:58 UTC </a:t>
            </a:r>
            <a:r>
              <a:rPr lang="it" sz="2800" dirty="0" smtClean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dall’Osservatorio di </a:t>
            </a:r>
            <a:r>
              <a:rPr lang="it" sz="2800" dirty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Pino </a:t>
            </a:r>
            <a:r>
              <a:rPr lang="it" sz="2800" dirty="0" smtClean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Torinese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Satellite di </a:t>
            </a: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Telecomunicazioni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Meteor </a:t>
            </a: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1-31 Rocket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Verificato</a:t>
            </a:r>
            <a:r>
              <a:rPr lang="en-US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con </a:t>
            </a:r>
            <a:r>
              <a:rPr lang="en-US" sz="28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software STK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971166" y="5824606"/>
            <a:ext cx="4876651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One frame every 10 GTUs, i.e. 409.6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Each frame integrated in 40.96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30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494"/>
          <p:cNvSpPr/>
          <p:nvPr/>
        </p:nvSpPr>
        <p:spPr>
          <a:xfrm>
            <a:off x="1626067" y="9053887"/>
            <a:ext cx="972381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Collaborazioni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corso</a:t>
            </a:r>
            <a:r>
              <a:rPr lang="en-US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con </a:t>
            </a:r>
            <a:r>
              <a:rPr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Thales-</a:t>
            </a:r>
            <a:r>
              <a:rPr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Alenia</a:t>
            </a:r>
            <a:r>
              <a:rPr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Space &amp; </a:t>
            </a:r>
            <a:r>
              <a:rPr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ArgoTec</a:t>
            </a:r>
            <a:endParaRPr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Shape 1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309" y="5243584"/>
            <a:ext cx="3860333" cy="37210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38331" y="5627230"/>
            <a:ext cx="2064328" cy="54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Simulazioni:</a:t>
            </a:r>
            <a:endParaRPr lang="it-IT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49" y="4489707"/>
            <a:ext cx="6173915" cy="458108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370" y="507954"/>
            <a:ext cx="10191210" cy="4362878"/>
          </a:xfrm>
          <a:prstGeom prst="rect">
            <a:avLst/>
          </a:prstGeom>
        </p:spPr>
      </p:pic>
      <p:sp>
        <p:nvSpPr>
          <p:cNvPr id="8" name="Foliennummernplatzhalter 1"/>
          <p:cNvSpPr>
            <a:spLocks noGrp="1"/>
          </p:cNvSpPr>
          <p:nvPr>
            <p:ph type="sldNum" sz="quarter" idx="2"/>
          </p:nvPr>
        </p:nvSpPr>
        <p:spPr>
          <a:xfrm>
            <a:off x="12452270" y="9225445"/>
            <a:ext cx="359074" cy="379591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1" name="Shape 486"/>
          <p:cNvSpPr txBox="1">
            <a:spLocks/>
          </p:cNvSpPr>
          <p:nvPr/>
        </p:nvSpPr>
        <p:spPr>
          <a:xfrm>
            <a:off x="-2" y="11075"/>
            <a:ext cx="13004802" cy="135671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30026" tIns="130026" rIns="130026" bIns="130026" anchor="b">
            <a:normAutofit fontScale="90000" lnSpcReduction="20000"/>
          </a:bodyPr>
          <a:lstStyle>
            <a:lvl1pPr marL="0" marR="0" indent="0" algn="ctr" defTabSz="152589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84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it-IT" sz="4400" b="1" dirty="0" smtClean="0"/>
              <a:t>Osservazione satellite scalata per l’osservazione di detriti spaziali dallo spazio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val="2632585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612318" y="147113"/>
            <a:ext cx="11703963" cy="1056395"/>
          </a:xfrm>
          <a:prstGeom prst="rect">
            <a:avLst/>
          </a:prstGeom>
        </p:spPr>
        <p:txBody>
          <a:bodyPr spcFirstLastPara="1" wrap="square" lIns="130023" tIns="130023" rIns="130023" bIns="130023" anchor="ctr" anchorCtr="0"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Mini-EUSO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engineering model 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@</a:t>
            </a:r>
            <a:r>
              <a:rPr lang="en-US" sz="40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Tetto</a:t>
            </a:r>
            <a:r>
              <a:rPr 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dip. di </a:t>
            </a:r>
            <a:r>
              <a:rPr lang="en-US" sz="40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fisica</a:t>
            </a:r>
            <a:r>
              <a:rPr 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e.g. </a:t>
            </a:r>
            <a:r>
              <a:rPr lang="it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Grattacielo “Intesa </a:t>
            </a:r>
            <a:r>
              <a:rPr lang="it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Sanpaolo</a:t>
            </a:r>
            <a:r>
              <a:rPr lang="it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endParaRPr sz="4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180" y="1676566"/>
            <a:ext cx="5668479" cy="525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96" y="2134544"/>
            <a:ext cx="6737817" cy="4491878"/>
          </a:xfrm>
          <a:prstGeom prst="rect">
            <a:avLst/>
          </a:prstGeom>
        </p:spPr>
      </p:pic>
      <p:pic>
        <p:nvPicPr>
          <p:cNvPr id="9" name="Shape 3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7526" y="6065521"/>
            <a:ext cx="4860714" cy="31864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93"/>
          <p:cNvSpPr txBox="1"/>
          <p:nvPr/>
        </p:nvSpPr>
        <p:spPr>
          <a:xfrm>
            <a:off x="6347883" y="8337336"/>
            <a:ext cx="1920795" cy="53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3" tIns="130023" rIns="130023" bIns="130023" anchor="t" anchorCtr="0">
            <a:noAutofit/>
          </a:bodyPr>
          <a:lstStyle/>
          <a:p>
            <a:r>
              <a:rPr lang="it" sz="1707" dirty="0"/>
              <a:t>GTU = 320 μs</a:t>
            </a:r>
            <a:endParaRPr sz="1707" dirty="0"/>
          </a:p>
        </p:txBody>
      </p:sp>
      <p:sp>
        <p:nvSpPr>
          <p:cNvPr id="8" name="Shape 444"/>
          <p:cNvSpPr/>
          <p:nvPr/>
        </p:nvSpPr>
        <p:spPr>
          <a:xfrm>
            <a:off x="650502" y="6932726"/>
            <a:ext cx="3082787" cy="1001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30026" tIns="130026" rIns="130026" bIns="130026">
            <a:spAutoFit/>
          </a:bodyPr>
          <a:lstStyle/>
          <a:p>
            <a:pPr algn="l"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Singole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immagini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integrate in 40.96 </a:t>
            </a:r>
            <a:r>
              <a:rPr lang="en-US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endParaRPr lang="en-US" sz="2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oliennummernplatzhalter 1"/>
          <p:cNvSpPr txBox="1">
            <a:spLocks/>
          </p:cNvSpPr>
          <p:nvPr/>
        </p:nvSpPr>
        <p:spPr>
          <a:xfrm>
            <a:off x="12452270" y="9225445"/>
            <a:ext cx="359074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93649" y="1190"/>
            <a:ext cx="421750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7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EUSO-SPB2</a:t>
            </a:r>
            <a:endParaRPr kumimoji="0" lang="it-IT" sz="7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67360" y="3029287"/>
            <a:ext cx="12070080" cy="2513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 defTabSz="110540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Riunione</a:t>
            </a:r>
            <a:r>
              <a:rPr lang="en-US" alt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</a:t>
            </a:r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rappresentanti</a:t>
            </a:r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JEM-EUSO </a:t>
            </a:r>
            <a:r>
              <a:rPr lang="en-US" alt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dell’INFN</a:t>
            </a:r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 la </a:t>
            </a:r>
            <a:r>
              <a:rPr lang="en-US" altLang="en-US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Commissione</a:t>
            </a:r>
            <a:r>
              <a:rPr lang="en-US" alt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Scientifica</a:t>
            </a:r>
            <a:r>
              <a:rPr lang="en-US" alt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Nazionale</a:t>
            </a:r>
            <a:r>
              <a:rPr lang="en-US" alt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 </a:t>
            </a:r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 </a:t>
            </a:r>
            <a:r>
              <a:rPr lang="en-US" alt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Aprile</a:t>
            </a:r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2019 a Siena </a:t>
            </a:r>
            <a:endParaRPr lang="en-US" altLang="en-US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71500" indent="-571500" algn="l" defTabSz="1105408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71500" indent="-571500" algn="l" defTabSz="110540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Richiesta</a:t>
            </a:r>
            <a:r>
              <a:rPr lang="en-US" altLang="en-US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apertura</a:t>
            </a:r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sigla</a:t>
            </a:r>
            <a:r>
              <a:rPr lang="en-US" altLang="en-US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SPB2</a:t>
            </a:r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alt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Luglio</a:t>
            </a:r>
            <a:r>
              <a:rPr lang="en-US" alt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2019 </a:t>
            </a:r>
            <a:endParaRPr lang="it-IT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2"/>
          </p:nvPr>
        </p:nvSpPr>
        <p:spPr>
          <a:xfrm>
            <a:off x="12452270" y="9225445"/>
            <a:ext cx="359074" cy="379591"/>
          </a:xfrm>
        </p:spPr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2"/>
          <p:cNvSpPr/>
          <p:nvPr/>
        </p:nvSpPr>
        <p:spPr>
          <a:xfrm>
            <a:off x="6165718" y="1731781"/>
            <a:ext cx="6630807" cy="76169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6000" tIns="48000" rIns="96000" bIns="48000"/>
          <a:lstStyle/>
          <a:p>
            <a:pPr marL="182886" indent="-182886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1000" b="1" spc="-1" dirty="0" smtClean="0">
              <a:solidFill>
                <a:srgbClr val="4664AA"/>
              </a:solidFill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ea typeface="MS PGothic"/>
              <a:cs typeface="Calibri Light" panose="020F0302020204030204" pitchFamily="34" charset="0"/>
            </a:endParaRP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Obiettivo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: Costruzione di un telescopio per </a:t>
            </a:r>
            <a:b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</a:b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l’osservazione, dallo spazio, di raggi cosmici </a:t>
            </a:r>
            <a:b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</a:b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alle energie estreme per risalire alle sorgenti </a:t>
            </a:r>
            <a:b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</a:b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(alte energie 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piccole deflessioni)</a:t>
            </a: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sz="1200" spc="-1" dirty="0"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ea typeface="MS PGothic"/>
              <a:cs typeface="Calibri Light" panose="020F0302020204030204" pitchFamily="34" charset="0"/>
            </a:endParaRP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Procedimento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: rivelazione di notte</a:t>
            </a:r>
            <a:b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</a:b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luce di 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fluorescenza emessa nell’atmosfera</a:t>
            </a:r>
            <a:endParaRPr lang="it-IT" sz="2800" spc="-1" dirty="0" smtClean="0"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ea typeface="MS PGothic"/>
              <a:cs typeface="Calibri Light" panose="020F0302020204030204" pitchFamily="34" charset="0"/>
            </a:endParaRP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sz="1200" spc="-1" dirty="0" smtClean="0"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ea typeface="MS PGothic"/>
              <a:cs typeface="Calibri Light" panose="020F0302020204030204" pitchFamily="34" charset="0"/>
            </a:endParaRP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Banda vicino UV</a:t>
            </a: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sz="1200" spc="-1" dirty="0" smtClean="0"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ea typeface="MS PGothic"/>
              <a:cs typeface="Calibri Light" panose="020F0302020204030204" pitchFamily="34" charset="0"/>
            </a:endParaRP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Campo di vista: 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±30°con lenti </a:t>
            </a:r>
            <a:r>
              <a:rPr lang="it-IT" sz="2800" spc="-1" dirty="0" err="1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Fresnel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 </a:t>
            </a:r>
            <a:b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</a:b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  <a:sym typeface="Wingdings" panose="05000000000000000000" pitchFamily="2" charset="2"/>
              </a:rPr>
              <a:t> 0.07°/pixel</a:t>
            </a:r>
            <a:endParaRPr lang="it-IT" sz="2800" spc="-1" dirty="0" smtClean="0"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ea typeface="MS PGothic"/>
              <a:cs typeface="Calibri Light" panose="020F0302020204030204" pitchFamily="34" charset="0"/>
            </a:endParaRP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sz="1200" spc="-1" dirty="0" smtClean="0"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ea typeface="MS PGothic"/>
              <a:cs typeface="Calibri Light" panose="020F0302020204030204" pitchFamily="34" charset="0"/>
            </a:endParaRP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A quota 400 </a:t>
            </a:r>
            <a: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km </a:t>
            </a:r>
            <a: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(ISS</a:t>
            </a:r>
            <a: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)</a:t>
            </a:r>
            <a:r>
              <a:rPr lang="it-IT" sz="2800" spc="-1" dirty="0" smtClean="0">
                <a:solidFill>
                  <a:srgbClr val="4664AA"/>
                </a:solidFill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/>
            </a:r>
            <a:br>
              <a:rPr lang="it-IT" sz="2800" spc="-1" dirty="0" smtClean="0">
                <a:solidFill>
                  <a:srgbClr val="4664AA"/>
                </a:solidFill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</a:br>
            <a:r>
              <a:rPr lang="it-IT" sz="2800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area 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osservata ~10</a:t>
            </a:r>
            <a:r>
              <a:rPr lang="it-IT" sz="2800" spc="-1" baseline="30000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5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 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km</a:t>
            </a:r>
            <a:r>
              <a:rPr lang="it-IT" sz="2800" spc="-1" baseline="30000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2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 </a:t>
            </a:r>
            <a:b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&gt;&gt; </a:t>
            </a: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estensione cascata RC </a:t>
            </a: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it-IT" sz="1200" spc="-1" dirty="0" smtClean="0"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ea typeface="DejaVu Sans"/>
              <a:cs typeface="Calibri Light" panose="020F0302020204030204" pitchFamily="34" charset="0"/>
            </a:endParaRPr>
          </a:p>
          <a:p>
            <a:pPr marL="288925" indent="-288925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In </a:t>
            </a:r>
            <a: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  <a:t>orbita attorno alla Terra</a:t>
            </a:r>
            <a:br>
              <a:rPr lang="it-IT" sz="2800" b="1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</a:rPr>
            </a:b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  <a:sym typeface="Wingdings" panose="05000000000000000000" pitchFamily="2" charset="2"/>
              </a:rPr>
              <a:t> Copertura uniforme di entrambi </a:t>
            </a:r>
            <a:b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  <a:sym typeface="Wingdings" panose="05000000000000000000" pitchFamily="2" charset="2"/>
              </a:rPr>
            </a:br>
            <a:r>
              <a:rPr lang="it-IT" sz="2800" spc="-1" dirty="0" smtClean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 Light" panose="020F0302020204030204" pitchFamily="34" charset="0"/>
                <a:sym typeface="Wingdings" panose="05000000000000000000" pitchFamily="2" charset="2"/>
              </a:rPr>
              <a:t>gli emisferi</a:t>
            </a:r>
            <a:endParaRPr lang="it-IT" sz="2800" spc="-1" dirty="0"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1901573" y="1445282"/>
            <a:ext cx="9215232" cy="10484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4"/>
          <p:cNvSpPr/>
          <p:nvPr/>
        </p:nvSpPr>
        <p:spPr>
          <a:xfrm>
            <a:off x="289560" y="91440"/>
            <a:ext cx="12369806" cy="9673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00" tIns="48000" rIns="96000" bIns="48000"/>
          <a:lstStyle/>
          <a:p>
            <a:pPr algn="ctr"/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Programma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JEM-EUSO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Joint Experiment Missions for Extreme Universe Space Observatory</a:t>
            </a:r>
          </a:p>
          <a:p>
            <a:pPr algn="ctr">
              <a:lnSpc>
                <a:spcPct val="100000"/>
              </a:lnSpc>
            </a:pPr>
            <a:endParaRPr lang="en-US" sz="2400" b="1" spc="-1" dirty="0"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3" y="2377439"/>
            <a:ext cx="5916050" cy="581121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12447555" y="9239093"/>
            <a:ext cx="368504" cy="381000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849364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17" y="1773893"/>
            <a:ext cx="2612223" cy="39227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660" y="1767492"/>
            <a:ext cx="2331720" cy="39291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765" y="1773893"/>
            <a:ext cx="4811275" cy="33929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380" y="5933643"/>
            <a:ext cx="3685474" cy="3014237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>
            <a:off x="3855720" y="3505200"/>
            <a:ext cx="459740" cy="335280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Pfeil nach rechts 8"/>
          <p:cNvSpPr/>
          <p:nvPr/>
        </p:nvSpPr>
        <p:spPr>
          <a:xfrm>
            <a:off x="6791702" y="3412048"/>
            <a:ext cx="459740" cy="335280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Pfeil nach rechts 9"/>
          <p:cNvSpPr/>
          <p:nvPr/>
        </p:nvSpPr>
        <p:spPr>
          <a:xfrm rot="7727158">
            <a:off x="9115311" y="5334658"/>
            <a:ext cx="535716" cy="480830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78913" y="5696685"/>
            <a:ext cx="269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4570" algn="l"/>
            <a:r>
              <a:rPr lang="it-IT" sz="3200" dirty="0" smtClean="0">
                <a:latin typeface="Calibri" panose="020F0502020204030204" pitchFamily="34" charset="0"/>
              </a:rPr>
              <a:t>EUSO-Balloon</a:t>
            </a:r>
          </a:p>
          <a:p>
            <a:pPr marR="164570" algn="l"/>
            <a:r>
              <a:rPr lang="it-IT" sz="3200" dirty="0" smtClean="0">
                <a:latin typeface="Calibri" panose="020F0502020204030204" pitchFamily="34" charset="0"/>
              </a:rPr>
              <a:t>2014 </a:t>
            </a:r>
            <a:r>
              <a:rPr lang="it-IT" sz="3200" dirty="0" err="1">
                <a:latin typeface="Calibri" panose="020F0502020204030204" pitchFamily="34" charset="0"/>
              </a:rPr>
              <a:t>Timmins</a:t>
            </a:r>
            <a:endParaRPr lang="it-IT" sz="3200" dirty="0"/>
          </a:p>
        </p:txBody>
      </p:sp>
      <p:sp>
        <p:nvSpPr>
          <p:cNvPr id="12" name="Rechteck 11"/>
          <p:cNvSpPr/>
          <p:nvPr/>
        </p:nvSpPr>
        <p:spPr>
          <a:xfrm>
            <a:off x="4210556" y="5696685"/>
            <a:ext cx="269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4570" algn="l"/>
            <a:r>
              <a:rPr lang="it-IT" sz="3200" dirty="0" smtClean="0">
                <a:latin typeface="Calibri" panose="020F0502020204030204" pitchFamily="34" charset="0"/>
              </a:rPr>
              <a:t>EUSO-SPB1</a:t>
            </a:r>
          </a:p>
          <a:p>
            <a:pPr algn="l"/>
            <a:r>
              <a:rPr lang="it-IT" sz="3200" dirty="0" smtClean="0">
                <a:latin typeface="Calibri" panose="020F0502020204030204" pitchFamily="34" charset="0"/>
              </a:rPr>
              <a:t>2017 </a:t>
            </a:r>
            <a:r>
              <a:rPr lang="it-IT" sz="3200" dirty="0" err="1">
                <a:latin typeface="Calibri" panose="020F0502020204030204" pitchFamily="34" charset="0"/>
              </a:rPr>
              <a:t>Wanaka</a:t>
            </a:r>
            <a:endParaRPr lang="it-IT" sz="3200" dirty="0">
              <a:latin typeface="Calibri" panose="020F050202020403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442199" y="3991759"/>
            <a:ext cx="269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4570" algn="l"/>
            <a:r>
              <a:rPr lang="it-IT" sz="3200" dirty="0" smtClean="0">
                <a:latin typeface="Calibri" panose="020F0502020204030204" pitchFamily="34" charset="0"/>
              </a:rPr>
              <a:t>EUSO-SPB2</a:t>
            </a:r>
          </a:p>
          <a:p>
            <a:pPr algn="l"/>
            <a:r>
              <a:rPr lang="it-IT" sz="3200" dirty="0" smtClean="0">
                <a:latin typeface="Calibri" panose="020F0502020204030204" pitchFamily="34" charset="0"/>
              </a:rPr>
              <a:t>2022 </a:t>
            </a:r>
            <a:r>
              <a:rPr lang="it-IT" sz="3200" dirty="0" err="1">
                <a:latin typeface="Calibri" panose="020F0502020204030204" pitchFamily="34" charset="0"/>
              </a:rPr>
              <a:t>Wanaka</a:t>
            </a:r>
            <a:endParaRPr lang="it-IT" sz="3200" dirty="0">
              <a:latin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766293" y="5945809"/>
            <a:ext cx="269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4570" algn="l"/>
            <a:r>
              <a:rPr lang="it-IT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POEMMA</a:t>
            </a:r>
          </a:p>
          <a:p>
            <a:pPr marR="164570" algn="l"/>
            <a:r>
              <a:rPr lang="it-IT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2029 </a:t>
            </a:r>
          </a:p>
        </p:txBody>
      </p:sp>
      <p:sp>
        <p:nvSpPr>
          <p:cNvPr id="16" name="Pfeil nach rechts 15"/>
          <p:cNvSpPr/>
          <p:nvPr/>
        </p:nvSpPr>
        <p:spPr>
          <a:xfrm rot="3377563">
            <a:off x="10617620" y="5354383"/>
            <a:ext cx="564657" cy="442968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36964" y="-6604"/>
            <a:ext cx="11254684" cy="13490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Esperimenti su palloni aerostatici </a:t>
            </a:r>
            <a:br>
              <a:rPr lang="it-IT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prima delle missioni in spazio </a:t>
            </a:r>
            <a:r>
              <a:rPr lang="it-IT" sz="4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Prossimo: EUSO-SPB2</a:t>
            </a:r>
            <a:endParaRPr lang="it-IT" sz="4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939" y="7528655"/>
            <a:ext cx="1596422" cy="1419225"/>
          </a:xfrm>
          <a:prstGeom prst="rect">
            <a:avLst/>
          </a:prstGeom>
        </p:spPr>
      </p:pic>
      <p:pic>
        <p:nvPicPr>
          <p:cNvPr id="21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19" y="5916612"/>
            <a:ext cx="2826659" cy="3031268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10073535" y="7870662"/>
            <a:ext cx="269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4570" algn="l"/>
            <a:r>
              <a:rPr lang="it-IT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K-EUSO</a:t>
            </a:r>
          </a:p>
          <a:p>
            <a:pPr marR="164570" algn="l"/>
            <a:r>
              <a:rPr lang="it-IT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2023 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44652" y="7756083"/>
            <a:ext cx="201978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EUSO-SPB2 </a:t>
            </a:r>
            <a:b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</a:br>
            <a:r>
              <a:rPr kumimoji="0" lang="it-IT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supported</a:t>
            </a: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by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6780610" y="1389564"/>
            <a:ext cx="6044083" cy="4324827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Foliennummernplatzhalter 1"/>
          <p:cNvSpPr txBox="1">
            <a:spLocks/>
          </p:cNvSpPr>
          <p:nvPr/>
        </p:nvSpPr>
        <p:spPr>
          <a:xfrm>
            <a:off x="12452270" y="9225445"/>
            <a:ext cx="35907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 smtClean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409806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5139362"/>
            <a:ext cx="12029440" cy="427895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052483" y="21333"/>
            <a:ext cx="289983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EUSO-SPB1</a:t>
            </a:r>
            <a:endParaRPr kumimoji="0" lang="it-IT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9" name="Pfeil nach rechts 8"/>
          <p:cNvSpPr/>
          <p:nvPr/>
        </p:nvSpPr>
        <p:spPr>
          <a:xfrm rot="7078487">
            <a:off x="8586959" y="5067986"/>
            <a:ext cx="1521509" cy="484861"/>
          </a:xfrm>
          <a:prstGeom prst="right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422394"/>
            <a:ext cx="12029440" cy="3492506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>
          <a:xfrm>
            <a:off x="11488043" y="8973655"/>
            <a:ext cx="564257" cy="379591"/>
          </a:xfrm>
        </p:spPr>
        <p:txBody>
          <a:bodyPr/>
          <a:lstStyle/>
          <a:p>
            <a:fld id="{4FF49826-EF30-4B1A-97E6-44792ED738C2}" type="slidenum">
              <a:rPr lang="it-IT" smtClean="0"/>
              <a:t>21</a:t>
            </a:fld>
            <a:endParaRPr lang="it-IT"/>
          </a:p>
        </p:txBody>
      </p:sp>
      <p:sp>
        <p:nvSpPr>
          <p:cNvPr id="7" name="Foliennummernplatzhalter 1"/>
          <p:cNvSpPr txBox="1">
            <a:spLocks/>
          </p:cNvSpPr>
          <p:nvPr/>
        </p:nvSpPr>
        <p:spPr>
          <a:xfrm>
            <a:off x="12452270" y="9225445"/>
            <a:ext cx="359074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3081"/>
            <a:ext cx="13004800" cy="79705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29053" y="51813"/>
            <a:ext cx="515686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Missione</a:t>
            </a:r>
            <a:r>
              <a:rPr kumimoji="0" lang="it-IT" sz="4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</a:t>
            </a:r>
            <a:r>
              <a:rPr kumimoji="0" lang="it-IT" sz="4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EUSO-SPB2</a:t>
            </a:r>
            <a:endParaRPr kumimoji="0" lang="it-IT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2"/>
          </p:nvPr>
        </p:nvSpPr>
        <p:spPr>
          <a:xfrm>
            <a:off x="12452270" y="9225445"/>
            <a:ext cx="359074" cy="379591"/>
          </a:xfrm>
        </p:spPr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1322"/>
            <a:ext cx="13004800" cy="614759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280806" y="6684875"/>
            <a:ext cx="2959714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80" dirty="0"/>
              <a:t>Dynamic range 0.3-1 V </a:t>
            </a:r>
            <a:r>
              <a:rPr lang="en-US" sz="1280" dirty="0">
                <a:sym typeface="Wingdings" panose="05000000000000000000" pitchFamily="2" charset="2"/>
              </a:rPr>
              <a:t> 2.75 mV/</a:t>
            </a:r>
            <a:r>
              <a:rPr lang="en-US" sz="1280" dirty="0" err="1">
                <a:sym typeface="Wingdings" panose="05000000000000000000" pitchFamily="2" charset="2"/>
              </a:rPr>
              <a:t>ch.</a:t>
            </a:r>
            <a:endParaRPr lang="en-US" sz="1280" dirty="0"/>
          </a:p>
        </p:txBody>
      </p:sp>
      <p:sp>
        <p:nvSpPr>
          <p:cNvPr id="4" name="Textfeld 3"/>
          <p:cNvSpPr txBox="1"/>
          <p:nvPr/>
        </p:nvSpPr>
        <p:spPr>
          <a:xfrm>
            <a:off x="3212077" y="3100078"/>
            <a:ext cx="6580648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60" dirty="0"/>
              <a:t>Mean background 0.164 photons ns</a:t>
            </a:r>
            <a:r>
              <a:rPr lang="en-US" sz="2560" baseline="30000" dirty="0"/>
              <a:t>-1</a:t>
            </a:r>
            <a:r>
              <a:rPr lang="en-US" sz="2560" dirty="0"/>
              <a:t> pixel</a:t>
            </a:r>
            <a:r>
              <a:rPr lang="en-US" sz="2560" baseline="30000" dirty="0"/>
              <a:t>-1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5906991" y="6480049"/>
            <a:ext cx="1008311" cy="501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5828962" y="8778646"/>
            <a:ext cx="114117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5816010" y="8235563"/>
            <a:ext cx="1120820" cy="55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93" dirty="0"/>
              <a:t>Digitization</a:t>
            </a:r>
          </a:p>
          <a:p>
            <a:pPr algn="ctr"/>
            <a:r>
              <a:rPr lang="en-US" sz="1493" dirty="0"/>
              <a:t>8 bit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930260" y="9504834"/>
            <a:ext cx="1972014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7" dirty="0"/>
              <a:t>Threshold at 0.3 V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05125"/>
            <a:ext cx="6315853" cy="2891967"/>
          </a:xfrm>
          <a:prstGeom prst="rect">
            <a:avLst/>
          </a:prstGeom>
        </p:spPr>
      </p:pic>
      <p:cxnSp>
        <p:nvCxnSpPr>
          <p:cNvPr id="16" name="Gerade Verbindung mit Pfeil 15"/>
          <p:cNvCxnSpPr/>
          <p:nvPr/>
        </p:nvCxnSpPr>
        <p:spPr>
          <a:xfrm>
            <a:off x="5861914" y="5650992"/>
            <a:ext cx="114117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5768661" y="4633279"/>
            <a:ext cx="1259401" cy="124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" dirty="0"/>
              <a:t>Simulation of the analog signal of the </a:t>
            </a:r>
            <a:r>
              <a:rPr lang="en-US" sz="1493" dirty="0" err="1"/>
              <a:t>SiPM</a:t>
            </a:r>
            <a:endParaRPr lang="en-US" sz="1493" dirty="0"/>
          </a:p>
        </p:txBody>
      </p:sp>
      <p:sp>
        <p:nvSpPr>
          <p:cNvPr id="19" name="Textfeld 18"/>
          <p:cNvSpPr txBox="1"/>
          <p:nvPr/>
        </p:nvSpPr>
        <p:spPr>
          <a:xfrm rot="20079614">
            <a:off x="5326538" y="6444777"/>
            <a:ext cx="1967205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3" dirty="0"/>
              <a:t>Sampling each 10 ns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948887" y="3641764"/>
            <a:ext cx="412324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" dirty="0"/>
              <a:t>Random generated background and Cherenkov signal</a:t>
            </a:r>
          </a:p>
        </p:txBody>
      </p:sp>
      <p:sp>
        <p:nvSpPr>
          <p:cNvPr id="18" name="Rechteck 17"/>
          <p:cNvSpPr/>
          <p:nvPr/>
        </p:nvSpPr>
        <p:spPr>
          <a:xfrm>
            <a:off x="180112" y="925863"/>
            <a:ext cx="12734849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4" indent="-457200" algn="l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gruppo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Torino e'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attivo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anche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per lo studio di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elettronica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front-end per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rivelare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SiPM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la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luce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Cherenkov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emessa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cascate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verso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l’alto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iniziate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da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neutrini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tau “skimming”</a:t>
            </a:r>
            <a:b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(di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interesse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per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Terzina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ma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studi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interesse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anche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per EUSO-SPB2 e POEMMA)</a:t>
            </a:r>
          </a:p>
          <a:p>
            <a:pPr marL="457200" lvl="4" indent="-457200" algn="l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Collaborazione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 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Manuel </a:t>
            </a:r>
            <a:r>
              <a:rPr lang="en-US" altLang="en-US" sz="255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Rolo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 Alejandro Rojas per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simulazioni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segnale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SiPM</a:t>
            </a:r>
            <a:r>
              <a:rPr lang="en-US" altLang="en-US" sz="255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relative a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photoni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Cherenkov e con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diversi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255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livelli</a:t>
            </a:r>
            <a:r>
              <a:rPr lang="en-US" altLang="en-US" sz="255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background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85800" y="54429"/>
            <a:ext cx="1162811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Elettronica di front-end</a:t>
            </a:r>
            <a:r>
              <a:rPr kumimoji="0" lang="it-IT" sz="4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 per osservazione </a:t>
            </a:r>
            <a:r>
              <a:rPr kumimoji="0" lang="it-IT" sz="40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Cherenkov</a:t>
            </a:r>
            <a:endParaRPr kumimoji="0" lang="it-IT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22" name="Foliennummernplatzhalter 1"/>
          <p:cNvSpPr>
            <a:spLocks noGrp="1"/>
          </p:cNvSpPr>
          <p:nvPr>
            <p:ph type="sldNum" sz="quarter" idx="2"/>
          </p:nvPr>
        </p:nvSpPr>
        <p:spPr>
          <a:xfrm>
            <a:off x="12452270" y="9225445"/>
            <a:ext cx="359074" cy="379591"/>
          </a:xfrm>
        </p:spPr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3969" y="2160300"/>
            <a:ext cx="12574337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Il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gruppo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di Torino e'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impegnato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nello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sviluppo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del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trigger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della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luce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fluorescenza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4400" lvl="4" indent="-342900" algn="l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arà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richiesto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il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supporto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di Marco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Mignone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per la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scrittura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del trigger per SPB2. </a:t>
            </a:r>
            <a:endParaRPr lang="en-US" alt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4400" lvl="4" indent="-342900" algn="l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Si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tratta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di aggiornamenti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rispetto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alla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versione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esistente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914400" lvl="4" indent="-342900" algn="l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Marco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occupa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già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da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anni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di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questo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aspetto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4400" lvl="4" indent="-342900" algn="l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lvl="4" indent="-342900" algn="l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Per lo studio di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una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elettronica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di front-end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per la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rivelazione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della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luce</a:t>
            </a:r>
            <a:r>
              <a:rPr lang="en-US" altLang="en-US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Cherenkov 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da cascade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indotte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da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neutrini</a:t>
            </a:r>
            <a:r>
              <a:rPr kumimoji="0" lang="en-US" alt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“skimming”</a:t>
            </a:r>
            <a:endParaRPr lang="en-US" altLang="en-US" sz="32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69963" lvl="5" indent="-342900" algn="l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Se e come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inserire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questo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aspetto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nella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richiesta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mesi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uomo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fondi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verra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'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discussa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con Manuel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Rolo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nei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prossimi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giorni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143855" y="6449"/>
            <a:ext cx="2717090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Richieste </a:t>
            </a:r>
            <a:endParaRPr kumimoji="0" lang="it-IT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>
          <a:xfrm>
            <a:off x="11488043" y="8973655"/>
            <a:ext cx="564257" cy="379591"/>
          </a:xfrm>
        </p:spPr>
        <p:txBody>
          <a:bodyPr/>
          <a:lstStyle/>
          <a:p>
            <a:fld id="{4FF49826-EF30-4B1A-97E6-44792ED738C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713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/>
          </p:cNvSpPr>
          <p:nvPr>
            <p:ph type="ctrTitle"/>
          </p:nvPr>
        </p:nvSpPr>
        <p:spPr>
          <a:xfrm>
            <a:off x="1231900" y="3518454"/>
            <a:ext cx="10464800" cy="2614544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GRAZIE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per </a:t>
            </a:r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l’attenzione</a:t>
            </a:r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361160" y="4363841"/>
            <a:ext cx="420628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6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Backup </a:t>
            </a:r>
            <a:r>
              <a:rPr kumimoji="0" lang="it-IT" sz="6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Slides</a:t>
            </a:r>
            <a:endParaRPr kumimoji="0" lang="it-IT" sz="6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5888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14" y="1393460"/>
            <a:ext cx="12378571" cy="696668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104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/>
        </p:nvSpPr>
        <p:spPr>
          <a:xfrm>
            <a:off x="172112" y="2349024"/>
            <a:ext cx="4084893" cy="6876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2019" tIns="52019" rIns="52019" bIns="52019">
            <a:spAutoFit/>
          </a:bodyPr>
          <a:lstStyle/>
          <a:p>
            <a:pPr algn="l" defTabSz="650240">
              <a:defRPr sz="3400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EUSO-TA (2013- )</a:t>
            </a:r>
            <a:endParaRPr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 b="1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EUSO-Balloon (2014)</a:t>
            </a:r>
            <a:endParaRPr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 b="1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 b="1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TUS (2016)</a:t>
            </a:r>
            <a:endParaRPr b="1" dirty="0">
              <a:solidFill>
                <a:srgbClr val="CCFFC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 b="1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b="1" dirty="0">
              <a:solidFill>
                <a:srgbClr val="CCFFC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 b="1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EUSO-SPB1 (2017)</a:t>
            </a:r>
            <a:endParaRPr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 b="1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Mini-EUSO (2019)</a:t>
            </a:r>
            <a:endParaRPr b="1" u="sng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EUSO-SPB2 (2020-22)</a:t>
            </a:r>
            <a:endParaRPr b="1" u="sng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 b="1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 b="1">
                <a:solidFill>
                  <a:srgbClr val="FF93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K-EUSO (2023+)</a:t>
            </a:r>
            <a:endParaRPr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400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 defTabSz="650240">
              <a:defRPr sz="3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POEMMA (2028+)</a:t>
            </a:r>
          </a:p>
        </p:txBody>
      </p:sp>
      <p:pic>
        <p:nvPicPr>
          <p:cNvPr id="315" name="image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8376" y="-1"/>
            <a:ext cx="904449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67.jpg" descr="Slide2.jpg"/>
          <p:cNvPicPr>
            <a:picLocks noChangeAspect="1"/>
          </p:cNvPicPr>
          <p:nvPr/>
        </p:nvPicPr>
        <p:blipFill>
          <a:blip r:embed="rId4">
            <a:extLst/>
          </a:blip>
          <a:srcRect l="30811" r="39540" b="44045"/>
          <a:stretch>
            <a:fillRect/>
          </a:stretch>
        </p:blipFill>
        <p:spPr>
          <a:xfrm>
            <a:off x="5310293" y="4077731"/>
            <a:ext cx="1956564" cy="2376615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5482228" y="4456176"/>
            <a:ext cx="1612724" cy="84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EUSO-SPB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18" name="image68.tif"/>
          <p:cNvPicPr>
            <a:picLocks noChangeAspect="1"/>
          </p:cNvPicPr>
          <p:nvPr/>
        </p:nvPicPr>
        <p:blipFill>
          <a:blip r:embed="rId5">
            <a:extLst/>
          </a:blip>
          <a:srcRect t="1694"/>
          <a:stretch>
            <a:fillRect/>
          </a:stretch>
        </p:blipFill>
        <p:spPr>
          <a:xfrm rot="10800000">
            <a:off x="10842961" y="26"/>
            <a:ext cx="1956451" cy="276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85556" y="15514"/>
            <a:ext cx="1457405" cy="851473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8937575" y="3867149"/>
            <a:ext cx="616050" cy="495301"/>
          </a:xfrm>
          <a:prstGeom prst="rect">
            <a:avLst/>
          </a:prstGeom>
          <a:solidFill>
            <a:srgbClr val="22617D">
              <a:alpha val="81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20</a:t>
            </a:r>
            <a:r>
              <a:rPr baseline="31999"/>
              <a:t>o</a:t>
            </a:r>
          </a:p>
        </p:txBody>
      </p:sp>
      <p:pic>
        <p:nvPicPr>
          <p:cNvPr id="321" name="image3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22266" y="3225785"/>
            <a:ext cx="2189229" cy="2217137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10750072" y="3289296"/>
            <a:ext cx="2133616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299564">
              <a:defRPr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TUS  </a:t>
            </a:r>
          </a:p>
        </p:txBody>
      </p:sp>
      <p:pic>
        <p:nvPicPr>
          <p:cNvPr id="324" name="image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85850" y="6171606"/>
            <a:ext cx="1612725" cy="988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52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4942009" y="2088710"/>
            <a:ext cx="1611661" cy="107541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5071913" y="1763776"/>
            <a:ext cx="1351853" cy="42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Mini-EUSO</a:t>
            </a:r>
          </a:p>
        </p:txBody>
      </p:sp>
      <p:sp>
        <p:nvSpPr>
          <p:cNvPr id="17" name="Shape 313"/>
          <p:cNvSpPr/>
          <p:nvPr/>
        </p:nvSpPr>
        <p:spPr>
          <a:xfrm>
            <a:off x="202141" y="225450"/>
            <a:ext cx="3783500" cy="159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8335" tIns="58335" rIns="58335" bIns="58335" anchor="b">
            <a:spAutoFit/>
          </a:bodyPr>
          <a:lstStyle/>
          <a:p>
            <a:pPr defTabSz="650240">
              <a:defRPr sz="5400">
                <a:solidFill>
                  <a:srgbClr val="FFFF00"/>
                </a:solidFill>
                <a:latin typeface="Bank Gothic Medium"/>
                <a:ea typeface="Bank Gothic Medium"/>
                <a:cs typeface="Bank Gothic Medium"/>
                <a:sym typeface="Bank Gothic Medium"/>
              </a:defRPr>
            </a:pP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Programma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JEM-EUSO</a:t>
            </a:r>
            <a:endParaRPr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Foliennummernplatzhalter 1"/>
          <p:cNvSpPr>
            <a:spLocks noGrp="1"/>
          </p:cNvSpPr>
          <p:nvPr>
            <p:ph type="sldNum" sz="quarter" idx="2"/>
          </p:nvPr>
        </p:nvSpPr>
        <p:spPr>
          <a:xfrm>
            <a:off x="12556503" y="9211787"/>
            <a:ext cx="259556" cy="408315"/>
          </a:xfrm>
        </p:spPr>
        <p:txBody>
          <a:bodyPr/>
          <a:lstStyle/>
          <a:p>
            <a:r>
              <a:rPr lang="en-US" sz="1800" dirty="0" smtClean="0">
                <a:latin typeface="+mj-lt"/>
              </a:rPr>
              <a:t>3</a:t>
            </a:r>
            <a:endParaRPr lang="en-US" sz="18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0"/>
          <p:cNvSpPr>
            <a:spLocks noGrp="1"/>
          </p:cNvSpPr>
          <p:nvPr>
            <p:ph type="title"/>
          </p:nvPr>
        </p:nvSpPr>
        <p:spPr>
          <a:xfrm>
            <a:off x="395393" y="220422"/>
            <a:ext cx="12137814" cy="1625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Contributo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del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gruppo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di Torino al </a:t>
            </a:r>
            <a:b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programma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JEM-EUSO</a:t>
            </a:r>
            <a:endParaRPr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hape 331"/>
          <p:cNvSpPr>
            <a:spLocks noGrp="1"/>
          </p:cNvSpPr>
          <p:nvPr>
            <p:ph type="body" idx="1"/>
          </p:nvPr>
        </p:nvSpPr>
        <p:spPr>
          <a:xfrm>
            <a:off x="259080" y="2286006"/>
            <a:ext cx="12526478" cy="659453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3161" indent="-413161" defTabSz="1105408">
              <a:spcBef>
                <a:spcPts val="800"/>
              </a:spcBef>
              <a:defRPr sz="3230"/>
            </a:pP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Sviluppo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della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logica</a:t>
            </a:r>
            <a:r>
              <a:rPr lang="en-GB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di trigger 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per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diversi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detector</a:t>
            </a:r>
          </a:p>
          <a:p>
            <a:pPr marL="413161" indent="-413161" defTabSz="1105408">
              <a:spcBef>
                <a:spcPts val="800"/>
              </a:spcBef>
              <a:defRPr sz="3230"/>
            </a:pP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Presa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sul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sito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GB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EUSO-TA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 o in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remoto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GB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EUSO-SPB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413161" indent="-413161" defTabSz="1105408">
              <a:spcBef>
                <a:spcPts val="800"/>
              </a:spcBef>
              <a:defRPr sz="3230"/>
            </a:pP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Presa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 test di </a:t>
            </a:r>
            <a:r>
              <a:rPr lang="en-GB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Mini-EUSO </a:t>
            </a:r>
            <a:r>
              <a:rPr lang="en-GB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engineering model 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relativa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analisi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endParaRPr lang="en-GB" sz="32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13161" indent="-413161" defTabSz="1105408">
              <a:spcBef>
                <a:spcPts val="800"/>
              </a:spcBef>
              <a:defRPr sz="3230"/>
            </a:pP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Presa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e test di 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 “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gemello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” di Mini-EUSO </a:t>
            </a:r>
            <a:r>
              <a:rPr lang="en-GB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engineering </a:t>
            </a:r>
            <a:r>
              <a:rPr lang="en-GB" sz="32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model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per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continuare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test e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migliorare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l’algoritmo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di trigger</a:t>
            </a:r>
          </a:p>
          <a:p>
            <a:pPr marL="413161" indent="-413161" defTabSz="1105408">
              <a:spcBef>
                <a:spcPts val="800"/>
              </a:spcBef>
              <a:defRPr sz="3230"/>
            </a:pPr>
            <a:r>
              <a:rPr lang="en-GB" sz="3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Simula</a:t>
            </a:r>
            <a:r>
              <a:rPr lang="en-US" sz="3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zioni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857661" lvl="1" indent="-413161" defTabSz="1105408">
              <a:spcBef>
                <a:spcPts val="800"/>
              </a:spcBef>
              <a:defRPr sz="3230"/>
            </a:pP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Prestazioni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dei</a:t>
            </a: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detector</a:t>
            </a:r>
            <a:endParaRPr lang="en-GB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661" lvl="1" indent="-413161" defTabSz="1105408">
              <a:spcBef>
                <a:spcPts val="800"/>
              </a:spcBef>
              <a:defRPr sz="3230"/>
            </a:pP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Fenomeni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fisici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raggi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cosmici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meteore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detriti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spaziali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  <a:p>
            <a:pPr marL="413161" indent="-413161" defTabSz="1105408">
              <a:spcBef>
                <a:spcPts val="800"/>
              </a:spcBef>
              <a:defRPr sz="3230"/>
            </a:pPr>
            <a:r>
              <a:rPr lang="en-GB" sz="32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Analisi</a:t>
            </a:r>
            <a:r>
              <a:rPr lang="en-GB" sz="3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857661" lvl="1" indent="-413161" defTabSz="1105408">
              <a:spcBef>
                <a:spcPts val="800"/>
              </a:spcBef>
              <a:defRPr sz="3230"/>
            </a:pPr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elativa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alla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scienza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raggi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cosmici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delle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meteore</a:t>
            </a:r>
            <a:endParaRPr lang="en-GB" sz="32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661" lvl="1" indent="-413161" defTabSz="1105408">
              <a:spcBef>
                <a:spcPts val="800"/>
              </a:spcBef>
              <a:defRPr sz="3230"/>
            </a:pP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dati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meteorologici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utili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per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l’interpretazione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delle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misure</a:t>
            </a:r>
            <a:r>
              <a:rPr lang="en-GB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effettuate</a:t>
            </a:r>
            <a:endParaRPr lang="en-GB" sz="32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xfrm>
            <a:off x="895348" y="168564"/>
            <a:ext cx="11099800" cy="11337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Rapporto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JEM-EUSO </a:t>
            </a:r>
            <a:r>
              <a:rPr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l’INFN</a:t>
            </a:r>
            <a:endParaRPr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4" name="Shape 344"/>
          <p:cNvSpPr>
            <a:spLocks noGrp="1"/>
          </p:cNvSpPr>
          <p:nvPr>
            <p:ph type="body" idx="1"/>
          </p:nvPr>
        </p:nvSpPr>
        <p:spPr>
          <a:xfrm>
            <a:off x="467360" y="2131346"/>
            <a:ext cx="11993880" cy="600681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Autofit/>
          </a:bodyPr>
          <a:lstStyle/>
          <a:p>
            <a:pPr marL="413161" indent="-413161" defTabSz="1105408">
              <a:spcBef>
                <a:spcPts val="800"/>
              </a:spcBef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Sigla JEM-EUSO chiusa a livello di INFN </a:t>
            </a:r>
          </a:p>
          <a:p>
            <a:pPr marL="413161" indent="-413161" defTabSz="1105408">
              <a:spcBef>
                <a:spcPts val="800"/>
              </a:spcBef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erò) attività legate a </a:t>
            </a:r>
            <a:r>
              <a:rPr lang="it-IT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Mini-EUSO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finanziate da INFN e ASI</a:t>
            </a:r>
          </a:p>
          <a:p>
            <a:pPr marL="413161" indent="-413161" defTabSz="1105408">
              <a:spcBef>
                <a:spcPts val="800"/>
              </a:spcBef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Contratto in atto ASI-INFN per missione </a:t>
            </a:r>
            <a:r>
              <a:rPr lang="it-IT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EUSO-SPB</a:t>
            </a:r>
          </a:p>
          <a:p>
            <a:pPr marL="413161" indent="-413161" defTabSz="1105408">
              <a:spcBef>
                <a:spcPts val="800"/>
              </a:spcBef>
            </a:pPr>
            <a:r>
              <a:rPr lang="en-US" alt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Richiesta</a:t>
            </a: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apertura</a:t>
            </a:r>
            <a:r>
              <a:rPr lang="en-US" alt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sigla</a:t>
            </a:r>
            <a:r>
              <a:rPr lang="en-US" alt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SPB2 </a:t>
            </a:r>
            <a:r>
              <a:rPr lang="en-US" alt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all'INFN</a:t>
            </a: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alt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Luglio</a:t>
            </a: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alt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en-US" alt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parallelo</a:t>
            </a: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discussione</a:t>
            </a: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n-US" alt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atto</a:t>
            </a: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per </a:t>
            </a:r>
            <a:r>
              <a:rPr lang="en-US" alt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supporto</a:t>
            </a:r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ASI </a:t>
            </a:r>
            <a:endParaRPr lang="it-I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13161" indent="-413161" defTabSz="1105408">
              <a:spcBef>
                <a:spcPts val="800"/>
              </a:spcBef>
            </a:pP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Analisi dati esperimento </a:t>
            </a:r>
            <a:r>
              <a:rPr lang="it-IT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TUS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finanziate da contratto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ASI-INAF</a:t>
            </a:r>
          </a:p>
          <a:p>
            <a:pPr marL="413161" indent="-413161" defTabSz="1105408">
              <a:spcBef>
                <a:spcPts val="800"/>
              </a:spcBef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Attività legate alla rivelazione di </a:t>
            </a:r>
            <a:r>
              <a:rPr lang="it-IT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detriti spaziali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finanziate con fondi universitari</a:t>
            </a:r>
            <a:endParaRPr lang="it-I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14106" y="1064173"/>
            <a:ext cx="12506960" cy="7458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5775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Approvato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da </a:t>
            </a:r>
            <a:r>
              <a:rPr lang="en-US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ASI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(Mini-EUSO) 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lang="en-US" sz="2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dall’agenzia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spaziale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russa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Roscosmos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UV-Atmosphere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</a:rPr>
              <a:t>)</a:t>
            </a:r>
          </a:p>
          <a:p>
            <a:pPr marL="485775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it-IT" sz="10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85775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Sarà </a:t>
            </a: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installato all’interno 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della ISS dietro una finestra trasparente all’UV </a:t>
            </a:r>
            <a:b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lancio previsto 22 Agosto 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2019 con </a:t>
            </a:r>
            <a:r>
              <a:rPr lang="it-IT" sz="28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Soyuz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, dal Cosmodromo di </a:t>
            </a:r>
            <a:r>
              <a:rPr lang="it-IT" sz="28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Bajkonur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/>
            </a:r>
            <a:b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missione supportata dall’astronauta Luca </a:t>
            </a:r>
            <a:r>
              <a:rPr lang="it-IT" sz="28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Parmitano</a:t>
            </a:r>
            <a:endParaRPr lang="it-IT" sz="28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85775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it-IT" sz="10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85775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Obiettivo principale: realizzare la </a:t>
            </a:r>
            <a:b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r>
              <a:rPr lang="it-IT" sz="28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prima mappa UV della Terra </a:t>
            </a:r>
            <a:endParaRPr lang="it-IT" sz="2800" b="1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85775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it-IT" sz="1000" b="1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85775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Alcuni 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obiettivi secondari:</a:t>
            </a:r>
          </a:p>
          <a:p>
            <a:pPr marL="1036638" lvl="3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Osservare </a:t>
            </a:r>
            <a:r>
              <a:rPr lang="it-IT" sz="28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bioluminescenza marina</a:t>
            </a:r>
          </a:p>
          <a:p>
            <a:pPr marL="1036638" lvl="3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Osservare fenomeni luminosi in </a:t>
            </a:r>
            <a:b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atmosfera (</a:t>
            </a:r>
            <a:r>
              <a:rPr lang="it-IT" sz="28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TLE, </a:t>
            </a:r>
            <a:r>
              <a:rPr lang="it-IT" sz="2800" b="1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sprite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,…)</a:t>
            </a:r>
          </a:p>
          <a:p>
            <a:pPr marL="1036638" lvl="3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Osservare </a:t>
            </a:r>
            <a:r>
              <a:rPr lang="it-IT" sz="28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meteoriti</a:t>
            </a:r>
          </a:p>
          <a:p>
            <a:pPr marL="1036638" lvl="3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Osservare </a:t>
            </a:r>
            <a:r>
              <a:rPr lang="it-IT" sz="28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detriti spaziali</a:t>
            </a:r>
          </a:p>
        </p:txBody>
      </p:sp>
      <p:sp>
        <p:nvSpPr>
          <p:cNvPr id="5" name="Shape 358"/>
          <p:cNvSpPr>
            <a:spLocks noGrp="1"/>
          </p:cNvSpPr>
          <p:nvPr>
            <p:ph type="title"/>
          </p:nvPr>
        </p:nvSpPr>
        <p:spPr>
          <a:xfrm>
            <a:off x="502920" y="30203"/>
            <a:ext cx="12218146" cy="10339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ini</a:t>
            </a:r>
            <a:r>
              <a:rPr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-EUSO</a:t>
            </a: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/UV-Atmosphere</a:t>
            </a:r>
            <a:endParaRPr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440" y="3736305"/>
            <a:ext cx="6563360" cy="5596144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35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359"/>
          <p:cNvSpPr/>
          <p:nvPr/>
        </p:nvSpPr>
        <p:spPr>
          <a:xfrm>
            <a:off x="796928" y="2392000"/>
            <a:ext cx="3880360" cy="112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Autofit/>
          </a:bodyPr>
          <a:lstStyle/>
          <a:p>
            <a:pPr marL="485775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Ottica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en-US" sz="28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lenti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Fresnel 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diametro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25 cm)</a:t>
            </a:r>
            <a:endParaRPr lang="en-US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85775" indent="-485775" algn="l" defTabSz="1300480">
              <a:spcBef>
                <a:spcPts val="8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Shape 358"/>
          <p:cNvSpPr>
            <a:spLocks noGrp="1"/>
          </p:cNvSpPr>
          <p:nvPr>
            <p:ph type="title"/>
          </p:nvPr>
        </p:nvSpPr>
        <p:spPr>
          <a:xfrm>
            <a:off x="2737108" y="30203"/>
            <a:ext cx="7515548" cy="10339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ini</a:t>
            </a:r>
            <a:r>
              <a:rPr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-EUSO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/UV-Atmosphere</a:t>
            </a:r>
            <a:endParaRPr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196" y="1337138"/>
            <a:ext cx="2596783" cy="26872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592505"/>
            <a:ext cx="2762547" cy="19307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095" y="6780995"/>
            <a:ext cx="2940830" cy="233046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287928" y="4842273"/>
            <a:ext cx="1720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RGB </a:t>
            </a:r>
            <a:b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camera</a:t>
            </a:r>
            <a:endParaRPr lang="it-IT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287928" y="7469175"/>
            <a:ext cx="18781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NIR 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camera</a:t>
            </a:r>
            <a:endParaRPr lang="it-IT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29" y="3472342"/>
            <a:ext cx="4375892" cy="379113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287928" y="1335331"/>
            <a:ext cx="22520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30048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Superficie 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focale</a:t>
            </a: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b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modulo di 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36 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MAPMT, 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 64 </a:t>
            </a:r>
            <a:r>
              <a:rPr lang="it-IT" sz="28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pix</a:t>
            </a:r>
            <a:r>
              <a:rPr lang="it-IT" sz="28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ciascuno</a:t>
            </a:r>
            <a:endParaRPr lang="it-IT" sz="280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9119" y="1321898"/>
            <a:ext cx="2770331" cy="271107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4979" y="4147147"/>
            <a:ext cx="2760834" cy="24972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4980" y="6769866"/>
            <a:ext cx="2760834" cy="257392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520" y="1827930"/>
            <a:ext cx="4953000" cy="411444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1" y="1874520"/>
            <a:ext cx="5139592" cy="4067859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>
            <a:off x="5718713" y="3642360"/>
            <a:ext cx="1839146" cy="411480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Pfeil nach rechts 8"/>
          <p:cNvSpPr/>
          <p:nvPr/>
        </p:nvSpPr>
        <p:spPr>
          <a:xfrm rot="19713234">
            <a:off x="4250794" y="6252408"/>
            <a:ext cx="3460060" cy="387551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Pfeil nach rechts 9"/>
          <p:cNvSpPr/>
          <p:nvPr/>
        </p:nvSpPr>
        <p:spPr>
          <a:xfrm rot="17433207">
            <a:off x="7180491" y="6116663"/>
            <a:ext cx="1997361" cy="392038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045" y="6366189"/>
            <a:ext cx="4135796" cy="299286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616" y="6409866"/>
            <a:ext cx="4069080" cy="299286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972070" y="5957203"/>
            <a:ext cx="242694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Test vibrazionali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259651" y="5902369"/>
            <a:ext cx="186749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Test acustici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043232" y="1305005"/>
            <a:ext cx="190436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Integrazione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 Light" panose="020F0302020204030204" pitchFamily="34" charset="0"/>
              <a:cs typeface="Calibri Light" panose="020F0302020204030204" pitchFamily="34" charset="0"/>
              <a:sym typeface="Helvetica Light"/>
            </a:endParaRPr>
          </a:p>
        </p:txBody>
      </p:sp>
      <p:sp>
        <p:nvSpPr>
          <p:cNvPr id="17" name="Shape 412"/>
          <p:cNvSpPr>
            <a:spLocks noGrp="1"/>
          </p:cNvSpPr>
          <p:nvPr>
            <p:ph type="title"/>
          </p:nvPr>
        </p:nvSpPr>
        <p:spPr>
          <a:xfrm>
            <a:off x="655320" y="58909"/>
            <a:ext cx="11685203" cy="792297"/>
          </a:xfrm>
          <a:prstGeom prst="rect">
            <a:avLst/>
          </a:prstGeom>
          <a:ln w="12700">
            <a:miter lim="400000"/>
          </a:ln>
        </p:spPr>
        <p:txBody>
          <a:bodyPr lIns="97517" tIns="97517" rIns="97517" bIns="97517" anchor="ctr">
            <a:noAutofit/>
          </a:bodyPr>
          <a:lstStyle/>
          <a:p>
            <a:pPr defTabSz="1300480"/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Arial"/>
              </a:rPr>
              <a:t>Preparazione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Arial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del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modello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 di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volo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Arial"/>
              </a:rPr>
              <a:t>di </a:t>
            </a:r>
            <a:r>
              <a:rPr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Arial"/>
              </a:rPr>
              <a:t>Mini-EUSO</a:t>
            </a:r>
            <a:endParaRPr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63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8"/>
          <p:cNvSpPr>
            <a:spLocks noGrp="1"/>
          </p:cNvSpPr>
          <p:nvPr>
            <p:ph type="sldNum" sz="quarter" idx="4294967295"/>
          </p:nvPr>
        </p:nvSpPr>
        <p:spPr>
          <a:xfrm>
            <a:off x="9753500" y="2262896"/>
            <a:ext cx="613006" cy="39852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45" tIns="48745" rIns="48745" bIns="48745" anchor="ctr">
            <a:spAutoFit/>
          </a:bodyPr>
          <a:lstStyle>
            <a:lvl1pPr algn="l" defTabSz="1300480">
              <a:defRPr sz="19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5" name="image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3154" y="3778588"/>
            <a:ext cx="3989846" cy="531976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12"/>
          <p:cNvSpPr>
            <a:spLocks noGrp="1"/>
          </p:cNvSpPr>
          <p:nvPr>
            <p:ph type="title"/>
          </p:nvPr>
        </p:nvSpPr>
        <p:spPr>
          <a:xfrm>
            <a:off x="2103023" y="67559"/>
            <a:ext cx="8777974" cy="792297"/>
          </a:xfrm>
          <a:prstGeom prst="rect">
            <a:avLst/>
          </a:prstGeom>
          <a:ln w="12700">
            <a:miter lim="400000"/>
          </a:ln>
        </p:spPr>
        <p:txBody>
          <a:bodyPr lIns="97517" tIns="97517" rIns="97517" bIns="97517" anchor="ctr">
            <a:noAutofit/>
          </a:bodyPr>
          <a:lstStyle/>
          <a:p>
            <a:pPr defTabSz="1300480"/>
            <a:r>
              <a:rPr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Arial"/>
              </a:rPr>
              <a:t>Mini-EUSO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Arial"/>
              </a:rPr>
              <a:t> </a:t>
            </a:r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  <a:sym typeface="Arial"/>
              </a:rPr>
              <a:t>engineering model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Times New Roman"/>
                <a:cs typeface="Calibri Light" panose="020F0302020204030204" pitchFamily="34" charset="0"/>
              </a:rPr>
              <a:t>a Torino</a:t>
            </a:r>
            <a:endParaRPr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0" y="3778589"/>
            <a:ext cx="7979642" cy="531976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638881" y="1223139"/>
            <a:ext cx="756301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4331" indent="-364331" algn="l" defTabSz="975360">
              <a:spcBef>
                <a:spcPts val="6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2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Ottica: </a:t>
            </a: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</a:t>
            </a:r>
            <a:r>
              <a:rPr lang="it-IT" sz="32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lente con diametro 2.5 </a:t>
            </a: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cm</a:t>
            </a:r>
          </a:p>
          <a:p>
            <a:pPr marL="364331" indent="-364331" algn="l" defTabSz="975360">
              <a:spcBef>
                <a:spcPts val="6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2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Superficie focale: 4 </a:t>
            </a:r>
            <a:r>
              <a:rPr lang="it-IT" sz="3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MAPMTs</a:t>
            </a: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95288" indent="-395288" algn="l" defTabSz="97536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2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it-IT" sz="32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orino per test nella primavera 2018</a:t>
            </a:r>
            <a:endParaRPr lang="it-IT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2"/>
          </p:nvPr>
        </p:nvSpPr>
        <p:spPr>
          <a:xfrm>
            <a:off x="12516391" y="9225445"/>
            <a:ext cx="230832" cy="379591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2" name="Rechteck 1"/>
          <p:cNvSpPr/>
          <p:nvPr/>
        </p:nvSpPr>
        <p:spPr>
          <a:xfrm>
            <a:off x="7507378" y="1497646"/>
            <a:ext cx="2323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75360">
              <a:spcBef>
                <a:spcPts val="600"/>
              </a:spcBef>
              <a:buSzPct val="100000"/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2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FOV </a:t>
            </a: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ea typeface="Cambria Math" panose="02040503050406030204" pitchFamily="18" charset="0"/>
                <a:cs typeface="Calibri Light" panose="020F0302020204030204" pitchFamily="34" charset="0"/>
                <a:sym typeface="Wingdings" panose="05000000000000000000" pitchFamily="2" charset="2"/>
              </a:rPr>
              <a:t>≅ </a:t>
            </a: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9°x9°</a:t>
            </a:r>
            <a:r>
              <a:rPr lang="it-IT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3" name="Geschweifte Klammer rechts 2"/>
          <p:cNvSpPr/>
          <p:nvPr/>
        </p:nvSpPr>
        <p:spPr>
          <a:xfrm>
            <a:off x="6946710" y="1330543"/>
            <a:ext cx="379866" cy="932353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0567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846</Words>
  <Application>Microsoft Office PowerPoint</Application>
  <PresentationFormat>Benutzerdefiniert</PresentationFormat>
  <Paragraphs>203</Paragraphs>
  <Slides>27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46" baseType="lpstr">
      <vt:lpstr>ＭＳ Ｐゴシック</vt:lpstr>
      <vt:lpstr>ＭＳ Ｐゴシック</vt:lpstr>
      <vt:lpstr>Arial</vt:lpstr>
      <vt:lpstr>Arial Black</vt:lpstr>
      <vt:lpstr>Bank Gothic Medium</vt:lpstr>
      <vt:lpstr>Calibri</vt:lpstr>
      <vt:lpstr>Calibri Light</vt:lpstr>
      <vt:lpstr>Cambria Math</vt:lpstr>
      <vt:lpstr>Chalkboard</vt:lpstr>
      <vt:lpstr>DejaVu Sans</vt:lpstr>
      <vt:lpstr>Economica</vt:lpstr>
      <vt:lpstr>Helvetica</vt:lpstr>
      <vt:lpstr>Helvetica Light</vt:lpstr>
      <vt:lpstr>Helvetica Neue</vt:lpstr>
      <vt:lpstr>Open Sans</vt:lpstr>
      <vt:lpstr>Oswald Light</vt:lpstr>
      <vt:lpstr>Times New Roman</vt:lpstr>
      <vt:lpstr>Wingdings</vt:lpstr>
      <vt:lpstr>White</vt:lpstr>
      <vt:lpstr>PowerPoint-Präsentation</vt:lpstr>
      <vt:lpstr>PowerPoint-Präsentation</vt:lpstr>
      <vt:lpstr>PowerPoint-Präsentation</vt:lpstr>
      <vt:lpstr>Contributo del gruppo di Torino al  programma JEM-EUSO</vt:lpstr>
      <vt:lpstr>Rapporto JEM-EUSO e l’INFN</vt:lpstr>
      <vt:lpstr> Mini-EUSO/UV-Atmosphere</vt:lpstr>
      <vt:lpstr> Mini-EUSO/UV-Atmosphere</vt:lpstr>
      <vt:lpstr>Preparazione del modello di volo di Mini-EUSO</vt:lpstr>
      <vt:lpstr>Mini-EUSO engineering model a Torino</vt:lpstr>
      <vt:lpstr>PowerPoint-Präsentation</vt:lpstr>
      <vt:lpstr>PowerPoint-Präsentation</vt:lpstr>
      <vt:lpstr>Test del trigger L1 in condizioni statiche con LED blu intermittente, per eventi rapidi (es. raggi cosmici)</vt:lpstr>
      <vt:lpstr>PowerPoint-Präsentation</vt:lpstr>
      <vt:lpstr>PowerPoint-Präsentation</vt:lpstr>
      <vt:lpstr>PowerPoint-Präsentation</vt:lpstr>
      <vt:lpstr>Mini-EUSO engineering model @INAF-OATo Satellite di telecomunicazioni</vt:lpstr>
      <vt:lpstr>PowerPoint-Präsentation</vt:lpstr>
      <vt:lpstr>Mini-EUSO engineering model @Tetto del dip. di fisica  e.g. Grattacielo “Intesa Sanpaolo”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GRAZIE  per l’attenzione!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JEM-EUSO  Osservazione dei Raggi Cosmici di altissima energia (UHECR) dallo Spazio</dc:title>
  <dc:creator>Francesca Bisconti</dc:creator>
  <cp:lastModifiedBy>Francesca Bisconti</cp:lastModifiedBy>
  <cp:revision>282</cp:revision>
  <dcterms:modified xsi:type="dcterms:W3CDTF">2019-06-18T09:58:10Z</dcterms:modified>
</cp:coreProperties>
</file>