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5"/>
  </p:notesMasterIdLst>
  <p:sldIdLst>
    <p:sldId id="256" r:id="rId2"/>
    <p:sldId id="260" r:id="rId3"/>
    <p:sldId id="596" r:id="rId4"/>
    <p:sldId id="595" r:id="rId5"/>
    <p:sldId id="597" r:id="rId6"/>
    <p:sldId id="598" r:id="rId7"/>
    <p:sldId id="599" r:id="rId8"/>
    <p:sldId id="600" r:id="rId9"/>
    <p:sldId id="605" r:id="rId10"/>
    <p:sldId id="601" r:id="rId11"/>
    <p:sldId id="603" r:id="rId12"/>
    <p:sldId id="602" r:id="rId13"/>
    <p:sldId id="60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9D0"/>
    <a:srgbClr val="DDD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3"/>
    <p:restoredTop sz="93742"/>
  </p:normalViewPr>
  <p:slideViewPr>
    <p:cSldViewPr snapToGrid="0" snapToObjects="1">
      <p:cViewPr varScale="1">
        <p:scale>
          <a:sx n="118" d="100"/>
          <a:sy n="118"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946FF-DB12-E84F-A793-565A55848677}" type="datetimeFigureOut">
              <a:rPr lang="it-IT" smtClean="0"/>
              <a:t>11/07/19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DC816-44FA-8F46-8006-8A030B588342}" type="slidenum">
              <a:rPr lang="it-IT" smtClean="0"/>
              <a:t>‹N›</a:t>
            </a:fld>
            <a:endParaRPr lang="it-IT"/>
          </a:p>
        </p:txBody>
      </p:sp>
    </p:spTree>
    <p:extLst>
      <p:ext uri="{BB962C8B-B14F-4D97-AF65-F5344CB8AC3E}">
        <p14:creationId xmlns:p14="http://schemas.microsoft.com/office/powerpoint/2010/main" val="403502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801052" y="5410202"/>
            <a:ext cx="2057400" cy="365125"/>
          </a:xfrm>
        </p:spPr>
        <p:txBody>
          <a:bodyPr/>
          <a:lstStyle/>
          <a:p>
            <a:endParaRPr lang="en-US"/>
          </a:p>
        </p:txBody>
      </p:sp>
      <p:sp>
        <p:nvSpPr>
          <p:cNvPr id="5" name="Footer Placeholder 4"/>
          <p:cNvSpPr>
            <a:spLocks noGrp="1"/>
          </p:cNvSpPr>
          <p:nvPr>
            <p:ph type="ftr" sz="quarter" idx="11"/>
          </p:nvPr>
        </p:nvSpPr>
        <p:spPr>
          <a:xfrm>
            <a:off x="1900237" y="5410202"/>
            <a:ext cx="3843665" cy="365125"/>
          </a:xfrm>
        </p:spPr>
        <p:txBody>
          <a:bodyPr/>
          <a:lstStyle/>
          <a:p>
            <a:r>
              <a:rPr lang="en-US"/>
              <a:t>Statistical Methods for Data Analysis </a:t>
            </a:r>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221831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Statistical Methods for Data Analysis </a:t>
            </a:r>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371931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Statistical Methods for Data Analysis </a:t>
            </a:r>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134597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Statistical Methods for Data Analysis </a:t>
            </a:r>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Tree>
    <p:extLst>
      <p:ext uri="{BB962C8B-B14F-4D97-AF65-F5344CB8AC3E}">
        <p14:creationId xmlns:p14="http://schemas.microsoft.com/office/powerpoint/2010/main" val="132099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Statistical Methods for Data Analysis </a:t>
            </a:r>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915703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Statistical Methods for Data Analysis </a:t>
            </a:r>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317671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a:t>Fare clic sull'icona per inserire un'immagine</a:t>
            </a:r>
            <a:endParaRPr lang="en-US"/>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a:t>Fare clic sull'icona per inserire un'immagine</a:t>
            </a:r>
            <a:endParaRPr lang="en-US"/>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a:t>Fare clic sull'icona per inserire un'immagine</a:t>
            </a:r>
            <a:endParaRPr lang="en-US"/>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cap="all" baseline="0"/>
            </a:lvl1pPr>
          </a:lstStyle>
          <a:p>
            <a:r>
              <a:rPr lang="en-US"/>
              <a:t>Statistical Methods for Data Analysis </a:t>
            </a:r>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1955848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Statistical Methods for Data Analysis </a:t>
            </a:r>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3768866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Statistical Methods for Data Analysis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a:p>
        </p:txBody>
      </p:sp>
    </p:spTree>
    <p:extLst>
      <p:ext uri="{BB962C8B-B14F-4D97-AF65-F5344CB8AC3E}">
        <p14:creationId xmlns:p14="http://schemas.microsoft.com/office/powerpoint/2010/main" val="178746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it-IT"/>
              <a:t>Fare clic per modificare lo stile del titolo dello schema</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it-IT"/>
              <a:t>Modifica gli stili del testo dello schema
Secondo livello
Terzo livello
Quarto livello
Quinto livello</a:t>
            </a:r>
            <a:endParaRPr lang="en-US" dirty="0"/>
          </a:p>
        </p:txBody>
      </p:sp>
      <p:sp>
        <p:nvSpPr>
          <p:cNvPr id="49" name="Date Placeholder 3"/>
          <p:cNvSpPr>
            <a:spLocks noGrp="1"/>
          </p:cNvSpPr>
          <p:nvPr>
            <p:ph type="dt" sz="half" idx="10"/>
          </p:nvPr>
        </p:nvSpPr>
        <p:spPr>
          <a:xfrm>
            <a:off x="5592691" y="5883277"/>
            <a:ext cx="2057400" cy="365125"/>
          </a:xfrm>
        </p:spPr>
        <p:txBody>
          <a:bodyPr/>
          <a:lstStyle/>
          <a:p>
            <a:endParaRPr lang="en-US"/>
          </a:p>
        </p:txBody>
      </p:sp>
      <p:sp>
        <p:nvSpPr>
          <p:cNvPr id="50" name="Footer Placeholder 4"/>
          <p:cNvSpPr>
            <a:spLocks noGrp="1"/>
          </p:cNvSpPr>
          <p:nvPr>
            <p:ph type="ftr" sz="quarter" idx="11"/>
          </p:nvPr>
        </p:nvSpPr>
        <p:spPr>
          <a:xfrm>
            <a:off x="856059" y="5883276"/>
            <a:ext cx="4679482" cy="365125"/>
          </a:xfrm>
        </p:spPr>
        <p:txBody>
          <a:bodyPr/>
          <a:lstStyle/>
          <a:p>
            <a:r>
              <a:rPr lang="en-US"/>
              <a:t>Statistical Methods for Data Analysis </a:t>
            </a:r>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178833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Statistical Methods for Data Analysis </a:t>
            </a:r>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1874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Statistical Methods for Data Analysis </a:t>
            </a:r>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55919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856058" y="3073398"/>
            <a:ext cx="3658793" cy="2717801"/>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629150" y="3073398"/>
            <a:ext cx="3656408" cy="2717801"/>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Statistical Methods for Data Analysis </a:t>
            </a:r>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58459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Statistical Methods for Data Analysis </a:t>
            </a:r>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111154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Statistical Methods for Data Analysis </a:t>
            </a:r>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191857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Statistical Methods for Data Analysis </a:t>
            </a:r>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268938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it-IT"/>
              <a:t>Fare clic sull'icona per inserire un'immagine</a:t>
            </a:r>
            <a:endParaRPr lang="en-US"/>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Statistical Methods for Data Analysis </a:t>
            </a:r>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358859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it-IT" dirty="0"/>
              <a:t>Modifica gli stili del testo dello schema
Secondo livello
Terzo livello
Quarto livello
Quinto livello</a:t>
            </a:r>
          </a:p>
          <a:p>
            <a:pPr lvl="1"/>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Statistical Methods for Data Analysis </a:t>
            </a: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a:p>
        </p:txBody>
      </p:sp>
    </p:spTree>
    <p:extLst>
      <p:ext uri="{BB962C8B-B14F-4D97-AF65-F5344CB8AC3E}">
        <p14:creationId xmlns:p14="http://schemas.microsoft.com/office/powerpoint/2010/main" val="331261790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54F970-CF8A-AC4C-9241-36A2BEDD4B74}"/>
              </a:ext>
            </a:extLst>
          </p:cNvPr>
          <p:cNvSpPr>
            <a:spLocks noGrp="1"/>
          </p:cNvSpPr>
          <p:nvPr>
            <p:ph type="ctrTitle"/>
          </p:nvPr>
        </p:nvSpPr>
        <p:spPr/>
        <p:txBody>
          <a:bodyPr>
            <a:normAutofit fontScale="90000"/>
          </a:bodyPr>
          <a:lstStyle/>
          <a:p>
            <a:br>
              <a:rPr lang="it-IT" dirty="0"/>
            </a:br>
            <a:r>
              <a:rPr lang="it-IT" dirty="0"/>
              <a:t>Corso di programmazione, Simulazione, ROOT, code, ecc. ecc.</a:t>
            </a:r>
          </a:p>
        </p:txBody>
      </p:sp>
      <p:sp>
        <p:nvSpPr>
          <p:cNvPr id="3" name="Sottotitolo 2">
            <a:extLst>
              <a:ext uri="{FF2B5EF4-FFF2-40B4-BE49-F238E27FC236}">
                <a16:creationId xmlns:a16="http://schemas.microsoft.com/office/drawing/2014/main" id="{EAA283EB-BF8A-5C40-9C11-B8B354E0E509}"/>
              </a:ext>
            </a:extLst>
          </p:cNvPr>
          <p:cNvSpPr>
            <a:spLocks noGrp="1"/>
          </p:cNvSpPr>
          <p:nvPr>
            <p:ph type="subTitle" idx="1"/>
          </p:nvPr>
        </p:nvSpPr>
        <p:spPr/>
        <p:txBody>
          <a:bodyPr>
            <a:normAutofit/>
          </a:bodyPr>
          <a:lstStyle/>
          <a:p>
            <a:r>
              <a:rPr lang="it-IT" dirty="0"/>
              <a:t>Per il Servizio Elettronica e Rivelatori</a:t>
            </a:r>
            <a:br>
              <a:rPr lang="it-IT" dirty="0"/>
            </a:br>
            <a:r>
              <a:rPr lang="it-IT" dirty="0"/>
              <a:t>INFN Sezione di Napoli</a:t>
            </a:r>
          </a:p>
          <a:p>
            <a:r>
              <a:rPr lang="it-IT" dirty="0"/>
              <a:t>Luca Lista, </a:t>
            </a:r>
            <a:r>
              <a:rPr lang="it-IT" dirty="0" err="1"/>
              <a:t>UniNa</a:t>
            </a:r>
            <a:r>
              <a:rPr lang="it-IT"/>
              <a:t> &amp; INFN</a:t>
            </a:r>
          </a:p>
        </p:txBody>
      </p:sp>
      <p:sp>
        <p:nvSpPr>
          <p:cNvPr id="6" name="Segnaposto numero diapositiva 5">
            <a:extLst>
              <a:ext uri="{FF2B5EF4-FFF2-40B4-BE49-F238E27FC236}">
                <a16:creationId xmlns:a16="http://schemas.microsoft.com/office/drawing/2014/main" id="{A48B11BD-6816-1440-BA13-63FBCD8FF5C3}"/>
              </a:ext>
            </a:extLst>
          </p:cNvPr>
          <p:cNvSpPr>
            <a:spLocks noGrp="1"/>
          </p:cNvSpPr>
          <p:nvPr>
            <p:ph type="sldNum" sz="quarter" idx="12"/>
          </p:nvPr>
        </p:nvSpPr>
        <p:spPr/>
        <p:txBody>
          <a:bodyPr/>
          <a:lstStyle/>
          <a:p>
            <a:fld id="{6D22F896-40B5-4ADD-8801-0D06FADFA095}" type="slidenum">
              <a:rPr lang="en-US" smtClean="0"/>
              <a:t>1</a:t>
            </a:fld>
            <a:endParaRPr lang="en-US"/>
          </a:p>
        </p:txBody>
      </p:sp>
    </p:spTree>
    <p:extLst>
      <p:ext uri="{BB962C8B-B14F-4D97-AF65-F5344CB8AC3E}">
        <p14:creationId xmlns:p14="http://schemas.microsoft.com/office/powerpoint/2010/main" val="134113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40391-1711-8244-BE50-60C3DD9AD4DB}"/>
              </a:ext>
            </a:extLst>
          </p:cNvPr>
          <p:cNvSpPr>
            <a:spLocks noGrp="1"/>
          </p:cNvSpPr>
          <p:nvPr>
            <p:ph type="title"/>
          </p:nvPr>
        </p:nvSpPr>
        <p:spPr/>
        <p:txBody>
          <a:bodyPr/>
          <a:lstStyle/>
          <a:p>
            <a:r>
              <a:rPr lang="it-IT" dirty="0"/>
              <a:t>Modello di coda</a:t>
            </a:r>
          </a:p>
        </p:txBody>
      </p:sp>
      <p:sp>
        <p:nvSpPr>
          <p:cNvPr id="3" name="Segnaposto contenuto 2">
            <a:extLst>
              <a:ext uri="{FF2B5EF4-FFF2-40B4-BE49-F238E27FC236}">
                <a16:creationId xmlns:a16="http://schemas.microsoft.com/office/drawing/2014/main" id="{B75C00B9-6429-BF4C-AD18-F88978DA0EC9}"/>
              </a:ext>
            </a:extLst>
          </p:cNvPr>
          <p:cNvSpPr>
            <a:spLocks noGrp="1"/>
          </p:cNvSpPr>
          <p:nvPr>
            <p:ph idx="1"/>
          </p:nvPr>
        </p:nvSpPr>
        <p:spPr/>
        <p:txBody>
          <a:bodyPr/>
          <a:lstStyle/>
          <a:p>
            <a:r>
              <a:rPr lang="it-IT" dirty="0"/>
              <a:t>Notazione di </a:t>
            </a:r>
            <a:r>
              <a:rPr lang="it-IT" b="1" dirty="0"/>
              <a:t>Kendall:</a:t>
            </a:r>
          </a:p>
          <a:p>
            <a:r>
              <a:rPr lang="it-IT" b="1" dirty="0"/>
              <a:t>M/M/1</a:t>
            </a:r>
            <a:r>
              <a:rPr lang="it-IT" dirty="0"/>
              <a:t>: arrivi esponenziali/servizi esponenziali/1 servizio</a:t>
            </a:r>
          </a:p>
          <a:p>
            <a:r>
              <a:rPr lang="it-IT" b="1" dirty="0"/>
              <a:t>M/G/1</a:t>
            </a:r>
            <a:r>
              <a:rPr lang="it-IT" dirty="0"/>
              <a:t>: arrivi esponenziali/servizi generici/1 servizio</a:t>
            </a:r>
          </a:p>
        </p:txBody>
      </p:sp>
      <p:sp>
        <p:nvSpPr>
          <p:cNvPr id="4" name="Segnaposto numero diapositiva 3">
            <a:extLst>
              <a:ext uri="{FF2B5EF4-FFF2-40B4-BE49-F238E27FC236}">
                <a16:creationId xmlns:a16="http://schemas.microsoft.com/office/drawing/2014/main" id="{90133042-D939-6145-B711-0D8A535E4E71}"/>
              </a:ext>
            </a:extLst>
          </p:cNvPr>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80919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133FB2-CEB0-EA43-8013-C41065539BD9}"/>
              </a:ext>
            </a:extLst>
          </p:cNvPr>
          <p:cNvSpPr>
            <a:spLocks noGrp="1"/>
          </p:cNvSpPr>
          <p:nvPr>
            <p:ph type="title"/>
          </p:nvPr>
        </p:nvSpPr>
        <p:spPr/>
        <p:txBody>
          <a:bodyPr/>
          <a:lstStyle/>
          <a:p>
            <a:r>
              <a:rPr lang="it-IT" dirty="0"/>
              <a:t>Capacità massima</a:t>
            </a:r>
          </a:p>
        </p:txBody>
      </p:sp>
      <p:sp>
        <p:nvSpPr>
          <p:cNvPr id="3" name="Segnaposto contenuto 2">
            <a:extLst>
              <a:ext uri="{FF2B5EF4-FFF2-40B4-BE49-F238E27FC236}">
                <a16:creationId xmlns:a16="http://schemas.microsoft.com/office/drawing/2014/main" id="{672AEF7E-17EE-0D4A-871B-3AB0B6913158}"/>
              </a:ext>
            </a:extLst>
          </p:cNvPr>
          <p:cNvSpPr>
            <a:spLocks noGrp="1"/>
          </p:cNvSpPr>
          <p:nvPr>
            <p:ph idx="1"/>
          </p:nvPr>
        </p:nvSpPr>
        <p:spPr/>
        <p:txBody>
          <a:bodyPr/>
          <a:lstStyle/>
          <a:p>
            <a:r>
              <a:rPr lang="it-IT" dirty="0"/>
              <a:t>Se una coda è piena, nuovi clienti non vengono accettati</a:t>
            </a:r>
          </a:p>
          <a:p>
            <a:r>
              <a:rPr lang="it-IT" dirty="0"/>
              <a:t>Esempio: call center con telefonate in coda. Oltre un certo numero si chiede di "riprovare più tardi" </a:t>
            </a:r>
          </a:p>
          <a:p>
            <a:r>
              <a:rPr lang="it-IT" dirty="0"/>
              <a:t>Un sistema di acquisizione perde eventi se i buffer di memoria sono pieni: si realizza del tempo morto</a:t>
            </a:r>
          </a:p>
          <a:p>
            <a:r>
              <a:rPr lang="it-IT" b="1" dirty="0"/>
              <a:t>M/M/1/K</a:t>
            </a:r>
            <a:r>
              <a:rPr lang="it-IT" dirty="0"/>
              <a:t>: al massimo K clienti sono ammessi in coda</a:t>
            </a:r>
          </a:p>
          <a:p>
            <a:endParaRPr lang="it-IT" dirty="0"/>
          </a:p>
        </p:txBody>
      </p:sp>
      <p:sp>
        <p:nvSpPr>
          <p:cNvPr id="4" name="Segnaposto numero diapositiva 3">
            <a:extLst>
              <a:ext uri="{FF2B5EF4-FFF2-40B4-BE49-F238E27FC236}">
                <a16:creationId xmlns:a16="http://schemas.microsoft.com/office/drawing/2014/main" id="{8971F58D-51F8-6649-8459-C36E94262408}"/>
              </a:ext>
            </a:extLst>
          </p:cNvPr>
          <p:cNvSpPr>
            <a:spLocks noGrp="1"/>
          </p:cNvSpPr>
          <p:nvPr>
            <p:ph type="sldNum" sz="quarter" idx="12"/>
          </p:nvPr>
        </p:nvSpPr>
        <p:spPr/>
        <p:txBody>
          <a:bodyPr/>
          <a:lstStyle/>
          <a:p>
            <a:fld id="{6D22F896-40B5-4ADD-8801-0D06FADFA095}" type="slidenum">
              <a:rPr lang="en-US" smtClean="0"/>
              <a:t>11</a:t>
            </a:fld>
            <a:endParaRPr lang="en-US"/>
          </a:p>
        </p:txBody>
      </p:sp>
    </p:spTree>
    <p:extLst>
      <p:ext uri="{BB962C8B-B14F-4D97-AF65-F5344CB8AC3E}">
        <p14:creationId xmlns:p14="http://schemas.microsoft.com/office/powerpoint/2010/main" val="132968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E9EDA8-7B66-5B4E-95F6-1243587F6459}"/>
              </a:ext>
            </a:extLst>
          </p:cNvPr>
          <p:cNvSpPr>
            <a:spLocks noGrp="1"/>
          </p:cNvSpPr>
          <p:nvPr>
            <p:ph type="title"/>
          </p:nvPr>
        </p:nvSpPr>
        <p:spPr/>
        <p:txBody>
          <a:bodyPr/>
          <a:lstStyle/>
          <a:p>
            <a:r>
              <a:rPr lang="it-IT" dirty="0"/>
              <a:t>Coda all'equilibrio</a:t>
            </a:r>
          </a:p>
        </p:txBody>
      </p:sp>
      <p:sp>
        <p:nvSpPr>
          <p:cNvPr id="3" name="Segnaposto contenuto 2">
            <a:extLst>
              <a:ext uri="{FF2B5EF4-FFF2-40B4-BE49-F238E27FC236}">
                <a16:creationId xmlns:a16="http://schemas.microsoft.com/office/drawing/2014/main" id="{FFDA4EE3-E343-7E4C-958B-89268FDC11D3}"/>
              </a:ext>
            </a:extLst>
          </p:cNvPr>
          <p:cNvSpPr>
            <a:spLocks noGrp="1"/>
          </p:cNvSpPr>
          <p:nvPr>
            <p:ph idx="1"/>
          </p:nvPr>
        </p:nvSpPr>
        <p:spPr/>
        <p:txBody>
          <a:bodyPr>
            <a:normAutofit fontScale="70000" lnSpcReduction="20000"/>
          </a:bodyPr>
          <a:lstStyle/>
          <a:p>
            <a:r>
              <a:rPr lang="it-IT" dirty="0"/>
              <a:t>Si assume che la frequenza media di arrivo sia costante</a:t>
            </a:r>
          </a:p>
          <a:p>
            <a:pPr lvl="1"/>
            <a:r>
              <a:rPr lang="it-IT" dirty="0"/>
              <a:t>Vero se la popolazione totale è approssimativamente infinita</a:t>
            </a:r>
          </a:p>
          <a:p>
            <a:pPr lvl="1"/>
            <a:r>
              <a:rPr lang="it-IT" dirty="0"/>
              <a:t>Nel caso di un esperimento: vero se le condizioni di </a:t>
            </a:r>
            <a:r>
              <a:rPr lang="it-IT" dirty="0" err="1"/>
              <a:t>run</a:t>
            </a:r>
            <a:r>
              <a:rPr lang="it-IT" dirty="0"/>
              <a:t> non cambiano (es.: intensità dei fasci, ecc.)</a:t>
            </a:r>
          </a:p>
          <a:p>
            <a:r>
              <a:rPr lang="it-IT" dirty="0"/>
              <a:t>Dopo una fase di avvio ("transiente"), la coda raggiunge uno stato di equilibrio dinamico in cui, in media, il numero di ingressi bilancia il numero di uscite.</a:t>
            </a:r>
          </a:p>
          <a:p>
            <a:r>
              <a:rPr lang="it-IT" dirty="0"/>
              <a:t>In genere è interessante studiare le proprietà all'equilibrio</a:t>
            </a:r>
          </a:p>
          <a:p>
            <a:r>
              <a:rPr lang="it-IT" dirty="0"/>
              <a:t>Es.: lunghezza medie delle code, tempi medi di servizio, ma anche probabilità di clienti rifiutati (</a:t>
            </a:r>
            <a:r>
              <a:rPr lang="it-IT" dirty="0">
                <a:sym typeface="Wingdings" pitchFamily="2" charset="2"/>
              </a:rPr>
              <a:t> tempo morto di un sistema di acquisizione)</a:t>
            </a:r>
          </a:p>
        </p:txBody>
      </p:sp>
      <p:sp>
        <p:nvSpPr>
          <p:cNvPr id="4" name="Segnaposto numero diapositiva 3">
            <a:extLst>
              <a:ext uri="{FF2B5EF4-FFF2-40B4-BE49-F238E27FC236}">
                <a16:creationId xmlns:a16="http://schemas.microsoft.com/office/drawing/2014/main" id="{B3E46E78-3772-B047-AD5F-6753111835BA}"/>
              </a:ext>
            </a:extLst>
          </p:cNvPr>
          <p:cNvSpPr>
            <a:spLocks noGrp="1"/>
          </p:cNvSpPr>
          <p:nvPr>
            <p:ph type="sldNum" sz="quarter" idx="12"/>
          </p:nvPr>
        </p:nvSpPr>
        <p:spPr/>
        <p:txBody>
          <a:bodyPr/>
          <a:lstStyle/>
          <a:p>
            <a:fld id="{6D22F896-40B5-4ADD-8801-0D06FADFA095}" type="slidenum">
              <a:rPr lang="en-US" smtClean="0"/>
              <a:t>12</a:t>
            </a:fld>
            <a:endParaRPr lang="en-US"/>
          </a:p>
        </p:txBody>
      </p:sp>
    </p:spTree>
    <p:extLst>
      <p:ext uri="{BB962C8B-B14F-4D97-AF65-F5344CB8AC3E}">
        <p14:creationId xmlns:p14="http://schemas.microsoft.com/office/powerpoint/2010/main" val="294012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535040-DE3E-2F47-B877-9BF545B597CF}"/>
              </a:ext>
            </a:extLst>
          </p:cNvPr>
          <p:cNvSpPr>
            <a:spLocks noGrp="1"/>
          </p:cNvSpPr>
          <p:nvPr>
            <p:ph type="title"/>
          </p:nvPr>
        </p:nvSpPr>
        <p:spPr/>
        <p:txBody>
          <a:bodyPr/>
          <a:lstStyle/>
          <a:p>
            <a:r>
              <a:rPr lang="it-IT" dirty="0"/>
              <a:t>Simulazioni numeriche</a:t>
            </a:r>
          </a:p>
        </p:txBody>
      </p:sp>
      <p:sp>
        <p:nvSpPr>
          <p:cNvPr id="3" name="Segnaposto contenuto 2">
            <a:extLst>
              <a:ext uri="{FF2B5EF4-FFF2-40B4-BE49-F238E27FC236}">
                <a16:creationId xmlns:a16="http://schemas.microsoft.com/office/drawing/2014/main" id="{1B16D7FD-D75B-B24F-8208-5A3CECD227C2}"/>
              </a:ext>
            </a:extLst>
          </p:cNvPr>
          <p:cNvSpPr>
            <a:spLocks noGrp="1"/>
          </p:cNvSpPr>
          <p:nvPr>
            <p:ph idx="1"/>
          </p:nvPr>
        </p:nvSpPr>
        <p:spPr/>
        <p:txBody>
          <a:bodyPr>
            <a:normAutofit fontScale="77500" lnSpcReduction="20000"/>
          </a:bodyPr>
          <a:lstStyle/>
          <a:p>
            <a:r>
              <a:rPr lang="it-IT" dirty="0"/>
              <a:t>Esistono soluzioni matematiche nei casi più semplici con distribuzioni note</a:t>
            </a:r>
          </a:p>
          <a:p>
            <a:r>
              <a:rPr lang="it-IT" dirty="0"/>
              <a:t>In caso di distribuzioni generali o condizioni non contemplate nei modelli "standard" può essere necessaria una simulazione numerica</a:t>
            </a:r>
          </a:p>
          <a:p>
            <a:r>
              <a:rPr lang="it-IT" dirty="0"/>
              <a:t>Es.: tempo di latenza del trasferimento di un buffer ad una scheda di acquisizione che dipende dalla lunghezza del segmento dati. Il tempo morto può essere determinato solo se si conosce la distribuzione della lunghezza dei segmenti dati per i diversi processi fisici di interesse e per le condizioni di </a:t>
            </a:r>
            <a:r>
              <a:rPr lang="it-IT" dirty="0" err="1"/>
              <a:t>run</a:t>
            </a:r>
            <a:r>
              <a:rPr lang="it-IT" dirty="0"/>
              <a:t> dell'esperimento</a:t>
            </a:r>
          </a:p>
          <a:p>
            <a:r>
              <a:rPr lang="it-IT" dirty="0"/>
              <a:t>Code in cascata, come per un </a:t>
            </a:r>
            <a:r>
              <a:rPr lang="it-IT" i="1" dirty="0" err="1"/>
              <a:t>event</a:t>
            </a:r>
            <a:r>
              <a:rPr lang="it-IT" i="1" dirty="0"/>
              <a:t> builder </a:t>
            </a:r>
            <a:r>
              <a:rPr lang="it-IT" dirty="0"/>
              <a:t>di un esperimento realistico</a:t>
            </a:r>
          </a:p>
          <a:p>
            <a:endParaRPr lang="it-IT" dirty="0"/>
          </a:p>
        </p:txBody>
      </p:sp>
      <p:sp>
        <p:nvSpPr>
          <p:cNvPr id="4" name="Segnaposto numero diapositiva 3">
            <a:extLst>
              <a:ext uri="{FF2B5EF4-FFF2-40B4-BE49-F238E27FC236}">
                <a16:creationId xmlns:a16="http://schemas.microsoft.com/office/drawing/2014/main" id="{980AE0DB-F541-0A4A-BA8B-C3F6D72A0434}"/>
              </a:ext>
            </a:extLst>
          </p:cNvPr>
          <p:cNvSpPr>
            <a:spLocks noGrp="1"/>
          </p:cNvSpPr>
          <p:nvPr>
            <p:ph type="sldNum" sz="quarter" idx="12"/>
          </p:nvPr>
        </p:nvSpPr>
        <p:spPr/>
        <p:txBody>
          <a:bodyPr/>
          <a:lstStyle/>
          <a:p>
            <a:fld id="{6D22F896-40B5-4ADD-8801-0D06FADFA095}" type="slidenum">
              <a:rPr lang="en-US" smtClean="0"/>
              <a:t>13</a:t>
            </a:fld>
            <a:endParaRPr lang="en-US"/>
          </a:p>
        </p:txBody>
      </p:sp>
    </p:spTree>
    <p:extLst>
      <p:ext uri="{BB962C8B-B14F-4D97-AF65-F5344CB8AC3E}">
        <p14:creationId xmlns:p14="http://schemas.microsoft.com/office/powerpoint/2010/main" val="142418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BB44DF-2A3C-6845-A714-C2628F874B50}"/>
              </a:ext>
            </a:extLst>
          </p:cNvPr>
          <p:cNvSpPr>
            <a:spLocks noGrp="1"/>
          </p:cNvSpPr>
          <p:nvPr>
            <p:ph type="ctrTitle"/>
          </p:nvPr>
        </p:nvSpPr>
        <p:spPr/>
        <p:txBody>
          <a:bodyPr/>
          <a:lstStyle/>
          <a:p>
            <a:r>
              <a:rPr lang="it-IT" dirty="0"/>
              <a:t>Teoria delle code</a:t>
            </a:r>
          </a:p>
        </p:txBody>
      </p:sp>
      <p:sp>
        <p:nvSpPr>
          <p:cNvPr id="4" name="Segnaposto testo 3">
            <a:extLst>
              <a:ext uri="{FF2B5EF4-FFF2-40B4-BE49-F238E27FC236}">
                <a16:creationId xmlns:a16="http://schemas.microsoft.com/office/drawing/2014/main" id="{F1EAF3E3-3115-CB45-B204-4C011B50E702}"/>
              </a:ext>
            </a:extLst>
          </p:cNvPr>
          <p:cNvSpPr>
            <a:spLocks noGrp="1"/>
          </p:cNvSpPr>
          <p:nvPr>
            <p:ph type="subTitle" idx="1"/>
          </p:nvPr>
        </p:nvSpPr>
        <p:spPr/>
        <p:txBody>
          <a:bodyPr/>
          <a:lstStyle/>
          <a:p>
            <a:r>
              <a:rPr lang="it-IT" dirty="0"/>
              <a:t>Con cenni di simulazioni</a:t>
            </a:r>
          </a:p>
        </p:txBody>
      </p:sp>
      <p:sp>
        <p:nvSpPr>
          <p:cNvPr id="6" name="Segnaposto numero diapositiva 5">
            <a:extLst>
              <a:ext uri="{FF2B5EF4-FFF2-40B4-BE49-F238E27FC236}">
                <a16:creationId xmlns:a16="http://schemas.microsoft.com/office/drawing/2014/main" id="{94DED7BF-B1C4-764D-B7A7-6771A278DF8F}"/>
              </a:ext>
            </a:extLst>
          </p:cNvPr>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257424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7C0A1C-A854-C54F-BC81-AA166C101897}"/>
              </a:ext>
            </a:extLst>
          </p:cNvPr>
          <p:cNvSpPr>
            <a:spLocks noGrp="1"/>
          </p:cNvSpPr>
          <p:nvPr>
            <p:ph type="title"/>
          </p:nvPr>
        </p:nvSpPr>
        <p:spPr/>
        <p:txBody>
          <a:bodyPr/>
          <a:lstStyle/>
          <a:p>
            <a:r>
              <a:rPr lang="it-IT" dirty="0"/>
              <a:t>Code in sistemi di acquisizione</a:t>
            </a:r>
          </a:p>
        </p:txBody>
      </p:sp>
      <p:sp>
        <p:nvSpPr>
          <p:cNvPr id="3" name="Segnaposto numero diapositiva 2">
            <a:extLst>
              <a:ext uri="{FF2B5EF4-FFF2-40B4-BE49-F238E27FC236}">
                <a16:creationId xmlns:a16="http://schemas.microsoft.com/office/drawing/2014/main" id="{677B24D9-E881-5844-B093-382DD24B3E29}"/>
              </a:ext>
            </a:extLst>
          </p:cNvPr>
          <p:cNvSpPr>
            <a:spLocks noGrp="1"/>
          </p:cNvSpPr>
          <p:nvPr>
            <p:ph type="sldNum" sz="quarter" idx="12"/>
          </p:nvPr>
        </p:nvSpPr>
        <p:spPr/>
        <p:txBody>
          <a:bodyPr/>
          <a:lstStyle/>
          <a:p>
            <a:fld id="{6D22F896-40B5-4ADD-8801-0D06FADFA095}" type="slidenum">
              <a:rPr lang="en-US" smtClean="0"/>
              <a:t>3</a:t>
            </a:fld>
            <a:endParaRPr lang="en-US"/>
          </a:p>
        </p:txBody>
      </p:sp>
      <p:pic>
        <p:nvPicPr>
          <p:cNvPr id="4" name="Immagine 3">
            <a:extLst>
              <a:ext uri="{FF2B5EF4-FFF2-40B4-BE49-F238E27FC236}">
                <a16:creationId xmlns:a16="http://schemas.microsoft.com/office/drawing/2014/main" id="{11F09316-15D3-0F4A-BC3C-AFF62FA034CE}"/>
              </a:ext>
            </a:extLst>
          </p:cNvPr>
          <p:cNvPicPr>
            <a:picLocks noChangeAspect="1"/>
          </p:cNvPicPr>
          <p:nvPr/>
        </p:nvPicPr>
        <p:blipFill>
          <a:blip r:embed="rId2"/>
          <a:stretch>
            <a:fillRect/>
          </a:stretch>
        </p:blipFill>
        <p:spPr>
          <a:xfrm>
            <a:off x="1471418" y="1933655"/>
            <a:ext cx="6198781" cy="4523015"/>
          </a:xfrm>
          <a:prstGeom prst="rect">
            <a:avLst/>
          </a:prstGeom>
        </p:spPr>
      </p:pic>
    </p:spTree>
    <p:extLst>
      <p:ext uri="{BB962C8B-B14F-4D97-AF65-F5344CB8AC3E}">
        <p14:creationId xmlns:p14="http://schemas.microsoft.com/office/powerpoint/2010/main" val="99373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788DD1-7714-434A-AB2A-3F00ACCEC143}"/>
              </a:ext>
            </a:extLst>
          </p:cNvPr>
          <p:cNvSpPr>
            <a:spLocks noGrp="1"/>
          </p:cNvSpPr>
          <p:nvPr>
            <p:ph type="title"/>
          </p:nvPr>
        </p:nvSpPr>
        <p:spPr/>
        <p:txBody>
          <a:bodyPr/>
          <a:lstStyle/>
          <a:p>
            <a:r>
              <a:rPr lang="it-IT" dirty="0"/>
              <a:t>Modello di Coda</a:t>
            </a:r>
          </a:p>
        </p:txBody>
      </p:sp>
      <p:sp>
        <p:nvSpPr>
          <p:cNvPr id="3" name="Segnaposto contenuto 2">
            <a:extLst>
              <a:ext uri="{FF2B5EF4-FFF2-40B4-BE49-F238E27FC236}">
                <a16:creationId xmlns:a16="http://schemas.microsoft.com/office/drawing/2014/main" id="{7CF671F9-4A65-3540-AEDD-0BAAB64F4C96}"/>
              </a:ext>
            </a:extLst>
          </p:cNvPr>
          <p:cNvSpPr>
            <a:spLocks noGrp="1"/>
          </p:cNvSpPr>
          <p:nvPr>
            <p:ph idx="1"/>
          </p:nvPr>
        </p:nvSpPr>
        <p:spPr>
          <a:xfrm>
            <a:off x="856060" y="5006033"/>
            <a:ext cx="7429499" cy="785167"/>
          </a:xfrm>
        </p:spPr>
        <p:txBody>
          <a:bodyPr>
            <a:normAutofit fontScale="92500" lnSpcReduction="20000"/>
          </a:bodyPr>
          <a:lstStyle/>
          <a:p>
            <a:pPr marL="0" indent="0">
              <a:buNone/>
            </a:pPr>
            <a:r>
              <a:rPr lang="it-IT" dirty="0"/>
              <a:t>Varianti: più code, "</a:t>
            </a:r>
            <a:r>
              <a:rPr lang="it-IT" dirty="0" err="1"/>
              <a:t>splitting</a:t>
            </a:r>
            <a:r>
              <a:rPr lang="it-IT" dirty="0"/>
              <a:t>" tra code, servizi e code in cascata, ecc.</a:t>
            </a:r>
          </a:p>
        </p:txBody>
      </p:sp>
      <p:sp>
        <p:nvSpPr>
          <p:cNvPr id="4" name="Segnaposto numero diapositiva 3">
            <a:extLst>
              <a:ext uri="{FF2B5EF4-FFF2-40B4-BE49-F238E27FC236}">
                <a16:creationId xmlns:a16="http://schemas.microsoft.com/office/drawing/2014/main" id="{71448970-8936-F84C-88E9-C0AC10EC4AD6}"/>
              </a:ext>
            </a:extLst>
          </p:cNvPr>
          <p:cNvSpPr>
            <a:spLocks noGrp="1"/>
          </p:cNvSpPr>
          <p:nvPr>
            <p:ph type="sldNum" sz="quarter" idx="12"/>
          </p:nvPr>
        </p:nvSpPr>
        <p:spPr/>
        <p:txBody>
          <a:bodyPr/>
          <a:lstStyle/>
          <a:p>
            <a:fld id="{6D22F896-40B5-4ADD-8801-0D06FADFA095}" type="slidenum">
              <a:rPr lang="en-US" smtClean="0"/>
              <a:t>4</a:t>
            </a:fld>
            <a:endParaRPr lang="en-US"/>
          </a:p>
        </p:txBody>
      </p:sp>
      <p:grpSp>
        <p:nvGrpSpPr>
          <p:cNvPr id="8" name="Gruppo 7">
            <a:extLst>
              <a:ext uri="{FF2B5EF4-FFF2-40B4-BE49-F238E27FC236}">
                <a16:creationId xmlns:a16="http://schemas.microsoft.com/office/drawing/2014/main" id="{102DB625-8653-624D-98CC-59022356A7AE}"/>
              </a:ext>
            </a:extLst>
          </p:cNvPr>
          <p:cNvGrpSpPr/>
          <p:nvPr/>
        </p:nvGrpSpPr>
        <p:grpSpPr>
          <a:xfrm>
            <a:off x="3009013" y="3359603"/>
            <a:ext cx="2583712" cy="659219"/>
            <a:chOff x="2137144" y="2594344"/>
            <a:chExt cx="2583712" cy="659219"/>
          </a:xfrm>
        </p:grpSpPr>
        <p:sp>
          <p:nvSpPr>
            <p:cNvPr id="5" name="Rettangolo 4">
              <a:extLst>
                <a:ext uri="{FF2B5EF4-FFF2-40B4-BE49-F238E27FC236}">
                  <a16:creationId xmlns:a16="http://schemas.microsoft.com/office/drawing/2014/main" id="{3E698614-B17D-1A4F-874E-B985CC9AAA7A}"/>
                </a:ext>
              </a:extLst>
            </p:cNvPr>
            <p:cNvSpPr/>
            <p:nvPr/>
          </p:nvSpPr>
          <p:spPr>
            <a:xfrm>
              <a:off x="2137144" y="2594344"/>
              <a:ext cx="2583712" cy="659219"/>
            </a:xfrm>
            <a:prstGeom prst="rect">
              <a:avLst/>
            </a:prstGeom>
            <a:solidFill>
              <a:schemeClr val="bg2">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AA342478-79AC-344F-94E2-B766058A1352}"/>
                </a:ext>
              </a:extLst>
            </p:cNvPr>
            <p:cNvSpPr/>
            <p:nvPr/>
          </p:nvSpPr>
          <p:spPr>
            <a:xfrm>
              <a:off x="2243470" y="2730383"/>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A6DAB23C-019F-C74F-92B9-43D404470AF4}"/>
                </a:ext>
              </a:extLst>
            </p:cNvPr>
            <p:cNvSpPr/>
            <p:nvPr/>
          </p:nvSpPr>
          <p:spPr>
            <a:xfrm>
              <a:off x="2736935" y="2751366"/>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3DDB70BE-DD02-1F40-BB90-9719C631E9C0}"/>
                </a:ext>
              </a:extLst>
            </p:cNvPr>
            <p:cNvSpPr/>
            <p:nvPr/>
          </p:nvSpPr>
          <p:spPr>
            <a:xfrm>
              <a:off x="3235430" y="2730382"/>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A023DE70-6E4C-4E44-9D9F-4B5F32AFFB66}"/>
                </a:ext>
              </a:extLst>
            </p:cNvPr>
            <p:cNvSpPr/>
            <p:nvPr/>
          </p:nvSpPr>
          <p:spPr>
            <a:xfrm>
              <a:off x="3728232" y="2730381"/>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9AAD0180-811C-014C-A7B9-B4286DB13484}"/>
                </a:ext>
              </a:extLst>
            </p:cNvPr>
            <p:cNvSpPr/>
            <p:nvPr/>
          </p:nvSpPr>
          <p:spPr>
            <a:xfrm>
              <a:off x="4227390" y="2713198"/>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Ovale 13">
            <a:extLst>
              <a:ext uri="{FF2B5EF4-FFF2-40B4-BE49-F238E27FC236}">
                <a16:creationId xmlns:a16="http://schemas.microsoft.com/office/drawing/2014/main" id="{E3B54D78-872E-784A-AE21-380E27A115C7}"/>
              </a:ext>
            </a:extLst>
          </p:cNvPr>
          <p:cNvSpPr/>
          <p:nvPr/>
        </p:nvSpPr>
        <p:spPr>
          <a:xfrm>
            <a:off x="442979" y="2841367"/>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8596758D-B2AB-EA4B-B017-6E3232526145}"/>
              </a:ext>
            </a:extLst>
          </p:cNvPr>
          <p:cNvSpPr/>
          <p:nvPr/>
        </p:nvSpPr>
        <p:spPr>
          <a:xfrm>
            <a:off x="524037" y="3495644"/>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E24C4851-F2CF-EC46-9783-612E2F81F7EE}"/>
              </a:ext>
            </a:extLst>
          </p:cNvPr>
          <p:cNvSpPr/>
          <p:nvPr/>
        </p:nvSpPr>
        <p:spPr>
          <a:xfrm>
            <a:off x="1004253" y="3076604"/>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C16A2DB5-F93C-8E40-8872-425A182EDB3C}"/>
              </a:ext>
            </a:extLst>
          </p:cNvPr>
          <p:cNvSpPr/>
          <p:nvPr/>
        </p:nvSpPr>
        <p:spPr>
          <a:xfrm>
            <a:off x="1004252" y="2509286"/>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7C80B1C6-D4FA-8440-8A79-527534F454D3}"/>
              </a:ext>
            </a:extLst>
          </p:cNvPr>
          <p:cNvSpPr/>
          <p:nvPr/>
        </p:nvSpPr>
        <p:spPr>
          <a:xfrm>
            <a:off x="1111103" y="3723438"/>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0704008D-BAE6-2645-BA9A-D01DFDB4F7F1}"/>
              </a:ext>
            </a:extLst>
          </p:cNvPr>
          <p:cNvSpPr/>
          <p:nvPr/>
        </p:nvSpPr>
        <p:spPr>
          <a:xfrm>
            <a:off x="1566002" y="3340382"/>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A488521E-D38A-684B-9394-1492CACD91FA}"/>
              </a:ext>
            </a:extLst>
          </p:cNvPr>
          <p:cNvSpPr/>
          <p:nvPr/>
        </p:nvSpPr>
        <p:spPr>
          <a:xfrm>
            <a:off x="1596123" y="2681450"/>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A7C678D5-D2DE-0745-A20D-808691E1427B}"/>
              </a:ext>
            </a:extLst>
          </p:cNvPr>
          <p:cNvSpPr/>
          <p:nvPr/>
        </p:nvSpPr>
        <p:spPr>
          <a:xfrm>
            <a:off x="636548" y="4248678"/>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F21FE1BA-0B41-094D-9712-682B7D6CD831}"/>
              </a:ext>
            </a:extLst>
          </p:cNvPr>
          <p:cNvSpPr/>
          <p:nvPr/>
        </p:nvSpPr>
        <p:spPr>
          <a:xfrm>
            <a:off x="1102033" y="4491914"/>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8331DAE1-AB53-8342-868B-54AB8A030A40}"/>
              </a:ext>
            </a:extLst>
          </p:cNvPr>
          <p:cNvSpPr/>
          <p:nvPr/>
        </p:nvSpPr>
        <p:spPr>
          <a:xfrm>
            <a:off x="1599139" y="4225065"/>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a:extLst>
              <a:ext uri="{FF2B5EF4-FFF2-40B4-BE49-F238E27FC236}">
                <a16:creationId xmlns:a16="http://schemas.microsoft.com/office/drawing/2014/main" id="{D86C0351-B63A-684C-8532-B15250B14E0D}"/>
              </a:ext>
            </a:extLst>
          </p:cNvPr>
          <p:cNvCxnSpPr>
            <a:cxnSpLocks/>
            <a:endCxn id="5" idx="1"/>
          </p:cNvCxnSpPr>
          <p:nvPr/>
        </p:nvCxnSpPr>
        <p:spPr>
          <a:xfrm flipV="1">
            <a:off x="2232837" y="3689213"/>
            <a:ext cx="776176" cy="20981"/>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E119A310-66D7-F848-8812-EDC0B2C00C99}"/>
              </a:ext>
            </a:extLst>
          </p:cNvPr>
          <p:cNvCxnSpPr>
            <a:cxnSpLocks/>
          </p:cNvCxnSpPr>
          <p:nvPr/>
        </p:nvCxnSpPr>
        <p:spPr>
          <a:xfrm flipV="1">
            <a:off x="5598417" y="3672026"/>
            <a:ext cx="776176" cy="20981"/>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 name="Ovale 35">
            <a:extLst>
              <a:ext uri="{FF2B5EF4-FFF2-40B4-BE49-F238E27FC236}">
                <a16:creationId xmlns:a16="http://schemas.microsoft.com/office/drawing/2014/main" id="{2F2ABC5B-11D0-224B-B898-C830AD538A8B}"/>
              </a:ext>
            </a:extLst>
          </p:cNvPr>
          <p:cNvSpPr/>
          <p:nvPr/>
        </p:nvSpPr>
        <p:spPr>
          <a:xfrm>
            <a:off x="8462042" y="3176544"/>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ED0216D7-D43B-3549-9DF3-29E7CCF4267B}"/>
              </a:ext>
            </a:extLst>
          </p:cNvPr>
          <p:cNvGrpSpPr/>
          <p:nvPr/>
        </p:nvGrpSpPr>
        <p:grpSpPr>
          <a:xfrm>
            <a:off x="6443579" y="2461644"/>
            <a:ext cx="1091287" cy="2441743"/>
            <a:chOff x="6309253" y="1873226"/>
            <a:chExt cx="1091287" cy="2441743"/>
          </a:xfrm>
        </p:grpSpPr>
        <p:sp>
          <p:nvSpPr>
            <p:cNvPr id="31" name="Rettangolo 30">
              <a:extLst>
                <a:ext uri="{FF2B5EF4-FFF2-40B4-BE49-F238E27FC236}">
                  <a16:creationId xmlns:a16="http://schemas.microsoft.com/office/drawing/2014/main" id="{31E11AD8-7C3C-C34D-893F-C4F260CDE929}"/>
                </a:ext>
              </a:extLst>
            </p:cNvPr>
            <p:cNvSpPr/>
            <p:nvPr/>
          </p:nvSpPr>
          <p:spPr>
            <a:xfrm>
              <a:off x="6777592" y="1873226"/>
              <a:ext cx="618070" cy="567334"/>
            </a:xfrm>
            <a:prstGeom prst="rect">
              <a:avLst/>
            </a:prstGeom>
            <a:solidFill>
              <a:schemeClr val="bg2">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6BA7EA2A-6C94-5A4F-8F5E-9E8F422BC5C8}"/>
                </a:ext>
              </a:extLst>
            </p:cNvPr>
            <p:cNvSpPr/>
            <p:nvPr/>
          </p:nvSpPr>
          <p:spPr>
            <a:xfrm>
              <a:off x="6309253" y="1963324"/>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a:extLst>
                <a:ext uri="{FF2B5EF4-FFF2-40B4-BE49-F238E27FC236}">
                  <a16:creationId xmlns:a16="http://schemas.microsoft.com/office/drawing/2014/main" id="{5FCAAD64-AADD-B943-93EC-0A5D33FF250D}"/>
                </a:ext>
              </a:extLst>
            </p:cNvPr>
            <p:cNvSpPr/>
            <p:nvPr/>
          </p:nvSpPr>
          <p:spPr>
            <a:xfrm>
              <a:off x="6309253" y="2588127"/>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a:extLst>
                <a:ext uri="{FF2B5EF4-FFF2-40B4-BE49-F238E27FC236}">
                  <a16:creationId xmlns:a16="http://schemas.microsoft.com/office/drawing/2014/main" id="{5545C910-5EDB-F148-97FB-B9B788E2D999}"/>
                </a:ext>
              </a:extLst>
            </p:cNvPr>
            <p:cNvSpPr/>
            <p:nvPr/>
          </p:nvSpPr>
          <p:spPr>
            <a:xfrm>
              <a:off x="6309253" y="3212930"/>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14F0E179-D7F6-5D4E-A5C8-AC4A918B26C9}"/>
                </a:ext>
              </a:extLst>
            </p:cNvPr>
            <p:cNvSpPr/>
            <p:nvPr/>
          </p:nvSpPr>
          <p:spPr>
            <a:xfrm>
              <a:off x="6309253" y="3837733"/>
              <a:ext cx="387139" cy="387139"/>
            </a:xfrm>
            <a:prstGeom prst="ellipse">
              <a:avLst/>
            </a:prstGeom>
            <a:solidFill>
              <a:schemeClr val="bg2">
                <a:lumMod val="40000"/>
                <a:lumOff val="6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FD0AF9BC-5E01-3D47-8247-0FEBDDD4A687}"/>
                </a:ext>
              </a:extLst>
            </p:cNvPr>
            <p:cNvSpPr/>
            <p:nvPr/>
          </p:nvSpPr>
          <p:spPr>
            <a:xfrm>
              <a:off x="6777592" y="2498029"/>
              <a:ext cx="618070" cy="567334"/>
            </a:xfrm>
            <a:prstGeom prst="rect">
              <a:avLst/>
            </a:prstGeom>
            <a:solidFill>
              <a:schemeClr val="bg2">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40CEF152-2816-D649-A5D7-6CBE450E0AA0}"/>
                </a:ext>
              </a:extLst>
            </p:cNvPr>
            <p:cNvSpPr/>
            <p:nvPr/>
          </p:nvSpPr>
          <p:spPr>
            <a:xfrm>
              <a:off x="6782470" y="3122832"/>
              <a:ext cx="618070" cy="567334"/>
            </a:xfrm>
            <a:prstGeom prst="rect">
              <a:avLst/>
            </a:prstGeom>
            <a:solidFill>
              <a:schemeClr val="bg2">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A6C0C81F-20A9-B744-B059-6CEF05F35EC5}"/>
                </a:ext>
              </a:extLst>
            </p:cNvPr>
            <p:cNvSpPr/>
            <p:nvPr/>
          </p:nvSpPr>
          <p:spPr>
            <a:xfrm>
              <a:off x="6782470" y="3747635"/>
              <a:ext cx="618070" cy="567334"/>
            </a:xfrm>
            <a:prstGeom prst="rect">
              <a:avLst/>
            </a:prstGeom>
            <a:solidFill>
              <a:schemeClr val="bg2">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1" name="Connettore 2 40">
            <a:extLst>
              <a:ext uri="{FF2B5EF4-FFF2-40B4-BE49-F238E27FC236}">
                <a16:creationId xmlns:a16="http://schemas.microsoft.com/office/drawing/2014/main" id="{FD0F61AB-C99C-C44F-AEE1-82D1D7555D30}"/>
              </a:ext>
            </a:extLst>
          </p:cNvPr>
          <p:cNvCxnSpPr>
            <a:cxnSpLocks/>
          </p:cNvCxnSpPr>
          <p:nvPr/>
        </p:nvCxnSpPr>
        <p:spPr>
          <a:xfrm flipV="1">
            <a:off x="7607927" y="3359603"/>
            <a:ext cx="776176" cy="20981"/>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1199E1D3-D4D8-7348-8011-A6C94081F566}"/>
              </a:ext>
            </a:extLst>
          </p:cNvPr>
          <p:cNvSpPr txBox="1"/>
          <p:nvPr/>
        </p:nvSpPr>
        <p:spPr>
          <a:xfrm>
            <a:off x="3982885" y="2930637"/>
            <a:ext cx="641522" cy="369332"/>
          </a:xfrm>
          <a:prstGeom prst="rect">
            <a:avLst/>
          </a:prstGeom>
          <a:noFill/>
        </p:spPr>
        <p:txBody>
          <a:bodyPr wrap="none" rtlCol="0">
            <a:spAutoFit/>
          </a:bodyPr>
          <a:lstStyle/>
          <a:p>
            <a:r>
              <a:rPr lang="it-IT" dirty="0"/>
              <a:t>coda</a:t>
            </a:r>
          </a:p>
        </p:txBody>
      </p:sp>
      <p:sp>
        <p:nvSpPr>
          <p:cNvPr id="43" name="CasellaDiTesto 42">
            <a:extLst>
              <a:ext uri="{FF2B5EF4-FFF2-40B4-BE49-F238E27FC236}">
                <a16:creationId xmlns:a16="http://schemas.microsoft.com/office/drawing/2014/main" id="{05F7F93A-B34A-A240-A513-DDDDA5204709}"/>
              </a:ext>
            </a:extLst>
          </p:cNvPr>
          <p:cNvSpPr txBox="1"/>
          <p:nvPr/>
        </p:nvSpPr>
        <p:spPr>
          <a:xfrm>
            <a:off x="532414" y="2011742"/>
            <a:ext cx="1330814" cy="369332"/>
          </a:xfrm>
          <a:prstGeom prst="rect">
            <a:avLst/>
          </a:prstGeom>
          <a:noFill/>
        </p:spPr>
        <p:txBody>
          <a:bodyPr wrap="none" rtlCol="0">
            <a:spAutoFit/>
          </a:bodyPr>
          <a:lstStyle/>
          <a:p>
            <a:r>
              <a:rPr lang="it-IT" dirty="0"/>
              <a:t>popolazione</a:t>
            </a:r>
          </a:p>
        </p:txBody>
      </p:sp>
      <p:sp>
        <p:nvSpPr>
          <p:cNvPr id="44" name="CasellaDiTesto 43">
            <a:extLst>
              <a:ext uri="{FF2B5EF4-FFF2-40B4-BE49-F238E27FC236}">
                <a16:creationId xmlns:a16="http://schemas.microsoft.com/office/drawing/2014/main" id="{772703DB-AAEB-2C4B-86D1-8C205D5F6D07}"/>
              </a:ext>
            </a:extLst>
          </p:cNvPr>
          <p:cNvSpPr txBox="1"/>
          <p:nvPr/>
        </p:nvSpPr>
        <p:spPr>
          <a:xfrm>
            <a:off x="6801519" y="1965972"/>
            <a:ext cx="767774" cy="369332"/>
          </a:xfrm>
          <a:prstGeom prst="rect">
            <a:avLst/>
          </a:prstGeom>
          <a:noFill/>
        </p:spPr>
        <p:txBody>
          <a:bodyPr wrap="none" rtlCol="0">
            <a:spAutoFit/>
          </a:bodyPr>
          <a:lstStyle/>
          <a:p>
            <a:r>
              <a:rPr lang="it-IT" dirty="0"/>
              <a:t>servizi</a:t>
            </a:r>
          </a:p>
        </p:txBody>
      </p:sp>
      <p:sp>
        <p:nvSpPr>
          <p:cNvPr id="45" name="CasellaDiTesto 44">
            <a:extLst>
              <a:ext uri="{FF2B5EF4-FFF2-40B4-BE49-F238E27FC236}">
                <a16:creationId xmlns:a16="http://schemas.microsoft.com/office/drawing/2014/main" id="{C7F7BE0C-B242-E04E-8CC5-FCD91E809F33}"/>
              </a:ext>
            </a:extLst>
          </p:cNvPr>
          <p:cNvSpPr txBox="1"/>
          <p:nvPr/>
        </p:nvSpPr>
        <p:spPr>
          <a:xfrm>
            <a:off x="7656824" y="2840940"/>
            <a:ext cx="691215" cy="369332"/>
          </a:xfrm>
          <a:prstGeom prst="rect">
            <a:avLst/>
          </a:prstGeom>
          <a:noFill/>
        </p:spPr>
        <p:txBody>
          <a:bodyPr wrap="none" rtlCol="0">
            <a:spAutoFit/>
          </a:bodyPr>
          <a:lstStyle/>
          <a:p>
            <a:r>
              <a:rPr lang="it-IT" dirty="0"/>
              <a:t>uscita</a:t>
            </a:r>
          </a:p>
        </p:txBody>
      </p:sp>
      <p:sp>
        <p:nvSpPr>
          <p:cNvPr id="46" name="CasellaDiTesto 45">
            <a:extLst>
              <a:ext uri="{FF2B5EF4-FFF2-40B4-BE49-F238E27FC236}">
                <a16:creationId xmlns:a16="http://schemas.microsoft.com/office/drawing/2014/main" id="{2AB591B3-53F9-4140-BAF2-AB6F4F8F2C41}"/>
              </a:ext>
            </a:extLst>
          </p:cNvPr>
          <p:cNvSpPr txBox="1"/>
          <p:nvPr/>
        </p:nvSpPr>
        <p:spPr>
          <a:xfrm>
            <a:off x="2320654" y="3348318"/>
            <a:ext cx="728276" cy="369332"/>
          </a:xfrm>
          <a:prstGeom prst="rect">
            <a:avLst/>
          </a:prstGeom>
          <a:noFill/>
        </p:spPr>
        <p:txBody>
          <a:bodyPr wrap="none" rtlCol="0">
            <a:spAutoFit/>
          </a:bodyPr>
          <a:lstStyle/>
          <a:p>
            <a:r>
              <a:rPr lang="it-IT" dirty="0"/>
              <a:t>arrivo</a:t>
            </a:r>
          </a:p>
        </p:txBody>
      </p:sp>
    </p:spTree>
    <p:extLst>
      <p:ext uri="{BB962C8B-B14F-4D97-AF65-F5344CB8AC3E}">
        <p14:creationId xmlns:p14="http://schemas.microsoft.com/office/powerpoint/2010/main" val="242881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6E919-FD4A-AD41-9D5E-9E1613D20A4E}"/>
              </a:ext>
            </a:extLst>
          </p:cNvPr>
          <p:cNvSpPr>
            <a:spLocks noGrp="1"/>
          </p:cNvSpPr>
          <p:nvPr>
            <p:ph type="title"/>
          </p:nvPr>
        </p:nvSpPr>
        <p:spPr/>
        <p:txBody>
          <a:bodyPr/>
          <a:lstStyle/>
          <a:p>
            <a:r>
              <a:rPr lang="it-IT" dirty="0"/>
              <a:t>Terminologia</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C5D49082-0030-B74A-8CB3-FBCF9BCCFEB5}"/>
                  </a:ext>
                </a:extLst>
              </p:cNvPr>
              <p:cNvSpPr>
                <a:spLocks noGrp="1"/>
              </p:cNvSpPr>
              <p:nvPr>
                <p:ph idx="1"/>
              </p:nvPr>
            </p:nvSpPr>
            <p:spPr>
              <a:xfrm>
                <a:off x="856060" y="1648046"/>
                <a:ext cx="7429499" cy="4040373"/>
              </a:xfrm>
            </p:spPr>
            <p:txBody>
              <a:bodyPr numCol="2">
                <a:normAutofit fontScale="70000" lnSpcReduction="20000"/>
              </a:bodyPr>
              <a:lstStyle/>
              <a:p>
                <a14:m>
                  <m:oMath xmlns:m="http://schemas.openxmlformats.org/officeDocument/2006/math">
                    <m:r>
                      <a:rPr lang="it-IT" i="1" dirty="0" smtClean="0">
                        <a:latin typeface="Cambria Math" panose="02040503050406030204" pitchFamily="18" charset="0"/>
                      </a:rPr>
                      <m:t>𝑐</m:t>
                    </m:r>
                  </m:oMath>
                </a14:m>
                <a:r>
                  <a:rPr lang="it-IT" dirty="0"/>
                  <a:t>: numero di servizi (identici)</a:t>
                </a:r>
              </a:p>
              <a:p>
                <a14:m>
                  <m:oMath xmlns:m="http://schemas.openxmlformats.org/officeDocument/2006/math">
                    <m:r>
                      <a:rPr lang="it-IT" i="1" dirty="0" smtClean="0">
                        <a:latin typeface="Cambria Math" panose="02040503050406030204" pitchFamily="18" charset="0"/>
                      </a:rPr>
                      <m:t>𝑛</m:t>
                    </m:r>
                  </m:oMath>
                </a14:m>
                <a:r>
                  <a:rPr lang="it-IT" dirty="0"/>
                  <a:t> =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𝑛</m:t>
                        </m:r>
                      </m:e>
                      <m:sub>
                        <m:r>
                          <a:rPr lang="it-IT" i="1" dirty="0">
                            <a:latin typeface="Cambria Math" panose="02040503050406030204" pitchFamily="18" charset="0"/>
                          </a:rPr>
                          <m:t>𝑞</m:t>
                        </m:r>
                      </m:sub>
                    </m:sSub>
                    <m:r>
                      <a:rPr lang="it-IT" i="1" dirty="0">
                        <a:latin typeface="Cambria Math" panose="02040503050406030204" pitchFamily="18" charset="0"/>
                      </a:rPr>
                      <m:t> </m:t>
                    </m:r>
                  </m:oMath>
                </a14:m>
                <a:r>
                  <a:rPr lang="it-IT" dirty="0"/>
                  <a:t>+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𝑛</m:t>
                        </m:r>
                      </m:e>
                      <m:sub>
                        <m:r>
                          <a:rPr lang="it-IT" i="1" dirty="0">
                            <a:latin typeface="Cambria Math" panose="02040503050406030204" pitchFamily="18" charset="0"/>
                          </a:rPr>
                          <m:t>𝑠</m:t>
                        </m:r>
                      </m:sub>
                    </m:sSub>
                    <m:r>
                      <a:rPr lang="it-IT" i="1" dirty="0">
                        <a:latin typeface="Cambria Math" panose="02040503050406030204" pitchFamily="18" charset="0"/>
                      </a:rPr>
                      <m:t> </m:t>
                    </m:r>
                  </m:oMath>
                </a14:m>
                <a:r>
                  <a:rPr lang="it-IT" dirty="0"/>
                  <a:t>: numero di clienti nel sistema</a:t>
                </a:r>
              </a:p>
              <a:p>
                <a:pPr lvl="1"/>
                <a14:m>
                  <m:oMath xmlns:m="http://schemas.openxmlformats.org/officeDocument/2006/math">
                    <m:sSub>
                      <m:sSubPr>
                        <m:ctrlPr>
                          <a:rPr lang="it-IT" i="1" dirty="0" smtClean="0">
                            <a:latin typeface="Cambria Math" panose="02040503050406030204" pitchFamily="18" charset="0"/>
                          </a:rPr>
                        </m:ctrlPr>
                      </m:sSubPr>
                      <m:e>
                        <m:r>
                          <a:rPr lang="it-IT" i="1" dirty="0">
                            <a:latin typeface="Cambria Math" panose="02040503050406030204" pitchFamily="18" charset="0"/>
                          </a:rPr>
                          <m:t>𝑛</m:t>
                        </m:r>
                      </m:e>
                      <m:sub>
                        <m:r>
                          <a:rPr lang="it-IT" i="1" dirty="0">
                            <a:latin typeface="Cambria Math" panose="02040503050406030204" pitchFamily="18" charset="0"/>
                          </a:rPr>
                          <m:t>𝑞</m:t>
                        </m:r>
                      </m:sub>
                    </m:sSub>
                  </m:oMath>
                </a14:m>
                <a:r>
                  <a:rPr lang="it-IT" dirty="0"/>
                  <a:t>: numero di clienti in coda</a:t>
                </a:r>
              </a:p>
              <a:p>
                <a:pPr lvl="1"/>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𝑛</m:t>
                        </m:r>
                      </m:e>
                      <m:sub>
                        <m:r>
                          <a:rPr lang="it-IT" b="0" i="1" dirty="0" smtClean="0">
                            <a:latin typeface="Cambria Math" panose="02040503050406030204" pitchFamily="18" charset="0"/>
                          </a:rPr>
                          <m:t>𝑠</m:t>
                        </m:r>
                      </m:sub>
                    </m:sSub>
                  </m:oMath>
                </a14:m>
                <a:r>
                  <a:rPr lang="it-IT" dirty="0"/>
                  <a:t>: numero di clienti serviti</a:t>
                </a:r>
              </a:p>
              <a:p>
                <a14:m>
                  <m:oMath xmlns:m="http://schemas.openxmlformats.org/officeDocument/2006/math">
                    <m:r>
                      <a:rPr lang="it-IT" i="1" dirty="0" smtClean="0">
                        <a:latin typeface="Cambria Math" panose="02040503050406030204" pitchFamily="18" charset="0"/>
                      </a:rPr>
                      <m:t>𝐿</m:t>
                    </m:r>
                    <m:r>
                      <a:rPr lang="it-IT" b="0" i="1" dirty="0" smtClean="0">
                        <a:latin typeface="Cambria Math" panose="02040503050406030204" pitchFamily="18" charset="0"/>
                      </a:rPr>
                      <m:t>=</m:t>
                    </m:r>
                    <m:d>
                      <m:dPr>
                        <m:begChr m:val="⟨"/>
                        <m:endChr m:val="⟩"/>
                        <m:ctrlPr>
                          <a:rPr lang="it-IT" i="1" dirty="0" smtClean="0">
                            <a:latin typeface="Cambria Math" panose="02040503050406030204" pitchFamily="18" charset="0"/>
                          </a:rPr>
                        </m:ctrlPr>
                      </m:dPr>
                      <m:e>
                        <m:r>
                          <a:rPr lang="it-IT" b="0" i="1" dirty="0" smtClean="0">
                            <a:latin typeface="Cambria Math" panose="02040503050406030204" pitchFamily="18" charset="0"/>
                          </a:rPr>
                          <m:t>𝑛</m:t>
                        </m:r>
                      </m:e>
                    </m:d>
                    <m:r>
                      <a:rPr lang="it-IT" b="0" i="1" dirty="0" smtClean="0">
                        <a:latin typeface="Cambria Math" panose="02040503050406030204" pitchFamily="18" charset="0"/>
                      </a:rPr>
                      <m:t>=</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𝐿</m:t>
                        </m:r>
                      </m:e>
                      <m:sub>
                        <m:r>
                          <a:rPr lang="it-IT" b="0" i="1" dirty="0" smtClean="0">
                            <a:latin typeface="Cambria Math" panose="02040503050406030204" pitchFamily="18" charset="0"/>
                          </a:rPr>
                          <m:t>𝑞</m:t>
                        </m:r>
                      </m:sub>
                    </m:sSub>
                    <m:r>
                      <a:rPr lang="it-IT" b="0" i="1" dirty="0" smtClean="0">
                        <a:latin typeface="Cambria Math" panose="02040503050406030204" pitchFamily="18" charset="0"/>
                      </a:rPr>
                      <m:t>+</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𝐿</m:t>
                        </m:r>
                      </m:e>
                      <m:sub>
                        <m:r>
                          <a:rPr lang="it-IT" b="0" i="1" dirty="0" smtClean="0">
                            <a:latin typeface="Cambria Math" panose="02040503050406030204" pitchFamily="18" charset="0"/>
                          </a:rPr>
                          <m:t>𝑠</m:t>
                        </m:r>
                      </m:sub>
                    </m:sSub>
                    <m:r>
                      <a:rPr lang="it-IT" b="0" i="1" dirty="0" smtClean="0">
                        <a:latin typeface="Cambria Math" panose="02040503050406030204" pitchFamily="18" charset="0"/>
                      </a:rPr>
                      <m:t>=</m:t>
                    </m:r>
                    <m:d>
                      <m:dPr>
                        <m:begChr m:val="⟨"/>
                        <m:endChr m:val="⟩"/>
                        <m:ctrlPr>
                          <a:rPr lang="it-IT" b="0" i="1" dirty="0" smtClean="0">
                            <a:latin typeface="Cambria Math" panose="02040503050406030204" pitchFamily="18" charset="0"/>
                          </a:rPr>
                        </m:ctrlPr>
                      </m:dPr>
                      <m:e>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𝑛</m:t>
                            </m:r>
                          </m:e>
                          <m:sub>
                            <m:r>
                              <a:rPr lang="it-IT" b="0" i="1" dirty="0" smtClean="0">
                                <a:latin typeface="Cambria Math" panose="02040503050406030204" pitchFamily="18" charset="0"/>
                              </a:rPr>
                              <m:t>𝑞</m:t>
                            </m:r>
                          </m:sub>
                        </m:sSub>
                      </m:e>
                    </m:d>
                    <m:r>
                      <a:rPr lang="it-IT" b="0" i="1" dirty="0" smtClean="0">
                        <a:latin typeface="Cambria Math" panose="02040503050406030204" pitchFamily="18" charset="0"/>
                      </a:rPr>
                      <m:t>+</m:t>
                    </m:r>
                    <m:d>
                      <m:dPr>
                        <m:begChr m:val="⟨"/>
                        <m:endChr m:val="⟩"/>
                        <m:ctrlPr>
                          <a:rPr lang="it-IT" b="0" i="1" dirty="0" smtClean="0">
                            <a:latin typeface="Cambria Math" panose="02040503050406030204" pitchFamily="18" charset="0"/>
                          </a:rPr>
                        </m:ctrlPr>
                      </m:dPr>
                      <m:e>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𝑛</m:t>
                            </m:r>
                          </m:e>
                          <m:sub>
                            <m:r>
                              <a:rPr lang="it-IT" b="0" i="1" dirty="0" smtClean="0">
                                <a:latin typeface="Cambria Math" panose="02040503050406030204" pitchFamily="18" charset="0"/>
                              </a:rPr>
                              <m:t>𝑠</m:t>
                            </m:r>
                          </m:sub>
                        </m:sSub>
                      </m:e>
                    </m:d>
                  </m:oMath>
                </a14:m>
                <a:r>
                  <a:rPr lang="it-IT" dirty="0"/>
                  <a:t>: numero medio di persone nel sistema</a:t>
                </a:r>
              </a:p>
              <a:p>
                <a14:m>
                  <m:oMath xmlns:m="http://schemas.openxmlformats.org/officeDocument/2006/math">
                    <m:r>
                      <a:rPr lang="it-IT" i="1" smtClean="0">
                        <a:latin typeface="Cambria Math" panose="02040503050406030204" pitchFamily="18" charset="0"/>
                        <a:ea typeface="Cambria Math" panose="02040503050406030204" pitchFamily="18" charset="0"/>
                      </a:rPr>
                      <m:t>𝜆</m:t>
                    </m:r>
                  </m:oMath>
                </a14:m>
                <a:r>
                  <a:rPr lang="it-IT" dirty="0"/>
                  <a:t>: frequenza media di arrivo di clienti</a:t>
                </a:r>
              </a:p>
              <a:p>
                <a14:m>
                  <m:oMath xmlns:m="http://schemas.openxmlformats.org/officeDocument/2006/math">
                    <m:r>
                      <a:rPr lang="it-IT" i="1" smtClean="0">
                        <a:latin typeface="Cambria Math" panose="02040503050406030204" pitchFamily="18" charset="0"/>
                        <a:ea typeface="Cambria Math" panose="02040503050406030204" pitchFamily="18" charset="0"/>
                      </a:rPr>
                      <m:t>𝜇</m:t>
                    </m:r>
                  </m:oMath>
                </a14:m>
                <a:r>
                  <a:rPr lang="it-IT" dirty="0"/>
                  <a:t>: frequenza media di servizio</a:t>
                </a:r>
              </a:p>
              <a:p>
                <a14:m>
                  <m:oMath xmlns:m="http://schemas.openxmlformats.org/officeDocument/2006/math">
                    <m:r>
                      <a:rPr lang="it-IT" i="1">
                        <a:latin typeface="Cambria Math" panose="02040503050406030204" pitchFamily="18" charset="0"/>
                        <a:ea typeface="Cambria Math" panose="02040503050406030204" pitchFamily="18" charset="0"/>
                      </a:rPr>
                      <m:t>𝜌</m:t>
                    </m:r>
                    <m:r>
                      <a:rPr lang="it-IT" i="1">
                        <a:latin typeface="Cambria Math" panose="02040503050406030204" pitchFamily="18" charset="0"/>
                        <a:ea typeface="Cambria Math" panose="02040503050406030204" pitchFamily="18" charset="0"/>
                      </a:rPr>
                      <m:t>=</m:t>
                    </m:r>
                    <m:f>
                      <m:fPr>
                        <m:type m:val="skw"/>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𝜆</m:t>
                        </m:r>
                      </m:num>
                      <m:den>
                        <m:r>
                          <a:rPr lang="it-IT" i="1">
                            <a:latin typeface="Cambria Math" panose="02040503050406030204" pitchFamily="18" charset="0"/>
                            <a:ea typeface="Cambria Math" panose="02040503050406030204" pitchFamily="18" charset="0"/>
                          </a:rPr>
                          <m:t>𝑐</m:t>
                        </m:r>
                        <m:r>
                          <a:rPr lang="it-IT" i="1">
                            <a:latin typeface="Cambria Math" panose="02040503050406030204" pitchFamily="18" charset="0"/>
                            <a:ea typeface="Cambria Math" panose="02040503050406030204" pitchFamily="18" charset="0"/>
                          </a:rPr>
                          <m:t>𝜇</m:t>
                        </m:r>
                      </m:den>
                    </m:f>
                  </m:oMath>
                </a14:m>
                <a:r>
                  <a:rPr lang="it-IT" dirty="0"/>
                  <a:t>: frazione di uso dei servizi</a:t>
                </a:r>
              </a:p>
              <a:p>
                <a:pPr lvl="1"/>
                <a14:m>
                  <m:oMath xmlns:m="http://schemas.openxmlformats.org/officeDocument/2006/math">
                    <m:r>
                      <a:rPr lang="it-IT" i="1">
                        <a:latin typeface="Cambria Math" panose="02040503050406030204" pitchFamily="18" charset="0"/>
                      </a:rPr>
                      <m:t>𝑐</m:t>
                    </m:r>
                    <m:r>
                      <a:rPr lang="it-IT" i="1">
                        <a:latin typeface="Cambria Math" panose="02040503050406030204" pitchFamily="18" charset="0"/>
                        <a:ea typeface="Cambria Math" panose="02040503050406030204" pitchFamily="18" charset="0"/>
                      </a:rPr>
                      <m:t>𝜇</m:t>
                    </m:r>
                    <m:r>
                      <a:rPr lang="it-IT" i="1">
                        <a:latin typeface="Cambria Math" panose="02040503050406030204" pitchFamily="18" charset="0"/>
                        <a:ea typeface="Cambria Math" panose="02040503050406030204" pitchFamily="18" charset="0"/>
                      </a:rPr>
                      <m:t>&gt;</m:t>
                    </m:r>
                    <m:r>
                      <a:rPr lang="it-IT" i="1">
                        <a:latin typeface="Cambria Math" panose="02040503050406030204" pitchFamily="18" charset="0"/>
                        <a:ea typeface="Cambria Math" panose="02040503050406030204" pitchFamily="18" charset="0"/>
                      </a:rPr>
                      <m:t>𝜆</m:t>
                    </m:r>
                  </m:oMath>
                </a14:m>
                <a:r>
                  <a:rPr lang="it-IT" dirty="0"/>
                  <a:t>, altrimenti la coda cresce indefinitamente</a:t>
                </a:r>
                <a:endParaRPr lang="it-IT" i="1" dirty="0">
                  <a:latin typeface="Cambria Math" panose="02040503050406030204" pitchFamily="18" charset="0"/>
                  <a:ea typeface="Cambria Math" panose="02040503050406030204" pitchFamily="18" charset="0"/>
                </a:endParaRPr>
              </a:p>
              <a:p>
                <a14:m>
                  <m:oMath xmlns:m="http://schemas.openxmlformats.org/officeDocument/2006/math">
                    <m:r>
                      <a:rPr lang="it-IT" i="1" smtClean="0">
                        <a:latin typeface="Cambria Math" panose="02040503050406030204" pitchFamily="18" charset="0"/>
                        <a:ea typeface="Cambria Math" panose="02040503050406030204" pitchFamily="18" charset="0"/>
                      </a:rPr>
                      <m:t>𝜏</m:t>
                    </m:r>
                  </m:oMath>
                </a14:m>
                <a:r>
                  <a:rPr lang="it-IT" dirty="0"/>
                  <a:t>: tempo tra due arrivi successivi</a:t>
                </a:r>
              </a:p>
              <a:p>
                <a:pPr lvl="1"/>
                <a:r>
                  <a:rPr lang="it-IT" dirty="0"/>
                  <a:t> </a:t>
                </a:r>
                <a14:m>
                  <m:oMath xmlns:m="http://schemas.openxmlformats.org/officeDocument/2006/math">
                    <m:d>
                      <m:dPr>
                        <m:begChr m:val="⟨"/>
                        <m:endChr m:val="⟩"/>
                        <m:ctrlPr>
                          <a:rPr lang="it-IT" i="1" smtClean="0">
                            <a:latin typeface="Cambria Math" panose="02040503050406030204" pitchFamily="18" charset="0"/>
                          </a:rPr>
                        </m:ctrlPr>
                      </m:dPr>
                      <m:e>
                        <m:r>
                          <a:rPr lang="it-IT" i="1" smtClean="0">
                            <a:latin typeface="Cambria Math" panose="02040503050406030204" pitchFamily="18" charset="0"/>
                            <a:ea typeface="Cambria Math" panose="02040503050406030204" pitchFamily="18" charset="0"/>
                          </a:rPr>
                          <m:t>𝜏</m:t>
                        </m:r>
                      </m:e>
                    </m:d>
                    <m:r>
                      <a:rPr lang="it-IT" b="0" i="1" smtClean="0">
                        <a:latin typeface="Cambria Math" panose="02040503050406030204" pitchFamily="18" charset="0"/>
                      </a:rPr>
                      <m:t>=</m:t>
                    </m:r>
                    <m:f>
                      <m:fPr>
                        <m:type m:val="skw"/>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𝜆</m:t>
                        </m:r>
                      </m:den>
                    </m:f>
                  </m:oMath>
                </a14:m>
                <a:endParaRPr lang="it-IT" dirty="0"/>
              </a:p>
              <a:p>
                <a14:m>
                  <m:oMath xmlns:m="http://schemas.openxmlformats.org/officeDocument/2006/math">
                    <m:r>
                      <a:rPr lang="it-IT" i="1" dirty="0" smtClean="0">
                        <a:latin typeface="Cambria Math" panose="02040503050406030204" pitchFamily="18" charset="0"/>
                      </a:rPr>
                      <m:t>𝑠</m:t>
                    </m:r>
                  </m:oMath>
                </a14:m>
                <a:r>
                  <a:rPr lang="it-IT" dirty="0"/>
                  <a:t>: tempo di servizio</a:t>
                </a:r>
              </a:p>
              <a:p>
                <a:pPr lvl="1"/>
                <a14:m>
                  <m:oMath xmlns:m="http://schemas.openxmlformats.org/officeDocument/2006/math">
                    <m:d>
                      <m:dPr>
                        <m:begChr m:val="⟨"/>
                        <m:endChr m:val="⟩"/>
                        <m:ctrlPr>
                          <a:rPr lang="it-IT" i="1">
                            <a:latin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𝑠</m:t>
                        </m:r>
                      </m:e>
                    </m:d>
                    <m:r>
                      <a:rPr lang="it-IT" i="1">
                        <a:latin typeface="Cambria Math" panose="02040503050406030204" pitchFamily="18" charset="0"/>
                      </a:rPr>
                      <m:t>=</m:t>
                    </m:r>
                    <m:f>
                      <m:fPr>
                        <m:type m:val="skw"/>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ea typeface="Cambria Math" panose="02040503050406030204" pitchFamily="18" charset="0"/>
                          </a:rPr>
                          <m:t>𝜇</m:t>
                        </m:r>
                      </m:den>
                    </m:f>
                  </m:oMath>
                </a14:m>
                <a:endParaRPr lang="it-IT" dirty="0"/>
              </a:p>
              <a:p>
                <a14:m>
                  <m:oMath xmlns:m="http://schemas.openxmlformats.org/officeDocument/2006/math">
                    <m:r>
                      <a:rPr lang="it-IT" i="1" dirty="0" smtClean="0">
                        <a:latin typeface="Cambria Math" panose="02040503050406030204" pitchFamily="18" charset="0"/>
                      </a:rPr>
                      <m:t>𝑞</m:t>
                    </m:r>
                  </m:oMath>
                </a14:m>
                <a:r>
                  <a:rPr lang="it-IT" dirty="0"/>
                  <a:t>: tempo di attesa in coda</a:t>
                </a:r>
              </a:p>
              <a:p>
                <a14:m>
                  <m:oMath xmlns:m="http://schemas.openxmlformats.org/officeDocument/2006/math">
                    <m:r>
                      <a:rPr lang="it-IT" i="1" dirty="0" smtClean="0">
                        <a:latin typeface="Cambria Math" panose="02040503050406030204" pitchFamily="18" charset="0"/>
                      </a:rPr>
                      <m:t>𝑤</m:t>
                    </m:r>
                    <m:r>
                      <a:rPr lang="it-IT" i="1" dirty="0" smtClean="0">
                        <a:latin typeface="Cambria Math" panose="02040503050406030204" pitchFamily="18" charset="0"/>
                      </a:rPr>
                      <m:t>=</m:t>
                    </m:r>
                    <m:r>
                      <a:rPr lang="it-IT" i="1" dirty="0" err="1" smtClean="0">
                        <a:latin typeface="Cambria Math" panose="02040503050406030204" pitchFamily="18" charset="0"/>
                      </a:rPr>
                      <m:t>𝑞</m:t>
                    </m:r>
                    <m:r>
                      <a:rPr lang="it-IT" i="1" dirty="0" err="1" smtClean="0">
                        <a:latin typeface="Cambria Math" panose="02040503050406030204" pitchFamily="18" charset="0"/>
                      </a:rPr>
                      <m:t>+</m:t>
                    </m:r>
                    <m:r>
                      <a:rPr lang="it-IT" i="1" dirty="0" err="1" smtClean="0">
                        <a:latin typeface="Cambria Math" panose="02040503050406030204" pitchFamily="18" charset="0"/>
                      </a:rPr>
                      <m:t>𝑠</m:t>
                    </m:r>
                  </m:oMath>
                </a14:m>
                <a:r>
                  <a:rPr lang="it-IT" dirty="0"/>
                  <a:t>: tempo totale speso nel sistema</a:t>
                </a:r>
              </a:p>
              <a:p>
                <a14:m>
                  <m:oMath xmlns:m="http://schemas.openxmlformats.org/officeDocument/2006/math">
                    <m:r>
                      <a:rPr lang="it-IT" i="1" dirty="0" smtClean="0">
                        <a:latin typeface="Cambria Math" panose="02040503050406030204" pitchFamily="18" charset="0"/>
                      </a:rPr>
                      <m:t>𝑊</m:t>
                    </m:r>
                    <m:r>
                      <a:rPr lang="it-IT" i="1" dirty="0" smtClean="0">
                        <a:latin typeface="Cambria Math" panose="02040503050406030204" pitchFamily="18" charset="0"/>
                      </a:rPr>
                      <m:t>=</m:t>
                    </m:r>
                    <m:d>
                      <m:dPr>
                        <m:begChr m:val="⟨"/>
                        <m:endChr m:val="⟩"/>
                        <m:ctrlPr>
                          <a:rPr lang="it-IT" i="1" dirty="0" smtClean="0">
                            <a:latin typeface="Cambria Math" panose="02040503050406030204" pitchFamily="18" charset="0"/>
                          </a:rPr>
                        </m:ctrlPr>
                      </m:dPr>
                      <m:e>
                        <m:r>
                          <a:rPr lang="it-IT" b="0" i="1" dirty="0" smtClean="0">
                            <a:latin typeface="Cambria Math" panose="02040503050406030204" pitchFamily="18" charset="0"/>
                          </a:rPr>
                          <m:t>𝑤</m:t>
                        </m:r>
                      </m:e>
                    </m:d>
                    <m:r>
                      <a:rPr lang="it-IT" b="0" i="1" dirty="0" smtClean="0">
                        <a:latin typeface="Cambria Math" panose="02040503050406030204" pitchFamily="18" charset="0"/>
                      </a:rPr>
                      <m:t>=</m:t>
                    </m:r>
                  </m:oMath>
                </a14:m>
                <a:r>
                  <a:rPr lang="it-IT" dirty="0"/>
                  <a:t> </a:t>
                </a:r>
                <a14:m>
                  <m:oMath xmlns:m="http://schemas.openxmlformats.org/officeDocument/2006/math">
                    <m:sSub>
                      <m:sSubPr>
                        <m:ctrlPr>
                          <a:rPr lang="it-IT" i="1" dirty="0">
                            <a:latin typeface="Cambria Math" panose="02040503050406030204" pitchFamily="18" charset="0"/>
                          </a:rPr>
                        </m:ctrlPr>
                      </m:sSubPr>
                      <m:e>
                        <m:r>
                          <a:rPr lang="it-IT" b="0" i="1" dirty="0" smtClean="0">
                            <a:latin typeface="Cambria Math" panose="02040503050406030204" pitchFamily="18" charset="0"/>
                          </a:rPr>
                          <m:t>𝑊</m:t>
                        </m:r>
                      </m:e>
                      <m:sub>
                        <m:r>
                          <a:rPr lang="it-IT" i="1" dirty="0">
                            <a:latin typeface="Cambria Math" panose="02040503050406030204" pitchFamily="18" charset="0"/>
                          </a:rPr>
                          <m:t>𝑞</m:t>
                        </m:r>
                      </m:sub>
                    </m:sSub>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b="0" i="1" dirty="0" smtClean="0">
                            <a:latin typeface="Cambria Math" panose="02040503050406030204" pitchFamily="18" charset="0"/>
                          </a:rPr>
                          <m:t>𝑊</m:t>
                        </m:r>
                      </m:e>
                      <m:sub>
                        <m:r>
                          <a:rPr lang="it-IT" i="1" dirty="0">
                            <a:latin typeface="Cambria Math" panose="02040503050406030204" pitchFamily="18" charset="0"/>
                          </a:rPr>
                          <m:t>𝑠</m:t>
                        </m:r>
                      </m:sub>
                    </m:sSub>
                    <m:r>
                      <a:rPr lang="it-IT" i="1" dirty="0">
                        <a:latin typeface="Cambria Math" panose="02040503050406030204" pitchFamily="18" charset="0"/>
                      </a:rPr>
                      <m:t>=</m:t>
                    </m:r>
                    <m:d>
                      <m:dPr>
                        <m:begChr m:val="⟨"/>
                        <m:endChr m:val="⟩"/>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b="0" i="1" dirty="0" smtClean="0">
                                <a:latin typeface="Cambria Math" panose="02040503050406030204" pitchFamily="18" charset="0"/>
                              </a:rPr>
                              <m:t>𝑤</m:t>
                            </m:r>
                          </m:e>
                          <m:sub>
                            <m:r>
                              <a:rPr lang="it-IT" i="1" dirty="0">
                                <a:latin typeface="Cambria Math" panose="02040503050406030204" pitchFamily="18" charset="0"/>
                              </a:rPr>
                              <m:t>𝑞</m:t>
                            </m:r>
                          </m:sub>
                        </m:sSub>
                      </m:e>
                    </m:d>
                    <m:r>
                      <a:rPr lang="it-IT" i="1" dirty="0">
                        <a:latin typeface="Cambria Math" panose="02040503050406030204" pitchFamily="18" charset="0"/>
                      </a:rPr>
                      <m:t>+</m:t>
                    </m:r>
                    <m:d>
                      <m:dPr>
                        <m:begChr m:val="⟨"/>
                        <m:endChr m:val="⟩"/>
                        <m:ctrlPr>
                          <a:rPr lang="it-IT" i="1" dirty="0">
                            <a:latin typeface="Cambria Math" panose="02040503050406030204" pitchFamily="18" charset="0"/>
                          </a:rPr>
                        </m:ctrlPr>
                      </m:dPr>
                      <m:e>
                        <m:sSub>
                          <m:sSubPr>
                            <m:ctrlPr>
                              <a:rPr lang="it-IT" i="1" dirty="0">
                                <a:latin typeface="Cambria Math" panose="02040503050406030204" pitchFamily="18" charset="0"/>
                              </a:rPr>
                            </m:ctrlPr>
                          </m:sSubPr>
                          <m:e>
                            <m:r>
                              <a:rPr lang="it-IT" b="0" i="1" dirty="0" smtClean="0">
                                <a:latin typeface="Cambria Math" panose="02040503050406030204" pitchFamily="18" charset="0"/>
                              </a:rPr>
                              <m:t>𝑤</m:t>
                            </m:r>
                          </m:e>
                          <m:sub>
                            <m:r>
                              <a:rPr lang="it-IT" i="1" dirty="0">
                                <a:latin typeface="Cambria Math" panose="02040503050406030204" pitchFamily="18" charset="0"/>
                              </a:rPr>
                              <m:t>𝑠</m:t>
                            </m:r>
                          </m:sub>
                        </m:sSub>
                      </m:e>
                    </m:d>
                    <m:r>
                      <a:rPr lang="it-IT" i="1" dirty="0">
                        <a:latin typeface="Cambria Math" panose="02040503050406030204" pitchFamily="18" charset="0"/>
                      </a:rPr>
                      <m:t> </m:t>
                    </m:r>
                  </m:oMath>
                </a14:m>
                <a:r>
                  <a:rPr lang="it-IT" dirty="0"/>
                  <a:t>: Tempo totale medio speso</a:t>
                </a:r>
              </a:p>
              <a:p>
                <a14:m>
                  <m:oMath xmlns:m="http://schemas.openxmlformats.org/officeDocument/2006/math">
                    <m:r>
                      <a:rPr lang="it-IT" b="0" i="1" dirty="0" smtClean="0">
                        <a:latin typeface="Cambria Math" panose="02040503050406030204" pitchFamily="18" charset="0"/>
                      </a:rPr>
                      <m:t>𝐿</m:t>
                    </m:r>
                    <m:r>
                      <a:rPr lang="it-IT" b="0" i="1" dirty="0" smtClean="0">
                        <a:latin typeface="Cambria Math" panose="02040503050406030204" pitchFamily="18" charset="0"/>
                      </a:rPr>
                      <m:t>=</m:t>
                    </m:r>
                    <m:r>
                      <a:rPr lang="it-IT" i="1">
                        <a:latin typeface="Cambria Math" panose="02040503050406030204" pitchFamily="18" charset="0"/>
                        <a:ea typeface="Cambria Math" panose="02040503050406030204" pitchFamily="18" charset="0"/>
                      </a:rPr>
                      <m:t>𝜆</m:t>
                    </m:r>
                    <m:r>
                      <a:rPr lang="it-IT" i="1" dirty="0" smtClean="0">
                        <a:latin typeface="Cambria Math" panose="02040503050406030204" pitchFamily="18" charset="0"/>
                      </a:rPr>
                      <m:t>𝑊</m:t>
                    </m:r>
                  </m:oMath>
                </a14:m>
                <a:r>
                  <a:rPr lang="it-IT" dirty="0"/>
                  <a:t>: legge di Little</a:t>
                </a:r>
              </a:p>
            </p:txBody>
          </p:sp>
        </mc:Choice>
        <mc:Fallback xmlns="">
          <p:sp>
            <p:nvSpPr>
              <p:cNvPr id="4" name="Segnaposto contenuto 3">
                <a:extLst>
                  <a:ext uri="{FF2B5EF4-FFF2-40B4-BE49-F238E27FC236}">
                    <a16:creationId xmlns:a16="http://schemas.microsoft.com/office/drawing/2014/main" id="{C5D49082-0030-B74A-8CB3-FBCF9BCCFEB5}"/>
                  </a:ext>
                </a:extLst>
              </p:cNvPr>
              <p:cNvSpPr>
                <a:spLocks noGrp="1" noRot="1" noChangeAspect="1" noMove="1" noResize="1" noEditPoints="1" noAdjustHandles="1" noChangeArrowheads="1" noChangeShapeType="1" noTextEdit="1"/>
              </p:cNvSpPr>
              <p:nvPr>
                <p:ph idx="1"/>
              </p:nvPr>
            </p:nvSpPr>
            <p:spPr>
              <a:xfrm>
                <a:off x="856060" y="1648046"/>
                <a:ext cx="7429499" cy="4040373"/>
              </a:xfrm>
              <a:blipFill>
                <a:blip r:embed="rId2"/>
                <a:stretch>
                  <a:fillRect l="-683" t="-1567"/>
                </a:stretch>
              </a:blipFill>
            </p:spPr>
            <p:txBody>
              <a:bodyPr/>
              <a:lstStyle/>
              <a:p>
                <a:r>
                  <a:rPr lang="it-IT">
                    <a:noFill/>
                  </a:rPr>
                  <a:t> </a:t>
                </a:r>
              </a:p>
            </p:txBody>
          </p:sp>
        </mc:Fallback>
      </mc:AlternateContent>
      <p:sp>
        <p:nvSpPr>
          <p:cNvPr id="3" name="Segnaposto numero diapositiva 2">
            <a:extLst>
              <a:ext uri="{FF2B5EF4-FFF2-40B4-BE49-F238E27FC236}">
                <a16:creationId xmlns:a16="http://schemas.microsoft.com/office/drawing/2014/main" id="{B071DC47-4C57-9B4F-B652-22FF0DA99129}"/>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65543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1E3FD6-02AB-CE40-B00E-DD3854DB500C}"/>
              </a:ext>
            </a:extLst>
          </p:cNvPr>
          <p:cNvSpPr>
            <a:spLocks noGrp="1"/>
          </p:cNvSpPr>
          <p:nvPr>
            <p:ph type="title"/>
          </p:nvPr>
        </p:nvSpPr>
        <p:spPr/>
        <p:txBody>
          <a:bodyPr/>
          <a:lstStyle/>
          <a:p>
            <a:r>
              <a:rPr lang="it-IT" dirty="0"/>
              <a:t>Disciplina di servizio</a:t>
            </a:r>
          </a:p>
        </p:txBody>
      </p:sp>
      <p:sp>
        <p:nvSpPr>
          <p:cNvPr id="3" name="Segnaposto contenuto 2">
            <a:extLst>
              <a:ext uri="{FF2B5EF4-FFF2-40B4-BE49-F238E27FC236}">
                <a16:creationId xmlns:a16="http://schemas.microsoft.com/office/drawing/2014/main" id="{BEDEA86F-B473-C54D-BA7F-5CCE653D9B65}"/>
              </a:ext>
            </a:extLst>
          </p:cNvPr>
          <p:cNvSpPr>
            <a:spLocks noGrp="1"/>
          </p:cNvSpPr>
          <p:nvPr>
            <p:ph idx="1"/>
          </p:nvPr>
        </p:nvSpPr>
        <p:spPr/>
        <p:txBody>
          <a:bodyPr/>
          <a:lstStyle/>
          <a:p>
            <a:r>
              <a:rPr lang="it-IT" dirty="0"/>
              <a:t>FIFO: First-in-first-out</a:t>
            </a:r>
          </a:p>
          <a:p>
            <a:r>
              <a:rPr lang="it-IT" dirty="0"/>
              <a:t>SIRO: Service in random </a:t>
            </a:r>
            <a:r>
              <a:rPr lang="it-IT" dirty="0" err="1"/>
              <a:t>order</a:t>
            </a:r>
            <a:endParaRPr lang="it-IT" dirty="0"/>
          </a:p>
          <a:p>
            <a:r>
              <a:rPr lang="it-IT" dirty="0"/>
              <a:t>Prima chi ha il tempo di servizio più basso </a:t>
            </a:r>
          </a:p>
          <a:p>
            <a:r>
              <a:rPr lang="it-IT" dirty="0"/>
              <a:t>Priorità: es.: </a:t>
            </a:r>
            <a:r>
              <a:rPr lang="it-IT" dirty="0" err="1"/>
              <a:t>speedy</a:t>
            </a:r>
            <a:r>
              <a:rPr lang="it-IT" dirty="0"/>
              <a:t> </a:t>
            </a:r>
            <a:r>
              <a:rPr lang="it-IT" dirty="0" err="1"/>
              <a:t>boarding</a:t>
            </a:r>
            <a:r>
              <a:rPr lang="it-IT" dirty="0"/>
              <a:t>; prima anziani e disabili, ecc.</a:t>
            </a:r>
          </a:p>
          <a:p>
            <a:pPr lvl="1"/>
            <a:r>
              <a:rPr lang="it-IT" dirty="0"/>
              <a:t>È possibile che un servizio in corso venga interrotto</a:t>
            </a:r>
          </a:p>
        </p:txBody>
      </p:sp>
      <p:sp>
        <p:nvSpPr>
          <p:cNvPr id="4" name="Segnaposto numero diapositiva 3">
            <a:extLst>
              <a:ext uri="{FF2B5EF4-FFF2-40B4-BE49-F238E27FC236}">
                <a16:creationId xmlns:a16="http://schemas.microsoft.com/office/drawing/2014/main" id="{E4EAFE0F-69AC-634C-B67A-8D167D9D5D6D}"/>
              </a:ext>
            </a:extLst>
          </p:cNvPr>
          <p:cNvSpPr>
            <a:spLocks noGrp="1"/>
          </p:cNvSpPr>
          <p:nvPr>
            <p:ph type="sldNum" sz="quarter" idx="12"/>
          </p:nvPr>
        </p:nvSpPr>
        <p:spPr/>
        <p:txBody>
          <a:bodyPr/>
          <a:lstStyle/>
          <a:p>
            <a:fld id="{6D22F896-40B5-4ADD-8801-0D06FADFA095}" type="slidenum">
              <a:rPr lang="en-US" smtClean="0"/>
              <a:t>6</a:t>
            </a:fld>
            <a:endParaRPr lang="en-US"/>
          </a:p>
        </p:txBody>
      </p:sp>
    </p:spTree>
    <p:extLst>
      <p:ext uri="{BB962C8B-B14F-4D97-AF65-F5344CB8AC3E}">
        <p14:creationId xmlns:p14="http://schemas.microsoft.com/office/powerpoint/2010/main" val="222559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6E15E-48CF-8940-9F2A-F0A065070181}"/>
              </a:ext>
            </a:extLst>
          </p:cNvPr>
          <p:cNvSpPr>
            <a:spLocks noGrp="1"/>
          </p:cNvSpPr>
          <p:nvPr>
            <p:ph type="title"/>
          </p:nvPr>
        </p:nvSpPr>
        <p:spPr/>
        <p:txBody>
          <a:bodyPr/>
          <a:lstStyle/>
          <a:p>
            <a:r>
              <a:rPr lang="it-IT" dirty="0"/>
              <a:t>Distribuzione dei tempi</a:t>
            </a:r>
          </a:p>
        </p:txBody>
      </p:sp>
      <p:sp>
        <p:nvSpPr>
          <p:cNvPr id="3" name="Segnaposto contenuto 2">
            <a:extLst>
              <a:ext uri="{FF2B5EF4-FFF2-40B4-BE49-F238E27FC236}">
                <a16:creationId xmlns:a16="http://schemas.microsoft.com/office/drawing/2014/main" id="{A61D598C-E9DD-3F46-A0C6-AB2DD940F5AD}"/>
              </a:ext>
            </a:extLst>
          </p:cNvPr>
          <p:cNvSpPr>
            <a:spLocks noGrp="1"/>
          </p:cNvSpPr>
          <p:nvPr>
            <p:ph idx="1"/>
          </p:nvPr>
        </p:nvSpPr>
        <p:spPr/>
        <p:txBody>
          <a:bodyPr>
            <a:normAutofit fontScale="92500" lnSpcReduction="10000"/>
          </a:bodyPr>
          <a:lstStyle/>
          <a:p>
            <a:r>
              <a:rPr lang="it-IT" b="1" dirty="0"/>
              <a:t>M</a:t>
            </a:r>
            <a:r>
              <a:rPr lang="it-IT" dirty="0"/>
              <a:t>: distribuzione esponenziale [*]</a:t>
            </a:r>
          </a:p>
          <a:p>
            <a:r>
              <a:rPr lang="it-IT" b="1" dirty="0"/>
              <a:t>D</a:t>
            </a:r>
            <a:r>
              <a:rPr lang="it-IT" dirty="0"/>
              <a:t>: deterministico (= costante)</a:t>
            </a:r>
          </a:p>
          <a:p>
            <a:r>
              <a:rPr lang="it-IT" b="1" dirty="0"/>
              <a:t>U</a:t>
            </a:r>
            <a:r>
              <a:rPr lang="it-IT" dirty="0"/>
              <a:t>: uniforme (tra un tempo minimo ed uno massimo)</a:t>
            </a:r>
          </a:p>
          <a:p>
            <a:r>
              <a:rPr lang="it-IT" b="1" dirty="0"/>
              <a:t>G</a:t>
            </a:r>
            <a:r>
              <a:rPr lang="it-IT" dirty="0"/>
              <a:t>: generale (una distribuzione qualsiasi)</a:t>
            </a:r>
          </a:p>
          <a:p>
            <a:r>
              <a:rPr lang="it-IT" dirty="0"/>
              <a:t>…ecc.</a:t>
            </a:r>
          </a:p>
          <a:p>
            <a:pPr marL="0" indent="0">
              <a:buNone/>
            </a:pPr>
            <a:endParaRPr lang="it-IT" dirty="0"/>
          </a:p>
          <a:p>
            <a:pPr marL="0" indent="0">
              <a:buNone/>
            </a:pPr>
            <a:r>
              <a:rPr lang="it-IT" dirty="0"/>
              <a:t>[*] caso naturale in molti processi casuali</a:t>
            </a:r>
          </a:p>
        </p:txBody>
      </p:sp>
      <p:sp>
        <p:nvSpPr>
          <p:cNvPr id="4" name="Segnaposto numero diapositiva 3">
            <a:extLst>
              <a:ext uri="{FF2B5EF4-FFF2-40B4-BE49-F238E27FC236}">
                <a16:creationId xmlns:a16="http://schemas.microsoft.com/office/drawing/2014/main" id="{674E8BD2-6FBC-3744-8CE8-57EF3865D38E}"/>
              </a:ext>
            </a:extLst>
          </p:cNvPr>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369927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1F13D3-D37D-594E-9BFA-060608B4A1B3}"/>
              </a:ext>
            </a:extLst>
          </p:cNvPr>
          <p:cNvSpPr>
            <a:spLocks noGrp="1"/>
          </p:cNvSpPr>
          <p:nvPr>
            <p:ph type="title"/>
          </p:nvPr>
        </p:nvSpPr>
        <p:spPr/>
        <p:txBody>
          <a:bodyPr/>
          <a:lstStyle/>
          <a:p>
            <a:r>
              <a:rPr lang="it-IT" dirty="0"/>
              <a:t>Distribuzione esponenziale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A8F7014E-CA62-E445-82EC-488D97D297CB}"/>
                  </a:ext>
                </a:extLst>
              </p:cNvPr>
              <p:cNvSpPr>
                <a:spLocks noGrp="1"/>
              </p:cNvSpPr>
              <p:nvPr>
                <p:ph idx="1"/>
              </p:nvPr>
            </p:nvSpPr>
            <p:spPr/>
            <p:txBody>
              <a:bodyPr>
                <a:normAutofit fontScale="85000" lnSpcReduction="10000"/>
              </a:bodyPr>
              <a:lstStyle/>
              <a:p>
                <a:r>
                  <a:rPr lang="it-IT" dirty="0"/>
                  <a:t>Un processo casuale uniforme in un intervallo di tempo </a:t>
                </a:r>
                <a14:m>
                  <m:oMath xmlns:m="http://schemas.openxmlformats.org/officeDocument/2006/math">
                    <m:d>
                      <m:dPr>
                        <m:begChr m:val="["/>
                        <m:endChr m:val="]"/>
                        <m:ctrlPr>
                          <a:rPr lang="it-IT" i="1" dirty="0" smtClean="0">
                            <a:latin typeface="Cambria Math" panose="02040503050406030204" pitchFamily="18" charset="0"/>
                          </a:rPr>
                        </m:ctrlPr>
                      </m:dPr>
                      <m:e>
                        <m:r>
                          <a:rPr lang="it-IT" i="1" dirty="0">
                            <a:latin typeface="Cambria Math" panose="02040503050406030204" pitchFamily="18" charset="0"/>
                          </a:rPr>
                          <m:t>0, </m:t>
                        </m:r>
                        <m:r>
                          <a:rPr lang="it-IT" i="1" dirty="0">
                            <a:latin typeface="Cambria Math" panose="02040503050406030204" pitchFamily="18" charset="0"/>
                          </a:rPr>
                          <m:t>𝑇</m:t>
                        </m:r>
                      </m:e>
                    </m:d>
                  </m:oMath>
                </a14:m>
                <a:r>
                  <a:rPr lang="it-IT" dirty="0"/>
                  <a:t>, con </a:t>
                </a:r>
                <a14:m>
                  <m:oMath xmlns:m="http://schemas.openxmlformats.org/officeDocument/2006/math">
                    <m:r>
                      <a:rPr lang="it-IT" i="1" dirty="0" smtClean="0">
                        <a:latin typeface="Cambria Math" panose="02040503050406030204" pitchFamily="18" charset="0"/>
                      </a:rPr>
                      <m:t>𝑇</m:t>
                    </m:r>
                  </m:oMath>
                </a14:m>
                <a:r>
                  <a:rPr lang="it-IT" dirty="0"/>
                  <a:t> molto grande (</a:t>
                </a:r>
                <a14:m>
                  <m:oMath xmlns:m="http://schemas.openxmlformats.org/officeDocument/2006/math">
                    <m:r>
                      <a:rPr lang="it-IT" b="0" i="1" smtClean="0">
                        <a:latin typeface="Cambria Math" panose="02040503050406030204" pitchFamily="18" charset="0"/>
                      </a:rPr>
                      <m:t>𝑇</m:t>
                    </m:r>
                    <m:r>
                      <a:rPr lang="it-IT" b="0" i="1" smtClean="0">
                        <a:latin typeface="Cambria Math" panose="02040503050406030204" pitchFamily="18" charset="0"/>
                        <a:ea typeface="Cambria Math" panose="02040503050406030204" pitchFamily="18" charset="0"/>
                      </a:rPr>
                      <m:t>→∞</m:t>
                    </m:r>
                  </m:oMath>
                </a14:m>
                <a:r>
                  <a:rPr lang="it-IT" dirty="0"/>
                  <a:t>), ha interessanti proprietà statistiche:</a:t>
                </a:r>
              </a:p>
              <a:p>
                <a:pPr lvl="1"/>
                <a:r>
                  <a:rPr lang="it-IT" dirty="0"/>
                  <a:t>In un intervallo finito, il numero di eventi </a:t>
                </a:r>
                <a14:m>
                  <m:oMath xmlns:m="http://schemas.openxmlformats.org/officeDocument/2006/math">
                    <m:r>
                      <a:rPr lang="it-IT" i="1" dirty="0" smtClean="0">
                        <a:latin typeface="Cambria Math" panose="02040503050406030204" pitchFamily="18" charset="0"/>
                      </a:rPr>
                      <m:t>𝑛</m:t>
                    </m:r>
                  </m:oMath>
                </a14:m>
                <a:r>
                  <a:rPr lang="it-IT" dirty="0"/>
                  <a:t> segue la distribuzione di </a:t>
                </a:r>
                <a:r>
                  <a:rPr lang="it-IT" dirty="0" err="1"/>
                  <a:t>Poisson</a:t>
                </a:r>
                <a:r>
                  <a:rPr lang="it-IT" dirty="0"/>
                  <a:t>:</a:t>
                </a:r>
              </a:p>
              <a:p>
                <a:pPr marL="914400" lvl="2" indent="0">
                  <a:buNone/>
                </a:pPr>
                <a14:m>
                  <m:oMathPara xmlns:m="http://schemas.openxmlformats.org/officeDocument/2006/math">
                    <m:oMathParaPr>
                      <m:jc m:val="center"/>
                    </m:oMathParaPr>
                    <m:oMath xmlns:m="http://schemas.openxmlformats.org/officeDocument/2006/math">
                      <m:r>
                        <a:rPr lang="it-IT" sz="2100" i="1" dirty="0" smtClean="0">
                          <a:latin typeface="Cambria Math" panose="02040503050406030204" pitchFamily="18" charset="0"/>
                        </a:rPr>
                        <m:t>𝑃</m:t>
                      </m:r>
                      <m:r>
                        <a:rPr lang="it-IT" sz="2100" i="1" dirty="0" smtClean="0">
                          <a:latin typeface="Cambria Math" panose="02040503050406030204" pitchFamily="18" charset="0"/>
                        </a:rPr>
                        <m:t>(</m:t>
                      </m:r>
                      <m:r>
                        <a:rPr lang="it-IT" sz="2100" i="1" dirty="0" err="1" smtClean="0">
                          <a:latin typeface="Cambria Math" panose="02040503050406030204" pitchFamily="18" charset="0"/>
                        </a:rPr>
                        <m:t>𝑛</m:t>
                      </m:r>
                      <m:r>
                        <a:rPr lang="it-IT" sz="2100" i="1" dirty="0" smtClean="0">
                          <a:latin typeface="Cambria Math" panose="02040503050406030204" pitchFamily="18" charset="0"/>
                        </a:rPr>
                        <m:t>) =</m:t>
                      </m:r>
                      <m:f>
                        <m:fPr>
                          <m:ctrlPr>
                            <a:rPr lang="it-IT" sz="2100" i="1" dirty="0" smtClean="0">
                              <a:latin typeface="Cambria Math" panose="02040503050406030204" pitchFamily="18" charset="0"/>
                            </a:rPr>
                          </m:ctrlPr>
                        </m:fPr>
                        <m:num>
                          <m:sSup>
                            <m:sSupPr>
                              <m:ctrlPr>
                                <a:rPr lang="it-IT" sz="2100" i="1" dirty="0" smtClean="0">
                                  <a:latin typeface="Cambria Math" panose="02040503050406030204" pitchFamily="18" charset="0"/>
                                </a:rPr>
                              </m:ctrlPr>
                            </m:sSupPr>
                            <m:e>
                              <m:sSup>
                                <m:sSupPr>
                                  <m:ctrlPr>
                                    <a:rPr lang="it-IT" sz="2100" i="1" dirty="0" smtClean="0">
                                      <a:latin typeface="Cambria Math" panose="02040503050406030204" pitchFamily="18" charset="0"/>
                                    </a:rPr>
                                  </m:ctrlPr>
                                </m:sSupPr>
                                <m:e>
                                  <m:r>
                                    <a:rPr lang="it-IT" sz="2100" i="1" dirty="0" smtClean="0">
                                      <a:latin typeface="Cambria Math" panose="02040503050406030204" pitchFamily="18" charset="0"/>
                                      <a:ea typeface="Cambria Math" panose="02040503050406030204" pitchFamily="18" charset="0"/>
                                    </a:rPr>
                                    <m:t>𝜆</m:t>
                                  </m:r>
                                </m:e>
                                <m:sup>
                                  <m:r>
                                    <a:rPr lang="it-IT" sz="2100" b="0" i="1" dirty="0" smtClean="0">
                                      <a:latin typeface="Cambria Math" panose="02040503050406030204" pitchFamily="18" charset="0"/>
                                    </a:rPr>
                                    <m:t>𝑛</m:t>
                                  </m:r>
                                </m:sup>
                              </m:sSup>
                              <m:r>
                                <a:rPr lang="it-IT" sz="2100" b="0" i="1" dirty="0" smtClean="0">
                                  <a:latin typeface="Cambria Math" panose="02040503050406030204" pitchFamily="18" charset="0"/>
                                </a:rPr>
                                <m:t>𝑒</m:t>
                              </m:r>
                            </m:e>
                            <m:sup>
                              <m:r>
                                <a:rPr lang="it-IT" sz="2100" b="0" i="1" dirty="0" smtClean="0">
                                  <a:latin typeface="Cambria Math" panose="02040503050406030204" pitchFamily="18" charset="0"/>
                                </a:rPr>
                                <m:t>−</m:t>
                              </m:r>
                              <m:r>
                                <a:rPr lang="it-IT" sz="2100" b="0" i="1" dirty="0" smtClean="0">
                                  <a:latin typeface="Cambria Math" panose="02040503050406030204" pitchFamily="18" charset="0"/>
                                  <a:ea typeface="Cambria Math" panose="02040503050406030204" pitchFamily="18" charset="0"/>
                                </a:rPr>
                                <m:t>𝜆</m:t>
                              </m:r>
                            </m:sup>
                          </m:sSup>
                        </m:num>
                        <m:den>
                          <m:r>
                            <a:rPr lang="it-IT" sz="2100" b="0" i="1" dirty="0" smtClean="0">
                              <a:latin typeface="Cambria Math" panose="02040503050406030204" pitchFamily="18" charset="0"/>
                            </a:rPr>
                            <m:t>𝑛</m:t>
                          </m:r>
                          <m:r>
                            <a:rPr lang="it-IT" sz="2100" b="0" i="1" dirty="0" smtClean="0">
                              <a:latin typeface="Cambria Math" panose="02040503050406030204" pitchFamily="18" charset="0"/>
                            </a:rPr>
                            <m:t>!</m:t>
                          </m:r>
                        </m:den>
                      </m:f>
                    </m:oMath>
                  </m:oMathPara>
                </a14:m>
                <a:endParaRPr lang="it-IT" dirty="0"/>
              </a:p>
              <a:p>
                <a:pPr lvl="1"/>
                <a:r>
                  <a:rPr lang="it-IT" dirty="0"/>
                  <a:t>L'intervallo </a:t>
                </a:r>
                <a14:m>
                  <m:oMath xmlns:m="http://schemas.openxmlformats.org/officeDocument/2006/math">
                    <m:r>
                      <a:rPr lang="it-IT" i="1" smtClean="0">
                        <a:latin typeface="Cambria Math" panose="02040503050406030204" pitchFamily="18" charset="0"/>
                        <a:ea typeface="Cambria Math" panose="02040503050406030204" pitchFamily="18" charset="0"/>
                      </a:rPr>
                      <m:t>𝜏</m:t>
                    </m:r>
                  </m:oMath>
                </a14:m>
                <a:r>
                  <a:rPr lang="it-IT" dirty="0"/>
                  <a:t> tra due eventi successivi o tra un tempo di riferimento qualsiasi ed il primo eventi segue una distribuzione esponenziale:</a:t>
                </a:r>
              </a:p>
              <a:p>
                <a:pPr marL="457200" lvl="1" indent="0">
                  <a:buNone/>
                </a:pPr>
                <a14:m>
                  <m:oMathPara xmlns:m="http://schemas.openxmlformats.org/officeDocument/2006/math">
                    <m:oMathParaPr>
                      <m:jc m:val="centerGroup"/>
                    </m:oMathParaPr>
                    <m:oMath xmlns:m="http://schemas.openxmlformats.org/officeDocument/2006/math">
                      <m:r>
                        <a:rPr lang="it-IT" sz="2100" b="0" i="1" dirty="0" smtClean="0">
                          <a:latin typeface="Cambria Math" panose="02040503050406030204" pitchFamily="18" charset="0"/>
                        </a:rPr>
                        <m:t>𝑓</m:t>
                      </m:r>
                      <m:d>
                        <m:dPr>
                          <m:ctrlPr>
                            <a:rPr lang="it-IT" sz="2100" i="1" dirty="0" smtClean="0">
                              <a:latin typeface="Cambria Math" panose="02040503050406030204" pitchFamily="18" charset="0"/>
                            </a:rPr>
                          </m:ctrlPr>
                        </m:dPr>
                        <m:e>
                          <m:r>
                            <a:rPr lang="it-IT" sz="2100" i="1" dirty="0" smtClean="0">
                              <a:latin typeface="Cambria Math" panose="02040503050406030204" pitchFamily="18" charset="0"/>
                              <a:ea typeface="Cambria Math" panose="02040503050406030204" pitchFamily="18" charset="0"/>
                            </a:rPr>
                            <m:t>𝜏</m:t>
                          </m:r>
                        </m:e>
                      </m:d>
                      <m:r>
                        <a:rPr lang="it-IT" sz="2100" b="0" i="1" dirty="0" smtClean="0">
                          <a:latin typeface="Cambria Math" panose="02040503050406030204" pitchFamily="18" charset="0"/>
                          <a:ea typeface="Cambria Math" panose="02040503050406030204" pitchFamily="18" charset="0"/>
                        </a:rPr>
                        <m:t>= </m:t>
                      </m:r>
                      <m:f>
                        <m:fPr>
                          <m:ctrlPr>
                            <a:rPr lang="it-IT" sz="2100" b="0" i="1" dirty="0" smtClean="0">
                              <a:latin typeface="Cambria Math" panose="02040503050406030204" pitchFamily="18" charset="0"/>
                              <a:ea typeface="Cambria Math" panose="02040503050406030204" pitchFamily="18" charset="0"/>
                            </a:rPr>
                          </m:ctrlPr>
                        </m:fPr>
                        <m:num>
                          <m:r>
                            <a:rPr lang="it-IT" sz="2100" b="0" i="1" dirty="0" smtClean="0">
                              <a:latin typeface="Cambria Math" panose="02040503050406030204" pitchFamily="18" charset="0"/>
                              <a:ea typeface="Cambria Math" panose="02040503050406030204" pitchFamily="18" charset="0"/>
                            </a:rPr>
                            <m:t>1</m:t>
                          </m:r>
                        </m:num>
                        <m:den>
                          <m:r>
                            <a:rPr lang="it-IT" sz="2100" b="0" i="1" dirty="0" smtClean="0">
                              <a:latin typeface="Cambria Math" panose="02040503050406030204" pitchFamily="18" charset="0"/>
                              <a:ea typeface="Cambria Math" panose="02040503050406030204" pitchFamily="18" charset="0"/>
                            </a:rPr>
                            <m:t>𝜆</m:t>
                          </m:r>
                        </m:den>
                      </m:f>
                      <m:sSup>
                        <m:sSupPr>
                          <m:ctrlPr>
                            <a:rPr lang="it-IT" sz="2100" b="0" i="1" dirty="0" smtClean="0">
                              <a:latin typeface="Cambria Math" panose="02040503050406030204" pitchFamily="18" charset="0"/>
                              <a:ea typeface="Cambria Math" panose="02040503050406030204" pitchFamily="18" charset="0"/>
                            </a:rPr>
                          </m:ctrlPr>
                        </m:sSupPr>
                        <m:e>
                          <m:r>
                            <a:rPr lang="it-IT" sz="2100" b="0" i="1" dirty="0" smtClean="0">
                              <a:latin typeface="Cambria Math" panose="02040503050406030204" pitchFamily="18" charset="0"/>
                              <a:ea typeface="Cambria Math" panose="02040503050406030204" pitchFamily="18" charset="0"/>
                            </a:rPr>
                            <m:t>𝑒</m:t>
                          </m:r>
                        </m:e>
                        <m:sup>
                          <m:r>
                            <a:rPr lang="it-IT" sz="2100" b="0" i="1" dirty="0" smtClean="0">
                              <a:latin typeface="Cambria Math" panose="02040503050406030204" pitchFamily="18" charset="0"/>
                              <a:ea typeface="Cambria Math" panose="02040503050406030204" pitchFamily="18" charset="0"/>
                            </a:rPr>
                            <m:t>−</m:t>
                          </m:r>
                          <m:r>
                            <a:rPr lang="it-IT" sz="2100" b="0" i="1" dirty="0" smtClean="0">
                              <a:latin typeface="Cambria Math" panose="02040503050406030204" pitchFamily="18" charset="0"/>
                              <a:ea typeface="Cambria Math" panose="02040503050406030204" pitchFamily="18" charset="0"/>
                            </a:rPr>
                            <m:t>𝜆𝜏</m:t>
                          </m:r>
                        </m:sup>
                      </m:sSup>
                    </m:oMath>
                  </m:oMathPara>
                </a14:m>
                <a:endParaRPr lang="it-IT" sz="2100" dirty="0"/>
              </a:p>
            </p:txBody>
          </p:sp>
        </mc:Choice>
        <mc:Fallback xmlns="">
          <p:sp>
            <p:nvSpPr>
              <p:cNvPr id="3" name="Segnaposto contenuto 2">
                <a:extLst>
                  <a:ext uri="{FF2B5EF4-FFF2-40B4-BE49-F238E27FC236}">
                    <a16:creationId xmlns:a16="http://schemas.microsoft.com/office/drawing/2014/main" id="{A8F7014E-CA62-E445-82EC-488D97D297CB}"/>
                  </a:ext>
                </a:extLst>
              </p:cNvPr>
              <p:cNvSpPr>
                <a:spLocks noGrp="1" noRot="1" noChangeAspect="1" noMove="1" noResize="1" noEditPoints="1" noAdjustHandles="1" noChangeArrowheads="1" noChangeShapeType="1" noTextEdit="1"/>
              </p:cNvSpPr>
              <p:nvPr>
                <p:ph idx="1"/>
              </p:nvPr>
            </p:nvSpPr>
            <p:spPr>
              <a:blipFill>
                <a:blip r:embed="rId2"/>
                <a:stretch>
                  <a:fillRect l="-1024" t="-2143" r="-853"/>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2FB59282-182C-0D42-BC67-2A40D2826400}"/>
              </a:ext>
            </a:extLst>
          </p:cNvPr>
          <p:cNvSpPr>
            <a:spLocks noGrp="1"/>
          </p:cNvSpPr>
          <p:nvPr>
            <p:ph type="sldNum" sz="quarter" idx="12"/>
          </p:nvPr>
        </p:nvSpPr>
        <p:spPr/>
        <p:txBody>
          <a:bodyPr/>
          <a:lstStyle/>
          <a:p>
            <a:fld id="{6D22F896-40B5-4ADD-8801-0D06FADFA095}" type="slidenum">
              <a:rPr lang="en-US" smtClean="0"/>
              <a:t>8</a:t>
            </a:fld>
            <a:endParaRPr lang="en-US"/>
          </a:p>
        </p:txBody>
      </p:sp>
    </p:spTree>
    <p:extLst>
      <p:ext uri="{BB962C8B-B14F-4D97-AF65-F5344CB8AC3E}">
        <p14:creationId xmlns:p14="http://schemas.microsoft.com/office/powerpoint/2010/main" val="3439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AB5313-37A6-8446-92EC-0B4EFA64639B}"/>
              </a:ext>
            </a:extLst>
          </p:cNvPr>
          <p:cNvSpPr>
            <a:spLocks noGrp="1"/>
          </p:cNvSpPr>
          <p:nvPr>
            <p:ph type="title"/>
          </p:nvPr>
        </p:nvSpPr>
        <p:spPr/>
        <p:txBody>
          <a:bodyPr/>
          <a:lstStyle/>
          <a:p>
            <a:r>
              <a:rPr lang="it-IT" dirty="0"/>
              <a:t>Aspetti non intuitivi</a:t>
            </a:r>
          </a:p>
        </p:txBody>
      </p:sp>
      <p:sp>
        <p:nvSpPr>
          <p:cNvPr id="3" name="Segnaposto contenuto 2">
            <a:extLst>
              <a:ext uri="{FF2B5EF4-FFF2-40B4-BE49-F238E27FC236}">
                <a16:creationId xmlns:a16="http://schemas.microsoft.com/office/drawing/2014/main" id="{D11D4E64-C68D-614E-BFEA-26A218CA528A}"/>
              </a:ext>
            </a:extLst>
          </p:cNvPr>
          <p:cNvSpPr>
            <a:spLocks noGrp="1"/>
          </p:cNvSpPr>
          <p:nvPr>
            <p:ph idx="1"/>
          </p:nvPr>
        </p:nvSpPr>
        <p:spPr/>
        <p:txBody>
          <a:bodyPr>
            <a:normAutofit fontScale="92500" lnSpcReduction="10000"/>
          </a:bodyPr>
          <a:lstStyle/>
          <a:p>
            <a:r>
              <a:rPr lang="it-IT" dirty="0"/>
              <a:t>Il tempo medio di attesa non è banalmente collegato al tempo medio di arrivo: la distribuzione è molto importante</a:t>
            </a:r>
          </a:p>
          <a:p>
            <a:r>
              <a:rPr lang="it-IT" dirty="0"/>
              <a:t>Esempi:</a:t>
            </a:r>
          </a:p>
          <a:p>
            <a:pPr lvl="1"/>
            <a:r>
              <a:rPr lang="it-IT" dirty="0"/>
              <a:t>Distribuzione deterministica: tempo di attesa: anche zero se ci si presenta in orario (es.: treni puntuali)</a:t>
            </a:r>
          </a:p>
          <a:p>
            <a:pPr lvl="1"/>
            <a:r>
              <a:rPr lang="it-IT" dirty="0"/>
              <a:t>Distribuzione esponenziale: tempo di attesa uguale al tempo medio di arrivo (modello senza memoria)</a:t>
            </a:r>
          </a:p>
          <a:p>
            <a:pPr lvl="1"/>
            <a:r>
              <a:rPr lang="it-IT" dirty="0"/>
              <a:t>Arrivo casuale, ma a gruppi: il tempo medio di attesa è più lungo del tempo medio di arrivo! (es.: certi bus locali…)</a:t>
            </a:r>
          </a:p>
        </p:txBody>
      </p:sp>
      <p:sp>
        <p:nvSpPr>
          <p:cNvPr id="4" name="Segnaposto numero diapositiva 3">
            <a:extLst>
              <a:ext uri="{FF2B5EF4-FFF2-40B4-BE49-F238E27FC236}">
                <a16:creationId xmlns:a16="http://schemas.microsoft.com/office/drawing/2014/main" id="{8C250E55-0945-6442-BB5D-02DCE427BAEA}"/>
              </a:ext>
            </a:extLst>
          </p:cNvPr>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1482815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1214</TotalTime>
  <Words>769</Words>
  <Application>Microsoft Macintosh PowerPoint</Application>
  <PresentationFormat>Presentazione su schermo (4:3)</PresentationFormat>
  <Paragraphs>91</Paragraphs>
  <Slides>13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Calibri</vt:lpstr>
      <vt:lpstr>Cambria Math</vt:lpstr>
      <vt:lpstr>Trebuchet MS</vt:lpstr>
      <vt:lpstr>Tw Cen MT</vt:lpstr>
      <vt:lpstr>Wingdings</vt:lpstr>
      <vt:lpstr>Circuito</vt:lpstr>
      <vt:lpstr> Corso di programmazione, Simulazione, ROOT, code, ecc. ecc.</vt:lpstr>
      <vt:lpstr>Teoria delle code</vt:lpstr>
      <vt:lpstr>Code in sistemi di acquisizione</vt:lpstr>
      <vt:lpstr>Modello di Coda</vt:lpstr>
      <vt:lpstr>Terminologia</vt:lpstr>
      <vt:lpstr>Disciplina di servizio</vt:lpstr>
      <vt:lpstr>Distribuzione dei tempi</vt:lpstr>
      <vt:lpstr>Distribuzione esponenziale</vt:lpstr>
      <vt:lpstr>Aspetti non intuitivi</vt:lpstr>
      <vt:lpstr>Modello di coda</vt:lpstr>
      <vt:lpstr>Capacità massima</vt:lpstr>
      <vt:lpstr>Coda all'equilibrio</vt:lpstr>
      <vt:lpstr>Simulazioni numeriche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Corso di programmazione, Simulazione, ROOT, ecc. ecc.</dc:title>
  <dc:creator>Utente di Microsoft Office</dc:creator>
  <cp:lastModifiedBy>Utente di Microsoft Office</cp:lastModifiedBy>
  <cp:revision>393</cp:revision>
  <dcterms:created xsi:type="dcterms:W3CDTF">2019-03-18T08:55:24Z</dcterms:created>
  <dcterms:modified xsi:type="dcterms:W3CDTF">2019-07-11T06:06:03Z</dcterms:modified>
</cp:coreProperties>
</file>