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1.jpg" ContentType="image/jpg"/>
  <Override PartName="/ppt/media/image55.jpg" ContentType="image/jpg"/>
  <Override PartName="/ppt/media/image56.jpg" ContentType="image/jpg"/>
  <Override PartName="/ppt/media/image58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7.jpg" ContentType="image/jpg"/>
  <Override PartName="/ppt/media/image70.jpg" ContentType="image/jp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604" r:id="rId2"/>
    <p:sldId id="755" r:id="rId3"/>
    <p:sldId id="794" r:id="rId4"/>
    <p:sldId id="795" r:id="rId5"/>
    <p:sldId id="796" r:id="rId6"/>
    <p:sldId id="801" r:id="rId7"/>
    <p:sldId id="752" r:id="rId8"/>
    <p:sldId id="797" r:id="rId9"/>
    <p:sldId id="798" r:id="rId10"/>
    <p:sldId id="802" r:id="rId11"/>
    <p:sldId id="754" r:id="rId12"/>
    <p:sldId id="753" r:id="rId13"/>
    <p:sldId id="805" r:id="rId14"/>
    <p:sldId id="803" r:id="rId15"/>
    <p:sldId id="785" r:id="rId16"/>
    <p:sldId id="800" r:id="rId17"/>
    <p:sldId id="824" r:id="rId18"/>
    <p:sldId id="825" r:id="rId19"/>
    <p:sldId id="806" r:id="rId20"/>
    <p:sldId id="787" r:id="rId21"/>
    <p:sldId id="670" r:id="rId22"/>
    <p:sldId id="826" r:id="rId23"/>
    <p:sldId id="827" r:id="rId24"/>
    <p:sldId id="788" r:id="rId25"/>
    <p:sldId id="816" r:id="rId26"/>
    <p:sldId id="809" r:id="rId27"/>
    <p:sldId id="766" r:id="rId28"/>
    <p:sldId id="807" r:id="rId29"/>
    <p:sldId id="722" r:id="rId30"/>
    <p:sldId id="818" r:id="rId31"/>
    <p:sldId id="819" r:id="rId32"/>
    <p:sldId id="820" r:id="rId33"/>
    <p:sldId id="821" r:id="rId34"/>
    <p:sldId id="811" r:id="rId35"/>
    <p:sldId id="822" r:id="rId36"/>
    <p:sldId id="823" r:id="rId37"/>
    <p:sldId id="828" r:id="rId38"/>
    <p:sldId id="817" r:id="rId39"/>
    <p:sldId id="814" r:id="rId40"/>
    <p:sldId id="789" r:id="rId41"/>
    <p:sldId id="829" r:id="rId42"/>
    <p:sldId id="830" r:id="rId43"/>
    <p:sldId id="831" r:id="rId44"/>
  </p:sldIdLst>
  <p:sldSz cx="10661650" cy="7543800"/>
  <p:notesSz cx="6858000" cy="9144000"/>
  <p:defaultTextStyle>
    <a:defPPr>
      <a:defRPr lang="en-US"/>
    </a:defPPr>
    <a:lvl1pPr marL="0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20111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40221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60332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80443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600554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120664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640775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160886" algn="l" defTabSz="5201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6">
          <p15:clr>
            <a:srgbClr val="A4A3A4"/>
          </p15:clr>
        </p15:guide>
        <p15:guide id="2" pos="33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9913"/>
    <a:srgbClr val="1551DA"/>
    <a:srgbClr val="520AF8"/>
    <a:srgbClr val="D40117"/>
    <a:srgbClr val="F86CEA"/>
    <a:srgbClr val="3348D5"/>
    <a:srgbClr val="11F80D"/>
    <a:srgbClr val="FBFF86"/>
    <a:srgbClr val="1956B0"/>
    <a:srgbClr val="3B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75" autoAdjust="0"/>
    <p:restoredTop sz="50000" autoAdjust="0"/>
  </p:normalViewPr>
  <p:slideViewPr>
    <p:cSldViewPr snapToGrid="0" snapToObjects="1">
      <p:cViewPr varScale="1">
        <p:scale>
          <a:sx n="111" d="100"/>
          <a:sy n="111" d="100"/>
        </p:scale>
        <p:origin x="1296" y="208"/>
      </p:cViewPr>
      <p:guideLst>
        <p:guide orient="horz" pos="2376"/>
        <p:guide pos="335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B4DC1-955F-1F4B-B30A-87F72A668196}" type="datetimeFigureOut">
              <a:rPr lang="en-US" smtClean="0"/>
              <a:t>7/10/19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06475" y="685800"/>
            <a:ext cx="4845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79FF4-32AA-6E4B-B1DD-AA5397C90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9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0111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40221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60332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080443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00554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20664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40775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160886" algn="l" defTabSz="52011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9FF4-32AA-6E4B-B1DD-AA5397C9025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2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79FF4-32AA-6E4B-B1DD-AA5397C902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55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9624" y="2343468"/>
            <a:ext cx="9062403" cy="1617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9248" y="4274820"/>
            <a:ext cx="7463155" cy="19278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0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02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04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0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0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60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32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94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9696" y="302102"/>
            <a:ext cx="2398871" cy="64366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082" y="302102"/>
            <a:ext cx="7018920" cy="64366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93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55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197" y="4847590"/>
            <a:ext cx="9062403" cy="1498283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197" y="3197385"/>
            <a:ext cx="9062403" cy="165020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01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022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03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04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0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0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07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60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8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083" y="1760221"/>
            <a:ext cx="4708895" cy="497855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9672" y="1760221"/>
            <a:ext cx="4708895" cy="4978559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48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082" y="1688624"/>
            <a:ext cx="4710747" cy="70373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11" indent="0">
              <a:buNone/>
              <a:defRPr sz="2300" b="1"/>
            </a:lvl2pPr>
            <a:lvl3pPr marL="1040221" indent="0">
              <a:buNone/>
              <a:defRPr sz="2000" b="1"/>
            </a:lvl3pPr>
            <a:lvl4pPr marL="1560332" indent="0">
              <a:buNone/>
              <a:defRPr sz="1800" b="1"/>
            </a:lvl4pPr>
            <a:lvl5pPr marL="2080443" indent="0">
              <a:buNone/>
              <a:defRPr sz="1800" b="1"/>
            </a:lvl5pPr>
            <a:lvl6pPr marL="2600554" indent="0">
              <a:buNone/>
              <a:defRPr sz="1800" b="1"/>
            </a:lvl6pPr>
            <a:lvl7pPr marL="3120664" indent="0">
              <a:buNone/>
              <a:defRPr sz="1800" b="1"/>
            </a:lvl7pPr>
            <a:lvl8pPr marL="3640775" indent="0">
              <a:buNone/>
              <a:defRPr sz="1800" b="1"/>
            </a:lvl8pPr>
            <a:lvl9pPr marL="416088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082" y="2392362"/>
            <a:ext cx="4710747" cy="434641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5971" y="1688624"/>
            <a:ext cx="4712597" cy="70373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0111" indent="0">
              <a:buNone/>
              <a:defRPr sz="2300" b="1"/>
            </a:lvl2pPr>
            <a:lvl3pPr marL="1040221" indent="0">
              <a:buNone/>
              <a:defRPr sz="2000" b="1"/>
            </a:lvl3pPr>
            <a:lvl4pPr marL="1560332" indent="0">
              <a:buNone/>
              <a:defRPr sz="1800" b="1"/>
            </a:lvl4pPr>
            <a:lvl5pPr marL="2080443" indent="0">
              <a:buNone/>
              <a:defRPr sz="1800" b="1"/>
            </a:lvl5pPr>
            <a:lvl6pPr marL="2600554" indent="0">
              <a:buNone/>
              <a:defRPr sz="1800" b="1"/>
            </a:lvl6pPr>
            <a:lvl7pPr marL="3120664" indent="0">
              <a:buNone/>
              <a:defRPr sz="1800" b="1"/>
            </a:lvl7pPr>
            <a:lvl8pPr marL="3640775" indent="0">
              <a:buNone/>
              <a:defRPr sz="1800" b="1"/>
            </a:lvl8pPr>
            <a:lvl9pPr marL="4160886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5971" y="2392362"/>
            <a:ext cx="4712597" cy="4346417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40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93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30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083" y="300355"/>
            <a:ext cx="3507609" cy="12782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409" y="300356"/>
            <a:ext cx="5960159" cy="6438424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083" y="1578611"/>
            <a:ext cx="3507609" cy="5160169"/>
          </a:xfrm>
        </p:spPr>
        <p:txBody>
          <a:bodyPr/>
          <a:lstStyle>
            <a:lvl1pPr marL="0" indent="0">
              <a:buNone/>
              <a:defRPr sz="1600"/>
            </a:lvl1pPr>
            <a:lvl2pPr marL="520111" indent="0">
              <a:buNone/>
              <a:defRPr sz="1400"/>
            </a:lvl2pPr>
            <a:lvl3pPr marL="1040221" indent="0">
              <a:buNone/>
              <a:defRPr sz="1100"/>
            </a:lvl3pPr>
            <a:lvl4pPr marL="1560332" indent="0">
              <a:buNone/>
              <a:defRPr sz="1000"/>
            </a:lvl4pPr>
            <a:lvl5pPr marL="2080443" indent="0">
              <a:buNone/>
              <a:defRPr sz="1000"/>
            </a:lvl5pPr>
            <a:lvl6pPr marL="2600554" indent="0">
              <a:buNone/>
              <a:defRPr sz="1000"/>
            </a:lvl6pPr>
            <a:lvl7pPr marL="3120664" indent="0">
              <a:buNone/>
              <a:defRPr sz="1000"/>
            </a:lvl7pPr>
            <a:lvl8pPr marL="3640775" indent="0">
              <a:buNone/>
              <a:defRPr sz="1000"/>
            </a:lvl8pPr>
            <a:lvl9pPr marL="41608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99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758" y="5280660"/>
            <a:ext cx="6396990" cy="623412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9758" y="674053"/>
            <a:ext cx="6396990" cy="4526280"/>
          </a:xfrm>
        </p:spPr>
        <p:txBody>
          <a:bodyPr/>
          <a:lstStyle>
            <a:lvl1pPr marL="0" indent="0">
              <a:buNone/>
              <a:defRPr sz="3600"/>
            </a:lvl1pPr>
            <a:lvl2pPr marL="520111" indent="0">
              <a:buNone/>
              <a:defRPr sz="3200"/>
            </a:lvl2pPr>
            <a:lvl3pPr marL="1040221" indent="0">
              <a:buNone/>
              <a:defRPr sz="2700"/>
            </a:lvl3pPr>
            <a:lvl4pPr marL="1560332" indent="0">
              <a:buNone/>
              <a:defRPr sz="2300"/>
            </a:lvl4pPr>
            <a:lvl5pPr marL="2080443" indent="0">
              <a:buNone/>
              <a:defRPr sz="2300"/>
            </a:lvl5pPr>
            <a:lvl6pPr marL="2600554" indent="0">
              <a:buNone/>
              <a:defRPr sz="2300"/>
            </a:lvl6pPr>
            <a:lvl7pPr marL="3120664" indent="0">
              <a:buNone/>
              <a:defRPr sz="2300"/>
            </a:lvl7pPr>
            <a:lvl8pPr marL="3640775" indent="0">
              <a:buNone/>
              <a:defRPr sz="2300"/>
            </a:lvl8pPr>
            <a:lvl9pPr marL="4160886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89758" y="5904072"/>
            <a:ext cx="6396990" cy="885348"/>
          </a:xfrm>
        </p:spPr>
        <p:txBody>
          <a:bodyPr/>
          <a:lstStyle>
            <a:lvl1pPr marL="0" indent="0">
              <a:buNone/>
              <a:defRPr sz="1600"/>
            </a:lvl1pPr>
            <a:lvl2pPr marL="520111" indent="0">
              <a:buNone/>
              <a:defRPr sz="1400"/>
            </a:lvl2pPr>
            <a:lvl3pPr marL="1040221" indent="0">
              <a:buNone/>
              <a:defRPr sz="1100"/>
            </a:lvl3pPr>
            <a:lvl4pPr marL="1560332" indent="0">
              <a:buNone/>
              <a:defRPr sz="1000"/>
            </a:lvl4pPr>
            <a:lvl5pPr marL="2080443" indent="0">
              <a:buNone/>
              <a:defRPr sz="1000"/>
            </a:lvl5pPr>
            <a:lvl6pPr marL="2600554" indent="0">
              <a:buNone/>
              <a:defRPr sz="1000"/>
            </a:lvl6pPr>
            <a:lvl7pPr marL="3120664" indent="0">
              <a:buNone/>
              <a:defRPr sz="1000"/>
            </a:lvl7pPr>
            <a:lvl8pPr marL="3640775" indent="0">
              <a:buNone/>
              <a:defRPr sz="1000"/>
            </a:lvl8pPr>
            <a:lvl9pPr marL="4160886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5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083" y="302102"/>
            <a:ext cx="9595485" cy="1257300"/>
          </a:xfrm>
          <a:prstGeom prst="rect">
            <a:avLst/>
          </a:prstGeom>
        </p:spPr>
        <p:txBody>
          <a:bodyPr vert="horz" lIns="104022" tIns="52011" rIns="104022" bIns="520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083" y="1760221"/>
            <a:ext cx="9595485" cy="4978559"/>
          </a:xfrm>
          <a:prstGeom prst="rect">
            <a:avLst/>
          </a:prstGeom>
        </p:spPr>
        <p:txBody>
          <a:bodyPr vert="horz" lIns="104022" tIns="52011" rIns="104022" bIns="520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3083" y="6991985"/>
            <a:ext cx="2487718" cy="401638"/>
          </a:xfrm>
          <a:prstGeom prst="rect">
            <a:avLst/>
          </a:prstGeom>
        </p:spPr>
        <p:txBody>
          <a:bodyPr vert="horz" lIns="104022" tIns="52011" rIns="104022" bIns="52011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A5843-E00D-D444-9BE2-6DC3442F97C3}" type="datetimeFigureOut">
              <a:rPr lang="en-US" smtClean="0"/>
              <a:t>7/10/19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42731" y="6991985"/>
            <a:ext cx="3376189" cy="401638"/>
          </a:xfrm>
          <a:prstGeom prst="rect">
            <a:avLst/>
          </a:prstGeom>
        </p:spPr>
        <p:txBody>
          <a:bodyPr vert="horz" lIns="104022" tIns="52011" rIns="104022" bIns="52011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40849" y="6991985"/>
            <a:ext cx="2487718" cy="401638"/>
          </a:xfrm>
          <a:prstGeom prst="rect">
            <a:avLst/>
          </a:prstGeom>
        </p:spPr>
        <p:txBody>
          <a:bodyPr vert="horz" lIns="104022" tIns="52011" rIns="104022" bIns="52011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4C188-ED1D-F947-AE81-1B3AEA1760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9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20111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083" indent="-390083" algn="l" defTabSz="52011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5180" indent="-325069" algn="l" defTabSz="520111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indent="-260055" algn="l" defTabSz="520111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0388" indent="-260055" algn="l" defTabSz="520111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0498" indent="-260055" algn="l" defTabSz="520111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0609" indent="-260055" algn="l" defTabSz="5201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0720" indent="-260055" algn="l" defTabSz="5201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0830" indent="-260055" algn="l" defTabSz="5201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20941" indent="-260055" algn="l" defTabSz="520111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0111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0221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332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80443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00554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20664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40775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60886" algn="l" defTabSz="520111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arxiv.org/abs/1902.0013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31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7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4.jpg"/><Relationship Id="rId7" Type="http://schemas.openxmlformats.org/officeDocument/2006/relationships/image" Target="../media/image62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10" Type="http://schemas.openxmlformats.org/officeDocument/2006/relationships/image" Target="../media/image70.jpg"/><Relationship Id="rId4" Type="http://schemas.openxmlformats.org/officeDocument/2006/relationships/image" Target="../media/image65.jpg"/><Relationship Id="rId9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file/d/1u0jjYD35y43sdbDMTnUaRnpfV1UzWmnZ/view?usp=sharin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015" y="2908866"/>
            <a:ext cx="10653635" cy="1762966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990951"/>
            <a:ext cx="10661650" cy="175743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5524" y="1088665"/>
            <a:ext cx="10636126" cy="1505999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</a:rPr>
              <a:t>Attività</a:t>
            </a:r>
            <a:r>
              <a:rPr lang="en-US" sz="3200" b="1" dirty="0">
                <a:solidFill>
                  <a:srgbClr val="FF0000"/>
                </a:solidFill>
              </a:rPr>
              <a:t> e </a:t>
            </a:r>
            <a:r>
              <a:rPr lang="en-US" sz="3200" b="1" dirty="0" err="1">
                <a:solidFill>
                  <a:srgbClr val="FF0000"/>
                </a:solidFill>
              </a:rPr>
              <a:t>richieste</a:t>
            </a:r>
            <a:r>
              <a:rPr lang="en-US" sz="3200" b="1" dirty="0">
                <a:solidFill>
                  <a:srgbClr val="FF0000"/>
                </a:solidFill>
              </a:rPr>
              <a:t>      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          2020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4825236"/>
            <a:ext cx="10661650" cy="425182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4858724"/>
            <a:ext cx="10661650" cy="351259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1600" b="1" baseline="30000" dirty="0">
                <a:solidFill>
                  <a:srgbClr val="1551DA"/>
                </a:solidFill>
                <a:latin typeface="Verdana"/>
                <a:cs typeface="Verdana"/>
              </a:rPr>
              <a:t> </a:t>
            </a:r>
            <a:r>
              <a:rPr lang="en-US" sz="1600" b="1" dirty="0">
                <a:solidFill>
                  <a:srgbClr val="1551DA"/>
                </a:solidFill>
                <a:latin typeface="Verdana"/>
                <a:cs typeface="Verdana"/>
              </a:rPr>
              <a:t>19 </a:t>
            </a:r>
            <a:r>
              <a:rPr lang="en-US" sz="1600" b="1" dirty="0" err="1">
                <a:solidFill>
                  <a:srgbClr val="1551DA"/>
                </a:solidFill>
                <a:latin typeface="Verdana"/>
                <a:cs typeface="Verdana"/>
              </a:rPr>
              <a:t>giugno</a:t>
            </a:r>
            <a:r>
              <a:rPr lang="en-US" sz="1400" b="1" dirty="0">
                <a:solidFill>
                  <a:srgbClr val="1551DA"/>
                </a:solidFill>
                <a:latin typeface="Verdana"/>
                <a:cs typeface="Verdana"/>
              </a:rPr>
              <a:t> 2019 </a:t>
            </a:r>
            <a:r>
              <a:rPr lang="en-US" sz="1400" b="1" dirty="0">
                <a:solidFill>
                  <a:srgbClr val="7030A0"/>
                </a:solidFill>
                <a:latin typeface="Verdana"/>
                <a:cs typeface="Verdana"/>
              </a:rPr>
              <a:t>-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lang="en-US" sz="1400" b="1" dirty="0" err="1">
                <a:latin typeface="Verdana"/>
                <a:cs typeface="Verdana"/>
              </a:rPr>
              <a:t>Riunione</a:t>
            </a:r>
            <a:r>
              <a:rPr lang="en-US" sz="1400" b="1" dirty="0">
                <a:latin typeface="Verdana"/>
                <a:cs typeface="Verdana"/>
              </a:rPr>
              <a:t> </a:t>
            </a:r>
            <a:r>
              <a:rPr lang="en-US" sz="1400" b="1" dirty="0" err="1">
                <a:latin typeface="Verdana"/>
                <a:cs typeface="Verdana"/>
              </a:rPr>
              <a:t>Gr.I</a:t>
            </a:r>
            <a:r>
              <a:rPr lang="en-US" sz="1400" b="1" dirty="0">
                <a:latin typeface="Verdana"/>
                <a:cs typeface="Verdana"/>
              </a:rPr>
              <a:t>/INFN-Bari - Aula </a:t>
            </a:r>
            <a:r>
              <a:rPr lang="en-US" sz="1400" b="1" dirty="0" err="1">
                <a:latin typeface="Verdana"/>
                <a:cs typeface="Verdana"/>
              </a:rPr>
              <a:t>multimediale</a:t>
            </a:r>
            <a:endParaRPr lang="en-US" sz="1400" b="1" dirty="0">
              <a:solidFill>
                <a:srgbClr val="002060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762" y="3140639"/>
            <a:ext cx="10636126" cy="1111980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300" b="1" dirty="0">
                <a:solidFill>
                  <a:srgbClr val="0000FF"/>
                </a:solidFill>
              </a:rPr>
              <a:t>Alexis </a:t>
            </a:r>
            <a:r>
              <a:rPr lang="en-US" sz="2300" b="1" dirty="0" err="1">
                <a:solidFill>
                  <a:srgbClr val="0000FF"/>
                </a:solidFill>
              </a:rPr>
              <a:t>Pompili</a:t>
            </a:r>
            <a:r>
              <a:rPr lang="en-US" sz="2300" b="1" dirty="0">
                <a:solidFill>
                  <a:srgbClr val="0000FF"/>
                </a:solidFill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300" b="1" dirty="0"/>
              <a:t>(in </a:t>
            </a:r>
            <a:r>
              <a:rPr lang="en-US" sz="2300" b="1" dirty="0" err="1"/>
              <a:t>rappresentanza</a:t>
            </a:r>
            <a:r>
              <a:rPr lang="en-US" sz="2300" b="1" dirty="0"/>
              <a:t> del Gruppo CMS-Bari                        )</a:t>
            </a:r>
            <a:endParaRPr lang="en-US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4548" y="1821474"/>
            <a:ext cx="731720" cy="68857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73" y="3798552"/>
            <a:ext cx="451126" cy="425600"/>
          </a:xfrm>
          <a:prstGeom prst="rect">
            <a:avLst/>
          </a:prstGeom>
          <a:ln>
            <a:solidFill>
              <a:srgbClr val="660066"/>
            </a:solidFill>
          </a:ln>
        </p:spPr>
      </p:pic>
      <p:pic>
        <p:nvPicPr>
          <p:cNvPr id="14" name="Picture 14" descr="barilogo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7048" y="3796781"/>
            <a:ext cx="462640" cy="427371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755EF2-0586-FF40-927D-0F6BD504E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3014" y="3796781"/>
            <a:ext cx="408586" cy="427371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012774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CMS HL-LHC Upgrade (Phase-2)</a:t>
            </a:r>
            <a:endParaRPr lang="en-US" sz="2700" b="1" dirty="0"/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EF0D0823-973D-664D-9EE5-FC6D66E44EF2}"/>
              </a:ext>
            </a:extLst>
          </p:cNvPr>
          <p:cNvSpPr/>
          <p:nvPr/>
        </p:nvSpPr>
        <p:spPr>
          <a:xfrm>
            <a:off x="370440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C54DD-A61C-5248-8E4D-7BD3774C30DD}"/>
              </a:ext>
            </a:extLst>
          </p:cNvPr>
          <p:cNvSpPr txBox="1"/>
          <p:nvPr/>
        </p:nvSpPr>
        <p:spPr>
          <a:xfrm>
            <a:off x="4745621" y="7044433"/>
            <a:ext cx="228021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dirty="0">
                <a:cs typeface="Verdana"/>
              </a:rPr>
              <a:t>From </a:t>
            </a:r>
            <a:r>
              <a:rPr lang="en-US" sz="1400" dirty="0" err="1">
                <a:cs typeface="Verdana"/>
              </a:rPr>
              <a:t>L.Malgeri</a:t>
            </a:r>
            <a:r>
              <a:rPr lang="en-US" sz="1400" dirty="0">
                <a:cs typeface="Verdana"/>
              </a:rPr>
              <a:t> @ LHCP2019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A5323-D367-7D4D-842B-1FBD2ED1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257" y="1097219"/>
            <a:ext cx="9096192" cy="57006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F7D553-6D95-F444-8188-D9DDDA6D88D7}"/>
              </a:ext>
            </a:extLst>
          </p:cNvPr>
          <p:cNvSpPr txBox="1"/>
          <p:nvPr/>
        </p:nvSpPr>
        <p:spPr>
          <a:xfrm>
            <a:off x="1020857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817590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99308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21" y="3242172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Current analysis activities with CMS-Bari involvement</a:t>
            </a:r>
            <a:endParaRPr lang="en-US" sz="27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D911A3-90A5-C24E-BA19-C60683EBBC69}"/>
              </a:ext>
            </a:extLst>
          </p:cNvPr>
          <p:cNvSpPr txBox="1"/>
          <p:nvPr/>
        </p:nvSpPr>
        <p:spPr>
          <a:xfrm>
            <a:off x="1023143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622955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Data Analysis Activities </a:t>
            </a:r>
            <a:r>
              <a:rPr lang="en-US" sz="2700" b="1" dirty="0"/>
              <a:t>- I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E08C29-6D52-2F45-8F31-015285757509}"/>
              </a:ext>
            </a:extLst>
          </p:cNvPr>
          <p:cNvSpPr/>
          <p:nvPr/>
        </p:nvSpPr>
        <p:spPr>
          <a:xfrm>
            <a:off x="482233" y="1028168"/>
            <a:ext cx="575652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800" dirty="0"/>
              <a:t>Ricerca di </a:t>
            </a:r>
            <a:r>
              <a:rPr lang="it-IT" sz="1800" dirty="0">
                <a:solidFill>
                  <a:srgbClr val="008000"/>
                </a:solidFill>
              </a:rPr>
              <a:t>materia oscura con la segnatura di “</a:t>
            </a:r>
            <a:r>
              <a:rPr lang="it-IT" sz="1800" dirty="0" err="1">
                <a:solidFill>
                  <a:srgbClr val="008000"/>
                </a:solidFill>
              </a:rPr>
              <a:t>MonoHiggs</a:t>
            </a:r>
            <a:r>
              <a:rPr lang="it-IT" sz="1800" dirty="0">
                <a:solidFill>
                  <a:srgbClr val="008000"/>
                </a:solidFill>
              </a:rPr>
              <a:t>”</a:t>
            </a:r>
            <a:r>
              <a:rPr lang="it-IT" sz="1800" dirty="0"/>
              <a:t>, </a:t>
            </a:r>
            <a:r>
              <a:rPr lang="it-IT" sz="1800" dirty="0">
                <a:solidFill>
                  <a:srgbClr val="FF0000"/>
                </a:solidFill>
              </a:rPr>
              <a:t>H+MET, con H</a:t>
            </a:r>
            <a:r>
              <a:rPr lang="it-IT" sz="1800" dirty="0">
                <a:solidFill>
                  <a:srgbClr val="FF0000"/>
                </a:solidFill>
                <a:sym typeface="Wingdings"/>
              </a:rPr>
              <a:t>ZZ4l </a:t>
            </a:r>
          </a:p>
          <a:p>
            <a:r>
              <a:rPr lang="it-IT" sz="1800" dirty="0">
                <a:solidFill>
                  <a:srgbClr val="FF0000"/>
                </a:solidFill>
                <a:sym typeface="Wingdings"/>
              </a:rPr>
              <a:t>     </a:t>
            </a:r>
            <a:r>
              <a:rPr lang="it-IT" sz="1800" dirty="0">
                <a:sym typeface="Wingdings"/>
              </a:rPr>
              <a:t>(</a:t>
            </a:r>
            <a:r>
              <a:rPr lang="it-IT" sz="1800" b="1" dirty="0" err="1">
                <a:solidFill>
                  <a:srgbClr val="0000FF"/>
                </a:solidFill>
                <a:sym typeface="Wingdings"/>
              </a:rPr>
              <a:t>R</a:t>
            </a:r>
            <a:r>
              <a:rPr lang="it-IT" sz="1800" b="1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1800" b="1" dirty="0" err="1">
                <a:solidFill>
                  <a:srgbClr val="0000FF"/>
                </a:solidFill>
                <a:sym typeface="Wingdings"/>
              </a:rPr>
              <a:t>Aly</a:t>
            </a:r>
            <a:r>
              <a:rPr lang="it-IT" sz="1800" b="1" dirty="0">
                <a:solidFill>
                  <a:srgbClr val="0000FF"/>
                </a:solidFill>
                <a:sym typeface="Wingdings"/>
              </a:rPr>
              <a:t>, N. De Filippis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it-IT" sz="1800" dirty="0">
                <a:sym typeface="Wingdings"/>
              </a:rPr>
              <a:t>Analisi con dati 2016 pubblica 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EXO-18-009  </a:t>
            </a:r>
            <a:r>
              <a:rPr lang="it-IT" sz="1800" dirty="0">
                <a:sym typeface="Wingdings"/>
              </a:rPr>
              <a:t>e finalizzata in un </a:t>
            </a:r>
            <a:r>
              <a:rPr lang="it-IT" sz="1800" dirty="0" err="1">
                <a:sym typeface="Wingdings"/>
              </a:rPr>
              <a:t>paper</a:t>
            </a:r>
            <a:r>
              <a:rPr lang="it-IT" sz="1800" dirty="0">
                <a:sym typeface="Wingdings"/>
              </a:rPr>
              <a:t> 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EXO-18-</a:t>
            </a:r>
            <a:r>
              <a:rPr lang="it-IT" sz="1800" dirty="0">
                <a:solidFill>
                  <a:srgbClr val="008000"/>
                </a:solidFill>
                <a:sym typeface="Wingdings"/>
              </a:rPr>
              <a:t>011 (</a:t>
            </a:r>
            <a:r>
              <a:rPr lang="it-IT" sz="1800" dirty="0" err="1">
                <a:solidFill>
                  <a:srgbClr val="008000"/>
                </a:solidFill>
                <a:sym typeface="Wingdings"/>
              </a:rPr>
              <a:t>Final</a:t>
            </a:r>
            <a:r>
              <a:rPr lang="it-IT" sz="1800" dirty="0">
                <a:solidFill>
                  <a:srgbClr val="008000"/>
                </a:solidFill>
                <a:sym typeface="Wingdings"/>
              </a:rPr>
              <a:t> </a:t>
            </a:r>
            <a:r>
              <a:rPr lang="it-IT" sz="1800" dirty="0" err="1">
                <a:solidFill>
                  <a:srgbClr val="008000"/>
                </a:solidFill>
                <a:sym typeface="Wingdings"/>
              </a:rPr>
              <a:t>reading</a:t>
            </a:r>
            <a:r>
              <a:rPr lang="it-IT" sz="1800" dirty="0">
                <a:solidFill>
                  <a:srgbClr val="008000"/>
                </a:solidFill>
                <a:sym typeface="Wingdings"/>
              </a:rPr>
              <a:t>) 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 </a:t>
            </a:r>
            <a:r>
              <a:rPr lang="it-IT" sz="1800" dirty="0">
                <a:sym typeface="Wingdings"/>
              </a:rPr>
              <a:t>in combinazione con le altre analisi </a:t>
            </a:r>
            <a:r>
              <a:rPr lang="it-IT" sz="1800" dirty="0" err="1">
                <a:sym typeface="Wingdings"/>
              </a:rPr>
              <a:t>monoHiggs</a:t>
            </a:r>
            <a:r>
              <a:rPr lang="it-IT" sz="1800" dirty="0">
                <a:sym typeface="Wingdings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it-IT" sz="1800" dirty="0">
                <a:sym typeface="Wingdings"/>
              </a:rPr>
              <a:t>Analisi dati 2017 e 2018 in corso </a:t>
            </a:r>
            <a:endParaRPr lang="it-IT" sz="1800" dirty="0"/>
          </a:p>
          <a:p>
            <a:endParaRPr lang="it-IT" sz="1800" dirty="0"/>
          </a:p>
          <a:p>
            <a:pPr marL="285750" indent="-285750">
              <a:buFont typeface="Arial"/>
              <a:buChar char="•"/>
            </a:pPr>
            <a:r>
              <a:rPr lang="it-IT" sz="1800" dirty="0"/>
              <a:t>Misura della </a:t>
            </a:r>
            <a:r>
              <a:rPr lang="it-IT" sz="1800" dirty="0">
                <a:solidFill>
                  <a:srgbClr val="008000"/>
                </a:solidFill>
              </a:rPr>
              <a:t>sezione d’urto di produzione del bosone di </a:t>
            </a:r>
            <a:r>
              <a:rPr lang="it-IT" sz="1800" dirty="0" err="1">
                <a:solidFill>
                  <a:srgbClr val="008000"/>
                </a:solidFill>
              </a:rPr>
              <a:t>Higgs</a:t>
            </a:r>
            <a:r>
              <a:rPr lang="it-IT" sz="1800" dirty="0">
                <a:solidFill>
                  <a:srgbClr val="008000"/>
                </a:solidFill>
              </a:rPr>
              <a:t> in topologia di fusione di bosoni vettori</a:t>
            </a:r>
            <a:r>
              <a:rPr lang="it-IT" sz="1800" dirty="0"/>
              <a:t>: </a:t>
            </a:r>
            <a:r>
              <a:rPr lang="it-IT" sz="1800" dirty="0">
                <a:solidFill>
                  <a:srgbClr val="FF0000"/>
                </a:solidFill>
              </a:rPr>
              <a:t>VBF H</a:t>
            </a:r>
            <a:r>
              <a:rPr lang="it-IT" sz="1800" dirty="0">
                <a:solidFill>
                  <a:srgbClr val="FF0000"/>
                </a:solidFill>
                <a:sym typeface="Wingdings"/>
              </a:rPr>
              <a:t>ZZ4l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  (</a:t>
            </a:r>
            <a:r>
              <a:rPr lang="it-IT" sz="1800" b="1" dirty="0" err="1">
                <a:solidFill>
                  <a:srgbClr val="0000FF"/>
                </a:solidFill>
                <a:sym typeface="Wingdings"/>
              </a:rPr>
              <a:t>W</a:t>
            </a:r>
            <a:r>
              <a:rPr lang="it-IT" sz="1800" b="1" dirty="0">
                <a:solidFill>
                  <a:srgbClr val="0000FF"/>
                </a:solidFill>
                <a:sym typeface="Wingdings"/>
              </a:rPr>
              <a:t>. </a:t>
            </a:r>
            <a:r>
              <a:rPr lang="it-IT" sz="1800" b="1" dirty="0" err="1">
                <a:solidFill>
                  <a:srgbClr val="0000FF"/>
                </a:solidFill>
                <a:sym typeface="Wingdings"/>
              </a:rPr>
              <a:t>Elmetenawee</a:t>
            </a:r>
            <a:r>
              <a:rPr lang="it-IT" sz="1800" b="1" dirty="0">
                <a:solidFill>
                  <a:srgbClr val="0000FF"/>
                </a:solidFill>
                <a:sym typeface="Wingdings"/>
              </a:rPr>
              <a:t>, N. De Filippis</a:t>
            </a:r>
            <a:r>
              <a:rPr lang="it-IT" sz="1800" dirty="0">
                <a:solidFill>
                  <a:srgbClr val="0000FF"/>
                </a:solidFill>
                <a:sym typeface="Wingdings"/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it-IT" sz="1800" dirty="0">
                <a:solidFill>
                  <a:srgbClr val="3366FF"/>
                </a:solidFill>
                <a:sym typeface="Wingdings"/>
              </a:rPr>
              <a:t>AN_2018_120</a:t>
            </a:r>
            <a:r>
              <a:rPr lang="it-IT" sz="1800" dirty="0">
                <a:solidFill>
                  <a:srgbClr val="FF0000"/>
                </a:solidFill>
                <a:sym typeface="Wingdings"/>
              </a:rPr>
              <a:t>  con i dati 2016</a:t>
            </a:r>
          </a:p>
          <a:p>
            <a:pPr marL="742950" lvl="1" indent="-285750">
              <a:buFont typeface="Arial"/>
              <a:buChar char="•"/>
            </a:pPr>
            <a:r>
              <a:rPr lang="it-IT" sz="1800" dirty="0">
                <a:sym typeface="Wingdings"/>
              </a:rPr>
              <a:t>analisi  con dati 2017 and 2018 in corso</a:t>
            </a:r>
          </a:p>
          <a:p>
            <a:pPr marL="742950" lvl="1" indent="-285750">
              <a:buFont typeface="Arial"/>
              <a:buChar char="•"/>
            </a:pPr>
            <a:endParaRPr lang="it-IT" sz="1800" dirty="0">
              <a:latin typeface="Calibri (Body)"/>
              <a:cs typeface="Calibri (Body)"/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err="1">
                <a:latin typeface="Calibri (Body)"/>
                <a:cs typeface="Calibri (Body)"/>
              </a:rPr>
              <a:t>Determinazione</a:t>
            </a:r>
            <a:r>
              <a:rPr lang="en-US" sz="1800" dirty="0">
                <a:latin typeface="Calibri (Body)"/>
                <a:cs typeface="Calibri (Body)"/>
              </a:rPr>
              <a:t> </a:t>
            </a:r>
            <a:r>
              <a:rPr lang="en-US" sz="1800" i="1" dirty="0">
                <a:latin typeface="Calibri (Body)"/>
                <a:cs typeface="Calibri (Body)"/>
              </a:rPr>
              <a:t>self-coupling </a:t>
            </a:r>
            <a:r>
              <a:rPr lang="en-US" sz="1800" dirty="0" err="1">
                <a:latin typeface="Calibri (Body)"/>
                <a:cs typeface="Calibri (Body)"/>
              </a:rPr>
              <a:t>dell’Higgs</a:t>
            </a:r>
            <a:r>
              <a:rPr lang="en-US" sz="1800" dirty="0">
                <a:latin typeface="Calibri (Body)"/>
                <a:cs typeface="Calibri (Body)"/>
              </a:rPr>
              <a:t> </a:t>
            </a:r>
            <a:r>
              <a:rPr lang="en-US" sz="1800" dirty="0" err="1">
                <a:latin typeface="Calibri (Body)"/>
                <a:cs typeface="Calibri (Body)"/>
              </a:rPr>
              <a:t>attraverso</a:t>
            </a:r>
            <a:r>
              <a:rPr lang="en-US" sz="1800" dirty="0">
                <a:latin typeface="Calibri (Body)"/>
                <a:cs typeface="Calibri (Body)"/>
              </a:rPr>
              <a:t> la </a:t>
            </a:r>
            <a:r>
              <a:rPr lang="en-US" sz="1800" dirty="0" err="1">
                <a:latin typeface="Calibri (Body)"/>
                <a:cs typeface="Calibri (Body)"/>
              </a:rPr>
              <a:t>ricerca</a:t>
            </a:r>
            <a:r>
              <a:rPr lang="en-US" sz="1800" dirty="0">
                <a:latin typeface="Calibri (Body)"/>
                <a:cs typeface="Calibri (Body)"/>
              </a:rPr>
              <a:t> di </a:t>
            </a:r>
            <a:r>
              <a:rPr lang="en-US" sz="1800" dirty="0" err="1">
                <a:latin typeface="Calibri (Body)"/>
                <a:cs typeface="Calibri (Body)"/>
              </a:rPr>
              <a:t>eventi</a:t>
            </a:r>
            <a:r>
              <a:rPr lang="en-US" sz="1800" dirty="0">
                <a:latin typeface="Calibri (Body)"/>
                <a:cs typeface="Calibri (Body)"/>
              </a:rPr>
              <a:t> di </a:t>
            </a:r>
            <a:r>
              <a:rPr lang="en-US" sz="1800" dirty="0" err="1">
                <a:latin typeface="Calibri (Body)"/>
                <a:cs typeface="Calibri (Body)"/>
              </a:rPr>
              <a:t>produzione</a:t>
            </a:r>
            <a:r>
              <a:rPr lang="en-US" sz="1800" dirty="0">
                <a:latin typeface="Calibri (Body)"/>
                <a:cs typeface="Calibri (Body)"/>
              </a:rPr>
              <a:t> di </a:t>
            </a:r>
            <a:r>
              <a:rPr lang="en-US" sz="1800" b="1" dirty="0" err="1">
                <a:solidFill>
                  <a:srgbClr val="008000"/>
                </a:solidFill>
                <a:latin typeface="Calibri (Body)"/>
                <a:cs typeface="Calibri (Body)"/>
              </a:rPr>
              <a:t>HH</a:t>
            </a:r>
            <a:r>
              <a:rPr lang="en-US" sz="1800" b="1" dirty="0" err="1">
                <a:solidFill>
                  <a:srgbClr val="008000"/>
                </a:solidFill>
                <a:latin typeface="Calibri (Body)"/>
                <a:cs typeface="Calibri (Body)"/>
                <a:sym typeface="Wingdings"/>
              </a:rPr>
              <a:t></a:t>
            </a:r>
            <a:r>
              <a:rPr lang="en-US" sz="1800" b="1" dirty="0" err="1">
                <a:solidFill>
                  <a:srgbClr val="008000"/>
                </a:solidFill>
                <a:latin typeface="Calibri (Body)"/>
                <a:cs typeface="Calibri (Body)"/>
              </a:rPr>
              <a:t>bbZZ</a:t>
            </a:r>
            <a:r>
              <a:rPr lang="en-US" sz="1800" b="1" dirty="0">
                <a:solidFill>
                  <a:srgbClr val="008000"/>
                </a:solidFill>
                <a:latin typeface="Calibri (Body)"/>
                <a:cs typeface="Calibri (Body)"/>
                <a:sym typeface="Wingdings"/>
              </a:rPr>
              <a:t></a:t>
            </a:r>
            <a:r>
              <a:rPr lang="en-US" sz="1800" b="1" dirty="0">
                <a:solidFill>
                  <a:srgbClr val="008000"/>
                </a:solidFill>
                <a:latin typeface="Calibri (Body)"/>
                <a:cs typeface="Calibri (Body)"/>
              </a:rPr>
              <a:t> bb4l </a:t>
            </a:r>
          </a:p>
          <a:p>
            <a:r>
              <a:rPr lang="en-US" sz="1800" b="1" dirty="0">
                <a:solidFill>
                  <a:srgbClr val="008000"/>
                </a:solidFill>
                <a:latin typeface="Calibri (Body)"/>
                <a:cs typeface="Calibri (Body)"/>
              </a:rPr>
              <a:t>     </a:t>
            </a:r>
            <a:r>
              <a:rPr lang="en-US" sz="1800" dirty="0">
                <a:latin typeface="Calibri (Body)"/>
                <a:cs typeface="Calibri (Body)"/>
              </a:rPr>
              <a:t>(</a:t>
            </a:r>
            <a:r>
              <a:rPr lang="en-US" sz="1800" dirty="0">
                <a:solidFill>
                  <a:srgbClr val="0000FF"/>
                </a:solidFill>
                <a:latin typeface="Calibri (Body)"/>
                <a:cs typeface="Calibri (Body)"/>
              </a:rPr>
              <a:t>A. </a:t>
            </a:r>
            <a:r>
              <a:rPr lang="en-US" sz="1800" dirty="0" err="1">
                <a:solidFill>
                  <a:srgbClr val="0000FF"/>
                </a:solidFill>
                <a:latin typeface="Calibri (Body)"/>
                <a:cs typeface="Calibri (Body)"/>
              </a:rPr>
              <a:t>Taliercio</a:t>
            </a:r>
            <a:r>
              <a:rPr lang="en-US" sz="1800" dirty="0">
                <a:solidFill>
                  <a:srgbClr val="0000FF"/>
                </a:solidFill>
                <a:latin typeface="Calibri (Body)"/>
                <a:cs typeface="Calibri (Body)"/>
              </a:rPr>
              <a:t> </a:t>
            </a:r>
            <a:r>
              <a:rPr lang="en-US" sz="1800" dirty="0">
                <a:latin typeface="Calibri (Body)"/>
                <a:cs typeface="Calibri (Body)"/>
              </a:rPr>
              <a:t>(now in Louvain) </a:t>
            </a:r>
            <a:r>
              <a:rPr lang="en-US" sz="1800" b="1" dirty="0">
                <a:solidFill>
                  <a:srgbClr val="0000FF"/>
                </a:solidFill>
                <a:latin typeface="Calibri (Body)"/>
                <a:cs typeface="Calibri (Body)"/>
              </a:rPr>
              <a:t>I. </a:t>
            </a:r>
            <a:r>
              <a:rPr lang="en-US" sz="1800" b="1" dirty="0" err="1">
                <a:solidFill>
                  <a:srgbClr val="0000FF"/>
                </a:solidFill>
                <a:latin typeface="Calibri (Body)"/>
                <a:cs typeface="Calibri (Body)"/>
              </a:rPr>
              <a:t>Margjeka</a:t>
            </a:r>
            <a:r>
              <a:rPr lang="en-US" sz="1800" b="1" dirty="0">
                <a:solidFill>
                  <a:srgbClr val="0000FF"/>
                </a:solidFill>
                <a:latin typeface="Calibri (Body)"/>
                <a:cs typeface="Calibri (Body)"/>
              </a:rPr>
              <a:t>, N. De Filippis</a:t>
            </a:r>
            <a:r>
              <a:rPr lang="en-US" sz="1800" dirty="0">
                <a:latin typeface="Calibri (Body)"/>
                <a:cs typeface="Calibri (Body)"/>
              </a:rPr>
              <a:t>) </a:t>
            </a:r>
          </a:p>
          <a:p>
            <a:endParaRPr lang="en-US" sz="1800" dirty="0">
              <a:latin typeface="Calibri (Body)"/>
              <a:cs typeface="Calibri (Body)"/>
            </a:endParaRPr>
          </a:p>
          <a:p>
            <a:r>
              <a:rPr lang="it-IT" sz="1800" dirty="0">
                <a:latin typeface="Calibri (Body)"/>
                <a:cs typeface="Calibri (Body)"/>
              </a:rPr>
              <a:t>     + studi finalizzati nello Yellow Report per HL-LHC:   </a:t>
            </a:r>
          </a:p>
          <a:p>
            <a:r>
              <a:rPr lang="it-IT" sz="1800" dirty="0">
                <a:latin typeface="Calibri (Body)"/>
                <a:cs typeface="Calibri (Body)"/>
              </a:rPr>
              <a:t>        “</a:t>
            </a:r>
            <a:r>
              <a:rPr lang="it-IT" sz="1800" b="1" dirty="0" err="1">
                <a:solidFill>
                  <a:srgbClr val="FF0000"/>
                </a:solidFill>
                <a:latin typeface="Calibri (Body)"/>
                <a:cs typeface="Calibri (Body)"/>
              </a:rPr>
              <a:t>Higgs</a:t>
            </a:r>
            <a:r>
              <a:rPr lang="it-IT" sz="1800" b="1" dirty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Calibri (Body)"/>
                <a:cs typeface="Calibri (Body)"/>
              </a:rPr>
              <a:t>Physics</a:t>
            </a:r>
            <a:r>
              <a:rPr lang="it-IT" sz="1800" b="1" dirty="0">
                <a:solidFill>
                  <a:srgbClr val="FF0000"/>
                </a:solidFill>
                <a:latin typeface="Calibri (Body)"/>
                <a:cs typeface="Calibri (Body)"/>
              </a:rPr>
              <a:t> </a:t>
            </a:r>
            <a:r>
              <a:rPr lang="it-IT" sz="1800" b="1" dirty="0" err="1">
                <a:solidFill>
                  <a:srgbClr val="FF0000"/>
                </a:solidFill>
                <a:latin typeface="Calibri (Body)"/>
                <a:cs typeface="Calibri (Body)"/>
              </a:rPr>
              <a:t>at</a:t>
            </a:r>
            <a:r>
              <a:rPr lang="it-IT" sz="1800" b="1" dirty="0">
                <a:solidFill>
                  <a:srgbClr val="FF0000"/>
                </a:solidFill>
                <a:latin typeface="Calibri (Body)"/>
                <a:cs typeface="Calibri (Body)"/>
              </a:rPr>
              <a:t> the HL-LHC and HE-LHC</a:t>
            </a:r>
            <a:r>
              <a:rPr lang="it-IT" sz="1800" b="1" dirty="0">
                <a:latin typeface="Calibri (Body)"/>
                <a:cs typeface="Calibri (Body)"/>
              </a:rPr>
              <a:t>”</a:t>
            </a:r>
            <a:r>
              <a:rPr lang="it-IT" sz="1800" dirty="0">
                <a:latin typeface="Calibri (Body)"/>
                <a:cs typeface="Calibri (Body)"/>
              </a:rPr>
              <a:t>,   </a:t>
            </a:r>
          </a:p>
          <a:p>
            <a:r>
              <a:rPr lang="it-IT" sz="1800" dirty="0">
                <a:latin typeface="Calibri (Body)"/>
                <a:cs typeface="Calibri (Body)"/>
              </a:rPr>
              <a:t>          </a:t>
            </a:r>
            <a:r>
              <a:rPr lang="mr-IN" sz="1800" dirty="0">
                <a:latin typeface="Calibri (Body)"/>
                <a:cs typeface="Calibri (Body)"/>
                <a:hlinkClick r:id="rId2"/>
              </a:rPr>
              <a:t>https://arxiv.org/abs/1902.00134</a:t>
            </a:r>
            <a:endParaRPr lang="it-IT" sz="18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19D5F45-EE47-684E-8EBF-610943CB3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901" y="720586"/>
            <a:ext cx="3143126" cy="30258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011BDA-4469-2E4C-81EA-E71F42F98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202" y="3688600"/>
            <a:ext cx="2844800" cy="3251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D5EAE25-09F7-2A4F-876D-F215AC146F64}"/>
              </a:ext>
            </a:extLst>
          </p:cNvPr>
          <p:cNvSpPr txBox="1"/>
          <p:nvPr/>
        </p:nvSpPr>
        <p:spPr>
          <a:xfrm>
            <a:off x="864199" y="7090690"/>
            <a:ext cx="671569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520AF8"/>
                </a:solidFill>
              </a:rPr>
              <a:t>N. De </a:t>
            </a:r>
            <a:r>
              <a:rPr lang="en-US" sz="1900" b="1" dirty="0" err="1">
                <a:solidFill>
                  <a:srgbClr val="520AF8"/>
                </a:solidFill>
              </a:rPr>
              <a:t>Filippis</a:t>
            </a:r>
            <a:r>
              <a:rPr lang="en-US" sz="1900" b="1" dirty="0"/>
              <a:t>: </a:t>
            </a:r>
            <a:r>
              <a:rPr lang="en-US" sz="1900" b="1" dirty="0">
                <a:solidFill>
                  <a:srgbClr val="FF0000"/>
                </a:solidFill>
              </a:rPr>
              <a:t>“Higgs Future Analysis” convener</a:t>
            </a:r>
            <a:r>
              <a:rPr lang="en-US" sz="1900" dirty="0">
                <a:solidFill>
                  <a:srgbClr val="FF0000"/>
                </a:solidFill>
              </a:rPr>
              <a:t>, Sept.2018-20</a:t>
            </a:r>
          </a:p>
        </p:txBody>
      </p:sp>
      <p:sp>
        <p:nvSpPr>
          <p:cNvPr id="36" name="Chevron 35">
            <a:extLst>
              <a:ext uri="{FF2B5EF4-FFF2-40B4-BE49-F238E27FC236}">
                <a16:creationId xmlns:a16="http://schemas.microsoft.com/office/drawing/2014/main" id="{2F90FDA3-EFA3-044E-A31D-9F1E706E6C14}"/>
              </a:ext>
            </a:extLst>
          </p:cNvPr>
          <p:cNvSpPr/>
          <p:nvPr/>
        </p:nvSpPr>
        <p:spPr>
          <a:xfrm>
            <a:off x="581921" y="723220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Chevron 36">
            <a:extLst>
              <a:ext uri="{FF2B5EF4-FFF2-40B4-BE49-F238E27FC236}">
                <a16:creationId xmlns:a16="http://schemas.microsoft.com/office/drawing/2014/main" id="{0F9AFA07-50BA-2242-A490-3D4BFD2A2715}"/>
              </a:ext>
            </a:extLst>
          </p:cNvPr>
          <p:cNvSpPr/>
          <p:nvPr/>
        </p:nvSpPr>
        <p:spPr>
          <a:xfrm>
            <a:off x="226378" y="706959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8FD30C-8399-6549-8061-92CB66B0388E}"/>
              </a:ext>
            </a:extLst>
          </p:cNvPr>
          <p:cNvSpPr txBox="1"/>
          <p:nvPr/>
        </p:nvSpPr>
        <p:spPr>
          <a:xfrm>
            <a:off x="482233" y="504598"/>
            <a:ext cx="2723954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highlight>
                  <a:srgbClr val="00FFFF"/>
                </a:highlight>
                <a:cs typeface="Verdana"/>
              </a:rPr>
              <a:t>Higgs Physics + DM search </a:t>
            </a:r>
            <a:endParaRPr lang="en-US" sz="1800" b="1" dirty="0">
              <a:highlight>
                <a:srgbClr val="00FFFF"/>
              </a:highlight>
              <a:cs typeface="Verdana"/>
            </a:endParaRPr>
          </a:p>
        </p:txBody>
      </p:sp>
      <p:sp>
        <p:nvSpPr>
          <p:cNvPr id="39" name="Chevron 38">
            <a:extLst>
              <a:ext uri="{FF2B5EF4-FFF2-40B4-BE49-F238E27FC236}">
                <a16:creationId xmlns:a16="http://schemas.microsoft.com/office/drawing/2014/main" id="{CE8FC2D2-C23E-164D-80B1-3CFFC864F10B}"/>
              </a:ext>
            </a:extLst>
          </p:cNvPr>
          <p:cNvSpPr/>
          <p:nvPr/>
        </p:nvSpPr>
        <p:spPr>
          <a:xfrm>
            <a:off x="499580" y="336897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Chevron 39">
            <a:extLst>
              <a:ext uri="{FF2B5EF4-FFF2-40B4-BE49-F238E27FC236}">
                <a16:creationId xmlns:a16="http://schemas.microsoft.com/office/drawing/2014/main" id="{3878A5FE-1CDA-A84C-A52F-5E81247FFCB5}"/>
              </a:ext>
            </a:extLst>
          </p:cNvPr>
          <p:cNvSpPr/>
          <p:nvPr/>
        </p:nvSpPr>
        <p:spPr>
          <a:xfrm>
            <a:off x="482233" y="1156199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hevron 40">
            <a:extLst>
              <a:ext uri="{FF2B5EF4-FFF2-40B4-BE49-F238E27FC236}">
                <a16:creationId xmlns:a16="http://schemas.microsoft.com/office/drawing/2014/main" id="{E96ADE15-22EB-6B4C-B14D-6CC178D84CF3}"/>
              </a:ext>
            </a:extLst>
          </p:cNvPr>
          <p:cNvSpPr/>
          <p:nvPr/>
        </p:nvSpPr>
        <p:spPr>
          <a:xfrm>
            <a:off x="499579" y="495269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C8465-E940-284C-983C-A6402A2B2E6A}"/>
              </a:ext>
            </a:extLst>
          </p:cNvPr>
          <p:cNvSpPr txBox="1"/>
          <p:nvPr/>
        </p:nvSpPr>
        <p:spPr>
          <a:xfrm>
            <a:off x="1024286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176118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Data Analysis Activities </a:t>
            </a:r>
            <a:r>
              <a:rPr lang="en-US" sz="2700" b="1" dirty="0"/>
              <a:t>- II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1EC242-42D4-5E47-9EC3-0345FE9AE99C}"/>
              </a:ext>
            </a:extLst>
          </p:cNvPr>
          <p:cNvSpPr txBox="1"/>
          <p:nvPr/>
        </p:nvSpPr>
        <p:spPr>
          <a:xfrm>
            <a:off x="354880" y="6628444"/>
            <a:ext cx="5779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0AF8"/>
                </a:solidFill>
              </a:rPr>
              <a:t>A. </a:t>
            </a:r>
            <a:r>
              <a:rPr lang="en-US" b="1" dirty="0" err="1">
                <a:solidFill>
                  <a:srgbClr val="520AF8"/>
                </a:solidFill>
              </a:rPr>
              <a:t>Pompili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“B-Physics” convener</a:t>
            </a:r>
            <a:r>
              <a:rPr lang="en-US" sz="2000" dirty="0">
                <a:solidFill>
                  <a:srgbClr val="FF0000"/>
                </a:solidFill>
              </a:rPr>
              <a:t>, Sept.2019-21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0E46128-F4B3-9642-8905-C72DD46DB7DC}"/>
              </a:ext>
            </a:extLst>
          </p:cNvPr>
          <p:cNvSpPr/>
          <p:nvPr/>
        </p:nvSpPr>
        <p:spPr>
          <a:xfrm>
            <a:off x="105052" y="678914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2AA8B3-412B-1A4E-8B57-9513C629F0B2}"/>
              </a:ext>
            </a:extLst>
          </p:cNvPr>
          <p:cNvSpPr txBox="1"/>
          <p:nvPr/>
        </p:nvSpPr>
        <p:spPr>
          <a:xfrm>
            <a:off x="529929" y="628167"/>
            <a:ext cx="2502638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highlight>
                  <a:srgbClr val="00FFFF"/>
                </a:highlight>
                <a:cs typeface="Verdana"/>
              </a:rPr>
              <a:t>B-physics &amp; </a:t>
            </a:r>
            <a:r>
              <a:rPr lang="en-US" sz="1800" b="1" dirty="0" err="1">
                <a:solidFill>
                  <a:srgbClr val="0000FF"/>
                </a:solidFill>
                <a:highlight>
                  <a:srgbClr val="00FFFF"/>
                </a:highlight>
                <a:cs typeface="Verdana"/>
              </a:rPr>
              <a:t>quarkonia</a:t>
            </a:r>
            <a:r>
              <a:rPr lang="en-US" sz="1800" b="1" dirty="0">
                <a:solidFill>
                  <a:srgbClr val="0000FF"/>
                </a:solidFill>
                <a:highlight>
                  <a:srgbClr val="00FFFF"/>
                </a:highlight>
                <a:cs typeface="Verdana"/>
              </a:rPr>
              <a:t> </a:t>
            </a:r>
            <a:endParaRPr lang="en-US" sz="1800" b="1" dirty="0">
              <a:highlight>
                <a:srgbClr val="00FFFF"/>
              </a:highlight>
              <a:cs typeface="Verdana"/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26E125E3-4946-0F43-A090-DBAFA3B7FE4F}"/>
              </a:ext>
            </a:extLst>
          </p:cNvPr>
          <p:cNvSpPr/>
          <p:nvPr/>
        </p:nvSpPr>
        <p:spPr>
          <a:xfrm>
            <a:off x="261103" y="845855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F654C9-7AD6-4A40-8A2F-DA7CF1D2E900}"/>
              </a:ext>
            </a:extLst>
          </p:cNvPr>
          <p:cNvSpPr txBox="1"/>
          <p:nvPr/>
        </p:nvSpPr>
        <p:spPr>
          <a:xfrm>
            <a:off x="354880" y="7028262"/>
            <a:ext cx="896880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+ CMS representative in </a:t>
            </a:r>
            <a:r>
              <a:rPr lang="en-US" sz="1800" b="1" dirty="0">
                <a:solidFill>
                  <a:srgbClr val="1551DA"/>
                </a:solidFill>
                <a:cs typeface="Verdana"/>
              </a:rPr>
              <a:t>HFLAV</a:t>
            </a:r>
            <a:r>
              <a:rPr lang="en-US" sz="1800" b="1" dirty="0">
                <a:cs typeface="Verdana"/>
              </a:rPr>
              <a:t> cross-experiment group since 2018 [ </a:t>
            </a:r>
            <a:r>
              <a:rPr lang="en-US" sz="1600" dirty="0">
                <a:cs typeface="Verdana"/>
              </a:rPr>
              <a:t>https://</a:t>
            </a:r>
            <a:r>
              <a:rPr lang="en-US" sz="1600" dirty="0" err="1">
                <a:cs typeface="Verdana"/>
              </a:rPr>
              <a:t>hflav.web.cern.ch</a:t>
            </a:r>
            <a:r>
              <a:rPr lang="en-US" sz="1600" dirty="0">
                <a:cs typeface="Verdana"/>
              </a:rPr>
              <a:t>/ </a:t>
            </a:r>
            <a:r>
              <a:rPr lang="en-US" sz="1800" b="1" dirty="0">
                <a:cs typeface="Verdana"/>
              </a:rPr>
              <a:t>]</a:t>
            </a:r>
            <a:endParaRPr lang="en-US" sz="1800" dirty="0">
              <a:cs typeface="Verdan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457B24-0F34-D74C-980C-979CE3F6306D}"/>
              </a:ext>
            </a:extLst>
          </p:cNvPr>
          <p:cNvSpPr txBox="1"/>
          <p:nvPr/>
        </p:nvSpPr>
        <p:spPr>
          <a:xfrm>
            <a:off x="264708" y="1271395"/>
            <a:ext cx="8740395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cs typeface="Verdana"/>
              </a:rPr>
              <a:t>L.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Cristella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+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A.Pompili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+ A. Di Florio + V.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Mastrapasqua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(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similfellow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junior) + </a:t>
            </a:r>
            <a:r>
              <a:rPr lang="en-US" sz="1800" b="1" dirty="0">
                <a:solidFill>
                  <a:srgbClr val="C00000"/>
                </a:solidFill>
                <a:cs typeface="Verdana"/>
              </a:rPr>
              <a:t>N. Sur (TIFR)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12B79-E8F7-1244-B3D5-650C394D1BDD}"/>
              </a:ext>
            </a:extLst>
          </p:cNvPr>
          <p:cNvSpPr txBox="1"/>
          <p:nvPr/>
        </p:nvSpPr>
        <p:spPr>
          <a:xfrm>
            <a:off x="337543" y="1648478"/>
            <a:ext cx="5436878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charged exotic </a:t>
            </a:r>
            <a:r>
              <a:rPr lang="en-US" sz="1800" b="1" i="1" dirty="0">
                <a:cs typeface="Verdana"/>
              </a:rPr>
              <a:t>Z</a:t>
            </a:r>
            <a:r>
              <a:rPr lang="en-US" sz="1800" b="1" dirty="0">
                <a:cs typeface="Verdana"/>
              </a:rPr>
              <a:t> spectroscopy with the 3-body decay</a:t>
            </a:r>
            <a:endParaRPr lang="en-US" sz="1800" dirty="0">
              <a:cs typeface="Verdan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C4FA5A-B70D-3141-8B8D-AE179A8B6521}"/>
                  </a:ext>
                </a:extLst>
              </p:cNvPr>
              <p:cNvSpPr txBox="1"/>
              <p:nvPr/>
            </p:nvSpPr>
            <p:spPr>
              <a:xfrm>
                <a:off x="5461941" y="1636961"/>
                <a:ext cx="1289305" cy="362544"/>
              </a:xfrm>
              <a:prstGeom prst="rect">
                <a:avLst/>
              </a:prstGeom>
              <a:noFill/>
            </p:spPr>
            <p:txBody>
              <a:bodyPr wrap="square" lIns="104022" tIns="52011" rIns="104022" bIns="52011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smtClean="0">
                            <a:latin typeface="Cambria Math" panose="02040503050406030204" pitchFamily="18" charset="0"/>
                            <a:cs typeface="Verdana"/>
                          </a:rPr>
                        </m:ctrlPr>
                      </m:sSub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Verdana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Verdana"/>
                          </a:rPr>
                          <m:t>𝐵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Verdana"/>
                          </a:rPr>
                          <m:t>𝑑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  <a:cs typeface="Verdana"/>
                          </a:rPr>
                          <m:t>0</m:t>
                        </m:r>
                      </m:sup>
                    </m:sSubSup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→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J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/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𝜓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K</m:t>
                    </m:r>
                    <m:r>
                      <m:rPr>
                        <m:sty m:val="p"/>
                      </m:rPr>
                      <a:rPr lang="en-US" sz="1600" dirty="0">
                        <a:latin typeface="Cambria Math" panose="02040503050406030204" pitchFamily="18" charset="0"/>
                        <a:cs typeface="Verdana"/>
                      </a:rPr>
                      <m:t>π</m:t>
                    </m:r>
                  </m:oMath>
                </a14:m>
                <a:r>
                  <a:rPr lang="en-US" sz="1600" dirty="0">
                    <a:cs typeface="Verdana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C4FA5A-B70D-3141-8B8D-AE179A8B65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941" y="1636961"/>
                <a:ext cx="1289305" cy="362544"/>
              </a:xfrm>
              <a:prstGeom prst="rect">
                <a:avLst/>
              </a:prstGeom>
              <a:blipFill>
                <a:blip r:embed="rId2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4F4FA3D4-C563-A544-A692-000B58BB12DA}"/>
              </a:ext>
            </a:extLst>
          </p:cNvPr>
          <p:cNvSpPr txBox="1"/>
          <p:nvPr/>
        </p:nvSpPr>
        <p:spPr>
          <a:xfrm>
            <a:off x="6663915" y="1624500"/>
            <a:ext cx="4009309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(</a:t>
            </a:r>
            <a:r>
              <a:rPr lang="en-US" sz="1800" dirty="0">
                <a:cs typeface="Verdana"/>
              </a:rPr>
              <a:t>full amplitude fit on GPUs</a:t>
            </a:r>
            <a:r>
              <a:rPr lang="en-US" sz="1800" b="1" dirty="0">
                <a:cs typeface="Verdana"/>
              </a:rPr>
              <a:t>) [</a:t>
            </a:r>
            <a:r>
              <a:rPr lang="en-US" sz="1600" dirty="0">
                <a:cs typeface="Verdana"/>
              </a:rPr>
              <a:t>BPH-14-003</a:t>
            </a:r>
            <a:r>
              <a:rPr lang="en-US" sz="1800" b="1" dirty="0">
                <a:cs typeface="Verdana"/>
              </a:rPr>
              <a:t>]</a:t>
            </a:r>
            <a:endParaRPr lang="en-US" sz="1800" dirty="0">
              <a:cs typeface="Verdan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AF7E41-598E-1D44-9110-20703F5C82D7}"/>
              </a:ext>
            </a:extLst>
          </p:cNvPr>
          <p:cNvSpPr txBox="1"/>
          <p:nvPr/>
        </p:nvSpPr>
        <p:spPr>
          <a:xfrm>
            <a:off x="264709" y="3435330"/>
            <a:ext cx="9848012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cs typeface="Verdana"/>
              </a:rPr>
              <a:t>S.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Lezki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+ A.P. + A. Di Florio + </a:t>
            </a:r>
            <a:r>
              <a:rPr lang="en-US" sz="1800" b="1" dirty="0">
                <a:solidFill>
                  <a:srgbClr val="C00000"/>
                </a:solidFill>
                <a:cs typeface="Verdana"/>
              </a:rPr>
              <a:t>CMS CINVESTAV(Mexico City) </a:t>
            </a:r>
            <a:r>
              <a:rPr lang="en-US" sz="1800" dirty="0">
                <a:cs typeface="Verdana"/>
              </a:rPr>
              <a:t>[</a:t>
            </a:r>
            <a:r>
              <a:rPr lang="en-US" sz="1800" dirty="0" err="1">
                <a:solidFill>
                  <a:srgbClr val="520AF8"/>
                </a:solidFill>
                <a:cs typeface="Verdana"/>
              </a:rPr>
              <a:t>Progetto</a:t>
            </a:r>
            <a:r>
              <a:rPr lang="en-US" sz="1800" dirty="0">
                <a:solidFill>
                  <a:srgbClr val="520AF8"/>
                </a:solidFill>
                <a:cs typeface="Verdana"/>
              </a:rPr>
              <a:t> MAECI Italia-</a:t>
            </a:r>
            <a:r>
              <a:rPr lang="en-US" sz="1800" dirty="0" err="1">
                <a:solidFill>
                  <a:srgbClr val="520AF8"/>
                </a:solidFill>
                <a:cs typeface="Verdana"/>
              </a:rPr>
              <a:t>Messico</a:t>
            </a:r>
            <a:r>
              <a:rPr lang="en-US" sz="1800" dirty="0">
                <a:solidFill>
                  <a:srgbClr val="520AF8"/>
                </a:solidFill>
                <a:cs typeface="Verdana"/>
              </a:rPr>
              <a:t> 2018-2020</a:t>
            </a:r>
            <a:r>
              <a:rPr lang="en-US" sz="1800" dirty="0">
                <a:cs typeface="Verdana"/>
              </a:rPr>
              <a:t>]  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B128F2-6988-8E43-8C2E-9FF607541686}"/>
              </a:ext>
            </a:extLst>
          </p:cNvPr>
          <p:cNvSpPr txBox="1"/>
          <p:nvPr/>
        </p:nvSpPr>
        <p:spPr>
          <a:xfrm>
            <a:off x="348175" y="3762648"/>
            <a:ext cx="9328395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inclusive search for exotic </a:t>
            </a:r>
            <a:r>
              <a:rPr lang="en-US" sz="1800" b="1" i="1" dirty="0" err="1">
                <a:cs typeface="Verdana"/>
              </a:rPr>
              <a:t>X</a:t>
            </a:r>
            <a:r>
              <a:rPr lang="en-US" sz="1800" b="1" i="1" baseline="-25000" dirty="0" err="1">
                <a:cs typeface="Verdana"/>
              </a:rPr>
              <a:t>b</a:t>
            </a:r>
            <a:r>
              <a:rPr lang="en-US" sz="1800" b="1" i="1" dirty="0">
                <a:cs typeface="Verdana"/>
              </a:rPr>
              <a:t> </a:t>
            </a:r>
            <a:r>
              <a:rPr lang="en-US" sz="1800" b="1" dirty="0">
                <a:cs typeface="Verdana"/>
              </a:rPr>
              <a:t>state [beauty partner of X(3872)] </a:t>
            </a:r>
            <a:r>
              <a:rPr lang="en-US" sz="1600" dirty="0">
                <a:cs typeface="Verdana"/>
              </a:rPr>
              <a:t>in the final states                            &amp;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3AF68D-D384-4D4C-BB7C-B3D9D4778465}"/>
                  </a:ext>
                </a:extLst>
              </p:cNvPr>
              <p:cNvSpPr txBox="1"/>
              <p:nvPr/>
            </p:nvSpPr>
            <p:spPr>
              <a:xfrm>
                <a:off x="7871664" y="3743173"/>
                <a:ext cx="1233377" cy="382037"/>
              </a:xfrm>
              <a:prstGeom prst="rect">
                <a:avLst/>
              </a:prstGeom>
              <a:noFill/>
            </p:spPr>
            <p:txBody>
              <a:bodyPr wrap="square" lIns="104022" tIns="52011" rIns="104022" bIns="52011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dirty="0" smtClean="0">
                            <a:latin typeface="Cambria Math" panose="02040503050406030204" pitchFamily="18" charset="0"/>
                            <a:cs typeface="Verdana"/>
                          </a:rPr>
                        </m:ctrlPr>
                      </m:sSubPr>
                      <m:e>
                        <m:r>
                          <a:rPr lang="en-US" sz="18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Verdana"/>
                          </a:rPr>
                          <m:t>𝜒</m:t>
                        </m:r>
                      </m:e>
                      <m:sub>
                        <m:r>
                          <a:rPr lang="en-US" sz="1800" b="0" i="1" dirty="0" smtClean="0">
                            <a:latin typeface="Cambria Math" panose="02040503050406030204" pitchFamily="18" charset="0"/>
                            <a:cs typeface="Verdana"/>
                          </a:rPr>
                          <m:t>𝑏</m:t>
                        </m:r>
                        <m:r>
                          <a:rPr lang="en-US" sz="1800" b="0" i="1" dirty="0" smtClean="0">
                            <a:latin typeface="Cambria Math" panose="02040503050406030204" pitchFamily="18" charset="0"/>
                            <a:cs typeface="Verdana"/>
                          </a:rPr>
                          <m:t>1</m:t>
                        </m:r>
                      </m:sub>
                    </m:sSub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(1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𝑃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)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  <a:cs typeface="Verdana"/>
                      </a:rPr>
                      <m:t>π</m:t>
                    </m:r>
                    <m:r>
                      <m:rPr>
                        <m:sty m:val="p"/>
                      </m:rPr>
                      <a:rPr lang="el-G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π</m:t>
                    </m:r>
                  </m:oMath>
                </a14:m>
                <a:r>
                  <a:rPr lang="en-US" sz="1800" dirty="0">
                    <a:cs typeface="Verdana"/>
                  </a:rPr>
                  <a:t>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83AF68D-D384-4D4C-BB7C-B3D9D47784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1664" y="3743173"/>
                <a:ext cx="1233377" cy="382037"/>
              </a:xfrm>
              <a:prstGeom prst="rect">
                <a:avLst/>
              </a:prstGeom>
              <a:blipFill>
                <a:blip r:embed="rId3"/>
                <a:stretch>
                  <a:fillRect b="-96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B65FCA-F6B0-AE4C-BC94-78CB49E430AC}"/>
                  </a:ext>
                </a:extLst>
              </p:cNvPr>
              <p:cNvSpPr txBox="1"/>
              <p:nvPr/>
            </p:nvSpPr>
            <p:spPr>
              <a:xfrm>
                <a:off x="9274654" y="3752657"/>
                <a:ext cx="1115420" cy="382037"/>
              </a:xfrm>
              <a:prstGeom prst="rect">
                <a:avLst/>
              </a:prstGeom>
              <a:noFill/>
            </p:spPr>
            <p:txBody>
              <a:bodyPr wrap="square" lIns="104022" tIns="52011" rIns="104022" bIns="52011" rtlCol="0">
                <a:spAutoFit/>
              </a:bodyPr>
              <a:lstStyle/>
              <a:p>
                <a:r>
                  <a:rPr lang="en-US" sz="1800" b="0" dirty="0">
                    <a:cs typeface="Verdana"/>
                  </a:rPr>
                  <a:t>Y</a:t>
                </a:r>
                <a14:m>
                  <m:oMath xmlns:m="http://schemas.openxmlformats.org/officeDocument/2006/math"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(1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𝑆</m:t>
                    </m:r>
                    <m:r>
                      <a:rPr lang="en-US" sz="1800" b="0" i="1" dirty="0" smtClean="0">
                        <a:latin typeface="Cambria Math" panose="02040503050406030204" pitchFamily="18" charset="0"/>
                        <a:cs typeface="Verdana"/>
                      </a:rPr>
                      <m:t>)</m:t>
                    </m:r>
                    <m:r>
                      <m:rPr>
                        <m:sty m:val="p"/>
                      </m:rPr>
                      <a:rPr lang="en-US" sz="1800" dirty="0">
                        <a:latin typeface="Cambria Math" panose="02040503050406030204" pitchFamily="18" charset="0"/>
                        <a:cs typeface="Verdana"/>
                      </a:rPr>
                      <m:t>π</m:t>
                    </m:r>
                    <m:r>
                      <m:rPr>
                        <m:sty m:val="p"/>
                      </m:rPr>
                      <a:rPr lang="el-GR" sz="1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π</m:t>
                    </m:r>
                  </m:oMath>
                </a14:m>
                <a:r>
                  <a:rPr lang="en-US" sz="1800" dirty="0">
                    <a:cs typeface="Verdana"/>
                  </a:rPr>
                  <a:t> 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B65FCA-F6B0-AE4C-BC94-78CB49E430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4654" y="3752657"/>
                <a:ext cx="1115420" cy="382037"/>
              </a:xfrm>
              <a:prstGeom prst="rect">
                <a:avLst/>
              </a:prstGeom>
              <a:blipFill>
                <a:blip r:embed="rId4"/>
                <a:stretch>
                  <a:fillRect l="-2247" t="-3125" b="-18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80613D3B-EBE0-4149-8F13-DF97076F8CE2}"/>
              </a:ext>
            </a:extLst>
          </p:cNvPr>
          <p:cNvSpPr txBox="1"/>
          <p:nvPr/>
        </p:nvSpPr>
        <p:spPr>
          <a:xfrm>
            <a:off x="317872" y="2478901"/>
            <a:ext cx="254576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cs typeface="Verdana"/>
              </a:rPr>
              <a:t>A. Di Florio +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A.Pompili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 </a:t>
            </a:r>
            <a:endParaRPr lang="en-US" sz="1800" dirty="0">
              <a:cs typeface="Verdan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D80B22-142A-074A-B988-76F744B3EB70}"/>
              </a:ext>
            </a:extLst>
          </p:cNvPr>
          <p:cNvSpPr txBox="1"/>
          <p:nvPr/>
        </p:nvSpPr>
        <p:spPr>
          <a:xfrm>
            <a:off x="2729406" y="2472646"/>
            <a:ext cx="6703962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inclusive search for exotic </a:t>
            </a:r>
            <a:r>
              <a:rPr lang="en-US" sz="1800" b="1" i="1" dirty="0">
                <a:cs typeface="Verdana"/>
              </a:rPr>
              <a:t>X(4140) </a:t>
            </a:r>
            <a:r>
              <a:rPr lang="en-US" sz="1800" b="1" dirty="0">
                <a:cs typeface="Verdana"/>
              </a:rPr>
              <a:t>state &amp; partners </a:t>
            </a:r>
            <a:r>
              <a:rPr lang="en-US" sz="1800" dirty="0">
                <a:cs typeface="Verdana"/>
              </a:rPr>
              <a:t>in the final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6DBDC5-EDC1-7A4F-B052-27BA99E9000A}"/>
                  </a:ext>
                </a:extLst>
              </p:cNvPr>
              <p:cNvSpPr txBox="1"/>
              <p:nvPr/>
            </p:nvSpPr>
            <p:spPr>
              <a:xfrm>
                <a:off x="9294757" y="2492362"/>
                <a:ext cx="739562" cy="351259"/>
              </a:xfrm>
              <a:prstGeom prst="rect">
                <a:avLst/>
              </a:prstGeom>
              <a:noFill/>
            </p:spPr>
            <p:txBody>
              <a:bodyPr wrap="square" lIns="104022" tIns="52011" rIns="104022" bIns="52011" rtlCol="0">
                <a:spAutoFit/>
              </a:bodyPr>
              <a:lstStyle/>
              <a:p>
                <a:r>
                  <a:rPr lang="en-US" sz="1600" b="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Verdana"/>
                  </a:rPr>
                  <a:t>J</a:t>
                </a:r>
                <a:r>
                  <a:rPr lang="en-US" sz="1600" b="0" dirty="0">
                    <a:latin typeface="Cambria Math" panose="02040503050406030204" pitchFamily="18" charset="0"/>
                    <a:ea typeface="Cambria Math" panose="02040503050406030204" pitchFamily="18" charset="0"/>
                    <a:cs typeface="Verdana"/>
                  </a:rPr>
                  <a:t>/</a:t>
                </a:r>
                <a:r>
                  <a:rPr lang="el-GR" sz="1600" b="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Verdana"/>
                  </a:rPr>
                  <a:t>ψ</a:t>
                </a:r>
                <a:r>
                  <a:rPr lang="el-GR" sz="1600" dirty="0">
                    <a:ea typeface="Cambria Math" panose="02040503050406030204" pitchFamily="18" charset="0"/>
                    <a:cs typeface="Verdana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Verdana"/>
                      </a:rPr>
                      <m:t>ϕ</m:t>
                    </m:r>
                  </m:oMath>
                </a14:m>
                <a:r>
                  <a:rPr lang="en-US" sz="1600" b="0" dirty="0">
                    <a:latin typeface="Cambria Math" panose="02040503050406030204" pitchFamily="18" charset="0"/>
                    <a:ea typeface="Cambria Math" panose="02040503050406030204" pitchFamily="18" charset="0"/>
                    <a:cs typeface="Verdana"/>
                  </a:rPr>
                  <a:t> </a:t>
                </a:r>
                <a:endParaRPr lang="en-US" sz="1600" dirty="0">
                  <a:latin typeface="Symbol" pitchFamily="2" charset="2"/>
                  <a:cs typeface="Verdana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A6DBDC5-EDC1-7A4F-B052-27BA99E900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757" y="2492362"/>
                <a:ext cx="739562" cy="351259"/>
              </a:xfrm>
              <a:prstGeom prst="rect">
                <a:avLst/>
              </a:prstGeom>
              <a:blipFill>
                <a:blip r:embed="rId5"/>
                <a:stretch>
                  <a:fillRect l="-3448" b="-137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Chevron 25">
            <a:extLst>
              <a:ext uri="{FF2B5EF4-FFF2-40B4-BE49-F238E27FC236}">
                <a16:creationId xmlns:a16="http://schemas.microsoft.com/office/drawing/2014/main" id="{BD9D353A-EB7F-614F-8DAB-3C4F95C6C96E}"/>
              </a:ext>
            </a:extLst>
          </p:cNvPr>
          <p:cNvSpPr/>
          <p:nvPr/>
        </p:nvSpPr>
        <p:spPr>
          <a:xfrm>
            <a:off x="105053" y="141084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EAE91C5E-17AD-6B4A-9962-79FA94180246}"/>
              </a:ext>
            </a:extLst>
          </p:cNvPr>
          <p:cNvSpPr/>
          <p:nvPr/>
        </p:nvSpPr>
        <p:spPr>
          <a:xfrm>
            <a:off x="96921" y="356780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241C15EF-8095-454B-9EFB-2513C6AAE64F}"/>
              </a:ext>
            </a:extLst>
          </p:cNvPr>
          <p:cNvSpPr/>
          <p:nvPr/>
        </p:nvSpPr>
        <p:spPr>
          <a:xfrm>
            <a:off x="114546" y="261430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3095A3C-0443-664C-BFBB-4ADA61D91AA8}"/>
              </a:ext>
            </a:extLst>
          </p:cNvPr>
          <p:cNvSpPr txBox="1"/>
          <p:nvPr/>
        </p:nvSpPr>
        <p:spPr>
          <a:xfrm>
            <a:off x="334407" y="4069239"/>
            <a:ext cx="2237458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</a:t>
            </a:r>
            <a:r>
              <a:rPr lang="en-US" sz="1800" dirty="0">
                <a:cs typeface="Verdana"/>
              </a:rPr>
              <a:t>use 2017-2018 data</a:t>
            </a:r>
            <a:endParaRPr lang="en-US" sz="1600" dirty="0">
              <a:cs typeface="Verdana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DC4E81-1A2E-394C-B262-412EAC4E5283}"/>
              </a:ext>
            </a:extLst>
          </p:cNvPr>
          <p:cNvSpPr txBox="1"/>
          <p:nvPr/>
        </p:nvSpPr>
        <p:spPr>
          <a:xfrm>
            <a:off x="334565" y="2761428"/>
            <a:ext cx="8114953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</a:t>
            </a:r>
            <a:r>
              <a:rPr lang="en-US" sz="1800" dirty="0">
                <a:cs typeface="Verdana"/>
              </a:rPr>
              <a:t>use late 2017-2018 data</a:t>
            </a:r>
            <a:r>
              <a:rPr lang="en-US" sz="1800" b="1" dirty="0">
                <a:cs typeface="Verdana"/>
              </a:rPr>
              <a:t> (dedicated triggers) - </a:t>
            </a:r>
            <a:r>
              <a:rPr lang="en-US" sz="1800" dirty="0">
                <a:cs typeface="Verdana"/>
              </a:rPr>
              <a:t>going to preapproval</a:t>
            </a:r>
            <a:endParaRPr lang="en-US" sz="1600" dirty="0">
              <a:cs typeface="Verdana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5FF8C8D-9907-4644-AF84-77DC5261E9AC}"/>
              </a:ext>
            </a:extLst>
          </p:cNvPr>
          <p:cNvSpPr txBox="1"/>
          <p:nvPr/>
        </p:nvSpPr>
        <p:spPr>
          <a:xfrm>
            <a:off x="348174" y="1948159"/>
            <a:ext cx="604105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- enough statistics with 2012 data - </a:t>
            </a:r>
            <a:r>
              <a:rPr lang="en-US" sz="1800" dirty="0">
                <a:cs typeface="Verdana"/>
              </a:rPr>
              <a:t>going to pre-approval</a:t>
            </a:r>
            <a:endParaRPr lang="en-US" sz="1600" dirty="0">
              <a:cs typeface="Verdana"/>
            </a:endParaRPr>
          </a:p>
        </p:txBody>
      </p:sp>
      <p:pic>
        <p:nvPicPr>
          <p:cNvPr id="36" name="Picture 35" descr="Schermata 03-2458185 alle 21.50.07.png">
            <a:extLst>
              <a:ext uri="{FF2B5EF4-FFF2-40B4-BE49-F238E27FC236}">
                <a16:creationId xmlns:a16="http://schemas.microsoft.com/office/drawing/2014/main" id="{D18EDFE0-7771-BF43-AFAF-675CBDA9F9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78" y="4365766"/>
            <a:ext cx="3074328" cy="2193973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5388D328-6039-6245-A590-CF357883967D}"/>
              </a:ext>
            </a:extLst>
          </p:cNvPr>
          <p:cNvSpPr/>
          <p:nvPr/>
        </p:nvSpPr>
        <p:spPr>
          <a:xfrm>
            <a:off x="5717260" y="5623927"/>
            <a:ext cx="319155" cy="472621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GB" dirty="0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AB41FB34-CCB3-5048-B0D7-D718F86E3E44}"/>
              </a:ext>
            </a:extLst>
          </p:cNvPr>
          <p:cNvSpPr/>
          <p:nvPr/>
        </p:nvSpPr>
        <p:spPr>
          <a:xfrm rot="15475488" flipH="1">
            <a:off x="6497570" y="4448229"/>
            <a:ext cx="507350" cy="1587324"/>
          </a:xfrm>
          <a:custGeom>
            <a:avLst/>
            <a:gdLst>
              <a:gd name="connsiteX0" fmla="*/ 1627146 w 1881146"/>
              <a:gd name="connsiteY0" fmla="*/ 0 h 1562100"/>
              <a:gd name="connsiteX1" fmla="*/ 1546 w 1881146"/>
              <a:gd name="connsiteY1" fmla="*/ 889000 h 1562100"/>
              <a:gd name="connsiteX2" fmla="*/ 1881146 w 1881146"/>
              <a:gd name="connsiteY2" fmla="*/ 1562100 h 1562100"/>
              <a:gd name="connsiteX3" fmla="*/ 1881146 w 1881146"/>
              <a:gd name="connsiteY3" fmla="*/ 1562100 h 1562100"/>
              <a:gd name="connsiteX4" fmla="*/ 1881146 w 1881146"/>
              <a:gd name="connsiteY4" fmla="*/ 156210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1146" h="1562100">
                <a:moveTo>
                  <a:pt x="1627146" y="0"/>
                </a:moveTo>
                <a:cubicBezTo>
                  <a:pt x="793179" y="314325"/>
                  <a:pt x="-40787" y="628650"/>
                  <a:pt x="1546" y="889000"/>
                </a:cubicBezTo>
                <a:cubicBezTo>
                  <a:pt x="43879" y="1149350"/>
                  <a:pt x="1881146" y="1562100"/>
                  <a:pt x="1881146" y="1562100"/>
                </a:cubicBezTo>
                <a:lnTo>
                  <a:pt x="1881146" y="1562100"/>
                </a:lnTo>
                <a:lnTo>
                  <a:pt x="1881146" y="1562100"/>
                </a:lnTo>
              </a:path>
            </a:pathLst>
          </a:custGeom>
          <a:noFill/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F2E8D6C-E11F-0D42-9BDF-2809E07EB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46367" y="4813515"/>
            <a:ext cx="2044403" cy="15059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AA3BD01-EC12-B443-A458-AF2CD06CD4EE}"/>
              </a:ext>
            </a:extLst>
          </p:cNvPr>
          <p:cNvSpPr txBox="1"/>
          <p:nvPr/>
        </p:nvSpPr>
        <p:spPr>
          <a:xfrm>
            <a:off x="1022000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86838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More Data Analysis Activities</a:t>
            </a:r>
            <a:r>
              <a:rPr lang="en-US" sz="2700" b="1" dirty="0"/>
              <a:t> &amp; Computing activities</a:t>
            </a:r>
          </a:p>
        </p:txBody>
      </p:sp>
      <p:sp>
        <p:nvSpPr>
          <p:cNvPr id="4" name="Chevron 3">
            <a:extLst>
              <a:ext uri="{FF2B5EF4-FFF2-40B4-BE49-F238E27FC236}">
                <a16:creationId xmlns:a16="http://schemas.microsoft.com/office/drawing/2014/main" id="{9A17B2AC-D445-C54A-9AEB-4724B71318A7}"/>
              </a:ext>
            </a:extLst>
          </p:cNvPr>
          <p:cNvSpPr/>
          <p:nvPr/>
        </p:nvSpPr>
        <p:spPr>
          <a:xfrm>
            <a:off x="226378" y="777787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B2D10B-AAFC-BE42-8A59-6DB9B8F45AA2}"/>
              </a:ext>
            </a:extLst>
          </p:cNvPr>
          <p:cNvSpPr txBox="1"/>
          <p:nvPr/>
        </p:nvSpPr>
        <p:spPr>
          <a:xfrm>
            <a:off x="494042" y="572346"/>
            <a:ext cx="9627265" cy="893074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To be mentioned (for activities till end 2018)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cs typeface="Verdana"/>
              </a:rPr>
              <a:t>Search for high-mass resonances into two muons </a:t>
            </a:r>
            <a:r>
              <a:rPr lang="en-US" sz="1800" b="1" dirty="0">
                <a:cs typeface="Verdana"/>
              </a:rPr>
              <a:t>(contribution to dilepton final states) [                  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66A098-E2F9-CA40-B34D-795ED5DFE310}"/>
                  </a:ext>
                </a:extLst>
              </p:cNvPr>
              <p:cNvSpPr txBox="1"/>
              <p:nvPr/>
            </p:nvSpPr>
            <p:spPr>
              <a:xfrm>
                <a:off x="8986292" y="1124587"/>
                <a:ext cx="788524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Z’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66A098-E2F9-CA40-B34D-795ED5DF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6292" y="1124587"/>
                <a:ext cx="788524" cy="307777"/>
              </a:xfrm>
              <a:prstGeom prst="rect">
                <a:avLst/>
              </a:prstGeom>
              <a:blipFill>
                <a:blip r:embed="rId3"/>
                <a:stretch>
                  <a:fillRect l="-20968" t="-24000" r="-4839" b="-44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99396CE-711C-144E-A3EF-5D003B1633D5}"/>
              </a:ext>
            </a:extLst>
          </p:cNvPr>
          <p:cNvSpPr txBox="1"/>
          <p:nvPr/>
        </p:nvSpPr>
        <p:spPr>
          <a:xfrm>
            <a:off x="494042" y="1699338"/>
            <a:ext cx="7388317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520AF8"/>
                </a:solidFill>
                <a:cs typeface="Verdana"/>
              </a:rPr>
              <a:t>F. </a:t>
            </a:r>
            <a:r>
              <a:rPr lang="en-US" sz="1800" b="1" dirty="0" err="1">
                <a:solidFill>
                  <a:srgbClr val="520AF8"/>
                </a:solidFill>
                <a:cs typeface="Verdana"/>
              </a:rPr>
              <a:t>Errico</a:t>
            </a:r>
            <a:r>
              <a:rPr lang="en-US" sz="1800" b="1" baseline="30000" dirty="0">
                <a:solidFill>
                  <a:srgbClr val="520AF8"/>
                </a:solidFill>
                <a:cs typeface="Verdana"/>
              </a:rPr>
              <a:t>(1) </a:t>
            </a:r>
            <a:r>
              <a:rPr lang="en-US" sz="1800" b="1" dirty="0">
                <a:solidFill>
                  <a:srgbClr val="520AF8"/>
                </a:solidFill>
                <a:cs typeface="Verdana"/>
              </a:rPr>
              <a:t>+ R. </a:t>
            </a:r>
            <a:r>
              <a:rPr lang="en-US" sz="1800" b="1" dirty="0" err="1">
                <a:solidFill>
                  <a:srgbClr val="520AF8"/>
                </a:solidFill>
                <a:cs typeface="Verdana"/>
              </a:rPr>
              <a:t>Radogna</a:t>
            </a:r>
            <a:r>
              <a:rPr lang="en-US" sz="1800" b="1" baseline="30000" dirty="0">
                <a:solidFill>
                  <a:srgbClr val="520AF8"/>
                </a:solidFill>
                <a:cs typeface="Verdana"/>
              </a:rPr>
              <a:t>(2)</a:t>
            </a:r>
            <a:r>
              <a:rPr lang="en-US" sz="1800" b="1" dirty="0">
                <a:solidFill>
                  <a:srgbClr val="520AF8"/>
                </a:solidFill>
                <a:cs typeface="Verdana"/>
              </a:rPr>
              <a:t> + A. </a:t>
            </a:r>
            <a:r>
              <a:rPr lang="en-US" sz="1800" b="1" dirty="0" err="1">
                <a:solidFill>
                  <a:srgbClr val="520AF8"/>
                </a:solidFill>
                <a:cs typeface="Verdana"/>
              </a:rPr>
              <a:t>Colaleo</a:t>
            </a:r>
            <a:r>
              <a:rPr lang="en-US" sz="1800" b="1" dirty="0">
                <a:cs typeface="Verdana"/>
              </a:rPr>
              <a:t> (contributing within Z’ task force)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A0FBCC-F753-BB4D-9CCE-F5F185C0154B}"/>
              </a:ext>
            </a:extLst>
          </p:cNvPr>
          <p:cNvSpPr txBox="1"/>
          <p:nvPr/>
        </p:nvSpPr>
        <p:spPr>
          <a:xfrm>
            <a:off x="880111" y="2171369"/>
            <a:ext cx="7817164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b="1" baseline="30000" dirty="0">
                <a:cs typeface="Verdana"/>
              </a:rPr>
              <a:t>(1)</a:t>
            </a:r>
            <a:r>
              <a:rPr lang="en-US" sz="1600" b="1" dirty="0">
                <a:cs typeface="Verdana"/>
              </a:rPr>
              <a:t> </a:t>
            </a:r>
            <a:r>
              <a:rPr lang="en-US" sz="1600" dirty="0">
                <a:cs typeface="Verdana"/>
              </a:rPr>
              <a:t>now in CMS @ Florida Univ.     </a:t>
            </a:r>
            <a:r>
              <a:rPr lang="en-US" sz="1600" b="1" dirty="0">
                <a:cs typeface="Verdana"/>
              </a:rPr>
              <a:t>      </a:t>
            </a:r>
            <a:r>
              <a:rPr lang="en-US" sz="1600" b="1" baseline="30000" dirty="0">
                <a:cs typeface="Verdana"/>
              </a:rPr>
              <a:t>(2)</a:t>
            </a:r>
            <a:r>
              <a:rPr lang="en-US" sz="1600" b="1" dirty="0">
                <a:cs typeface="Verdana"/>
              </a:rPr>
              <a:t> </a:t>
            </a:r>
            <a:r>
              <a:rPr lang="en-US" sz="1600" dirty="0">
                <a:cs typeface="Verdana"/>
              </a:rPr>
              <a:t>now @ University College London (no more in CMS)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045B95-1BB6-F140-AEB0-367A6CD0879A}"/>
              </a:ext>
            </a:extLst>
          </p:cNvPr>
          <p:cNvSpPr txBox="1"/>
          <p:nvPr/>
        </p:nvSpPr>
        <p:spPr>
          <a:xfrm>
            <a:off x="494042" y="2877075"/>
            <a:ext cx="8289011" cy="65903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cs typeface="Verdana"/>
              </a:rPr>
              <a:t>R.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Venditti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+ F. Simone + A.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Colaleo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+ P. </a:t>
            </a:r>
            <a:r>
              <a:rPr lang="en-US" sz="1800" b="1" dirty="0" err="1">
                <a:solidFill>
                  <a:srgbClr val="0000FF"/>
                </a:solidFill>
                <a:cs typeface="Verdana"/>
              </a:rPr>
              <a:t>Verwilligen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</a:t>
            </a:r>
            <a:r>
              <a:rPr lang="en-US" sz="1800" b="1" dirty="0">
                <a:cs typeface="Verdana"/>
              </a:rPr>
              <a:t>(+ </a:t>
            </a:r>
            <a:r>
              <a:rPr lang="en-US" sz="1800" b="1" dirty="0" err="1">
                <a:cs typeface="Verdana"/>
              </a:rPr>
              <a:t>laureande</a:t>
            </a:r>
            <a:r>
              <a:rPr lang="en-US" sz="1800" b="1" dirty="0">
                <a:cs typeface="Verdana"/>
              </a:rPr>
              <a:t> : C. </a:t>
            </a:r>
            <a:r>
              <a:rPr lang="en-US" sz="1800" b="1" dirty="0" err="1">
                <a:cs typeface="Verdana"/>
              </a:rPr>
              <a:t>Aruta</a:t>
            </a:r>
            <a:r>
              <a:rPr lang="en-US" sz="1800" b="1" dirty="0">
                <a:cs typeface="Verdana"/>
              </a:rPr>
              <a:t>, L. </a:t>
            </a:r>
            <a:r>
              <a:rPr lang="en-US" sz="1800" b="1" dirty="0" err="1">
                <a:cs typeface="Verdana"/>
              </a:rPr>
              <a:t>Lorusso</a:t>
            </a:r>
            <a:r>
              <a:rPr lang="en-US" sz="1800" b="1" dirty="0">
                <a:cs typeface="Verdana"/>
              </a:rPr>
              <a:t>) </a:t>
            </a:r>
          </a:p>
          <a:p>
            <a:r>
              <a:rPr lang="en-US" sz="1800" b="1" dirty="0">
                <a:cs typeface="Verdana"/>
              </a:rPr>
              <a:t>starting a new search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32EA8E-DE0F-C945-BF13-C09E0C5A7767}"/>
                  </a:ext>
                </a:extLst>
              </p:cNvPr>
              <p:cNvSpPr txBox="1"/>
              <p:nvPr/>
            </p:nvSpPr>
            <p:spPr>
              <a:xfrm>
                <a:off x="2657421" y="3176414"/>
                <a:ext cx="185195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→3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𝐿𝐹𝑉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B32EA8E-DE0F-C945-BF13-C09E0C5A7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7421" y="3176414"/>
                <a:ext cx="1851950" cy="307777"/>
              </a:xfrm>
              <a:prstGeom prst="rect">
                <a:avLst/>
              </a:prstGeom>
              <a:blipFill>
                <a:blip r:embed="rId4"/>
                <a:stretch>
                  <a:fillRect t="-4000" b="-36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hevron 13">
            <a:extLst>
              <a:ext uri="{FF2B5EF4-FFF2-40B4-BE49-F238E27FC236}">
                <a16:creationId xmlns:a16="http://schemas.microsoft.com/office/drawing/2014/main" id="{9616707E-FDCB-1643-8B6F-E27B563A1562}"/>
              </a:ext>
            </a:extLst>
          </p:cNvPr>
          <p:cNvSpPr/>
          <p:nvPr/>
        </p:nvSpPr>
        <p:spPr>
          <a:xfrm>
            <a:off x="264355" y="3971856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4076171-6C1F-0B46-84A1-681DA2757A4F}"/>
              </a:ext>
            </a:extLst>
          </p:cNvPr>
          <p:cNvSpPr txBox="1"/>
          <p:nvPr/>
        </p:nvSpPr>
        <p:spPr>
          <a:xfrm>
            <a:off x="494042" y="3825312"/>
            <a:ext cx="9280774" cy="412814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Deep Learning for tracking </a:t>
            </a:r>
            <a:r>
              <a:rPr lang="en-US" sz="1800" b="1" dirty="0"/>
              <a:t>(with GPUs usage)</a:t>
            </a:r>
            <a:r>
              <a:rPr lang="en-US" b="1" dirty="0"/>
              <a:t>:   </a:t>
            </a:r>
            <a:r>
              <a:rPr lang="en-US" sz="1800" b="1" dirty="0">
                <a:solidFill>
                  <a:srgbClr val="520AF8"/>
                </a:solidFill>
              </a:rPr>
              <a:t>A. Di Florio + A. Di Pilato (</a:t>
            </a:r>
            <a:r>
              <a:rPr lang="en-US" sz="1800" b="1" i="1" dirty="0" err="1">
                <a:solidFill>
                  <a:srgbClr val="520AF8"/>
                </a:solidFill>
              </a:rPr>
              <a:t>dottorato</a:t>
            </a:r>
            <a:r>
              <a:rPr lang="en-US" sz="1800" b="1" i="1" dirty="0">
                <a:solidFill>
                  <a:srgbClr val="520AF8"/>
                </a:solidFill>
              </a:rPr>
              <a:t> </a:t>
            </a:r>
            <a:r>
              <a:rPr lang="en-US" sz="1800" b="1" i="1" dirty="0" err="1">
                <a:solidFill>
                  <a:srgbClr val="520AF8"/>
                </a:solidFill>
              </a:rPr>
              <a:t>industriale</a:t>
            </a:r>
            <a:r>
              <a:rPr lang="en-US" sz="1800" b="1" dirty="0">
                <a:solidFill>
                  <a:srgbClr val="520AF8"/>
                </a:solidFill>
              </a:rPr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09CD71-66EA-FF4A-883E-EB08DE8C6E0E}"/>
              </a:ext>
            </a:extLst>
          </p:cNvPr>
          <p:cNvSpPr/>
          <p:nvPr/>
        </p:nvSpPr>
        <p:spPr>
          <a:xfrm>
            <a:off x="494041" y="4343786"/>
            <a:ext cx="9911599" cy="120834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800" b="1" dirty="0" err="1">
                <a:solidFill>
                  <a:srgbClr val="0000FF"/>
                </a:solidFill>
              </a:rPr>
              <a:t>Statistical</a:t>
            </a:r>
            <a:r>
              <a:rPr lang="fr-FR" sz="1800" b="1" dirty="0">
                <a:solidFill>
                  <a:srgbClr val="0000FF"/>
                </a:solidFill>
              </a:rPr>
              <a:t> </a:t>
            </a:r>
            <a:r>
              <a:rPr lang="fr-FR" sz="1800" b="1" dirty="0" err="1">
                <a:solidFill>
                  <a:srgbClr val="0000FF"/>
                </a:solidFill>
              </a:rPr>
              <a:t>analysis</a:t>
            </a:r>
            <a:r>
              <a:rPr lang="fr-FR" sz="1800" b="1" dirty="0">
                <a:solidFill>
                  <a:srgbClr val="0000FF"/>
                </a:solidFill>
              </a:rPr>
              <a:t> </a:t>
            </a:r>
            <a:r>
              <a:rPr lang="fr-FR" sz="1800" b="1" dirty="0" err="1">
                <a:solidFill>
                  <a:srgbClr val="0000FF"/>
                </a:solidFill>
              </a:rPr>
              <a:t>studies</a:t>
            </a:r>
            <a:r>
              <a:rPr lang="fr-FR" sz="1600" b="1" dirty="0">
                <a:solidFill>
                  <a:srgbClr val="0000FF"/>
                </a:solidFill>
              </a:rPr>
              <a:t> (</a:t>
            </a:r>
            <a:r>
              <a:rPr lang="fr-FR" sz="1600" b="1" dirty="0" err="1">
                <a:solidFill>
                  <a:srgbClr val="0000FF"/>
                </a:solidFill>
              </a:rPr>
              <a:t>using</a:t>
            </a:r>
            <a:r>
              <a:rPr lang="fr-FR" sz="1600" b="1" dirty="0">
                <a:solidFill>
                  <a:srgbClr val="0000FF"/>
                </a:solidFill>
              </a:rPr>
              <a:t> </a:t>
            </a:r>
            <a:r>
              <a:rPr lang="fr-FR" sz="1600" b="1" i="1" dirty="0" err="1">
                <a:solidFill>
                  <a:srgbClr val="0000FF"/>
                </a:solidFill>
              </a:rPr>
              <a:t>GooFit</a:t>
            </a:r>
            <a:r>
              <a:rPr lang="fr-FR" sz="1600" b="1" dirty="0">
                <a:solidFill>
                  <a:srgbClr val="0000FF"/>
                </a:solidFill>
              </a:rPr>
              <a:t> on </a:t>
            </a:r>
            <a:r>
              <a:rPr lang="fr-FR" sz="1600" b="1" dirty="0" err="1">
                <a:solidFill>
                  <a:srgbClr val="0000FF"/>
                </a:solidFill>
              </a:rPr>
              <a:t>GPUs</a:t>
            </a:r>
            <a:r>
              <a:rPr lang="fr-FR" sz="1600" b="1" dirty="0">
                <a:solidFill>
                  <a:srgbClr val="0000FF"/>
                </a:solidFill>
              </a:rPr>
              <a:t>):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- </a:t>
            </a:r>
            <a:r>
              <a:rPr lang="fr-FR" sz="1600" dirty="0" err="1"/>
              <a:t>Clustering</a:t>
            </a:r>
            <a:r>
              <a:rPr lang="fr-FR" sz="1600" dirty="0"/>
              <a:t> technique to </a:t>
            </a:r>
            <a:r>
              <a:rPr lang="fr-FR" sz="1600" dirty="0" err="1"/>
              <a:t>include</a:t>
            </a:r>
            <a:r>
              <a:rPr lang="fr-FR" sz="1600" dirty="0"/>
              <a:t> Look-</a:t>
            </a:r>
            <a:r>
              <a:rPr lang="fr-FR" sz="1600" dirty="0" err="1"/>
              <a:t>Elsewhere</a:t>
            </a:r>
            <a:r>
              <a:rPr lang="fr-FR" sz="1600" dirty="0"/>
              <a:t>-</a:t>
            </a:r>
            <a:r>
              <a:rPr lang="fr-FR" sz="1600" dirty="0" err="1"/>
              <a:t>Effect</a:t>
            </a:r>
            <a:r>
              <a:rPr lang="fr-FR" sz="1600" dirty="0"/>
              <a:t> (LEE) in the global </a:t>
            </a:r>
            <a:r>
              <a:rPr lang="fr-FR" sz="1600" dirty="0" err="1"/>
              <a:t>significance</a:t>
            </a:r>
            <a:r>
              <a:rPr lang="fr-FR" sz="1600" dirty="0"/>
              <a:t> estimation</a:t>
            </a:r>
          </a:p>
          <a:p>
            <a:pPr>
              <a:lnSpc>
                <a:spcPct val="150000"/>
              </a:lnSpc>
            </a:pPr>
            <a:r>
              <a:rPr lang="fr-FR" sz="1600" dirty="0"/>
              <a:t>- Check of Trial </a:t>
            </a:r>
            <a:r>
              <a:rPr lang="fr-FR" sz="1600" dirty="0" err="1"/>
              <a:t>factors</a:t>
            </a:r>
            <a:r>
              <a:rPr lang="fr-FR" sz="1600" dirty="0"/>
              <a:t> </a:t>
            </a:r>
            <a:r>
              <a:rPr lang="fr-FR" sz="1600" dirty="0" err="1"/>
              <a:t>method</a:t>
            </a:r>
            <a:r>
              <a:rPr lang="fr-FR" sz="1600" dirty="0"/>
              <a:t> for LEE (Gross-</a:t>
            </a:r>
            <a:r>
              <a:rPr lang="fr-FR" sz="1600" dirty="0" err="1"/>
              <a:t>Vitells</a:t>
            </a:r>
            <a:r>
              <a:rPr lang="fr-FR" sz="1600" dirty="0"/>
              <a:t> </a:t>
            </a:r>
            <a:r>
              <a:rPr lang="fr-FR" sz="1600" dirty="0" err="1"/>
              <a:t>approx</a:t>
            </a:r>
            <a:r>
              <a:rPr lang="fr-FR" sz="1600" dirty="0"/>
              <a:t>.)</a:t>
            </a:r>
            <a:r>
              <a:rPr lang="fr-FR" sz="1600" b="1" dirty="0"/>
              <a:t>[</a:t>
            </a:r>
            <a:r>
              <a:rPr lang="fr-FR" sz="1600" dirty="0" err="1"/>
              <a:t>presented</a:t>
            </a:r>
            <a:r>
              <a:rPr lang="fr-FR" sz="1600" dirty="0"/>
              <a:t> to </a:t>
            </a:r>
            <a:r>
              <a:rPr lang="fr-FR" sz="1600" i="1" dirty="0"/>
              <a:t>XIII Quark Confinement: </a:t>
            </a:r>
            <a:r>
              <a:rPr lang="fr-FR" sz="1600" i="1" dirty="0" err="1"/>
              <a:t>statistics</a:t>
            </a:r>
            <a:r>
              <a:rPr lang="fr-FR" sz="1600" i="1" dirty="0"/>
              <a:t> session</a:t>
            </a:r>
            <a:r>
              <a:rPr lang="fr-FR" sz="1600" b="1" dirty="0"/>
              <a:t>]   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7DF242A5-3A97-F346-B233-1D7AD0C0608D}"/>
              </a:ext>
            </a:extLst>
          </p:cNvPr>
          <p:cNvSpPr/>
          <p:nvPr/>
        </p:nvSpPr>
        <p:spPr>
          <a:xfrm>
            <a:off x="256791" y="2998361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41DFD9E0-AFF7-4F44-BD22-FE926AF15CC5}"/>
              </a:ext>
            </a:extLst>
          </p:cNvPr>
          <p:cNvSpPr/>
          <p:nvPr/>
        </p:nvSpPr>
        <p:spPr>
          <a:xfrm>
            <a:off x="282655" y="4572509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EB97F9-C917-2C45-BE83-D33DA1699449}"/>
              </a:ext>
            </a:extLst>
          </p:cNvPr>
          <p:cNvSpPr txBox="1"/>
          <p:nvPr/>
        </p:nvSpPr>
        <p:spPr>
          <a:xfrm>
            <a:off x="5122854" y="4438946"/>
            <a:ext cx="2603826" cy="382037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520AF8"/>
                </a:solidFill>
              </a:rPr>
              <a:t>A. Di Florio + A. </a:t>
            </a:r>
            <a:r>
              <a:rPr lang="en-US" sz="1800" b="1" dirty="0" err="1">
                <a:solidFill>
                  <a:srgbClr val="520AF8"/>
                </a:solidFill>
              </a:rPr>
              <a:t>Pompili</a:t>
            </a:r>
            <a:endParaRPr lang="en-US" sz="1800" b="1" dirty="0">
              <a:solidFill>
                <a:srgbClr val="520AF8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1A6FA8D6-C807-4C48-8E5F-A63C6AB601CB}"/>
              </a:ext>
            </a:extLst>
          </p:cNvPr>
          <p:cNvSpPr/>
          <p:nvPr/>
        </p:nvSpPr>
        <p:spPr>
          <a:xfrm>
            <a:off x="320155" y="6064911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898CD9-3C4B-D844-A403-7B9E491128D6}"/>
              </a:ext>
            </a:extLst>
          </p:cNvPr>
          <p:cNvSpPr txBox="1"/>
          <p:nvPr/>
        </p:nvSpPr>
        <p:spPr>
          <a:xfrm>
            <a:off x="581180" y="5944779"/>
            <a:ext cx="8296602" cy="1213033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cs typeface="Verdana"/>
              </a:rPr>
              <a:t>CMS experiment has a workload management system that …</a:t>
            </a:r>
          </a:p>
          <a:p>
            <a:r>
              <a:rPr lang="en-US" sz="1800" dirty="0">
                <a:cs typeface="Verdana"/>
              </a:rPr>
              <a:t>schedules &amp; executes production and user tasks in a distributed Grid infrastructure. </a:t>
            </a:r>
          </a:p>
          <a:p>
            <a:r>
              <a:rPr lang="en-US" sz="1800" b="1" dirty="0">
                <a:cs typeface="Verdana"/>
              </a:rPr>
              <a:t>Submission is performed via the tool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C</a:t>
            </a:r>
            <a:r>
              <a:rPr lang="en-US" sz="1800" b="1" dirty="0">
                <a:cs typeface="Verdana"/>
              </a:rPr>
              <a:t>MS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R</a:t>
            </a:r>
            <a:r>
              <a:rPr lang="en-US" sz="1800" b="1" dirty="0">
                <a:cs typeface="Verdana"/>
              </a:rPr>
              <a:t>emote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A</a:t>
            </a:r>
            <a:r>
              <a:rPr lang="en-US" sz="1800" b="1" dirty="0">
                <a:cs typeface="Verdana"/>
              </a:rPr>
              <a:t>nalysis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B</a:t>
            </a:r>
            <a:r>
              <a:rPr lang="en-US" sz="1800" b="1" dirty="0">
                <a:cs typeface="Verdana"/>
              </a:rPr>
              <a:t>uilder (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CRAB</a:t>
            </a:r>
            <a:r>
              <a:rPr lang="en-US" sz="1800" b="1" dirty="0">
                <a:cs typeface="Verdana"/>
              </a:rPr>
              <a:t>), </a:t>
            </a:r>
          </a:p>
          <a:p>
            <a:r>
              <a:rPr lang="en-US" sz="1800" b="1" dirty="0">
                <a:cs typeface="Verdana"/>
              </a:rPr>
              <a:t>… developed &amp; maintained by </a:t>
            </a:r>
            <a:r>
              <a:rPr lang="en-US" sz="1800" b="1" dirty="0">
                <a:solidFill>
                  <a:srgbClr val="520AF8"/>
                </a:solidFill>
                <a:cs typeface="Verdana"/>
              </a:rPr>
              <a:t>L. </a:t>
            </a:r>
            <a:r>
              <a:rPr lang="en-US" sz="1800" b="1" dirty="0" err="1">
                <a:solidFill>
                  <a:srgbClr val="520AF8"/>
                </a:solidFill>
                <a:cs typeface="Verdana"/>
              </a:rPr>
              <a:t>Cristella</a:t>
            </a:r>
            <a:r>
              <a:rPr lang="en-US" sz="1800" b="1" dirty="0">
                <a:solidFill>
                  <a:srgbClr val="3348D5"/>
                </a:solidFill>
                <a:cs typeface="Verdana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547394-90F4-FF43-89BB-813FC68A9226}"/>
              </a:ext>
            </a:extLst>
          </p:cNvPr>
          <p:cNvSpPr txBox="1"/>
          <p:nvPr/>
        </p:nvSpPr>
        <p:spPr>
          <a:xfrm>
            <a:off x="1020857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3569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99308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21" y="3242172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Computing infrastructure &amp; activities (Bari Tier2)</a:t>
            </a:r>
            <a:endParaRPr lang="en-US" sz="27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3F18C-43C2-174B-BA1B-A5EE163C0C3B}"/>
              </a:ext>
            </a:extLst>
          </p:cNvPr>
          <p:cNvSpPr txBox="1"/>
          <p:nvPr/>
        </p:nvSpPr>
        <p:spPr>
          <a:xfrm>
            <a:off x="1019714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265373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CMS-T2</a:t>
            </a:r>
            <a:r>
              <a:rPr lang="en-US" sz="2700" b="1" dirty="0">
                <a:solidFill>
                  <a:srgbClr val="0000FF"/>
                </a:solidFill>
              </a:rPr>
              <a:t> operational status </a:t>
            </a:r>
            <a:r>
              <a:rPr lang="en-US" sz="2700" b="1" dirty="0"/>
              <a:t>- I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4B3DF5CE-DCBB-9F41-A93A-79EE5C70B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061" y="879022"/>
            <a:ext cx="5560968" cy="902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The Bari CMS-T2 </a:t>
            </a:r>
            <a:r>
              <a:rPr lang="it-IT" sz="2000" b="1" dirty="0" err="1"/>
              <a:t>is</a:t>
            </a:r>
            <a:r>
              <a:rPr lang="it-IT" sz="2000" b="1" dirty="0"/>
              <a:t> the 2</a:t>
            </a:r>
            <a:r>
              <a:rPr lang="it-IT" sz="2000" b="1" baseline="30000" dirty="0"/>
              <a:t>nd</a:t>
            </a:r>
            <a:r>
              <a:rPr lang="it-IT" sz="2000" b="1" dirty="0"/>
              <a:t> best </a:t>
            </a:r>
            <a:r>
              <a:rPr lang="it-IT" sz="2000" b="1" dirty="0" err="1"/>
              <a:t>reliable</a:t>
            </a:r>
            <a:r>
              <a:rPr lang="it-IT" sz="2000" b="1" dirty="0"/>
              <a:t> site in </a:t>
            </a:r>
            <a:r>
              <a:rPr lang="it-IT" sz="2000" b="1" dirty="0" err="1"/>
              <a:t>Italy</a:t>
            </a:r>
            <a:r>
              <a:rPr lang="it-IT" sz="2000" dirty="0"/>
              <a:t> </a:t>
            </a:r>
            <a:r>
              <a:rPr lang="it-IT" sz="2400" dirty="0"/>
              <a:t> (</a:t>
            </a:r>
            <a:r>
              <a:rPr lang="it-IT" sz="1900" dirty="0" err="1"/>
              <a:t>even</a:t>
            </a:r>
            <a:r>
              <a:rPr lang="it-IT" sz="1900" dirty="0"/>
              <a:t> </a:t>
            </a:r>
            <a:r>
              <a:rPr lang="it-IT" sz="1900" dirty="0" err="1"/>
              <a:t>considering</a:t>
            </a:r>
            <a:r>
              <a:rPr lang="it-IT" sz="1900" dirty="0"/>
              <a:t> long time </a:t>
            </a:r>
            <a:r>
              <a:rPr lang="it-IT" sz="1900" dirty="0" err="1"/>
              <a:t>periods</a:t>
            </a:r>
            <a:r>
              <a:rPr lang="it-IT" sz="2400" dirty="0"/>
              <a:t>) </a:t>
            </a:r>
          </a:p>
        </p:txBody>
      </p:sp>
      <p:pic>
        <p:nvPicPr>
          <p:cNvPr id="5" name="Immagine 8">
            <a:extLst>
              <a:ext uri="{FF2B5EF4-FFF2-40B4-BE49-F238E27FC236}">
                <a16:creationId xmlns:a16="http://schemas.microsoft.com/office/drawing/2014/main" id="{55AB78CA-BDCD-C447-87B0-459F3AFDA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1" y="4433105"/>
            <a:ext cx="5168061" cy="28740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E56454ED-6FC2-AE4A-AF82-E8B0780673B7}"/>
              </a:ext>
            </a:extLst>
          </p:cNvPr>
          <p:cNvSpPr/>
          <p:nvPr/>
        </p:nvSpPr>
        <p:spPr>
          <a:xfrm>
            <a:off x="5079344" y="6092635"/>
            <a:ext cx="529389" cy="348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2CC58-6732-3947-AAF9-BD59BC6E85D9}"/>
              </a:ext>
            </a:extLst>
          </p:cNvPr>
          <p:cNvSpPr txBox="1"/>
          <p:nvPr/>
        </p:nvSpPr>
        <p:spPr>
          <a:xfrm>
            <a:off x="10218556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16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D6AF4D4A-D8C9-F94D-ABA8-DA97CCF418A1}"/>
              </a:ext>
            </a:extLst>
          </p:cNvPr>
          <p:cNvSpPr/>
          <p:nvPr/>
        </p:nvSpPr>
        <p:spPr>
          <a:xfrm>
            <a:off x="237264" y="1028160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71ABBCA-DD8A-6648-BA2E-220E0FA2C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742" y="874200"/>
            <a:ext cx="3829504" cy="3119950"/>
          </a:xfrm>
          <a:prstGeom prst="rect">
            <a:avLst/>
          </a:prstGeom>
        </p:spPr>
      </p:pic>
      <p:sp>
        <p:nvSpPr>
          <p:cNvPr id="15" name="Ovale 9">
            <a:extLst>
              <a:ext uri="{FF2B5EF4-FFF2-40B4-BE49-F238E27FC236}">
                <a16:creationId xmlns:a16="http://schemas.microsoft.com/office/drawing/2014/main" id="{92823A9E-F53D-0C4B-8194-A63298BAD3E0}"/>
              </a:ext>
            </a:extLst>
          </p:cNvPr>
          <p:cNvSpPr/>
          <p:nvPr/>
        </p:nvSpPr>
        <p:spPr>
          <a:xfrm>
            <a:off x="6237513" y="2085259"/>
            <a:ext cx="529389" cy="348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39A032-2685-2445-86B6-7401F7CBC98C}"/>
              </a:ext>
            </a:extLst>
          </p:cNvPr>
          <p:cNvSpPr/>
          <p:nvPr/>
        </p:nvSpPr>
        <p:spPr>
          <a:xfrm>
            <a:off x="9601200" y="1110343"/>
            <a:ext cx="707571" cy="20391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B293A44D-C305-0C42-B47F-EC6BD9C734B0}"/>
              </a:ext>
            </a:extLst>
          </p:cNvPr>
          <p:cNvSpPr txBox="1">
            <a:spLocks/>
          </p:cNvSpPr>
          <p:nvPr/>
        </p:nvSpPr>
        <p:spPr>
          <a:xfrm>
            <a:off x="424818" y="3149487"/>
            <a:ext cx="5168061" cy="1064534"/>
          </a:xfrm>
          <a:prstGeom prst="rect">
            <a:avLst/>
          </a:prstGeom>
        </p:spPr>
        <p:txBody>
          <a:bodyPr vert="horz" lIns="104022" tIns="52011" rIns="104022" bIns="52011" rtlCol="0">
            <a:normAutofit/>
          </a:bodyPr>
          <a:lstStyle>
            <a:lvl1pPr marL="390083" indent="-390083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180" indent="-325069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0388" indent="-260055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498" indent="-260055" algn="l" defTabSz="520111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0609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072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83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0941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/>
              <a:buNone/>
            </a:pPr>
            <a:r>
              <a:rPr lang="it-IT" sz="1800" b="1" dirty="0" err="1"/>
              <a:t>It</a:t>
            </a:r>
            <a:r>
              <a:rPr lang="it-IT" sz="1800" b="1" dirty="0"/>
              <a:t> </a:t>
            </a:r>
            <a:r>
              <a:rPr lang="it-IT" sz="1800" b="1" dirty="0" err="1"/>
              <a:t>is</a:t>
            </a:r>
            <a:r>
              <a:rPr lang="it-IT" sz="1800" b="1" dirty="0"/>
              <a:t> the 2</a:t>
            </a:r>
            <a:r>
              <a:rPr lang="it-IT" sz="1800" b="1" baseline="30000" dirty="0"/>
              <a:t>nd</a:t>
            </a:r>
            <a:r>
              <a:rPr lang="it-IT" sz="1800" b="1" dirty="0"/>
              <a:t> site in </a:t>
            </a:r>
            <a:r>
              <a:rPr lang="it-IT" sz="1800" b="1" dirty="0" err="1"/>
              <a:t>Italy</a:t>
            </a:r>
            <a:r>
              <a:rPr lang="it-IT" sz="1800" dirty="0"/>
              <a:t> </a:t>
            </a:r>
            <a:r>
              <a:rPr lang="it-IT" sz="1800" dirty="0" err="1"/>
              <a:t>after</a:t>
            </a:r>
            <a:r>
              <a:rPr lang="it-IT" sz="1800" dirty="0"/>
              <a:t> the T1 </a:t>
            </a:r>
            <a:r>
              <a:rPr lang="it-IT" sz="1800" dirty="0" err="1"/>
              <a:t>as</a:t>
            </a:r>
            <a:r>
              <a:rPr lang="it-IT" sz="1800" dirty="0"/>
              <a:t> far </a:t>
            </a:r>
            <a:r>
              <a:rPr lang="it-IT" sz="1800" dirty="0" err="1"/>
              <a:t>as</a:t>
            </a:r>
            <a:r>
              <a:rPr lang="it-IT" sz="1800" dirty="0"/>
              <a:t> the CPU </a:t>
            </a:r>
            <a:r>
              <a:rPr lang="it-IT" sz="1800" dirty="0" err="1"/>
              <a:t>resources</a:t>
            </a:r>
            <a:r>
              <a:rPr lang="it-IT" sz="1800" dirty="0"/>
              <a:t>’ </a:t>
            </a:r>
            <a:r>
              <a:rPr lang="it-IT" sz="1800" dirty="0" err="1"/>
              <a:t>usage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concerned</a:t>
            </a:r>
            <a:r>
              <a:rPr lang="it-IT" sz="1800" dirty="0"/>
              <a:t> :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D36D300-8BAE-2F41-98F9-168FBE8E123D}"/>
              </a:ext>
            </a:extLst>
          </p:cNvPr>
          <p:cNvSpPr/>
          <p:nvPr/>
        </p:nvSpPr>
        <p:spPr>
          <a:xfrm>
            <a:off x="3820886" y="3831771"/>
            <a:ext cx="1360714" cy="2177143"/>
          </a:xfrm>
          <a:custGeom>
            <a:avLst/>
            <a:gdLst>
              <a:gd name="connsiteX0" fmla="*/ 0 w 1360714"/>
              <a:gd name="connsiteY0" fmla="*/ 0 h 2177143"/>
              <a:gd name="connsiteX1" fmla="*/ 979714 w 1360714"/>
              <a:gd name="connsiteY1" fmla="*/ 555172 h 2177143"/>
              <a:gd name="connsiteX2" fmla="*/ 1360714 w 1360714"/>
              <a:gd name="connsiteY2" fmla="*/ 2177143 h 2177143"/>
              <a:gd name="connsiteX3" fmla="*/ 1360714 w 1360714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714" h="2177143">
                <a:moveTo>
                  <a:pt x="0" y="0"/>
                </a:moveTo>
                <a:cubicBezTo>
                  <a:pt x="376464" y="96157"/>
                  <a:pt x="752928" y="192315"/>
                  <a:pt x="979714" y="555172"/>
                </a:cubicBezTo>
                <a:cubicBezTo>
                  <a:pt x="1206500" y="918029"/>
                  <a:pt x="1360714" y="2177143"/>
                  <a:pt x="1360714" y="2177143"/>
                </a:cubicBezTo>
                <a:lnTo>
                  <a:pt x="1360714" y="217714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8DEC16-CE03-3D4E-B79E-72F6CC917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717" y="4272326"/>
            <a:ext cx="3775554" cy="25786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C9B96C2-C931-D94A-AAF6-F08982FC928E}"/>
              </a:ext>
            </a:extLst>
          </p:cNvPr>
          <p:cNvSpPr/>
          <p:nvPr/>
        </p:nvSpPr>
        <p:spPr>
          <a:xfrm>
            <a:off x="9470097" y="4214022"/>
            <a:ext cx="707571" cy="205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98BC12-398F-274C-9E7C-1AD1FB5759F6}"/>
              </a:ext>
            </a:extLst>
          </p:cNvPr>
          <p:cNvSpPr txBox="1"/>
          <p:nvPr/>
        </p:nvSpPr>
        <p:spPr>
          <a:xfrm>
            <a:off x="7207690" y="6743580"/>
            <a:ext cx="1498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FF"/>
                </a:highlight>
              </a:rPr>
              <a:t>Last 2 weeks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833190-1A74-6C4A-9425-AD312CD18D72}"/>
              </a:ext>
            </a:extLst>
          </p:cNvPr>
          <p:cNvSpPr txBox="1"/>
          <p:nvPr/>
        </p:nvSpPr>
        <p:spPr>
          <a:xfrm>
            <a:off x="7136838" y="674145"/>
            <a:ext cx="16397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FF"/>
                </a:highlight>
              </a:rPr>
              <a:t>Last 3 </a:t>
            </a:r>
            <a:r>
              <a:rPr lang="it-IT" dirty="0" err="1">
                <a:highlight>
                  <a:srgbClr val="00FFFF"/>
                </a:highlight>
              </a:rPr>
              <a:t>months</a:t>
            </a:r>
            <a:endParaRPr lang="it-IT" dirty="0">
              <a:highlight>
                <a:srgbClr val="00FFFF"/>
              </a:highlight>
            </a:endParaRPr>
          </a:p>
        </p:txBody>
      </p:sp>
      <p:sp>
        <p:nvSpPr>
          <p:cNvPr id="25" name="Ovale 9">
            <a:extLst>
              <a:ext uri="{FF2B5EF4-FFF2-40B4-BE49-F238E27FC236}">
                <a16:creationId xmlns:a16="http://schemas.microsoft.com/office/drawing/2014/main" id="{2222197C-25B0-E64E-A973-A8439E97CDE6}"/>
              </a:ext>
            </a:extLst>
          </p:cNvPr>
          <p:cNvSpPr/>
          <p:nvPr/>
        </p:nvSpPr>
        <p:spPr>
          <a:xfrm>
            <a:off x="6302825" y="5296538"/>
            <a:ext cx="529389" cy="348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8BC70F9-2F2B-EE4F-86D9-AD99CBFC7A07}"/>
              </a:ext>
            </a:extLst>
          </p:cNvPr>
          <p:cNvCxnSpPr/>
          <p:nvPr/>
        </p:nvCxnSpPr>
        <p:spPr>
          <a:xfrm flipV="1">
            <a:off x="8937172" y="1360715"/>
            <a:ext cx="0" cy="182143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AF0D83-EB08-D349-93E8-E484937C401F}"/>
              </a:ext>
            </a:extLst>
          </p:cNvPr>
          <p:cNvCxnSpPr>
            <a:cxnSpLocks/>
          </p:cNvCxnSpPr>
          <p:nvPr/>
        </p:nvCxnSpPr>
        <p:spPr>
          <a:xfrm flipV="1">
            <a:off x="9480983" y="3161843"/>
            <a:ext cx="0" cy="30422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0D7435A-BA63-324E-AF1A-248CFFE63F1F}"/>
              </a:ext>
            </a:extLst>
          </p:cNvPr>
          <p:cNvCxnSpPr>
            <a:cxnSpLocks/>
          </p:cNvCxnSpPr>
          <p:nvPr/>
        </p:nvCxnSpPr>
        <p:spPr>
          <a:xfrm>
            <a:off x="8937172" y="3182145"/>
            <a:ext cx="543811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reeform 33">
            <a:extLst>
              <a:ext uri="{FF2B5EF4-FFF2-40B4-BE49-F238E27FC236}">
                <a16:creationId xmlns:a16="http://schemas.microsoft.com/office/drawing/2014/main" id="{E77A0DD5-BD4B-F64D-A42D-E410ED6597F3}"/>
              </a:ext>
            </a:extLst>
          </p:cNvPr>
          <p:cNvSpPr/>
          <p:nvPr/>
        </p:nvSpPr>
        <p:spPr>
          <a:xfrm>
            <a:off x="4311218" y="1466468"/>
            <a:ext cx="1991606" cy="3905632"/>
          </a:xfrm>
          <a:custGeom>
            <a:avLst/>
            <a:gdLst>
              <a:gd name="connsiteX0" fmla="*/ 0 w 1360714"/>
              <a:gd name="connsiteY0" fmla="*/ 0 h 2177143"/>
              <a:gd name="connsiteX1" fmla="*/ 979714 w 1360714"/>
              <a:gd name="connsiteY1" fmla="*/ 555172 h 2177143"/>
              <a:gd name="connsiteX2" fmla="*/ 1360714 w 1360714"/>
              <a:gd name="connsiteY2" fmla="*/ 2177143 h 2177143"/>
              <a:gd name="connsiteX3" fmla="*/ 1360714 w 1360714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714" h="2177143">
                <a:moveTo>
                  <a:pt x="0" y="0"/>
                </a:moveTo>
                <a:cubicBezTo>
                  <a:pt x="376464" y="96157"/>
                  <a:pt x="752928" y="192315"/>
                  <a:pt x="979714" y="555172"/>
                </a:cubicBezTo>
                <a:cubicBezTo>
                  <a:pt x="1206500" y="918029"/>
                  <a:pt x="1360714" y="2177143"/>
                  <a:pt x="1360714" y="2177143"/>
                </a:cubicBezTo>
                <a:lnTo>
                  <a:pt x="1360714" y="217714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3C59700-4B53-2C47-BDE0-E693321B7AEC}"/>
              </a:ext>
            </a:extLst>
          </p:cNvPr>
          <p:cNvSpPr/>
          <p:nvPr/>
        </p:nvSpPr>
        <p:spPr>
          <a:xfrm>
            <a:off x="4327794" y="1454265"/>
            <a:ext cx="1909719" cy="707910"/>
          </a:xfrm>
          <a:custGeom>
            <a:avLst/>
            <a:gdLst>
              <a:gd name="connsiteX0" fmla="*/ 0 w 1360714"/>
              <a:gd name="connsiteY0" fmla="*/ 0 h 2177143"/>
              <a:gd name="connsiteX1" fmla="*/ 979714 w 1360714"/>
              <a:gd name="connsiteY1" fmla="*/ 555172 h 2177143"/>
              <a:gd name="connsiteX2" fmla="*/ 1360714 w 1360714"/>
              <a:gd name="connsiteY2" fmla="*/ 2177143 h 2177143"/>
              <a:gd name="connsiteX3" fmla="*/ 1360714 w 1360714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714" h="2177143">
                <a:moveTo>
                  <a:pt x="0" y="0"/>
                </a:moveTo>
                <a:cubicBezTo>
                  <a:pt x="376464" y="96157"/>
                  <a:pt x="752928" y="192315"/>
                  <a:pt x="979714" y="555172"/>
                </a:cubicBezTo>
                <a:cubicBezTo>
                  <a:pt x="1206500" y="918029"/>
                  <a:pt x="1360714" y="2177143"/>
                  <a:pt x="1360714" y="2177143"/>
                </a:cubicBezTo>
                <a:lnTo>
                  <a:pt x="1360714" y="217714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31681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CMS-T2</a:t>
            </a:r>
            <a:r>
              <a:rPr lang="en-US" sz="2700" b="1" dirty="0">
                <a:solidFill>
                  <a:srgbClr val="0000FF"/>
                </a:solidFill>
              </a:rPr>
              <a:t> operational status </a:t>
            </a:r>
            <a:r>
              <a:rPr lang="en-US" sz="2700" b="1" dirty="0"/>
              <a:t>- II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5387978-A946-D244-95B7-34D2BE571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750" y="640709"/>
            <a:ext cx="4003524" cy="6858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C5780249-C259-5D46-8A62-32F844F1583E}"/>
              </a:ext>
            </a:extLst>
          </p:cNvPr>
          <p:cNvSpPr/>
          <p:nvPr/>
        </p:nvSpPr>
        <p:spPr>
          <a:xfrm>
            <a:off x="6246279" y="5812248"/>
            <a:ext cx="523335" cy="3489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82CC58-6732-3947-AAF9-BD59BC6E85D9}"/>
              </a:ext>
            </a:extLst>
          </p:cNvPr>
          <p:cNvSpPr txBox="1"/>
          <p:nvPr/>
        </p:nvSpPr>
        <p:spPr>
          <a:xfrm>
            <a:off x="10218556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17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9D87CDD-4647-E144-AD8B-2F9631A49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6" y="812347"/>
            <a:ext cx="5560968" cy="9021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The Bari CMS-T2 </a:t>
            </a:r>
            <a:r>
              <a:rPr lang="it-IT" sz="2000" b="1" dirty="0" err="1"/>
              <a:t>is</a:t>
            </a:r>
            <a:r>
              <a:rPr lang="it-IT" sz="2000" b="1" dirty="0"/>
              <a:t> a </a:t>
            </a:r>
            <a:r>
              <a:rPr lang="it-IT" sz="2000" b="1" dirty="0" err="1"/>
              <a:t>reliable</a:t>
            </a:r>
            <a:r>
              <a:rPr lang="it-IT" sz="2000" b="1" dirty="0"/>
              <a:t> site </a:t>
            </a:r>
            <a:r>
              <a:rPr lang="it-IT" sz="2000" b="1" dirty="0" err="1"/>
              <a:t>also</a:t>
            </a:r>
            <a:r>
              <a:rPr lang="it-IT" sz="2000" b="1" dirty="0"/>
              <a:t> </a:t>
            </a:r>
            <a:r>
              <a:rPr lang="it-IT" sz="2000" b="1" dirty="0" err="1"/>
              <a:t>considering</a:t>
            </a:r>
            <a:r>
              <a:rPr lang="it-IT" sz="2000" b="1" dirty="0"/>
              <a:t> the </a:t>
            </a:r>
            <a:r>
              <a:rPr lang="it-IT" sz="2000" b="1" dirty="0" err="1"/>
              <a:t>international</a:t>
            </a:r>
            <a:r>
              <a:rPr lang="it-IT" sz="2000" b="1" dirty="0"/>
              <a:t> «</a:t>
            </a:r>
            <a:r>
              <a:rPr lang="it-IT" sz="2000" b="1" dirty="0" err="1"/>
              <a:t>landscape</a:t>
            </a:r>
            <a:r>
              <a:rPr lang="it-IT" sz="2000" b="1" dirty="0"/>
              <a:t>»:</a:t>
            </a:r>
            <a:endParaRPr lang="it-IT" sz="2400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BFD2B1D1-16AC-7C45-B639-7479FDBD7F7E}"/>
              </a:ext>
            </a:extLst>
          </p:cNvPr>
          <p:cNvSpPr/>
          <p:nvPr/>
        </p:nvSpPr>
        <p:spPr>
          <a:xfrm>
            <a:off x="3720668" y="1342642"/>
            <a:ext cx="2603932" cy="4469605"/>
          </a:xfrm>
          <a:custGeom>
            <a:avLst/>
            <a:gdLst>
              <a:gd name="connsiteX0" fmla="*/ 0 w 1360714"/>
              <a:gd name="connsiteY0" fmla="*/ 0 h 2177143"/>
              <a:gd name="connsiteX1" fmla="*/ 979714 w 1360714"/>
              <a:gd name="connsiteY1" fmla="*/ 555172 h 2177143"/>
              <a:gd name="connsiteX2" fmla="*/ 1360714 w 1360714"/>
              <a:gd name="connsiteY2" fmla="*/ 2177143 h 2177143"/>
              <a:gd name="connsiteX3" fmla="*/ 1360714 w 1360714"/>
              <a:gd name="connsiteY3" fmla="*/ 2177143 h 2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0714" h="2177143">
                <a:moveTo>
                  <a:pt x="0" y="0"/>
                </a:moveTo>
                <a:cubicBezTo>
                  <a:pt x="376464" y="96157"/>
                  <a:pt x="752928" y="192315"/>
                  <a:pt x="979714" y="555172"/>
                </a:cubicBezTo>
                <a:cubicBezTo>
                  <a:pt x="1206500" y="918029"/>
                  <a:pt x="1360714" y="2177143"/>
                  <a:pt x="1360714" y="2177143"/>
                </a:cubicBezTo>
                <a:lnTo>
                  <a:pt x="1360714" y="2177143"/>
                </a:lnTo>
              </a:path>
            </a:pathLst>
          </a:custGeom>
          <a:noFill/>
          <a:ln w="28575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B3B01E-0974-7E40-A03C-74741AFC30F8}"/>
              </a:ext>
            </a:extLst>
          </p:cNvPr>
          <p:cNvSpPr/>
          <p:nvPr/>
        </p:nvSpPr>
        <p:spPr>
          <a:xfrm>
            <a:off x="6265329" y="2009775"/>
            <a:ext cx="3802596" cy="295275"/>
          </a:xfrm>
          <a:prstGeom prst="rect">
            <a:avLst/>
          </a:prstGeom>
          <a:noFill/>
          <a:ln>
            <a:solidFill>
              <a:srgbClr val="520AF8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C129BF-5522-944C-8FB7-0AAF7323F405}"/>
              </a:ext>
            </a:extLst>
          </p:cNvPr>
          <p:cNvSpPr/>
          <p:nvPr/>
        </p:nvSpPr>
        <p:spPr>
          <a:xfrm>
            <a:off x="6213214" y="5839068"/>
            <a:ext cx="3802596" cy="295275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CDE81B94-8FB6-B04C-9AEF-029A4F6B8D1F}"/>
              </a:ext>
            </a:extLst>
          </p:cNvPr>
          <p:cNvSpPr/>
          <p:nvPr/>
        </p:nvSpPr>
        <p:spPr>
          <a:xfrm>
            <a:off x="66953" y="97269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C347847B-F0E1-7846-9957-5192924F4AE0}"/>
              </a:ext>
            </a:extLst>
          </p:cNvPr>
          <p:cNvSpPr/>
          <p:nvPr/>
        </p:nvSpPr>
        <p:spPr>
          <a:xfrm>
            <a:off x="210252" y="4491836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AFDAF69E-6DD7-A342-BB04-3FA001B6A7FB}"/>
              </a:ext>
            </a:extLst>
          </p:cNvPr>
          <p:cNvSpPr txBox="1">
            <a:spLocks/>
          </p:cNvSpPr>
          <p:nvPr/>
        </p:nvSpPr>
        <p:spPr>
          <a:xfrm>
            <a:off x="402941" y="4401701"/>
            <a:ext cx="5745425" cy="503474"/>
          </a:xfrm>
          <a:prstGeom prst="rect">
            <a:avLst/>
          </a:prstGeom>
        </p:spPr>
        <p:txBody>
          <a:bodyPr vert="horz" lIns="104022" tIns="52011" rIns="104022" bIns="52011" rtlCol="0">
            <a:normAutofit/>
          </a:bodyPr>
          <a:lstStyle>
            <a:lvl1pPr marL="390083" indent="-390083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180" indent="-325069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0388" indent="-260055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498" indent="-260055" algn="l" defTabSz="520111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0609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072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83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0941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900" b="1" dirty="0">
                <a:solidFill>
                  <a:srgbClr val="520AF8"/>
                </a:solidFill>
              </a:rPr>
              <a:t>G. </a:t>
            </a:r>
            <a:r>
              <a:rPr lang="it-IT" sz="1900" b="1" dirty="0" err="1">
                <a:solidFill>
                  <a:srgbClr val="520AF8"/>
                </a:solidFill>
              </a:rPr>
              <a:t>Donvito</a:t>
            </a:r>
            <a:r>
              <a:rPr lang="it-IT" sz="1900" b="1" dirty="0"/>
              <a:t> </a:t>
            </a:r>
            <a:r>
              <a:rPr lang="it-IT" sz="1900" b="1" dirty="0" err="1"/>
              <a:t>is</a:t>
            </a:r>
            <a:r>
              <a:rPr lang="it-IT" sz="1900" b="1" dirty="0"/>
              <a:t> </a:t>
            </a:r>
            <a:r>
              <a:rPr lang="it-IT" sz="1900" b="1" dirty="0" err="1"/>
              <a:t>replacing</a:t>
            </a:r>
            <a:r>
              <a:rPr lang="it-IT" sz="1900" b="1" dirty="0"/>
              <a:t> </a:t>
            </a:r>
            <a:r>
              <a:rPr lang="it-IT" sz="1900" b="1" dirty="0">
                <a:solidFill>
                  <a:srgbClr val="520AF8"/>
                </a:solidFill>
              </a:rPr>
              <a:t>G. Maggi</a:t>
            </a:r>
            <a:r>
              <a:rPr lang="it-IT" sz="1900" b="1" dirty="0"/>
              <a:t> </a:t>
            </a:r>
            <a:r>
              <a:rPr lang="it-IT" sz="1900" b="1" dirty="0" err="1"/>
              <a:t>as</a:t>
            </a:r>
            <a:r>
              <a:rPr lang="it-IT" sz="1900" b="1" dirty="0"/>
              <a:t> </a:t>
            </a:r>
            <a:r>
              <a:rPr lang="it-IT" sz="1900" b="1" dirty="0">
                <a:solidFill>
                  <a:srgbClr val="FF0000"/>
                </a:solidFill>
              </a:rPr>
              <a:t>CMS-T2 manager</a:t>
            </a:r>
            <a:endParaRPr lang="it-IT" sz="1900" dirty="0">
              <a:solidFill>
                <a:srgbClr val="FF0000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627484B7-3FEB-B547-92E7-803429C442B2}"/>
              </a:ext>
            </a:extLst>
          </p:cNvPr>
          <p:cNvSpPr/>
          <p:nvPr/>
        </p:nvSpPr>
        <p:spPr>
          <a:xfrm>
            <a:off x="419378" y="506443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901C6E-9659-BD4C-940A-27B4C5FE682D}"/>
              </a:ext>
            </a:extLst>
          </p:cNvPr>
          <p:cNvSpPr txBox="1"/>
          <p:nvPr/>
        </p:nvSpPr>
        <p:spPr>
          <a:xfrm>
            <a:off x="655689" y="4926333"/>
            <a:ext cx="5354779" cy="1490032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1551DA"/>
                </a:solidFill>
                <a:cs typeface="Verdana"/>
              </a:rPr>
              <a:t>G. </a:t>
            </a:r>
            <a:r>
              <a:rPr lang="en-US" sz="1800" b="1" dirty="0" err="1">
                <a:solidFill>
                  <a:srgbClr val="1551DA"/>
                </a:solidFill>
                <a:cs typeface="Verdana"/>
              </a:rPr>
              <a:t>Donvito</a:t>
            </a:r>
            <a:r>
              <a:rPr lang="en-US" sz="1800" b="1" dirty="0">
                <a:solidFill>
                  <a:srgbClr val="1551DA"/>
                </a:solidFill>
                <a:cs typeface="Verdana"/>
              </a:rPr>
              <a:t>, </a:t>
            </a:r>
            <a:r>
              <a:rPr lang="en-US" sz="1800" b="1" dirty="0" err="1">
                <a:solidFill>
                  <a:srgbClr val="1551DA"/>
                </a:solidFill>
                <a:cs typeface="Verdana"/>
              </a:rPr>
              <a:t>G.Maggi</a:t>
            </a:r>
            <a:r>
              <a:rPr lang="en-US" sz="1800" b="1" dirty="0">
                <a:solidFill>
                  <a:srgbClr val="1551DA"/>
                </a:solidFill>
                <a:cs typeface="Verdana"/>
              </a:rPr>
              <a:t>, L. </a:t>
            </a:r>
            <a:r>
              <a:rPr lang="en-US" sz="1800" b="1" dirty="0" err="1">
                <a:solidFill>
                  <a:srgbClr val="1551DA"/>
                </a:solidFill>
                <a:cs typeface="Verdana"/>
              </a:rPr>
              <a:t>Cristella</a:t>
            </a:r>
            <a:r>
              <a:rPr lang="en-US" sz="1800" b="1" dirty="0">
                <a:solidFill>
                  <a:srgbClr val="1551DA"/>
                </a:solidFill>
                <a:cs typeface="Verdana"/>
              </a:rPr>
              <a:t> </a:t>
            </a:r>
            <a:r>
              <a:rPr lang="en-US" sz="1800" b="1" dirty="0">
                <a:cs typeface="Verdana"/>
              </a:rPr>
              <a:t>(CMS side) </a:t>
            </a:r>
            <a:r>
              <a:rPr lang="en-US" sz="1800" b="1" i="1" dirty="0">
                <a:cs typeface="Verdana"/>
              </a:rPr>
              <a:t>et al.</a:t>
            </a:r>
            <a:r>
              <a:rPr lang="en-US" sz="1800" b="1" dirty="0">
                <a:cs typeface="Verdana"/>
              </a:rPr>
              <a:t>,</a:t>
            </a:r>
          </a:p>
          <a:p>
            <a:r>
              <a:rPr lang="en-US" sz="1800" b="1" dirty="0">
                <a:cs typeface="Verdana"/>
              </a:rPr>
              <a:t>but - regardless the official affiliations/tags – </a:t>
            </a:r>
          </a:p>
          <a:p>
            <a:r>
              <a:rPr lang="en-US" sz="1800" b="1" dirty="0">
                <a:solidFill>
                  <a:srgbClr val="FF0000"/>
                </a:solidFill>
                <a:cs typeface="Verdana"/>
              </a:rPr>
              <a:t>all</a:t>
            </a:r>
            <a:r>
              <a:rPr lang="en-US" sz="1800" b="1" dirty="0">
                <a:cs typeface="Verdana"/>
              </a:rPr>
              <a:t> </a:t>
            </a:r>
            <a:r>
              <a:rPr lang="en-US" sz="1800" b="1" dirty="0">
                <a:solidFill>
                  <a:srgbClr val="1551DA"/>
                </a:solidFill>
                <a:cs typeface="Verdana"/>
              </a:rPr>
              <a:t>IT group </a:t>
            </a:r>
            <a:r>
              <a:rPr lang="en-US" sz="1800" b="1" dirty="0">
                <a:cs typeface="Verdana"/>
              </a:rPr>
              <a:t>(staff &amp; TD) collaborates, at different </a:t>
            </a:r>
          </a:p>
          <a:p>
            <a:r>
              <a:rPr lang="en-US" sz="1800" b="1" dirty="0">
                <a:cs typeface="Verdana"/>
              </a:rPr>
              <a:t>levels of involvement, to the maintenance of </a:t>
            </a:r>
          </a:p>
          <a:p>
            <a:r>
              <a:rPr lang="en-US" sz="1800" b="1" dirty="0">
                <a:cs typeface="Verdana"/>
              </a:rPr>
              <a:t>infrastructure and computing resources !</a:t>
            </a:r>
          </a:p>
        </p:txBody>
      </p:sp>
    </p:spTree>
    <p:extLst>
      <p:ext uri="{BB962C8B-B14F-4D97-AF65-F5344CB8AC3E}">
        <p14:creationId xmlns:p14="http://schemas.microsoft.com/office/powerpoint/2010/main" val="3152757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CMS-T2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/>
              <a:t>:</a:t>
            </a:r>
            <a:r>
              <a:rPr lang="en-US" sz="2800" b="1" dirty="0">
                <a:solidFill>
                  <a:srgbClr val="0000FF"/>
                </a:solidFill>
              </a:rPr>
              <a:t> tenders’ status </a:t>
            </a:r>
            <a:r>
              <a:rPr lang="en-US" sz="2800" b="1" dirty="0"/>
              <a:t>&amp;</a:t>
            </a:r>
            <a:r>
              <a:rPr lang="en-US" sz="2800" b="1" dirty="0">
                <a:solidFill>
                  <a:srgbClr val="0000FF"/>
                </a:solidFill>
              </a:rPr>
              <a:t> new resources</a:t>
            </a:r>
            <a:endParaRPr lang="en-US" sz="2400" b="1" dirty="0"/>
          </a:p>
        </p:txBody>
      </p:sp>
      <p:pic>
        <p:nvPicPr>
          <p:cNvPr id="34" name="Immagine 20">
            <a:extLst>
              <a:ext uri="{FF2B5EF4-FFF2-40B4-BE49-F238E27FC236}">
                <a16:creationId xmlns:a16="http://schemas.microsoft.com/office/drawing/2014/main" id="{0804AD22-6283-664B-925E-1E4EF1223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757" y="3705059"/>
            <a:ext cx="7146758" cy="3705392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35" name="Ovale 21">
            <a:extLst>
              <a:ext uri="{FF2B5EF4-FFF2-40B4-BE49-F238E27FC236}">
                <a16:creationId xmlns:a16="http://schemas.microsoft.com/office/drawing/2014/main" id="{8FD86C8F-B1C1-ED4C-923E-049A396485AF}"/>
              </a:ext>
            </a:extLst>
          </p:cNvPr>
          <p:cNvSpPr/>
          <p:nvPr/>
        </p:nvSpPr>
        <p:spPr>
          <a:xfrm>
            <a:off x="7592176" y="5791200"/>
            <a:ext cx="529389" cy="214398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AAD9D7-B248-A747-9721-3154202CA052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18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03E3E28A-6C22-5B4E-9B1F-015CBAD77B9F}"/>
              </a:ext>
            </a:extLst>
          </p:cNvPr>
          <p:cNvSpPr/>
          <p:nvPr/>
        </p:nvSpPr>
        <p:spPr>
          <a:xfrm>
            <a:off x="197434" y="92578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A7E0FECD-1C0B-6640-89D4-84246A48F88A}"/>
              </a:ext>
            </a:extLst>
          </p:cNvPr>
          <p:cNvSpPr/>
          <p:nvPr/>
        </p:nvSpPr>
        <p:spPr>
          <a:xfrm>
            <a:off x="167312" y="148704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53FDCADF-64F2-B44F-B6F1-E18D374B99A6}"/>
              </a:ext>
            </a:extLst>
          </p:cNvPr>
          <p:cNvSpPr/>
          <p:nvPr/>
        </p:nvSpPr>
        <p:spPr>
          <a:xfrm>
            <a:off x="167312" y="225856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BB78CBC4-A5BF-164C-A0C1-97B3692AD14E}"/>
              </a:ext>
            </a:extLst>
          </p:cNvPr>
          <p:cNvSpPr/>
          <p:nvPr/>
        </p:nvSpPr>
        <p:spPr>
          <a:xfrm>
            <a:off x="167312" y="303009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546709-EBD9-E74F-999B-18837A707287}"/>
              </a:ext>
            </a:extLst>
          </p:cNvPr>
          <p:cNvSpPr txBox="1"/>
          <p:nvPr/>
        </p:nvSpPr>
        <p:spPr>
          <a:xfrm>
            <a:off x="419100" y="1365514"/>
            <a:ext cx="700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C00000"/>
                </a:solidFill>
              </a:rPr>
              <a:t>The situation of </a:t>
            </a:r>
            <a:r>
              <a:rPr lang="it-IT" sz="1800" dirty="0" err="1">
                <a:solidFill>
                  <a:srgbClr val="C00000"/>
                </a:solidFill>
              </a:rPr>
              <a:t>italian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 err="1">
                <a:solidFill>
                  <a:srgbClr val="C00000"/>
                </a:solidFill>
              </a:rPr>
              <a:t>pledges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 err="1">
                <a:solidFill>
                  <a:srgbClr val="C00000"/>
                </a:solidFill>
              </a:rPr>
              <a:t>is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 err="1">
                <a:solidFill>
                  <a:srgbClr val="C00000"/>
                </a:solidFill>
              </a:rPr>
              <a:t>not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 err="1">
                <a:solidFill>
                  <a:srgbClr val="C00000"/>
                </a:solidFill>
              </a:rPr>
              <a:t>good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>
                <a:solidFill>
                  <a:srgbClr val="002060"/>
                </a:solidFill>
              </a:rPr>
              <a:t>(</a:t>
            </a:r>
            <a:r>
              <a:rPr lang="it-IT" sz="1800" dirty="0" err="1">
                <a:solidFill>
                  <a:srgbClr val="002060"/>
                </a:solidFill>
              </a:rPr>
              <a:t>well</a:t>
            </a:r>
            <a:r>
              <a:rPr lang="it-IT" sz="1800" dirty="0">
                <a:solidFill>
                  <a:srgbClr val="002060"/>
                </a:solidFill>
              </a:rPr>
              <a:t> &lt;13% of CMS)</a:t>
            </a:r>
          </a:p>
          <a:p>
            <a:r>
              <a:rPr lang="it-IT" sz="1800" dirty="0" err="1">
                <a:solidFill>
                  <a:srgbClr val="1551DA"/>
                </a:solidFill>
              </a:rPr>
              <a:t>Italian</a:t>
            </a:r>
            <a:r>
              <a:rPr lang="it-IT" sz="1800" dirty="0">
                <a:solidFill>
                  <a:srgbClr val="1551DA"/>
                </a:solidFill>
              </a:rPr>
              <a:t> T2s are </a:t>
            </a:r>
            <a:r>
              <a:rPr lang="it-IT" sz="1800" dirty="0" err="1">
                <a:solidFill>
                  <a:srgbClr val="1551DA"/>
                </a:solidFill>
              </a:rPr>
              <a:t>requesting</a:t>
            </a:r>
            <a:r>
              <a:rPr lang="it-IT" sz="1800" dirty="0">
                <a:solidFill>
                  <a:srgbClr val="1551DA"/>
                </a:solidFill>
              </a:rPr>
              <a:t> in 2020 to rescue the </a:t>
            </a:r>
            <a:r>
              <a:rPr lang="it-IT" sz="1800" b="1" dirty="0" err="1">
                <a:solidFill>
                  <a:srgbClr val="1551DA"/>
                </a:solidFill>
              </a:rPr>
              <a:t>cuts</a:t>
            </a:r>
            <a:r>
              <a:rPr lang="it-IT" sz="1800" b="1" dirty="0">
                <a:solidFill>
                  <a:srgbClr val="1551DA"/>
                </a:solidFill>
              </a:rPr>
              <a:t> </a:t>
            </a:r>
            <a:r>
              <a:rPr lang="it-IT" sz="1800" b="1" dirty="0" err="1">
                <a:solidFill>
                  <a:srgbClr val="1551DA"/>
                </a:solidFill>
              </a:rPr>
              <a:t>experienced</a:t>
            </a:r>
            <a:r>
              <a:rPr lang="it-IT" sz="1800" b="1" dirty="0">
                <a:solidFill>
                  <a:srgbClr val="1551DA"/>
                </a:solidFill>
              </a:rPr>
              <a:t> in 2019</a:t>
            </a:r>
            <a:r>
              <a:rPr lang="it-IT" sz="18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6D2842-5AC4-304C-82DF-38739845AE08}"/>
              </a:ext>
            </a:extLst>
          </p:cNvPr>
          <p:cNvSpPr txBox="1"/>
          <p:nvPr/>
        </p:nvSpPr>
        <p:spPr>
          <a:xfrm>
            <a:off x="419099" y="839160"/>
            <a:ext cx="923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/>
              <a:t>New </a:t>
            </a:r>
            <a:r>
              <a:rPr lang="it-IT" sz="1800" dirty="0" err="1"/>
              <a:t>purchases</a:t>
            </a:r>
            <a:r>
              <a:rPr lang="it-IT" sz="1800" dirty="0"/>
              <a:t> on 2018 funds for the Bari T2 </a:t>
            </a:r>
            <a:r>
              <a:rPr lang="it-IT" sz="1800" dirty="0" err="1"/>
              <a:t>concern</a:t>
            </a:r>
            <a:r>
              <a:rPr lang="it-IT" sz="1800" dirty="0"/>
              <a:t> </a:t>
            </a:r>
            <a:r>
              <a:rPr lang="it-IT" sz="1800" dirty="0" err="1"/>
              <a:t>only</a:t>
            </a:r>
            <a:r>
              <a:rPr lang="it-IT" sz="1800" dirty="0"/>
              <a:t> </a:t>
            </a:r>
            <a:r>
              <a:rPr lang="it-IT" sz="1800" dirty="0" err="1"/>
              <a:t>storage</a:t>
            </a:r>
            <a:r>
              <a:rPr lang="it-IT" sz="1800" dirty="0"/>
              <a:t> : 600TBN (</a:t>
            </a:r>
            <a:r>
              <a:rPr lang="it-IT" sz="1800" dirty="0" err="1"/>
              <a:t>Lenovo</a:t>
            </a:r>
            <a:r>
              <a:rPr lang="it-IT" sz="1800" dirty="0"/>
              <a:t>) are </a:t>
            </a:r>
            <a:r>
              <a:rPr lang="it-IT" sz="1800" dirty="0" err="1"/>
              <a:t>arriving</a:t>
            </a:r>
            <a:r>
              <a:rPr lang="it-IT" sz="18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06DE6B-9D38-AF46-8063-CC1C1BD0DC32}"/>
              </a:ext>
            </a:extLst>
          </p:cNvPr>
          <p:cNvSpPr txBox="1"/>
          <p:nvPr/>
        </p:nvSpPr>
        <p:spPr>
          <a:xfrm>
            <a:off x="419099" y="2122918"/>
            <a:ext cx="7524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Future </a:t>
            </a:r>
            <a:r>
              <a:rPr lang="it-IT" sz="1800" dirty="0" err="1">
                <a:solidFill>
                  <a:srgbClr val="FF0000"/>
                </a:solidFill>
              </a:rPr>
              <a:t>purchases</a:t>
            </a:r>
            <a:r>
              <a:rPr lang="it-IT" sz="1800" dirty="0">
                <a:solidFill>
                  <a:srgbClr val="FF0000"/>
                </a:solidFill>
              </a:rPr>
              <a:t> on 2019 funds (2020 </a:t>
            </a:r>
            <a:r>
              <a:rPr lang="it-IT" sz="1800" dirty="0" err="1">
                <a:solidFill>
                  <a:srgbClr val="FF0000"/>
                </a:solidFill>
              </a:rPr>
              <a:t>requests</a:t>
            </a:r>
            <a:r>
              <a:rPr lang="it-IT" sz="1800" dirty="0">
                <a:solidFill>
                  <a:srgbClr val="FF0000"/>
                </a:solidFill>
              </a:rPr>
              <a:t>), </a:t>
            </a:r>
            <a:r>
              <a:rPr lang="it-IT" sz="1800" dirty="0" err="1">
                <a:solidFill>
                  <a:srgbClr val="FF0000"/>
                </a:solidFill>
              </a:rPr>
              <a:t>either</a:t>
            </a:r>
            <a:r>
              <a:rPr lang="it-IT" sz="1800" dirty="0">
                <a:solidFill>
                  <a:srgbClr val="FF0000"/>
                </a:solidFill>
              </a:rPr>
              <a:t> for CPUS and </a:t>
            </a:r>
            <a:r>
              <a:rPr lang="it-IT" sz="1800" dirty="0" err="1">
                <a:solidFill>
                  <a:srgbClr val="FF0000"/>
                </a:solidFill>
              </a:rPr>
              <a:t>storage</a:t>
            </a:r>
            <a:r>
              <a:rPr lang="it-IT" sz="1800" dirty="0">
                <a:solidFill>
                  <a:srgbClr val="FF0000"/>
                </a:solidFill>
              </a:rPr>
              <a:t>, </a:t>
            </a:r>
          </a:p>
          <a:p>
            <a:r>
              <a:rPr lang="it-IT" sz="1800" dirty="0" err="1">
                <a:solidFill>
                  <a:srgbClr val="FF0000"/>
                </a:solidFill>
              </a:rPr>
              <a:t>will</a:t>
            </a:r>
            <a:r>
              <a:rPr lang="it-IT" sz="1800" dirty="0">
                <a:solidFill>
                  <a:srgbClr val="FF0000"/>
                </a:solidFill>
              </a:rPr>
              <a:t> be (</a:t>
            </a:r>
            <a:r>
              <a:rPr lang="it-IT" sz="1800" dirty="0" err="1">
                <a:solidFill>
                  <a:srgbClr val="FF0000"/>
                </a:solidFill>
              </a:rPr>
              <a:t>fully</a:t>
            </a:r>
            <a:r>
              <a:rPr lang="it-IT" sz="1800" dirty="0">
                <a:solidFill>
                  <a:srgbClr val="FF0000"/>
                </a:solidFill>
              </a:rPr>
              <a:t>) </a:t>
            </a:r>
            <a:r>
              <a:rPr lang="it-IT" sz="1800" dirty="0" err="1">
                <a:solidFill>
                  <a:srgbClr val="FF0000"/>
                </a:solidFill>
              </a:rPr>
              <a:t>funded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FF0000"/>
                </a:solidFill>
              </a:rPr>
              <a:t>but</a:t>
            </a:r>
            <a:r>
              <a:rPr lang="it-IT" sz="1800" dirty="0">
                <a:solidFill>
                  <a:srgbClr val="FF0000"/>
                </a:solidFill>
              </a:rPr>
              <a:t> on funds of PON IBISCO, for the Bari T2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85F38-69B7-4B4C-ACD7-091A8513E48F}"/>
              </a:ext>
            </a:extLst>
          </p:cNvPr>
          <p:cNvSpPr txBox="1"/>
          <p:nvPr/>
        </p:nvSpPr>
        <p:spPr>
          <a:xfrm>
            <a:off x="428625" y="2901705"/>
            <a:ext cx="9685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/>
              <a:t>Let</a:t>
            </a:r>
            <a:r>
              <a:rPr lang="it-IT" sz="1800" dirty="0"/>
              <a:t> </a:t>
            </a:r>
            <a:r>
              <a:rPr lang="it-IT" sz="1800" dirty="0" err="1"/>
              <a:t>us</a:t>
            </a:r>
            <a:r>
              <a:rPr lang="it-IT" sz="1800" dirty="0"/>
              <a:t> </a:t>
            </a:r>
            <a:r>
              <a:rPr lang="it-IT" sz="1800" dirty="0" err="1"/>
              <a:t>consider</a:t>
            </a:r>
            <a:r>
              <a:rPr lang="it-IT" sz="1800" dirty="0"/>
              <a:t> the </a:t>
            </a:r>
            <a:r>
              <a:rPr lang="it-IT" sz="1800" b="1" i="1" dirty="0">
                <a:solidFill>
                  <a:srgbClr val="520AF8"/>
                </a:solidFill>
              </a:rPr>
              <a:t>standard scenario</a:t>
            </a:r>
            <a:r>
              <a:rPr lang="it-IT" sz="1800" dirty="0"/>
              <a:t> (1. </a:t>
            </a:r>
            <a:r>
              <a:rPr lang="it-IT" sz="1800" dirty="0" err="1"/>
              <a:t>flat</a:t>
            </a:r>
            <a:r>
              <a:rPr lang="it-IT" sz="1800" dirty="0"/>
              <a:t> </a:t>
            </a:r>
            <a:r>
              <a:rPr lang="it-IT" sz="1800" dirty="0" err="1"/>
              <a:t>distribution</a:t>
            </a:r>
            <a:r>
              <a:rPr lang="it-IT" sz="1800" dirty="0"/>
              <a:t> of new </a:t>
            </a:r>
            <a:r>
              <a:rPr lang="it-IT" sz="1800" dirty="0" err="1"/>
              <a:t>resources</a:t>
            </a:r>
            <a:r>
              <a:rPr lang="it-IT" sz="1800" dirty="0"/>
              <a:t> </a:t>
            </a:r>
            <a:r>
              <a:rPr lang="it-IT" sz="1800" dirty="0" err="1"/>
              <a:t>among</a:t>
            </a:r>
            <a:r>
              <a:rPr lang="it-IT" sz="1800" dirty="0"/>
              <a:t> the 4 </a:t>
            </a:r>
            <a:r>
              <a:rPr lang="it-IT" sz="1800" dirty="0" err="1"/>
              <a:t>italian</a:t>
            </a:r>
            <a:r>
              <a:rPr lang="it-IT" sz="1800" dirty="0"/>
              <a:t> T2s, </a:t>
            </a:r>
          </a:p>
          <a:p>
            <a:r>
              <a:rPr lang="it-IT" sz="1800" dirty="0"/>
              <a:t>                                                                     2. </a:t>
            </a:r>
            <a:r>
              <a:rPr lang="it-IT" sz="1800" dirty="0" err="1"/>
              <a:t>missing</a:t>
            </a:r>
            <a:r>
              <a:rPr lang="it-IT" sz="1800" dirty="0"/>
              <a:t> </a:t>
            </a:r>
            <a:r>
              <a:rPr lang="it-IT" sz="1800" dirty="0" err="1"/>
              <a:t>pledges</a:t>
            </a:r>
            <a:r>
              <a:rPr lang="it-IT" sz="1800" dirty="0"/>
              <a:t> to be </a:t>
            </a:r>
            <a:r>
              <a:rPr lang="it-IT" sz="1800" dirty="0" err="1"/>
              <a:t>fully</a:t>
            </a:r>
            <a:r>
              <a:rPr lang="it-IT" sz="1800" dirty="0"/>
              <a:t> </a:t>
            </a:r>
            <a:r>
              <a:rPr lang="it-IT" sz="1800" dirty="0" err="1"/>
              <a:t>rescued</a:t>
            </a:r>
            <a:r>
              <a:rPr lang="it-IT" sz="1800" dirty="0"/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5456C10-1D36-A746-9772-872839FD8433}"/>
              </a:ext>
            </a:extLst>
          </p:cNvPr>
          <p:cNvCxnSpPr/>
          <p:nvPr/>
        </p:nvCxnSpPr>
        <p:spPr>
          <a:xfrm>
            <a:off x="3762375" y="3248025"/>
            <a:ext cx="723900" cy="895350"/>
          </a:xfrm>
          <a:prstGeom prst="straightConnector1">
            <a:avLst/>
          </a:prstGeom>
          <a:ln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F891D0B-F1F2-2046-BB0D-3658364FC85E}"/>
              </a:ext>
            </a:extLst>
          </p:cNvPr>
          <p:cNvSpPr/>
          <p:nvPr/>
        </p:nvSpPr>
        <p:spPr>
          <a:xfrm>
            <a:off x="7734300" y="7038975"/>
            <a:ext cx="276225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76D20F2-C3C5-9346-BCF2-6AA4E10D7C75}"/>
              </a:ext>
            </a:extLst>
          </p:cNvPr>
          <p:cNvCxnSpPr>
            <a:cxnSpLocks/>
          </p:cNvCxnSpPr>
          <p:nvPr/>
        </p:nvCxnSpPr>
        <p:spPr>
          <a:xfrm>
            <a:off x="8121565" y="5895975"/>
            <a:ext cx="485775" cy="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79C1A2E-A337-F443-96DC-9B16A0A6E7F9}"/>
              </a:ext>
            </a:extLst>
          </p:cNvPr>
          <p:cNvSpPr txBox="1"/>
          <p:nvPr/>
        </p:nvSpPr>
        <p:spPr>
          <a:xfrm>
            <a:off x="8540665" y="5730359"/>
            <a:ext cx="83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IBISCO</a:t>
            </a:r>
          </a:p>
        </p:txBody>
      </p:sp>
    </p:spTree>
    <p:extLst>
      <p:ext uri="{BB962C8B-B14F-4D97-AF65-F5344CB8AC3E}">
        <p14:creationId xmlns:p14="http://schemas.microsoft.com/office/powerpoint/2010/main" val="3574461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CMS-T2</a:t>
            </a:r>
            <a:r>
              <a:rPr lang="en-US" sz="2800" b="1" dirty="0">
                <a:solidFill>
                  <a:srgbClr val="0000FF"/>
                </a:solidFill>
              </a:rPr>
              <a:t> requests in 2019-21 </a:t>
            </a:r>
            <a:r>
              <a:rPr lang="en-US" sz="2800" b="1" dirty="0"/>
              <a:t>(IBISCO for Bari)</a:t>
            </a:r>
            <a:endParaRPr lang="en-US" sz="2400" b="1" dirty="0"/>
          </a:p>
        </p:txBody>
      </p:sp>
      <p:pic>
        <p:nvPicPr>
          <p:cNvPr id="11" name="Immagine 12">
            <a:extLst>
              <a:ext uri="{FF2B5EF4-FFF2-40B4-BE49-F238E27FC236}">
                <a16:creationId xmlns:a16="http://schemas.microsoft.com/office/drawing/2014/main" id="{98809EC4-37E1-1E49-A8FB-9DA58D385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482" y="3640635"/>
            <a:ext cx="6928518" cy="3844839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269122-7034-E547-9457-EA8CF2AB02BF}"/>
              </a:ext>
            </a:extLst>
          </p:cNvPr>
          <p:cNvSpPr txBox="1"/>
          <p:nvPr/>
        </p:nvSpPr>
        <p:spPr>
          <a:xfrm>
            <a:off x="10217298" y="7085364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19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0345FF5B-7721-D946-90B4-162083EF9557}"/>
              </a:ext>
            </a:extLst>
          </p:cNvPr>
          <p:cNvSpPr/>
          <p:nvPr/>
        </p:nvSpPr>
        <p:spPr>
          <a:xfrm>
            <a:off x="247928" y="89649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FACD39-E813-B447-95E1-807C44CA0819}"/>
              </a:ext>
            </a:extLst>
          </p:cNvPr>
          <p:cNvSpPr txBox="1"/>
          <p:nvPr/>
        </p:nvSpPr>
        <p:spPr>
          <a:xfrm>
            <a:off x="446017" y="777630"/>
            <a:ext cx="100774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dirty="0" err="1"/>
              <a:t>However</a:t>
            </a:r>
            <a:r>
              <a:rPr lang="it-IT" sz="1800" dirty="0"/>
              <a:t> the </a:t>
            </a:r>
            <a:r>
              <a:rPr lang="it-IT" sz="1800" dirty="0" err="1"/>
              <a:t>problem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that</a:t>
            </a:r>
            <a:r>
              <a:rPr lang="it-IT" sz="1800" dirty="0"/>
              <a:t> IBISCO </a:t>
            </a:r>
            <a:r>
              <a:rPr lang="it-IT" sz="1800" dirty="0" err="1"/>
              <a:t>tenders</a:t>
            </a:r>
            <a:r>
              <a:rPr lang="it-IT" sz="1800" dirty="0"/>
              <a:t> </a:t>
            </a:r>
            <a:r>
              <a:rPr lang="it-IT" sz="1800" dirty="0" err="1"/>
              <a:t>will</a:t>
            </a:r>
            <a:r>
              <a:rPr lang="it-IT" sz="1800" dirty="0"/>
              <a:t> be </a:t>
            </a:r>
            <a:r>
              <a:rPr lang="it-IT" sz="1800" dirty="0" err="1"/>
              <a:t>concentrated</a:t>
            </a:r>
            <a:r>
              <a:rPr lang="it-IT" sz="1800" dirty="0"/>
              <a:t> in </a:t>
            </a:r>
            <a:r>
              <a:rPr lang="it-IT" sz="1800" dirty="0">
                <a:solidFill>
                  <a:srgbClr val="FF0000"/>
                </a:solidFill>
              </a:rPr>
              <a:t>just </a:t>
            </a:r>
            <a:r>
              <a:rPr lang="it-IT" sz="1800" dirty="0" err="1">
                <a:solidFill>
                  <a:srgbClr val="FF0000"/>
                </a:solidFill>
              </a:rPr>
              <a:t>one</a:t>
            </a:r>
            <a:r>
              <a:rPr lang="it-IT" sz="1800" dirty="0">
                <a:solidFill>
                  <a:srgbClr val="FF0000"/>
                </a:solidFill>
              </a:rPr>
              <a:t> (!)</a:t>
            </a:r>
            <a:r>
              <a:rPr lang="it-IT" sz="1800" dirty="0"/>
              <a:t> </a:t>
            </a:r>
            <a:r>
              <a:rPr lang="it-IT" sz="1800" dirty="0" err="1"/>
              <a:t>either</a:t>
            </a:r>
            <a:r>
              <a:rPr lang="it-IT" sz="1800" dirty="0"/>
              <a:t> for CPU &amp; </a:t>
            </a:r>
            <a:r>
              <a:rPr lang="it-IT" sz="1800" dirty="0" err="1"/>
              <a:t>storage</a:t>
            </a:r>
            <a:endParaRPr lang="it-IT" sz="1800" dirty="0"/>
          </a:p>
          <a:p>
            <a:r>
              <a:rPr lang="it-IT" sz="1800" dirty="0" err="1"/>
              <a:t>at</a:t>
            </a:r>
            <a:r>
              <a:rPr lang="it-IT" sz="1800" dirty="0"/>
              <a:t> the end of 2020 (or </a:t>
            </a:r>
            <a:r>
              <a:rPr lang="it-IT" sz="1800" dirty="0" err="1"/>
              <a:t>even</a:t>
            </a:r>
            <a:r>
              <a:rPr lang="it-IT" sz="1800" dirty="0"/>
              <a:t> </a:t>
            </a:r>
            <a:r>
              <a:rPr lang="it-IT" sz="1800" dirty="0" err="1"/>
              <a:t>beginning</a:t>
            </a:r>
            <a:r>
              <a:rPr lang="it-IT" sz="1800" dirty="0"/>
              <a:t> 2021); </a:t>
            </a:r>
            <a:r>
              <a:rPr lang="it-IT" sz="1800" dirty="0" err="1"/>
              <a:t>thus</a:t>
            </a:r>
            <a:r>
              <a:rPr lang="it-IT" sz="1800" dirty="0"/>
              <a:t> </a:t>
            </a:r>
            <a:r>
              <a:rPr lang="it-IT" sz="1800" dirty="0">
                <a:solidFill>
                  <a:srgbClr val="520AF8"/>
                </a:solidFill>
              </a:rPr>
              <a:t>new </a:t>
            </a:r>
            <a:r>
              <a:rPr lang="it-IT" sz="1800" dirty="0" err="1">
                <a:solidFill>
                  <a:srgbClr val="520AF8"/>
                </a:solidFill>
              </a:rPr>
              <a:t>computing</a:t>
            </a:r>
            <a:r>
              <a:rPr lang="it-IT" sz="1800" dirty="0">
                <a:solidFill>
                  <a:srgbClr val="520AF8"/>
                </a:solidFill>
              </a:rPr>
              <a:t> </a:t>
            </a:r>
            <a:r>
              <a:rPr lang="it-IT" sz="1800" dirty="0" err="1">
                <a:solidFill>
                  <a:srgbClr val="520AF8"/>
                </a:solidFill>
              </a:rPr>
              <a:t>resources</a:t>
            </a:r>
            <a:r>
              <a:rPr lang="it-IT" sz="1800" dirty="0">
                <a:solidFill>
                  <a:srgbClr val="520AF8"/>
                </a:solidFill>
              </a:rPr>
              <a:t> </a:t>
            </a:r>
            <a:r>
              <a:rPr lang="it-IT" sz="1800" dirty="0" err="1">
                <a:solidFill>
                  <a:srgbClr val="520AF8"/>
                </a:solidFill>
              </a:rPr>
              <a:t>will</a:t>
            </a:r>
            <a:r>
              <a:rPr lang="it-IT" sz="1800" dirty="0">
                <a:solidFill>
                  <a:srgbClr val="520AF8"/>
                </a:solidFill>
              </a:rPr>
              <a:t> </a:t>
            </a:r>
            <a:r>
              <a:rPr lang="it-IT" sz="1800" dirty="0" err="1">
                <a:solidFill>
                  <a:srgbClr val="520AF8"/>
                </a:solidFill>
              </a:rPr>
              <a:t>arrive</a:t>
            </a:r>
            <a:r>
              <a:rPr lang="it-IT" sz="1800" dirty="0">
                <a:solidFill>
                  <a:srgbClr val="520AF8"/>
                </a:solidFill>
              </a:rPr>
              <a:t> </a:t>
            </a:r>
            <a:r>
              <a:rPr lang="it-IT" sz="1800" b="1" dirty="0" err="1">
                <a:solidFill>
                  <a:srgbClr val="520AF8"/>
                </a:solidFill>
              </a:rPr>
              <a:t>only</a:t>
            </a:r>
            <a:r>
              <a:rPr lang="it-IT" sz="1800" dirty="0">
                <a:solidFill>
                  <a:srgbClr val="520AF8"/>
                </a:solidFill>
              </a:rPr>
              <a:t> in 2021</a:t>
            </a:r>
            <a:r>
              <a:rPr lang="it-IT" sz="1800" dirty="0"/>
              <a:t>!</a:t>
            </a:r>
          </a:p>
          <a:p>
            <a:r>
              <a:rPr lang="it-IT" sz="1800" dirty="0" err="1">
                <a:solidFill>
                  <a:srgbClr val="3348D5"/>
                </a:solidFill>
              </a:rPr>
              <a:t>This</a:t>
            </a:r>
            <a:r>
              <a:rPr lang="it-IT" sz="1800" dirty="0">
                <a:solidFill>
                  <a:srgbClr val="3348D5"/>
                </a:solidFill>
              </a:rPr>
              <a:t> </a:t>
            </a:r>
            <a:r>
              <a:rPr lang="it-IT" sz="1800" dirty="0" err="1">
                <a:solidFill>
                  <a:srgbClr val="3348D5"/>
                </a:solidFill>
              </a:rPr>
              <a:t>is</a:t>
            </a:r>
            <a:r>
              <a:rPr lang="it-IT" sz="1800" dirty="0">
                <a:solidFill>
                  <a:srgbClr val="3348D5"/>
                </a:solidFill>
              </a:rPr>
              <a:t> a </a:t>
            </a:r>
            <a:r>
              <a:rPr lang="it-IT" sz="1800" dirty="0" err="1">
                <a:solidFill>
                  <a:srgbClr val="3348D5"/>
                </a:solidFill>
              </a:rPr>
              <a:t>relevant</a:t>
            </a:r>
            <a:r>
              <a:rPr lang="it-IT" sz="1800" dirty="0">
                <a:solidFill>
                  <a:srgbClr val="3348D5"/>
                </a:solidFill>
              </a:rPr>
              <a:t> </a:t>
            </a:r>
            <a:r>
              <a:rPr lang="it-IT" sz="1800" dirty="0" err="1">
                <a:solidFill>
                  <a:srgbClr val="3348D5"/>
                </a:solidFill>
              </a:rPr>
              <a:t>issue</a:t>
            </a:r>
            <a:r>
              <a:rPr lang="it-IT" sz="1800" dirty="0">
                <a:solidFill>
                  <a:srgbClr val="3348D5"/>
                </a:solidFill>
              </a:rPr>
              <a:t> </a:t>
            </a:r>
            <a:r>
              <a:rPr lang="it-IT" sz="1800" dirty="0" err="1">
                <a:solidFill>
                  <a:srgbClr val="3348D5"/>
                </a:solidFill>
              </a:rPr>
              <a:t>because</a:t>
            </a:r>
            <a:r>
              <a:rPr lang="it-IT" sz="1800" dirty="0">
                <a:solidFill>
                  <a:srgbClr val="3348D5"/>
                </a:solidFill>
              </a:rPr>
              <a:t> of the </a:t>
            </a:r>
            <a:r>
              <a:rPr lang="it-IT" sz="1800" dirty="0" err="1">
                <a:solidFill>
                  <a:srgbClr val="3348D5"/>
                </a:solidFill>
              </a:rPr>
              <a:t>obsolescence</a:t>
            </a:r>
            <a:r>
              <a:rPr lang="it-IT" sz="1800" dirty="0">
                <a:solidFill>
                  <a:srgbClr val="3348D5"/>
                </a:solidFill>
              </a:rPr>
              <a:t> of wide part of the </a:t>
            </a:r>
            <a:r>
              <a:rPr lang="it-IT" sz="1800" dirty="0" err="1">
                <a:solidFill>
                  <a:srgbClr val="3348D5"/>
                </a:solidFill>
              </a:rPr>
              <a:t>CPUs</a:t>
            </a:r>
            <a:r>
              <a:rPr lang="it-IT" sz="1800" dirty="0"/>
              <a:t> .</a:t>
            </a: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9410B4DA-8FB8-F544-89B0-560AECB9B222}"/>
              </a:ext>
            </a:extLst>
          </p:cNvPr>
          <p:cNvSpPr/>
          <p:nvPr/>
        </p:nvSpPr>
        <p:spPr>
          <a:xfrm>
            <a:off x="247928" y="201686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2226C9-FAD9-1149-9A13-6F5A805F0459}"/>
              </a:ext>
            </a:extLst>
          </p:cNvPr>
          <p:cNvSpPr txBox="1"/>
          <p:nvPr/>
        </p:nvSpPr>
        <p:spPr>
          <a:xfrm>
            <a:off x="465067" y="1799327"/>
            <a:ext cx="9136133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/>
              <a:t>In the </a:t>
            </a:r>
            <a:r>
              <a:rPr lang="it-IT" sz="1800" b="1" dirty="0" err="1"/>
              <a:t>next</a:t>
            </a:r>
            <a:r>
              <a:rPr lang="it-IT" sz="1800" b="1" dirty="0"/>
              <a:t> 3 </a:t>
            </a:r>
            <a:r>
              <a:rPr lang="it-IT" sz="1800" b="1" dirty="0" err="1"/>
              <a:t>years</a:t>
            </a:r>
            <a:r>
              <a:rPr lang="it-IT" sz="1800" b="1" dirty="0"/>
              <a:t> the Bari T2 </a:t>
            </a:r>
            <a:r>
              <a:rPr lang="it-IT" sz="1800" b="1" dirty="0" err="1"/>
              <a:t>will</a:t>
            </a:r>
            <a:r>
              <a:rPr lang="it-IT" sz="1800" b="1" dirty="0"/>
              <a:t> be </a:t>
            </a:r>
            <a:r>
              <a:rPr lang="it-IT" sz="1800" b="1" dirty="0" err="1"/>
              <a:t>bringing</a:t>
            </a:r>
            <a:r>
              <a:rPr lang="it-IT" sz="1800" b="1" dirty="0"/>
              <a:t> </a:t>
            </a:r>
            <a:r>
              <a:rPr lang="it-IT" sz="1800" b="1" dirty="0" err="1"/>
              <a:t>into</a:t>
            </a:r>
            <a:r>
              <a:rPr lang="it-IT" sz="1800" b="1" dirty="0"/>
              <a:t> production </a:t>
            </a:r>
            <a:r>
              <a:rPr lang="it-IT" sz="1800" b="1" dirty="0">
                <a:solidFill>
                  <a:srgbClr val="C00000"/>
                </a:solidFill>
              </a:rPr>
              <a:t>2.7PB of disk </a:t>
            </a:r>
            <a:r>
              <a:rPr lang="it-IT" sz="1800" b="1" dirty="0"/>
              <a:t>&amp;</a:t>
            </a:r>
            <a:r>
              <a:rPr lang="it-IT" sz="1800" b="1" dirty="0">
                <a:solidFill>
                  <a:srgbClr val="C00000"/>
                </a:solidFill>
              </a:rPr>
              <a:t> 4000 </a:t>
            </a:r>
            <a:r>
              <a:rPr lang="it-IT" sz="1800" b="1" dirty="0" err="1">
                <a:solidFill>
                  <a:srgbClr val="C00000"/>
                </a:solidFill>
              </a:rPr>
              <a:t>cores</a:t>
            </a:r>
            <a:r>
              <a:rPr lang="it-IT" sz="1800" b="1" dirty="0"/>
              <a:t> !</a:t>
            </a:r>
          </a:p>
          <a:p>
            <a:pPr>
              <a:lnSpc>
                <a:spcPct val="150000"/>
              </a:lnSpc>
            </a:pPr>
            <a:r>
              <a:rPr lang="it-IT" sz="1800" i="1" dirty="0" err="1"/>
              <a:t>Considering</a:t>
            </a:r>
            <a:r>
              <a:rPr lang="it-IT" sz="1800" i="1" dirty="0"/>
              <a:t> </a:t>
            </a:r>
            <a:r>
              <a:rPr lang="it-IT" sz="1800" i="1" dirty="0" err="1"/>
              <a:t>only</a:t>
            </a:r>
            <a:r>
              <a:rPr lang="it-IT" sz="1800" i="1" dirty="0"/>
              <a:t> the </a:t>
            </a:r>
            <a:r>
              <a:rPr lang="it-IT" sz="1800" i="1" dirty="0" err="1"/>
              <a:t>resources</a:t>
            </a:r>
            <a:r>
              <a:rPr lang="it-IT" sz="1800" i="1" dirty="0"/>
              <a:t> </a:t>
            </a:r>
            <a:r>
              <a:rPr lang="it-IT" sz="1800" i="1" dirty="0" err="1"/>
              <a:t>pledged</a:t>
            </a:r>
            <a:r>
              <a:rPr lang="it-IT" sz="1800" i="1" dirty="0"/>
              <a:t> for CMS</a:t>
            </a:r>
            <a:r>
              <a:rPr lang="it-IT" sz="1800" dirty="0"/>
              <a:t> </a:t>
            </a:r>
            <a:r>
              <a:rPr lang="it-IT" sz="1800" b="1" dirty="0" err="1"/>
              <a:t>it</a:t>
            </a:r>
            <a:r>
              <a:rPr lang="it-IT" sz="1800" b="1" dirty="0"/>
              <a:t> </a:t>
            </a:r>
            <a:r>
              <a:rPr lang="it-IT" sz="1800" b="1" dirty="0" err="1"/>
              <a:t>would</a:t>
            </a:r>
            <a:r>
              <a:rPr lang="it-IT" sz="1800" b="1" dirty="0"/>
              <a:t> be </a:t>
            </a:r>
            <a:r>
              <a:rPr lang="it-IT" sz="1800" b="1" dirty="0" err="1"/>
              <a:t>like</a:t>
            </a:r>
            <a:r>
              <a:rPr lang="it-IT" sz="1800" b="1" dirty="0"/>
              <a:t> </a:t>
            </a:r>
            <a:r>
              <a:rPr lang="it-IT" sz="1800" b="1" dirty="0" err="1"/>
              <a:t>doubling</a:t>
            </a:r>
            <a:r>
              <a:rPr lang="it-IT" sz="1800" b="1" dirty="0"/>
              <a:t> the </a:t>
            </a:r>
            <a:r>
              <a:rPr lang="it-IT" sz="1800" b="1" dirty="0" err="1"/>
              <a:t>current</a:t>
            </a:r>
            <a:r>
              <a:rPr lang="it-IT" sz="1800" b="1" dirty="0"/>
              <a:t> farm</a:t>
            </a:r>
            <a:r>
              <a:rPr lang="it-IT" sz="1800" dirty="0"/>
              <a:t>.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A764A8E9-277B-7948-BF73-93AF1D0C46D8}"/>
              </a:ext>
            </a:extLst>
          </p:cNvPr>
          <p:cNvSpPr/>
          <p:nvPr/>
        </p:nvSpPr>
        <p:spPr>
          <a:xfrm>
            <a:off x="247928" y="3036039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14A3E7-43B4-1442-BEBE-3F73CF176F98}"/>
              </a:ext>
            </a:extLst>
          </p:cNvPr>
          <p:cNvSpPr txBox="1"/>
          <p:nvPr/>
        </p:nvSpPr>
        <p:spPr>
          <a:xfrm>
            <a:off x="465067" y="2822409"/>
            <a:ext cx="9459983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800" b="1" dirty="0">
                <a:solidFill>
                  <a:srgbClr val="C00000"/>
                </a:solidFill>
              </a:rPr>
              <a:t>IBISCO </a:t>
            </a:r>
            <a:r>
              <a:rPr lang="it-IT" sz="1800" b="1" dirty="0" err="1">
                <a:solidFill>
                  <a:srgbClr val="C00000"/>
                </a:solidFill>
              </a:rPr>
              <a:t>will</a:t>
            </a:r>
            <a:r>
              <a:rPr lang="it-IT" sz="1800" b="1" dirty="0">
                <a:solidFill>
                  <a:srgbClr val="C00000"/>
                </a:solidFill>
              </a:rPr>
              <a:t> be </a:t>
            </a:r>
            <a:r>
              <a:rPr lang="it-IT" sz="1800" b="1" dirty="0" err="1">
                <a:solidFill>
                  <a:srgbClr val="C00000"/>
                </a:solidFill>
              </a:rPr>
              <a:t>much</a:t>
            </a:r>
            <a:r>
              <a:rPr lang="it-IT" sz="1800" b="1" dirty="0">
                <a:solidFill>
                  <a:srgbClr val="C00000"/>
                </a:solidFill>
              </a:rPr>
              <a:t> </a:t>
            </a:r>
            <a:r>
              <a:rPr lang="it-IT" sz="1800" b="1" dirty="0" err="1">
                <a:solidFill>
                  <a:srgbClr val="C00000"/>
                </a:solidFill>
              </a:rPr>
              <a:t>wider</a:t>
            </a:r>
            <a:r>
              <a:rPr lang="it-IT" sz="1800" b="1" dirty="0">
                <a:solidFill>
                  <a:srgbClr val="C00000"/>
                </a:solidFill>
              </a:rPr>
              <a:t> </a:t>
            </a:r>
            <a:r>
              <a:rPr lang="it-IT" sz="1800" b="1" dirty="0" err="1">
                <a:solidFill>
                  <a:srgbClr val="C00000"/>
                </a:solidFill>
              </a:rPr>
              <a:t>than</a:t>
            </a:r>
            <a:r>
              <a:rPr lang="it-IT" sz="1800" b="1" dirty="0">
                <a:solidFill>
                  <a:srgbClr val="C00000"/>
                </a:solidFill>
              </a:rPr>
              <a:t> </a:t>
            </a:r>
            <a:r>
              <a:rPr lang="it-IT" sz="1800" b="1" dirty="0" err="1">
                <a:solidFill>
                  <a:srgbClr val="C00000"/>
                </a:solidFill>
              </a:rPr>
              <a:t>that</a:t>
            </a:r>
            <a:r>
              <a:rPr lang="it-IT" sz="1800" b="1" dirty="0"/>
              <a:t>! [ </a:t>
            </a:r>
            <a:r>
              <a:rPr lang="it-IT" sz="1800" dirty="0" err="1"/>
              <a:t>see</a:t>
            </a:r>
            <a:r>
              <a:rPr lang="it-IT" sz="1800" dirty="0"/>
              <a:t> </a:t>
            </a:r>
            <a:r>
              <a:rPr lang="it-IT" sz="1800" dirty="0" err="1">
                <a:solidFill>
                  <a:srgbClr val="520AF8"/>
                </a:solidFill>
              </a:rPr>
              <a:t>G.Donvito</a:t>
            </a:r>
            <a:r>
              <a:rPr lang="it-IT" sz="1800" dirty="0" err="1"/>
              <a:t>’s</a:t>
            </a:r>
            <a:r>
              <a:rPr lang="it-IT" sz="1800" dirty="0"/>
              <a:t> </a:t>
            </a:r>
            <a:r>
              <a:rPr lang="it-IT" sz="1800" dirty="0" err="1"/>
              <a:t>presentation</a:t>
            </a:r>
            <a:r>
              <a:rPr lang="it-IT" sz="1800" dirty="0"/>
              <a:t> on </a:t>
            </a:r>
            <a:r>
              <a:rPr lang="it-IT" sz="1800" dirty="0" err="1"/>
              <a:t>projects</a:t>
            </a:r>
            <a:r>
              <a:rPr lang="it-IT" sz="1800" dirty="0"/>
              <a:t>/</a:t>
            </a:r>
            <a:r>
              <a:rPr lang="it-IT" sz="1800" dirty="0" err="1"/>
              <a:t>external</a:t>
            </a:r>
            <a:r>
              <a:rPr lang="it-IT" sz="1800" dirty="0"/>
              <a:t> funds</a:t>
            </a:r>
            <a:r>
              <a:rPr lang="it-IT" sz="1800" b="1" dirty="0"/>
              <a:t> ]  </a:t>
            </a:r>
            <a:endParaRPr lang="it-IT" sz="1800" dirty="0"/>
          </a:p>
        </p:txBody>
      </p:sp>
      <p:sp>
        <p:nvSpPr>
          <p:cNvPr id="17" name="Ovale 21">
            <a:extLst>
              <a:ext uri="{FF2B5EF4-FFF2-40B4-BE49-F238E27FC236}">
                <a16:creationId xmlns:a16="http://schemas.microsoft.com/office/drawing/2014/main" id="{2D01069B-CB32-6F47-9DC0-484E767C1707}"/>
              </a:ext>
            </a:extLst>
          </p:cNvPr>
          <p:cNvSpPr/>
          <p:nvPr/>
        </p:nvSpPr>
        <p:spPr>
          <a:xfrm>
            <a:off x="6239628" y="6301974"/>
            <a:ext cx="408824" cy="16321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21">
            <a:extLst>
              <a:ext uri="{FF2B5EF4-FFF2-40B4-BE49-F238E27FC236}">
                <a16:creationId xmlns:a16="http://schemas.microsoft.com/office/drawing/2014/main" id="{B9DF01BC-AE80-AD4C-ADA3-3DAC9EBAD335}"/>
              </a:ext>
            </a:extLst>
          </p:cNvPr>
          <p:cNvSpPr/>
          <p:nvPr/>
        </p:nvSpPr>
        <p:spPr>
          <a:xfrm>
            <a:off x="6239627" y="5044673"/>
            <a:ext cx="408824" cy="185823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57CDC77-5497-AE43-A4B7-C12A3C72E099}"/>
              </a:ext>
            </a:extLst>
          </p:cNvPr>
          <p:cNvCxnSpPr>
            <a:cxnSpLocks/>
            <a:endCxn id="18" idx="7"/>
          </p:cNvCxnSpPr>
          <p:nvPr/>
        </p:nvCxnSpPr>
        <p:spPr>
          <a:xfrm flipH="1">
            <a:off x="6588580" y="2133952"/>
            <a:ext cx="755195" cy="2937934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D18D49E-0936-D44F-AB37-B1D63CCC30E8}"/>
              </a:ext>
            </a:extLst>
          </p:cNvPr>
          <p:cNvCxnSpPr>
            <a:cxnSpLocks/>
          </p:cNvCxnSpPr>
          <p:nvPr/>
        </p:nvCxnSpPr>
        <p:spPr>
          <a:xfrm flipH="1">
            <a:off x="6588580" y="2130025"/>
            <a:ext cx="1917245" cy="4181473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0354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End of Run-2 &amp; Status of CMS </a:t>
            </a:r>
            <a:r>
              <a:rPr lang="en-US" sz="2700" b="1" dirty="0"/>
              <a:t>- 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632265" y="936622"/>
            <a:ext cx="843071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The LHC machine and the CMS detector had very well performing in 2018 data taking: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C8D1B519-9888-9F46-8D5E-461B9A255FDA}"/>
              </a:ext>
            </a:extLst>
          </p:cNvPr>
          <p:cNvSpPr/>
          <p:nvPr/>
        </p:nvSpPr>
        <p:spPr>
          <a:xfrm>
            <a:off x="317101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48325-DB38-1C45-AB57-E78718EA0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926" y="1754643"/>
            <a:ext cx="3991377" cy="1627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4B895B-026D-044B-B2E0-415466439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3443" y="1349868"/>
            <a:ext cx="4201610" cy="32847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AD6836-0F03-DD40-B596-2D61BAEEB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917" y="3229339"/>
            <a:ext cx="1302329" cy="9227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E087DC9-08D3-0448-AF4A-781A7D17ACD9}"/>
              </a:ext>
            </a:extLst>
          </p:cNvPr>
          <p:cNvSpPr txBox="1"/>
          <p:nvPr/>
        </p:nvSpPr>
        <p:spPr>
          <a:xfrm>
            <a:off x="764166" y="1754643"/>
            <a:ext cx="939963" cy="382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1800" b="1" dirty="0">
                <a:cs typeface="Verdana"/>
              </a:rPr>
              <a:t>pp run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B575FE52-8A35-0C4B-A2B3-0FCC721681E7}"/>
              </a:ext>
            </a:extLst>
          </p:cNvPr>
          <p:cNvSpPr/>
          <p:nvPr/>
        </p:nvSpPr>
        <p:spPr>
          <a:xfrm>
            <a:off x="533220" y="188711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D8EEFC72-CC40-5A4F-86F0-7EEB9F268B84}"/>
              </a:ext>
            </a:extLst>
          </p:cNvPr>
          <p:cNvSpPr/>
          <p:nvPr/>
        </p:nvSpPr>
        <p:spPr>
          <a:xfrm>
            <a:off x="533220" y="532672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9594890-FEFB-564E-AF38-DDD01F04B5BD}"/>
              </a:ext>
            </a:extLst>
          </p:cNvPr>
          <p:cNvSpPr txBox="1"/>
          <p:nvPr/>
        </p:nvSpPr>
        <p:spPr>
          <a:xfrm>
            <a:off x="771397" y="5194253"/>
            <a:ext cx="1173150" cy="3820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1800" b="1" dirty="0" err="1">
                <a:cs typeface="Verdana"/>
              </a:rPr>
              <a:t>PbPb</a:t>
            </a:r>
            <a:r>
              <a:rPr lang="en-US" sz="1800" b="1" dirty="0">
                <a:cs typeface="Verdana"/>
              </a:rPr>
              <a:t> run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5A964-63BE-E242-BEFB-DEC62BA5D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4039" y="5487217"/>
            <a:ext cx="3546854" cy="10886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35F3FA5-BEEA-4A49-8A4A-F1747E5F3E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0130" y="4825080"/>
            <a:ext cx="2604305" cy="24663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18AE289-08F0-354B-BAC7-3E599824CF04}"/>
              </a:ext>
            </a:extLst>
          </p:cNvPr>
          <p:cNvSpPr txBox="1"/>
          <p:nvPr/>
        </p:nvSpPr>
        <p:spPr>
          <a:xfrm>
            <a:off x="6793501" y="6977256"/>
            <a:ext cx="3084425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1551DA"/>
                </a:solidFill>
                <a:cs typeface="Verdana"/>
              </a:rPr>
              <a:t>L. </a:t>
            </a:r>
            <a:r>
              <a:rPr lang="en-US" sz="1800" b="1" dirty="0" err="1">
                <a:solidFill>
                  <a:srgbClr val="1551DA"/>
                </a:solidFill>
                <a:cs typeface="Verdana"/>
              </a:rPr>
              <a:t>Silvestris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 : Run Coordinator </a:t>
            </a:r>
          </a:p>
        </p:txBody>
      </p:sp>
      <p:sp>
        <p:nvSpPr>
          <p:cNvPr id="33" name="Chevron 32">
            <a:extLst>
              <a:ext uri="{FF2B5EF4-FFF2-40B4-BE49-F238E27FC236}">
                <a16:creationId xmlns:a16="http://schemas.microsoft.com/office/drawing/2014/main" id="{4E2056C1-9080-C34B-BC5D-13CADB91A233}"/>
              </a:ext>
            </a:extLst>
          </p:cNvPr>
          <p:cNvSpPr/>
          <p:nvPr/>
        </p:nvSpPr>
        <p:spPr>
          <a:xfrm>
            <a:off x="6556581" y="710973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F6E6C5-DA42-2D4B-B119-A3DA3024F5C3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6608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99308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21" y="3242172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CMS Phase-2 Upgrade &amp; related activities : </a:t>
            </a:r>
            <a:r>
              <a:rPr lang="en-US" sz="2700" b="1" dirty="0">
                <a:solidFill>
                  <a:srgbClr val="FF0000"/>
                </a:solidFill>
              </a:rPr>
              <a:t>TRACKER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6A2B7-65DE-D44A-B449-AC5CB43A4A50}"/>
              </a:ext>
            </a:extLst>
          </p:cNvPr>
          <p:cNvSpPr txBox="1"/>
          <p:nvPr/>
        </p:nvSpPr>
        <p:spPr>
          <a:xfrm>
            <a:off x="10206981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9950680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AC65ACE-1280-1C4B-9E8C-76F605E50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768" y="732579"/>
            <a:ext cx="8259278" cy="6000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b="1" dirty="0">
                <a:solidFill>
                  <a:srgbClr val="FF3300"/>
                </a:solidFill>
              </a:rPr>
              <a:t>Deliver </a:t>
            </a:r>
            <a:r>
              <a:rPr lang="en-GB" sz="1800" b="1" u="sng" dirty="0">
                <a:solidFill>
                  <a:srgbClr val="FF3300"/>
                </a:solidFill>
              </a:rPr>
              <a:t>Tilted Inner Tracker</a:t>
            </a:r>
            <a:r>
              <a:rPr lang="en-GB" sz="1800" b="1" dirty="0">
                <a:solidFill>
                  <a:srgbClr val="FF3300"/>
                </a:solidFill>
              </a:rPr>
              <a:t> mounted, integrated and tested with </a:t>
            </a:r>
            <a:r>
              <a:rPr lang="en-GB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1956</a:t>
            </a:r>
            <a:r>
              <a:rPr lang="en-GB" sz="1800" b="1" dirty="0">
                <a:solidFill>
                  <a:srgbClr val="FF3300"/>
                </a:solidFill>
              </a:rPr>
              <a:t> PS modules</a:t>
            </a:r>
            <a:r>
              <a:rPr lang="en-GB" sz="1800" dirty="0">
                <a:solidFill>
                  <a:srgbClr val="FF3300"/>
                </a:solidFill>
              </a:rPr>
              <a:t> </a:t>
            </a:r>
          </a:p>
          <a:p>
            <a:pPr marL="0" indent="0">
              <a:buNone/>
            </a:pPr>
            <a:r>
              <a:rPr lang="en-GB" sz="1800" dirty="0">
                <a:solidFill>
                  <a:srgbClr val="FF0000"/>
                </a:solidFill>
              </a:rPr>
              <a:t>(</a:t>
            </a:r>
            <a:r>
              <a:rPr lang="en-GB" sz="1800" b="1" dirty="0">
                <a:solidFill>
                  <a:srgbClr val="FF3300"/>
                </a:solidFill>
              </a:rPr>
              <a:t>≈ </a:t>
            </a:r>
            <a:r>
              <a:rPr lang="en-GB" sz="1800" dirty="0">
                <a:solidFill>
                  <a:srgbClr val="FF0000"/>
                </a:solidFill>
              </a:rPr>
              <a:t>40 m</a:t>
            </a:r>
            <a:r>
              <a:rPr lang="en-GB" sz="1800" baseline="30000" dirty="0">
                <a:solidFill>
                  <a:srgbClr val="FF0000"/>
                </a:solidFill>
              </a:rPr>
              <a:t>2 </a:t>
            </a:r>
            <a:r>
              <a:rPr lang="en-GB" sz="1800" dirty="0">
                <a:solidFill>
                  <a:srgbClr val="FF0000"/>
                </a:solidFill>
              </a:rPr>
              <a:t>surface detector)</a:t>
            </a:r>
          </a:p>
          <a:p>
            <a:pPr marL="0" indent="0">
              <a:buNone/>
            </a:pPr>
            <a:endParaRPr lang="en-GB" sz="1800" u="sng" dirty="0">
              <a:solidFill>
                <a:srgbClr val="0000FF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Development and Qualification</a:t>
            </a:r>
          </a:p>
          <a:p>
            <a:pPr lvl="1"/>
            <a:r>
              <a:rPr lang="en-GB" sz="1800" dirty="0"/>
              <a:t>Service Hybrid testing </a:t>
            </a:r>
            <a:r>
              <a:rPr lang="en-GB" sz="1800" dirty="0">
                <a:solidFill>
                  <a:srgbClr val="520AF8"/>
                </a:solidFill>
              </a:rPr>
              <a:t>(</a:t>
            </a:r>
            <a:r>
              <a:rPr lang="en-GB" sz="1800" dirty="0" err="1">
                <a:solidFill>
                  <a:srgbClr val="520AF8"/>
                </a:solidFill>
              </a:rPr>
              <a:t>Genova</a:t>
            </a:r>
            <a:r>
              <a:rPr lang="en-GB" sz="1800" dirty="0">
                <a:solidFill>
                  <a:srgbClr val="520AF8"/>
                </a:solidFill>
              </a:rPr>
              <a:t>)</a:t>
            </a:r>
          </a:p>
          <a:p>
            <a:pPr lvl="1"/>
            <a:r>
              <a:rPr lang="en-GB" sz="1800" dirty="0"/>
              <a:t>FE Hybrids testing </a:t>
            </a:r>
            <a:r>
              <a:rPr lang="en-GB" sz="1800" dirty="0">
                <a:solidFill>
                  <a:srgbClr val="520AF8"/>
                </a:solidFill>
              </a:rPr>
              <a:t>(Catania)</a:t>
            </a:r>
          </a:p>
          <a:p>
            <a:pPr lvl="1"/>
            <a:r>
              <a:rPr lang="en-GB" sz="1800" dirty="0"/>
              <a:t>Silicon Sensors Process Qualification </a:t>
            </a:r>
            <a:r>
              <a:rPr lang="en-GB" sz="1800" dirty="0">
                <a:solidFill>
                  <a:srgbClr val="520AF8"/>
                </a:solidFill>
              </a:rPr>
              <a:t>(Perugia)</a:t>
            </a:r>
          </a:p>
          <a:p>
            <a:pPr lvl="1"/>
            <a:endParaRPr lang="en-GB" sz="1800" dirty="0">
              <a:solidFill>
                <a:srgbClr val="FF0000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Construction and integration of PS Modules (1956 installed)</a:t>
            </a:r>
          </a:p>
          <a:p>
            <a:pPr lvl="1"/>
            <a:r>
              <a:rPr lang="en-GB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module assembly, wire bonding and testing </a:t>
            </a:r>
            <a:r>
              <a:rPr lang="en-GB" sz="1800" dirty="0">
                <a:ln w="0"/>
                <a:solidFill>
                  <a:srgbClr val="520AF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en-GB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Bari</a:t>
            </a:r>
            <a:r>
              <a:rPr lang="en-GB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r>
              <a:rPr lang="en-GB" sz="1800" dirty="0">
                <a:ln w="0"/>
                <a:solidFill>
                  <a:srgbClr val="520AF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Perugia)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module Burn in and Calibration </a:t>
            </a:r>
            <a:r>
              <a:rPr lang="en-GB" sz="1800" dirty="0">
                <a:solidFill>
                  <a:srgbClr val="520AF8"/>
                </a:solidFill>
              </a:rPr>
              <a:t>(Pisa)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module mechanical integration and testing in 72 rings </a:t>
            </a:r>
            <a:r>
              <a:rPr lang="en-GB" sz="1800" dirty="0">
                <a:solidFill>
                  <a:srgbClr val="520AF8"/>
                </a:solidFill>
              </a:rPr>
              <a:t>(Pisa +</a:t>
            </a:r>
            <a:r>
              <a:rPr lang="en-GB" sz="1800" dirty="0">
                <a:solidFill>
                  <a:srgbClr val="C00000"/>
                </a:solidFill>
              </a:rPr>
              <a:t> all</a:t>
            </a:r>
            <a:r>
              <a:rPr lang="en-GB" sz="1800" dirty="0">
                <a:solidFill>
                  <a:srgbClr val="520AF8"/>
                </a:solidFill>
              </a:rPr>
              <a:t>)</a:t>
            </a:r>
          </a:p>
          <a:p>
            <a:pPr marL="456420" lvl="1" indent="0">
              <a:buNone/>
            </a:pPr>
            <a:endParaRPr lang="en-GB" sz="1800" dirty="0">
              <a:solidFill>
                <a:srgbClr val="000000"/>
              </a:solidFill>
            </a:endParaRPr>
          </a:p>
          <a:p>
            <a:r>
              <a:rPr lang="en-GB" sz="1800" dirty="0">
                <a:solidFill>
                  <a:srgbClr val="0000FF"/>
                </a:solidFill>
              </a:rPr>
              <a:t>Contribution to development, qualification of commons systems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Track Trigger electronics system </a:t>
            </a:r>
            <a:r>
              <a:rPr lang="en-GB" sz="1800" dirty="0">
                <a:solidFill>
                  <a:srgbClr val="520AF8"/>
                </a:solidFill>
              </a:rPr>
              <a:t>(Pisa) 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Power supply system </a:t>
            </a:r>
            <a:r>
              <a:rPr lang="en-GB" sz="1800" dirty="0">
                <a:solidFill>
                  <a:srgbClr val="520AF8"/>
                </a:solidFill>
              </a:rPr>
              <a:t>(Firenze, Perugia)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DAQ and Control Systems </a:t>
            </a:r>
            <a:r>
              <a:rPr lang="en-GB" sz="1800" dirty="0">
                <a:solidFill>
                  <a:srgbClr val="520AF8"/>
                </a:solidFill>
              </a:rPr>
              <a:t>(Pisa, Catania,</a:t>
            </a:r>
            <a:r>
              <a:rPr lang="en-GB" sz="1800" dirty="0">
                <a:solidFill>
                  <a:srgbClr val="FF0000"/>
                </a:solidFill>
              </a:rPr>
              <a:t> </a:t>
            </a:r>
            <a:r>
              <a:rPr lang="en-GB" sz="1800" b="1" dirty="0">
                <a:solidFill>
                  <a:srgbClr val="FF0000"/>
                </a:solidFill>
              </a:rPr>
              <a:t>Bari</a:t>
            </a:r>
            <a:r>
              <a:rPr lang="en-GB" sz="1800" dirty="0">
                <a:solidFill>
                  <a:srgbClr val="520AF8"/>
                </a:solidFill>
              </a:rPr>
              <a:t>)</a:t>
            </a:r>
          </a:p>
          <a:p>
            <a:pPr lvl="1"/>
            <a:r>
              <a:rPr lang="en-GB" sz="1800" dirty="0">
                <a:solidFill>
                  <a:srgbClr val="000000"/>
                </a:solidFill>
              </a:rPr>
              <a:t>Safety System</a:t>
            </a:r>
            <a:r>
              <a:rPr lang="en-GB" sz="1800" dirty="0">
                <a:solidFill>
                  <a:srgbClr val="520AF8"/>
                </a:solidFill>
              </a:rPr>
              <a:t> (Pisa)</a:t>
            </a:r>
          </a:p>
          <a:p>
            <a:pPr lvl="1"/>
            <a:endParaRPr lang="en-GB" sz="1800" dirty="0">
              <a:solidFill>
                <a:srgbClr val="FF0000"/>
              </a:solidFill>
            </a:endParaRPr>
          </a:p>
          <a:p>
            <a:pPr lvl="1"/>
            <a:r>
              <a:rPr lang="en-GB" sz="1800" b="1" dirty="0">
                <a:ln w="0"/>
                <a:solidFill>
                  <a:srgbClr val="520AF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 </a:t>
            </a:r>
            <a:r>
              <a:rPr lang="en-GB" sz="1800" b="1" dirty="0" err="1">
                <a:ln w="0"/>
                <a:solidFill>
                  <a:srgbClr val="520AF8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Creanza</a:t>
            </a:r>
            <a:r>
              <a:rPr lang="en-GB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is the </a:t>
            </a:r>
            <a:r>
              <a:rPr lang="en-GB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Responsible Person</a:t>
            </a:r>
            <a:r>
              <a:rPr lang="en-GB" sz="1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of the </a:t>
            </a:r>
            <a:r>
              <a:rPr lang="en-GB" sz="1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OT module construction in Italy</a:t>
            </a:r>
            <a:endParaRPr lang="en-GB" sz="1800" dirty="0">
              <a:solidFill>
                <a:srgbClr val="FF0000"/>
              </a:solidFill>
            </a:endParaRPr>
          </a:p>
          <a:p>
            <a:endParaRPr lang="en-GB" sz="1800" dirty="0">
              <a:solidFill>
                <a:srgbClr val="0000FF"/>
              </a:solidFill>
            </a:endParaRPr>
          </a:p>
        </p:txBody>
      </p:sp>
      <p:sp>
        <p:nvSpPr>
          <p:cNvPr id="20" name="Segnaposto contenuto 16">
            <a:extLst>
              <a:ext uri="{FF2B5EF4-FFF2-40B4-BE49-F238E27FC236}">
                <a16:creationId xmlns:a16="http://schemas.microsoft.com/office/drawing/2014/main" id="{5ACD6C23-75CC-D245-9A98-18473595063C}"/>
              </a:ext>
            </a:extLst>
          </p:cNvPr>
          <p:cNvSpPr txBox="1">
            <a:spLocks/>
          </p:cNvSpPr>
          <p:nvPr/>
        </p:nvSpPr>
        <p:spPr>
          <a:xfrm>
            <a:off x="7726627" y="2687683"/>
            <a:ext cx="2870521" cy="2359327"/>
          </a:xfrm>
          <a:prstGeom prst="rect">
            <a:avLst/>
          </a:prstGeom>
          <a:ln>
            <a:solidFill>
              <a:srgbClr val="520AF8"/>
            </a:solidFill>
          </a:ln>
        </p:spPr>
        <p:txBody>
          <a:bodyPr>
            <a:normAutofit fontScale="55000" lnSpcReduction="20000"/>
          </a:bodyPr>
          <a:lstStyle>
            <a:lvl1pPr marL="390083" indent="-390083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180" indent="-325069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0388" indent="-260055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498" indent="-260055" algn="l" defTabSz="520111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0609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072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83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0941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3" lvl="1" indent="-11113">
              <a:buNone/>
            </a:pPr>
            <a:r>
              <a:rPr lang="it-IT" sz="3500" b="1" dirty="0">
                <a:solidFill>
                  <a:srgbClr val="1956B0"/>
                </a:solidFill>
              </a:rPr>
              <a:t>- </a:t>
            </a:r>
            <a:r>
              <a:rPr lang="it-IT" sz="3500" b="1" dirty="0">
                <a:solidFill>
                  <a:srgbClr val="520AF8"/>
                </a:solidFill>
              </a:rPr>
              <a:t>D. Creanza</a:t>
            </a:r>
          </a:p>
          <a:p>
            <a:pPr marL="11113" lvl="1" indent="-11113">
              <a:buNone/>
            </a:pPr>
            <a:r>
              <a:rPr lang="it-IT" sz="3500" b="1" dirty="0">
                <a:solidFill>
                  <a:srgbClr val="1551DA"/>
                </a:solidFill>
              </a:rPr>
              <a:t>- </a:t>
            </a:r>
            <a:r>
              <a:rPr lang="it-IT" sz="3500" b="1" dirty="0">
                <a:solidFill>
                  <a:srgbClr val="520AF8"/>
                </a:solidFill>
              </a:rPr>
              <a:t>M. de Palma</a:t>
            </a:r>
          </a:p>
          <a:p>
            <a:pPr marL="11113" lvl="1" indent="-11113">
              <a:buNone/>
            </a:pPr>
            <a:r>
              <a:rPr lang="it-IT" sz="3500" b="1" dirty="0">
                <a:solidFill>
                  <a:srgbClr val="1956B0"/>
                </a:solidFill>
              </a:rPr>
              <a:t>- </a:t>
            </a:r>
            <a:r>
              <a:rPr lang="it-IT" sz="3500" b="1" dirty="0">
                <a:solidFill>
                  <a:srgbClr val="520AF8"/>
                </a:solidFill>
              </a:rPr>
              <a:t>L. Fiore</a:t>
            </a:r>
            <a:r>
              <a:rPr lang="it-IT" sz="3500" b="1" dirty="0"/>
              <a:t> (</a:t>
            </a:r>
            <a:r>
              <a:rPr lang="it-IT" sz="3500" b="1" dirty="0" err="1"/>
              <a:t>Resp</a:t>
            </a:r>
            <a:r>
              <a:rPr lang="it-IT" sz="3500" b="1" dirty="0"/>
              <a:t>. of Center)</a:t>
            </a:r>
          </a:p>
          <a:p>
            <a:pPr marL="11113" lvl="1" indent="-11113">
              <a:buNone/>
            </a:pPr>
            <a:r>
              <a:rPr lang="it-IT" sz="3500" b="1" dirty="0">
                <a:solidFill>
                  <a:srgbClr val="1956B0"/>
                </a:solidFill>
              </a:rPr>
              <a:t>- </a:t>
            </a:r>
            <a:r>
              <a:rPr lang="it-IT" sz="3500" b="1" dirty="0">
                <a:solidFill>
                  <a:srgbClr val="520AF8"/>
                </a:solidFill>
              </a:rPr>
              <a:t>S. My</a:t>
            </a:r>
          </a:p>
          <a:p>
            <a:pPr marL="11113" indent="-11113">
              <a:buNone/>
            </a:pPr>
            <a:r>
              <a:rPr lang="it-IT" sz="3500" b="1" dirty="0">
                <a:solidFill>
                  <a:srgbClr val="1956B0"/>
                </a:solidFill>
              </a:rPr>
              <a:t>	- </a:t>
            </a:r>
            <a:r>
              <a:rPr lang="it-IT" sz="3500" b="1" dirty="0">
                <a:solidFill>
                  <a:srgbClr val="520AF8"/>
                </a:solidFill>
              </a:rPr>
              <a:t>A. Mongelli</a:t>
            </a:r>
            <a:r>
              <a:rPr lang="it-IT" sz="3500" b="1" dirty="0">
                <a:solidFill>
                  <a:srgbClr val="1956B0"/>
                </a:solidFill>
              </a:rPr>
              <a:t> </a:t>
            </a:r>
          </a:p>
          <a:p>
            <a:pPr marL="11113" indent="-11113">
              <a:buNone/>
            </a:pPr>
            <a:r>
              <a:rPr lang="it-IT" sz="3500" b="1" dirty="0">
                <a:solidFill>
                  <a:srgbClr val="1956B0"/>
                </a:solidFill>
              </a:rPr>
              <a:t>   </a:t>
            </a:r>
            <a:r>
              <a:rPr lang="it-IT" sz="3500" b="1" dirty="0"/>
              <a:t>(Mech. Design Service)</a:t>
            </a:r>
          </a:p>
          <a:p>
            <a:pPr marL="11113" indent="-11113"/>
            <a:r>
              <a:rPr lang="it-IT" sz="3500" b="1" dirty="0"/>
              <a:t> </a:t>
            </a:r>
            <a:r>
              <a:rPr lang="it-IT" sz="3500" b="1" dirty="0" err="1"/>
              <a:t>Clean</a:t>
            </a:r>
            <a:r>
              <a:rPr lang="it-IT" sz="3500" b="1" dirty="0"/>
              <a:t> Room (</a:t>
            </a:r>
            <a:r>
              <a:rPr lang="it-IT" sz="3500" b="1" dirty="0">
                <a:solidFill>
                  <a:srgbClr val="520AF8"/>
                </a:solidFill>
              </a:rPr>
              <a:t>P. Cariola</a:t>
            </a:r>
            <a:r>
              <a:rPr lang="it-IT" sz="3500" b="1" dirty="0"/>
              <a:t>)</a:t>
            </a:r>
          </a:p>
          <a:p>
            <a:pPr marL="11113" indent="-11113"/>
            <a:r>
              <a:rPr lang="it-IT" sz="3500" b="1" dirty="0"/>
              <a:t> Mech. Service</a:t>
            </a:r>
          </a:p>
        </p:txBody>
      </p:sp>
      <p:pic>
        <p:nvPicPr>
          <p:cNvPr id="25" name="Immagine 8" descr="Immagine che contiene musica&#10;&#10;Descrizione generata automaticamente">
            <a:extLst>
              <a:ext uri="{FF2B5EF4-FFF2-40B4-BE49-F238E27FC236}">
                <a16:creationId xmlns:a16="http://schemas.microsoft.com/office/drawing/2014/main" id="{0AACADEF-B2B5-CF4F-9B60-82E419C50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62" y="1218784"/>
            <a:ext cx="2025197" cy="1140653"/>
          </a:xfrm>
          <a:prstGeom prst="rect">
            <a:avLst/>
          </a:prstGeom>
        </p:spPr>
      </p:pic>
      <p:pic>
        <p:nvPicPr>
          <p:cNvPr id="26" name="Immagine 10" descr="Immagine che contiene cielo&#10;&#10;Descrizione generata automaticamente">
            <a:extLst>
              <a:ext uri="{FF2B5EF4-FFF2-40B4-BE49-F238E27FC236}">
                <a16:creationId xmlns:a16="http://schemas.microsoft.com/office/drawing/2014/main" id="{BB1ED45A-8AF4-FC44-A073-BF6B162B5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046" y="5373512"/>
            <a:ext cx="1884559" cy="1023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ED7272-62E2-2E47-BCEA-9CE58391AC18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288678-6D19-2B45-8C45-543624B66765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8A5DE-7743-7145-89E4-E4293FD796E2}"/>
              </a:ext>
            </a:extLst>
          </p:cNvPr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INFN-Bari Outer Tracker </a:t>
            </a:r>
            <a:r>
              <a:rPr lang="en-US" sz="2800" b="1" dirty="0"/>
              <a:t>(</a:t>
            </a:r>
            <a:r>
              <a:rPr lang="en-US" sz="2800" b="1" dirty="0">
                <a:solidFill>
                  <a:srgbClr val="FF0000"/>
                </a:solidFill>
              </a:rPr>
              <a:t>OT</a:t>
            </a:r>
            <a:r>
              <a:rPr lang="en-US" sz="2800" b="1" dirty="0"/>
              <a:t>)</a:t>
            </a:r>
            <a:r>
              <a:rPr lang="en-US" sz="2800" b="1" dirty="0">
                <a:solidFill>
                  <a:srgbClr val="0000FF"/>
                </a:solidFill>
              </a:rPr>
              <a:t> Phase-2 contribution</a:t>
            </a:r>
            <a:endParaRPr lang="en-US" sz="2400" b="1" dirty="0"/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02F93D5C-1A49-1B46-8ED4-46D9E74A1C3B}"/>
              </a:ext>
            </a:extLst>
          </p:cNvPr>
          <p:cNvSpPr/>
          <p:nvPr/>
        </p:nvSpPr>
        <p:spPr>
          <a:xfrm>
            <a:off x="624649" y="513684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49B99C11-AA98-7042-BAE1-77662C363DF1}"/>
              </a:ext>
            </a:extLst>
          </p:cNvPr>
          <p:cNvSpPr/>
          <p:nvPr/>
        </p:nvSpPr>
        <p:spPr>
          <a:xfrm>
            <a:off x="624650" y="347578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hevron 12">
            <a:extLst>
              <a:ext uri="{FF2B5EF4-FFF2-40B4-BE49-F238E27FC236}">
                <a16:creationId xmlns:a16="http://schemas.microsoft.com/office/drawing/2014/main" id="{AE64AD83-89FD-E244-B332-5D7B34EC13CD}"/>
              </a:ext>
            </a:extLst>
          </p:cNvPr>
          <p:cNvSpPr/>
          <p:nvPr/>
        </p:nvSpPr>
        <p:spPr>
          <a:xfrm>
            <a:off x="626231" y="185614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hevron 13">
            <a:extLst>
              <a:ext uri="{FF2B5EF4-FFF2-40B4-BE49-F238E27FC236}">
                <a16:creationId xmlns:a16="http://schemas.microsoft.com/office/drawing/2014/main" id="{022F193C-21C8-934C-A1A7-37A9F3F1EAC6}"/>
              </a:ext>
            </a:extLst>
          </p:cNvPr>
          <p:cNvSpPr/>
          <p:nvPr/>
        </p:nvSpPr>
        <p:spPr>
          <a:xfrm>
            <a:off x="345761" y="847919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7DCD9F24-C38A-F64E-AD9C-9766AC32902F}"/>
              </a:ext>
            </a:extLst>
          </p:cNvPr>
          <p:cNvSpPr/>
          <p:nvPr/>
        </p:nvSpPr>
        <p:spPr>
          <a:xfrm>
            <a:off x="1121433" y="714179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4834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47E67-40FE-8643-BE1A-609F45492F43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83548-AF33-4E47-9009-9EE34A5BCC53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837F2-A8C3-2D43-9073-E15FB1EB9AD7}"/>
              </a:ext>
            </a:extLst>
          </p:cNvPr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OT</a:t>
            </a:r>
            <a:r>
              <a:rPr lang="en-US" sz="2800" b="1" dirty="0">
                <a:solidFill>
                  <a:srgbClr val="0000FF"/>
                </a:solidFill>
              </a:rPr>
              <a:t> activities </a:t>
            </a:r>
            <a:r>
              <a:rPr lang="en-US" sz="2800" b="1" dirty="0"/>
              <a:t>: operational infrastructure</a:t>
            </a:r>
            <a:endParaRPr lang="en-US" sz="2400" b="1" dirty="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05C3B45-4D8D-FF44-A604-E3CC32BF181C}"/>
              </a:ext>
            </a:extLst>
          </p:cNvPr>
          <p:cNvSpPr/>
          <p:nvPr/>
        </p:nvSpPr>
        <p:spPr>
          <a:xfrm>
            <a:off x="3904448" y="632575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Immagine 4">
            <a:extLst>
              <a:ext uri="{FF2B5EF4-FFF2-40B4-BE49-F238E27FC236}">
                <a16:creationId xmlns:a16="http://schemas.microsoft.com/office/drawing/2014/main" id="{E4FC1BAB-772F-3E4D-BD8A-9D0CE7696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0" b="9453"/>
          <a:stretch/>
        </p:blipFill>
        <p:spPr>
          <a:xfrm>
            <a:off x="3904448" y="1353382"/>
            <a:ext cx="4464446" cy="4684530"/>
          </a:xfrm>
          <a:prstGeom prst="rect">
            <a:avLst/>
          </a:prstGeom>
        </p:spPr>
      </p:pic>
      <p:pic>
        <p:nvPicPr>
          <p:cNvPr id="16" name="Immagine 3">
            <a:extLst>
              <a:ext uri="{FF2B5EF4-FFF2-40B4-BE49-F238E27FC236}">
                <a16:creationId xmlns:a16="http://schemas.microsoft.com/office/drawing/2014/main" id="{D5562AD6-7BB8-7C45-A59A-9F285E9641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1" t="6873" r="59753" b="9177"/>
          <a:stretch/>
        </p:blipFill>
        <p:spPr>
          <a:xfrm rot="5400000">
            <a:off x="914053" y="558067"/>
            <a:ext cx="2066287" cy="3656918"/>
          </a:xfrm>
          <a:prstGeom prst="rect">
            <a:avLst/>
          </a:prstGeom>
        </p:spPr>
      </p:pic>
      <p:sp>
        <p:nvSpPr>
          <p:cNvPr id="17" name="CasellaDiTesto 2">
            <a:extLst>
              <a:ext uri="{FF2B5EF4-FFF2-40B4-BE49-F238E27FC236}">
                <a16:creationId xmlns:a16="http://schemas.microsoft.com/office/drawing/2014/main" id="{9174862B-10A4-8142-B84B-B7E0AB1F5532}"/>
              </a:ext>
            </a:extLst>
          </p:cNvPr>
          <p:cNvSpPr txBox="1"/>
          <p:nvPr/>
        </p:nvSpPr>
        <p:spPr>
          <a:xfrm>
            <a:off x="151692" y="1389593"/>
            <a:ext cx="197163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600" dirty="0"/>
              <a:t>Pull Tester </a:t>
            </a:r>
            <a:r>
              <a:rPr lang="it-IT" sz="1600" dirty="0" err="1"/>
              <a:t>Dage</a:t>
            </a:r>
            <a:r>
              <a:rPr lang="it-IT" sz="1600" dirty="0"/>
              <a:t> 4000</a:t>
            </a:r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5AFE686D-669F-FB41-94CA-B839547E7793}"/>
              </a:ext>
            </a:extLst>
          </p:cNvPr>
          <p:cNvSpPr txBox="1"/>
          <p:nvPr/>
        </p:nvSpPr>
        <p:spPr>
          <a:xfrm>
            <a:off x="3970855" y="5624662"/>
            <a:ext cx="20731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dirty="0" err="1"/>
              <a:t>Delvotec</a:t>
            </a:r>
            <a:r>
              <a:rPr lang="it-IT" sz="1800" dirty="0"/>
              <a:t> G5 </a:t>
            </a:r>
            <a:r>
              <a:rPr lang="it-IT" sz="1800" b="1" dirty="0" err="1"/>
              <a:t>Bonder</a:t>
            </a:r>
            <a:endParaRPr lang="it-IT" sz="1800" b="1" dirty="0"/>
          </a:p>
        </p:txBody>
      </p:sp>
      <p:sp>
        <p:nvSpPr>
          <p:cNvPr id="19" name="Segnaposto contenuto 15">
            <a:extLst>
              <a:ext uri="{FF2B5EF4-FFF2-40B4-BE49-F238E27FC236}">
                <a16:creationId xmlns:a16="http://schemas.microsoft.com/office/drawing/2014/main" id="{138EA451-F7B8-FA41-9E32-408A8E868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2858" y="6196231"/>
            <a:ext cx="6514005" cy="7424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800" dirty="0">
                <a:highlight>
                  <a:srgbClr val="00FFFF"/>
                </a:highlight>
                <a:latin typeface="+mn-lt"/>
              </a:rPr>
              <a:t>The Pull tester </a:t>
            </a:r>
            <a:r>
              <a:rPr lang="it-IT" sz="1800" dirty="0">
                <a:highlight>
                  <a:srgbClr val="00FFFF"/>
                </a:highlight>
              </a:rPr>
              <a:t>&amp;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the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bonder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were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intensiveley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used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for the </a:t>
            </a:r>
            <a:endParaRPr lang="it-IT" sz="1800" dirty="0">
              <a:highlight>
                <a:srgbClr val="00FFFF"/>
              </a:highlight>
            </a:endParaRPr>
          </a:p>
          <a:p>
            <a:pPr marL="0" indent="0">
              <a:buNone/>
            </a:pPr>
            <a:r>
              <a:rPr lang="it-IT" sz="1800" dirty="0">
                <a:highlight>
                  <a:srgbClr val="00FFFF"/>
                </a:highlight>
                <a:latin typeface="+mn-lt"/>
              </a:rPr>
              <a:t>ALICE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modules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and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now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are ready to d</a:t>
            </a:r>
            <a:r>
              <a:rPr lang="it-IT" sz="1800" dirty="0">
                <a:highlight>
                  <a:srgbClr val="00FFFF"/>
                </a:highlight>
              </a:rPr>
              <a:t>eal with the</a:t>
            </a:r>
            <a:r>
              <a:rPr lang="it-IT" sz="1800" dirty="0">
                <a:highlight>
                  <a:srgbClr val="00FFFF"/>
                </a:highlight>
                <a:latin typeface="+mn-lt"/>
              </a:rPr>
              <a:t> CMS PS </a:t>
            </a:r>
            <a:r>
              <a:rPr lang="it-IT" sz="1800" dirty="0" err="1">
                <a:highlight>
                  <a:srgbClr val="00FFFF"/>
                </a:highlight>
                <a:latin typeface="+mn-lt"/>
              </a:rPr>
              <a:t>modules</a:t>
            </a:r>
            <a:endParaRPr lang="it-IT" sz="1800" dirty="0">
              <a:highlight>
                <a:srgbClr val="00FFFF"/>
              </a:highlight>
              <a:latin typeface="+mn-lt"/>
            </a:endParaRPr>
          </a:p>
        </p:txBody>
      </p:sp>
      <p:pic>
        <p:nvPicPr>
          <p:cNvPr id="23" name="Immagine 13">
            <a:extLst>
              <a:ext uri="{FF2B5EF4-FFF2-40B4-BE49-F238E27FC236}">
                <a16:creationId xmlns:a16="http://schemas.microsoft.com/office/drawing/2014/main" id="{6C978FC4-25A4-8B41-82E0-607ED1F86B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0" r="4600" b="10223"/>
          <a:stretch/>
        </p:blipFill>
        <p:spPr>
          <a:xfrm>
            <a:off x="106428" y="3577988"/>
            <a:ext cx="3589682" cy="2459924"/>
          </a:xfrm>
          <a:prstGeom prst="rect">
            <a:avLst/>
          </a:prstGeom>
        </p:spPr>
      </p:pic>
      <p:sp>
        <p:nvSpPr>
          <p:cNvPr id="24" name="CasellaDiTesto 6">
            <a:extLst>
              <a:ext uri="{FF2B5EF4-FFF2-40B4-BE49-F238E27FC236}">
                <a16:creationId xmlns:a16="http://schemas.microsoft.com/office/drawing/2014/main" id="{B8BDF3BF-DB71-A644-8255-E82CB1F26B73}"/>
              </a:ext>
            </a:extLst>
          </p:cNvPr>
          <p:cNvSpPr txBox="1"/>
          <p:nvPr/>
        </p:nvSpPr>
        <p:spPr>
          <a:xfrm>
            <a:off x="151692" y="3616376"/>
            <a:ext cx="12093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800" b="1" dirty="0" err="1"/>
              <a:t>Glue</a:t>
            </a:r>
            <a:r>
              <a:rPr lang="it-IT" sz="1800" b="1" dirty="0"/>
              <a:t> robot</a:t>
            </a:r>
          </a:p>
        </p:txBody>
      </p:sp>
      <p:sp>
        <p:nvSpPr>
          <p:cNvPr id="25" name="Segnaposto contenuto 15">
            <a:extLst>
              <a:ext uri="{FF2B5EF4-FFF2-40B4-BE49-F238E27FC236}">
                <a16:creationId xmlns:a16="http://schemas.microsoft.com/office/drawing/2014/main" id="{DE5430A3-2884-0845-ABF8-A1FBFCE83439}"/>
              </a:ext>
            </a:extLst>
          </p:cNvPr>
          <p:cNvSpPr txBox="1">
            <a:spLocks/>
          </p:cNvSpPr>
          <p:nvPr/>
        </p:nvSpPr>
        <p:spPr>
          <a:xfrm>
            <a:off x="529553" y="6196230"/>
            <a:ext cx="2663193" cy="742488"/>
          </a:xfrm>
          <a:prstGeom prst="rect">
            <a:avLst/>
          </a:prstGeom>
        </p:spPr>
        <p:txBody>
          <a:bodyPr vert="horz" lIns="104022" tIns="52011" rIns="104022" bIns="52011" rtlCol="0">
            <a:noAutofit/>
          </a:bodyPr>
          <a:lstStyle>
            <a:lvl1pPr marL="390083" indent="-390083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5180" indent="-325069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277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0388" indent="-260055" algn="l" defTabSz="520111" rtl="0" eaLnBrk="1" latinLnBrk="0" hangingPunct="1">
              <a:spcBef>
                <a:spcPct val="20000"/>
              </a:spcBef>
              <a:buFont typeface="Arial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498" indent="-260055" algn="l" defTabSz="520111" rtl="0" eaLnBrk="1" latinLnBrk="0" hangingPunct="1">
              <a:spcBef>
                <a:spcPct val="20000"/>
              </a:spcBef>
              <a:buFont typeface="Arial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0609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072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00830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20941" indent="-260055" algn="l" defTabSz="520111" rtl="0" eaLnBrk="1" latinLnBrk="0" hangingPunct="1">
              <a:spcBef>
                <a:spcPct val="20000"/>
              </a:spcBef>
              <a:buFont typeface="Arial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it-IT" sz="1800" dirty="0" err="1">
                <a:solidFill>
                  <a:srgbClr val="520AF8"/>
                </a:solidFill>
                <a:highlight>
                  <a:srgbClr val="00FFFF"/>
                </a:highlight>
              </a:rPr>
              <a:t>Recent</a:t>
            </a:r>
            <a:r>
              <a:rPr lang="it-IT" sz="1800" dirty="0">
                <a:solidFill>
                  <a:srgbClr val="520AF8"/>
                </a:solidFill>
                <a:highlight>
                  <a:srgbClr val="00FFFF"/>
                </a:highlight>
              </a:rPr>
              <a:t> </a:t>
            </a:r>
            <a:r>
              <a:rPr lang="it-IT" sz="1800" dirty="0" err="1">
                <a:solidFill>
                  <a:srgbClr val="520AF8"/>
                </a:solidFill>
                <a:highlight>
                  <a:srgbClr val="00FFFF"/>
                </a:highlight>
              </a:rPr>
              <a:t>purchase</a:t>
            </a:r>
            <a:r>
              <a:rPr lang="it-IT" sz="1800" dirty="0">
                <a:solidFill>
                  <a:srgbClr val="520AF8"/>
                </a:solidFill>
                <a:highlight>
                  <a:srgbClr val="00FFFF"/>
                </a:highlight>
              </a:rPr>
              <a:t> &amp; setup of the Bari </a:t>
            </a:r>
            <a:r>
              <a:rPr lang="it-IT" sz="1800" dirty="0" err="1">
                <a:solidFill>
                  <a:srgbClr val="520AF8"/>
                </a:solidFill>
                <a:highlight>
                  <a:srgbClr val="00FFFF"/>
                </a:highlight>
              </a:rPr>
              <a:t>glue</a:t>
            </a:r>
            <a:r>
              <a:rPr lang="it-IT" sz="1800" dirty="0">
                <a:solidFill>
                  <a:srgbClr val="520AF8"/>
                </a:solidFill>
                <a:highlight>
                  <a:srgbClr val="00FFFF"/>
                </a:highlight>
              </a:rPr>
              <a:t> robot</a:t>
            </a:r>
          </a:p>
          <a:p>
            <a:pPr marL="0" indent="0">
              <a:buFont typeface="Arial"/>
              <a:buNone/>
            </a:pPr>
            <a:endParaRPr lang="it-IT" sz="1800" dirty="0">
              <a:highlight>
                <a:srgbClr val="00FFFF"/>
              </a:highlight>
            </a:endParaRPr>
          </a:p>
          <a:p>
            <a:endParaRPr lang="it-IT" sz="1800" dirty="0">
              <a:highlight>
                <a:srgbClr val="00FFFF"/>
              </a:highlight>
            </a:endParaRPr>
          </a:p>
          <a:p>
            <a:endParaRPr lang="it-IT" sz="18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346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47E67-40FE-8643-BE1A-609F45492F43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83548-AF33-4E47-9009-9EE34A5BCC53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837F2-A8C3-2D43-9073-E15FB1EB9AD7}"/>
              </a:ext>
            </a:extLst>
          </p:cNvPr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OT</a:t>
            </a:r>
            <a:r>
              <a:rPr lang="en-US" sz="2800" b="1" dirty="0">
                <a:solidFill>
                  <a:srgbClr val="0000FF"/>
                </a:solidFill>
              </a:rPr>
              <a:t> activities </a:t>
            </a:r>
            <a:r>
              <a:rPr lang="en-US" sz="2800" b="1" dirty="0"/>
              <a:t>: test of readout hybrid assembly jig</a:t>
            </a:r>
            <a:endParaRPr lang="en-US" sz="2400" b="1" dirty="0"/>
          </a:p>
        </p:txBody>
      </p:sp>
      <p:sp>
        <p:nvSpPr>
          <p:cNvPr id="7" name="Segnaposto contenuto 14">
            <a:extLst>
              <a:ext uri="{FF2B5EF4-FFF2-40B4-BE49-F238E27FC236}">
                <a16:creationId xmlns:a16="http://schemas.microsoft.com/office/drawing/2014/main" id="{C22CADA6-62B1-E94C-AA95-3C8E101196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858" y="5264665"/>
            <a:ext cx="5618722" cy="9178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>
                <a:highlight>
                  <a:srgbClr val="FBFF86"/>
                </a:highlight>
              </a:rPr>
              <a:t>The </a:t>
            </a:r>
            <a:r>
              <a:rPr lang="it-IT" sz="1800" dirty="0" err="1">
                <a:highlight>
                  <a:srgbClr val="FBFF86"/>
                </a:highlight>
              </a:rPr>
              <a:t>alignment</a:t>
            </a:r>
            <a:r>
              <a:rPr lang="it-IT" sz="1800" dirty="0">
                <a:highlight>
                  <a:srgbClr val="FBFF86"/>
                </a:highlight>
              </a:rPr>
              <a:t> of  the </a:t>
            </a:r>
            <a:r>
              <a:rPr lang="it-IT" sz="1800" dirty="0" err="1">
                <a:highlight>
                  <a:srgbClr val="FBFF86"/>
                </a:highlight>
              </a:rPr>
              <a:t>hybrid</a:t>
            </a:r>
            <a:r>
              <a:rPr lang="it-IT" sz="1800" dirty="0">
                <a:highlight>
                  <a:srgbClr val="FBFF86"/>
                </a:highlight>
              </a:rPr>
              <a:t>  </a:t>
            </a:r>
            <a:r>
              <a:rPr lang="it-IT" sz="1800" dirty="0" err="1">
                <a:highlight>
                  <a:srgbClr val="FBFF86"/>
                </a:highlight>
              </a:rPr>
              <a:t>bonding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pads</a:t>
            </a:r>
            <a:r>
              <a:rPr lang="it-IT" sz="1800" dirty="0">
                <a:highlight>
                  <a:srgbClr val="FBFF86"/>
                </a:highlight>
              </a:rPr>
              <a:t> vs the </a:t>
            </a:r>
            <a:r>
              <a:rPr lang="it-IT" sz="1800" dirty="0" err="1">
                <a:highlight>
                  <a:srgbClr val="FBFF86"/>
                </a:highlight>
              </a:rPr>
              <a:t>sensor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pads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has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been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done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necessarily</a:t>
            </a:r>
            <a:r>
              <a:rPr lang="it-IT" sz="1800" dirty="0">
                <a:highlight>
                  <a:srgbClr val="FBFF86"/>
                </a:highlight>
              </a:rPr>
              <a:t> </a:t>
            </a:r>
            <a:r>
              <a:rPr lang="it-IT" sz="1800" dirty="0" err="1">
                <a:highlight>
                  <a:srgbClr val="FBFF86"/>
                </a:highlight>
              </a:rPr>
              <a:t>using</a:t>
            </a:r>
            <a:r>
              <a:rPr lang="it-IT" sz="1800" dirty="0">
                <a:highlight>
                  <a:srgbClr val="FBFF86"/>
                </a:highlight>
              </a:rPr>
              <a:t> a </a:t>
            </a:r>
            <a:r>
              <a:rPr lang="it-IT" sz="1800" dirty="0" err="1">
                <a:highlight>
                  <a:srgbClr val="FBFF86"/>
                </a:highlight>
              </a:rPr>
              <a:t>microscope</a:t>
            </a:r>
            <a:endParaRPr lang="it-IT" sz="1800" dirty="0">
              <a:highlight>
                <a:srgbClr val="FBFF86"/>
              </a:highlight>
            </a:endParaRPr>
          </a:p>
        </p:txBody>
      </p:sp>
      <p:grpSp>
        <p:nvGrpSpPr>
          <p:cNvPr id="9" name="Gruppo 9">
            <a:extLst>
              <a:ext uri="{FF2B5EF4-FFF2-40B4-BE49-F238E27FC236}">
                <a16:creationId xmlns:a16="http://schemas.microsoft.com/office/drawing/2014/main" id="{0ACDE51A-D7DD-0546-B40B-4D4523AA3473}"/>
              </a:ext>
            </a:extLst>
          </p:cNvPr>
          <p:cNvGrpSpPr/>
          <p:nvPr/>
        </p:nvGrpSpPr>
        <p:grpSpPr>
          <a:xfrm>
            <a:off x="182283" y="1464478"/>
            <a:ext cx="5276958" cy="3641868"/>
            <a:chOff x="553478" y="1465569"/>
            <a:chExt cx="6722780" cy="4581896"/>
          </a:xfrm>
        </p:grpSpPr>
        <p:pic>
          <p:nvPicPr>
            <p:cNvPr id="10" name="Immagine 10" descr="Immagine che contiene interni, scrivania, pavimento, computer&#10;&#10;Descrizione generata automaticamente">
              <a:extLst>
                <a:ext uri="{FF2B5EF4-FFF2-40B4-BE49-F238E27FC236}">
                  <a16:creationId xmlns:a16="http://schemas.microsoft.com/office/drawing/2014/main" id="{BD225B4F-D6D6-8E4F-8764-D0FB3E5DD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3" r="18146"/>
            <a:stretch/>
          </p:blipFill>
          <p:spPr>
            <a:xfrm>
              <a:off x="553478" y="1465569"/>
              <a:ext cx="4257022" cy="4581896"/>
            </a:xfrm>
            <a:prstGeom prst="rect">
              <a:avLst/>
            </a:prstGeom>
          </p:spPr>
        </p:pic>
        <p:grpSp>
          <p:nvGrpSpPr>
            <p:cNvPr id="11" name="Gruppo 11">
              <a:extLst>
                <a:ext uri="{FF2B5EF4-FFF2-40B4-BE49-F238E27FC236}">
                  <a16:creationId xmlns:a16="http://schemas.microsoft.com/office/drawing/2014/main" id="{A365EC16-0648-D84F-BD58-00066BAD34BF}"/>
                </a:ext>
              </a:extLst>
            </p:cNvPr>
            <p:cNvGrpSpPr/>
            <p:nvPr/>
          </p:nvGrpSpPr>
          <p:grpSpPr>
            <a:xfrm>
              <a:off x="4915742" y="1465569"/>
              <a:ext cx="2360516" cy="4581895"/>
              <a:chOff x="9113206" y="1388362"/>
              <a:chExt cx="2360516" cy="4581895"/>
            </a:xfrm>
          </p:grpSpPr>
          <p:pic>
            <p:nvPicPr>
              <p:cNvPr id="12" name="Immagine 12" descr="Immagine che contiene elettronico&#10;&#10;Descrizione generata automaticamente">
                <a:extLst>
                  <a:ext uri="{FF2B5EF4-FFF2-40B4-BE49-F238E27FC236}">
                    <a16:creationId xmlns:a16="http://schemas.microsoft.com/office/drawing/2014/main" id="{29450D99-0F11-AA43-A431-CE34B80C0B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678" b="30847"/>
              <a:stretch/>
            </p:blipFill>
            <p:spPr>
              <a:xfrm rot="5400000">
                <a:off x="9102807" y="3599343"/>
                <a:ext cx="2381313" cy="2360516"/>
              </a:xfrm>
              <a:prstGeom prst="rect">
                <a:avLst/>
              </a:prstGeom>
            </p:spPr>
          </p:pic>
          <p:pic>
            <p:nvPicPr>
              <p:cNvPr id="13" name="Immagine 13" descr="Immagine che contiene musica&#10;&#10;Descrizione generata automaticamente">
                <a:extLst>
                  <a:ext uri="{FF2B5EF4-FFF2-40B4-BE49-F238E27FC236}">
                    <a16:creationId xmlns:a16="http://schemas.microsoft.com/office/drawing/2014/main" id="{9B359640-3A36-EB42-9D83-9845CA2AE0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991" b="30847"/>
              <a:stretch/>
            </p:blipFill>
            <p:spPr>
              <a:xfrm rot="5400000">
                <a:off x="9201727" y="1300655"/>
                <a:ext cx="2184288" cy="2359702"/>
              </a:xfrm>
              <a:prstGeom prst="rect">
                <a:avLst/>
              </a:prstGeom>
            </p:spPr>
          </p:pic>
        </p:grpSp>
      </p:grpSp>
      <p:pic>
        <p:nvPicPr>
          <p:cNvPr id="14" name="Immagine 16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49D86002-FBF6-1242-8361-17D3E19A7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69" y="1464478"/>
            <a:ext cx="4868740" cy="3651554"/>
          </a:xfrm>
          <a:prstGeom prst="rect">
            <a:avLst/>
          </a:prstGeom>
        </p:spPr>
      </p:pic>
      <p:sp>
        <p:nvSpPr>
          <p:cNvPr id="15" name="Segnaposto contenuto 14">
            <a:extLst>
              <a:ext uri="{FF2B5EF4-FFF2-40B4-BE49-F238E27FC236}">
                <a16:creationId xmlns:a16="http://schemas.microsoft.com/office/drawing/2014/main" id="{6FC41E8A-D665-F24C-A38B-407DDC5BC8F3}"/>
              </a:ext>
            </a:extLst>
          </p:cNvPr>
          <p:cNvSpPr txBox="1">
            <a:spLocks/>
          </p:cNvSpPr>
          <p:nvPr/>
        </p:nvSpPr>
        <p:spPr>
          <a:xfrm>
            <a:off x="5830432" y="5264665"/>
            <a:ext cx="4705777" cy="3937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800" dirty="0" err="1">
                <a:highlight>
                  <a:srgbClr val="C0C0C0"/>
                </a:highlight>
              </a:rPr>
              <a:t>Mechanical</a:t>
            </a:r>
            <a:r>
              <a:rPr lang="it-IT" sz="1800" dirty="0">
                <a:highlight>
                  <a:srgbClr val="C0C0C0"/>
                </a:highlight>
              </a:rPr>
              <a:t> PS </a:t>
            </a:r>
            <a:r>
              <a:rPr lang="it-IT" sz="1800" dirty="0" err="1">
                <a:highlight>
                  <a:srgbClr val="C0C0C0"/>
                </a:highlight>
              </a:rPr>
              <a:t>module</a:t>
            </a:r>
            <a:r>
              <a:rPr lang="it-IT" sz="1800" dirty="0">
                <a:highlight>
                  <a:srgbClr val="C0C0C0"/>
                </a:highlight>
              </a:rPr>
              <a:t> </a:t>
            </a:r>
            <a:r>
              <a:rPr lang="it-IT" sz="1800" dirty="0" err="1">
                <a:highlight>
                  <a:srgbClr val="C0C0C0"/>
                </a:highlight>
              </a:rPr>
              <a:t>after</a:t>
            </a:r>
            <a:r>
              <a:rPr lang="it-IT" sz="1800" dirty="0">
                <a:highlight>
                  <a:srgbClr val="C0C0C0"/>
                </a:highlight>
              </a:rPr>
              <a:t> a </a:t>
            </a:r>
            <a:r>
              <a:rPr lang="it-IT" sz="1800" dirty="0" err="1">
                <a:highlight>
                  <a:srgbClr val="C0C0C0"/>
                </a:highlight>
              </a:rPr>
              <a:t>bonding</a:t>
            </a:r>
            <a:r>
              <a:rPr lang="it-IT" sz="1800" dirty="0">
                <a:highlight>
                  <a:srgbClr val="C0C0C0"/>
                </a:highlight>
              </a:rPr>
              <a:t> test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14F8D2-AAFA-AA40-ABD8-44357D40A1E8}"/>
              </a:ext>
            </a:extLst>
          </p:cNvPr>
          <p:cNvCxnSpPr/>
          <p:nvPr/>
        </p:nvCxnSpPr>
        <p:spPr>
          <a:xfrm>
            <a:off x="5541848" y="1464478"/>
            <a:ext cx="0" cy="3641868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7797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847E67-40FE-8643-BE1A-609F45492F43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083548-AF33-4E47-9009-9EE34A5BCC53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837F2-A8C3-2D43-9073-E15FB1EB9AD7}"/>
              </a:ext>
            </a:extLst>
          </p:cNvPr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OT</a:t>
            </a:r>
            <a:r>
              <a:rPr lang="en-US" sz="2800" b="1" dirty="0">
                <a:solidFill>
                  <a:srgbClr val="0000FF"/>
                </a:solidFill>
              </a:rPr>
              <a:t> activities : 2019-2020 plan</a:t>
            </a:r>
            <a:endParaRPr lang="en-US" sz="2400" b="1" dirty="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05C3B45-4D8D-FF44-A604-E3CC32BF181C}"/>
              </a:ext>
            </a:extLst>
          </p:cNvPr>
          <p:cNvSpPr/>
          <p:nvPr/>
        </p:nvSpPr>
        <p:spPr>
          <a:xfrm>
            <a:off x="393396" y="106691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B3F0705E-8289-8748-8F32-78669112396A}"/>
              </a:ext>
            </a:extLst>
          </p:cNvPr>
          <p:cNvSpPr/>
          <p:nvPr/>
        </p:nvSpPr>
        <p:spPr>
          <a:xfrm>
            <a:off x="430509" y="323009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CECA7832-0917-1D4C-A9D5-0805AD3D32C1}"/>
              </a:ext>
            </a:extLst>
          </p:cNvPr>
          <p:cNvSpPr/>
          <p:nvPr/>
        </p:nvSpPr>
        <p:spPr>
          <a:xfrm>
            <a:off x="430509" y="445530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24287E75-234A-AE48-8DDE-05C2DF6C94F0}"/>
              </a:ext>
            </a:extLst>
          </p:cNvPr>
          <p:cNvSpPr/>
          <p:nvPr/>
        </p:nvSpPr>
        <p:spPr>
          <a:xfrm>
            <a:off x="430510" y="229212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B7ECC-F88B-B04E-B19E-816B7784DF7D}"/>
              </a:ext>
            </a:extLst>
          </p:cNvPr>
          <p:cNvSpPr txBox="1"/>
          <p:nvPr/>
        </p:nvSpPr>
        <p:spPr>
          <a:xfrm>
            <a:off x="713778" y="831776"/>
            <a:ext cx="8198078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b="1" dirty="0"/>
              <a:t>So far : 2 </a:t>
            </a:r>
            <a:r>
              <a:rPr lang="it-IT" b="1" dirty="0" err="1"/>
              <a:t>mechanical</a:t>
            </a:r>
            <a:r>
              <a:rPr lang="it-IT" b="1" dirty="0"/>
              <a:t> </a:t>
            </a:r>
            <a:r>
              <a:rPr lang="it-IT" b="1" dirty="0" err="1"/>
              <a:t>modules</a:t>
            </a:r>
            <a:r>
              <a:rPr lang="it-IT" b="1" dirty="0"/>
              <a:t> </a:t>
            </a:r>
            <a:r>
              <a:rPr lang="it-IT" b="1" dirty="0" err="1"/>
              <a:t>has</a:t>
            </a:r>
            <a:r>
              <a:rPr lang="it-IT" b="1" dirty="0"/>
              <a:t> </a:t>
            </a:r>
            <a:r>
              <a:rPr lang="it-IT" b="1" dirty="0" err="1"/>
              <a:t>been</a:t>
            </a:r>
            <a:r>
              <a:rPr lang="it-IT" b="1" dirty="0"/>
              <a:t> </a:t>
            </a:r>
            <a:r>
              <a:rPr lang="it-IT" b="1" dirty="0" err="1"/>
              <a:t>assembled</a:t>
            </a:r>
            <a:r>
              <a:rPr lang="it-IT" b="1" dirty="0"/>
              <a:t> </a:t>
            </a:r>
            <a:r>
              <a:rPr lang="it-IT" b="1" dirty="0" err="1"/>
              <a:t>using</a:t>
            </a:r>
            <a:r>
              <a:rPr lang="it-IT" b="1" dirty="0"/>
              <a:t> the </a:t>
            </a:r>
            <a:r>
              <a:rPr lang="it-IT" b="1" dirty="0" err="1"/>
              <a:t>prototype</a:t>
            </a:r>
            <a:r>
              <a:rPr lang="it-IT" b="1" dirty="0"/>
              <a:t> </a:t>
            </a:r>
            <a:r>
              <a:rPr lang="it-IT" b="1" dirty="0" err="1"/>
              <a:t>jigs</a:t>
            </a:r>
            <a:r>
              <a:rPr lang="it-IT" b="1" dirty="0"/>
              <a:t>,</a:t>
            </a:r>
          </a:p>
          <a:p>
            <a:pPr>
              <a:lnSpc>
                <a:spcPct val="150000"/>
              </a:lnSpc>
            </a:pPr>
            <a:r>
              <a:rPr lang="it-IT" dirty="0"/>
              <a:t>just to setup the </a:t>
            </a:r>
            <a:r>
              <a:rPr lang="it-IT" dirty="0" err="1"/>
              <a:t>infrastructure</a:t>
            </a:r>
            <a:r>
              <a:rPr lang="it-IT" dirty="0"/>
              <a:t> (</a:t>
            </a:r>
            <a:r>
              <a:rPr lang="it-IT" dirty="0" err="1"/>
              <a:t>assembly</a:t>
            </a:r>
            <a:r>
              <a:rPr lang="it-IT" dirty="0"/>
              <a:t> </a:t>
            </a:r>
            <a:r>
              <a:rPr lang="it-IT" dirty="0" err="1"/>
              <a:t>lines</a:t>
            </a:r>
            <a:r>
              <a:rPr lang="it-IT" dirty="0"/>
              <a:t>) in the </a:t>
            </a:r>
            <a:r>
              <a:rPr lang="it-IT" dirty="0" err="1"/>
              <a:t>Clean</a:t>
            </a:r>
            <a:r>
              <a:rPr lang="it-IT" dirty="0"/>
              <a:t> Room.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CCA517-AFF9-DD46-A051-41D9C785F2A4}"/>
              </a:ext>
            </a:extLst>
          </p:cNvPr>
          <p:cNvSpPr txBox="1"/>
          <p:nvPr/>
        </p:nvSpPr>
        <p:spPr>
          <a:xfrm>
            <a:off x="736356" y="2039714"/>
            <a:ext cx="5596917" cy="506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In the </a:t>
            </a:r>
            <a:r>
              <a:rPr lang="it-IT" dirty="0" err="1"/>
              <a:t>fall</a:t>
            </a:r>
            <a:r>
              <a:rPr lang="it-IT" dirty="0"/>
              <a:t> of 2019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</a:t>
            </a:r>
            <a:r>
              <a:rPr lang="it-IT" dirty="0" err="1"/>
              <a:t>get</a:t>
            </a:r>
            <a:r>
              <a:rPr lang="it-IT" dirty="0"/>
              <a:t> the</a:t>
            </a:r>
            <a:r>
              <a:rPr lang="it-IT" b="1" dirty="0"/>
              <a:t> </a:t>
            </a:r>
            <a:r>
              <a:rPr lang="it-IT" b="1" dirty="0" err="1"/>
              <a:t>final</a:t>
            </a:r>
            <a:r>
              <a:rPr lang="it-IT" b="1" dirty="0"/>
              <a:t> set of </a:t>
            </a:r>
            <a:r>
              <a:rPr lang="it-IT" b="1" dirty="0" err="1"/>
              <a:t>jigs</a:t>
            </a:r>
            <a:endParaRPr lang="it-IT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CAE600-3824-094E-BD7D-A8FF19BA8E51}"/>
              </a:ext>
            </a:extLst>
          </p:cNvPr>
          <p:cNvSpPr txBox="1"/>
          <p:nvPr/>
        </p:nvSpPr>
        <p:spPr>
          <a:xfrm>
            <a:off x="821022" y="2959760"/>
            <a:ext cx="9310947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plan</a:t>
            </a:r>
            <a:r>
              <a:rPr lang="it-IT" dirty="0"/>
              <a:t> to </a:t>
            </a:r>
            <a:r>
              <a:rPr lang="it-IT" dirty="0" err="1"/>
              <a:t>build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least</a:t>
            </a:r>
            <a:r>
              <a:rPr lang="it-IT" dirty="0"/>
              <a:t> 3 </a:t>
            </a:r>
            <a:r>
              <a:rPr lang="it-IT" dirty="0" err="1"/>
              <a:t>dummy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 </a:t>
            </a:r>
            <a:r>
              <a:rPr lang="it-IT" dirty="0" err="1"/>
              <a:t>within</a:t>
            </a:r>
            <a:r>
              <a:rPr lang="it-IT" dirty="0"/>
              <a:t> the end of 2019 to </a:t>
            </a:r>
            <a:r>
              <a:rPr lang="it-IT" dirty="0" err="1"/>
              <a:t>allow</a:t>
            </a:r>
            <a:r>
              <a:rPr lang="it-IT" dirty="0"/>
              <a:t> </a:t>
            </a:r>
          </a:p>
          <a:p>
            <a:pPr>
              <a:lnSpc>
                <a:spcPct val="150000"/>
              </a:lnSpc>
            </a:pPr>
            <a:r>
              <a:rPr lang="it-IT" dirty="0"/>
              <a:t>... the </a:t>
            </a:r>
            <a:r>
              <a:rPr lang="it-IT" dirty="0" err="1"/>
              <a:t>assembly</a:t>
            </a:r>
            <a:r>
              <a:rPr lang="it-IT" dirty="0"/>
              <a:t> of the 5 </a:t>
            </a:r>
            <a:r>
              <a:rPr lang="it-IT" dirty="0" err="1"/>
              <a:t>functional</a:t>
            </a:r>
            <a:r>
              <a:rPr lang="it-IT" dirty="0"/>
              <a:t> </a:t>
            </a:r>
            <a:r>
              <a:rPr lang="it-IT" dirty="0" err="1"/>
              <a:t>modules</a:t>
            </a:r>
            <a:r>
              <a:rPr lang="it-IT" dirty="0"/>
              <a:t> </a:t>
            </a:r>
            <a:r>
              <a:rPr lang="it-IT" dirty="0" err="1"/>
              <a:t>during</a:t>
            </a:r>
            <a:r>
              <a:rPr lang="it-IT" dirty="0"/>
              <a:t> 2020, to </a:t>
            </a:r>
            <a:r>
              <a:rPr lang="it-IT" dirty="0" err="1"/>
              <a:t>qualify</a:t>
            </a:r>
            <a:r>
              <a:rPr lang="it-IT" dirty="0"/>
              <a:t> the </a:t>
            </a:r>
            <a:r>
              <a:rPr lang="it-IT" dirty="0" err="1"/>
              <a:t>Assemby</a:t>
            </a:r>
            <a:r>
              <a:rPr lang="it-IT" dirty="0"/>
              <a:t> Center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3EF44-D755-854D-93EE-308E3C76F79E}"/>
              </a:ext>
            </a:extLst>
          </p:cNvPr>
          <p:cNvSpPr txBox="1"/>
          <p:nvPr/>
        </p:nvSpPr>
        <p:spPr>
          <a:xfrm>
            <a:off x="821022" y="4204168"/>
            <a:ext cx="9262472" cy="967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/>
              <a:t>So far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5 PS-S </a:t>
            </a:r>
            <a:r>
              <a:rPr lang="it-IT" dirty="0" err="1"/>
              <a:t>dummy</a:t>
            </a:r>
            <a:r>
              <a:rPr lang="it-IT" dirty="0"/>
              <a:t> </a:t>
            </a:r>
            <a:r>
              <a:rPr lang="it-IT" dirty="0" err="1"/>
              <a:t>sensors</a:t>
            </a:r>
            <a:r>
              <a:rPr lang="it-IT" dirty="0"/>
              <a:t> (2 or 3 more are </a:t>
            </a:r>
            <a:r>
              <a:rPr lang="it-IT" dirty="0" err="1"/>
              <a:t>coming</a:t>
            </a:r>
            <a:r>
              <a:rPr lang="it-IT" dirty="0"/>
              <a:t>) and </a:t>
            </a:r>
            <a:r>
              <a:rPr lang="it-IT" dirty="0" err="1"/>
              <a:t>we</a:t>
            </a:r>
            <a:r>
              <a:rPr lang="it-IT" dirty="0"/>
              <a:t> are </a:t>
            </a:r>
            <a:r>
              <a:rPr lang="it-IT" dirty="0" err="1"/>
              <a:t>waiting</a:t>
            </a:r>
            <a:endParaRPr lang="it-IT" dirty="0"/>
          </a:p>
          <a:p>
            <a:pPr>
              <a:lnSpc>
                <a:spcPct val="150000"/>
              </a:lnSpc>
            </a:pPr>
            <a:r>
              <a:rPr lang="it-IT" dirty="0"/>
              <a:t>for the full set of </a:t>
            </a:r>
            <a:r>
              <a:rPr lang="it-IT" dirty="0" err="1"/>
              <a:t>components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946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12ADD1-CB00-814B-B520-84AB675AB5C5}"/>
              </a:ext>
            </a:extLst>
          </p:cNvPr>
          <p:cNvSpPr txBox="1"/>
          <p:nvPr/>
        </p:nvSpPr>
        <p:spPr>
          <a:xfrm>
            <a:off x="1021855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B1FD35-3462-4748-97A7-C07C740FDC52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F37342-DC65-8341-A49C-8068F258F155}"/>
              </a:ext>
            </a:extLst>
          </p:cNvPr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OT</a:t>
            </a:r>
            <a:r>
              <a:rPr lang="en-US" sz="2800" b="1" dirty="0">
                <a:solidFill>
                  <a:srgbClr val="0000FF"/>
                </a:solidFill>
              </a:rPr>
              <a:t> activities : requests for 2020</a:t>
            </a:r>
            <a:endParaRPr lang="en-US" sz="2400" b="1" dirty="0"/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127E5E4D-AD91-234D-9E51-C8D0C3F1FD06}"/>
              </a:ext>
            </a:extLst>
          </p:cNvPr>
          <p:cNvSpPr/>
          <p:nvPr/>
        </p:nvSpPr>
        <p:spPr>
          <a:xfrm>
            <a:off x="357336" y="859494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7DCCC5-0050-0E43-8E57-A7DC469FB08F}"/>
              </a:ext>
            </a:extLst>
          </p:cNvPr>
          <p:cNvSpPr txBox="1"/>
          <p:nvPr/>
        </p:nvSpPr>
        <p:spPr>
          <a:xfrm>
            <a:off x="634702" y="741201"/>
            <a:ext cx="8765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In </a:t>
            </a:r>
            <a:r>
              <a:rPr lang="it-IT" dirty="0" err="1"/>
              <a:t>order</a:t>
            </a:r>
            <a:r>
              <a:rPr lang="it-IT" dirty="0"/>
              <a:t> to </a:t>
            </a:r>
            <a:r>
              <a:rPr lang="it-IT" dirty="0" err="1"/>
              <a:t>get</a:t>
            </a:r>
            <a:r>
              <a:rPr lang="it-IT" dirty="0"/>
              <a:t> 5 </a:t>
            </a:r>
            <a:r>
              <a:rPr lang="it-IT" b="1" dirty="0" err="1"/>
              <a:t>functional</a:t>
            </a:r>
            <a:r>
              <a:rPr lang="it-IT" b="1" dirty="0"/>
              <a:t> </a:t>
            </a:r>
            <a:r>
              <a:rPr lang="it-IT" b="1" dirty="0" err="1"/>
              <a:t>modules</a:t>
            </a:r>
            <a:r>
              <a:rPr lang="it-IT" dirty="0"/>
              <a:t> </a:t>
            </a:r>
            <a:r>
              <a:rPr lang="it-IT" dirty="0" err="1"/>
              <a:t>done</a:t>
            </a:r>
            <a:r>
              <a:rPr lang="it-IT" dirty="0"/>
              <a:t> for the center </a:t>
            </a:r>
            <a:r>
              <a:rPr lang="it-IT" dirty="0" err="1"/>
              <a:t>qualification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need</a:t>
            </a:r>
            <a:r>
              <a:rPr lang="it-IT" dirty="0"/>
              <a:t> to: 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67A1F82-4FF5-3B43-B2A9-9BE5323A4628}"/>
              </a:ext>
            </a:extLst>
          </p:cNvPr>
          <p:cNvSpPr/>
          <p:nvPr/>
        </p:nvSpPr>
        <p:spPr>
          <a:xfrm>
            <a:off x="771893" y="176482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945D417D-644B-C845-A28E-6C2884B557B5}"/>
              </a:ext>
            </a:extLst>
          </p:cNvPr>
          <p:cNvSpPr/>
          <p:nvPr/>
        </p:nvSpPr>
        <p:spPr>
          <a:xfrm>
            <a:off x="771893" y="1360782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6AA5FB4C-0863-5141-BD91-FD35761DD7D1}"/>
              </a:ext>
            </a:extLst>
          </p:cNvPr>
          <p:cNvSpPr/>
          <p:nvPr/>
        </p:nvSpPr>
        <p:spPr>
          <a:xfrm>
            <a:off x="771892" y="218800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26B9F7-D828-8140-90E6-858F7C8ECA16}"/>
              </a:ext>
            </a:extLst>
          </p:cNvPr>
          <p:cNvSpPr txBox="1"/>
          <p:nvPr/>
        </p:nvSpPr>
        <p:spPr>
          <a:xfrm>
            <a:off x="969982" y="1216632"/>
            <a:ext cx="362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 </a:t>
            </a:r>
            <a:r>
              <a:rPr lang="it-IT" sz="1800" dirty="0" err="1"/>
              <a:t>finalize</a:t>
            </a:r>
            <a:r>
              <a:rPr lang="it-IT" sz="1800" dirty="0"/>
              <a:t> &amp; </a:t>
            </a:r>
            <a:r>
              <a:rPr lang="it-IT" sz="1800" dirty="0" err="1"/>
              <a:t>optimize</a:t>
            </a:r>
            <a:r>
              <a:rPr lang="it-IT" sz="1800" dirty="0"/>
              <a:t> the </a:t>
            </a:r>
            <a:r>
              <a:rPr lang="it-IT" sz="1800" dirty="0" err="1"/>
              <a:t>assembly</a:t>
            </a:r>
            <a:r>
              <a:rPr lang="it-IT" sz="1800" dirty="0"/>
              <a:t> </a:t>
            </a:r>
            <a:r>
              <a:rPr lang="it-IT" sz="1800" dirty="0" err="1"/>
              <a:t>jigs</a:t>
            </a:r>
            <a:endParaRPr lang="it-IT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22EF43-EA0A-4E4B-A512-B79AA7AD233E}"/>
              </a:ext>
            </a:extLst>
          </p:cNvPr>
          <p:cNvSpPr txBox="1"/>
          <p:nvPr/>
        </p:nvSpPr>
        <p:spPr>
          <a:xfrm>
            <a:off x="969982" y="1620769"/>
            <a:ext cx="2563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 fine </a:t>
            </a:r>
            <a:r>
              <a:rPr lang="it-IT" sz="1800" dirty="0" err="1"/>
              <a:t>tune</a:t>
            </a:r>
            <a:r>
              <a:rPr lang="it-IT" sz="1800" dirty="0"/>
              <a:t> the test </a:t>
            </a:r>
            <a:r>
              <a:rPr lang="it-IT" sz="1800" dirty="0" err="1"/>
              <a:t>system</a:t>
            </a:r>
            <a:endParaRPr lang="it-IT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A6FEE5-974C-F040-BE71-48FB1594A115}"/>
              </a:ext>
            </a:extLst>
          </p:cNvPr>
          <p:cNvSpPr txBox="1"/>
          <p:nvPr/>
        </p:nvSpPr>
        <p:spPr>
          <a:xfrm>
            <a:off x="969981" y="2069058"/>
            <a:ext cx="6077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 </a:t>
            </a:r>
            <a:r>
              <a:rPr lang="it-IT" sz="1800" dirty="0" err="1"/>
              <a:t>study</a:t>
            </a:r>
            <a:r>
              <a:rPr lang="it-IT" sz="1800" dirty="0"/>
              <a:t> </a:t>
            </a:r>
            <a:r>
              <a:rPr lang="it-IT" sz="1800" dirty="0" err="1"/>
              <a:t>meticulously</a:t>
            </a:r>
            <a:r>
              <a:rPr lang="it-IT" sz="1800" dirty="0"/>
              <a:t> the procedure for the </a:t>
            </a:r>
            <a:r>
              <a:rPr lang="it-IT" sz="1800" dirty="0" err="1"/>
              <a:t>modules</a:t>
            </a:r>
            <a:r>
              <a:rPr lang="it-IT" sz="1800" dirty="0"/>
              <a:t>’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BAED08-F4F9-114E-8B45-46F4BA5BCED5}"/>
              </a:ext>
            </a:extLst>
          </p:cNvPr>
          <p:cNvSpPr txBox="1"/>
          <p:nvPr/>
        </p:nvSpPr>
        <p:spPr>
          <a:xfrm>
            <a:off x="603290" y="2609607"/>
            <a:ext cx="9025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Correspondingly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>
                <a:solidFill>
                  <a:srgbClr val="1551DA"/>
                </a:solidFill>
              </a:rPr>
              <a:t>personpower</a:t>
            </a:r>
            <a:r>
              <a:rPr lang="it-IT" dirty="0">
                <a:solidFill>
                  <a:srgbClr val="1551DA"/>
                </a:solidFill>
              </a:rPr>
              <a:t> </a:t>
            </a:r>
            <a:r>
              <a:rPr lang="it-IT" dirty="0" err="1">
                <a:solidFill>
                  <a:srgbClr val="1551DA"/>
                </a:solidFill>
              </a:rPr>
              <a:t>requests</a:t>
            </a:r>
            <a:r>
              <a:rPr lang="it-IT" dirty="0">
                <a:solidFill>
                  <a:srgbClr val="1551DA"/>
                </a:solidFill>
              </a:rPr>
              <a:t> for 2020</a:t>
            </a:r>
            <a:r>
              <a:rPr lang="it-IT" dirty="0"/>
              <a:t> are (</a:t>
            </a:r>
            <a:r>
              <a:rPr lang="it-IT" dirty="0" err="1"/>
              <a:t>evaluated</a:t>
            </a:r>
            <a:r>
              <a:rPr lang="it-IT" dirty="0"/>
              <a:t> in </a:t>
            </a:r>
            <a:r>
              <a:rPr lang="it-IT" i="1" dirty="0"/>
              <a:t>mesi</a:t>
            </a:r>
            <a:r>
              <a:rPr lang="it-IT" dirty="0"/>
              <a:t> </a:t>
            </a:r>
            <a:r>
              <a:rPr lang="it-IT" i="1" dirty="0"/>
              <a:t>persona</a:t>
            </a:r>
            <a:r>
              <a:rPr lang="it-IT" dirty="0"/>
              <a:t>):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E33BD3-D9C7-6D49-9AF1-13267B6C5835}"/>
              </a:ext>
            </a:extLst>
          </p:cNvPr>
          <p:cNvSpPr txBox="1"/>
          <p:nvPr/>
        </p:nvSpPr>
        <p:spPr>
          <a:xfrm>
            <a:off x="634702" y="6421079"/>
            <a:ext cx="654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/>
              <a:t>In 2020 </a:t>
            </a:r>
            <a:r>
              <a:rPr lang="it-IT" sz="1800" dirty="0" err="1"/>
              <a:t>we’ll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an «assegno di ricerca tecnologico» for 2 </a:t>
            </a:r>
            <a:r>
              <a:rPr lang="it-IT" sz="1800" dirty="0" err="1"/>
              <a:t>years</a:t>
            </a:r>
            <a:r>
              <a:rPr lang="it-IT" sz="1800" dirty="0"/>
              <a:t> </a:t>
            </a:r>
          </a:p>
          <a:p>
            <a:r>
              <a:rPr lang="it-IT" sz="1800" dirty="0"/>
              <a:t>(</a:t>
            </a:r>
            <a:r>
              <a:rPr lang="it-IT" sz="1800" dirty="0" err="1"/>
              <a:t>assigned</a:t>
            </a:r>
            <a:r>
              <a:rPr lang="it-IT" sz="1800" dirty="0"/>
              <a:t> on </a:t>
            </a:r>
            <a:r>
              <a:rPr lang="it-IT" sz="1800" dirty="0" err="1"/>
              <a:t>central</a:t>
            </a:r>
            <a:r>
              <a:rPr lang="it-IT" sz="1800" dirty="0"/>
              <a:t> funds and </a:t>
            </a:r>
            <a:r>
              <a:rPr lang="it-IT" sz="1800" dirty="0" err="1"/>
              <a:t>according</a:t>
            </a:r>
            <a:r>
              <a:rPr lang="it-IT" sz="1800" dirty="0"/>
              <a:t> to the </a:t>
            </a:r>
            <a:r>
              <a:rPr lang="it-IT" sz="1800" dirty="0" err="1"/>
              <a:t>plan</a:t>
            </a:r>
            <a:r>
              <a:rPr lang="it-IT" sz="1800" dirty="0"/>
              <a:t> in the CTS doc)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7BFBB5-97B6-214B-B6B9-03D4CDB4E608}"/>
              </a:ext>
            </a:extLst>
          </p:cNvPr>
          <p:cNvSpPr txBox="1"/>
          <p:nvPr/>
        </p:nvSpPr>
        <p:spPr>
          <a:xfrm>
            <a:off x="603290" y="5575702"/>
            <a:ext cx="7935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 err="1"/>
              <a:t>We</a:t>
            </a:r>
            <a:r>
              <a:rPr lang="it-IT" sz="1800" dirty="0"/>
              <a:t> are </a:t>
            </a:r>
            <a:r>
              <a:rPr lang="it-IT" sz="1800" dirty="0" err="1"/>
              <a:t>optimizing</a:t>
            </a:r>
            <a:r>
              <a:rPr lang="it-IT" sz="1800" dirty="0"/>
              <a:t> the 2020 </a:t>
            </a:r>
            <a:r>
              <a:rPr lang="it-IT" sz="1800" dirty="0" err="1"/>
              <a:t>funding</a:t>
            </a:r>
            <a:r>
              <a:rPr lang="it-IT" sz="1800" dirty="0"/>
              <a:t> </a:t>
            </a:r>
            <a:r>
              <a:rPr lang="it-IT" sz="1800" dirty="0" err="1"/>
              <a:t>requests</a:t>
            </a:r>
            <a:r>
              <a:rPr lang="it-IT" sz="1800" dirty="0"/>
              <a:t> </a:t>
            </a:r>
            <a:r>
              <a:rPr lang="it-IT" sz="1800" dirty="0" err="1"/>
              <a:t>together</a:t>
            </a:r>
            <a:r>
              <a:rPr lang="it-IT" sz="1800" dirty="0"/>
              <a:t> with the </a:t>
            </a:r>
            <a:r>
              <a:rPr lang="it-IT" sz="1800" dirty="0" err="1"/>
              <a:t>other</a:t>
            </a:r>
            <a:r>
              <a:rPr lang="it-IT" sz="1800" dirty="0"/>
              <a:t> </a:t>
            </a:r>
            <a:r>
              <a:rPr lang="it-IT" sz="1800" dirty="0" err="1"/>
              <a:t>Tracker</a:t>
            </a:r>
            <a:r>
              <a:rPr lang="it-IT" sz="1800" dirty="0"/>
              <a:t> </a:t>
            </a:r>
            <a:r>
              <a:rPr lang="it-IT" sz="1800" dirty="0" err="1"/>
              <a:t>sites</a:t>
            </a:r>
            <a:r>
              <a:rPr lang="it-IT" sz="1800" dirty="0"/>
              <a:t> </a:t>
            </a:r>
          </a:p>
          <a:p>
            <a:r>
              <a:rPr lang="it-IT" sz="1800" dirty="0"/>
              <a:t>... under the </a:t>
            </a:r>
            <a:r>
              <a:rPr lang="it-IT" sz="1800" dirty="0" err="1"/>
              <a:t>coordination</a:t>
            </a:r>
            <a:r>
              <a:rPr lang="it-IT" sz="1800" dirty="0"/>
              <a:t> of the </a:t>
            </a:r>
            <a:r>
              <a:rPr lang="it-IT" sz="1800" dirty="0" err="1"/>
              <a:t>Tracker</a:t>
            </a:r>
            <a:r>
              <a:rPr lang="it-IT" sz="1800" dirty="0"/>
              <a:t> </a:t>
            </a:r>
            <a:r>
              <a:rPr lang="it-IT" sz="1800" dirty="0" err="1"/>
              <a:t>activity</a:t>
            </a:r>
            <a:r>
              <a:rPr lang="it-IT" sz="1800" dirty="0"/>
              <a:t> </a:t>
            </a:r>
            <a:r>
              <a:rPr lang="it-IT" sz="1800" dirty="0" err="1"/>
              <a:t>responsible</a:t>
            </a:r>
            <a:r>
              <a:rPr lang="it-IT" sz="1800" dirty="0"/>
              <a:t> (RA) 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A26F9FCB-3845-784F-84C7-C4E78FC89C5D}"/>
              </a:ext>
            </a:extLst>
          </p:cNvPr>
          <p:cNvSpPr/>
          <p:nvPr/>
        </p:nvSpPr>
        <p:spPr>
          <a:xfrm>
            <a:off x="338154" y="6518334"/>
            <a:ext cx="198089" cy="117088"/>
          </a:xfrm>
          <a:prstGeom prst="chevron">
            <a:avLst/>
          </a:prstGeom>
          <a:solidFill>
            <a:srgbClr val="11F80D"/>
          </a:solidFill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664FD61-9CE0-3447-9892-C903E4D0F7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774620"/>
              </p:ext>
            </p:extLst>
          </p:nvPr>
        </p:nvGraphicFramePr>
        <p:xfrm>
          <a:off x="1839557" y="3348974"/>
          <a:ext cx="7254917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0627">
                  <a:extLst>
                    <a:ext uri="{9D8B030D-6E8A-4147-A177-3AD203B41FA5}">
                      <a16:colId xmlns:a16="http://schemas.microsoft.com/office/drawing/2014/main" val="1018121613"/>
                    </a:ext>
                  </a:extLst>
                </a:gridCol>
                <a:gridCol w="1602889">
                  <a:extLst>
                    <a:ext uri="{9D8B030D-6E8A-4147-A177-3AD203B41FA5}">
                      <a16:colId xmlns:a16="http://schemas.microsoft.com/office/drawing/2014/main" val="2191058606"/>
                    </a:ext>
                  </a:extLst>
                </a:gridCol>
                <a:gridCol w="2661401">
                  <a:extLst>
                    <a:ext uri="{9D8B030D-6E8A-4147-A177-3AD203B41FA5}">
                      <a16:colId xmlns:a16="http://schemas.microsoft.com/office/drawing/2014/main" val="29604455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REQUEST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446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Progettazione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Meccanica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jigs’ design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785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Officina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meccanica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jigs’ optimization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49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Camera </a:t>
                      </a:r>
                      <a:r>
                        <a:rPr lang="en-US" dirty="0" err="1"/>
                        <a:t>Pulita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rgbClr val="002060"/>
                          </a:solidFill>
                        </a:rPr>
                        <a:t>functional modules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315072"/>
                  </a:ext>
                </a:extLst>
              </a:tr>
            </a:tbl>
          </a:graphicData>
        </a:graphic>
      </p:graphicFrame>
      <p:sp>
        <p:nvSpPr>
          <p:cNvPr id="20" name="Chevron 19">
            <a:extLst>
              <a:ext uri="{FF2B5EF4-FFF2-40B4-BE49-F238E27FC236}">
                <a16:creationId xmlns:a16="http://schemas.microsoft.com/office/drawing/2014/main" id="{EACB2FEE-9B3F-B040-8597-3AB060240679}"/>
              </a:ext>
            </a:extLst>
          </p:cNvPr>
          <p:cNvSpPr/>
          <p:nvPr/>
        </p:nvSpPr>
        <p:spPr>
          <a:xfrm>
            <a:off x="329187" y="5734815"/>
            <a:ext cx="198089" cy="117088"/>
          </a:xfrm>
          <a:prstGeom prst="chevron">
            <a:avLst/>
          </a:prstGeom>
          <a:solidFill>
            <a:srgbClr val="11F80D"/>
          </a:solidFill>
          <a:ln w="28575" cmpd="sng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473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asellaDiTesto 15">
            <a:extLst>
              <a:ext uri="{FF2B5EF4-FFF2-40B4-BE49-F238E27FC236}">
                <a16:creationId xmlns:a16="http://schemas.microsoft.com/office/drawing/2014/main" id="{38DFF017-B3FD-454F-97E0-2D170DDCB6C0}"/>
              </a:ext>
            </a:extLst>
          </p:cNvPr>
          <p:cNvSpPr txBox="1"/>
          <p:nvPr/>
        </p:nvSpPr>
        <p:spPr>
          <a:xfrm>
            <a:off x="344009" y="931371"/>
            <a:ext cx="10169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en-US" dirty="0"/>
              <a:t>Activity started in 2013 within the Collaboration </a:t>
            </a:r>
            <a:r>
              <a:rPr lang="en-US" b="1" i="1" dirty="0"/>
              <a:t>RD53</a:t>
            </a:r>
            <a:r>
              <a:rPr lang="en-US" dirty="0"/>
              <a:t> &amp; the experiment </a:t>
            </a:r>
            <a:r>
              <a:rPr lang="en-US" b="1" i="1" dirty="0"/>
              <a:t>CHIPIX65</a:t>
            </a:r>
            <a:r>
              <a:rPr lang="en-US" dirty="0"/>
              <a:t> (INFN-</a:t>
            </a:r>
            <a:r>
              <a:rPr lang="en-US" dirty="0" err="1"/>
              <a:t>Gr.V</a:t>
            </a:r>
            <a:r>
              <a:rPr lang="en-US" dirty="0"/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DA4002-3DA2-6B41-BBF5-EEEEB5B78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80" y="5501856"/>
            <a:ext cx="3494842" cy="19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2">
            <a:extLst>
              <a:ext uri="{FF2B5EF4-FFF2-40B4-BE49-F238E27FC236}">
                <a16:creationId xmlns:a16="http://schemas.microsoft.com/office/drawing/2014/main" id="{860565B5-B4FA-354F-ACE8-7A85A89125F2}"/>
              </a:ext>
            </a:extLst>
          </p:cNvPr>
          <p:cNvSpPr txBox="1"/>
          <p:nvPr/>
        </p:nvSpPr>
        <p:spPr>
          <a:xfrm>
            <a:off x="6298423" y="6097477"/>
            <a:ext cx="2700782" cy="8617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RD53A: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size: 20.066 x 11.538 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/>
              <a:t>400x192 pixel array</a:t>
            </a:r>
          </a:p>
        </p:txBody>
      </p:sp>
      <p:cxnSp>
        <p:nvCxnSpPr>
          <p:cNvPr id="10" name="Connettore diritto 13">
            <a:extLst>
              <a:ext uri="{FF2B5EF4-FFF2-40B4-BE49-F238E27FC236}">
                <a16:creationId xmlns:a16="http://schemas.microsoft.com/office/drawing/2014/main" id="{7BDD7583-475B-9048-A33F-A9C37BB7D708}"/>
              </a:ext>
            </a:extLst>
          </p:cNvPr>
          <p:cNvCxnSpPr/>
          <p:nvPr/>
        </p:nvCxnSpPr>
        <p:spPr>
          <a:xfrm flipV="1">
            <a:off x="2280095" y="6684553"/>
            <a:ext cx="675388" cy="439518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7">
            <a:extLst>
              <a:ext uri="{FF2B5EF4-FFF2-40B4-BE49-F238E27FC236}">
                <a16:creationId xmlns:a16="http://schemas.microsoft.com/office/drawing/2014/main" id="{20645114-764B-834D-84BF-A7FC0557852F}"/>
              </a:ext>
            </a:extLst>
          </p:cNvPr>
          <p:cNvCxnSpPr/>
          <p:nvPr/>
        </p:nvCxnSpPr>
        <p:spPr>
          <a:xfrm flipH="1" flipV="1">
            <a:off x="2278724" y="6072218"/>
            <a:ext cx="678129" cy="548339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ttangolo 18">
            <a:extLst>
              <a:ext uri="{FF2B5EF4-FFF2-40B4-BE49-F238E27FC236}">
                <a16:creationId xmlns:a16="http://schemas.microsoft.com/office/drawing/2014/main" id="{C5CD4814-DC46-9C4C-A02E-AEA70B33176B}"/>
              </a:ext>
            </a:extLst>
          </p:cNvPr>
          <p:cNvSpPr/>
          <p:nvPr/>
        </p:nvSpPr>
        <p:spPr>
          <a:xfrm>
            <a:off x="2975728" y="6625636"/>
            <a:ext cx="48769" cy="62541"/>
          </a:xfrm>
          <a:prstGeom prst="rect">
            <a:avLst/>
          </a:prstGeom>
          <a:noFill/>
          <a:ln w="349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Immagine 19">
            <a:extLst>
              <a:ext uri="{FF2B5EF4-FFF2-40B4-BE49-F238E27FC236}">
                <a16:creationId xmlns:a16="http://schemas.microsoft.com/office/drawing/2014/main" id="{620D9075-BB5B-D141-B476-FC557E81B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10" y="6072218"/>
            <a:ext cx="1314817" cy="10518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69D7DD-079D-8C4E-BA64-8644F03525F6}"/>
              </a:ext>
            </a:extLst>
          </p:cNvPr>
          <p:cNvSpPr txBox="1"/>
          <p:nvPr/>
        </p:nvSpPr>
        <p:spPr>
          <a:xfrm>
            <a:off x="10195406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E311C06-0D9A-4E40-B196-5F3978BD62AA}"/>
              </a:ext>
            </a:extLst>
          </p:cNvPr>
          <p:cNvSpPr/>
          <p:nvPr/>
        </p:nvSpPr>
        <p:spPr>
          <a:xfrm>
            <a:off x="0" y="22398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056B1C-777D-B241-BA88-23CE5817AECF}"/>
              </a:ext>
            </a:extLst>
          </p:cNvPr>
          <p:cNvSpPr txBox="1"/>
          <p:nvPr/>
        </p:nvSpPr>
        <p:spPr>
          <a:xfrm>
            <a:off x="0" y="17370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CMS Pixel Chip </a:t>
            </a:r>
            <a:r>
              <a:rPr lang="en-US" sz="2700" b="1" dirty="0"/>
              <a:t>for</a:t>
            </a:r>
            <a:r>
              <a:rPr lang="en-US" sz="2700" b="1" dirty="0">
                <a:solidFill>
                  <a:srgbClr val="0000FF"/>
                </a:solidFill>
              </a:rPr>
              <a:t> Inner Tracker </a:t>
            </a:r>
            <a:r>
              <a:rPr lang="en-US" sz="2700" b="1" dirty="0"/>
              <a:t>(</a:t>
            </a:r>
            <a:r>
              <a:rPr lang="en-US" sz="2700" b="1" dirty="0">
                <a:solidFill>
                  <a:srgbClr val="FF0000"/>
                </a:solidFill>
              </a:rPr>
              <a:t>IT</a:t>
            </a:r>
            <a:r>
              <a:rPr lang="en-US" sz="2700" b="1" dirty="0"/>
              <a:t>) :</a:t>
            </a:r>
            <a:r>
              <a:rPr lang="en-US" sz="2700" b="1" dirty="0">
                <a:solidFill>
                  <a:srgbClr val="0000FF"/>
                </a:solidFill>
              </a:rPr>
              <a:t> development for Phase-2</a:t>
            </a:r>
            <a:endParaRPr lang="en-US" sz="2700" b="1" dirty="0"/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38A1CD5F-C37D-214F-A5FD-CF906D39E58A}"/>
              </a:ext>
            </a:extLst>
          </p:cNvPr>
          <p:cNvSpPr/>
          <p:nvPr/>
        </p:nvSpPr>
        <p:spPr>
          <a:xfrm>
            <a:off x="481168" y="156860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4C0F3D36-6DED-8C4E-B2D6-19D5F3F3E0BE}"/>
              </a:ext>
            </a:extLst>
          </p:cNvPr>
          <p:cNvSpPr/>
          <p:nvPr/>
        </p:nvSpPr>
        <p:spPr>
          <a:xfrm>
            <a:off x="357336" y="1019514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asellaDiTesto 15">
            <a:extLst>
              <a:ext uri="{FF2B5EF4-FFF2-40B4-BE49-F238E27FC236}">
                <a16:creationId xmlns:a16="http://schemas.microsoft.com/office/drawing/2014/main" id="{B5BB71A7-0FCE-8C46-8A8C-9F1144A514DF}"/>
              </a:ext>
            </a:extLst>
          </p:cNvPr>
          <p:cNvSpPr txBox="1"/>
          <p:nvPr/>
        </p:nvSpPr>
        <p:spPr>
          <a:xfrm>
            <a:off x="703544" y="1415013"/>
            <a:ext cx="2296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u="sng" dirty="0"/>
              <a:t>Purposes/timeline</a:t>
            </a:r>
            <a:r>
              <a:rPr lang="en-US" dirty="0"/>
              <a:t> 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FB6A16-1598-674F-9B91-578D7772A2D6}"/>
              </a:ext>
            </a:extLst>
          </p:cNvPr>
          <p:cNvSpPr txBox="1"/>
          <p:nvPr/>
        </p:nvSpPr>
        <p:spPr>
          <a:xfrm>
            <a:off x="806414" y="1928562"/>
            <a:ext cx="91378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1. </a:t>
            </a:r>
            <a:r>
              <a:rPr lang="it-IT" b="1" dirty="0" err="1"/>
              <a:t>Study</a:t>
            </a:r>
            <a:r>
              <a:rPr lang="it-IT" b="1" dirty="0"/>
              <a:t> of the </a:t>
            </a:r>
            <a:r>
              <a:rPr lang="it-IT" b="1" dirty="0" err="1"/>
              <a:t>radiation</a:t>
            </a:r>
            <a:r>
              <a:rPr lang="it-IT" b="1" dirty="0"/>
              <a:t> </a:t>
            </a:r>
            <a:r>
              <a:rPr lang="it-IT" b="1" dirty="0" err="1"/>
              <a:t>tolerance</a:t>
            </a:r>
            <a:r>
              <a:rPr lang="it-IT" b="1" dirty="0"/>
              <a:t> of the TSMC CMOS 65nm </a:t>
            </a:r>
            <a:r>
              <a:rPr lang="it-IT" b="1" dirty="0" err="1"/>
              <a:t>technology</a:t>
            </a:r>
            <a:r>
              <a:rPr lang="it-IT" dirty="0"/>
              <a:t>, to </a:t>
            </a:r>
            <a:r>
              <a:rPr lang="it-IT" dirty="0" err="1"/>
              <a:t>evaluate</a:t>
            </a:r>
            <a:r>
              <a:rPr lang="it-IT" dirty="0"/>
              <a:t> </a:t>
            </a:r>
          </a:p>
          <a:p>
            <a:r>
              <a:rPr lang="it-IT" dirty="0"/>
              <a:t>    the </a:t>
            </a:r>
            <a:r>
              <a:rPr lang="it-IT" dirty="0" err="1"/>
              <a:t>adequacy</a:t>
            </a:r>
            <a:r>
              <a:rPr lang="it-IT" dirty="0"/>
              <a:t> for the more </a:t>
            </a:r>
            <a:r>
              <a:rPr lang="it-IT" dirty="0" err="1"/>
              <a:t>inner</a:t>
            </a:r>
            <a:r>
              <a:rPr lang="it-IT" dirty="0"/>
              <a:t> </a:t>
            </a:r>
            <a:r>
              <a:rPr lang="it-IT" dirty="0" err="1"/>
              <a:t>layers</a:t>
            </a:r>
            <a:r>
              <a:rPr lang="it-IT" dirty="0"/>
              <a:t> of the </a:t>
            </a:r>
            <a:r>
              <a:rPr lang="it-IT" dirty="0" err="1"/>
              <a:t>tracker</a:t>
            </a:r>
            <a:r>
              <a:rPr lang="it-IT" dirty="0"/>
              <a:t> (</a:t>
            </a:r>
            <a:r>
              <a:rPr lang="it-IT" dirty="0" err="1"/>
              <a:t>radiation</a:t>
            </a:r>
            <a:r>
              <a:rPr lang="it-IT" dirty="0"/>
              <a:t> </a:t>
            </a:r>
            <a:r>
              <a:rPr lang="it-IT" dirty="0" err="1"/>
              <a:t>level</a:t>
            </a:r>
            <a:r>
              <a:rPr lang="it-IT" dirty="0"/>
              <a:t> &gt; 500Mrad)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9051A9-33C5-1F47-B394-464F6FEEEF66}"/>
              </a:ext>
            </a:extLst>
          </p:cNvPr>
          <p:cNvSpPr txBox="1"/>
          <p:nvPr/>
        </p:nvSpPr>
        <p:spPr>
          <a:xfrm>
            <a:off x="783553" y="2732198"/>
            <a:ext cx="89294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2. Development of a Front-End </a:t>
            </a:r>
            <a:r>
              <a:rPr lang="it-IT" b="1" dirty="0" err="1"/>
              <a:t>library</a:t>
            </a:r>
            <a:r>
              <a:rPr lang="it-IT" b="1" dirty="0"/>
              <a:t> &amp; IP </a:t>
            </a:r>
            <a:r>
              <a:rPr lang="it-IT" b="1" dirty="0" err="1"/>
              <a:t>blocks</a:t>
            </a:r>
            <a:r>
              <a:rPr lang="it-IT" b="1" dirty="0"/>
              <a:t> </a:t>
            </a:r>
            <a:r>
              <a:rPr lang="it-IT" dirty="0"/>
              <a:t>on the </a:t>
            </a:r>
            <a:r>
              <a:rPr lang="it-IT" dirty="0" err="1"/>
              <a:t>basis</a:t>
            </a:r>
            <a:r>
              <a:rPr lang="it-IT" dirty="0"/>
              <a:t> of the CMS &amp; ATLAS</a:t>
            </a:r>
          </a:p>
          <a:p>
            <a:r>
              <a:rPr lang="it-IT" dirty="0"/>
              <a:t>    </a:t>
            </a:r>
            <a:r>
              <a:rPr lang="it-IT" dirty="0" err="1"/>
              <a:t>requirements</a:t>
            </a:r>
            <a:r>
              <a:rPr lang="it-IT" dirty="0"/>
              <a:t>/</a:t>
            </a:r>
            <a:r>
              <a:rPr lang="it-IT" dirty="0" err="1"/>
              <a:t>specs</a:t>
            </a:r>
            <a:endParaRPr lang="it-I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146B59-79DF-D845-AE9B-FAE313C18B00}"/>
              </a:ext>
            </a:extLst>
          </p:cNvPr>
          <p:cNvSpPr txBox="1"/>
          <p:nvPr/>
        </p:nvSpPr>
        <p:spPr>
          <a:xfrm>
            <a:off x="786099" y="3502913"/>
            <a:ext cx="94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3. Design, production &amp; test of a pixel chip </a:t>
            </a:r>
            <a:r>
              <a:rPr lang="it-IT" b="1" dirty="0" err="1"/>
              <a:t>demonstrator</a:t>
            </a:r>
            <a:r>
              <a:rPr lang="it-IT" b="1" dirty="0"/>
              <a:t> </a:t>
            </a:r>
            <a:r>
              <a:rPr lang="it-IT" dirty="0"/>
              <a:t>(64x64) </a:t>
            </a:r>
            <a:r>
              <a:rPr lang="it-IT" dirty="0" err="1"/>
              <a:t>within</a:t>
            </a:r>
            <a:r>
              <a:rPr lang="it-IT" dirty="0"/>
              <a:t> Chipix65 (</a:t>
            </a:r>
            <a:r>
              <a:rPr lang="it-IT" dirty="0">
                <a:solidFill>
                  <a:srgbClr val="1551DA"/>
                </a:solidFill>
              </a:rPr>
              <a:t>2016</a:t>
            </a:r>
            <a:r>
              <a:rPr lang="it-IT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7446BE-B34D-8B41-ACA0-DCF2D4ED6D01}"/>
              </a:ext>
            </a:extLst>
          </p:cNvPr>
          <p:cNvSpPr txBox="1"/>
          <p:nvPr/>
        </p:nvSpPr>
        <p:spPr>
          <a:xfrm>
            <a:off x="793557" y="4043375"/>
            <a:ext cx="9846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4. Design, production &amp; test of a pixel chip </a:t>
            </a:r>
            <a:r>
              <a:rPr lang="it-IT" b="1" dirty="0" err="1"/>
              <a:t>demonstrator</a:t>
            </a:r>
            <a:r>
              <a:rPr lang="it-IT" b="1" dirty="0"/>
              <a:t> </a:t>
            </a:r>
            <a:r>
              <a:rPr lang="it-IT" dirty="0"/>
              <a:t>(large scale «RD53A») (</a:t>
            </a:r>
            <a:r>
              <a:rPr lang="it-IT" dirty="0">
                <a:solidFill>
                  <a:srgbClr val="1551DA"/>
                </a:solidFill>
              </a:rPr>
              <a:t>2017-2018</a:t>
            </a:r>
            <a:r>
              <a:rPr lang="it-IT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D6D377-8F2F-F34F-9576-CF36B4D5C946}"/>
              </a:ext>
            </a:extLst>
          </p:cNvPr>
          <p:cNvSpPr txBox="1"/>
          <p:nvPr/>
        </p:nvSpPr>
        <p:spPr>
          <a:xfrm>
            <a:off x="780173" y="4607670"/>
            <a:ext cx="9653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5. Design of the «production» pixel chip for CMS &amp; ATLAS</a:t>
            </a:r>
            <a:r>
              <a:rPr lang="it-IT" dirty="0"/>
              <a:t> (</a:t>
            </a:r>
            <a:r>
              <a:rPr lang="it-IT" dirty="0">
                <a:solidFill>
                  <a:srgbClr val="1551DA"/>
                </a:solidFill>
              </a:rPr>
              <a:t>2018-2020</a:t>
            </a:r>
            <a:r>
              <a:rPr lang="it-IT" dirty="0"/>
              <a:t>) on the </a:t>
            </a:r>
            <a:r>
              <a:rPr lang="it-IT" dirty="0" err="1"/>
              <a:t>basis</a:t>
            </a:r>
            <a:r>
              <a:rPr lang="it-IT" dirty="0"/>
              <a:t> of the    </a:t>
            </a:r>
          </a:p>
          <a:p>
            <a:r>
              <a:rPr lang="it-IT" dirty="0"/>
              <a:t>    </a:t>
            </a:r>
            <a:r>
              <a:rPr lang="it-IT" dirty="0" err="1"/>
              <a:t>measurements</a:t>
            </a:r>
            <a:r>
              <a:rPr lang="it-IT" dirty="0"/>
              <a:t> </a:t>
            </a:r>
            <a:r>
              <a:rPr lang="it-IT" dirty="0" err="1"/>
              <a:t>carried</a:t>
            </a:r>
            <a:r>
              <a:rPr lang="it-IT" dirty="0"/>
              <a:t> out on the RD53A </a:t>
            </a:r>
            <a:r>
              <a:rPr lang="it-IT" dirty="0" err="1"/>
              <a:t>demonstrator</a:t>
            </a:r>
            <a:r>
              <a:rPr lang="it-IT" dirty="0"/>
              <a:t> and of the </a:t>
            </a:r>
            <a:r>
              <a:rPr lang="it-IT" dirty="0" err="1"/>
              <a:t>final</a:t>
            </a:r>
            <a:r>
              <a:rPr lang="it-IT" dirty="0"/>
              <a:t> </a:t>
            </a:r>
            <a:r>
              <a:rPr lang="it-IT" dirty="0" err="1"/>
              <a:t>specs</a:t>
            </a:r>
            <a:r>
              <a:rPr lang="it-IT" dirty="0"/>
              <a:t> of the </a:t>
            </a:r>
            <a:r>
              <a:rPr lang="it-IT" dirty="0" err="1"/>
              <a:t>two</a:t>
            </a:r>
            <a:endParaRPr lang="it-IT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1EE4405-FB29-904D-A31A-9A7F477B9CFC}"/>
              </a:ext>
            </a:extLst>
          </p:cNvPr>
          <p:cNvSpPr txBox="1"/>
          <p:nvPr/>
        </p:nvSpPr>
        <p:spPr>
          <a:xfrm>
            <a:off x="8854602" y="5216712"/>
            <a:ext cx="1579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experiments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3677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0">
            <a:extLst>
              <a:ext uri="{FF2B5EF4-FFF2-40B4-BE49-F238E27FC236}">
                <a16:creationId xmlns:a16="http://schemas.microsoft.com/office/drawing/2014/main" id="{5E538457-3B21-D44D-BBF8-2AF2790884FC}"/>
              </a:ext>
            </a:extLst>
          </p:cNvPr>
          <p:cNvSpPr/>
          <p:nvPr/>
        </p:nvSpPr>
        <p:spPr>
          <a:xfrm>
            <a:off x="1807399" y="3635449"/>
            <a:ext cx="789519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7030A0"/>
                </a:solidFill>
              </a:rPr>
              <a:t>-</a:t>
            </a:r>
            <a:r>
              <a:rPr lang="en-GB" dirty="0"/>
              <a:t> 10-bit Digital-to-Analog Converter for the bias of the </a:t>
            </a:r>
            <a:r>
              <a:rPr lang="en-GB" dirty="0" err="1"/>
              <a:t>analog</a:t>
            </a:r>
            <a:r>
              <a:rPr lang="en-GB" dirty="0"/>
              <a:t> Front-End</a:t>
            </a:r>
          </a:p>
          <a:p>
            <a:pPr algn="just"/>
            <a:r>
              <a:rPr lang="en-GB" b="1" dirty="0">
                <a:solidFill>
                  <a:srgbClr val="7030A0"/>
                </a:solidFill>
              </a:rPr>
              <a:t>-</a:t>
            </a:r>
            <a:r>
              <a:rPr lang="en-GB" dirty="0"/>
              <a:t> architecture &amp; implementation of the bias circuit </a:t>
            </a:r>
          </a:p>
          <a:p>
            <a:pPr algn="just"/>
            <a:r>
              <a:rPr lang="en-GB" b="1" dirty="0">
                <a:solidFill>
                  <a:srgbClr val="7030A0"/>
                </a:solidFill>
              </a:rPr>
              <a:t>-</a:t>
            </a:r>
            <a:r>
              <a:rPr lang="en-GB" dirty="0"/>
              <a:t> chip Floorplan</a:t>
            </a:r>
          </a:p>
          <a:p>
            <a:pPr algn="just"/>
            <a:r>
              <a:rPr lang="en-GB" b="1" dirty="0">
                <a:solidFill>
                  <a:srgbClr val="7030A0"/>
                </a:solidFill>
              </a:rPr>
              <a:t>-</a:t>
            </a:r>
            <a:r>
              <a:rPr lang="en-GB" dirty="0"/>
              <a:t> study &amp; implementation of circuit design solutions </a:t>
            </a:r>
          </a:p>
          <a:p>
            <a:pPr algn="just"/>
            <a:r>
              <a:rPr lang="en-GB" dirty="0"/>
              <a:t>   to enhance the chip testability during the production phase</a:t>
            </a:r>
          </a:p>
        </p:txBody>
      </p:sp>
      <p:sp>
        <p:nvSpPr>
          <p:cNvPr id="16" name="CasellaDiTesto 3">
            <a:extLst>
              <a:ext uri="{FF2B5EF4-FFF2-40B4-BE49-F238E27FC236}">
                <a16:creationId xmlns:a16="http://schemas.microsoft.com/office/drawing/2014/main" id="{1141CFBC-1AAA-744F-A2D4-61A9E87F3C67}"/>
              </a:ext>
            </a:extLst>
          </p:cNvPr>
          <p:cNvSpPr txBox="1"/>
          <p:nvPr/>
        </p:nvSpPr>
        <p:spPr>
          <a:xfrm>
            <a:off x="504739" y="882580"/>
            <a:ext cx="49910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err="1">
                <a:solidFill>
                  <a:srgbClr val="C00000"/>
                </a:solidFill>
              </a:rPr>
              <a:t>Personpower</a:t>
            </a:r>
            <a:r>
              <a:rPr lang="en-US" sz="1900" b="1" dirty="0">
                <a:solidFill>
                  <a:srgbClr val="C00000"/>
                </a:solidFill>
              </a:rPr>
              <a:t> :</a:t>
            </a:r>
            <a:r>
              <a:rPr lang="en-US" sz="1900" dirty="0"/>
              <a:t> </a:t>
            </a:r>
            <a:r>
              <a:rPr lang="en-US" sz="1900" b="1" dirty="0">
                <a:solidFill>
                  <a:srgbClr val="520AF8"/>
                </a:solidFill>
              </a:rPr>
              <a:t>F. </a:t>
            </a:r>
            <a:r>
              <a:rPr lang="en-US" sz="1900" b="1" dirty="0" err="1">
                <a:solidFill>
                  <a:srgbClr val="520AF8"/>
                </a:solidFill>
              </a:rPr>
              <a:t>Loddo</a:t>
            </a:r>
            <a:r>
              <a:rPr lang="en-US" sz="1900" b="1" dirty="0">
                <a:solidFill>
                  <a:srgbClr val="520AF8"/>
                </a:solidFill>
              </a:rPr>
              <a:t>, G. De </a:t>
            </a:r>
            <a:r>
              <a:rPr lang="en-US" sz="1900" b="1" dirty="0" err="1">
                <a:solidFill>
                  <a:srgbClr val="520AF8"/>
                </a:solidFill>
              </a:rPr>
              <a:t>Robertis</a:t>
            </a:r>
            <a:r>
              <a:rPr lang="en-US" sz="1900" b="1" dirty="0">
                <a:solidFill>
                  <a:srgbClr val="520AF8"/>
                </a:solidFill>
              </a:rPr>
              <a:t>, M. </a:t>
            </a:r>
            <a:r>
              <a:rPr lang="en-US" sz="1900" b="1" dirty="0" err="1">
                <a:solidFill>
                  <a:srgbClr val="520AF8"/>
                </a:solidFill>
              </a:rPr>
              <a:t>Ince</a:t>
            </a:r>
            <a:endParaRPr lang="en-US" sz="1900" b="1" dirty="0">
              <a:solidFill>
                <a:srgbClr val="520AF8"/>
              </a:solidFill>
            </a:endParaRPr>
          </a:p>
        </p:txBody>
      </p:sp>
      <p:sp>
        <p:nvSpPr>
          <p:cNvPr id="17" name="CasellaDiTesto 4">
            <a:extLst>
              <a:ext uri="{FF2B5EF4-FFF2-40B4-BE49-F238E27FC236}">
                <a16:creationId xmlns:a16="http://schemas.microsoft.com/office/drawing/2014/main" id="{54491646-841D-C847-AD00-9A0B787B5F5D}"/>
              </a:ext>
            </a:extLst>
          </p:cNvPr>
          <p:cNvSpPr txBox="1"/>
          <p:nvPr/>
        </p:nvSpPr>
        <p:spPr>
          <a:xfrm>
            <a:off x="504739" y="1434933"/>
            <a:ext cx="1983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C00000"/>
                </a:solidFill>
              </a:rPr>
              <a:t>Responsibilities 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CasellaDiTesto 16">
            <a:extLst>
              <a:ext uri="{FF2B5EF4-FFF2-40B4-BE49-F238E27FC236}">
                <a16:creationId xmlns:a16="http://schemas.microsoft.com/office/drawing/2014/main" id="{2AF2C00F-CBEA-3244-AC9D-0B49517752FC}"/>
              </a:ext>
            </a:extLst>
          </p:cNvPr>
          <p:cNvSpPr txBox="1"/>
          <p:nvPr/>
        </p:nvSpPr>
        <p:spPr>
          <a:xfrm>
            <a:off x="602308" y="5517997"/>
            <a:ext cx="9332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Activity foreseen in 2019-2020 :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>
                <a:solidFill>
                  <a:srgbClr val="C00000"/>
                </a:solidFill>
              </a:rPr>
              <a:t>- </a:t>
            </a:r>
            <a:r>
              <a:rPr lang="it-IT" b="1" dirty="0" err="1">
                <a:solidFill>
                  <a:srgbClr val="520AF8"/>
                </a:solidFill>
              </a:rPr>
              <a:t>participation</a:t>
            </a:r>
            <a:r>
              <a:rPr lang="it-IT" b="1" dirty="0">
                <a:solidFill>
                  <a:srgbClr val="520AF8"/>
                </a:solidFill>
              </a:rPr>
              <a:t> to the pixel chip design</a:t>
            </a:r>
            <a:r>
              <a:rPr lang="it-IT" b="1" dirty="0">
                <a:solidFill>
                  <a:srgbClr val="C00000"/>
                </a:solidFill>
              </a:rPr>
              <a:t> &amp; </a:t>
            </a:r>
            <a:r>
              <a:rPr lang="it-IT" b="1" dirty="0" err="1">
                <a:solidFill>
                  <a:srgbClr val="520AF8"/>
                </a:solidFill>
              </a:rPr>
              <a:t>submission</a:t>
            </a:r>
            <a:r>
              <a:rPr lang="it-IT" b="1" dirty="0">
                <a:solidFill>
                  <a:srgbClr val="520AF8"/>
                </a:solidFill>
              </a:rPr>
              <a:t> to </a:t>
            </a:r>
            <a:r>
              <a:rPr lang="it-IT" b="1" dirty="0" err="1">
                <a:solidFill>
                  <a:srgbClr val="520AF8"/>
                </a:solidFill>
              </a:rPr>
              <a:t>factory</a:t>
            </a:r>
            <a:r>
              <a:rPr lang="it-IT" b="1" dirty="0">
                <a:solidFill>
                  <a:srgbClr val="520AF8"/>
                </a:solidFill>
              </a:rPr>
              <a:t> (</a:t>
            </a:r>
            <a:r>
              <a:rPr lang="it-IT" b="1" dirty="0" err="1">
                <a:solidFill>
                  <a:srgbClr val="520AF8"/>
                </a:solidFill>
              </a:rPr>
              <a:t>foundry</a:t>
            </a:r>
            <a:r>
              <a:rPr lang="it-IT" b="1" dirty="0">
                <a:solidFill>
                  <a:srgbClr val="520AF8"/>
                </a:solidFill>
              </a:rPr>
              <a:t>)</a:t>
            </a:r>
            <a:r>
              <a:rPr lang="it-IT" dirty="0"/>
              <a:t> </a:t>
            </a:r>
            <a:r>
              <a:rPr lang="it-IT" dirty="0" err="1"/>
              <a:t>foreseen</a:t>
            </a:r>
            <a:r>
              <a:rPr lang="it-IT" dirty="0"/>
              <a:t> for 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894416-F153-B044-8D3E-EB744734F966}"/>
              </a:ext>
            </a:extLst>
          </p:cNvPr>
          <p:cNvSpPr txBox="1"/>
          <p:nvPr/>
        </p:nvSpPr>
        <p:spPr>
          <a:xfrm>
            <a:off x="10172257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5D1CEF-196D-6340-AD91-9D3154B6609A}"/>
              </a:ext>
            </a:extLst>
          </p:cNvPr>
          <p:cNvSpPr/>
          <p:nvPr/>
        </p:nvSpPr>
        <p:spPr>
          <a:xfrm>
            <a:off x="0" y="22398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22B386-7776-C747-A883-01F584ADF787}"/>
              </a:ext>
            </a:extLst>
          </p:cNvPr>
          <p:cNvSpPr txBox="1"/>
          <p:nvPr/>
        </p:nvSpPr>
        <p:spPr>
          <a:xfrm>
            <a:off x="0" y="17370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CMS-Bari contribution </a:t>
            </a:r>
            <a:r>
              <a:rPr lang="en-US" sz="2700" b="1" dirty="0"/>
              <a:t>to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>
                <a:solidFill>
                  <a:srgbClr val="FF0000"/>
                </a:solidFill>
              </a:rPr>
              <a:t>IT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249E5008-EF42-1941-901A-C95CB190B37D}"/>
              </a:ext>
            </a:extLst>
          </p:cNvPr>
          <p:cNvSpPr/>
          <p:nvPr/>
        </p:nvSpPr>
        <p:spPr>
          <a:xfrm>
            <a:off x="251819" y="157980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8650E829-72B4-0E45-98DF-9B192EC789BC}"/>
              </a:ext>
            </a:extLst>
          </p:cNvPr>
          <p:cNvSpPr/>
          <p:nvPr/>
        </p:nvSpPr>
        <p:spPr>
          <a:xfrm>
            <a:off x="228293" y="101639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E2F4DEE0-63B7-404B-94FF-4B6025C445AB}"/>
              </a:ext>
            </a:extLst>
          </p:cNvPr>
          <p:cNvSpPr/>
          <p:nvPr/>
        </p:nvSpPr>
        <p:spPr>
          <a:xfrm>
            <a:off x="251819" y="377696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asellaDiTesto 3">
            <a:extLst>
              <a:ext uri="{FF2B5EF4-FFF2-40B4-BE49-F238E27FC236}">
                <a16:creationId xmlns:a16="http://schemas.microsoft.com/office/drawing/2014/main" id="{EE5EB36E-A615-D048-A5F2-58280E35DCC5}"/>
              </a:ext>
            </a:extLst>
          </p:cNvPr>
          <p:cNvSpPr txBox="1"/>
          <p:nvPr/>
        </p:nvSpPr>
        <p:spPr>
          <a:xfrm>
            <a:off x="626232" y="1921762"/>
            <a:ext cx="75539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- since June 2016: </a:t>
            </a:r>
            <a:r>
              <a:rPr lang="en-US" sz="1900" b="1" dirty="0">
                <a:solidFill>
                  <a:srgbClr val="520AF8"/>
                </a:solidFill>
              </a:rPr>
              <a:t>F. </a:t>
            </a:r>
            <a:r>
              <a:rPr lang="en-US" sz="1900" b="1" dirty="0" err="1">
                <a:solidFill>
                  <a:srgbClr val="520AF8"/>
                </a:solidFill>
              </a:rPr>
              <a:t>Loddo</a:t>
            </a:r>
            <a:r>
              <a:rPr lang="en-US" sz="1900" b="1" dirty="0"/>
              <a:t> is </a:t>
            </a:r>
            <a:r>
              <a:rPr lang="en-US" sz="1900" b="1" dirty="0">
                <a:solidFill>
                  <a:srgbClr val="FF0000"/>
                </a:solidFill>
              </a:rPr>
              <a:t>Project Engineer</a:t>
            </a:r>
            <a:r>
              <a:rPr lang="en-US" sz="1900" b="1" dirty="0"/>
              <a:t>, </a:t>
            </a:r>
          </a:p>
          <a:p>
            <a:r>
              <a:rPr lang="en-US" sz="1900" b="1" dirty="0"/>
              <a:t>   with responsibility of the overall coordination and the chip integration</a:t>
            </a:r>
            <a:r>
              <a:rPr lang="en-US" sz="1900" b="1" dirty="0">
                <a:solidFill>
                  <a:srgbClr val="520AF8"/>
                </a:solidFill>
              </a:rPr>
              <a:t> </a:t>
            </a:r>
          </a:p>
        </p:txBody>
      </p:sp>
      <p:sp>
        <p:nvSpPr>
          <p:cNvPr id="19" name="CasellaDiTesto 3">
            <a:extLst>
              <a:ext uri="{FF2B5EF4-FFF2-40B4-BE49-F238E27FC236}">
                <a16:creationId xmlns:a16="http://schemas.microsoft.com/office/drawing/2014/main" id="{0CB5427D-79E2-774F-8C25-0DBAC0338296}"/>
              </a:ext>
            </a:extLst>
          </p:cNvPr>
          <p:cNvSpPr txBox="1"/>
          <p:nvPr/>
        </p:nvSpPr>
        <p:spPr>
          <a:xfrm>
            <a:off x="624906" y="2707009"/>
            <a:ext cx="80989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b="1" dirty="0"/>
              <a:t>- since May 2018: </a:t>
            </a:r>
            <a:r>
              <a:rPr lang="en-US" sz="1900" b="1" dirty="0">
                <a:solidFill>
                  <a:srgbClr val="520AF8"/>
                </a:solidFill>
              </a:rPr>
              <a:t>F. </a:t>
            </a:r>
            <a:r>
              <a:rPr lang="en-US" sz="1900" b="1" dirty="0" err="1">
                <a:solidFill>
                  <a:srgbClr val="520AF8"/>
                </a:solidFill>
              </a:rPr>
              <a:t>Loddo</a:t>
            </a:r>
            <a:r>
              <a:rPr lang="en-US" sz="1900" b="1" dirty="0"/>
              <a:t> is responsible of the </a:t>
            </a:r>
            <a:r>
              <a:rPr lang="en-US" sz="1900" b="1" dirty="0">
                <a:solidFill>
                  <a:srgbClr val="FF0000"/>
                </a:solidFill>
              </a:rPr>
              <a:t>development of the pixel ASIC</a:t>
            </a:r>
          </a:p>
          <a:p>
            <a:r>
              <a:rPr lang="en-US" sz="1900" b="1" dirty="0"/>
              <a:t>   within the “IT coordination” for the Phase-2 upgrade</a:t>
            </a:r>
            <a:endParaRPr lang="en-US" sz="1900" b="1" dirty="0">
              <a:solidFill>
                <a:srgbClr val="520AF8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64213466-3073-C340-8A47-0CE92C782817}"/>
              </a:ext>
            </a:extLst>
          </p:cNvPr>
          <p:cNvSpPr/>
          <p:nvPr/>
        </p:nvSpPr>
        <p:spPr>
          <a:xfrm>
            <a:off x="251819" y="564312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ttangolo 10">
            <a:extLst>
              <a:ext uri="{FF2B5EF4-FFF2-40B4-BE49-F238E27FC236}">
                <a16:creationId xmlns:a16="http://schemas.microsoft.com/office/drawing/2014/main" id="{89DD52D8-BBEE-8648-BFB6-8CFBE96BC6DF}"/>
              </a:ext>
            </a:extLst>
          </p:cNvPr>
          <p:cNvSpPr/>
          <p:nvPr/>
        </p:nvSpPr>
        <p:spPr>
          <a:xfrm>
            <a:off x="602308" y="3635449"/>
            <a:ext cx="10526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rgbClr val="C00000"/>
                </a:solidFill>
              </a:rPr>
              <a:t>Design :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2" name="CasellaDiTesto 16">
            <a:extLst>
              <a:ext uri="{FF2B5EF4-FFF2-40B4-BE49-F238E27FC236}">
                <a16:creationId xmlns:a16="http://schemas.microsoft.com/office/drawing/2014/main" id="{F907E9FB-BD33-4D42-B8C1-49BAC5532813}"/>
              </a:ext>
            </a:extLst>
          </p:cNvPr>
          <p:cNvSpPr txBox="1"/>
          <p:nvPr/>
        </p:nvSpPr>
        <p:spPr>
          <a:xfrm>
            <a:off x="5004185" y="6225883"/>
            <a:ext cx="53902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- Q3 2019 for the Atlas </a:t>
            </a:r>
            <a:r>
              <a:rPr lang="it-IT" dirty="0" err="1"/>
              <a:t>version</a:t>
            </a:r>
            <a:r>
              <a:rPr lang="it-IT" dirty="0"/>
              <a:t> of the chip</a:t>
            </a:r>
          </a:p>
          <a:p>
            <a:r>
              <a:rPr lang="it-IT" dirty="0"/>
              <a:t>- Q2 2020 for the CMS </a:t>
            </a:r>
            <a:r>
              <a:rPr lang="it-IT" dirty="0" err="1"/>
              <a:t>version</a:t>
            </a:r>
            <a:r>
              <a:rPr lang="it-IT" dirty="0"/>
              <a:t> (CROC) of the chip</a:t>
            </a:r>
          </a:p>
        </p:txBody>
      </p:sp>
    </p:spTree>
    <p:extLst>
      <p:ext uri="{BB962C8B-B14F-4D97-AF65-F5344CB8AC3E}">
        <p14:creationId xmlns:p14="http://schemas.microsoft.com/office/powerpoint/2010/main" val="41585687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99308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21" y="3242172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CMS Phase-1/2 Upgrade &amp; related activities : </a:t>
            </a:r>
            <a:r>
              <a:rPr lang="en-US" sz="2700" b="1" dirty="0">
                <a:solidFill>
                  <a:srgbClr val="FF0000"/>
                </a:solidFill>
              </a:rPr>
              <a:t>MUON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685DC1-A2C2-E543-906E-EF8B90B01732}"/>
              </a:ext>
            </a:extLst>
          </p:cNvPr>
          <p:cNvSpPr txBox="1"/>
          <p:nvPr/>
        </p:nvSpPr>
        <p:spPr>
          <a:xfrm>
            <a:off x="3320429" y="4924040"/>
            <a:ext cx="39466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0AF8"/>
                </a:solidFill>
              </a:rPr>
              <a:t>A. </a:t>
            </a:r>
            <a:r>
              <a:rPr lang="en-US" b="1" dirty="0" err="1">
                <a:solidFill>
                  <a:srgbClr val="520AF8"/>
                </a:solidFill>
              </a:rPr>
              <a:t>Colaleo</a:t>
            </a:r>
            <a:r>
              <a:rPr lang="en-US" b="1" dirty="0"/>
              <a:t>,</a:t>
            </a:r>
            <a:r>
              <a:rPr lang="en-US" b="1" dirty="0">
                <a:solidFill>
                  <a:srgbClr val="FF0000"/>
                </a:solidFill>
              </a:rPr>
              <a:t> Muon System Manager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Chevron 4">
            <a:extLst>
              <a:ext uri="{FF2B5EF4-FFF2-40B4-BE49-F238E27FC236}">
                <a16:creationId xmlns:a16="http://schemas.microsoft.com/office/drawing/2014/main" id="{1464196C-19D5-2447-8B2F-033C1057A5B2}"/>
              </a:ext>
            </a:extLst>
          </p:cNvPr>
          <p:cNvSpPr/>
          <p:nvPr/>
        </p:nvSpPr>
        <p:spPr>
          <a:xfrm>
            <a:off x="2946778" y="506555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E75177C9-7BD9-6745-9BAE-595F7CD73C11}"/>
              </a:ext>
            </a:extLst>
          </p:cNvPr>
          <p:cNvSpPr/>
          <p:nvPr/>
        </p:nvSpPr>
        <p:spPr>
          <a:xfrm>
            <a:off x="2948705" y="569251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2F1319-46EB-0040-988B-BA74DF8BDCE1}"/>
              </a:ext>
            </a:extLst>
          </p:cNvPr>
          <p:cNvSpPr txBox="1"/>
          <p:nvPr/>
        </p:nvSpPr>
        <p:spPr>
          <a:xfrm>
            <a:off x="3320428" y="5551002"/>
            <a:ext cx="3730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520AF8"/>
                </a:solidFill>
              </a:rPr>
              <a:t>G. Pugliese</a:t>
            </a:r>
            <a:r>
              <a:rPr lang="en-US" b="1" dirty="0"/>
              <a:t>,</a:t>
            </a:r>
            <a:r>
              <a:rPr lang="en-US" b="1" dirty="0">
                <a:solidFill>
                  <a:srgbClr val="FF0000"/>
                </a:solidFill>
              </a:rPr>
              <a:t> RPC System Manager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6CF47B-B1B3-394D-AD81-14C55B9BAC44}"/>
              </a:ext>
            </a:extLst>
          </p:cNvPr>
          <p:cNvSpPr txBox="1"/>
          <p:nvPr/>
        </p:nvSpPr>
        <p:spPr>
          <a:xfrm>
            <a:off x="1018383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9495111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-1" y="75488"/>
            <a:ext cx="10656957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 err="1"/>
              <a:t>Overwiew</a:t>
            </a:r>
            <a:r>
              <a:rPr lang="en-US" sz="2700" b="1" dirty="0"/>
              <a:t> of</a:t>
            </a:r>
            <a:r>
              <a:rPr lang="en-US" sz="2700" b="1" dirty="0">
                <a:solidFill>
                  <a:srgbClr val="0000FF"/>
                </a:solidFill>
              </a:rPr>
              <a:t> CMS-Bari</a:t>
            </a:r>
            <a:r>
              <a:rPr lang="en-US" sz="2700" b="1" dirty="0">
                <a:solidFill>
                  <a:srgbClr val="FF0000"/>
                </a:solidFill>
              </a:rPr>
              <a:t> Muon system activities</a:t>
            </a:r>
            <a:endParaRPr lang="en-US" sz="2700" b="1" dirty="0"/>
          </a:p>
        </p:txBody>
      </p:sp>
      <p:sp>
        <p:nvSpPr>
          <p:cNvPr id="61" name="Chevron 60"/>
          <p:cNvSpPr/>
          <p:nvPr/>
        </p:nvSpPr>
        <p:spPr>
          <a:xfrm rot="10800000">
            <a:off x="10267795" y="848669"/>
            <a:ext cx="209305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E11164-7B57-4A43-AD89-79978E4B5CD3}"/>
              </a:ext>
            </a:extLst>
          </p:cNvPr>
          <p:cNvSpPr txBox="1"/>
          <p:nvPr/>
        </p:nvSpPr>
        <p:spPr>
          <a:xfrm>
            <a:off x="1021855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29</a:t>
            </a: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25F2495-D3B8-3045-9C69-BE4E27E3C6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124" y="989469"/>
            <a:ext cx="6105888" cy="3987054"/>
          </a:xfrm>
          <a:prstGeom prst="rect">
            <a:avLst/>
          </a:prstGeom>
        </p:spPr>
      </p:pic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F465EF8-3B73-D94B-BBA2-634709981AD6}"/>
              </a:ext>
            </a:extLst>
          </p:cNvPr>
          <p:cNvSpPr/>
          <p:nvPr/>
        </p:nvSpPr>
        <p:spPr>
          <a:xfrm>
            <a:off x="2948683" y="1453208"/>
            <a:ext cx="2948683" cy="15898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2FFE811-F376-9E40-981C-978330901719}"/>
              </a:ext>
            </a:extLst>
          </p:cNvPr>
          <p:cNvSpPr txBox="1"/>
          <p:nvPr/>
        </p:nvSpPr>
        <p:spPr>
          <a:xfrm>
            <a:off x="236813" y="5177106"/>
            <a:ext cx="4724653" cy="12618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0C0"/>
                </a:solidFill>
              </a:rPr>
              <a:t>GEM GE1/1 Project (CMS Phase-1 upgrade)</a:t>
            </a:r>
          </a:p>
          <a:p>
            <a:r>
              <a:rPr lang="it-IT" sz="1800" i="1" dirty="0"/>
              <a:t>- </a:t>
            </a:r>
            <a:r>
              <a:rPr lang="it-IT" sz="1800" i="1" dirty="0" err="1"/>
              <a:t>Construct</a:t>
            </a:r>
            <a:r>
              <a:rPr lang="it-IT" sz="1800" i="1" dirty="0"/>
              <a:t> &amp; </a:t>
            </a:r>
            <a:r>
              <a:rPr lang="it-IT" sz="1800" i="1" dirty="0" err="1"/>
              <a:t>Qualify</a:t>
            </a:r>
            <a:r>
              <a:rPr lang="it-IT" sz="1800" i="1" dirty="0"/>
              <a:t> 144 Triple-GEM detectors</a:t>
            </a:r>
          </a:p>
          <a:p>
            <a:r>
              <a:rPr lang="it-IT" sz="1800" i="1" dirty="0"/>
              <a:t>- </a:t>
            </a:r>
            <a:r>
              <a:rPr lang="it-IT" sz="1800" i="1" dirty="0" err="1"/>
              <a:t>installation</a:t>
            </a:r>
            <a:r>
              <a:rPr lang="it-IT" sz="1800" i="1" dirty="0"/>
              <a:t> </a:t>
            </a:r>
            <a:r>
              <a:rPr lang="it-IT" sz="1800" i="1" dirty="0" err="1"/>
              <a:t>during</a:t>
            </a:r>
            <a:r>
              <a:rPr lang="it-IT" sz="1800" i="1" dirty="0"/>
              <a:t> LS2</a:t>
            </a:r>
          </a:p>
          <a:p>
            <a:r>
              <a:rPr lang="it-IT" sz="1800" b="1" i="1" dirty="0" err="1">
                <a:solidFill>
                  <a:srgbClr val="FF0000"/>
                </a:solidFill>
              </a:rPr>
              <a:t>Priority</a:t>
            </a:r>
            <a:r>
              <a:rPr lang="it-IT" sz="1800" b="1" i="1" dirty="0">
                <a:solidFill>
                  <a:srgbClr val="FF0000"/>
                </a:solidFill>
              </a:rPr>
              <a:t> of CMS </a:t>
            </a:r>
            <a:r>
              <a:rPr lang="it-IT" sz="1800" b="1" i="1" dirty="0" err="1">
                <a:solidFill>
                  <a:srgbClr val="FF0000"/>
                </a:solidFill>
              </a:rPr>
              <a:t>during</a:t>
            </a:r>
            <a:r>
              <a:rPr lang="it-IT" sz="1800" b="1" i="1" dirty="0">
                <a:solidFill>
                  <a:srgbClr val="FF0000"/>
                </a:solidFill>
              </a:rPr>
              <a:t> LS-2 </a:t>
            </a:r>
            <a:r>
              <a:rPr lang="it-IT" sz="1800" b="1" i="1" dirty="0" err="1">
                <a:solidFill>
                  <a:srgbClr val="FF0000"/>
                </a:solidFill>
              </a:rPr>
              <a:t>all</a:t>
            </a:r>
            <a:r>
              <a:rPr lang="it-IT" sz="1800" b="1" i="1" dirty="0">
                <a:solidFill>
                  <a:srgbClr val="FF0000"/>
                </a:solidFill>
              </a:rPr>
              <a:t> </a:t>
            </a:r>
            <a:r>
              <a:rPr lang="it-IT" sz="1800" b="1" i="1" dirty="0" err="1">
                <a:solidFill>
                  <a:srgbClr val="FF0000"/>
                </a:solidFill>
              </a:rPr>
              <a:t>eyes</a:t>
            </a:r>
            <a:r>
              <a:rPr lang="it-IT" sz="1800" b="1" i="1" dirty="0">
                <a:solidFill>
                  <a:srgbClr val="FF0000"/>
                </a:solidFill>
              </a:rPr>
              <a:t> are on </a:t>
            </a:r>
            <a:r>
              <a:rPr lang="it-IT" sz="1800" b="1" i="1" dirty="0" err="1">
                <a:solidFill>
                  <a:srgbClr val="FF0000"/>
                </a:solidFill>
              </a:rPr>
              <a:t>us</a:t>
            </a:r>
            <a:r>
              <a:rPr lang="it-IT" sz="1800" b="1" i="1" dirty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0242A6DD-EE26-984A-8302-241F9F413061}"/>
              </a:ext>
            </a:extLst>
          </p:cNvPr>
          <p:cNvSpPr/>
          <p:nvPr/>
        </p:nvSpPr>
        <p:spPr>
          <a:xfrm>
            <a:off x="6797703" y="3227080"/>
            <a:ext cx="1081981" cy="1064452"/>
          </a:xfrm>
          <a:prstGeom prst="ellipse">
            <a:avLst/>
          </a:prstGeom>
          <a:noFill/>
          <a:ln w="38100">
            <a:solidFill>
              <a:srgbClr val="B51B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E0CED24-B791-8F42-838F-4A35F2431067}"/>
              </a:ext>
            </a:extLst>
          </p:cNvPr>
          <p:cNvSpPr txBox="1"/>
          <p:nvPr/>
        </p:nvSpPr>
        <p:spPr>
          <a:xfrm>
            <a:off x="8655953" y="3715816"/>
            <a:ext cx="2009858" cy="1107996"/>
          </a:xfrm>
          <a:prstGeom prst="rect">
            <a:avLst/>
          </a:prstGeom>
          <a:noFill/>
          <a:ln w="38100">
            <a:solidFill>
              <a:srgbClr val="BE1DA8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rgbClr val="BE1DA8"/>
                </a:solidFill>
              </a:rPr>
              <a:t>Improved</a:t>
            </a:r>
            <a:r>
              <a:rPr lang="it-IT" sz="1800" b="1" dirty="0">
                <a:solidFill>
                  <a:srgbClr val="BE1DA8"/>
                </a:solidFill>
              </a:rPr>
              <a:t> RPC</a:t>
            </a:r>
          </a:p>
          <a:p>
            <a:r>
              <a:rPr lang="it-IT" sz="1600" b="1" dirty="0"/>
              <a:t>(RE3/1 &amp; RE4/1)</a:t>
            </a:r>
            <a:br>
              <a:rPr lang="it-IT" b="1" dirty="0">
                <a:solidFill>
                  <a:srgbClr val="BE1DA8"/>
                </a:solidFill>
              </a:rPr>
            </a:br>
            <a:r>
              <a:rPr lang="it-IT" sz="1600" i="1" dirty="0"/>
              <a:t>- </a:t>
            </a:r>
            <a:r>
              <a:rPr lang="it-IT" sz="1600" i="1" dirty="0" err="1"/>
              <a:t>prototype</a:t>
            </a:r>
            <a:r>
              <a:rPr lang="it-IT" sz="1600" i="1" dirty="0"/>
              <a:t> </a:t>
            </a:r>
            <a:r>
              <a:rPr lang="it-IT" sz="1600" i="1" dirty="0" err="1"/>
              <a:t>Tests</a:t>
            </a:r>
            <a:endParaRPr lang="it-IT" sz="1600" i="1" dirty="0"/>
          </a:p>
          <a:p>
            <a:r>
              <a:rPr lang="it-IT" sz="1600" i="1" dirty="0"/>
              <a:t>- </a:t>
            </a:r>
            <a:r>
              <a:rPr lang="it-IT" sz="1600" i="1" dirty="0" err="1"/>
              <a:t>services</a:t>
            </a:r>
            <a:r>
              <a:rPr lang="it-IT" sz="1600" i="1" dirty="0"/>
              <a:t> </a:t>
            </a:r>
            <a:r>
              <a:rPr lang="it-IT" sz="1600" i="1" dirty="0" err="1"/>
              <a:t>installation</a:t>
            </a:r>
            <a:endParaRPr lang="it-IT" sz="1600" i="1" dirty="0"/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C8078DB1-7328-E545-B0E1-E314CB6AF8B2}"/>
              </a:ext>
            </a:extLst>
          </p:cNvPr>
          <p:cNvSpPr/>
          <p:nvPr/>
        </p:nvSpPr>
        <p:spPr>
          <a:xfrm>
            <a:off x="5138743" y="3900745"/>
            <a:ext cx="164386" cy="626724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77B2C3C-3EC9-404E-9850-9E088C9E7FE2}"/>
              </a:ext>
            </a:extLst>
          </p:cNvPr>
          <p:cNvSpPr/>
          <p:nvPr/>
        </p:nvSpPr>
        <p:spPr>
          <a:xfrm>
            <a:off x="5285649" y="3434769"/>
            <a:ext cx="526116" cy="116389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ACEF86E-C779-9342-A003-3A14307465FE}"/>
              </a:ext>
            </a:extLst>
          </p:cNvPr>
          <p:cNvSpPr txBox="1"/>
          <p:nvPr/>
        </p:nvSpPr>
        <p:spPr>
          <a:xfrm rot="16200000">
            <a:off x="4790850" y="4201714"/>
            <a:ext cx="43161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000" dirty="0">
                <a:solidFill>
                  <a:srgbClr val="FF0000"/>
                </a:solidFill>
              </a:rPr>
              <a:t>ME0</a:t>
            </a:r>
          </a:p>
        </p:txBody>
      </p:sp>
      <p:sp>
        <p:nvSpPr>
          <p:cNvPr id="74" name="Left Brace 73">
            <a:extLst>
              <a:ext uri="{FF2B5EF4-FFF2-40B4-BE49-F238E27FC236}">
                <a16:creationId xmlns:a16="http://schemas.microsoft.com/office/drawing/2014/main" id="{23904F4D-5EAF-CA45-8A17-C4250D6DCE96}"/>
              </a:ext>
            </a:extLst>
          </p:cNvPr>
          <p:cNvSpPr/>
          <p:nvPr/>
        </p:nvSpPr>
        <p:spPr>
          <a:xfrm rot="16200000">
            <a:off x="6422557" y="4041725"/>
            <a:ext cx="209116" cy="499613"/>
          </a:xfrm>
          <a:prstGeom prst="leftBrace">
            <a:avLst/>
          </a:prstGeom>
          <a:ln w="38100">
            <a:solidFill>
              <a:srgbClr val="F86C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5" name="Left Brace 74">
            <a:extLst>
              <a:ext uri="{FF2B5EF4-FFF2-40B4-BE49-F238E27FC236}">
                <a16:creationId xmlns:a16="http://schemas.microsoft.com/office/drawing/2014/main" id="{A091AA7D-0CE0-4C4C-981F-5550416DBB00}"/>
              </a:ext>
            </a:extLst>
          </p:cNvPr>
          <p:cNvSpPr/>
          <p:nvPr/>
        </p:nvSpPr>
        <p:spPr>
          <a:xfrm rot="16200000">
            <a:off x="4996337" y="4356516"/>
            <a:ext cx="241842" cy="467419"/>
          </a:xfrm>
          <a:prstGeom prst="leftBrace">
            <a:avLst/>
          </a:prstGeom>
          <a:ln w="38100">
            <a:solidFill>
              <a:srgbClr val="F86C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CC88B16-6B05-AC4E-9BB3-0B4822612806}"/>
              </a:ext>
            </a:extLst>
          </p:cNvPr>
          <p:cNvSpPr txBox="1"/>
          <p:nvPr/>
        </p:nvSpPr>
        <p:spPr>
          <a:xfrm>
            <a:off x="6127362" y="5200583"/>
            <a:ext cx="3833488" cy="1354217"/>
          </a:xfrm>
          <a:prstGeom prst="rect">
            <a:avLst/>
          </a:prstGeom>
          <a:solidFill>
            <a:schemeClr val="bg1"/>
          </a:solidFill>
          <a:ln w="38100">
            <a:solidFill>
              <a:srgbClr val="F86CEA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chemeClr val="accent1"/>
                </a:solidFill>
              </a:rPr>
              <a:t>GEM Phase-2 </a:t>
            </a:r>
            <a:r>
              <a:rPr lang="it-IT" sz="1800" b="1" dirty="0" err="1">
                <a:solidFill>
                  <a:schemeClr val="accent1"/>
                </a:solidFill>
              </a:rPr>
              <a:t>upgrades</a:t>
            </a:r>
            <a:r>
              <a:rPr lang="it-IT" sz="1800" b="1" dirty="0">
                <a:solidFill>
                  <a:schemeClr val="accent1"/>
                </a:solidFill>
              </a:rPr>
              <a:t>: GE2/1 &amp; ME0</a:t>
            </a:r>
          </a:p>
          <a:p>
            <a:r>
              <a:rPr lang="it-IT" sz="1600" i="1" dirty="0"/>
              <a:t>- </a:t>
            </a:r>
            <a:r>
              <a:rPr lang="it-IT" sz="1600" i="1" dirty="0" err="1"/>
              <a:t>prototype</a:t>
            </a:r>
            <a:r>
              <a:rPr lang="it-IT" sz="1600" i="1" dirty="0"/>
              <a:t> Design &amp; Construction</a:t>
            </a:r>
          </a:p>
          <a:p>
            <a:r>
              <a:rPr lang="it-IT" sz="1600" i="1" dirty="0"/>
              <a:t>- </a:t>
            </a:r>
            <a:r>
              <a:rPr lang="it-IT" sz="1600" i="1" dirty="0" err="1"/>
              <a:t>discharge</a:t>
            </a:r>
            <a:r>
              <a:rPr lang="it-IT" sz="1600" i="1" dirty="0"/>
              <a:t> </a:t>
            </a:r>
            <a:r>
              <a:rPr lang="it-IT" sz="1600" i="1" dirty="0" err="1"/>
              <a:t>tests</a:t>
            </a:r>
            <a:r>
              <a:rPr lang="it-IT" sz="1600" i="1" dirty="0"/>
              <a:t> @ </a:t>
            </a:r>
            <a:r>
              <a:rPr lang="it-IT" sz="1600" i="1" dirty="0" err="1"/>
              <a:t>Neutron</a:t>
            </a:r>
            <a:r>
              <a:rPr lang="it-IT" sz="1600" i="1" dirty="0"/>
              <a:t> </a:t>
            </a:r>
            <a:r>
              <a:rPr lang="it-IT" sz="1600" i="1" dirty="0" err="1"/>
              <a:t>Facility</a:t>
            </a:r>
            <a:endParaRPr lang="it-IT" sz="1600" i="1" dirty="0"/>
          </a:p>
          <a:p>
            <a:r>
              <a:rPr lang="it-IT" sz="1600" i="1" dirty="0"/>
              <a:t>- </a:t>
            </a:r>
            <a:r>
              <a:rPr lang="it-IT" sz="1600" i="1" dirty="0" err="1"/>
              <a:t>simulation</a:t>
            </a:r>
            <a:r>
              <a:rPr lang="it-IT" sz="1600" i="1" dirty="0"/>
              <a:t> of </a:t>
            </a:r>
            <a:r>
              <a:rPr lang="it-IT" sz="1600" i="1" dirty="0" err="1"/>
              <a:t>various</a:t>
            </a:r>
            <a:r>
              <a:rPr lang="it-IT" sz="1600" i="1" dirty="0"/>
              <a:t> HW design</a:t>
            </a:r>
          </a:p>
          <a:p>
            <a:r>
              <a:rPr lang="it-IT" sz="1600" i="1" dirty="0"/>
              <a:t>- </a:t>
            </a:r>
            <a:r>
              <a:rPr lang="it-IT" sz="1600" i="1" dirty="0" err="1"/>
              <a:t>simulation</a:t>
            </a:r>
            <a:r>
              <a:rPr lang="it-IT" sz="1600" i="1" dirty="0"/>
              <a:t> of HGCAL &amp; </a:t>
            </a:r>
            <a:r>
              <a:rPr lang="it-IT" sz="1600" i="1" dirty="0" err="1"/>
              <a:t>Neutron</a:t>
            </a:r>
            <a:r>
              <a:rPr lang="it-IT" sz="1600" i="1" dirty="0"/>
              <a:t> </a:t>
            </a:r>
            <a:r>
              <a:rPr lang="it-IT" sz="1600" i="1" dirty="0" err="1"/>
              <a:t>Bkg</a:t>
            </a:r>
            <a:endParaRPr lang="it-IT" sz="1600" i="1" dirty="0"/>
          </a:p>
        </p:txBody>
      </p:sp>
      <p:sp>
        <p:nvSpPr>
          <p:cNvPr id="77" name="Freeform 76">
            <a:extLst>
              <a:ext uri="{FF2B5EF4-FFF2-40B4-BE49-F238E27FC236}">
                <a16:creationId xmlns:a16="http://schemas.microsoft.com/office/drawing/2014/main" id="{8E331DFB-600C-3E4D-B4A4-B297BD1DEA40}"/>
              </a:ext>
            </a:extLst>
          </p:cNvPr>
          <p:cNvSpPr/>
          <p:nvPr/>
        </p:nvSpPr>
        <p:spPr>
          <a:xfrm rot="20631866">
            <a:off x="3752153" y="3362152"/>
            <a:ext cx="1670861" cy="1625180"/>
          </a:xfrm>
          <a:custGeom>
            <a:avLst/>
            <a:gdLst>
              <a:gd name="connsiteX0" fmla="*/ 1553228 w 1553228"/>
              <a:gd name="connsiteY0" fmla="*/ 376819 h 1003120"/>
              <a:gd name="connsiteX1" fmla="*/ 713984 w 1553228"/>
              <a:gd name="connsiteY1" fmla="*/ 26090 h 1003120"/>
              <a:gd name="connsiteX2" fmla="*/ 0 w 1553228"/>
              <a:gd name="connsiteY2" fmla="*/ 1003120 h 1003120"/>
              <a:gd name="connsiteX3" fmla="*/ 0 w 1553228"/>
              <a:gd name="connsiteY3" fmla="*/ 1003120 h 10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53228" h="1003120">
                <a:moveTo>
                  <a:pt x="1553228" y="376819"/>
                </a:moveTo>
                <a:cubicBezTo>
                  <a:pt x="1263041" y="149262"/>
                  <a:pt x="972855" y="-78294"/>
                  <a:pt x="713984" y="26090"/>
                </a:cubicBezTo>
                <a:cubicBezTo>
                  <a:pt x="455113" y="130473"/>
                  <a:pt x="0" y="1003120"/>
                  <a:pt x="0" y="1003120"/>
                </a:cubicBezTo>
                <a:lnTo>
                  <a:pt x="0" y="1003120"/>
                </a:lnTo>
              </a:path>
            </a:pathLst>
          </a:custGeom>
          <a:noFill/>
          <a:ln w="38100">
            <a:solidFill>
              <a:schemeClr val="accent1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Freeform 77">
            <a:extLst>
              <a:ext uri="{FF2B5EF4-FFF2-40B4-BE49-F238E27FC236}">
                <a16:creationId xmlns:a16="http://schemas.microsoft.com/office/drawing/2014/main" id="{E0A8DCCC-DA53-9643-87CA-66AF63761218}"/>
              </a:ext>
            </a:extLst>
          </p:cNvPr>
          <p:cNvSpPr/>
          <p:nvPr/>
        </p:nvSpPr>
        <p:spPr>
          <a:xfrm>
            <a:off x="2727391" y="1353549"/>
            <a:ext cx="5173075" cy="3392482"/>
          </a:xfrm>
          <a:custGeom>
            <a:avLst/>
            <a:gdLst>
              <a:gd name="connsiteX0" fmla="*/ 301738 w 6239781"/>
              <a:gd name="connsiteY0" fmla="*/ 102245 h 3616153"/>
              <a:gd name="connsiteX1" fmla="*/ 3921759 w 6239781"/>
              <a:gd name="connsiteY1" fmla="*/ 102245 h 3616153"/>
              <a:gd name="connsiteX2" fmla="*/ 5963502 w 6239781"/>
              <a:gd name="connsiteY2" fmla="*/ 340240 h 3616153"/>
              <a:gd name="connsiteX3" fmla="*/ 6013606 w 6239781"/>
              <a:gd name="connsiteY3" fmla="*/ 3258804 h 3616153"/>
              <a:gd name="connsiteX4" fmla="*/ 4047020 w 6239781"/>
              <a:gd name="connsiteY4" fmla="*/ 3471747 h 3616153"/>
              <a:gd name="connsiteX5" fmla="*/ 3721343 w 6239781"/>
              <a:gd name="connsiteY5" fmla="*/ 2381982 h 3616153"/>
              <a:gd name="connsiteX6" fmla="*/ 3345562 w 6239781"/>
              <a:gd name="connsiteY6" fmla="*/ 1968623 h 3616153"/>
              <a:gd name="connsiteX7" fmla="*/ 702570 w 6239781"/>
              <a:gd name="connsiteY7" fmla="*/ 1981149 h 3616153"/>
              <a:gd name="connsiteX8" fmla="*/ 251633 w 6239781"/>
              <a:gd name="connsiteY8" fmla="*/ 1354848 h 3616153"/>
              <a:gd name="connsiteX9" fmla="*/ 301738 w 6239781"/>
              <a:gd name="connsiteY9" fmla="*/ 102245 h 361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239781" h="3616153">
                <a:moveTo>
                  <a:pt x="301738" y="102245"/>
                </a:moveTo>
                <a:cubicBezTo>
                  <a:pt x="913425" y="-106522"/>
                  <a:pt x="2978132" y="62579"/>
                  <a:pt x="3921759" y="102245"/>
                </a:cubicBezTo>
                <a:cubicBezTo>
                  <a:pt x="4865386" y="141911"/>
                  <a:pt x="5614861" y="-185853"/>
                  <a:pt x="5963502" y="340240"/>
                </a:cubicBezTo>
                <a:cubicBezTo>
                  <a:pt x="6312143" y="866333"/>
                  <a:pt x="6333020" y="2736886"/>
                  <a:pt x="6013606" y="3258804"/>
                </a:cubicBezTo>
                <a:cubicBezTo>
                  <a:pt x="5694192" y="3780722"/>
                  <a:pt x="4429064" y="3617884"/>
                  <a:pt x="4047020" y="3471747"/>
                </a:cubicBezTo>
                <a:cubicBezTo>
                  <a:pt x="3664976" y="3325610"/>
                  <a:pt x="3838253" y="2632503"/>
                  <a:pt x="3721343" y="2381982"/>
                </a:cubicBezTo>
                <a:cubicBezTo>
                  <a:pt x="3604433" y="2131461"/>
                  <a:pt x="3848691" y="2035429"/>
                  <a:pt x="3345562" y="1968623"/>
                </a:cubicBezTo>
                <a:cubicBezTo>
                  <a:pt x="2842433" y="1901817"/>
                  <a:pt x="1218225" y="2083445"/>
                  <a:pt x="702570" y="1981149"/>
                </a:cubicBezTo>
                <a:cubicBezTo>
                  <a:pt x="186915" y="1878853"/>
                  <a:pt x="316351" y="1667999"/>
                  <a:pt x="251633" y="1354848"/>
                </a:cubicBezTo>
                <a:cubicBezTo>
                  <a:pt x="186915" y="1041697"/>
                  <a:pt x="-309949" y="311012"/>
                  <a:pt x="301738" y="102245"/>
                </a:cubicBezTo>
                <a:close/>
              </a:path>
            </a:pathLst>
          </a:custGeom>
          <a:noFill/>
          <a:ln w="38100">
            <a:solidFill>
              <a:srgbClr val="FF99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9" name="Curved Connector 78">
            <a:extLst>
              <a:ext uri="{FF2B5EF4-FFF2-40B4-BE49-F238E27FC236}">
                <a16:creationId xmlns:a16="http://schemas.microsoft.com/office/drawing/2014/main" id="{5C3ACB15-6A88-634E-B4FF-9BF6C7CE5A3A}"/>
              </a:ext>
            </a:extLst>
          </p:cNvPr>
          <p:cNvCxnSpPr>
            <a:cxnSpLocks/>
            <a:stCxn id="69" idx="7"/>
            <a:endCxn id="70" idx="1"/>
          </p:cNvCxnSpPr>
          <p:nvPr/>
        </p:nvCxnSpPr>
        <p:spPr>
          <a:xfrm rot="16200000" flipH="1">
            <a:off x="7745167" y="3359029"/>
            <a:ext cx="886849" cy="934721"/>
          </a:xfrm>
          <a:prstGeom prst="curvedConnector4">
            <a:avLst>
              <a:gd name="adj1" fmla="val -25777"/>
              <a:gd name="adj2" fmla="val 58476"/>
            </a:avLst>
          </a:prstGeom>
          <a:ln w="38100">
            <a:solidFill>
              <a:srgbClr val="B51B9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Freeform 79">
            <a:extLst>
              <a:ext uri="{FF2B5EF4-FFF2-40B4-BE49-F238E27FC236}">
                <a16:creationId xmlns:a16="http://schemas.microsoft.com/office/drawing/2014/main" id="{EC7BD10B-C194-0042-AFCB-FDAD561956DF}"/>
              </a:ext>
            </a:extLst>
          </p:cNvPr>
          <p:cNvSpPr/>
          <p:nvPr/>
        </p:nvSpPr>
        <p:spPr>
          <a:xfrm>
            <a:off x="4961466" y="4412651"/>
            <a:ext cx="2444643" cy="805129"/>
          </a:xfrm>
          <a:custGeom>
            <a:avLst/>
            <a:gdLst>
              <a:gd name="connsiteX0" fmla="*/ 200440 w 2619664"/>
              <a:gd name="connsiteY0" fmla="*/ 338202 h 1035397"/>
              <a:gd name="connsiteX1" fmla="*/ 238018 w 2619664"/>
              <a:gd name="connsiteY1" fmla="*/ 864296 h 1035397"/>
              <a:gd name="connsiteX2" fmla="*/ 2580385 w 2619664"/>
              <a:gd name="connsiteY2" fmla="*/ 977030 h 1035397"/>
              <a:gd name="connsiteX3" fmla="*/ 1703563 w 2619664"/>
              <a:gd name="connsiteY3" fmla="*/ 951978 h 1035397"/>
              <a:gd name="connsiteX4" fmla="*/ 1665985 w 2619664"/>
              <a:gd name="connsiteY4" fmla="*/ 0 h 1035397"/>
              <a:gd name="connsiteX5" fmla="*/ 1665985 w 2619664"/>
              <a:gd name="connsiteY5" fmla="*/ 0 h 103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19664" h="1035397">
                <a:moveTo>
                  <a:pt x="200440" y="338202"/>
                </a:moveTo>
                <a:cubicBezTo>
                  <a:pt x="20900" y="548013"/>
                  <a:pt x="-158639" y="757825"/>
                  <a:pt x="238018" y="864296"/>
                </a:cubicBezTo>
                <a:cubicBezTo>
                  <a:pt x="634675" y="970767"/>
                  <a:pt x="2336128" y="962416"/>
                  <a:pt x="2580385" y="977030"/>
                </a:cubicBezTo>
                <a:cubicBezTo>
                  <a:pt x="2824643" y="991644"/>
                  <a:pt x="1855963" y="1114816"/>
                  <a:pt x="1703563" y="951978"/>
                </a:cubicBezTo>
                <a:cubicBezTo>
                  <a:pt x="1551163" y="789140"/>
                  <a:pt x="1665985" y="0"/>
                  <a:pt x="1665985" y="0"/>
                </a:cubicBezTo>
                <a:lnTo>
                  <a:pt x="1665985" y="0"/>
                </a:lnTo>
              </a:path>
            </a:pathLst>
          </a:custGeom>
          <a:noFill/>
          <a:ln w="38100">
            <a:solidFill>
              <a:srgbClr val="F86CEA"/>
            </a:solidFill>
            <a:headEnd type="triangl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0811BB0-ADA6-6946-B127-C1EB0DB86886}"/>
              </a:ext>
            </a:extLst>
          </p:cNvPr>
          <p:cNvSpPr txBox="1"/>
          <p:nvPr/>
        </p:nvSpPr>
        <p:spPr>
          <a:xfrm>
            <a:off x="8551719" y="1224949"/>
            <a:ext cx="2094846" cy="1354217"/>
          </a:xfrm>
          <a:prstGeom prst="rect">
            <a:avLst/>
          </a:prstGeom>
          <a:noFill/>
          <a:ln w="38100">
            <a:solidFill>
              <a:srgbClr val="FF9913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800" b="1" dirty="0">
                <a:solidFill>
                  <a:srgbClr val="FF9913"/>
                </a:solidFill>
              </a:rPr>
              <a:t>RPC </a:t>
            </a:r>
            <a:r>
              <a:rPr lang="it-IT" sz="1800" b="1" dirty="0" err="1">
                <a:solidFill>
                  <a:srgbClr val="FF9913"/>
                </a:solidFill>
              </a:rPr>
              <a:t>Ecogas</a:t>
            </a:r>
            <a:r>
              <a:rPr lang="it-IT" sz="1800" b="1" dirty="0">
                <a:solidFill>
                  <a:srgbClr val="FF9913"/>
                </a:solidFill>
              </a:rPr>
              <a:t> </a:t>
            </a:r>
            <a:r>
              <a:rPr lang="it-IT" sz="1800" b="1" dirty="0" err="1">
                <a:solidFill>
                  <a:srgbClr val="FF9913"/>
                </a:solidFill>
              </a:rPr>
              <a:t>Studies</a:t>
            </a:r>
            <a:endParaRPr lang="it-IT" sz="1800" b="1" dirty="0">
              <a:solidFill>
                <a:srgbClr val="FF9913"/>
              </a:solidFill>
            </a:endParaRPr>
          </a:p>
          <a:p>
            <a:pPr algn="ctr"/>
            <a:r>
              <a:rPr lang="it-IT" sz="1600" i="1" dirty="0"/>
              <a:t>- </a:t>
            </a:r>
            <a:r>
              <a:rPr lang="it-IT" sz="1600" i="1" dirty="0" err="1"/>
              <a:t>poss</a:t>
            </a:r>
            <a:r>
              <a:rPr lang="it-IT" sz="1600" i="1" dirty="0"/>
              <a:t>. </a:t>
            </a:r>
            <a:r>
              <a:rPr lang="it-IT" sz="1600" i="1" dirty="0" err="1"/>
              <a:t>replacement</a:t>
            </a:r>
            <a:r>
              <a:rPr lang="it-IT" sz="1600" i="1" dirty="0"/>
              <a:t> </a:t>
            </a:r>
          </a:p>
          <a:p>
            <a:pPr algn="ctr"/>
            <a:r>
              <a:rPr lang="it-IT" sz="1600" i="1" dirty="0"/>
              <a:t>   R134 </a:t>
            </a:r>
            <a:r>
              <a:rPr lang="it-IT" sz="1600" i="1" dirty="0">
                <a:sym typeface="Wingdings" pitchFamily="2" charset="2"/>
              </a:rPr>
              <a:t> HFO</a:t>
            </a:r>
          </a:p>
          <a:p>
            <a:pPr algn="ctr"/>
            <a:r>
              <a:rPr lang="it-IT" sz="1600" i="1" dirty="0">
                <a:sym typeface="Wingdings" pitchFamily="2" charset="2"/>
              </a:rPr>
              <a:t>- </a:t>
            </a:r>
            <a:r>
              <a:rPr lang="it-IT" sz="1600" i="1" dirty="0" err="1">
                <a:sym typeface="Wingdings" pitchFamily="2" charset="2"/>
              </a:rPr>
              <a:t>studies</a:t>
            </a:r>
            <a:r>
              <a:rPr lang="it-IT" sz="1600" i="1" dirty="0">
                <a:sym typeface="Wingdings" pitchFamily="2" charset="2"/>
              </a:rPr>
              <a:t> under </a:t>
            </a:r>
            <a:r>
              <a:rPr lang="it-IT" sz="1600" i="1" dirty="0" err="1">
                <a:sym typeface="Wingdings" pitchFamily="2" charset="2"/>
              </a:rPr>
              <a:t>bkg</a:t>
            </a:r>
            <a:r>
              <a:rPr lang="it-IT" sz="1600" i="1" dirty="0">
                <a:sym typeface="Wingdings" pitchFamily="2" charset="2"/>
              </a:rPr>
              <a:t>   </a:t>
            </a:r>
          </a:p>
          <a:p>
            <a:pPr algn="ctr"/>
            <a:r>
              <a:rPr lang="it-IT" sz="1600" i="1" dirty="0">
                <a:sym typeface="Wingdings" pitchFamily="2" charset="2"/>
              </a:rPr>
              <a:t>   </a:t>
            </a:r>
            <a:r>
              <a:rPr lang="it-IT" sz="1600" i="1" dirty="0" err="1">
                <a:sym typeface="Wingdings" pitchFamily="2" charset="2"/>
              </a:rPr>
              <a:t>radiation</a:t>
            </a:r>
            <a:r>
              <a:rPr lang="it-IT" sz="1600" i="1" dirty="0">
                <a:sym typeface="Wingdings" pitchFamily="2" charset="2"/>
              </a:rPr>
              <a:t> in GIF++</a:t>
            </a:r>
          </a:p>
        </p:txBody>
      </p:sp>
      <p:sp>
        <p:nvSpPr>
          <p:cNvPr id="83" name="Freeform 82">
            <a:extLst>
              <a:ext uri="{FF2B5EF4-FFF2-40B4-BE49-F238E27FC236}">
                <a16:creationId xmlns:a16="http://schemas.microsoft.com/office/drawing/2014/main" id="{7D39EC0C-C19C-104C-97FB-17274B9DF4F3}"/>
              </a:ext>
            </a:extLst>
          </p:cNvPr>
          <p:cNvSpPr/>
          <p:nvPr/>
        </p:nvSpPr>
        <p:spPr>
          <a:xfrm>
            <a:off x="7556802" y="854723"/>
            <a:ext cx="1916482" cy="666229"/>
          </a:xfrm>
          <a:custGeom>
            <a:avLst/>
            <a:gdLst>
              <a:gd name="connsiteX0" fmla="*/ 0 w 1916482"/>
              <a:gd name="connsiteY0" fmla="*/ 911744 h 911744"/>
              <a:gd name="connsiteX1" fmla="*/ 751562 w 1916482"/>
              <a:gd name="connsiteY1" fmla="*/ 9870 h 911744"/>
              <a:gd name="connsiteX2" fmla="*/ 1916482 w 1916482"/>
              <a:gd name="connsiteY2" fmla="*/ 510911 h 91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6482" h="911744">
                <a:moveTo>
                  <a:pt x="0" y="911744"/>
                </a:moveTo>
                <a:cubicBezTo>
                  <a:pt x="216074" y="494209"/>
                  <a:pt x="432148" y="76675"/>
                  <a:pt x="751562" y="9870"/>
                </a:cubicBezTo>
                <a:cubicBezTo>
                  <a:pt x="1070976" y="-56935"/>
                  <a:pt x="1493729" y="226988"/>
                  <a:pt x="1916482" y="510911"/>
                </a:cubicBezTo>
              </a:path>
            </a:pathLst>
          </a:custGeom>
          <a:noFill/>
          <a:ln w="38100">
            <a:solidFill>
              <a:srgbClr val="FF9913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B2E2478-23A2-1848-B0A5-3A03E6A2B96F}"/>
              </a:ext>
            </a:extLst>
          </p:cNvPr>
          <p:cNvSpPr txBox="1"/>
          <p:nvPr/>
        </p:nvSpPr>
        <p:spPr>
          <a:xfrm>
            <a:off x="76200" y="1900352"/>
            <a:ext cx="2682364" cy="11079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</a:rPr>
              <a:t>RPC </a:t>
            </a:r>
            <a:r>
              <a:rPr lang="it-IT" sz="1800" b="1" dirty="0" err="1">
                <a:solidFill>
                  <a:srgbClr val="FF0000"/>
                </a:solidFill>
              </a:rPr>
              <a:t>Leak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Repair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campaign</a:t>
            </a:r>
            <a:br>
              <a:rPr lang="it-IT" b="1" dirty="0">
                <a:solidFill>
                  <a:srgbClr val="FF0000"/>
                </a:solidFill>
              </a:rPr>
            </a:br>
            <a:r>
              <a:rPr lang="it-IT" sz="1600" b="1" dirty="0"/>
              <a:t>- </a:t>
            </a:r>
            <a:r>
              <a:rPr lang="it-IT" sz="1600" i="1" dirty="0" err="1"/>
              <a:t>priority</a:t>
            </a:r>
            <a:r>
              <a:rPr lang="it-IT" sz="1600" i="1" dirty="0"/>
              <a:t> for CERN to reduce</a:t>
            </a:r>
            <a:br>
              <a:rPr lang="it-IT" sz="1600" i="1" dirty="0"/>
            </a:br>
            <a:r>
              <a:rPr lang="it-IT" sz="1600" i="1" dirty="0"/>
              <a:t>  GWP </a:t>
            </a:r>
            <a:r>
              <a:rPr lang="it-IT" sz="1600" i="1" dirty="0" err="1"/>
              <a:t>exhaust</a:t>
            </a:r>
            <a:r>
              <a:rPr lang="it-IT" sz="1600" i="1" dirty="0"/>
              <a:t> to </a:t>
            </a:r>
            <a:r>
              <a:rPr lang="it-IT" sz="1600" i="1" dirty="0" err="1"/>
              <a:t>environment</a:t>
            </a:r>
            <a:endParaRPr lang="it-IT" sz="1600" i="1" dirty="0"/>
          </a:p>
          <a:p>
            <a:r>
              <a:rPr lang="it-IT" sz="1600" i="1" dirty="0">
                <a:solidFill>
                  <a:srgbClr val="520AF8"/>
                </a:solidFill>
              </a:rPr>
              <a:t>- </a:t>
            </a:r>
            <a:r>
              <a:rPr lang="it-IT" sz="1600" i="1" dirty="0" err="1">
                <a:solidFill>
                  <a:srgbClr val="520AF8"/>
                </a:solidFill>
              </a:rPr>
              <a:t>heavy</a:t>
            </a:r>
            <a:r>
              <a:rPr lang="it-IT" sz="1600" i="1" dirty="0">
                <a:solidFill>
                  <a:srgbClr val="520AF8"/>
                </a:solidFill>
              </a:rPr>
              <a:t> CMS-Bari </a:t>
            </a:r>
            <a:r>
              <a:rPr lang="it-IT" sz="1600" i="1" dirty="0" err="1">
                <a:solidFill>
                  <a:srgbClr val="520AF8"/>
                </a:solidFill>
              </a:rPr>
              <a:t>involvement</a:t>
            </a:r>
            <a:endParaRPr lang="it-IT" sz="1600" i="1" dirty="0">
              <a:solidFill>
                <a:srgbClr val="520AF8"/>
              </a:solidFill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BC0070B8-53B2-2547-865D-61A8877C8133}"/>
              </a:ext>
            </a:extLst>
          </p:cNvPr>
          <p:cNvSpPr/>
          <p:nvPr/>
        </p:nvSpPr>
        <p:spPr>
          <a:xfrm>
            <a:off x="9448800" y="6029389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2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56548654-8700-BE46-86BD-99B22D29FE98}"/>
              </a:ext>
            </a:extLst>
          </p:cNvPr>
          <p:cNvSpPr/>
          <p:nvPr/>
        </p:nvSpPr>
        <p:spPr>
          <a:xfrm>
            <a:off x="497120" y="4625473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1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C9AC8461-87CE-B147-AAE3-4CEF9E62DE09}"/>
              </a:ext>
            </a:extLst>
          </p:cNvPr>
          <p:cNvSpPr/>
          <p:nvPr/>
        </p:nvSpPr>
        <p:spPr>
          <a:xfrm>
            <a:off x="9698950" y="3157293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3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BF413315-5277-6A4C-8AD8-ADF6ED80950A}"/>
              </a:ext>
            </a:extLst>
          </p:cNvPr>
          <p:cNvSpPr/>
          <p:nvPr/>
        </p:nvSpPr>
        <p:spPr>
          <a:xfrm>
            <a:off x="283550" y="1398865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4</a:t>
            </a: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F913B3B-6D37-494D-87C9-37413DAB0710}"/>
              </a:ext>
            </a:extLst>
          </p:cNvPr>
          <p:cNvSpPr/>
          <p:nvPr/>
        </p:nvSpPr>
        <p:spPr>
          <a:xfrm>
            <a:off x="9734355" y="712161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5</a:t>
            </a:r>
          </a:p>
        </p:txBody>
      </p:sp>
      <p:sp>
        <p:nvSpPr>
          <p:cNvPr id="90" name="Freeform 89">
            <a:extLst>
              <a:ext uri="{FF2B5EF4-FFF2-40B4-BE49-F238E27FC236}">
                <a16:creationId xmlns:a16="http://schemas.microsoft.com/office/drawing/2014/main" id="{AB8395FF-6BC4-3F48-9960-5989BE79CD03}"/>
              </a:ext>
            </a:extLst>
          </p:cNvPr>
          <p:cNvSpPr/>
          <p:nvPr/>
        </p:nvSpPr>
        <p:spPr>
          <a:xfrm>
            <a:off x="2342950" y="1711587"/>
            <a:ext cx="626515" cy="199156"/>
          </a:xfrm>
          <a:custGeom>
            <a:avLst/>
            <a:gdLst>
              <a:gd name="connsiteX0" fmla="*/ 0 w 1916482"/>
              <a:gd name="connsiteY0" fmla="*/ 911744 h 911744"/>
              <a:gd name="connsiteX1" fmla="*/ 751562 w 1916482"/>
              <a:gd name="connsiteY1" fmla="*/ 9870 h 911744"/>
              <a:gd name="connsiteX2" fmla="*/ 1916482 w 1916482"/>
              <a:gd name="connsiteY2" fmla="*/ 510911 h 91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6482" h="911744">
                <a:moveTo>
                  <a:pt x="0" y="911744"/>
                </a:moveTo>
                <a:cubicBezTo>
                  <a:pt x="216074" y="494209"/>
                  <a:pt x="432148" y="76675"/>
                  <a:pt x="751562" y="9870"/>
                </a:cubicBezTo>
                <a:cubicBezTo>
                  <a:pt x="1070976" y="-56935"/>
                  <a:pt x="1493729" y="226988"/>
                  <a:pt x="1916482" y="51091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Chevron 90">
            <a:extLst>
              <a:ext uri="{FF2B5EF4-FFF2-40B4-BE49-F238E27FC236}">
                <a16:creationId xmlns:a16="http://schemas.microsoft.com/office/drawing/2014/main" id="{8D85FD4B-3E4E-DE45-926A-D0B3E175AED2}"/>
              </a:ext>
            </a:extLst>
          </p:cNvPr>
          <p:cNvSpPr/>
          <p:nvPr/>
        </p:nvSpPr>
        <p:spPr>
          <a:xfrm rot="2754400">
            <a:off x="103090" y="1220229"/>
            <a:ext cx="209305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hevron 91">
            <a:extLst>
              <a:ext uri="{FF2B5EF4-FFF2-40B4-BE49-F238E27FC236}">
                <a16:creationId xmlns:a16="http://schemas.microsoft.com/office/drawing/2014/main" id="{E6EACD3C-3E41-094F-ABAD-6B83EC65B32E}"/>
              </a:ext>
            </a:extLst>
          </p:cNvPr>
          <p:cNvSpPr/>
          <p:nvPr/>
        </p:nvSpPr>
        <p:spPr>
          <a:xfrm rot="2754400">
            <a:off x="283046" y="4559675"/>
            <a:ext cx="209305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Chevron 92">
            <a:extLst>
              <a:ext uri="{FF2B5EF4-FFF2-40B4-BE49-F238E27FC236}">
                <a16:creationId xmlns:a16="http://schemas.microsoft.com/office/drawing/2014/main" id="{71E3A9EC-C3F1-484F-88CB-63D25441B3F8}"/>
              </a:ext>
            </a:extLst>
          </p:cNvPr>
          <p:cNvSpPr/>
          <p:nvPr/>
        </p:nvSpPr>
        <p:spPr>
          <a:xfrm rot="10800000">
            <a:off x="10212375" y="3318243"/>
            <a:ext cx="209305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4" name="Chevron 93">
            <a:extLst>
              <a:ext uri="{FF2B5EF4-FFF2-40B4-BE49-F238E27FC236}">
                <a16:creationId xmlns:a16="http://schemas.microsoft.com/office/drawing/2014/main" id="{02244260-6678-5F43-AF95-BBF7A3013665}"/>
              </a:ext>
            </a:extLst>
          </p:cNvPr>
          <p:cNvSpPr/>
          <p:nvPr/>
        </p:nvSpPr>
        <p:spPr>
          <a:xfrm rot="10800000">
            <a:off x="10019089" y="6191537"/>
            <a:ext cx="209305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793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End of Run-2 &amp; Status of CMS </a:t>
            </a:r>
            <a:r>
              <a:rPr lang="en-US" sz="2700" b="1" dirty="0"/>
              <a:t>- 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632266" y="936622"/>
            <a:ext cx="2261406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Runs 1-2 summary: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C8D1B519-9888-9F46-8D5E-461B9A255FDA}"/>
              </a:ext>
            </a:extLst>
          </p:cNvPr>
          <p:cNvSpPr/>
          <p:nvPr/>
        </p:nvSpPr>
        <p:spPr>
          <a:xfrm>
            <a:off x="317101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B575FE52-8A35-0C4B-A2B3-0FCC721681E7}"/>
              </a:ext>
            </a:extLst>
          </p:cNvPr>
          <p:cNvSpPr/>
          <p:nvPr/>
        </p:nvSpPr>
        <p:spPr>
          <a:xfrm>
            <a:off x="1079608" y="579182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D9F0E-B093-1C48-8162-213C4F979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287" y="1318659"/>
            <a:ext cx="9631503" cy="3732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2D2C0-0E36-7849-8463-5256A41B2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822" y="5583419"/>
            <a:ext cx="3870003" cy="15530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52F012-71C8-A042-A34D-600420A6827C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48297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Construction &amp; Test of GE1/1 detectors</a:t>
            </a:r>
            <a:endParaRPr lang="en-US" sz="27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931F746-30A7-C640-AD22-A995B2E141D0}"/>
              </a:ext>
            </a:extLst>
          </p:cNvPr>
          <p:cNvSpPr/>
          <p:nvPr/>
        </p:nvSpPr>
        <p:spPr>
          <a:xfrm>
            <a:off x="8314125" y="108941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F86CEA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F8389C-8649-A94C-BE46-A225ECD77417}"/>
              </a:ext>
            </a:extLst>
          </p:cNvPr>
          <p:cNvSpPr txBox="1"/>
          <p:nvPr/>
        </p:nvSpPr>
        <p:spPr>
          <a:xfrm>
            <a:off x="60971" y="747928"/>
            <a:ext cx="73328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GE1/1 Production </a:t>
            </a:r>
            <a:r>
              <a:rPr lang="it-IT" b="1" dirty="0" err="1"/>
              <a:t>finished</a:t>
            </a:r>
            <a:r>
              <a:rPr lang="it-IT" b="1" dirty="0"/>
              <a:t> </a:t>
            </a:r>
            <a:r>
              <a:rPr lang="it-IT" dirty="0"/>
              <a:t>(</a:t>
            </a:r>
            <a:r>
              <a:rPr lang="it-IT" sz="1800" dirty="0"/>
              <a:t>160 </a:t>
            </a:r>
            <a:r>
              <a:rPr lang="it-IT" sz="1800" dirty="0" err="1"/>
              <a:t>constructed</a:t>
            </a:r>
            <a:r>
              <a:rPr lang="it-IT" sz="1800" dirty="0"/>
              <a:t> / 154 </a:t>
            </a:r>
            <a:r>
              <a:rPr lang="it-IT" sz="1800" dirty="0" err="1"/>
              <a:t>valid</a:t>
            </a:r>
            <a:r>
              <a:rPr lang="it-IT" sz="1800" dirty="0"/>
              <a:t> - 144 </a:t>
            </a:r>
            <a:r>
              <a:rPr lang="it-IT" sz="1800" dirty="0" err="1"/>
              <a:t>needed</a:t>
            </a:r>
            <a:r>
              <a:rPr lang="it-IT" dirty="0"/>
              <a:t>)</a:t>
            </a:r>
          </a:p>
          <a:p>
            <a:pPr marL="457200" lvl="1"/>
            <a:r>
              <a:rPr lang="it-IT" sz="1600" b="1" dirty="0">
                <a:solidFill>
                  <a:srgbClr val="FF0000"/>
                </a:solidFill>
              </a:rPr>
              <a:t>- Bari </a:t>
            </a:r>
            <a:r>
              <a:rPr lang="it-IT" sz="1600" b="1" dirty="0" err="1">
                <a:solidFill>
                  <a:srgbClr val="FF0000"/>
                </a:solidFill>
              </a:rPr>
              <a:t>produced</a:t>
            </a:r>
            <a:r>
              <a:rPr lang="it-IT" sz="1600" b="1" dirty="0">
                <a:solidFill>
                  <a:srgbClr val="FF0000"/>
                </a:solidFill>
              </a:rPr>
              <a:t> 18 </a:t>
            </a:r>
            <a:r>
              <a:rPr lang="it-IT" sz="1600" b="1" dirty="0" err="1">
                <a:solidFill>
                  <a:srgbClr val="FF0000"/>
                </a:solidFill>
              </a:rPr>
              <a:t>chambers</a:t>
            </a:r>
            <a:r>
              <a:rPr lang="it-IT" sz="1600" b="1" dirty="0">
                <a:solidFill>
                  <a:srgbClr val="FF0000"/>
                </a:solidFill>
              </a:rPr>
              <a:t> in 2018</a:t>
            </a:r>
            <a:r>
              <a:rPr lang="it-IT" sz="1600" b="1" dirty="0"/>
              <a:t>;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C00000"/>
                </a:solidFill>
              </a:rPr>
              <a:t>first site to </a:t>
            </a:r>
            <a:r>
              <a:rPr lang="it-IT" sz="1600" b="1" dirty="0" err="1">
                <a:solidFill>
                  <a:srgbClr val="C00000"/>
                </a:solidFill>
              </a:rPr>
              <a:t>finish</a:t>
            </a:r>
            <a:r>
              <a:rPr lang="it-IT" sz="1600" b="1" dirty="0">
                <a:solidFill>
                  <a:srgbClr val="C00000"/>
                </a:solidFill>
              </a:rPr>
              <a:t> production</a:t>
            </a:r>
          </a:p>
          <a:p>
            <a:pPr marL="457200" lvl="1"/>
            <a:r>
              <a:rPr lang="it-IT" sz="1600" b="1" dirty="0">
                <a:solidFill>
                  <a:srgbClr val="FF0000"/>
                </a:solidFill>
              </a:rPr>
              <a:t>- </a:t>
            </a:r>
            <a:r>
              <a:rPr lang="it-IT" sz="1600" dirty="0" err="1">
                <a:solidFill>
                  <a:srgbClr val="FF0000"/>
                </a:solidFill>
              </a:rPr>
              <a:t>also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contribution</a:t>
            </a:r>
            <a:r>
              <a:rPr lang="it-IT" sz="1600" dirty="0">
                <a:solidFill>
                  <a:srgbClr val="FF0000"/>
                </a:solidFill>
              </a:rPr>
              <a:t> in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testing</a:t>
            </a:r>
            <a:r>
              <a:rPr lang="it-IT" sz="1600" b="1" dirty="0">
                <a:solidFill>
                  <a:srgbClr val="FF0000"/>
                </a:solidFill>
              </a:rPr>
              <a:t> &amp; </a:t>
            </a:r>
            <a:r>
              <a:rPr lang="it-IT" sz="1600" b="1" dirty="0" err="1">
                <a:solidFill>
                  <a:srgbClr val="FF0000"/>
                </a:solidFill>
              </a:rPr>
              <a:t>installing</a:t>
            </a:r>
            <a:r>
              <a:rPr lang="it-IT" sz="1600" b="1" dirty="0">
                <a:solidFill>
                  <a:srgbClr val="FF0000"/>
                </a:solidFill>
              </a:rPr>
              <a:t> the </a:t>
            </a:r>
            <a:r>
              <a:rPr lang="it-IT" sz="1600" b="1" dirty="0" err="1">
                <a:solidFill>
                  <a:srgbClr val="FF0000"/>
                </a:solidFill>
              </a:rPr>
              <a:t>chambers</a:t>
            </a:r>
            <a:r>
              <a:rPr lang="it-IT" sz="1600" b="1" dirty="0">
                <a:solidFill>
                  <a:srgbClr val="FF0000"/>
                </a:solidFill>
              </a:rPr>
              <a:t>, </a:t>
            </a:r>
            <a:r>
              <a:rPr lang="it-IT" sz="1600" dirty="0" err="1">
                <a:solidFill>
                  <a:srgbClr val="FF0000"/>
                </a:solidFill>
              </a:rPr>
              <a:t>installing</a:t>
            </a:r>
            <a:r>
              <a:rPr lang="it-IT" sz="1600" dirty="0">
                <a:solidFill>
                  <a:srgbClr val="FF0000"/>
                </a:solidFill>
              </a:rPr>
              <a:t> the </a:t>
            </a:r>
            <a:r>
              <a:rPr lang="it-IT" sz="1600" dirty="0" err="1">
                <a:solidFill>
                  <a:srgbClr val="FF0000"/>
                </a:solidFill>
              </a:rPr>
              <a:t>services</a:t>
            </a:r>
            <a:r>
              <a:rPr lang="it-IT" sz="1600" dirty="0">
                <a:solidFill>
                  <a:srgbClr val="FF0000"/>
                </a:solidFill>
              </a:rPr>
              <a:t>.</a:t>
            </a:r>
          </a:p>
          <a:p>
            <a:pPr marL="457200" lvl="1"/>
            <a:r>
              <a:rPr lang="it-IT" sz="1600" b="1" dirty="0">
                <a:solidFill>
                  <a:srgbClr val="520AF8"/>
                </a:solidFill>
              </a:rPr>
              <a:t>- A. Ranieri, S. Nuzzo, </a:t>
            </a:r>
            <a:r>
              <a:rPr lang="it-IT" sz="1600" b="1" dirty="0" err="1">
                <a:solidFill>
                  <a:srgbClr val="520AF8"/>
                </a:solidFill>
              </a:rPr>
              <a:t>R</a:t>
            </a:r>
            <a:r>
              <a:rPr lang="it-IT" sz="1600" b="1" dirty="0">
                <a:solidFill>
                  <a:srgbClr val="520AF8"/>
                </a:solidFill>
              </a:rPr>
              <a:t>. Venditti, A. </a:t>
            </a:r>
            <a:r>
              <a:rPr lang="it-IT" sz="1600" b="1" dirty="0" err="1">
                <a:solidFill>
                  <a:srgbClr val="520AF8"/>
                </a:solidFill>
              </a:rPr>
              <a:t>Sharma</a:t>
            </a:r>
            <a:r>
              <a:rPr lang="it-IT" sz="1600" b="1" dirty="0">
                <a:solidFill>
                  <a:srgbClr val="520AF8"/>
                </a:solidFill>
              </a:rPr>
              <a:t>, E. </a:t>
            </a:r>
            <a:r>
              <a:rPr lang="it-IT" sz="1600" b="1" dirty="0" err="1">
                <a:solidFill>
                  <a:srgbClr val="520AF8"/>
                </a:solidFill>
              </a:rPr>
              <a:t>Soldani</a:t>
            </a:r>
            <a:r>
              <a:rPr lang="it-IT" sz="1600" b="1" dirty="0">
                <a:solidFill>
                  <a:srgbClr val="520AF8"/>
                </a:solidFill>
              </a:rPr>
              <a:t>, P. </a:t>
            </a:r>
            <a:r>
              <a:rPr lang="it-IT" sz="1600" b="1" dirty="0" err="1">
                <a:solidFill>
                  <a:srgbClr val="520AF8"/>
                </a:solidFill>
              </a:rPr>
              <a:t>Verwilligen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F.Simone</a:t>
            </a:r>
            <a:endParaRPr lang="it-IT" sz="1600" b="1" dirty="0">
              <a:solidFill>
                <a:srgbClr val="520AF8"/>
              </a:solidFill>
            </a:endParaRPr>
          </a:p>
          <a:p>
            <a:pPr marL="457200" lvl="1"/>
            <a:r>
              <a:rPr lang="it-IT" sz="1600" i="1" dirty="0">
                <a:solidFill>
                  <a:srgbClr val="FF0000"/>
                </a:solidFill>
              </a:rPr>
              <a:t>   </a:t>
            </a:r>
            <a:r>
              <a:rPr lang="it-IT" sz="1600" b="1" dirty="0">
                <a:solidFill>
                  <a:srgbClr val="1551DA"/>
                </a:solidFill>
              </a:rPr>
              <a:t>+ </a:t>
            </a:r>
            <a:r>
              <a:rPr lang="it-IT" sz="1600" dirty="0">
                <a:solidFill>
                  <a:srgbClr val="520AF8"/>
                </a:solidFill>
              </a:rPr>
              <a:t> </a:t>
            </a:r>
            <a:r>
              <a:rPr lang="it-IT" sz="1600" dirty="0" err="1">
                <a:solidFill>
                  <a:srgbClr val="520AF8"/>
                </a:solidFill>
              </a:rPr>
              <a:t>technicians</a:t>
            </a:r>
            <a:r>
              <a:rPr lang="it-IT" sz="1600" dirty="0">
                <a:solidFill>
                  <a:srgbClr val="520AF8"/>
                </a:solidFill>
              </a:rPr>
              <a:t> (M. Franco, N. </a:t>
            </a:r>
            <a:r>
              <a:rPr lang="it-IT" sz="1600" dirty="0" err="1">
                <a:solidFill>
                  <a:srgbClr val="520AF8"/>
                </a:solidFill>
              </a:rPr>
              <a:t>Lacalamita</a:t>
            </a:r>
            <a:r>
              <a:rPr lang="it-IT" sz="1600" dirty="0">
                <a:solidFill>
                  <a:srgbClr val="520AF8"/>
                </a:solidFill>
              </a:rPr>
              <a:t>, S. Martiradonna, D. Dell’Olio)</a:t>
            </a:r>
          </a:p>
          <a:p>
            <a:pPr marL="457200" lvl="1"/>
            <a:r>
              <a:rPr lang="it-IT" sz="1600" b="1" dirty="0">
                <a:solidFill>
                  <a:srgbClr val="1551DA"/>
                </a:solidFill>
              </a:rPr>
              <a:t>   + </a:t>
            </a:r>
            <a:r>
              <a:rPr lang="it-IT" sz="1600" dirty="0">
                <a:solidFill>
                  <a:srgbClr val="520AF8"/>
                </a:solidFill>
              </a:rPr>
              <a:t> </a:t>
            </a:r>
            <a:r>
              <a:rPr lang="it-IT" sz="1600" dirty="0" err="1">
                <a:solidFill>
                  <a:srgbClr val="520AF8"/>
                </a:solidFill>
              </a:rPr>
              <a:t>students</a:t>
            </a:r>
            <a:r>
              <a:rPr lang="it-IT" sz="1600" dirty="0">
                <a:solidFill>
                  <a:srgbClr val="520AF8"/>
                </a:solidFill>
              </a:rPr>
              <a:t> (C. </a:t>
            </a:r>
            <a:r>
              <a:rPr lang="it-IT" sz="1600" dirty="0" err="1">
                <a:solidFill>
                  <a:srgbClr val="520AF8"/>
                </a:solidFill>
              </a:rPr>
              <a:t>Aruta</a:t>
            </a:r>
            <a:r>
              <a:rPr lang="it-IT" sz="1600" dirty="0">
                <a:solidFill>
                  <a:srgbClr val="520AF8"/>
                </a:solidFill>
              </a:rPr>
              <a:t>, </a:t>
            </a:r>
            <a:r>
              <a:rPr lang="it-IT" sz="1600" dirty="0" err="1">
                <a:solidFill>
                  <a:srgbClr val="520AF8"/>
                </a:solidFill>
              </a:rPr>
              <a:t>F</a:t>
            </a:r>
            <a:r>
              <a:rPr lang="it-IT" sz="1600" dirty="0">
                <a:solidFill>
                  <a:srgbClr val="520AF8"/>
                </a:solidFill>
              </a:rPr>
              <a:t>. Ivone)</a:t>
            </a:r>
          </a:p>
          <a:p>
            <a:pPr marL="457200" lvl="1"/>
            <a:endParaRPr lang="it-IT" sz="1600" i="1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/>
              <a:t>Super </a:t>
            </a:r>
            <a:r>
              <a:rPr lang="it-IT" b="1" dirty="0" err="1"/>
              <a:t>Chamber</a:t>
            </a:r>
            <a:r>
              <a:rPr lang="it-IT" b="1" dirty="0"/>
              <a:t> (SC) </a:t>
            </a:r>
            <a:r>
              <a:rPr lang="it-IT" b="1" dirty="0" err="1"/>
              <a:t>assembly</a:t>
            </a:r>
            <a:r>
              <a:rPr lang="it-IT" b="1" dirty="0"/>
              <a:t> </a:t>
            </a:r>
            <a:r>
              <a:rPr lang="it-IT" b="1" dirty="0" err="1"/>
              <a:t>ongoing</a:t>
            </a:r>
            <a:r>
              <a:rPr lang="it-IT" b="1" dirty="0"/>
              <a:t>:</a:t>
            </a:r>
          </a:p>
          <a:p>
            <a:r>
              <a:rPr lang="it-IT" sz="1400" b="1" dirty="0"/>
              <a:t>       - </a:t>
            </a:r>
            <a:r>
              <a:rPr lang="it-IT" sz="1400" dirty="0" err="1"/>
              <a:t>equip</a:t>
            </a:r>
            <a:r>
              <a:rPr lang="it-IT" sz="1400" dirty="0"/>
              <a:t> 2 </a:t>
            </a:r>
            <a:r>
              <a:rPr lang="it-IT" sz="1400" dirty="0" err="1"/>
              <a:t>chambers</a:t>
            </a:r>
            <a:r>
              <a:rPr lang="it-IT" sz="1400" dirty="0"/>
              <a:t> </a:t>
            </a:r>
            <a:r>
              <a:rPr lang="it-IT" sz="1400" dirty="0" err="1"/>
              <a:t>w</a:t>
            </a:r>
            <a:r>
              <a:rPr lang="it-IT" sz="1400" dirty="0"/>
              <a:t>/ </a:t>
            </a:r>
            <a:r>
              <a:rPr lang="it-IT" sz="1400" dirty="0" err="1"/>
              <a:t>electronics</a:t>
            </a:r>
            <a:endParaRPr lang="it-IT" sz="1400" dirty="0"/>
          </a:p>
          <a:p>
            <a:r>
              <a:rPr lang="it-IT" sz="1400" b="1" dirty="0">
                <a:solidFill>
                  <a:srgbClr val="520AF8"/>
                </a:solidFill>
              </a:rPr>
              <a:t>       -</a:t>
            </a:r>
            <a:r>
              <a:rPr lang="it-IT" sz="1600" b="1" dirty="0">
                <a:solidFill>
                  <a:srgbClr val="520AF8"/>
                </a:solidFill>
              </a:rPr>
              <a:t> </a:t>
            </a:r>
            <a:r>
              <a:rPr lang="it-IT" sz="1600" b="1" dirty="0" err="1">
                <a:solidFill>
                  <a:srgbClr val="520AF8"/>
                </a:solidFill>
              </a:rPr>
              <a:t>J</a:t>
            </a:r>
            <a:r>
              <a:rPr lang="it-IT" sz="1600" b="1" dirty="0">
                <a:solidFill>
                  <a:srgbClr val="520AF8"/>
                </a:solidFill>
              </a:rPr>
              <a:t>. Merlin (</a:t>
            </a:r>
            <a:r>
              <a:rPr lang="it-IT" sz="1600" b="1" dirty="0">
                <a:solidFill>
                  <a:srgbClr val="FF0000"/>
                </a:solidFill>
              </a:rPr>
              <a:t>GEM production manager</a:t>
            </a:r>
            <a:r>
              <a:rPr lang="it-IT" sz="1600" b="1" dirty="0">
                <a:solidFill>
                  <a:srgbClr val="520AF8"/>
                </a:solidFill>
              </a:rPr>
              <a:t>), S. Nuzzo </a:t>
            </a:r>
          </a:p>
          <a:p>
            <a:r>
              <a:rPr lang="it-IT" sz="1600" b="1" dirty="0">
                <a:solidFill>
                  <a:srgbClr val="520AF8"/>
                </a:solidFill>
              </a:rPr>
              <a:t>        </a:t>
            </a:r>
            <a:r>
              <a:rPr lang="it-IT" sz="1600" dirty="0">
                <a:solidFill>
                  <a:srgbClr val="520AF8"/>
                </a:solidFill>
              </a:rPr>
              <a:t>+ </a:t>
            </a:r>
            <a:r>
              <a:rPr lang="it-IT" sz="1600" dirty="0" err="1">
                <a:solidFill>
                  <a:srgbClr val="520AF8"/>
                </a:solidFill>
              </a:rPr>
              <a:t>technicians</a:t>
            </a:r>
            <a:r>
              <a:rPr lang="it-IT" sz="1600" dirty="0">
                <a:solidFill>
                  <a:srgbClr val="520AF8"/>
                </a:solidFill>
              </a:rPr>
              <a:t> (</a:t>
            </a:r>
            <a:r>
              <a:rPr lang="it-IT" sz="1600" dirty="0" err="1">
                <a:solidFill>
                  <a:srgbClr val="520AF8"/>
                </a:solidFill>
              </a:rPr>
              <a:t>P.Dipinto</a:t>
            </a:r>
            <a:r>
              <a:rPr lang="it-IT" sz="1600" dirty="0">
                <a:solidFill>
                  <a:srgbClr val="520AF8"/>
                </a:solidFill>
              </a:rPr>
              <a:t>, </a:t>
            </a:r>
            <a:r>
              <a:rPr lang="it-IT" sz="1600" dirty="0" err="1">
                <a:solidFill>
                  <a:srgbClr val="520AF8"/>
                </a:solidFill>
              </a:rPr>
              <a:t>D.Dell’Olio</a:t>
            </a:r>
            <a:r>
              <a:rPr lang="it-IT" sz="1600" dirty="0">
                <a:solidFill>
                  <a:srgbClr val="520AF8"/>
                </a:solidFill>
              </a:rPr>
              <a:t>)</a:t>
            </a:r>
          </a:p>
          <a:p>
            <a:r>
              <a:rPr lang="it-IT" sz="1600" i="1" dirty="0">
                <a:solidFill>
                  <a:srgbClr val="520AF8"/>
                </a:solidFill>
              </a:rPr>
              <a:t>      </a:t>
            </a:r>
            <a:r>
              <a:rPr lang="it-IT" sz="1600" b="1" dirty="0">
                <a:solidFill>
                  <a:srgbClr val="FF0000"/>
                </a:solidFill>
              </a:rPr>
              <a:t>-</a:t>
            </a:r>
            <a:r>
              <a:rPr lang="it-IT" sz="1600" i="1" dirty="0">
                <a:solidFill>
                  <a:srgbClr val="520AF8"/>
                </a:solidFill>
              </a:rPr>
              <a:t> </a:t>
            </a:r>
            <a:r>
              <a:rPr lang="it-IT" sz="1600" i="1" dirty="0">
                <a:solidFill>
                  <a:srgbClr val="FF0000"/>
                </a:solidFill>
              </a:rPr>
              <a:t>Analysis of </a:t>
            </a:r>
            <a:r>
              <a:rPr lang="it-IT" sz="1600" i="1" dirty="0" err="1">
                <a:solidFill>
                  <a:srgbClr val="FF0000"/>
                </a:solidFill>
              </a:rPr>
              <a:t>Chamber</a:t>
            </a:r>
            <a:r>
              <a:rPr lang="it-IT" sz="1600" i="1" dirty="0">
                <a:solidFill>
                  <a:srgbClr val="FF0000"/>
                </a:solidFill>
              </a:rPr>
              <a:t> data x </a:t>
            </a:r>
            <a:r>
              <a:rPr lang="it-IT" sz="1600" i="1" dirty="0" err="1">
                <a:solidFill>
                  <a:srgbClr val="FF0000"/>
                </a:solidFill>
              </a:rPr>
              <a:t>matching</a:t>
            </a:r>
            <a:r>
              <a:rPr lang="it-IT" sz="1600" i="1" dirty="0"/>
              <a:t>: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520AF8"/>
                </a:solidFill>
              </a:rPr>
              <a:t>E. </a:t>
            </a:r>
            <a:r>
              <a:rPr lang="it-IT" sz="1600" b="1" dirty="0" err="1">
                <a:solidFill>
                  <a:srgbClr val="520AF8"/>
                </a:solidFill>
              </a:rPr>
              <a:t>Soldani</a:t>
            </a:r>
            <a:endParaRPr lang="it-IT" sz="1600" b="1" dirty="0">
              <a:solidFill>
                <a:srgbClr val="520AF8"/>
              </a:solidFill>
            </a:endParaRPr>
          </a:p>
          <a:p>
            <a:pPr marL="457200" lvl="1"/>
            <a:endParaRPr lang="it-IT" sz="1600" i="1" dirty="0">
              <a:solidFill>
                <a:srgbClr val="FF0000"/>
              </a:solidFill>
            </a:endParaRPr>
          </a:p>
          <a:p>
            <a:pPr marL="457200" lvl="1"/>
            <a:endParaRPr lang="it-IT" sz="1600" i="1" dirty="0">
              <a:solidFill>
                <a:srgbClr val="FF0000"/>
              </a:solidFill>
            </a:endParaRPr>
          </a:p>
          <a:p>
            <a:pPr marL="457200" lvl="1"/>
            <a:endParaRPr lang="it-IT" sz="16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QC6-7-8 </a:t>
            </a:r>
            <a:r>
              <a:rPr lang="it-IT" b="1" dirty="0" err="1"/>
              <a:t>ongoing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CERN: </a:t>
            </a:r>
            <a:r>
              <a:rPr lang="it-IT" b="1" dirty="0" err="1">
                <a:solidFill>
                  <a:srgbClr val="F86CEA"/>
                </a:solidFill>
              </a:rPr>
              <a:t>Cosmic-Ray</a:t>
            </a:r>
            <a:r>
              <a:rPr lang="it-IT" b="1" dirty="0">
                <a:solidFill>
                  <a:srgbClr val="F86CEA"/>
                </a:solidFill>
              </a:rPr>
              <a:t> Stand</a:t>
            </a:r>
          </a:p>
          <a:p>
            <a:pPr marL="457200" lvl="1"/>
            <a:r>
              <a:rPr lang="it-IT" sz="1600" b="1" i="1" dirty="0">
                <a:solidFill>
                  <a:srgbClr val="FF0000"/>
                </a:solidFill>
              </a:rPr>
              <a:t>-</a:t>
            </a:r>
            <a:r>
              <a:rPr lang="it-IT" sz="1600" i="1" dirty="0">
                <a:solidFill>
                  <a:srgbClr val="FF0000"/>
                </a:solidFill>
              </a:rPr>
              <a:t> Bari </a:t>
            </a:r>
            <a:r>
              <a:rPr lang="it-IT" sz="1600" i="1" dirty="0" err="1">
                <a:solidFill>
                  <a:srgbClr val="FF0000"/>
                </a:solidFill>
              </a:rPr>
              <a:t>physicists</a:t>
            </a:r>
            <a:r>
              <a:rPr lang="it-IT" sz="1600" i="1" dirty="0">
                <a:solidFill>
                  <a:srgbClr val="FF0000"/>
                </a:solidFill>
              </a:rPr>
              <a:t> in </a:t>
            </a:r>
            <a:r>
              <a:rPr lang="it-IT" sz="1600" i="1" dirty="0" err="1">
                <a:solidFill>
                  <a:srgbClr val="FF0000"/>
                </a:solidFill>
              </a:rPr>
              <a:t>leading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i="1" dirty="0" err="1">
                <a:solidFill>
                  <a:srgbClr val="FF0000"/>
                </a:solidFill>
              </a:rPr>
              <a:t>role</a:t>
            </a:r>
            <a:r>
              <a:rPr lang="it-IT" sz="1600" i="1" dirty="0"/>
              <a:t>: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520AF8"/>
                </a:solidFill>
              </a:rPr>
              <a:t>M. Maggi (</a:t>
            </a:r>
            <a:r>
              <a:rPr lang="it-IT" sz="1600" b="1" dirty="0">
                <a:solidFill>
                  <a:srgbClr val="FF0000"/>
                </a:solidFill>
              </a:rPr>
              <a:t>GEM</a:t>
            </a:r>
            <a:r>
              <a:rPr lang="it-IT" sz="1600" b="1" dirty="0">
                <a:solidFill>
                  <a:srgbClr val="520AF8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Run</a:t>
            </a:r>
            <a:r>
              <a:rPr lang="it-IT" sz="1600" b="1" dirty="0">
                <a:solidFill>
                  <a:srgbClr val="FF0000"/>
                </a:solidFill>
              </a:rPr>
              <a:t> coordinator</a:t>
            </a:r>
            <a:r>
              <a:rPr lang="it-IT" sz="1600" b="1" dirty="0">
                <a:solidFill>
                  <a:srgbClr val="520AF8"/>
                </a:solidFill>
              </a:rPr>
              <a:t>), </a:t>
            </a:r>
          </a:p>
          <a:p>
            <a:pPr marL="457200" lvl="1"/>
            <a:r>
              <a:rPr lang="it-IT" sz="1600" b="1" dirty="0">
                <a:solidFill>
                  <a:srgbClr val="520AF8"/>
                </a:solidFill>
              </a:rPr>
              <a:t>                                                        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Simone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0A03DCC2-5B80-8048-BBC6-83C2648A57F5}"/>
              </a:ext>
            </a:extLst>
          </p:cNvPr>
          <p:cNvSpPr/>
          <p:nvPr/>
        </p:nvSpPr>
        <p:spPr>
          <a:xfrm>
            <a:off x="114910" y="275486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55935F89-038B-7446-9072-AFC49AAF27F5}"/>
              </a:ext>
            </a:extLst>
          </p:cNvPr>
          <p:cNvSpPr/>
          <p:nvPr/>
        </p:nvSpPr>
        <p:spPr>
          <a:xfrm>
            <a:off x="129570" y="478065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A9E4200D-D3BF-5242-AFE2-FFC5A396E7F7}"/>
              </a:ext>
            </a:extLst>
          </p:cNvPr>
          <p:cNvSpPr/>
          <p:nvPr/>
        </p:nvSpPr>
        <p:spPr>
          <a:xfrm>
            <a:off x="114911" y="85852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object 64">
            <a:extLst>
              <a:ext uri="{FF2B5EF4-FFF2-40B4-BE49-F238E27FC236}">
                <a16:creationId xmlns:a16="http://schemas.microsoft.com/office/drawing/2014/main" id="{9A67C18F-1620-064C-BEA3-C58A89A07993}"/>
              </a:ext>
            </a:extLst>
          </p:cNvPr>
          <p:cNvSpPr/>
          <p:nvPr/>
        </p:nvSpPr>
        <p:spPr>
          <a:xfrm>
            <a:off x="7326350" y="678342"/>
            <a:ext cx="3245005" cy="2443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336B8F-8730-7A4E-933D-B0C403CB5D1D}"/>
              </a:ext>
            </a:extLst>
          </p:cNvPr>
          <p:cNvSpPr txBox="1"/>
          <p:nvPr/>
        </p:nvSpPr>
        <p:spPr>
          <a:xfrm>
            <a:off x="7292905" y="2719556"/>
            <a:ext cx="210757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160 </a:t>
            </a:r>
            <a:r>
              <a:rPr lang="it-IT" sz="1800" dirty="0" err="1">
                <a:solidFill>
                  <a:schemeClr val="bg1"/>
                </a:solidFill>
              </a:rPr>
              <a:t>chambers</a:t>
            </a:r>
            <a:r>
              <a:rPr lang="it-IT" sz="1800" dirty="0">
                <a:solidFill>
                  <a:schemeClr val="bg1"/>
                </a:solidFill>
              </a:rPr>
              <a:t> ready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E32DC0AF-0EDF-5946-AAB5-70C1FE268B04}"/>
              </a:ext>
            </a:extLst>
          </p:cNvPr>
          <p:cNvSpPr/>
          <p:nvPr/>
        </p:nvSpPr>
        <p:spPr>
          <a:xfrm rot="2065184" flipV="1">
            <a:off x="6694427" y="1247375"/>
            <a:ext cx="670940" cy="82666"/>
          </a:xfrm>
          <a:custGeom>
            <a:avLst/>
            <a:gdLst>
              <a:gd name="connsiteX0" fmla="*/ 0 w 1359243"/>
              <a:gd name="connsiteY0" fmla="*/ 632687 h 632687"/>
              <a:gd name="connsiteX1" fmla="*/ 679622 w 1359243"/>
              <a:gd name="connsiteY1" fmla="*/ 2492 h 632687"/>
              <a:gd name="connsiteX2" fmla="*/ 1359243 w 1359243"/>
              <a:gd name="connsiteY2" fmla="*/ 397909 h 632687"/>
              <a:gd name="connsiteX3" fmla="*/ 1359243 w 1359243"/>
              <a:gd name="connsiteY3" fmla="*/ 397909 h 6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243" h="632687">
                <a:moveTo>
                  <a:pt x="0" y="632687"/>
                </a:moveTo>
                <a:cubicBezTo>
                  <a:pt x="226541" y="337154"/>
                  <a:pt x="453082" y="41622"/>
                  <a:pt x="679622" y="2492"/>
                </a:cubicBezTo>
                <a:cubicBezTo>
                  <a:pt x="906163" y="-36638"/>
                  <a:pt x="1359243" y="397909"/>
                  <a:pt x="1359243" y="397909"/>
                </a:cubicBezTo>
                <a:lnTo>
                  <a:pt x="1359243" y="397909"/>
                </a:ln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AA03941-7CC0-6A40-B75D-013EFF9CD3D8}"/>
              </a:ext>
            </a:extLst>
          </p:cNvPr>
          <p:cNvSpPr/>
          <p:nvPr/>
        </p:nvSpPr>
        <p:spPr>
          <a:xfrm rot="20454601" flipV="1">
            <a:off x="4245841" y="3854452"/>
            <a:ext cx="894863" cy="384064"/>
          </a:xfrm>
          <a:custGeom>
            <a:avLst/>
            <a:gdLst>
              <a:gd name="connsiteX0" fmla="*/ 0 w 1359243"/>
              <a:gd name="connsiteY0" fmla="*/ 632687 h 632687"/>
              <a:gd name="connsiteX1" fmla="*/ 679622 w 1359243"/>
              <a:gd name="connsiteY1" fmla="*/ 2492 h 632687"/>
              <a:gd name="connsiteX2" fmla="*/ 1359243 w 1359243"/>
              <a:gd name="connsiteY2" fmla="*/ 397909 h 632687"/>
              <a:gd name="connsiteX3" fmla="*/ 1359243 w 1359243"/>
              <a:gd name="connsiteY3" fmla="*/ 397909 h 6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243" h="632687">
                <a:moveTo>
                  <a:pt x="0" y="632687"/>
                </a:moveTo>
                <a:cubicBezTo>
                  <a:pt x="226541" y="337154"/>
                  <a:pt x="453082" y="41622"/>
                  <a:pt x="679622" y="2492"/>
                </a:cubicBezTo>
                <a:cubicBezTo>
                  <a:pt x="906163" y="-36638"/>
                  <a:pt x="1359243" y="397909"/>
                  <a:pt x="1359243" y="397909"/>
                </a:cubicBezTo>
                <a:lnTo>
                  <a:pt x="1359243" y="397909"/>
                </a:lnTo>
              </a:path>
            </a:pathLst>
          </a:custGeom>
          <a:noFill/>
          <a:ln w="38100">
            <a:solidFill>
              <a:srgbClr val="00206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C0FC2585-334E-5B47-A792-97B16412C845}"/>
              </a:ext>
            </a:extLst>
          </p:cNvPr>
          <p:cNvSpPr/>
          <p:nvPr/>
        </p:nvSpPr>
        <p:spPr>
          <a:xfrm>
            <a:off x="5108431" y="2364427"/>
            <a:ext cx="2027193" cy="20739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solidFill>
              <a:srgbClr val="00206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Picture 23" descr="Screen Shot 2018-09-17 at 12.26.05 PM.png">
            <a:extLst>
              <a:ext uri="{FF2B5EF4-FFF2-40B4-BE49-F238E27FC236}">
                <a16:creationId xmlns:a16="http://schemas.microsoft.com/office/drawing/2014/main" id="{0BF6EFA3-5903-634C-87B1-B70D21519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04" y="5543846"/>
            <a:ext cx="2144751" cy="1799899"/>
          </a:xfrm>
          <a:prstGeom prst="rect">
            <a:avLst/>
          </a:prstGeom>
        </p:spPr>
      </p:pic>
      <p:pic>
        <p:nvPicPr>
          <p:cNvPr id="25" name="Picture 24" descr="Screen Shot 2018-09-17 at 12.26.37 PM.png">
            <a:extLst>
              <a:ext uri="{FF2B5EF4-FFF2-40B4-BE49-F238E27FC236}">
                <a16:creationId xmlns:a16="http://schemas.microsoft.com/office/drawing/2014/main" id="{573B0863-3402-4E47-BA86-6FEF16E15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434" y="5486129"/>
            <a:ext cx="1597335" cy="183568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D3A48E5-3A06-8B4C-B25A-FF456052DA66}"/>
              </a:ext>
            </a:extLst>
          </p:cNvPr>
          <p:cNvSpPr txBox="1"/>
          <p:nvPr/>
        </p:nvSpPr>
        <p:spPr>
          <a:xfrm>
            <a:off x="1407982" y="6112199"/>
            <a:ext cx="1645313" cy="677108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2 single GEM </a:t>
            </a:r>
            <a:r>
              <a:rPr lang="it-IT" sz="1800" b="1" dirty="0" err="1"/>
              <a:t>Chambers</a:t>
            </a:r>
            <a:endParaRPr lang="it-IT" sz="1800" b="1" dirty="0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14249EED-C0A0-1B44-8C06-2BA7AB81E7A2}"/>
              </a:ext>
            </a:extLst>
          </p:cNvPr>
          <p:cNvSpPr/>
          <p:nvPr/>
        </p:nvSpPr>
        <p:spPr>
          <a:xfrm rot="16200000">
            <a:off x="3308882" y="5976871"/>
            <a:ext cx="432048" cy="65805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9CBA12-79BD-7C41-ABCE-AA347C7463A0}"/>
              </a:ext>
            </a:extLst>
          </p:cNvPr>
          <p:cNvSpPr txBox="1"/>
          <p:nvPr/>
        </p:nvSpPr>
        <p:spPr>
          <a:xfrm>
            <a:off x="3852870" y="5560836"/>
            <a:ext cx="1092820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 err="1"/>
              <a:t>matching</a:t>
            </a:r>
            <a:endParaRPr lang="it-IT" sz="1800" b="1" dirty="0"/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6C7966AC-4525-EC4B-8B06-97FC09B18D32}"/>
              </a:ext>
            </a:extLst>
          </p:cNvPr>
          <p:cNvSpPr/>
          <p:nvPr/>
        </p:nvSpPr>
        <p:spPr>
          <a:xfrm>
            <a:off x="5795911" y="5313739"/>
            <a:ext cx="4006922" cy="19843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rgbClr val="F86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7EA871F-1F50-8B41-AFCF-926CFA315101}"/>
              </a:ext>
            </a:extLst>
          </p:cNvPr>
          <p:cNvSpPr txBox="1"/>
          <p:nvPr/>
        </p:nvSpPr>
        <p:spPr>
          <a:xfrm>
            <a:off x="7667671" y="6893561"/>
            <a:ext cx="2110790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CERN </a:t>
            </a:r>
            <a:r>
              <a:rPr lang="it-IT" sz="1800" dirty="0" err="1">
                <a:solidFill>
                  <a:schemeClr val="bg1"/>
                </a:solidFill>
              </a:rPr>
              <a:t>Cosmic</a:t>
            </a:r>
            <a:r>
              <a:rPr lang="it-IT" sz="1800" dirty="0">
                <a:solidFill>
                  <a:schemeClr val="bg1"/>
                </a:solidFill>
              </a:rPr>
              <a:t> Stand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E384DD-352F-7F4E-9A26-7DA3BFB1EE33}"/>
              </a:ext>
            </a:extLst>
          </p:cNvPr>
          <p:cNvSpPr/>
          <p:nvPr/>
        </p:nvSpPr>
        <p:spPr>
          <a:xfrm rot="4106627">
            <a:off x="5490162" y="4172908"/>
            <a:ext cx="960318" cy="1302315"/>
          </a:xfrm>
          <a:custGeom>
            <a:avLst/>
            <a:gdLst>
              <a:gd name="connsiteX0" fmla="*/ 0 w 1359243"/>
              <a:gd name="connsiteY0" fmla="*/ 632687 h 632687"/>
              <a:gd name="connsiteX1" fmla="*/ 679622 w 1359243"/>
              <a:gd name="connsiteY1" fmla="*/ 2492 h 632687"/>
              <a:gd name="connsiteX2" fmla="*/ 1359243 w 1359243"/>
              <a:gd name="connsiteY2" fmla="*/ 397909 h 632687"/>
              <a:gd name="connsiteX3" fmla="*/ 1359243 w 1359243"/>
              <a:gd name="connsiteY3" fmla="*/ 397909 h 6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243" h="632687">
                <a:moveTo>
                  <a:pt x="0" y="632687"/>
                </a:moveTo>
                <a:cubicBezTo>
                  <a:pt x="226541" y="337154"/>
                  <a:pt x="453082" y="41622"/>
                  <a:pt x="679622" y="2492"/>
                </a:cubicBezTo>
                <a:cubicBezTo>
                  <a:pt x="906163" y="-36638"/>
                  <a:pt x="1359243" y="397909"/>
                  <a:pt x="1359243" y="397909"/>
                </a:cubicBezTo>
                <a:lnTo>
                  <a:pt x="1359243" y="397909"/>
                </a:lnTo>
              </a:path>
            </a:pathLst>
          </a:custGeom>
          <a:noFill/>
          <a:ln w="38100">
            <a:solidFill>
              <a:srgbClr val="F86CE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bject 6">
            <a:extLst>
              <a:ext uri="{FF2B5EF4-FFF2-40B4-BE49-F238E27FC236}">
                <a16:creationId xmlns:a16="http://schemas.microsoft.com/office/drawing/2014/main" id="{8132D9D5-B024-9F45-9D6D-BF510EE1FE7D}"/>
              </a:ext>
            </a:extLst>
          </p:cNvPr>
          <p:cNvSpPr/>
          <p:nvPr/>
        </p:nvSpPr>
        <p:spPr>
          <a:xfrm>
            <a:off x="7292905" y="3418056"/>
            <a:ext cx="3258905" cy="18309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 w="38100">
            <a:solidFill>
              <a:srgbClr val="F86C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A8ADCDA-FF87-5B49-8038-16B79E7D4F5A}"/>
              </a:ext>
            </a:extLst>
          </p:cNvPr>
          <p:cNvSpPr txBox="1"/>
          <p:nvPr/>
        </p:nvSpPr>
        <p:spPr>
          <a:xfrm>
            <a:off x="7326351" y="3471060"/>
            <a:ext cx="3168544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dirty="0">
                <a:solidFill>
                  <a:schemeClr val="bg1"/>
                </a:solidFill>
              </a:rPr>
              <a:t>Super </a:t>
            </a:r>
            <a:r>
              <a:rPr lang="it-IT" sz="1800" dirty="0" err="1">
                <a:solidFill>
                  <a:schemeClr val="bg1"/>
                </a:solidFill>
              </a:rPr>
              <a:t>Chamber</a:t>
            </a:r>
            <a:r>
              <a:rPr lang="it-IT" sz="1800" dirty="0">
                <a:solidFill>
                  <a:schemeClr val="bg1"/>
                </a:solidFill>
              </a:rPr>
              <a:t> in </a:t>
            </a:r>
            <a:r>
              <a:rPr lang="it-IT" sz="1800" dirty="0" err="1">
                <a:solidFill>
                  <a:schemeClr val="bg1"/>
                </a:solidFill>
              </a:rPr>
              <a:t>Cosmic</a:t>
            </a:r>
            <a:r>
              <a:rPr lang="it-IT" sz="1800" dirty="0">
                <a:solidFill>
                  <a:schemeClr val="bg1"/>
                </a:solidFill>
              </a:rPr>
              <a:t> Stand</a:t>
            </a:r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3F857022-C7DC-4048-8F03-F8BBAB5D8275}"/>
              </a:ext>
            </a:extLst>
          </p:cNvPr>
          <p:cNvSpPr/>
          <p:nvPr/>
        </p:nvSpPr>
        <p:spPr>
          <a:xfrm rot="458373">
            <a:off x="5275449" y="4639328"/>
            <a:ext cx="1975954" cy="116009"/>
          </a:xfrm>
          <a:custGeom>
            <a:avLst/>
            <a:gdLst>
              <a:gd name="connsiteX0" fmla="*/ 0 w 1359243"/>
              <a:gd name="connsiteY0" fmla="*/ 632687 h 632687"/>
              <a:gd name="connsiteX1" fmla="*/ 679622 w 1359243"/>
              <a:gd name="connsiteY1" fmla="*/ 2492 h 632687"/>
              <a:gd name="connsiteX2" fmla="*/ 1359243 w 1359243"/>
              <a:gd name="connsiteY2" fmla="*/ 397909 h 632687"/>
              <a:gd name="connsiteX3" fmla="*/ 1359243 w 1359243"/>
              <a:gd name="connsiteY3" fmla="*/ 397909 h 63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59243" h="632687">
                <a:moveTo>
                  <a:pt x="0" y="632687"/>
                </a:moveTo>
                <a:cubicBezTo>
                  <a:pt x="226541" y="337154"/>
                  <a:pt x="453082" y="41622"/>
                  <a:pt x="679622" y="2492"/>
                </a:cubicBezTo>
                <a:cubicBezTo>
                  <a:pt x="906163" y="-36638"/>
                  <a:pt x="1359243" y="397909"/>
                  <a:pt x="1359243" y="397909"/>
                </a:cubicBezTo>
                <a:lnTo>
                  <a:pt x="1359243" y="397909"/>
                </a:lnTo>
              </a:path>
            </a:pathLst>
          </a:custGeom>
          <a:noFill/>
          <a:ln w="38100">
            <a:solidFill>
              <a:srgbClr val="F86CEA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hevron 34">
            <a:extLst>
              <a:ext uri="{FF2B5EF4-FFF2-40B4-BE49-F238E27FC236}">
                <a16:creationId xmlns:a16="http://schemas.microsoft.com/office/drawing/2014/main" id="{27A41C9C-9B45-DD46-989B-BEA030B17258}"/>
              </a:ext>
            </a:extLst>
          </p:cNvPr>
          <p:cNvSpPr/>
          <p:nvPr/>
        </p:nvSpPr>
        <p:spPr>
          <a:xfrm>
            <a:off x="114909" y="421190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17A6FA6-6BD6-FB4E-B935-D4AFD8309319}"/>
              </a:ext>
            </a:extLst>
          </p:cNvPr>
          <p:cNvSpPr txBox="1"/>
          <p:nvPr/>
        </p:nvSpPr>
        <p:spPr>
          <a:xfrm>
            <a:off x="365838" y="4077682"/>
            <a:ext cx="4755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VFAT3 design, production/test &amp; packaging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211D2C-52D9-9842-9FCF-9CCE5AC0105C}"/>
              </a:ext>
            </a:extLst>
          </p:cNvPr>
          <p:cNvSpPr txBox="1"/>
          <p:nvPr/>
        </p:nvSpPr>
        <p:spPr>
          <a:xfrm>
            <a:off x="407984" y="4347681"/>
            <a:ext cx="4023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srgbClr val="520AF8"/>
                </a:solidFill>
              </a:rPr>
              <a:t>G. De </a:t>
            </a:r>
            <a:r>
              <a:rPr lang="it-IT" sz="1600" b="1" dirty="0" err="1">
                <a:solidFill>
                  <a:srgbClr val="520AF8"/>
                </a:solidFill>
              </a:rPr>
              <a:t>Robertis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</a:t>
            </a:r>
            <a:r>
              <a:rPr lang="it-IT" sz="1600" b="1" dirty="0" err="1">
                <a:solidFill>
                  <a:srgbClr val="520AF8"/>
                </a:solidFill>
              </a:rPr>
              <a:t>Licciulli</a:t>
            </a:r>
            <a:r>
              <a:rPr lang="it-IT" sz="1600" b="1" dirty="0">
                <a:solidFill>
                  <a:srgbClr val="520AF8"/>
                </a:solidFill>
              </a:rPr>
              <a:t> (</a:t>
            </a:r>
            <a:r>
              <a:rPr lang="it-IT" sz="1600" dirty="0">
                <a:solidFill>
                  <a:srgbClr val="520AF8"/>
                </a:solidFill>
              </a:rPr>
              <a:t>+ P. Mastrapasqua</a:t>
            </a:r>
            <a:r>
              <a:rPr lang="it-IT" sz="1600" b="1" dirty="0">
                <a:solidFill>
                  <a:srgbClr val="520AF8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739741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20">
            <a:extLst>
              <a:ext uri="{FF2B5EF4-FFF2-40B4-BE49-F238E27FC236}">
                <a16:creationId xmlns:a16="http://schemas.microsoft.com/office/drawing/2014/main" id="{25B5CDC5-F3E0-9D45-B97E-A5EA492A67FC}"/>
              </a:ext>
            </a:extLst>
          </p:cNvPr>
          <p:cNvSpPr txBox="1"/>
          <p:nvPr/>
        </p:nvSpPr>
        <p:spPr>
          <a:xfrm>
            <a:off x="4534036" y="3058522"/>
            <a:ext cx="6078779" cy="2644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R&amp;D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</a:rPr>
              <a:t>campaign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(GEM «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</a:rPr>
              <a:t>Sustained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</a:rPr>
              <a:t>Operation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») </a:t>
            </a:r>
            <a:r>
              <a:rPr lang="it-IT" sz="1400" dirty="0" err="1"/>
              <a:t>lauched</a:t>
            </a:r>
            <a:r>
              <a:rPr lang="it-IT" sz="1400" dirty="0"/>
              <a:t> </a:t>
            </a:r>
            <a:r>
              <a:rPr lang="it-IT" sz="1400" dirty="0" err="1"/>
              <a:t>this</a:t>
            </a:r>
            <a:r>
              <a:rPr lang="it-IT" sz="1400" dirty="0"/>
              <a:t> </a:t>
            </a:r>
            <a:r>
              <a:rPr lang="it-IT" sz="1400" dirty="0" err="1"/>
              <a:t>summer</a:t>
            </a:r>
            <a:r>
              <a:rPr lang="it-IT" sz="1400" dirty="0"/>
              <a:t> to</a:t>
            </a:r>
          </a:p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400" b="1" dirty="0" err="1"/>
              <a:t>understand</a:t>
            </a:r>
            <a:r>
              <a:rPr lang="it-IT" sz="1400" b="1" dirty="0"/>
              <a:t> the </a:t>
            </a:r>
            <a:r>
              <a:rPr lang="it-IT" sz="1400" b="1" dirty="0" err="1"/>
              <a:t>origin</a:t>
            </a:r>
            <a:r>
              <a:rPr lang="it-IT" sz="1400" b="1" dirty="0"/>
              <a:t> of the </a:t>
            </a:r>
            <a:r>
              <a:rPr lang="it-IT" sz="1400" b="1" dirty="0" err="1"/>
              <a:t>channel</a:t>
            </a:r>
            <a:r>
              <a:rPr lang="it-IT" sz="1400" b="1" dirty="0"/>
              <a:t> </a:t>
            </a:r>
            <a:r>
              <a:rPr lang="it-IT" sz="1400" b="1" dirty="0" err="1"/>
              <a:t>loss</a:t>
            </a:r>
            <a:endParaRPr lang="it-IT" sz="1400" b="1" dirty="0"/>
          </a:p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400" dirty="0" err="1"/>
              <a:t>study</a:t>
            </a:r>
            <a:r>
              <a:rPr lang="it-IT" sz="1400" dirty="0"/>
              <a:t> the </a:t>
            </a:r>
            <a:r>
              <a:rPr lang="it-IT" sz="1400" dirty="0" err="1"/>
              <a:t>effect</a:t>
            </a:r>
            <a:r>
              <a:rPr lang="it-IT" sz="1400" dirty="0"/>
              <a:t> of </a:t>
            </a:r>
            <a:r>
              <a:rPr lang="it-IT" sz="1400" dirty="0" err="1"/>
              <a:t>discharges</a:t>
            </a:r>
            <a:r>
              <a:rPr lang="it-IT" sz="1400" dirty="0"/>
              <a:t> on </a:t>
            </a:r>
            <a:r>
              <a:rPr lang="it-IT" sz="1400" b="1" dirty="0"/>
              <a:t>VFAT3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b="1" dirty="0">
                <a:solidFill>
                  <a:srgbClr val="FF0000"/>
                </a:solidFill>
              </a:rPr>
              <a:t>--&gt;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 </a:t>
            </a:r>
            <a:r>
              <a:rPr lang="it-IT" sz="1400" dirty="0" err="1">
                <a:solidFill>
                  <a:srgbClr val="1551DA"/>
                </a:solidFill>
              </a:rPr>
              <a:t>spark-resistant</a:t>
            </a:r>
            <a:r>
              <a:rPr lang="it-IT" sz="1400" dirty="0">
                <a:solidFill>
                  <a:srgbClr val="1551DA"/>
                </a:solidFill>
              </a:rPr>
              <a:t> </a:t>
            </a:r>
            <a:r>
              <a:rPr lang="it-IT" sz="1400" dirty="0" err="1">
                <a:solidFill>
                  <a:srgbClr val="1551DA"/>
                </a:solidFill>
              </a:rPr>
              <a:t>version</a:t>
            </a:r>
            <a:r>
              <a:rPr lang="it-IT" sz="1400" dirty="0">
                <a:solidFill>
                  <a:srgbClr val="1551DA"/>
                </a:solidFill>
              </a:rPr>
              <a:t> of </a:t>
            </a:r>
            <a:r>
              <a:rPr lang="it-IT" sz="1400" dirty="0" err="1">
                <a:solidFill>
                  <a:srgbClr val="1551DA"/>
                </a:solidFill>
              </a:rPr>
              <a:t>hybrid</a:t>
            </a:r>
            <a:endParaRPr lang="it-IT" sz="1400" dirty="0">
              <a:solidFill>
                <a:srgbClr val="1551DA"/>
              </a:solidFill>
            </a:endParaRP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it-IT" sz="1400" dirty="0">
                <a:solidFill>
                  <a:srgbClr val="1551DA"/>
                </a:solidFill>
              </a:rPr>
              <a:t>       </a:t>
            </a:r>
            <a:r>
              <a:rPr lang="it-IT" sz="1400" dirty="0" err="1">
                <a:solidFill>
                  <a:srgbClr val="1551DA"/>
                </a:solidFill>
              </a:rPr>
              <a:t>designed</a:t>
            </a:r>
            <a:r>
              <a:rPr lang="it-IT" sz="1400" dirty="0">
                <a:solidFill>
                  <a:srgbClr val="1551DA"/>
                </a:solidFill>
              </a:rPr>
              <a:t> under </a:t>
            </a:r>
            <a:r>
              <a:rPr lang="it-IT" sz="1400" dirty="0" err="1">
                <a:solidFill>
                  <a:srgbClr val="1551DA"/>
                </a:solidFill>
              </a:rPr>
              <a:t>coordination</a:t>
            </a:r>
            <a:r>
              <a:rPr lang="it-IT" sz="1400" dirty="0">
                <a:solidFill>
                  <a:srgbClr val="1551DA"/>
                </a:solidFill>
              </a:rPr>
              <a:t> of Bari </a:t>
            </a:r>
            <a:r>
              <a:rPr lang="it-IT" sz="1400" dirty="0" err="1">
                <a:solidFill>
                  <a:srgbClr val="1551DA"/>
                </a:solidFill>
              </a:rPr>
              <a:t>electronics</a:t>
            </a:r>
            <a:r>
              <a:rPr lang="it-IT" sz="1400" dirty="0">
                <a:solidFill>
                  <a:srgbClr val="1551DA"/>
                </a:solidFill>
              </a:rPr>
              <a:t> team</a:t>
            </a:r>
          </a:p>
          <a:p>
            <a:pPr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r>
              <a:rPr lang="it-IT" sz="1400" b="1" dirty="0">
                <a:solidFill>
                  <a:srgbClr val="1551DA"/>
                </a:solidFill>
              </a:rPr>
              <a:t>       </a:t>
            </a:r>
            <a:r>
              <a:rPr lang="it-IT" sz="1400" dirty="0"/>
              <a:t>(</a:t>
            </a:r>
            <a:r>
              <a:rPr lang="it-IT" sz="1400" dirty="0" err="1"/>
              <a:t>after</a:t>
            </a:r>
            <a:r>
              <a:rPr lang="it-IT" sz="1400" dirty="0"/>
              <a:t> intense test </a:t>
            </a:r>
            <a:r>
              <a:rPr lang="it-IT" sz="1400" dirty="0" err="1"/>
              <a:t>campaign</a:t>
            </a:r>
            <a:r>
              <a:rPr lang="it-IT" sz="1400" dirty="0"/>
              <a:t> </a:t>
            </a:r>
            <a:r>
              <a:rPr lang="it-IT" sz="1400" b="1" dirty="0"/>
              <a:t>v3</a:t>
            </a:r>
            <a:r>
              <a:rPr lang="it-IT" sz="1400" dirty="0"/>
              <a:t> VFAT3 </a:t>
            </a:r>
            <a:r>
              <a:rPr lang="it-IT" sz="1400" dirty="0" err="1"/>
              <a:t>hybrid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selected</a:t>
            </a:r>
            <a:r>
              <a:rPr lang="it-IT" sz="1400" dirty="0"/>
              <a:t> for GE1/1)</a:t>
            </a:r>
          </a:p>
          <a:p>
            <a:pPr marL="285750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400" b="1" dirty="0"/>
              <a:t>reduce </a:t>
            </a:r>
            <a:r>
              <a:rPr lang="it-IT" sz="1400" b="1" dirty="0" err="1"/>
              <a:t>sparks</a:t>
            </a:r>
            <a:r>
              <a:rPr lang="it-IT" sz="1400" b="1" dirty="0"/>
              <a:t> in future Triple-GEM detectors:</a:t>
            </a:r>
          </a:p>
          <a:p>
            <a:pPr marL="742950" lvl="1" indent="-285750">
              <a:lnSpc>
                <a:spcPct val="150000"/>
              </a:lnSpc>
              <a:buClr>
                <a:schemeClr val="bg2">
                  <a:lumMod val="25000"/>
                </a:schemeClr>
              </a:buClr>
              <a:buFont typeface="Wingdings" panose="05000000000000000000" pitchFamily="2" charset="2"/>
              <a:buChar char="v"/>
            </a:pP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Double-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segmented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2">
                    <a:lumMod val="25000"/>
                  </a:schemeClr>
                </a:solidFill>
              </a:rPr>
              <a:t>foils</a:t>
            </a:r>
            <a:r>
              <a:rPr lang="it-IT" sz="1400" dirty="0">
                <a:solidFill>
                  <a:schemeClr val="bg2">
                    <a:lumMod val="25000"/>
                  </a:schemeClr>
                </a:solidFill>
              </a:rPr>
              <a:t> for GE2/1 &amp; ME0</a:t>
            </a:r>
          </a:p>
          <a:p>
            <a:pPr lvl="1">
              <a:lnSpc>
                <a:spcPct val="150000"/>
              </a:lnSpc>
              <a:buClr>
                <a:schemeClr val="bg2">
                  <a:lumMod val="25000"/>
                </a:schemeClr>
              </a:buClr>
            </a:pPr>
            <a:endParaRPr lang="it-IT" sz="1400" spc="-100" dirty="0"/>
          </a:p>
        </p:txBody>
      </p:sp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GEM</a:t>
            </a:r>
            <a:r>
              <a:rPr lang="en-US" sz="2700" b="1" dirty="0">
                <a:solidFill>
                  <a:srgbClr val="0000FF"/>
                </a:solidFill>
              </a:rPr>
              <a:t> Sustained Operation Studies</a:t>
            </a:r>
            <a:endParaRPr lang="en-US" sz="27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168463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8BDCC-DCC6-6C42-9649-195B2C96A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52" y="721680"/>
            <a:ext cx="3217650" cy="2656581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3076DF6D-6059-CB44-AD43-8C892474BDB2}"/>
              </a:ext>
            </a:extLst>
          </p:cNvPr>
          <p:cNvSpPr/>
          <p:nvPr/>
        </p:nvSpPr>
        <p:spPr>
          <a:xfrm>
            <a:off x="85461" y="3499626"/>
            <a:ext cx="4219066" cy="26015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849BEF-D5D2-D14E-9EF1-89B07B005220}"/>
              </a:ext>
            </a:extLst>
          </p:cNvPr>
          <p:cNvSpPr txBox="1"/>
          <p:nvPr/>
        </p:nvSpPr>
        <p:spPr>
          <a:xfrm>
            <a:off x="3787331" y="821842"/>
            <a:ext cx="67394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Slice</a:t>
            </a:r>
            <a:r>
              <a:rPr lang="it-IT" sz="1600" b="1" dirty="0"/>
              <a:t>-Test (2017-2018) </a:t>
            </a:r>
            <a:r>
              <a:rPr lang="it-IT" sz="1600" b="1" dirty="0" err="1"/>
              <a:t>was</a:t>
            </a:r>
            <a:r>
              <a:rPr lang="it-IT" sz="1600" b="1" dirty="0"/>
              <a:t> a success: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Integration in </a:t>
            </a:r>
            <a:r>
              <a:rPr lang="it-IT" sz="1600" dirty="0" err="1"/>
              <a:t>central</a:t>
            </a:r>
            <a:r>
              <a:rPr lang="it-IT" sz="1600" dirty="0"/>
              <a:t> CMS </a:t>
            </a:r>
            <a:r>
              <a:rPr lang="it-IT" sz="1600" dirty="0" err="1"/>
              <a:t>operations</a:t>
            </a:r>
            <a:r>
              <a:rPr lang="it-IT" sz="1600" dirty="0"/>
              <a:t> (DCS &amp; DAQ)</a:t>
            </a:r>
          </a:p>
          <a:p>
            <a:pPr marL="285750" indent="-285750">
              <a:buFontTx/>
              <a:buChar char="-"/>
            </a:pPr>
            <a:r>
              <a:rPr lang="it-IT" sz="1600" dirty="0"/>
              <a:t>Experience in </a:t>
            </a:r>
            <a:r>
              <a:rPr lang="it-IT" sz="1600" dirty="0" err="1"/>
              <a:t>running</a:t>
            </a:r>
            <a:r>
              <a:rPr lang="it-IT" sz="1600" dirty="0"/>
              <a:t> </a:t>
            </a:r>
            <a:r>
              <a:rPr lang="it-IT" sz="1600" dirty="0" err="1"/>
              <a:t>GEMs</a:t>
            </a:r>
            <a:r>
              <a:rPr lang="it-IT" sz="1600" dirty="0"/>
              <a:t> under high background</a:t>
            </a:r>
          </a:p>
          <a:p>
            <a:r>
              <a:rPr lang="it-IT" sz="1600" dirty="0"/>
              <a:t>       --&gt; </a:t>
            </a:r>
            <a:r>
              <a:rPr lang="it-IT" sz="1600" dirty="0" err="1"/>
              <a:t>found</a:t>
            </a:r>
            <a:r>
              <a:rPr lang="it-IT" sz="1600" dirty="0"/>
              <a:t> </a:t>
            </a:r>
            <a:r>
              <a:rPr lang="it-IT" sz="1600" dirty="0" err="1"/>
              <a:t>abnormal</a:t>
            </a:r>
            <a:r>
              <a:rPr lang="it-IT" sz="1600" dirty="0"/>
              <a:t> </a:t>
            </a:r>
            <a:r>
              <a:rPr lang="it-IT" sz="1600" dirty="0" err="1"/>
              <a:t>channel</a:t>
            </a:r>
            <a:r>
              <a:rPr lang="it-IT" sz="1600" dirty="0"/>
              <a:t> dead rate</a:t>
            </a:r>
          </a:p>
          <a:p>
            <a:r>
              <a:rPr lang="it-IT" sz="1600" b="1" dirty="0" err="1">
                <a:solidFill>
                  <a:srgbClr val="FF0000"/>
                </a:solidFill>
                <a:sym typeface="Wingdings" pitchFamily="2" charset="2"/>
              </a:rPr>
              <a:t>Creation</a:t>
            </a:r>
            <a:r>
              <a:rPr lang="it-IT" sz="1600" b="1" dirty="0">
                <a:solidFill>
                  <a:srgbClr val="FF0000"/>
                </a:solidFill>
                <a:sym typeface="Wingdings" pitchFamily="2" charset="2"/>
              </a:rPr>
              <a:t> of workgroup to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reproduce</a:t>
            </a:r>
            <a:r>
              <a:rPr lang="it-IT" sz="1600" b="1" dirty="0">
                <a:solidFill>
                  <a:srgbClr val="FF0000"/>
                </a:solidFill>
              </a:rPr>
              <a:t> in Lab &amp; Mitigate for </a:t>
            </a:r>
            <a:r>
              <a:rPr lang="it-IT" sz="1600" b="1" dirty="0" err="1">
                <a:solidFill>
                  <a:srgbClr val="FF0000"/>
                </a:solidFill>
              </a:rPr>
              <a:t>final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installation</a:t>
            </a:r>
            <a:endParaRPr lang="it-IT" sz="1600" b="1" dirty="0">
              <a:solidFill>
                <a:srgbClr val="FF0000"/>
              </a:solidFill>
            </a:endParaRPr>
          </a:p>
          <a:p>
            <a:r>
              <a:rPr lang="it-IT" sz="1600" b="1" dirty="0"/>
              <a:t>-</a:t>
            </a:r>
            <a:r>
              <a:rPr lang="it-IT" sz="1600" i="1" dirty="0">
                <a:solidFill>
                  <a:srgbClr val="FF0000"/>
                </a:solidFill>
              </a:rPr>
              <a:t> Bari Expertise on </a:t>
            </a:r>
            <a:r>
              <a:rPr lang="it-IT" sz="1600" i="1" dirty="0" err="1">
                <a:solidFill>
                  <a:srgbClr val="FF0000"/>
                </a:solidFill>
              </a:rPr>
              <a:t>electronics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i="1" dirty="0" err="1">
                <a:solidFill>
                  <a:srgbClr val="FF0000"/>
                </a:solidFill>
              </a:rPr>
              <a:t>indispensable</a:t>
            </a:r>
            <a:r>
              <a:rPr lang="it-IT" sz="1600" dirty="0"/>
              <a:t>:</a:t>
            </a:r>
            <a:r>
              <a:rPr lang="it-IT" sz="1600" i="1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520AF8"/>
                </a:solidFill>
              </a:rPr>
              <a:t>G. De </a:t>
            </a:r>
            <a:r>
              <a:rPr lang="it-IT" sz="1600" b="1" dirty="0" err="1">
                <a:solidFill>
                  <a:srgbClr val="520AF8"/>
                </a:solidFill>
              </a:rPr>
              <a:t>Robertis</a:t>
            </a:r>
            <a:r>
              <a:rPr lang="it-IT" sz="1600" b="1" dirty="0">
                <a:solidFill>
                  <a:srgbClr val="520AF8"/>
                </a:solidFill>
              </a:rPr>
              <a:t> &amp; 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</a:t>
            </a:r>
            <a:r>
              <a:rPr lang="it-IT" sz="1600" b="1" dirty="0" err="1">
                <a:solidFill>
                  <a:srgbClr val="520AF8"/>
                </a:solidFill>
              </a:rPr>
              <a:t>Licciulli</a:t>
            </a:r>
            <a:endParaRPr lang="it-IT" sz="1600" b="1" dirty="0">
              <a:solidFill>
                <a:srgbClr val="520AF8"/>
              </a:solidFill>
            </a:endParaRPr>
          </a:p>
          <a:p>
            <a:r>
              <a:rPr lang="it-IT" sz="1600" b="1" i="1" dirty="0"/>
              <a:t>- 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Simone + </a:t>
            </a:r>
            <a:r>
              <a:rPr lang="it-IT" sz="1600" dirty="0" err="1">
                <a:solidFill>
                  <a:srgbClr val="520AF8"/>
                </a:solidFill>
              </a:rPr>
              <a:t>students</a:t>
            </a:r>
            <a:r>
              <a:rPr lang="it-IT" sz="1600" b="1" dirty="0">
                <a:solidFill>
                  <a:srgbClr val="520AF8"/>
                </a:solidFill>
              </a:rPr>
              <a:t> (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Ivone, C. </a:t>
            </a:r>
            <a:r>
              <a:rPr lang="it-IT" sz="1600" b="1" dirty="0" err="1">
                <a:solidFill>
                  <a:srgbClr val="520AF8"/>
                </a:solidFill>
              </a:rPr>
              <a:t>Aruta</a:t>
            </a:r>
            <a:r>
              <a:rPr lang="it-IT" sz="1600" b="1" dirty="0">
                <a:solidFill>
                  <a:srgbClr val="520AF8"/>
                </a:solidFill>
              </a:rPr>
              <a:t>) </a:t>
            </a:r>
            <a:r>
              <a:rPr lang="it-IT" sz="1600" b="1" dirty="0"/>
              <a:t>(</a:t>
            </a:r>
            <a:r>
              <a:rPr lang="it-IT" sz="1600" b="1" dirty="0" err="1"/>
              <a:t>all</a:t>
            </a:r>
            <a:r>
              <a:rPr lang="it-IT" sz="1600" b="1" dirty="0"/>
              <a:t> </a:t>
            </a:r>
            <a:r>
              <a:rPr lang="it-IT" sz="1600" i="1" dirty="0" err="1"/>
              <a:t>giving</a:t>
            </a:r>
            <a:r>
              <a:rPr lang="it-IT" sz="1600" i="1" dirty="0"/>
              <a:t> </a:t>
            </a:r>
            <a:r>
              <a:rPr lang="it-IT" sz="1600" i="1" dirty="0" err="1"/>
              <a:t>crucial</a:t>
            </a:r>
            <a:r>
              <a:rPr lang="it-IT" sz="1600" i="1" dirty="0"/>
              <a:t> </a:t>
            </a:r>
            <a:r>
              <a:rPr lang="it-IT" sz="1600" i="1" dirty="0" err="1"/>
              <a:t>contribution</a:t>
            </a:r>
            <a:r>
              <a:rPr lang="it-IT" sz="1600" i="1" dirty="0"/>
              <a:t>)</a:t>
            </a:r>
            <a:endParaRPr lang="it-IT" sz="1600" b="1" dirty="0">
              <a:solidFill>
                <a:srgbClr val="520AF8"/>
              </a:solidFill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3AF421C3-DCFF-CA48-B9B1-EF24E78AD5A9}"/>
              </a:ext>
            </a:extLst>
          </p:cNvPr>
          <p:cNvSpPr/>
          <p:nvPr/>
        </p:nvSpPr>
        <p:spPr>
          <a:xfrm>
            <a:off x="3543321" y="92580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A16DEFA3-5543-5E45-983C-1C4F53918CEC}"/>
              </a:ext>
            </a:extLst>
          </p:cNvPr>
          <p:cNvSpPr/>
          <p:nvPr/>
        </p:nvSpPr>
        <p:spPr>
          <a:xfrm>
            <a:off x="4304527" y="322281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B7495B-D27E-4448-BA54-F589B3C11BBF}"/>
              </a:ext>
            </a:extLst>
          </p:cNvPr>
          <p:cNvSpPr txBox="1"/>
          <p:nvPr/>
        </p:nvSpPr>
        <p:spPr>
          <a:xfrm>
            <a:off x="4790203" y="5584635"/>
            <a:ext cx="2386893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520AF8"/>
                </a:solidFill>
              </a:rPr>
              <a:t>A. </a:t>
            </a:r>
            <a:r>
              <a:rPr lang="it-IT" sz="1600" b="1" dirty="0" err="1">
                <a:solidFill>
                  <a:srgbClr val="520AF8"/>
                </a:solidFill>
              </a:rPr>
              <a:t>Colaleo</a:t>
            </a:r>
            <a:r>
              <a:rPr lang="it-IT" sz="1600" b="1" dirty="0">
                <a:solidFill>
                  <a:srgbClr val="520AF8"/>
                </a:solidFill>
              </a:rPr>
              <a:t>, M. Maggi,</a:t>
            </a:r>
          </a:p>
          <a:p>
            <a:pPr algn="ctr"/>
            <a:r>
              <a:rPr lang="it-IT" sz="1600" b="1" dirty="0" err="1">
                <a:solidFill>
                  <a:srgbClr val="520AF8"/>
                </a:solidFill>
              </a:rPr>
              <a:t>J.Merlin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P.Verwilligen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</a:p>
          <a:p>
            <a:pPr algn="ctr"/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</a:t>
            </a:r>
            <a:r>
              <a:rPr lang="it-IT" sz="1600" b="1" dirty="0" err="1">
                <a:solidFill>
                  <a:srgbClr val="520AF8"/>
                </a:solidFill>
              </a:rPr>
              <a:t>Licciulli</a:t>
            </a:r>
            <a:r>
              <a:rPr lang="it-IT" sz="1600" b="1" dirty="0">
                <a:solidFill>
                  <a:srgbClr val="520AF8"/>
                </a:solidFill>
              </a:rPr>
              <a:t>, G. De </a:t>
            </a:r>
            <a:r>
              <a:rPr lang="it-IT" sz="1600" b="1" dirty="0" err="1">
                <a:solidFill>
                  <a:srgbClr val="520AF8"/>
                </a:solidFill>
              </a:rPr>
              <a:t>Robertis</a:t>
            </a:r>
            <a:endParaRPr lang="it-IT" sz="1600" b="1" dirty="0">
              <a:solidFill>
                <a:srgbClr val="520AF8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AB10B-5CFE-8B4F-A55B-69A7A28D3640}"/>
              </a:ext>
            </a:extLst>
          </p:cNvPr>
          <p:cNvSpPr txBox="1"/>
          <p:nvPr/>
        </p:nvSpPr>
        <p:spPr>
          <a:xfrm>
            <a:off x="1241778" y="3422865"/>
            <a:ext cx="319640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 err="1">
                <a:solidFill>
                  <a:srgbClr val="520AF8"/>
                </a:solidFill>
              </a:rPr>
              <a:t>F</a:t>
            </a:r>
            <a:r>
              <a:rPr lang="it-IT" sz="1400" dirty="0">
                <a:solidFill>
                  <a:srgbClr val="520AF8"/>
                </a:solidFill>
              </a:rPr>
              <a:t>. Simone, C. </a:t>
            </a:r>
            <a:r>
              <a:rPr lang="it-IT" sz="1400" dirty="0" err="1">
                <a:solidFill>
                  <a:srgbClr val="520AF8"/>
                </a:solidFill>
              </a:rPr>
              <a:t>Aruta</a:t>
            </a:r>
            <a:r>
              <a:rPr lang="it-IT" sz="1400" dirty="0">
                <a:solidFill>
                  <a:srgbClr val="520AF8"/>
                </a:solidFill>
              </a:rPr>
              <a:t> &amp; </a:t>
            </a:r>
            <a:r>
              <a:rPr lang="it-IT" sz="1400" dirty="0" err="1">
                <a:solidFill>
                  <a:srgbClr val="520AF8"/>
                </a:solidFill>
              </a:rPr>
              <a:t>F</a:t>
            </a:r>
            <a:r>
              <a:rPr lang="it-IT" sz="1400" dirty="0">
                <a:solidFill>
                  <a:srgbClr val="520AF8"/>
                </a:solidFill>
              </a:rPr>
              <a:t>. Ivone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BA2C647-6DBD-B743-B4F8-FFFB423D11F4}"/>
              </a:ext>
            </a:extLst>
          </p:cNvPr>
          <p:cNvSpPr/>
          <p:nvPr/>
        </p:nvSpPr>
        <p:spPr>
          <a:xfrm>
            <a:off x="7920483" y="97634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A05D7A-60AA-C543-B292-468E7A1A5EB5}"/>
              </a:ext>
            </a:extLst>
          </p:cNvPr>
          <p:cNvSpPr txBox="1"/>
          <p:nvPr/>
        </p:nvSpPr>
        <p:spPr>
          <a:xfrm>
            <a:off x="1087732" y="6000134"/>
            <a:ext cx="28965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solidFill>
                  <a:srgbClr val="3348D5"/>
                </a:solidFill>
              </a:rPr>
              <a:t>Discharge</a:t>
            </a:r>
            <a:r>
              <a:rPr lang="it-IT" b="1" dirty="0">
                <a:solidFill>
                  <a:srgbClr val="3348D5"/>
                </a:solidFill>
              </a:rPr>
              <a:t> </a:t>
            </a:r>
            <a:r>
              <a:rPr lang="it-IT" b="1" dirty="0" err="1">
                <a:solidFill>
                  <a:srgbClr val="3348D5"/>
                </a:solidFill>
              </a:rPr>
              <a:t>Investigations</a:t>
            </a:r>
            <a:endParaRPr lang="it-IT" b="1" dirty="0">
              <a:solidFill>
                <a:srgbClr val="3348D5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F03572D-4130-E742-BE7C-243E93E7A980}"/>
              </a:ext>
            </a:extLst>
          </p:cNvPr>
          <p:cNvCxnSpPr>
            <a:cxnSpLocks/>
          </p:cNvCxnSpPr>
          <p:nvPr/>
        </p:nvCxnSpPr>
        <p:spPr>
          <a:xfrm flipV="1">
            <a:off x="4347559" y="4038977"/>
            <a:ext cx="346793" cy="2162753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5B0785A-2641-464B-AFB4-FAA0B91AE122}"/>
              </a:ext>
            </a:extLst>
          </p:cNvPr>
          <p:cNvCxnSpPr>
            <a:cxnSpLocks/>
          </p:cNvCxnSpPr>
          <p:nvPr/>
        </p:nvCxnSpPr>
        <p:spPr>
          <a:xfrm flipV="1">
            <a:off x="4057315" y="6213021"/>
            <a:ext cx="290244" cy="1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A61D4DC-F0E6-5D4C-A350-6230FEECCB39}"/>
              </a:ext>
            </a:extLst>
          </p:cNvPr>
          <p:cNvSpPr txBox="1"/>
          <p:nvPr/>
        </p:nvSpPr>
        <p:spPr>
          <a:xfrm>
            <a:off x="4549508" y="6583891"/>
            <a:ext cx="3140829" cy="3820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GEM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</a:rPr>
              <a:t>aging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it-IT" sz="1400" b="1" dirty="0" err="1">
                <a:solidFill>
                  <a:schemeClr val="bg2">
                    <a:lumMod val="25000"/>
                  </a:schemeClr>
                </a:solidFill>
              </a:rPr>
              <a:t>studies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 (</a:t>
            </a:r>
            <a:r>
              <a:rPr lang="it-IT" sz="1400" dirty="0">
                <a:solidFill>
                  <a:srgbClr val="1551DA"/>
                </a:solidFill>
              </a:rPr>
              <a:t>V. Mastrapasqua</a:t>
            </a:r>
            <a:r>
              <a:rPr lang="it-IT" sz="1400" b="1" dirty="0">
                <a:solidFill>
                  <a:schemeClr val="bg2">
                    <a:lumMod val="25000"/>
                  </a:schemeClr>
                </a:solidFill>
              </a:rPr>
              <a:t>) </a:t>
            </a:r>
            <a:endParaRPr lang="it-IT" sz="1400" spc="-100" dirty="0"/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721C2C2D-F2D4-CC4E-8B72-F0F7568DD650}"/>
              </a:ext>
            </a:extLst>
          </p:cNvPr>
          <p:cNvSpPr/>
          <p:nvPr/>
        </p:nvSpPr>
        <p:spPr>
          <a:xfrm>
            <a:off x="4374866" y="6751459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91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GEM</a:t>
            </a:r>
            <a:r>
              <a:rPr lang="en-US" sz="2700" b="1" dirty="0">
                <a:solidFill>
                  <a:srgbClr val="0000FF"/>
                </a:solidFill>
              </a:rPr>
              <a:t> Phase-2 activities</a:t>
            </a:r>
            <a:endParaRPr lang="en-US" sz="27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195977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2073F64-7239-8F47-B60E-0A20B7744CDA}"/>
              </a:ext>
            </a:extLst>
          </p:cNvPr>
          <p:cNvSpPr/>
          <p:nvPr/>
        </p:nvSpPr>
        <p:spPr>
          <a:xfrm>
            <a:off x="7224889" y="97634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24C72B-AFF6-494C-B8E7-7023A9D45D73}"/>
              </a:ext>
            </a:extLst>
          </p:cNvPr>
          <p:cNvSpPr txBox="1"/>
          <p:nvPr/>
        </p:nvSpPr>
        <p:spPr>
          <a:xfrm>
            <a:off x="233819" y="802284"/>
            <a:ext cx="10332581" cy="2270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/>
              <a:t>CMS-Bari </a:t>
            </a:r>
            <a:r>
              <a:rPr lang="it-IT" sz="1600" b="1" dirty="0" err="1"/>
              <a:t>also</a:t>
            </a:r>
            <a:r>
              <a:rPr lang="it-IT" sz="1600" b="1" dirty="0"/>
              <a:t> </a:t>
            </a:r>
            <a:r>
              <a:rPr lang="it-IT" sz="1600" b="1" dirty="0" err="1"/>
              <a:t>involved</a:t>
            </a:r>
            <a:r>
              <a:rPr lang="it-IT" sz="1600" b="1" dirty="0"/>
              <a:t> in GEM Phase-2 </a:t>
            </a:r>
            <a:r>
              <a:rPr lang="it-IT" sz="1600" b="1" dirty="0" err="1"/>
              <a:t>activities</a:t>
            </a:r>
            <a:r>
              <a:rPr lang="it-IT" sz="1600" b="1" dirty="0"/>
              <a:t>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/>
              <a:t>Construction &amp; Test of GE2/1 </a:t>
            </a:r>
            <a:r>
              <a:rPr lang="it-IT" sz="1600" dirty="0" err="1"/>
              <a:t>Prototypes</a:t>
            </a:r>
            <a:r>
              <a:rPr lang="it-IT" sz="1600" dirty="0"/>
              <a:t>                </a:t>
            </a:r>
            <a:r>
              <a:rPr lang="it-IT" sz="1600" b="1" dirty="0" err="1">
                <a:solidFill>
                  <a:srgbClr val="520AF8"/>
                </a:solidFill>
              </a:rPr>
              <a:t>A.Ranieri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R.Venditti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J.Merlin</a:t>
            </a:r>
            <a:r>
              <a:rPr lang="it-IT" sz="1600" b="1" dirty="0">
                <a:solidFill>
                  <a:srgbClr val="520AF8"/>
                </a:solidFill>
              </a:rPr>
              <a:t> (</a:t>
            </a:r>
            <a:r>
              <a:rPr lang="it-IT" sz="1600" dirty="0">
                <a:solidFill>
                  <a:srgbClr val="FF0000"/>
                </a:solidFill>
              </a:rPr>
              <a:t>GE2/1 </a:t>
            </a:r>
            <a:r>
              <a:rPr lang="it-IT" sz="1600" dirty="0" err="1">
                <a:solidFill>
                  <a:srgbClr val="FF0000"/>
                </a:solidFill>
              </a:rPr>
              <a:t>prod</a:t>
            </a:r>
            <a:r>
              <a:rPr lang="it-IT" sz="1600" dirty="0">
                <a:solidFill>
                  <a:srgbClr val="FF0000"/>
                </a:solidFill>
              </a:rPr>
              <a:t>. manager</a:t>
            </a:r>
            <a:r>
              <a:rPr lang="it-IT" sz="1600" b="1" dirty="0">
                <a:solidFill>
                  <a:srgbClr val="520AF8"/>
                </a:solidFill>
              </a:rPr>
              <a:t>) &amp; </a:t>
            </a:r>
            <a:r>
              <a:rPr lang="it-IT" sz="1600" b="1" dirty="0" err="1">
                <a:solidFill>
                  <a:srgbClr val="520AF8"/>
                </a:solidFill>
              </a:rPr>
              <a:t>P.Verwilligen</a:t>
            </a:r>
            <a:endParaRPr lang="it-IT" sz="1600" b="1" dirty="0">
              <a:solidFill>
                <a:srgbClr val="520AF8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/>
              <a:t>Design of ME0 </a:t>
            </a:r>
            <a:r>
              <a:rPr lang="it-IT" sz="1600" dirty="0" err="1"/>
              <a:t>Readout</a:t>
            </a:r>
            <a:r>
              <a:rPr lang="it-IT" sz="1600" dirty="0"/>
              <a:t> Board (</a:t>
            </a:r>
            <a:r>
              <a:rPr lang="it-IT" sz="1600" dirty="0" err="1"/>
              <a:t>complex</a:t>
            </a:r>
            <a:r>
              <a:rPr lang="it-IT" sz="1600" dirty="0"/>
              <a:t> </a:t>
            </a:r>
            <a:r>
              <a:rPr lang="it-IT" sz="1600" dirty="0" err="1"/>
              <a:t>interplay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</a:t>
            </a:r>
            <a:r>
              <a:rPr lang="it-IT" sz="1600" dirty="0" err="1"/>
              <a:t>services</a:t>
            </a:r>
            <a:r>
              <a:rPr lang="it-IT" sz="1600" dirty="0"/>
              <a:t>, </a:t>
            </a:r>
            <a:r>
              <a:rPr lang="it-IT" sz="1600" dirty="0" err="1"/>
              <a:t>readout</a:t>
            </a:r>
            <a:r>
              <a:rPr lang="it-IT" sz="1600" dirty="0"/>
              <a:t>, </a:t>
            </a:r>
            <a:r>
              <a:rPr lang="it-IT" sz="1600" dirty="0" err="1"/>
              <a:t>daq</a:t>
            </a:r>
            <a:r>
              <a:rPr lang="it-IT" sz="1600" dirty="0"/>
              <a:t> &amp; detector)	          </a:t>
            </a:r>
            <a:r>
              <a:rPr lang="it-IT" sz="1600" b="1" dirty="0">
                <a:solidFill>
                  <a:srgbClr val="520AF8"/>
                </a:solidFill>
              </a:rPr>
              <a:t>P. </a:t>
            </a:r>
            <a:r>
              <a:rPr lang="it-IT" sz="1600" b="1" dirty="0" err="1">
                <a:solidFill>
                  <a:srgbClr val="520AF8"/>
                </a:solidFill>
              </a:rPr>
              <a:t>Verwilligen</a:t>
            </a:r>
            <a:endParaRPr lang="it-IT" sz="1600" b="1" dirty="0">
              <a:solidFill>
                <a:srgbClr val="520AF8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/>
              <a:t>Stand-Alone &amp; CMSSW </a:t>
            </a:r>
            <a:r>
              <a:rPr lang="it-IT" sz="1600" dirty="0" err="1"/>
              <a:t>integrated</a:t>
            </a:r>
            <a:r>
              <a:rPr lang="it-IT" sz="1600" dirty="0"/>
              <a:t> </a:t>
            </a:r>
            <a:r>
              <a:rPr lang="it-IT" sz="1600" dirty="0" err="1"/>
              <a:t>simulation</a:t>
            </a:r>
            <a:r>
              <a:rPr lang="it-IT" sz="1600" dirty="0"/>
              <a:t> of GEM Detectors                        </a:t>
            </a:r>
            <a:r>
              <a:rPr lang="it-IT" sz="1600" b="1" dirty="0" err="1">
                <a:solidFill>
                  <a:srgbClr val="FF0000"/>
                </a:solidFill>
              </a:rPr>
              <a:t>Simulation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coordinated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/>
              <a:t>by </a:t>
            </a:r>
            <a:r>
              <a:rPr lang="it-IT" sz="1600" b="1" dirty="0">
                <a:solidFill>
                  <a:srgbClr val="520AF8"/>
                </a:solidFill>
              </a:rPr>
              <a:t>P. </a:t>
            </a:r>
            <a:r>
              <a:rPr lang="it-IT" sz="1600" b="1" dirty="0" err="1">
                <a:solidFill>
                  <a:srgbClr val="520AF8"/>
                </a:solidFill>
              </a:rPr>
              <a:t>Verwilligen</a:t>
            </a:r>
            <a:endParaRPr lang="it-IT" sz="1600" b="1" dirty="0">
              <a:solidFill>
                <a:srgbClr val="520AF8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 err="1"/>
              <a:t>Preparation</a:t>
            </a:r>
            <a:r>
              <a:rPr lang="it-IT" sz="1600" dirty="0"/>
              <a:t> of Phase-2 </a:t>
            </a:r>
            <a:r>
              <a:rPr lang="it-IT" sz="1600" dirty="0" err="1"/>
              <a:t>Electronics</a:t>
            </a:r>
            <a:r>
              <a:rPr lang="it-IT" sz="1600" dirty="0"/>
              <a:t>: </a:t>
            </a:r>
            <a:r>
              <a:rPr lang="it-IT" sz="1600" dirty="0" err="1"/>
              <a:t>packaged</a:t>
            </a:r>
            <a:r>
              <a:rPr lang="it-IT" sz="1600" dirty="0"/>
              <a:t> VFAT3: </a:t>
            </a:r>
            <a:r>
              <a:rPr lang="it-IT" sz="1600" b="1" dirty="0">
                <a:solidFill>
                  <a:srgbClr val="C00000"/>
                </a:solidFill>
              </a:rPr>
              <a:t>design</a:t>
            </a:r>
            <a:r>
              <a:rPr lang="it-IT" sz="1600" dirty="0"/>
              <a:t> &amp; </a:t>
            </a:r>
            <a:r>
              <a:rPr lang="it-IT" sz="1600" b="1" dirty="0"/>
              <a:t>tender</a:t>
            </a:r>
            <a:r>
              <a:rPr lang="it-IT" sz="1600" dirty="0"/>
              <a:t>            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FF0000"/>
                </a:solidFill>
              </a:rPr>
              <a:t>GEM </a:t>
            </a:r>
            <a:r>
              <a:rPr lang="it-IT" sz="1600" b="1" dirty="0" err="1">
                <a:solidFill>
                  <a:srgbClr val="FF0000"/>
                </a:solidFill>
              </a:rPr>
              <a:t>Electronics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FF0000"/>
                </a:solidFill>
              </a:rPr>
              <a:t>coordinated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/>
              <a:t>by</a:t>
            </a:r>
            <a:r>
              <a:rPr lang="it-IT" sz="1600" b="1" dirty="0">
                <a:solidFill>
                  <a:srgbClr val="FF0000"/>
                </a:solidFill>
              </a:rPr>
              <a:t> </a:t>
            </a:r>
            <a:r>
              <a:rPr lang="it-IT" sz="1600" b="1" dirty="0" err="1">
                <a:solidFill>
                  <a:srgbClr val="520AF8"/>
                </a:solidFill>
              </a:rPr>
              <a:t>F</a:t>
            </a:r>
            <a:r>
              <a:rPr lang="it-IT" sz="1600" b="1" dirty="0">
                <a:solidFill>
                  <a:srgbClr val="520AF8"/>
                </a:solidFill>
              </a:rPr>
              <a:t>. </a:t>
            </a:r>
            <a:r>
              <a:rPr lang="it-IT" sz="1600" b="1" dirty="0" err="1">
                <a:solidFill>
                  <a:srgbClr val="520AF8"/>
                </a:solidFill>
              </a:rPr>
              <a:t>Licciulli</a:t>
            </a:r>
            <a:endParaRPr lang="it-IT" sz="1600" b="1" dirty="0">
              <a:solidFill>
                <a:srgbClr val="520AF8"/>
              </a:solidFill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it-IT" sz="1600" dirty="0" err="1"/>
              <a:t>Preparation</a:t>
            </a:r>
            <a:r>
              <a:rPr lang="it-IT" sz="1600" dirty="0"/>
              <a:t> for </a:t>
            </a:r>
            <a:r>
              <a:rPr lang="it-IT" sz="1600" dirty="0" err="1"/>
              <a:t>Neutron</a:t>
            </a:r>
            <a:r>
              <a:rPr lang="it-IT" sz="1600" dirty="0"/>
              <a:t> </a:t>
            </a:r>
            <a:r>
              <a:rPr lang="it-IT" sz="1600" dirty="0" err="1"/>
              <a:t>Beam</a:t>
            </a:r>
            <a:r>
              <a:rPr lang="it-IT" sz="1600" dirty="0"/>
              <a:t> Test (</a:t>
            </a:r>
            <a:r>
              <a:rPr lang="it-IT" sz="1600" dirty="0" err="1"/>
              <a:t>Discharges</a:t>
            </a:r>
            <a:r>
              <a:rPr lang="it-IT" sz="1600" dirty="0"/>
              <a:t>) in </a:t>
            </a:r>
            <a:r>
              <a:rPr lang="it-IT" sz="1600" dirty="0" err="1"/>
              <a:t>October</a:t>
            </a:r>
            <a:r>
              <a:rPr lang="it-IT" sz="1600" dirty="0"/>
              <a:t> 2019 – in </a:t>
            </a:r>
            <a:r>
              <a:rPr lang="it-IT" sz="1600" dirty="0" err="1"/>
              <a:t>collaboration</a:t>
            </a:r>
            <a:r>
              <a:rPr lang="it-IT" sz="1600" dirty="0"/>
              <a:t> with INFN Pavia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F6A9DE72-3686-1E45-B83E-836AF8B701CA}"/>
              </a:ext>
            </a:extLst>
          </p:cNvPr>
          <p:cNvSpPr/>
          <p:nvPr/>
        </p:nvSpPr>
        <p:spPr>
          <a:xfrm>
            <a:off x="49395" y="972432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CAE063-659C-D142-8BD8-5BDB66CC1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19" y="3968778"/>
            <a:ext cx="2948104" cy="22110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8D001-3EF5-FB44-9FCC-93C586832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460" y="3968778"/>
            <a:ext cx="2948104" cy="22110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2CD0FD-B59B-094F-AA11-124DDDB07D9B}"/>
              </a:ext>
            </a:extLst>
          </p:cNvPr>
          <p:cNvSpPr txBox="1"/>
          <p:nvPr/>
        </p:nvSpPr>
        <p:spPr>
          <a:xfrm>
            <a:off x="1410194" y="6179856"/>
            <a:ext cx="293602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Construction </a:t>
            </a:r>
            <a:r>
              <a:rPr lang="it-IT" dirty="0">
                <a:highlight>
                  <a:srgbClr val="FFFF00"/>
                </a:highlight>
              </a:rPr>
              <a:t>&amp;</a:t>
            </a:r>
            <a:r>
              <a:rPr lang="it-IT" dirty="0">
                <a:solidFill>
                  <a:srgbClr val="FF0000"/>
                </a:solidFill>
                <a:highlight>
                  <a:srgbClr val="FFFF00"/>
                </a:highlight>
              </a:rPr>
              <a:t> Test GE2/1</a:t>
            </a: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6B02E94C-55D5-CA40-AE01-36CB4E8FF097}"/>
              </a:ext>
            </a:extLst>
          </p:cNvPr>
          <p:cNvSpPr/>
          <p:nvPr/>
        </p:nvSpPr>
        <p:spPr>
          <a:xfrm>
            <a:off x="6625205" y="3973177"/>
            <a:ext cx="1971670" cy="27619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>
            <a:extLst>
              <a:ext uri="{FF2B5EF4-FFF2-40B4-BE49-F238E27FC236}">
                <a16:creationId xmlns:a16="http://schemas.microsoft.com/office/drawing/2014/main" id="{5796F510-8774-4040-8ABE-C890034BCF51}"/>
              </a:ext>
            </a:extLst>
          </p:cNvPr>
          <p:cNvSpPr/>
          <p:nvPr/>
        </p:nvSpPr>
        <p:spPr>
          <a:xfrm>
            <a:off x="8596875" y="3963945"/>
            <a:ext cx="1768313" cy="27619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C1CDD2-1662-5444-BB58-8E8D2D586908}"/>
              </a:ext>
            </a:extLst>
          </p:cNvPr>
          <p:cNvSpPr txBox="1"/>
          <p:nvPr/>
        </p:nvSpPr>
        <p:spPr>
          <a:xfrm>
            <a:off x="7415684" y="6744398"/>
            <a:ext cx="2620138" cy="40011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  <a:highlight>
                  <a:srgbClr val="00FFFF"/>
                </a:highlight>
              </a:rPr>
              <a:t>Design </a:t>
            </a:r>
            <a:r>
              <a:rPr lang="it-IT" dirty="0">
                <a:highlight>
                  <a:srgbClr val="00FFFF"/>
                </a:highlight>
              </a:rPr>
              <a:t>of</a:t>
            </a:r>
            <a:r>
              <a:rPr lang="it-IT" dirty="0">
                <a:solidFill>
                  <a:srgbClr val="FF0000"/>
                </a:solidFill>
                <a:highlight>
                  <a:srgbClr val="00FFFF"/>
                </a:highlight>
              </a:rPr>
              <a:t> ME0 </a:t>
            </a:r>
            <a:r>
              <a:rPr lang="it-IT" dirty="0" err="1">
                <a:solidFill>
                  <a:srgbClr val="FF0000"/>
                </a:solidFill>
                <a:highlight>
                  <a:srgbClr val="00FFFF"/>
                </a:highlight>
              </a:rPr>
              <a:t>readout</a:t>
            </a:r>
            <a:endParaRPr lang="it-IT" dirty="0">
              <a:solidFill>
                <a:srgbClr val="FF0000"/>
              </a:solidFill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35552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61702" y="7135332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56C9A0-9DF0-A840-ABC0-53190276D0E6}"/>
              </a:ext>
            </a:extLst>
          </p:cNvPr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</a:rPr>
              <a:t>iRPC</a:t>
            </a:r>
            <a:r>
              <a:rPr lang="en-US" sz="2700" b="1" dirty="0">
                <a:solidFill>
                  <a:srgbClr val="0000FF"/>
                </a:solidFill>
              </a:rPr>
              <a:t> Design for RE3/1 &amp; RE4/1 </a:t>
            </a:r>
            <a:r>
              <a:rPr lang="en-US" sz="2700" b="1" dirty="0"/>
              <a:t>: 2D readout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D6D2A50-DB2A-374B-BDE3-5D49128F0F53}"/>
              </a:ext>
            </a:extLst>
          </p:cNvPr>
          <p:cNvSpPr/>
          <p:nvPr/>
        </p:nvSpPr>
        <p:spPr>
          <a:xfrm>
            <a:off x="8570061" y="110085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3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E8DA484-A203-0D46-9B92-60A16AD93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034693"/>
              </p:ext>
            </p:extLst>
          </p:nvPr>
        </p:nvGraphicFramePr>
        <p:xfrm>
          <a:off x="158199" y="1019992"/>
          <a:ext cx="5348604" cy="23469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7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3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5" dirty="0">
                          <a:solidFill>
                            <a:srgbClr val="FF2500"/>
                          </a:solidFill>
                          <a:latin typeface="Times New Roman"/>
                          <a:cs typeface="Times New Roman"/>
                        </a:rPr>
                        <a:t>iRPC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BED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spc="-10" dirty="0">
                          <a:solidFill>
                            <a:srgbClr val="FF2500"/>
                          </a:solidFill>
                          <a:latin typeface="Times New Roman"/>
                          <a:cs typeface="Times New Roman"/>
                        </a:rPr>
                        <a:t>RPC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B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marL="936625" marR="354965" indent="-5765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High </a:t>
                      </a: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Pressure</a:t>
                      </a:r>
                      <a:r>
                        <a:rPr sz="1400" b="1" spc="-6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Laminate  thickness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1.4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Times New Roman"/>
                          <a:cs typeface="Times New Roman"/>
                        </a:rPr>
                        <a:t>Num.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of Gas</a:t>
                      </a:r>
                      <a:r>
                        <a:rPr sz="1400" b="1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Gap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Gas Gap</a:t>
                      </a:r>
                      <a:r>
                        <a:rPr sz="1400" b="1" spc="-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width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marL="315595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1.4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10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mm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Resistivity</a:t>
                      </a:r>
                      <a:r>
                        <a:rPr sz="1400" b="1" spc="-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(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</a:t>
                      </a:r>
                      <a:r>
                        <a:rPr sz="1400" b="1" spc="5" dirty="0">
                          <a:latin typeface="Times New Roman"/>
                          <a:cs typeface="Times New Roman"/>
                        </a:rPr>
                        <a:t>cm)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0.9 - 3 x</a:t>
                      </a:r>
                      <a:r>
                        <a:rPr sz="1400" spc="-7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350" spc="15" baseline="2469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1 - 6 x</a:t>
                      </a:r>
                      <a:r>
                        <a:rPr sz="1400" spc="-5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10" dirty="0">
                          <a:latin typeface="Times New Roman"/>
                          <a:cs typeface="Times New Roman"/>
                        </a:rPr>
                        <a:t>10</a:t>
                      </a:r>
                      <a:r>
                        <a:rPr sz="1350" spc="15" baseline="24691" dirty="0">
                          <a:latin typeface="Times New Roman"/>
                          <a:cs typeface="Times New Roman"/>
                        </a:rPr>
                        <a:t>10</a:t>
                      </a:r>
                      <a:endParaRPr sz="1350" baseline="24691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dirty="0">
                          <a:latin typeface="Times New Roman"/>
                          <a:cs typeface="Times New Roman"/>
                        </a:rPr>
                        <a:t>Charge</a:t>
                      </a:r>
                      <a:r>
                        <a:rPr sz="1400" b="1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b="1" spc="-5" dirty="0">
                          <a:latin typeface="Times New Roman"/>
                          <a:cs typeface="Times New Roman"/>
                        </a:rPr>
                        <a:t>threshold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50</a:t>
                      </a:r>
                      <a:r>
                        <a:rPr sz="1400" spc="-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fC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spc="5" dirty="0">
                          <a:latin typeface="Times New Roman"/>
                          <a:cs typeface="Times New Roman"/>
                        </a:rPr>
                        <a:t>150</a:t>
                      </a:r>
                      <a:r>
                        <a:rPr sz="1400" spc="-3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fC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400" b="1" spc="2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dirty="0">
                          <a:latin typeface="Times New Roman"/>
                          <a:cs typeface="Times New Roman"/>
                        </a:rPr>
                        <a:t>segmentation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2D</a:t>
                      </a:r>
                      <a:r>
                        <a:rPr sz="1400" spc="-2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readout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Times New Roman"/>
                          <a:cs typeface="Times New Roman"/>
                        </a:rPr>
                        <a:t>3 </a:t>
                      </a:r>
                      <a:r>
                        <a:rPr sz="1400" spc="65" dirty="0">
                          <a:latin typeface="Arial"/>
                          <a:cs typeface="Arial"/>
                        </a:rPr>
                        <a:t>h</a:t>
                      </a:r>
                      <a:r>
                        <a:rPr sz="14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Times New Roman"/>
                          <a:cs typeface="Times New Roman"/>
                        </a:rPr>
                        <a:t>partitions</a:t>
                      </a: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object 7">
            <a:extLst>
              <a:ext uri="{FF2B5EF4-FFF2-40B4-BE49-F238E27FC236}">
                <a16:creationId xmlns:a16="http://schemas.microsoft.com/office/drawing/2014/main" id="{768651D5-860E-2745-9FDA-AA3AAC038CD4}"/>
              </a:ext>
            </a:extLst>
          </p:cNvPr>
          <p:cNvSpPr txBox="1"/>
          <p:nvPr/>
        </p:nvSpPr>
        <p:spPr>
          <a:xfrm>
            <a:off x="451276" y="738296"/>
            <a:ext cx="4944817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800" b="1" dirty="0">
                <a:solidFill>
                  <a:srgbClr val="FF2500"/>
                </a:solidFill>
                <a:cs typeface="Arial"/>
              </a:rPr>
              <a:t>The design of the </a:t>
            </a:r>
            <a:r>
              <a:rPr sz="1800" b="1" spc="-5" dirty="0">
                <a:solidFill>
                  <a:srgbClr val="FF2500"/>
                </a:solidFill>
                <a:cs typeface="Arial"/>
              </a:rPr>
              <a:t>improved </a:t>
            </a:r>
            <a:r>
              <a:rPr sz="1800" b="1" dirty="0">
                <a:solidFill>
                  <a:srgbClr val="FF2500"/>
                </a:solidFill>
                <a:cs typeface="Arial"/>
              </a:rPr>
              <a:t>RPC has been</a:t>
            </a:r>
            <a:r>
              <a:rPr sz="1800" b="1" spc="-75" dirty="0">
                <a:solidFill>
                  <a:srgbClr val="FF2500"/>
                </a:solidFill>
                <a:cs typeface="Arial"/>
              </a:rPr>
              <a:t> </a:t>
            </a:r>
            <a:r>
              <a:rPr sz="1800" b="1" dirty="0">
                <a:solidFill>
                  <a:srgbClr val="FF2500"/>
                </a:solidFill>
                <a:cs typeface="Arial"/>
              </a:rPr>
              <a:t>defined</a:t>
            </a:r>
            <a:endParaRPr sz="1800" dirty="0">
              <a:cs typeface="Arial"/>
            </a:endParaRP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A7FACA8F-73B2-A14A-B58B-C4FD6CB925F0}"/>
              </a:ext>
            </a:extLst>
          </p:cNvPr>
          <p:cNvSpPr/>
          <p:nvPr/>
        </p:nvSpPr>
        <p:spPr>
          <a:xfrm>
            <a:off x="105840" y="82567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object 50">
            <a:extLst>
              <a:ext uri="{FF2B5EF4-FFF2-40B4-BE49-F238E27FC236}">
                <a16:creationId xmlns:a16="http://schemas.microsoft.com/office/drawing/2014/main" id="{0783B83F-7DD9-E04B-8451-CA7919D34254}"/>
              </a:ext>
            </a:extLst>
          </p:cNvPr>
          <p:cNvSpPr txBox="1"/>
          <p:nvPr/>
        </p:nvSpPr>
        <p:spPr>
          <a:xfrm>
            <a:off x="5799880" y="738296"/>
            <a:ext cx="4608759" cy="75783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40" dirty="0">
                <a:solidFill>
                  <a:srgbClr val="FF0000"/>
                </a:solidFill>
                <a:cs typeface="Arial"/>
              </a:rPr>
              <a:t>2D </a:t>
            </a:r>
            <a:r>
              <a:rPr sz="1600" spc="-60" dirty="0">
                <a:solidFill>
                  <a:srgbClr val="FF0000"/>
                </a:solidFill>
                <a:cs typeface="Arial"/>
              </a:rPr>
              <a:t>readout</a:t>
            </a:r>
            <a:r>
              <a:rPr sz="1600" spc="-125" dirty="0">
                <a:solidFill>
                  <a:srgbClr val="FF0000"/>
                </a:solidFill>
                <a:cs typeface="Arial"/>
              </a:rPr>
              <a:t> </a:t>
            </a:r>
            <a:r>
              <a:rPr sz="1600" spc="-90" dirty="0">
                <a:solidFill>
                  <a:srgbClr val="FF0000"/>
                </a:solidFill>
                <a:cs typeface="Arial"/>
              </a:rPr>
              <a:t>design</a:t>
            </a:r>
            <a:r>
              <a:rPr sz="1400" spc="-90" dirty="0">
                <a:cs typeface="Arial"/>
              </a:rPr>
              <a:t>:</a:t>
            </a:r>
            <a:endParaRPr sz="1400" dirty="0">
              <a:cs typeface="Arial"/>
            </a:endParaRPr>
          </a:p>
          <a:p>
            <a:pPr marL="12700" marR="5080">
              <a:lnSpc>
                <a:spcPts val="1910"/>
              </a:lnSpc>
              <a:spcBef>
                <a:spcPts val="85"/>
              </a:spcBef>
            </a:pPr>
            <a:r>
              <a:rPr sz="1400" spc="-100" dirty="0">
                <a:cs typeface="Arial"/>
              </a:rPr>
              <a:t>Readout </a:t>
            </a:r>
            <a:r>
              <a:rPr sz="1400" spc="-85" dirty="0">
                <a:cs typeface="Arial"/>
              </a:rPr>
              <a:t>Strips </a:t>
            </a:r>
            <a:r>
              <a:rPr sz="1400" spc="-15" dirty="0">
                <a:cs typeface="Arial"/>
              </a:rPr>
              <a:t>(with </a:t>
            </a:r>
            <a:r>
              <a:rPr sz="1400" spc="-140" dirty="0">
                <a:cs typeface="Arial"/>
              </a:rPr>
              <a:t>a </a:t>
            </a:r>
            <a:r>
              <a:rPr sz="1400" spc="-40" dirty="0">
                <a:cs typeface="Arial"/>
              </a:rPr>
              <a:t>pitch </a:t>
            </a:r>
            <a:r>
              <a:rPr sz="1400" i="1" spc="-65" dirty="0">
                <a:cs typeface="Arial"/>
              </a:rPr>
              <a:t>≈0.6</a:t>
            </a:r>
            <a:r>
              <a:rPr sz="1400" i="1" spc="-65" dirty="0">
                <a:cs typeface="Times New Roman"/>
              </a:rPr>
              <a:t>÷</a:t>
            </a:r>
            <a:r>
              <a:rPr sz="1400" i="1" spc="-65" dirty="0">
                <a:cs typeface="Arial"/>
              </a:rPr>
              <a:t>1.0 </a:t>
            </a:r>
            <a:r>
              <a:rPr sz="1400" spc="-85" dirty="0">
                <a:cs typeface="Arial"/>
              </a:rPr>
              <a:t>cm) are </a:t>
            </a:r>
            <a:r>
              <a:rPr sz="1400" spc="-55" dirty="0">
                <a:cs typeface="Arial"/>
              </a:rPr>
              <a:t>readout </a:t>
            </a:r>
            <a:r>
              <a:rPr sz="1400" spc="-30" dirty="0">
                <a:cs typeface="Arial"/>
              </a:rPr>
              <a:t>from </a:t>
            </a:r>
            <a:r>
              <a:rPr sz="1400" spc="-65" dirty="0">
                <a:cs typeface="Arial"/>
              </a:rPr>
              <a:t>both-ends </a:t>
            </a:r>
            <a:endParaRPr lang="en-US" sz="1400" spc="-65" dirty="0">
              <a:cs typeface="Arial"/>
            </a:endParaRPr>
          </a:p>
          <a:p>
            <a:pPr marL="12700" marR="5080">
              <a:lnSpc>
                <a:spcPts val="1910"/>
              </a:lnSpc>
              <a:spcBef>
                <a:spcPts val="85"/>
              </a:spcBef>
            </a:pPr>
            <a:r>
              <a:rPr sz="1400" spc="-90" dirty="0">
                <a:cs typeface="Arial"/>
              </a:rPr>
              <a:t>and  </a:t>
            </a:r>
            <a:r>
              <a:rPr sz="1400" spc="-75" dirty="0">
                <a:cs typeface="Arial"/>
              </a:rPr>
              <a:t>connected </a:t>
            </a:r>
            <a:r>
              <a:rPr sz="1400" spc="5" dirty="0">
                <a:cs typeface="Arial"/>
              </a:rPr>
              <a:t>to </a:t>
            </a:r>
            <a:r>
              <a:rPr sz="1400" spc="-140" dirty="0">
                <a:cs typeface="Arial"/>
              </a:rPr>
              <a:t>a </a:t>
            </a:r>
            <a:r>
              <a:rPr sz="1400" spc="-75" dirty="0">
                <a:cs typeface="Arial"/>
              </a:rPr>
              <a:t>new </a:t>
            </a:r>
            <a:r>
              <a:rPr sz="1400" spc="-90" dirty="0">
                <a:cs typeface="Arial"/>
              </a:rPr>
              <a:t>Front-End </a:t>
            </a:r>
            <a:r>
              <a:rPr sz="1400" spc="-114" dirty="0">
                <a:cs typeface="Arial"/>
              </a:rPr>
              <a:t>Boards </a:t>
            </a:r>
            <a:r>
              <a:rPr sz="1400" spc="-70" dirty="0">
                <a:cs typeface="Arial"/>
              </a:rPr>
              <a:t>equipped </a:t>
            </a:r>
            <a:r>
              <a:rPr sz="1400" spc="-10" dirty="0">
                <a:cs typeface="Arial"/>
              </a:rPr>
              <a:t>with </a:t>
            </a:r>
            <a:r>
              <a:rPr sz="1400" spc="-140" dirty="0">
                <a:cs typeface="Arial"/>
              </a:rPr>
              <a:t>a</a:t>
            </a:r>
            <a:r>
              <a:rPr sz="1400" spc="-55" dirty="0">
                <a:cs typeface="Arial"/>
              </a:rPr>
              <a:t> </a:t>
            </a:r>
            <a:r>
              <a:rPr sz="1400" spc="-240" dirty="0">
                <a:cs typeface="Arial"/>
              </a:rPr>
              <a:t>TDC</a:t>
            </a:r>
            <a:endParaRPr sz="1400" dirty="0">
              <a:cs typeface="Arial"/>
            </a:endParaRPr>
          </a:p>
        </p:txBody>
      </p:sp>
      <p:sp>
        <p:nvSpPr>
          <p:cNvPr id="14" name="object 45">
            <a:extLst>
              <a:ext uri="{FF2B5EF4-FFF2-40B4-BE49-F238E27FC236}">
                <a16:creationId xmlns:a16="http://schemas.microsoft.com/office/drawing/2014/main" id="{FC91D669-E9D9-FF42-ADD3-25DD14A5C285}"/>
              </a:ext>
            </a:extLst>
          </p:cNvPr>
          <p:cNvSpPr/>
          <p:nvPr/>
        </p:nvSpPr>
        <p:spPr>
          <a:xfrm>
            <a:off x="5587999" y="1791771"/>
            <a:ext cx="1783645" cy="14368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A1F0C3A5-0972-474D-9897-6BD69CA1E357}"/>
              </a:ext>
            </a:extLst>
          </p:cNvPr>
          <p:cNvSpPr/>
          <p:nvPr/>
        </p:nvSpPr>
        <p:spPr>
          <a:xfrm>
            <a:off x="7371644" y="1865481"/>
            <a:ext cx="3303221" cy="13631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41">
            <a:extLst>
              <a:ext uri="{FF2B5EF4-FFF2-40B4-BE49-F238E27FC236}">
                <a16:creationId xmlns:a16="http://schemas.microsoft.com/office/drawing/2014/main" id="{3707519F-F1F1-4C41-BA8D-2075BC94140B}"/>
              </a:ext>
            </a:extLst>
          </p:cNvPr>
          <p:cNvSpPr/>
          <p:nvPr/>
        </p:nvSpPr>
        <p:spPr>
          <a:xfrm>
            <a:off x="5587999" y="3393932"/>
            <a:ext cx="2531364" cy="1792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943FF91B-4B88-3240-A657-49B0E96CF963}"/>
              </a:ext>
            </a:extLst>
          </p:cNvPr>
          <p:cNvSpPr/>
          <p:nvPr/>
        </p:nvSpPr>
        <p:spPr>
          <a:xfrm>
            <a:off x="5423878" y="5331711"/>
            <a:ext cx="2531364" cy="20120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40">
            <a:extLst>
              <a:ext uri="{FF2B5EF4-FFF2-40B4-BE49-F238E27FC236}">
                <a16:creationId xmlns:a16="http://schemas.microsoft.com/office/drawing/2014/main" id="{5A3F2C69-BBE7-4547-91B1-33DD52BE9880}"/>
              </a:ext>
            </a:extLst>
          </p:cNvPr>
          <p:cNvSpPr/>
          <p:nvPr/>
        </p:nvSpPr>
        <p:spPr>
          <a:xfrm>
            <a:off x="8185215" y="3393932"/>
            <a:ext cx="2419990" cy="17929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ADF53EE6-82F1-F448-841A-E3C3ABD12494}"/>
              </a:ext>
            </a:extLst>
          </p:cNvPr>
          <p:cNvSpPr txBox="1"/>
          <p:nvPr/>
        </p:nvSpPr>
        <p:spPr>
          <a:xfrm>
            <a:off x="5655298" y="6750757"/>
            <a:ext cx="1117600" cy="251351"/>
          </a:xfrm>
          <a:prstGeom prst="rect">
            <a:avLst/>
          </a:prstGeom>
          <a:ln w="9144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219710" algn="ctr">
              <a:lnSpc>
                <a:spcPct val="100000"/>
              </a:lnSpc>
              <a:spcBef>
                <a:spcPts val="280"/>
              </a:spcBef>
            </a:pPr>
            <a:r>
              <a:rPr lang="en-US" sz="1400" spc="-130" dirty="0">
                <a:highlight>
                  <a:srgbClr val="00FFFF"/>
                </a:highlight>
                <a:cs typeface="Arial"/>
              </a:rPr>
              <a:t>Return</a:t>
            </a:r>
            <a:r>
              <a:rPr sz="1400" spc="-45" dirty="0">
                <a:highlight>
                  <a:srgbClr val="00FFFF"/>
                </a:highlight>
                <a:cs typeface="Arial"/>
              </a:rPr>
              <a:t> </a:t>
            </a:r>
            <a:r>
              <a:rPr sz="1400" spc="-180" dirty="0">
                <a:highlight>
                  <a:srgbClr val="00FFFF"/>
                </a:highlight>
                <a:cs typeface="Arial"/>
              </a:rPr>
              <a:t>iRPC</a:t>
            </a:r>
            <a:endParaRPr sz="1400" dirty="0">
              <a:highlight>
                <a:srgbClr val="00FFFF"/>
              </a:highlight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BAD25C0-C419-0A46-BB54-5CE5293E2F9E}"/>
              </a:ext>
            </a:extLst>
          </p:cNvPr>
          <p:cNvSpPr txBox="1"/>
          <p:nvPr/>
        </p:nvSpPr>
        <p:spPr>
          <a:xfrm>
            <a:off x="8037303" y="5304062"/>
            <a:ext cx="2567903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Prototypes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tested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dirty="0" err="1">
                <a:solidFill>
                  <a:srgbClr val="FF0000"/>
                </a:solidFill>
              </a:rPr>
              <a:t>at</a:t>
            </a:r>
            <a:r>
              <a:rPr lang="it-IT" sz="1600" dirty="0">
                <a:solidFill>
                  <a:srgbClr val="FF0000"/>
                </a:solidFill>
              </a:rPr>
              <a:t> GIF++ </a:t>
            </a:r>
            <a:r>
              <a:rPr lang="it-IT" sz="1600" dirty="0"/>
              <a:t>by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520AF8"/>
                </a:solidFill>
              </a:rPr>
              <a:t>A. </a:t>
            </a:r>
            <a:r>
              <a:rPr lang="it-IT" sz="1600" b="1" dirty="0" err="1">
                <a:solidFill>
                  <a:srgbClr val="520AF8"/>
                </a:solidFill>
              </a:rPr>
              <a:t>Gelmi</a:t>
            </a:r>
            <a:r>
              <a:rPr lang="it-IT" sz="1600" b="1" dirty="0">
                <a:solidFill>
                  <a:srgbClr val="520AF8"/>
                </a:solidFill>
              </a:rPr>
              <a:t>, </a:t>
            </a:r>
            <a:r>
              <a:rPr lang="it-IT" sz="1600" b="1" dirty="0" err="1">
                <a:solidFill>
                  <a:srgbClr val="520AF8"/>
                </a:solidFill>
              </a:rPr>
              <a:t>R</a:t>
            </a:r>
            <a:r>
              <a:rPr lang="it-IT" sz="1600" b="1" dirty="0">
                <a:solidFill>
                  <a:srgbClr val="520AF8"/>
                </a:solidFill>
              </a:rPr>
              <a:t>. </a:t>
            </a:r>
            <a:r>
              <a:rPr lang="it-IT" sz="1600" b="1" dirty="0" err="1">
                <a:solidFill>
                  <a:srgbClr val="520AF8"/>
                </a:solidFill>
              </a:rPr>
              <a:t>Aly</a:t>
            </a:r>
            <a:endParaRPr lang="it-IT" sz="1600" b="1" dirty="0">
              <a:solidFill>
                <a:srgbClr val="520AF8"/>
              </a:solidFill>
            </a:endParaRPr>
          </a:p>
          <a:p>
            <a:endParaRPr lang="it-IT" sz="1600" b="1" dirty="0">
              <a:solidFill>
                <a:srgbClr val="520AF8"/>
              </a:solidFill>
            </a:endParaRPr>
          </a:p>
          <a:p>
            <a:r>
              <a:rPr lang="it-IT" sz="1600" dirty="0">
                <a:solidFill>
                  <a:srgbClr val="FF0000"/>
                </a:solidFill>
              </a:rPr>
              <a:t>RE3/1 &amp; 4/1 Services</a:t>
            </a:r>
          </a:p>
          <a:p>
            <a:r>
              <a:rPr lang="it-IT" sz="1400" dirty="0" err="1"/>
              <a:t>installation</a:t>
            </a:r>
            <a:r>
              <a:rPr lang="it-IT" sz="1400" dirty="0"/>
              <a:t> by</a:t>
            </a:r>
            <a:r>
              <a:rPr lang="it-IT" sz="1600" dirty="0">
                <a:solidFill>
                  <a:srgbClr val="FF0000"/>
                </a:solidFill>
              </a:rPr>
              <a:t> </a:t>
            </a:r>
            <a:r>
              <a:rPr lang="it-IT" sz="1600" b="1" dirty="0">
                <a:solidFill>
                  <a:srgbClr val="520AF8"/>
                </a:solidFill>
              </a:rPr>
              <a:t>N. </a:t>
            </a:r>
            <a:r>
              <a:rPr lang="it-IT" sz="1600" b="1" dirty="0" err="1">
                <a:solidFill>
                  <a:srgbClr val="520AF8"/>
                </a:solidFill>
              </a:rPr>
              <a:t>Lacalamita</a:t>
            </a:r>
            <a:endParaRPr lang="it-IT" sz="1600" b="1" dirty="0">
              <a:solidFill>
                <a:srgbClr val="520AF8"/>
              </a:solidFill>
            </a:endParaRPr>
          </a:p>
          <a:p>
            <a:endParaRPr lang="it-IT" sz="1600" b="1" dirty="0">
              <a:solidFill>
                <a:srgbClr val="520AF8"/>
              </a:solidFill>
            </a:endParaRPr>
          </a:p>
          <a:p>
            <a:r>
              <a:rPr lang="it-IT" sz="1600" dirty="0">
                <a:solidFill>
                  <a:srgbClr val="FF0000"/>
                </a:solidFill>
              </a:rPr>
              <a:t>R&amp;D upgrade</a:t>
            </a:r>
            <a:r>
              <a:rPr lang="it-IT" sz="1600" b="1" dirty="0">
                <a:solidFill>
                  <a:srgbClr val="520AF8"/>
                </a:solidFill>
              </a:rPr>
              <a:t> </a:t>
            </a:r>
            <a:r>
              <a:rPr lang="it-IT" sz="1500" b="1" dirty="0" err="1">
                <a:solidFill>
                  <a:srgbClr val="520AF8"/>
                </a:solidFill>
              </a:rPr>
              <a:t>W.Elmetenawee</a:t>
            </a:r>
            <a:r>
              <a:rPr lang="it-IT" sz="1500" b="1" dirty="0">
                <a:solidFill>
                  <a:srgbClr val="520AF8"/>
                </a:solidFill>
              </a:rPr>
              <a:t>, </a:t>
            </a:r>
            <a:r>
              <a:rPr lang="it-IT" sz="1500" b="1" dirty="0" err="1">
                <a:solidFill>
                  <a:srgbClr val="520AF8"/>
                </a:solidFill>
              </a:rPr>
              <a:t>I.Margjeka</a:t>
            </a:r>
            <a:endParaRPr lang="it-IT" sz="1500" b="1" dirty="0">
              <a:solidFill>
                <a:srgbClr val="520AF8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CE7874-C444-5B48-B732-833118CE9CF3}"/>
                  </a:ext>
                </a:extLst>
              </p:cNvPr>
              <p:cNvSpPr txBox="1"/>
              <p:nvPr/>
            </p:nvSpPr>
            <p:spPr>
              <a:xfrm>
                <a:off x="150945" y="4530878"/>
                <a:ext cx="5391898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 err="1"/>
                  <a:t>Two</a:t>
                </a:r>
                <a:r>
                  <a:rPr lang="it-IT" sz="1600" dirty="0"/>
                  <a:t> full </a:t>
                </a:r>
                <a:r>
                  <a:rPr lang="it-IT" sz="1600" dirty="0" err="1"/>
                  <a:t>size-RPCs</a:t>
                </a:r>
                <a:r>
                  <a:rPr lang="it-IT" sz="1600" dirty="0"/>
                  <a:t> with new </a:t>
                </a:r>
                <a:r>
                  <a:rPr lang="it-IT" sz="1600" dirty="0" err="1"/>
                  <a:t>FEBs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have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been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tested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at</a:t>
                </a:r>
                <a:r>
                  <a:rPr lang="it-IT" sz="1600" dirty="0"/>
                  <a:t> GIF++:</a:t>
                </a:r>
              </a:p>
              <a:p>
                <a:r>
                  <a:rPr lang="it-IT" sz="1600" dirty="0"/>
                  <a:t>- </a:t>
                </a:r>
                <a:r>
                  <a:rPr lang="it-IT" sz="1600" dirty="0" err="1"/>
                  <a:t>Coaxial</a:t>
                </a:r>
                <a:r>
                  <a:rPr lang="it-IT" sz="1600" dirty="0"/>
                  <a:t> design: </a:t>
                </a:r>
                <a:r>
                  <a:rPr lang="it-IT" sz="1600" dirty="0" err="1"/>
                  <a:t>strips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connected</a:t>
                </a:r>
                <a:r>
                  <a:rPr lang="it-IT" sz="1600" dirty="0"/>
                  <a:t> to FEB </a:t>
                </a:r>
                <a:r>
                  <a:rPr lang="it-IT" sz="1600" dirty="0" err="1"/>
                  <a:t>through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coaxial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cables</a:t>
                </a:r>
                <a:endParaRPr lang="it-IT" sz="1600" dirty="0"/>
              </a:p>
              <a:p>
                <a:r>
                  <a:rPr lang="it-IT" sz="1600" dirty="0"/>
                  <a:t>- Return design: </a:t>
                </a:r>
                <a:r>
                  <a:rPr lang="it-IT" sz="1600" dirty="0" err="1"/>
                  <a:t>return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lines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embedded</a:t>
                </a:r>
                <a:r>
                  <a:rPr lang="it-IT" sz="1600" dirty="0"/>
                  <a:t> on PCB</a:t>
                </a:r>
              </a:p>
              <a:p>
                <a:r>
                  <a:rPr lang="it-IT" sz="1600" dirty="0"/>
                  <a:t>Return design </a:t>
                </a:r>
                <a:r>
                  <a:rPr lang="it-IT" sz="1600" dirty="0" err="1"/>
                  <a:t>adopted</a:t>
                </a:r>
                <a:r>
                  <a:rPr lang="it-IT" sz="1600" dirty="0"/>
                  <a:t> for </a:t>
                </a:r>
                <a:r>
                  <a:rPr lang="it-IT" sz="1600" dirty="0" err="1"/>
                  <a:t>ease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constr</a:t>
                </a:r>
                <a:r>
                  <a:rPr lang="it-IT" sz="1600" dirty="0"/>
                  <a:t> &amp; </a:t>
                </a:r>
                <a:r>
                  <a:rPr lang="it-IT" sz="1600" dirty="0" err="1"/>
                  <a:t>impedance</a:t>
                </a:r>
                <a:r>
                  <a:rPr lang="it-IT" sz="1600" dirty="0"/>
                  <a:t> match</a:t>
                </a:r>
              </a:p>
              <a:p>
                <a:r>
                  <a:rPr lang="it-IT" sz="1600" dirty="0" err="1">
                    <a:solidFill>
                      <a:srgbClr val="FF0000"/>
                    </a:solidFill>
                  </a:rPr>
                  <a:t>Validation</a:t>
                </a:r>
                <a:r>
                  <a:rPr lang="it-IT" sz="1600" dirty="0">
                    <a:solidFill>
                      <a:srgbClr val="FF0000"/>
                    </a:solidFill>
                  </a:rPr>
                  <a:t> of new FEB_V1 (PETIROC) </a:t>
                </a:r>
                <a:r>
                  <a:rPr lang="it-IT" sz="1600" dirty="0" err="1">
                    <a:solidFill>
                      <a:srgbClr val="FF0000"/>
                    </a:solidFill>
                  </a:rPr>
                  <a:t>ongoing</a:t>
                </a:r>
                <a:r>
                  <a:rPr lang="it-IT" sz="1600" dirty="0">
                    <a:solidFill>
                      <a:srgbClr val="FF0000"/>
                    </a:solidFill>
                  </a:rPr>
                  <a:t> @ 2kHz/cm</a:t>
                </a:r>
                <a:r>
                  <a:rPr lang="it-IT" sz="1600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it-IT" sz="16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ECE7874-C444-5B48-B732-833118CE9C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945" y="4530878"/>
                <a:ext cx="5391898" cy="1323439"/>
              </a:xfrm>
              <a:prstGeom prst="rect">
                <a:avLst/>
              </a:prstGeom>
              <a:blipFill>
                <a:blip r:embed="rId7"/>
                <a:stretch>
                  <a:fillRect l="-708" t="-952" b="-47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15322185-9C81-1540-9889-7C428D9D6441}"/>
              </a:ext>
            </a:extLst>
          </p:cNvPr>
          <p:cNvGrpSpPr/>
          <p:nvPr/>
        </p:nvGrpSpPr>
        <p:grpSpPr>
          <a:xfrm>
            <a:off x="204884" y="6178915"/>
            <a:ext cx="3185414" cy="930910"/>
            <a:chOff x="2122932" y="2444622"/>
            <a:chExt cx="3185414" cy="930910"/>
          </a:xfrm>
        </p:grpSpPr>
        <p:sp>
          <p:nvSpPr>
            <p:cNvPr id="23" name="object 5">
              <a:extLst>
                <a:ext uri="{FF2B5EF4-FFF2-40B4-BE49-F238E27FC236}">
                  <a16:creationId xmlns:a16="http://schemas.microsoft.com/office/drawing/2014/main" id="{E67F02E1-7FD5-0245-8E07-C20A4A904C5F}"/>
                </a:ext>
              </a:extLst>
            </p:cNvPr>
            <p:cNvSpPr/>
            <p:nvPr/>
          </p:nvSpPr>
          <p:spPr>
            <a:xfrm>
              <a:off x="2689860" y="3108960"/>
              <a:ext cx="2060575" cy="0"/>
            </a:xfrm>
            <a:custGeom>
              <a:avLst/>
              <a:gdLst/>
              <a:ahLst/>
              <a:cxnLst/>
              <a:rect l="l" t="t" r="r" b="b"/>
              <a:pathLst>
                <a:path w="2060575">
                  <a:moveTo>
                    <a:pt x="0" y="0"/>
                  </a:moveTo>
                  <a:lnTo>
                    <a:pt x="2060448" y="0"/>
                  </a:lnTo>
                </a:path>
              </a:pathLst>
            </a:custGeom>
            <a:ln w="57912">
              <a:solidFill>
                <a:srgbClr val="DBE7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6">
              <a:extLst>
                <a:ext uri="{FF2B5EF4-FFF2-40B4-BE49-F238E27FC236}">
                  <a16:creationId xmlns:a16="http://schemas.microsoft.com/office/drawing/2014/main" id="{D9E44398-1C4C-9D43-818B-8F2A841937D8}"/>
                </a:ext>
              </a:extLst>
            </p:cNvPr>
            <p:cNvSpPr/>
            <p:nvPr/>
          </p:nvSpPr>
          <p:spPr>
            <a:xfrm>
              <a:off x="2689860" y="3080004"/>
              <a:ext cx="2060575" cy="59690"/>
            </a:xfrm>
            <a:custGeom>
              <a:avLst/>
              <a:gdLst/>
              <a:ahLst/>
              <a:cxnLst/>
              <a:rect l="l" t="t" r="r" b="b"/>
              <a:pathLst>
                <a:path w="2060575" h="59689">
                  <a:moveTo>
                    <a:pt x="0" y="59436"/>
                  </a:moveTo>
                  <a:lnTo>
                    <a:pt x="2060448" y="59436"/>
                  </a:lnTo>
                  <a:lnTo>
                    <a:pt x="2060448" y="0"/>
                  </a:lnTo>
                  <a:lnTo>
                    <a:pt x="0" y="0"/>
                  </a:lnTo>
                  <a:lnTo>
                    <a:pt x="0" y="59436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7">
              <a:extLst>
                <a:ext uri="{FF2B5EF4-FFF2-40B4-BE49-F238E27FC236}">
                  <a16:creationId xmlns:a16="http://schemas.microsoft.com/office/drawing/2014/main" id="{550ED880-D9EC-A14D-B907-4027374D8C4B}"/>
                </a:ext>
              </a:extLst>
            </p:cNvPr>
            <p:cNvSpPr/>
            <p:nvPr/>
          </p:nvSpPr>
          <p:spPr>
            <a:xfrm>
              <a:off x="2122932" y="3105911"/>
              <a:ext cx="501650" cy="0"/>
            </a:xfrm>
            <a:custGeom>
              <a:avLst/>
              <a:gdLst/>
              <a:ahLst/>
              <a:cxnLst/>
              <a:rect l="l" t="t" r="r" b="b"/>
              <a:pathLst>
                <a:path w="501650">
                  <a:moveTo>
                    <a:pt x="0" y="0"/>
                  </a:moveTo>
                  <a:lnTo>
                    <a:pt x="501395" y="0"/>
                  </a:lnTo>
                </a:path>
              </a:pathLst>
            </a:custGeom>
            <a:ln w="64008">
              <a:solidFill>
                <a:srgbClr val="DBE7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8">
              <a:extLst>
                <a:ext uri="{FF2B5EF4-FFF2-40B4-BE49-F238E27FC236}">
                  <a16:creationId xmlns:a16="http://schemas.microsoft.com/office/drawing/2014/main" id="{BF37B1AD-2EB0-DA49-9539-50265AF33A5B}"/>
                </a:ext>
              </a:extLst>
            </p:cNvPr>
            <p:cNvSpPr/>
            <p:nvPr/>
          </p:nvSpPr>
          <p:spPr>
            <a:xfrm>
              <a:off x="2122932" y="3073907"/>
              <a:ext cx="501650" cy="64135"/>
            </a:xfrm>
            <a:custGeom>
              <a:avLst/>
              <a:gdLst/>
              <a:ahLst/>
              <a:cxnLst/>
              <a:rect l="l" t="t" r="r" b="b"/>
              <a:pathLst>
                <a:path w="501650" h="64135">
                  <a:moveTo>
                    <a:pt x="0" y="64008"/>
                  </a:moveTo>
                  <a:lnTo>
                    <a:pt x="501395" y="64008"/>
                  </a:lnTo>
                  <a:lnTo>
                    <a:pt x="501395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9">
              <a:extLst>
                <a:ext uri="{FF2B5EF4-FFF2-40B4-BE49-F238E27FC236}">
                  <a16:creationId xmlns:a16="http://schemas.microsoft.com/office/drawing/2014/main" id="{72BFCA48-9A5A-0E4E-8F9B-89FA60EC772F}"/>
                </a:ext>
              </a:extLst>
            </p:cNvPr>
            <p:cNvSpPr/>
            <p:nvPr/>
          </p:nvSpPr>
          <p:spPr>
            <a:xfrm>
              <a:off x="2429255" y="2939795"/>
              <a:ext cx="166115" cy="14173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0">
              <a:extLst>
                <a:ext uri="{FF2B5EF4-FFF2-40B4-BE49-F238E27FC236}">
                  <a16:creationId xmlns:a16="http://schemas.microsoft.com/office/drawing/2014/main" id="{4386397D-5534-9E44-8C10-452B61C88DC0}"/>
                </a:ext>
              </a:extLst>
            </p:cNvPr>
            <p:cNvSpPr/>
            <p:nvPr/>
          </p:nvSpPr>
          <p:spPr>
            <a:xfrm>
              <a:off x="2122932" y="3137916"/>
              <a:ext cx="3185160" cy="215265"/>
            </a:xfrm>
            <a:custGeom>
              <a:avLst/>
              <a:gdLst/>
              <a:ahLst/>
              <a:cxnLst/>
              <a:rect l="l" t="t" r="r" b="b"/>
              <a:pathLst>
                <a:path w="3185160" h="215264">
                  <a:moveTo>
                    <a:pt x="0" y="214884"/>
                  </a:moveTo>
                  <a:lnTo>
                    <a:pt x="3185160" y="214884"/>
                  </a:lnTo>
                  <a:lnTo>
                    <a:pt x="3185160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solidFill>
              <a:srgbClr val="0E6EC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">
              <a:extLst>
                <a:ext uri="{FF2B5EF4-FFF2-40B4-BE49-F238E27FC236}">
                  <a16:creationId xmlns:a16="http://schemas.microsoft.com/office/drawing/2014/main" id="{5421E655-6E5A-E141-9D15-B43DA7C3BC54}"/>
                </a:ext>
              </a:extLst>
            </p:cNvPr>
            <p:cNvSpPr/>
            <p:nvPr/>
          </p:nvSpPr>
          <p:spPr>
            <a:xfrm>
              <a:off x="2122932" y="3137916"/>
              <a:ext cx="3185160" cy="215265"/>
            </a:xfrm>
            <a:custGeom>
              <a:avLst/>
              <a:gdLst/>
              <a:ahLst/>
              <a:cxnLst/>
              <a:rect l="l" t="t" r="r" b="b"/>
              <a:pathLst>
                <a:path w="3185160" h="215264">
                  <a:moveTo>
                    <a:pt x="0" y="214884"/>
                  </a:moveTo>
                  <a:lnTo>
                    <a:pt x="3185160" y="214884"/>
                  </a:lnTo>
                  <a:lnTo>
                    <a:pt x="3185160" y="0"/>
                  </a:lnTo>
                  <a:lnTo>
                    <a:pt x="0" y="0"/>
                  </a:lnTo>
                  <a:lnTo>
                    <a:pt x="0" y="214884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2">
              <a:extLst>
                <a:ext uri="{FF2B5EF4-FFF2-40B4-BE49-F238E27FC236}">
                  <a16:creationId xmlns:a16="http://schemas.microsoft.com/office/drawing/2014/main" id="{32D31A7E-E4F1-1148-A470-1311186B377B}"/>
                </a:ext>
              </a:extLst>
            </p:cNvPr>
            <p:cNvSpPr/>
            <p:nvPr/>
          </p:nvSpPr>
          <p:spPr>
            <a:xfrm>
              <a:off x="4806696" y="3105911"/>
              <a:ext cx="501650" cy="0"/>
            </a:xfrm>
            <a:custGeom>
              <a:avLst/>
              <a:gdLst/>
              <a:ahLst/>
              <a:cxnLst/>
              <a:rect l="l" t="t" r="r" b="b"/>
              <a:pathLst>
                <a:path w="501650">
                  <a:moveTo>
                    <a:pt x="0" y="0"/>
                  </a:moveTo>
                  <a:lnTo>
                    <a:pt x="501396" y="0"/>
                  </a:lnTo>
                </a:path>
              </a:pathLst>
            </a:custGeom>
            <a:ln w="64008">
              <a:solidFill>
                <a:srgbClr val="DBE7B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3">
              <a:extLst>
                <a:ext uri="{FF2B5EF4-FFF2-40B4-BE49-F238E27FC236}">
                  <a16:creationId xmlns:a16="http://schemas.microsoft.com/office/drawing/2014/main" id="{1BCDF0DF-2422-A34B-8D5D-BE4EC18391F6}"/>
                </a:ext>
              </a:extLst>
            </p:cNvPr>
            <p:cNvSpPr/>
            <p:nvPr/>
          </p:nvSpPr>
          <p:spPr>
            <a:xfrm>
              <a:off x="4806696" y="3073907"/>
              <a:ext cx="501650" cy="64135"/>
            </a:xfrm>
            <a:custGeom>
              <a:avLst/>
              <a:gdLst/>
              <a:ahLst/>
              <a:cxnLst/>
              <a:rect l="l" t="t" r="r" b="b"/>
              <a:pathLst>
                <a:path w="501650" h="64135">
                  <a:moveTo>
                    <a:pt x="0" y="64008"/>
                  </a:moveTo>
                  <a:lnTo>
                    <a:pt x="501396" y="64008"/>
                  </a:lnTo>
                  <a:lnTo>
                    <a:pt x="501396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>
              <a:extLst>
                <a:ext uri="{FF2B5EF4-FFF2-40B4-BE49-F238E27FC236}">
                  <a16:creationId xmlns:a16="http://schemas.microsoft.com/office/drawing/2014/main" id="{ED1BDE16-E74A-2A4F-A167-7BAB8649D093}"/>
                </a:ext>
              </a:extLst>
            </p:cNvPr>
            <p:cNvSpPr/>
            <p:nvPr/>
          </p:nvSpPr>
          <p:spPr>
            <a:xfrm>
              <a:off x="2627376" y="2813304"/>
              <a:ext cx="527685" cy="192405"/>
            </a:xfrm>
            <a:custGeom>
              <a:avLst/>
              <a:gdLst/>
              <a:ahLst/>
              <a:cxnLst/>
              <a:rect l="l" t="t" r="r" b="b"/>
              <a:pathLst>
                <a:path w="527685" h="192405">
                  <a:moveTo>
                    <a:pt x="527304" y="0"/>
                  </a:moveTo>
                  <a:lnTo>
                    <a:pt x="461162" y="1496"/>
                  </a:lnTo>
                  <a:lnTo>
                    <a:pt x="397471" y="5865"/>
                  </a:lnTo>
                  <a:lnTo>
                    <a:pt x="336726" y="12926"/>
                  </a:lnTo>
                  <a:lnTo>
                    <a:pt x="279420" y="22499"/>
                  </a:lnTo>
                  <a:lnTo>
                    <a:pt x="226048" y="34406"/>
                  </a:lnTo>
                  <a:lnTo>
                    <a:pt x="177104" y="48464"/>
                  </a:lnTo>
                  <a:lnTo>
                    <a:pt x="133083" y="64495"/>
                  </a:lnTo>
                  <a:lnTo>
                    <a:pt x="94478" y="82319"/>
                  </a:lnTo>
                  <a:lnTo>
                    <a:pt x="35494" y="122624"/>
                  </a:lnTo>
                  <a:lnTo>
                    <a:pt x="4108" y="167938"/>
                  </a:lnTo>
                  <a:lnTo>
                    <a:pt x="0" y="192024"/>
                  </a:lnTo>
                </a:path>
              </a:pathLst>
            </a:custGeom>
            <a:ln w="149352">
              <a:solidFill>
                <a:srgbClr val="B3DD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5">
              <a:extLst>
                <a:ext uri="{FF2B5EF4-FFF2-40B4-BE49-F238E27FC236}">
                  <a16:creationId xmlns:a16="http://schemas.microsoft.com/office/drawing/2014/main" id="{C4357E03-8047-044D-94D9-F0A21218707A}"/>
                </a:ext>
              </a:extLst>
            </p:cNvPr>
            <p:cNvSpPr/>
            <p:nvPr/>
          </p:nvSpPr>
          <p:spPr>
            <a:xfrm>
              <a:off x="2632662" y="2819582"/>
              <a:ext cx="612775" cy="243204"/>
            </a:xfrm>
            <a:custGeom>
              <a:avLst/>
              <a:gdLst/>
              <a:ahLst/>
              <a:cxnLst/>
              <a:rect l="l" t="t" r="r" b="b"/>
              <a:pathLst>
                <a:path w="612775" h="243205">
                  <a:moveTo>
                    <a:pt x="612568" y="2483"/>
                  </a:moveTo>
                  <a:lnTo>
                    <a:pt x="546759" y="0"/>
                  </a:lnTo>
                  <a:lnTo>
                    <a:pt x="482064" y="480"/>
                  </a:lnTo>
                  <a:lnTo>
                    <a:pt x="419051" y="3779"/>
                  </a:lnTo>
                  <a:lnTo>
                    <a:pt x="358289" y="9751"/>
                  </a:lnTo>
                  <a:lnTo>
                    <a:pt x="300347" y="18247"/>
                  </a:lnTo>
                  <a:lnTo>
                    <a:pt x="245793" y="29124"/>
                  </a:lnTo>
                  <a:lnTo>
                    <a:pt x="195195" y="42233"/>
                  </a:lnTo>
                  <a:lnTo>
                    <a:pt x="149121" y="57428"/>
                  </a:lnTo>
                  <a:lnTo>
                    <a:pt x="108141" y="74564"/>
                  </a:lnTo>
                  <a:lnTo>
                    <a:pt x="72823" y="93494"/>
                  </a:lnTo>
                  <a:lnTo>
                    <a:pt x="21446" y="136149"/>
                  </a:lnTo>
                  <a:lnTo>
                    <a:pt x="89" y="180436"/>
                  </a:lnTo>
                  <a:lnTo>
                    <a:pt x="0" y="201350"/>
                  </a:lnTo>
                  <a:lnTo>
                    <a:pt x="6221" y="222144"/>
                  </a:lnTo>
                  <a:lnTo>
                    <a:pt x="18716" y="242640"/>
                  </a:lnTo>
                </a:path>
              </a:pathLst>
            </a:custGeom>
            <a:ln w="609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6">
              <a:extLst>
                <a:ext uri="{FF2B5EF4-FFF2-40B4-BE49-F238E27FC236}">
                  <a16:creationId xmlns:a16="http://schemas.microsoft.com/office/drawing/2014/main" id="{AEFD16B3-BF16-1845-AED6-44A182A0D14C}"/>
                </a:ext>
              </a:extLst>
            </p:cNvPr>
            <p:cNvSpPr/>
            <p:nvPr/>
          </p:nvSpPr>
          <p:spPr>
            <a:xfrm>
              <a:off x="4062221" y="2813304"/>
              <a:ext cx="748030" cy="192405"/>
            </a:xfrm>
            <a:custGeom>
              <a:avLst/>
              <a:gdLst/>
              <a:ahLst/>
              <a:cxnLst/>
              <a:rect l="l" t="t" r="r" b="b"/>
              <a:pathLst>
                <a:path w="748029" h="192405">
                  <a:moveTo>
                    <a:pt x="0" y="0"/>
                  </a:moveTo>
                  <a:lnTo>
                    <a:pt x="71996" y="879"/>
                  </a:lnTo>
                  <a:lnTo>
                    <a:pt x="142055" y="3462"/>
                  </a:lnTo>
                  <a:lnTo>
                    <a:pt x="209863" y="7670"/>
                  </a:lnTo>
                  <a:lnTo>
                    <a:pt x="275108" y="13421"/>
                  </a:lnTo>
                  <a:lnTo>
                    <a:pt x="337476" y="20635"/>
                  </a:lnTo>
                  <a:lnTo>
                    <a:pt x="396655" y="29232"/>
                  </a:lnTo>
                  <a:lnTo>
                    <a:pt x="452330" y="39131"/>
                  </a:lnTo>
                  <a:lnTo>
                    <a:pt x="504189" y="50251"/>
                  </a:lnTo>
                  <a:lnTo>
                    <a:pt x="551918" y="62513"/>
                  </a:lnTo>
                  <a:lnTo>
                    <a:pt x="595206" y="75835"/>
                  </a:lnTo>
                  <a:lnTo>
                    <a:pt x="633737" y="90137"/>
                  </a:lnTo>
                  <a:lnTo>
                    <a:pt x="695281" y="121360"/>
                  </a:lnTo>
                  <a:lnTo>
                    <a:pt x="734044" y="155536"/>
                  </a:lnTo>
                  <a:lnTo>
                    <a:pt x="744100" y="173531"/>
                  </a:lnTo>
                  <a:lnTo>
                    <a:pt x="747522" y="192024"/>
                  </a:lnTo>
                </a:path>
              </a:pathLst>
            </a:custGeom>
            <a:ln w="149352">
              <a:solidFill>
                <a:srgbClr val="B3DDF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7">
              <a:extLst>
                <a:ext uri="{FF2B5EF4-FFF2-40B4-BE49-F238E27FC236}">
                  <a16:creationId xmlns:a16="http://schemas.microsoft.com/office/drawing/2014/main" id="{575D3DCB-F4F6-BC4C-8E7F-129F3EC57938}"/>
                </a:ext>
              </a:extLst>
            </p:cNvPr>
            <p:cNvSpPr/>
            <p:nvPr/>
          </p:nvSpPr>
          <p:spPr>
            <a:xfrm>
              <a:off x="3933697" y="2819358"/>
              <a:ext cx="869950" cy="262255"/>
            </a:xfrm>
            <a:custGeom>
              <a:avLst/>
              <a:gdLst/>
              <a:ahLst/>
              <a:cxnLst/>
              <a:rect l="l" t="t" r="r" b="b"/>
              <a:pathLst>
                <a:path w="869950" h="262255">
                  <a:moveTo>
                    <a:pt x="0" y="2581"/>
                  </a:moveTo>
                  <a:lnTo>
                    <a:pt x="67623" y="505"/>
                  </a:lnTo>
                  <a:lnTo>
                    <a:pt x="134530" y="0"/>
                  </a:lnTo>
                  <a:lnTo>
                    <a:pt x="200416" y="1007"/>
                  </a:lnTo>
                  <a:lnTo>
                    <a:pt x="264978" y="3473"/>
                  </a:lnTo>
                  <a:lnTo>
                    <a:pt x="327912" y="7342"/>
                  </a:lnTo>
                  <a:lnTo>
                    <a:pt x="388916" y="12557"/>
                  </a:lnTo>
                  <a:lnTo>
                    <a:pt x="447685" y="19064"/>
                  </a:lnTo>
                  <a:lnTo>
                    <a:pt x="503917" y="26806"/>
                  </a:lnTo>
                  <a:lnTo>
                    <a:pt x="557307" y="35728"/>
                  </a:lnTo>
                  <a:lnTo>
                    <a:pt x="607553" y="45774"/>
                  </a:lnTo>
                  <a:lnTo>
                    <a:pt x="654352" y="56888"/>
                  </a:lnTo>
                  <a:lnTo>
                    <a:pt x="697399" y="69016"/>
                  </a:lnTo>
                  <a:lnTo>
                    <a:pt x="736391" y="82101"/>
                  </a:lnTo>
                  <a:lnTo>
                    <a:pt x="800999" y="110919"/>
                  </a:lnTo>
                  <a:lnTo>
                    <a:pt x="845748" y="142898"/>
                  </a:lnTo>
                  <a:lnTo>
                    <a:pt x="869680" y="185834"/>
                  </a:lnTo>
                  <a:lnTo>
                    <a:pt x="865727" y="211686"/>
                  </a:lnTo>
                  <a:lnTo>
                    <a:pt x="848201" y="237158"/>
                  </a:lnTo>
                  <a:lnTo>
                    <a:pt x="817244" y="261915"/>
                  </a:lnTo>
                </a:path>
              </a:pathLst>
            </a:custGeom>
            <a:ln w="609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8">
              <a:extLst>
                <a:ext uri="{FF2B5EF4-FFF2-40B4-BE49-F238E27FC236}">
                  <a16:creationId xmlns:a16="http://schemas.microsoft.com/office/drawing/2014/main" id="{8E75E7A6-61CE-F24F-9AB5-B3F555F0627D}"/>
                </a:ext>
              </a:extLst>
            </p:cNvPr>
            <p:cNvSpPr/>
            <p:nvPr/>
          </p:nvSpPr>
          <p:spPr>
            <a:xfrm>
              <a:off x="4837176" y="2945892"/>
              <a:ext cx="166116" cy="14173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9">
              <a:extLst>
                <a:ext uri="{FF2B5EF4-FFF2-40B4-BE49-F238E27FC236}">
                  <a16:creationId xmlns:a16="http://schemas.microsoft.com/office/drawing/2014/main" id="{F73A5311-842A-BC45-B422-8BFD3E669C34}"/>
                </a:ext>
              </a:extLst>
            </p:cNvPr>
            <p:cNvSpPr/>
            <p:nvPr/>
          </p:nvSpPr>
          <p:spPr>
            <a:xfrm>
              <a:off x="3121151" y="2915411"/>
              <a:ext cx="311150" cy="0"/>
            </a:xfrm>
            <a:custGeom>
              <a:avLst/>
              <a:gdLst/>
              <a:ahLst/>
              <a:cxnLst/>
              <a:rect l="l" t="t" r="r" b="b"/>
              <a:pathLst>
                <a:path w="311150">
                  <a:moveTo>
                    <a:pt x="0" y="0"/>
                  </a:moveTo>
                  <a:lnTo>
                    <a:pt x="310896" y="0"/>
                  </a:lnTo>
                </a:path>
              </a:pathLst>
            </a:custGeom>
            <a:ln w="64008">
              <a:solidFill>
                <a:srgbClr val="93F7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20">
              <a:extLst>
                <a:ext uri="{FF2B5EF4-FFF2-40B4-BE49-F238E27FC236}">
                  <a16:creationId xmlns:a16="http://schemas.microsoft.com/office/drawing/2014/main" id="{C7DDB545-3E84-5943-937F-30EB71DFDCD3}"/>
                </a:ext>
              </a:extLst>
            </p:cNvPr>
            <p:cNvSpPr/>
            <p:nvPr/>
          </p:nvSpPr>
          <p:spPr>
            <a:xfrm>
              <a:off x="3121151" y="2883407"/>
              <a:ext cx="311150" cy="64135"/>
            </a:xfrm>
            <a:custGeom>
              <a:avLst/>
              <a:gdLst/>
              <a:ahLst/>
              <a:cxnLst/>
              <a:rect l="l" t="t" r="r" b="b"/>
              <a:pathLst>
                <a:path w="311150" h="64135">
                  <a:moveTo>
                    <a:pt x="0" y="64008"/>
                  </a:moveTo>
                  <a:lnTo>
                    <a:pt x="310896" y="64008"/>
                  </a:lnTo>
                  <a:lnTo>
                    <a:pt x="310896" y="0"/>
                  </a:lnTo>
                  <a:lnTo>
                    <a:pt x="0" y="0"/>
                  </a:lnTo>
                  <a:lnTo>
                    <a:pt x="0" y="64008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1">
              <a:extLst>
                <a:ext uri="{FF2B5EF4-FFF2-40B4-BE49-F238E27FC236}">
                  <a16:creationId xmlns:a16="http://schemas.microsoft.com/office/drawing/2014/main" id="{824FBD8E-47A1-AF47-A845-C3ECA10B1267}"/>
                </a:ext>
              </a:extLst>
            </p:cNvPr>
            <p:cNvSpPr/>
            <p:nvPr/>
          </p:nvSpPr>
          <p:spPr>
            <a:xfrm>
              <a:off x="3402329" y="2755392"/>
              <a:ext cx="0" cy="128270"/>
            </a:xfrm>
            <a:custGeom>
              <a:avLst/>
              <a:gdLst/>
              <a:ahLst/>
              <a:cxnLst/>
              <a:rect l="l" t="t" r="r" b="b"/>
              <a:pathLst>
                <a:path h="128269">
                  <a:moveTo>
                    <a:pt x="0" y="0"/>
                  </a:moveTo>
                  <a:lnTo>
                    <a:pt x="0" y="128015"/>
                  </a:lnTo>
                </a:path>
              </a:pathLst>
            </a:custGeom>
            <a:ln w="62484">
              <a:solidFill>
                <a:srgbClr val="77C2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22">
              <a:extLst>
                <a:ext uri="{FF2B5EF4-FFF2-40B4-BE49-F238E27FC236}">
                  <a16:creationId xmlns:a16="http://schemas.microsoft.com/office/drawing/2014/main" id="{4FCF4866-A398-4746-94B0-D9019E3FE3F3}"/>
                </a:ext>
              </a:extLst>
            </p:cNvPr>
            <p:cNvSpPr/>
            <p:nvPr/>
          </p:nvSpPr>
          <p:spPr>
            <a:xfrm>
              <a:off x="3371088" y="2755392"/>
              <a:ext cx="62865" cy="128270"/>
            </a:xfrm>
            <a:custGeom>
              <a:avLst/>
              <a:gdLst/>
              <a:ahLst/>
              <a:cxnLst/>
              <a:rect l="l" t="t" r="r" b="b"/>
              <a:pathLst>
                <a:path w="62864" h="128269">
                  <a:moveTo>
                    <a:pt x="0" y="128015"/>
                  </a:moveTo>
                  <a:lnTo>
                    <a:pt x="62484" y="128015"/>
                  </a:lnTo>
                  <a:lnTo>
                    <a:pt x="62484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12191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3">
              <a:extLst>
                <a:ext uri="{FF2B5EF4-FFF2-40B4-BE49-F238E27FC236}">
                  <a16:creationId xmlns:a16="http://schemas.microsoft.com/office/drawing/2014/main" id="{366F5324-0F76-8B4A-AD3D-4402833A294A}"/>
                </a:ext>
              </a:extLst>
            </p:cNvPr>
            <p:cNvSpPr/>
            <p:nvPr/>
          </p:nvSpPr>
          <p:spPr>
            <a:xfrm>
              <a:off x="3808476" y="2917698"/>
              <a:ext cx="309880" cy="0"/>
            </a:xfrm>
            <a:custGeom>
              <a:avLst/>
              <a:gdLst/>
              <a:ahLst/>
              <a:cxnLst/>
              <a:rect l="l" t="t" r="r" b="b"/>
              <a:pathLst>
                <a:path w="309879">
                  <a:moveTo>
                    <a:pt x="0" y="0"/>
                  </a:moveTo>
                  <a:lnTo>
                    <a:pt x="309372" y="0"/>
                  </a:lnTo>
                </a:path>
              </a:pathLst>
            </a:custGeom>
            <a:ln w="59436">
              <a:solidFill>
                <a:srgbClr val="93F7D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24">
              <a:extLst>
                <a:ext uri="{FF2B5EF4-FFF2-40B4-BE49-F238E27FC236}">
                  <a16:creationId xmlns:a16="http://schemas.microsoft.com/office/drawing/2014/main" id="{1C6A8A00-97D8-7640-B38B-A463E5A17ECF}"/>
                </a:ext>
              </a:extLst>
            </p:cNvPr>
            <p:cNvSpPr/>
            <p:nvPr/>
          </p:nvSpPr>
          <p:spPr>
            <a:xfrm>
              <a:off x="3808476" y="2887979"/>
              <a:ext cx="309880" cy="59690"/>
            </a:xfrm>
            <a:custGeom>
              <a:avLst/>
              <a:gdLst/>
              <a:ahLst/>
              <a:cxnLst/>
              <a:rect l="l" t="t" r="r" b="b"/>
              <a:pathLst>
                <a:path w="309879" h="59689">
                  <a:moveTo>
                    <a:pt x="0" y="59436"/>
                  </a:moveTo>
                  <a:lnTo>
                    <a:pt x="309372" y="59436"/>
                  </a:lnTo>
                  <a:lnTo>
                    <a:pt x="309372" y="0"/>
                  </a:lnTo>
                  <a:lnTo>
                    <a:pt x="0" y="0"/>
                  </a:lnTo>
                  <a:lnTo>
                    <a:pt x="0" y="59436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25">
              <a:extLst>
                <a:ext uri="{FF2B5EF4-FFF2-40B4-BE49-F238E27FC236}">
                  <a16:creationId xmlns:a16="http://schemas.microsoft.com/office/drawing/2014/main" id="{932F1E3E-EF1E-CC43-8B66-D673E88FFD88}"/>
                </a:ext>
              </a:extLst>
            </p:cNvPr>
            <p:cNvSpPr/>
            <p:nvPr/>
          </p:nvSpPr>
          <p:spPr>
            <a:xfrm>
              <a:off x="3813047" y="2755392"/>
              <a:ext cx="62865" cy="128270"/>
            </a:xfrm>
            <a:custGeom>
              <a:avLst/>
              <a:gdLst/>
              <a:ahLst/>
              <a:cxnLst/>
              <a:rect l="l" t="t" r="r" b="b"/>
              <a:pathLst>
                <a:path w="62864" h="128269">
                  <a:moveTo>
                    <a:pt x="0" y="128015"/>
                  </a:moveTo>
                  <a:lnTo>
                    <a:pt x="62484" y="128015"/>
                  </a:lnTo>
                  <a:lnTo>
                    <a:pt x="62484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solidFill>
              <a:srgbClr val="77C2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26">
              <a:extLst>
                <a:ext uri="{FF2B5EF4-FFF2-40B4-BE49-F238E27FC236}">
                  <a16:creationId xmlns:a16="http://schemas.microsoft.com/office/drawing/2014/main" id="{667F54E8-0FFE-A540-8FF7-54433B7FB211}"/>
                </a:ext>
              </a:extLst>
            </p:cNvPr>
            <p:cNvSpPr/>
            <p:nvPr/>
          </p:nvSpPr>
          <p:spPr>
            <a:xfrm>
              <a:off x="3813047" y="2755392"/>
              <a:ext cx="62865" cy="128270"/>
            </a:xfrm>
            <a:custGeom>
              <a:avLst/>
              <a:gdLst/>
              <a:ahLst/>
              <a:cxnLst/>
              <a:rect l="l" t="t" r="r" b="b"/>
              <a:pathLst>
                <a:path w="62864" h="128269">
                  <a:moveTo>
                    <a:pt x="0" y="128015"/>
                  </a:moveTo>
                  <a:lnTo>
                    <a:pt x="62484" y="128015"/>
                  </a:lnTo>
                  <a:lnTo>
                    <a:pt x="62484" y="0"/>
                  </a:lnTo>
                  <a:lnTo>
                    <a:pt x="0" y="0"/>
                  </a:lnTo>
                  <a:lnTo>
                    <a:pt x="0" y="128015"/>
                  </a:lnTo>
                  <a:close/>
                </a:path>
              </a:pathLst>
            </a:custGeom>
            <a:ln w="12191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27">
              <a:extLst>
                <a:ext uri="{FF2B5EF4-FFF2-40B4-BE49-F238E27FC236}">
                  <a16:creationId xmlns:a16="http://schemas.microsoft.com/office/drawing/2014/main" id="{8ADD73C3-A55C-E848-B8AF-B73C768F8A5A}"/>
                </a:ext>
              </a:extLst>
            </p:cNvPr>
            <p:cNvSpPr/>
            <p:nvPr/>
          </p:nvSpPr>
          <p:spPr>
            <a:xfrm>
              <a:off x="3433571" y="2917698"/>
              <a:ext cx="375285" cy="0"/>
            </a:xfrm>
            <a:custGeom>
              <a:avLst/>
              <a:gdLst/>
              <a:ahLst/>
              <a:cxnLst/>
              <a:rect l="l" t="t" r="r" b="b"/>
              <a:pathLst>
                <a:path w="375285">
                  <a:moveTo>
                    <a:pt x="0" y="0"/>
                  </a:moveTo>
                  <a:lnTo>
                    <a:pt x="374903" y="0"/>
                  </a:lnTo>
                </a:path>
              </a:pathLst>
            </a:custGeom>
            <a:ln w="59436">
              <a:solidFill>
                <a:srgbClr val="89D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28">
              <a:extLst>
                <a:ext uri="{FF2B5EF4-FFF2-40B4-BE49-F238E27FC236}">
                  <a16:creationId xmlns:a16="http://schemas.microsoft.com/office/drawing/2014/main" id="{032CA004-0E4B-D94D-A1B1-7878B2407ADB}"/>
                </a:ext>
              </a:extLst>
            </p:cNvPr>
            <p:cNvSpPr/>
            <p:nvPr/>
          </p:nvSpPr>
          <p:spPr>
            <a:xfrm>
              <a:off x="3433571" y="2887979"/>
              <a:ext cx="375285" cy="59690"/>
            </a:xfrm>
            <a:custGeom>
              <a:avLst/>
              <a:gdLst/>
              <a:ahLst/>
              <a:cxnLst/>
              <a:rect l="l" t="t" r="r" b="b"/>
              <a:pathLst>
                <a:path w="375285" h="59689">
                  <a:moveTo>
                    <a:pt x="0" y="59436"/>
                  </a:moveTo>
                  <a:lnTo>
                    <a:pt x="374903" y="59436"/>
                  </a:lnTo>
                  <a:lnTo>
                    <a:pt x="374903" y="0"/>
                  </a:lnTo>
                  <a:lnTo>
                    <a:pt x="0" y="0"/>
                  </a:lnTo>
                  <a:lnTo>
                    <a:pt x="0" y="59436"/>
                  </a:lnTo>
                  <a:close/>
                </a:path>
              </a:pathLst>
            </a:custGeom>
            <a:ln w="12192">
              <a:solidFill>
                <a:srgbClr val="08509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29">
              <a:extLst>
                <a:ext uri="{FF2B5EF4-FFF2-40B4-BE49-F238E27FC236}">
                  <a16:creationId xmlns:a16="http://schemas.microsoft.com/office/drawing/2014/main" id="{75667D0D-28D9-014A-BAE7-DF8BED6ED4E7}"/>
                </a:ext>
              </a:extLst>
            </p:cNvPr>
            <p:cNvSpPr/>
            <p:nvPr/>
          </p:nvSpPr>
          <p:spPr>
            <a:xfrm>
              <a:off x="3745991" y="2755392"/>
              <a:ext cx="62865" cy="131445"/>
            </a:xfrm>
            <a:custGeom>
              <a:avLst/>
              <a:gdLst/>
              <a:ahLst/>
              <a:cxnLst/>
              <a:rect l="l" t="t" r="r" b="b"/>
              <a:pathLst>
                <a:path w="62864" h="131444">
                  <a:moveTo>
                    <a:pt x="0" y="131063"/>
                  </a:moveTo>
                  <a:lnTo>
                    <a:pt x="62484" y="131063"/>
                  </a:lnTo>
                  <a:lnTo>
                    <a:pt x="62484" y="0"/>
                  </a:lnTo>
                  <a:lnTo>
                    <a:pt x="0" y="0"/>
                  </a:lnTo>
                  <a:lnTo>
                    <a:pt x="0" y="131063"/>
                  </a:lnTo>
                  <a:close/>
                </a:path>
              </a:pathLst>
            </a:custGeom>
            <a:solidFill>
              <a:srgbClr val="CAEAC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30">
              <a:extLst>
                <a:ext uri="{FF2B5EF4-FFF2-40B4-BE49-F238E27FC236}">
                  <a16:creationId xmlns:a16="http://schemas.microsoft.com/office/drawing/2014/main" id="{A2B85DE5-7B86-1947-9DEA-72B62FEA2D99}"/>
                </a:ext>
              </a:extLst>
            </p:cNvPr>
            <p:cNvSpPr/>
            <p:nvPr/>
          </p:nvSpPr>
          <p:spPr>
            <a:xfrm>
              <a:off x="3745991" y="2755392"/>
              <a:ext cx="62865" cy="131445"/>
            </a:xfrm>
            <a:custGeom>
              <a:avLst/>
              <a:gdLst/>
              <a:ahLst/>
              <a:cxnLst/>
              <a:rect l="l" t="t" r="r" b="b"/>
              <a:pathLst>
                <a:path w="62864" h="131444">
                  <a:moveTo>
                    <a:pt x="0" y="131063"/>
                  </a:moveTo>
                  <a:lnTo>
                    <a:pt x="62484" y="131063"/>
                  </a:lnTo>
                  <a:lnTo>
                    <a:pt x="62484" y="0"/>
                  </a:lnTo>
                  <a:lnTo>
                    <a:pt x="0" y="0"/>
                  </a:lnTo>
                  <a:lnTo>
                    <a:pt x="0" y="131063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31">
              <a:extLst>
                <a:ext uri="{FF2B5EF4-FFF2-40B4-BE49-F238E27FC236}">
                  <a16:creationId xmlns:a16="http://schemas.microsoft.com/office/drawing/2014/main" id="{FEE0DD68-23F2-384D-A031-F94159FC8B39}"/>
                </a:ext>
              </a:extLst>
            </p:cNvPr>
            <p:cNvSpPr/>
            <p:nvPr/>
          </p:nvSpPr>
          <p:spPr>
            <a:xfrm>
              <a:off x="3469385" y="2759964"/>
              <a:ext cx="0" cy="125095"/>
            </a:xfrm>
            <a:custGeom>
              <a:avLst/>
              <a:gdLst/>
              <a:ahLst/>
              <a:cxnLst/>
              <a:rect l="l" t="t" r="r" b="b"/>
              <a:pathLst>
                <a:path h="125094">
                  <a:moveTo>
                    <a:pt x="0" y="0"/>
                  </a:moveTo>
                  <a:lnTo>
                    <a:pt x="0" y="124967"/>
                  </a:lnTo>
                </a:path>
              </a:pathLst>
            </a:custGeom>
            <a:ln w="59436">
              <a:solidFill>
                <a:srgbClr val="CAEA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32">
              <a:extLst>
                <a:ext uri="{FF2B5EF4-FFF2-40B4-BE49-F238E27FC236}">
                  <a16:creationId xmlns:a16="http://schemas.microsoft.com/office/drawing/2014/main" id="{14CB42E9-2029-B842-ADAD-B9D0469EEE3C}"/>
                </a:ext>
              </a:extLst>
            </p:cNvPr>
            <p:cNvSpPr/>
            <p:nvPr/>
          </p:nvSpPr>
          <p:spPr>
            <a:xfrm>
              <a:off x="3439667" y="2759964"/>
              <a:ext cx="59690" cy="125095"/>
            </a:xfrm>
            <a:custGeom>
              <a:avLst/>
              <a:gdLst/>
              <a:ahLst/>
              <a:cxnLst/>
              <a:rect l="l" t="t" r="r" b="b"/>
              <a:pathLst>
                <a:path w="59689" h="125094">
                  <a:moveTo>
                    <a:pt x="0" y="124967"/>
                  </a:moveTo>
                  <a:lnTo>
                    <a:pt x="59436" y="124967"/>
                  </a:lnTo>
                  <a:lnTo>
                    <a:pt x="59436" y="0"/>
                  </a:lnTo>
                  <a:lnTo>
                    <a:pt x="0" y="0"/>
                  </a:lnTo>
                  <a:lnTo>
                    <a:pt x="0" y="124967"/>
                  </a:lnTo>
                  <a:close/>
                </a:path>
              </a:pathLst>
            </a:custGeom>
            <a:ln w="1219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33">
              <a:extLst>
                <a:ext uri="{FF2B5EF4-FFF2-40B4-BE49-F238E27FC236}">
                  <a16:creationId xmlns:a16="http://schemas.microsoft.com/office/drawing/2014/main" id="{D8E9F0C0-9B99-1D4D-BC31-31CD376700C1}"/>
                </a:ext>
              </a:extLst>
            </p:cNvPr>
            <p:cNvSpPr txBox="1"/>
            <p:nvPr/>
          </p:nvSpPr>
          <p:spPr>
            <a:xfrm>
              <a:off x="2201926" y="2971291"/>
              <a:ext cx="314325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135" dirty="0">
                  <a:latin typeface="Arial"/>
                  <a:cs typeface="Arial"/>
                </a:rPr>
                <a:t>GN</a:t>
              </a:r>
              <a:r>
                <a:rPr sz="1200" spc="-130" dirty="0">
                  <a:latin typeface="Arial"/>
                  <a:cs typeface="Arial"/>
                </a:rPr>
                <a:t>D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2" name="object 34">
              <a:extLst>
                <a:ext uri="{FF2B5EF4-FFF2-40B4-BE49-F238E27FC236}">
                  <a16:creationId xmlns:a16="http://schemas.microsoft.com/office/drawing/2014/main" id="{C2535A06-0F04-7D42-96E9-F68250E7B631}"/>
                </a:ext>
              </a:extLst>
            </p:cNvPr>
            <p:cNvSpPr txBox="1"/>
            <p:nvPr/>
          </p:nvSpPr>
          <p:spPr>
            <a:xfrm>
              <a:off x="3573526" y="2587878"/>
              <a:ext cx="17018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200" dirty="0">
                  <a:latin typeface="Arial"/>
                  <a:cs typeface="Arial"/>
                </a:rPr>
                <a:t>FE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3" name="object 35">
              <a:extLst>
                <a:ext uri="{FF2B5EF4-FFF2-40B4-BE49-F238E27FC236}">
                  <a16:creationId xmlns:a16="http://schemas.microsoft.com/office/drawing/2014/main" id="{C68C7F5D-C5BF-E84B-9638-4C12265C061B}"/>
                </a:ext>
              </a:extLst>
            </p:cNvPr>
            <p:cNvSpPr txBox="1"/>
            <p:nvPr/>
          </p:nvSpPr>
          <p:spPr>
            <a:xfrm>
              <a:off x="2769235" y="2444622"/>
              <a:ext cx="71374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289560">
                <a:lnSpc>
                  <a:spcPct val="100000"/>
                </a:lnSpc>
                <a:spcBef>
                  <a:spcPts val="100"/>
                </a:spcBef>
              </a:pPr>
              <a:r>
                <a:rPr sz="1200" spc="-65" dirty="0">
                  <a:latin typeface="Arial"/>
                  <a:cs typeface="Arial"/>
                </a:rPr>
                <a:t>a</a:t>
              </a:r>
              <a:r>
                <a:rPr sz="1200" spc="-60" dirty="0">
                  <a:latin typeface="Arial"/>
                  <a:cs typeface="Arial"/>
                </a:rPr>
                <a:t>d</a:t>
              </a:r>
              <a:r>
                <a:rPr sz="1200" spc="-65" dirty="0">
                  <a:latin typeface="Arial"/>
                  <a:cs typeface="Arial"/>
                </a:rPr>
                <a:t>a</a:t>
              </a:r>
              <a:r>
                <a:rPr sz="1200" spc="-60" dirty="0">
                  <a:latin typeface="Arial"/>
                  <a:cs typeface="Arial"/>
                </a:rPr>
                <a:t>p</a:t>
              </a:r>
              <a:r>
                <a:rPr sz="1200" spc="70" dirty="0">
                  <a:latin typeface="Arial"/>
                  <a:cs typeface="Arial"/>
                </a:rPr>
                <a:t>t</a:t>
              </a:r>
              <a:r>
                <a:rPr sz="1200" spc="-35" dirty="0">
                  <a:latin typeface="Arial"/>
                  <a:cs typeface="Arial"/>
                </a:rPr>
                <a:t>.  </a:t>
              </a:r>
              <a:r>
                <a:rPr sz="1800" spc="-127" baseline="11574" dirty="0">
                  <a:latin typeface="Arial"/>
                  <a:cs typeface="Arial"/>
                </a:rPr>
                <a:t>coax</a:t>
              </a:r>
              <a:r>
                <a:rPr sz="1200" spc="-85" dirty="0">
                  <a:latin typeface="Arial"/>
                  <a:cs typeface="Arial"/>
                </a:rPr>
                <a:t>board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4" name="object 36">
              <a:extLst>
                <a:ext uri="{FF2B5EF4-FFF2-40B4-BE49-F238E27FC236}">
                  <a16:creationId xmlns:a16="http://schemas.microsoft.com/office/drawing/2014/main" id="{31994E02-1067-8E49-A636-A772F852A786}"/>
                </a:ext>
              </a:extLst>
            </p:cNvPr>
            <p:cNvSpPr txBox="1"/>
            <p:nvPr/>
          </p:nvSpPr>
          <p:spPr>
            <a:xfrm>
              <a:off x="3893058" y="2465323"/>
              <a:ext cx="868044" cy="40005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35" dirty="0">
                  <a:latin typeface="Arial"/>
                  <a:cs typeface="Arial"/>
                </a:rPr>
                <a:t>adapt.</a:t>
              </a:r>
              <a:endParaRPr sz="120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70"/>
                </a:spcBef>
                <a:tabLst>
                  <a:tab pos="574040" algn="l"/>
                </a:tabLst>
              </a:pPr>
              <a:r>
                <a:rPr sz="1800" spc="-60" baseline="2314" dirty="0">
                  <a:latin typeface="Arial"/>
                  <a:cs typeface="Arial"/>
                </a:rPr>
                <a:t>b</a:t>
              </a:r>
              <a:r>
                <a:rPr sz="1800" spc="-104" baseline="2314" dirty="0">
                  <a:latin typeface="Arial"/>
                  <a:cs typeface="Arial"/>
                </a:rPr>
                <a:t>o</a:t>
              </a:r>
              <a:r>
                <a:rPr sz="1800" spc="-97" baseline="2314" dirty="0">
                  <a:latin typeface="Arial"/>
                  <a:cs typeface="Arial"/>
                </a:rPr>
                <a:t>a</a:t>
              </a:r>
              <a:r>
                <a:rPr sz="1800" baseline="2314" dirty="0">
                  <a:latin typeface="Arial"/>
                  <a:cs typeface="Arial"/>
                </a:rPr>
                <a:t>r</a:t>
              </a:r>
              <a:r>
                <a:rPr sz="1800" spc="-60" baseline="2314" dirty="0">
                  <a:latin typeface="Arial"/>
                  <a:cs typeface="Arial"/>
                </a:rPr>
                <a:t>d</a:t>
              </a:r>
              <a:r>
                <a:rPr sz="1800" baseline="2314" dirty="0">
                  <a:latin typeface="Arial"/>
                  <a:cs typeface="Arial"/>
                </a:rPr>
                <a:t>	</a:t>
              </a:r>
              <a:r>
                <a:rPr sz="1200" spc="-114" dirty="0">
                  <a:latin typeface="Arial"/>
                  <a:cs typeface="Arial"/>
                </a:rPr>
                <a:t>c</a:t>
              </a:r>
              <a:r>
                <a:rPr sz="1200" spc="-70" dirty="0">
                  <a:latin typeface="Arial"/>
                  <a:cs typeface="Arial"/>
                </a:rPr>
                <a:t>o</a:t>
              </a:r>
              <a:r>
                <a:rPr sz="1200" spc="-75" dirty="0">
                  <a:latin typeface="Arial"/>
                  <a:cs typeface="Arial"/>
                </a:rPr>
                <a:t>a</a:t>
              </a:r>
              <a:r>
                <a:rPr sz="1200" spc="-85" dirty="0">
                  <a:latin typeface="Arial"/>
                  <a:cs typeface="Arial"/>
                </a:rPr>
                <a:t>x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55" name="object 37">
              <a:extLst>
                <a:ext uri="{FF2B5EF4-FFF2-40B4-BE49-F238E27FC236}">
                  <a16:creationId xmlns:a16="http://schemas.microsoft.com/office/drawing/2014/main" id="{96D33961-783C-AA4A-BFC8-A61C7CC3CF20}"/>
                </a:ext>
              </a:extLst>
            </p:cNvPr>
            <p:cNvSpPr/>
            <p:nvPr/>
          </p:nvSpPr>
          <p:spPr>
            <a:xfrm>
              <a:off x="3899915" y="3142488"/>
              <a:ext cx="253365" cy="193675"/>
            </a:xfrm>
            <a:custGeom>
              <a:avLst/>
              <a:gdLst/>
              <a:ahLst/>
              <a:cxnLst/>
              <a:rect l="l" t="t" r="r" b="b"/>
              <a:pathLst>
                <a:path w="253364" h="193675">
                  <a:moveTo>
                    <a:pt x="0" y="193548"/>
                  </a:moveTo>
                  <a:lnTo>
                    <a:pt x="252984" y="193548"/>
                  </a:lnTo>
                  <a:lnTo>
                    <a:pt x="252984" y="0"/>
                  </a:lnTo>
                  <a:lnTo>
                    <a:pt x="0" y="0"/>
                  </a:lnTo>
                  <a:lnTo>
                    <a:pt x="0" y="193548"/>
                  </a:lnTo>
                  <a:close/>
                </a:path>
              </a:pathLst>
            </a:custGeom>
            <a:solidFill>
              <a:srgbClr val="009D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38">
              <a:extLst>
                <a:ext uri="{FF2B5EF4-FFF2-40B4-BE49-F238E27FC236}">
                  <a16:creationId xmlns:a16="http://schemas.microsoft.com/office/drawing/2014/main" id="{C73236CB-AB2B-4D44-B2D5-AEB7CDAC3D2A}"/>
                </a:ext>
              </a:extLst>
            </p:cNvPr>
            <p:cNvSpPr txBox="1"/>
            <p:nvPr/>
          </p:nvSpPr>
          <p:spPr>
            <a:xfrm>
              <a:off x="3978909" y="3167253"/>
              <a:ext cx="303530" cy="208279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150" dirty="0">
                  <a:latin typeface="Arial"/>
                  <a:cs typeface="Arial"/>
                </a:rPr>
                <a:t>s</a:t>
              </a:r>
              <a:r>
                <a:rPr sz="1200" spc="65" dirty="0">
                  <a:latin typeface="Arial"/>
                  <a:cs typeface="Arial"/>
                </a:rPr>
                <a:t>t</a:t>
              </a:r>
              <a:r>
                <a:rPr sz="1200" spc="-5" dirty="0">
                  <a:latin typeface="Arial"/>
                  <a:cs typeface="Arial"/>
                </a:rPr>
                <a:t>rip</a:t>
              </a:r>
              <a:endParaRPr sz="1200" dirty="0">
                <a:latin typeface="Arial"/>
                <a:cs typeface="Arial"/>
              </a:endParaRPr>
            </a:p>
          </p:txBody>
        </p:sp>
      </p:grpSp>
      <p:sp>
        <p:nvSpPr>
          <p:cNvPr id="57" name="object 39">
            <a:extLst>
              <a:ext uri="{FF2B5EF4-FFF2-40B4-BE49-F238E27FC236}">
                <a16:creationId xmlns:a16="http://schemas.microsoft.com/office/drawing/2014/main" id="{100135F7-738D-9E4F-9659-127C701F044B}"/>
              </a:ext>
            </a:extLst>
          </p:cNvPr>
          <p:cNvSpPr/>
          <p:nvPr/>
        </p:nvSpPr>
        <p:spPr>
          <a:xfrm>
            <a:off x="3432367" y="5936542"/>
            <a:ext cx="1944624" cy="11490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12">
            <a:extLst>
              <a:ext uri="{FF2B5EF4-FFF2-40B4-BE49-F238E27FC236}">
                <a16:creationId xmlns:a16="http://schemas.microsoft.com/office/drawing/2014/main" id="{FACA43F1-7629-5F42-9FE9-3EEC49BCB64B}"/>
              </a:ext>
            </a:extLst>
          </p:cNvPr>
          <p:cNvSpPr txBox="1"/>
          <p:nvPr/>
        </p:nvSpPr>
        <p:spPr>
          <a:xfrm>
            <a:off x="2779051" y="6092007"/>
            <a:ext cx="711188" cy="466794"/>
          </a:xfrm>
          <a:prstGeom prst="rect">
            <a:avLst/>
          </a:prstGeom>
          <a:ln w="9144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280"/>
              </a:spcBef>
            </a:pPr>
            <a:r>
              <a:rPr lang="en-US" sz="1400" spc="-130" dirty="0">
                <a:highlight>
                  <a:srgbClr val="00FFFF"/>
                </a:highlight>
                <a:cs typeface="Arial"/>
              </a:rPr>
              <a:t>Coax </a:t>
            </a:r>
            <a:r>
              <a:rPr lang="en-US" sz="1400" spc="-130" dirty="0" err="1">
                <a:highlight>
                  <a:srgbClr val="00FFFF"/>
                </a:highlight>
                <a:cs typeface="Arial"/>
              </a:rPr>
              <a:t>iRPC</a:t>
            </a:r>
            <a:endParaRPr sz="1400" dirty="0">
              <a:highlight>
                <a:srgbClr val="00FFFF"/>
              </a:highlight>
              <a:cs typeface="Arial"/>
            </a:endParaRPr>
          </a:p>
        </p:txBody>
      </p:sp>
      <p:sp>
        <p:nvSpPr>
          <p:cNvPr id="59" name="object 12">
            <a:extLst>
              <a:ext uri="{FF2B5EF4-FFF2-40B4-BE49-F238E27FC236}">
                <a16:creationId xmlns:a16="http://schemas.microsoft.com/office/drawing/2014/main" id="{19B1212A-72AD-9C40-A2D6-22DEBDD01A13}"/>
              </a:ext>
            </a:extLst>
          </p:cNvPr>
          <p:cNvSpPr txBox="1"/>
          <p:nvPr/>
        </p:nvSpPr>
        <p:spPr>
          <a:xfrm>
            <a:off x="4244622" y="6790267"/>
            <a:ext cx="1117600" cy="251351"/>
          </a:xfrm>
          <a:prstGeom prst="rect">
            <a:avLst/>
          </a:prstGeom>
          <a:ln w="9144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219710" algn="ctr">
              <a:lnSpc>
                <a:spcPct val="100000"/>
              </a:lnSpc>
              <a:spcBef>
                <a:spcPts val="280"/>
              </a:spcBef>
            </a:pPr>
            <a:r>
              <a:rPr lang="en-US" sz="1400" spc="-130" dirty="0">
                <a:highlight>
                  <a:srgbClr val="00FFFF"/>
                </a:highlight>
                <a:cs typeface="Arial"/>
              </a:rPr>
              <a:t>Return</a:t>
            </a:r>
            <a:r>
              <a:rPr sz="1400" spc="-45" dirty="0">
                <a:highlight>
                  <a:srgbClr val="00FFFF"/>
                </a:highlight>
                <a:cs typeface="Arial"/>
              </a:rPr>
              <a:t> </a:t>
            </a:r>
            <a:r>
              <a:rPr sz="1400" spc="-180" dirty="0">
                <a:highlight>
                  <a:srgbClr val="00FFFF"/>
                </a:highlight>
                <a:cs typeface="Arial"/>
              </a:rPr>
              <a:t>iRPC</a:t>
            </a:r>
            <a:endParaRPr sz="1400" dirty="0">
              <a:highlight>
                <a:srgbClr val="00FFFF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505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RPC</a:t>
            </a:r>
            <a:r>
              <a:rPr lang="en-US" sz="2700" b="1" dirty="0">
                <a:solidFill>
                  <a:srgbClr val="0000FF"/>
                </a:solidFill>
              </a:rPr>
              <a:t> Gas Leak reparation</a:t>
            </a:r>
            <a:endParaRPr lang="en-US" sz="27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42398-4616-8B4C-B44B-8640657B7DF6}"/>
              </a:ext>
            </a:extLst>
          </p:cNvPr>
          <p:cNvSpPr txBox="1"/>
          <p:nvPr/>
        </p:nvSpPr>
        <p:spPr>
          <a:xfrm>
            <a:off x="299872" y="738979"/>
            <a:ext cx="5096217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dirty="0"/>
              <a:t>In 2018, the RPC gas system was operated with:</a:t>
            </a:r>
          </a:p>
          <a:p>
            <a:pPr marL="898525" indent="-360363" algn="just">
              <a:lnSpc>
                <a:spcPct val="110000"/>
              </a:lnSpc>
              <a:buFont typeface="Wingdings" charset="2"/>
              <a:buChar char="v"/>
            </a:pPr>
            <a:r>
              <a:rPr lang="en-US" b="1" dirty="0"/>
              <a:t>Total flow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dirty="0"/>
              <a:t>8800 l/h </a:t>
            </a:r>
            <a:endParaRPr lang="en-US" b="1" dirty="0"/>
          </a:p>
          <a:p>
            <a:pPr marL="898525" indent="-360363" algn="just">
              <a:lnSpc>
                <a:spcPct val="110000"/>
              </a:lnSpc>
              <a:buFont typeface="Wingdings" charset="2"/>
              <a:buChar char="v"/>
            </a:pPr>
            <a:r>
              <a:rPr lang="en-US" b="1" dirty="0"/>
              <a:t>Leak rate: 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dirty="0"/>
              <a:t>900 l/h (constant) </a:t>
            </a:r>
          </a:p>
          <a:p>
            <a:r>
              <a:rPr lang="en-US" dirty="0">
                <a:solidFill>
                  <a:srgbClr val="FF0000"/>
                </a:solidFill>
              </a:rPr>
              <a:t>Leaky chambers are located: 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63 in the Barrel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800-850 l/h 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Wingdings" charset="2"/>
              <a:buChar char="Ø"/>
            </a:pPr>
            <a:r>
              <a:rPr lang="en-US" dirty="0">
                <a:solidFill>
                  <a:srgbClr val="FF0000"/>
                </a:solidFill>
              </a:rPr>
              <a:t>8  in the Endcap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50-100 l/h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170253-B68F-1C46-ACEF-0C5F50E9904A}"/>
              </a:ext>
            </a:extLst>
          </p:cNvPr>
          <p:cNvSpPr/>
          <p:nvPr/>
        </p:nvSpPr>
        <p:spPr>
          <a:xfrm>
            <a:off x="637116" y="3019484"/>
            <a:ext cx="6977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C00000"/>
                </a:solidFill>
              </a:rPr>
              <a:t>In the framework of CMS strategy for GHG emission reduction, </a:t>
            </a:r>
          </a:p>
          <a:p>
            <a:pPr algn="just"/>
            <a:r>
              <a:rPr lang="en-US" sz="2000" dirty="0">
                <a:solidFill>
                  <a:srgbClr val="C00000"/>
                </a:solidFill>
              </a:rPr>
              <a:t>a massive leak repair campaign started in March 2019.</a:t>
            </a:r>
            <a:r>
              <a:rPr lang="en-US" sz="2000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A57FEC-055D-C747-BCE0-5B83377C0EE9}"/>
              </a:ext>
            </a:extLst>
          </p:cNvPr>
          <p:cNvSpPr/>
          <p:nvPr/>
        </p:nvSpPr>
        <p:spPr>
          <a:xfrm>
            <a:off x="1166807" y="4268128"/>
            <a:ext cx="8664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</a:rPr>
              <a:t>Encap region: </a:t>
            </a:r>
            <a:r>
              <a:rPr lang="en-US" sz="1800" dirty="0"/>
              <a:t>five leaky chambers have been replaced with spare chambers, leading to a </a:t>
            </a:r>
            <a:r>
              <a:rPr lang="en-US" sz="1800" b="1" dirty="0"/>
              <a:t>leak reduction of </a:t>
            </a:r>
            <a:r>
              <a:rPr lang="en-US" sz="1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sz="1800" b="1" dirty="0"/>
              <a:t> 35 l/h.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C05AE2-B6CB-674E-9DAC-E84063555D7F}"/>
              </a:ext>
            </a:extLst>
          </p:cNvPr>
          <p:cNvSpPr txBox="1"/>
          <p:nvPr/>
        </p:nvSpPr>
        <p:spPr>
          <a:xfrm>
            <a:off x="1166807" y="5104868"/>
            <a:ext cx="87476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solidFill>
                  <a:srgbClr val="FF0000"/>
                </a:solidFill>
              </a:rPr>
              <a:t>Barrel region: </a:t>
            </a:r>
            <a:endParaRPr lang="en-US" sz="1800" dirty="0">
              <a:solidFill>
                <a:srgbClr val="FF0000"/>
              </a:solidFill>
            </a:endParaRPr>
          </a:p>
          <a:p>
            <a:pPr marL="342900" indent="-342900" algn="just">
              <a:buFont typeface="Wingdings" charset="2"/>
              <a:buChar char="Ø"/>
            </a:pPr>
            <a:r>
              <a:rPr lang="en-US" sz="1800" dirty="0"/>
              <a:t>Access to the positive side from April to June 2019. All leaky chambers have been first </a:t>
            </a:r>
          </a:p>
          <a:p>
            <a:pPr algn="just"/>
            <a:r>
              <a:rPr lang="en-US" sz="1800" dirty="0"/>
              <a:t>      inspected to localize the source of leak.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sz="1800" dirty="0"/>
              <a:t>A new procedure to repair the leaky RPCs was also successfully implemented allowing </a:t>
            </a:r>
          </a:p>
          <a:p>
            <a:pPr algn="just"/>
            <a:r>
              <a:rPr lang="en-US" sz="1800" dirty="0"/>
              <a:t>      access to the broken gas component by a partially extraction of the station (RPC &amp; DT). </a:t>
            </a:r>
          </a:p>
          <a:p>
            <a:pPr algn="just"/>
            <a:r>
              <a:rPr lang="en-US" sz="1800" dirty="0"/>
              <a:t>      </a:t>
            </a:r>
            <a:r>
              <a:rPr lang="en-US" sz="1800" b="1" dirty="0">
                <a:solidFill>
                  <a:srgbClr val="3348D5"/>
                </a:solidFill>
              </a:rPr>
              <a:t>Strong contribution of Bari Technicians in all phases !</a:t>
            </a:r>
            <a:r>
              <a:rPr lang="en-US" sz="1800" dirty="0"/>
              <a:t> </a:t>
            </a:r>
          </a:p>
          <a:p>
            <a:pPr marL="342900" indent="-342900" algn="just">
              <a:buFont typeface="Wingdings" charset="2"/>
              <a:buChar char="Ø"/>
            </a:pPr>
            <a:r>
              <a:rPr lang="en-US" sz="1800" b="1" dirty="0">
                <a:solidFill>
                  <a:srgbClr val="FF0000"/>
                </a:solidFill>
              </a:rPr>
              <a:t>27% of leaky chambers have been repaired. </a:t>
            </a:r>
            <a:r>
              <a:rPr lang="en-US" sz="1800" dirty="0"/>
              <a:t> </a:t>
            </a:r>
            <a:r>
              <a:rPr lang="en-US" sz="1800" b="1" dirty="0"/>
              <a:t>Leak reduction of </a:t>
            </a:r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sz="1800" b="1" dirty="0"/>
              <a:t> 90 l/h.  </a:t>
            </a:r>
          </a:p>
        </p:txBody>
      </p:sp>
      <p:pic>
        <p:nvPicPr>
          <p:cNvPr id="12" name="Picture 11" descr="Schermata 2019-06-14 alle 12.58.31.png">
            <a:extLst>
              <a:ext uri="{FF2B5EF4-FFF2-40B4-BE49-F238E27FC236}">
                <a16:creationId xmlns:a16="http://schemas.microsoft.com/office/drawing/2014/main" id="{B311DF66-D013-354F-97F5-25A106DAB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681" y="571123"/>
            <a:ext cx="2465093" cy="32632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195977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41E6184-D04E-0546-BA79-6CF01F4B6B1C}"/>
              </a:ext>
            </a:extLst>
          </p:cNvPr>
          <p:cNvSpPr/>
          <p:nvPr/>
        </p:nvSpPr>
        <p:spPr>
          <a:xfrm>
            <a:off x="7161812" y="110085"/>
            <a:ext cx="452991" cy="451341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/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C8FB0F-E6C4-1B4D-AE82-D4BD44105085}"/>
              </a:ext>
            </a:extLst>
          </p:cNvPr>
          <p:cNvSpPr txBox="1"/>
          <p:nvPr/>
        </p:nvSpPr>
        <p:spPr>
          <a:xfrm>
            <a:off x="1197862" y="3749948"/>
            <a:ext cx="3893122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900" dirty="0" err="1"/>
              <a:t>carried</a:t>
            </a:r>
            <a:r>
              <a:rPr lang="it-IT" sz="1900" dirty="0"/>
              <a:t> out by </a:t>
            </a:r>
            <a:r>
              <a:rPr lang="it-IT" sz="1900" b="1" dirty="0">
                <a:solidFill>
                  <a:srgbClr val="520AF8"/>
                </a:solidFill>
              </a:rPr>
              <a:t>G. Pugliese, M. Franco</a:t>
            </a: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3FA91537-0043-0F44-8EEA-38F6A28F07D2}"/>
              </a:ext>
            </a:extLst>
          </p:cNvPr>
          <p:cNvSpPr/>
          <p:nvPr/>
        </p:nvSpPr>
        <p:spPr>
          <a:xfrm>
            <a:off x="407786" y="3146448"/>
            <a:ext cx="187554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E1AAE227-9A55-4E4E-9121-1D7F4ED38993}"/>
              </a:ext>
            </a:extLst>
          </p:cNvPr>
          <p:cNvSpPr/>
          <p:nvPr/>
        </p:nvSpPr>
        <p:spPr>
          <a:xfrm>
            <a:off x="910439" y="438829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D866A957-B8AB-0443-929E-147C597F3FE7}"/>
              </a:ext>
            </a:extLst>
          </p:cNvPr>
          <p:cNvSpPr/>
          <p:nvPr/>
        </p:nvSpPr>
        <p:spPr>
          <a:xfrm>
            <a:off x="906478" y="390274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B8FFFEB7-E286-9840-98AC-30BAACE94575}"/>
              </a:ext>
            </a:extLst>
          </p:cNvPr>
          <p:cNvSpPr/>
          <p:nvPr/>
        </p:nvSpPr>
        <p:spPr>
          <a:xfrm>
            <a:off x="927371" y="5229313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2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RPC</a:t>
            </a:r>
            <a:r>
              <a:rPr lang="en-US" sz="2700" b="1" dirty="0">
                <a:solidFill>
                  <a:srgbClr val="0000FF"/>
                </a:solidFill>
              </a:rPr>
              <a:t> &amp; </a:t>
            </a:r>
            <a:r>
              <a:rPr lang="en-US" sz="2700" b="1" dirty="0" err="1">
                <a:solidFill>
                  <a:srgbClr val="FF0000"/>
                </a:solidFill>
              </a:rPr>
              <a:t>iRPC</a:t>
            </a:r>
            <a:r>
              <a:rPr lang="en-US" sz="2700" b="1" dirty="0">
                <a:solidFill>
                  <a:srgbClr val="0000FF"/>
                </a:solidFill>
              </a:rPr>
              <a:t> Longevity studies </a:t>
            </a:r>
            <a:r>
              <a:rPr lang="en-US" sz="2700" b="1" dirty="0"/>
              <a:t>@ GIF++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97634" y="7103855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8D5784-790B-5C4F-9F06-450F62163D0C}"/>
              </a:ext>
            </a:extLst>
          </p:cNvPr>
          <p:cNvSpPr/>
          <p:nvPr/>
        </p:nvSpPr>
        <p:spPr>
          <a:xfrm>
            <a:off x="8195733" y="98067"/>
            <a:ext cx="485423" cy="450950"/>
          </a:xfrm>
          <a:prstGeom prst="ellipse">
            <a:avLst/>
          </a:prstGeom>
          <a:solidFill>
            <a:srgbClr val="FFD600"/>
          </a:solidFill>
          <a:ln w="38100">
            <a:solidFill>
              <a:srgbClr val="FFC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A8F797-68C3-F84C-8925-72CF4957BE1B}"/>
              </a:ext>
            </a:extLst>
          </p:cNvPr>
          <p:cNvSpPr txBox="1"/>
          <p:nvPr/>
        </p:nvSpPr>
        <p:spPr>
          <a:xfrm>
            <a:off x="97634" y="825004"/>
            <a:ext cx="10480055" cy="2265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 err="1"/>
              <a:t>Main</a:t>
            </a:r>
            <a:r>
              <a:rPr lang="it-IT" sz="1800" b="1" dirty="0"/>
              <a:t> goal: validate </a:t>
            </a:r>
            <a:r>
              <a:rPr lang="it-IT" sz="1800" b="1" dirty="0" err="1"/>
              <a:t>existing</a:t>
            </a:r>
            <a:r>
              <a:rPr lang="it-IT" sz="1800" b="1" dirty="0"/>
              <a:t> </a:t>
            </a:r>
            <a:r>
              <a:rPr lang="it-IT" sz="1800" b="1" dirty="0" err="1"/>
              <a:t>RPCs</a:t>
            </a:r>
            <a:r>
              <a:rPr lang="it-IT" sz="1800" b="1" dirty="0"/>
              <a:t> &amp; </a:t>
            </a:r>
            <a:r>
              <a:rPr lang="it-IT" sz="1800" b="1" dirty="0" err="1"/>
              <a:t>iRPC</a:t>
            </a:r>
            <a:r>
              <a:rPr lang="it-IT" sz="1800" b="1" dirty="0"/>
              <a:t> for HL-LHC (1C/cm</a:t>
            </a:r>
            <a:r>
              <a:rPr lang="it-IT" sz="1800" b="1" baseline="30000" dirty="0"/>
              <a:t>2</a:t>
            </a:r>
            <a:r>
              <a:rPr lang="it-IT" sz="1800" b="1" dirty="0"/>
              <a:t>); test </a:t>
            </a:r>
            <a:r>
              <a:rPr lang="it-IT" sz="1800" b="1" dirty="0" err="1"/>
              <a:t>iRPC</a:t>
            </a:r>
            <a:r>
              <a:rPr lang="it-IT" sz="1800" b="1" dirty="0"/>
              <a:t> </a:t>
            </a:r>
            <a:r>
              <a:rPr lang="it-IT" sz="1800" b="1" dirty="0" err="1"/>
              <a:t>prototypes</a:t>
            </a:r>
            <a:r>
              <a:rPr lang="it-IT" sz="1800" b="1" dirty="0"/>
              <a:t> rate-</a:t>
            </a:r>
            <a:r>
              <a:rPr lang="it-IT" sz="1800" b="1" dirty="0" err="1"/>
              <a:t>capability</a:t>
            </a:r>
            <a:endParaRPr lang="it-IT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b="1" dirty="0">
                <a:solidFill>
                  <a:srgbClr val="FF0000"/>
                </a:solidFill>
              </a:rPr>
              <a:t>GIF++ </a:t>
            </a:r>
            <a:r>
              <a:rPr lang="it-IT" sz="1800" b="1" dirty="0" err="1">
                <a:solidFill>
                  <a:srgbClr val="FF0000"/>
                </a:solidFill>
              </a:rPr>
              <a:t>is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interesting</a:t>
            </a:r>
            <a:r>
              <a:rPr lang="it-IT" sz="1800" b="1" dirty="0">
                <a:solidFill>
                  <a:srgbClr val="FF0000"/>
                </a:solidFill>
              </a:rPr>
              <a:t> </a:t>
            </a:r>
            <a:r>
              <a:rPr lang="it-IT" sz="1800" b="1" dirty="0" err="1">
                <a:solidFill>
                  <a:srgbClr val="FF0000"/>
                </a:solidFill>
              </a:rPr>
              <a:t>place</a:t>
            </a:r>
            <a:r>
              <a:rPr lang="it-IT" sz="1800" b="1" dirty="0">
                <a:solidFill>
                  <a:srgbClr val="FF0000"/>
                </a:solidFill>
              </a:rPr>
              <a:t> to </a:t>
            </a:r>
            <a:r>
              <a:rPr lang="it-IT" sz="1800" b="1" dirty="0" err="1">
                <a:solidFill>
                  <a:srgbClr val="FF0000"/>
                </a:solidFill>
              </a:rPr>
              <a:t>study</a:t>
            </a:r>
            <a:r>
              <a:rPr lang="it-IT" sz="1800" b="1" dirty="0">
                <a:solidFill>
                  <a:srgbClr val="FF0000"/>
                </a:solidFill>
              </a:rPr>
              <a:t> RPC detector performance &amp; investigate new GWP-</a:t>
            </a:r>
            <a:r>
              <a:rPr lang="it-IT" sz="1800" b="1" dirty="0" err="1">
                <a:solidFill>
                  <a:srgbClr val="FF0000"/>
                </a:solidFill>
              </a:rPr>
              <a:t>neutral</a:t>
            </a:r>
            <a:r>
              <a:rPr lang="it-IT" sz="1800" b="1" dirty="0">
                <a:solidFill>
                  <a:srgbClr val="FF0000"/>
                </a:solidFill>
              </a:rPr>
              <a:t> gas </a:t>
            </a:r>
            <a:r>
              <a:rPr lang="it-IT" sz="1800" b="1" dirty="0" err="1">
                <a:solidFill>
                  <a:srgbClr val="FF0000"/>
                </a:solidFill>
              </a:rPr>
              <a:t>mixtures</a:t>
            </a:r>
            <a:endParaRPr lang="it-IT" sz="1800" b="1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/>
              <a:t>5 </a:t>
            </a:r>
            <a:r>
              <a:rPr lang="it-IT" sz="1800" dirty="0" err="1"/>
              <a:t>RPCs</a:t>
            </a:r>
            <a:r>
              <a:rPr lang="it-IT" sz="1800" dirty="0"/>
              <a:t> (2 CMS, 1 ATLAS, 1 Alice, 1 EP-DT) under test in common </a:t>
            </a:r>
            <a:r>
              <a:rPr lang="it-IT" sz="1800" dirty="0" err="1"/>
              <a:t>project</a:t>
            </a:r>
            <a:r>
              <a:rPr lang="it-IT" sz="1800" dirty="0"/>
              <a:t>; 1 RPC with CMS </a:t>
            </a:r>
            <a:r>
              <a:rPr lang="it-IT" sz="1800" dirty="0" err="1"/>
              <a:t>electronics</a:t>
            </a:r>
            <a:endParaRPr lang="it-IT" sz="18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 err="1"/>
              <a:t>Ecogas</a:t>
            </a:r>
            <a:r>
              <a:rPr lang="it-IT" sz="1800" dirty="0"/>
              <a:t> mix </a:t>
            </a:r>
            <a:r>
              <a:rPr lang="it-IT" sz="1800" dirty="0" err="1"/>
              <a:t>based</a:t>
            </a:r>
            <a:r>
              <a:rPr lang="it-IT" sz="1800" dirty="0"/>
              <a:t> on HFO1234ze (C</a:t>
            </a:r>
            <a:r>
              <a:rPr lang="it-IT" sz="1800" baseline="-25000" dirty="0"/>
              <a:t>3</a:t>
            </a:r>
            <a:r>
              <a:rPr lang="it-IT" sz="1800" dirty="0"/>
              <a:t>H</a:t>
            </a:r>
            <a:r>
              <a:rPr lang="it-IT" sz="1800" baseline="-25000" dirty="0"/>
              <a:t>2</a:t>
            </a:r>
            <a:r>
              <a:rPr lang="it-IT" sz="1800" dirty="0"/>
              <a:t>F</a:t>
            </a:r>
            <a:r>
              <a:rPr lang="it-IT" sz="1800" baseline="-25000" dirty="0"/>
              <a:t>4</a:t>
            </a:r>
            <a:r>
              <a:rPr lang="it-IT" sz="1800" dirty="0"/>
              <a:t>) under </a:t>
            </a:r>
            <a:r>
              <a:rPr lang="it-IT" sz="1800" dirty="0" err="1"/>
              <a:t>study</a:t>
            </a:r>
            <a:r>
              <a:rPr lang="it-IT" sz="1800" dirty="0"/>
              <a:t>: 45% HFO, 50% CO</a:t>
            </a:r>
            <a:r>
              <a:rPr lang="it-IT" sz="1800" baseline="-25000" dirty="0"/>
              <a:t>2</a:t>
            </a:r>
            <a:r>
              <a:rPr lang="it-IT" sz="1800" dirty="0"/>
              <a:t>, 4% iC</a:t>
            </a:r>
            <a:r>
              <a:rPr lang="it-IT" sz="1800" baseline="-25000" dirty="0"/>
              <a:t>4</a:t>
            </a:r>
            <a:r>
              <a:rPr lang="it-IT" sz="1800" dirty="0"/>
              <a:t>H</a:t>
            </a:r>
            <a:r>
              <a:rPr lang="it-IT" sz="1800" baseline="-25000" dirty="0"/>
              <a:t>10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/>
              <a:t>2kV </a:t>
            </a:r>
            <a:r>
              <a:rPr lang="it-IT" sz="1800" dirty="0" err="1"/>
              <a:t>shift</a:t>
            </a:r>
            <a:r>
              <a:rPr lang="it-IT" sz="1800" dirty="0"/>
              <a:t> of HV </a:t>
            </a:r>
            <a:r>
              <a:rPr lang="it-IT" sz="1800" dirty="0" err="1"/>
              <a:t>Working</a:t>
            </a:r>
            <a:r>
              <a:rPr lang="it-IT" sz="1800" dirty="0"/>
              <a:t> Point @ 250Hz/cm</a:t>
            </a:r>
            <a:r>
              <a:rPr lang="it-IT" sz="1800" baseline="30000" dirty="0"/>
              <a:t>2</a:t>
            </a:r>
            <a:r>
              <a:rPr lang="it-IT" sz="1800" dirty="0"/>
              <a:t> – in </a:t>
            </a:r>
            <a:r>
              <a:rPr lang="it-IT" sz="1800" dirty="0" err="1"/>
              <a:t>agreement</a:t>
            </a:r>
            <a:r>
              <a:rPr lang="it-IT" sz="1800" dirty="0"/>
              <a:t> with TDR (</a:t>
            </a:r>
            <a:r>
              <a:rPr lang="it-IT" sz="1800" dirty="0" err="1"/>
              <a:t>Cosmics</a:t>
            </a:r>
            <a:r>
              <a:rPr lang="it-IT" sz="1800" dirty="0"/>
              <a:t> </a:t>
            </a:r>
            <a:r>
              <a:rPr lang="it-IT" sz="1800" dirty="0" err="1"/>
              <a:t>only</a:t>
            </a:r>
            <a:r>
              <a:rPr lang="it-IT" sz="1800" dirty="0"/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800" dirty="0" err="1"/>
              <a:t>Study</a:t>
            </a:r>
            <a:r>
              <a:rPr lang="it-IT" sz="1800" dirty="0"/>
              <a:t> of HF production </a:t>
            </a:r>
            <a:r>
              <a:rPr lang="it-IT" sz="1800" dirty="0">
                <a:solidFill>
                  <a:srgbClr val="FF0000"/>
                </a:solidFill>
              </a:rPr>
              <a:t>(2.5 x </a:t>
            </a:r>
            <a:r>
              <a:rPr lang="it-IT" sz="1800" dirty="0" err="1">
                <a:solidFill>
                  <a:srgbClr val="FF0000"/>
                </a:solidFill>
              </a:rPr>
              <a:t>higher</a:t>
            </a:r>
            <a:r>
              <a:rPr lang="it-IT" sz="1800" dirty="0">
                <a:solidFill>
                  <a:srgbClr val="FF0000"/>
                </a:solidFill>
              </a:rPr>
              <a:t>)</a:t>
            </a:r>
            <a:r>
              <a:rPr lang="it-IT" sz="1800" dirty="0"/>
              <a:t> &amp; </a:t>
            </a:r>
            <a:r>
              <a:rPr lang="it-IT" sz="1800" dirty="0" err="1"/>
              <a:t>Study</a:t>
            </a:r>
            <a:r>
              <a:rPr lang="it-IT" sz="1800" dirty="0"/>
              <a:t> of Cluster </a:t>
            </a:r>
            <a:r>
              <a:rPr lang="it-IT" sz="1800" dirty="0" err="1"/>
              <a:t>Size</a:t>
            </a:r>
            <a:r>
              <a:rPr lang="it-IT" sz="1800" dirty="0"/>
              <a:t> &amp; Cluster </a:t>
            </a:r>
            <a:r>
              <a:rPr lang="it-IT" sz="1800" dirty="0" err="1"/>
              <a:t>Charge</a:t>
            </a:r>
            <a:r>
              <a:rPr lang="it-IT" sz="1800" dirty="0"/>
              <a:t> </a:t>
            </a:r>
            <a:r>
              <a:rPr lang="it-IT" sz="1800" dirty="0" err="1"/>
              <a:t>ongoing</a:t>
            </a:r>
            <a:endParaRPr lang="it-IT" sz="1800" dirty="0"/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7AD0B2C-9DBD-A946-9245-ABC97B4BC660}"/>
              </a:ext>
            </a:extLst>
          </p:cNvPr>
          <p:cNvSpPr/>
          <p:nvPr/>
        </p:nvSpPr>
        <p:spPr>
          <a:xfrm>
            <a:off x="117129" y="93856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BA85933-F82C-CC42-ABAC-1B3A3DD08461}"/>
              </a:ext>
            </a:extLst>
          </p:cNvPr>
          <p:cNvSpPr/>
          <p:nvPr/>
        </p:nvSpPr>
        <p:spPr>
          <a:xfrm>
            <a:off x="671927" y="347076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FE44F-4DC8-DB4B-8882-6014A7BB5A0A}"/>
              </a:ext>
            </a:extLst>
          </p:cNvPr>
          <p:cNvSpPr txBox="1"/>
          <p:nvPr/>
        </p:nvSpPr>
        <p:spPr>
          <a:xfrm>
            <a:off x="881305" y="3326167"/>
            <a:ext cx="3764836" cy="3847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1900" dirty="0" err="1"/>
              <a:t>carried</a:t>
            </a:r>
            <a:r>
              <a:rPr lang="it-IT" sz="1900" dirty="0"/>
              <a:t> out by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b="1" dirty="0">
                <a:solidFill>
                  <a:srgbClr val="520AF8"/>
                </a:solidFill>
              </a:rPr>
              <a:t>G. Pugliese,</a:t>
            </a:r>
            <a:r>
              <a:rPr lang="it-IT" sz="1900" dirty="0">
                <a:solidFill>
                  <a:srgbClr val="FF0000"/>
                </a:solidFill>
              </a:rPr>
              <a:t> </a:t>
            </a:r>
            <a:r>
              <a:rPr lang="it-IT" sz="1900" b="1" dirty="0">
                <a:solidFill>
                  <a:srgbClr val="520AF8"/>
                </a:solidFill>
              </a:rPr>
              <a:t>A. </a:t>
            </a:r>
            <a:r>
              <a:rPr lang="it-IT" sz="1900" b="1" dirty="0" err="1">
                <a:solidFill>
                  <a:srgbClr val="520AF8"/>
                </a:solidFill>
              </a:rPr>
              <a:t>Gelmi</a:t>
            </a:r>
            <a:endParaRPr lang="it-IT" sz="1900" b="1" dirty="0">
              <a:solidFill>
                <a:srgbClr val="520AF8"/>
              </a:solidFill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06E62F53-9066-B449-B44B-205912D57ABF}"/>
              </a:ext>
            </a:extLst>
          </p:cNvPr>
          <p:cNvSpPr/>
          <p:nvPr/>
        </p:nvSpPr>
        <p:spPr>
          <a:xfrm>
            <a:off x="216173" y="4075898"/>
            <a:ext cx="2787898" cy="26140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5">
            <a:extLst>
              <a:ext uri="{FF2B5EF4-FFF2-40B4-BE49-F238E27FC236}">
                <a16:creationId xmlns:a16="http://schemas.microsoft.com/office/drawing/2014/main" id="{187D1699-D2A1-B14B-ACDC-B28BA3B46239}"/>
              </a:ext>
            </a:extLst>
          </p:cNvPr>
          <p:cNvSpPr/>
          <p:nvPr/>
        </p:nvSpPr>
        <p:spPr>
          <a:xfrm>
            <a:off x="3142442" y="3931298"/>
            <a:ext cx="2727779" cy="275862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68595770-5D5E-5045-8B19-F9233BE4C556}"/>
              </a:ext>
            </a:extLst>
          </p:cNvPr>
          <p:cNvSpPr/>
          <p:nvPr/>
        </p:nvSpPr>
        <p:spPr>
          <a:xfrm>
            <a:off x="6316463" y="3326166"/>
            <a:ext cx="3403269" cy="204734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8B99C408-506D-C244-B8C6-8C9615D5B7C9}"/>
              </a:ext>
            </a:extLst>
          </p:cNvPr>
          <p:cNvSpPr txBox="1"/>
          <p:nvPr/>
        </p:nvSpPr>
        <p:spPr>
          <a:xfrm>
            <a:off x="8195733" y="3618505"/>
            <a:ext cx="1191895" cy="251351"/>
          </a:xfrm>
          <a:prstGeom prst="rect">
            <a:avLst/>
          </a:prstGeom>
          <a:ln w="9144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280"/>
              </a:spcBef>
            </a:pPr>
            <a:r>
              <a:rPr lang="en-US" sz="1400" spc="-130" dirty="0" err="1">
                <a:highlight>
                  <a:srgbClr val="00FFFF"/>
                </a:highlight>
                <a:cs typeface="Arial"/>
              </a:rPr>
              <a:t>Cosmics</a:t>
            </a:r>
            <a:r>
              <a:rPr lang="en-US" sz="1400" spc="-130" dirty="0">
                <a:highlight>
                  <a:srgbClr val="00FFFF"/>
                </a:highlight>
                <a:cs typeface="Arial"/>
              </a:rPr>
              <a:t> TDR</a:t>
            </a:r>
            <a:endParaRPr sz="1400" dirty="0">
              <a:highlight>
                <a:srgbClr val="00FFFF"/>
              </a:highlight>
              <a:cs typeface="Arial"/>
            </a:endParaRP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526C0814-FE35-DA4B-9F31-E8893F9BFD93}"/>
              </a:ext>
            </a:extLst>
          </p:cNvPr>
          <p:cNvSpPr/>
          <p:nvPr/>
        </p:nvSpPr>
        <p:spPr>
          <a:xfrm>
            <a:off x="6451931" y="5496516"/>
            <a:ext cx="3685491" cy="17735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2">
            <a:extLst>
              <a:ext uri="{FF2B5EF4-FFF2-40B4-BE49-F238E27FC236}">
                <a16:creationId xmlns:a16="http://schemas.microsoft.com/office/drawing/2014/main" id="{131D6696-6F76-5041-89B7-CAC9EB9EE573}"/>
              </a:ext>
            </a:extLst>
          </p:cNvPr>
          <p:cNvSpPr txBox="1"/>
          <p:nvPr/>
        </p:nvSpPr>
        <p:spPr>
          <a:xfrm>
            <a:off x="6565538" y="7178235"/>
            <a:ext cx="2709565" cy="251351"/>
          </a:xfrm>
          <a:prstGeom prst="rect">
            <a:avLst/>
          </a:prstGeom>
          <a:ln w="9144">
            <a:noFill/>
          </a:ln>
        </p:spPr>
        <p:txBody>
          <a:bodyPr vert="horz" wrap="square" lIns="0" tIns="3556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280"/>
              </a:spcBef>
            </a:pPr>
            <a:r>
              <a:rPr lang="en-US" sz="1400" spc="-130" dirty="0">
                <a:highlight>
                  <a:srgbClr val="00FFFF"/>
                </a:highlight>
                <a:cs typeface="Arial"/>
              </a:rPr>
              <a:t>HF production in P5 also under study!</a:t>
            </a:r>
            <a:endParaRPr sz="1400" dirty="0">
              <a:highlight>
                <a:srgbClr val="00FFFF"/>
              </a:highlight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876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RPC</a:t>
            </a:r>
            <a:r>
              <a:rPr lang="en-US" sz="2700" b="1" dirty="0">
                <a:solidFill>
                  <a:srgbClr val="0000FF"/>
                </a:solidFill>
              </a:rPr>
              <a:t> &amp; </a:t>
            </a:r>
            <a:r>
              <a:rPr lang="en-US" sz="2700" b="1" dirty="0">
                <a:solidFill>
                  <a:srgbClr val="FF0000"/>
                </a:solidFill>
              </a:rPr>
              <a:t>GEM</a:t>
            </a:r>
            <a:r>
              <a:rPr lang="en-US" sz="2700" b="1" dirty="0">
                <a:solidFill>
                  <a:srgbClr val="0000FF"/>
                </a:solidFill>
              </a:rPr>
              <a:t> </a:t>
            </a:r>
            <a:r>
              <a:rPr lang="en-US" sz="2700" b="1" dirty="0" err="1">
                <a:solidFill>
                  <a:srgbClr val="0000FF"/>
                </a:solidFill>
              </a:rPr>
              <a:t>personpower</a:t>
            </a:r>
            <a:r>
              <a:rPr lang="en-US" sz="2700" b="1" dirty="0">
                <a:solidFill>
                  <a:srgbClr val="0000FF"/>
                </a:solidFill>
              </a:rPr>
              <a:t> requests for 2020</a:t>
            </a:r>
            <a:endParaRPr lang="en-US" sz="27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285A9F-4880-044D-B2BE-1ED8D1588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99" y="847840"/>
            <a:ext cx="8073054" cy="3051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101EF0-8B5B-864A-985E-73724E1F33EC}"/>
              </a:ext>
            </a:extLst>
          </p:cNvPr>
          <p:cNvSpPr txBox="1"/>
          <p:nvPr/>
        </p:nvSpPr>
        <p:spPr>
          <a:xfrm>
            <a:off x="431110" y="4367113"/>
            <a:ext cx="101221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/>
              <a:t>GEM </a:t>
            </a:r>
            <a:r>
              <a:rPr lang="it-IT" sz="1800" b="1" dirty="0" err="1"/>
              <a:t>Activities</a:t>
            </a:r>
            <a:r>
              <a:rPr lang="it-IT" sz="1800" b="1" dirty="0"/>
              <a:t> 2020: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[</a:t>
            </a:r>
            <a:r>
              <a:rPr lang="it-IT" sz="1800" dirty="0" err="1"/>
              <a:t>at</a:t>
            </a:r>
            <a:r>
              <a:rPr lang="it-IT" sz="1800" dirty="0"/>
              <a:t> CERN] Installation 2</a:t>
            </a:r>
            <a:r>
              <a:rPr lang="it-IT" sz="1800" baseline="30000" dirty="0"/>
              <a:t>nd</a:t>
            </a:r>
            <a:r>
              <a:rPr lang="it-IT" sz="1800" dirty="0"/>
              <a:t> </a:t>
            </a:r>
            <a:r>
              <a:rPr lang="it-IT" sz="1800" dirty="0" err="1"/>
              <a:t>endcap</a:t>
            </a:r>
            <a:r>
              <a:rPr lang="it-IT" sz="1800" dirty="0"/>
              <a:t> GE1/1; Services GE1/1 &amp; GE2/  	                              [</a:t>
            </a:r>
            <a:r>
              <a:rPr lang="it-IT" sz="1800" dirty="0" err="1"/>
              <a:t>Technicians</a:t>
            </a:r>
            <a:r>
              <a:rPr lang="it-IT" sz="18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[</a:t>
            </a:r>
            <a:r>
              <a:rPr lang="it-IT" sz="1800" dirty="0" err="1"/>
              <a:t>at</a:t>
            </a:r>
            <a:r>
              <a:rPr lang="it-IT" sz="1800" dirty="0"/>
              <a:t> CERN] Data </a:t>
            </a:r>
            <a:r>
              <a:rPr lang="it-IT" sz="1800" dirty="0" err="1"/>
              <a:t>taking</a:t>
            </a:r>
            <a:r>
              <a:rPr lang="it-IT" sz="1800" dirty="0"/>
              <a:t> &amp; Analysis @ </a:t>
            </a:r>
            <a:r>
              <a:rPr lang="it-IT" sz="1800" dirty="0" err="1"/>
              <a:t>Cosmic</a:t>
            </a:r>
            <a:r>
              <a:rPr lang="it-IT" sz="1800" dirty="0"/>
              <a:t> Stand; </a:t>
            </a:r>
            <a:r>
              <a:rPr lang="it-IT" sz="1800" dirty="0" err="1"/>
              <a:t>Commissioning</a:t>
            </a:r>
            <a:r>
              <a:rPr lang="it-IT" sz="1800" dirty="0"/>
              <a:t> @ P5; Global </a:t>
            </a:r>
            <a:r>
              <a:rPr lang="it-IT" sz="1800" dirty="0" err="1"/>
              <a:t>Runs</a:t>
            </a:r>
            <a:r>
              <a:rPr lang="it-IT" sz="1800" dirty="0"/>
              <a:t>	[</a:t>
            </a:r>
            <a:r>
              <a:rPr lang="it-IT" sz="1800" dirty="0" err="1"/>
              <a:t>Phycisists</a:t>
            </a:r>
            <a:r>
              <a:rPr lang="it-IT" sz="18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>
                <a:solidFill>
                  <a:srgbClr val="FF0000"/>
                </a:solidFill>
              </a:rPr>
              <a:t>[in Sezione] </a:t>
            </a:r>
            <a:r>
              <a:rPr lang="it-IT" sz="1800" dirty="0"/>
              <a:t>Construction &amp; Test GE2/1 (40 </a:t>
            </a:r>
            <a:r>
              <a:rPr lang="it-IT" sz="1800" dirty="0" err="1"/>
              <a:t>modules</a:t>
            </a:r>
            <a:r>
              <a:rPr lang="it-IT" sz="1800" dirty="0"/>
              <a:t>)				  	                    [</a:t>
            </a:r>
            <a:r>
              <a:rPr lang="it-IT" sz="1800" dirty="0" err="1"/>
              <a:t>Tech</a:t>
            </a:r>
            <a:r>
              <a:rPr lang="it-IT" sz="1800" dirty="0"/>
              <a:t> &amp; </a:t>
            </a:r>
            <a:r>
              <a:rPr lang="it-IT" sz="1800" dirty="0" err="1"/>
              <a:t>Phys</a:t>
            </a:r>
            <a:r>
              <a:rPr lang="it-IT" sz="18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r>
              <a:rPr lang="it-IT" sz="1800" b="1" dirty="0"/>
              <a:t>RPC </a:t>
            </a:r>
            <a:r>
              <a:rPr lang="it-IT" sz="1800" b="1" dirty="0" err="1"/>
              <a:t>Activities</a:t>
            </a:r>
            <a:r>
              <a:rPr lang="it-IT" sz="1800" b="1" dirty="0"/>
              <a:t> 2020: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[</a:t>
            </a:r>
            <a:r>
              <a:rPr lang="it-IT" sz="1800" dirty="0" err="1"/>
              <a:t>at</a:t>
            </a:r>
            <a:r>
              <a:rPr lang="it-IT" sz="1800" dirty="0"/>
              <a:t> CERN] </a:t>
            </a:r>
            <a:r>
              <a:rPr lang="it-IT" sz="1800" dirty="0" err="1"/>
              <a:t>Leak</a:t>
            </a:r>
            <a:r>
              <a:rPr lang="it-IT" sz="1800" dirty="0"/>
              <a:t> </a:t>
            </a:r>
            <a:r>
              <a:rPr lang="it-IT" sz="1800" dirty="0" err="1"/>
              <a:t>Repair</a:t>
            </a:r>
            <a:r>
              <a:rPr lang="it-IT" sz="1800" dirty="0"/>
              <a:t> </a:t>
            </a:r>
            <a:r>
              <a:rPr lang="it-IT" sz="1800" dirty="0" err="1"/>
              <a:t>Campaign</a:t>
            </a:r>
            <a:r>
              <a:rPr lang="it-IT" sz="1800" dirty="0"/>
              <a:t> (expertise Bari) + Services RE3/1 &amp; RE4/1		          [</a:t>
            </a:r>
            <a:r>
              <a:rPr lang="it-IT" sz="1800" dirty="0" err="1"/>
              <a:t>Technicians</a:t>
            </a:r>
            <a:r>
              <a:rPr lang="it-IT" sz="1800" dirty="0"/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[</a:t>
            </a:r>
            <a:r>
              <a:rPr lang="it-IT" sz="1800" dirty="0" err="1"/>
              <a:t>at</a:t>
            </a:r>
            <a:r>
              <a:rPr lang="it-IT" sz="1800" dirty="0"/>
              <a:t> CERN] </a:t>
            </a:r>
            <a:r>
              <a:rPr lang="it-IT" sz="1800" dirty="0" err="1"/>
              <a:t>Commissionning</a:t>
            </a:r>
            <a:r>
              <a:rPr lang="it-IT" sz="1800" dirty="0"/>
              <a:t> @ P5 (RE4); GIF++ (</a:t>
            </a:r>
            <a:r>
              <a:rPr lang="it-IT" sz="1800" dirty="0" err="1"/>
              <a:t>ecogas</a:t>
            </a:r>
            <a:r>
              <a:rPr lang="it-IT" sz="1800" dirty="0"/>
              <a:t>); Global </a:t>
            </a:r>
            <a:r>
              <a:rPr lang="it-IT" sz="1800" dirty="0" err="1"/>
              <a:t>Runs</a:t>
            </a:r>
            <a:r>
              <a:rPr lang="it-IT" sz="1800" dirty="0"/>
              <a:t>.			          [</a:t>
            </a:r>
            <a:r>
              <a:rPr lang="it-IT" sz="1800" dirty="0" err="1"/>
              <a:t>Phycisists</a:t>
            </a:r>
            <a:r>
              <a:rPr lang="it-IT" sz="1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3538722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9C5E4F0-F2F9-414E-A581-63CD25FD0C7E}"/>
              </a:ext>
            </a:extLst>
          </p:cNvPr>
          <p:cNvSpPr txBox="1"/>
          <p:nvPr/>
        </p:nvSpPr>
        <p:spPr>
          <a:xfrm>
            <a:off x="10218555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DE748D-7363-6144-A70E-A69007CD30F7}"/>
              </a:ext>
            </a:extLst>
          </p:cNvPr>
          <p:cNvSpPr txBox="1"/>
          <p:nvPr/>
        </p:nvSpPr>
        <p:spPr>
          <a:xfrm>
            <a:off x="0" y="3337390"/>
            <a:ext cx="1064843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highlight>
                  <a:srgbClr val="FFFF00"/>
                </a:highlight>
              </a:rPr>
              <a:t>We</a:t>
            </a:r>
            <a:r>
              <a:rPr lang="it-IT" sz="2400" b="1" dirty="0">
                <a:highlight>
                  <a:srgbClr val="FFFF00"/>
                </a:highlight>
              </a:rPr>
              <a:t> </a:t>
            </a:r>
            <a:r>
              <a:rPr lang="it-IT" sz="2400" b="1" dirty="0" err="1">
                <a:highlight>
                  <a:srgbClr val="FFFF00"/>
                </a:highlight>
              </a:rPr>
              <a:t>will</a:t>
            </a:r>
            <a:r>
              <a:rPr lang="it-IT" sz="2400" b="1" dirty="0">
                <a:highlight>
                  <a:srgbClr val="FFFF00"/>
                </a:highlight>
              </a:rPr>
              <a:t> </a:t>
            </a:r>
            <a:r>
              <a:rPr lang="it-IT" sz="2400" b="1" dirty="0" err="1">
                <a:highlight>
                  <a:srgbClr val="FFFF00"/>
                </a:highlight>
              </a:rPr>
              <a:t>host</a:t>
            </a:r>
            <a:r>
              <a:rPr lang="it-IT" sz="2400" b="1" dirty="0">
                <a:highlight>
                  <a:srgbClr val="FFFF00"/>
                </a:highlight>
              </a:rPr>
              <a:t> 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FF00"/>
                </a:highlight>
              </a:rPr>
              <a:t>CMS-Italia </a:t>
            </a:r>
            <a:r>
              <a:rPr lang="it-IT" sz="2400" b="1" i="1" dirty="0" err="1">
                <a:solidFill>
                  <a:srgbClr val="520AF8"/>
                </a:solidFill>
                <a:highlight>
                  <a:srgbClr val="FFFF00"/>
                </a:highlight>
              </a:rPr>
              <a:t>annual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FF00"/>
                </a:highlight>
              </a:rPr>
              <a:t> meeting</a:t>
            </a:r>
            <a:r>
              <a:rPr lang="it-IT" sz="2400" b="1" dirty="0">
                <a:highlight>
                  <a:srgbClr val="FFFF00"/>
                </a:highlight>
              </a:rPr>
              <a:t> (2019 </a:t>
            </a:r>
            <a:r>
              <a:rPr lang="it-IT" sz="2400" b="1" dirty="0" err="1">
                <a:highlight>
                  <a:srgbClr val="FFFF00"/>
                </a:highlight>
              </a:rPr>
              <a:t>november</a:t>
            </a:r>
            <a:r>
              <a:rPr lang="it-IT" sz="2400" b="1" dirty="0">
                <a:highlight>
                  <a:srgbClr val="FFFF00"/>
                </a:highlight>
              </a:rPr>
              <a:t> 13</a:t>
            </a:r>
            <a:r>
              <a:rPr lang="it-IT" sz="2400" b="1" baseline="30000" dirty="0">
                <a:highlight>
                  <a:srgbClr val="FFFF00"/>
                </a:highlight>
              </a:rPr>
              <a:t>th</a:t>
            </a:r>
            <a:r>
              <a:rPr lang="it-IT" sz="2400" b="1" dirty="0">
                <a:highlight>
                  <a:srgbClr val="FFFF00"/>
                </a:highlight>
              </a:rPr>
              <a:t>-15</a:t>
            </a:r>
            <a:r>
              <a:rPr lang="it-IT" sz="2400" b="1" baseline="30000" dirty="0">
                <a:highlight>
                  <a:srgbClr val="FFFF00"/>
                </a:highlight>
              </a:rPr>
              <a:t>th</a:t>
            </a:r>
            <a:r>
              <a:rPr lang="it-IT" sz="2400" b="1" dirty="0">
                <a:highlight>
                  <a:srgbClr val="FFFF00"/>
                </a:highlight>
              </a:rPr>
              <a:t>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694FDC-A46B-3344-8543-0BD1E6B84F8E}"/>
              </a:ext>
            </a:extLst>
          </p:cNvPr>
          <p:cNvSpPr txBox="1"/>
          <p:nvPr/>
        </p:nvSpPr>
        <p:spPr>
          <a:xfrm>
            <a:off x="-1" y="1802603"/>
            <a:ext cx="1064843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highlight>
                  <a:srgbClr val="FF9913"/>
                </a:highlight>
              </a:rPr>
              <a:t>In 2019 </a:t>
            </a:r>
            <a:r>
              <a:rPr lang="it-IT" sz="2400" b="1" dirty="0" err="1">
                <a:highlight>
                  <a:srgbClr val="FF9913"/>
                </a:highlight>
              </a:rPr>
              <a:t>we</a:t>
            </a:r>
            <a:r>
              <a:rPr lang="it-IT" sz="2400" b="1" dirty="0">
                <a:highlight>
                  <a:srgbClr val="FF9913"/>
                </a:highlight>
              </a:rPr>
              <a:t> </a:t>
            </a:r>
            <a:r>
              <a:rPr lang="it-IT" sz="2400" b="1" dirty="0" err="1">
                <a:highlight>
                  <a:srgbClr val="FF9913"/>
                </a:highlight>
              </a:rPr>
              <a:t>have</a:t>
            </a:r>
            <a:r>
              <a:rPr lang="it-IT" sz="2400" b="1" dirty="0">
                <a:highlight>
                  <a:srgbClr val="FF9913"/>
                </a:highlight>
              </a:rPr>
              <a:t> </a:t>
            </a:r>
            <a:r>
              <a:rPr lang="it-IT" sz="2400" b="1" dirty="0" err="1">
                <a:highlight>
                  <a:srgbClr val="FF9913"/>
                </a:highlight>
              </a:rPr>
              <a:t>done</a:t>
            </a:r>
            <a:r>
              <a:rPr lang="it-IT" sz="2400" b="1" dirty="0">
                <a:highlight>
                  <a:srgbClr val="FF9913"/>
                </a:highlight>
              </a:rPr>
              <a:t> a 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9913"/>
                </a:highlight>
              </a:rPr>
              <a:t>CMS-</a:t>
            </a:r>
            <a:r>
              <a:rPr lang="it-IT" sz="2400" b="1" i="1" dirty="0" err="1">
                <a:solidFill>
                  <a:srgbClr val="520AF8"/>
                </a:solidFill>
                <a:highlight>
                  <a:srgbClr val="FF9913"/>
                </a:highlight>
              </a:rPr>
              <a:t>Masterclass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9913"/>
                </a:highlight>
              </a:rPr>
              <a:t> &amp;</a:t>
            </a:r>
            <a:r>
              <a:rPr lang="it-IT" sz="2400" b="1" i="1" dirty="0">
                <a:highlight>
                  <a:srgbClr val="FF9913"/>
                </a:highlight>
              </a:rPr>
              <a:t> </a:t>
            </a:r>
            <a:r>
              <a:rPr lang="it-IT" sz="2400" b="1" i="1" dirty="0" err="1">
                <a:highlight>
                  <a:srgbClr val="FF9913"/>
                </a:highlight>
              </a:rPr>
              <a:t>participated</a:t>
            </a:r>
            <a:r>
              <a:rPr lang="it-IT" sz="2400" b="1" i="1" dirty="0">
                <a:highlight>
                  <a:srgbClr val="FF9913"/>
                </a:highlight>
              </a:rPr>
              <a:t> to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9913"/>
                </a:highlight>
              </a:rPr>
              <a:t> </a:t>
            </a:r>
            <a:r>
              <a:rPr lang="it-IT" sz="2400" b="1" i="1" dirty="0">
                <a:highlight>
                  <a:srgbClr val="FF9913"/>
                </a:highlight>
              </a:rPr>
              <a:t>the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9913"/>
                </a:highlight>
              </a:rPr>
              <a:t> ERN (</a:t>
            </a:r>
            <a:r>
              <a:rPr lang="it-IT" sz="1800" b="1" i="1" dirty="0">
                <a:solidFill>
                  <a:srgbClr val="C00000"/>
                </a:solidFill>
                <a:highlight>
                  <a:srgbClr val="FF9913"/>
                </a:highlight>
              </a:rPr>
              <a:t>CMS </a:t>
            </a:r>
            <a:r>
              <a:rPr lang="it-IT" sz="1800" b="1" i="1" dirty="0" err="1">
                <a:solidFill>
                  <a:srgbClr val="C00000"/>
                </a:solidFill>
                <a:highlight>
                  <a:srgbClr val="FF9913"/>
                </a:highlight>
              </a:rPr>
              <a:t>virtual</a:t>
            </a:r>
            <a:r>
              <a:rPr lang="it-IT" sz="1800" b="1" i="1" dirty="0">
                <a:solidFill>
                  <a:srgbClr val="C00000"/>
                </a:solidFill>
                <a:highlight>
                  <a:srgbClr val="FF9913"/>
                </a:highlight>
              </a:rPr>
              <a:t> </a:t>
            </a:r>
            <a:r>
              <a:rPr lang="it-IT" sz="1800" b="1" i="1" dirty="0" err="1">
                <a:solidFill>
                  <a:srgbClr val="C00000"/>
                </a:solidFill>
                <a:highlight>
                  <a:srgbClr val="FF9913"/>
                </a:highlight>
              </a:rPr>
              <a:t>visit</a:t>
            </a:r>
            <a:r>
              <a:rPr lang="it-IT" sz="2400" b="1" i="1" dirty="0">
                <a:solidFill>
                  <a:srgbClr val="520AF8"/>
                </a:solidFill>
                <a:highlight>
                  <a:srgbClr val="FF9913"/>
                </a:highlight>
              </a:rPr>
              <a:t>)</a:t>
            </a:r>
            <a:endParaRPr lang="it-IT" sz="2400" b="1" dirty="0">
              <a:highlight>
                <a:srgbClr val="FF9913"/>
              </a:highligh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82E24-C716-CD44-ACD0-0CB31CDAACC9}"/>
              </a:ext>
            </a:extLst>
          </p:cNvPr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BA81AA-0C67-1B47-8A3C-CE48EFB119A2}"/>
              </a:ext>
            </a:extLst>
          </p:cNvPr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/>
              <a:t>Miscellanea</a:t>
            </a:r>
          </a:p>
        </p:txBody>
      </p:sp>
    </p:spTree>
    <p:extLst>
      <p:ext uri="{BB962C8B-B14F-4D97-AF65-F5344CB8AC3E}">
        <p14:creationId xmlns:p14="http://schemas.microsoft.com/office/powerpoint/2010/main" val="16039266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0E6ABF-9C4C-584E-9A40-30A17BD3876F}"/>
              </a:ext>
            </a:extLst>
          </p:cNvPr>
          <p:cNvSpPr/>
          <p:nvPr/>
        </p:nvSpPr>
        <p:spPr>
          <a:xfrm>
            <a:off x="0" y="3205862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7083FE-C47F-1340-BCEB-41EB30053107}"/>
              </a:ext>
            </a:extLst>
          </p:cNvPr>
          <p:cNvSpPr txBox="1"/>
          <p:nvPr/>
        </p:nvSpPr>
        <p:spPr>
          <a:xfrm>
            <a:off x="0" y="3137891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520AF8"/>
                </a:solidFill>
              </a:rPr>
              <a:t>Final</a:t>
            </a:r>
            <a:r>
              <a:rPr lang="en-US" sz="2700" b="1" dirty="0"/>
              <a:t> numbers/names/responsibilities/requests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666595-3099-734B-8D59-CE438B4B98AD}"/>
              </a:ext>
            </a:extLst>
          </p:cNvPr>
          <p:cNvSpPr txBox="1"/>
          <p:nvPr/>
        </p:nvSpPr>
        <p:spPr>
          <a:xfrm>
            <a:off x="1018383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38</a:t>
            </a:r>
          </a:p>
        </p:txBody>
      </p:sp>
    </p:spTree>
    <p:extLst>
      <p:ext uri="{BB962C8B-B14F-4D97-AF65-F5344CB8AC3E}">
        <p14:creationId xmlns:p14="http://schemas.microsoft.com/office/powerpoint/2010/main" val="11643093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7E52E7C-8747-154D-A282-72B3ABED7BEA}"/>
              </a:ext>
            </a:extLst>
          </p:cNvPr>
          <p:cNvSpPr/>
          <p:nvPr/>
        </p:nvSpPr>
        <p:spPr>
          <a:xfrm>
            <a:off x="23150" y="1110977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7088D0-A190-8840-9E39-AD1A6053BCBF}"/>
              </a:ext>
            </a:extLst>
          </p:cNvPr>
          <p:cNvSpPr txBox="1"/>
          <p:nvPr/>
        </p:nvSpPr>
        <p:spPr>
          <a:xfrm>
            <a:off x="-1" y="1050280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 err="1">
                <a:solidFill>
                  <a:srgbClr val="FF0000"/>
                </a:solidFill>
              </a:rPr>
              <a:t>Anagrafica</a:t>
            </a:r>
            <a:r>
              <a:rPr lang="en-US" sz="2700" b="1" dirty="0">
                <a:solidFill>
                  <a:srgbClr val="FF0000"/>
                </a:solidFill>
              </a:rPr>
              <a:t> </a:t>
            </a:r>
            <a:r>
              <a:rPr lang="en-US" sz="2700" b="1" dirty="0">
                <a:solidFill>
                  <a:srgbClr val="C00000"/>
                </a:solidFill>
              </a:rPr>
              <a:t>for CMS-Bari </a:t>
            </a:r>
            <a:r>
              <a:rPr lang="en-US" sz="2700" b="1" dirty="0">
                <a:solidFill>
                  <a:srgbClr val="520AF8"/>
                </a:solidFill>
              </a:rPr>
              <a:t>2020 </a:t>
            </a:r>
            <a:r>
              <a:rPr lang="en-US" sz="2700" b="1" dirty="0"/>
              <a:t>– in preparation</a:t>
            </a: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99029A84-C72E-F44C-A8C1-02FDB118B22E}"/>
              </a:ext>
            </a:extLst>
          </p:cNvPr>
          <p:cNvSpPr/>
          <p:nvPr/>
        </p:nvSpPr>
        <p:spPr>
          <a:xfrm>
            <a:off x="499195" y="1959900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92D200-8E5F-0843-8BD7-EB292BD1847A}"/>
              </a:ext>
            </a:extLst>
          </p:cNvPr>
          <p:cNvSpPr txBox="1"/>
          <p:nvPr/>
        </p:nvSpPr>
        <p:spPr>
          <a:xfrm>
            <a:off x="896686" y="1832060"/>
            <a:ext cx="8894706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cs typeface="Verdana"/>
              </a:rPr>
              <a:t>Some colleagues left (F. </a:t>
            </a:r>
            <a:r>
              <a:rPr lang="en-US" sz="1800" dirty="0" err="1">
                <a:solidFill>
                  <a:srgbClr val="C00000"/>
                </a:solidFill>
                <a:cs typeface="Verdana"/>
              </a:rPr>
              <a:t>Errico</a:t>
            </a:r>
            <a:r>
              <a:rPr lang="en-US" sz="1800" dirty="0">
                <a:solidFill>
                  <a:srgbClr val="C00000"/>
                </a:solidFill>
                <a:cs typeface="Verdana"/>
              </a:rPr>
              <a:t>, R. </a:t>
            </a:r>
            <a:r>
              <a:rPr lang="en-US" sz="1800" dirty="0" err="1">
                <a:solidFill>
                  <a:srgbClr val="C00000"/>
                </a:solidFill>
                <a:cs typeface="Verdana"/>
              </a:rPr>
              <a:t>Radogna</a:t>
            </a:r>
            <a:r>
              <a:rPr lang="en-US" sz="1800" dirty="0">
                <a:solidFill>
                  <a:srgbClr val="C00000"/>
                </a:solidFill>
                <a:cs typeface="Verdana"/>
              </a:rPr>
              <a:t>, C. Calabria, A. Sharma)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51B9A7EA-37A2-9E41-A812-E92E8158FC96}"/>
              </a:ext>
            </a:extLst>
          </p:cNvPr>
          <p:cNvSpPr/>
          <p:nvPr/>
        </p:nvSpPr>
        <p:spPr>
          <a:xfrm>
            <a:off x="499194" y="249259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94B769-B33C-5445-85B0-D93995CBA550}"/>
              </a:ext>
            </a:extLst>
          </p:cNvPr>
          <p:cNvSpPr txBox="1"/>
          <p:nvPr/>
        </p:nvSpPr>
        <p:spPr>
          <a:xfrm>
            <a:off x="896686" y="2375968"/>
            <a:ext cx="6597244" cy="65903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cs typeface="Verdana"/>
              </a:rPr>
              <a:t>Some colleagues arrived (J. Merlin - starting; M. Gul - will start soon; </a:t>
            </a:r>
          </a:p>
          <a:p>
            <a:r>
              <a:rPr lang="en-US" sz="1800" dirty="0">
                <a:solidFill>
                  <a:srgbClr val="C00000"/>
                </a:solidFill>
                <a:cs typeface="Verdana"/>
              </a:rPr>
              <a:t>                                             new PhD students + new master students)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A3C5FEE5-0C65-ED44-AA8A-EC37F4157B05}"/>
              </a:ext>
            </a:extLst>
          </p:cNvPr>
          <p:cNvSpPr/>
          <p:nvPr/>
        </p:nvSpPr>
        <p:spPr>
          <a:xfrm>
            <a:off x="538034" y="377876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F9BFA3-1585-0949-B517-D111126E83AA}"/>
              </a:ext>
            </a:extLst>
          </p:cNvPr>
          <p:cNvSpPr txBox="1"/>
          <p:nvPr/>
        </p:nvSpPr>
        <p:spPr>
          <a:xfrm>
            <a:off x="774552" y="3542470"/>
            <a:ext cx="9887098" cy="93449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C00000"/>
                </a:solidFill>
                <a:cs typeface="Verdana"/>
              </a:rPr>
              <a:t>EXCEL file for </a:t>
            </a:r>
            <a:r>
              <a:rPr lang="en-US" sz="1800" i="1" dirty="0" err="1">
                <a:solidFill>
                  <a:srgbClr val="520AF8"/>
                </a:solidFill>
                <a:cs typeface="Verdana"/>
              </a:rPr>
              <a:t>Anagrafica</a:t>
            </a:r>
            <a:r>
              <a:rPr lang="en-US" sz="1800" i="1" dirty="0">
                <a:solidFill>
                  <a:srgbClr val="520AF8"/>
                </a:solidFill>
                <a:cs typeface="Verdana"/>
              </a:rPr>
              <a:t> 2020</a:t>
            </a:r>
            <a:r>
              <a:rPr lang="en-US" sz="1800" dirty="0">
                <a:solidFill>
                  <a:srgbClr val="C00000"/>
                </a:solidFill>
                <a:cs typeface="Verdana"/>
              </a:rPr>
              <a:t> available </a:t>
            </a:r>
            <a:r>
              <a:rPr lang="en-US" sz="1800" dirty="0">
                <a:cs typeface="Verdana"/>
              </a:rPr>
              <a:t>(in GOOGLE DRIVE; link circulated among staff)</a:t>
            </a:r>
          </a:p>
          <a:p>
            <a:pPr>
              <a:lnSpc>
                <a:spcPct val="150000"/>
              </a:lnSpc>
            </a:pPr>
            <a:r>
              <a:rPr lang="it-IT" dirty="0">
                <a:hlinkClick r:id="rId2"/>
              </a:rPr>
              <a:t>https://drive.google.com/file/d/1u0jjYD35y43sdbDMTnUaRnpfV1UzWmnZ/view?usp=sharing</a:t>
            </a:r>
            <a:endParaRPr lang="en-US" sz="1800" dirty="0">
              <a:cs typeface="Verdan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C891C-D624-D94F-9217-AF191A06915F}"/>
              </a:ext>
            </a:extLst>
          </p:cNvPr>
          <p:cNvSpPr txBox="1"/>
          <p:nvPr/>
        </p:nvSpPr>
        <p:spPr>
          <a:xfrm>
            <a:off x="1020698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3846577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End of Run-2 &amp; Status of CMS </a:t>
            </a:r>
            <a:r>
              <a:rPr lang="en-US" sz="2700" b="1" dirty="0"/>
              <a:t>- III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728237" y="936030"/>
            <a:ext cx="3554396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2018 Non-orthodox data taking :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C8D1B519-9888-9F46-8D5E-461B9A255FDA}"/>
              </a:ext>
            </a:extLst>
          </p:cNvPr>
          <p:cNvSpPr/>
          <p:nvPr/>
        </p:nvSpPr>
        <p:spPr>
          <a:xfrm>
            <a:off x="438593" y="3251945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16874FE-D9C8-764B-BB08-4C9E49603838}"/>
              </a:ext>
            </a:extLst>
          </p:cNvPr>
          <p:cNvSpPr/>
          <p:nvPr/>
        </p:nvSpPr>
        <p:spPr>
          <a:xfrm>
            <a:off x="1079608" y="627795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13245E-DCE4-F148-9CD3-E2F3B75730F0}"/>
              </a:ext>
            </a:extLst>
          </p:cNvPr>
          <p:cNvSpPr txBox="1"/>
          <p:nvPr/>
        </p:nvSpPr>
        <p:spPr>
          <a:xfrm>
            <a:off x="1409699" y="6145482"/>
            <a:ext cx="5951800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Long shutdown periods are the most busy for computing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B05AA-215D-B140-8941-BF4C0BD9A7C5}"/>
              </a:ext>
            </a:extLst>
          </p:cNvPr>
          <p:cNvSpPr txBox="1"/>
          <p:nvPr/>
        </p:nvSpPr>
        <p:spPr>
          <a:xfrm>
            <a:off x="1593688" y="6527519"/>
            <a:ext cx="279191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cs typeface="Verdana"/>
              </a:rPr>
              <a:t>- Full Run-2 reprocessing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D9209-7346-514E-A0E9-11FF87610373}"/>
              </a:ext>
            </a:extLst>
          </p:cNvPr>
          <p:cNvSpPr txBox="1"/>
          <p:nvPr/>
        </p:nvSpPr>
        <p:spPr>
          <a:xfrm>
            <a:off x="1593687" y="6909556"/>
            <a:ext cx="8175346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cs typeface="Verdana"/>
              </a:rPr>
              <a:t>- Get prepared for Phase-2: adapt to GPUs, FPGAs, via an heterogeneous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15DEB8-C94A-CD43-825A-0BE176A7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616" y="3732070"/>
            <a:ext cx="3859876" cy="21191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38CCA-E018-4B43-8BBC-861FB42F2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8926" y="3675597"/>
            <a:ext cx="4676036" cy="230030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317A920-89BE-8A45-BB25-665D8835FF57}"/>
              </a:ext>
            </a:extLst>
          </p:cNvPr>
          <p:cNvSpPr txBox="1"/>
          <p:nvPr/>
        </p:nvSpPr>
        <p:spPr>
          <a:xfrm>
            <a:off x="4026785" y="934174"/>
            <a:ext cx="5083698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Verdana"/>
              </a:rPr>
              <a:t>B-parking -  a swiss knife for Heavy </a:t>
            </a:r>
            <a:r>
              <a:rPr lang="en-US" sz="1800" b="1" dirty="0" err="1">
                <a:solidFill>
                  <a:srgbClr val="FF0000"/>
                </a:solidFill>
                <a:cs typeface="Verdana"/>
              </a:rPr>
              <a:t>Flavour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 studies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433A25-8A3F-4E49-88DB-BA4852EE4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908" y="1584776"/>
            <a:ext cx="3552225" cy="182305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80EE88-29FA-264D-A26D-72007450D6F7}"/>
              </a:ext>
            </a:extLst>
          </p:cNvPr>
          <p:cNvSpPr txBox="1"/>
          <p:nvPr/>
        </p:nvSpPr>
        <p:spPr>
          <a:xfrm>
            <a:off x="728237" y="3134852"/>
            <a:ext cx="2261406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Offline &amp; Computing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EF0D0823-973D-664D-9EE5-FC6D66E44EF2}"/>
              </a:ext>
            </a:extLst>
          </p:cNvPr>
          <p:cNvSpPr/>
          <p:nvPr/>
        </p:nvSpPr>
        <p:spPr>
          <a:xfrm>
            <a:off x="370440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2E271AC-915F-B946-B282-3D0218F12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644" y="1343279"/>
            <a:ext cx="2844599" cy="157641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59588E-2977-F14C-86C2-250C780260BC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4414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C560C7C-5FD6-5144-8F13-3BFFE9B1C237}"/>
              </a:ext>
            </a:extLst>
          </p:cNvPr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</a:rPr>
              <a:t>CMS </a:t>
            </a:r>
            <a:r>
              <a:rPr lang="en-US" sz="2700" b="1" dirty="0">
                <a:solidFill>
                  <a:srgbClr val="520AF8"/>
                </a:solidFill>
              </a:rPr>
              <a:t>overall</a:t>
            </a:r>
            <a:r>
              <a:rPr lang="en-US" sz="2700" b="1" dirty="0">
                <a:solidFill>
                  <a:srgbClr val="FF0000"/>
                </a:solidFill>
              </a:rPr>
              <a:t> request </a:t>
            </a:r>
            <a:r>
              <a:rPr lang="en-US" sz="2700" b="1" dirty="0">
                <a:solidFill>
                  <a:srgbClr val="C00000"/>
                </a:solidFill>
              </a:rPr>
              <a:t>for INFN-Bari services in </a:t>
            </a:r>
            <a:r>
              <a:rPr lang="en-US" sz="2700" b="1" dirty="0">
                <a:solidFill>
                  <a:srgbClr val="520AF8"/>
                </a:solidFill>
              </a:rPr>
              <a:t>2020 </a:t>
            </a:r>
            <a:r>
              <a:rPr lang="en-US" sz="2700" b="1" dirty="0"/>
              <a:t>- Recap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546C521-8BED-4B47-A3D3-54EC22A1CC9D}"/>
              </a:ext>
            </a:extLst>
          </p:cNvPr>
          <p:cNvSpPr txBox="1"/>
          <p:nvPr/>
        </p:nvSpPr>
        <p:spPr>
          <a:xfrm>
            <a:off x="608108" y="1014812"/>
            <a:ext cx="4534047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dirty="0">
                <a:cs typeface="Verdana"/>
              </a:rPr>
              <a:t>Overall requests evaluated in </a:t>
            </a:r>
            <a:r>
              <a:rPr lang="en-US" sz="1800" dirty="0">
                <a:solidFill>
                  <a:srgbClr val="C00000"/>
                </a:solidFill>
                <a:cs typeface="Verdana"/>
              </a:rPr>
              <a:t>“</a:t>
            </a:r>
            <a:r>
              <a:rPr lang="en-US" sz="1800" i="1" dirty="0" err="1">
                <a:solidFill>
                  <a:srgbClr val="C00000"/>
                </a:solidFill>
                <a:cs typeface="Verdana"/>
              </a:rPr>
              <a:t>mesi</a:t>
            </a:r>
            <a:r>
              <a:rPr lang="en-US" sz="1800" i="1" dirty="0">
                <a:solidFill>
                  <a:srgbClr val="C00000"/>
                </a:solidFill>
                <a:cs typeface="Verdana"/>
              </a:rPr>
              <a:t> persona</a:t>
            </a:r>
            <a:r>
              <a:rPr lang="en-US" sz="1800" dirty="0">
                <a:solidFill>
                  <a:srgbClr val="C00000"/>
                </a:solidFill>
                <a:cs typeface="Verdana"/>
              </a:rPr>
              <a:t>” </a:t>
            </a:r>
            <a:r>
              <a:rPr lang="en-US" sz="1800" dirty="0">
                <a:cs typeface="Verdana"/>
              </a:rPr>
              <a:t>:</a:t>
            </a: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4F0C8C62-BB20-544A-8B9C-90D8E6687367}"/>
              </a:ext>
            </a:extLst>
          </p:cNvPr>
          <p:cNvSpPr/>
          <p:nvPr/>
        </p:nvSpPr>
        <p:spPr>
          <a:xfrm>
            <a:off x="410020" y="1133657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53EB9A9C-0268-EE48-A993-28BFD8D335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9566531"/>
              </p:ext>
            </p:extLst>
          </p:nvPr>
        </p:nvGraphicFramePr>
        <p:xfrm>
          <a:off x="1156750" y="1815636"/>
          <a:ext cx="7393439" cy="20248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83">
                  <a:extLst>
                    <a:ext uri="{9D8B030D-6E8A-4147-A177-3AD203B41FA5}">
                      <a16:colId xmlns:a16="http://schemas.microsoft.com/office/drawing/2014/main" val="1018121613"/>
                    </a:ext>
                  </a:extLst>
                </a:gridCol>
                <a:gridCol w="1178104">
                  <a:extLst>
                    <a:ext uri="{9D8B030D-6E8A-4147-A177-3AD203B41FA5}">
                      <a16:colId xmlns:a16="http://schemas.microsoft.com/office/drawing/2014/main" val="2191058606"/>
                    </a:ext>
                  </a:extLst>
                </a:gridCol>
                <a:gridCol w="1840831">
                  <a:extLst>
                    <a:ext uri="{9D8B030D-6E8A-4147-A177-3AD203B41FA5}">
                      <a16:colId xmlns:a16="http://schemas.microsoft.com/office/drawing/2014/main" val="1950664401"/>
                    </a:ext>
                  </a:extLst>
                </a:gridCol>
                <a:gridCol w="1475621">
                  <a:extLst>
                    <a:ext uri="{9D8B030D-6E8A-4147-A177-3AD203B41FA5}">
                      <a16:colId xmlns:a16="http://schemas.microsoft.com/office/drawing/2014/main" val="3541574493"/>
                    </a:ext>
                  </a:extLst>
                </a:gridCol>
              </a:tblGrid>
              <a:tr h="40496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en-US" dirty="0"/>
                        <a:t>RPC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446086"/>
                  </a:ext>
                </a:extLst>
              </a:tr>
              <a:tr h="404969">
                <a:tc>
                  <a:txBody>
                    <a:bodyPr/>
                    <a:lstStyle/>
                    <a:p>
                      <a:r>
                        <a:rPr lang="en-US" dirty="0" err="1"/>
                        <a:t>Progettazione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Meccanica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6 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2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785931"/>
                  </a:ext>
                </a:extLst>
              </a:tr>
              <a:tr h="404969">
                <a:tc>
                  <a:txBody>
                    <a:bodyPr/>
                    <a:lstStyle/>
                    <a:p>
                      <a:r>
                        <a:rPr lang="en-US" dirty="0" err="1"/>
                        <a:t>Officina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meccanica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8 (2+6@Cern)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6(@</a:t>
                      </a:r>
                      <a:r>
                        <a:rPr lang="en-US" sz="1800" b="1" dirty="0" err="1"/>
                        <a:t>Cern</a:t>
                      </a:r>
                      <a:r>
                        <a:rPr lang="en-US" sz="1800" b="1" dirty="0"/>
                        <a:t>)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490133"/>
                  </a:ext>
                </a:extLst>
              </a:tr>
              <a:tr h="404969">
                <a:tc>
                  <a:txBody>
                    <a:bodyPr/>
                    <a:lstStyle/>
                    <a:p>
                      <a:r>
                        <a:rPr lang="en-US" dirty="0"/>
                        <a:t>Camera </a:t>
                      </a:r>
                      <a:r>
                        <a:rPr lang="en-US" dirty="0" err="1"/>
                        <a:t>Pulita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12</a:t>
                      </a:r>
                      <a:r>
                        <a:rPr lang="en-US" dirty="0"/>
                        <a:t> </a:t>
                      </a:r>
                      <a:endParaRPr lang="en-US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(6 access only)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315072"/>
                  </a:ext>
                </a:extLst>
              </a:tr>
              <a:tr h="404969">
                <a:tc>
                  <a:txBody>
                    <a:bodyPr/>
                    <a:lstStyle/>
                    <a:p>
                      <a:r>
                        <a:rPr lang="en-US" dirty="0" err="1"/>
                        <a:t>Servizio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Elettronico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2011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02421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62AA384-D08E-7E48-ADA8-6980AEEEAB16}"/>
              </a:ext>
            </a:extLst>
          </p:cNvPr>
          <p:cNvSpPr txBox="1"/>
          <p:nvPr/>
        </p:nvSpPr>
        <p:spPr>
          <a:xfrm>
            <a:off x="1018383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40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6025E1F-C25C-8C4F-884F-BAD0399A2192}"/>
              </a:ext>
            </a:extLst>
          </p:cNvPr>
          <p:cNvCxnSpPr/>
          <p:nvPr/>
        </p:nvCxnSpPr>
        <p:spPr>
          <a:xfrm>
            <a:off x="8577165" y="2430308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C2D774D-3D3E-C34D-B478-BC69AD76ED1C}"/>
              </a:ext>
            </a:extLst>
          </p:cNvPr>
          <p:cNvCxnSpPr/>
          <p:nvPr/>
        </p:nvCxnSpPr>
        <p:spPr>
          <a:xfrm>
            <a:off x="8561120" y="2823338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3EA828E-2067-4648-AD5F-D97A8B508704}"/>
              </a:ext>
            </a:extLst>
          </p:cNvPr>
          <p:cNvCxnSpPr/>
          <p:nvPr/>
        </p:nvCxnSpPr>
        <p:spPr>
          <a:xfrm>
            <a:off x="8569139" y="3252466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290A11-86C0-6A49-8F11-95FE426482F4}"/>
              </a:ext>
            </a:extLst>
          </p:cNvPr>
          <p:cNvCxnSpPr/>
          <p:nvPr/>
        </p:nvCxnSpPr>
        <p:spPr>
          <a:xfrm>
            <a:off x="8565126" y="3633468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975A8B3-65FF-5743-A2DE-455052827DDE}"/>
              </a:ext>
            </a:extLst>
          </p:cNvPr>
          <p:cNvSpPr txBox="1"/>
          <p:nvPr/>
        </p:nvSpPr>
        <p:spPr>
          <a:xfrm>
            <a:off x="9003805" y="2218221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BB4E3D-1143-5A4C-A754-DA643FDF8A32}"/>
              </a:ext>
            </a:extLst>
          </p:cNvPr>
          <p:cNvSpPr txBox="1"/>
          <p:nvPr/>
        </p:nvSpPr>
        <p:spPr>
          <a:xfrm>
            <a:off x="8987751" y="2611255"/>
            <a:ext cx="1667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5+12(@CERN)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B75FB5-C527-E348-A44A-4231BEC175BE}"/>
              </a:ext>
            </a:extLst>
          </p:cNvPr>
          <p:cNvSpPr txBox="1"/>
          <p:nvPr/>
        </p:nvSpPr>
        <p:spPr>
          <a:xfrm>
            <a:off x="8903533" y="3044388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F374A6-B67D-4145-AEB2-2A37580A6A15}"/>
              </a:ext>
            </a:extLst>
          </p:cNvPr>
          <p:cNvSpPr txBox="1"/>
          <p:nvPr/>
        </p:nvSpPr>
        <p:spPr>
          <a:xfrm>
            <a:off x="9031874" y="341335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24319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94A38126-11FD-0D4F-9F47-74952DCA1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3" y="1096046"/>
            <a:ext cx="10080160" cy="37573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FE4C5-B828-794B-92CA-2F9E331AC1D4}"/>
              </a:ext>
            </a:extLst>
          </p:cNvPr>
          <p:cNvSpPr txBox="1"/>
          <p:nvPr/>
        </p:nvSpPr>
        <p:spPr>
          <a:xfrm>
            <a:off x="0" y="52923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/>
              <a:t>Current/future </a:t>
            </a:r>
            <a:r>
              <a:rPr lang="en-US" sz="2700" b="1" dirty="0">
                <a:solidFill>
                  <a:srgbClr val="0000FF"/>
                </a:solidFill>
              </a:rPr>
              <a:t>Contributions/Responsibilities </a:t>
            </a:r>
            <a:r>
              <a:rPr lang="en-US" sz="2700" b="1" dirty="0"/>
              <a:t>within CMS</a:t>
            </a:r>
            <a:endParaRPr lang="en-US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2B2E34-BFCF-E642-BF4F-72BF32B1BAA3}"/>
              </a:ext>
            </a:extLst>
          </p:cNvPr>
          <p:cNvSpPr txBox="1"/>
          <p:nvPr/>
        </p:nvSpPr>
        <p:spPr>
          <a:xfrm>
            <a:off x="4349930" y="621802"/>
            <a:ext cx="1677185" cy="3820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1800" b="1" dirty="0">
                <a:solidFill>
                  <a:srgbClr val="0000FF"/>
                </a:solidFill>
                <a:cs typeface="Verdana"/>
              </a:rPr>
              <a:t>2019         2020</a:t>
            </a:r>
            <a:endParaRPr lang="en-US" sz="1800" b="1" dirty="0">
              <a:cs typeface="Verdana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1094D53-C61C-494B-BF5C-28F4215519F2}"/>
              </a:ext>
            </a:extLst>
          </p:cNvPr>
          <p:cNvCxnSpPr/>
          <p:nvPr/>
        </p:nvCxnSpPr>
        <p:spPr>
          <a:xfrm>
            <a:off x="4995770" y="813449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2AE9DA7-4E4A-E241-94C4-FD6DFDD68F4C}"/>
              </a:ext>
            </a:extLst>
          </p:cNvPr>
          <p:cNvSpPr txBox="1"/>
          <p:nvPr/>
        </p:nvSpPr>
        <p:spPr>
          <a:xfrm>
            <a:off x="1246827" y="5378743"/>
            <a:ext cx="298492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b="1" dirty="0">
                <a:cs typeface="Verdana"/>
              </a:rPr>
              <a:t>Other involvements in Committees :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CE6CD5C-5363-AD45-A023-0F55A048B0E6}"/>
              </a:ext>
            </a:extLst>
          </p:cNvPr>
          <p:cNvSpPr txBox="1"/>
          <p:nvPr/>
        </p:nvSpPr>
        <p:spPr>
          <a:xfrm>
            <a:off x="4162560" y="5353031"/>
            <a:ext cx="3729110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dirty="0">
                <a:cs typeface="Verdana"/>
              </a:rPr>
              <a:t>M. de Palma (Career committee)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5C2EE31-D7D7-6944-B465-8AFC2E2A3B13}"/>
              </a:ext>
            </a:extLst>
          </p:cNvPr>
          <p:cNvSpPr txBox="1"/>
          <p:nvPr/>
        </p:nvSpPr>
        <p:spPr>
          <a:xfrm>
            <a:off x="4162559" y="5676388"/>
            <a:ext cx="5289553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dirty="0">
                <a:cs typeface="Verdana"/>
              </a:rPr>
              <a:t>N. De </a:t>
            </a:r>
            <a:r>
              <a:rPr lang="en-US" sz="1600" dirty="0" err="1">
                <a:cs typeface="Verdana"/>
              </a:rPr>
              <a:t>Filippis</a:t>
            </a:r>
            <a:r>
              <a:rPr lang="en-US" sz="1600" dirty="0">
                <a:cs typeface="Verdana"/>
              </a:rPr>
              <a:t> (Schools &amp; PhD Thesis awards </a:t>
            </a:r>
            <a:r>
              <a:rPr lang="en-US" sz="1600" dirty="0" err="1">
                <a:cs typeface="Verdana"/>
              </a:rPr>
              <a:t>commitees</a:t>
            </a:r>
            <a:r>
              <a:rPr lang="en-US" sz="1600" dirty="0">
                <a:cs typeface="Verdana"/>
              </a:rPr>
              <a:t>)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F923944-421A-894D-A86A-E1D693958D13}"/>
              </a:ext>
            </a:extLst>
          </p:cNvPr>
          <p:cNvSpPr txBox="1"/>
          <p:nvPr/>
        </p:nvSpPr>
        <p:spPr>
          <a:xfrm>
            <a:off x="1246827" y="6129485"/>
            <a:ext cx="1959939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b="1" dirty="0">
                <a:cs typeface="Verdana"/>
              </a:rPr>
              <a:t>Team responsibilities :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28390F4-37EE-6842-B142-208A07EFB3E3}"/>
              </a:ext>
            </a:extLst>
          </p:cNvPr>
          <p:cNvSpPr txBox="1"/>
          <p:nvPr/>
        </p:nvSpPr>
        <p:spPr>
          <a:xfrm>
            <a:off x="4162559" y="6237796"/>
            <a:ext cx="2394651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dirty="0">
                <a:cs typeface="Verdana"/>
              </a:rPr>
              <a:t>A. </a:t>
            </a:r>
            <a:r>
              <a:rPr lang="en-US" sz="1600" dirty="0" err="1">
                <a:cs typeface="Verdana"/>
              </a:rPr>
              <a:t>Pompili</a:t>
            </a:r>
            <a:r>
              <a:rPr lang="en-US" sz="1600" dirty="0">
                <a:cs typeface="Verdana"/>
              </a:rPr>
              <a:t> (Team Leader)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79C5112-B5B2-0B48-B7A6-1CC17A0AB6AA}"/>
              </a:ext>
            </a:extLst>
          </p:cNvPr>
          <p:cNvSpPr txBox="1"/>
          <p:nvPr/>
        </p:nvSpPr>
        <p:spPr>
          <a:xfrm>
            <a:off x="4162559" y="6575628"/>
            <a:ext cx="5948944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dirty="0">
                <a:cs typeface="Verdana"/>
              </a:rPr>
              <a:t>S. My (deputy Team Leader / Tracker IB representative)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EACD52E-E920-CD4C-8B96-01859F209231}"/>
              </a:ext>
            </a:extLst>
          </p:cNvPr>
          <p:cNvSpPr txBox="1"/>
          <p:nvPr/>
        </p:nvSpPr>
        <p:spPr>
          <a:xfrm>
            <a:off x="4162558" y="6915782"/>
            <a:ext cx="5488337" cy="351259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600" dirty="0">
                <a:cs typeface="Verdana"/>
              </a:rPr>
              <a:t>P. </a:t>
            </a:r>
            <a:r>
              <a:rPr lang="en-US" sz="1600" dirty="0" err="1">
                <a:cs typeface="Verdana"/>
              </a:rPr>
              <a:t>Verwilligen</a:t>
            </a:r>
            <a:r>
              <a:rPr lang="en-US" sz="1600" dirty="0">
                <a:cs typeface="Verdana"/>
              </a:rPr>
              <a:t> (deputy Team Leader / Muon IB representative)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BAE06-FB8D-0A44-A579-D23329CC31A1}"/>
              </a:ext>
            </a:extLst>
          </p:cNvPr>
          <p:cNvSpPr txBox="1"/>
          <p:nvPr/>
        </p:nvSpPr>
        <p:spPr>
          <a:xfrm>
            <a:off x="1016068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41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7300BF4-D8BF-6F40-84E7-38731AC583F1}"/>
              </a:ext>
            </a:extLst>
          </p:cNvPr>
          <p:cNvCxnSpPr/>
          <p:nvPr/>
        </p:nvCxnSpPr>
        <p:spPr>
          <a:xfrm>
            <a:off x="7264231" y="1807697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C80B2F5-B322-4741-B291-C5D2D2F69543}"/>
              </a:ext>
            </a:extLst>
          </p:cNvPr>
          <p:cNvCxnSpPr/>
          <p:nvPr/>
        </p:nvCxnSpPr>
        <p:spPr>
          <a:xfrm>
            <a:off x="7264231" y="2182173"/>
            <a:ext cx="387626" cy="0"/>
          </a:xfrm>
          <a:prstGeom prst="straightConnector1">
            <a:avLst/>
          </a:prstGeom>
          <a:ln>
            <a:solidFill>
              <a:srgbClr val="520AF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15CCAE-8245-2548-AFB5-F794F436587E}"/>
              </a:ext>
            </a:extLst>
          </p:cNvPr>
          <p:cNvSpPr txBox="1"/>
          <p:nvPr/>
        </p:nvSpPr>
        <p:spPr>
          <a:xfrm>
            <a:off x="7589386" y="1623924"/>
            <a:ext cx="154461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Verdana"/>
              </a:rPr>
              <a:t>ends august 2019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9871E4-26BA-CC48-83CE-341B9392A232}"/>
              </a:ext>
            </a:extLst>
          </p:cNvPr>
          <p:cNvSpPr txBox="1"/>
          <p:nvPr/>
        </p:nvSpPr>
        <p:spPr>
          <a:xfrm>
            <a:off x="7608799" y="2021836"/>
            <a:ext cx="1879409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b="1" dirty="0">
                <a:solidFill>
                  <a:srgbClr val="C00000"/>
                </a:solidFill>
                <a:cs typeface="Verdana"/>
              </a:rPr>
              <a:t>starts </a:t>
            </a:r>
            <a:r>
              <a:rPr lang="en-US" sz="1400" b="1" dirty="0" err="1">
                <a:solidFill>
                  <a:srgbClr val="C00000"/>
                </a:solidFill>
                <a:cs typeface="Verdana"/>
              </a:rPr>
              <a:t>september</a:t>
            </a:r>
            <a:r>
              <a:rPr lang="en-US" sz="1400" b="1" dirty="0">
                <a:solidFill>
                  <a:srgbClr val="C00000"/>
                </a:solidFill>
                <a:cs typeface="Verdana"/>
              </a:rPr>
              <a:t> 2019 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2CEEE9-3412-D94C-A179-8FAF6C24AE42}"/>
              </a:ext>
            </a:extLst>
          </p:cNvPr>
          <p:cNvCxnSpPr>
            <a:cxnSpLocks/>
          </p:cNvCxnSpPr>
          <p:nvPr/>
        </p:nvCxnSpPr>
        <p:spPr>
          <a:xfrm>
            <a:off x="335276" y="1791684"/>
            <a:ext cx="827330" cy="0"/>
          </a:xfrm>
          <a:prstGeom prst="line">
            <a:avLst/>
          </a:prstGeom>
          <a:ln w="9525">
            <a:solidFill>
              <a:srgbClr val="D40117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230C066-F12F-1247-BA92-75B7455937D4}"/>
              </a:ext>
            </a:extLst>
          </p:cNvPr>
          <p:cNvSpPr txBox="1"/>
          <p:nvPr/>
        </p:nvSpPr>
        <p:spPr>
          <a:xfrm>
            <a:off x="192147" y="4572286"/>
            <a:ext cx="850226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b="1" dirty="0">
                <a:cs typeface="Verdana"/>
              </a:rPr>
              <a:t>Tot.: </a:t>
            </a:r>
            <a:r>
              <a:rPr lang="en-US" sz="1400" b="1" dirty="0">
                <a:solidFill>
                  <a:srgbClr val="C00000"/>
                </a:solidFill>
                <a:cs typeface="Verdana"/>
              </a:rPr>
              <a:t>52</a:t>
            </a:r>
            <a:r>
              <a:rPr lang="en-US" sz="1400" b="1" dirty="0">
                <a:cs typeface="Verdana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091E5C-CB80-F645-8961-04A1379B5D03}"/>
              </a:ext>
            </a:extLst>
          </p:cNvPr>
          <p:cNvSpPr/>
          <p:nvPr/>
        </p:nvSpPr>
        <p:spPr>
          <a:xfrm>
            <a:off x="84221" y="813449"/>
            <a:ext cx="1263316" cy="45395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25500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FE4C5-B828-794B-92CA-2F9E331AC1D4}"/>
              </a:ext>
            </a:extLst>
          </p:cNvPr>
          <p:cNvSpPr txBox="1"/>
          <p:nvPr/>
        </p:nvSpPr>
        <p:spPr>
          <a:xfrm>
            <a:off x="0" y="52923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Trimestral support for young students @ CERN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AE9DA7-4E4A-E241-94C4-FD6DFDD68F4C}"/>
              </a:ext>
            </a:extLst>
          </p:cNvPr>
          <p:cNvSpPr txBox="1"/>
          <p:nvPr/>
        </p:nvSpPr>
        <p:spPr>
          <a:xfrm>
            <a:off x="288758" y="967370"/>
            <a:ext cx="10094495" cy="1213033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In the period 2016-2019 CMS-Bari benefitted from </a:t>
            </a:r>
            <a:r>
              <a:rPr lang="en-US" sz="1800" b="1" dirty="0">
                <a:solidFill>
                  <a:srgbClr val="520AF8"/>
                </a:solidFill>
                <a:cs typeface="Verdana"/>
              </a:rPr>
              <a:t>six 3-month </a:t>
            </a:r>
            <a:r>
              <a:rPr lang="en-US" sz="1800" b="1" dirty="0" err="1">
                <a:solidFill>
                  <a:srgbClr val="520AF8"/>
                </a:solidFill>
                <a:cs typeface="Verdana"/>
              </a:rPr>
              <a:t>scolarships</a:t>
            </a:r>
            <a:r>
              <a:rPr lang="en-US" sz="1800" b="1" dirty="0">
                <a:cs typeface="Verdana"/>
              </a:rPr>
              <a:t> funded by INFN (“</a:t>
            </a:r>
            <a:r>
              <a:rPr lang="en-US" sz="1800" b="1" dirty="0" err="1">
                <a:cs typeface="Verdana"/>
              </a:rPr>
              <a:t>similfellow</a:t>
            </a:r>
            <a:r>
              <a:rPr lang="en-US" sz="1800" b="1" dirty="0">
                <a:cs typeface="Verdana"/>
              </a:rPr>
              <a:t> junior”) to support activities of our young students @ CERN, provided through a public call on a merit basis [related to their academic path (marks reported, final degree evaluation)].</a:t>
            </a:r>
          </a:p>
          <a:p>
            <a:r>
              <a:rPr lang="en-US" sz="1800" b="1" dirty="0">
                <a:cs typeface="Verdana"/>
              </a:rPr>
              <a:t>This number is well beyond the average over the all INFN CMS groups!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BAE06-FB8D-0A44-A579-D23329CC31A1}"/>
              </a:ext>
            </a:extLst>
          </p:cNvPr>
          <p:cNvSpPr txBox="1"/>
          <p:nvPr/>
        </p:nvSpPr>
        <p:spPr>
          <a:xfrm>
            <a:off x="1016068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42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4C8A680C-2D60-9C49-883B-201C0729FA34}"/>
              </a:ext>
            </a:extLst>
          </p:cNvPr>
          <p:cNvSpPr/>
          <p:nvPr/>
        </p:nvSpPr>
        <p:spPr>
          <a:xfrm>
            <a:off x="117129" y="110700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F4E8D7E-E97B-074E-93EA-E529391B2D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87308"/>
              </p:ext>
            </p:extLst>
          </p:nvPr>
        </p:nvGraphicFramePr>
        <p:xfrm>
          <a:off x="2961245" y="2871276"/>
          <a:ext cx="4726933" cy="2782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5719">
                  <a:extLst>
                    <a:ext uri="{9D8B030D-6E8A-4147-A177-3AD203B41FA5}">
                      <a16:colId xmlns:a16="http://schemas.microsoft.com/office/drawing/2014/main" val="1252785301"/>
                    </a:ext>
                  </a:extLst>
                </a:gridCol>
                <a:gridCol w="2801214">
                  <a:extLst>
                    <a:ext uri="{9D8B030D-6E8A-4147-A177-3AD203B41FA5}">
                      <a16:colId xmlns:a16="http://schemas.microsoft.com/office/drawing/2014/main" val="2754887181"/>
                    </a:ext>
                  </a:extLst>
                </a:gridCol>
              </a:tblGrid>
              <a:tr h="397483">
                <a:tc>
                  <a:txBody>
                    <a:bodyPr/>
                    <a:lstStyle/>
                    <a:p>
                      <a:r>
                        <a:rPr lang="it-IT" dirty="0" err="1"/>
                        <a:t>Name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Current</a:t>
                      </a:r>
                      <a:r>
                        <a:rPr lang="it-IT" dirty="0"/>
                        <a:t> position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936468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/>
                        <a:t>A. Di Florio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INFN post-doc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767234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 err="1"/>
                        <a:t>F</a:t>
                      </a:r>
                      <a:r>
                        <a:rPr lang="it-IT" dirty="0"/>
                        <a:t>. Simone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Phd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student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077175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/>
                        <a:t>A. </a:t>
                      </a:r>
                      <a:r>
                        <a:rPr lang="it-IT" dirty="0" err="1"/>
                        <a:t>Taliercio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Phd</a:t>
                      </a:r>
                      <a:r>
                        <a:rPr lang="it-IT" dirty="0"/>
                        <a:t> </a:t>
                      </a:r>
                      <a:r>
                        <a:rPr lang="it-IT" dirty="0" err="1"/>
                        <a:t>student</a:t>
                      </a:r>
                      <a:r>
                        <a:rPr lang="it-IT" dirty="0"/>
                        <a:t> (@</a:t>
                      </a:r>
                      <a:r>
                        <a:rPr lang="it-IT" dirty="0" err="1"/>
                        <a:t>Louvain</a:t>
                      </a:r>
                      <a:r>
                        <a:rPr lang="it-IT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597423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 err="1"/>
                        <a:t>F</a:t>
                      </a:r>
                      <a:r>
                        <a:rPr lang="it-IT" dirty="0"/>
                        <a:t>. Ivone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Master </a:t>
                      </a:r>
                      <a:r>
                        <a:rPr lang="it-IT" dirty="0" err="1"/>
                        <a:t>student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8692772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/>
                        <a:t>V. Mastrapasqua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Graduate </a:t>
                      </a:r>
                      <a:r>
                        <a:rPr lang="it-IT" dirty="0" err="1"/>
                        <a:t>student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769324"/>
                  </a:ext>
                </a:extLst>
              </a:tr>
              <a:tr h="397483">
                <a:tc>
                  <a:txBody>
                    <a:bodyPr/>
                    <a:lstStyle/>
                    <a:p>
                      <a:r>
                        <a:rPr lang="it-IT" dirty="0"/>
                        <a:t>A. Zaza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Master </a:t>
                      </a:r>
                      <a:r>
                        <a:rPr lang="it-IT" dirty="0" err="1"/>
                        <a:t>student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8445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955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FE4C5-B828-794B-92CA-2F9E331AC1D4}"/>
              </a:ext>
            </a:extLst>
          </p:cNvPr>
          <p:cNvSpPr txBox="1"/>
          <p:nvPr/>
        </p:nvSpPr>
        <p:spPr>
          <a:xfrm>
            <a:off x="0" y="52923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Wide support to conference/workshop participation</a:t>
            </a:r>
            <a:endParaRPr lang="en-US" b="1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2AE9DA7-4E4A-E241-94C4-FD6DFDD68F4C}"/>
              </a:ext>
            </a:extLst>
          </p:cNvPr>
          <p:cNvSpPr txBox="1"/>
          <p:nvPr/>
        </p:nvSpPr>
        <p:spPr>
          <a:xfrm>
            <a:off x="421105" y="974533"/>
            <a:ext cx="8373979" cy="1213033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520AF8"/>
                </a:solidFill>
                <a:cs typeface="Verdana"/>
              </a:rPr>
              <a:t>In 2018 CMS-Bari supported a rather wide participation to Conferences &amp; Workshops</a:t>
            </a:r>
            <a:r>
              <a:rPr lang="en-US" sz="1800" b="1" dirty="0">
                <a:cs typeface="Verdana"/>
              </a:rPr>
              <a:t>,</a:t>
            </a:r>
          </a:p>
          <a:p>
            <a:r>
              <a:rPr lang="en-US" sz="1800" b="1" dirty="0">
                <a:cs typeface="Verdana"/>
              </a:rPr>
              <a:t>(a large part for the non-staff members of the group); this table is the comparison with other INFN CMS groups (not normalized to the number of group members).</a:t>
            </a:r>
          </a:p>
          <a:p>
            <a:r>
              <a:rPr lang="en-US" sz="1800" b="1" dirty="0">
                <a:cs typeface="Verdana"/>
              </a:rPr>
              <a:t>Our involvement is higher than the average over the all INFN CMS groups.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AEBAE06-FB8D-0A44-A579-D23329CC31A1}"/>
              </a:ext>
            </a:extLst>
          </p:cNvPr>
          <p:cNvSpPr txBox="1"/>
          <p:nvPr/>
        </p:nvSpPr>
        <p:spPr>
          <a:xfrm>
            <a:off x="10160682" y="7143690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43</a:t>
            </a:r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4C8A680C-2D60-9C49-883B-201C0729FA34}"/>
              </a:ext>
            </a:extLst>
          </p:cNvPr>
          <p:cNvSpPr/>
          <p:nvPr/>
        </p:nvSpPr>
        <p:spPr>
          <a:xfrm>
            <a:off x="117129" y="1107008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1364E7-B69C-9744-BA92-DF5125038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379" y="2588640"/>
            <a:ext cx="5093201" cy="4392549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560954BE-D831-3144-93A6-AFD934C9D2E4}"/>
              </a:ext>
            </a:extLst>
          </p:cNvPr>
          <p:cNvSpPr/>
          <p:nvPr/>
        </p:nvSpPr>
        <p:spPr>
          <a:xfrm>
            <a:off x="2093497" y="2815389"/>
            <a:ext cx="264695" cy="192505"/>
          </a:xfrm>
          <a:prstGeom prst="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16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End of Run-2 &amp; Status of CMS </a:t>
            </a:r>
            <a:r>
              <a:rPr lang="en-US" sz="2700" b="1" dirty="0"/>
              <a:t>- IV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728237" y="936030"/>
            <a:ext cx="2825191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Impressive physics output :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EF0D0823-973D-664D-9EE5-FC6D66E44EF2}"/>
              </a:ext>
            </a:extLst>
          </p:cNvPr>
          <p:cNvSpPr/>
          <p:nvPr/>
        </p:nvSpPr>
        <p:spPr>
          <a:xfrm>
            <a:off x="370440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082A33-E2C0-F049-A6D5-05F87479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303" y="1318067"/>
            <a:ext cx="7498757" cy="46633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66F859D-D0C2-D141-B4F2-23847256126A}"/>
              </a:ext>
            </a:extLst>
          </p:cNvPr>
          <p:cNvSpPr txBox="1"/>
          <p:nvPr/>
        </p:nvSpPr>
        <p:spPr>
          <a:xfrm>
            <a:off x="6701742" y="997586"/>
            <a:ext cx="228021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dirty="0">
                <a:cs typeface="Verdana"/>
              </a:rPr>
              <a:t>From </a:t>
            </a:r>
            <a:r>
              <a:rPr lang="en-US" sz="1400" dirty="0" err="1">
                <a:cs typeface="Verdana"/>
              </a:rPr>
              <a:t>L.Malgeri</a:t>
            </a:r>
            <a:r>
              <a:rPr lang="en-US" sz="1400" dirty="0">
                <a:cs typeface="Verdana"/>
              </a:rPr>
              <a:t> @ LHCP2019</a:t>
            </a: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6C45BDE7-6152-AE42-9211-8588F1299016}"/>
              </a:ext>
            </a:extLst>
          </p:cNvPr>
          <p:cNvSpPr/>
          <p:nvPr/>
        </p:nvSpPr>
        <p:spPr>
          <a:xfrm>
            <a:off x="1253228" y="644000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DFC2CC-0944-8B40-80AA-60CD43EF2AC3}"/>
              </a:ext>
            </a:extLst>
          </p:cNvPr>
          <p:cNvSpPr txBox="1"/>
          <p:nvPr/>
        </p:nvSpPr>
        <p:spPr>
          <a:xfrm>
            <a:off x="1451316" y="6201216"/>
            <a:ext cx="8479762" cy="893074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cs typeface="Verdana"/>
              </a:rPr>
              <a:t>CMS-Bari - participated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actively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to some of them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cs typeface="Verdana"/>
              </a:rPr>
              <a:t>                  - also provided </a:t>
            </a:r>
            <a:r>
              <a:rPr lang="en-US" sz="1400" b="1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10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C</a:t>
            </a:r>
            <a:r>
              <a:rPr lang="en-US" sz="1800" b="1" dirty="0">
                <a:cs typeface="Verdana"/>
              </a:rPr>
              <a:t>ollaboration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W</a:t>
            </a:r>
            <a:r>
              <a:rPr lang="en-US" sz="1800" b="1" dirty="0">
                <a:cs typeface="Verdana"/>
              </a:rPr>
              <a:t>ide</a:t>
            </a:r>
            <a:r>
              <a:rPr lang="en-US" sz="1800" b="1" dirty="0">
                <a:solidFill>
                  <a:srgbClr val="0000FF"/>
                </a:solidFill>
                <a:cs typeface="Verdana"/>
              </a:rPr>
              <a:t>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R</a:t>
            </a:r>
            <a:r>
              <a:rPr lang="en-US" sz="1800" b="1" dirty="0">
                <a:cs typeface="Verdana"/>
              </a:rPr>
              <a:t>eviews (and participated to ARCs)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36C15-42B9-C742-B47B-F16781E1737B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7502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Physics Highlights - I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1B2C9-D7EE-F544-A32A-0AC4FD1C71E4}"/>
              </a:ext>
            </a:extLst>
          </p:cNvPr>
          <p:cNvSpPr txBox="1"/>
          <p:nvPr/>
        </p:nvSpPr>
        <p:spPr>
          <a:xfrm>
            <a:off x="561764" y="792281"/>
            <a:ext cx="5190854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cs typeface="Verdana"/>
              </a:rPr>
              <a:t>Since last year : </a:t>
            </a:r>
            <a:r>
              <a:rPr lang="en-US" sz="1800" b="1" dirty="0">
                <a:solidFill>
                  <a:srgbClr val="FF0000"/>
                </a:solidFill>
                <a:cs typeface="Verdana"/>
              </a:rPr>
              <a:t>Higgs to bottom Yukawa couplings</a:t>
            </a:r>
          </a:p>
        </p:txBody>
      </p:sp>
      <p:sp>
        <p:nvSpPr>
          <p:cNvPr id="12" name="Chevron 11">
            <a:extLst>
              <a:ext uri="{FF2B5EF4-FFF2-40B4-BE49-F238E27FC236}">
                <a16:creationId xmlns:a16="http://schemas.microsoft.com/office/drawing/2014/main" id="{E814DF9D-FD59-BF43-A339-EF9EE94463DA}"/>
              </a:ext>
            </a:extLst>
          </p:cNvPr>
          <p:cNvSpPr/>
          <p:nvPr/>
        </p:nvSpPr>
        <p:spPr>
          <a:xfrm>
            <a:off x="321602" y="979134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E6C5E-3764-C045-8F9D-C3C559294CF8}"/>
              </a:ext>
            </a:extLst>
          </p:cNvPr>
          <p:cNvSpPr/>
          <p:nvPr/>
        </p:nvSpPr>
        <p:spPr>
          <a:xfrm>
            <a:off x="5956300" y="6438900"/>
            <a:ext cx="2019300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DB10D-5F26-434C-B751-E77627181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107" y="792281"/>
            <a:ext cx="3105833" cy="1564089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64ACD965-12E6-4243-B42D-F24B9E18571D}"/>
              </a:ext>
            </a:extLst>
          </p:cNvPr>
          <p:cNvSpPr/>
          <p:nvPr/>
        </p:nvSpPr>
        <p:spPr>
          <a:xfrm>
            <a:off x="5852342" y="1907946"/>
            <a:ext cx="3052597" cy="439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3760149C-E213-1F4B-9B5E-3C4D9D230118}"/>
              </a:ext>
            </a:extLst>
          </p:cNvPr>
          <p:cNvSpPr/>
          <p:nvPr/>
        </p:nvSpPr>
        <p:spPr>
          <a:xfrm>
            <a:off x="871263" y="238886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D57A39-A7EF-9C48-8EE8-1AF9A912062F}"/>
              </a:ext>
            </a:extLst>
          </p:cNvPr>
          <p:cNvSpPr txBox="1"/>
          <p:nvPr/>
        </p:nvSpPr>
        <p:spPr>
          <a:xfrm>
            <a:off x="1967326" y="2161652"/>
            <a:ext cx="1713423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FF0000"/>
                </a:solidFill>
                <a:cs typeface="Verdana"/>
                <a:sym typeface="Wingdings" pitchFamily="2" charset="2"/>
              </a:rPr>
              <a:t> observation </a:t>
            </a:r>
            <a:r>
              <a:rPr lang="en-US" sz="1800" b="1" dirty="0">
                <a:cs typeface="Verdana"/>
                <a:sym typeface="Wingdings" pitchFamily="2" charset="2"/>
              </a:rPr>
              <a:t>:</a:t>
            </a:r>
            <a:endParaRPr lang="en-US" sz="1800" b="1" dirty="0">
              <a:cs typeface="Verdan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AACCFF-E534-BF4F-B661-365373D07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191" y="2691148"/>
            <a:ext cx="6523660" cy="2897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259119-F569-F74C-9F9E-A6C11C75C6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297" y="5923571"/>
            <a:ext cx="6715447" cy="13448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95AFE6-CC20-0947-8A31-55FDD1A8901B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3C4991-2EAE-7943-88EC-66B888515A2E}"/>
                  </a:ext>
                </a:extLst>
              </p:cNvPr>
              <p:cNvSpPr txBox="1"/>
              <p:nvPr/>
            </p:nvSpPr>
            <p:spPr>
              <a:xfrm>
                <a:off x="1127227" y="2266940"/>
                <a:ext cx="895438" cy="3146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𝑏</m:t>
                      </m:r>
                      <m:acc>
                        <m:accPr>
                          <m:chr m:val="̅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A3C4991-2EAE-7943-88EC-66B888515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227" y="2266940"/>
                <a:ext cx="895438" cy="314638"/>
              </a:xfrm>
              <a:prstGeom prst="rect">
                <a:avLst/>
              </a:prstGeom>
              <a:blipFill>
                <a:blip r:embed="rId5"/>
                <a:stretch>
                  <a:fillRect l="-5634" r="-5634" b="-38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6370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62788"/>
            <a:ext cx="10661650" cy="535925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Physics Highlights - II</a:t>
            </a: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F1B2C9-D7EE-F544-A32A-0AC4FD1C71E4}"/>
              </a:ext>
            </a:extLst>
          </p:cNvPr>
          <p:cNvSpPr txBox="1"/>
          <p:nvPr/>
        </p:nvSpPr>
        <p:spPr>
          <a:xfrm>
            <a:off x="675812" y="782566"/>
            <a:ext cx="7657959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0000FF"/>
                </a:solidFill>
                <a:cs typeface="Verdana"/>
              </a:rPr>
              <a:t>Many other important results </a:t>
            </a:r>
            <a:r>
              <a:rPr lang="en-US" sz="1800" dirty="0">
                <a:cs typeface="Verdana"/>
              </a:rPr>
              <a:t>(for instance among them, recently@ LHCP2019)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1E6C5E-3764-C045-8F9D-C3C559294CF8}"/>
              </a:ext>
            </a:extLst>
          </p:cNvPr>
          <p:cNvSpPr/>
          <p:nvPr/>
        </p:nvSpPr>
        <p:spPr>
          <a:xfrm>
            <a:off x="5956300" y="6438900"/>
            <a:ext cx="2019300" cy="444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hevron 22">
            <a:extLst>
              <a:ext uri="{FF2B5EF4-FFF2-40B4-BE49-F238E27FC236}">
                <a16:creationId xmlns:a16="http://schemas.microsoft.com/office/drawing/2014/main" id="{152AFEF3-623E-4943-A7B7-C9F729E1F13D}"/>
              </a:ext>
            </a:extLst>
          </p:cNvPr>
          <p:cNvSpPr/>
          <p:nvPr/>
        </p:nvSpPr>
        <p:spPr>
          <a:xfrm>
            <a:off x="1035152" y="1590212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Chevron 23">
            <a:extLst>
              <a:ext uri="{FF2B5EF4-FFF2-40B4-BE49-F238E27FC236}">
                <a16:creationId xmlns:a16="http://schemas.microsoft.com/office/drawing/2014/main" id="{ACF1747A-D4C9-B04C-B850-6696934A3C34}"/>
              </a:ext>
            </a:extLst>
          </p:cNvPr>
          <p:cNvSpPr/>
          <p:nvPr/>
        </p:nvSpPr>
        <p:spPr>
          <a:xfrm>
            <a:off x="1035151" y="215874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ECFBD135-0FCE-F64A-98C1-28F981C65791}"/>
              </a:ext>
            </a:extLst>
          </p:cNvPr>
          <p:cNvSpPr/>
          <p:nvPr/>
        </p:nvSpPr>
        <p:spPr>
          <a:xfrm>
            <a:off x="333177" y="979134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23D7A9-15AF-9048-991D-4DA588E69ECA}"/>
              </a:ext>
            </a:extLst>
          </p:cNvPr>
          <p:cNvSpPr txBox="1"/>
          <p:nvPr/>
        </p:nvSpPr>
        <p:spPr>
          <a:xfrm>
            <a:off x="1352272" y="1351424"/>
            <a:ext cx="2421075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Updated results on </a:t>
            </a:r>
            <a:r>
              <a:rPr lang="en-US" sz="1800" b="1" dirty="0" err="1">
                <a:cs typeface="Verdana"/>
              </a:rPr>
              <a:t>ttH</a:t>
            </a:r>
            <a:endParaRPr lang="en-US" sz="1800" b="1" dirty="0">
              <a:cs typeface="Verdana"/>
            </a:endParaRPr>
          </a:p>
        </p:txBody>
      </p:sp>
      <p:sp>
        <p:nvSpPr>
          <p:cNvPr id="27" name="Chevron 26">
            <a:extLst>
              <a:ext uri="{FF2B5EF4-FFF2-40B4-BE49-F238E27FC236}">
                <a16:creationId xmlns:a16="http://schemas.microsoft.com/office/drawing/2014/main" id="{0D7270CE-FC09-F649-9E77-55BC31EFD2F2}"/>
              </a:ext>
            </a:extLst>
          </p:cNvPr>
          <p:cNvSpPr/>
          <p:nvPr/>
        </p:nvSpPr>
        <p:spPr>
          <a:xfrm>
            <a:off x="1037078" y="2775504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F64158-83DB-B94B-B8E6-C8A19982EA10}"/>
              </a:ext>
            </a:extLst>
          </p:cNvPr>
          <p:cNvSpPr txBox="1"/>
          <p:nvPr/>
        </p:nvSpPr>
        <p:spPr>
          <a:xfrm>
            <a:off x="1352271" y="1932113"/>
            <a:ext cx="8150543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Z production cross section @ 13TeV </a:t>
            </a:r>
            <a:r>
              <a:rPr lang="en-US" sz="1800" dirty="0">
                <a:cs typeface="Verdana"/>
              </a:rPr>
              <a:t>(testing high order EW &amp; QCD corrections)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06B635-98ED-1E40-BFC6-2E7060864FD8}"/>
              </a:ext>
            </a:extLst>
          </p:cNvPr>
          <p:cNvSpPr txBox="1"/>
          <p:nvPr/>
        </p:nvSpPr>
        <p:spPr>
          <a:xfrm>
            <a:off x="1352271" y="2537067"/>
            <a:ext cx="8150543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search for low mass resonances </a:t>
            </a:r>
            <a:r>
              <a:rPr lang="en-US" sz="1800" dirty="0">
                <a:cs typeface="Verdana"/>
              </a:rPr>
              <a:t>(ISR tag in trigger to explore low mass region)</a:t>
            </a:r>
          </a:p>
        </p:txBody>
      </p:sp>
      <p:sp>
        <p:nvSpPr>
          <p:cNvPr id="30" name="Chevron 29">
            <a:extLst>
              <a:ext uri="{FF2B5EF4-FFF2-40B4-BE49-F238E27FC236}">
                <a16:creationId xmlns:a16="http://schemas.microsoft.com/office/drawing/2014/main" id="{6921D03C-E9A7-B743-88C4-9902D81A2C0C}"/>
              </a:ext>
            </a:extLst>
          </p:cNvPr>
          <p:cNvSpPr/>
          <p:nvPr/>
        </p:nvSpPr>
        <p:spPr>
          <a:xfrm>
            <a:off x="1050578" y="3425616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FC8AD68-F235-504B-A9F3-32619FEF32D5}"/>
              </a:ext>
            </a:extLst>
          </p:cNvPr>
          <p:cNvSpPr txBox="1"/>
          <p:nvPr/>
        </p:nvSpPr>
        <p:spPr>
          <a:xfrm>
            <a:off x="1352271" y="3883234"/>
            <a:ext cx="8764002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search massless dark photons coupling to Higgs</a:t>
            </a:r>
            <a:endParaRPr lang="en-US" sz="1800" dirty="0">
              <a:cs typeface="Verdana"/>
            </a:endParaRPr>
          </a:p>
        </p:txBody>
      </p:sp>
      <p:sp>
        <p:nvSpPr>
          <p:cNvPr id="32" name="Chevron 31">
            <a:extLst>
              <a:ext uri="{FF2B5EF4-FFF2-40B4-BE49-F238E27FC236}">
                <a16:creationId xmlns:a16="http://schemas.microsoft.com/office/drawing/2014/main" id="{7E44962A-FCA8-DD47-B44F-D96CAD2CDAAC}"/>
              </a:ext>
            </a:extLst>
          </p:cNvPr>
          <p:cNvSpPr/>
          <p:nvPr/>
        </p:nvSpPr>
        <p:spPr>
          <a:xfrm>
            <a:off x="1040931" y="4122022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73D7269-A4F1-E444-A7C0-975860AEC76A}"/>
              </a:ext>
            </a:extLst>
          </p:cNvPr>
          <p:cNvSpPr txBox="1"/>
          <p:nvPr/>
        </p:nvSpPr>
        <p:spPr>
          <a:xfrm>
            <a:off x="1352271" y="3186828"/>
            <a:ext cx="8764002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search for delayed jets </a:t>
            </a:r>
            <a:r>
              <a:rPr lang="en-US" sz="1800" dirty="0">
                <a:cs typeface="Verdana"/>
              </a:rPr>
              <a:t>(long-lived particle in SUSY models can originate jets far from IP)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6BF7CF-EA9C-FB4E-BA37-0CA314A4839E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7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9E058299-E81C-8D44-A2F3-3F549D2955E5}"/>
              </a:ext>
            </a:extLst>
          </p:cNvPr>
          <p:cNvSpPr/>
          <p:nvPr/>
        </p:nvSpPr>
        <p:spPr>
          <a:xfrm>
            <a:off x="1066008" y="4830005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FADE587-113D-5344-A425-D3295508A06B}"/>
              </a:ext>
            </a:extLst>
          </p:cNvPr>
          <p:cNvSpPr txBox="1"/>
          <p:nvPr/>
        </p:nvSpPr>
        <p:spPr>
          <a:xfrm>
            <a:off x="1352271" y="4579640"/>
            <a:ext cx="8150543" cy="477576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cs typeface="Verdana"/>
              </a:rPr>
              <a:t>observation of                and                states and measurement of               mass </a:t>
            </a:r>
            <a:endParaRPr lang="en-US" sz="1800" dirty="0">
              <a:cs typeface="Verdan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53211C-3F94-184D-9F1B-708C55D4F656}"/>
                  </a:ext>
                </a:extLst>
              </p:cNvPr>
              <p:cNvSpPr txBox="1"/>
              <p:nvPr/>
            </p:nvSpPr>
            <p:spPr>
              <a:xfrm>
                <a:off x="2904400" y="4710841"/>
                <a:ext cx="730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053211C-3F94-184D-9F1B-708C55D4F6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400" y="4710841"/>
                <a:ext cx="730072" cy="276999"/>
              </a:xfrm>
              <a:prstGeom prst="rect">
                <a:avLst/>
              </a:prstGeom>
              <a:blipFill>
                <a:blip r:embed="rId2"/>
                <a:stretch>
                  <a:fillRect l="-6897" r="-10345" b="-304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31DB03-D968-E24B-A665-0F9E749F2646}"/>
                  </a:ext>
                </a:extLst>
              </p:cNvPr>
              <p:cNvSpPr txBox="1"/>
              <p:nvPr/>
            </p:nvSpPr>
            <p:spPr>
              <a:xfrm>
                <a:off x="3993096" y="4710841"/>
                <a:ext cx="80092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800" b="0" dirty="0"/>
                  <a:t>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731DB03-D968-E24B-A665-0F9E749F26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096" y="4710841"/>
                <a:ext cx="800925" cy="276999"/>
              </a:xfrm>
              <a:prstGeom prst="rect">
                <a:avLst/>
              </a:prstGeom>
              <a:blipFill>
                <a:blip r:embed="rId3"/>
                <a:stretch>
                  <a:fillRect r="-12500" b="-3043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ACAC31-B130-6947-8464-0BAE5B0D6511}"/>
                  </a:ext>
                </a:extLst>
              </p:cNvPr>
              <p:cNvSpPr txBox="1"/>
              <p:nvPr/>
            </p:nvSpPr>
            <p:spPr>
              <a:xfrm>
                <a:off x="7496461" y="4742923"/>
                <a:ext cx="7300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(2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ACAC31-B130-6947-8464-0BAE5B0D6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6461" y="4742923"/>
                <a:ext cx="730072" cy="276999"/>
              </a:xfrm>
              <a:prstGeom prst="rect">
                <a:avLst/>
              </a:prstGeom>
              <a:blipFill>
                <a:blip r:embed="rId4"/>
                <a:stretch>
                  <a:fillRect l="-5085" r="-10169" b="-3478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5072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96AFEF-21F6-6843-AB19-689AE1CB9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22" y="1547266"/>
            <a:ext cx="8351821" cy="50271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Long-shutdown (LS2) has started in 2019</a:t>
            </a:r>
            <a:endParaRPr lang="en-US" sz="27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728237" y="936030"/>
            <a:ext cx="4653992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Verdana"/>
              </a:rPr>
              <a:t>LS2 </a:t>
            </a:r>
            <a:r>
              <a:rPr lang="en-US" sz="1800" b="1" dirty="0">
                <a:cs typeface="Verdana"/>
              </a:rPr>
              <a:t>will continue through 2019 till full 2020 :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EF0D0823-973D-664D-9EE5-FC6D66E44EF2}"/>
              </a:ext>
            </a:extLst>
          </p:cNvPr>
          <p:cNvSpPr/>
          <p:nvPr/>
        </p:nvSpPr>
        <p:spPr>
          <a:xfrm>
            <a:off x="370440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DC54DD-A61C-5248-8E4D-7BD3774C30DD}"/>
              </a:ext>
            </a:extLst>
          </p:cNvPr>
          <p:cNvSpPr txBox="1"/>
          <p:nvPr/>
        </p:nvSpPr>
        <p:spPr>
          <a:xfrm>
            <a:off x="1608881" y="2185990"/>
            <a:ext cx="228021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dirty="0">
                <a:cs typeface="Verdana"/>
              </a:rPr>
              <a:t>From </a:t>
            </a:r>
            <a:r>
              <a:rPr lang="en-US" sz="1400" dirty="0" err="1">
                <a:cs typeface="Verdana"/>
              </a:rPr>
              <a:t>L.Malgeri</a:t>
            </a:r>
            <a:r>
              <a:rPr lang="en-US" sz="1400" dirty="0">
                <a:cs typeface="Verdana"/>
              </a:rPr>
              <a:t> @ LHCP2019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1F0BB7E-4AAB-1E46-8186-9861693B07E6}"/>
              </a:ext>
            </a:extLst>
          </p:cNvPr>
          <p:cNvSpPr/>
          <p:nvPr/>
        </p:nvSpPr>
        <p:spPr>
          <a:xfrm>
            <a:off x="5213483" y="2766349"/>
            <a:ext cx="960698" cy="15857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BE8037B-330E-8D4D-85C1-8878B0B78687}"/>
              </a:ext>
            </a:extLst>
          </p:cNvPr>
          <p:cNvCxnSpPr>
            <a:cxnSpLocks/>
          </p:cNvCxnSpPr>
          <p:nvPr/>
        </p:nvCxnSpPr>
        <p:spPr>
          <a:xfrm>
            <a:off x="5636872" y="1138477"/>
            <a:ext cx="0" cy="1627872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98BE9D4-8841-8E4A-AC10-A3350523D9BA}"/>
              </a:ext>
            </a:extLst>
          </p:cNvPr>
          <p:cNvCxnSpPr>
            <a:cxnSpLocks/>
          </p:cNvCxnSpPr>
          <p:nvPr/>
        </p:nvCxnSpPr>
        <p:spPr>
          <a:xfrm>
            <a:off x="5122763" y="1138477"/>
            <a:ext cx="518931" cy="0"/>
          </a:xfrm>
          <a:prstGeom prst="straightConnector1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2085749-D228-2543-9D63-EAAB2AB27416}"/>
              </a:ext>
            </a:extLst>
          </p:cNvPr>
          <p:cNvSpPr/>
          <p:nvPr/>
        </p:nvSpPr>
        <p:spPr>
          <a:xfrm>
            <a:off x="5213483" y="4425203"/>
            <a:ext cx="527560" cy="671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569440-493B-C94C-B394-0A92F5213069}"/>
              </a:ext>
            </a:extLst>
          </p:cNvPr>
          <p:cNvSpPr/>
          <p:nvPr/>
        </p:nvSpPr>
        <p:spPr>
          <a:xfrm rot="5400000">
            <a:off x="5291612" y="4538057"/>
            <a:ext cx="527560" cy="10889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7B3CBFDA-B3AC-D34F-8913-1C62FDE3CFA8}"/>
              </a:ext>
            </a:extLst>
          </p:cNvPr>
          <p:cNvSpPr/>
          <p:nvPr/>
        </p:nvSpPr>
        <p:spPr>
          <a:xfrm rot="5400000">
            <a:off x="4293296" y="4176348"/>
            <a:ext cx="243068" cy="1597307"/>
          </a:xfrm>
          <a:prstGeom prst="rightBrace">
            <a:avLst/>
          </a:prstGeom>
          <a:ln>
            <a:solidFill>
              <a:srgbClr val="3348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4A56E4F-29D6-4A4F-B432-7C5216A200EA}"/>
              </a:ext>
            </a:extLst>
          </p:cNvPr>
          <p:cNvCxnSpPr>
            <a:cxnSpLocks/>
          </p:cNvCxnSpPr>
          <p:nvPr/>
        </p:nvCxnSpPr>
        <p:spPr>
          <a:xfrm>
            <a:off x="4403255" y="4975001"/>
            <a:ext cx="0" cy="491624"/>
          </a:xfrm>
          <a:prstGeom prst="straightConnector1">
            <a:avLst/>
          </a:prstGeom>
          <a:ln w="38100">
            <a:solidFill>
              <a:srgbClr val="3348D5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CE07AB0-4358-7D4D-B3D7-A8A7608353F1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E5EAC1-EA37-0C40-A7CC-22B3435B8CDA}"/>
              </a:ext>
            </a:extLst>
          </p:cNvPr>
          <p:cNvSpPr txBox="1"/>
          <p:nvPr/>
        </p:nvSpPr>
        <p:spPr>
          <a:xfrm>
            <a:off x="4414830" y="5505323"/>
            <a:ext cx="130195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2015-2018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D52BE4-D830-8143-B82D-AD02795C072E}"/>
              </a:ext>
            </a:extLst>
          </p:cNvPr>
          <p:cNvSpPr txBox="1"/>
          <p:nvPr/>
        </p:nvSpPr>
        <p:spPr>
          <a:xfrm>
            <a:off x="5306083" y="4392069"/>
            <a:ext cx="782587" cy="707886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dirty="0"/>
              <a:t>2019-</a:t>
            </a:r>
          </a:p>
          <a:p>
            <a:pPr algn="ctr"/>
            <a:r>
              <a:rPr lang="it-IT" dirty="0"/>
              <a:t>2020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AFF7C8-0B47-F147-BFD7-11530C93B58D}"/>
              </a:ext>
            </a:extLst>
          </p:cNvPr>
          <p:cNvSpPr txBox="1"/>
          <p:nvPr/>
        </p:nvSpPr>
        <p:spPr>
          <a:xfrm>
            <a:off x="6883607" y="5507433"/>
            <a:ext cx="663964" cy="584775"/>
          </a:xfrm>
          <a:prstGeom prst="rect">
            <a:avLst/>
          </a:prstGeom>
          <a:solidFill>
            <a:srgbClr val="FFFF00"/>
          </a:solidFill>
          <a:ln w="28575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dirty="0"/>
              <a:t>2021-</a:t>
            </a:r>
          </a:p>
          <a:p>
            <a:pPr algn="ctr"/>
            <a:r>
              <a:rPr lang="it-IT" sz="16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39585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20173"/>
            <a:ext cx="10661650" cy="406265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3214" y="75488"/>
            <a:ext cx="10661650" cy="520536"/>
          </a:xfrm>
          <a:prstGeom prst="rect">
            <a:avLst/>
          </a:prstGeom>
          <a:noFill/>
          <a:ln>
            <a:noFill/>
          </a:ln>
        </p:spPr>
        <p:txBody>
          <a:bodyPr wrap="square" lIns="104022" tIns="52011" rIns="104022" bIns="52011" rtlCol="0">
            <a:spAutoFit/>
          </a:bodyPr>
          <a:lstStyle/>
          <a:p>
            <a:pPr algn="ctr"/>
            <a:r>
              <a:rPr lang="en-US" sz="2700" b="1" dirty="0">
                <a:solidFill>
                  <a:srgbClr val="0000FF"/>
                </a:solidFill>
              </a:rPr>
              <a:t>Long-shutdown (LS2) will continue in 2020</a:t>
            </a:r>
            <a:endParaRPr lang="en-US" sz="27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97C1F-C471-F548-86BD-4151EBC9C7CE}"/>
              </a:ext>
            </a:extLst>
          </p:cNvPr>
          <p:cNvSpPr txBox="1"/>
          <p:nvPr/>
        </p:nvSpPr>
        <p:spPr>
          <a:xfrm>
            <a:off x="600911" y="936030"/>
            <a:ext cx="4572973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cs typeface="Verdana"/>
              </a:rPr>
              <a:t>LS2 will continue for 2020; activities foreseen: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EF0D0823-973D-664D-9EE5-FC6D66E44EF2}"/>
              </a:ext>
            </a:extLst>
          </p:cNvPr>
          <p:cNvSpPr/>
          <p:nvPr/>
        </p:nvSpPr>
        <p:spPr>
          <a:xfrm>
            <a:off x="370440" y="1045877"/>
            <a:ext cx="193673" cy="163525"/>
          </a:xfrm>
          <a:prstGeom prst="chevron">
            <a:avLst/>
          </a:prstGeom>
          <a:solidFill>
            <a:srgbClr val="FFFF00"/>
          </a:solidFill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066E2-1BB7-514A-B967-87D12475E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031" y="1482182"/>
            <a:ext cx="7708740" cy="46015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DC54DD-A61C-5248-8E4D-7BD3774C30DD}"/>
              </a:ext>
            </a:extLst>
          </p:cNvPr>
          <p:cNvSpPr txBox="1"/>
          <p:nvPr/>
        </p:nvSpPr>
        <p:spPr>
          <a:xfrm>
            <a:off x="4757196" y="6083735"/>
            <a:ext cx="2280214" cy="320481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400" dirty="0">
                <a:cs typeface="Verdana"/>
              </a:rPr>
              <a:t>From </a:t>
            </a:r>
            <a:r>
              <a:rPr lang="en-US" sz="1400" dirty="0" err="1">
                <a:cs typeface="Verdana"/>
              </a:rPr>
              <a:t>L.Malgeri</a:t>
            </a:r>
            <a:r>
              <a:rPr lang="en-US" sz="1400" dirty="0">
                <a:cs typeface="Verdana"/>
              </a:rPr>
              <a:t> @ LHCP2019</a:t>
            </a:r>
          </a:p>
        </p:txBody>
      </p:sp>
      <p:sp>
        <p:nvSpPr>
          <p:cNvPr id="11" name="Chevron 10">
            <a:extLst>
              <a:ext uri="{FF2B5EF4-FFF2-40B4-BE49-F238E27FC236}">
                <a16:creationId xmlns:a16="http://schemas.microsoft.com/office/drawing/2014/main" id="{E546DC01-2BCC-7140-881F-1A601D026A04}"/>
              </a:ext>
            </a:extLst>
          </p:cNvPr>
          <p:cNvSpPr/>
          <p:nvPr/>
        </p:nvSpPr>
        <p:spPr>
          <a:xfrm>
            <a:off x="500900" y="6549961"/>
            <a:ext cx="198089" cy="117088"/>
          </a:xfrm>
          <a:prstGeom prst="chevron">
            <a:avLst/>
          </a:prstGeom>
          <a:solidFill>
            <a:srgbClr val="16FFFC"/>
          </a:solidFill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4022" tIns="52011" rIns="104022" bIns="52011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47FF25-1F34-4E4B-8D40-7D8A744CD459}"/>
              </a:ext>
            </a:extLst>
          </p:cNvPr>
          <p:cNvSpPr txBox="1"/>
          <p:nvPr/>
        </p:nvSpPr>
        <p:spPr>
          <a:xfrm>
            <a:off x="741450" y="6430781"/>
            <a:ext cx="9933414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cs typeface="Verdana"/>
              </a:rPr>
              <a:t>Phase-1 upgrade is almost done</a:t>
            </a:r>
            <a:r>
              <a:rPr lang="en-US" sz="1800" b="1" dirty="0">
                <a:cs typeface="Verdana"/>
              </a:rPr>
              <a:t> (</a:t>
            </a:r>
            <a:r>
              <a:rPr lang="en-US" sz="1600" dirty="0">
                <a:cs typeface="Verdana"/>
              </a:rPr>
              <a:t>and in line with the planned schedule providing benefits already during Run-2</a:t>
            </a:r>
            <a:r>
              <a:rPr lang="en-US" sz="1800" b="1" dirty="0">
                <a:cs typeface="Verdana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223309-2858-304B-A471-F81D4DFA5D41}"/>
              </a:ext>
            </a:extLst>
          </p:cNvPr>
          <p:cNvSpPr txBox="1"/>
          <p:nvPr/>
        </p:nvSpPr>
        <p:spPr>
          <a:xfrm>
            <a:off x="741450" y="6837901"/>
            <a:ext cx="8506722" cy="382037"/>
          </a:xfrm>
          <a:prstGeom prst="rect">
            <a:avLst/>
          </a:prstGeom>
          <a:noFill/>
        </p:spPr>
        <p:txBody>
          <a:bodyPr wrap="square" lIns="104022" tIns="52011" rIns="104022" bIns="52011" rtlCol="0">
            <a:spAutoFit/>
          </a:bodyPr>
          <a:lstStyle/>
          <a:p>
            <a:r>
              <a:rPr lang="en-US" sz="1800" b="1" dirty="0">
                <a:solidFill>
                  <a:srgbClr val="520AF8"/>
                </a:solidFill>
                <a:cs typeface="Verdana"/>
              </a:rPr>
              <a:t>Phase-2 upgrade started</a:t>
            </a:r>
            <a:r>
              <a:rPr lang="en-US" sz="1800" b="1" dirty="0">
                <a:cs typeface="Verdana"/>
              </a:rPr>
              <a:t> (</a:t>
            </a:r>
            <a:r>
              <a:rPr lang="en-US" sz="1600" dirty="0">
                <a:cs typeface="Verdana"/>
              </a:rPr>
              <a:t>Run-3 will benefit from part of them; will be continued in LS3 -2024/5</a:t>
            </a:r>
            <a:r>
              <a:rPr lang="en-US" sz="1800" b="1" dirty="0">
                <a:cs typeface="Verdana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F7DD2-A110-3147-AFC4-F62BAD694FB2}"/>
              </a:ext>
            </a:extLst>
          </p:cNvPr>
          <p:cNvSpPr txBox="1"/>
          <p:nvPr/>
        </p:nvSpPr>
        <p:spPr>
          <a:xfrm>
            <a:off x="10334303" y="714369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619361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24087</TotalTime>
  <Words>3950</Words>
  <Application>Microsoft Macintosh PowerPoint</Application>
  <PresentationFormat>Custom</PresentationFormat>
  <Paragraphs>528</Paragraphs>
  <Slides>43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Calibri (Body)</vt:lpstr>
      <vt:lpstr>Cambria Math</vt:lpstr>
      <vt:lpstr>Symbol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Alexis Pompili</dc:creator>
  <cp:lastModifiedBy>Alexis Pompili</cp:lastModifiedBy>
  <cp:revision>1731</cp:revision>
  <cp:lastPrinted>2019-07-10T18:07:38Z</cp:lastPrinted>
  <dcterms:created xsi:type="dcterms:W3CDTF">2015-07-20T17:47:54Z</dcterms:created>
  <dcterms:modified xsi:type="dcterms:W3CDTF">2019-07-10T18:11:16Z</dcterms:modified>
</cp:coreProperties>
</file>