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1" r:id="rId2"/>
    <p:sldId id="394" r:id="rId3"/>
    <p:sldId id="399" r:id="rId4"/>
    <p:sldId id="395" r:id="rId5"/>
    <p:sldId id="398" r:id="rId6"/>
    <p:sldId id="367" r:id="rId7"/>
  </p:sldIdLst>
  <p:sldSz cx="9144000" cy="6858000" type="screen4x3"/>
  <p:notesSz cx="6718300" cy="9855200"/>
  <p:defaultTextStyle>
    <a:defPPr>
      <a:defRPr lang="en-US"/>
    </a:defPPr>
    <a:lvl1pPr algn="just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1pPr>
    <a:lvl2pPr marL="457200" algn="just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2pPr>
    <a:lvl3pPr marL="914400" algn="just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3pPr>
    <a:lvl4pPr marL="1371600" algn="just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4pPr>
    <a:lvl5pPr marL="1828800" algn="just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piano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FF"/>
    <a:srgbClr val="FF00FF"/>
    <a:srgbClr val="5F5F5F"/>
    <a:srgbClr val="808080"/>
    <a:srgbClr val="00FF00"/>
    <a:srgbClr val="FF9900"/>
    <a:srgbClr val="3333FF"/>
    <a:srgbClr val="CC00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86353" autoAdjust="0"/>
  </p:normalViewPr>
  <p:slideViewPr>
    <p:cSldViewPr snapToGrid="0">
      <p:cViewPr varScale="1">
        <p:scale>
          <a:sx n="129" d="100"/>
          <a:sy n="129" d="100"/>
        </p:scale>
        <p:origin x="834" y="120"/>
      </p:cViewPr>
      <p:guideLst>
        <p:guide orient="horz" pos="1067"/>
        <p:guide pos="2880"/>
      </p:guideLst>
    </p:cSldViewPr>
  </p:slideViewPr>
  <p:outlineViewPr>
    <p:cViewPr>
      <p:scale>
        <a:sx n="33" d="100"/>
        <a:sy n="33" d="100"/>
      </p:scale>
      <p:origin x="0" y="-184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64" cy="492225"/>
          </a:xfrm>
          <a:prstGeom prst="rect">
            <a:avLst/>
          </a:prstGeom>
        </p:spPr>
        <p:txBody>
          <a:bodyPr vert="horz" lIns="87426" tIns="43713" rIns="87426" bIns="43713" rtlCol="0"/>
          <a:lstStyle>
            <a:lvl1pPr algn="l">
              <a:defRPr sz="1100">
                <a:latin typeface="Arial" panose="02080604020202020204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5335" y="0"/>
            <a:ext cx="2911464" cy="492225"/>
          </a:xfrm>
          <a:prstGeom prst="rect">
            <a:avLst/>
          </a:prstGeom>
        </p:spPr>
        <p:txBody>
          <a:bodyPr vert="horz" wrap="square" lIns="87426" tIns="43713" rIns="87426" bIns="43713" numCol="1" anchor="t" anchorCtr="0" compatLnSpc="1"/>
          <a:lstStyle>
            <a:lvl1pPr algn="r">
              <a:defRPr sz="1100"/>
            </a:lvl1pPr>
          </a:lstStyle>
          <a:p>
            <a:pPr>
              <a:defRPr/>
            </a:pPr>
            <a:fld id="{2D251FE8-914D-0C44-B83B-5AD7F26E2A7A}" type="datetime1">
              <a:rPr lang="it-IT"/>
              <a:t>13/06/2019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61446"/>
            <a:ext cx="2911464" cy="492225"/>
          </a:xfrm>
          <a:prstGeom prst="rect">
            <a:avLst/>
          </a:prstGeom>
        </p:spPr>
        <p:txBody>
          <a:bodyPr vert="horz" lIns="87426" tIns="43713" rIns="87426" bIns="43713" rtlCol="0" anchor="b"/>
          <a:lstStyle>
            <a:lvl1pPr algn="l">
              <a:defRPr sz="1100">
                <a:latin typeface="Arial" panose="02080604020202020204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5335" y="9361446"/>
            <a:ext cx="2911464" cy="492225"/>
          </a:xfrm>
          <a:prstGeom prst="rect">
            <a:avLst/>
          </a:prstGeom>
        </p:spPr>
        <p:txBody>
          <a:bodyPr vert="horz" wrap="square" lIns="87426" tIns="43713" rIns="87426" bIns="43713" numCol="1" anchor="b" anchorCtr="0" compatLnSpc="1"/>
          <a:lstStyle>
            <a:lvl1pPr algn="r">
              <a:defRPr sz="1100"/>
            </a:lvl1pPr>
          </a:lstStyle>
          <a:p>
            <a:pPr>
              <a:defRPr/>
            </a:pPr>
            <a:fld id="{FA37B29B-5543-5B42-B8CB-8005E6E2409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956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64" cy="492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91" tIns="45445" rIns="90891" bIns="45445" numCol="1" anchor="t" anchorCtr="0" compatLnSpc="1"/>
          <a:lstStyle>
            <a:lvl1pPr algn="l" defTabSz="909320">
              <a:defRPr sz="1100">
                <a:latin typeface="Arial" panose="02080604020202020204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335" y="0"/>
            <a:ext cx="2911464" cy="492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91" tIns="45445" rIns="90891" bIns="45445" numCol="1" anchor="t" anchorCtr="0" compatLnSpc="1"/>
          <a:lstStyle>
            <a:lvl1pPr algn="r" defTabSz="909320">
              <a:defRPr sz="1100">
                <a:latin typeface="Arial" panose="02080604020202020204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30" y="4682253"/>
            <a:ext cx="5375241" cy="4434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91" tIns="45445" rIns="90891" bIns="45445" numCol="1" anchor="t" anchorCtr="0" compatLnSpc="1"/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46"/>
            <a:ext cx="2911464" cy="492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91" tIns="45445" rIns="90891" bIns="45445" numCol="1" anchor="b" anchorCtr="0" compatLnSpc="1"/>
          <a:lstStyle>
            <a:lvl1pPr algn="l" defTabSz="909320">
              <a:defRPr sz="1100">
                <a:latin typeface="Arial" panose="02080604020202020204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335" y="9361446"/>
            <a:ext cx="2911464" cy="492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91" tIns="45445" rIns="90891" bIns="45445" numCol="1" anchor="b" anchorCtr="0" compatLnSpc="1"/>
          <a:lstStyle>
            <a:lvl1pPr algn="r" defTabSz="909320">
              <a:defRPr sz="1100"/>
            </a:lvl1pPr>
          </a:lstStyle>
          <a:p>
            <a:pPr>
              <a:defRPr/>
            </a:pPr>
            <a:fld id="{72782A8C-BD14-EF48-A2CC-233463E3BCAD}" type="slidenum">
              <a:rPr lang="en-US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5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MS PGothic" charset="-128"/>
        <a:cs typeface="MS PGothic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MS PGothic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MS PGothic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MS PGothic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MS PGothic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82A8C-BD14-EF48-A2CC-233463E3B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Sul rosso indicare il problema Server xrootd davanti a buffer spenti per errore, installati 4 nuovi server (rimpiazzare la figura).</a:t>
            </a:r>
          </a:p>
          <a:p>
            <a:r>
              <a:rPr lang="en-US" altLang="it-IT"/>
              <a:t>In corso: discussione sui requirement ALICE al Run3 (velocita' di scrittura/lettura delle tape library)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82A8C-BD14-EF48-A2CC-233463E3BC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82A8C-BD14-EF48-A2CC-233463E3BC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1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it-IT">
                <a:sym typeface="+mn-ea"/>
              </a:rPr>
              <a:t>In corso: discussione sui requirement ALICE al Run3 (velocita' di scrittura/lettura delle tape library)  </a:t>
            </a:r>
            <a:r>
              <a:rPr lang="en-US" altLang="en-US">
                <a:sym typeface="+mn-ea"/>
              </a:rPr>
              <a:t>con una box che mostra l'incremento al 41%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82A8C-BD14-EF48-A2CC-233463E3BCA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Mettere mio nome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82A8C-BD14-EF48-A2CC-233463E3BC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A48"/>
                </a:solidFill>
              </a:defRPr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4196B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B777-ADAE-3C42-80DE-3FCF0F92D83A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67" y="182563"/>
            <a:ext cx="5664200" cy="130199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A48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FC37-C933-9443-8322-2D4A24A8E634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A48"/>
                </a:solidFill>
              </a:defRPr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9996-B245-2740-978D-D10B06F89D78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68" y="182562"/>
            <a:ext cx="5613400" cy="130705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A48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952"/>
            <a:ext cx="8229600" cy="44372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7339-122A-5C48-82DF-C08F2FBD031C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A0AB-2779-1743-95D1-961864A403E5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182563"/>
            <a:ext cx="5676900" cy="12589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A48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A873-B91D-1548-AF91-A952A6DFF9F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140493"/>
            <a:ext cx="5686425" cy="129027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A48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002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002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D6A8-8F54-F941-87E5-4F7E72DB69F9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6304"/>
            <a:ext cx="5640394" cy="131749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A48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2350-655F-C34D-93EE-4AE2263F17C4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4A12-5695-7E48-B973-83E47A5C0502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387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002A48"/>
                </a:solidFill>
              </a:defRPr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9737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51667"/>
            <a:ext cx="3008313" cy="33744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FD92-B476-F248-BDBE-54460D2D925D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C172-29CC-984A-9171-748786A8CBAD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449078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2A48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7047" y="6400800"/>
            <a:ext cx="427496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2A48"/>
                </a:solidFill>
              </a:defRPr>
            </a:lvl1pPr>
          </a:lstStyle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1900" y="6400800"/>
            <a:ext cx="1104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2A48"/>
                </a:solidFill>
              </a:defRPr>
            </a:lvl1pPr>
          </a:lstStyle>
          <a:p>
            <a:pPr>
              <a:defRPr/>
            </a:pPr>
            <a:fld id="{35AD4CF9-E4FE-FE41-B974-63CD7765BE9C}" type="slidenum">
              <a:rPr lang="en-US" smtClean="0"/>
              <a:t>‹N›</a:t>
            </a:fld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 userDrawn="1"/>
        </p:nvSpPr>
        <p:spPr bwMode="auto">
          <a:xfrm flipV="1">
            <a:off x="457200" y="6305550"/>
            <a:ext cx="822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</a:ln>
        </p:spPr>
        <p:txBody>
          <a:bodyPr/>
          <a:lstStyle/>
          <a:p>
            <a:endParaRPr lang="it-IT">
              <a:solidFill>
                <a:srgbClr val="002A48"/>
              </a:solidFill>
            </a:endParaRPr>
          </a:p>
        </p:txBody>
      </p:sp>
      <p:pic>
        <p:nvPicPr>
          <p:cNvPr id="1031" name="Immagine 3" descr="2011-Nov-24-ALICE_logo_WithoutStraplin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139700"/>
            <a:ext cx="896937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" y="191318"/>
            <a:ext cx="2282779" cy="1335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-128"/>
          <a:cs typeface="MS PGothic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MS PGothic" charset="-128"/>
          <a:cs typeface="MS PGothic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MS PGothic" charset="-128"/>
          <a:cs typeface="MS PGothic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MS PGothic" charset="-128"/>
          <a:cs typeface="MS PGothic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ea typeface="MS PGothic" charset="-128"/>
          <a:cs typeface="MS PGothic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-128"/>
          <a:cs typeface="MS PGothic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329"/>
            <a:ext cx="9144000" cy="40193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err="1"/>
              <a:t>CdG</a:t>
            </a:r>
            <a:r>
              <a:rPr lang="it-IT" b="1" dirty="0"/>
              <a:t> Tier1 | Bologna </a:t>
            </a:r>
            <a:r>
              <a:rPr lang="it-IT" b="1" dirty="0" smtClean="0"/>
              <a:t>14.06.2019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27339-122A-5C48-82DF-C08F2FBD031C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14998" y="4849445"/>
            <a:ext cx="4314001" cy="13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ALICE @ CNAF</a:t>
            </a:r>
          </a:p>
          <a:p>
            <a:pPr algn="ctr"/>
            <a:r>
              <a:rPr lang="it-IT" dirty="0"/>
              <a:t>Nicolò </a:t>
            </a:r>
            <a:r>
              <a:rPr lang="it-IT" dirty="0" err="1"/>
              <a:t>Jacazio</a:t>
            </a:r>
            <a:r>
              <a:rPr lang="it-IT" dirty="0"/>
              <a:t> – INFN CNAF</a:t>
            </a:r>
          </a:p>
          <a:p>
            <a:pPr algn="ctr"/>
            <a:r>
              <a:rPr lang="it-IT" dirty="0"/>
              <a:t>Francesco </a:t>
            </a:r>
            <a:r>
              <a:rPr lang="it-IT" dirty="0" err="1"/>
              <a:t>Noferini</a:t>
            </a:r>
            <a:r>
              <a:rPr lang="it-IT" dirty="0"/>
              <a:t> – INFN sez. Bologna</a:t>
            </a:r>
          </a:p>
          <a:p>
            <a:pPr algn="ctr"/>
            <a:r>
              <a:rPr lang="it-IT" dirty="0"/>
              <a:t>Stefano Piano – INFN sez. Trieste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Statistiche</a:t>
            </a:r>
            <a:r>
              <a:rPr lang="en-US" dirty="0"/>
              <a:t> disco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02350-655F-C34D-93EE-4AE2263F17C4}" type="slidenum">
              <a:rPr lang="en-US" smtClean="0"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0E94B9-68D2-47F8-A316-0CB927195D6D}"/>
              </a:ext>
            </a:extLst>
          </p:cNvPr>
          <p:cNvSpPr txBox="1"/>
          <p:nvPr/>
        </p:nvSpPr>
        <p:spPr>
          <a:xfrm>
            <a:off x="0" y="4424984"/>
            <a:ext cx="886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Sulla parte disco (T0D1) stiamo ottimizzando le configurazioni xrootd per ridurre il </a:t>
            </a:r>
            <a:r>
              <a:rPr lang="it-IT" sz="2400" dirty="0" err="1" smtClean="0">
                <a:solidFill>
                  <a:prstClr val="black"/>
                </a:solidFill>
                <a:latin typeface="Calibri" panose="020F0502020204030204"/>
              </a:rPr>
              <a:t>load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623"/>
            <a:ext cx="9144000" cy="2714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Confronto</a:t>
            </a:r>
            <a:r>
              <a:rPr lang="en-US" dirty="0" smtClean="0"/>
              <a:t> con due diverse </a:t>
            </a:r>
            <a:r>
              <a:rPr lang="en-US" dirty="0" err="1" smtClean="0"/>
              <a:t>configurazioni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02350-655F-C34D-93EE-4AE2263F17C4}" type="slidenum">
              <a:rPr lang="en-US" smtClean="0"/>
              <a:t>3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1545336"/>
            <a:ext cx="6694054" cy="3922906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 bwMode="auto">
          <a:xfrm flipV="1">
            <a:off x="2761488" y="5477256"/>
            <a:ext cx="969264" cy="338328"/>
          </a:xfrm>
          <a:prstGeom prst="straightConnector1">
            <a:avLst/>
          </a:prstGeom>
          <a:noFill/>
          <a:ln w="25400" cap="flat" cmpd="sng" algn="ctr">
            <a:solidFill>
              <a:srgbClr val="00008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9" name="CasellaDiTesto 8"/>
          <p:cNvSpPr txBox="1"/>
          <p:nvPr/>
        </p:nvSpPr>
        <p:spPr>
          <a:xfrm>
            <a:off x="444751" y="577900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Nuova  </a:t>
            </a:r>
            <a:r>
              <a:rPr lang="en-US" dirty="0" err="1" smtClean="0"/>
              <a:t>configurazione</a:t>
            </a:r>
            <a:r>
              <a:rPr lang="en-US" dirty="0" smtClean="0"/>
              <a:t> dal 18 </a:t>
            </a:r>
            <a:r>
              <a:rPr lang="en-US" dirty="0" err="1" smtClean="0"/>
              <a:t>maggio</a:t>
            </a:r>
            <a:endParaRPr lang="en-US" dirty="0"/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3017520" y="1764792"/>
            <a:ext cx="0" cy="3218688"/>
          </a:xfrm>
          <a:prstGeom prst="line">
            <a:avLst/>
          </a:prstGeom>
          <a:noFill/>
          <a:ln w="25400" cap="flat" cmpd="sng" algn="ctr">
            <a:solidFill>
              <a:srgbClr val="FF7AFF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8378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3017519"/>
            <a:ext cx="5243685" cy="306955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farm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02350-655F-C34D-93EE-4AE2263F17C4}" type="slidenum">
              <a:rPr lang="en-US" smtClean="0"/>
              <a:t>4</a:t>
            </a:fld>
            <a:endParaRPr lang="en-US"/>
          </a:p>
        </p:txBody>
      </p:sp>
      <p:sp>
        <p:nvSpPr>
          <p:cNvPr id="8" name="CasellaDiTesto 8"/>
          <p:cNvSpPr txBox="1"/>
          <p:nvPr/>
        </p:nvSpPr>
        <p:spPr>
          <a:xfrm>
            <a:off x="6405562" y="5551856"/>
            <a:ext cx="273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Fino</a:t>
            </a:r>
            <a:r>
              <a:rPr lang="en-US" dirty="0" smtClean="0"/>
              <a:t> a 130 </a:t>
            </a:r>
            <a:r>
              <a:rPr lang="en-US" dirty="0"/>
              <a:t>running job </a:t>
            </a:r>
            <a:r>
              <a:rPr lang="en-US" dirty="0" err="1"/>
              <a:t>sulla</a:t>
            </a:r>
            <a:r>
              <a:rPr lang="en-US" dirty="0"/>
              <a:t> coda </a:t>
            </a:r>
            <a:r>
              <a:rPr lang="en-US" dirty="0" err="1"/>
              <a:t>HTCondor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486400" y="5204410"/>
            <a:ext cx="1005288" cy="492302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25" y="949843"/>
            <a:ext cx="3310128" cy="19339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70" y="1780223"/>
            <a:ext cx="1866654" cy="86239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431" y="4352544"/>
            <a:ext cx="2551845" cy="11256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9" y="1961197"/>
            <a:ext cx="3098230" cy="352235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72715" y="162912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HS06 mon-tier1: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Informazioni e varie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02350-655F-C34D-93EE-4AE2263F17C4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8245" y="3782216"/>
            <a:ext cx="569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t-IT" sz="1600" dirty="0"/>
              <a:t>Workshop a Bucharest 14-16 Maggio </a:t>
            </a:r>
            <a:r>
              <a:rPr lang="en-US" altLang="it-IT" sz="1600" dirty="0" smtClean="0"/>
              <a:t>sui Tier1/Tier-2</a:t>
            </a:r>
            <a:endParaRPr lang="en-US" altLang="it-IT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59C2D3-8A05-458B-82FA-650A864A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662" y="1711452"/>
            <a:ext cx="4344162" cy="196807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2064" y="4498848"/>
            <a:ext cx="7735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Statistiche</a:t>
            </a:r>
            <a:r>
              <a:rPr lang="en-US" dirty="0" smtClean="0"/>
              <a:t> 2018: wall time del CNAF = 20.1% del </a:t>
            </a:r>
            <a:r>
              <a:rPr lang="en-US" dirty="0" err="1" smtClean="0"/>
              <a:t>calcolo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Tier-1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Velocità</a:t>
            </a:r>
            <a:r>
              <a:rPr lang="en-US" dirty="0" smtClean="0"/>
              <a:t> accesso TAPE al Run-3: </a:t>
            </a:r>
            <a:r>
              <a:rPr lang="en-US" dirty="0" err="1" smtClean="0"/>
              <a:t>siamo</a:t>
            </a:r>
            <a:r>
              <a:rPr lang="en-US" dirty="0" smtClean="0"/>
              <a:t> in </a:t>
            </a:r>
            <a:r>
              <a:rPr lang="en-US" dirty="0" err="1" smtClean="0"/>
              <a:t>attesa</a:t>
            </a:r>
            <a:r>
              <a:rPr lang="en-US" dirty="0" smtClean="0"/>
              <a:t> da parte di ALICE di </a:t>
            </a:r>
            <a:r>
              <a:rPr lang="en-US" dirty="0" err="1" smtClean="0"/>
              <a:t>sapere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numeri </a:t>
            </a:r>
            <a:r>
              <a:rPr lang="en-US" dirty="0" err="1" smtClean="0"/>
              <a:t>previsti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Tier-1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https://indico.cern.ch/event/778465/timetable/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329"/>
            <a:ext cx="9144000" cy="40193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N.Jacazio,F.Noferini,S.Piano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smtClean="0"/>
              <a:t>CdG Tier1 | Bologna 14.06.2019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27339-122A-5C48-82DF-C08F2FBD031C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0736" y="4954168"/>
            <a:ext cx="2882520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/>
              <a:t>Thank</a:t>
            </a:r>
            <a:r>
              <a:rPr lang="it-IT" sz="2800" dirty="0"/>
              <a:t> </a:t>
            </a:r>
            <a:r>
              <a:rPr lang="it-IT" sz="2800" dirty="0" err="1"/>
              <a:t>you</a:t>
            </a:r>
            <a:r>
              <a:rPr lang="it-IT" sz="2800" dirty="0"/>
              <a:t> a </a:t>
            </a:r>
            <a:r>
              <a:rPr lang="it-IT" sz="2800" dirty="0" err="1"/>
              <a:t>lot</a:t>
            </a:r>
            <a:r>
              <a:rPr lang="it-IT" sz="2800" dirty="0"/>
              <a:t>!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8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8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237</Words>
  <Application>Microsoft Office PowerPoint</Application>
  <PresentationFormat>Presentazione su schermo (4:3)</PresentationFormat>
  <Paragraphs>44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MS PGothic</vt:lpstr>
      <vt:lpstr>Arial</vt:lpstr>
      <vt:lpstr>Calibri</vt:lpstr>
      <vt:lpstr>Struttura predefinita</vt:lpstr>
      <vt:lpstr>Presentazione standard di PowerPoint</vt:lpstr>
      <vt:lpstr>Statistiche disco</vt:lpstr>
      <vt:lpstr>Confronto con due diverse configurazioni</vt:lpstr>
      <vt:lpstr>Attività sulla farm</vt:lpstr>
      <vt:lpstr>Informazioni e varie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piano</dc:creator>
  <cp:lastModifiedBy>francesco noferini</cp:lastModifiedBy>
  <cp:revision>2924</cp:revision>
  <cp:lastPrinted>2019-05-02T10:43:04Z</cp:lastPrinted>
  <dcterms:created xsi:type="dcterms:W3CDTF">2019-05-02T10:43:04Z</dcterms:created>
  <dcterms:modified xsi:type="dcterms:W3CDTF">2019-06-14T10:41:40Z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1033-11.1.0.8392</vt:lpwstr>
  </property>
</Properties>
</file>