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Average"/>
      <p:regular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Oswald-regular.fntdata"/><Relationship Id="rId10" Type="http://schemas.openxmlformats.org/officeDocument/2006/relationships/slide" Target="slides/slide5.xml"/><Relationship Id="rId32" Type="http://schemas.openxmlformats.org/officeDocument/2006/relationships/font" Target="fonts/Average-regular.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swald-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c6f980f91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c6f980f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dark part light………..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0260e812a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0260e812a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0260e812a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0260e812a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0260e812a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0260e812a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40 wls in total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60167a37a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60167a37a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0167a37a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0167a37a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0260e812a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60260e812a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0260e812a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0260e812a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0167a37a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0167a37a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159a9edb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159a9edb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6159a9edb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6159a9edb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60167a37a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60167a37a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Positron emission mammography</a:t>
            </a:r>
            <a:r>
              <a:rPr lang="en"/>
              <a:t> (PEM) </a:t>
            </a:r>
            <a:r>
              <a:rPr b="1" lang="en"/>
              <a:t>is</a:t>
            </a:r>
            <a:r>
              <a:rPr lang="en"/>
              <a:t> a nuclear medicine imaging modality used to detect or characterise breast cancer. </a:t>
            </a:r>
            <a:r>
              <a:rPr b="1" lang="en"/>
              <a:t>Mammography</a:t>
            </a:r>
            <a:r>
              <a:rPr lang="en"/>
              <a:t> typically refers to x-ray imaging </a:t>
            </a:r>
            <a:r>
              <a:rPr b="1" lang="en"/>
              <a:t>of</a:t>
            </a:r>
            <a:r>
              <a:rPr lang="en"/>
              <a:t> the breast, while PEM uses an injected </a:t>
            </a:r>
            <a:r>
              <a:rPr b="1" lang="en"/>
              <a:t>positron emitting</a:t>
            </a:r>
            <a:r>
              <a:rPr lang="en"/>
              <a:t> isotope and a dedicated scanner to locate breast tumors</a:t>
            </a:r>
            <a:endParaRPr/>
          </a:p>
          <a:p>
            <a:pPr indent="0" lvl="0" marL="0" rtl="0" algn="l">
              <a:spcBef>
                <a:spcPts val="0"/>
              </a:spcBef>
              <a:spcAft>
                <a:spcPts val="0"/>
              </a:spcAft>
              <a:buNone/>
            </a:pPr>
            <a:r>
              <a:rPr lang="en"/>
              <a:t>Positron Emission mammography (PEM) is a very good diagnostic tool for diagnosing breast cancer. It has revolutionized mammography imaging and has the ability to replace normal mammography in future. One very big advantage over normal mammography is that it is not affected by breast density. Few article find it better than MRI in terms of differentiating between benign and malignant lesions, lesion localization, number of lesions especially if they are small and axillary nodal staging. It is very useful in finding out small satellite nodules , thereby ruling out futile breast conserving surgeries. Newer radio tracer can be used for finding out ER/PR status, though they are in research state at present.</a:t>
            </a:r>
            <a:endParaRPr/>
          </a:p>
          <a:p>
            <a:pPr indent="0" lvl="0" marL="0" rtl="0" algn="l">
              <a:spcBef>
                <a:spcPts val="0"/>
              </a:spcBef>
              <a:spcAft>
                <a:spcPts val="0"/>
              </a:spcAft>
              <a:buNone/>
            </a:pPr>
            <a:r>
              <a:rPr lang="en"/>
              <a:t>However, there are certain cons also; first being the cost, though I feel that it only transient as the dose of radio tracer that is required in PEM, is very less as compared to whole body PET imaging. Second is - localized field of view, so misses on distant metastases which is not the problem in whole body PET. Similarly using whole body PET with newer tracers like F-18 fluoroestradiol, we can see the estrogen receptor status of the metastases as well and used it for monitoring the response of treatment administered.</a:t>
            </a:r>
            <a:endParaRPr/>
          </a:p>
          <a:p>
            <a:pPr indent="0" lvl="0" marL="0" rtl="0" algn="l">
              <a:spcBef>
                <a:spcPts val="0"/>
              </a:spcBef>
              <a:spcAft>
                <a:spcPts val="0"/>
              </a:spcAft>
              <a:buNone/>
            </a:pPr>
            <a:r>
              <a:rPr lang="en"/>
              <a:t>In my opinion, PEM is useful in doubtful cases i.e. BIRADS III &amp; IV or when there is strong suspicion of breast cancer like family history or ovarian cancer. In cases of proven metastases, whole body PET is useful.</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6159a9edba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6159a9edb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6159a9edba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6159a9edb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1539af9d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1539af9d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61d13087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61d13087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61d130870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61d130870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c6f980f91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c6f980f9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60260e812a_2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60260e812a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0167a37a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0167a37a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c6f980f91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6f980f9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0167a37a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0167a37a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50">
                <a:latin typeface="Times New Roman"/>
                <a:ea typeface="Times New Roman"/>
                <a:cs typeface="Times New Roman"/>
                <a:sym typeface="Times New Roman"/>
              </a:rPr>
              <a:t>reconstruction of the source placed in the centre of the tomograph may be seen in figure 15(geometry was fixed to the single layer chamber with a diameter of 85 cm and strips of length 50 cm and thickness equal to 4 mm; silicon photomultipliers were used as photodetectors)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60260e812a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60260e812a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0260e812a_2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0260e812a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6148ba5d4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148ba5d4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0167a37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0167a37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A bar of BC-420 scintillator with a length of 300 mm, a width of19 mm and a thickness of 5 mm is used for the registration of gammaquanta, and this is shown schematically inFig. 2. The type anddimensions of the scintillator bar are identical with the ones used inthe J-PET prototype scanner[11]. The scintillator bar was read out oneach end by three Hamamatsu S12572-050P silicon photomultipliers(SiPMs). Photons escaping from the bar through a 5 mm wide side wallwere registered with an array of 16 WLS strips placed parallel to thewall with a 1.5 mm air gap left in between the WLS strips and thescintillator. The remaining three side walls of the scintillator werecovered with re</a:t>
            </a:r>
            <a:r>
              <a:rPr lang="en" sz="1000"/>
              <a:t>fl</a:t>
            </a:r>
            <a:r>
              <a:rPr lang="en" sz="1000">
                <a:latin typeface="Times New Roman"/>
                <a:ea typeface="Times New Roman"/>
                <a:cs typeface="Times New Roman"/>
                <a:sym typeface="Times New Roman"/>
              </a:rPr>
              <a:t>ective aluminium foil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25.jpg"/><Relationship Id="rId5"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41.jpg"/><Relationship Id="rId5"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35.jpg"/><Relationship Id="rId5"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34.jpg"/><Relationship Id="rId5"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6.gif"/><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2.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34475" y="614675"/>
            <a:ext cx="7801500" cy="3431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Development of J-PEM based on Plastic scintillator and WLS</a:t>
            </a:r>
            <a:endParaRPr sz="3600"/>
          </a:p>
          <a:p>
            <a:pPr indent="0" lvl="0" marL="0" rtl="0" algn="l">
              <a:spcBef>
                <a:spcPts val="0"/>
              </a:spcBef>
              <a:spcAft>
                <a:spcPts val="0"/>
              </a:spcAft>
              <a:buNone/>
            </a:pPr>
            <a:r>
              <a:rPr lang="en" sz="2400"/>
              <a:t> 							  </a:t>
            </a:r>
            <a:endParaRPr sz="2400"/>
          </a:p>
          <a:p>
            <a:pPr indent="0" lvl="0" marL="0" rtl="0" algn="l">
              <a:spcBef>
                <a:spcPts val="0"/>
              </a:spcBef>
              <a:spcAft>
                <a:spcPts val="0"/>
              </a:spcAft>
              <a:buNone/>
            </a:pPr>
            <a:r>
              <a:rPr lang="en" sz="2400">
                <a:solidFill>
                  <a:srgbClr val="4C1130"/>
                </a:solidFill>
              </a:rPr>
              <a:t>                                                 </a:t>
            </a:r>
            <a:endParaRPr sz="3600">
              <a:solidFill>
                <a:srgbClr val="4C1130"/>
              </a:solidFill>
            </a:endParaRPr>
          </a:p>
          <a:p>
            <a:pPr indent="0" lvl="0" marL="0" rtl="0" algn="l">
              <a:spcBef>
                <a:spcPts val="0"/>
              </a:spcBef>
              <a:spcAft>
                <a:spcPts val="0"/>
              </a:spcAft>
              <a:buNone/>
            </a:pPr>
            <a:r>
              <a:t/>
            </a:r>
            <a:endParaRPr sz="3600">
              <a:solidFill>
                <a:srgbClr val="4C1130"/>
              </a:solidFill>
            </a:endParaRPr>
          </a:p>
        </p:txBody>
      </p:sp>
      <p:pic>
        <p:nvPicPr>
          <p:cNvPr id="60" name="Google Shape;60;p13"/>
          <p:cNvPicPr preferRelativeResize="0"/>
          <p:nvPr/>
        </p:nvPicPr>
        <p:blipFill>
          <a:blip r:embed="rId3">
            <a:alphaModFix/>
          </a:blip>
          <a:stretch>
            <a:fillRect/>
          </a:stretch>
        </p:blipFill>
        <p:spPr>
          <a:xfrm>
            <a:off x="190003" y="93675"/>
            <a:ext cx="911022" cy="1455275"/>
          </a:xfrm>
          <a:prstGeom prst="rect">
            <a:avLst/>
          </a:prstGeom>
          <a:noFill/>
          <a:ln>
            <a:noFill/>
          </a:ln>
        </p:spPr>
      </p:pic>
      <p:pic>
        <p:nvPicPr>
          <p:cNvPr id="61" name="Google Shape;61;p13"/>
          <p:cNvPicPr preferRelativeResize="0"/>
          <p:nvPr/>
        </p:nvPicPr>
        <p:blipFill>
          <a:blip r:embed="rId4">
            <a:alphaModFix/>
          </a:blip>
          <a:stretch>
            <a:fillRect/>
          </a:stretch>
        </p:blipFill>
        <p:spPr>
          <a:xfrm>
            <a:off x="7264350" y="3360700"/>
            <a:ext cx="1430124" cy="1455276"/>
          </a:xfrm>
          <a:prstGeom prst="rect">
            <a:avLst/>
          </a:prstGeom>
          <a:noFill/>
          <a:ln>
            <a:noFill/>
          </a:ln>
        </p:spPr>
      </p:pic>
      <p:sp>
        <p:nvSpPr>
          <p:cNvPr id="62" name="Google Shape;62;p1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 name="Google Shape;63;p13"/>
          <p:cNvSpPr txBox="1"/>
          <p:nvPr/>
        </p:nvSpPr>
        <p:spPr>
          <a:xfrm>
            <a:off x="2624200" y="3384250"/>
            <a:ext cx="54261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          </a:t>
            </a:r>
            <a:r>
              <a:rPr lang="en" sz="3000">
                <a:solidFill>
                  <a:srgbClr val="F1C232"/>
                </a:solidFill>
                <a:latin typeface="Oswald"/>
                <a:ea typeface="Oswald"/>
                <a:cs typeface="Oswald"/>
                <a:sym typeface="Oswald"/>
              </a:rPr>
              <a:t>Shivani	  </a:t>
            </a:r>
            <a:endParaRPr sz="3000">
              <a:solidFill>
                <a:srgbClr val="F1C232"/>
              </a:solidFill>
              <a:latin typeface="Oswald"/>
              <a:ea typeface="Oswald"/>
              <a:cs typeface="Oswald"/>
              <a:sym typeface="Oswald"/>
            </a:endParaRPr>
          </a:p>
          <a:p>
            <a:pPr indent="0" lvl="0" marL="0" rtl="0" algn="l">
              <a:spcBef>
                <a:spcPts val="0"/>
              </a:spcBef>
              <a:spcAft>
                <a:spcPts val="0"/>
              </a:spcAft>
              <a:buNone/>
            </a:pPr>
            <a:r>
              <a:rPr lang="en" sz="2400">
                <a:solidFill>
                  <a:srgbClr val="F1C232"/>
                </a:solidFill>
                <a:latin typeface="Oswald"/>
                <a:ea typeface="Oswald"/>
                <a:cs typeface="Oswald"/>
                <a:sym typeface="Oswald"/>
              </a:rPr>
              <a:t>On Behalf of J-PET Collaboration</a:t>
            </a:r>
            <a:endParaRPr sz="2400">
              <a:solidFill>
                <a:srgbClr val="F1C232"/>
              </a:solidFill>
              <a:latin typeface="Oswald"/>
              <a:ea typeface="Oswald"/>
              <a:cs typeface="Oswald"/>
              <a:sym typeface="Oswald"/>
            </a:endParaRPr>
          </a:p>
          <a:p>
            <a:pPr indent="0" lvl="0" marL="0" rtl="0" algn="l">
              <a:spcBef>
                <a:spcPts val="0"/>
              </a:spcBef>
              <a:spcAft>
                <a:spcPts val="0"/>
              </a:spcAft>
              <a:buNone/>
            </a:pPr>
            <a:r>
              <a:t/>
            </a:r>
            <a:endParaRPr>
              <a:solidFill>
                <a:srgbClr val="F1C232"/>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2"/>
          <p:cNvSpPr txBox="1"/>
          <p:nvPr>
            <p:ph type="title"/>
          </p:nvPr>
        </p:nvSpPr>
        <p:spPr>
          <a:xfrm>
            <a:off x="1298225" y="1763900"/>
            <a:ext cx="6688800" cy="1093500"/>
          </a:xfrm>
          <a:prstGeom prst="rect">
            <a:avLst/>
          </a:prstGeom>
          <a:ln cap="flat" cmpd="sng" w="2857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800"/>
              <a:t>       </a:t>
            </a:r>
            <a:r>
              <a:rPr lang="en" sz="4800"/>
              <a:t>Assembly of J-PEM</a:t>
            </a:r>
            <a:endParaRPr sz="4800"/>
          </a:p>
        </p:txBody>
      </p:sp>
      <p:sp>
        <p:nvSpPr>
          <p:cNvPr id="148" name="Google Shape;148;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3"/>
          <p:cNvPicPr preferRelativeResize="0"/>
          <p:nvPr/>
        </p:nvPicPr>
        <p:blipFill>
          <a:blip r:embed="rId3">
            <a:alphaModFix/>
          </a:blip>
          <a:stretch>
            <a:fillRect/>
          </a:stretch>
        </p:blipFill>
        <p:spPr>
          <a:xfrm>
            <a:off x="5505701" y="2647951"/>
            <a:ext cx="3236154" cy="2427100"/>
          </a:xfrm>
          <a:prstGeom prst="rect">
            <a:avLst/>
          </a:prstGeom>
          <a:noFill/>
          <a:ln cap="flat" cmpd="sng" w="19050">
            <a:solidFill>
              <a:srgbClr val="000000"/>
            </a:solidFill>
            <a:prstDash val="solid"/>
            <a:round/>
            <a:headEnd len="sm" w="sm" type="none"/>
            <a:tailEnd len="sm" w="sm" type="none"/>
          </a:ln>
        </p:spPr>
      </p:pic>
      <p:pic>
        <p:nvPicPr>
          <p:cNvPr id="154" name="Google Shape;154;p23"/>
          <p:cNvPicPr preferRelativeResize="0"/>
          <p:nvPr/>
        </p:nvPicPr>
        <p:blipFill>
          <a:blip r:embed="rId4">
            <a:alphaModFix/>
          </a:blip>
          <a:stretch>
            <a:fillRect/>
          </a:stretch>
        </p:blipFill>
        <p:spPr>
          <a:xfrm>
            <a:off x="5514450" y="83188"/>
            <a:ext cx="3236154" cy="2427115"/>
          </a:xfrm>
          <a:prstGeom prst="rect">
            <a:avLst/>
          </a:prstGeom>
          <a:noFill/>
          <a:ln cap="flat" cmpd="sng" w="28575">
            <a:solidFill>
              <a:srgbClr val="000000"/>
            </a:solidFill>
            <a:prstDash val="solid"/>
            <a:round/>
            <a:headEnd len="sm" w="sm" type="none"/>
            <a:tailEnd len="sm" w="sm" type="none"/>
          </a:ln>
        </p:spPr>
      </p:pic>
      <p:pic>
        <p:nvPicPr>
          <p:cNvPr id="155" name="Google Shape;155;p23"/>
          <p:cNvPicPr preferRelativeResize="0"/>
          <p:nvPr/>
        </p:nvPicPr>
        <p:blipFill>
          <a:blip r:embed="rId5">
            <a:alphaModFix/>
          </a:blip>
          <a:stretch>
            <a:fillRect/>
          </a:stretch>
        </p:blipFill>
        <p:spPr>
          <a:xfrm>
            <a:off x="254681" y="164569"/>
            <a:ext cx="3458451" cy="4611237"/>
          </a:xfrm>
          <a:prstGeom prst="rect">
            <a:avLst/>
          </a:prstGeom>
          <a:noFill/>
          <a:ln cap="flat" cmpd="sng" w="28575">
            <a:solidFill>
              <a:srgbClr val="000000"/>
            </a:solidFill>
            <a:prstDash val="solid"/>
            <a:round/>
            <a:headEnd len="sm" w="sm" type="none"/>
            <a:tailEnd len="sm" w="sm" type="none"/>
          </a:ln>
        </p:spPr>
      </p:pic>
      <p:sp>
        <p:nvSpPr>
          <p:cNvPr id="156" name="Google Shape;156;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7" name="Google Shape;157;p23"/>
          <p:cNvSpPr txBox="1"/>
          <p:nvPr/>
        </p:nvSpPr>
        <p:spPr>
          <a:xfrm>
            <a:off x="3947950" y="2403650"/>
            <a:ext cx="1384800" cy="988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Scintillators are wrapped from three side with </a:t>
            </a:r>
            <a:r>
              <a:rPr lang="en">
                <a:solidFill>
                  <a:srgbClr val="FFFFFF"/>
                </a:solidFill>
                <a:latin typeface="Average"/>
                <a:ea typeface="Average"/>
                <a:cs typeface="Average"/>
                <a:sym typeface="Average"/>
              </a:rPr>
              <a:t>vikuiti</a:t>
            </a:r>
            <a:r>
              <a:rPr lang="en">
                <a:solidFill>
                  <a:srgbClr val="FFFFFF"/>
                </a:solidFill>
                <a:latin typeface="Average"/>
                <a:ea typeface="Average"/>
                <a:cs typeface="Average"/>
                <a:sym typeface="Average"/>
              </a:rPr>
              <a:t> </a:t>
            </a:r>
            <a:endParaRPr>
              <a:solidFill>
                <a:srgbClr val="FFFFFF"/>
              </a:solidFill>
              <a:latin typeface="Average"/>
              <a:ea typeface="Average"/>
              <a:cs typeface="Average"/>
              <a:sym typeface="Average"/>
            </a:endParaRPr>
          </a:p>
        </p:txBody>
      </p:sp>
      <p:sp>
        <p:nvSpPr>
          <p:cNvPr id="158" name="Google Shape;158;p23"/>
          <p:cNvSpPr txBox="1"/>
          <p:nvPr/>
        </p:nvSpPr>
        <p:spPr>
          <a:xfrm>
            <a:off x="3858025" y="302000"/>
            <a:ext cx="1656300" cy="7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verage"/>
                <a:ea typeface="Average"/>
                <a:cs typeface="Average"/>
                <a:sym typeface="Average"/>
              </a:rPr>
              <a:t>First layer</a:t>
            </a:r>
            <a:endParaRPr sz="2400">
              <a:solidFill>
                <a:srgbClr val="FFFFFF"/>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4"/>
          <p:cNvPicPr preferRelativeResize="0"/>
          <p:nvPr/>
        </p:nvPicPr>
        <p:blipFill rotWithShape="1">
          <a:blip r:embed="rId3">
            <a:alphaModFix/>
          </a:blip>
          <a:srcRect b="0" l="7171" r="14366" t="0"/>
          <a:stretch/>
        </p:blipFill>
        <p:spPr>
          <a:xfrm>
            <a:off x="6723925" y="977238"/>
            <a:ext cx="1914600" cy="3947751"/>
          </a:xfrm>
          <a:prstGeom prst="rect">
            <a:avLst/>
          </a:prstGeom>
          <a:noFill/>
          <a:ln cap="flat" cmpd="sng" w="28575">
            <a:solidFill>
              <a:srgbClr val="000000"/>
            </a:solidFill>
            <a:prstDash val="solid"/>
            <a:round/>
            <a:headEnd len="sm" w="sm" type="none"/>
            <a:tailEnd len="sm" w="sm" type="none"/>
          </a:ln>
        </p:spPr>
      </p:pic>
      <p:pic>
        <p:nvPicPr>
          <p:cNvPr id="164" name="Google Shape;164;p24"/>
          <p:cNvPicPr preferRelativeResize="0"/>
          <p:nvPr/>
        </p:nvPicPr>
        <p:blipFill rotWithShape="1">
          <a:blip r:embed="rId4">
            <a:alphaModFix/>
          </a:blip>
          <a:srcRect b="0" l="0" r="11292" t="0"/>
          <a:stretch/>
        </p:blipFill>
        <p:spPr>
          <a:xfrm>
            <a:off x="3492500" y="929575"/>
            <a:ext cx="2564027" cy="4043078"/>
          </a:xfrm>
          <a:prstGeom prst="rect">
            <a:avLst/>
          </a:prstGeom>
          <a:noFill/>
          <a:ln cap="flat" cmpd="sng" w="28575">
            <a:solidFill>
              <a:srgbClr val="000000"/>
            </a:solidFill>
            <a:prstDash val="solid"/>
            <a:round/>
            <a:headEnd len="sm" w="sm" type="none"/>
            <a:tailEnd len="sm" w="sm" type="none"/>
          </a:ln>
        </p:spPr>
      </p:pic>
      <p:pic>
        <p:nvPicPr>
          <p:cNvPr id="165" name="Google Shape;165;p24"/>
          <p:cNvPicPr preferRelativeResize="0"/>
          <p:nvPr/>
        </p:nvPicPr>
        <p:blipFill rotWithShape="1">
          <a:blip r:embed="rId5">
            <a:alphaModFix/>
          </a:blip>
          <a:srcRect b="0" l="20512" r="37667" t="0"/>
          <a:stretch/>
        </p:blipFill>
        <p:spPr>
          <a:xfrm>
            <a:off x="156450" y="873150"/>
            <a:ext cx="2756829" cy="4099501"/>
          </a:xfrm>
          <a:prstGeom prst="rect">
            <a:avLst/>
          </a:prstGeom>
          <a:noFill/>
          <a:ln cap="flat" cmpd="sng" w="28575">
            <a:solidFill>
              <a:srgbClr val="000000"/>
            </a:solidFill>
            <a:prstDash val="solid"/>
            <a:round/>
            <a:headEnd len="sm" w="sm" type="none"/>
            <a:tailEnd len="sm" w="sm" type="none"/>
          </a:ln>
        </p:spPr>
      </p:pic>
      <p:sp>
        <p:nvSpPr>
          <p:cNvPr id="166" name="Google Shape;166;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7" name="Google Shape;167;p24"/>
          <p:cNvSpPr txBox="1"/>
          <p:nvPr/>
        </p:nvSpPr>
        <p:spPr>
          <a:xfrm>
            <a:off x="232825" y="127000"/>
            <a:ext cx="82575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Average"/>
                <a:ea typeface="Average"/>
                <a:cs typeface="Average"/>
                <a:sym typeface="Average"/>
              </a:rPr>
              <a:t>Second Layer</a:t>
            </a:r>
            <a:endParaRPr sz="2400">
              <a:solidFill>
                <a:srgbClr val="FFFFFF"/>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25"/>
          <p:cNvPicPr preferRelativeResize="0"/>
          <p:nvPr/>
        </p:nvPicPr>
        <p:blipFill>
          <a:blip r:embed="rId3">
            <a:alphaModFix/>
          </a:blip>
          <a:stretch>
            <a:fillRect/>
          </a:stretch>
        </p:blipFill>
        <p:spPr>
          <a:xfrm>
            <a:off x="5348400" y="2299250"/>
            <a:ext cx="3636300" cy="2424200"/>
          </a:xfrm>
          <a:prstGeom prst="rect">
            <a:avLst/>
          </a:prstGeom>
          <a:noFill/>
          <a:ln cap="flat" cmpd="sng" w="28575">
            <a:solidFill>
              <a:srgbClr val="000000"/>
            </a:solidFill>
            <a:prstDash val="solid"/>
            <a:round/>
            <a:headEnd len="sm" w="sm" type="none"/>
            <a:tailEnd len="sm" w="sm" type="none"/>
          </a:ln>
        </p:spPr>
      </p:pic>
      <p:pic>
        <p:nvPicPr>
          <p:cNvPr id="173" name="Google Shape;173;p25"/>
          <p:cNvPicPr preferRelativeResize="0"/>
          <p:nvPr/>
        </p:nvPicPr>
        <p:blipFill rotWithShape="1">
          <a:blip r:embed="rId4">
            <a:alphaModFix/>
          </a:blip>
          <a:srcRect b="27159" l="0" r="0" t="30508"/>
          <a:stretch/>
        </p:blipFill>
        <p:spPr>
          <a:xfrm>
            <a:off x="272350" y="420800"/>
            <a:ext cx="4817894" cy="1359652"/>
          </a:xfrm>
          <a:prstGeom prst="rect">
            <a:avLst/>
          </a:prstGeom>
          <a:noFill/>
          <a:ln cap="flat" cmpd="sng" w="28575">
            <a:solidFill>
              <a:srgbClr val="000000"/>
            </a:solidFill>
            <a:prstDash val="solid"/>
            <a:round/>
            <a:headEnd len="sm" w="sm" type="none"/>
            <a:tailEnd len="sm" w="sm" type="none"/>
          </a:ln>
        </p:spPr>
      </p:pic>
      <p:pic>
        <p:nvPicPr>
          <p:cNvPr id="174" name="Google Shape;174;p25"/>
          <p:cNvPicPr preferRelativeResize="0"/>
          <p:nvPr/>
        </p:nvPicPr>
        <p:blipFill>
          <a:blip r:embed="rId5">
            <a:alphaModFix/>
          </a:blip>
          <a:stretch>
            <a:fillRect/>
          </a:stretch>
        </p:blipFill>
        <p:spPr>
          <a:xfrm>
            <a:off x="184400" y="2239050"/>
            <a:ext cx="3800920" cy="2533947"/>
          </a:xfrm>
          <a:prstGeom prst="rect">
            <a:avLst/>
          </a:prstGeom>
          <a:noFill/>
          <a:ln cap="flat" cmpd="sng" w="28575">
            <a:solidFill>
              <a:srgbClr val="000000"/>
            </a:solidFill>
            <a:prstDash val="solid"/>
            <a:round/>
            <a:headEnd len="sm" w="sm" type="none"/>
            <a:tailEnd len="sm" w="sm" type="none"/>
          </a:ln>
        </p:spPr>
      </p:pic>
      <p:sp>
        <p:nvSpPr>
          <p:cNvPr id="175" name="Google Shape;175;p2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6" name="Google Shape;176;p25"/>
          <p:cNvSpPr txBox="1"/>
          <p:nvPr/>
        </p:nvSpPr>
        <p:spPr>
          <a:xfrm>
            <a:off x="4175500" y="3491750"/>
            <a:ext cx="11871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WLS readout</a:t>
            </a:r>
            <a:endParaRPr>
              <a:solidFill>
                <a:srgbClr val="FFFFFF"/>
              </a:solidFill>
              <a:latin typeface="Times New Roman"/>
              <a:ea typeface="Times New Roman"/>
              <a:cs typeface="Times New Roman"/>
              <a:sym typeface="Times New Roman"/>
            </a:endParaRPr>
          </a:p>
        </p:txBody>
      </p:sp>
      <p:cxnSp>
        <p:nvCxnSpPr>
          <p:cNvPr id="177" name="Google Shape;177;p25"/>
          <p:cNvCxnSpPr/>
          <p:nvPr/>
        </p:nvCxnSpPr>
        <p:spPr>
          <a:xfrm>
            <a:off x="2133700" y="3723375"/>
            <a:ext cx="2041800" cy="14100"/>
          </a:xfrm>
          <a:prstGeom prst="straightConnector1">
            <a:avLst/>
          </a:prstGeom>
          <a:noFill/>
          <a:ln cap="flat" cmpd="sng" w="19050">
            <a:solidFill>
              <a:srgbClr val="FF0000"/>
            </a:solidFill>
            <a:prstDash val="solid"/>
            <a:round/>
            <a:headEnd len="med" w="med" type="none"/>
            <a:tailEnd len="med" w="med" type="triangle"/>
          </a:ln>
        </p:spPr>
      </p:cxnSp>
      <p:sp>
        <p:nvSpPr>
          <p:cNvPr id="178" name="Google Shape;178;p25"/>
          <p:cNvSpPr txBox="1"/>
          <p:nvPr/>
        </p:nvSpPr>
        <p:spPr>
          <a:xfrm>
            <a:off x="5306000" y="536950"/>
            <a:ext cx="3765900" cy="7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verage"/>
                <a:ea typeface="Average"/>
                <a:cs typeface="Average"/>
                <a:sym typeface="Average"/>
              </a:rPr>
              <a:t>Two layer assembly - WLS placed arranged to Scintillator layer</a:t>
            </a:r>
            <a:endParaRPr sz="1800">
              <a:solidFill>
                <a:srgbClr val="FFFFFF"/>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Third layer mounting </a:t>
            </a:r>
            <a:endParaRPr/>
          </a:p>
          <a:p>
            <a:pPr indent="0" lvl="0" marL="0" rtl="0" algn="l">
              <a:spcBef>
                <a:spcPts val="0"/>
              </a:spcBef>
              <a:spcAft>
                <a:spcPts val="0"/>
              </a:spcAft>
              <a:buNone/>
            </a:pPr>
            <a:r>
              <a:t/>
            </a:r>
            <a:endParaRPr/>
          </a:p>
        </p:txBody>
      </p:sp>
      <p:sp>
        <p:nvSpPr>
          <p:cNvPr id="184" name="Google Shape;184;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5" name="Google Shape;185;p26"/>
          <p:cNvPicPr preferRelativeResize="0"/>
          <p:nvPr/>
        </p:nvPicPr>
        <p:blipFill>
          <a:blip r:embed="rId3">
            <a:alphaModFix/>
          </a:blip>
          <a:stretch>
            <a:fillRect/>
          </a:stretch>
        </p:blipFill>
        <p:spPr>
          <a:xfrm>
            <a:off x="167575" y="1211175"/>
            <a:ext cx="4579373" cy="3052900"/>
          </a:xfrm>
          <a:prstGeom prst="rect">
            <a:avLst/>
          </a:prstGeom>
          <a:noFill/>
          <a:ln cap="flat" cmpd="sng" w="28575">
            <a:solidFill>
              <a:srgbClr val="000000"/>
            </a:solidFill>
            <a:prstDash val="solid"/>
            <a:round/>
            <a:headEnd len="sm" w="sm" type="none"/>
            <a:tailEnd len="sm" w="sm" type="none"/>
          </a:ln>
        </p:spPr>
      </p:pic>
      <p:pic>
        <p:nvPicPr>
          <p:cNvPr id="186" name="Google Shape;186;p26"/>
          <p:cNvPicPr preferRelativeResize="0"/>
          <p:nvPr/>
        </p:nvPicPr>
        <p:blipFill rotWithShape="1">
          <a:blip r:embed="rId4">
            <a:alphaModFix/>
          </a:blip>
          <a:srcRect b="0" l="0" r="12717" t="0"/>
          <a:stretch/>
        </p:blipFill>
        <p:spPr>
          <a:xfrm>
            <a:off x="4878570" y="1228675"/>
            <a:ext cx="3996979" cy="3052900"/>
          </a:xfrm>
          <a:prstGeom prst="rect">
            <a:avLst/>
          </a:prstGeom>
          <a:noFill/>
          <a:ln cap="flat" cmpd="sng" w="28575">
            <a:solidFill>
              <a:srgbClr val="000000"/>
            </a:solidFill>
            <a:prstDash val="solid"/>
            <a:round/>
            <a:headEnd len="sm" w="sm" type="none"/>
            <a:tailEnd len="sm" w="sm" type="none"/>
          </a:ln>
        </p:spPr>
      </p:pic>
      <p:sp>
        <p:nvSpPr>
          <p:cNvPr id="187" name="Google Shape;187;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3620750" y="168450"/>
            <a:ext cx="340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Readout boards</a:t>
            </a:r>
            <a:endParaRPr/>
          </a:p>
        </p:txBody>
      </p:sp>
      <p:pic>
        <p:nvPicPr>
          <p:cNvPr id="193" name="Google Shape;193;p27"/>
          <p:cNvPicPr preferRelativeResize="0"/>
          <p:nvPr/>
        </p:nvPicPr>
        <p:blipFill>
          <a:blip r:embed="rId3">
            <a:alphaModFix/>
          </a:blip>
          <a:stretch>
            <a:fillRect/>
          </a:stretch>
        </p:blipFill>
        <p:spPr>
          <a:xfrm>
            <a:off x="190375" y="585975"/>
            <a:ext cx="3125722" cy="2031798"/>
          </a:xfrm>
          <a:prstGeom prst="rect">
            <a:avLst/>
          </a:prstGeom>
          <a:noFill/>
          <a:ln cap="flat" cmpd="sng" w="28575">
            <a:solidFill>
              <a:srgbClr val="000000"/>
            </a:solidFill>
            <a:prstDash val="solid"/>
            <a:round/>
            <a:headEnd len="sm" w="sm" type="none"/>
            <a:tailEnd len="sm" w="sm" type="none"/>
          </a:ln>
        </p:spPr>
      </p:pic>
      <p:pic>
        <p:nvPicPr>
          <p:cNvPr id="194" name="Google Shape;194;p27"/>
          <p:cNvPicPr preferRelativeResize="0"/>
          <p:nvPr/>
        </p:nvPicPr>
        <p:blipFill>
          <a:blip r:embed="rId4">
            <a:alphaModFix/>
          </a:blip>
          <a:stretch>
            <a:fillRect/>
          </a:stretch>
        </p:blipFill>
        <p:spPr>
          <a:xfrm>
            <a:off x="190375" y="2837367"/>
            <a:ext cx="3169025" cy="2112684"/>
          </a:xfrm>
          <a:prstGeom prst="rect">
            <a:avLst/>
          </a:prstGeom>
          <a:noFill/>
          <a:ln cap="flat" cmpd="sng" w="28575">
            <a:solidFill>
              <a:srgbClr val="000000"/>
            </a:solidFill>
            <a:prstDash val="solid"/>
            <a:round/>
            <a:headEnd len="sm" w="sm" type="none"/>
            <a:tailEnd len="sm" w="sm" type="none"/>
          </a:ln>
        </p:spPr>
      </p:pic>
      <p:sp>
        <p:nvSpPr>
          <p:cNvPr id="195" name="Google Shape;195;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6" name="Google Shape;196;p27"/>
          <p:cNvPicPr preferRelativeResize="0"/>
          <p:nvPr/>
        </p:nvPicPr>
        <p:blipFill>
          <a:blip r:embed="rId5">
            <a:alphaModFix/>
          </a:blip>
          <a:stretch>
            <a:fillRect/>
          </a:stretch>
        </p:blipFill>
        <p:spPr>
          <a:xfrm>
            <a:off x="4212975" y="1013499"/>
            <a:ext cx="4180226" cy="3135177"/>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8"/>
          <p:cNvSpPr txBox="1"/>
          <p:nvPr>
            <p:ph type="title"/>
          </p:nvPr>
        </p:nvSpPr>
        <p:spPr>
          <a:xfrm>
            <a:off x="218725" y="310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Whole module </a:t>
            </a:r>
            <a:endParaRPr/>
          </a:p>
        </p:txBody>
      </p:sp>
      <p:pic>
        <p:nvPicPr>
          <p:cNvPr id="202" name="Google Shape;202;p28"/>
          <p:cNvPicPr preferRelativeResize="0"/>
          <p:nvPr/>
        </p:nvPicPr>
        <p:blipFill>
          <a:blip r:embed="rId3">
            <a:alphaModFix/>
          </a:blip>
          <a:stretch>
            <a:fillRect/>
          </a:stretch>
        </p:blipFill>
        <p:spPr>
          <a:xfrm>
            <a:off x="4810475" y="1155925"/>
            <a:ext cx="3999905" cy="2666611"/>
          </a:xfrm>
          <a:prstGeom prst="rect">
            <a:avLst/>
          </a:prstGeom>
          <a:noFill/>
          <a:ln cap="flat" cmpd="sng" w="28575">
            <a:solidFill>
              <a:srgbClr val="000000"/>
            </a:solidFill>
            <a:prstDash val="solid"/>
            <a:round/>
            <a:headEnd len="sm" w="sm" type="none"/>
            <a:tailEnd len="sm" w="sm" type="none"/>
          </a:ln>
        </p:spPr>
      </p:pic>
      <p:pic>
        <p:nvPicPr>
          <p:cNvPr id="203" name="Google Shape;203;p28"/>
          <p:cNvPicPr preferRelativeResize="0"/>
          <p:nvPr/>
        </p:nvPicPr>
        <p:blipFill>
          <a:blip r:embed="rId4">
            <a:alphaModFix/>
          </a:blip>
          <a:stretch>
            <a:fillRect/>
          </a:stretch>
        </p:blipFill>
        <p:spPr>
          <a:xfrm>
            <a:off x="218727" y="1053377"/>
            <a:ext cx="4196298" cy="2797524"/>
          </a:xfrm>
          <a:prstGeom prst="rect">
            <a:avLst/>
          </a:prstGeom>
          <a:noFill/>
          <a:ln cap="flat" cmpd="sng" w="28575">
            <a:solidFill>
              <a:srgbClr val="000000"/>
            </a:solidFill>
            <a:prstDash val="solid"/>
            <a:round/>
            <a:headEnd len="sm" w="sm" type="none"/>
            <a:tailEnd len="sm" w="sm" type="none"/>
          </a:ln>
        </p:spPr>
      </p:pic>
      <p:sp>
        <p:nvSpPr>
          <p:cNvPr id="204" name="Google Shape;204;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1835425" y="1892825"/>
            <a:ext cx="5796000" cy="815100"/>
          </a:xfrm>
          <a:prstGeom prst="rect">
            <a:avLst/>
          </a:prstGeom>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800"/>
              <a:t> </a:t>
            </a:r>
            <a:r>
              <a:rPr lang="en" sz="4800"/>
              <a:t>Preliminary test Result</a:t>
            </a:r>
            <a:endParaRPr sz="4800"/>
          </a:p>
        </p:txBody>
      </p:sp>
      <p:sp>
        <p:nvSpPr>
          <p:cNvPr id="210" name="Google Shape;210;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0"/>
          <p:cNvSpPr txBox="1"/>
          <p:nvPr>
            <p:ph type="title"/>
          </p:nvPr>
        </p:nvSpPr>
        <p:spPr>
          <a:xfrm>
            <a:off x="311700" y="445025"/>
            <a:ext cx="42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Amplitude Spectra</a:t>
            </a:r>
            <a:endParaRPr/>
          </a:p>
        </p:txBody>
      </p:sp>
      <p:sp>
        <p:nvSpPr>
          <p:cNvPr id="216" name="Google Shape;216;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7" name="Google Shape;217;p30"/>
          <p:cNvPicPr preferRelativeResize="0"/>
          <p:nvPr/>
        </p:nvPicPr>
        <p:blipFill>
          <a:blip r:embed="rId3">
            <a:alphaModFix/>
          </a:blip>
          <a:stretch>
            <a:fillRect/>
          </a:stretch>
        </p:blipFill>
        <p:spPr>
          <a:xfrm>
            <a:off x="152400" y="1866925"/>
            <a:ext cx="4451640" cy="2819376"/>
          </a:xfrm>
          <a:prstGeom prst="rect">
            <a:avLst/>
          </a:prstGeom>
          <a:noFill/>
          <a:ln cap="flat" cmpd="sng" w="28575">
            <a:solidFill>
              <a:srgbClr val="000000"/>
            </a:solidFill>
            <a:prstDash val="solid"/>
            <a:round/>
            <a:headEnd len="sm" w="sm" type="none"/>
            <a:tailEnd len="sm" w="sm" type="none"/>
          </a:ln>
        </p:spPr>
      </p:pic>
      <p:pic>
        <p:nvPicPr>
          <p:cNvPr id="218" name="Google Shape;218;p30"/>
          <p:cNvPicPr preferRelativeResize="0"/>
          <p:nvPr/>
        </p:nvPicPr>
        <p:blipFill>
          <a:blip r:embed="rId4">
            <a:alphaModFix/>
          </a:blip>
          <a:stretch>
            <a:fillRect/>
          </a:stretch>
        </p:blipFill>
        <p:spPr>
          <a:xfrm>
            <a:off x="4811025" y="1864383"/>
            <a:ext cx="4151725" cy="2819367"/>
          </a:xfrm>
          <a:prstGeom prst="rect">
            <a:avLst/>
          </a:prstGeom>
          <a:noFill/>
          <a:ln cap="flat" cmpd="sng" w="28575">
            <a:solidFill>
              <a:srgbClr val="000000"/>
            </a:solidFill>
            <a:prstDash val="solid"/>
            <a:round/>
            <a:headEnd len="sm" w="sm" type="none"/>
            <a:tailEnd len="sm" w="sm" type="none"/>
          </a:ln>
        </p:spPr>
      </p:pic>
      <p:sp>
        <p:nvSpPr>
          <p:cNvPr id="219" name="Google Shape;219;p30"/>
          <p:cNvSpPr/>
          <p:nvPr/>
        </p:nvSpPr>
        <p:spPr>
          <a:xfrm>
            <a:off x="5157050" y="602475"/>
            <a:ext cx="3229200" cy="762000"/>
          </a:xfrm>
          <a:prstGeom prst="rect">
            <a:avLst/>
          </a:prstGeom>
          <a:solidFill>
            <a:srgbClr val="A4C2F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0"/>
          <p:cNvSpPr/>
          <p:nvPr/>
        </p:nvSpPr>
        <p:spPr>
          <a:xfrm>
            <a:off x="4604050" y="1047075"/>
            <a:ext cx="420000" cy="393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0"/>
          <p:cNvSpPr/>
          <p:nvPr/>
        </p:nvSpPr>
        <p:spPr>
          <a:xfrm>
            <a:off x="4604050" y="610775"/>
            <a:ext cx="420000" cy="393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0"/>
          <p:cNvSpPr/>
          <p:nvPr/>
        </p:nvSpPr>
        <p:spPr>
          <a:xfrm>
            <a:off x="8490250" y="786675"/>
            <a:ext cx="420000" cy="393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0"/>
          <p:cNvSpPr/>
          <p:nvPr/>
        </p:nvSpPr>
        <p:spPr>
          <a:xfrm>
            <a:off x="6636650"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0"/>
          <p:cNvSpPr/>
          <p:nvPr/>
        </p:nvSpPr>
        <p:spPr>
          <a:xfrm>
            <a:off x="6357525"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0"/>
          <p:cNvSpPr/>
          <p:nvPr/>
        </p:nvSpPr>
        <p:spPr>
          <a:xfrm>
            <a:off x="6078400"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0"/>
          <p:cNvSpPr/>
          <p:nvPr/>
        </p:nvSpPr>
        <p:spPr>
          <a:xfrm>
            <a:off x="5799275"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p:nvPr/>
        </p:nvSpPr>
        <p:spPr>
          <a:xfrm>
            <a:off x="5520150"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p:nvPr/>
        </p:nvSpPr>
        <p:spPr>
          <a:xfrm>
            <a:off x="5241025"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p:nvPr/>
        </p:nvSpPr>
        <p:spPr>
          <a:xfrm>
            <a:off x="6915775"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0"/>
          <p:cNvSpPr/>
          <p:nvPr/>
        </p:nvSpPr>
        <p:spPr>
          <a:xfrm>
            <a:off x="7194900"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0"/>
          <p:cNvSpPr/>
          <p:nvPr/>
        </p:nvSpPr>
        <p:spPr>
          <a:xfrm>
            <a:off x="7474025"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0"/>
          <p:cNvSpPr/>
          <p:nvPr/>
        </p:nvSpPr>
        <p:spPr>
          <a:xfrm>
            <a:off x="7753150"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0"/>
          <p:cNvSpPr/>
          <p:nvPr/>
        </p:nvSpPr>
        <p:spPr>
          <a:xfrm>
            <a:off x="8032275" y="121925"/>
            <a:ext cx="221700" cy="3936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p:nvPr/>
        </p:nvSpPr>
        <p:spPr>
          <a:xfrm>
            <a:off x="8490250" y="100875"/>
            <a:ext cx="420000" cy="393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0"/>
          <p:cNvSpPr txBox="1"/>
          <p:nvPr/>
        </p:nvSpPr>
        <p:spPr>
          <a:xfrm>
            <a:off x="4677300" y="613350"/>
            <a:ext cx="2799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rage"/>
                <a:ea typeface="Average"/>
                <a:cs typeface="Average"/>
                <a:sym typeface="Average"/>
              </a:rPr>
              <a:t>1</a:t>
            </a:r>
            <a:endParaRPr b="1">
              <a:latin typeface="Average"/>
              <a:ea typeface="Average"/>
              <a:cs typeface="Average"/>
              <a:sym typeface="Average"/>
            </a:endParaRPr>
          </a:p>
        </p:txBody>
      </p:sp>
      <p:sp>
        <p:nvSpPr>
          <p:cNvPr id="236" name="Google Shape;236;p30"/>
          <p:cNvSpPr txBox="1"/>
          <p:nvPr/>
        </p:nvSpPr>
        <p:spPr>
          <a:xfrm>
            <a:off x="4677275" y="1027875"/>
            <a:ext cx="279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rage"/>
                <a:ea typeface="Average"/>
                <a:cs typeface="Average"/>
                <a:sym typeface="Average"/>
              </a:rPr>
              <a:t>2</a:t>
            </a:r>
            <a:endParaRPr b="1">
              <a:latin typeface="Average"/>
              <a:ea typeface="Average"/>
              <a:cs typeface="Average"/>
              <a:sym typeface="Average"/>
            </a:endParaRPr>
          </a:p>
        </p:txBody>
      </p:sp>
      <p:sp>
        <p:nvSpPr>
          <p:cNvPr id="237" name="Google Shape;237;p30"/>
          <p:cNvSpPr txBox="1"/>
          <p:nvPr/>
        </p:nvSpPr>
        <p:spPr>
          <a:xfrm>
            <a:off x="8590525" y="100875"/>
            <a:ext cx="221700" cy="1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rage"/>
                <a:ea typeface="Average"/>
                <a:cs typeface="Average"/>
                <a:sym typeface="Average"/>
              </a:rPr>
              <a:t>3</a:t>
            </a:r>
            <a:endParaRPr b="1">
              <a:latin typeface="Average"/>
              <a:ea typeface="Average"/>
              <a:cs typeface="Average"/>
              <a:sym typeface="Average"/>
            </a:endParaRPr>
          </a:p>
        </p:txBody>
      </p:sp>
      <p:sp>
        <p:nvSpPr>
          <p:cNvPr id="238" name="Google Shape;238;p30"/>
          <p:cNvSpPr txBox="1"/>
          <p:nvPr/>
        </p:nvSpPr>
        <p:spPr>
          <a:xfrm>
            <a:off x="8586100" y="786675"/>
            <a:ext cx="2217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verage"/>
                <a:ea typeface="Average"/>
                <a:cs typeface="Average"/>
                <a:sym typeface="Average"/>
              </a:rPr>
              <a:t>4</a:t>
            </a:r>
            <a:endParaRPr b="1">
              <a:latin typeface="Average"/>
              <a:ea typeface="Average"/>
              <a:cs typeface="Average"/>
              <a:sym typeface="Average"/>
            </a:endParaRPr>
          </a:p>
        </p:txBody>
      </p:sp>
      <p:sp>
        <p:nvSpPr>
          <p:cNvPr id="239" name="Google Shape;239;p30"/>
          <p:cNvSpPr txBox="1"/>
          <p:nvPr/>
        </p:nvSpPr>
        <p:spPr>
          <a:xfrm>
            <a:off x="1526625" y="4726350"/>
            <a:ext cx="2582100" cy="1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Plastic </a:t>
            </a:r>
            <a:r>
              <a:rPr lang="en">
                <a:solidFill>
                  <a:srgbClr val="FFFFFF"/>
                </a:solidFill>
                <a:latin typeface="Average"/>
                <a:ea typeface="Average"/>
                <a:cs typeface="Average"/>
                <a:sym typeface="Average"/>
              </a:rPr>
              <a:t>scintillator</a:t>
            </a:r>
            <a:endParaRPr>
              <a:solidFill>
                <a:srgbClr val="FFFFFF"/>
              </a:solidFill>
              <a:latin typeface="Average"/>
              <a:ea typeface="Average"/>
              <a:cs typeface="Average"/>
              <a:sym typeface="Average"/>
            </a:endParaRPr>
          </a:p>
        </p:txBody>
      </p:sp>
      <p:sp>
        <p:nvSpPr>
          <p:cNvPr id="240" name="Google Shape;240;p30"/>
          <p:cNvSpPr txBox="1"/>
          <p:nvPr/>
        </p:nvSpPr>
        <p:spPr>
          <a:xfrm>
            <a:off x="6649850" y="4757450"/>
            <a:ext cx="2043000" cy="1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WLS</a:t>
            </a:r>
            <a:endParaRPr>
              <a:solidFill>
                <a:srgbClr val="FFFFFF"/>
              </a:solidFill>
              <a:latin typeface="Average"/>
              <a:ea typeface="Average"/>
              <a:cs typeface="Average"/>
              <a:sym typeface="Average"/>
            </a:endParaRPr>
          </a:p>
        </p:txBody>
      </p:sp>
      <p:sp>
        <p:nvSpPr>
          <p:cNvPr id="241" name="Google Shape;241;p30"/>
          <p:cNvSpPr txBox="1"/>
          <p:nvPr/>
        </p:nvSpPr>
        <p:spPr>
          <a:xfrm>
            <a:off x="5946925" y="733925"/>
            <a:ext cx="2840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Plastic scintillator</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latin typeface="Average"/>
              <a:ea typeface="Average"/>
              <a:cs typeface="Average"/>
              <a:sym typeface="Average"/>
            </a:endParaRPr>
          </a:p>
        </p:txBody>
      </p:sp>
      <p:sp>
        <p:nvSpPr>
          <p:cNvPr id="242" name="Google Shape;242;p30"/>
          <p:cNvSpPr txBox="1"/>
          <p:nvPr/>
        </p:nvSpPr>
        <p:spPr>
          <a:xfrm>
            <a:off x="4681775" y="104950"/>
            <a:ext cx="9333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WLS</a:t>
            </a:r>
            <a:endParaRPr>
              <a:solidFill>
                <a:srgbClr val="FFFFFF"/>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1"/>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Charge Spectra</a:t>
            </a:r>
            <a:endParaRPr/>
          </a:p>
        </p:txBody>
      </p:sp>
      <p:sp>
        <p:nvSpPr>
          <p:cNvPr id="248" name="Google Shape;248;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9" name="Google Shape;249;p31"/>
          <p:cNvPicPr preferRelativeResize="0"/>
          <p:nvPr/>
        </p:nvPicPr>
        <p:blipFill>
          <a:blip r:embed="rId3">
            <a:alphaModFix/>
          </a:blip>
          <a:stretch>
            <a:fillRect/>
          </a:stretch>
        </p:blipFill>
        <p:spPr>
          <a:xfrm>
            <a:off x="4729525" y="1285176"/>
            <a:ext cx="4309700" cy="2926649"/>
          </a:xfrm>
          <a:prstGeom prst="rect">
            <a:avLst/>
          </a:prstGeom>
          <a:noFill/>
          <a:ln cap="flat" cmpd="sng" w="28575">
            <a:solidFill>
              <a:srgbClr val="000000"/>
            </a:solidFill>
            <a:prstDash val="solid"/>
            <a:round/>
            <a:headEnd len="sm" w="sm" type="none"/>
            <a:tailEnd len="sm" w="sm" type="none"/>
          </a:ln>
        </p:spPr>
      </p:pic>
      <p:pic>
        <p:nvPicPr>
          <p:cNvPr id="250" name="Google Shape;250;p31"/>
          <p:cNvPicPr preferRelativeResize="0"/>
          <p:nvPr/>
        </p:nvPicPr>
        <p:blipFill>
          <a:blip r:embed="rId4">
            <a:alphaModFix/>
          </a:blip>
          <a:stretch>
            <a:fillRect/>
          </a:stretch>
        </p:blipFill>
        <p:spPr>
          <a:xfrm>
            <a:off x="180975" y="1306150"/>
            <a:ext cx="4309700" cy="29266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4"/>
          <p:cNvSpPr txBox="1"/>
          <p:nvPr>
            <p:ph type="title"/>
          </p:nvPr>
        </p:nvSpPr>
        <p:spPr>
          <a:xfrm>
            <a:off x="235500" y="445025"/>
            <a:ext cx="3765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Times New Roman"/>
                <a:ea typeface="Times New Roman"/>
                <a:cs typeface="Times New Roman"/>
                <a:sym typeface="Times New Roman"/>
              </a:rPr>
              <a:t>Positron </a:t>
            </a:r>
            <a:r>
              <a:rPr lang="en" sz="2000">
                <a:latin typeface="Times New Roman"/>
                <a:ea typeface="Times New Roman"/>
                <a:cs typeface="Times New Roman"/>
                <a:sym typeface="Times New Roman"/>
              </a:rPr>
              <a:t>emission</a:t>
            </a:r>
            <a:r>
              <a:rPr lang="en" sz="2000">
                <a:latin typeface="Times New Roman"/>
                <a:ea typeface="Times New Roman"/>
                <a:cs typeface="Times New Roman"/>
                <a:sym typeface="Times New Roman"/>
              </a:rPr>
              <a:t> mammography</a:t>
            </a:r>
            <a:endParaRPr sz="2000">
              <a:latin typeface="Times New Roman"/>
              <a:ea typeface="Times New Roman"/>
              <a:cs typeface="Times New Roman"/>
              <a:sym typeface="Times New Roman"/>
            </a:endParaRPr>
          </a:p>
        </p:txBody>
      </p:sp>
      <p:pic>
        <p:nvPicPr>
          <p:cNvPr id="69" name="Google Shape;69;p14"/>
          <p:cNvPicPr preferRelativeResize="0"/>
          <p:nvPr/>
        </p:nvPicPr>
        <p:blipFill>
          <a:blip r:embed="rId3">
            <a:alphaModFix/>
          </a:blip>
          <a:stretch>
            <a:fillRect/>
          </a:stretch>
        </p:blipFill>
        <p:spPr>
          <a:xfrm>
            <a:off x="7519600" y="1878525"/>
            <a:ext cx="1342550" cy="1171325"/>
          </a:xfrm>
          <a:prstGeom prst="rect">
            <a:avLst/>
          </a:prstGeom>
          <a:noFill/>
          <a:ln>
            <a:noFill/>
          </a:ln>
        </p:spPr>
      </p:pic>
      <p:pic>
        <p:nvPicPr>
          <p:cNvPr id="70" name="Google Shape;70;p14"/>
          <p:cNvPicPr preferRelativeResize="0"/>
          <p:nvPr/>
        </p:nvPicPr>
        <p:blipFill>
          <a:blip r:embed="rId4">
            <a:alphaModFix/>
          </a:blip>
          <a:stretch>
            <a:fillRect/>
          </a:stretch>
        </p:blipFill>
        <p:spPr>
          <a:xfrm>
            <a:off x="4481026" y="1074525"/>
            <a:ext cx="2962366" cy="2975626"/>
          </a:xfrm>
          <a:prstGeom prst="rect">
            <a:avLst/>
          </a:prstGeom>
          <a:noFill/>
          <a:ln cap="flat" cmpd="sng" w="28575">
            <a:solidFill>
              <a:srgbClr val="000000"/>
            </a:solidFill>
            <a:prstDash val="solid"/>
            <a:round/>
            <a:headEnd len="sm" w="sm" type="none"/>
            <a:tailEnd len="sm" w="sm" type="none"/>
          </a:ln>
        </p:spPr>
      </p:pic>
      <p:sp>
        <p:nvSpPr>
          <p:cNvPr id="71" name="Google Shape;71;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2" name="Google Shape;72;p14"/>
          <p:cNvPicPr preferRelativeResize="0"/>
          <p:nvPr/>
        </p:nvPicPr>
        <p:blipFill>
          <a:blip r:embed="rId5">
            <a:alphaModFix/>
          </a:blip>
          <a:stretch>
            <a:fillRect/>
          </a:stretch>
        </p:blipFill>
        <p:spPr>
          <a:xfrm>
            <a:off x="313200" y="1074525"/>
            <a:ext cx="3490475" cy="2975625"/>
          </a:xfrm>
          <a:prstGeom prst="rect">
            <a:avLst/>
          </a:prstGeom>
          <a:noFill/>
          <a:ln cap="flat" cmpd="sng" w="28575">
            <a:solidFill>
              <a:srgbClr val="000000"/>
            </a:solidFill>
            <a:prstDash val="solid"/>
            <a:round/>
            <a:headEnd len="sm" w="sm" type="none"/>
            <a:tailEnd len="sm" w="sm" type="none"/>
          </a:ln>
        </p:spPr>
      </p:pic>
      <p:sp>
        <p:nvSpPr>
          <p:cNvPr id="73" name="Google Shape;73;p14"/>
          <p:cNvSpPr txBox="1"/>
          <p:nvPr/>
        </p:nvSpPr>
        <p:spPr>
          <a:xfrm>
            <a:off x="277750" y="4312525"/>
            <a:ext cx="8033100" cy="572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The dose of radio tracer that is required in PEM, is very less as compared to whole body PET imaging. </a:t>
            </a:r>
            <a:endParaRPr sz="1200">
              <a:solidFill>
                <a:srgbClr val="FFFFFF"/>
              </a:solidFill>
              <a:latin typeface="Times New Roman"/>
              <a:ea typeface="Times New Roman"/>
              <a:cs typeface="Times New Roman"/>
              <a:sym typeface="Times New Roman"/>
            </a:endParaRPr>
          </a:p>
          <a:p>
            <a:pPr indent="-304800" lvl="0" marL="457200" rtl="0" algn="l">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localized field of view, so misses on distant metastases which is not the problem in whole body PET.</a:t>
            </a:r>
            <a:endParaRPr sz="1200">
              <a:solidFill>
                <a:srgbClr val="FFFFFF"/>
              </a:solidFill>
              <a:latin typeface="Times New Roman"/>
              <a:ea typeface="Times New Roman"/>
              <a:cs typeface="Times New Roman"/>
              <a:sym typeface="Times New Roman"/>
            </a:endParaRPr>
          </a:p>
          <a:p>
            <a:pPr indent="-304800" lvl="0" marL="457200" rtl="0" algn="l">
              <a:spcBef>
                <a:spcPts val="0"/>
              </a:spcBef>
              <a:spcAft>
                <a:spcPts val="0"/>
              </a:spcAft>
              <a:buClr>
                <a:srgbClr val="FFFFFF"/>
              </a:buClr>
              <a:buSzPts val="1200"/>
              <a:buFont typeface="Average"/>
              <a:buChar char="❖"/>
            </a:pPr>
            <a:r>
              <a:rPr lang="en" sz="1200">
                <a:solidFill>
                  <a:srgbClr val="FFFFFF"/>
                </a:solidFill>
                <a:latin typeface="Times New Roman"/>
                <a:ea typeface="Times New Roman"/>
                <a:cs typeface="Times New Roman"/>
                <a:sym typeface="Times New Roman"/>
              </a:rPr>
              <a:t>Number of new cases in 2018, females, all ages in Poland - 22.4% (in 2018)</a:t>
            </a:r>
            <a:endParaRPr sz="1200">
              <a:solidFill>
                <a:srgbClr val="FFFFFF"/>
              </a:solidFill>
              <a:latin typeface="Times New Roman"/>
              <a:ea typeface="Times New Roman"/>
              <a:cs typeface="Times New Roman"/>
              <a:sym typeface="Times New Roman"/>
            </a:endParaRPr>
          </a:p>
        </p:txBody>
      </p:sp>
      <p:sp>
        <p:nvSpPr>
          <p:cNvPr id="74" name="Google Shape;74;p14"/>
          <p:cNvSpPr txBox="1"/>
          <p:nvPr/>
        </p:nvSpPr>
        <p:spPr>
          <a:xfrm>
            <a:off x="4159025" y="435450"/>
            <a:ext cx="3917700" cy="46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Times New Roman"/>
                <a:ea typeface="Times New Roman"/>
                <a:cs typeface="Times New Roman"/>
                <a:sym typeface="Times New Roman"/>
              </a:rPr>
              <a:t>Positron emission tomography</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Rise Time Spectra</a:t>
            </a:r>
            <a:endParaRPr/>
          </a:p>
        </p:txBody>
      </p:sp>
      <p:sp>
        <p:nvSpPr>
          <p:cNvPr id="256" name="Google Shape;256;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7" name="Google Shape;257;p32"/>
          <p:cNvPicPr preferRelativeResize="0"/>
          <p:nvPr/>
        </p:nvPicPr>
        <p:blipFill>
          <a:blip r:embed="rId3">
            <a:alphaModFix/>
          </a:blip>
          <a:stretch>
            <a:fillRect/>
          </a:stretch>
        </p:blipFill>
        <p:spPr>
          <a:xfrm>
            <a:off x="4572000" y="1088775"/>
            <a:ext cx="4385900" cy="2978399"/>
          </a:xfrm>
          <a:prstGeom prst="rect">
            <a:avLst/>
          </a:prstGeom>
          <a:noFill/>
          <a:ln cap="flat" cmpd="sng" w="28575">
            <a:solidFill>
              <a:srgbClr val="000000"/>
            </a:solidFill>
            <a:prstDash val="solid"/>
            <a:round/>
            <a:headEnd len="sm" w="sm" type="none"/>
            <a:tailEnd len="sm" w="sm" type="none"/>
          </a:ln>
        </p:spPr>
      </p:pic>
      <p:pic>
        <p:nvPicPr>
          <p:cNvPr id="258" name="Google Shape;258;p32"/>
          <p:cNvPicPr preferRelativeResize="0"/>
          <p:nvPr/>
        </p:nvPicPr>
        <p:blipFill>
          <a:blip r:embed="rId4">
            <a:alphaModFix/>
          </a:blip>
          <a:stretch>
            <a:fillRect/>
          </a:stretch>
        </p:blipFill>
        <p:spPr>
          <a:xfrm>
            <a:off x="104750" y="1088775"/>
            <a:ext cx="4385925" cy="29784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Fall Time Spectra</a:t>
            </a:r>
            <a:endParaRPr/>
          </a:p>
        </p:txBody>
      </p:sp>
      <p:sp>
        <p:nvSpPr>
          <p:cNvPr id="264" name="Google Shape;264;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33"/>
          <p:cNvPicPr preferRelativeResize="0"/>
          <p:nvPr/>
        </p:nvPicPr>
        <p:blipFill>
          <a:blip r:embed="rId3">
            <a:alphaModFix/>
          </a:blip>
          <a:stretch>
            <a:fillRect/>
          </a:stretch>
        </p:blipFill>
        <p:spPr>
          <a:xfrm>
            <a:off x="4673150" y="1202833"/>
            <a:ext cx="4240999" cy="2879992"/>
          </a:xfrm>
          <a:prstGeom prst="rect">
            <a:avLst/>
          </a:prstGeom>
          <a:noFill/>
          <a:ln cap="flat" cmpd="sng" w="28575">
            <a:solidFill>
              <a:srgbClr val="000000"/>
            </a:solidFill>
            <a:prstDash val="solid"/>
            <a:round/>
            <a:headEnd len="sm" w="sm" type="none"/>
            <a:tailEnd len="sm" w="sm" type="none"/>
          </a:ln>
        </p:spPr>
      </p:pic>
      <p:pic>
        <p:nvPicPr>
          <p:cNvPr id="266" name="Google Shape;266;p33"/>
          <p:cNvPicPr preferRelativeResize="0"/>
          <p:nvPr/>
        </p:nvPicPr>
        <p:blipFill>
          <a:blip r:embed="rId4">
            <a:alphaModFix/>
          </a:blip>
          <a:stretch>
            <a:fillRect/>
          </a:stretch>
        </p:blipFill>
        <p:spPr>
          <a:xfrm>
            <a:off x="159300" y="1190275"/>
            <a:ext cx="4241001" cy="28800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272" name="Google Shape;272;p34"/>
          <p:cNvSpPr txBox="1"/>
          <p:nvPr>
            <p:ph idx="1" type="body"/>
          </p:nvPr>
        </p:nvSpPr>
        <p:spPr>
          <a:xfrm>
            <a:off x="311700" y="18382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Times New Roman"/>
              <a:buChar char="❖"/>
            </a:pPr>
            <a:r>
              <a:rPr lang="en" sz="2400">
                <a:solidFill>
                  <a:srgbClr val="FFFFFF"/>
                </a:solidFill>
                <a:latin typeface="Times New Roman"/>
                <a:ea typeface="Times New Roman"/>
                <a:cs typeface="Times New Roman"/>
                <a:sym typeface="Times New Roman"/>
              </a:rPr>
              <a:t>We have </a:t>
            </a:r>
            <a:r>
              <a:rPr lang="en" sz="2400">
                <a:solidFill>
                  <a:srgbClr val="FFFFFF"/>
                </a:solidFill>
                <a:latin typeface="Times New Roman"/>
                <a:ea typeface="Times New Roman"/>
                <a:cs typeface="Times New Roman"/>
                <a:sym typeface="Times New Roman"/>
              </a:rPr>
              <a:t>assembled</a:t>
            </a:r>
            <a:r>
              <a:rPr lang="en" sz="2400">
                <a:solidFill>
                  <a:srgbClr val="FFFFFF"/>
                </a:solidFill>
                <a:latin typeface="Times New Roman"/>
                <a:ea typeface="Times New Roman"/>
                <a:cs typeface="Times New Roman"/>
                <a:sym typeface="Times New Roman"/>
              </a:rPr>
              <a:t> prototype with WLS.</a:t>
            </a:r>
            <a:endParaRPr sz="2400">
              <a:solidFill>
                <a:srgbClr val="FFFFFF"/>
              </a:solidFill>
              <a:latin typeface="Times New Roman"/>
              <a:ea typeface="Times New Roman"/>
              <a:cs typeface="Times New Roman"/>
              <a:sym typeface="Times New Roman"/>
            </a:endParaRPr>
          </a:p>
          <a:p>
            <a:pPr indent="-381000" lvl="0" marL="457200" rtl="0" algn="l">
              <a:spcBef>
                <a:spcPts val="0"/>
              </a:spcBef>
              <a:spcAft>
                <a:spcPts val="0"/>
              </a:spcAft>
              <a:buClr>
                <a:srgbClr val="FFFFFF"/>
              </a:buClr>
              <a:buSzPts val="2400"/>
              <a:buFont typeface="Times New Roman"/>
              <a:buChar char="❖"/>
            </a:pPr>
            <a:r>
              <a:rPr lang="en" sz="2400">
                <a:solidFill>
                  <a:srgbClr val="FFFFFF"/>
                </a:solidFill>
                <a:latin typeface="Times New Roman"/>
                <a:ea typeface="Times New Roman"/>
                <a:cs typeface="Times New Roman"/>
                <a:sym typeface="Times New Roman"/>
              </a:rPr>
              <a:t>More </a:t>
            </a:r>
            <a:r>
              <a:rPr lang="en" sz="2400">
                <a:solidFill>
                  <a:srgbClr val="FFFFFF"/>
                </a:solidFill>
                <a:latin typeface="Times New Roman"/>
                <a:ea typeface="Times New Roman"/>
                <a:cs typeface="Times New Roman"/>
                <a:sym typeface="Times New Roman"/>
              </a:rPr>
              <a:t>precise</a:t>
            </a:r>
            <a:r>
              <a:rPr lang="en" sz="2400">
                <a:solidFill>
                  <a:srgbClr val="FFFFFF"/>
                </a:solidFill>
                <a:latin typeface="Times New Roman"/>
                <a:ea typeface="Times New Roman"/>
                <a:cs typeface="Times New Roman"/>
                <a:sym typeface="Times New Roman"/>
              </a:rPr>
              <a:t> test to be </a:t>
            </a:r>
            <a:r>
              <a:rPr lang="en" sz="2400">
                <a:solidFill>
                  <a:srgbClr val="FFFFFF"/>
                </a:solidFill>
                <a:latin typeface="Times New Roman"/>
                <a:ea typeface="Times New Roman"/>
                <a:cs typeface="Times New Roman"/>
                <a:sym typeface="Times New Roman"/>
              </a:rPr>
              <a:t>performed</a:t>
            </a:r>
            <a:r>
              <a:rPr lang="en" sz="2400">
                <a:solidFill>
                  <a:srgbClr val="FFFFFF"/>
                </a:solidFill>
                <a:latin typeface="Times New Roman"/>
                <a:ea typeface="Times New Roman"/>
                <a:cs typeface="Times New Roman"/>
                <a:sym typeface="Times New Roman"/>
              </a:rPr>
              <a:t> soon.</a:t>
            </a:r>
            <a:endParaRPr sz="2400">
              <a:solidFill>
                <a:srgbClr val="FFFFFF"/>
              </a:solidFill>
              <a:latin typeface="Times New Roman"/>
              <a:ea typeface="Times New Roman"/>
              <a:cs typeface="Times New Roman"/>
              <a:sym typeface="Times New Roman"/>
            </a:endParaRPr>
          </a:p>
          <a:p>
            <a:pPr indent="0" lvl="0" marL="457200" rtl="0" algn="l">
              <a:spcBef>
                <a:spcPts val="1600"/>
              </a:spcBef>
              <a:spcAft>
                <a:spcPts val="1600"/>
              </a:spcAft>
              <a:buNone/>
            </a:pPr>
            <a:r>
              <a:t/>
            </a:r>
            <a:endParaRPr sz="2400">
              <a:solidFill>
                <a:srgbClr val="FFFFFF"/>
              </a:solidFill>
              <a:latin typeface="Times New Roman"/>
              <a:ea typeface="Times New Roman"/>
              <a:cs typeface="Times New Roman"/>
              <a:sym typeface="Times New Roman"/>
            </a:endParaRPr>
          </a:p>
        </p:txBody>
      </p:sp>
      <p:sp>
        <p:nvSpPr>
          <p:cNvPr id="273" name="Google Shape;273;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5"/>
          <p:cNvSpPr txBox="1"/>
          <p:nvPr>
            <p:ph idx="1" type="body"/>
          </p:nvPr>
        </p:nvSpPr>
        <p:spPr>
          <a:xfrm>
            <a:off x="2902500" y="2143075"/>
            <a:ext cx="3660300" cy="777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4800">
                <a:solidFill>
                  <a:srgbClr val="FFFFFF"/>
                </a:solidFill>
              </a:rPr>
              <a:t>Thank you</a:t>
            </a:r>
            <a:endParaRPr b="1" sz="4800">
              <a:solidFill>
                <a:srgbClr val="FFFFFF"/>
              </a:solidFill>
            </a:endParaRPr>
          </a:p>
        </p:txBody>
      </p:sp>
      <p:sp>
        <p:nvSpPr>
          <p:cNvPr id="279" name="Google Shape;279;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86" name="Google Shape;286;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t/>
            </a:r>
            <a:endParaRPr sz="1600"/>
          </a:p>
        </p:txBody>
      </p:sp>
      <p:sp>
        <p:nvSpPr>
          <p:cNvPr id="292" name="Google Shape;292;p3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t/>
            </a:r>
            <a:endParaRPr sz="1600"/>
          </a:p>
        </p:txBody>
      </p:sp>
      <p:pic>
        <p:nvPicPr>
          <p:cNvPr id="293" name="Google Shape;293;p37"/>
          <p:cNvPicPr preferRelativeResize="0"/>
          <p:nvPr/>
        </p:nvPicPr>
        <p:blipFill rotWithShape="1">
          <a:blip r:embed="rId3">
            <a:alphaModFix/>
          </a:blip>
          <a:srcRect b="0" l="21011" r="0" t="0"/>
          <a:stretch/>
        </p:blipFill>
        <p:spPr>
          <a:xfrm>
            <a:off x="581901" y="321426"/>
            <a:ext cx="5032547" cy="4247447"/>
          </a:xfrm>
          <a:prstGeom prst="rect">
            <a:avLst/>
          </a:prstGeom>
          <a:noFill/>
          <a:ln>
            <a:noFill/>
          </a:ln>
        </p:spPr>
      </p:pic>
      <p:pic>
        <p:nvPicPr>
          <p:cNvPr id="294" name="Google Shape;294;p37"/>
          <p:cNvPicPr preferRelativeResize="0"/>
          <p:nvPr/>
        </p:nvPicPr>
        <p:blipFill>
          <a:blip r:embed="rId4">
            <a:alphaModFix/>
          </a:blip>
          <a:stretch>
            <a:fillRect/>
          </a:stretch>
        </p:blipFill>
        <p:spPr>
          <a:xfrm>
            <a:off x="4199827" y="1333501"/>
            <a:ext cx="4709572" cy="3139722"/>
          </a:xfrm>
          <a:prstGeom prst="rect">
            <a:avLst/>
          </a:prstGeom>
          <a:noFill/>
          <a:ln>
            <a:noFill/>
          </a:ln>
        </p:spPr>
      </p:pic>
      <p:sp>
        <p:nvSpPr>
          <p:cNvPr id="295" name="Google Shape;295;p3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side ofscintilltor intreaction will happen amd what percentage of light will be tlost and transmitted by WLS</a:t>
            </a:r>
            <a:endParaRPr/>
          </a:p>
        </p:txBody>
      </p:sp>
      <p:sp>
        <p:nvSpPr>
          <p:cNvPr id="301" name="Google Shape;301;p38"/>
          <p:cNvSpPr/>
          <p:nvPr/>
        </p:nvSpPr>
        <p:spPr>
          <a:xfrm rot="-5400000">
            <a:off x="2990622" y="3654176"/>
            <a:ext cx="1817025" cy="332250"/>
          </a:xfrm>
          <a:custGeom>
            <a:rect b="b" l="l" r="r" t="t"/>
            <a:pathLst>
              <a:path extrusionOk="0" h="13290" w="72681">
                <a:moveTo>
                  <a:pt x="0" y="11224"/>
                </a:moveTo>
                <a:cubicBezTo>
                  <a:pt x="1079" y="9361"/>
                  <a:pt x="4413" y="-153"/>
                  <a:pt x="6473" y="43"/>
                </a:cubicBezTo>
                <a:cubicBezTo>
                  <a:pt x="8533" y="239"/>
                  <a:pt x="10445" y="12352"/>
                  <a:pt x="12358" y="12401"/>
                </a:cubicBezTo>
                <a:cubicBezTo>
                  <a:pt x="14271" y="12450"/>
                  <a:pt x="16085" y="288"/>
                  <a:pt x="17949" y="337"/>
                </a:cubicBezTo>
                <a:cubicBezTo>
                  <a:pt x="19813" y="386"/>
                  <a:pt x="21627" y="12696"/>
                  <a:pt x="23540" y="12696"/>
                </a:cubicBezTo>
                <a:cubicBezTo>
                  <a:pt x="25453" y="12696"/>
                  <a:pt x="27512" y="435"/>
                  <a:pt x="29425" y="337"/>
                </a:cubicBezTo>
                <a:cubicBezTo>
                  <a:pt x="31338" y="239"/>
                  <a:pt x="33300" y="12107"/>
                  <a:pt x="35016" y="12107"/>
                </a:cubicBezTo>
                <a:cubicBezTo>
                  <a:pt x="36733" y="12107"/>
                  <a:pt x="38106" y="141"/>
                  <a:pt x="39724" y="337"/>
                </a:cubicBezTo>
                <a:cubicBezTo>
                  <a:pt x="41342" y="533"/>
                  <a:pt x="43157" y="13333"/>
                  <a:pt x="44726" y="13284"/>
                </a:cubicBezTo>
                <a:cubicBezTo>
                  <a:pt x="46295" y="13235"/>
                  <a:pt x="47522" y="386"/>
                  <a:pt x="49140" y="43"/>
                </a:cubicBezTo>
                <a:cubicBezTo>
                  <a:pt x="50759" y="-300"/>
                  <a:pt x="52917" y="11175"/>
                  <a:pt x="54437" y="11224"/>
                </a:cubicBezTo>
                <a:cubicBezTo>
                  <a:pt x="55957" y="11273"/>
                  <a:pt x="56840" y="288"/>
                  <a:pt x="58262" y="337"/>
                </a:cubicBezTo>
                <a:cubicBezTo>
                  <a:pt x="59684" y="386"/>
                  <a:pt x="61303" y="11470"/>
                  <a:pt x="62970" y="11519"/>
                </a:cubicBezTo>
                <a:cubicBezTo>
                  <a:pt x="64638" y="11568"/>
                  <a:pt x="66649" y="729"/>
                  <a:pt x="68267" y="631"/>
                </a:cubicBezTo>
                <a:cubicBezTo>
                  <a:pt x="69886" y="533"/>
                  <a:pt x="71945" y="9214"/>
                  <a:pt x="72681" y="10930"/>
                </a:cubicBezTo>
              </a:path>
            </a:pathLst>
          </a:custGeom>
          <a:noFill/>
          <a:ln cap="flat" cmpd="sng" w="9525">
            <a:solidFill>
              <a:srgbClr val="FF0000"/>
            </a:solidFill>
            <a:prstDash val="solid"/>
            <a:round/>
            <a:headEnd len="med" w="med" type="none"/>
            <a:tailEnd len="med" w="med" type="none"/>
          </a:ln>
        </p:spPr>
      </p:sp>
      <p:cxnSp>
        <p:nvCxnSpPr>
          <p:cNvPr id="302" name="Google Shape;302;p38"/>
          <p:cNvCxnSpPr/>
          <p:nvPr/>
        </p:nvCxnSpPr>
        <p:spPr>
          <a:xfrm>
            <a:off x="3336025" y="2252425"/>
            <a:ext cx="1212900" cy="758100"/>
          </a:xfrm>
          <a:prstGeom prst="straightConnector1">
            <a:avLst/>
          </a:prstGeom>
          <a:noFill/>
          <a:ln cap="flat" cmpd="sng" w="19050">
            <a:solidFill>
              <a:srgbClr val="000000"/>
            </a:solidFill>
            <a:prstDash val="solid"/>
            <a:round/>
            <a:headEnd len="med" w="med" type="none"/>
            <a:tailEnd len="med" w="med" type="none"/>
          </a:ln>
        </p:spPr>
      </p:cxnSp>
      <p:cxnSp>
        <p:nvCxnSpPr>
          <p:cNvPr id="303" name="Google Shape;303;p38"/>
          <p:cNvCxnSpPr/>
          <p:nvPr/>
        </p:nvCxnSpPr>
        <p:spPr>
          <a:xfrm flipH="1">
            <a:off x="3406150" y="2252425"/>
            <a:ext cx="1096200" cy="746400"/>
          </a:xfrm>
          <a:prstGeom prst="straightConnector1">
            <a:avLst/>
          </a:prstGeom>
          <a:noFill/>
          <a:ln cap="flat" cmpd="sng" w="19050">
            <a:solidFill>
              <a:srgbClr val="000000"/>
            </a:solidFill>
            <a:prstDash val="solid"/>
            <a:round/>
            <a:headEnd len="med" w="med" type="none"/>
            <a:tailEnd len="med" w="med" type="none"/>
          </a:ln>
        </p:spPr>
      </p:cxnSp>
      <p:cxnSp>
        <p:nvCxnSpPr>
          <p:cNvPr id="304" name="Google Shape;304;p38"/>
          <p:cNvCxnSpPr/>
          <p:nvPr/>
        </p:nvCxnSpPr>
        <p:spPr>
          <a:xfrm>
            <a:off x="3056100" y="2229100"/>
            <a:ext cx="1749600" cy="804600"/>
          </a:xfrm>
          <a:prstGeom prst="straightConnector1">
            <a:avLst/>
          </a:prstGeom>
          <a:noFill/>
          <a:ln cap="flat" cmpd="sng" w="19050">
            <a:solidFill>
              <a:srgbClr val="000000"/>
            </a:solidFill>
            <a:prstDash val="solid"/>
            <a:round/>
            <a:headEnd len="med" w="med" type="none"/>
            <a:tailEnd len="med" w="med" type="none"/>
          </a:ln>
        </p:spPr>
      </p:cxnSp>
      <p:cxnSp>
        <p:nvCxnSpPr>
          <p:cNvPr id="305" name="Google Shape;305;p38"/>
          <p:cNvCxnSpPr/>
          <p:nvPr/>
        </p:nvCxnSpPr>
        <p:spPr>
          <a:xfrm flipH="1">
            <a:off x="3090975" y="2252425"/>
            <a:ext cx="1656300" cy="769800"/>
          </a:xfrm>
          <a:prstGeom prst="straightConnector1">
            <a:avLst/>
          </a:prstGeom>
          <a:noFill/>
          <a:ln cap="flat" cmpd="sng" w="19050">
            <a:solidFill>
              <a:srgbClr val="000000"/>
            </a:solidFill>
            <a:prstDash val="solid"/>
            <a:round/>
            <a:headEnd len="med" w="med" type="none"/>
            <a:tailEnd len="med" w="med" type="none"/>
          </a:ln>
        </p:spPr>
      </p:cxnSp>
      <p:cxnSp>
        <p:nvCxnSpPr>
          <p:cNvPr id="306" name="Google Shape;306;p38"/>
          <p:cNvCxnSpPr/>
          <p:nvPr/>
        </p:nvCxnSpPr>
        <p:spPr>
          <a:xfrm>
            <a:off x="3569275" y="2240775"/>
            <a:ext cx="781500" cy="781500"/>
          </a:xfrm>
          <a:prstGeom prst="straightConnector1">
            <a:avLst/>
          </a:prstGeom>
          <a:noFill/>
          <a:ln cap="flat" cmpd="sng" w="19050">
            <a:solidFill>
              <a:srgbClr val="000000"/>
            </a:solidFill>
            <a:prstDash val="solid"/>
            <a:round/>
            <a:headEnd len="med" w="med" type="none"/>
            <a:tailEnd len="med" w="med" type="none"/>
          </a:ln>
        </p:spPr>
      </p:cxnSp>
      <p:cxnSp>
        <p:nvCxnSpPr>
          <p:cNvPr id="307" name="Google Shape;307;p38"/>
          <p:cNvCxnSpPr/>
          <p:nvPr/>
        </p:nvCxnSpPr>
        <p:spPr>
          <a:xfrm flipH="1">
            <a:off x="3604425" y="2229100"/>
            <a:ext cx="711300" cy="804900"/>
          </a:xfrm>
          <a:prstGeom prst="straightConnector1">
            <a:avLst/>
          </a:prstGeom>
          <a:noFill/>
          <a:ln cap="flat" cmpd="sng" w="19050">
            <a:solidFill>
              <a:srgbClr val="000000"/>
            </a:solidFill>
            <a:prstDash val="solid"/>
            <a:round/>
            <a:headEnd len="med" w="med" type="none"/>
            <a:tailEnd len="med" w="med" type="none"/>
          </a:ln>
        </p:spPr>
      </p:cxnSp>
      <p:sp>
        <p:nvSpPr>
          <p:cNvPr id="308" name="Google Shape;308;p3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9" name="Google Shape;309;p38"/>
          <p:cNvPicPr preferRelativeResize="0"/>
          <p:nvPr/>
        </p:nvPicPr>
        <p:blipFill>
          <a:blip r:embed="rId3">
            <a:alphaModFix/>
          </a:blip>
          <a:stretch>
            <a:fillRect/>
          </a:stretch>
        </p:blipFill>
        <p:spPr>
          <a:xfrm>
            <a:off x="4682724" y="2496575"/>
            <a:ext cx="3990976" cy="239457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ph type="title"/>
          </p:nvPr>
        </p:nvSpPr>
        <p:spPr>
          <a:xfrm>
            <a:off x="3131100" y="64025"/>
            <a:ext cx="297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To the Future...</a:t>
            </a:r>
            <a:endParaRPr>
              <a:latin typeface="Times New Roman"/>
              <a:ea typeface="Times New Roman"/>
              <a:cs typeface="Times New Roman"/>
              <a:sym typeface="Times New Roman"/>
            </a:endParaRPr>
          </a:p>
        </p:txBody>
      </p:sp>
      <p:pic>
        <p:nvPicPr>
          <p:cNvPr id="80" name="Google Shape;80;p15"/>
          <p:cNvPicPr preferRelativeResize="0"/>
          <p:nvPr/>
        </p:nvPicPr>
        <p:blipFill>
          <a:blip r:embed="rId3">
            <a:alphaModFix/>
          </a:blip>
          <a:stretch>
            <a:fillRect/>
          </a:stretch>
        </p:blipFill>
        <p:spPr>
          <a:xfrm>
            <a:off x="123700" y="910175"/>
            <a:ext cx="3818700" cy="3591250"/>
          </a:xfrm>
          <a:prstGeom prst="rect">
            <a:avLst/>
          </a:prstGeom>
          <a:noFill/>
          <a:ln cap="flat" cmpd="sng" w="28575">
            <a:solidFill>
              <a:srgbClr val="000000"/>
            </a:solidFill>
            <a:prstDash val="solid"/>
            <a:round/>
            <a:headEnd len="sm" w="sm" type="none"/>
            <a:tailEnd len="sm" w="sm" type="none"/>
          </a:ln>
        </p:spPr>
      </p:pic>
      <p:pic>
        <p:nvPicPr>
          <p:cNvPr id="81" name="Google Shape;81;p15"/>
          <p:cNvPicPr preferRelativeResize="0"/>
          <p:nvPr/>
        </p:nvPicPr>
        <p:blipFill>
          <a:blip r:embed="rId4">
            <a:alphaModFix/>
          </a:blip>
          <a:stretch>
            <a:fillRect/>
          </a:stretch>
        </p:blipFill>
        <p:spPr>
          <a:xfrm>
            <a:off x="5315200" y="841949"/>
            <a:ext cx="3097900" cy="3659474"/>
          </a:xfrm>
          <a:prstGeom prst="rect">
            <a:avLst/>
          </a:prstGeom>
          <a:noFill/>
          <a:ln cap="flat" cmpd="sng" w="28575">
            <a:solidFill>
              <a:srgbClr val="000000"/>
            </a:solidFill>
            <a:prstDash val="solid"/>
            <a:round/>
            <a:headEnd len="sm" w="sm" type="none"/>
            <a:tailEnd len="sm" w="sm" type="none"/>
          </a:ln>
        </p:spPr>
      </p:pic>
      <p:sp>
        <p:nvSpPr>
          <p:cNvPr id="82" name="Google Shape;82;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3" name="Google Shape;83;p15"/>
          <p:cNvSpPr txBox="1"/>
          <p:nvPr/>
        </p:nvSpPr>
        <p:spPr>
          <a:xfrm>
            <a:off x="49400" y="4447825"/>
            <a:ext cx="4303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24 modules(one module consist of 13 plastic scintillator) 48 boards </a:t>
            </a:r>
            <a:endParaRPr>
              <a:solidFill>
                <a:srgbClr val="FFFFFF"/>
              </a:solidFill>
              <a:latin typeface="Times New Roman"/>
              <a:ea typeface="Times New Roman"/>
              <a:cs typeface="Times New Roman"/>
              <a:sym typeface="Times New Roman"/>
            </a:endParaRPr>
          </a:p>
        </p:txBody>
      </p:sp>
      <p:sp>
        <p:nvSpPr>
          <p:cNvPr id="84" name="Google Shape;84;p15"/>
          <p:cNvSpPr txBox="1"/>
          <p:nvPr/>
        </p:nvSpPr>
        <p:spPr>
          <a:xfrm>
            <a:off x="4800600" y="4398425"/>
            <a:ext cx="4467000" cy="5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2 modules(one module consist of 26 plastic scintillator and 40 WLS) 12 boards .</a:t>
            </a:r>
            <a:endParaRPr>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t/>
            </a:r>
            <a:endParaRPr/>
          </a:p>
        </p:txBody>
      </p:sp>
      <p:pic>
        <p:nvPicPr>
          <p:cNvPr id="90" name="Google Shape;90;p16"/>
          <p:cNvPicPr preferRelativeResize="0"/>
          <p:nvPr/>
        </p:nvPicPr>
        <p:blipFill>
          <a:blip r:embed="rId3">
            <a:alphaModFix/>
          </a:blip>
          <a:stretch>
            <a:fillRect/>
          </a:stretch>
        </p:blipFill>
        <p:spPr>
          <a:xfrm>
            <a:off x="4572000" y="256450"/>
            <a:ext cx="4479026" cy="4774675"/>
          </a:xfrm>
          <a:prstGeom prst="rect">
            <a:avLst/>
          </a:prstGeom>
          <a:noFill/>
          <a:ln>
            <a:noFill/>
          </a:ln>
        </p:spPr>
      </p:pic>
      <p:cxnSp>
        <p:nvCxnSpPr>
          <p:cNvPr id="91" name="Google Shape;91;p16"/>
          <p:cNvCxnSpPr/>
          <p:nvPr/>
        </p:nvCxnSpPr>
        <p:spPr>
          <a:xfrm rot="10800000">
            <a:off x="3656350" y="2281675"/>
            <a:ext cx="1743300" cy="17400"/>
          </a:xfrm>
          <a:prstGeom prst="straightConnector1">
            <a:avLst/>
          </a:prstGeom>
          <a:noFill/>
          <a:ln cap="flat" cmpd="sng" w="38100">
            <a:solidFill>
              <a:srgbClr val="FF0000"/>
            </a:solidFill>
            <a:prstDash val="solid"/>
            <a:round/>
            <a:headEnd len="med" w="med" type="none"/>
            <a:tailEnd len="med" w="med" type="triangle"/>
          </a:ln>
        </p:spPr>
      </p:cxnSp>
      <p:sp>
        <p:nvSpPr>
          <p:cNvPr id="92" name="Google Shape;92;p16"/>
          <p:cNvSpPr txBox="1"/>
          <p:nvPr/>
        </p:nvSpPr>
        <p:spPr>
          <a:xfrm>
            <a:off x="3418450" y="95025"/>
            <a:ext cx="5214000" cy="3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Times New Roman"/>
                <a:ea typeface="Times New Roman"/>
                <a:cs typeface="Times New Roman"/>
                <a:sym typeface="Times New Roman"/>
              </a:rPr>
              <a:t>J-PEM -</a:t>
            </a:r>
            <a:r>
              <a:rPr lang="en" sz="2400">
                <a:solidFill>
                  <a:srgbClr val="741B47"/>
                </a:solidFill>
                <a:latin typeface="Times New Roman"/>
                <a:ea typeface="Times New Roman"/>
                <a:cs typeface="Times New Roman"/>
                <a:sym typeface="Times New Roman"/>
              </a:rPr>
              <a:t>  Jagiellonian Positron emission     </a:t>
            </a:r>
            <a:endParaRPr sz="2400">
              <a:solidFill>
                <a:srgbClr val="741B47"/>
              </a:solidFill>
              <a:latin typeface="Times New Roman"/>
              <a:ea typeface="Times New Roman"/>
              <a:cs typeface="Times New Roman"/>
              <a:sym typeface="Times New Roman"/>
            </a:endParaRPr>
          </a:p>
          <a:p>
            <a:pPr indent="0" lvl="0" marL="0" rtl="0" algn="l">
              <a:spcBef>
                <a:spcPts val="0"/>
              </a:spcBef>
              <a:spcAft>
                <a:spcPts val="0"/>
              </a:spcAft>
              <a:buNone/>
            </a:pPr>
            <a:r>
              <a:rPr lang="en" sz="2400">
                <a:solidFill>
                  <a:srgbClr val="741B47"/>
                </a:solidFill>
                <a:latin typeface="Times New Roman"/>
                <a:ea typeface="Times New Roman"/>
                <a:cs typeface="Times New Roman"/>
                <a:sym typeface="Times New Roman"/>
              </a:rPr>
              <a:t>                mammography</a:t>
            </a:r>
            <a:endParaRPr sz="2400">
              <a:solidFill>
                <a:srgbClr val="741B47"/>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741B47"/>
              </a:solidFill>
              <a:latin typeface="Average"/>
              <a:ea typeface="Average"/>
              <a:cs typeface="Average"/>
              <a:sym typeface="Average"/>
            </a:endParaRPr>
          </a:p>
        </p:txBody>
      </p:sp>
      <p:pic>
        <p:nvPicPr>
          <p:cNvPr id="93" name="Google Shape;93;p16"/>
          <p:cNvPicPr preferRelativeResize="0"/>
          <p:nvPr/>
        </p:nvPicPr>
        <p:blipFill>
          <a:blip r:embed="rId4">
            <a:alphaModFix/>
          </a:blip>
          <a:stretch>
            <a:fillRect/>
          </a:stretch>
        </p:blipFill>
        <p:spPr>
          <a:xfrm>
            <a:off x="79025" y="137575"/>
            <a:ext cx="3235676" cy="4853526"/>
          </a:xfrm>
          <a:prstGeom prst="rect">
            <a:avLst/>
          </a:prstGeom>
          <a:noFill/>
          <a:ln>
            <a:noFill/>
          </a:ln>
        </p:spPr>
      </p:pic>
      <p:sp>
        <p:nvSpPr>
          <p:cNvPr id="94" name="Google Shape;94;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7"/>
          <p:cNvSpPr txBox="1"/>
          <p:nvPr>
            <p:ph type="title"/>
          </p:nvPr>
        </p:nvSpPr>
        <p:spPr>
          <a:xfrm>
            <a:off x="2216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Times New Roman"/>
                <a:ea typeface="Times New Roman"/>
                <a:cs typeface="Times New Roman"/>
                <a:sym typeface="Times New Roman"/>
              </a:rPr>
              <a:t>Why WLS? Simulation Result</a:t>
            </a:r>
            <a:endParaRPr sz="2400">
              <a:latin typeface="Times New Roman"/>
              <a:ea typeface="Times New Roman"/>
              <a:cs typeface="Times New Roman"/>
              <a:sym typeface="Times New Roman"/>
            </a:endParaRPr>
          </a:p>
        </p:txBody>
      </p:sp>
      <p:pic>
        <p:nvPicPr>
          <p:cNvPr id="100" name="Google Shape;100;p17"/>
          <p:cNvPicPr preferRelativeResize="0"/>
          <p:nvPr/>
        </p:nvPicPr>
        <p:blipFill>
          <a:blip r:embed="rId3">
            <a:alphaModFix/>
          </a:blip>
          <a:stretch>
            <a:fillRect/>
          </a:stretch>
        </p:blipFill>
        <p:spPr>
          <a:xfrm>
            <a:off x="254775" y="1201875"/>
            <a:ext cx="3480525" cy="3108821"/>
          </a:xfrm>
          <a:prstGeom prst="rect">
            <a:avLst/>
          </a:prstGeom>
          <a:noFill/>
          <a:ln cap="flat" cmpd="sng" w="28575">
            <a:solidFill>
              <a:srgbClr val="000000"/>
            </a:solidFill>
            <a:prstDash val="solid"/>
            <a:round/>
            <a:headEnd len="sm" w="sm" type="none"/>
            <a:tailEnd len="sm" w="sm" type="none"/>
          </a:ln>
        </p:spPr>
      </p:pic>
      <p:pic>
        <p:nvPicPr>
          <p:cNvPr id="101" name="Google Shape;101;p17"/>
          <p:cNvPicPr preferRelativeResize="0"/>
          <p:nvPr/>
        </p:nvPicPr>
        <p:blipFill>
          <a:blip r:embed="rId4">
            <a:alphaModFix/>
          </a:blip>
          <a:stretch>
            <a:fillRect/>
          </a:stretch>
        </p:blipFill>
        <p:spPr>
          <a:xfrm>
            <a:off x="5493575" y="1107725"/>
            <a:ext cx="3480526" cy="3019775"/>
          </a:xfrm>
          <a:prstGeom prst="rect">
            <a:avLst/>
          </a:prstGeom>
          <a:noFill/>
          <a:ln cap="flat" cmpd="sng" w="28575">
            <a:solidFill>
              <a:srgbClr val="000000"/>
            </a:solidFill>
            <a:prstDash val="solid"/>
            <a:round/>
            <a:headEnd len="sm" w="sm" type="none"/>
            <a:tailEnd len="sm" w="sm" type="none"/>
          </a:ln>
        </p:spPr>
      </p:pic>
      <p:pic>
        <p:nvPicPr>
          <p:cNvPr id="102" name="Google Shape;102;p17"/>
          <p:cNvPicPr preferRelativeResize="0"/>
          <p:nvPr/>
        </p:nvPicPr>
        <p:blipFill>
          <a:blip r:embed="rId5">
            <a:alphaModFix/>
          </a:blip>
          <a:stretch>
            <a:fillRect/>
          </a:stretch>
        </p:blipFill>
        <p:spPr>
          <a:xfrm>
            <a:off x="3979325" y="1459922"/>
            <a:ext cx="1185350" cy="2409528"/>
          </a:xfrm>
          <a:prstGeom prst="rect">
            <a:avLst/>
          </a:prstGeom>
          <a:noFill/>
          <a:ln>
            <a:noFill/>
          </a:ln>
        </p:spPr>
      </p:pic>
      <p:sp>
        <p:nvSpPr>
          <p:cNvPr id="103" name="Google Shape;103;p17"/>
          <p:cNvSpPr txBox="1"/>
          <p:nvPr/>
        </p:nvSpPr>
        <p:spPr>
          <a:xfrm>
            <a:off x="239900" y="4802000"/>
            <a:ext cx="62088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Times New Roman"/>
                <a:ea typeface="Times New Roman"/>
                <a:cs typeface="Times New Roman"/>
                <a:sym typeface="Times New Roman"/>
              </a:rPr>
              <a:t>Reference : P Kowalski et al 2018 Phys. Med. Biol.63 165008</a:t>
            </a:r>
            <a:endParaRPr>
              <a:solidFill>
                <a:srgbClr val="FFFFFF"/>
              </a:solidFill>
              <a:latin typeface="Times New Roman"/>
              <a:ea typeface="Times New Roman"/>
              <a:cs typeface="Times New Roman"/>
              <a:sym typeface="Times New Roman"/>
            </a:endParaRPr>
          </a:p>
        </p:txBody>
      </p:sp>
      <p:sp>
        <p:nvSpPr>
          <p:cNvPr id="104" name="Google Shape;104;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5" name="Google Shape;105;p17"/>
          <p:cNvSpPr txBox="1"/>
          <p:nvPr/>
        </p:nvSpPr>
        <p:spPr>
          <a:xfrm>
            <a:off x="3880550" y="3828350"/>
            <a:ext cx="13899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solidFill>
                  <a:srgbClr val="FFFFFF"/>
                </a:solidFill>
                <a:latin typeface="Times New Roman"/>
                <a:ea typeface="Times New Roman"/>
                <a:cs typeface="Times New Roman"/>
                <a:sym typeface="Times New Roman"/>
              </a:rPr>
              <a:t>R</a:t>
            </a:r>
            <a:r>
              <a:rPr lang="en" sz="1250">
                <a:solidFill>
                  <a:srgbClr val="FFFFFF"/>
                </a:solidFill>
                <a:latin typeface="Times New Roman"/>
                <a:ea typeface="Times New Roman"/>
                <a:cs typeface="Times New Roman"/>
                <a:sym typeface="Times New Roman"/>
              </a:rPr>
              <a:t>econstruction of the source placed in the centre of the tomograph</a:t>
            </a:r>
            <a:endParaRPr>
              <a:solidFill>
                <a:srgbClr val="FFFFFF"/>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pic>
        <p:nvPicPr>
          <p:cNvPr id="110" name="Google Shape;110;p18"/>
          <p:cNvPicPr preferRelativeResize="0"/>
          <p:nvPr/>
        </p:nvPicPr>
        <p:blipFill>
          <a:blip r:embed="rId3">
            <a:alphaModFix/>
          </a:blip>
          <a:stretch>
            <a:fillRect/>
          </a:stretch>
        </p:blipFill>
        <p:spPr>
          <a:xfrm>
            <a:off x="497975" y="700163"/>
            <a:ext cx="8044599" cy="3980826"/>
          </a:xfrm>
          <a:prstGeom prst="rect">
            <a:avLst/>
          </a:prstGeom>
          <a:noFill/>
          <a:ln cap="flat" cmpd="sng" w="19050">
            <a:solidFill>
              <a:srgbClr val="000000"/>
            </a:solidFill>
            <a:prstDash val="solid"/>
            <a:round/>
            <a:headEnd len="sm" w="sm" type="none"/>
            <a:tailEnd len="sm" w="sm" type="none"/>
          </a:ln>
        </p:spPr>
      </p:pic>
      <p:sp>
        <p:nvSpPr>
          <p:cNvPr id="111" name="Google Shape;111;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2" name="Google Shape;112;p18"/>
          <p:cNvSpPr txBox="1"/>
          <p:nvPr/>
        </p:nvSpPr>
        <p:spPr>
          <a:xfrm>
            <a:off x="2980975" y="50925"/>
            <a:ext cx="31863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Oswald"/>
                <a:ea typeface="Oswald"/>
                <a:cs typeface="Oswald"/>
                <a:sym typeface="Oswald"/>
              </a:rPr>
              <a:t>Wavelength shifter</a:t>
            </a:r>
            <a:endParaRPr sz="3000">
              <a:solidFill>
                <a:schemeClr val="dk1"/>
              </a:solidFill>
              <a:latin typeface="Oswald"/>
              <a:ea typeface="Oswald"/>
              <a:cs typeface="Oswald"/>
              <a:sym typeface="Oswald"/>
            </a:endParaRPr>
          </a:p>
          <a:p>
            <a:pPr indent="0" lvl="0" marL="0" rtl="0" algn="l">
              <a:spcBef>
                <a:spcPts val="0"/>
              </a:spcBef>
              <a:spcAft>
                <a:spcPts val="0"/>
              </a:spcAft>
              <a:buNone/>
            </a:pPr>
            <a:r>
              <a:t/>
            </a:r>
            <a:endParaRPr>
              <a:latin typeface="Average"/>
              <a:ea typeface="Average"/>
              <a:cs typeface="Average"/>
              <a:sym typeface="Average"/>
            </a:endParaRPr>
          </a:p>
        </p:txBody>
      </p:sp>
      <p:sp>
        <p:nvSpPr>
          <p:cNvPr id="113" name="Google Shape;113;p18"/>
          <p:cNvSpPr txBox="1"/>
          <p:nvPr/>
        </p:nvSpPr>
        <p:spPr>
          <a:xfrm>
            <a:off x="520500" y="4665950"/>
            <a:ext cx="80445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Average"/>
                <a:ea typeface="Average"/>
                <a:cs typeface="Average"/>
                <a:sym typeface="Average"/>
              </a:rPr>
              <a:t>Side view of a scintillator strip and a set of </a:t>
            </a:r>
            <a:r>
              <a:rPr lang="en" sz="1600">
                <a:solidFill>
                  <a:srgbClr val="FFFFFF"/>
                </a:solidFill>
                <a:latin typeface="Average"/>
                <a:ea typeface="Average"/>
                <a:cs typeface="Average"/>
                <a:sym typeface="Average"/>
              </a:rPr>
              <a:t>parallel</a:t>
            </a:r>
            <a:r>
              <a:rPr lang="en" sz="1600">
                <a:solidFill>
                  <a:srgbClr val="FFFFFF"/>
                </a:solidFill>
                <a:latin typeface="Average"/>
                <a:ea typeface="Average"/>
                <a:cs typeface="Average"/>
                <a:sym typeface="Average"/>
              </a:rPr>
              <a:t> WLS strips </a:t>
            </a:r>
            <a:r>
              <a:rPr lang="en" sz="1600">
                <a:solidFill>
                  <a:srgbClr val="FFFFFF"/>
                </a:solidFill>
                <a:latin typeface="Average"/>
                <a:ea typeface="Average"/>
                <a:cs typeface="Average"/>
                <a:sym typeface="Average"/>
              </a:rPr>
              <a:t>placed</a:t>
            </a:r>
            <a:r>
              <a:rPr lang="en" sz="1600">
                <a:solidFill>
                  <a:srgbClr val="FFFFFF"/>
                </a:solidFill>
                <a:latin typeface="Average"/>
                <a:ea typeface="Average"/>
                <a:cs typeface="Average"/>
                <a:sym typeface="Average"/>
              </a:rPr>
              <a:t> above the scintillator</a:t>
            </a:r>
            <a:endParaRPr sz="1600">
              <a:solidFill>
                <a:srgbClr val="FFFFFF"/>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2569475" y="124700"/>
            <a:ext cx="346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Wavelength shifter</a:t>
            </a:r>
            <a:endParaRPr/>
          </a:p>
        </p:txBody>
      </p:sp>
      <p:pic>
        <p:nvPicPr>
          <p:cNvPr id="119" name="Google Shape;119;p19"/>
          <p:cNvPicPr preferRelativeResize="0"/>
          <p:nvPr/>
        </p:nvPicPr>
        <p:blipFill>
          <a:blip r:embed="rId3">
            <a:alphaModFix/>
          </a:blip>
          <a:stretch>
            <a:fillRect/>
          </a:stretch>
        </p:blipFill>
        <p:spPr>
          <a:xfrm>
            <a:off x="444025" y="789125"/>
            <a:ext cx="8101449" cy="4008949"/>
          </a:xfrm>
          <a:prstGeom prst="rect">
            <a:avLst/>
          </a:prstGeom>
          <a:noFill/>
          <a:ln cap="flat" cmpd="sng" w="19050">
            <a:solidFill>
              <a:srgbClr val="000000"/>
            </a:solidFill>
            <a:prstDash val="solid"/>
            <a:round/>
            <a:headEnd len="sm" w="sm" type="none"/>
            <a:tailEnd len="sm" w="sm" type="none"/>
          </a:ln>
        </p:spPr>
      </p:pic>
      <p:sp>
        <p:nvSpPr>
          <p:cNvPr id="120" name="Google Shape;120;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1" name="Google Shape;121;p19"/>
          <p:cNvPicPr preferRelativeResize="0"/>
          <p:nvPr/>
        </p:nvPicPr>
        <p:blipFill>
          <a:blip r:embed="rId4">
            <a:alphaModFix/>
          </a:blip>
          <a:stretch>
            <a:fillRect/>
          </a:stretch>
        </p:blipFill>
        <p:spPr>
          <a:xfrm>
            <a:off x="4572000" y="712275"/>
            <a:ext cx="3973475" cy="4085799"/>
          </a:xfrm>
          <a:prstGeom prst="rect">
            <a:avLst/>
          </a:prstGeom>
          <a:noFill/>
          <a:ln cap="flat" cmpd="sng" w="19050">
            <a:solidFill>
              <a:srgbClr val="000000"/>
            </a:solidFill>
            <a:prstDash val="solid"/>
            <a:round/>
            <a:headEnd len="sm" w="sm" type="none"/>
            <a:tailEnd len="sm" w="sm" type="none"/>
          </a:ln>
        </p:spPr>
      </p:pic>
      <p:sp>
        <p:nvSpPr>
          <p:cNvPr id="122" name="Google Shape;122;p19"/>
          <p:cNvSpPr txBox="1"/>
          <p:nvPr/>
        </p:nvSpPr>
        <p:spPr>
          <a:xfrm>
            <a:off x="7269250" y="1121525"/>
            <a:ext cx="15411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80000"/>
                </a:solidFill>
                <a:latin typeface="Average"/>
                <a:ea typeface="Average"/>
                <a:cs typeface="Average"/>
                <a:sym typeface="Average"/>
              </a:rPr>
              <a:t>Emission spectra plastic scintillator</a:t>
            </a:r>
            <a:endParaRPr sz="1200">
              <a:solidFill>
                <a:srgbClr val="980000"/>
              </a:solidFill>
              <a:latin typeface="Average"/>
              <a:ea typeface="Average"/>
              <a:cs typeface="Average"/>
              <a:sym typeface="Average"/>
            </a:endParaRPr>
          </a:p>
        </p:txBody>
      </p:sp>
      <p:sp>
        <p:nvSpPr>
          <p:cNvPr id="123" name="Google Shape;123;p19"/>
          <p:cNvSpPr txBox="1"/>
          <p:nvPr/>
        </p:nvSpPr>
        <p:spPr>
          <a:xfrm>
            <a:off x="7557350" y="3582050"/>
            <a:ext cx="18429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80000"/>
                </a:solidFill>
                <a:latin typeface="Average"/>
                <a:ea typeface="Average"/>
                <a:cs typeface="Average"/>
                <a:sym typeface="Average"/>
              </a:rPr>
              <a:t>Emission and Absorptions spectra </a:t>
            </a:r>
            <a:endParaRPr sz="1200">
              <a:solidFill>
                <a:srgbClr val="980000"/>
              </a:solidFill>
              <a:latin typeface="Average"/>
              <a:ea typeface="Average"/>
              <a:cs typeface="Average"/>
              <a:sym typeface="Average"/>
            </a:endParaRPr>
          </a:p>
          <a:p>
            <a:pPr indent="0" lvl="0" marL="0" rtl="0" algn="l">
              <a:spcBef>
                <a:spcPts val="0"/>
              </a:spcBef>
              <a:spcAft>
                <a:spcPts val="0"/>
              </a:spcAft>
              <a:buNone/>
            </a:pPr>
            <a:r>
              <a:rPr lang="en" sz="1200">
                <a:solidFill>
                  <a:srgbClr val="980000"/>
                </a:solidFill>
                <a:latin typeface="Average"/>
                <a:ea typeface="Average"/>
                <a:cs typeface="Average"/>
                <a:sym typeface="Average"/>
              </a:rPr>
              <a:t>of WLS</a:t>
            </a:r>
            <a:endParaRPr sz="1200">
              <a:solidFill>
                <a:srgbClr val="980000"/>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9" name="Google Shape;129;p20"/>
          <p:cNvPicPr preferRelativeResize="0"/>
          <p:nvPr/>
        </p:nvPicPr>
        <p:blipFill>
          <a:blip r:embed="rId3">
            <a:alphaModFix/>
          </a:blip>
          <a:stretch>
            <a:fillRect/>
          </a:stretch>
        </p:blipFill>
        <p:spPr>
          <a:xfrm>
            <a:off x="480975" y="680501"/>
            <a:ext cx="8044599" cy="3980826"/>
          </a:xfrm>
          <a:prstGeom prst="rect">
            <a:avLst/>
          </a:prstGeom>
          <a:noFill/>
          <a:ln cap="flat" cmpd="sng" w="19050">
            <a:solidFill>
              <a:srgbClr val="000000"/>
            </a:solidFill>
            <a:prstDash val="solid"/>
            <a:round/>
            <a:headEnd len="sm" w="sm" type="none"/>
            <a:tailEnd len="sm" w="sm" type="none"/>
          </a:ln>
        </p:spPr>
      </p:pic>
      <p:sp>
        <p:nvSpPr>
          <p:cNvPr id="130" name="Google Shape;130;p20"/>
          <p:cNvSpPr txBox="1"/>
          <p:nvPr/>
        </p:nvSpPr>
        <p:spPr>
          <a:xfrm>
            <a:off x="3111225" y="98900"/>
            <a:ext cx="30804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Oswald"/>
                <a:ea typeface="Oswald"/>
                <a:cs typeface="Oswald"/>
                <a:sym typeface="Oswald"/>
              </a:rPr>
              <a:t>Wavelength shifter</a:t>
            </a:r>
            <a:endParaRPr sz="3000">
              <a:solidFill>
                <a:schemeClr val="dk1"/>
              </a:solidFill>
              <a:latin typeface="Oswald"/>
              <a:ea typeface="Oswald"/>
              <a:cs typeface="Oswald"/>
              <a:sym typeface="Oswald"/>
            </a:endParaRPr>
          </a:p>
          <a:p>
            <a:pPr indent="0" lvl="0" marL="0" rtl="0" algn="l">
              <a:spcBef>
                <a:spcPts val="0"/>
              </a:spcBef>
              <a:spcAft>
                <a:spcPts val="0"/>
              </a:spcAft>
              <a:buNone/>
            </a:pPr>
            <a:r>
              <a:t/>
            </a:r>
            <a:endParaRPr>
              <a:latin typeface="Average"/>
              <a:ea typeface="Average"/>
              <a:cs typeface="Average"/>
              <a:sym typeface="Average"/>
            </a:endParaRPr>
          </a:p>
        </p:txBody>
      </p:sp>
      <p:sp>
        <p:nvSpPr>
          <p:cNvPr id="131" name="Google Shape;131;p20"/>
          <p:cNvSpPr txBox="1"/>
          <p:nvPr/>
        </p:nvSpPr>
        <p:spPr>
          <a:xfrm>
            <a:off x="391425" y="4665950"/>
            <a:ext cx="7324500" cy="1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Average"/>
                <a:ea typeface="Average"/>
                <a:cs typeface="Average"/>
                <a:sym typeface="Average"/>
              </a:rPr>
              <a:t>Secondary photons trapped in WLS fiber and propagate towards the SiPMs</a:t>
            </a:r>
            <a:endParaRPr sz="1600">
              <a:solidFill>
                <a:srgbClr val="FFFFFF"/>
              </a:solidFill>
              <a:latin typeface="Average"/>
              <a:ea typeface="Average"/>
              <a:cs typeface="Average"/>
              <a:sym typeface="Average"/>
            </a:endParaRPr>
          </a:p>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2816400" y="162800"/>
            <a:ext cx="3731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Experimental </a:t>
            </a:r>
            <a:r>
              <a:rPr lang="en"/>
              <a:t>Result</a:t>
            </a:r>
            <a:endParaRPr/>
          </a:p>
        </p:txBody>
      </p:sp>
      <p:pic>
        <p:nvPicPr>
          <p:cNvPr id="137" name="Google Shape;137;p21"/>
          <p:cNvPicPr preferRelativeResize="0"/>
          <p:nvPr/>
        </p:nvPicPr>
        <p:blipFill>
          <a:blip r:embed="rId3">
            <a:alphaModFix/>
          </a:blip>
          <a:stretch>
            <a:fillRect/>
          </a:stretch>
        </p:blipFill>
        <p:spPr>
          <a:xfrm>
            <a:off x="270600" y="907475"/>
            <a:ext cx="3302324" cy="3084550"/>
          </a:xfrm>
          <a:prstGeom prst="rect">
            <a:avLst/>
          </a:prstGeom>
          <a:noFill/>
          <a:ln cap="flat" cmpd="sng" w="28575">
            <a:solidFill>
              <a:srgbClr val="000000"/>
            </a:solidFill>
            <a:prstDash val="solid"/>
            <a:round/>
            <a:headEnd len="sm" w="sm" type="none"/>
            <a:tailEnd len="sm" w="sm" type="none"/>
          </a:ln>
        </p:spPr>
      </p:pic>
      <p:pic>
        <p:nvPicPr>
          <p:cNvPr id="138" name="Google Shape;138;p21"/>
          <p:cNvPicPr preferRelativeResize="0"/>
          <p:nvPr/>
        </p:nvPicPr>
        <p:blipFill>
          <a:blip r:embed="rId4">
            <a:alphaModFix/>
          </a:blip>
          <a:stretch>
            <a:fillRect/>
          </a:stretch>
        </p:blipFill>
        <p:spPr>
          <a:xfrm>
            <a:off x="4328825" y="1047175"/>
            <a:ext cx="4364325" cy="2829874"/>
          </a:xfrm>
          <a:prstGeom prst="rect">
            <a:avLst/>
          </a:prstGeom>
          <a:noFill/>
          <a:ln cap="flat" cmpd="sng" w="28575">
            <a:solidFill>
              <a:srgbClr val="000000"/>
            </a:solidFill>
            <a:prstDash val="solid"/>
            <a:round/>
            <a:headEnd len="sm" w="sm" type="none"/>
            <a:tailEnd len="sm" w="sm" type="none"/>
          </a:ln>
        </p:spPr>
      </p:pic>
      <p:sp>
        <p:nvSpPr>
          <p:cNvPr id="139" name="Google Shape;139;p21"/>
          <p:cNvSpPr txBox="1"/>
          <p:nvPr/>
        </p:nvSpPr>
        <p:spPr>
          <a:xfrm>
            <a:off x="176650" y="4713100"/>
            <a:ext cx="8358300" cy="3615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Reference: J. Smyrski,et,.al Nuclear Instruments and Methods in Physics Research A 851 (2017) 39–42</a:t>
            </a:r>
            <a:endParaRPr>
              <a:solidFill>
                <a:srgbClr val="FFFFFF"/>
              </a:solidFill>
            </a:endParaRPr>
          </a:p>
        </p:txBody>
      </p:sp>
      <p:sp>
        <p:nvSpPr>
          <p:cNvPr id="140" name="Google Shape;140;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1" name="Google Shape;141;p21"/>
          <p:cNvSpPr txBox="1"/>
          <p:nvPr/>
        </p:nvSpPr>
        <p:spPr>
          <a:xfrm>
            <a:off x="169200" y="3978175"/>
            <a:ext cx="3337200" cy="6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Fig.1 Amplitudes measured in individual </a:t>
            </a:r>
            <a:endParaRPr>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        WLS strips.</a:t>
            </a:r>
            <a:endParaRPr>
              <a:solidFill>
                <a:srgbClr val="FFFFFF"/>
              </a:solidFill>
              <a:latin typeface="Times New Roman"/>
              <a:ea typeface="Times New Roman"/>
              <a:cs typeface="Times New Roman"/>
              <a:sym typeface="Times New Roman"/>
            </a:endParaRPr>
          </a:p>
        </p:txBody>
      </p:sp>
      <p:sp>
        <p:nvSpPr>
          <p:cNvPr id="142" name="Google Shape;142;p21"/>
          <p:cNvSpPr txBox="1"/>
          <p:nvPr/>
        </p:nvSpPr>
        <p:spPr>
          <a:xfrm>
            <a:off x="4614325" y="3880550"/>
            <a:ext cx="4268700" cy="3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Fig.2 .</a:t>
            </a:r>
            <a:r>
              <a:rPr lang="en" sz="1200">
                <a:solidFill>
                  <a:srgbClr val="FFFFFF"/>
                </a:solidFill>
                <a:latin typeface="Times New Roman"/>
                <a:ea typeface="Times New Roman"/>
                <a:cs typeface="Times New Roman"/>
                <a:sym typeface="Times New Roman"/>
              </a:rPr>
              <a:t>Distributions of reconstructed z</a:t>
            </a:r>
            <a:r>
              <a:rPr lang="en" sz="1200">
                <a:solidFill>
                  <a:srgbClr val="FFFFFF"/>
                </a:solidFill>
              </a:rPr>
              <a:t>–</a:t>
            </a:r>
            <a:r>
              <a:rPr lang="en" sz="1200">
                <a:solidFill>
                  <a:srgbClr val="FFFFFF"/>
                </a:solidFill>
                <a:latin typeface="Times New Roman"/>
                <a:ea typeface="Times New Roman"/>
                <a:cs typeface="Times New Roman"/>
                <a:sym typeface="Times New Roman"/>
              </a:rPr>
              <a:t>coordinates of the gamma quantum interaction for three di</a:t>
            </a:r>
            <a:r>
              <a:rPr lang="en" sz="1200">
                <a:solidFill>
                  <a:srgbClr val="FFFFFF"/>
                </a:solidFill>
              </a:rPr>
              <a:t>ff</a:t>
            </a:r>
            <a:r>
              <a:rPr lang="en" sz="1200">
                <a:solidFill>
                  <a:srgbClr val="FFFFFF"/>
                </a:solidFill>
                <a:latin typeface="Times New Roman"/>
                <a:ea typeface="Times New Roman"/>
                <a:cs typeface="Times New Roman"/>
                <a:sym typeface="Times New Roman"/>
              </a:rPr>
              <a:t>erent positions of the22Na source.</a:t>
            </a:r>
            <a:endParaRPr sz="1200">
              <a:solidFill>
                <a:srgbClr val="FFFFFF"/>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