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72" r:id="rId3"/>
    <p:sldId id="274" r:id="rId4"/>
    <p:sldId id="361" r:id="rId5"/>
    <p:sldId id="302" r:id="rId6"/>
    <p:sldId id="334" r:id="rId7"/>
    <p:sldId id="435" r:id="rId8"/>
    <p:sldId id="365" r:id="rId9"/>
    <p:sldId id="436" r:id="rId10"/>
    <p:sldId id="366" r:id="rId11"/>
    <p:sldId id="313" r:id="rId12"/>
    <p:sldId id="305" r:id="rId13"/>
    <p:sldId id="353" r:id="rId14"/>
    <p:sldId id="323" r:id="rId15"/>
    <p:sldId id="351" r:id="rId16"/>
    <p:sldId id="352" r:id="rId17"/>
    <p:sldId id="354" r:id="rId18"/>
    <p:sldId id="355" r:id="rId19"/>
    <p:sldId id="356" r:id="rId20"/>
    <p:sldId id="358" r:id="rId21"/>
    <p:sldId id="359" r:id="rId22"/>
    <p:sldId id="295" r:id="rId23"/>
    <p:sldId id="364" r:id="rId24"/>
    <p:sldId id="310" r:id="rId25"/>
    <p:sldId id="311" r:id="rId26"/>
    <p:sldId id="312" r:id="rId27"/>
  </p:sldIdLst>
  <p:sldSz cx="9144000" cy="6858000" type="screen4x3"/>
  <p:notesSz cx="6858000" cy="9144000"/>
  <p:defaultTextStyle>
    <a:defPPr>
      <a:defRPr lang="it-IT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828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5" autoAdjust="0"/>
    <p:restoredTop sz="89873" autoAdjust="0"/>
  </p:normalViewPr>
  <p:slideViewPr>
    <p:cSldViewPr>
      <p:cViewPr varScale="1">
        <p:scale>
          <a:sx n="84" d="100"/>
          <a:sy n="84" d="100"/>
        </p:scale>
        <p:origin x="24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EA17-7AC8-4150-916D-26F1F0DE44EF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A817-2F0E-490E-AB4D-63C21AFD8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54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25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1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6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7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Thickness</a:t>
            </a:r>
            <a:r>
              <a:rPr lang="it-IT" dirty="0"/>
              <a:t> </a:t>
            </a:r>
            <a:r>
              <a:rPr lang="it-IT" dirty="0" err="1"/>
              <a:t>lens</a:t>
            </a:r>
            <a:r>
              <a:rPr lang="it-IT" dirty="0"/>
              <a:t>:</a:t>
            </a:r>
            <a:r>
              <a:rPr lang="it-IT" baseline="0" dirty="0"/>
              <a:t> 0.01-3.47 mm</a:t>
            </a:r>
          </a:p>
          <a:p>
            <a:r>
              <a:rPr lang="it-IT" baseline="0" dirty="0" err="1"/>
              <a:t>Thickness</a:t>
            </a:r>
            <a:r>
              <a:rPr lang="it-IT" baseline="0" dirty="0"/>
              <a:t> </a:t>
            </a:r>
            <a:r>
              <a:rPr lang="it-IT" baseline="0" dirty="0" err="1"/>
              <a:t>collimators</a:t>
            </a:r>
            <a:r>
              <a:rPr lang="it-IT" baseline="0" dirty="0"/>
              <a:t>: 0.05 – 26.68 mm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84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Clearly visible in the spectra are the back-scatter peak at 184 </a:t>
            </a:r>
            <a:r>
              <a:rPr lang="en-US" dirty="0" err="1"/>
              <a:t>keV</a:t>
            </a:r>
            <a:r>
              <a:rPr lang="en-US" dirty="0"/>
              <a:t> and the characteristic 82 </a:t>
            </a:r>
            <a:r>
              <a:rPr lang="en-US" dirty="0" err="1"/>
              <a:t>Pb</a:t>
            </a:r>
            <a:r>
              <a:rPr lang="en-US" dirty="0"/>
              <a:t> K-shell X-ray peaks around 80 </a:t>
            </a:r>
            <a:r>
              <a:rPr lang="en-US" dirty="0" err="1"/>
              <a:t>keV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50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A817-2F0E-490E-AB4D-63C21AFD8AA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55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3370-9FBF-42DA-966E-44D50BDFAEBA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4FD-031E-4990-80C5-03C79C730596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EC30-5BEB-448A-ADDB-F49CE2285E41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F4F1-978E-4B8A-A6DE-F1780063EE0C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135C-313F-4B81-97E4-F28C9CBFA01F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776D-DE92-4391-871E-141D2313CDDF}" type="datetime1">
              <a:rPr lang="it-IT" smtClean="0"/>
              <a:t>15/06/2019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C542-55DA-4C01-A9D2-9E9126513ABE}" type="datetime1">
              <a:rPr lang="it-IT" smtClean="0"/>
              <a:t>15/06/2019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1A76-9C0B-4D02-8D7B-002227E5694B}" type="datetime1">
              <a:rPr lang="it-IT" smtClean="0"/>
              <a:t>15/06/2019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3E2-6EDD-4788-B27B-9A33D92A0D39}" type="datetime1">
              <a:rPr lang="it-IT" smtClean="0"/>
              <a:t>15/06/2019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DED-E0D0-46BE-A22A-5F00412F7D37}" type="datetime1">
              <a:rPr lang="it-IT" smtClean="0"/>
              <a:t>15/06/2019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F3F2-6A9E-4B7C-B87C-82CC3D72B065}" type="datetime1">
              <a:rPr lang="it-IT" smtClean="0"/>
              <a:t>15/06/2019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64D0-FD4F-4A4C-95AA-92C0BBD5A109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352928" cy="144184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Background rate </a:t>
            </a:r>
            <a:r>
              <a:rPr lang="it-IT" sz="48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simulation</a:t>
            </a:r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for </a:t>
            </a:r>
            <a:r>
              <a:rPr lang="it-IT" sz="48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EcoGas</a:t>
            </a:r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set up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@ GIF++</a:t>
            </a:r>
            <a:endParaRPr lang="it-IT" sz="4400" b="1" baseline="30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39018" y="6421979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475"/>
            <a:ext cx="1180083" cy="12159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" y="122250"/>
            <a:ext cx="1669446" cy="12101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25" y="329030"/>
            <a:ext cx="1183823" cy="79661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3568" y="6309320"/>
            <a:ext cx="806489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Andrea </a:t>
            </a:r>
            <a:r>
              <a:rPr lang="it-IT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Gelmi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University  and INFN Bari (IT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331640" y="512963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21/06/2019</a:t>
            </a:r>
          </a:p>
        </p:txBody>
      </p:sp>
    </p:spTree>
    <p:extLst>
      <p:ext uri="{BB962C8B-B14F-4D97-AF65-F5344CB8AC3E}">
        <p14:creationId xmlns:p14="http://schemas.microsoft.com/office/powerpoint/2010/main" val="398968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INCIDENT PARTICLES</a:t>
            </a:r>
            <a:endParaRPr lang="bg-BG" alt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56E645-CC53-411B-B01E-D32DAD2706C4}"/>
              </a:ext>
            </a:extLst>
          </p:cNvPr>
          <p:cNvSpPr txBox="1"/>
          <p:nvPr/>
        </p:nvSpPr>
        <p:spPr>
          <a:xfrm>
            <a:off x="763480" y="5242346"/>
            <a:ext cx="74508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Knowing the incident gamma flux, one could rescale it using a “specific sensitivity” (optimized for the detector and electronics) and better define the hit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90AEED0-2BAD-4BB7-868B-EF720FB42CBD}"/>
                  </a:ext>
                </a:extLst>
              </p:cNvPr>
              <p:cNvSpPr txBox="1"/>
              <p:nvPr/>
            </p:nvSpPr>
            <p:spPr>
              <a:xfrm>
                <a:off x="5868144" y="2276872"/>
                <a:ext cx="3362220" cy="66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𝑁𝑏𝑘𝑔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𝑖𝑛𝑐𝑖𝑑𝑒𝑛𝑡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𝑝𝑎𝑟𝑖𝑐𝑙𝑒𝑠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𝑑𝑒𝑡𝑒𝑐𝑡𝑜𝑟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𝑠𝑢𝑟𝑓𝑎𝑐𝑒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90AEED0-2BAD-4BB7-868B-EF720FB42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276872"/>
                <a:ext cx="3362220" cy="666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A549B11E-6AFD-4ECC-A2C5-C9ED40037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739"/>
            <a:ext cx="6044318" cy="38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3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3648" y="2132856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5400" dirty="0"/>
              <a:t>BACK UP</a:t>
            </a:r>
          </a:p>
          <a:p>
            <a:r>
              <a:rPr lang="it-IT" altLang="it-IT" sz="5400" dirty="0"/>
              <a:t>SLIDES</a:t>
            </a:r>
            <a:endParaRPr lang="bg-BG" altLang="it-IT" sz="5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AF8BA2-AA62-4F10-A6E4-46F6F1F5D11A}"/>
              </a:ext>
            </a:extLst>
          </p:cNvPr>
          <p:cNvSpPr txBox="1"/>
          <p:nvPr/>
        </p:nvSpPr>
        <p:spPr>
          <a:xfrm>
            <a:off x="331640" y="5517232"/>
            <a:ext cx="8784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Some results from the CMS </a:t>
            </a:r>
            <a:r>
              <a:rPr lang="en-US" sz="1900" dirty="0" err="1"/>
              <a:t>iRPC</a:t>
            </a:r>
            <a:r>
              <a:rPr lang="en-US" sz="1900" dirty="0"/>
              <a:t> simulation and comparison with real data @ GIF++ </a:t>
            </a:r>
          </a:p>
        </p:txBody>
      </p:sp>
    </p:spTree>
    <p:extLst>
      <p:ext uri="{BB962C8B-B14F-4D97-AF65-F5344CB8AC3E}">
        <p14:creationId xmlns:p14="http://schemas.microsoft.com/office/powerpoint/2010/main" val="358825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Irradiator </a:t>
            </a:r>
            <a:endParaRPr lang="bg-BG" altLang="it-IT" dirty="0"/>
          </a:p>
        </p:txBody>
      </p:sp>
      <p:pic>
        <p:nvPicPr>
          <p:cNvPr id="11266" name="Picture 2" descr="\\Vboxsvr\cartella_condivisa\SIMULAZIONE\immagini\dorothea\irradia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 bwMode="auto">
          <a:xfrm>
            <a:off x="2564136" y="1772816"/>
            <a:ext cx="5176216" cy="41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9848" y="620688"/>
          <a:ext cx="2475928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ID </a:t>
                      </a:r>
                      <a:r>
                        <a:rPr lang="it-IT" sz="1800" dirty="0" err="1"/>
                        <a:t>scan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ABS </a:t>
                      </a:r>
                      <a:r>
                        <a:rPr lang="it-IT" sz="1800" dirty="0" err="1"/>
                        <a:t>upstream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4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832730" y="692696"/>
            <a:ext cx="3179430" cy="1061829"/>
          </a:xfrm>
          <a:prstGeom prst="rect">
            <a:avLst/>
          </a:prstGeom>
          <a:ln w="412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Source Cs</a:t>
            </a:r>
            <a:r>
              <a:rPr lang="it-IT" baseline="30000" dirty="0"/>
              <a:t>137</a:t>
            </a:r>
          </a:p>
          <a:p>
            <a:pPr algn="ctr"/>
            <a:r>
              <a:rPr lang="it-IT" dirty="0" err="1"/>
              <a:t>Nominal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gammas</a:t>
            </a:r>
            <a:r>
              <a:rPr lang="it-IT" dirty="0"/>
              <a:t> = 662 </a:t>
            </a:r>
            <a:r>
              <a:rPr lang="it-IT" dirty="0" err="1"/>
              <a:t>keV</a:t>
            </a:r>
            <a:endParaRPr lang="it-IT" baseline="300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084168" y="1556792"/>
          <a:ext cx="2681225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Filter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Material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Empty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Empty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Empty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084168" y="5661248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Aluminium</a:t>
            </a:r>
            <a:r>
              <a:rPr lang="it-IT" dirty="0"/>
              <a:t> </a:t>
            </a:r>
            <a:r>
              <a:rPr lang="it-IT" dirty="0" err="1"/>
              <a:t>support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52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\\Vboxsvr\cartella_condivisa\SIMULAZIONE\MIE\v8\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17" y="1989344"/>
            <a:ext cx="2055879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05398" y="856744"/>
            <a:ext cx="88052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gammas interact with the materials present in the GIF++:  </a:t>
            </a:r>
          </a:p>
          <a:p>
            <a:pPr algn="just"/>
            <a:r>
              <a:rPr lang="en-US" b="1" dirty="0"/>
              <a:t>lead</a:t>
            </a:r>
            <a:r>
              <a:rPr lang="en-US" dirty="0"/>
              <a:t> (</a:t>
            </a:r>
            <a:r>
              <a:rPr lang="en-US" dirty="0" err="1"/>
              <a:t>absorbtion</a:t>
            </a:r>
            <a:r>
              <a:rPr lang="en-US" dirty="0"/>
              <a:t> filters, collimators, </a:t>
            </a:r>
            <a:r>
              <a:rPr lang="en-US" dirty="0" err="1"/>
              <a:t>lense</a:t>
            </a:r>
            <a:r>
              <a:rPr lang="en-US" dirty="0"/>
              <a:t>),</a:t>
            </a:r>
          </a:p>
          <a:p>
            <a:pPr algn="just"/>
            <a:r>
              <a:rPr lang="en-US" b="1" dirty="0"/>
              <a:t>steel</a:t>
            </a:r>
            <a:r>
              <a:rPr lang="en-US" dirty="0"/>
              <a:t> (</a:t>
            </a:r>
            <a:r>
              <a:rPr lang="en-US" dirty="0" err="1"/>
              <a:t>absorbtion</a:t>
            </a:r>
            <a:r>
              <a:rPr lang="en-US" dirty="0"/>
              <a:t> filters frame, source capsule, floor), </a:t>
            </a:r>
          </a:p>
          <a:p>
            <a:pPr algn="just"/>
            <a:r>
              <a:rPr lang="en-US" b="1" dirty="0" err="1"/>
              <a:t>aluminium</a:t>
            </a:r>
            <a:r>
              <a:rPr lang="en-US" dirty="0"/>
              <a:t> (</a:t>
            </a:r>
            <a:r>
              <a:rPr lang="en-US" dirty="0" err="1"/>
              <a:t>absorbtion</a:t>
            </a:r>
            <a:r>
              <a:rPr lang="en-US" dirty="0"/>
              <a:t> filters),</a:t>
            </a:r>
          </a:p>
          <a:p>
            <a:pPr algn="just"/>
            <a:r>
              <a:rPr lang="en-US" b="1" dirty="0"/>
              <a:t>concrete</a:t>
            </a:r>
            <a:r>
              <a:rPr lang="en-US" dirty="0"/>
              <a:t> (surrounding bunker enclosure). </a:t>
            </a:r>
          </a:p>
        </p:txBody>
      </p:sp>
      <p:pic>
        <p:nvPicPr>
          <p:cNvPr id="15362" name="Picture 2" descr="\\Vboxsvr\cartella_condivisa\SIMULAZIONE\MIE\v8\mo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57235"/>
          <a:stretch/>
        </p:blipFill>
        <p:spPr bwMode="auto">
          <a:xfrm>
            <a:off x="683568" y="2636912"/>
            <a:ext cx="4597265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81222" y="1528590"/>
            <a:ext cx="222728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absorption</a:t>
            </a:r>
            <a:r>
              <a:rPr lang="it-IT" dirty="0"/>
              <a:t> </a:t>
            </a:r>
            <a:r>
              <a:rPr lang="it-IT" dirty="0" err="1"/>
              <a:t>filters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04535" y="557994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78179" y="4571836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10111" y="3356992"/>
            <a:ext cx="115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err="1">
                <a:solidFill>
                  <a:schemeClr val="tx2"/>
                </a:solidFill>
              </a:rPr>
              <a:t>collimator</a:t>
            </a:r>
            <a:endParaRPr lang="it-IT" sz="1800" b="1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544522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b="1" dirty="0" err="1">
                <a:solidFill>
                  <a:srgbClr val="FF0000"/>
                </a:solidFill>
              </a:rPr>
              <a:t>lens</a:t>
            </a: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92393" y="5445224"/>
            <a:ext cx="1647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err="1">
                <a:solidFill>
                  <a:schemeClr val="tx2"/>
                </a:solidFill>
              </a:rPr>
              <a:t>absorption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  <a:r>
              <a:rPr lang="it-IT" sz="1600" b="1" dirty="0" err="1">
                <a:solidFill>
                  <a:schemeClr val="tx2"/>
                </a:solidFill>
              </a:rPr>
              <a:t>filters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36512" y="5466710"/>
            <a:ext cx="1647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err="1">
                <a:solidFill>
                  <a:schemeClr val="tx2"/>
                </a:solidFill>
              </a:rPr>
              <a:t>absorption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  <a:r>
              <a:rPr lang="it-IT" sz="1600" b="1" dirty="0" err="1">
                <a:solidFill>
                  <a:schemeClr val="tx2"/>
                </a:solidFill>
              </a:rPr>
              <a:t>filters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12978" y="544522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b="1" dirty="0" err="1">
                <a:solidFill>
                  <a:srgbClr val="FF0000"/>
                </a:solidFill>
              </a:rPr>
              <a:t>lens</a:t>
            </a: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Irradiator </a:t>
            </a:r>
            <a:endParaRPr lang="bg-BG" altLang="it-IT" dirty="0"/>
          </a:p>
        </p:txBody>
      </p:sp>
    </p:spTree>
    <p:extLst>
      <p:ext uri="{BB962C8B-B14F-4D97-AF65-F5344CB8AC3E}">
        <p14:creationId xmlns:p14="http://schemas.microsoft.com/office/powerpoint/2010/main" val="20624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6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Vboxsvr\cartella_condivisa\SIMULAZIONE\MIE\v4\creation_inte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/>
          <a:stretch/>
        </p:blipFill>
        <p:spPr bwMode="auto">
          <a:xfrm>
            <a:off x="4592239" y="2674897"/>
            <a:ext cx="4516265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Vboxsvr\cartella_condivisa\SIMULAZIONE\MIE\v4\x-y_incident.png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0" b="1"/>
          <a:stretch/>
        </p:blipFill>
        <p:spPr bwMode="auto">
          <a:xfrm>
            <a:off x="35496" y="2674897"/>
            <a:ext cx="4426142" cy="28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5550331"/>
            <a:ext cx="43204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200" dirty="0" err="1"/>
              <a:t>Uniform</a:t>
            </a:r>
            <a:r>
              <a:rPr lang="it-IT" sz="2200" dirty="0"/>
              <a:t> </a:t>
            </a:r>
            <a:r>
              <a:rPr lang="it-IT" sz="2200" b="1" dirty="0" err="1"/>
              <a:t>gammas</a:t>
            </a:r>
            <a:r>
              <a:rPr lang="it-IT" sz="2200" b="1" dirty="0"/>
              <a:t> </a:t>
            </a:r>
            <a:r>
              <a:rPr lang="it-IT" sz="2200" b="1" dirty="0" err="1"/>
              <a:t>incident</a:t>
            </a:r>
            <a:r>
              <a:rPr lang="it-IT" sz="2200" b="1" dirty="0"/>
              <a:t> </a:t>
            </a:r>
            <a:r>
              <a:rPr lang="it-IT" sz="2200" dirty="0" err="1"/>
              <a:t>distribution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10354" y="5545613"/>
            <a:ext cx="4426142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X-Y </a:t>
            </a:r>
            <a:r>
              <a:rPr lang="it-IT" b="1">
                <a:solidFill>
                  <a:schemeClr val="tx1"/>
                </a:solidFill>
              </a:rPr>
              <a:t>distribution</a:t>
            </a:r>
            <a:r>
              <a:rPr lang="it-IT" b="1" dirty="0">
                <a:solidFill>
                  <a:schemeClr val="tx1"/>
                </a:solidFill>
              </a:rPr>
              <a:t>: </a:t>
            </a:r>
            <a:r>
              <a:rPr lang="it-IT" b="1" dirty="0" err="1">
                <a:solidFill>
                  <a:schemeClr val="accent1"/>
                </a:solidFill>
              </a:rPr>
              <a:t>electrons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creation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and</a:t>
            </a:r>
            <a:r>
              <a:rPr lang="it-IT" b="1" dirty="0"/>
              <a:t> </a:t>
            </a:r>
            <a:r>
              <a:rPr lang="it-IT" b="1" dirty="0" err="1">
                <a:solidFill>
                  <a:srgbClr val="FFFF00"/>
                </a:solidFill>
              </a:rPr>
              <a:t>electrons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ionization</a:t>
            </a:r>
            <a:r>
              <a:rPr lang="it-IT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41828" y="4462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</a:t>
            </a:r>
            <a:r>
              <a:rPr lang="it-IT" altLang="it-IT" dirty="0" err="1"/>
              <a:t>photons</a:t>
            </a:r>
            <a:r>
              <a:rPr lang="it-IT" altLang="it-IT" dirty="0"/>
              <a:t> </a:t>
            </a:r>
            <a:r>
              <a:rPr lang="it-IT" altLang="it-IT" dirty="0" err="1"/>
              <a:t>spatial</a:t>
            </a:r>
            <a:r>
              <a:rPr lang="it-IT" altLang="it-IT" dirty="0"/>
              <a:t> </a:t>
            </a:r>
            <a:r>
              <a:rPr lang="it-IT" altLang="it-IT" dirty="0" err="1"/>
              <a:t>distribution</a:t>
            </a:r>
            <a:endParaRPr lang="bg-BG" alt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7173" y="2502188"/>
            <a:ext cx="251069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X-Y </a:t>
            </a:r>
            <a:r>
              <a:rPr lang="it-IT" sz="1800" dirty="0" err="1"/>
              <a:t>gammas</a:t>
            </a:r>
            <a:r>
              <a:rPr lang="it-IT" sz="1800" dirty="0"/>
              <a:t> </a:t>
            </a:r>
            <a:r>
              <a:rPr lang="it-IT" sz="1800" dirty="0" err="1"/>
              <a:t>incident</a:t>
            </a:r>
            <a:r>
              <a:rPr lang="it-IT" sz="1800"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788024" y="2492896"/>
            <a:ext cx="324036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X-Y </a:t>
            </a:r>
            <a:r>
              <a:rPr lang="it-IT" sz="1800" dirty="0" err="1"/>
              <a:t>electrons</a:t>
            </a:r>
            <a:r>
              <a:rPr lang="it-IT" sz="1800" dirty="0"/>
              <a:t> </a:t>
            </a:r>
            <a:r>
              <a:rPr lang="it-IT" sz="1800" dirty="0" err="1"/>
              <a:t>creation-ionization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139724" y="836712"/>
                <a:ext cx="8892480" cy="1082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The </a:t>
                </a:r>
                <a:r>
                  <a:rPr lang="it-IT" dirty="0"/>
                  <a:t>± 37° </a:t>
                </a:r>
                <a:r>
                  <a:rPr lang="it-IT" dirty="0" err="1"/>
                  <a:t>panoramic</a:t>
                </a:r>
                <a:r>
                  <a:rPr lang="it-IT" dirty="0"/>
                  <a:t> </a:t>
                </a:r>
                <a:r>
                  <a:rPr lang="it-IT" dirty="0" err="1"/>
                  <a:t>collimators</a:t>
                </a:r>
                <a:r>
                  <a:rPr lang="it-IT" dirty="0"/>
                  <a:t> and the </a:t>
                </a:r>
                <a:r>
                  <a:rPr lang="en-US" dirty="0"/>
                  <a:t>angular </a:t>
                </a:r>
                <a:r>
                  <a:rPr lang="en-US"/>
                  <a:t>correction lens </a:t>
                </a:r>
                <a:r>
                  <a:rPr lang="en-US" dirty="0"/>
                  <a:t>allow to replace the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dependence of the photon current by a uniform current in each X-Y plane. This is confirmed by the G4simulation gammas incident distribution.</a:t>
                </a:r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24" y="836712"/>
                <a:ext cx="8892480" cy="1082989"/>
              </a:xfrm>
              <a:prstGeom prst="rect">
                <a:avLst/>
              </a:prstGeom>
              <a:blipFill rotWithShape="1">
                <a:blip r:embed="rId4"/>
                <a:stretch>
                  <a:fillRect l="-822" t="-14607" r="-822" b="-39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4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\\Vboxsvr\cartella_condivisa\SIMULAZIONE\MIE\v4\overlap_energy_distribution\2_ABS\ENERGY DISTRIBU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-14355" y="1556792"/>
            <a:ext cx="541843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764704"/>
            <a:ext cx="6336704" cy="415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GIF++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photons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energy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distribution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not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monoenergetic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41814" y="2204306"/>
            <a:ext cx="2180248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GIF++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nominal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photons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it-IT" i="1" dirty="0" err="1">
                <a:latin typeface="Times" panose="02020603050405020304" pitchFamily="18" charset="0"/>
                <a:cs typeface="Times" panose="02020603050405020304" pitchFamily="18" charset="0"/>
              </a:rPr>
              <a:t>energy</a:t>
            </a:r>
            <a:r>
              <a:rPr lang="it-IT" i="1" dirty="0">
                <a:latin typeface="Times" panose="02020603050405020304" pitchFamily="18" charset="0"/>
                <a:cs typeface="Times" panose="02020603050405020304" pitchFamily="18" charset="0"/>
              </a:rPr>
              <a:t> 662keV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4206547" y="2540915"/>
            <a:ext cx="465033" cy="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182086" y="3429000"/>
            <a:ext cx="202176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16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80 </a:t>
            </a:r>
            <a:r>
              <a:rPr lang="en-US" sz="1600" dirty="0" err="1"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en-US" sz="1600" i="1" dirty="0" err="1">
                <a:latin typeface="Times" panose="02020603050405020304" pitchFamily="18" charset="0"/>
                <a:cs typeface="Times" panose="02020603050405020304" pitchFamily="18" charset="0"/>
              </a:rPr>
              <a:t>Pb</a:t>
            </a:r>
            <a:r>
              <a:rPr lang="en-US" sz="1600" i="1" dirty="0">
                <a:latin typeface="Times" panose="02020603050405020304" pitchFamily="18" charset="0"/>
                <a:cs typeface="Times" panose="02020603050405020304" pitchFamily="18" charset="0"/>
              </a:rPr>
              <a:t> atom de-excitation</a:t>
            </a:r>
            <a:endParaRPr lang="it-IT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44401" y="4580571"/>
            <a:ext cx="1664991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1600" baseline="-25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184 </a:t>
            </a:r>
            <a:r>
              <a:rPr lang="en-US" sz="1600" dirty="0" err="1"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Compton scattering (</a:t>
            </a:r>
            <a:r>
              <a:rPr lang="en-US" sz="1600" dirty="0" err="1">
                <a:latin typeface="Times" panose="02020603050405020304" pitchFamily="18" charset="0"/>
                <a:cs typeface="Times" panose="02020603050405020304" pitchFamily="18" charset="0"/>
              </a:rPr>
              <a:t>Tmax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it-IT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Picture 2" descr="\\Vboxsvr\cartella_condivisa\SIMULAZIONE\MIE\v6\atten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91" y="3140968"/>
            <a:ext cx="3621174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6948264" y="5445224"/>
                <a:ext cx="2062347" cy="10618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𝐴𝑙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13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𝑐𝑜𝑛𝑐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=</m:t>
                    </m:r>
                  </m:oMath>
                </a14:m>
                <a:r>
                  <a:rPr lang="it-IT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11.6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𝑃𝑏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82</a:t>
                </a: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445224"/>
                <a:ext cx="2062347" cy="1061829"/>
              </a:xfrm>
              <a:prstGeom prst="rect">
                <a:avLst/>
              </a:prstGeom>
              <a:blipFill rotWithShape="1">
                <a:blip r:embed="rId5"/>
                <a:stretch>
                  <a:fillRect t="-2247" b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tangolo 20"/>
          <p:cNvSpPr/>
          <p:nvPr/>
        </p:nvSpPr>
        <p:spPr>
          <a:xfrm>
            <a:off x="5406589" y="1506069"/>
            <a:ext cx="3508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For </a:t>
            </a:r>
            <a:r>
              <a:rPr lang="el-GR" sz="2000" i="1" dirty="0">
                <a:latin typeface="Times" panose="02020603050405020304" pitchFamily="18" charset="0"/>
                <a:cs typeface="Times" panose="02020603050405020304" pitchFamily="18" charset="0"/>
              </a:rPr>
              <a:t>γ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energies of 662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or below, the main processes are </a:t>
            </a:r>
            <a:r>
              <a:rPr lang="en-US" sz="20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Compton scattering 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en-US" sz="20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photoelectric Effect. 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1447961" y="4292539"/>
            <a:ext cx="598220" cy="1119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5" idx="1"/>
          </p:cNvCxnSpPr>
          <p:nvPr/>
        </p:nvCxnSpPr>
        <p:spPr>
          <a:xfrm flipH="1">
            <a:off x="2046181" y="4996070"/>
            <a:ext cx="598220" cy="88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41828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</a:t>
            </a:r>
            <a:r>
              <a:rPr lang="it-IT" altLang="it-IT" dirty="0" err="1"/>
              <a:t>photons</a:t>
            </a:r>
            <a:r>
              <a:rPr lang="it-IT" altLang="it-IT" dirty="0"/>
              <a:t> </a:t>
            </a:r>
            <a:r>
              <a:rPr lang="it-IT" altLang="it-IT" dirty="0" err="1"/>
              <a:t>energy</a:t>
            </a:r>
            <a:r>
              <a:rPr lang="it-IT" altLang="it-IT" dirty="0"/>
              <a:t> </a:t>
            </a:r>
            <a:r>
              <a:rPr lang="it-IT" altLang="it-IT" dirty="0" err="1"/>
              <a:t>spectrum</a:t>
            </a:r>
            <a:endParaRPr lang="bg-BG" altLang="it-IT" dirty="0"/>
          </a:p>
        </p:txBody>
      </p:sp>
    </p:spTree>
    <p:extLst>
      <p:ext uri="{BB962C8B-B14F-4D97-AF65-F5344CB8AC3E}">
        <p14:creationId xmlns:p14="http://schemas.microsoft.com/office/powerpoint/2010/main" val="9678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pic>
        <p:nvPicPr>
          <p:cNvPr id="5" name="Picture 2" descr="\\Vboxsvr\cartella_condivisa\SIMULAZIONE\MIE\v4\overlap_energy_distribution\4_ABS\ENERGY DISTRIBU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"/>
          <a:stretch/>
        </p:blipFill>
        <p:spPr bwMode="auto">
          <a:xfrm>
            <a:off x="1619672" y="1124744"/>
            <a:ext cx="58361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41828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</a:t>
            </a:r>
            <a:r>
              <a:rPr lang="it-IT" altLang="it-IT" dirty="0" err="1"/>
              <a:t>photons</a:t>
            </a:r>
            <a:r>
              <a:rPr lang="it-IT" altLang="it-IT" dirty="0"/>
              <a:t> </a:t>
            </a:r>
            <a:r>
              <a:rPr lang="it-IT" altLang="it-IT" dirty="0" err="1"/>
              <a:t>energy</a:t>
            </a:r>
            <a:r>
              <a:rPr lang="it-IT" altLang="it-IT" dirty="0"/>
              <a:t> </a:t>
            </a:r>
            <a:r>
              <a:rPr lang="it-IT" altLang="it-IT" dirty="0" err="1"/>
              <a:t>spectrum</a:t>
            </a:r>
            <a:endParaRPr lang="bg-BG" altLang="it-IT" dirty="0"/>
          </a:p>
        </p:txBody>
      </p:sp>
    </p:spTree>
    <p:extLst>
      <p:ext uri="{BB962C8B-B14F-4D97-AF65-F5344CB8AC3E}">
        <p14:creationId xmlns:p14="http://schemas.microsoft.com/office/powerpoint/2010/main" val="198743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41828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</a:t>
            </a:r>
            <a:r>
              <a:rPr lang="it-IT" altLang="it-IT" dirty="0" err="1"/>
              <a:t>photons</a:t>
            </a:r>
            <a:r>
              <a:rPr lang="it-IT" altLang="it-IT" dirty="0"/>
              <a:t> </a:t>
            </a:r>
            <a:r>
              <a:rPr lang="it-IT" altLang="it-IT" dirty="0" err="1"/>
              <a:t>energy</a:t>
            </a:r>
            <a:r>
              <a:rPr lang="it-IT" altLang="it-IT" dirty="0"/>
              <a:t> </a:t>
            </a:r>
            <a:r>
              <a:rPr lang="it-IT" altLang="it-IT" dirty="0" err="1"/>
              <a:t>spectrum</a:t>
            </a:r>
            <a:endParaRPr lang="bg-BG" altLang="it-IT" dirty="0"/>
          </a:p>
        </p:txBody>
      </p:sp>
      <p:sp>
        <p:nvSpPr>
          <p:cNvPr id="5" name="Rettangolo 4"/>
          <p:cNvSpPr/>
          <p:nvPr/>
        </p:nvSpPr>
        <p:spPr>
          <a:xfrm>
            <a:off x="205398" y="890136"/>
            <a:ext cx="8805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For energies of 662 </a:t>
            </a:r>
            <a:r>
              <a:rPr lang="en-US" dirty="0" err="1"/>
              <a:t>keV</a:t>
            </a:r>
            <a:r>
              <a:rPr lang="en-US" dirty="0"/>
              <a:t> or below, the main processes are </a:t>
            </a:r>
            <a:r>
              <a:rPr lang="en-US" dirty="0">
                <a:solidFill>
                  <a:srgbClr val="FF0000"/>
                </a:solidFill>
              </a:rPr>
              <a:t>Compton scattering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photoelectric Effect. </a:t>
            </a:r>
          </a:p>
        </p:txBody>
      </p:sp>
      <p:pic>
        <p:nvPicPr>
          <p:cNvPr id="13" name="Picture 2" descr="\\Vboxsvr\cartella_condivisa\SIMULAZIONE\MIE\v6\atten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74" y="1988840"/>
            <a:ext cx="511563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28650" y="2888584"/>
                <a:ext cx="202307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𝐴𝑙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dirty="0"/>
                  <a:t> 13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𝑐𝑜𝑛𝑐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=</m:t>
                    </m:r>
                  </m:oMath>
                </a14:m>
                <a:r>
                  <a:rPr lang="it-IT" dirty="0"/>
                  <a:t> 11.6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𝑃𝑏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dirty="0"/>
                  <a:t> 82</a:t>
                </a: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0" y="2888584"/>
                <a:ext cx="2023070" cy="1061829"/>
              </a:xfrm>
              <a:prstGeom prst="rect">
                <a:avLst/>
              </a:prstGeom>
              <a:blipFill rotWithShape="1">
                <a:blip r:embed="rId3"/>
                <a:stretch>
                  <a:fillRect l="-301" t="-3448" b="-103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1 15"/>
          <p:cNvCxnSpPr/>
          <p:nvPr/>
        </p:nvCxnSpPr>
        <p:spPr>
          <a:xfrm>
            <a:off x="4139952" y="4365104"/>
            <a:ext cx="172819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05398" y="5661248"/>
            <a:ext cx="88052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The photons arrive already at the attenuation filters with low energy component, the source capsule and the irradiator collimator already cause an amount of scattering that broadens the spectrum.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7" name="Picture 13" descr="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1" y="1845416"/>
            <a:ext cx="3863235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97910" y="1516722"/>
            <a:ext cx="6447671" cy="400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Kinetic energy distribution of Compton scattered electrons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52453" y="2330744"/>
            <a:ext cx="2322512" cy="7270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</a:t>
            </a:r>
            <a:r>
              <a:rPr lang="en-US" altLang="en-US" baseline="-25000"/>
              <a:t>max</a:t>
            </a:r>
            <a:r>
              <a:rPr lang="en-US" altLang="en-US"/>
              <a:t> is known as the </a:t>
            </a:r>
          </a:p>
          <a:p>
            <a:pPr eaLnBrk="1" hangingPunct="1"/>
            <a:r>
              <a:rPr lang="en-US" altLang="en-US"/>
              <a:t>Compton Edge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>
            <a:off x="1331639" y="3057820"/>
            <a:ext cx="1520813" cy="47307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1382"/>
              </p:ext>
            </p:extLst>
          </p:nvPr>
        </p:nvGraphicFramePr>
        <p:xfrm>
          <a:off x="5874538" y="2613409"/>
          <a:ext cx="2369870" cy="95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Equation" r:id="rId5" imgW="1117600" imgH="419100" progId="Equation.3">
                  <p:embed/>
                </p:oleObj>
              </mc:Choice>
              <mc:Fallback>
                <p:oleObj name="Equation" r:id="rId5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538" y="2613409"/>
                        <a:ext cx="2369870" cy="959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83807"/>
              </p:ext>
            </p:extLst>
          </p:nvPr>
        </p:nvGraphicFramePr>
        <p:xfrm>
          <a:off x="3995936" y="4054326"/>
          <a:ext cx="5041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zione" r:id="rId7" imgW="2057400" imgH="419040" progId="Equation.3">
                  <p:embed/>
                </p:oleObj>
              </mc:Choice>
              <mc:Fallback>
                <p:oleObj name="Equazione" r:id="rId7" imgW="2057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054326"/>
                        <a:ext cx="5041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74993"/>
              </p:ext>
            </p:extLst>
          </p:nvPr>
        </p:nvGraphicFramePr>
        <p:xfrm>
          <a:off x="4859089" y="5756870"/>
          <a:ext cx="3889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zione" r:id="rId9" imgW="1587240" imgH="241200" progId="Equation.3">
                  <p:embed/>
                </p:oleObj>
              </mc:Choice>
              <mc:Fallback>
                <p:oleObj name="Equazione" r:id="rId9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089" y="5756870"/>
                        <a:ext cx="3889375" cy="5524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2 13"/>
          <p:cNvCxnSpPr/>
          <p:nvPr/>
        </p:nvCxnSpPr>
        <p:spPr>
          <a:xfrm>
            <a:off x="6804248" y="3459981"/>
            <a:ext cx="0" cy="4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804248" y="5044157"/>
            <a:ext cx="0" cy="4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334616"/>
              </p:ext>
            </p:extLst>
          </p:nvPr>
        </p:nvGraphicFramePr>
        <p:xfrm>
          <a:off x="7299077" y="1696718"/>
          <a:ext cx="1737419" cy="43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zione" r:id="rId11" imgW="914400" imgH="253800" progId="Equation.3">
                  <p:embed/>
                </p:oleObj>
              </mc:Choice>
              <mc:Fallback>
                <p:oleObj name="Equazione" r:id="rId11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077" y="1696718"/>
                        <a:ext cx="1737419" cy="43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2 17"/>
          <p:cNvCxnSpPr/>
          <p:nvPr/>
        </p:nvCxnSpPr>
        <p:spPr>
          <a:xfrm flipH="1" flipV="1">
            <a:off x="7646188" y="2151584"/>
            <a:ext cx="155094" cy="485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27584" y="719698"/>
            <a:ext cx="5544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>
                <a:solidFill>
                  <a:srgbClr val="FF0000"/>
                </a:solidFill>
              </a:rPr>
              <a:t>Why</a:t>
            </a:r>
            <a:r>
              <a:rPr lang="it-IT" sz="2500" dirty="0">
                <a:solidFill>
                  <a:srgbClr val="FF0000"/>
                </a:solidFill>
              </a:rPr>
              <a:t> the </a:t>
            </a:r>
            <a:r>
              <a:rPr lang="it-IT" sz="2500" dirty="0" err="1">
                <a:solidFill>
                  <a:srgbClr val="FF0000"/>
                </a:solidFill>
              </a:rPr>
              <a:t>photons</a:t>
            </a:r>
            <a:r>
              <a:rPr lang="it-IT" sz="2500" dirty="0">
                <a:solidFill>
                  <a:srgbClr val="FF0000"/>
                </a:solidFill>
              </a:rPr>
              <a:t> </a:t>
            </a:r>
            <a:r>
              <a:rPr lang="it-IT" sz="2500" dirty="0" err="1">
                <a:solidFill>
                  <a:srgbClr val="FF0000"/>
                </a:solidFill>
              </a:rPr>
              <a:t>pick</a:t>
            </a:r>
            <a:r>
              <a:rPr lang="it-IT" sz="2500" dirty="0">
                <a:solidFill>
                  <a:srgbClr val="FF0000"/>
                </a:solidFill>
              </a:rPr>
              <a:t> (p1) </a:t>
            </a:r>
            <a:r>
              <a:rPr lang="it-IT" sz="2500" dirty="0" err="1">
                <a:solidFill>
                  <a:srgbClr val="FF0000"/>
                </a:solidFill>
              </a:rPr>
              <a:t>at</a:t>
            </a:r>
            <a:r>
              <a:rPr lang="it-IT" sz="2500" dirty="0">
                <a:solidFill>
                  <a:srgbClr val="FF0000"/>
                </a:solidFill>
              </a:rPr>
              <a:t> ~ 200 </a:t>
            </a:r>
            <a:r>
              <a:rPr lang="it-IT" sz="2500" dirty="0" err="1">
                <a:solidFill>
                  <a:srgbClr val="FF0000"/>
                </a:solidFill>
              </a:rPr>
              <a:t>keV</a:t>
            </a:r>
            <a:r>
              <a:rPr lang="it-IT" sz="2500" dirty="0">
                <a:solidFill>
                  <a:srgbClr val="FF0000"/>
                </a:solidFill>
              </a:rPr>
              <a:t> ? </a:t>
            </a:r>
          </a:p>
        </p:txBody>
      </p:sp>
      <p:pic>
        <p:nvPicPr>
          <p:cNvPr id="14373" name="Picture 37" descr="C:\Users\windows7\AppData\Local\Microsoft\Windows\Temporary Internet Files\Content.IE5\OTUPE5YE\punto-interrogativo1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7928"/>
            <a:ext cx="11557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41828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</a:t>
            </a:r>
            <a:r>
              <a:rPr lang="it-IT" altLang="it-IT" dirty="0" err="1"/>
              <a:t>photons</a:t>
            </a:r>
            <a:r>
              <a:rPr lang="it-IT" altLang="it-IT" dirty="0"/>
              <a:t> </a:t>
            </a:r>
            <a:r>
              <a:rPr lang="it-IT" altLang="it-IT" dirty="0" err="1"/>
              <a:t>energy</a:t>
            </a:r>
            <a:r>
              <a:rPr lang="it-IT" altLang="it-IT" dirty="0"/>
              <a:t> </a:t>
            </a:r>
            <a:r>
              <a:rPr lang="it-IT" altLang="it-IT" dirty="0" err="1"/>
              <a:t>spectrum</a:t>
            </a:r>
            <a:endParaRPr lang="bg-BG" altLang="it-IT" dirty="0"/>
          </a:p>
        </p:txBody>
      </p:sp>
    </p:spTree>
    <p:extLst>
      <p:ext uri="{BB962C8B-B14F-4D97-AF65-F5344CB8AC3E}">
        <p14:creationId xmlns:p14="http://schemas.microsoft.com/office/powerpoint/2010/main" val="35391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pic>
        <p:nvPicPr>
          <p:cNvPr id="5" name="Picture 3" descr="\\Vboxsvr\cartella_condivisa\SIMULAZIONE\MIE\v6\photo_piomb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"/>
          <a:stretch/>
        </p:blipFill>
        <p:spPr bwMode="auto">
          <a:xfrm>
            <a:off x="30787" y="1484784"/>
            <a:ext cx="715599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99792" y="1763524"/>
            <a:ext cx="155517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dirty="0" err="1"/>
              <a:t>photoelectric</a:t>
            </a:r>
            <a:endParaRPr lang="it-IT" sz="1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88502" y="791706"/>
            <a:ext cx="54997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>
                <a:solidFill>
                  <a:srgbClr val="FF0000"/>
                </a:solidFill>
              </a:rPr>
              <a:t>Why</a:t>
            </a:r>
            <a:r>
              <a:rPr lang="it-IT" sz="2500" dirty="0">
                <a:solidFill>
                  <a:srgbClr val="FF0000"/>
                </a:solidFill>
              </a:rPr>
              <a:t> the </a:t>
            </a:r>
            <a:r>
              <a:rPr lang="it-IT" sz="2500" dirty="0" err="1">
                <a:solidFill>
                  <a:srgbClr val="FF0000"/>
                </a:solidFill>
              </a:rPr>
              <a:t>photons</a:t>
            </a:r>
            <a:r>
              <a:rPr lang="it-IT" sz="2500" dirty="0">
                <a:solidFill>
                  <a:srgbClr val="FF0000"/>
                </a:solidFill>
              </a:rPr>
              <a:t> </a:t>
            </a:r>
            <a:r>
              <a:rPr lang="it-IT" sz="2500" dirty="0" err="1">
                <a:solidFill>
                  <a:srgbClr val="FF0000"/>
                </a:solidFill>
              </a:rPr>
              <a:t>pick</a:t>
            </a:r>
            <a:r>
              <a:rPr lang="it-IT" sz="2500" dirty="0">
                <a:solidFill>
                  <a:srgbClr val="FF0000"/>
                </a:solidFill>
              </a:rPr>
              <a:t> (p2) </a:t>
            </a:r>
            <a:r>
              <a:rPr lang="it-IT" sz="2500" dirty="0" err="1">
                <a:solidFill>
                  <a:srgbClr val="FF0000"/>
                </a:solidFill>
              </a:rPr>
              <a:t>at</a:t>
            </a:r>
            <a:r>
              <a:rPr lang="it-IT" sz="2500" dirty="0">
                <a:solidFill>
                  <a:srgbClr val="FF0000"/>
                </a:solidFill>
              </a:rPr>
              <a:t> ~ 100 </a:t>
            </a:r>
            <a:r>
              <a:rPr lang="it-IT" sz="2500" dirty="0" err="1">
                <a:solidFill>
                  <a:srgbClr val="FF0000"/>
                </a:solidFill>
              </a:rPr>
              <a:t>keV</a:t>
            </a:r>
            <a:r>
              <a:rPr lang="it-IT" sz="2500" dirty="0">
                <a:solidFill>
                  <a:srgbClr val="FF0000"/>
                </a:solidFill>
              </a:rPr>
              <a:t> ? </a:t>
            </a:r>
          </a:p>
        </p:txBody>
      </p:sp>
      <p:pic>
        <p:nvPicPr>
          <p:cNvPr id="12" name="Picture 37" descr="C:\Users\windows7\AppData\Local\Microsoft\Windows\Temporary Internet Files\Content.IE5\OTUPE5YE\punto-interrogativ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32" y="562000"/>
            <a:ext cx="11557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99592" y="2636912"/>
            <a:ext cx="57606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Pb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7436" y="5301208"/>
            <a:ext cx="87230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gammas with energy of 0-300 </a:t>
            </a:r>
            <a:r>
              <a:rPr lang="en-US" sz="2200" dirty="0" err="1"/>
              <a:t>keV</a:t>
            </a:r>
            <a:r>
              <a:rPr lang="en-US" sz="2200" dirty="0"/>
              <a:t> have an high probability to interact by photoelectric effect. The X-rays emitted because of the </a:t>
            </a:r>
            <a:r>
              <a:rPr lang="en-US" sz="2200" dirty="0" err="1"/>
              <a:t>Pb</a:t>
            </a:r>
            <a:r>
              <a:rPr lang="en-US" sz="2200" dirty="0"/>
              <a:t> atom de-excitation from K-shell  have an energy around </a:t>
            </a:r>
            <a:r>
              <a:rPr lang="en-US" sz="2200" b="1" dirty="0"/>
              <a:t>80 </a:t>
            </a:r>
            <a:r>
              <a:rPr lang="en-US" sz="2200" b="1" dirty="0" err="1"/>
              <a:t>keV</a:t>
            </a:r>
            <a:r>
              <a:rPr lang="en-US" sz="2200" dirty="0"/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41828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</a:t>
            </a:r>
            <a:r>
              <a:rPr lang="it-IT" altLang="it-IT" dirty="0" err="1"/>
              <a:t>photons</a:t>
            </a:r>
            <a:r>
              <a:rPr lang="it-IT" altLang="it-IT" dirty="0"/>
              <a:t> </a:t>
            </a:r>
            <a:r>
              <a:rPr lang="it-IT" altLang="it-IT" dirty="0" err="1"/>
              <a:t>energy</a:t>
            </a:r>
            <a:r>
              <a:rPr lang="it-IT" altLang="it-IT" dirty="0"/>
              <a:t> </a:t>
            </a:r>
            <a:r>
              <a:rPr lang="it-IT" altLang="it-IT" dirty="0" err="1"/>
              <a:t>spectrum</a:t>
            </a:r>
            <a:endParaRPr lang="bg-BG" altLang="it-IT" dirty="0"/>
          </a:p>
        </p:txBody>
      </p:sp>
    </p:spTree>
    <p:extLst>
      <p:ext uri="{BB962C8B-B14F-4D97-AF65-F5344CB8AC3E}">
        <p14:creationId xmlns:p14="http://schemas.microsoft.com/office/powerpoint/2010/main" val="13693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GIF++ GEOMETRY</a:t>
            </a:r>
            <a:endParaRPr lang="bg-BG" altLang="it-IT" dirty="0"/>
          </a:p>
        </p:txBody>
      </p:sp>
      <p:pic>
        <p:nvPicPr>
          <p:cNvPr id="1026" name="Picture 2" descr="\\Vboxsvr\cartella_condivisa\presentazioni meeting\simulation\immagini\al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17" y="624835"/>
            <a:ext cx="17907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\\Vboxsvr\cartella_condivisa\presentazioni meeting\simulation\immagini\no-ro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35"/>
            <a:ext cx="551497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6444208" y="2785075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444208" y="278507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444208" y="3017649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804248" y="2657609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B3422C-B033-4734-BB6C-E9A3121B7987}"/>
              </a:ext>
            </a:extLst>
          </p:cNvPr>
          <p:cNvSpPr txBox="1"/>
          <p:nvPr/>
        </p:nvSpPr>
        <p:spPr>
          <a:xfrm>
            <a:off x="312450" y="6197203"/>
            <a:ext cx="883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Dorothea Pfeiffer (</a:t>
            </a:r>
            <a:r>
              <a:rPr lang="en-US" sz="2000" i="1" dirty="0"/>
              <a:t>“The radiation field in the Gamma Irradiation Facility GIF++ at CERN”,</a:t>
            </a:r>
            <a:r>
              <a:rPr lang="en-US" sz="2000" dirty="0"/>
              <a:t> arXiv:1611.00299v3 8 June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7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982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Rate GIF++ vs G4 </a:t>
            </a:r>
            <a:r>
              <a:rPr lang="it-IT" altLang="it-IT" dirty="0" err="1"/>
              <a:t>simulation</a:t>
            </a:r>
            <a:endParaRPr lang="bg-BG" altLang="it-IT" dirty="0"/>
          </a:p>
        </p:txBody>
      </p:sp>
      <p:pic>
        <p:nvPicPr>
          <p:cNvPr id="1026" name="Picture 2" descr="\\Vboxsvr\cartella_condivisa\SIMULAZIONE\MIE\v6\rate GIF++ vs G4 sim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" y="1772816"/>
            <a:ext cx="450062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  <p:pic>
        <p:nvPicPr>
          <p:cNvPr id="8" name="Picture 2" descr="E:\SIMULAZIONE\MIE\v10\simu_e_cut_plots\ELECTRONS_cuts\rateGIF_vs_simulation\rate GIF++ vs G4 simulation (electrons cut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77" y="1772816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0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 err="1"/>
              <a:t>Sensitivity</a:t>
            </a:r>
            <a:r>
              <a:rPr lang="it-IT" altLang="it-IT" dirty="0"/>
              <a:t> GIF++ vs G4 </a:t>
            </a:r>
            <a:r>
              <a:rPr lang="it-IT" altLang="it-IT" dirty="0" err="1"/>
              <a:t>simulation</a:t>
            </a:r>
            <a:endParaRPr lang="bg-BG" altLang="it-IT" dirty="0"/>
          </a:p>
        </p:txBody>
      </p:sp>
      <p:pic>
        <p:nvPicPr>
          <p:cNvPr id="3074" name="Picture 2" descr="\\Vboxsvr\cartella_condivisa\SIMULAZIONE\MIE\v6\sensitivity GIF++ vs G4 simul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pic>
        <p:nvPicPr>
          <p:cNvPr id="18434" name="Picture 2" descr="E:\SIMULAZIONE\MIE\v10\simu_e_cut_plots\ELECTRONS_cuts\sensitivityGIF_vs_simulation\sensitivity GIF++ vs G4 simulations (electrons cut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73" y="1700808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6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982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Rate GIF++ vs </a:t>
            </a:r>
            <a:r>
              <a:rPr lang="it-IT" altLang="it-IT" dirty="0" err="1"/>
              <a:t>simulation</a:t>
            </a:r>
            <a:endParaRPr lang="bg-BG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pic>
        <p:nvPicPr>
          <p:cNvPr id="17411" name="Picture 3" descr="E:\SIMULAZIONE\MIE\v10\rate GIF++ vs G4 sim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E:\SIMULAZIONE\MIE\v10\rate GIF++ vs G4 simulation (electrons cut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323528" y="764704"/>
                <a:ext cx="3428887" cy="6109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GB" sz="1800" b="1" i="1">
                              <a:latin typeface="Cambria Math"/>
                            </a:rPr>
                            <m:t>𝒄𝒐𝒓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/>
                            </a:rPr>
                            <m:t>𝐻𝑖𝑡</m:t>
                          </m:r>
                          <m:r>
                            <a:rPr lang="en-GB" sz="1800" i="1">
                              <a:latin typeface="Cambria Math"/>
                            </a:rPr>
                            <m:t> </m:t>
                          </m:r>
                          <m:r>
                            <a:rPr lang="en-GB" sz="1800" i="1">
                              <a:latin typeface="Cambria Math"/>
                            </a:rPr>
                            <m:t>𝑅𝑎𝑡𝑒</m:t>
                          </m:r>
                        </m:num>
                        <m:den>
                          <m:r>
                            <a:rPr lang="en-GB" sz="1800" i="1">
                              <a:latin typeface="Cambria Math"/>
                            </a:rPr>
                            <m:t>𝐶𝑙𝑢𝑠𝑡𝑒𝑟</m:t>
                          </m:r>
                          <m:r>
                            <a:rPr lang="en-GB" sz="1800" i="1">
                              <a:latin typeface="Cambria Math"/>
                            </a:rPr>
                            <m:t> </m:t>
                          </m:r>
                          <m:r>
                            <a:rPr lang="en-GB" sz="1800" i="1">
                              <a:latin typeface="Cambria Math"/>
                            </a:rPr>
                            <m:t>𝑠𝑖𝑧𝑒</m:t>
                          </m:r>
                        </m:den>
                      </m:f>
                      <m:r>
                        <a:rPr lang="en-GB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𝑅𝑎𝑡𝑒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𝑖𝑛𝑒𝑓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3428887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1286780" y="1753652"/>
            <a:ext cx="23042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γ</a:t>
            </a:r>
            <a:r>
              <a:rPr lang="it-IT" sz="2800" dirty="0"/>
              <a:t>  </a:t>
            </a:r>
            <a:r>
              <a:rPr lang="it-IT" sz="2800" dirty="0" err="1"/>
              <a:t>energy</a:t>
            </a:r>
            <a:r>
              <a:rPr lang="it-IT" sz="2800" dirty="0"/>
              <a:t> </a:t>
            </a:r>
            <a:r>
              <a:rPr lang="it-IT" sz="2800" dirty="0" err="1"/>
              <a:t>cuts</a:t>
            </a:r>
            <a:endParaRPr lang="en-GB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40152" y="1772816"/>
            <a:ext cx="2304256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e-  </a:t>
            </a:r>
            <a:r>
              <a:rPr lang="it-IT" sz="2800" dirty="0" err="1"/>
              <a:t>energy</a:t>
            </a:r>
            <a:r>
              <a:rPr lang="it-IT" sz="2800" dirty="0"/>
              <a:t> </a:t>
            </a:r>
            <a:r>
              <a:rPr lang="it-IT" sz="2800" dirty="0" err="1"/>
              <a:t>cuts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4320280" y="764704"/>
                <a:ext cx="4751667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it-IT" sz="1800" b="1" i="1" smtClean="0">
                            <a:latin typeface="Cambria Math"/>
                          </a:rPr>
                          <m:t>𝒔𝒊𝒎𝒖𝒍𝒂𝒕𝒆𝒅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=</m:t>
                    </m:r>
                  </m:oMath>
                </a14:m>
                <a:r>
                  <a:rPr lang="en-GB" sz="1800" i="1" dirty="0">
                    <a:cs typeface="Times" panose="02020603050405020304" pitchFamily="18" charset="0"/>
                  </a:rPr>
                  <a:t> N events with an electron that ionizes in one of the two gas gaps or both</a:t>
                </a: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80" y="764704"/>
                <a:ext cx="475166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894" t="-2727" r="-76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0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982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 err="1"/>
              <a:t>Discrepancy</a:t>
            </a:r>
            <a:r>
              <a:rPr lang="it-IT" altLang="it-IT" dirty="0"/>
              <a:t> GIF++ vs </a:t>
            </a:r>
            <a:r>
              <a:rPr lang="it-IT" altLang="it-IT" dirty="0" err="1"/>
              <a:t>simulation</a:t>
            </a:r>
            <a:endParaRPr lang="bg-BG" altLang="it-IT" dirty="0"/>
          </a:p>
        </p:txBody>
      </p:sp>
      <p:pic>
        <p:nvPicPr>
          <p:cNvPr id="2050" name="Picture 2" descr="\\Vboxsvr\cartella_condivisa\SIMULAZIONE\MIE\v6\Discrepancy between GIF++ and G4 simul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7272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  <p:pic>
        <p:nvPicPr>
          <p:cNvPr id="19458" name="Picture 2" descr="E:\SIMULAZIONE\MIE\v10\simu_e_cut_plots\ELECTRONS_cuts\discrepancy\Discrepancy between GIF++ and G4 simulations (electrons cut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73" y="1556792"/>
            <a:ext cx="450062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1F3323-1E15-4ADE-9484-CF6F078B35BD}"/>
              </a:ext>
            </a:extLst>
          </p:cNvPr>
          <p:cNvSpPr txBox="1"/>
          <p:nvPr/>
        </p:nvSpPr>
        <p:spPr>
          <a:xfrm>
            <a:off x="1331640" y="867738"/>
            <a:ext cx="23042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γ</a:t>
            </a:r>
            <a:r>
              <a:rPr lang="it-IT" sz="2800" dirty="0"/>
              <a:t>  </a:t>
            </a:r>
            <a:r>
              <a:rPr lang="it-IT" sz="2800" dirty="0" err="1"/>
              <a:t>energy</a:t>
            </a:r>
            <a:r>
              <a:rPr lang="it-IT" sz="2800" dirty="0"/>
              <a:t> </a:t>
            </a:r>
            <a:r>
              <a:rPr lang="it-IT" sz="2800" dirty="0" err="1"/>
              <a:t>cuts</a:t>
            </a:r>
            <a:endParaRPr lang="en-GB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B2AC85-5DC2-4FCD-BE87-8DA1989E1336}"/>
              </a:ext>
            </a:extLst>
          </p:cNvPr>
          <p:cNvSpPr txBox="1"/>
          <p:nvPr/>
        </p:nvSpPr>
        <p:spPr>
          <a:xfrm>
            <a:off x="5940152" y="867738"/>
            <a:ext cx="2304256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e-  </a:t>
            </a:r>
            <a:r>
              <a:rPr lang="it-IT" sz="2800" dirty="0" err="1"/>
              <a:t>energy</a:t>
            </a:r>
            <a:r>
              <a:rPr lang="it-IT" sz="2800" dirty="0"/>
              <a:t> </a:t>
            </a:r>
            <a:r>
              <a:rPr lang="it-IT" sz="2800" dirty="0" err="1"/>
              <a:t>cuts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8681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SIMULATION DETAILS</a:t>
            </a:r>
            <a:endParaRPr lang="bg-BG" altLang="it-IT" dirty="0"/>
          </a:p>
        </p:txBody>
      </p:sp>
      <p:sp>
        <p:nvSpPr>
          <p:cNvPr id="2" name="Rettangolo 1"/>
          <p:cNvSpPr/>
          <p:nvPr/>
        </p:nvSpPr>
        <p:spPr>
          <a:xfrm>
            <a:off x="204438" y="784542"/>
            <a:ext cx="58077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Incident particles (TOP,BOT, TOTAL):</a:t>
            </a:r>
          </a:p>
          <a:p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Number of particles,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Particle Data Group,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ID,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Parent ID,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Kinetic energy,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 position,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Y position,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X-Y position,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Z position,</a:t>
            </a:r>
          </a:p>
          <a:p>
            <a:endParaRPr lang="en-US" sz="2400" dirty="0"/>
          </a:p>
        </p:txBody>
      </p:sp>
      <p:pic>
        <p:nvPicPr>
          <p:cNvPr id="5123" name="Picture 3" descr="\\Vboxsvr\cartella_condivisa\SIMULAZIONE\immagini\esempio_plots\P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Vboxsvr\cartella_condivisa\SIMULAZIONE\immagini\esempio_plots\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09142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Vboxsvr\cartella_condivisa\SIMULAZIONE\immagini\esempio_plots\P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Vboxsvr\cartella_condivisa\SIMULAZIONE\immagini\esempio_plots\kinetic_tot_abs1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58" y="134076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Vboxsvr\cartella_condivisa\SIMULAZIONE\MIE\v4\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22" y="134076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boxsvr\cartella_condivisa\SIMULAZIONE\MIE\v4\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14" y="134076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Vboxsvr\cartella_condivisa\SIMULAZIONE\MIE\v4\x-y_incident.pn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4" y="1340768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Vboxsvr\cartella_condivisa\SIMULAZIONE\MIE\v4\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4" y="1339643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SIMULATION DETAILS</a:t>
            </a:r>
            <a:endParaRPr lang="bg-BG" altLang="it-IT" dirty="0"/>
          </a:p>
        </p:txBody>
      </p:sp>
      <p:sp>
        <p:nvSpPr>
          <p:cNvPr id="7" name="Rettangolo 6"/>
          <p:cNvSpPr/>
          <p:nvPr/>
        </p:nvSpPr>
        <p:spPr>
          <a:xfrm>
            <a:off x="204438" y="688622"/>
            <a:ext cx="63837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Charged particles (GAP1, GAP2, TOTAL):</a:t>
            </a: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Number of particles,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Particle Data Group,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ID,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Parent ID,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Kinetic energy,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 position creation,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Y position creation,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X-Y position creation,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Z position creation,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 position interaction,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Y position interaction,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X-Y position interaction,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Z position interaction,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pic>
        <p:nvPicPr>
          <p:cNvPr id="6146" name="Picture 2" descr="\\Vboxsvr\cartella_condivisa\SIMULAZIONE\immagini\esempio_plots\PDG_ch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96" y="190023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Vboxsvr\cartella_condivisa\SIMULAZIONE\immagini\esempio_plots\ID_ch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96" y="190023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Vboxsvr\cartella_condivisa\SIMULAZIONE\immagini\esempio_plots\PID_ch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96" y="190405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Vboxsvr\cartella_condivisa\SIMULAZIONE\immagini\esempio_plots\kinetic_electrons_t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96" y="194215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Vboxsvr\cartella_condivisa\SIMULAZIONE\MIE\v4\x_cre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22" y="194215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Vboxsvr\cartella_condivisa\SIMULAZIONE\MIE\v4\y_cre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22" y="1942158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\\Vboxsvr\cartella_condivisa\SIMULAZIONE\MIE\v4\creation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4" y="1957571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Vboxsvr\cartella_condivisa\SIMULAZIONE\MIE\v4\z_crea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2" y="1957571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Vboxsvr\cartella_condivisa\SIMULAZIONE\MIE\v4\x_char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2" y="1957571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Vboxsvr\cartella_condivisa\SIMULAZIONE\MIE\v4\y_char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90" y="1957570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Vboxsvr\cartella_condivisa\SIMULAZIONE\MIE\v4\charge.png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72" y="1966286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Vboxsvr\cartella_condivisa\SIMULAZIONE\MIE\v4\z_charg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18" y="1966286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7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SIMULATION DETAILS</a:t>
            </a:r>
            <a:endParaRPr lang="bg-BG" altLang="it-IT" dirty="0"/>
          </a:p>
        </p:txBody>
      </p:sp>
      <p:sp>
        <p:nvSpPr>
          <p:cNvPr id="7" name="Rettangolo 6"/>
          <p:cNvSpPr/>
          <p:nvPr/>
        </p:nvSpPr>
        <p:spPr>
          <a:xfrm>
            <a:off x="-36512" y="688622"/>
            <a:ext cx="638378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Charged particles (GAP1, GAP2, TOTAL):</a:t>
            </a: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X-Y creation vs interaction,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Z creation vs interaction,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Creation Compton vs Photoelectric,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Interaction </a:t>
            </a:r>
            <a:r>
              <a:rPr lang="en-US" sz="2800" dirty="0" err="1"/>
              <a:t>mcs</a:t>
            </a:r>
            <a:r>
              <a:rPr lang="en-US" sz="2800" dirty="0"/>
              <a:t> vs ion vs </a:t>
            </a:r>
            <a:r>
              <a:rPr lang="en-US" sz="2800" dirty="0" err="1"/>
              <a:t>eBrem</a:t>
            </a:r>
            <a:r>
              <a:rPr lang="en-US" sz="2800" dirty="0"/>
              <a:t>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Energy deposited,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Sensitivity.</a:t>
            </a:r>
          </a:p>
        </p:txBody>
      </p:sp>
      <p:pic>
        <p:nvPicPr>
          <p:cNvPr id="13314" name="Picture 2" descr="\\Vboxsvr\cartella_condivisa\SIMULAZIONE\MIE\v4\creation_interactio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88" y="1956776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Vboxsvr\cartella_condivisa\SIMULAZIONE\MIE\v4\z_creation_interactio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88" y="1956776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\\Vboxsvr\cartella_condivisa\SIMULAZIONE\MIE\v4\compton_photo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0" y="1956776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\Vboxsvr\cartella_condivisa\SIMULAZIONE\MIE\v4\msc_ion_brem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0" y="1956776"/>
            <a:ext cx="5104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\\Vboxsvr\cartella_condivisa\SIMULAZIONE\immagini\esempio_plots\ede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44" y="1955651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\\Vboxsvr\cartella_condivisa\SIMULAZIONE\immagini\esempio_plots\sensitiivi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56776"/>
            <a:ext cx="5105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9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 err="1"/>
              <a:t>Ecogas</a:t>
            </a:r>
            <a:r>
              <a:rPr lang="it-IT" altLang="it-IT" dirty="0"/>
              <a:t> setup @ GIF++</a:t>
            </a:r>
            <a:endParaRPr lang="bg-BG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pic>
        <p:nvPicPr>
          <p:cNvPr id="3" name="all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57AD2905-9B5A-469D-9947-C8351A6602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14478"/>
            <a:ext cx="9144000" cy="40528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746DA9-522A-4042-BE10-936BBB69A511}"/>
              </a:ext>
            </a:extLst>
          </p:cNvPr>
          <p:cNvSpPr txBox="1"/>
          <p:nvPr/>
        </p:nvSpPr>
        <p:spPr>
          <a:xfrm>
            <a:off x="442362" y="5105074"/>
            <a:ext cx="8640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obtain more precise results, others set up present in the GIF++ upstream area have been simulated to take into account the possible backscattering: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CMS </a:t>
            </a:r>
            <a:r>
              <a:rPr lang="en-US" dirty="0" err="1"/>
              <a:t>iRPC</a:t>
            </a:r>
            <a:r>
              <a:rPr lang="en-US" dirty="0"/>
              <a:t> behind </a:t>
            </a:r>
            <a:r>
              <a:rPr lang="en-US" dirty="0" err="1"/>
              <a:t>ecogas</a:t>
            </a:r>
            <a:r>
              <a:rPr lang="en-US" dirty="0"/>
              <a:t> chambers</a:t>
            </a:r>
          </a:p>
          <a:p>
            <a:pPr marL="342900" indent="-342900">
              <a:buFontTx/>
              <a:buChar char="-"/>
            </a:pPr>
            <a:r>
              <a:rPr lang="en-US" dirty="0"/>
              <a:t>CMS-RPCs TROLLEY-1 (6 chambers) behind </a:t>
            </a:r>
            <a:r>
              <a:rPr lang="en-US" dirty="0" err="1"/>
              <a:t>ecogas</a:t>
            </a:r>
            <a:r>
              <a:rPr lang="en-US" dirty="0"/>
              <a:t> trolley </a:t>
            </a:r>
          </a:p>
        </p:txBody>
      </p:sp>
    </p:spTree>
    <p:extLst>
      <p:ext uri="{BB962C8B-B14F-4D97-AF65-F5344CB8AC3E}">
        <p14:creationId xmlns:p14="http://schemas.microsoft.com/office/powerpoint/2010/main" val="31964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78001"/>
              </p:ext>
            </p:extLst>
          </p:nvPr>
        </p:nvGraphicFramePr>
        <p:xfrm>
          <a:off x="390918" y="332656"/>
          <a:ext cx="7853490" cy="648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tx1"/>
                          </a:solidFill>
                        </a:rPr>
                        <a:t>Layer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 n°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tx1"/>
                          </a:solidFill>
                        </a:rPr>
                        <a:t>Density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 [g/cm</a:t>
                      </a:r>
                      <a:r>
                        <a:rPr lang="it-IT" sz="16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tx1"/>
                          </a:solidFill>
                        </a:rPr>
                        <a:t>Thickness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 [mm]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Aluminium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2.69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0.500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F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Aluminium</a:t>
                      </a:r>
                      <a:r>
                        <a:rPr lang="it-IT" sz="1600" dirty="0"/>
                        <a:t> core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0.5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Aluminium</a:t>
                      </a:r>
                      <a:endParaRPr lang="it-IT" sz="1600" dirty="0"/>
                    </a:p>
                  </a:txBody>
                  <a:tcPr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2.69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0.500</a:t>
                      </a:r>
                    </a:p>
                  </a:txBody>
                  <a:tcPr>
                    <a:solidFill>
                      <a:srgbClr val="37F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C10H8O4</a:t>
                      </a:r>
                      <a:r>
                        <a:rPr lang="it-IT" sz="1600" baseline="0" dirty="0"/>
                        <a:t> PET</a:t>
                      </a:r>
                      <a:endParaRPr lang="it-IT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1.37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C6H10O5 cellulose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Copper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8.96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0.380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C10H8O4</a:t>
                      </a:r>
                      <a:r>
                        <a:rPr lang="it-IT" sz="1600" baseline="0" dirty="0"/>
                        <a:t> PET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1.37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0.188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C10H8O4</a:t>
                      </a:r>
                      <a:r>
                        <a:rPr lang="it-IT" sz="1600" baseline="0" dirty="0"/>
                        <a:t> PET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1.37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0.188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EVA (10%etylene + 90%vinyl acetate)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0.934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0.150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Graphite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0.001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HPL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Gas gap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3.569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HPL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Graphite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0.001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EVA (10%etylene + 90%vinyl acetate)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0.934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0.150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C10H8O4</a:t>
                      </a:r>
                      <a:r>
                        <a:rPr lang="it-IT" sz="1600" baseline="0" dirty="0"/>
                        <a:t> PET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1.37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0.188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C10H8O4</a:t>
                      </a:r>
                      <a:r>
                        <a:rPr lang="it-IT" sz="1600" baseline="0" dirty="0"/>
                        <a:t> PET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1.37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0.188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Copper</a:t>
                      </a:r>
                      <a:endParaRPr lang="it-I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8.96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0.380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E540C6-B3EF-4224-A74C-45E5D8CE64D8}"/>
              </a:ext>
            </a:extLst>
          </p:cNvPr>
          <p:cNvSpPr txBox="1"/>
          <p:nvPr/>
        </p:nvSpPr>
        <p:spPr>
          <a:xfrm>
            <a:off x="1619672" y="-71226"/>
            <a:ext cx="7704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CMS-RPC geometry has been used for all detectors </a:t>
            </a:r>
          </a:p>
        </p:txBody>
      </p:sp>
    </p:spTree>
    <p:extLst>
      <p:ext uri="{BB962C8B-B14F-4D97-AF65-F5344CB8AC3E}">
        <p14:creationId xmlns:p14="http://schemas.microsoft.com/office/powerpoint/2010/main" val="248044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SIMULATION DETAILS</a:t>
            </a:r>
            <a:endParaRPr lang="bg-BG" alt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8367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simulated</a:t>
            </a:r>
            <a:r>
              <a:rPr lang="it-IT" sz="2400" dirty="0"/>
              <a:t> events per ABS: </a:t>
            </a:r>
            <a:r>
              <a:rPr lang="it-IT" sz="2400" b="1" dirty="0"/>
              <a:t>5*10</a:t>
            </a:r>
            <a:r>
              <a:rPr lang="it-IT" sz="2400" b="1" baseline="30000" dirty="0"/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251520" y="2508825"/>
                <a:ext cx="8784976" cy="36898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it-IT" sz="2400" dirty="0"/>
                  <a:t>Source activity: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=14 </m:t>
                    </m:r>
                    <m:r>
                      <a:rPr lang="it-IT" sz="2400" i="1">
                        <a:latin typeface="Cambria Math"/>
                      </a:rPr>
                      <m:t>𝑇𝐵𝑞</m:t>
                    </m:r>
                  </m:oMath>
                </a14:m>
                <a:r>
                  <a:rPr lang="it-IT" sz="2400" dirty="0"/>
                  <a:t>   spring 2015</a:t>
                </a:r>
              </a:p>
              <a:p>
                <a:r>
                  <a:rPr lang="it-IT" sz="2400" dirty="0"/>
                  <a:t>Spring 2019 = 4 </a:t>
                </a:r>
                <a:r>
                  <a:rPr lang="it-IT" sz="2400" dirty="0" err="1"/>
                  <a:t>years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later</a:t>
                </a:r>
                <a:r>
                  <a:rPr lang="it-IT" sz="2400" dirty="0"/>
                  <a:t>  T=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400" i="1">
                        <a:latin typeface="Cambria Math"/>
                      </a:rPr>
                      <m:t>.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261</m:t>
                    </m:r>
                    <m:r>
                      <a:rPr lang="it-IT" sz="2400" i="1">
                        <a:latin typeface="Cambria Math"/>
                      </a:rPr>
                      <m:t> ⋅1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it-IT" sz="2400" dirty="0"/>
                  <a:t> sec</a:t>
                </a:r>
              </a:p>
              <a:p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137 </m:t>
                        </m:r>
                      </m:sup>
                    </m:sSup>
                  </m:oMath>
                </a14:m>
                <a:r>
                  <a:rPr lang="it-IT" sz="2400" dirty="0" err="1"/>
                  <a:t>half</a:t>
                </a:r>
                <a:r>
                  <a:rPr lang="it-IT" sz="2400" dirty="0"/>
                  <a:t> life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it-IT" sz="2400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1/2</m:t>
                            </m:r>
                          </m:sub>
                        </m:sSub>
                      </m:e>
                      <m:sub/>
                      <m:sup/>
                    </m:sSubSup>
                    <m:r>
                      <a:rPr lang="it-IT" sz="2400" i="1">
                        <a:latin typeface="Cambria Math"/>
                      </a:rPr>
                      <m:t>= 30.19 </m:t>
                    </m:r>
                    <m:r>
                      <a:rPr lang="it-IT" sz="2400" i="1">
                        <a:latin typeface="Cambria Math"/>
                      </a:rPr>
                      <m:t>𝑦𝑒𝑎𝑟𝑠</m:t>
                    </m:r>
                    <m:r>
                      <a:rPr lang="it-IT" sz="2400" i="1">
                        <a:latin typeface="Cambria Math"/>
                      </a:rPr>
                      <m:t> = 9.52 ⋅1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it-IT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it-IT" sz="2400" dirty="0"/>
                  <a:t>	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1/2</m:t>
                            </m:r>
                          </m:sub>
                        </m:sSub>
                      </m:e>
                      <m:sub/>
                      <m:sup/>
                    </m:sSubSup>
                    <m:r>
                      <a:rPr lang="it-IT" sz="2400" i="1">
                        <a:latin typeface="Cambria Math"/>
                      </a:rPr>
                      <m:t>=1/</m:t>
                    </m:r>
                    <m:r>
                      <a:rPr lang="it-IT" sz="2400" i="1">
                        <a:latin typeface="Cambria Math"/>
                      </a:rPr>
                      <m:t>𝜆</m:t>
                    </m:r>
                  </m:oMath>
                </a14:m>
                <a:r>
                  <a:rPr lang="it-IT" sz="2400" dirty="0"/>
                  <a:t>  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⇒   </m:t>
                    </m:r>
                    <m:r>
                      <a:rPr lang="it-IT" sz="2400" i="1">
                        <a:latin typeface="Cambria Math"/>
                      </a:rPr>
                      <m:t>𝜆</m:t>
                    </m:r>
                    <m:r>
                      <a:rPr lang="it-IT" sz="2400" i="1">
                        <a:latin typeface="Cambria Math"/>
                      </a:rPr>
                      <m:t>=1/</m:t>
                    </m:r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1/2</m:t>
                            </m:r>
                          </m:sub>
                        </m:sSub>
                      </m:e>
                      <m:sub/>
                      <m:sup/>
                    </m:sSubSup>
                    <m:r>
                      <a:rPr lang="it-IT" sz="2400" i="1">
                        <a:latin typeface="Cambria Math"/>
                      </a:rPr>
                      <m:t>= 1/9.52 ⋅1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it-IT" sz="2400" i="1">
                        <a:latin typeface="Cambria Math"/>
                      </a:rPr>
                      <m:t> = 1.054∗1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lang="it-IT" sz="2400" b="1" i="1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it-IT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it-IT" sz="2400" b="1" i="1">
                              <a:latin typeface="Cambria Math"/>
                            </a:rPr>
                            <m:t>−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𝝀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28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sz="2800" i="1">
                              <a:latin typeface="Cambria Math"/>
                            </a:rPr>
                            <m:t>−</m:t>
                          </m:r>
                          <m:r>
                            <a:rPr lang="it-IT" sz="2800" i="1">
                              <a:latin typeface="Cambria Math"/>
                            </a:rPr>
                            <m:t>𝜆</m:t>
                          </m:r>
                          <m:r>
                            <a:rPr lang="it-IT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it-IT" sz="2800" i="1">
                          <a:latin typeface="Cambria Math"/>
                        </a:rPr>
                        <m:t>=14⋅1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it-IT" sz="2800" i="1"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it-IT" sz="280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sz="2800" i="1">
                              <a:latin typeface="Cambria Math"/>
                            </a:rPr>
                            <m:t>−1.054∗1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i="1">
                                  <a:latin typeface="Cambria Math"/>
                                </a:rPr>
                                <m:t>−9</m:t>
                              </m:r>
                            </m:sup>
                          </m:sSup>
                          <m:r>
                            <a:rPr lang="it-IT" sz="2800" i="1">
                              <a:latin typeface="Cambria Math"/>
                            </a:rPr>
                            <m:t>⋅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800" i="1">
                              <a:latin typeface="Cambria Math"/>
                            </a:rPr>
                            <m:t>.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261</m:t>
                          </m:r>
                          <m:r>
                            <a:rPr lang="it-IT" sz="2800" i="1">
                              <a:latin typeface="Cambria Math"/>
                            </a:rPr>
                            <m:t>⋅1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sup>
                      </m:sSup>
                      <m:r>
                        <a:rPr lang="it-IT" sz="2800" i="1">
                          <a:latin typeface="Cambria Math"/>
                        </a:rPr>
                        <m:t>=1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2800" i="1">
                          <a:latin typeface="Cambria Math"/>
                        </a:rPr>
                        <m:t>.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it-IT" sz="2800" i="1">
                          <a:latin typeface="Cambria Math"/>
                        </a:rPr>
                        <m:t>∗1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it-IT" sz="2800" i="1"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it-IT" sz="2800" b="1" i="1">
                          <a:latin typeface="Cambria Math"/>
                        </a:rPr>
                        <m:t>𝟏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800" b="1" i="1">
                          <a:latin typeface="Cambria Math"/>
                        </a:rPr>
                        <m:t>.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it-IT" sz="2800" b="1" i="1">
                          <a:latin typeface="Cambria Math"/>
                        </a:rPr>
                        <m:t> </m:t>
                      </m:r>
                      <m:r>
                        <a:rPr lang="it-IT" sz="2800" b="1" i="1">
                          <a:latin typeface="Cambria Math"/>
                        </a:rPr>
                        <m:t>𝑻𝑩𝒒</m:t>
                      </m:r>
                    </m:oMath>
                  </m:oMathPara>
                </a14:m>
                <a:endParaRPr lang="it-IT" sz="2800" b="1" dirty="0"/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08825"/>
                <a:ext cx="8784976" cy="368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807804" y="6266708"/>
                <a:ext cx="3780420" cy="55720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it-IT" sz="2400" dirty="0"/>
                  <a:t>/N </a:t>
                </a:r>
                <a:r>
                  <a:rPr lang="it-IT" sz="2400" dirty="0" err="1"/>
                  <a:t>simulated</a:t>
                </a:r>
                <a:r>
                  <a:rPr lang="it-IT" sz="2400" dirty="0"/>
                  <a:t> = 24500</a:t>
                </a:r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4" y="6266708"/>
                <a:ext cx="3780420" cy="557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51520" y="1447194"/>
                <a:ext cx="8892480" cy="99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To compare the rate </a:t>
                </a:r>
                <a:r>
                  <a:rPr lang="it-IT" sz="2400" dirty="0" err="1"/>
                  <a:t>simulated</a:t>
                </a:r>
                <a:r>
                  <a:rPr lang="it-IT" sz="2400" dirty="0"/>
                  <a:t> and </a:t>
                </a:r>
                <a:r>
                  <a:rPr lang="it-IT" sz="2400" dirty="0" err="1"/>
                  <a:t>measured</a:t>
                </a:r>
                <a:r>
                  <a:rPr lang="it-IT" sz="2400" dirty="0"/>
                  <a:t>:</a:t>
                </a:r>
              </a:p>
              <a:p>
                <a:r>
                  <a:rPr lang="it-IT" sz="2400" dirty="0"/>
                  <a:t>Rate </a:t>
                </a:r>
                <a:r>
                  <a:rPr lang="it-IT" sz="2400" dirty="0" err="1"/>
                  <a:t>simulated</a:t>
                </a:r>
                <a:r>
                  <a:rPr lang="it-IT" sz="2400" dirty="0"/>
                  <a:t>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/>
                          </a:rPr>
                          <m:t>𝑟𝑒𝑎𝑙</m:t>
                        </m:r>
                        <m:r>
                          <a:rPr lang="it-IT" sz="2400" b="0" i="1" smtClean="0">
                            <a:latin typeface="Cambria Math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𝑒𝑣𝑒𝑛𝑡𝑠</m:t>
                        </m:r>
                      </m:num>
                      <m:den>
                        <m:r>
                          <a:rPr lang="it-IT" sz="2400" b="0" i="1" smtClean="0">
                            <a:latin typeface="Cambria Math"/>
                          </a:rPr>
                          <m:t>𝑠𝑖𝑚𝑢𝑙𝑎𝑡𝑒𝑑</m:t>
                        </m:r>
                        <m:r>
                          <a:rPr lang="it-IT" sz="2400" b="0" i="1" smtClean="0">
                            <a:latin typeface="Cambria Math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𝑒𝑣𝑒𝑛𝑡𝑠</m:t>
                        </m:r>
                      </m:den>
                    </m:f>
                    <m:r>
                      <a:rPr lang="it-IT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47194"/>
                <a:ext cx="8892480" cy="993605"/>
              </a:xfrm>
              <a:prstGeom prst="rect">
                <a:avLst/>
              </a:prstGeom>
              <a:blipFill rotWithShape="1">
                <a:blip r:embed="rId5"/>
                <a:stretch>
                  <a:fillRect l="-1028" t="-4908" b="-5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/>
          <p:cNvSpPr/>
          <p:nvPr/>
        </p:nvSpPr>
        <p:spPr>
          <a:xfrm>
            <a:off x="6084168" y="952127"/>
            <a:ext cx="72008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6948264" y="832162"/>
                <a:ext cx="2195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2 day </a:t>
                </a:r>
                <a:r>
                  <a:rPr lang="it-IT" sz="2400" dirty="0" err="1"/>
                  <a:t>cpu</a:t>
                </a:r>
                <a:endParaRPr lang="it-IT" sz="2400" dirty="0"/>
              </a:p>
              <a:p>
                <a:r>
                  <a:rPr lang="it-IT" sz="1800" dirty="0"/>
                  <a:t>High </a:t>
                </a:r>
                <a:r>
                  <a:rPr lang="it-IT" sz="1800" dirty="0" err="1"/>
                  <a:t>statistics</a:t>
                </a:r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dirty="0"/>
                  <a:t>&lt;1%</a:t>
                </a:r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832162"/>
                <a:ext cx="2195736" cy="738664"/>
              </a:xfrm>
              <a:prstGeom prst="rect">
                <a:avLst/>
              </a:prstGeom>
              <a:blipFill>
                <a:blip r:embed="rId6"/>
                <a:stretch>
                  <a:fillRect l="-4444" t="-661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20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631454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SIMULATION DETAILS</a:t>
            </a:r>
            <a:endParaRPr lang="bg-BG" altLang="it-IT" dirty="0"/>
          </a:p>
        </p:txBody>
      </p:sp>
      <p:sp>
        <p:nvSpPr>
          <p:cNvPr id="2" name="Rettangolo 1"/>
          <p:cNvSpPr/>
          <p:nvPr/>
        </p:nvSpPr>
        <p:spPr>
          <a:xfrm>
            <a:off x="194410" y="614269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Simulation performed using Geant4.9.6</a:t>
            </a:r>
          </a:p>
          <a:p>
            <a:r>
              <a:rPr lang="en-US" sz="1800" dirty="0"/>
              <a:t>• Physics List: G4EmLivemorePhysics()</a:t>
            </a:r>
          </a:p>
          <a:p>
            <a:r>
              <a:rPr lang="en-US" sz="1800" dirty="0"/>
              <a:t>• Energy Threshold in Geant4 are expressed in terms of range. Used standard Geant4 cuts : Gammas 1 um</a:t>
            </a:r>
          </a:p>
          <a:p>
            <a:endParaRPr lang="en-US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678698"/>
            <a:ext cx="4340194" cy="206267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60A1502A-AD75-43A8-B4C7-1B15BC1B5BFB}"/>
                  </a:ext>
                </a:extLst>
              </p:cNvPr>
              <p:cNvSpPr/>
              <p:nvPr/>
            </p:nvSpPr>
            <p:spPr>
              <a:xfrm>
                <a:off x="158406" y="1868869"/>
                <a:ext cx="8928992" cy="20621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Cambria Math" panose="02040503050406030204" pitchFamily="18" charset="0"/>
                  </a:rPr>
                  <a:t>In the GEANT simulation the number of events with a signal in the detector has been defined when a </a:t>
                </a:r>
                <a:r>
                  <a:rPr lang="en-US" sz="2000" b="1" u="sng" dirty="0">
                    <a:latin typeface="Cambria Math" panose="02040503050406030204" pitchFamily="18" charset="0"/>
                  </a:rPr>
                  <a:t>charged particle</a:t>
                </a:r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>
                    <a:latin typeface="Cambria Math" panose="02040503050406030204" pitchFamily="18" charset="0"/>
                  </a:rPr>
                  <a:t>interact in a gas volume.</a:t>
                </a:r>
                <a:endParaRPr lang="en-US" sz="1800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1800" b="1" baseline="-25000">
                        <a:latin typeface="Cambria Math" panose="02040503050406030204" pitchFamily="18" charset="0"/>
                      </a:rPr>
                      <m:t>𝐇𝐈𝐓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600" b="1" dirty="0"/>
                  <a:t>=   </a:t>
                </a:r>
                <a:r>
                  <a:rPr lang="it-IT" sz="1600" dirty="0" err="1"/>
                  <a:t>if</a:t>
                </a:r>
                <a:r>
                  <a:rPr lang="it-IT" sz="1600" dirty="0"/>
                  <a:t> ((</a:t>
                </a:r>
                <a:r>
                  <a:rPr lang="it-IT" sz="1600" dirty="0" err="1">
                    <a:solidFill>
                      <a:srgbClr val="0070C0"/>
                    </a:solidFill>
                  </a:rPr>
                  <a:t>particleCharge</a:t>
                </a:r>
                <a:r>
                  <a:rPr lang="it-IT" sz="1600" dirty="0">
                    <a:solidFill>
                      <a:srgbClr val="0070C0"/>
                    </a:solidFill>
                  </a:rPr>
                  <a:t> !=0</a:t>
                </a:r>
                <a:r>
                  <a:rPr lang="it-IT" sz="1600" dirty="0"/>
                  <a:t>) &amp;&amp; (</a:t>
                </a:r>
                <a:r>
                  <a:rPr lang="it-IT" sz="1600" dirty="0" err="1">
                    <a:solidFill>
                      <a:srgbClr val="00B050"/>
                    </a:solidFill>
                  </a:rPr>
                  <a:t>edep</a:t>
                </a:r>
                <a:r>
                  <a:rPr lang="it-IT" sz="1600" dirty="0">
                    <a:solidFill>
                      <a:srgbClr val="00B050"/>
                    </a:solidFill>
                  </a:rPr>
                  <a:t> !=0</a:t>
                </a:r>
                <a:r>
                  <a:rPr lang="it-IT" sz="1600" dirty="0"/>
                  <a:t>) &amp;&amp;  (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volName</a:t>
                </a:r>
                <a:r>
                  <a:rPr lang="it-IT" sz="1600" dirty="0">
                    <a:solidFill>
                      <a:srgbClr val="FF0000"/>
                    </a:solidFill>
                  </a:rPr>
                  <a:t> == "GasGap1"</a:t>
                </a:r>
                <a:r>
                  <a:rPr lang="it-IT" sz="1600" dirty="0"/>
                  <a:t>) || (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volName</a:t>
                </a:r>
                <a:r>
                  <a:rPr lang="it-IT" sz="1600" dirty="0">
                    <a:solidFill>
                      <a:srgbClr val="FF0000"/>
                    </a:solidFill>
                  </a:rPr>
                  <a:t> == "GasGap2"</a:t>
                </a:r>
                <a:r>
                  <a:rPr lang="it-IT" sz="1600" dirty="0"/>
                  <a:t>))</a:t>
                </a:r>
              </a:p>
              <a:p>
                <a:endParaRPr lang="en-US" sz="1800" dirty="0"/>
              </a:p>
              <a:p>
                <a:pPr algn="just"/>
                <a:r>
                  <a:rPr lang="en-US" sz="1800" dirty="0"/>
                  <a:t>Has been assumed that each produced charged particle generates a signal in the readout strips on arriving at the gas gaps. If more than one charged particles reaches the gas gap, only the first one is assumed to produce a signal.</a:t>
                </a:r>
                <a:endParaRPr lang="en-US" sz="2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60A1502A-AD75-43A8-B4C7-1B15BC1B5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6" y="1868869"/>
                <a:ext cx="8928992" cy="2062103"/>
              </a:xfrm>
              <a:prstGeom prst="rect">
                <a:avLst/>
              </a:prstGeom>
              <a:blipFill>
                <a:blip r:embed="rId3"/>
                <a:stretch>
                  <a:fillRect l="-477" t="-1462" r="-408" b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05814729-5B26-4D4B-9FC3-6B4B97C619BF}"/>
                  </a:ext>
                </a:extLst>
              </p:cNvPr>
              <p:cNvSpPr/>
              <p:nvPr/>
            </p:nvSpPr>
            <p:spPr>
              <a:xfrm>
                <a:off x="145870" y="3645024"/>
                <a:ext cx="8284001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it-IT" sz="1800" dirty="0"/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800" dirty="0"/>
                  <a:t>Statistical uncertainty</a:t>
                </a:r>
                <a:r>
                  <a:rPr lang="it-IT" sz="1800" dirty="0"/>
                  <a:t>: BINOMIAL DISTRIBUTION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it-IT" sz="1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sz="1800" b="0" i="1" smtClean="0">
                                <a:latin typeface="Cambria Math"/>
                              </a:rPr>
                              <m:t>−(1−</m:t>
                            </m:r>
                            <m:r>
                              <a:rPr lang="it-IT" sz="18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sz="18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it-IT" sz="18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rad>
                  </m:oMath>
                </a14:m>
                <a:r>
                  <a:rPr lang="it-IT" sz="18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05814729-5B26-4D4B-9FC3-6B4B97C61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0" y="3645024"/>
                <a:ext cx="8284001" cy="933012"/>
              </a:xfrm>
              <a:prstGeom prst="rect">
                <a:avLst/>
              </a:prstGeom>
              <a:blipFill>
                <a:blip r:embed="rId4"/>
                <a:stretch>
                  <a:fillRect l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28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6A7E76-C12A-46AE-8701-C828FD6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9E083-5A7B-4ADD-995F-43F95CB2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97" y="-27384"/>
            <a:ext cx="898560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it-IT" dirty="0"/>
              <a:t>Charged particles threshold</a:t>
            </a:r>
          </a:p>
        </p:txBody>
      </p:sp>
      <p:pic>
        <p:nvPicPr>
          <p:cNvPr id="7" name="Picture 2" descr="\\Vboxsvr\cartella_condivisa\SIMULAZIONE\immagini\trolley_setup\IMG_20170705_124347.jpg">
            <a:extLst>
              <a:ext uri="{FF2B5EF4-FFF2-40B4-BE49-F238E27FC236}">
                <a16:creationId xmlns:a16="http://schemas.microsoft.com/office/drawing/2014/main" id="{FD1ADFD8-87BA-45C3-9B3D-7BCBDB6F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8" y="660406"/>
            <a:ext cx="3968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62B150-F5C9-4031-9D50-AB1D937641BD}"/>
              </a:ext>
            </a:extLst>
          </p:cNvPr>
          <p:cNvSpPr txBox="1"/>
          <p:nvPr/>
        </p:nvSpPr>
        <p:spPr>
          <a:xfrm>
            <a:off x="4673995" y="1099868"/>
            <a:ext cx="3939539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From previous CMS-RPC experience:</a:t>
            </a:r>
          </a:p>
          <a:p>
            <a:r>
              <a:rPr lang="en-US" sz="2000" dirty="0"/>
              <a:t>Optimal charged particles threshold &gt; 100 keV</a:t>
            </a:r>
            <a:endParaRPr lang="it-IT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A709FE-F163-434C-B962-3BAF6BB9ECCB}"/>
              </a:ext>
            </a:extLst>
          </p:cNvPr>
          <p:cNvSpPr txBox="1"/>
          <p:nvPr/>
        </p:nvSpPr>
        <p:spPr>
          <a:xfrm>
            <a:off x="1115616" y="2157474"/>
            <a:ext cx="150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iRPC</a:t>
            </a:r>
            <a:endParaRPr 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D44125-4BA9-4898-BF9B-D57E2373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97" y="2988973"/>
            <a:ext cx="3000418" cy="2880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D570B5-5B6F-4DBD-949D-8C19ACFF719D}"/>
              </a:ext>
            </a:extLst>
          </p:cNvPr>
          <p:cNvSpPr txBox="1"/>
          <p:nvPr/>
        </p:nvSpPr>
        <p:spPr>
          <a:xfrm>
            <a:off x="4673996" y="2585707"/>
            <a:ext cx="393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GIF++ </a:t>
            </a:r>
            <a:r>
              <a:rPr lang="it-IT" sz="1400" dirty="0" err="1"/>
              <a:t>experiments</a:t>
            </a:r>
            <a:r>
              <a:rPr lang="it-IT" sz="1400" dirty="0"/>
              <a:t> </a:t>
            </a:r>
            <a:r>
              <a:rPr lang="it-IT" sz="1400" dirty="0" err="1"/>
              <a:t>results</a:t>
            </a:r>
            <a:r>
              <a:rPr lang="it-IT" sz="1400" dirty="0"/>
              <a:t> vs </a:t>
            </a:r>
            <a:r>
              <a:rPr lang="it-IT" sz="1400" dirty="0" err="1"/>
              <a:t>simulation</a:t>
            </a:r>
            <a:r>
              <a:rPr lang="it-IT" sz="1400" dirty="0"/>
              <a:t> </a:t>
            </a:r>
            <a:r>
              <a:rPr lang="it-IT" sz="1400" dirty="0" err="1"/>
              <a:t>results</a:t>
            </a:r>
            <a:endParaRPr 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00CDDB-C922-4D3A-AA49-34DD98780745}"/>
              </a:ext>
            </a:extLst>
          </p:cNvPr>
          <p:cNvSpPr txBox="1"/>
          <p:nvPr/>
        </p:nvSpPr>
        <p:spPr>
          <a:xfrm>
            <a:off x="215558" y="6003751"/>
            <a:ext cx="8748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ECOGAS simulation </a:t>
            </a:r>
            <a:r>
              <a:rPr lang="en-US" dirty="0"/>
              <a:t>a “simulated threshold” cut = 2 is directly </a:t>
            </a:r>
          </a:p>
          <a:p>
            <a:r>
              <a:rPr lang="en-US" dirty="0"/>
              <a:t>applied on the hit rate, taking into account the previous results (discrepancy)</a:t>
            </a:r>
          </a:p>
        </p:txBody>
      </p:sp>
      <p:pic>
        <p:nvPicPr>
          <p:cNvPr id="17" name="Picture 2" descr="E:\SIMULAZIONE\MIE\v10\simu_e_cut_plots\ELECTRONS_cuts\discrepancy\Discrepancy between GIF++ and G4 simulations (electrons cuts).png">
            <a:extLst>
              <a:ext uri="{FF2B5EF4-FFF2-40B4-BE49-F238E27FC236}">
                <a16:creationId xmlns:a16="http://schemas.microsoft.com/office/drawing/2014/main" id="{49CB23DF-C975-4DC0-9BD5-780BE2C3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10" y="3020552"/>
            <a:ext cx="30004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B15667-877B-4ECF-8415-28571471171F}"/>
              </a:ext>
            </a:extLst>
          </p:cNvPr>
          <p:cNvSpPr txBox="1"/>
          <p:nvPr/>
        </p:nvSpPr>
        <p:spPr>
          <a:xfrm>
            <a:off x="683582" y="3090446"/>
            <a:ext cx="266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*More results in backup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483BCB6-A264-4140-ACFC-873B20881A63}"/>
              </a:ext>
            </a:extLst>
          </p:cNvPr>
          <p:cNvCxnSpPr>
            <a:cxnSpLocks/>
          </p:cNvCxnSpPr>
          <p:nvPr/>
        </p:nvCxnSpPr>
        <p:spPr>
          <a:xfrm flipV="1">
            <a:off x="7956376" y="5805264"/>
            <a:ext cx="0" cy="57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07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748883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BACKGROUND RATE</a:t>
            </a:r>
            <a:endParaRPr lang="bg-BG" alt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B5EFEDF-63EC-4AC3-B852-2450C2A10DF8}"/>
              </a:ext>
            </a:extLst>
          </p:cNvPr>
          <p:cNvSpPr txBox="1"/>
          <p:nvPr/>
        </p:nvSpPr>
        <p:spPr>
          <a:xfrm>
            <a:off x="5292080" y="1282063"/>
            <a:ext cx="3658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 rate normalized for the detector surface.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4E13620-0BE7-4212-86D9-766005B5120C}"/>
                  </a:ext>
                </a:extLst>
              </p:cNvPr>
              <p:cNvSpPr txBox="1"/>
              <p:nvPr/>
            </p:nvSpPr>
            <p:spPr>
              <a:xfrm>
                <a:off x="5652120" y="2204864"/>
                <a:ext cx="2780053" cy="76264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𝐻𝐼𝑇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𝑠𝑢𝑟𝑓𝑎𝑐𝑒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4E13620-0BE7-4212-86D9-766005B51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04864"/>
                <a:ext cx="2780053" cy="762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5FFC17-8B2F-4D9C-AC4C-96E0F1810FA7}"/>
              </a:ext>
            </a:extLst>
          </p:cNvPr>
          <p:cNvSpPr txBox="1"/>
          <p:nvPr/>
        </p:nvSpPr>
        <p:spPr>
          <a:xfrm>
            <a:off x="5095428" y="4365104"/>
            <a:ext cx="39598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Good agreement between </a:t>
            </a:r>
            <a:r>
              <a:rPr lang="en-US" b="1" dirty="0"/>
              <a:t>simulated rate </a:t>
            </a:r>
            <a:r>
              <a:rPr lang="en-US" b="1" dirty="0">
                <a:solidFill>
                  <a:srgbClr val="92D050"/>
                </a:solidFill>
              </a:rPr>
              <a:t>and </a:t>
            </a:r>
            <a:r>
              <a:rPr lang="en-US" b="1" dirty="0">
                <a:solidFill>
                  <a:srgbClr val="00B0F0"/>
                </a:solidFill>
              </a:rPr>
              <a:t>rate measured @ GIF++ </a:t>
            </a:r>
            <a:r>
              <a:rPr lang="en-US" dirty="0">
                <a:solidFill>
                  <a:srgbClr val="00B0F0"/>
                </a:solidFill>
              </a:rPr>
              <a:t>(CMS-GT 2mm)</a:t>
            </a:r>
          </a:p>
        </p:txBody>
      </p:sp>
      <p:pic>
        <p:nvPicPr>
          <p:cNvPr id="18" name="Immagine 17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C9B73067-5D6C-41C9-B2AB-9EBC04568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1" y="643647"/>
            <a:ext cx="4787247" cy="3060000"/>
          </a:xfrm>
          <a:prstGeom prst="rect">
            <a:avLst/>
          </a:prstGeom>
        </p:spPr>
      </p:pic>
      <p:pic>
        <p:nvPicPr>
          <p:cNvPr id="20" name="Immagine 19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BBEB82E0-D402-4650-8483-3D3A556C5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9" y="3703647"/>
            <a:ext cx="478724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-27384"/>
            <a:ext cx="748883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/>
              <a:t>SENSITIVITY</a:t>
            </a:r>
            <a:endParaRPr lang="bg-BG" alt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8EED150-7CD9-4740-9069-D38B4F0C100B}"/>
                  </a:ext>
                </a:extLst>
              </p:cNvPr>
              <p:cNvSpPr txBox="1"/>
              <p:nvPr/>
            </p:nvSpPr>
            <p:spPr>
              <a:xfrm>
                <a:off x="6125536" y="1184296"/>
                <a:ext cx="2520280" cy="5582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/>
                  <a:t>S(ABS)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𝐻𝐼𝑇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n-US" sz="2000" baseline="-25000" dirty="0" err="1"/>
                          <m:t>bkg</m:t>
                        </m:r>
                      </m:den>
                    </m:f>
                  </m:oMath>
                </a14:m>
                <a:r>
                  <a:rPr lang="it-IT" sz="2000" dirty="0"/>
                  <a:t> (ABS)</a:t>
                </a: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8EED150-7CD9-4740-9069-D38B4F0C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36" y="1184296"/>
                <a:ext cx="2520280" cy="558230"/>
              </a:xfrm>
              <a:prstGeom prst="rect">
                <a:avLst/>
              </a:prstGeom>
              <a:blipFill>
                <a:blip r:embed="rId3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5082E4E-4236-4987-96AC-79C2BD906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648"/>
            <a:ext cx="5364068" cy="342870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7EA993-51BE-4AB9-B388-581651A12A6F}"/>
              </a:ext>
            </a:extLst>
          </p:cNvPr>
          <p:cNvSpPr txBox="1"/>
          <p:nvPr/>
        </p:nvSpPr>
        <p:spPr>
          <a:xfrm>
            <a:off x="170364" y="4456288"/>
            <a:ext cx="5481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RPC sensitivity increases @ low ABS due to the different gammas energy distribution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>
                <a:sym typeface="Wingdings" panose="05000000000000000000" pitchFamily="2" charset="2"/>
              </a:rPr>
              <a:t>@ low ABS more gammas at nominal energy (662 </a:t>
            </a:r>
            <a:r>
              <a:rPr lang="en-US" dirty="0" err="1">
                <a:sym typeface="Wingdings" panose="05000000000000000000" pitchFamily="2" charset="2"/>
              </a:rPr>
              <a:t>kev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Double gap RPC have sensitivity  ~ 2 times higher</a:t>
            </a:r>
          </a:p>
        </p:txBody>
      </p:sp>
      <p:pic>
        <p:nvPicPr>
          <p:cNvPr id="12" name="Picture 2" descr="\\Vboxsvr\cartella_condivisa\SIMULAZIONE\MIE\v4\overlap_energy_distribution\4_ABS\ENERGY DISTRIBUTION.png">
            <a:extLst>
              <a:ext uri="{FF2B5EF4-FFF2-40B4-BE49-F238E27FC236}">
                <a16:creationId xmlns:a16="http://schemas.microsoft.com/office/drawing/2014/main" id="{9C235C0B-2129-4DD5-8AD2-17ECD8634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"/>
          <a:stretch/>
        </p:blipFill>
        <p:spPr bwMode="auto">
          <a:xfrm>
            <a:off x="5796136" y="3789040"/>
            <a:ext cx="3288422" cy="30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76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19081</TotalTime>
  <Words>1278</Words>
  <Application>Microsoft Office PowerPoint</Application>
  <PresentationFormat>Presentazione su schermo (4:3)</PresentationFormat>
  <Paragraphs>329</Paragraphs>
  <Slides>26</Slides>
  <Notes>7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Courier New</vt:lpstr>
      <vt:lpstr>Times</vt:lpstr>
      <vt:lpstr>Times New Roman</vt:lpstr>
      <vt:lpstr>Tema di Office</vt:lpstr>
      <vt:lpstr>Equation</vt:lpstr>
      <vt:lpstr>Equazione</vt:lpstr>
      <vt:lpstr>Background rate simulation for EcoGas set up @ GIF++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windows7</dc:creator>
  <cp:lastModifiedBy>Andrea Gelmi</cp:lastModifiedBy>
  <cp:revision>423</cp:revision>
  <dcterms:created xsi:type="dcterms:W3CDTF">2017-04-20T19:02:17Z</dcterms:created>
  <dcterms:modified xsi:type="dcterms:W3CDTF">2019-06-15T11:09:25Z</dcterms:modified>
</cp:coreProperties>
</file>